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</p:sldMasterIdLst>
  <p:notesMasterIdLst>
    <p:notesMasterId r:id="rId25"/>
  </p:notesMasterIdLst>
  <p:handoutMasterIdLst>
    <p:handoutMasterId r:id="rId26"/>
  </p:handoutMasterIdLst>
  <p:sldIdLst>
    <p:sldId id="1564" r:id="rId3"/>
    <p:sldId id="1637" r:id="rId4"/>
    <p:sldId id="1681" r:id="rId5"/>
    <p:sldId id="1724" r:id="rId6"/>
    <p:sldId id="1026" r:id="rId7"/>
    <p:sldId id="402" r:id="rId8"/>
    <p:sldId id="1659" r:id="rId9"/>
    <p:sldId id="1706" r:id="rId10"/>
    <p:sldId id="1682" r:id="rId11"/>
    <p:sldId id="1725" r:id="rId12"/>
    <p:sldId id="1727" r:id="rId13"/>
    <p:sldId id="1663" r:id="rId14"/>
    <p:sldId id="1695" r:id="rId15"/>
    <p:sldId id="1694" r:id="rId16"/>
    <p:sldId id="1693" r:id="rId17"/>
    <p:sldId id="1696" r:id="rId18"/>
    <p:sldId id="1723" r:id="rId19"/>
    <p:sldId id="1669" r:id="rId20"/>
    <p:sldId id="1697" r:id="rId21"/>
    <p:sldId id="1690" r:id="rId22"/>
    <p:sldId id="1700" r:id="rId23"/>
    <p:sldId id="1705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432FF"/>
    <a:srgbClr val="C31310"/>
    <a:srgbClr val="000000"/>
    <a:srgbClr val="B53511"/>
    <a:srgbClr val="FF9300"/>
    <a:srgbClr val="21FFF5"/>
    <a:srgbClr val="115CA9"/>
    <a:srgbClr val="21FFF0"/>
    <a:srgbClr val="F4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6" autoAdjust="0"/>
    <p:restoredTop sz="94884" autoAdjust="0"/>
  </p:normalViewPr>
  <p:slideViewPr>
    <p:cSldViewPr snapToGrid="0" snapToObjects="1">
      <p:cViewPr varScale="1">
        <p:scale>
          <a:sx n="105" d="100"/>
          <a:sy n="105" d="100"/>
        </p:scale>
        <p:origin x="856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8" d="100"/>
        <a:sy n="88" d="100"/>
      </p:scale>
      <p:origin x="0" y="22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45433A4-C87D-204E-A6FB-BA3B5AE045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583118-3117-A14C-98BA-42DA97FAB8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13E5EE-3063-A84B-8C71-E27CE0BB0F63}" type="datetimeFigureOut">
              <a:rPr lang="en-US" smtClean="0"/>
              <a:t>8/18/20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A707AF-0688-824F-A29C-D793648085C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C45689-833C-3C49-A421-FF40C18F34F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67444F-994F-F547-AFF7-212BE49D2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5362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E616E7-6442-8C42-AB7D-1A52A9F103E5}" type="datetimeFigureOut">
              <a:rPr lang="en-US" smtClean="0"/>
              <a:t>8/18/20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5C62E9-0A14-0247-BAF3-2DD368B97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37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C62E9-0A14-0247-BAF3-2DD368B9705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81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82304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75571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C62E9-0A14-0247-BAF3-2DD368B9705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692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C62E9-0A14-0247-BAF3-2DD368B9705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184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4/18/20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Young-Kee Kim (U.Chicago), DPF Chair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81E7D-5A17-EB4A-B013-04381A7C3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271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4/18/20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Young-Kee Kim (U.Chicago), DPF Chair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81E7D-5A17-EB4A-B013-04381A7C3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785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4/18/20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Young-Kee Kim (U.Chicago), DPF Chair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81E7D-5A17-EB4A-B013-04381A7C3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33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4/18/20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Young-Kee Kim (U.Chicago), DPF Chair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81E7D-5A17-EB4A-B013-04381A7C3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978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4/18/20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Young-Kee Kim (U.Chicago), DPF Chair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81E7D-5A17-EB4A-B013-04381A7C3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031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4/18/20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Young-Kee Kim (U.Chicago), DPF Chair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81E7D-5A17-EB4A-B013-04381A7C3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345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4/18/20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Young-Kee Kim (U.Chicago), DPF Chair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81E7D-5A17-EB4A-B013-04381A7C3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521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4/18/20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Young-Kee Kim (U.Chicago), DPF Chair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81E7D-5A17-EB4A-B013-04381A7C3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419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4/18/20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Young-Kee Kim (U.Chicago), DPF Chair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81E7D-5A17-EB4A-B013-04381A7C3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197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4/18/20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Young-Kee Kim (U.Chicago), DPF Chair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81E7D-5A17-EB4A-B013-04381A7C3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539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4/18/20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Young-Kee Kim (U.Chicago), DPF Chair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81E7D-5A17-EB4A-B013-04381A7C3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58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4/18/20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Young-Kee Kim (U.Chicago), DPF Chair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81E7D-5A17-EB4A-B013-04381A7C3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7487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4/18/20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Young-Kee Kim (U.Chicago), DPF Chair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81E7D-5A17-EB4A-B013-04381A7C3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908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4/18/20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Young-Kee Kim (U.Chicago), DPF Chair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A7BBD36-3257-8E4A-8984-B9E452B60D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70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5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312863"/>
            <a:ext cx="4038600" cy="4813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12863"/>
            <a:ext cx="4038600" cy="4813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4/18/20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Young-Kee Kim (U.Chicago), DPF Chair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E73930-EDB2-5B4C-99D8-72732A3B2E2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2053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Bottom: Picture &amp; Caption">
  <p:cSld name="Logo Bottom: Picture &amp; Caption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>
            <a:spLocks noGrp="1"/>
          </p:cNvSpPr>
          <p:nvPr>
            <p:ph type="pic" idx="2"/>
          </p:nvPr>
        </p:nvSpPr>
        <p:spPr>
          <a:xfrm>
            <a:off x="224073" y="971550"/>
            <a:ext cx="8686800" cy="3726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50505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50505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224073" y="4943005"/>
            <a:ext cx="8686800" cy="1091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4C97"/>
              </a:buClr>
              <a:buSzPts val="1600"/>
              <a:buNone/>
              <a:defRPr sz="1600" b="1" i="0">
                <a:solidFill>
                  <a:srgbClr val="004C97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736827" y="6504213"/>
            <a:ext cx="675368" cy="2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4C9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4/18/20</a:t>
            </a:r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1530603" y="6504213"/>
            <a:ext cx="6251958" cy="242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4C9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Young-Kee Kim (U.Chicago), DPF Chair</a:t>
            </a:r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222250" y="6504213"/>
            <a:ext cx="414338" cy="237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4C9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4C9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4C9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4C9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4C9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4C9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4C9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4C9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4C9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title"/>
          </p:nvPr>
        </p:nvSpPr>
        <p:spPr>
          <a:xfrm>
            <a:off x="228600" y="251752"/>
            <a:ext cx="8686800" cy="427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C97"/>
              </a:buClr>
              <a:buSzPts val="2800"/>
              <a:buFont typeface="Calibri"/>
              <a:buNone/>
              <a:defRPr sz="2800">
                <a:solidFill>
                  <a:srgbClr val="004C9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43678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9583C-5830-A640-80E5-DE45609E516D}" type="datetime1">
              <a:rPr lang="en-US" smtClean="0"/>
              <a:t>8/18/20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27138" y="6482587"/>
            <a:ext cx="2507131" cy="365125"/>
          </a:xfrm>
        </p:spPr>
        <p:txBody>
          <a:bodyPr/>
          <a:lstStyle/>
          <a:p>
            <a:r>
              <a:rPr lang="en-GB"/>
              <a:t>P. Cushman and Y-K Kim    DPF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76D24-1C10-7F46-81DA-8C959901AA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5199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9583C-5830-A640-80E5-DE45609E516D}" type="datetime1">
              <a:rPr lang="en-US" smtClean="0"/>
              <a:t>8/18/20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27138" y="6482587"/>
            <a:ext cx="2507131" cy="365125"/>
          </a:xfrm>
        </p:spPr>
        <p:txBody>
          <a:bodyPr/>
          <a:lstStyle/>
          <a:p>
            <a:r>
              <a:rPr lang="en-GB"/>
              <a:t>P. Cushman and Y-K Kim    DPF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76D24-1C10-7F46-81DA-8C959901AA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1892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4/18/20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Young-Kee Kim (U.Chicago), DPF Chair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032D-4BF8-2E4C-A9D5-B04F356B7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8605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4/18/20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Young-Kee Kim (U.Chicago), DPF Chair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032D-4BF8-2E4C-A9D5-B04F356B7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9456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4/18/20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Young-Kee Kim (U.Chicago), DPF Chair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032D-4BF8-2E4C-A9D5-B04F356B7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078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4/18/20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Young-Kee Kim (U.Chicago), DPF Chair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032D-4BF8-2E4C-A9D5-B04F356B7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8581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4/18/20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Young-Kee Kim (U.Chicago), DPF Chair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032D-4BF8-2E4C-A9D5-B04F356B7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5462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4/18/20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Young-Kee Kim (U.Chicago), DPF Chair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032D-4BF8-2E4C-A9D5-B04F356B7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3809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4/18/20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Young-Kee Kim (U.Chicago), DPF Chair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032D-4BF8-2E4C-A9D5-B04F356B7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1578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4/18/20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Young-Kee Kim (U.Chicago), DPF Chair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032D-4BF8-2E4C-A9D5-B04F356B7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3697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4/18/20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Young-Kee Kim (U.Chicago), DPF Chair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032D-4BF8-2E4C-A9D5-B04F356B7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7543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4/18/20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Young-Kee Kim (U.Chicago), DPF Chair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032D-4BF8-2E4C-A9D5-B04F356B7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1643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4/18/20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Young-Kee Kim (U.Chicago), DPF Chair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032D-4BF8-2E4C-A9D5-B04F356B7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522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8792"/>
            <a:ext cx="9144000" cy="8320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81958"/>
            <a:ext cx="8229600" cy="51743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4/18/20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81E7D-5A17-EB4A-B013-04381A7C35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8075663-5F42-8241-B1B1-982C249CF9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Young-</a:t>
            </a:r>
            <a:r>
              <a:rPr lang="en-US" dirty="0" err="1"/>
              <a:t>Kee</a:t>
            </a:r>
            <a:r>
              <a:rPr lang="en-US" dirty="0"/>
              <a:t> Kim (</a:t>
            </a:r>
            <a:r>
              <a:rPr lang="en-US" dirty="0" err="1"/>
              <a:t>U.Chicago</a:t>
            </a:r>
            <a:r>
              <a:rPr lang="en-US" dirty="0"/>
              <a:t>), DPF Chair</a:t>
            </a:r>
          </a:p>
        </p:txBody>
      </p:sp>
    </p:spTree>
    <p:extLst>
      <p:ext uri="{BB962C8B-B14F-4D97-AF65-F5344CB8AC3E}">
        <p14:creationId xmlns:p14="http://schemas.microsoft.com/office/powerpoint/2010/main" val="2627806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4" r:id="rId13"/>
    <p:sldLayoutId id="2147483676" r:id="rId14"/>
    <p:sldLayoutId id="2147483677" r:id="rId15"/>
    <p:sldLayoutId id="2147483678" r:id="rId16"/>
    <p:sldLayoutId id="2147483679" r:id="rId17"/>
    <p:sldLayoutId id="2147483680" r:id="rId18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3400" kern="1200">
          <a:solidFill>
            <a:schemeClr val="bg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4/18/20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Young-Kee Kim (U.Chicago), DPF Chair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9032D-4BF8-2E4C-A9D5-B04F356B7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770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nowmass21.org/submissions/" TargetMode="External"/><Relationship Id="rId2" Type="http://schemas.openxmlformats.org/officeDocument/2006/relationships/hyperlink" Target="https://snowmass21.org/loi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snowmass-young@fnal.gov" TargetMode="External"/><Relationship Id="rId2" Type="http://schemas.openxmlformats.org/officeDocument/2006/relationships/hyperlink" Target="mailto:snowmass@fnal.gov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hyperlink" Target="https://snowmass21.org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snowmass21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88391-2D34-244F-9CD2-21D62A4A6D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88093"/>
            <a:ext cx="9144000" cy="1470025"/>
          </a:xfrm>
        </p:spPr>
        <p:txBody>
          <a:bodyPr>
            <a:normAutofit/>
          </a:bodyPr>
          <a:lstStyle/>
          <a:p>
            <a:r>
              <a:rPr lang="en-US" sz="3600" dirty="0"/>
              <a:t>U.S. Snowmass Process</a:t>
            </a:r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AF5C6D-E38C-3E43-9429-F77C93942C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348085"/>
            <a:ext cx="9144000" cy="1949130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TRIUMF Science Week</a:t>
            </a:r>
          </a:p>
          <a:p>
            <a:r>
              <a:rPr lang="en-US" sz="2000" dirty="0"/>
              <a:t>August 18, 2020</a:t>
            </a:r>
          </a:p>
          <a:p>
            <a:endParaRPr lang="en-US" sz="2000" dirty="0"/>
          </a:p>
          <a:p>
            <a:r>
              <a:rPr lang="en-US" sz="2000" dirty="0"/>
              <a:t>Young-</a:t>
            </a:r>
            <a:r>
              <a:rPr lang="en-US" sz="2000" dirty="0" err="1"/>
              <a:t>Kee</a:t>
            </a:r>
            <a:r>
              <a:rPr lang="en-US" sz="2000" dirty="0"/>
              <a:t> Kim</a:t>
            </a:r>
          </a:p>
          <a:p>
            <a:r>
              <a:rPr lang="en-US" sz="2000" dirty="0"/>
              <a:t>University of Chicago</a:t>
            </a:r>
          </a:p>
          <a:p>
            <a:r>
              <a:rPr lang="en-US" sz="2000" dirty="0"/>
              <a:t>Chair, Division of Particles and Fields, American Physical Society</a:t>
            </a:r>
          </a:p>
        </p:txBody>
      </p:sp>
    </p:spTree>
    <p:extLst>
      <p:ext uri="{BB962C8B-B14F-4D97-AF65-F5344CB8AC3E}">
        <p14:creationId xmlns:p14="http://schemas.microsoft.com/office/powerpoint/2010/main" val="301547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7A116FE-8C14-F840-A3BD-42DBA0B04685}"/>
              </a:ext>
            </a:extLst>
          </p:cNvPr>
          <p:cNvSpPr txBox="1"/>
          <p:nvPr/>
        </p:nvSpPr>
        <p:spPr>
          <a:xfrm>
            <a:off x="0" y="1087815"/>
            <a:ext cx="91440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432FF"/>
                </a:solidFill>
              </a:rPr>
              <a:t>Snowmass</a:t>
            </a:r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2400" dirty="0"/>
              <a:t>Long-term planning exercise for the particle physics community </a:t>
            </a:r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Its goal is to develop the community’s long-term physics aspirations.</a:t>
            </a:r>
          </a:p>
          <a:p>
            <a:pPr algn="ctr"/>
            <a:endParaRPr lang="en-US" dirty="0"/>
          </a:p>
          <a:p>
            <a:pPr algn="ctr"/>
            <a:r>
              <a:rPr lang="en-US" sz="2000" dirty="0"/>
              <a:t>to define the most important questions for the field of particle physics</a:t>
            </a:r>
          </a:p>
          <a:p>
            <a:pPr algn="ctr"/>
            <a:r>
              <a:rPr lang="en-US" sz="2000" dirty="0"/>
              <a:t>to identify promising opportunities to address them</a:t>
            </a: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82BE5264-F104-D94A-AADD-DD9A849768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2193" y="6494403"/>
            <a:ext cx="2440378" cy="365125"/>
          </a:xfrm>
        </p:spPr>
        <p:txBody>
          <a:bodyPr/>
          <a:lstStyle/>
          <a:p>
            <a:r>
              <a:rPr lang="en-US" dirty="0"/>
              <a:t>2020-08-18 TRIUMF Science Week</a:t>
            </a: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141A9310-B20B-1C4D-BCD8-024232074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3674" y="6494403"/>
            <a:ext cx="2895600" cy="365125"/>
          </a:xfrm>
        </p:spPr>
        <p:txBody>
          <a:bodyPr/>
          <a:lstStyle/>
          <a:p>
            <a:r>
              <a:rPr lang="en-US" dirty="0"/>
              <a:t>Young-</a:t>
            </a:r>
            <a:r>
              <a:rPr lang="en-US" dirty="0" err="1"/>
              <a:t>Kee</a:t>
            </a:r>
            <a:r>
              <a:rPr lang="en-US" dirty="0"/>
              <a:t> Kim (</a:t>
            </a:r>
            <a:r>
              <a:rPr lang="en-US" dirty="0" err="1"/>
              <a:t>U.Chicago</a:t>
            </a:r>
            <a:r>
              <a:rPr lang="en-US" dirty="0"/>
              <a:t>), DPF Chair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6E913A2-8D34-C24C-B43A-73310E9F5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6332" y="6494403"/>
            <a:ext cx="2133600" cy="365125"/>
          </a:xfrm>
        </p:spPr>
        <p:txBody>
          <a:bodyPr/>
          <a:lstStyle/>
          <a:p>
            <a:fld id="{FB881E7D-5A17-EB4A-B013-04381A7C357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212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37E064F-2A50-544D-818F-190042E0B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U.S. Strategic Planning Process for Particle Physics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D5AD7A-7CC2-DB44-8CE6-C7DA68AE990A}"/>
              </a:ext>
            </a:extLst>
          </p:cNvPr>
          <p:cNvSpPr txBox="1"/>
          <p:nvPr/>
        </p:nvSpPr>
        <p:spPr>
          <a:xfrm>
            <a:off x="-38745" y="1060299"/>
            <a:ext cx="9143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~year-long process</a:t>
            </a:r>
          </a:p>
          <a:p>
            <a:pPr algn="ctr"/>
            <a:r>
              <a:rPr lang="en-US" sz="2000" dirty="0"/>
              <a:t>Snowmass Community-Wide “</a:t>
            </a:r>
            <a:r>
              <a:rPr lang="en-US" sz="2000" dirty="0">
                <a:solidFill>
                  <a:srgbClr val="C00000"/>
                </a:solidFill>
              </a:rPr>
              <a:t>Science</a:t>
            </a:r>
            <a:r>
              <a:rPr lang="en-US" sz="2000" dirty="0"/>
              <a:t>” Study</a:t>
            </a:r>
            <a:br>
              <a:rPr lang="en-US" sz="2000" dirty="0"/>
            </a:b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Organized by Division of Particles and Fields (DPF) of APS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BF002A3-6122-4F48-ADEC-F664D165108D}"/>
              </a:ext>
            </a:extLst>
          </p:cNvPr>
          <p:cNvGrpSpPr/>
          <p:nvPr/>
        </p:nvGrpSpPr>
        <p:grpSpPr>
          <a:xfrm>
            <a:off x="-26871" y="2220731"/>
            <a:ext cx="9143999" cy="2319210"/>
            <a:chOff x="-26871" y="3509240"/>
            <a:chExt cx="9143999" cy="2319210"/>
          </a:xfrm>
        </p:grpSpPr>
        <p:sp>
          <p:nvSpPr>
            <p:cNvPr id="7" name="Down Arrow 6">
              <a:extLst>
                <a:ext uri="{FF2B5EF4-FFF2-40B4-BE49-F238E27FC236}">
                  <a16:creationId xmlns:a16="http://schemas.microsoft.com/office/drawing/2014/main" id="{537F73F9-47AB-EE43-B7FB-F52FFDDD8B62}"/>
                </a:ext>
              </a:extLst>
            </p:cNvPr>
            <p:cNvSpPr/>
            <p:nvPr/>
          </p:nvSpPr>
          <p:spPr>
            <a:xfrm>
              <a:off x="4206182" y="3509240"/>
              <a:ext cx="685136" cy="878576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1A32071-126F-5C4E-9B56-1A8B58466B18}"/>
                </a:ext>
              </a:extLst>
            </p:cNvPr>
            <p:cNvSpPr txBox="1"/>
            <p:nvPr/>
          </p:nvSpPr>
          <p:spPr>
            <a:xfrm>
              <a:off x="4822629" y="3640043"/>
              <a:ext cx="32158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0070C0"/>
                  </a:solidFill>
                </a:rPr>
                <a:t>Input to P5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C6A5955-45BD-F049-AB43-5533487FE7A1}"/>
                </a:ext>
              </a:extLst>
            </p:cNvPr>
            <p:cNvSpPr txBox="1"/>
            <p:nvPr/>
          </p:nvSpPr>
          <p:spPr>
            <a:xfrm>
              <a:off x="-26871" y="4505011"/>
              <a:ext cx="914399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~year-long process</a:t>
              </a:r>
            </a:p>
            <a:p>
              <a:pPr algn="ctr"/>
              <a:r>
                <a:rPr lang="en-US" sz="2000" dirty="0"/>
                <a:t>P5, Particle Physics Project </a:t>
              </a:r>
              <a:r>
                <a:rPr lang="en-US" sz="2000" dirty="0">
                  <a:solidFill>
                    <a:srgbClr val="C00000"/>
                  </a:solidFill>
                </a:rPr>
                <a:t>Prioritization</a:t>
              </a:r>
              <a:r>
                <a:rPr lang="en-US" sz="2000" dirty="0"/>
                <a:t> Panel</a:t>
              </a:r>
            </a:p>
            <a:p>
              <a:pPr algn="ctr"/>
              <a:r>
                <a:rPr lang="en-US" sz="2000" dirty="0">
                  <a:solidFill>
                    <a:schemeClr val="bg1">
                      <a:lumMod val="50000"/>
                    </a:schemeClr>
                  </a:solidFill>
                </a:rPr>
                <a:t>(subpanel of HEPAP, High Energy Physics Advisory Panel for DOE/NSF funding agencies)</a:t>
              </a:r>
              <a:endParaRPr lang="en-US" sz="2000" dirty="0"/>
            </a:p>
            <a:p>
              <a:pPr algn="ctr"/>
              <a:r>
                <a:rPr lang="en-US" sz="2000" dirty="0"/>
                <a:t>formulate a 10-year execution plan (20 year vision) within funding constraints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02F3A8C7-AC38-5646-BE53-BF3283BC70F4}"/>
              </a:ext>
            </a:extLst>
          </p:cNvPr>
          <p:cNvSpPr/>
          <p:nvPr/>
        </p:nvSpPr>
        <p:spPr>
          <a:xfrm>
            <a:off x="-23250" y="4844265"/>
            <a:ext cx="9144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Particle Physics is not isolated:</a:t>
            </a:r>
          </a:p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Long-Range Plan for Nuclear Science</a:t>
            </a:r>
          </a:p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Decadal Survey on Astronomy and Astrophysics</a:t>
            </a:r>
          </a:p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….</a:t>
            </a: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BF6F0C83-0673-4E45-B4B1-F32EB3BEB3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2193" y="6494403"/>
            <a:ext cx="2440378" cy="365125"/>
          </a:xfrm>
        </p:spPr>
        <p:txBody>
          <a:bodyPr/>
          <a:lstStyle/>
          <a:p>
            <a:r>
              <a:rPr lang="en-US" dirty="0"/>
              <a:t>2020-08-18 TRIUMF Science Week</a:t>
            </a:r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EE01F57E-0FFF-F94E-8B41-F3C95E028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3674" y="6494403"/>
            <a:ext cx="2895600" cy="365125"/>
          </a:xfrm>
        </p:spPr>
        <p:txBody>
          <a:bodyPr/>
          <a:lstStyle/>
          <a:p>
            <a:r>
              <a:rPr lang="en-US" dirty="0"/>
              <a:t>Young-</a:t>
            </a:r>
            <a:r>
              <a:rPr lang="en-US" dirty="0" err="1"/>
              <a:t>Kee</a:t>
            </a:r>
            <a:r>
              <a:rPr lang="en-US" dirty="0"/>
              <a:t> Kim (</a:t>
            </a:r>
            <a:r>
              <a:rPr lang="en-US" dirty="0" err="1"/>
              <a:t>U.Chicago</a:t>
            </a:r>
            <a:r>
              <a:rPr lang="en-US" dirty="0"/>
              <a:t>), DPF Chair</a:t>
            </a:r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F43FAE37-F91E-2248-B765-B9A07342F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6332" y="6494403"/>
            <a:ext cx="2133600" cy="365125"/>
          </a:xfrm>
        </p:spPr>
        <p:txBody>
          <a:bodyPr/>
          <a:lstStyle/>
          <a:p>
            <a:fld id="{FB881E7D-5A17-EB4A-B013-04381A7C357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60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F8EF6-9CBE-7E43-BF58-2AA0FBDFA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Physics is Global</a:t>
            </a:r>
          </a:p>
        </p:txBody>
      </p:sp>
      <p:sp>
        <p:nvSpPr>
          <p:cNvPr id="7" name="Google Shape;248;p36">
            <a:extLst>
              <a:ext uri="{FF2B5EF4-FFF2-40B4-BE49-F238E27FC236}">
                <a16:creationId xmlns:a16="http://schemas.microsoft.com/office/drawing/2014/main" id="{009BAB1D-86BE-F44F-85B3-74AF2AAEFF95}"/>
              </a:ext>
            </a:extLst>
          </p:cNvPr>
          <p:cNvSpPr/>
          <p:nvPr/>
        </p:nvSpPr>
        <p:spPr>
          <a:xfrm>
            <a:off x="2743201" y="4680098"/>
            <a:ext cx="4204632" cy="251412"/>
          </a:xfrm>
          <a:prstGeom prst="chevron">
            <a:avLst>
              <a:gd name="adj" fmla="val 50000"/>
            </a:avLst>
          </a:prstGeom>
          <a:solidFill>
            <a:srgbClr val="C00000"/>
          </a:solidFill>
          <a:ln>
            <a:solidFill>
              <a:schemeClr val="tx1"/>
            </a:solidFill>
          </a:ln>
          <a:effectLst>
            <a:outerShdw blurRad="40000" dist="23000" dir="5400000" rotWithShape="0">
              <a:srgbClr val="000000">
                <a:alpha val="3411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2014 plan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251;p36">
            <a:extLst>
              <a:ext uri="{FF2B5EF4-FFF2-40B4-BE49-F238E27FC236}">
                <a16:creationId xmlns:a16="http://schemas.microsoft.com/office/drawing/2014/main" id="{214FBF58-8719-E94E-99CC-F7DA3815651B}"/>
              </a:ext>
            </a:extLst>
          </p:cNvPr>
          <p:cNvSpPr/>
          <p:nvPr/>
        </p:nvSpPr>
        <p:spPr>
          <a:xfrm>
            <a:off x="2349453" y="3686066"/>
            <a:ext cx="3378182" cy="262659"/>
          </a:xfrm>
          <a:prstGeom prst="chevron">
            <a:avLst>
              <a:gd name="adj" fmla="val 50000"/>
            </a:avLst>
          </a:prstGeom>
          <a:solidFill>
            <a:srgbClr val="C00000"/>
          </a:solidFill>
          <a:ln>
            <a:solidFill>
              <a:schemeClr val="tx1"/>
            </a:solidFill>
          </a:ln>
          <a:effectLst>
            <a:outerShdw blurRad="40000" dist="23000" dir="5400000" rotWithShape="0">
              <a:srgbClr val="000000">
                <a:alpha val="3411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2013  plan </a:t>
            </a:r>
            <a:endParaRPr sz="16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47;p36">
            <a:extLst>
              <a:ext uri="{FF2B5EF4-FFF2-40B4-BE49-F238E27FC236}">
                <a16:creationId xmlns:a16="http://schemas.microsoft.com/office/drawing/2014/main" id="{6B1F8C99-B3A1-C844-87AE-1E0711263B2B}"/>
              </a:ext>
            </a:extLst>
          </p:cNvPr>
          <p:cNvSpPr/>
          <p:nvPr/>
        </p:nvSpPr>
        <p:spPr>
          <a:xfrm>
            <a:off x="1118346" y="3332969"/>
            <a:ext cx="1291544" cy="2596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3E7FCD"/>
              </a:gs>
              <a:gs pos="100000">
                <a:srgbClr val="96C0FF"/>
              </a:gs>
            </a:gsLst>
            <a:lin ang="16200038" scaled="0"/>
          </a:gra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11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100" dirty="0">
                <a:solidFill>
                  <a:srgbClr val="0432FF"/>
                </a:solidFill>
                <a:latin typeface="Arial"/>
                <a:ea typeface="Arial"/>
                <a:cs typeface="Arial"/>
                <a:sym typeface="Arial"/>
              </a:rPr>
              <a:t>Planning</a:t>
            </a:r>
            <a:endParaRPr sz="1100" b="0" i="0" u="none" strike="noStrike" cap="none" dirty="0">
              <a:solidFill>
                <a:srgbClr val="0432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FA1F50B-A141-7B43-9830-D1055EFE3A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2056304"/>
              </p:ext>
            </p:extLst>
          </p:nvPr>
        </p:nvGraphicFramePr>
        <p:xfrm>
          <a:off x="1224339" y="2596776"/>
          <a:ext cx="7897758" cy="497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574">
                  <a:extLst>
                    <a:ext uri="{9D8B030D-6E8A-4147-A177-3AD203B41FA5}">
                      <a16:colId xmlns:a16="http://schemas.microsoft.com/office/drawing/2014/main" val="3370718653"/>
                    </a:ext>
                  </a:extLst>
                </a:gridCol>
                <a:gridCol w="464574">
                  <a:extLst>
                    <a:ext uri="{9D8B030D-6E8A-4147-A177-3AD203B41FA5}">
                      <a16:colId xmlns:a16="http://schemas.microsoft.com/office/drawing/2014/main" val="3834699344"/>
                    </a:ext>
                  </a:extLst>
                </a:gridCol>
                <a:gridCol w="464574">
                  <a:extLst>
                    <a:ext uri="{9D8B030D-6E8A-4147-A177-3AD203B41FA5}">
                      <a16:colId xmlns:a16="http://schemas.microsoft.com/office/drawing/2014/main" val="1728109270"/>
                    </a:ext>
                  </a:extLst>
                </a:gridCol>
                <a:gridCol w="464574">
                  <a:extLst>
                    <a:ext uri="{9D8B030D-6E8A-4147-A177-3AD203B41FA5}">
                      <a16:colId xmlns:a16="http://schemas.microsoft.com/office/drawing/2014/main" val="2992038267"/>
                    </a:ext>
                  </a:extLst>
                </a:gridCol>
                <a:gridCol w="464574">
                  <a:extLst>
                    <a:ext uri="{9D8B030D-6E8A-4147-A177-3AD203B41FA5}">
                      <a16:colId xmlns:a16="http://schemas.microsoft.com/office/drawing/2014/main" val="537212458"/>
                    </a:ext>
                  </a:extLst>
                </a:gridCol>
                <a:gridCol w="464574">
                  <a:extLst>
                    <a:ext uri="{9D8B030D-6E8A-4147-A177-3AD203B41FA5}">
                      <a16:colId xmlns:a16="http://schemas.microsoft.com/office/drawing/2014/main" val="2115067025"/>
                    </a:ext>
                  </a:extLst>
                </a:gridCol>
                <a:gridCol w="464574">
                  <a:extLst>
                    <a:ext uri="{9D8B030D-6E8A-4147-A177-3AD203B41FA5}">
                      <a16:colId xmlns:a16="http://schemas.microsoft.com/office/drawing/2014/main" val="1177974539"/>
                    </a:ext>
                  </a:extLst>
                </a:gridCol>
                <a:gridCol w="464574">
                  <a:extLst>
                    <a:ext uri="{9D8B030D-6E8A-4147-A177-3AD203B41FA5}">
                      <a16:colId xmlns:a16="http://schemas.microsoft.com/office/drawing/2014/main" val="3746851346"/>
                    </a:ext>
                  </a:extLst>
                </a:gridCol>
                <a:gridCol w="464574">
                  <a:extLst>
                    <a:ext uri="{9D8B030D-6E8A-4147-A177-3AD203B41FA5}">
                      <a16:colId xmlns:a16="http://schemas.microsoft.com/office/drawing/2014/main" val="3587150892"/>
                    </a:ext>
                  </a:extLst>
                </a:gridCol>
                <a:gridCol w="464574">
                  <a:extLst>
                    <a:ext uri="{9D8B030D-6E8A-4147-A177-3AD203B41FA5}">
                      <a16:colId xmlns:a16="http://schemas.microsoft.com/office/drawing/2014/main" val="303063181"/>
                    </a:ext>
                  </a:extLst>
                </a:gridCol>
                <a:gridCol w="464574">
                  <a:extLst>
                    <a:ext uri="{9D8B030D-6E8A-4147-A177-3AD203B41FA5}">
                      <a16:colId xmlns:a16="http://schemas.microsoft.com/office/drawing/2014/main" val="3104678577"/>
                    </a:ext>
                  </a:extLst>
                </a:gridCol>
                <a:gridCol w="464574">
                  <a:extLst>
                    <a:ext uri="{9D8B030D-6E8A-4147-A177-3AD203B41FA5}">
                      <a16:colId xmlns:a16="http://schemas.microsoft.com/office/drawing/2014/main" val="2688884560"/>
                    </a:ext>
                  </a:extLst>
                </a:gridCol>
                <a:gridCol w="464574">
                  <a:extLst>
                    <a:ext uri="{9D8B030D-6E8A-4147-A177-3AD203B41FA5}">
                      <a16:colId xmlns:a16="http://schemas.microsoft.com/office/drawing/2014/main" val="3305303524"/>
                    </a:ext>
                  </a:extLst>
                </a:gridCol>
                <a:gridCol w="464574">
                  <a:extLst>
                    <a:ext uri="{9D8B030D-6E8A-4147-A177-3AD203B41FA5}">
                      <a16:colId xmlns:a16="http://schemas.microsoft.com/office/drawing/2014/main" val="2462413080"/>
                    </a:ext>
                  </a:extLst>
                </a:gridCol>
                <a:gridCol w="464574">
                  <a:extLst>
                    <a:ext uri="{9D8B030D-6E8A-4147-A177-3AD203B41FA5}">
                      <a16:colId xmlns:a16="http://schemas.microsoft.com/office/drawing/2014/main" val="2851917086"/>
                    </a:ext>
                  </a:extLst>
                </a:gridCol>
                <a:gridCol w="464574">
                  <a:extLst>
                    <a:ext uri="{9D8B030D-6E8A-4147-A177-3AD203B41FA5}">
                      <a16:colId xmlns:a16="http://schemas.microsoft.com/office/drawing/2014/main" val="1870531235"/>
                    </a:ext>
                  </a:extLst>
                </a:gridCol>
                <a:gridCol w="464574">
                  <a:extLst>
                    <a:ext uri="{9D8B030D-6E8A-4147-A177-3AD203B41FA5}">
                      <a16:colId xmlns:a16="http://schemas.microsoft.com/office/drawing/2014/main" val="529300891"/>
                    </a:ext>
                  </a:extLst>
                </a:gridCol>
              </a:tblGrid>
              <a:tr h="497465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11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12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13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14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15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16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17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18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19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FF00"/>
                          </a:solidFill>
                        </a:rPr>
                        <a:t>20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21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22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23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24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25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26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27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0377608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0F922B2E-5B00-D74C-BF99-E2A7B7E72688}"/>
              </a:ext>
            </a:extLst>
          </p:cNvPr>
          <p:cNvSpPr txBox="1"/>
          <p:nvPr/>
        </p:nvSpPr>
        <p:spPr>
          <a:xfrm>
            <a:off x="547758" y="2620129"/>
            <a:ext cx="632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Year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9D4E304-D10A-DD4C-ADC0-FF0073994D5E}"/>
              </a:ext>
            </a:extLst>
          </p:cNvPr>
          <p:cNvSpPr txBox="1"/>
          <p:nvPr/>
        </p:nvSpPr>
        <p:spPr>
          <a:xfrm>
            <a:off x="495499" y="910785"/>
            <a:ext cx="815300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Regional processes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Europe: 7 years, particle physics (primarily accelerator based)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U.S.: ~8 years, particle physics (accelerator based and non-accelerator based)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Canada: 5 years, particle and nuclear physics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Japan, China, Latin America, ….</a:t>
            </a:r>
          </a:p>
        </p:txBody>
      </p:sp>
      <p:sp>
        <p:nvSpPr>
          <p:cNvPr id="34" name="Date Placeholder 2">
            <a:extLst>
              <a:ext uri="{FF2B5EF4-FFF2-40B4-BE49-F238E27FC236}">
                <a16:creationId xmlns:a16="http://schemas.microsoft.com/office/drawing/2014/main" id="{5E27095C-8357-7E45-AB51-41E5C0E13F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2193" y="6494403"/>
            <a:ext cx="2440378" cy="365125"/>
          </a:xfrm>
        </p:spPr>
        <p:txBody>
          <a:bodyPr/>
          <a:lstStyle/>
          <a:p>
            <a:r>
              <a:rPr lang="en-US" dirty="0"/>
              <a:t>2020-08-18 TRIUMF Science Week</a:t>
            </a:r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F7CB02EE-3EB5-644D-90AC-D87425399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3674" y="6494403"/>
            <a:ext cx="2895600" cy="365125"/>
          </a:xfrm>
        </p:spPr>
        <p:txBody>
          <a:bodyPr/>
          <a:lstStyle/>
          <a:p>
            <a:r>
              <a:rPr lang="en-US" dirty="0"/>
              <a:t>Young-</a:t>
            </a:r>
            <a:r>
              <a:rPr lang="en-US" dirty="0" err="1"/>
              <a:t>Kee</a:t>
            </a:r>
            <a:r>
              <a:rPr lang="en-US" dirty="0"/>
              <a:t> Kim (</a:t>
            </a:r>
            <a:r>
              <a:rPr lang="en-US" dirty="0" err="1"/>
              <a:t>U.Chicago</a:t>
            </a:r>
            <a:r>
              <a:rPr lang="en-US" dirty="0"/>
              <a:t>), DPF Chair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CB5279A2-ACDB-6A46-AEFD-FBEA24A5D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6332" y="6494403"/>
            <a:ext cx="2133600" cy="365125"/>
          </a:xfrm>
        </p:spPr>
        <p:txBody>
          <a:bodyPr/>
          <a:lstStyle/>
          <a:p>
            <a:fld id="{FB881E7D-5A17-EB4A-B013-04381A7C357D}" type="slidenum">
              <a:rPr lang="en-US" smtClean="0"/>
              <a:t>4</a:t>
            </a:fld>
            <a:endParaRPr lang="en-US"/>
          </a:p>
        </p:txBody>
      </p:sp>
      <p:sp>
        <p:nvSpPr>
          <p:cNvPr id="33" name="Google Shape;251;p36">
            <a:extLst>
              <a:ext uri="{FF2B5EF4-FFF2-40B4-BE49-F238E27FC236}">
                <a16:creationId xmlns:a16="http://schemas.microsoft.com/office/drawing/2014/main" id="{E53E3E9D-1C1B-DF46-A15A-C9EEB57EEED1}"/>
              </a:ext>
            </a:extLst>
          </p:cNvPr>
          <p:cNvSpPr/>
          <p:nvPr/>
        </p:nvSpPr>
        <p:spPr>
          <a:xfrm>
            <a:off x="5670180" y="3684415"/>
            <a:ext cx="3375850" cy="262659"/>
          </a:xfrm>
          <a:prstGeom prst="chevron">
            <a:avLst>
              <a:gd name="adj" fmla="val 50000"/>
            </a:avLst>
          </a:prstGeom>
          <a:solidFill>
            <a:srgbClr val="C00000"/>
          </a:solidFill>
          <a:ln>
            <a:solidFill>
              <a:schemeClr val="tx1"/>
            </a:solidFill>
          </a:ln>
          <a:effectLst>
            <a:outerShdw blurRad="40000" dist="23000" dir="5400000" rotWithShape="0">
              <a:srgbClr val="000000">
                <a:alpha val="3411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2020  plan</a:t>
            </a:r>
            <a:endParaRPr sz="1600" b="0" i="0" u="none" strike="noStrike" cap="none" dirty="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251;p36">
            <a:extLst>
              <a:ext uri="{FF2B5EF4-FFF2-40B4-BE49-F238E27FC236}">
                <a16:creationId xmlns:a16="http://schemas.microsoft.com/office/drawing/2014/main" id="{E028A89E-876D-C64E-9CB6-BE1DAB688E6A}"/>
              </a:ext>
            </a:extLst>
          </p:cNvPr>
          <p:cNvSpPr/>
          <p:nvPr/>
        </p:nvSpPr>
        <p:spPr>
          <a:xfrm>
            <a:off x="-163286" y="3684415"/>
            <a:ext cx="2572083" cy="262659"/>
          </a:xfrm>
          <a:prstGeom prst="chevron">
            <a:avLst>
              <a:gd name="adj" fmla="val 50000"/>
            </a:avLst>
          </a:prstGeom>
          <a:solidFill>
            <a:srgbClr val="C00000"/>
          </a:solidFill>
          <a:ln>
            <a:solidFill>
              <a:schemeClr val="tx1"/>
            </a:solidFill>
          </a:ln>
          <a:effectLst>
            <a:outerShdw blurRad="40000" dist="23000" dir="5400000" rotWithShape="0">
              <a:srgbClr val="000000">
                <a:alpha val="3411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2007  plan </a:t>
            </a:r>
            <a:endParaRPr sz="16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251;p36">
            <a:extLst>
              <a:ext uri="{FF2B5EF4-FFF2-40B4-BE49-F238E27FC236}">
                <a16:creationId xmlns:a16="http://schemas.microsoft.com/office/drawing/2014/main" id="{A6C903D7-B438-054A-8BA9-26CFB2A46EB5}"/>
              </a:ext>
            </a:extLst>
          </p:cNvPr>
          <p:cNvSpPr/>
          <p:nvPr/>
        </p:nvSpPr>
        <p:spPr>
          <a:xfrm>
            <a:off x="4049196" y="5718113"/>
            <a:ext cx="2403311" cy="262659"/>
          </a:xfrm>
          <a:prstGeom prst="chevron">
            <a:avLst>
              <a:gd name="adj" fmla="val 50000"/>
            </a:avLst>
          </a:prstGeom>
          <a:solidFill>
            <a:srgbClr val="C00000"/>
          </a:solidFill>
          <a:ln>
            <a:solidFill>
              <a:schemeClr val="tx1"/>
            </a:solidFill>
          </a:ln>
          <a:effectLst>
            <a:outerShdw blurRad="40000" dist="23000" dir="5400000" rotWithShape="0">
              <a:srgbClr val="000000">
                <a:alpha val="3411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2017  plan </a:t>
            </a:r>
            <a:endParaRPr sz="16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247;p36">
            <a:extLst>
              <a:ext uri="{FF2B5EF4-FFF2-40B4-BE49-F238E27FC236}">
                <a16:creationId xmlns:a16="http://schemas.microsoft.com/office/drawing/2014/main" id="{98CFEE54-A8F0-BE4E-AA1C-766438D78B8E}"/>
              </a:ext>
            </a:extLst>
          </p:cNvPr>
          <p:cNvSpPr/>
          <p:nvPr/>
        </p:nvSpPr>
        <p:spPr>
          <a:xfrm>
            <a:off x="4417780" y="3338689"/>
            <a:ext cx="1291544" cy="2596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3E7FCD"/>
              </a:gs>
              <a:gs pos="100000">
                <a:srgbClr val="96C0FF"/>
              </a:gs>
            </a:gsLst>
            <a:lin ang="16200038" scaled="0"/>
          </a:gra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11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100" dirty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Planning</a:t>
            </a:r>
            <a:endParaRPr sz="1100" b="0" i="0" u="none" strike="noStrike" cap="none" dirty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247;p36">
            <a:extLst>
              <a:ext uri="{FF2B5EF4-FFF2-40B4-BE49-F238E27FC236}">
                <a16:creationId xmlns:a16="http://schemas.microsoft.com/office/drawing/2014/main" id="{0DAD8498-B7D3-A84D-B74A-480296FAB2A0}"/>
              </a:ext>
            </a:extLst>
          </p:cNvPr>
          <p:cNvSpPr/>
          <p:nvPr/>
        </p:nvSpPr>
        <p:spPr>
          <a:xfrm>
            <a:off x="1538967" y="4323778"/>
            <a:ext cx="1291544" cy="2596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3E7FCD"/>
              </a:gs>
              <a:gs pos="100000">
                <a:srgbClr val="96C0FF"/>
              </a:gs>
            </a:gsLst>
            <a:lin ang="16200038" scaled="0"/>
          </a:gra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11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100" dirty="0">
                <a:solidFill>
                  <a:srgbClr val="0432FF"/>
                </a:solidFill>
                <a:latin typeface="Arial"/>
                <a:ea typeface="Arial"/>
                <a:cs typeface="Arial"/>
                <a:sym typeface="Arial"/>
              </a:rPr>
              <a:t>Planning</a:t>
            </a:r>
            <a:endParaRPr sz="1100" b="0" i="0" u="none" strike="noStrike" cap="none" dirty="0">
              <a:solidFill>
                <a:srgbClr val="0432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248;p36">
            <a:extLst>
              <a:ext uri="{FF2B5EF4-FFF2-40B4-BE49-F238E27FC236}">
                <a16:creationId xmlns:a16="http://schemas.microsoft.com/office/drawing/2014/main" id="{16065149-2BD2-8E42-9BC6-EC3C62A7C27A}"/>
              </a:ext>
            </a:extLst>
          </p:cNvPr>
          <p:cNvSpPr/>
          <p:nvPr/>
        </p:nvSpPr>
        <p:spPr>
          <a:xfrm>
            <a:off x="6899445" y="4678000"/>
            <a:ext cx="2424170" cy="251412"/>
          </a:xfrm>
          <a:prstGeom prst="chevron">
            <a:avLst>
              <a:gd name="adj" fmla="val 50000"/>
            </a:avLst>
          </a:prstGeom>
          <a:solidFill>
            <a:srgbClr val="C00000"/>
          </a:solidFill>
          <a:ln>
            <a:solidFill>
              <a:schemeClr val="tx1"/>
            </a:solidFill>
          </a:ln>
          <a:effectLst>
            <a:outerShdw blurRad="40000" dist="23000" dir="5400000" rotWithShape="0">
              <a:srgbClr val="000000">
                <a:alpha val="3411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               2023 plan</a:t>
            </a:r>
            <a:endParaRPr sz="1400" b="0" i="0" u="none" strike="noStrike" cap="none" dirty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248;p36">
            <a:extLst>
              <a:ext uri="{FF2B5EF4-FFF2-40B4-BE49-F238E27FC236}">
                <a16:creationId xmlns:a16="http://schemas.microsoft.com/office/drawing/2014/main" id="{A66F921F-F410-DA4D-9A20-89D0AFA0F6B1}"/>
              </a:ext>
            </a:extLst>
          </p:cNvPr>
          <p:cNvSpPr/>
          <p:nvPr/>
        </p:nvSpPr>
        <p:spPr>
          <a:xfrm>
            <a:off x="-163286" y="4678809"/>
            <a:ext cx="2962145" cy="251412"/>
          </a:xfrm>
          <a:prstGeom prst="chevron">
            <a:avLst>
              <a:gd name="adj" fmla="val 50000"/>
            </a:avLst>
          </a:prstGeom>
          <a:solidFill>
            <a:srgbClr val="C00000"/>
          </a:solidFill>
          <a:ln>
            <a:solidFill>
              <a:schemeClr val="tx1"/>
            </a:solidFill>
          </a:ln>
          <a:effectLst>
            <a:outerShdw blurRad="40000" dist="23000" dir="5400000" rotWithShape="0">
              <a:srgbClr val="000000">
                <a:alpha val="3411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2008 plan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247;p36">
            <a:extLst>
              <a:ext uri="{FF2B5EF4-FFF2-40B4-BE49-F238E27FC236}">
                <a16:creationId xmlns:a16="http://schemas.microsoft.com/office/drawing/2014/main" id="{00D1FC7E-8976-5444-A023-326426BFB906}"/>
              </a:ext>
            </a:extLst>
          </p:cNvPr>
          <p:cNvSpPr/>
          <p:nvPr/>
        </p:nvSpPr>
        <p:spPr>
          <a:xfrm>
            <a:off x="5559880" y="4323778"/>
            <a:ext cx="1339566" cy="2596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3E7FCD"/>
              </a:gs>
              <a:gs pos="100000">
                <a:srgbClr val="96C0FF"/>
              </a:gs>
            </a:gsLst>
            <a:lin ang="16200038" scaled="0"/>
          </a:gra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11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100" dirty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Planning</a:t>
            </a:r>
            <a:endParaRPr sz="1100" b="0" i="0" u="none" strike="noStrike" cap="none" dirty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4EEDCFF-FE06-694D-9D0E-EC7EBE71877C}"/>
              </a:ext>
            </a:extLst>
          </p:cNvPr>
          <p:cNvSpPr txBox="1"/>
          <p:nvPr/>
        </p:nvSpPr>
        <p:spPr>
          <a:xfrm>
            <a:off x="140842" y="3381827"/>
            <a:ext cx="883575" cy="233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432FF"/>
                </a:solidFill>
              </a:rPr>
              <a:t>Europe</a:t>
            </a:r>
          </a:p>
          <a:p>
            <a:endParaRPr lang="en-US" dirty="0">
              <a:solidFill>
                <a:srgbClr val="0432FF"/>
              </a:solidFill>
            </a:endParaRPr>
          </a:p>
          <a:p>
            <a:endParaRPr lang="en-US" sz="1400" dirty="0">
              <a:solidFill>
                <a:srgbClr val="0432FF"/>
              </a:solidFill>
            </a:endParaRPr>
          </a:p>
          <a:p>
            <a:endParaRPr lang="en-US" sz="1400" dirty="0">
              <a:solidFill>
                <a:srgbClr val="0432FF"/>
              </a:solidFill>
            </a:endParaRPr>
          </a:p>
          <a:p>
            <a:r>
              <a:rPr lang="en-US" dirty="0">
                <a:solidFill>
                  <a:srgbClr val="0432FF"/>
                </a:solidFill>
              </a:rPr>
              <a:t>U.S.</a:t>
            </a:r>
          </a:p>
          <a:p>
            <a:endParaRPr lang="en-US" dirty="0">
              <a:solidFill>
                <a:srgbClr val="0432FF"/>
              </a:solidFill>
            </a:endParaRPr>
          </a:p>
          <a:p>
            <a:endParaRPr lang="en-US" sz="1400" dirty="0">
              <a:solidFill>
                <a:srgbClr val="0432FF"/>
              </a:solidFill>
            </a:endParaRPr>
          </a:p>
          <a:p>
            <a:endParaRPr lang="en-US" sz="1400" dirty="0">
              <a:solidFill>
                <a:srgbClr val="0432FF"/>
              </a:solidFill>
            </a:endParaRPr>
          </a:p>
          <a:p>
            <a:r>
              <a:rPr lang="en-US" dirty="0">
                <a:solidFill>
                  <a:srgbClr val="0432FF"/>
                </a:solidFill>
              </a:rPr>
              <a:t>Canada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8CE15BB-D04D-844E-8367-244F16B86499}"/>
              </a:ext>
            </a:extLst>
          </p:cNvPr>
          <p:cNvGrpSpPr/>
          <p:nvPr/>
        </p:nvGrpSpPr>
        <p:grpSpPr>
          <a:xfrm>
            <a:off x="5621638" y="5362087"/>
            <a:ext cx="743494" cy="262046"/>
            <a:chOff x="5404757" y="5366351"/>
            <a:chExt cx="743494" cy="262046"/>
          </a:xfrm>
        </p:grpSpPr>
        <p:sp>
          <p:nvSpPr>
            <p:cNvPr id="49" name="Google Shape;247;p36">
              <a:extLst>
                <a:ext uri="{FF2B5EF4-FFF2-40B4-BE49-F238E27FC236}">
                  <a16:creationId xmlns:a16="http://schemas.microsoft.com/office/drawing/2014/main" id="{1748B107-40DE-FD4F-BAA9-9884A461188B}"/>
                </a:ext>
              </a:extLst>
            </p:cNvPr>
            <p:cNvSpPr/>
            <p:nvPr/>
          </p:nvSpPr>
          <p:spPr>
            <a:xfrm>
              <a:off x="5404757" y="5368797"/>
              <a:ext cx="743494" cy="259600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38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117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100" b="0" i="0" u="none" strike="noStrike" cap="none" dirty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8B52B75-259B-6B43-A993-6575B3E7E9B2}"/>
                </a:ext>
              </a:extLst>
            </p:cNvPr>
            <p:cNvSpPr txBox="1"/>
            <p:nvPr/>
          </p:nvSpPr>
          <p:spPr>
            <a:xfrm>
              <a:off x="5473065" y="5366351"/>
              <a:ext cx="67518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FF00"/>
                  </a:solidFill>
                </a:rPr>
                <a:t>Planning</a:t>
              </a:r>
            </a:p>
          </p:txBody>
        </p:sp>
      </p:grpSp>
      <p:sp>
        <p:nvSpPr>
          <p:cNvPr id="61" name="Google Shape;251;p36">
            <a:extLst>
              <a:ext uri="{FF2B5EF4-FFF2-40B4-BE49-F238E27FC236}">
                <a16:creationId xmlns:a16="http://schemas.microsoft.com/office/drawing/2014/main" id="{4D19ED07-585F-9F45-AB57-F8576101ED45}"/>
              </a:ext>
            </a:extLst>
          </p:cNvPr>
          <p:cNvSpPr/>
          <p:nvPr/>
        </p:nvSpPr>
        <p:spPr>
          <a:xfrm>
            <a:off x="6389624" y="5717011"/>
            <a:ext cx="2403311" cy="262659"/>
          </a:xfrm>
          <a:prstGeom prst="chevron">
            <a:avLst>
              <a:gd name="adj" fmla="val 50000"/>
            </a:avLst>
          </a:prstGeom>
          <a:solidFill>
            <a:srgbClr val="C00000"/>
          </a:solidFill>
          <a:ln>
            <a:solidFill>
              <a:schemeClr val="tx1"/>
            </a:solidFill>
          </a:ln>
          <a:effectLst>
            <a:outerShdw blurRad="40000" dist="23000" dir="5400000" rotWithShape="0">
              <a:srgbClr val="000000">
                <a:alpha val="3411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2022  plan </a:t>
            </a:r>
            <a:endParaRPr sz="1600" b="0" i="0" u="none" strike="noStrike" cap="none" dirty="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251;p36">
            <a:extLst>
              <a:ext uri="{FF2B5EF4-FFF2-40B4-BE49-F238E27FC236}">
                <a16:creationId xmlns:a16="http://schemas.microsoft.com/office/drawing/2014/main" id="{08775E5E-9F78-9542-84E5-9395ED0A5EEC}"/>
              </a:ext>
            </a:extLst>
          </p:cNvPr>
          <p:cNvSpPr/>
          <p:nvPr/>
        </p:nvSpPr>
        <p:spPr>
          <a:xfrm>
            <a:off x="1700604" y="5716824"/>
            <a:ext cx="2403311" cy="262659"/>
          </a:xfrm>
          <a:prstGeom prst="chevron">
            <a:avLst>
              <a:gd name="adj" fmla="val 50000"/>
            </a:avLst>
          </a:prstGeom>
          <a:solidFill>
            <a:srgbClr val="C00000"/>
          </a:solidFill>
          <a:ln>
            <a:solidFill>
              <a:schemeClr val="tx1"/>
            </a:solidFill>
          </a:ln>
          <a:effectLst>
            <a:outerShdw blurRad="40000" dist="23000" dir="5400000" rotWithShape="0">
              <a:srgbClr val="000000">
                <a:alpha val="3411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2012  plan </a:t>
            </a:r>
            <a:endParaRPr sz="16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251;p36">
            <a:extLst>
              <a:ext uri="{FF2B5EF4-FFF2-40B4-BE49-F238E27FC236}">
                <a16:creationId xmlns:a16="http://schemas.microsoft.com/office/drawing/2014/main" id="{CFD0CC06-4C45-D846-BCAB-6D664C333243}"/>
              </a:ext>
            </a:extLst>
          </p:cNvPr>
          <p:cNvSpPr/>
          <p:nvPr/>
        </p:nvSpPr>
        <p:spPr>
          <a:xfrm>
            <a:off x="-163286" y="5716824"/>
            <a:ext cx="1918609" cy="262659"/>
          </a:xfrm>
          <a:prstGeom prst="chevron">
            <a:avLst>
              <a:gd name="adj" fmla="val 50000"/>
            </a:avLst>
          </a:prstGeom>
          <a:solidFill>
            <a:srgbClr val="C00000"/>
          </a:solidFill>
          <a:ln>
            <a:solidFill>
              <a:schemeClr val="tx1"/>
            </a:solidFill>
          </a:ln>
          <a:effectLst>
            <a:outerShdw blurRad="40000" dist="23000" dir="5400000" rotWithShape="0">
              <a:srgbClr val="000000">
                <a:alpha val="3411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2007  plan </a:t>
            </a:r>
            <a:endParaRPr sz="16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6CD6B27-72E4-134E-B23F-903E085F71B2}"/>
              </a:ext>
            </a:extLst>
          </p:cNvPr>
          <p:cNvGrpSpPr/>
          <p:nvPr/>
        </p:nvGrpSpPr>
        <p:grpSpPr>
          <a:xfrm>
            <a:off x="3294527" y="5362523"/>
            <a:ext cx="743494" cy="262046"/>
            <a:chOff x="5404757" y="5366351"/>
            <a:chExt cx="743494" cy="262046"/>
          </a:xfrm>
        </p:grpSpPr>
        <p:sp>
          <p:nvSpPr>
            <p:cNvPr id="66" name="Google Shape;247;p36">
              <a:extLst>
                <a:ext uri="{FF2B5EF4-FFF2-40B4-BE49-F238E27FC236}">
                  <a16:creationId xmlns:a16="http://schemas.microsoft.com/office/drawing/2014/main" id="{1592E25A-3552-6643-BBF3-DC64B0C5D296}"/>
                </a:ext>
              </a:extLst>
            </p:cNvPr>
            <p:cNvSpPr/>
            <p:nvPr/>
          </p:nvSpPr>
          <p:spPr>
            <a:xfrm>
              <a:off x="5404757" y="5368797"/>
              <a:ext cx="743494" cy="259600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38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117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100" b="0" i="0" u="none" strike="noStrike" cap="none" dirty="0">
                <a:solidFill>
                  <a:srgbClr val="0432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68FC1A8-B4F1-6243-AC42-738794269828}"/>
                </a:ext>
              </a:extLst>
            </p:cNvPr>
            <p:cNvSpPr txBox="1"/>
            <p:nvPr/>
          </p:nvSpPr>
          <p:spPr>
            <a:xfrm>
              <a:off x="5473065" y="5366351"/>
              <a:ext cx="67518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0432FF"/>
                  </a:solidFill>
                </a:rPr>
                <a:t>Planning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B4440C79-8141-514F-AB9F-328D7AAFC598}"/>
              </a:ext>
            </a:extLst>
          </p:cNvPr>
          <p:cNvGrpSpPr/>
          <p:nvPr/>
        </p:nvGrpSpPr>
        <p:grpSpPr>
          <a:xfrm>
            <a:off x="949944" y="5362959"/>
            <a:ext cx="743494" cy="262046"/>
            <a:chOff x="5404757" y="5366351"/>
            <a:chExt cx="743494" cy="262046"/>
          </a:xfrm>
        </p:grpSpPr>
        <p:sp>
          <p:nvSpPr>
            <p:cNvPr id="69" name="Google Shape;247;p36">
              <a:extLst>
                <a:ext uri="{FF2B5EF4-FFF2-40B4-BE49-F238E27FC236}">
                  <a16:creationId xmlns:a16="http://schemas.microsoft.com/office/drawing/2014/main" id="{5096F69A-75DF-7744-A989-ABF6A4D30013}"/>
                </a:ext>
              </a:extLst>
            </p:cNvPr>
            <p:cNvSpPr/>
            <p:nvPr/>
          </p:nvSpPr>
          <p:spPr>
            <a:xfrm>
              <a:off x="5404757" y="5368797"/>
              <a:ext cx="743494" cy="259600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38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117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100" b="0" i="0" u="none" strike="noStrike" cap="none" dirty="0">
                <a:solidFill>
                  <a:srgbClr val="0432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4D010D8-AA68-B244-90CF-62285BF10956}"/>
                </a:ext>
              </a:extLst>
            </p:cNvPr>
            <p:cNvSpPr txBox="1"/>
            <p:nvPr/>
          </p:nvSpPr>
          <p:spPr>
            <a:xfrm>
              <a:off x="5473065" y="5366351"/>
              <a:ext cx="67518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0432FF"/>
                  </a:solidFill>
                </a:rPr>
                <a:t>Planning</a:t>
              </a:r>
            </a:p>
          </p:txBody>
        </p:sp>
      </p:grpSp>
      <p:sp>
        <p:nvSpPr>
          <p:cNvPr id="71" name="Down Arrow 70">
            <a:extLst>
              <a:ext uri="{FF2B5EF4-FFF2-40B4-BE49-F238E27FC236}">
                <a16:creationId xmlns:a16="http://schemas.microsoft.com/office/drawing/2014/main" id="{517E46A6-D7FC-6644-A97E-84192C26A99C}"/>
              </a:ext>
            </a:extLst>
          </p:cNvPr>
          <p:cNvSpPr/>
          <p:nvPr/>
        </p:nvSpPr>
        <p:spPr>
          <a:xfrm>
            <a:off x="5597980" y="3068841"/>
            <a:ext cx="167755" cy="3154159"/>
          </a:xfrm>
          <a:prstGeom prst="downArrow">
            <a:avLst/>
          </a:prstGeom>
          <a:solidFill>
            <a:srgbClr val="FFFF00">
              <a:alpha val="50196"/>
            </a:srgb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9B22732-C985-1D45-A9FD-4CA26E9F3E47}"/>
              </a:ext>
            </a:extLst>
          </p:cNvPr>
          <p:cNvSpPr txBox="1"/>
          <p:nvPr/>
        </p:nvSpPr>
        <p:spPr>
          <a:xfrm>
            <a:off x="5380053" y="6212934"/>
            <a:ext cx="619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Now</a:t>
            </a:r>
          </a:p>
        </p:txBody>
      </p:sp>
    </p:spTree>
    <p:extLst>
      <p:ext uri="{BB962C8B-B14F-4D97-AF65-F5344CB8AC3E}">
        <p14:creationId xmlns:p14="http://schemas.microsoft.com/office/powerpoint/2010/main" val="1461287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B29AC-8BF3-F244-934B-DDD3C9BAD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Snowmass: Historical Context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EA08AC-0192-0F4F-B303-E334927D4B8D}"/>
              </a:ext>
            </a:extLst>
          </p:cNvPr>
          <p:cNvSpPr txBox="1"/>
          <p:nvPr/>
        </p:nvSpPr>
        <p:spPr>
          <a:xfrm>
            <a:off x="-3" y="1025278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Snowmass Summer Studies:  </a:t>
            </a:r>
            <a:r>
              <a:rPr lang="en-US" sz="2000" dirty="0">
                <a:solidFill>
                  <a:srgbClr val="000000"/>
                </a:solidFill>
              </a:rPr>
              <a:t>3 weeks in Summer in Snowmass, Colorado</a:t>
            </a:r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77236E80-7413-CA4B-9060-60DFB77F9D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2193" y="6494403"/>
            <a:ext cx="2440378" cy="365125"/>
          </a:xfrm>
        </p:spPr>
        <p:txBody>
          <a:bodyPr/>
          <a:lstStyle/>
          <a:p>
            <a:r>
              <a:rPr lang="en-US" dirty="0"/>
              <a:t>2020-08-18 TRIUMF Science Week</a:t>
            </a:r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2598C869-B416-C34F-9284-88C85EFB4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3674" y="6494403"/>
            <a:ext cx="2895600" cy="365125"/>
          </a:xfrm>
        </p:spPr>
        <p:txBody>
          <a:bodyPr/>
          <a:lstStyle/>
          <a:p>
            <a:r>
              <a:rPr lang="en-US" dirty="0"/>
              <a:t>Young-</a:t>
            </a:r>
            <a:r>
              <a:rPr lang="en-US" dirty="0" err="1"/>
              <a:t>Kee</a:t>
            </a:r>
            <a:r>
              <a:rPr lang="en-US" dirty="0"/>
              <a:t> Kim (</a:t>
            </a:r>
            <a:r>
              <a:rPr lang="en-US" dirty="0" err="1"/>
              <a:t>U.Chicago</a:t>
            </a:r>
            <a:r>
              <a:rPr lang="en-US" dirty="0"/>
              <a:t>), DPF Chair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89221A64-C74C-5D4F-A9DC-84303C6BE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6332" y="6494403"/>
            <a:ext cx="2133600" cy="365125"/>
          </a:xfrm>
        </p:spPr>
        <p:txBody>
          <a:bodyPr/>
          <a:lstStyle/>
          <a:p>
            <a:fld id="{FB881E7D-5A17-EB4A-B013-04381A7C357D}" type="slidenum">
              <a:rPr lang="en-US" smtClean="0"/>
              <a:t>5</a:t>
            </a:fld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3B1C16D-563B-DD40-BF13-E71BDBAFB843}"/>
              </a:ext>
            </a:extLst>
          </p:cNvPr>
          <p:cNvGrpSpPr/>
          <p:nvPr/>
        </p:nvGrpSpPr>
        <p:grpSpPr>
          <a:xfrm>
            <a:off x="2595938" y="1629936"/>
            <a:ext cx="5622588" cy="2957397"/>
            <a:chOff x="336329" y="1826869"/>
            <a:chExt cx="5622588" cy="295739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3615DE1-10E3-524A-8ACF-BB2733EDB1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9192" t="8981" b="11172"/>
            <a:stretch/>
          </p:blipFill>
          <p:spPr>
            <a:xfrm>
              <a:off x="523912" y="1826869"/>
              <a:ext cx="5435005" cy="295739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0240940-F098-A643-9870-B4ED178F15FF}"/>
                </a:ext>
              </a:extLst>
            </p:cNvPr>
            <p:cNvSpPr txBox="1"/>
            <p:nvPr/>
          </p:nvSpPr>
          <p:spPr>
            <a:xfrm>
              <a:off x="774074" y="2441952"/>
              <a:ext cx="25042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Snowmass Village</a:t>
              </a:r>
            </a:p>
          </p:txBody>
        </p:sp>
        <p:sp>
          <p:nvSpPr>
            <p:cNvPr id="3" name="5-Point Star 2">
              <a:extLst>
                <a:ext uri="{FF2B5EF4-FFF2-40B4-BE49-F238E27FC236}">
                  <a16:creationId xmlns:a16="http://schemas.microsoft.com/office/drawing/2014/main" id="{63286ED1-897F-F54C-A192-B35BAF2B4001}"/>
                </a:ext>
              </a:extLst>
            </p:cNvPr>
            <p:cNvSpPr/>
            <p:nvPr/>
          </p:nvSpPr>
          <p:spPr>
            <a:xfrm>
              <a:off x="701391" y="1893930"/>
              <a:ext cx="145366" cy="135988"/>
            </a:xfrm>
            <a:prstGeom prst="star5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19326B1-4C5A-A246-9856-0AF74F7AC371}"/>
                </a:ext>
              </a:extLst>
            </p:cNvPr>
            <p:cNvSpPr txBox="1"/>
            <p:nvPr/>
          </p:nvSpPr>
          <p:spPr>
            <a:xfrm>
              <a:off x="336329" y="1969501"/>
              <a:ext cx="9537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Vancouver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97072AE-6C6B-3046-89B7-55C6EBA96E04}"/>
                </a:ext>
              </a:extLst>
            </p:cNvPr>
            <p:cNvSpPr txBox="1"/>
            <p:nvPr/>
          </p:nvSpPr>
          <p:spPr>
            <a:xfrm>
              <a:off x="2977883" y="2872839"/>
              <a:ext cx="7558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Chicago</a:t>
              </a:r>
            </a:p>
          </p:txBody>
        </p:sp>
        <p:sp>
          <p:nvSpPr>
            <p:cNvPr id="18" name="5-Point Star 17">
              <a:extLst>
                <a:ext uri="{FF2B5EF4-FFF2-40B4-BE49-F238E27FC236}">
                  <a16:creationId xmlns:a16="http://schemas.microsoft.com/office/drawing/2014/main" id="{1CB61EC2-2407-9C4D-8300-4A8DD31176CD}"/>
                </a:ext>
              </a:extLst>
            </p:cNvPr>
            <p:cNvSpPr/>
            <p:nvPr/>
          </p:nvSpPr>
          <p:spPr>
            <a:xfrm>
              <a:off x="3304144" y="2793376"/>
              <a:ext cx="145366" cy="135988"/>
            </a:xfrm>
            <a:prstGeom prst="star5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C8E1A00B-361E-0A43-9950-FE1B537012B3}"/>
              </a:ext>
            </a:extLst>
          </p:cNvPr>
          <p:cNvSpPr txBox="1"/>
          <p:nvPr/>
        </p:nvSpPr>
        <p:spPr>
          <a:xfrm>
            <a:off x="-273835" y="5468644"/>
            <a:ext cx="9143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“~a thousand physicists gathered for three weeks to talk </a:t>
            </a:r>
          </a:p>
          <a:p>
            <a:pPr algn="ctr"/>
            <a:r>
              <a:rPr lang="en-US" sz="2000" dirty="0"/>
              <a:t>about the future of particle physics in the U.S. — and the rest of the world”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A21394D-2D86-AA44-B661-77E1ECE1402A}"/>
              </a:ext>
            </a:extLst>
          </p:cNvPr>
          <p:cNvGrpSpPr/>
          <p:nvPr/>
        </p:nvGrpSpPr>
        <p:grpSpPr>
          <a:xfrm>
            <a:off x="932563" y="2920960"/>
            <a:ext cx="3656012" cy="2297189"/>
            <a:chOff x="4666588" y="2986179"/>
            <a:chExt cx="3656012" cy="2297189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E3FEAF7-60D0-CC4D-A65A-5F2B714754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858"/>
            <a:stretch/>
          </p:blipFill>
          <p:spPr>
            <a:xfrm>
              <a:off x="4666588" y="3012394"/>
              <a:ext cx="3656012" cy="2270974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C14C1F5-8668-A242-9E47-52C454A2241C}"/>
                </a:ext>
              </a:extLst>
            </p:cNvPr>
            <p:cNvSpPr txBox="1"/>
            <p:nvPr/>
          </p:nvSpPr>
          <p:spPr>
            <a:xfrm>
              <a:off x="4666588" y="2986179"/>
              <a:ext cx="3656012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Snowmass Village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in the Colorado Rockies near Aspen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6978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15DD4-37C5-F942-BA90-F6B0E9E23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Snowmass: Historical Context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ACFC12-1EF3-E545-AA8B-E3E06E0C6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3245421"/>
            <a:ext cx="2667000" cy="125548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38A3BF4-2DFC-A946-8C07-2554C9073370}"/>
              </a:ext>
            </a:extLst>
          </p:cNvPr>
          <p:cNvSpPr/>
          <p:nvPr/>
        </p:nvSpPr>
        <p:spPr>
          <a:xfrm>
            <a:off x="196850" y="1231450"/>
            <a:ext cx="904875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u="sng" dirty="0">
                <a:solidFill>
                  <a:srgbClr val="000000"/>
                </a:solidFill>
              </a:rPr>
              <a:t>Snowmass 82</a:t>
            </a:r>
            <a:r>
              <a:rPr lang="en-US" sz="1400" dirty="0">
                <a:solidFill>
                  <a:srgbClr val="000000"/>
                </a:solidFill>
              </a:rPr>
              <a:t> DPF Summer Study on Elementary Particle Physics and Future Facilities, June 28 – July 16</a:t>
            </a:r>
          </a:p>
          <a:p>
            <a:r>
              <a:rPr lang="en-US" sz="1400" u="sng" dirty="0">
                <a:solidFill>
                  <a:srgbClr val="000000"/>
                </a:solidFill>
              </a:rPr>
              <a:t>Snowmass 84</a:t>
            </a:r>
            <a:r>
              <a:rPr lang="en-US" sz="1400" dirty="0">
                <a:solidFill>
                  <a:srgbClr val="000000"/>
                </a:solidFill>
              </a:rPr>
              <a:t> DPF Summer Study on the Design and Utilization of Superconducting Super Collider, SSC, June 23 – July 13</a:t>
            </a:r>
            <a:endParaRPr lang="en-US" sz="300" dirty="0">
              <a:solidFill>
                <a:srgbClr val="000000"/>
              </a:solidFill>
            </a:endParaRPr>
          </a:p>
          <a:p>
            <a:r>
              <a:rPr lang="en-US" sz="1400" u="sng" dirty="0">
                <a:solidFill>
                  <a:srgbClr val="000000"/>
                </a:solidFill>
              </a:rPr>
              <a:t>Snowmass 86</a:t>
            </a:r>
            <a:r>
              <a:rPr lang="en-US" sz="1400" dirty="0">
                <a:solidFill>
                  <a:srgbClr val="000000"/>
                </a:solidFill>
              </a:rPr>
              <a:t> DPF Summer Study on the Physics of the SSC, June 23 – July 11</a:t>
            </a:r>
          </a:p>
          <a:p>
            <a:r>
              <a:rPr lang="en-US" sz="1400" u="sng" dirty="0">
                <a:solidFill>
                  <a:srgbClr val="000000"/>
                </a:solidFill>
              </a:rPr>
              <a:t>Snowmass 88</a:t>
            </a:r>
            <a:r>
              <a:rPr lang="en-US" sz="1400" dirty="0">
                <a:solidFill>
                  <a:srgbClr val="000000"/>
                </a:solidFill>
              </a:rPr>
              <a:t> DPF Summer Study on High-Energy Physics in the 1990s, June 27 – July 15</a:t>
            </a:r>
          </a:p>
          <a:p>
            <a:r>
              <a:rPr lang="en-US" sz="1400" u="sng" dirty="0">
                <a:solidFill>
                  <a:srgbClr val="000000"/>
                </a:solidFill>
              </a:rPr>
              <a:t>Snowmass 90</a:t>
            </a:r>
            <a:r>
              <a:rPr lang="en-US" sz="1400" dirty="0">
                <a:solidFill>
                  <a:srgbClr val="000000"/>
                </a:solidFill>
              </a:rPr>
              <a:t> DPF Summer Study on High-Energy Physics: Research Directions for the Decade, June 25 – July 13</a:t>
            </a:r>
            <a:endParaRPr lang="en-US" sz="300" dirty="0">
              <a:solidFill>
                <a:srgbClr val="000000"/>
              </a:solidFill>
            </a:endParaRPr>
          </a:p>
          <a:p>
            <a:r>
              <a:rPr lang="en-US" sz="1400" u="sng" dirty="0">
                <a:solidFill>
                  <a:srgbClr val="000000"/>
                </a:solidFill>
              </a:rPr>
              <a:t>Snowmass 94</a:t>
            </a:r>
            <a:r>
              <a:rPr lang="en-US" sz="1400" dirty="0">
                <a:solidFill>
                  <a:srgbClr val="000000"/>
                </a:solidFill>
              </a:rPr>
              <a:t> DPF Summer Study on High-Energy Physics: Particle and Nuclear Astrophysics and Cosmology</a:t>
            </a:r>
          </a:p>
          <a:p>
            <a:r>
              <a:rPr lang="en-US" sz="1400" dirty="0">
                <a:solidFill>
                  <a:srgbClr val="000000"/>
                </a:solidFill>
              </a:rPr>
              <a:t>									   in the Next Millennium, June 29 – July 14</a:t>
            </a:r>
            <a:endParaRPr lang="en-US" sz="300" dirty="0">
              <a:solidFill>
                <a:srgbClr val="000000"/>
              </a:solidFill>
            </a:endParaRPr>
          </a:p>
          <a:p>
            <a:r>
              <a:rPr lang="en-US" sz="1400" u="sng" dirty="0">
                <a:solidFill>
                  <a:srgbClr val="000000"/>
                </a:solidFill>
              </a:rPr>
              <a:t>Snowmass 96</a:t>
            </a:r>
            <a:r>
              <a:rPr lang="en-US" sz="1400" dirty="0">
                <a:solidFill>
                  <a:srgbClr val="000000"/>
                </a:solidFill>
              </a:rPr>
              <a:t> DPF/DPB Summer Study on New Directions for High-Energy Physics, June 25 – July 12</a:t>
            </a:r>
          </a:p>
          <a:p>
            <a:r>
              <a:rPr lang="en-US" sz="1400" u="sng" dirty="0">
                <a:solidFill>
                  <a:srgbClr val="000000"/>
                </a:solidFill>
              </a:rPr>
              <a:t>Snowmass 2001</a:t>
            </a:r>
            <a:r>
              <a:rPr lang="en-US" sz="1400" dirty="0">
                <a:solidFill>
                  <a:srgbClr val="000000"/>
                </a:solidFill>
              </a:rPr>
              <a:t> DPF/DPB Summer Study on the Future of Particle Physics, June 30 – July 21</a:t>
            </a:r>
            <a:endParaRPr lang="en-US" sz="1400" b="1" i="1" dirty="0">
              <a:solidFill>
                <a:srgbClr val="000000"/>
              </a:solidFill>
            </a:endParaRPr>
          </a:p>
          <a:p>
            <a:endParaRPr lang="en-US" sz="1400" b="1" i="1" dirty="0">
              <a:solidFill>
                <a:srgbClr val="000000"/>
              </a:solidFill>
            </a:endParaRPr>
          </a:p>
          <a:p>
            <a:endParaRPr lang="en-US" sz="1400" b="1" i="1" dirty="0">
              <a:solidFill>
                <a:srgbClr val="000000"/>
              </a:solidFill>
            </a:endParaRPr>
          </a:p>
          <a:p>
            <a:endParaRPr lang="en-US" sz="1400" b="1" i="1" dirty="0">
              <a:solidFill>
                <a:srgbClr val="000000"/>
              </a:solidFill>
            </a:endParaRPr>
          </a:p>
          <a:p>
            <a:endParaRPr lang="en-US" sz="1400" b="1" i="1" dirty="0">
              <a:solidFill>
                <a:srgbClr val="000000"/>
              </a:solidFill>
            </a:endParaRPr>
          </a:p>
          <a:p>
            <a:endParaRPr lang="en-US" sz="1400" b="1" i="1" dirty="0">
              <a:solidFill>
                <a:srgbClr val="000000"/>
              </a:solidFill>
            </a:endParaRPr>
          </a:p>
          <a:p>
            <a:endParaRPr lang="en-US" sz="1400" b="1" i="1" dirty="0">
              <a:solidFill>
                <a:srgbClr val="000000"/>
              </a:solidFill>
            </a:endParaRPr>
          </a:p>
          <a:p>
            <a:endParaRPr lang="en-US" sz="1400" b="1" i="1" dirty="0">
              <a:solidFill>
                <a:srgbClr val="000000"/>
              </a:solidFill>
            </a:endParaRPr>
          </a:p>
          <a:p>
            <a:endParaRPr lang="en-US" sz="1400" b="1" i="1" dirty="0">
              <a:solidFill>
                <a:srgbClr val="000000"/>
              </a:solidFill>
            </a:endParaRPr>
          </a:p>
          <a:p>
            <a:endParaRPr lang="en-US" sz="1400" b="1" i="1" dirty="0">
              <a:solidFill>
                <a:srgbClr val="000000"/>
              </a:solidFill>
            </a:endParaRPr>
          </a:p>
          <a:p>
            <a:r>
              <a:rPr lang="en-US" sz="1400" u="sng" dirty="0">
                <a:solidFill>
                  <a:srgbClr val="0432FF"/>
                </a:solidFill>
              </a:rPr>
              <a:t>Snowmass 2013</a:t>
            </a:r>
            <a:endParaRPr lang="en-US" sz="1400" dirty="0">
              <a:solidFill>
                <a:srgbClr val="0432FF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432FF"/>
                </a:solidFill>
              </a:rPr>
              <a:t>Organized by DPF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432FF"/>
                </a:solidFill>
              </a:rPr>
              <a:t>Summer 2012 – December 2013 (similar in its scope to 2001 but spread out through ~1 year)</a:t>
            </a:r>
            <a:endParaRPr lang="en-US" sz="300" dirty="0">
              <a:solidFill>
                <a:srgbClr val="0432FF"/>
              </a:solidFill>
            </a:endParaRPr>
          </a:p>
          <a:p>
            <a:r>
              <a:rPr lang="en-US" sz="1400" u="sng" dirty="0">
                <a:solidFill>
                  <a:srgbClr val="0432FF"/>
                </a:solidFill>
              </a:rPr>
              <a:t>Snowmass 2021</a:t>
            </a:r>
            <a:r>
              <a:rPr lang="en-US" sz="1400" dirty="0">
                <a:solidFill>
                  <a:srgbClr val="0432FF"/>
                </a:solidFill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432FF"/>
                </a:solidFill>
              </a:rPr>
              <a:t>Organized by DPF with strong participation from related fields (DPB, DAP, DGRAV, DNP)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432FF"/>
                </a:solidFill>
              </a:rPr>
              <a:t>Spring </a:t>
            </a:r>
            <a:r>
              <a:rPr lang="en-US" sz="1400" dirty="0">
                <a:solidFill>
                  <a:srgbClr val="0432FF"/>
                </a:solidFill>
              </a:rPr>
              <a:t>2020 – October 2021</a:t>
            </a:r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D370F492-170E-4F43-BE66-231C35C0C6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2193" y="6494403"/>
            <a:ext cx="2440378" cy="365125"/>
          </a:xfrm>
        </p:spPr>
        <p:txBody>
          <a:bodyPr/>
          <a:lstStyle/>
          <a:p>
            <a:r>
              <a:rPr lang="en-US" dirty="0"/>
              <a:t>2020-08-18 TRIUMF Science Week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FC1B527-25BA-DC46-A03A-4BB04EFF3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3674" y="6494403"/>
            <a:ext cx="2895600" cy="365125"/>
          </a:xfrm>
        </p:spPr>
        <p:txBody>
          <a:bodyPr/>
          <a:lstStyle/>
          <a:p>
            <a:r>
              <a:rPr lang="en-US" dirty="0"/>
              <a:t>Young-</a:t>
            </a:r>
            <a:r>
              <a:rPr lang="en-US" dirty="0" err="1"/>
              <a:t>Kee</a:t>
            </a:r>
            <a:r>
              <a:rPr lang="en-US" dirty="0"/>
              <a:t> Kim (</a:t>
            </a:r>
            <a:r>
              <a:rPr lang="en-US" dirty="0" err="1"/>
              <a:t>U.Chicago</a:t>
            </a:r>
            <a:r>
              <a:rPr lang="en-US" dirty="0"/>
              <a:t>), DPF Chair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4A784193-0555-1F46-993F-A7E90FD2B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6332" y="6494403"/>
            <a:ext cx="2133600" cy="365125"/>
          </a:xfrm>
        </p:spPr>
        <p:txBody>
          <a:bodyPr/>
          <a:lstStyle/>
          <a:p>
            <a:fld id="{FB881E7D-5A17-EB4A-B013-04381A7C357D}" type="slidenum">
              <a:rPr lang="en-US" smtClean="0"/>
              <a:t>6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1C9FB5-D0C2-F84C-A002-ECA118A20B6D}"/>
              </a:ext>
            </a:extLst>
          </p:cNvPr>
          <p:cNvSpPr/>
          <p:nvPr/>
        </p:nvSpPr>
        <p:spPr>
          <a:xfrm>
            <a:off x="54428" y="4693391"/>
            <a:ext cx="9026072" cy="178931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i="1" dirty="0">
                <a:solidFill>
                  <a:srgbClr val="C00000"/>
                </a:solidFill>
              </a:rPr>
              <a:t>~1 year long; not in Snowmass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7C9912-E5CE-B040-AB5E-E0CD9BB85357}"/>
              </a:ext>
            </a:extLst>
          </p:cNvPr>
          <p:cNvSpPr/>
          <p:nvPr/>
        </p:nvSpPr>
        <p:spPr>
          <a:xfrm>
            <a:off x="54428" y="863600"/>
            <a:ext cx="9026072" cy="367713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i="1" dirty="0">
                <a:solidFill>
                  <a:srgbClr val="C00000"/>
                </a:solidFill>
              </a:rPr>
              <a:t>3 weeks in Summer in Snowmass</a:t>
            </a:r>
          </a:p>
        </p:txBody>
      </p:sp>
    </p:spTree>
    <p:extLst>
      <p:ext uri="{BB962C8B-B14F-4D97-AF65-F5344CB8AC3E}">
        <p14:creationId xmlns:p14="http://schemas.microsoft.com/office/powerpoint/2010/main" val="2049061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C0BDB-7443-4042-BD12-7FF68A521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Snowmass Topics led to P5 Science Drivers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48CF3C-7461-E748-AA36-0E853056A5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1438" y="1422076"/>
            <a:ext cx="3397048" cy="2055364"/>
          </a:xfrm>
        </p:spPr>
        <p:txBody>
          <a:bodyPr>
            <a:normAutofit/>
          </a:bodyPr>
          <a:lstStyle/>
          <a:p>
            <a:r>
              <a:rPr lang="en-US" sz="1800" dirty="0"/>
              <a:t>Frontiers</a:t>
            </a:r>
          </a:p>
          <a:p>
            <a:pPr lvl="1"/>
            <a:r>
              <a:rPr lang="en-US" sz="1600" dirty="0"/>
              <a:t>Energy Frontier</a:t>
            </a:r>
          </a:p>
          <a:p>
            <a:pPr lvl="1"/>
            <a:r>
              <a:rPr lang="en-US" sz="1600" dirty="0"/>
              <a:t>Intensity Frontier</a:t>
            </a:r>
          </a:p>
          <a:p>
            <a:pPr lvl="1"/>
            <a:r>
              <a:rPr lang="en-US" sz="1600" dirty="0"/>
              <a:t>Cosmic Frontier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6FC106C-B34B-0B42-9C08-5A02A5A53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74756" y="1422076"/>
            <a:ext cx="4919862" cy="2055364"/>
          </a:xfrm>
        </p:spPr>
        <p:txBody>
          <a:bodyPr>
            <a:normAutofit/>
          </a:bodyPr>
          <a:lstStyle/>
          <a:p>
            <a:r>
              <a:rPr lang="en-US" sz="1800" dirty="0"/>
              <a:t>Cross-Cutting</a:t>
            </a:r>
          </a:p>
          <a:p>
            <a:pPr lvl="1"/>
            <a:r>
              <a:rPr lang="en-US" sz="1600" dirty="0"/>
              <a:t>Facilities (Underground and Accelerator)</a:t>
            </a:r>
          </a:p>
          <a:p>
            <a:pPr lvl="1"/>
            <a:r>
              <a:rPr lang="en-US" sz="1600" dirty="0"/>
              <a:t>Instrumentation</a:t>
            </a:r>
          </a:p>
          <a:p>
            <a:pPr lvl="1"/>
            <a:r>
              <a:rPr lang="en-US" sz="1600" dirty="0"/>
              <a:t>Computing</a:t>
            </a:r>
          </a:p>
          <a:p>
            <a:pPr lvl="1"/>
            <a:r>
              <a:rPr lang="en-US" sz="1600" dirty="0"/>
              <a:t>Theory</a:t>
            </a:r>
          </a:p>
          <a:p>
            <a:pPr lvl="1"/>
            <a:r>
              <a:rPr lang="en-US" sz="1600" dirty="0"/>
              <a:t>Communication</a:t>
            </a:r>
          </a:p>
        </p:txBody>
      </p:sp>
      <p:pic>
        <p:nvPicPr>
          <p:cNvPr id="5" name="Picture 4" descr="P5_cartoon.pdf">
            <a:extLst>
              <a:ext uri="{FF2B5EF4-FFF2-40B4-BE49-F238E27FC236}">
                <a16:creationId xmlns:a16="http://schemas.microsoft.com/office/drawing/2014/main" id="{DF8FE5C3-D8A6-5C49-9C56-847B720648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" t="2972" b="55414"/>
          <a:stretch/>
        </p:blipFill>
        <p:spPr>
          <a:xfrm>
            <a:off x="500742" y="3754192"/>
            <a:ext cx="7392390" cy="16628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7A9A31-6B22-E241-8A73-66ED3F781A86}"/>
              </a:ext>
            </a:extLst>
          </p:cNvPr>
          <p:cNvSpPr txBox="1"/>
          <p:nvPr/>
        </p:nvSpPr>
        <p:spPr>
          <a:xfrm>
            <a:off x="295506" y="1048102"/>
            <a:ext cx="2628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432FF"/>
                </a:solidFill>
              </a:rPr>
              <a:t>Snowmass 2013 Report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A6014A-B030-2F48-9205-1C8B55A8D92E}"/>
              </a:ext>
            </a:extLst>
          </p:cNvPr>
          <p:cNvSpPr txBox="1"/>
          <p:nvPr/>
        </p:nvSpPr>
        <p:spPr>
          <a:xfrm>
            <a:off x="295506" y="3275815"/>
            <a:ext cx="1791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432FF"/>
                </a:solidFill>
              </a:rPr>
              <a:t>P5 2014 Report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9167D67-C11D-3046-BE0C-864C361EC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771" y="4336868"/>
            <a:ext cx="1100721" cy="10769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F29A806-8069-1149-A6F3-A2658CFC379B}"/>
              </a:ext>
            </a:extLst>
          </p:cNvPr>
          <p:cNvSpPr txBox="1"/>
          <p:nvPr/>
        </p:nvSpPr>
        <p:spPr>
          <a:xfrm>
            <a:off x="441438" y="5646340"/>
            <a:ext cx="2411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29 recommendations !!</a:t>
            </a:r>
          </a:p>
        </p:txBody>
      </p: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C266BE2F-F3B6-854F-BB94-3F36FC7876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2193" y="6494403"/>
            <a:ext cx="2440378" cy="365125"/>
          </a:xfrm>
        </p:spPr>
        <p:txBody>
          <a:bodyPr/>
          <a:lstStyle/>
          <a:p>
            <a:r>
              <a:rPr lang="en-US" dirty="0"/>
              <a:t>2020-08-18 TRIUMF Science Week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9BBC808A-95C2-E64D-B929-0DF78F6F8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3674" y="6494403"/>
            <a:ext cx="2895600" cy="365125"/>
          </a:xfrm>
        </p:spPr>
        <p:txBody>
          <a:bodyPr/>
          <a:lstStyle/>
          <a:p>
            <a:r>
              <a:rPr lang="en-US" dirty="0"/>
              <a:t>Young-</a:t>
            </a:r>
            <a:r>
              <a:rPr lang="en-US" dirty="0" err="1"/>
              <a:t>Kee</a:t>
            </a:r>
            <a:r>
              <a:rPr lang="en-US" dirty="0"/>
              <a:t> Kim (</a:t>
            </a:r>
            <a:r>
              <a:rPr lang="en-US" dirty="0" err="1"/>
              <a:t>U.Chicago</a:t>
            </a:r>
            <a:r>
              <a:rPr lang="en-US" dirty="0"/>
              <a:t>), DPF Chair</a:t>
            </a:r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1D7E17A9-0B02-D34E-B82F-4DAF728DC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6332" y="6494403"/>
            <a:ext cx="2133600" cy="365125"/>
          </a:xfrm>
        </p:spPr>
        <p:txBody>
          <a:bodyPr/>
          <a:lstStyle/>
          <a:p>
            <a:fld id="{FB881E7D-5A17-EB4A-B013-04381A7C357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8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>
            <a:extLst>
              <a:ext uri="{FF2B5EF4-FFF2-40B4-BE49-F238E27FC236}">
                <a16:creationId xmlns:a16="http://schemas.microsoft.com/office/drawing/2014/main" id="{D15E2950-A8E4-E54F-A71B-C8B4DD11531F}"/>
              </a:ext>
            </a:extLst>
          </p:cNvPr>
          <p:cNvSpPr txBox="1">
            <a:spLocks/>
          </p:cNvSpPr>
          <p:nvPr/>
        </p:nvSpPr>
        <p:spPr>
          <a:xfrm>
            <a:off x="-8833" y="68764"/>
            <a:ext cx="9114087" cy="6898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Snowmass 2013 + P5 2014 has been very successful !!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9315BB0-D01E-0448-9202-1719AC9C25EA}"/>
              </a:ext>
            </a:extLst>
          </p:cNvPr>
          <p:cNvSpPr txBox="1"/>
          <p:nvPr/>
        </p:nvSpPr>
        <p:spPr>
          <a:xfrm>
            <a:off x="50542" y="716381"/>
            <a:ext cx="915283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P5 2014 Report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Support a program of projects of all scales (large, medium, small), new ideas &amp; developments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Accelerator science / R&amp;D, instrumentation R&amp;D, computing / software; next gen. education and training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F819E6C-32C7-9A41-A475-4613F866EF12}"/>
              </a:ext>
            </a:extLst>
          </p:cNvPr>
          <p:cNvGrpSpPr/>
          <p:nvPr/>
        </p:nvGrpSpPr>
        <p:grpSpPr>
          <a:xfrm>
            <a:off x="516377" y="1633075"/>
            <a:ext cx="7960867" cy="4787782"/>
            <a:chOff x="742008" y="1704325"/>
            <a:chExt cx="7960867" cy="478778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3E1579B-5318-1947-99BB-64BF7691A205}"/>
                </a:ext>
              </a:extLst>
            </p:cNvPr>
            <p:cNvSpPr txBox="1"/>
            <p:nvPr/>
          </p:nvSpPr>
          <p:spPr>
            <a:xfrm>
              <a:off x="742008" y="2182601"/>
              <a:ext cx="2015295" cy="36240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solidFill>
                    <a:srgbClr val="C00000"/>
                  </a:solidFill>
                </a:rPr>
                <a:t>Scientific Drivers</a:t>
              </a:r>
            </a:p>
            <a:p>
              <a:pPr algn="r"/>
              <a:endParaRPr lang="en-US" sz="1200" dirty="0">
                <a:solidFill>
                  <a:srgbClr val="C00000"/>
                </a:solidFill>
              </a:endParaRPr>
            </a:p>
            <a:p>
              <a:pPr algn="r"/>
              <a:endParaRPr lang="en-US" sz="1200" dirty="0">
                <a:solidFill>
                  <a:srgbClr val="C00000"/>
                </a:solidFill>
              </a:endParaRPr>
            </a:p>
            <a:p>
              <a:pPr algn="r"/>
              <a:endParaRPr lang="en-US" sz="1200" dirty="0">
                <a:solidFill>
                  <a:srgbClr val="C00000"/>
                </a:solidFill>
              </a:endParaRPr>
            </a:p>
            <a:p>
              <a:pPr algn="r"/>
              <a:r>
                <a:rPr lang="en-US" sz="1200" dirty="0">
                  <a:solidFill>
                    <a:srgbClr val="C00000"/>
                  </a:solidFill>
                </a:rPr>
                <a:t>The Unknown (U.S.)</a:t>
              </a:r>
            </a:p>
            <a:p>
              <a:pPr algn="r"/>
              <a:endParaRPr lang="en-US" sz="1400" dirty="0">
                <a:solidFill>
                  <a:srgbClr val="C00000"/>
                </a:solidFill>
              </a:endParaRPr>
            </a:p>
            <a:p>
              <a:pPr algn="r"/>
              <a:r>
                <a:rPr lang="en-US" sz="1200" dirty="0">
                  <a:solidFill>
                    <a:srgbClr val="C00000"/>
                  </a:solidFill>
                </a:rPr>
                <a:t>Higgs, the Unknown (Europe)</a:t>
              </a:r>
            </a:p>
            <a:p>
              <a:pPr algn="r"/>
              <a:endParaRPr lang="en-US" sz="1400" dirty="0">
                <a:solidFill>
                  <a:srgbClr val="C00000"/>
                </a:solidFill>
              </a:endParaRPr>
            </a:p>
            <a:p>
              <a:pPr algn="r"/>
              <a:r>
                <a:rPr lang="en-US" sz="1200" dirty="0">
                  <a:solidFill>
                    <a:srgbClr val="C00000"/>
                  </a:solidFill>
                </a:rPr>
                <a:t>Neutrino (U.S.)</a:t>
              </a:r>
            </a:p>
            <a:p>
              <a:pPr algn="r"/>
              <a:endParaRPr lang="en-US" sz="1200" dirty="0">
                <a:solidFill>
                  <a:srgbClr val="C00000"/>
                </a:solidFill>
              </a:endParaRPr>
            </a:p>
            <a:p>
              <a:pPr algn="r"/>
              <a:endParaRPr lang="en-US" sz="1200" dirty="0">
                <a:solidFill>
                  <a:srgbClr val="C00000"/>
                </a:solidFill>
              </a:endParaRPr>
            </a:p>
            <a:p>
              <a:pPr algn="r"/>
              <a:endParaRPr lang="en-US" sz="1200" dirty="0">
                <a:solidFill>
                  <a:srgbClr val="C00000"/>
                </a:solidFill>
              </a:endParaRPr>
            </a:p>
            <a:p>
              <a:pPr algn="r"/>
              <a:endParaRPr lang="en-US" sz="1100" dirty="0">
                <a:solidFill>
                  <a:srgbClr val="C00000"/>
                </a:solidFill>
              </a:endParaRPr>
            </a:p>
            <a:p>
              <a:pPr algn="r"/>
              <a:r>
                <a:rPr lang="en-US" sz="1200" dirty="0">
                  <a:solidFill>
                    <a:srgbClr val="C00000"/>
                  </a:solidFill>
                </a:rPr>
                <a:t>Cosmic Acceleration (U.S.)</a:t>
              </a:r>
            </a:p>
            <a:p>
              <a:pPr algn="r"/>
              <a:endParaRPr lang="en-US" sz="1050" dirty="0">
                <a:solidFill>
                  <a:srgbClr val="C00000"/>
                </a:solidFill>
              </a:endParaRPr>
            </a:p>
            <a:p>
              <a:pPr algn="r"/>
              <a:endParaRPr lang="en-US" sz="1200" dirty="0">
                <a:solidFill>
                  <a:srgbClr val="C00000"/>
                </a:solidFill>
              </a:endParaRPr>
            </a:p>
            <a:p>
              <a:pPr algn="r"/>
              <a:r>
                <a:rPr lang="en-US" sz="1200" dirty="0">
                  <a:solidFill>
                    <a:srgbClr val="C00000"/>
                  </a:solidFill>
                </a:rPr>
                <a:t>Dark Matter (U.S.)</a:t>
              </a:r>
            </a:p>
            <a:p>
              <a:pPr algn="r"/>
              <a:endParaRPr lang="en-US" sz="1200" dirty="0">
                <a:solidFill>
                  <a:srgbClr val="C00000"/>
                </a:solidFill>
              </a:endParaRPr>
            </a:p>
            <a:p>
              <a:pPr algn="r"/>
              <a:r>
                <a:rPr lang="en-US" sz="1200" dirty="0">
                  <a:solidFill>
                    <a:srgbClr val="C00000"/>
                  </a:solidFill>
                </a:rPr>
                <a:t>Cosmic Acceleration (U.S.)</a:t>
              </a:r>
            </a:p>
          </p:txBody>
        </p:sp>
        <p:sp>
          <p:nvSpPr>
            <p:cNvPr id="2" name="Left-Right Arrow 1">
              <a:extLst>
                <a:ext uri="{FF2B5EF4-FFF2-40B4-BE49-F238E27FC236}">
                  <a16:creationId xmlns:a16="http://schemas.microsoft.com/office/drawing/2014/main" id="{EA34E7BC-2150-F140-BF47-52351174621B}"/>
                </a:ext>
              </a:extLst>
            </p:cNvPr>
            <p:cNvSpPr/>
            <p:nvPr/>
          </p:nvSpPr>
          <p:spPr>
            <a:xfrm>
              <a:off x="4581011" y="1739714"/>
              <a:ext cx="2045909" cy="367139"/>
            </a:xfrm>
            <a:prstGeom prst="left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03DF8EF8-5D51-4348-AA0E-4285CB94E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55077" y="2090057"/>
              <a:ext cx="5924048" cy="4402050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CA84E9B-382C-784E-A7BD-BBA7B41F4818}"/>
                </a:ext>
              </a:extLst>
            </p:cNvPr>
            <p:cNvSpPr txBox="1"/>
            <p:nvPr/>
          </p:nvSpPr>
          <p:spPr>
            <a:xfrm>
              <a:off x="3216105" y="1704325"/>
              <a:ext cx="13213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0432FF"/>
                  </a:solidFill>
                </a:rPr>
                <a:t>Blue: construction</a:t>
              </a:r>
            </a:p>
            <a:p>
              <a:pPr algn="r"/>
              <a:r>
                <a:rPr lang="en-US" sz="1200" dirty="0">
                  <a:solidFill>
                    <a:srgbClr val="00B050"/>
                  </a:solidFill>
                </a:rPr>
                <a:t>Green: physics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C3A30DE-5C38-2844-A14C-723449CFCAD0}"/>
                </a:ext>
              </a:extLst>
            </p:cNvPr>
            <p:cNvSpPr txBox="1"/>
            <p:nvPr/>
          </p:nvSpPr>
          <p:spPr>
            <a:xfrm>
              <a:off x="7418934" y="1850783"/>
              <a:ext cx="12839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/>
                <a:t>(large projects)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EF3DCA1-C33A-3241-957B-FC02EB219BCD}"/>
                </a:ext>
              </a:extLst>
            </p:cNvPr>
            <p:cNvSpPr txBox="1"/>
            <p:nvPr/>
          </p:nvSpPr>
          <p:spPr>
            <a:xfrm>
              <a:off x="4543270" y="1784586"/>
              <a:ext cx="214513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P5 2014: 10 year plan (Scenario B)</a:t>
              </a:r>
            </a:p>
          </p:txBody>
        </p:sp>
      </p:grpSp>
      <p:sp>
        <p:nvSpPr>
          <p:cNvPr id="14" name="Date Placeholder 2">
            <a:extLst>
              <a:ext uri="{FF2B5EF4-FFF2-40B4-BE49-F238E27FC236}">
                <a16:creationId xmlns:a16="http://schemas.microsoft.com/office/drawing/2014/main" id="{99C70929-AFBA-D84A-A1E1-D6EED18344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2193" y="6494403"/>
            <a:ext cx="2440378" cy="365125"/>
          </a:xfrm>
        </p:spPr>
        <p:txBody>
          <a:bodyPr/>
          <a:lstStyle/>
          <a:p>
            <a:r>
              <a:rPr lang="en-US" dirty="0"/>
              <a:t>2020-08-18 TRIUMF Science Week</a:t>
            </a:r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9ED715F7-1018-154C-BC9B-09FAE88D9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3674" y="6494403"/>
            <a:ext cx="2895600" cy="365125"/>
          </a:xfrm>
        </p:spPr>
        <p:txBody>
          <a:bodyPr/>
          <a:lstStyle/>
          <a:p>
            <a:r>
              <a:rPr lang="en-US" dirty="0"/>
              <a:t>Young-</a:t>
            </a:r>
            <a:r>
              <a:rPr lang="en-US" dirty="0" err="1"/>
              <a:t>Kee</a:t>
            </a:r>
            <a:r>
              <a:rPr lang="en-US" dirty="0"/>
              <a:t> Kim (</a:t>
            </a:r>
            <a:r>
              <a:rPr lang="en-US" dirty="0" err="1"/>
              <a:t>U.Chicago</a:t>
            </a:r>
            <a:r>
              <a:rPr lang="en-US" dirty="0"/>
              <a:t>), DPF Chair</a:t>
            </a:r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DF9C2ECA-4E52-2049-91FE-19AADBDF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6332" y="6494403"/>
            <a:ext cx="2133600" cy="365125"/>
          </a:xfrm>
        </p:spPr>
        <p:txBody>
          <a:bodyPr/>
          <a:lstStyle/>
          <a:p>
            <a:fld id="{FB881E7D-5A17-EB4A-B013-04381A7C357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348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DDD36-50CD-6145-9FF1-8394C0E70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Snowmass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6EA9D-7060-0249-95A4-73CD43880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87500"/>
            <a:ext cx="8229600" cy="4076700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Successful Snowmass 2013 is our guide!</a:t>
            </a:r>
          </a:p>
          <a:p>
            <a:pPr lvl="1"/>
            <a:r>
              <a:rPr lang="en-US" sz="2000" dirty="0"/>
              <a:t>Implement lessons learned from Snowmass 2013</a:t>
            </a:r>
          </a:p>
          <a:p>
            <a:pPr lvl="1"/>
            <a:endParaRPr lang="en-US" sz="1600" dirty="0"/>
          </a:p>
          <a:p>
            <a:r>
              <a:rPr lang="en-US" sz="2400" dirty="0"/>
              <a:t>Snowmass 2021: Ten Frontiers</a:t>
            </a:r>
          </a:p>
          <a:p>
            <a:pPr lvl="1"/>
            <a:r>
              <a:rPr lang="en-US" sz="1900" dirty="0"/>
              <a:t>Energy Frontier</a:t>
            </a:r>
          </a:p>
          <a:p>
            <a:pPr lvl="1"/>
            <a:r>
              <a:rPr lang="en-US" sz="1900" dirty="0"/>
              <a:t>Frontiers in Neutrino Physics</a:t>
            </a:r>
          </a:p>
          <a:p>
            <a:pPr lvl="1"/>
            <a:r>
              <a:rPr lang="en-US" sz="1900" dirty="0"/>
              <a:t>Frontiers in Rare Processes &amp; Precision Measurements</a:t>
            </a:r>
          </a:p>
          <a:p>
            <a:pPr lvl="1"/>
            <a:r>
              <a:rPr lang="en-US" sz="1900" dirty="0"/>
              <a:t>Cosmic Frontier</a:t>
            </a:r>
          </a:p>
          <a:p>
            <a:pPr lvl="1"/>
            <a:r>
              <a:rPr lang="en-US" sz="1900" dirty="0"/>
              <a:t>Theory Frontier</a:t>
            </a:r>
          </a:p>
          <a:p>
            <a:pPr lvl="1"/>
            <a:r>
              <a:rPr lang="en-US" sz="1900" dirty="0"/>
              <a:t>Accelerator Frontier</a:t>
            </a:r>
          </a:p>
          <a:p>
            <a:pPr lvl="1"/>
            <a:r>
              <a:rPr lang="en-US" sz="1900" dirty="0"/>
              <a:t>Underground Facilities and Infrastructure Frontier</a:t>
            </a:r>
          </a:p>
          <a:p>
            <a:pPr lvl="1"/>
            <a:r>
              <a:rPr lang="en-US" sz="1900" dirty="0"/>
              <a:t>Instrumentation Frontier</a:t>
            </a:r>
          </a:p>
          <a:p>
            <a:pPr lvl="1"/>
            <a:r>
              <a:rPr lang="en-US" sz="1900" dirty="0"/>
              <a:t>Computational Frontier</a:t>
            </a:r>
          </a:p>
          <a:p>
            <a:pPr lvl="1"/>
            <a:r>
              <a:rPr lang="en-US" sz="1900" dirty="0"/>
              <a:t>Community Engagement Frontier</a:t>
            </a:r>
          </a:p>
          <a:p>
            <a:pPr lvl="1"/>
            <a:endParaRPr lang="en-US" sz="1600" dirty="0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1B05DB11-BF92-7543-8421-B364AADF2C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2193" y="6494403"/>
            <a:ext cx="2440378" cy="365125"/>
          </a:xfrm>
        </p:spPr>
        <p:txBody>
          <a:bodyPr/>
          <a:lstStyle/>
          <a:p>
            <a:r>
              <a:rPr lang="en-US" dirty="0"/>
              <a:t>2020-08-18 TRIUMF Science Week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88F20CA7-4B29-E14E-BA0D-D75C34C35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3674" y="6494403"/>
            <a:ext cx="2895600" cy="365125"/>
          </a:xfrm>
        </p:spPr>
        <p:txBody>
          <a:bodyPr/>
          <a:lstStyle/>
          <a:p>
            <a:r>
              <a:rPr lang="en-US" dirty="0"/>
              <a:t>Young-</a:t>
            </a:r>
            <a:r>
              <a:rPr lang="en-US" dirty="0" err="1"/>
              <a:t>Kee</a:t>
            </a:r>
            <a:r>
              <a:rPr lang="en-US" dirty="0"/>
              <a:t> Kim (</a:t>
            </a:r>
            <a:r>
              <a:rPr lang="en-US" dirty="0" err="1"/>
              <a:t>U.Chicago</a:t>
            </a:r>
            <a:r>
              <a:rPr lang="en-US" dirty="0"/>
              <a:t>), DPF Chair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D4922A6B-B1D9-FC4E-9524-6F58D8985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6332" y="6494403"/>
            <a:ext cx="2133600" cy="365125"/>
          </a:xfrm>
        </p:spPr>
        <p:txBody>
          <a:bodyPr/>
          <a:lstStyle/>
          <a:p>
            <a:fld id="{FB881E7D-5A17-EB4A-B013-04381A7C357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90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F183D25-FDB8-AF43-8FF9-8F0BE190E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Frontiers and Topical Groups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F1C3CC5-9D6C-3B48-B51D-709C608166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963534"/>
              </p:ext>
            </p:extLst>
          </p:nvPr>
        </p:nvGraphicFramePr>
        <p:xfrm>
          <a:off x="267030" y="1257155"/>
          <a:ext cx="8609940" cy="47955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23909">
                  <a:extLst>
                    <a:ext uri="{9D8B030D-6E8A-4147-A177-3AD203B41FA5}">
                      <a16:colId xmlns:a16="http://schemas.microsoft.com/office/drawing/2014/main" val="698152331"/>
                    </a:ext>
                  </a:extLst>
                </a:gridCol>
                <a:gridCol w="1621582">
                  <a:extLst>
                    <a:ext uri="{9D8B030D-6E8A-4147-A177-3AD203B41FA5}">
                      <a16:colId xmlns:a16="http://schemas.microsoft.com/office/drawing/2014/main" val="1888278615"/>
                    </a:ext>
                  </a:extLst>
                </a:gridCol>
                <a:gridCol w="1610179">
                  <a:extLst>
                    <a:ext uri="{9D8B030D-6E8A-4147-A177-3AD203B41FA5}">
                      <a16:colId xmlns:a16="http://schemas.microsoft.com/office/drawing/2014/main" val="768041027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792840710"/>
                    </a:ext>
                  </a:extLst>
                </a:gridCol>
                <a:gridCol w="1733138">
                  <a:extLst>
                    <a:ext uri="{9D8B030D-6E8A-4147-A177-3AD203B41FA5}">
                      <a16:colId xmlns:a16="http://schemas.microsoft.com/office/drawing/2014/main" val="4246246945"/>
                    </a:ext>
                  </a:extLst>
                </a:gridCol>
                <a:gridCol w="1644732">
                  <a:extLst>
                    <a:ext uri="{9D8B030D-6E8A-4147-A177-3AD203B41FA5}">
                      <a16:colId xmlns:a16="http://schemas.microsoft.com/office/drawing/2014/main" val="2339808322"/>
                    </a:ext>
                  </a:extLst>
                </a:gridCol>
              </a:tblGrid>
              <a:tr h="295929">
                <a:tc>
                  <a:txBody>
                    <a:bodyPr/>
                    <a:lstStyle/>
                    <a:p>
                      <a:pPr algn="r"/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Energy Frontier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Frontiers in Neutrino Physics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+mn-lt"/>
                        </a:rPr>
                        <a:t>Frontier of Rare Processes &amp; Precision Measurements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Cosmic Frontier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Theory Frontier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0369461"/>
                  </a:ext>
                </a:extLst>
              </a:tr>
              <a:tr h="295937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0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Higgs Boson properties and couplings</a:t>
                      </a:r>
                      <a:endParaRPr sz="1000" u="none" strike="noStrike" cap="none" dirty="0">
                        <a:latin typeface="+mn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j-lt"/>
                        </a:rPr>
                        <a:t>Neutrino Oscillations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n-lt"/>
                        </a:rPr>
                        <a:t>Weak Decays of b and 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sym typeface="Helvetica Neue"/>
                        </a:rPr>
                        <a:t>Dark Matter: </a:t>
                      </a:r>
                      <a:r>
                        <a:rPr sz="1000" b="0" dirty="0">
                          <a:solidFill>
                            <a:schemeClr val="tx1"/>
                          </a:solidFill>
                          <a:sym typeface="Helvetica Neue"/>
                        </a:rPr>
                        <a:t>Particle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Helvetica Neue"/>
                        </a:rPr>
                        <a:t>-like</a:t>
                      </a:r>
                      <a:endParaRPr sz="1000" b="0" dirty="0">
                        <a:solidFill>
                          <a:schemeClr val="tx1"/>
                        </a:solidFill>
                        <a:sym typeface="Helvetica Neue"/>
                      </a:endParaRPr>
                    </a:p>
                  </a:txBody>
                  <a:tcPr marL="50800" marR="50800" marT="50800" marB="5080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 dirty="0"/>
                        <a:t>String theory, quantum gravity, black holes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2864139331"/>
                  </a:ext>
                </a:extLst>
              </a:tr>
              <a:tr h="295937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Higgs Boson as a portal to new physics</a:t>
                      </a:r>
                      <a:endParaRPr lang="en-US" sz="1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j-lt"/>
                        </a:rPr>
                        <a:t>Sterile Neutrinos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n-lt"/>
                        </a:rPr>
                        <a:t>Strange and Light Quarks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sym typeface="Helvetica Neue"/>
                        </a:rPr>
                        <a:t>Dark Matter: </a:t>
                      </a:r>
                      <a:r>
                        <a:rPr sz="1000" b="0" dirty="0">
                          <a:solidFill>
                            <a:schemeClr val="tx1"/>
                          </a:solidFill>
                          <a:sym typeface="Helvetica Neue"/>
                        </a:rPr>
                        <a:t>Wave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Helvetica Neue"/>
                        </a:rPr>
                        <a:t>-</a:t>
                      </a:r>
                      <a:r>
                        <a:rPr sz="1000" b="0" dirty="0">
                          <a:solidFill>
                            <a:schemeClr val="tx1"/>
                          </a:solidFill>
                          <a:sym typeface="Helvetica Neue"/>
                        </a:rPr>
                        <a:t>like</a:t>
                      </a:r>
                    </a:p>
                  </a:txBody>
                  <a:tcPr marL="50800" marR="50800" marT="50800" marB="5080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 dirty="0"/>
                        <a:t>Effective field theory techniques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2736014296"/>
                  </a:ext>
                </a:extLst>
              </a:tr>
              <a:tr h="295937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0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Heavy flavor and top quark physics</a:t>
                      </a:r>
                      <a:endParaRPr sz="1000" u="none" strike="noStrike" cap="none" dirty="0">
                        <a:latin typeface="+mn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j-lt"/>
                        </a:rPr>
                        <a:t>Beyond the 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n-lt"/>
                        </a:rPr>
                        <a:t>Fundamental Physics and Small Experiments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000" b="0" dirty="0">
                          <a:solidFill>
                            <a:schemeClr val="tx1"/>
                          </a:solidFill>
                          <a:sym typeface="Helvetica Neue"/>
                        </a:rPr>
                        <a:t>D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Helvetica Neue"/>
                        </a:rPr>
                        <a:t>ark </a:t>
                      </a:r>
                      <a:r>
                        <a:rPr sz="1000" b="0" dirty="0">
                          <a:solidFill>
                            <a:schemeClr val="tx1"/>
                          </a:solidFill>
                          <a:sym typeface="Helvetica Neue"/>
                        </a:rPr>
                        <a:t>M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Helvetica Neue"/>
                        </a:rPr>
                        <a:t>atter: Cosmic </a:t>
                      </a:r>
                      <a:r>
                        <a:rPr sz="1000" b="0" dirty="0">
                          <a:solidFill>
                            <a:schemeClr val="tx1"/>
                          </a:solidFill>
                          <a:sym typeface="Helvetica Neue"/>
                        </a:rPr>
                        <a:t>Probes</a:t>
                      </a:r>
                    </a:p>
                  </a:txBody>
                  <a:tcPr marL="50800" marR="50800" marT="50800" marB="5080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 dirty="0"/>
                        <a:t>CFT and formal QFT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251710518"/>
                  </a:ext>
                </a:extLst>
              </a:tr>
              <a:tr h="417336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strike="noStrike" cap="none" dirty="0">
                          <a:latin typeface="+mn-lt"/>
                        </a:rPr>
                        <a:t>EW Precision Phys. &amp; constraining new phys.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j-lt"/>
                        </a:rPr>
                        <a:t>Neutrinos from Natural 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n-lt"/>
                        </a:rPr>
                        <a:t>Baryon and Lepton Number Violation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000" b="0" dirty="0">
                          <a:solidFill>
                            <a:schemeClr val="tx1"/>
                          </a:solidFill>
                          <a:sym typeface="Helvetica Neue"/>
                        </a:rPr>
                        <a:t>D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Helvetica Neue"/>
                        </a:rPr>
                        <a:t>ark </a:t>
                      </a:r>
                      <a:r>
                        <a:rPr sz="1000" b="0" dirty="0">
                          <a:solidFill>
                            <a:schemeClr val="tx1"/>
                          </a:solidFill>
                          <a:sym typeface="Helvetica Neue"/>
                        </a:rPr>
                        <a:t>E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Helvetica Neue"/>
                        </a:rPr>
                        <a:t>nergy</a:t>
                      </a:r>
                      <a:r>
                        <a:rPr sz="1000" b="0" dirty="0">
                          <a:solidFill>
                            <a:schemeClr val="tx1"/>
                          </a:solidFill>
                          <a:sym typeface="Helvetica Neue"/>
                        </a:rPr>
                        <a:t> &amp; C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Helvetica Neue"/>
                        </a:rPr>
                        <a:t>osmic Acceleration: </a:t>
                      </a:r>
                      <a:r>
                        <a:rPr sz="1000" b="0" dirty="0">
                          <a:solidFill>
                            <a:schemeClr val="tx1"/>
                          </a:solidFill>
                          <a:sym typeface="Helvetica Neue"/>
                        </a:rPr>
                        <a:t>The Modern Universe</a:t>
                      </a:r>
                    </a:p>
                  </a:txBody>
                  <a:tcPr marL="50800" marR="50800" marT="50800" marB="5080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 dirty="0"/>
                        <a:t>Scattering amplitudes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54796079"/>
                  </a:ext>
                </a:extLst>
              </a:tr>
              <a:tr h="417336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  <a:tabLst/>
                        <a:defRPr/>
                      </a:pPr>
                      <a:r>
                        <a:rPr lang="en-US" sz="10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Precision QCD</a:t>
                      </a:r>
                      <a:endParaRPr lang="en-US" sz="1000" u="none" strike="noStrike" cap="none" dirty="0">
                        <a:latin typeface="+mn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j-lt"/>
                        </a:rPr>
                        <a:t>Neutrino Properties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n-lt"/>
                        </a:rPr>
                        <a:t>Charged Lepton Flavor Violation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sym typeface="Helvetica Neue"/>
                        </a:rPr>
                        <a:t>Dark Energy &amp; Cosmic Acceleration: </a:t>
                      </a:r>
                      <a:r>
                        <a:rPr sz="1000" b="0" dirty="0">
                          <a:solidFill>
                            <a:schemeClr val="tx1"/>
                          </a:solidFill>
                          <a:sym typeface="Helvetica Neue"/>
                        </a:rPr>
                        <a:t>Cosmic Dawn 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Helvetica Neue"/>
                        </a:rPr>
                        <a:t>and</a:t>
                      </a:r>
                      <a:r>
                        <a:rPr sz="1000" b="0" dirty="0">
                          <a:solidFill>
                            <a:schemeClr val="tx1"/>
                          </a:solidFill>
                          <a:sym typeface="Helvetica Neue"/>
                        </a:rPr>
                        <a:t> Before</a:t>
                      </a:r>
                    </a:p>
                  </a:txBody>
                  <a:tcPr marL="50800" marR="50800" marT="50800" marB="5080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 dirty="0"/>
                        <a:t>Lattice gauge theory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3156101388"/>
                  </a:ext>
                </a:extLst>
              </a:tr>
              <a:tr h="417336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  <a:tabLst/>
                        <a:defRPr/>
                      </a:pPr>
                      <a:r>
                        <a:rPr lang="en-US" sz="10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Hadronic structure and forward QCD</a:t>
                      </a:r>
                      <a:endParaRPr lang="en-US" sz="1000" u="none" strike="noStrike" cap="none" dirty="0">
                        <a:latin typeface="+mn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j-lt"/>
                        </a:rPr>
                        <a:t>Neutrino Cross Sections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n-lt"/>
                        </a:rPr>
                        <a:t>Dark Sector at Low Energies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sym typeface="Helvetica Neue"/>
                        </a:rPr>
                        <a:t>Dark Energy &amp; Cosmic Acceleration: Complementarity of Probes and New Facilities</a:t>
                      </a:r>
                      <a:endParaRPr sz="1000" b="0" dirty="0">
                        <a:solidFill>
                          <a:schemeClr val="tx1"/>
                        </a:solidFill>
                        <a:sym typeface="Helvetica Neue"/>
                      </a:endParaRPr>
                    </a:p>
                  </a:txBody>
                  <a:tcPr marL="50800" marR="50800" marT="50800" marB="5080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 dirty="0"/>
                        <a:t>Theory techniques for precision physics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28757868"/>
                  </a:ext>
                </a:extLst>
              </a:tr>
              <a:tr h="303517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  <a:tabLst/>
                        <a:defRPr/>
                      </a:pPr>
                      <a:r>
                        <a:rPr lang="en-US" sz="10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Heavy Ions</a:t>
                      </a:r>
                      <a:endParaRPr lang="en-US" sz="1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j-lt"/>
                        </a:rPr>
                        <a:t>Nuclear Safeguards and Other Applications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000" b="0" dirty="0">
                          <a:solidFill>
                            <a:schemeClr val="tx1"/>
                          </a:solidFill>
                          <a:sym typeface="Helvetica Neue"/>
                        </a:rPr>
                        <a:t>Cosmic Probes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Helvetica Neue"/>
                        </a:rPr>
                        <a:t> of Fundamental Physics</a:t>
                      </a:r>
                      <a:endParaRPr sz="1000" b="0" dirty="0">
                        <a:solidFill>
                          <a:schemeClr val="tx1"/>
                        </a:solidFill>
                        <a:sym typeface="Helvetica Neue"/>
                      </a:endParaRPr>
                    </a:p>
                  </a:txBody>
                  <a:tcPr marL="50800" marR="50800" marT="50800" marB="5080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 dirty="0"/>
                        <a:t>Collider phenomenology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561974404"/>
                  </a:ext>
                </a:extLst>
              </a:tr>
              <a:tr h="182118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Model specific explorations</a:t>
                      </a:r>
                      <a:endParaRPr lang="en-US" sz="1000" u="none" strike="noStrike" cap="none" dirty="0">
                        <a:latin typeface="+mn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j-lt"/>
                        </a:rPr>
                        <a:t>Theory of Neutrino Physics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 dirty="0"/>
                        <a:t>BSM model building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863830937"/>
                  </a:ext>
                </a:extLst>
              </a:tr>
              <a:tr h="295929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  <a:tabLst/>
                        <a:defRPr/>
                      </a:pPr>
                      <a:r>
                        <a:rPr lang="en-US" sz="1000" u="none" strike="noStrike" cap="none" dirty="0">
                          <a:latin typeface="+mn-lt"/>
                        </a:rPr>
                        <a:t>More general explorations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j-lt"/>
                        </a:rPr>
                        <a:t>Artificial Neutrino 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 dirty="0"/>
                        <a:t>Astro-particle physics and cosmology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3080784941"/>
                  </a:ext>
                </a:extLst>
              </a:tr>
              <a:tr h="182118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n-US" sz="10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Dark Matter at colliders</a:t>
                      </a:r>
                      <a:endParaRPr lang="en-US" sz="1000" u="none" strike="noStrike" cap="none" dirty="0">
                        <a:latin typeface="+mn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j-lt"/>
                        </a:rPr>
                        <a:t>Neutrino Detectors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 dirty="0"/>
                        <a:t>Quantum information science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56220324"/>
                  </a:ext>
                </a:extLst>
              </a:tr>
              <a:tr h="182118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000" u="none" strike="noStrike" cap="none" dirty="0">
                        <a:latin typeface="+mn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1000" dirty="0"/>
                        <a:t>Theory of Neutrino Physics</a:t>
                      </a:r>
                      <a:endParaRPr sz="1000" dirty="0"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283785789"/>
                  </a:ext>
                </a:extLst>
              </a:tr>
            </a:tbl>
          </a:graphicData>
        </a:graphic>
      </p:graphicFrame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34B830A4-C40D-4C41-84AD-DE9AE86B27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2193" y="6494403"/>
            <a:ext cx="2440378" cy="365125"/>
          </a:xfrm>
        </p:spPr>
        <p:txBody>
          <a:bodyPr/>
          <a:lstStyle/>
          <a:p>
            <a:r>
              <a:rPr lang="en-US" dirty="0"/>
              <a:t>2020-08-18 TRIUMF Science Week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1DB203D2-5BCE-5F45-BECA-B6E2E5F9D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3674" y="6494403"/>
            <a:ext cx="2895600" cy="365125"/>
          </a:xfrm>
        </p:spPr>
        <p:txBody>
          <a:bodyPr/>
          <a:lstStyle/>
          <a:p>
            <a:r>
              <a:rPr lang="en-US" dirty="0"/>
              <a:t>Young-</a:t>
            </a:r>
            <a:r>
              <a:rPr lang="en-US" dirty="0" err="1"/>
              <a:t>Kee</a:t>
            </a:r>
            <a:r>
              <a:rPr lang="en-US" dirty="0"/>
              <a:t> Kim (</a:t>
            </a:r>
            <a:r>
              <a:rPr lang="en-US" dirty="0" err="1"/>
              <a:t>U.Chicago</a:t>
            </a:r>
            <a:r>
              <a:rPr lang="en-US" dirty="0"/>
              <a:t>), DPF Chair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75DD2089-2AC7-2740-847C-B27BDF8F6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6332" y="6494403"/>
            <a:ext cx="2133600" cy="365125"/>
          </a:xfrm>
        </p:spPr>
        <p:txBody>
          <a:bodyPr/>
          <a:lstStyle/>
          <a:p>
            <a:fld id="{FB881E7D-5A17-EB4A-B013-04381A7C357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401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F183D25-FDB8-AF43-8FF9-8F0BE190E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Frontiers and Topical Groups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F1C3CC5-9D6C-3B48-B51D-709C608166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719277"/>
              </p:ext>
            </p:extLst>
          </p:nvPr>
        </p:nvGraphicFramePr>
        <p:xfrm>
          <a:off x="267030" y="1259306"/>
          <a:ext cx="8607548" cy="44196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41127">
                  <a:extLst>
                    <a:ext uri="{9D8B030D-6E8A-4147-A177-3AD203B41FA5}">
                      <a16:colId xmlns:a16="http://schemas.microsoft.com/office/drawing/2014/main" val="698152331"/>
                    </a:ext>
                  </a:extLst>
                </a:gridCol>
                <a:gridCol w="1686007">
                  <a:extLst>
                    <a:ext uri="{9D8B030D-6E8A-4147-A177-3AD203B41FA5}">
                      <a16:colId xmlns:a16="http://schemas.microsoft.com/office/drawing/2014/main" val="1888278615"/>
                    </a:ext>
                  </a:extLst>
                </a:gridCol>
                <a:gridCol w="1613404">
                  <a:extLst>
                    <a:ext uri="{9D8B030D-6E8A-4147-A177-3AD203B41FA5}">
                      <a16:colId xmlns:a16="http://schemas.microsoft.com/office/drawing/2014/main" val="768041027"/>
                    </a:ext>
                  </a:extLst>
                </a:gridCol>
                <a:gridCol w="1655670">
                  <a:extLst>
                    <a:ext uri="{9D8B030D-6E8A-4147-A177-3AD203B41FA5}">
                      <a16:colId xmlns:a16="http://schemas.microsoft.com/office/drawing/2014/main" val="3062750063"/>
                    </a:ext>
                  </a:extLst>
                </a:gridCol>
                <a:gridCol w="1655670">
                  <a:extLst>
                    <a:ext uri="{9D8B030D-6E8A-4147-A177-3AD203B41FA5}">
                      <a16:colId xmlns:a16="http://schemas.microsoft.com/office/drawing/2014/main" val="3075392182"/>
                    </a:ext>
                  </a:extLst>
                </a:gridCol>
                <a:gridCol w="1655670">
                  <a:extLst>
                    <a:ext uri="{9D8B030D-6E8A-4147-A177-3AD203B41FA5}">
                      <a16:colId xmlns:a16="http://schemas.microsoft.com/office/drawing/2014/main" val="2339808322"/>
                    </a:ext>
                  </a:extLst>
                </a:gridCol>
              </a:tblGrid>
              <a:tr h="251586">
                <a:tc>
                  <a:txBody>
                    <a:bodyPr/>
                    <a:lstStyle/>
                    <a:p>
                      <a:pPr algn="r"/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Accelerator Frontier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Instrumentation Frontier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Computational Frontier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Underground Facilities and Infrastructure Frontier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Community Engagement Frontier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03694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+mn-lt"/>
                        </a:rPr>
                        <a:t>Beam Phys &amp; </a:t>
                      </a:r>
                      <a:r>
                        <a:rPr lang="en-US" sz="1000" dirty="0" err="1">
                          <a:latin typeface="+mn-lt"/>
                        </a:rPr>
                        <a:t>Accelarot</a:t>
                      </a:r>
                      <a:r>
                        <a:rPr lang="en-US" sz="1000" dirty="0">
                          <a:latin typeface="+mn-lt"/>
                        </a:rPr>
                        <a:t> Education</a:t>
                      </a:r>
                      <a:endParaRPr lang="en-US" sz="10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+mn-lt"/>
                        </a:rPr>
                        <a:t>Quantum Sensors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Experimental Algorithm Parallelization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Underground Facilities for Neutrinos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u="none" strike="noStrike" kern="1200" dirty="0">
                          <a:effectLst/>
                        </a:rPr>
                        <a:t>Applications &amp; Industry</a:t>
                      </a: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139331"/>
                  </a:ext>
                </a:extLst>
              </a:tr>
              <a:tr h="309625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+mn-lt"/>
                        </a:rPr>
                        <a:t>Accelerators for Neutrinos</a:t>
                      </a:r>
                      <a:endParaRPr lang="en-US" sz="10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+mn-lt"/>
                        </a:rPr>
                        <a:t>Photon Detectors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Theoretical Calculations and Simulation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Underground Facilities for Cosmic Frontier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u="none" strike="noStrike" kern="1200" dirty="0">
                          <a:effectLst/>
                        </a:rPr>
                        <a:t>Career Pipeline &amp; Development</a:t>
                      </a: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014296"/>
                  </a:ext>
                </a:extLst>
              </a:tr>
              <a:tr h="251586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+mn-lt"/>
                        </a:rPr>
                        <a:t>Accelerators for EW/Higgs</a:t>
                      </a:r>
                      <a:endParaRPr lang="en-US" sz="10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+mn-lt"/>
                        </a:rPr>
                        <a:t>Solid State Detectors &amp; Tracking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Machine Learning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Underground Detectors</a:t>
                      </a:r>
                    </a:p>
                    <a:p>
                      <a:pPr algn="l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u="none" strike="noStrike" kern="1200" dirty="0">
                          <a:effectLst/>
                        </a:rPr>
                        <a:t>Diversity &amp; Inclusion                    </a:t>
                      </a: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10518"/>
                  </a:ext>
                </a:extLst>
              </a:tr>
              <a:tr h="406389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+mn-lt"/>
                        </a:rPr>
                        <a:t>Multi-</a:t>
                      </a:r>
                      <a:r>
                        <a:rPr lang="en-US" sz="1000" dirty="0" err="1">
                          <a:latin typeface="+mn-lt"/>
                        </a:rPr>
                        <a:t>TeV</a:t>
                      </a:r>
                      <a:r>
                        <a:rPr lang="en-US" sz="1000" dirty="0">
                          <a:latin typeface="+mn-lt"/>
                        </a:rPr>
                        <a:t> Colliders</a:t>
                      </a:r>
                      <a:endParaRPr lang="en-US" sz="10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+mn-lt"/>
                        </a:rPr>
                        <a:t>Trigger and DAQ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Storage and Processing Resource Assess (Facility and Infrastructure R&amp;D)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Supporting Capabilities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u="none" strike="noStrike" kern="1200" dirty="0">
                          <a:effectLst/>
                        </a:rPr>
                        <a:t>Physics Education                        </a:t>
                      </a: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796079"/>
                  </a:ext>
                </a:extLst>
              </a:tr>
              <a:tr h="251586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+mn-lt"/>
                        </a:rPr>
                        <a:t>Accelerators for PBC &amp; Rare Processes</a:t>
                      </a:r>
                      <a:endParaRPr lang="en-US" sz="10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+mn-lt"/>
                        </a:rPr>
                        <a:t>Micro Pattern Gas Detectors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End user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Synergistic Research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u="none" strike="noStrike" kern="1200" dirty="0">
                          <a:effectLst/>
                        </a:rPr>
                        <a:t>Public Education &amp; Outreach</a:t>
                      </a: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101388"/>
                  </a:ext>
                </a:extLst>
              </a:tr>
              <a:tr h="406389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+mn-lt"/>
                        </a:rPr>
                        <a:t>Advanced Accel. Concepts</a:t>
                      </a:r>
                      <a:endParaRPr lang="en-US" sz="10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+mn-lt"/>
                        </a:rPr>
                        <a:t>Calorimetry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Quantum Computing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Integrated Strategy for Underground Facilities and Infrastructure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u="none" strike="noStrike" kern="1200" dirty="0">
                          <a:effectLst/>
                        </a:rPr>
                        <a:t>Public Policy &amp; Government Engagement</a:t>
                      </a: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57868"/>
                  </a:ext>
                </a:extLst>
              </a:tr>
              <a:tr h="445114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+mn-lt"/>
                        </a:rPr>
                        <a:t>Accelerator Technology R&amp;D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dirty="0">
                          <a:latin typeface="+mn-lt"/>
                        </a:rPr>
                        <a:t>RF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dirty="0">
                          <a:latin typeface="+mn-lt"/>
                        </a:rPr>
                        <a:t>Magnets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dirty="0">
                          <a:latin typeface="+mn-lt"/>
                        </a:rPr>
                        <a:t>Targets &amp; 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+mn-lt"/>
                        </a:rPr>
                        <a:t>Electronics/ASICS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Reinterpretation and Long-Term Preservation of Data and 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1000" dirty="0"/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1000" dirty="0"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561974404"/>
                  </a:ext>
                </a:extLst>
              </a:tr>
              <a:tr h="154822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+mn-lt"/>
                        </a:rPr>
                        <a:t>Noble Elements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1000" dirty="0"/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1000" dirty="0"/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1000" dirty="0"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863830937"/>
                  </a:ext>
                </a:extLst>
              </a:tr>
              <a:tr h="251586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0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+mn-lt"/>
                        </a:rPr>
                        <a:t>Cross Cutting and System Integration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1000" dirty="0"/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1000" dirty="0"/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1000" dirty="0"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308078494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9E5E660-98F7-4D4C-B213-2CDAF5CE1945}"/>
              </a:ext>
            </a:extLst>
          </p:cNvPr>
          <p:cNvSpPr txBox="1"/>
          <p:nvPr/>
        </p:nvSpPr>
        <p:spPr>
          <a:xfrm>
            <a:off x="0" y="5904721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&gt; 40 liaisons for cross-cutting areas between Frontier Groups and Topical Groups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09055AE1-1DA5-044F-942E-596B814D84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2193" y="6494403"/>
            <a:ext cx="2440378" cy="365125"/>
          </a:xfrm>
        </p:spPr>
        <p:txBody>
          <a:bodyPr/>
          <a:lstStyle/>
          <a:p>
            <a:r>
              <a:rPr lang="en-US" dirty="0"/>
              <a:t>2020-08-18 TRIUMF Science Week</a:t>
            </a: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3627DDD0-0D03-FD49-8025-43328AAE2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3674" y="6494403"/>
            <a:ext cx="2895600" cy="365125"/>
          </a:xfrm>
        </p:spPr>
        <p:txBody>
          <a:bodyPr/>
          <a:lstStyle/>
          <a:p>
            <a:r>
              <a:rPr lang="en-US" dirty="0"/>
              <a:t>Young-</a:t>
            </a:r>
            <a:r>
              <a:rPr lang="en-US" dirty="0" err="1"/>
              <a:t>Kee</a:t>
            </a:r>
            <a:r>
              <a:rPr lang="en-US" dirty="0"/>
              <a:t> Kim (</a:t>
            </a:r>
            <a:r>
              <a:rPr lang="en-US" dirty="0" err="1"/>
              <a:t>U.Chicago</a:t>
            </a:r>
            <a:r>
              <a:rPr lang="en-US" dirty="0"/>
              <a:t>), DPF Chair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47B7A695-CC63-224D-8F0E-9B2A24705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6332" y="6494403"/>
            <a:ext cx="2133600" cy="365125"/>
          </a:xfrm>
        </p:spPr>
        <p:txBody>
          <a:bodyPr/>
          <a:lstStyle/>
          <a:p>
            <a:fld id="{FB881E7D-5A17-EB4A-B013-04381A7C357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514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ACDFC-F626-A249-B068-84E79A090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a transparent and inclusive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8326A-4AC1-4A4A-9F5A-C506B963F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81958"/>
            <a:ext cx="8229600" cy="4924928"/>
          </a:xfrm>
        </p:spPr>
        <p:txBody>
          <a:bodyPr>
            <a:normAutofit fontScale="85000" lnSpcReduction="10000"/>
          </a:bodyPr>
          <a:lstStyle/>
          <a:p>
            <a:endParaRPr lang="en-US" sz="2100" dirty="0"/>
          </a:p>
          <a:p>
            <a:r>
              <a:rPr lang="en-US" sz="2100" dirty="0"/>
              <a:t>DPF Executive Committee + DPF Program Committee + DAP (Astro Phys), DNP (Nuclear Phys), DPB (Accelerator Phys), DGRAV (Gravitational Phys) representatives</a:t>
            </a:r>
          </a:p>
          <a:p>
            <a:pPr lvl="1"/>
            <a:r>
              <a:rPr lang="en-US" sz="1900" dirty="0"/>
              <a:t>Initial organization work</a:t>
            </a:r>
          </a:p>
          <a:p>
            <a:pPr lvl="1"/>
            <a:r>
              <a:rPr lang="en-US" sz="1900" dirty="0"/>
              <a:t>Scope of each Frontier + first draft of subgroups of each Frontier</a:t>
            </a:r>
          </a:p>
          <a:p>
            <a:pPr lvl="1"/>
            <a:r>
              <a:rPr lang="en-US" sz="1900" dirty="0"/>
              <a:t>Facilitate convener nominations and decisions</a:t>
            </a:r>
          </a:p>
          <a:p>
            <a:pPr lvl="1"/>
            <a:endParaRPr lang="en-US" sz="1200" dirty="0"/>
          </a:p>
          <a:p>
            <a:r>
              <a:rPr lang="en-US" sz="2100" dirty="0"/>
              <a:t>Nominations for frontier &amp; topical conveners</a:t>
            </a:r>
          </a:p>
          <a:p>
            <a:pPr lvl="1"/>
            <a:r>
              <a:rPr lang="en-US" sz="1900" dirty="0"/>
              <a:t>General call: community </a:t>
            </a:r>
          </a:p>
          <a:p>
            <a:endParaRPr lang="en-US" sz="1200" dirty="0"/>
          </a:p>
          <a:p>
            <a:r>
              <a:rPr lang="en-US" sz="2100" dirty="0"/>
              <a:t>Conveners</a:t>
            </a:r>
          </a:p>
          <a:p>
            <a:pPr lvl="1"/>
            <a:r>
              <a:rPr lang="en-US" sz="1900" dirty="0"/>
              <a:t>Balance</a:t>
            </a:r>
          </a:p>
          <a:p>
            <a:pPr lvl="2"/>
            <a:r>
              <a:rPr lang="en-US" sz="1900" dirty="0"/>
              <a:t>Nominations: senior/junior; theory/experiment; gender; region; labs/universities</a:t>
            </a:r>
          </a:p>
          <a:p>
            <a:pPr lvl="2"/>
            <a:r>
              <a:rPr lang="en-US" sz="2000" dirty="0"/>
              <a:t>International members added (~10% conveners are from foreign institutions)</a:t>
            </a:r>
            <a:endParaRPr lang="en-US" sz="1900" dirty="0"/>
          </a:p>
          <a:p>
            <a:pPr lvl="1"/>
            <a:r>
              <a:rPr lang="en-US" sz="1900" dirty="0"/>
              <a:t>Frontiers</a:t>
            </a:r>
          </a:p>
          <a:p>
            <a:pPr lvl="2"/>
            <a:r>
              <a:rPr lang="en-US" sz="1900" dirty="0"/>
              <a:t>30 conveners for 10 Frontiers</a:t>
            </a:r>
          </a:p>
          <a:p>
            <a:pPr lvl="1"/>
            <a:r>
              <a:rPr lang="en-US" sz="2100" dirty="0"/>
              <a:t>Topical groups</a:t>
            </a:r>
          </a:p>
          <a:p>
            <a:pPr lvl="2"/>
            <a:r>
              <a:rPr lang="en-US" sz="1900" dirty="0"/>
              <a:t>~240 conveners for ~80 topical groups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250775E2-9EAE-824D-BEFB-439F2FA24B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2193" y="6494403"/>
            <a:ext cx="2440378" cy="365125"/>
          </a:xfrm>
        </p:spPr>
        <p:txBody>
          <a:bodyPr/>
          <a:lstStyle/>
          <a:p>
            <a:r>
              <a:rPr lang="en-US" dirty="0"/>
              <a:t>2020-08-18 TRIUMF Science Week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02EF0070-6EA5-0D4F-B252-E94453F58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3674" y="6494403"/>
            <a:ext cx="2895600" cy="365125"/>
          </a:xfrm>
        </p:spPr>
        <p:txBody>
          <a:bodyPr/>
          <a:lstStyle/>
          <a:p>
            <a:r>
              <a:rPr lang="en-US" dirty="0"/>
              <a:t>Young-</a:t>
            </a:r>
            <a:r>
              <a:rPr lang="en-US" dirty="0" err="1"/>
              <a:t>Kee</a:t>
            </a:r>
            <a:r>
              <a:rPr lang="en-US" dirty="0"/>
              <a:t> Kim (</a:t>
            </a:r>
            <a:r>
              <a:rPr lang="en-US" dirty="0" err="1"/>
              <a:t>U.Chicago</a:t>
            </a:r>
            <a:r>
              <a:rPr lang="en-US" dirty="0"/>
              <a:t>), DPF Chair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AEA1F9FE-B2F7-A948-9DB7-A77EF0E65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6332" y="6494403"/>
            <a:ext cx="2133600" cy="365125"/>
          </a:xfrm>
        </p:spPr>
        <p:txBody>
          <a:bodyPr/>
          <a:lstStyle/>
          <a:p>
            <a:fld id="{FB881E7D-5A17-EB4A-B013-04381A7C357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299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CCC18-A712-4444-A3E3-7093BA905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Snowmass Early Careers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9700DB3-5822-1C4C-B2E4-B7C878EA3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81958"/>
            <a:ext cx="8229600" cy="4720821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r>
              <a:rPr lang="en-US" dirty="0"/>
              <a:t>Snowmass is towards a long-term strategic plan (20 years)</a:t>
            </a:r>
          </a:p>
          <a:p>
            <a:pPr lvl="1"/>
            <a:r>
              <a:rPr lang="en-US" dirty="0"/>
              <a:t>Voices of early career members are critically important</a:t>
            </a:r>
          </a:p>
          <a:p>
            <a:pPr lvl="1"/>
            <a:r>
              <a:rPr lang="en-US" dirty="0"/>
              <a:t>Enrich and strengthen involvement of undergraduates, graduate students, postdocs, junior faculty, ….</a:t>
            </a:r>
          </a:p>
          <a:p>
            <a:pPr lvl="1"/>
            <a:endParaRPr lang="en-US" dirty="0"/>
          </a:p>
          <a:p>
            <a:r>
              <a:rPr lang="en-US" dirty="0"/>
              <a:t>Organization and Leadership</a:t>
            </a:r>
          </a:p>
          <a:p>
            <a:pPr lvl="1"/>
            <a:r>
              <a:rPr lang="en-US" dirty="0"/>
              <a:t>Forming representatives for Snowmass Early Careers</a:t>
            </a:r>
          </a:p>
          <a:p>
            <a:pPr lvl="2"/>
            <a:r>
              <a:rPr lang="en-US" dirty="0"/>
              <a:t>Solicited nominations: &gt; 250 nominated!!</a:t>
            </a:r>
          </a:p>
          <a:p>
            <a:pPr lvl="3"/>
            <a:endParaRPr lang="en-US" sz="1700" dirty="0"/>
          </a:p>
          <a:p>
            <a:pPr lvl="1"/>
            <a:r>
              <a:rPr lang="en-US" dirty="0"/>
              <a:t>Key initiatives</a:t>
            </a:r>
          </a:p>
          <a:p>
            <a:pPr lvl="2"/>
            <a:r>
              <a:rPr lang="en-US" dirty="0"/>
              <a:t>Snowmass Coordination: Snowmass involvement </a:t>
            </a:r>
          </a:p>
          <a:p>
            <a:pPr lvl="2"/>
            <a:r>
              <a:rPr lang="en-US" dirty="0"/>
              <a:t>Diversity, Equity, and Inclusion</a:t>
            </a:r>
          </a:p>
          <a:p>
            <a:pPr lvl="2"/>
            <a:r>
              <a:rPr lang="en-US" dirty="0"/>
              <a:t>Survey of the early career membership</a:t>
            </a:r>
          </a:p>
          <a:p>
            <a:pPr lvl="2"/>
            <a:r>
              <a:rPr lang="en-US" dirty="0"/>
              <a:t>In-reach: Professional development and building cohesion</a:t>
            </a:r>
          </a:p>
          <a:p>
            <a:pPr lvl="2"/>
            <a:r>
              <a:rPr lang="en-US" dirty="0"/>
              <a:t>Long-Term Organization</a:t>
            </a:r>
          </a:p>
          <a:p>
            <a:pPr marL="914400" lvl="2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A3ECAEA4-AE09-034A-95AB-D0825FEC4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2193" y="6494403"/>
            <a:ext cx="2440378" cy="365125"/>
          </a:xfrm>
        </p:spPr>
        <p:txBody>
          <a:bodyPr/>
          <a:lstStyle/>
          <a:p>
            <a:r>
              <a:rPr lang="en-US" dirty="0"/>
              <a:t>2020-08-18 TRIUMF Science Week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E1704B19-3BE8-074D-B74B-BA150B3A4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3674" y="6494403"/>
            <a:ext cx="2895600" cy="365125"/>
          </a:xfrm>
        </p:spPr>
        <p:txBody>
          <a:bodyPr/>
          <a:lstStyle/>
          <a:p>
            <a:r>
              <a:rPr lang="en-US" dirty="0"/>
              <a:t>Young-</a:t>
            </a:r>
            <a:r>
              <a:rPr lang="en-US" dirty="0" err="1"/>
              <a:t>Kee</a:t>
            </a:r>
            <a:r>
              <a:rPr lang="en-US" dirty="0"/>
              <a:t> Kim (</a:t>
            </a:r>
            <a:r>
              <a:rPr lang="en-US" dirty="0" err="1"/>
              <a:t>U.Chicago</a:t>
            </a:r>
            <a:r>
              <a:rPr lang="en-US" dirty="0"/>
              <a:t>), DPF Chair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F81E18C-3B78-6F44-9CC3-24BBF50B9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6332" y="6494403"/>
            <a:ext cx="2133600" cy="365125"/>
          </a:xfrm>
        </p:spPr>
        <p:txBody>
          <a:bodyPr/>
          <a:lstStyle/>
          <a:p>
            <a:fld id="{FB881E7D-5A17-EB4A-B013-04381A7C357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487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B1E0D-774C-6049-A617-15F5F2241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Snowmass Advisory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B3C97-2820-BD40-B5B7-607564DF8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0963" y="1183851"/>
            <a:ext cx="4309820" cy="5126065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DPF Executive Committee</a:t>
            </a:r>
            <a:endParaRPr lang="en-US" dirty="0">
              <a:solidFill>
                <a:srgbClr val="0432FF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rgbClr val="0432FF"/>
              </a:solidFill>
            </a:endParaRPr>
          </a:p>
          <a:p>
            <a:pPr lvl="1"/>
            <a:r>
              <a:rPr lang="en-US" dirty="0"/>
              <a:t>Chair: Young-</a:t>
            </a:r>
            <a:r>
              <a:rPr lang="en-US" dirty="0" err="1"/>
              <a:t>Kee</a:t>
            </a:r>
            <a:r>
              <a:rPr lang="en-US" dirty="0"/>
              <a:t> Kim</a:t>
            </a:r>
          </a:p>
          <a:p>
            <a:pPr lvl="1"/>
            <a:r>
              <a:rPr lang="en-US" dirty="0"/>
              <a:t>Chair-Elect: Tao Han</a:t>
            </a:r>
          </a:p>
          <a:p>
            <a:pPr lvl="1"/>
            <a:r>
              <a:rPr lang="en-US" dirty="0"/>
              <a:t>Vice Chair: Joel Butler</a:t>
            </a:r>
          </a:p>
          <a:p>
            <a:pPr lvl="1"/>
            <a:r>
              <a:rPr lang="en-US" dirty="0"/>
              <a:t>Past Chair: Prisca Cushman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Secretary/Treasurer: </a:t>
            </a:r>
            <a:r>
              <a:rPr lang="en-US" dirty="0" err="1"/>
              <a:t>Mirjam</a:t>
            </a:r>
            <a:r>
              <a:rPr lang="en-US" dirty="0"/>
              <a:t> </a:t>
            </a:r>
            <a:r>
              <a:rPr lang="en-US" dirty="0" err="1"/>
              <a:t>Cvetic</a:t>
            </a:r>
            <a:endParaRPr lang="en-US" dirty="0"/>
          </a:p>
          <a:p>
            <a:pPr lvl="1"/>
            <a:r>
              <a:rPr lang="en-US" dirty="0"/>
              <a:t>Councilor: Elizabeth Simmons</a:t>
            </a:r>
          </a:p>
          <a:p>
            <a:pPr lvl="1"/>
            <a:r>
              <a:rPr lang="en-US" dirty="0"/>
              <a:t>Member-at-Large: Rick Van </a:t>
            </a:r>
            <a:r>
              <a:rPr lang="en-US" dirty="0" err="1"/>
              <a:t>Kooten</a:t>
            </a:r>
            <a:endParaRPr lang="en-US" dirty="0"/>
          </a:p>
          <a:p>
            <a:pPr lvl="1"/>
            <a:r>
              <a:rPr lang="en-US" dirty="0"/>
              <a:t>Member-at-Large: Elizabeth Worcester</a:t>
            </a:r>
          </a:p>
          <a:p>
            <a:pPr lvl="1"/>
            <a:r>
              <a:rPr lang="en-US" dirty="0"/>
              <a:t>Member-at-Large: Natalia Toro</a:t>
            </a:r>
          </a:p>
          <a:p>
            <a:pPr lvl="1"/>
            <a:r>
              <a:rPr lang="en-US" dirty="0"/>
              <a:t>Member-at-Large: Andre de </a:t>
            </a:r>
            <a:r>
              <a:rPr lang="en-US" dirty="0" err="1"/>
              <a:t>Gouvea</a:t>
            </a:r>
            <a:endParaRPr lang="en-US" dirty="0"/>
          </a:p>
          <a:p>
            <a:pPr lvl="1"/>
            <a:r>
              <a:rPr lang="en-US" dirty="0"/>
              <a:t>Member-at-Large: Mary </a:t>
            </a:r>
            <a:r>
              <a:rPr lang="en-US" dirty="0" err="1"/>
              <a:t>Bishai</a:t>
            </a:r>
            <a:endParaRPr lang="en-US" dirty="0"/>
          </a:p>
          <a:p>
            <a:pPr lvl="1"/>
            <a:r>
              <a:rPr lang="en-US" dirty="0"/>
              <a:t>Member-at-Large: Lauren Tompkins</a:t>
            </a:r>
          </a:p>
          <a:p>
            <a:pPr lvl="1"/>
            <a:r>
              <a:rPr lang="en-US" dirty="0"/>
              <a:t>Early Career Member-at-Large: Sara Simon</a:t>
            </a:r>
          </a:p>
          <a:p>
            <a:pPr lvl="1"/>
            <a:endParaRPr lang="en-US" dirty="0"/>
          </a:p>
          <a:p>
            <a:r>
              <a:rPr lang="en-US" dirty="0"/>
              <a:t>Editor and Communication</a:t>
            </a:r>
          </a:p>
          <a:p>
            <a:pPr lvl="1"/>
            <a:r>
              <a:rPr lang="en-US" dirty="0"/>
              <a:t>Editor – Michael </a:t>
            </a:r>
            <a:r>
              <a:rPr lang="en-US" dirty="0" err="1"/>
              <a:t>Peskin</a:t>
            </a:r>
            <a:endParaRPr lang="en-US" dirty="0"/>
          </a:p>
          <a:p>
            <a:pPr lvl="1"/>
            <a:r>
              <a:rPr lang="en-US" dirty="0"/>
              <a:t>Communication – Bob Bernstein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91DA08-7E99-714F-A15D-83B1DD7E5E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03183" y="1183851"/>
            <a:ext cx="4038600" cy="5126065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Representatives from Related Fields</a:t>
            </a:r>
            <a:endParaRPr lang="en-US" dirty="0">
              <a:solidFill>
                <a:srgbClr val="0432FF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rgbClr val="0432FF"/>
              </a:solidFill>
            </a:endParaRPr>
          </a:p>
          <a:p>
            <a:pPr lvl="1"/>
            <a:r>
              <a:rPr lang="en-US" dirty="0"/>
              <a:t>Accelerator Physics: Sergei </a:t>
            </a:r>
            <a:r>
              <a:rPr lang="en-US" dirty="0" err="1"/>
              <a:t>Nagaitsev</a:t>
            </a:r>
            <a:endParaRPr lang="en-US" dirty="0"/>
          </a:p>
          <a:p>
            <a:pPr lvl="1"/>
            <a:r>
              <a:rPr lang="en-US" dirty="0"/>
              <a:t>Nuclear Physics: </a:t>
            </a:r>
            <a:r>
              <a:rPr lang="en-US" dirty="0" err="1"/>
              <a:t>Yury</a:t>
            </a:r>
            <a:r>
              <a:rPr lang="en-US" dirty="0"/>
              <a:t> </a:t>
            </a:r>
            <a:r>
              <a:rPr lang="en-US" dirty="0" err="1"/>
              <a:t>Kolomensky</a:t>
            </a:r>
            <a:endParaRPr lang="en-US" dirty="0"/>
          </a:p>
          <a:p>
            <a:pPr lvl="1"/>
            <a:r>
              <a:rPr lang="en-US" dirty="0"/>
              <a:t>Astro Physics: </a:t>
            </a:r>
            <a:r>
              <a:rPr lang="en-US" dirty="0" err="1"/>
              <a:t>Glennys</a:t>
            </a:r>
            <a:r>
              <a:rPr lang="en-US" dirty="0"/>
              <a:t> Farrar</a:t>
            </a:r>
          </a:p>
          <a:p>
            <a:pPr lvl="1"/>
            <a:r>
              <a:rPr lang="en-US" dirty="0"/>
              <a:t>Gravitational Physics: Gabriela Gonzales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Representatives from the Int. Community</a:t>
            </a:r>
          </a:p>
          <a:p>
            <a:pPr lvl="1"/>
            <a:r>
              <a:rPr lang="en-US" dirty="0"/>
              <a:t>Africa / Middle East</a:t>
            </a:r>
          </a:p>
          <a:p>
            <a:pPr lvl="2"/>
            <a:r>
              <a:rPr lang="en-US" sz="2400" dirty="0" err="1"/>
              <a:t>Azwinndini</a:t>
            </a:r>
            <a:r>
              <a:rPr lang="en-US" sz="2400" dirty="0"/>
              <a:t> </a:t>
            </a:r>
            <a:r>
              <a:rPr lang="en-US" sz="2400" dirty="0" err="1"/>
              <a:t>Muronga</a:t>
            </a:r>
            <a:r>
              <a:rPr lang="en-US" sz="2400" dirty="0"/>
              <a:t>, Nelson Mandela Metropolitan </a:t>
            </a:r>
            <a:r>
              <a:rPr lang="en-US" sz="2400" dirty="0" err="1"/>
              <a:t>Univ</a:t>
            </a:r>
            <a:r>
              <a:rPr lang="en-US" sz="2400" dirty="0"/>
              <a:t>, South Africa</a:t>
            </a:r>
          </a:p>
          <a:p>
            <a:pPr lvl="1"/>
            <a:r>
              <a:rPr lang="en-US" dirty="0"/>
              <a:t>Asia / Pacific</a:t>
            </a:r>
          </a:p>
          <a:p>
            <a:pPr lvl="2"/>
            <a:r>
              <a:rPr lang="en-US" sz="2400" dirty="0"/>
              <a:t>Atsuko Ichikawa, Kyoto University, Japan</a:t>
            </a:r>
          </a:p>
          <a:p>
            <a:pPr lvl="2"/>
            <a:r>
              <a:rPr lang="en-US" sz="2400" dirty="0" err="1"/>
              <a:t>Xinchou</a:t>
            </a:r>
            <a:r>
              <a:rPr lang="en-US" sz="2400" dirty="0"/>
              <a:t> Lou, IHEP, China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Canada</a:t>
            </a:r>
          </a:p>
          <a:p>
            <a:pPr lvl="2"/>
            <a:r>
              <a:rPr lang="en-US" sz="2400" dirty="0">
                <a:solidFill>
                  <a:srgbClr val="FF0000"/>
                </a:solidFill>
              </a:rPr>
              <a:t>Heather Logan, Carleton Univ., Canada</a:t>
            </a:r>
          </a:p>
          <a:p>
            <a:pPr lvl="1"/>
            <a:r>
              <a:rPr lang="en-US" dirty="0"/>
              <a:t>Europe / Russia</a:t>
            </a:r>
          </a:p>
          <a:p>
            <a:pPr lvl="2"/>
            <a:r>
              <a:rPr lang="en-US" sz="2400" dirty="0"/>
              <a:t>Val Gibson, Cavendish Laboratory, UK</a:t>
            </a:r>
          </a:p>
          <a:p>
            <a:pPr lvl="2"/>
            <a:r>
              <a:rPr lang="en-US" sz="2400" dirty="0" err="1"/>
              <a:t>Berrie</a:t>
            </a:r>
            <a:r>
              <a:rPr lang="en-US" sz="2400" dirty="0"/>
              <a:t> </a:t>
            </a:r>
            <a:r>
              <a:rPr lang="en-US" sz="2400" dirty="0" err="1"/>
              <a:t>Giebels</a:t>
            </a:r>
            <a:r>
              <a:rPr lang="en-US" sz="2400" dirty="0"/>
              <a:t>, CNRS, France</a:t>
            </a:r>
          </a:p>
          <a:p>
            <a:pPr lvl="1"/>
            <a:r>
              <a:rPr lang="en-US" dirty="0"/>
              <a:t>Latin America</a:t>
            </a:r>
          </a:p>
          <a:p>
            <a:pPr lvl="2"/>
            <a:r>
              <a:rPr lang="en-US" sz="2400" dirty="0"/>
              <a:t>Claudio Dib, Universidad </a:t>
            </a:r>
            <a:r>
              <a:rPr lang="en-US" sz="2400" dirty="0" err="1"/>
              <a:t>Tecnica</a:t>
            </a:r>
            <a:r>
              <a:rPr lang="en-US" sz="2400" dirty="0"/>
              <a:t> Federico Santa Maria, Chile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0EF520F-C6E4-A54E-A1FC-48758DFE063E}"/>
              </a:ext>
            </a:extLst>
          </p:cNvPr>
          <p:cNvSpPr/>
          <p:nvPr/>
        </p:nvSpPr>
        <p:spPr>
          <a:xfrm>
            <a:off x="774915" y="1536440"/>
            <a:ext cx="7676754" cy="939153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                                             Steering Group </a:t>
            </a:r>
          </a:p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F549F9-D09C-7540-9265-E5226695945A}"/>
              </a:ext>
            </a:extLst>
          </p:cNvPr>
          <p:cNvSpPr txBox="1"/>
          <p:nvPr/>
        </p:nvSpPr>
        <p:spPr>
          <a:xfrm>
            <a:off x="0" y="5880944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432FF"/>
                </a:solidFill>
              </a:rPr>
              <a:t>Monitoring the progress to make sure that all is moving forward smoothly to achieve the goals of the planning exercise</a:t>
            </a:r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2C58AF16-4F62-F249-94F4-19FA2F88AE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2193" y="6494403"/>
            <a:ext cx="2440378" cy="365125"/>
          </a:xfrm>
        </p:spPr>
        <p:txBody>
          <a:bodyPr/>
          <a:lstStyle/>
          <a:p>
            <a:r>
              <a:rPr lang="en-US" dirty="0"/>
              <a:t>2020-08-18 TRIUMF Science Week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90E93081-3E80-094E-96B0-4D49C9C43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3674" y="6494403"/>
            <a:ext cx="2895600" cy="365125"/>
          </a:xfrm>
        </p:spPr>
        <p:txBody>
          <a:bodyPr/>
          <a:lstStyle/>
          <a:p>
            <a:r>
              <a:rPr lang="en-US" dirty="0"/>
              <a:t>Young-</a:t>
            </a:r>
            <a:r>
              <a:rPr lang="en-US" dirty="0" err="1"/>
              <a:t>Kee</a:t>
            </a:r>
            <a:r>
              <a:rPr lang="en-US" dirty="0"/>
              <a:t> Kim (</a:t>
            </a:r>
            <a:r>
              <a:rPr lang="en-US" dirty="0" err="1"/>
              <a:t>U.Chicago</a:t>
            </a:r>
            <a:r>
              <a:rPr lang="en-US" dirty="0"/>
              <a:t>), DPF Chair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B228249D-138B-F046-9395-05746A3D5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6332" y="6494403"/>
            <a:ext cx="2133600" cy="365125"/>
          </a:xfrm>
        </p:spPr>
        <p:txBody>
          <a:bodyPr/>
          <a:lstStyle/>
          <a:p>
            <a:fld id="{FB881E7D-5A17-EB4A-B013-04381A7C357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730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B2BADD4-DE0A-BE4A-9BF3-7156D6D1E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Snowmass Coordination Team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CC30EF-948E-AB4C-8D5C-85E7F694FD0F}"/>
              </a:ext>
            </a:extLst>
          </p:cNvPr>
          <p:cNvSpPr txBox="1"/>
          <p:nvPr/>
        </p:nvSpPr>
        <p:spPr>
          <a:xfrm>
            <a:off x="5462649" y="-20188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697833-C2E1-1641-B47F-23B1E0DF8D49}"/>
              </a:ext>
            </a:extLst>
          </p:cNvPr>
          <p:cNvSpPr txBox="1"/>
          <p:nvPr/>
        </p:nvSpPr>
        <p:spPr>
          <a:xfrm>
            <a:off x="0" y="1803972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27 Advisory Group members (including 8 Steering Group members)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30 Conveners for 10 Frontier Groups</a:t>
            </a:r>
          </a:p>
          <a:p>
            <a:pPr algn="ctr"/>
            <a:r>
              <a:rPr lang="en-US" dirty="0"/>
              <a:t>~240 Conveners for ~80 Topical Groups</a:t>
            </a:r>
          </a:p>
          <a:p>
            <a:pPr algn="ctr"/>
            <a:r>
              <a:rPr lang="en-US" dirty="0"/>
              <a:t>42 liaisons for cross-cutting areas between Frontier Groups and Topical Groups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~30 representatives of Early Careers at a given time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~40 LOC members for 2020 Community Planning Meeting and 2021 Community Summer Study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>
                <a:solidFill>
                  <a:srgbClr val="0432FF"/>
                </a:solidFill>
              </a:rPr>
              <a:t>~400 People in the Coordination Team  </a:t>
            </a:r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DC873A23-FB53-DD4C-85C2-5122B95A96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2193" y="6494403"/>
            <a:ext cx="2440378" cy="365125"/>
          </a:xfrm>
        </p:spPr>
        <p:txBody>
          <a:bodyPr/>
          <a:lstStyle/>
          <a:p>
            <a:r>
              <a:rPr lang="en-US" dirty="0"/>
              <a:t>2020-08-18 TRIUMF Science Week</a:t>
            </a:r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7B99E1B0-F69B-A543-8F6F-D0C718678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3674" y="6494403"/>
            <a:ext cx="2895600" cy="365125"/>
          </a:xfrm>
        </p:spPr>
        <p:txBody>
          <a:bodyPr/>
          <a:lstStyle/>
          <a:p>
            <a:r>
              <a:rPr lang="en-US" dirty="0"/>
              <a:t>Young-</a:t>
            </a:r>
            <a:r>
              <a:rPr lang="en-US" dirty="0" err="1"/>
              <a:t>Kee</a:t>
            </a:r>
            <a:r>
              <a:rPr lang="en-US" dirty="0"/>
              <a:t> Kim (</a:t>
            </a:r>
            <a:r>
              <a:rPr lang="en-US" dirty="0" err="1"/>
              <a:t>U.Chicago</a:t>
            </a:r>
            <a:r>
              <a:rPr lang="en-US" dirty="0"/>
              <a:t>), DPF Chair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BED71808-A16B-C34E-8DDB-6C5EFB8E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6332" y="6494403"/>
            <a:ext cx="2133600" cy="365125"/>
          </a:xfrm>
        </p:spPr>
        <p:txBody>
          <a:bodyPr/>
          <a:lstStyle/>
          <a:p>
            <a:fld id="{FB881E7D-5A17-EB4A-B013-04381A7C357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413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29DAB-4D51-734C-94AA-78F9651EF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Equity, Diversity and Inclusion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281F9A-EF71-844A-BB20-D1CE45556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3600" dirty="0"/>
              <a:t>DPF Ethics Task Force</a:t>
            </a:r>
          </a:p>
          <a:p>
            <a:pPr lvl="1"/>
            <a:r>
              <a:rPr lang="en-US" sz="2900" dirty="0"/>
              <a:t>The Snowmass process is a dynamic exchange of ideas across a large swath of the community, taking place in a variety of virtual (e.g., slack, ZOOM meetings/workshops) and in-person formats. </a:t>
            </a:r>
            <a:endParaRPr lang="en-US" sz="1600" dirty="0"/>
          </a:p>
          <a:p>
            <a:pPr lvl="1"/>
            <a:r>
              <a:rPr lang="en-US" sz="2900" dirty="0"/>
              <a:t>Community members must feel safe and supported in engaging in all exchanges. </a:t>
            </a:r>
            <a:endParaRPr lang="en-US" sz="3300" dirty="0"/>
          </a:p>
          <a:p>
            <a:pPr lvl="1"/>
            <a:r>
              <a:rPr lang="en-US" sz="2900" dirty="0"/>
              <a:t>DPF Ethics Task Force</a:t>
            </a:r>
          </a:p>
          <a:p>
            <a:pPr lvl="2"/>
            <a:r>
              <a:rPr lang="en-US" sz="2900" dirty="0"/>
              <a:t>Formed in April 2020</a:t>
            </a:r>
          </a:p>
          <a:p>
            <a:pPr lvl="1"/>
            <a:endParaRPr lang="en-US" sz="2900" dirty="0"/>
          </a:p>
          <a:p>
            <a:pPr lvl="1"/>
            <a:endParaRPr lang="en-US" sz="2900" dirty="0"/>
          </a:p>
          <a:p>
            <a:pPr lvl="1"/>
            <a:endParaRPr lang="en-US" sz="2900" dirty="0"/>
          </a:p>
          <a:p>
            <a:pPr lvl="1"/>
            <a:r>
              <a:rPr lang="en-US" sz="2900" dirty="0"/>
              <a:t>Activities</a:t>
            </a:r>
            <a:endParaRPr lang="en-US" sz="3300" dirty="0"/>
          </a:p>
          <a:p>
            <a:pPr lvl="2"/>
            <a:r>
              <a:rPr lang="en-US" sz="2900" dirty="0"/>
              <a:t>Produced core principles and community guidelines aimed at all facets of Snowmass process </a:t>
            </a:r>
          </a:p>
          <a:p>
            <a:pPr lvl="2"/>
            <a:r>
              <a:rPr lang="en-US" sz="2900" dirty="0"/>
              <a:t>Is instituting a moderator process to address concerns as they arise on slack</a:t>
            </a:r>
          </a:p>
          <a:p>
            <a:pPr lvl="2"/>
            <a:r>
              <a:rPr lang="en-US" sz="2900" dirty="0"/>
              <a:t>Will educate our community about microaggressions and proactively work to provide a supportive environment. </a:t>
            </a:r>
          </a:p>
          <a:p>
            <a:pPr lvl="2"/>
            <a:endParaRPr lang="en-US" sz="2900" dirty="0"/>
          </a:p>
          <a:p>
            <a:r>
              <a:rPr lang="en-US" sz="3600" dirty="0"/>
              <a:t>Snowmass Diversity &amp; Inclusion Topical Group</a:t>
            </a:r>
          </a:p>
          <a:p>
            <a:pPr lvl="1"/>
            <a:r>
              <a:rPr lang="en-US" sz="2900" dirty="0"/>
              <a:t>Bi-weekly town hall meetings</a:t>
            </a:r>
          </a:p>
          <a:p>
            <a:pPr lvl="2"/>
            <a:r>
              <a:rPr lang="en-US" sz="2900" dirty="0"/>
              <a:t>Accessibility (June 1)</a:t>
            </a:r>
          </a:p>
          <a:p>
            <a:pPr lvl="2"/>
            <a:r>
              <a:rPr lang="en-US" sz="2900" dirty="0"/>
              <a:t>Racial Justice and Supporting Our Black Community Members</a:t>
            </a:r>
          </a:p>
          <a:p>
            <a:pPr marL="914400" lvl="2" indent="0">
              <a:buNone/>
            </a:pPr>
            <a:r>
              <a:rPr lang="en-US" sz="2900" dirty="0"/>
              <a:t>      (June 15, June 29)</a:t>
            </a:r>
          </a:p>
          <a:p>
            <a:pPr lvl="2"/>
            <a:r>
              <a:rPr lang="en-US" sz="2900" dirty="0"/>
              <a:t>Code of Conduct and Accountability (July 13)</a:t>
            </a:r>
            <a:endParaRPr lang="en-US" sz="2500" dirty="0"/>
          </a:p>
          <a:p>
            <a:pPr lvl="1"/>
            <a:r>
              <a:rPr lang="en-US" sz="2900" dirty="0"/>
              <a:t>Survey on accessibility</a:t>
            </a:r>
          </a:p>
          <a:p>
            <a:pPr lvl="2"/>
            <a:r>
              <a:rPr lang="en-US" sz="2900" dirty="0"/>
              <a:t>Perspective of how accessibility applies to the Snowmass process (including COVID-19 impacts)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endParaRPr lang="en-US" sz="2900" dirty="0"/>
          </a:p>
          <a:p>
            <a:pPr lvl="1"/>
            <a:endParaRPr lang="en-US" sz="2900" dirty="0"/>
          </a:p>
          <a:p>
            <a:pPr lvl="1"/>
            <a:endParaRPr lang="en-US" sz="29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65DFBA-F741-0643-9F3E-68C8F47488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7" t="3076" r="660" b="2262"/>
          <a:stretch/>
        </p:blipFill>
        <p:spPr>
          <a:xfrm>
            <a:off x="3996496" y="2240418"/>
            <a:ext cx="2324549" cy="10133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CA9A45-47EE-014A-9B77-7E24FB49B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513" y="4525135"/>
            <a:ext cx="2305048" cy="1181702"/>
          </a:xfrm>
          <a:prstGeom prst="rect">
            <a:avLst/>
          </a:prstGeom>
        </p:spPr>
      </p:pic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3CFE8A31-1F31-0948-B6BD-5BCD78406D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2193" y="6494403"/>
            <a:ext cx="2440378" cy="365125"/>
          </a:xfrm>
        </p:spPr>
        <p:txBody>
          <a:bodyPr/>
          <a:lstStyle/>
          <a:p>
            <a:r>
              <a:rPr lang="en-US" dirty="0"/>
              <a:t>2020-08-18 TRIUMF Science Week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663B90EF-8DEA-C842-9FB4-C34806E2A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3674" y="6494403"/>
            <a:ext cx="2895600" cy="365125"/>
          </a:xfrm>
        </p:spPr>
        <p:txBody>
          <a:bodyPr/>
          <a:lstStyle/>
          <a:p>
            <a:r>
              <a:rPr lang="en-US" dirty="0"/>
              <a:t>Young-</a:t>
            </a:r>
            <a:r>
              <a:rPr lang="en-US" dirty="0" err="1"/>
              <a:t>Kee</a:t>
            </a:r>
            <a:r>
              <a:rPr lang="en-US" dirty="0"/>
              <a:t> Kim (</a:t>
            </a:r>
            <a:r>
              <a:rPr lang="en-US" dirty="0" err="1"/>
              <a:t>U.Chicago</a:t>
            </a:r>
            <a:r>
              <a:rPr lang="en-US" dirty="0"/>
              <a:t>), DPF Chair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4F53CC24-5F11-684D-A024-7A02CA586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6332" y="6494403"/>
            <a:ext cx="2133600" cy="365125"/>
          </a:xfrm>
        </p:spPr>
        <p:txBody>
          <a:bodyPr/>
          <a:lstStyle/>
          <a:p>
            <a:fld id="{FB881E7D-5A17-EB4A-B013-04381A7C357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081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9C904-855C-D142-9520-45CFC0200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Snowmass Timeline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A34FBA3-0691-1848-8B56-EAC1321959F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0" y="1894865"/>
          <a:ext cx="9144000" cy="497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337071865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83469934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72810927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99203826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53721245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11506702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17797453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74685134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58715089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0306318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10467857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688884560"/>
                    </a:ext>
                  </a:extLst>
                </a:gridCol>
              </a:tblGrid>
              <a:tr h="497465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11/19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12/19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1/20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2/20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3/20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accent6"/>
                          </a:solidFill>
                        </a:rPr>
                        <a:t>4/20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5/20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6/20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7/20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8/20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9/20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accent6"/>
                          </a:solidFill>
                        </a:rPr>
                        <a:t>10/20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037760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E4D6BFC-EA54-C14D-A8CF-E7FFE0269D9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0" y="4882519"/>
          <a:ext cx="9144000" cy="497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337071865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83469934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72810927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99203826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53721245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11506702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17797453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74685134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58715089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0306318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10467857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688884560"/>
                    </a:ext>
                  </a:extLst>
                </a:gridCol>
              </a:tblGrid>
              <a:tr h="497465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11/20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12/20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1/21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2/21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3/21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accent6"/>
                          </a:solidFill>
                        </a:rPr>
                        <a:t>4/21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5/21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6/21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accent6"/>
                          </a:solidFill>
                        </a:rPr>
                        <a:t>7/21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8/21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9/21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accent6"/>
                          </a:solidFill>
                        </a:rPr>
                        <a:t>10/21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0377608"/>
                  </a:ext>
                </a:extLst>
              </a:tr>
            </a:tbl>
          </a:graphicData>
        </a:graphic>
      </p:graphicFrame>
      <p:sp>
        <p:nvSpPr>
          <p:cNvPr id="3" name="Left-Right Arrow 2">
            <a:extLst>
              <a:ext uri="{FF2B5EF4-FFF2-40B4-BE49-F238E27FC236}">
                <a16:creationId xmlns:a16="http://schemas.microsoft.com/office/drawing/2014/main" id="{F30D204B-519E-D349-AE6B-D1D1855720E4}"/>
              </a:ext>
            </a:extLst>
          </p:cNvPr>
          <p:cNvSpPr/>
          <p:nvPr/>
        </p:nvSpPr>
        <p:spPr>
          <a:xfrm>
            <a:off x="3846786" y="2409352"/>
            <a:ext cx="3799490" cy="475525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Letters of Interest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B63D35-461E-5945-B317-4A79EF4EEE16}"/>
              </a:ext>
            </a:extLst>
          </p:cNvPr>
          <p:cNvSpPr txBox="1"/>
          <p:nvPr/>
        </p:nvSpPr>
        <p:spPr>
          <a:xfrm>
            <a:off x="7223357" y="1090075"/>
            <a:ext cx="19607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rgbClr val="C00000"/>
                </a:solidFill>
              </a:rPr>
              <a:t>Community Planning </a:t>
            </a:r>
          </a:p>
          <a:p>
            <a:pPr algn="r"/>
            <a:r>
              <a:rPr lang="en-US" sz="1600" dirty="0">
                <a:solidFill>
                  <a:srgbClr val="C00000"/>
                </a:solidFill>
              </a:rPr>
              <a:t>Meeting (CPM)</a:t>
            </a:r>
          </a:p>
          <a:p>
            <a:pPr algn="r"/>
            <a:r>
              <a:rPr lang="en-US" sz="1600" dirty="0">
                <a:solidFill>
                  <a:srgbClr val="C00000"/>
                </a:solidFill>
              </a:rPr>
              <a:t>Oct. 5-8 Virtual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EA63B4-E7FE-A540-BBCB-E35081B5DEF5}"/>
              </a:ext>
            </a:extLst>
          </p:cNvPr>
          <p:cNvSpPr txBox="1"/>
          <p:nvPr/>
        </p:nvSpPr>
        <p:spPr>
          <a:xfrm>
            <a:off x="5018226" y="4007710"/>
            <a:ext cx="28905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Community Summer Study (CSS)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July 11-20, 2021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(UW Seattle)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F2AFE9-83EC-404C-877A-700E5AA421D6}"/>
              </a:ext>
            </a:extLst>
          </p:cNvPr>
          <p:cNvSpPr txBox="1"/>
          <p:nvPr/>
        </p:nvSpPr>
        <p:spPr>
          <a:xfrm>
            <a:off x="8094143" y="4262124"/>
            <a:ext cx="10638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rgbClr val="C00000"/>
                </a:solidFill>
              </a:rPr>
              <a:t>Snowmass</a:t>
            </a:r>
          </a:p>
          <a:p>
            <a:pPr algn="r"/>
            <a:r>
              <a:rPr lang="en-US" sz="1600" dirty="0">
                <a:solidFill>
                  <a:srgbClr val="C00000"/>
                </a:solidFill>
              </a:rPr>
              <a:t>Report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EA6CBE66-9FB5-F540-8A72-0279A3E24E38}"/>
              </a:ext>
            </a:extLst>
          </p:cNvPr>
          <p:cNvSpPr/>
          <p:nvPr/>
        </p:nvSpPr>
        <p:spPr>
          <a:xfrm>
            <a:off x="0" y="5384056"/>
            <a:ext cx="6889531" cy="48380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Contributed (“white”) Papers</a:t>
            </a:r>
          </a:p>
        </p:txBody>
      </p:sp>
      <p:sp>
        <p:nvSpPr>
          <p:cNvPr id="16" name="Left Arrow 15">
            <a:extLst>
              <a:ext uri="{FF2B5EF4-FFF2-40B4-BE49-F238E27FC236}">
                <a16:creationId xmlns:a16="http://schemas.microsoft.com/office/drawing/2014/main" id="{CAF49128-5A70-614D-85A5-B2C283B8D36E}"/>
              </a:ext>
            </a:extLst>
          </p:cNvPr>
          <p:cNvSpPr/>
          <p:nvPr/>
        </p:nvSpPr>
        <p:spPr>
          <a:xfrm>
            <a:off x="3846786" y="2728017"/>
            <a:ext cx="5297214" cy="475525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Contributed (“white”) Papers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EFCED6-FAE8-DD4F-B4DA-95BF29569475}"/>
              </a:ext>
            </a:extLst>
          </p:cNvPr>
          <p:cNvSpPr txBox="1"/>
          <p:nvPr/>
        </p:nvSpPr>
        <p:spPr>
          <a:xfrm>
            <a:off x="3330874" y="1087868"/>
            <a:ext cx="16855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Virtual Kick-off 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Town Hall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APS April Meeting</a:t>
            </a:r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03149FA7-1C7A-6C4B-B721-CEE1814DB378}"/>
              </a:ext>
            </a:extLst>
          </p:cNvPr>
          <p:cNvSpPr/>
          <p:nvPr/>
        </p:nvSpPr>
        <p:spPr>
          <a:xfrm>
            <a:off x="0" y="2427961"/>
            <a:ext cx="3809947" cy="46499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Preparation</a:t>
            </a:r>
          </a:p>
        </p:txBody>
      </p:sp>
      <p:sp>
        <p:nvSpPr>
          <p:cNvPr id="22" name="Left Arrow 21">
            <a:extLst>
              <a:ext uri="{FF2B5EF4-FFF2-40B4-BE49-F238E27FC236}">
                <a16:creationId xmlns:a16="http://schemas.microsoft.com/office/drawing/2014/main" id="{C3E1F328-C343-7149-B513-B57D202BDC79}"/>
              </a:ext>
            </a:extLst>
          </p:cNvPr>
          <p:cNvSpPr/>
          <p:nvPr/>
        </p:nvSpPr>
        <p:spPr>
          <a:xfrm>
            <a:off x="4256690" y="3062478"/>
            <a:ext cx="4887310" cy="475525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10 Frontier &amp; 78 Topical Groups: Meetings &amp; Workshops</a:t>
            </a:r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941E59B7-786A-0940-A346-16B4499E87F3}"/>
              </a:ext>
            </a:extLst>
          </p:cNvPr>
          <p:cNvSpPr/>
          <p:nvPr/>
        </p:nvSpPr>
        <p:spPr>
          <a:xfrm>
            <a:off x="0" y="5704040"/>
            <a:ext cx="5770179" cy="48380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10 Frontier &amp; 78 Topical Groups: Meetings &amp; Workshops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FF7841-9FD9-F54C-857F-361B1B6713B8}"/>
              </a:ext>
            </a:extLst>
          </p:cNvPr>
          <p:cNvSpPr txBox="1"/>
          <p:nvPr/>
        </p:nvSpPr>
        <p:spPr>
          <a:xfrm>
            <a:off x="3679783" y="4018256"/>
            <a:ext cx="9877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2021 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APS April 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Meeting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94D6D7-C166-6943-8C2E-092FABD75D9F}"/>
              </a:ext>
            </a:extLst>
          </p:cNvPr>
          <p:cNvSpPr txBox="1"/>
          <p:nvPr/>
        </p:nvSpPr>
        <p:spPr>
          <a:xfrm>
            <a:off x="5058788" y="1079219"/>
            <a:ext cx="13239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European Strategy Update</a:t>
            </a:r>
          </a:p>
        </p:txBody>
      </p:sp>
      <p:sp>
        <p:nvSpPr>
          <p:cNvPr id="21" name="Date Placeholder 2">
            <a:extLst>
              <a:ext uri="{FF2B5EF4-FFF2-40B4-BE49-F238E27FC236}">
                <a16:creationId xmlns:a16="http://schemas.microsoft.com/office/drawing/2014/main" id="{F282702B-01AA-C042-9208-2C975B64EE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2193" y="6494403"/>
            <a:ext cx="2440378" cy="365125"/>
          </a:xfrm>
        </p:spPr>
        <p:txBody>
          <a:bodyPr/>
          <a:lstStyle/>
          <a:p>
            <a:r>
              <a:rPr lang="en-US" dirty="0"/>
              <a:t>2020-08-18 TRIUMF Science Week</a:t>
            </a:r>
          </a:p>
        </p:txBody>
      </p:sp>
      <p:sp>
        <p:nvSpPr>
          <p:cNvPr id="24" name="Footer Placeholder 3">
            <a:extLst>
              <a:ext uri="{FF2B5EF4-FFF2-40B4-BE49-F238E27FC236}">
                <a16:creationId xmlns:a16="http://schemas.microsoft.com/office/drawing/2014/main" id="{63DA7058-1B1D-6E47-AB7D-A1F844888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3674" y="6494403"/>
            <a:ext cx="2895600" cy="365125"/>
          </a:xfrm>
        </p:spPr>
        <p:txBody>
          <a:bodyPr/>
          <a:lstStyle/>
          <a:p>
            <a:r>
              <a:rPr lang="en-US" dirty="0"/>
              <a:t>Young-</a:t>
            </a:r>
            <a:r>
              <a:rPr lang="en-US" dirty="0" err="1"/>
              <a:t>Kee</a:t>
            </a:r>
            <a:r>
              <a:rPr lang="en-US" dirty="0"/>
              <a:t> Kim (</a:t>
            </a:r>
            <a:r>
              <a:rPr lang="en-US" dirty="0" err="1"/>
              <a:t>U.Chicago</a:t>
            </a:r>
            <a:r>
              <a:rPr lang="en-US" dirty="0"/>
              <a:t>), DPF Chair</a:t>
            </a:r>
          </a:p>
        </p:txBody>
      </p:sp>
      <p:sp>
        <p:nvSpPr>
          <p:cNvPr id="25" name="Slide Number Placeholder 4">
            <a:extLst>
              <a:ext uri="{FF2B5EF4-FFF2-40B4-BE49-F238E27FC236}">
                <a16:creationId xmlns:a16="http://schemas.microsoft.com/office/drawing/2014/main" id="{E34AADD6-EA00-194A-9FB7-2947C4BE7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6332" y="6494403"/>
            <a:ext cx="2133600" cy="365125"/>
          </a:xfrm>
        </p:spPr>
        <p:txBody>
          <a:bodyPr/>
          <a:lstStyle/>
          <a:p>
            <a:fld id="{FB881E7D-5A17-EB4A-B013-04381A7C357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7171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C4F53-B978-F048-AA6A-FAD0D6E09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“Global” Community Contribution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46842-F968-864A-AFC2-CEC5203DF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81958"/>
            <a:ext cx="8543925" cy="5174392"/>
          </a:xfrm>
        </p:spPr>
        <p:txBody>
          <a:bodyPr>
            <a:normAutofit fontScale="70000" lnSpcReduction="20000"/>
          </a:bodyPr>
          <a:lstStyle/>
          <a:p>
            <a:endParaRPr lang="en-US" dirty="0"/>
          </a:p>
          <a:p>
            <a:r>
              <a:rPr lang="en-US" dirty="0"/>
              <a:t>Letters of Interest (submission : April 1, 2020 – August 31, 2020)</a:t>
            </a:r>
          </a:p>
          <a:p>
            <a:pPr lvl="1"/>
            <a:r>
              <a:rPr lang="en-US" dirty="0"/>
              <a:t>Informal documents intended to be useful in the first stages of the Snowmass study</a:t>
            </a:r>
          </a:p>
          <a:p>
            <a:pPr lvl="1"/>
            <a:r>
              <a:rPr lang="en-US" dirty="0"/>
              <a:t>Help conveners to prepare the Snowmass Community Planning Meeting (Nov. 2020)</a:t>
            </a:r>
          </a:p>
          <a:p>
            <a:pPr lvl="1"/>
            <a:r>
              <a:rPr lang="en-US" dirty="0"/>
              <a:t>Include opinions, interests and proposals that could further be studied</a:t>
            </a:r>
          </a:p>
          <a:p>
            <a:pPr lvl="1"/>
            <a:r>
              <a:rPr lang="en-US" dirty="0"/>
              <a:t>Maximum of 2 pages of text, plus relevant bibliography </a:t>
            </a:r>
          </a:p>
          <a:p>
            <a:pPr lvl="1"/>
            <a:r>
              <a:rPr lang="en-US" dirty="0"/>
              <a:t>Submission instructions: </a:t>
            </a:r>
            <a:r>
              <a:rPr lang="en-US" u="sng" dirty="0">
                <a:hlinkClick r:id="rId2"/>
              </a:rPr>
              <a:t>https://snowmass21.org/loi</a:t>
            </a:r>
            <a:endParaRPr lang="en-US" u="sng" dirty="0"/>
          </a:p>
          <a:p>
            <a:pPr lvl="1"/>
            <a:r>
              <a:rPr lang="en-US" dirty="0" err="1"/>
              <a:t>LoI</a:t>
            </a:r>
            <a:r>
              <a:rPr lang="en-US" dirty="0"/>
              <a:t> authors are welcome to make a full writeup as a contributed paper (not required)</a:t>
            </a:r>
            <a:endParaRPr lang="en-US" u="sng" dirty="0"/>
          </a:p>
          <a:p>
            <a:pPr lvl="1">
              <a:lnSpc>
                <a:spcPct val="120000"/>
              </a:lnSpc>
            </a:pPr>
            <a:endParaRPr lang="en-US" sz="2200" dirty="0"/>
          </a:p>
          <a:p>
            <a:pPr>
              <a:lnSpc>
                <a:spcPct val="120000"/>
              </a:lnSpc>
            </a:pPr>
            <a:r>
              <a:rPr lang="en-US" dirty="0"/>
              <a:t>Contributed (“white”) Papers (submission : April 1, 2020 – July 31, 2021)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Scientific or technical articles on relevant physics / technical topics, and reasoned expressions of physics priorities, including those related to community engagement.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Part of Snowmass proceedings (permanent record of Snowmass 2021)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Help shape the long-term scientific strategy of particle physics in the U.S.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Submission instructions: </a:t>
            </a:r>
            <a:r>
              <a:rPr lang="en-US" u="sng" dirty="0">
                <a:hlinkClick r:id="rId3"/>
              </a:rPr>
              <a:t>https://snowmass21.org/submissions/</a:t>
            </a:r>
            <a:endParaRPr lang="en-US" u="sng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 err="1"/>
              <a:t>LoIs</a:t>
            </a:r>
            <a:r>
              <a:rPr lang="en-US" dirty="0"/>
              <a:t> are not required in order to submit contributed papers </a:t>
            </a:r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090DEB17-3AAE-A84D-AFD9-4122DD75F4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2193" y="6494403"/>
            <a:ext cx="2440378" cy="365125"/>
          </a:xfrm>
        </p:spPr>
        <p:txBody>
          <a:bodyPr/>
          <a:lstStyle/>
          <a:p>
            <a:r>
              <a:rPr lang="en-US" dirty="0"/>
              <a:t>2020-08-18 TRIUMF Science Week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4E7D7669-E5F0-4B4E-A7C7-8C86173C7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3674" y="6494403"/>
            <a:ext cx="2895600" cy="365125"/>
          </a:xfrm>
        </p:spPr>
        <p:txBody>
          <a:bodyPr/>
          <a:lstStyle/>
          <a:p>
            <a:r>
              <a:rPr lang="en-US" dirty="0"/>
              <a:t>Young-</a:t>
            </a:r>
            <a:r>
              <a:rPr lang="en-US" dirty="0" err="1"/>
              <a:t>Kee</a:t>
            </a:r>
            <a:r>
              <a:rPr lang="en-US" dirty="0"/>
              <a:t> Kim (</a:t>
            </a:r>
            <a:r>
              <a:rPr lang="en-US" dirty="0" err="1"/>
              <a:t>U.Chicago</a:t>
            </a:r>
            <a:r>
              <a:rPr lang="en-US" dirty="0"/>
              <a:t>), DPF Chair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5102546A-AA2A-564A-93C8-3971A0537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6332" y="6494403"/>
            <a:ext cx="2133600" cy="365125"/>
          </a:xfrm>
        </p:spPr>
        <p:txBody>
          <a:bodyPr/>
          <a:lstStyle/>
          <a:p>
            <a:fld id="{FB881E7D-5A17-EB4A-B013-04381A7C357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0589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EF970-C8B1-1049-8028-203DFCCE4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to the community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75FEB5-20B6-7D48-80FA-A2E3B01AA306}"/>
              </a:ext>
            </a:extLst>
          </p:cNvPr>
          <p:cNvSpPr txBox="1"/>
          <p:nvPr/>
        </p:nvSpPr>
        <p:spPr>
          <a:xfrm>
            <a:off x="4649759" y="945349"/>
            <a:ext cx="431017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Snowmass email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2"/>
              </a:rPr>
              <a:t>snowmass@fnal.gov</a:t>
            </a: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3"/>
              </a:rPr>
              <a:t>snowmass-young@fnal.gov</a:t>
            </a: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Frontier &amp; Topical group mailing lists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Slack Channels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lvl="1"/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Monthly Snowmass Newsletter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D893F0-2094-D74A-A106-58E7E9E32F48}"/>
              </a:ext>
            </a:extLst>
          </p:cNvPr>
          <p:cNvSpPr txBox="1"/>
          <p:nvPr/>
        </p:nvSpPr>
        <p:spPr>
          <a:xfrm>
            <a:off x="260537" y="945349"/>
            <a:ext cx="46374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Snowmass Wiki (</a:t>
            </a:r>
            <a:r>
              <a:rPr lang="en-US" dirty="0">
                <a:hlinkClick r:id="rId4"/>
              </a:rPr>
              <a:t>https://snowmass21.org/</a:t>
            </a:r>
            <a:r>
              <a:rPr lang="en-US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One-stop shop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Technical liaison: Sergei </a:t>
            </a:r>
            <a:r>
              <a:rPr lang="en-US" dirty="0" err="1"/>
              <a:t>Chekanov</a:t>
            </a:r>
            <a:r>
              <a:rPr lang="en-US" dirty="0"/>
              <a:t>, ANL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9D8163-7ACF-0749-B498-D6DB109B58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5904" y="2969780"/>
            <a:ext cx="3296066" cy="26685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13D875-5054-3B47-8616-1C5C758B16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849" y="1999771"/>
            <a:ext cx="4281176" cy="4212764"/>
          </a:xfrm>
          <a:prstGeom prst="rect">
            <a:avLst/>
          </a:prstGeom>
        </p:spPr>
      </p:pic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EA2D562C-018F-4449-9A6C-3CC94663C2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2193" y="6494403"/>
            <a:ext cx="2440378" cy="365125"/>
          </a:xfrm>
        </p:spPr>
        <p:txBody>
          <a:bodyPr/>
          <a:lstStyle/>
          <a:p>
            <a:r>
              <a:rPr lang="en-US" dirty="0"/>
              <a:t>2020-08-18 TRIUMF Science Week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61F5E1F1-4EB1-BF49-98C1-730DCFA2B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3674" y="6494403"/>
            <a:ext cx="2895600" cy="365125"/>
          </a:xfrm>
        </p:spPr>
        <p:txBody>
          <a:bodyPr/>
          <a:lstStyle/>
          <a:p>
            <a:r>
              <a:rPr lang="en-US" dirty="0"/>
              <a:t>Young-</a:t>
            </a:r>
            <a:r>
              <a:rPr lang="en-US" dirty="0" err="1"/>
              <a:t>Kee</a:t>
            </a:r>
            <a:r>
              <a:rPr lang="en-US" dirty="0"/>
              <a:t> Kim (</a:t>
            </a:r>
            <a:r>
              <a:rPr lang="en-US" dirty="0" err="1"/>
              <a:t>U.Chicago</a:t>
            </a:r>
            <a:r>
              <a:rPr lang="en-US" dirty="0"/>
              <a:t>), DPF Chair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B4E2CCCA-58FF-084E-94EC-F6E387738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6332" y="6494403"/>
            <a:ext cx="2133600" cy="365125"/>
          </a:xfrm>
        </p:spPr>
        <p:txBody>
          <a:bodyPr/>
          <a:lstStyle/>
          <a:p>
            <a:fld id="{FB881E7D-5A17-EB4A-B013-04381A7C357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32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ECDFB-6B20-AD4D-A892-EEE7C2A7E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Monthly Snowmass Newsletter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AD6E6AB-2BA5-AA48-BFB1-27BCA6A75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59" y="918853"/>
            <a:ext cx="6549667" cy="353218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2936A46-4191-A247-BEE1-408635B69E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81"/>
          <a:stretch/>
        </p:blipFill>
        <p:spPr>
          <a:xfrm>
            <a:off x="2408041" y="1832945"/>
            <a:ext cx="6551889" cy="4244975"/>
          </a:xfrm>
          <a:prstGeom prst="rect">
            <a:avLst/>
          </a:prstGeom>
        </p:spPr>
      </p:pic>
      <p:sp>
        <p:nvSpPr>
          <p:cNvPr id="11" name="Date Placeholder 2">
            <a:extLst>
              <a:ext uri="{FF2B5EF4-FFF2-40B4-BE49-F238E27FC236}">
                <a16:creationId xmlns:a16="http://schemas.microsoft.com/office/drawing/2014/main" id="{B35E8EF0-2186-F44B-91BA-64DDF5DA6B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2193" y="6494403"/>
            <a:ext cx="2440378" cy="365125"/>
          </a:xfrm>
        </p:spPr>
        <p:txBody>
          <a:bodyPr/>
          <a:lstStyle/>
          <a:p>
            <a:r>
              <a:rPr lang="en-US" dirty="0"/>
              <a:t>2020-08-18 TRIUMF Science Week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A83931F-F9BE-3642-8A03-032FAC981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3674" y="6494403"/>
            <a:ext cx="2895600" cy="365125"/>
          </a:xfrm>
        </p:spPr>
        <p:txBody>
          <a:bodyPr/>
          <a:lstStyle/>
          <a:p>
            <a:r>
              <a:rPr lang="en-US" dirty="0"/>
              <a:t>Young-</a:t>
            </a:r>
            <a:r>
              <a:rPr lang="en-US" dirty="0" err="1"/>
              <a:t>Kee</a:t>
            </a:r>
            <a:r>
              <a:rPr lang="en-US" dirty="0"/>
              <a:t> Kim (</a:t>
            </a:r>
            <a:r>
              <a:rPr lang="en-US" dirty="0" err="1"/>
              <a:t>U.Chicago</a:t>
            </a:r>
            <a:r>
              <a:rPr lang="en-US" dirty="0"/>
              <a:t>), DPF Chair</a:t>
            </a:r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D15B51FD-E725-9C43-B520-0938A5507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6332" y="6494403"/>
            <a:ext cx="2133600" cy="365125"/>
          </a:xfrm>
        </p:spPr>
        <p:txBody>
          <a:bodyPr/>
          <a:lstStyle/>
          <a:p>
            <a:fld id="{FB881E7D-5A17-EB4A-B013-04381A7C357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3314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1CB79-DF14-A845-A31E-8F4A723F2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Activities and Upcoming Events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980310E-D072-CF46-BAC9-9D05CB5B8141}"/>
              </a:ext>
            </a:extLst>
          </p:cNvPr>
          <p:cNvSpPr txBox="1"/>
          <p:nvPr/>
        </p:nvSpPr>
        <p:spPr>
          <a:xfrm>
            <a:off x="0" y="1088221"/>
            <a:ext cx="91439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Frontier / topical groups: regular meetings, kick-off workshops / town hall meetings, ….</a:t>
            </a:r>
          </a:p>
          <a:p>
            <a:pPr algn="ctr"/>
            <a:endParaRPr lang="en-US" sz="1200" dirty="0"/>
          </a:p>
          <a:p>
            <a:pPr algn="ctr"/>
            <a:r>
              <a:rPr lang="en-US" dirty="0"/>
              <a:t>Steering Group (weekly), Advisory Group (monthly) </a:t>
            </a:r>
          </a:p>
          <a:p>
            <a:pPr algn="ctr"/>
            <a:r>
              <a:rPr lang="en-US" dirty="0"/>
              <a:t>All Frontier Conveners + Advisory Group (monthly)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AB66D35-DBC5-D447-B3C5-01E21C0935DF}"/>
              </a:ext>
            </a:extLst>
          </p:cNvPr>
          <p:cNvGrpSpPr/>
          <p:nvPr/>
        </p:nvGrpSpPr>
        <p:grpSpPr>
          <a:xfrm>
            <a:off x="81748" y="2514203"/>
            <a:ext cx="9184713" cy="3872269"/>
            <a:chOff x="85460" y="2881596"/>
            <a:chExt cx="9184713" cy="387226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44322F2-F270-C54D-B857-78507D05B6A6}"/>
                </a:ext>
              </a:extLst>
            </p:cNvPr>
            <p:cNvSpPr txBox="1"/>
            <p:nvPr/>
          </p:nvSpPr>
          <p:spPr>
            <a:xfrm>
              <a:off x="85460" y="2881596"/>
              <a:ext cx="89843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Snowmass calendar (Snowmass wiki)                                    Frontier-level workshops and town hall meetings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6F96EC5-ABF8-B448-8E28-ACA77AA1CA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2194" y="3172629"/>
              <a:ext cx="4508120" cy="3321773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B740721D-2741-AE45-B004-0121A68C94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21398"/>
            <a:stretch/>
          </p:blipFill>
          <p:spPr>
            <a:xfrm>
              <a:off x="4863192" y="3479965"/>
              <a:ext cx="4101194" cy="1691039"/>
            </a:xfrm>
            <a:prstGeom prst="rect">
              <a:avLst/>
            </a:prstGeom>
          </p:spPr>
        </p:pic>
        <p:sp>
          <p:nvSpPr>
            <p:cNvPr id="20" name="Content Placeholder 2">
              <a:extLst>
                <a:ext uri="{FF2B5EF4-FFF2-40B4-BE49-F238E27FC236}">
                  <a16:creationId xmlns:a16="http://schemas.microsoft.com/office/drawing/2014/main" id="{CAC57EC3-D5B9-A142-90B0-04F8085EDDD3}"/>
                </a:ext>
              </a:extLst>
            </p:cNvPr>
            <p:cNvSpPr txBox="1">
              <a:spLocks/>
            </p:cNvSpPr>
            <p:nvPr/>
          </p:nvSpPr>
          <p:spPr>
            <a:xfrm>
              <a:off x="4789712" y="5605235"/>
              <a:ext cx="4480461" cy="1148630"/>
            </a:xfrm>
            <a:prstGeom prst="rect">
              <a:avLst/>
            </a:prstGeom>
          </p:spPr>
          <p:txBody>
            <a:bodyPr>
              <a:normAutofit fontScale="55000" lnSpcReduction="20000"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/>
                <a:buNone/>
              </a:pPr>
              <a:r>
                <a:rPr lang="en-US" dirty="0"/>
                <a:t>In addition,</a:t>
              </a:r>
            </a:p>
            <a:p>
              <a:r>
                <a:rPr lang="en-US" dirty="0"/>
                <a:t>Many more topical group meetings / workshops</a:t>
              </a:r>
            </a:p>
            <a:p>
              <a:r>
                <a:rPr lang="en-US" dirty="0"/>
                <a:t>There have been some inter-frontier / cross-cutting group meetings / workshops</a:t>
              </a:r>
            </a:p>
          </p:txBody>
        </p:sp>
      </p:grp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5576688-CBB3-544A-80A7-74CE072B670B}"/>
              </a:ext>
            </a:extLst>
          </p:cNvPr>
          <p:cNvSpPr/>
          <p:nvPr/>
        </p:nvSpPr>
        <p:spPr>
          <a:xfrm>
            <a:off x="176646" y="3380015"/>
            <a:ext cx="705097" cy="1143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ate Placeholder 2">
            <a:extLst>
              <a:ext uri="{FF2B5EF4-FFF2-40B4-BE49-F238E27FC236}">
                <a16:creationId xmlns:a16="http://schemas.microsoft.com/office/drawing/2014/main" id="{87DE20FB-EBE6-2A4D-961E-01BC5E1BF6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2193" y="6494403"/>
            <a:ext cx="2440378" cy="365125"/>
          </a:xfrm>
        </p:spPr>
        <p:txBody>
          <a:bodyPr/>
          <a:lstStyle/>
          <a:p>
            <a:r>
              <a:rPr lang="en-US" dirty="0"/>
              <a:t>2020-08-18 TRIUMF Science Week</a:t>
            </a:r>
          </a:p>
        </p:txBody>
      </p:sp>
      <p:sp>
        <p:nvSpPr>
          <p:cNvPr id="36" name="Footer Placeholder 3">
            <a:extLst>
              <a:ext uri="{FF2B5EF4-FFF2-40B4-BE49-F238E27FC236}">
                <a16:creationId xmlns:a16="http://schemas.microsoft.com/office/drawing/2014/main" id="{EE5108FF-754E-3843-A646-21744FE79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3674" y="6494403"/>
            <a:ext cx="2895600" cy="365125"/>
          </a:xfrm>
        </p:spPr>
        <p:txBody>
          <a:bodyPr/>
          <a:lstStyle/>
          <a:p>
            <a:r>
              <a:rPr lang="en-US" dirty="0"/>
              <a:t>Young-</a:t>
            </a:r>
            <a:r>
              <a:rPr lang="en-US" dirty="0" err="1"/>
              <a:t>Kee</a:t>
            </a:r>
            <a:r>
              <a:rPr lang="en-US" dirty="0"/>
              <a:t> Kim (</a:t>
            </a:r>
            <a:r>
              <a:rPr lang="en-US" dirty="0" err="1"/>
              <a:t>U.Chicago</a:t>
            </a:r>
            <a:r>
              <a:rPr lang="en-US" dirty="0"/>
              <a:t>), DPF Chair</a:t>
            </a:r>
          </a:p>
        </p:txBody>
      </p:sp>
      <p:sp>
        <p:nvSpPr>
          <p:cNvPr id="37" name="Slide Number Placeholder 4">
            <a:extLst>
              <a:ext uri="{FF2B5EF4-FFF2-40B4-BE49-F238E27FC236}">
                <a16:creationId xmlns:a16="http://schemas.microsoft.com/office/drawing/2014/main" id="{41B6F765-E1E5-0043-8CF8-59F540B00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6332" y="6494403"/>
            <a:ext cx="2133600" cy="365125"/>
          </a:xfrm>
        </p:spPr>
        <p:txBody>
          <a:bodyPr/>
          <a:lstStyle/>
          <a:p>
            <a:fld id="{FB881E7D-5A17-EB4A-B013-04381A7C357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8630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F4D0-F171-0041-8B19-A023724EE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87700"/>
            <a:ext cx="9144000" cy="1724297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We aim for everyone’s voice to be heard: Everyone from international community</a:t>
            </a:r>
          </a:p>
          <a:p>
            <a:r>
              <a:rPr lang="en-US" sz="2000" dirty="0"/>
              <a:t>Visit the Snowmass wiki page “often”: One-stop shop </a:t>
            </a:r>
            <a:r>
              <a:rPr lang="en-US" sz="2000" dirty="0">
                <a:hlinkClick r:id="rId2"/>
              </a:rPr>
              <a:t>https://snowmass21.org/</a:t>
            </a:r>
            <a:endParaRPr lang="en-US" sz="2000" dirty="0"/>
          </a:p>
          <a:p>
            <a:r>
              <a:rPr lang="en-US" sz="2000" dirty="0"/>
              <a:t>Snowmass is a community-driven process</a:t>
            </a:r>
          </a:p>
          <a:p>
            <a:pPr lvl="1"/>
            <a:r>
              <a:rPr lang="en-US" sz="2000" dirty="0"/>
              <a:t>We welcome any comments, suggestions, and concerns from the community</a:t>
            </a:r>
          </a:p>
          <a:p>
            <a:r>
              <a:rPr lang="en-US" sz="2000" dirty="0"/>
              <a:t>Look forward to strong participation from Canadian colleagues!!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594B8F0-F9E8-F243-B5EE-96153F75B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Snowmass 2021: Conclusion</a:t>
            </a:r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D5EC393-0E64-EB47-A954-D47CB5236E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2193" y="6494403"/>
            <a:ext cx="2440378" cy="365125"/>
          </a:xfrm>
        </p:spPr>
        <p:txBody>
          <a:bodyPr/>
          <a:lstStyle/>
          <a:p>
            <a:r>
              <a:rPr lang="en-US" dirty="0"/>
              <a:t>2020-08-18 TRIUMF Science Week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11010DD6-5CA4-8449-AEFE-0C34BAE52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3674" y="6494403"/>
            <a:ext cx="2895600" cy="365125"/>
          </a:xfrm>
        </p:spPr>
        <p:txBody>
          <a:bodyPr/>
          <a:lstStyle/>
          <a:p>
            <a:r>
              <a:rPr lang="en-US" dirty="0"/>
              <a:t>Young-</a:t>
            </a:r>
            <a:r>
              <a:rPr lang="en-US" dirty="0" err="1"/>
              <a:t>Kee</a:t>
            </a:r>
            <a:r>
              <a:rPr lang="en-US" dirty="0"/>
              <a:t> Kim (</a:t>
            </a:r>
            <a:r>
              <a:rPr lang="en-US" dirty="0" err="1"/>
              <a:t>U.Chicago</a:t>
            </a:r>
            <a:r>
              <a:rPr lang="en-US" dirty="0"/>
              <a:t>), DPF Chair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E0E07225-4CEA-7749-8792-F01232B71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6332" y="6494403"/>
            <a:ext cx="2133600" cy="365125"/>
          </a:xfrm>
        </p:spPr>
        <p:txBody>
          <a:bodyPr/>
          <a:lstStyle/>
          <a:p>
            <a:fld id="{FB881E7D-5A17-EB4A-B013-04381A7C357D}" type="slidenum">
              <a:rPr lang="en-US" smtClean="0"/>
              <a:t>22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BA40C7-2D07-2D4A-99B5-A90534FA4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4052" y="2832984"/>
            <a:ext cx="5195895" cy="360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804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150108</TotalTime>
  <Words>2576</Words>
  <Application>Microsoft Macintosh PowerPoint</Application>
  <PresentationFormat>On-screen Show (4:3)</PresentationFormat>
  <Paragraphs>573</Paragraphs>
  <Slides>22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Helvetica Neue</vt:lpstr>
      <vt:lpstr>Office Theme</vt:lpstr>
      <vt:lpstr>Custom Design</vt:lpstr>
      <vt:lpstr>U.S. Snowmass Process</vt:lpstr>
      <vt:lpstr>PowerPoint Presentation</vt:lpstr>
      <vt:lpstr>U.S. Strategic Planning Process for Particle Physics</vt:lpstr>
      <vt:lpstr>Particle Physics is Global</vt:lpstr>
      <vt:lpstr>Snowmass: Historical Context</vt:lpstr>
      <vt:lpstr>Snowmass: Historical Context</vt:lpstr>
      <vt:lpstr>Snowmass Topics led to P5 Science Drivers</vt:lpstr>
      <vt:lpstr>PowerPoint Presentation</vt:lpstr>
      <vt:lpstr>Snowmass 2021</vt:lpstr>
      <vt:lpstr>Frontiers and Topical Groups</vt:lpstr>
      <vt:lpstr>Frontiers and Topical Groups</vt:lpstr>
      <vt:lpstr>Create a transparent and inclusive process</vt:lpstr>
      <vt:lpstr>Snowmass Early Careers</vt:lpstr>
      <vt:lpstr>Snowmass Advisory Group</vt:lpstr>
      <vt:lpstr>Snowmass Coordination Team</vt:lpstr>
      <vt:lpstr>Equity, Diversity and Inclusion</vt:lpstr>
      <vt:lpstr>Snowmass Timeline</vt:lpstr>
      <vt:lpstr>“Global” Community Contribution</vt:lpstr>
      <vt:lpstr>Communication to the community</vt:lpstr>
      <vt:lpstr>Monthly Snowmass Newsletter</vt:lpstr>
      <vt:lpstr>Current Activities and Upcoming Events</vt:lpstr>
      <vt:lpstr>Snowmass 2021: Conclusion</vt:lpstr>
    </vt:vector>
  </TitlesOfParts>
  <Company>The University of Chicago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Physics Highlights</dc:title>
  <dc:creator>Young-Kee Kim</dc:creator>
  <cp:lastModifiedBy>Microsoft Office User</cp:lastModifiedBy>
  <cp:revision>4633</cp:revision>
  <cp:lastPrinted>2020-08-16T21:52:33Z</cp:lastPrinted>
  <dcterms:created xsi:type="dcterms:W3CDTF">2014-06-24T05:51:31Z</dcterms:created>
  <dcterms:modified xsi:type="dcterms:W3CDTF">2020-08-18T13:24:20Z</dcterms:modified>
</cp:coreProperties>
</file>