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23" r:id="rId2"/>
    <p:sldMasterId id="2147483771" r:id="rId3"/>
    <p:sldMasterId id="2147483751" r:id="rId4"/>
    <p:sldMasterId id="2147483738" r:id="rId5"/>
  </p:sldMasterIdLst>
  <p:notesMasterIdLst>
    <p:notesMasterId r:id="rId37"/>
  </p:notesMasterIdLst>
  <p:handoutMasterIdLst>
    <p:handoutMasterId r:id="rId38"/>
  </p:handoutMasterIdLst>
  <p:sldIdLst>
    <p:sldId id="629" r:id="rId6"/>
    <p:sldId id="1779" r:id="rId7"/>
    <p:sldId id="1791" r:id="rId8"/>
    <p:sldId id="663" r:id="rId9"/>
    <p:sldId id="707" r:id="rId10"/>
    <p:sldId id="671" r:id="rId11"/>
    <p:sldId id="669" r:id="rId12"/>
    <p:sldId id="1799" r:id="rId13"/>
    <p:sldId id="1798" r:id="rId14"/>
    <p:sldId id="1800" r:id="rId15"/>
    <p:sldId id="1821" r:id="rId16"/>
    <p:sldId id="1801" r:id="rId17"/>
    <p:sldId id="1790" r:id="rId18"/>
    <p:sldId id="1807" r:id="rId19"/>
    <p:sldId id="1806" r:id="rId20"/>
    <p:sldId id="1808" r:id="rId21"/>
    <p:sldId id="1789" r:id="rId22"/>
    <p:sldId id="1810" r:id="rId23"/>
    <p:sldId id="1811" r:id="rId24"/>
    <p:sldId id="1815" r:id="rId25"/>
    <p:sldId id="1817" r:id="rId26"/>
    <p:sldId id="1818" r:id="rId27"/>
    <p:sldId id="678" r:id="rId28"/>
    <p:sldId id="1780" r:id="rId29"/>
    <p:sldId id="1782" r:id="rId30"/>
    <p:sldId id="1795" r:id="rId31"/>
    <p:sldId id="649" r:id="rId32"/>
    <p:sldId id="1796" r:id="rId33"/>
    <p:sldId id="1802" r:id="rId34"/>
    <p:sldId id="450" r:id="rId35"/>
    <p:sldId id="1812" r:id="rId36"/>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llo, Jehanne" initials="GJ" lastIdx="2" clrIdx="0">
    <p:extLst>
      <p:ext uri="{19B8F6BF-5375-455C-9EA6-DF929625EA0E}">
        <p15:presenceInfo xmlns:p15="http://schemas.microsoft.com/office/powerpoint/2012/main" userId="S-1-5-21-414935543-1342250053-1793291686-48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AC090"/>
    <a:srgbClr val="000000"/>
    <a:srgbClr val="FFC000"/>
    <a:srgbClr val="0000FF"/>
    <a:srgbClr val="FFE9C1"/>
    <a:srgbClr val="FFE3B2"/>
    <a:srgbClr val="F1EB93"/>
    <a:srgbClr val="F1E68D"/>
    <a:srgbClr val="F1EB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0" autoAdjust="0"/>
    <p:restoredTop sz="95014" autoAdjust="0"/>
  </p:normalViewPr>
  <p:slideViewPr>
    <p:cSldViewPr snapToGrid="0">
      <p:cViewPr varScale="1">
        <p:scale>
          <a:sx n="117" d="100"/>
          <a:sy n="117" d="100"/>
        </p:scale>
        <p:origin x="148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1" d="100"/>
          <a:sy n="51" d="100"/>
        </p:scale>
        <p:origin x="-1908" y="-10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r Kruecken" userId="22d30a24-0769-4b1b-a213-de664c0f821b" providerId="ADAL" clId="{424009C1-29F4-C744-B278-C0893355B44D}"/>
    <pc:docChg chg="modSld">
      <pc:chgData name="Reiner Kruecken" userId="22d30a24-0769-4b1b-a213-de664c0f821b" providerId="ADAL" clId="{424009C1-29F4-C744-B278-C0893355B44D}" dt="2020-08-18T15:46:44.676" v="1" actId="20577"/>
      <pc:docMkLst>
        <pc:docMk/>
      </pc:docMkLst>
      <pc:sldChg chg="modSp mod">
        <pc:chgData name="Reiner Kruecken" userId="22d30a24-0769-4b1b-a213-de664c0f821b" providerId="ADAL" clId="{424009C1-29F4-C744-B278-C0893355B44D}" dt="2020-08-18T15:46:44.676" v="1" actId="20577"/>
        <pc:sldMkLst>
          <pc:docMk/>
          <pc:sldMk cId="964230162" sldId="663"/>
        </pc:sldMkLst>
        <pc:spChg chg="mod">
          <ac:chgData name="Reiner Kruecken" userId="22d30a24-0769-4b1b-a213-de664c0f821b" providerId="ADAL" clId="{424009C1-29F4-C744-B278-C0893355B44D}" dt="2020-08-18T15:46:44.676" v="1" actId="20577"/>
          <ac:spMkLst>
            <pc:docMk/>
            <pc:sldMk cId="964230162" sldId="663"/>
            <ac:spMk id="16" creationId="{715D312D-7FF4-460F-84D2-933C2CC0A21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9" y="0"/>
            <a:ext cx="3037840" cy="461804"/>
          </a:xfrm>
          <a:prstGeom prst="rect">
            <a:avLst/>
          </a:prstGeom>
        </p:spPr>
        <p:txBody>
          <a:bodyPr vert="horz" lIns="92294" tIns="46147" rIns="92294" bIns="46147" rtlCol="0"/>
          <a:lstStyle>
            <a:lvl1pPr algn="r">
              <a:defRPr sz="1100"/>
            </a:lvl1pPr>
          </a:lstStyle>
          <a:p>
            <a:fld id="{AA069B78-0AAF-4ED1-9822-102F4FD64802}" type="datetimeFigureOut">
              <a:rPr lang="en-US" smtClean="0"/>
              <a:pPr/>
              <a:t>8/18/20</a:t>
            </a:fld>
            <a:endParaRPr lang="en-US"/>
          </a:p>
        </p:txBody>
      </p:sp>
      <p:sp>
        <p:nvSpPr>
          <p:cNvPr id="5" name="Slide Number Placeholder 4"/>
          <p:cNvSpPr>
            <a:spLocks noGrp="1"/>
          </p:cNvSpPr>
          <p:nvPr>
            <p:ph type="sldNum" sz="quarter" idx="3"/>
          </p:nvPr>
        </p:nvSpPr>
        <p:spPr>
          <a:xfrm>
            <a:off x="3970939" y="8772669"/>
            <a:ext cx="3037840" cy="461804"/>
          </a:xfrm>
          <a:prstGeom prst="rect">
            <a:avLst/>
          </a:prstGeom>
        </p:spPr>
        <p:txBody>
          <a:bodyPr vert="horz" lIns="92294" tIns="46147" rIns="92294" bIns="46147" rtlCol="0" anchor="b"/>
          <a:lstStyle>
            <a:lvl1pPr algn="r">
              <a:defRPr sz="1100"/>
            </a:lvl1pPr>
          </a:lstStyle>
          <a:p>
            <a:fld id="{485BF255-6AA5-47A8-B8C8-A255B2D7A591}" type="slidenum">
              <a:rPr lang="en-US" smtClean="0"/>
              <a:pPr/>
              <a:t>‹#›</a:t>
            </a:fld>
            <a:endParaRPr lang="en-US"/>
          </a:p>
        </p:txBody>
      </p:sp>
    </p:spTree>
    <p:extLst>
      <p:ext uri="{BB962C8B-B14F-4D97-AF65-F5344CB8AC3E}">
        <p14:creationId xmlns:p14="http://schemas.microsoft.com/office/powerpoint/2010/main" val="4117632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1804"/>
          </a:xfrm>
          <a:prstGeom prst="rect">
            <a:avLst/>
          </a:prstGeom>
        </p:spPr>
        <p:txBody>
          <a:bodyPr vert="horz" lIns="92294" tIns="46147" rIns="92294" bIns="46147" rtlCol="0"/>
          <a:lstStyle>
            <a:lvl1pPr algn="l">
              <a:defRPr sz="1100"/>
            </a:lvl1pPr>
          </a:lstStyle>
          <a:p>
            <a:endParaRPr lang="en-US" dirty="0"/>
          </a:p>
        </p:txBody>
      </p:sp>
      <p:sp>
        <p:nvSpPr>
          <p:cNvPr id="3" name="Date Placeholder 2"/>
          <p:cNvSpPr>
            <a:spLocks noGrp="1"/>
          </p:cNvSpPr>
          <p:nvPr>
            <p:ph type="dt" idx="1"/>
          </p:nvPr>
        </p:nvSpPr>
        <p:spPr>
          <a:xfrm>
            <a:off x="3970939" y="0"/>
            <a:ext cx="3037840" cy="461804"/>
          </a:xfrm>
          <a:prstGeom prst="rect">
            <a:avLst/>
          </a:prstGeom>
        </p:spPr>
        <p:txBody>
          <a:bodyPr vert="horz" lIns="92294" tIns="46147" rIns="92294" bIns="46147" rtlCol="0"/>
          <a:lstStyle>
            <a:lvl1pPr algn="r">
              <a:defRPr sz="1100"/>
            </a:lvl1pPr>
          </a:lstStyle>
          <a:p>
            <a:fld id="{47D92E2A-5110-4645-A68D-1E3B9B46B112}" type="datetimeFigureOut">
              <a:rPr lang="en-US" smtClean="0"/>
              <a:pPr/>
              <a:t>8/18/20</a:t>
            </a:fld>
            <a:endParaRPr lang="en-US" dirty="0"/>
          </a:p>
        </p:txBody>
      </p:sp>
      <p:sp>
        <p:nvSpPr>
          <p:cNvPr id="4" name="Slide Image Placeholder 3"/>
          <p:cNvSpPr>
            <a:spLocks noGrp="1" noRot="1" noChangeAspect="1"/>
          </p:cNvSpPr>
          <p:nvPr>
            <p:ph type="sldImg" idx="2"/>
          </p:nvPr>
        </p:nvSpPr>
        <p:spPr>
          <a:xfrm>
            <a:off x="1196975" y="693738"/>
            <a:ext cx="4618038" cy="3463925"/>
          </a:xfrm>
          <a:prstGeom prst="rect">
            <a:avLst/>
          </a:prstGeom>
          <a:noFill/>
          <a:ln w="12700">
            <a:solidFill>
              <a:prstClr val="black"/>
            </a:solidFill>
          </a:ln>
        </p:spPr>
        <p:txBody>
          <a:bodyPr vert="horz" lIns="92294" tIns="46147" rIns="92294" bIns="46147"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294" tIns="46147" rIns="92294" bIns="4614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37840" cy="461804"/>
          </a:xfrm>
          <a:prstGeom prst="rect">
            <a:avLst/>
          </a:prstGeom>
        </p:spPr>
        <p:txBody>
          <a:bodyPr vert="horz" lIns="92294" tIns="46147" rIns="92294" bIns="46147" rtlCol="0" anchor="b"/>
          <a:lstStyle>
            <a:lvl1pPr algn="l">
              <a:defRPr sz="1100"/>
            </a:lvl1pPr>
          </a:lstStyle>
          <a:p>
            <a:endParaRPr lang="en-US" dirty="0"/>
          </a:p>
        </p:txBody>
      </p:sp>
      <p:sp>
        <p:nvSpPr>
          <p:cNvPr id="7" name="Slide Number Placeholder 6"/>
          <p:cNvSpPr>
            <a:spLocks noGrp="1"/>
          </p:cNvSpPr>
          <p:nvPr>
            <p:ph type="sldNum" sz="quarter" idx="5"/>
          </p:nvPr>
        </p:nvSpPr>
        <p:spPr>
          <a:xfrm>
            <a:off x="3970939" y="8772669"/>
            <a:ext cx="3037840" cy="461804"/>
          </a:xfrm>
          <a:prstGeom prst="rect">
            <a:avLst/>
          </a:prstGeom>
        </p:spPr>
        <p:txBody>
          <a:bodyPr vert="horz" lIns="92294" tIns="46147" rIns="92294" bIns="46147" rtlCol="0" anchor="b"/>
          <a:lstStyle>
            <a:lvl1pPr algn="r">
              <a:defRPr sz="1100"/>
            </a:lvl1pPr>
          </a:lstStyle>
          <a:p>
            <a:fld id="{D396381A-F256-4FCC-A8A9-171E310B2DB3}" type="slidenum">
              <a:rPr lang="en-US" smtClean="0"/>
              <a:pPr/>
              <a:t>‹#›</a:t>
            </a:fld>
            <a:endParaRPr lang="en-US" dirty="0"/>
          </a:p>
        </p:txBody>
      </p:sp>
    </p:spTree>
    <p:extLst>
      <p:ext uri="{BB962C8B-B14F-4D97-AF65-F5344CB8AC3E}">
        <p14:creationId xmlns:p14="http://schemas.microsoft.com/office/powerpoint/2010/main" val="2612447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solidFill>
                <a:srgbClr val="FF0000"/>
              </a:solidFill>
            </a:endParaRPr>
          </a:p>
        </p:txBody>
      </p:sp>
      <p:sp>
        <p:nvSpPr>
          <p:cNvPr id="4" name="Slide Number Placeholder 3"/>
          <p:cNvSpPr>
            <a:spLocks noGrp="1"/>
          </p:cNvSpPr>
          <p:nvPr>
            <p:ph type="sldNum" sz="quarter" idx="10"/>
          </p:nvPr>
        </p:nvSpPr>
        <p:spPr/>
        <p:txBody>
          <a:bodyPr/>
          <a:lstStyle/>
          <a:p>
            <a:fld id="{D396381A-F256-4FCC-A8A9-171E310B2DB3}" type="slidenum">
              <a:rPr lang="en-US" smtClean="0"/>
              <a:pPr/>
              <a:t>1</a:t>
            </a:fld>
            <a:endParaRPr lang="en-US" dirty="0"/>
          </a:p>
        </p:txBody>
      </p:sp>
    </p:spTree>
    <p:extLst>
      <p:ext uri="{BB962C8B-B14F-4D97-AF65-F5344CB8AC3E}">
        <p14:creationId xmlns:p14="http://schemas.microsoft.com/office/powerpoint/2010/main" val="1368545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6381A-F256-4FCC-A8A9-171E310B2DB3}" type="slidenum">
              <a:rPr lang="en-US" smtClean="0"/>
              <a:pPr/>
              <a:t>2</a:t>
            </a:fld>
            <a:endParaRPr lang="en-US" dirty="0"/>
          </a:p>
        </p:txBody>
      </p:sp>
    </p:spTree>
    <p:extLst>
      <p:ext uri="{BB962C8B-B14F-4D97-AF65-F5344CB8AC3E}">
        <p14:creationId xmlns:p14="http://schemas.microsoft.com/office/powerpoint/2010/main" val="2312917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18C55E-B25D-49F7-AC7B-3685D67F1C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242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876D4B8-3D7E-42E7-AF06-6D9133F7F081}" type="slidenum">
              <a:rPr lang="en-US" smtClean="0"/>
              <a:pPr>
                <a:defRPr/>
              </a:pPr>
              <a:t>24</a:t>
            </a:fld>
            <a:endParaRPr lang="en-US"/>
          </a:p>
        </p:txBody>
      </p:sp>
    </p:spTree>
    <p:extLst>
      <p:ext uri="{BB962C8B-B14F-4D97-AF65-F5344CB8AC3E}">
        <p14:creationId xmlns:p14="http://schemas.microsoft.com/office/powerpoint/2010/main" val="4235026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96381A-F256-4FCC-A8A9-171E310B2DB3}" type="slidenum">
              <a:rPr lang="en-US" smtClean="0"/>
              <a:pPr/>
              <a:t>27</a:t>
            </a:fld>
            <a:endParaRPr lang="en-US" dirty="0"/>
          </a:p>
        </p:txBody>
      </p:sp>
    </p:spTree>
    <p:extLst>
      <p:ext uri="{BB962C8B-B14F-4D97-AF65-F5344CB8AC3E}">
        <p14:creationId xmlns:p14="http://schemas.microsoft.com/office/powerpoint/2010/main" val="2242177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Blan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914400"/>
          </a:xfrm>
          <a:prstGeom prst="rect">
            <a:avLst/>
          </a:prstGeom>
        </p:spPr>
        <p:txBody>
          <a:bodyPr/>
          <a:lstStyle>
            <a:lvl1pPr>
              <a:defRPr sz="3200" b="1">
                <a:solidFill>
                  <a:srgbClr val="006600"/>
                </a:solidFill>
              </a:defRPr>
            </a:lvl1pPr>
          </a:lstStyle>
          <a:p>
            <a:r>
              <a:rPr lang="en-US"/>
              <a:t>Click to edit Master title style</a:t>
            </a:r>
            <a:endParaRPr lang="en-US" dirty="0"/>
          </a:p>
        </p:txBody>
      </p:sp>
      <p:sp>
        <p:nvSpPr>
          <p:cNvPr id="3" name="Subtitle 2"/>
          <p:cNvSpPr>
            <a:spLocks noGrp="1"/>
          </p:cNvSpPr>
          <p:nvPr>
            <p:ph type="subTitle" idx="1"/>
          </p:nvPr>
        </p:nvSpPr>
        <p:spPr>
          <a:xfrm>
            <a:off x="1447800" y="3429000"/>
            <a:ext cx="6400800" cy="990600"/>
          </a:xfrm>
          <a:prstGeom prst="rect">
            <a:avLst/>
          </a:prstGeom>
        </p:spPr>
        <p:txBody>
          <a:bodyPr>
            <a:normAutofit/>
          </a:bodyPr>
          <a:lstStyle>
            <a:lvl1pPr marL="0" indent="0" algn="ctr">
              <a:buNone/>
              <a:defRPr sz="2800" b="1">
                <a:solidFill>
                  <a:srgbClr val="0066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0" hasCustomPrompt="1"/>
          </p:nvPr>
        </p:nvSpPr>
        <p:spPr>
          <a:xfrm>
            <a:off x="1371600" y="5257800"/>
            <a:ext cx="6705600" cy="1066800"/>
          </a:xfrm>
          <a:prstGeom prst="rect">
            <a:avLst/>
          </a:prstGeom>
        </p:spPr>
        <p:txBody>
          <a:bodyPr/>
          <a:lstStyle>
            <a:lvl1pPr marL="342900" marR="0" indent="-342900" algn="ctr" defTabSz="914400" rtl="0" eaLnBrk="1" fontAlgn="auto" latinLnBrk="0" hangingPunct="1">
              <a:lnSpc>
                <a:spcPct val="100000"/>
              </a:lnSpc>
              <a:spcBef>
                <a:spcPct val="0"/>
              </a:spcBef>
              <a:spcAft>
                <a:spcPts val="0"/>
              </a:spcAft>
              <a:buClrTx/>
              <a:buSzTx/>
              <a:buFont typeface="Arial" pitchFamily="34" charset="0"/>
              <a:buNone/>
              <a:tabLst/>
              <a:defRPr sz="2000" b="1">
                <a:solidFill>
                  <a:srgbClr val="006600"/>
                </a:solidFill>
              </a:defRPr>
            </a:lvl1pPr>
            <a:lvl4pPr marL="1600200" marR="0" indent="-228600" algn="l" defTabSz="914400" rtl="0" eaLnBrk="1" fontAlgn="auto" latinLnBrk="0" hangingPunct="1">
              <a:lnSpc>
                <a:spcPct val="100000"/>
              </a:lnSpc>
              <a:spcBef>
                <a:spcPct val="20000"/>
              </a:spcBef>
              <a:spcAft>
                <a:spcPts val="0"/>
              </a:spcAft>
              <a:buClrTx/>
              <a:buSzTx/>
              <a:buFont typeface="Arial" pitchFamily="34" charset="0"/>
              <a:buNone/>
              <a:tabLst/>
              <a:defRPr b="1">
                <a:solidFill>
                  <a:srgbClr val="006600"/>
                </a:solidFill>
              </a:defRPr>
            </a:lvl4pPr>
          </a:lstStyle>
          <a:p>
            <a:r>
              <a:rPr lang="en-US" dirty="0"/>
              <a:t>Click to add subtitle</a:t>
            </a:r>
          </a:p>
          <a:p>
            <a:pPr lvl="3"/>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Tim-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8440"/>
            <a:ext cx="7772400" cy="914400"/>
          </a:xfrm>
          <a:prstGeom prst="rect">
            <a:avLst/>
          </a:prstGeom>
        </p:spPr>
        <p:txBody>
          <a:bodyPr/>
          <a:lstStyle>
            <a:lvl1pPr>
              <a:defRPr sz="2400" b="1">
                <a:solidFill>
                  <a:srgbClr val="006600"/>
                </a:solidFill>
              </a:defRPr>
            </a:lvl1pPr>
          </a:lstStyle>
          <a:p>
            <a:r>
              <a:rPr lang="en-US" dirty="0"/>
              <a:t>Click to edit Master title style</a:t>
            </a:r>
          </a:p>
        </p:txBody>
      </p:sp>
      <p:sp>
        <p:nvSpPr>
          <p:cNvPr id="3" name="Subtitle 2"/>
          <p:cNvSpPr>
            <a:spLocks noGrp="1"/>
          </p:cNvSpPr>
          <p:nvPr>
            <p:ph type="subTitle" idx="1"/>
          </p:nvPr>
        </p:nvSpPr>
        <p:spPr>
          <a:xfrm>
            <a:off x="1447800" y="2778760"/>
            <a:ext cx="6400800" cy="990600"/>
          </a:xfrm>
          <a:prstGeom prst="rect">
            <a:avLst/>
          </a:prstGeom>
        </p:spPr>
        <p:txBody>
          <a:bodyPr>
            <a:normAutofit/>
          </a:bodyPr>
          <a:lstStyle>
            <a:lvl1pPr marL="0" indent="0" algn="ctr">
              <a:buNone/>
              <a:defRPr sz="1800" b="0">
                <a:solidFill>
                  <a:srgbClr val="0066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TextBox 4"/>
          <p:cNvSpPr txBox="1"/>
          <p:nvPr userDrawn="1"/>
        </p:nvSpPr>
        <p:spPr>
          <a:xfrm>
            <a:off x="1493240" y="4052628"/>
            <a:ext cx="6392411" cy="1015663"/>
          </a:xfrm>
          <a:prstGeom prst="rect">
            <a:avLst/>
          </a:prstGeom>
          <a:noFill/>
        </p:spPr>
        <p:txBody>
          <a:bodyPr wrap="square" rtlCol="0">
            <a:spAutoFit/>
          </a:bodyPr>
          <a:lstStyle/>
          <a:p>
            <a:pPr marL="342900" marR="0" lvl="0" indent="-34290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en-US" sz="2000" i="0" u="none" strike="noStrike" kern="1200" cap="none" spc="0" normalizeH="0" baseline="0" noProof="0" dirty="0">
                <a:ln>
                  <a:noFill/>
                </a:ln>
                <a:solidFill>
                  <a:srgbClr val="336600"/>
                </a:solidFill>
                <a:effectLst/>
                <a:uLnTx/>
                <a:uFillTx/>
                <a:latin typeface="Arial" pitchFamily="34" charset="0"/>
                <a:cs typeface="Arial" pitchFamily="34" charset="0"/>
              </a:rPr>
              <a:t>Dr. T. J. Hallman</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en-US" sz="2000" i="0" u="none" strike="noStrike" kern="1200" cap="none" spc="0" normalizeH="0" baseline="0" noProof="0" dirty="0">
                <a:ln>
                  <a:noFill/>
                </a:ln>
                <a:solidFill>
                  <a:srgbClr val="336600"/>
                </a:solidFill>
                <a:effectLst/>
                <a:uLnTx/>
                <a:uFillTx/>
                <a:latin typeface="Arial" pitchFamily="34" charset="0"/>
                <a:cs typeface="Arial" pitchFamily="34" charset="0"/>
              </a:rPr>
              <a:t>Associate Director of the Office of Science</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en-US" sz="2000" i="0" u="none" strike="noStrike" kern="1200" cap="none" spc="0" normalizeH="0" baseline="0" noProof="0" dirty="0">
                <a:ln>
                  <a:noFill/>
                </a:ln>
                <a:solidFill>
                  <a:srgbClr val="336600"/>
                </a:solidFill>
                <a:effectLst/>
                <a:uLnTx/>
                <a:uFillTx/>
                <a:latin typeface="Arial" pitchFamily="34" charset="0"/>
                <a:cs typeface="Arial" pitchFamily="34" charset="0"/>
              </a:rPr>
              <a:t>for Nuclear Physics</a:t>
            </a:r>
          </a:p>
        </p:txBody>
      </p:sp>
      <p:grpSp>
        <p:nvGrpSpPr>
          <p:cNvPr id="4" name="Group 3">
            <a:extLst>
              <a:ext uri="{FF2B5EF4-FFF2-40B4-BE49-F238E27FC236}">
                <a16:creationId xmlns:a16="http://schemas.microsoft.com/office/drawing/2014/main" id="{30E7D19D-5782-4B20-A9D3-8241C50E8904}"/>
              </a:ext>
            </a:extLst>
          </p:cNvPr>
          <p:cNvGrpSpPr/>
          <p:nvPr userDrawn="1"/>
        </p:nvGrpSpPr>
        <p:grpSpPr>
          <a:xfrm>
            <a:off x="633644" y="5293001"/>
            <a:ext cx="7876712" cy="1458652"/>
            <a:chOff x="633644" y="5293001"/>
            <a:chExt cx="7876712" cy="1458652"/>
          </a:xfrm>
        </p:grpSpPr>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7034" t="1497" r="-447" b="1090"/>
            <a:stretch/>
          </p:blipFill>
          <p:spPr>
            <a:xfrm>
              <a:off x="633644" y="5324582"/>
              <a:ext cx="1659634" cy="1393495"/>
            </a:xfrm>
            <a:prstGeom prst="rect">
              <a:avLst/>
            </a:prstGeom>
            <a:ln w="28575">
              <a:solidFill>
                <a:schemeClr val="tx1"/>
              </a:solidFill>
            </a:ln>
          </p:spPr>
        </p:pic>
        <p:pic>
          <p:nvPicPr>
            <p:cNvPr id="16" name="Picture 7"/>
            <p:cNvPicPr>
              <a:picLocks noChangeAspect="1" noChangeArrowheads="1"/>
            </p:cNvPicPr>
            <p:nvPr userDrawn="1"/>
          </p:nvPicPr>
          <p:blipFill>
            <a:blip r:embed="rId3" cstate="print"/>
            <a:srcRect r="2756"/>
            <a:stretch>
              <a:fillRect/>
            </a:stretch>
          </p:blipFill>
          <p:spPr bwMode="auto">
            <a:xfrm>
              <a:off x="3732878" y="5331678"/>
              <a:ext cx="1897462" cy="1386401"/>
            </a:xfrm>
            <a:prstGeom prst="rect">
              <a:avLst/>
            </a:prstGeom>
            <a:noFill/>
            <a:ln w="28575">
              <a:solidFill>
                <a:schemeClr val="tx1"/>
              </a:solidFill>
              <a:miter lim="800000"/>
              <a:headEnd/>
              <a:tailEnd/>
            </a:ln>
          </p:spPr>
        </p:pic>
        <p:pic>
          <p:nvPicPr>
            <p:cNvPr id="17" name="Picture 16"/>
            <p:cNvPicPr>
              <a:picLocks noChangeAspect="1"/>
            </p:cNvPicPr>
            <p:nvPr userDrawn="1"/>
          </p:nvPicPr>
          <p:blipFill rotWithShape="1">
            <a:blip r:embed="rId4"/>
            <a:srcRect t="8102" r="8607"/>
            <a:stretch/>
          </p:blipFill>
          <p:spPr>
            <a:xfrm>
              <a:off x="5322801" y="5331678"/>
              <a:ext cx="1725461" cy="1386400"/>
            </a:xfrm>
            <a:prstGeom prst="rect">
              <a:avLst/>
            </a:prstGeom>
            <a:ln w="28575">
              <a:solidFill>
                <a:schemeClr val="tx1"/>
              </a:solidFill>
            </a:ln>
          </p:spPr>
        </p:pic>
        <p:pic>
          <p:nvPicPr>
            <p:cNvPr id="18" name="Picture 17">
              <a:extLst>
                <a:ext uri="{FF2B5EF4-FFF2-40B4-BE49-F238E27FC236}">
                  <a16:creationId xmlns:a16="http://schemas.microsoft.com/office/drawing/2014/main" id="{8DECC965-BFA8-488D-947E-B8B9C7D02FA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l="6772" t="34495" r="7212" b="-1"/>
            <a:stretch/>
          </p:blipFill>
          <p:spPr>
            <a:xfrm>
              <a:off x="7046424" y="5293001"/>
              <a:ext cx="1463932" cy="1449429"/>
            </a:xfrm>
            <a:prstGeom prst="rect">
              <a:avLst/>
            </a:prstGeom>
          </p:spPr>
        </p:pic>
        <p:pic>
          <p:nvPicPr>
            <p:cNvPr id="19" name="Picture 18">
              <a:extLst>
                <a:ext uri="{FF2B5EF4-FFF2-40B4-BE49-F238E27FC236}">
                  <a16:creationId xmlns:a16="http://schemas.microsoft.com/office/drawing/2014/main" id="{5C5E767C-1492-4A60-A289-69C25A477E44}"/>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l="8151" t="29097"/>
            <a:stretch/>
          </p:blipFill>
          <p:spPr>
            <a:xfrm>
              <a:off x="2234103" y="5312748"/>
              <a:ext cx="1540066" cy="1438905"/>
            </a:xfrm>
            <a:prstGeom prst="rect">
              <a:avLst/>
            </a:prstGeom>
            <a:ln>
              <a:solidFill>
                <a:schemeClr val="tx1"/>
              </a:solid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E bottom - blank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461403" y="6323012"/>
            <a:ext cx="381000" cy="471487"/>
          </a:xfrm>
        </p:spPr>
        <p:txBody>
          <a:bodyPr/>
          <a:lstStyle/>
          <a:p>
            <a:pPr>
              <a:defRPr/>
            </a:pPr>
            <a:fld id="{1F8A97BA-DB9B-4291-87AE-AF89EA7F18B7}" type="slidenum">
              <a:rPr lang="en-US" smtClean="0"/>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E bottom - blank - not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a:t>Click to edit Master title style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E bottom - box - b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1" i="0" baseline="0"/>
            </a:lvl1pPr>
          </a:lstStyle>
          <a:p>
            <a:r>
              <a:rPr lang="en-US" dirty="0"/>
              <a:t>Click to edit Master title style</a:t>
            </a:r>
          </a:p>
        </p:txBody>
      </p:sp>
      <p:sp>
        <p:nvSpPr>
          <p:cNvPr id="4" name="Rectangle 6"/>
          <p:cNvSpPr>
            <a:spLocks noGrp="1" noChangeArrowheads="1"/>
          </p:cNvSpPr>
          <p:nvPr>
            <p:ph type="sldNum" sz="quarter" idx="10"/>
          </p:nvPr>
        </p:nvSpPr>
        <p:spPr>
          <a:xfrm>
            <a:off x="8763000" y="6492875"/>
            <a:ext cx="381000" cy="365125"/>
          </a:xfrm>
          <a:ln/>
        </p:spPr>
        <p:txBody>
          <a:bodyPr/>
          <a:lstStyle>
            <a:lvl1pPr>
              <a:defRPr/>
            </a:lvl1pPr>
          </a:lstStyle>
          <a:p>
            <a:pPr>
              <a:defRPr/>
            </a:pPr>
            <a:fld id="{0E35970C-66DA-42B4-8591-6E363A3B576E}"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E bottom - box - not b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0" i="0" baseline="0"/>
            </a:lvl1pPr>
          </a:lstStyle>
          <a:p>
            <a:r>
              <a:rPr lang="en-US" dirty="0"/>
              <a:t>Click to edit Master title style</a:t>
            </a:r>
          </a:p>
        </p:txBody>
      </p:sp>
      <p:sp>
        <p:nvSpPr>
          <p:cNvPr id="4" name="Rectangle 6"/>
          <p:cNvSpPr>
            <a:spLocks noGrp="1" noChangeArrowheads="1"/>
          </p:cNvSpPr>
          <p:nvPr>
            <p:ph type="sldNum" sz="quarter" idx="10"/>
          </p:nvPr>
        </p:nvSpPr>
        <p:spPr>
          <a:xfrm>
            <a:off x="8763000" y="6492875"/>
            <a:ext cx="381000" cy="365125"/>
          </a:xfrm>
          <a:ln/>
        </p:spPr>
        <p:txBody>
          <a:bodyPr/>
          <a:lstStyle>
            <a:lvl1pPr>
              <a:defRPr/>
            </a:lvl1pPr>
          </a:lstStyle>
          <a:p>
            <a:pPr>
              <a:defRPr/>
            </a:pPr>
            <a:fld id="{0E35970C-66DA-42B4-8591-6E363A3B576E}"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E bottom - text box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a:t>
            </a:fld>
            <a:endParaRPr lang="en-US" dirty="0"/>
          </a:p>
        </p:txBody>
      </p:sp>
      <p:sp>
        <p:nvSpPr>
          <p:cNvPr id="5" name="Content Placeholder 2"/>
          <p:cNvSpPr>
            <a:spLocks noGrp="1"/>
          </p:cNvSpPr>
          <p:nvPr>
            <p:ph idx="1"/>
          </p:nvPr>
        </p:nvSpPr>
        <p:spPr>
          <a:xfrm>
            <a:off x="320722" y="972403"/>
            <a:ext cx="8345605" cy="507355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F212760-C894-0E47-86F8-5DB7460FEDC1}" type="slidenum">
              <a:rPr lang="en-US" smtClean="0"/>
              <a:t>‹#›</a:t>
            </a:fld>
            <a:endParaRPr lang="en-US"/>
          </a:p>
        </p:txBody>
      </p:sp>
    </p:spTree>
    <p:extLst>
      <p:ext uri="{BB962C8B-B14F-4D97-AF65-F5344CB8AC3E}">
        <p14:creationId xmlns:p14="http://schemas.microsoft.com/office/powerpoint/2010/main" val="2964539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567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5334000" cy="365125"/>
          </a:xfrm>
          <a:prstGeom prst="rect">
            <a:avLst/>
          </a:prstGeom>
        </p:spPr>
        <p:txBody>
          <a:bodyPr/>
          <a:lstStyle/>
          <a:p>
            <a:endParaRPr lang="en-US"/>
          </a:p>
        </p:txBody>
      </p:sp>
      <p:sp>
        <p:nvSpPr>
          <p:cNvPr id="5" name="Title 1">
            <a:extLst>
              <a:ext uri="{FF2B5EF4-FFF2-40B4-BE49-F238E27FC236}">
                <a16:creationId xmlns:a16="http://schemas.microsoft.com/office/drawing/2014/main" id="{65201D95-7DA7-4796-A8A2-3AD8AB5CD0BF}"/>
              </a:ext>
            </a:extLst>
          </p:cNvPr>
          <p:cNvSpPr>
            <a:spLocks noGrp="1"/>
          </p:cNvSpPr>
          <p:nvPr>
            <p:ph type="title"/>
          </p:nvPr>
        </p:nvSpPr>
        <p:spPr>
          <a:xfrm>
            <a:off x="0" y="-219076"/>
            <a:ext cx="9144000" cy="948991"/>
          </a:xfrm>
        </p:spPr>
        <p:txBody>
          <a:bodyPr/>
          <a:lstStyle/>
          <a:p>
            <a:r>
              <a:rPr lang="en-US" dirty="0"/>
              <a:t>Click to edit Master title style</a:t>
            </a:r>
          </a:p>
        </p:txBody>
      </p:sp>
    </p:spTree>
    <p:extLst>
      <p:ext uri="{BB962C8B-B14F-4D97-AF65-F5344CB8AC3E}">
        <p14:creationId xmlns:p14="http://schemas.microsoft.com/office/powerpoint/2010/main" val="232993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1" i="0" baseline="0"/>
            </a:lvl1pPr>
          </a:lstStyle>
          <a:p>
            <a:r>
              <a:rPr lang="en-US" dirty="0"/>
              <a:t>Click to edit Master title style</a:t>
            </a:r>
          </a:p>
        </p:txBody>
      </p:sp>
      <p:sp>
        <p:nvSpPr>
          <p:cNvPr id="5" name="Slide Number Placeholder 2"/>
          <p:cNvSpPr>
            <a:spLocks noGrp="1"/>
          </p:cNvSpPr>
          <p:nvPr>
            <p:ph type="sldNum" sz="quarter" idx="10"/>
          </p:nvPr>
        </p:nvSpPr>
        <p:spPr>
          <a:xfrm>
            <a:off x="8572499" y="6323012"/>
            <a:ext cx="381000" cy="471487"/>
          </a:xfr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71814134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E bottom - blank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461403" y="6323012"/>
            <a:ext cx="381000" cy="471487"/>
          </a:xfrm>
          <a:prstGeom prst="rect">
            <a:avLst/>
          </a:prstGeo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188386075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E bottom - blank - not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a:t>Click to edit Master title style</a:t>
            </a:r>
          </a:p>
        </p:txBody>
      </p:sp>
      <p:sp>
        <p:nvSpPr>
          <p:cNvPr id="3" name="Slide Number Placeholder 2"/>
          <p:cNvSpPr>
            <a:spLocks noGrp="1"/>
          </p:cNvSpPr>
          <p:nvPr>
            <p:ph type="sldNum" sz="quarter" idx="10"/>
          </p:nvPr>
        </p:nvSpPr>
        <p:spPr>
          <a:xfrm>
            <a:off x="8572499" y="6323012"/>
            <a:ext cx="381000" cy="471487"/>
          </a:xfrm>
          <a:prstGeom prst="rect">
            <a:avLst/>
          </a:prstGeo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1694469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OE bottom - box - b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1" i="0" baseline="0"/>
            </a:lvl1pPr>
          </a:lstStyle>
          <a:p>
            <a:r>
              <a:rPr lang="en-US" dirty="0"/>
              <a:t>Click to edit Master title style</a:t>
            </a:r>
          </a:p>
        </p:txBody>
      </p:sp>
      <p:sp>
        <p:nvSpPr>
          <p:cNvPr id="4" name="Rectangle 6"/>
          <p:cNvSpPr>
            <a:spLocks noGrp="1" noChangeArrowheads="1"/>
          </p:cNvSpPr>
          <p:nvPr>
            <p:ph type="sldNum" sz="quarter" idx="10"/>
          </p:nvPr>
        </p:nvSpPr>
        <p:spPr>
          <a:xfrm>
            <a:off x="8763000" y="6492875"/>
            <a:ext cx="381000" cy="365125"/>
          </a:xfrm>
          <a:prstGeom prst="rect">
            <a:avLst/>
          </a:prstGeom>
          <a:ln/>
        </p:spPr>
        <p:txBody>
          <a:bodyPr/>
          <a:lstStyle>
            <a:lvl1pPr>
              <a:defRPr/>
            </a:lvl1pPr>
          </a:lstStyle>
          <a:p>
            <a:pPr>
              <a:defRPr/>
            </a:pPr>
            <a:fld id="{0E35970C-66DA-42B4-8591-6E363A3B576E}" type="slidenum">
              <a:rPr lang="en-US"/>
              <a:pPr>
                <a:defRPr/>
              </a:pPr>
              <a:t>‹#›</a:t>
            </a:fld>
            <a:endParaRPr lang="en-US"/>
          </a:p>
        </p:txBody>
      </p:sp>
    </p:spTree>
    <p:extLst>
      <p:ext uri="{BB962C8B-B14F-4D97-AF65-F5344CB8AC3E}">
        <p14:creationId xmlns:p14="http://schemas.microsoft.com/office/powerpoint/2010/main" val="302530878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E bottom - box - not b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0" i="0" baseline="0"/>
            </a:lvl1pPr>
          </a:lstStyle>
          <a:p>
            <a:r>
              <a:rPr lang="en-US" dirty="0"/>
              <a:t>Click to edit Master title style</a:t>
            </a:r>
          </a:p>
        </p:txBody>
      </p:sp>
      <p:sp>
        <p:nvSpPr>
          <p:cNvPr id="4" name="Rectangle 6"/>
          <p:cNvSpPr>
            <a:spLocks noGrp="1" noChangeArrowheads="1"/>
          </p:cNvSpPr>
          <p:nvPr>
            <p:ph type="sldNum" sz="quarter" idx="10"/>
          </p:nvPr>
        </p:nvSpPr>
        <p:spPr>
          <a:xfrm>
            <a:off x="8763000" y="6492875"/>
            <a:ext cx="381000" cy="365125"/>
          </a:xfrm>
          <a:prstGeom prst="rect">
            <a:avLst/>
          </a:prstGeom>
          <a:ln/>
        </p:spPr>
        <p:txBody>
          <a:bodyPr/>
          <a:lstStyle>
            <a:lvl1pPr>
              <a:defRPr/>
            </a:lvl1pPr>
          </a:lstStyle>
          <a:p>
            <a:pPr>
              <a:defRPr/>
            </a:pPr>
            <a:fld id="{0E35970C-66DA-42B4-8591-6E363A3B576E}" type="slidenum">
              <a:rPr lang="en-US"/>
              <a:pPr>
                <a:defRPr/>
              </a:pPr>
              <a:t>‹#›</a:t>
            </a:fld>
            <a:endParaRPr lang="en-US"/>
          </a:p>
        </p:txBody>
      </p:sp>
    </p:spTree>
    <p:extLst>
      <p:ext uri="{BB962C8B-B14F-4D97-AF65-F5344CB8AC3E}">
        <p14:creationId xmlns:p14="http://schemas.microsoft.com/office/powerpoint/2010/main" val="300222001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OE bottom - text box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572499" y="6323012"/>
            <a:ext cx="381000" cy="471487"/>
          </a:xfrm>
          <a:prstGeom prst="rect">
            <a:avLst/>
          </a:prstGeom>
        </p:spPr>
        <p:txBody>
          <a:bodyPr/>
          <a:lstStyle/>
          <a:p>
            <a:pPr>
              <a:defRPr/>
            </a:pPr>
            <a:fld id="{1F8A97BA-DB9B-4291-87AE-AF89EA7F18B7}" type="slidenum">
              <a:rPr lang="en-US" smtClean="0"/>
              <a:pPr>
                <a:defRPr/>
              </a:pPr>
              <a:t>‹#›</a:t>
            </a:fld>
            <a:endParaRPr lang="en-US" dirty="0"/>
          </a:p>
        </p:txBody>
      </p:sp>
      <p:sp>
        <p:nvSpPr>
          <p:cNvPr id="5" name="Content Placeholder 2"/>
          <p:cNvSpPr>
            <a:spLocks noGrp="1"/>
          </p:cNvSpPr>
          <p:nvPr>
            <p:ph idx="1"/>
          </p:nvPr>
        </p:nvSpPr>
        <p:spPr>
          <a:xfrm>
            <a:off x="320722" y="972403"/>
            <a:ext cx="8345605" cy="507355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963470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866775"/>
            <a:ext cx="8410575" cy="5259388"/>
          </a:xfrm>
          <a:prstGeom prst="rect">
            <a:avLst/>
          </a:prstGeom>
        </p:spPr>
        <p:txBody>
          <a:bodyPr/>
          <a:lstStyle>
            <a:lvl1pPr>
              <a:defRPr b="0" baseline="0"/>
            </a:lvl1pPr>
            <a:lvl2pPr algn="l">
              <a:buNone/>
              <a:defRPr b="0" baseline="0"/>
            </a:lvl2pPr>
          </a:lstStyle>
          <a:p>
            <a:pPr lvl="1"/>
            <a:endParaRPr lang="en-US" dirty="0"/>
          </a:p>
          <a:p>
            <a:pPr lvl="0"/>
            <a:endParaRPr lang="en-US" dirty="0"/>
          </a:p>
        </p:txBody>
      </p:sp>
      <p:sp>
        <p:nvSpPr>
          <p:cNvPr id="6" name="Title 5"/>
          <p:cNvSpPr>
            <a:spLocks noGrp="1"/>
          </p:cNvSpPr>
          <p:nvPr>
            <p:ph type="title"/>
          </p:nvPr>
        </p:nvSpPr>
        <p:spPr/>
        <p:txBody>
          <a:bodyPr/>
          <a:lstStyle>
            <a:lvl1pPr>
              <a:defRPr b="1" i="0" baseline="0"/>
            </a:lvl1pPr>
          </a:lstStyle>
          <a:p>
            <a:r>
              <a:rPr lang="en-US" dirty="0"/>
              <a:t>Click to edit Master title style</a:t>
            </a:r>
          </a:p>
        </p:txBody>
      </p:sp>
      <p:sp>
        <p:nvSpPr>
          <p:cNvPr id="4" name="Rectangle 6"/>
          <p:cNvSpPr>
            <a:spLocks noGrp="1" noChangeArrowheads="1"/>
          </p:cNvSpPr>
          <p:nvPr>
            <p:ph type="sldNum" sz="quarter" idx="10"/>
          </p:nvPr>
        </p:nvSpPr>
        <p:spPr>
          <a:xfrm>
            <a:off x="8763000" y="6492875"/>
            <a:ext cx="381000" cy="365125"/>
          </a:xfrm>
          <a:prstGeom prst="rect">
            <a:avLst/>
          </a:prstGeom>
          <a:ln/>
        </p:spPr>
        <p:txBody>
          <a:bodyPr/>
          <a:lstStyle>
            <a:lvl1pPr>
              <a:defRPr/>
            </a:lvl1pPr>
          </a:lstStyle>
          <a:p>
            <a:pPr>
              <a:defRPr/>
            </a:pPr>
            <a:fld id="{0E35970C-66DA-42B4-8591-6E363A3B576E}" type="slidenum">
              <a:rPr lang="en-US"/>
              <a:pPr>
                <a:defRPr/>
              </a:pPr>
              <a:t>‹#›</a:t>
            </a:fld>
            <a:endParaRPr lang="en-US"/>
          </a:p>
        </p:txBody>
      </p:sp>
    </p:spTree>
    <p:extLst>
      <p:ext uri="{BB962C8B-B14F-4D97-AF65-F5344CB8AC3E}">
        <p14:creationId xmlns:p14="http://schemas.microsoft.com/office/powerpoint/2010/main" val="128979197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572499" y="6323012"/>
            <a:ext cx="381000" cy="471487"/>
          </a:xfrm>
          <a:prstGeom prst="rect">
            <a:avLst/>
          </a:prstGeo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284974876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a:xfrm>
            <a:off x="8572499" y="6323012"/>
            <a:ext cx="381000" cy="471487"/>
          </a:xfrm>
          <a:prstGeom prst="rect">
            <a:avLst/>
          </a:prstGeo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258462053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8572499" y="6323012"/>
            <a:ext cx="381000" cy="471487"/>
          </a:xfrm>
          <a:prstGeom prst="rect">
            <a:avLst/>
          </a:prstGeom>
        </p:spPr>
        <p:txBody>
          <a:bodyPr/>
          <a:lstStyle/>
          <a:p>
            <a:pPr>
              <a:defRPr/>
            </a:pPr>
            <a:fld id="{1F8A97BA-DB9B-4291-87AE-AF89EA7F18B7}" type="slidenum">
              <a:rPr lang="en-US" smtClean="0"/>
              <a:pPr>
                <a:defRPr/>
              </a:pPr>
              <a:t>‹#›</a:t>
            </a:fld>
            <a:endParaRPr lang="en-US" dirty="0"/>
          </a:p>
        </p:txBody>
      </p:sp>
    </p:spTree>
    <p:extLst>
      <p:ext uri="{BB962C8B-B14F-4D97-AF65-F5344CB8AC3E}">
        <p14:creationId xmlns:p14="http://schemas.microsoft.com/office/powerpoint/2010/main" val="348973644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572499" y="6323012"/>
            <a:ext cx="381000" cy="471487"/>
          </a:xfrm>
          <a:prstGeom prst="rect">
            <a:avLst/>
          </a:prstGeom>
        </p:spPr>
        <p:txBody>
          <a:bodyPr/>
          <a:lstStyle/>
          <a:p>
            <a:fld id="{0F212760-C894-0E47-86F8-5DB7460FEDC1}" type="slidenum">
              <a:rPr lang="en-US" smtClean="0"/>
              <a:t>‹#›</a:t>
            </a:fld>
            <a:endParaRPr lang="en-US"/>
          </a:p>
        </p:txBody>
      </p:sp>
    </p:spTree>
    <p:extLst>
      <p:ext uri="{BB962C8B-B14F-4D97-AF65-F5344CB8AC3E}">
        <p14:creationId xmlns:p14="http://schemas.microsoft.com/office/powerpoint/2010/main" val="3294926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1981200" y="6223000"/>
            <a:ext cx="11430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05150" y="6235700"/>
            <a:ext cx="30099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8572499" y="6323012"/>
            <a:ext cx="381000" cy="471487"/>
          </a:xfrm>
          <a:prstGeom prst="rect">
            <a:avLst/>
          </a:prstGeom>
          <a:ln/>
        </p:spPr>
        <p:txBody>
          <a:bodyPr/>
          <a:lstStyle>
            <a:lvl1pPr>
              <a:defRPr/>
            </a:lvl1pPr>
          </a:lstStyle>
          <a:p>
            <a:fld id="{BB138506-B300-423A-9966-30E5FEBDE30E}" type="slidenum">
              <a:rPr lang="en-US"/>
              <a:pPr/>
              <a:t>‹#›</a:t>
            </a:fld>
            <a:endParaRPr lang="en-US"/>
          </a:p>
        </p:txBody>
      </p:sp>
    </p:spTree>
    <p:extLst>
      <p:ext uri="{BB962C8B-B14F-4D97-AF65-F5344CB8AC3E}">
        <p14:creationId xmlns:p14="http://schemas.microsoft.com/office/powerpoint/2010/main" val="1832609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Diagram or Organization Chart">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414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513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7FFD62-BA53-4942-98F1-BDCBB35CC20D}"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524FD-BBAA-492B-9E74-32F3B260E0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8.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7.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7.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orizontal-logo-green-text.jpg"/>
          <p:cNvPicPr>
            <a:picLocks noChangeAspect="1"/>
          </p:cNvPicPr>
          <p:nvPr/>
        </p:nvPicPr>
        <p:blipFill>
          <a:blip r:embed="rId4" cstate="print"/>
          <a:srcRect/>
          <a:stretch>
            <a:fillRect/>
          </a:stretch>
        </p:blipFill>
        <p:spPr bwMode="auto">
          <a:xfrm>
            <a:off x="2362200" y="152400"/>
            <a:ext cx="4470400" cy="747727"/>
          </a:xfrm>
          <a:prstGeom prst="rect">
            <a:avLst/>
          </a:prstGeom>
          <a:noFill/>
          <a:ln w="9525">
            <a:noFill/>
            <a:miter lim="800000"/>
            <a:headEnd/>
            <a:tailEnd/>
          </a:ln>
        </p:spPr>
      </p:pic>
      <p:sp>
        <p:nvSpPr>
          <p:cNvPr id="8" name="Rectangle 25"/>
          <p:cNvSpPr>
            <a:spLocks noChangeArrowheads="1"/>
          </p:cNvSpPr>
          <p:nvPr/>
        </p:nvSpPr>
        <p:spPr bwMode="auto">
          <a:xfrm>
            <a:off x="0" y="990600"/>
            <a:ext cx="9144000" cy="42863"/>
          </a:xfrm>
          <a:prstGeom prst="rect">
            <a:avLst/>
          </a:prstGeom>
          <a:gradFill rotWithShape="1">
            <a:gsLst>
              <a:gs pos="0">
                <a:srgbClr val="DDEBCF"/>
              </a:gs>
              <a:gs pos="50000">
                <a:srgbClr val="9CB86E"/>
              </a:gs>
              <a:gs pos="100000">
                <a:srgbClr val="156B13"/>
              </a:gs>
            </a:gsLst>
            <a:lin ang="5400000" scaled="1"/>
          </a:gradFill>
          <a:ln w="6350">
            <a:solidFill>
              <a:schemeClr val="tx1"/>
            </a:solidFill>
            <a:miter lim="800000"/>
            <a:headEnd/>
            <a:tailEnd/>
          </a:ln>
          <a:effectLst/>
        </p:spPr>
        <p:txBody>
          <a:bodyPr lIns="85558" tIns="42028" rIns="85558" bIns="42028"/>
          <a:lstStyle/>
          <a:p>
            <a:pPr defTabSz="966788"/>
            <a:endParaRPr lang="en-US" sz="1900" u="sng" dirty="0"/>
          </a:p>
        </p:txBody>
      </p:sp>
    </p:spTree>
  </p:cSld>
  <p:clrMap bg1="lt1" tx1="dk1" bg2="lt2" tx2="dk2" accent1="accent1" accent2="accent2" accent3="accent3" accent4="accent4" accent5="accent5" accent6="accent6" hlink="hlink" folHlink="folHlink"/>
  <p:sldLayoutIdLst>
    <p:sldLayoutId id="2147483649" r:id="rId1"/>
    <p:sldLayoutId id="2147483689"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0"/>
            <a:ext cx="9144000" cy="642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 name="Slide Number Placeholder 5"/>
          <p:cNvSpPr>
            <a:spLocks noGrp="1"/>
          </p:cNvSpPr>
          <p:nvPr>
            <p:ph type="sldNum" sz="quarter" idx="4"/>
          </p:nvPr>
        </p:nvSpPr>
        <p:spPr>
          <a:xfrm>
            <a:off x="8572499" y="6323012"/>
            <a:ext cx="381000" cy="471487"/>
          </a:xfrm>
          <a:prstGeom prst="rect">
            <a:avLst/>
          </a:prstGeom>
        </p:spPr>
        <p:txBody>
          <a:bodyPr vert="horz" lIns="91440" tIns="45720" rIns="91440" bIns="45720" rtlCol="0" anchor="ctr"/>
          <a:lstStyle>
            <a:lvl1pPr algn="r" fontAlgn="auto">
              <a:spcBef>
                <a:spcPts val="0"/>
              </a:spcBef>
              <a:spcAft>
                <a:spcPts val="0"/>
              </a:spcAft>
              <a:defRPr sz="1000">
                <a:solidFill>
                  <a:srgbClr val="106636"/>
                </a:solidFill>
                <a:latin typeface="Arial" pitchFamily="34" charset="0"/>
                <a:cs typeface="Arial" pitchFamily="34" charset="0"/>
              </a:defRPr>
            </a:lvl1pPr>
          </a:lstStyle>
          <a:p>
            <a:pPr>
              <a:defRPr/>
            </a:pPr>
            <a:fld id="{1F8A97BA-DB9B-4291-87AE-AF89EA7F18B7}" type="slidenum">
              <a:rPr lang="en-US" smtClean="0"/>
              <a:pPr>
                <a:defRPr/>
              </a:pPr>
              <a:t>‹#›</a:t>
            </a:fld>
            <a:endParaRPr lang="en-US" dirty="0"/>
          </a:p>
        </p:txBody>
      </p:sp>
      <p:pic>
        <p:nvPicPr>
          <p:cNvPr id="1030" name="Picture 9" descr="horizontal-logo-green-text.jpg"/>
          <p:cNvPicPr>
            <a:picLocks noChangeAspect="1"/>
          </p:cNvPicPr>
          <p:nvPr/>
        </p:nvPicPr>
        <p:blipFill>
          <a:blip r:embed="rId15" cstate="print"/>
          <a:srcRect/>
          <a:stretch>
            <a:fillRect/>
          </a:stretch>
        </p:blipFill>
        <p:spPr bwMode="auto">
          <a:xfrm>
            <a:off x="457200" y="6354763"/>
            <a:ext cx="2438400" cy="407987"/>
          </a:xfrm>
          <a:prstGeom prst="rect">
            <a:avLst/>
          </a:prstGeom>
          <a:noFill/>
          <a:ln w="9525">
            <a:noFill/>
            <a:miter lim="800000"/>
            <a:headEnd/>
            <a:tailEnd/>
          </a:ln>
        </p:spPr>
      </p:pic>
      <p:sp>
        <p:nvSpPr>
          <p:cNvPr id="7" name="Footer Placeholder 1"/>
          <p:cNvSpPr txBox="1">
            <a:spLocks/>
          </p:cNvSpPr>
          <p:nvPr userDrawn="1"/>
        </p:nvSpPr>
        <p:spPr>
          <a:xfrm>
            <a:off x="3764837" y="6489700"/>
            <a:ext cx="2438400"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dirty="0">
                <a:solidFill>
                  <a:srgbClr val="008000"/>
                </a:solidFill>
              </a:rPr>
              <a:t>TRIUMF Science Week</a:t>
            </a:r>
            <a:r>
              <a:rPr kumimoji="0" lang="en-US" sz="1400" b="0" i="0" u="none" strike="noStrike" kern="1200" cap="none" spc="0" normalizeH="0" noProof="0" dirty="0">
                <a:ln>
                  <a:noFill/>
                </a:ln>
                <a:solidFill>
                  <a:srgbClr val="008000"/>
                </a:solidFill>
                <a:effectLst/>
                <a:uLnTx/>
                <a:uFillTx/>
                <a:latin typeface="+mn-lt"/>
                <a:ea typeface="+mn-ea"/>
                <a:cs typeface="+mn-cs"/>
              </a:rPr>
              <a:t>		</a:t>
            </a:r>
            <a:endParaRPr kumimoji="0" lang="en-US" sz="1400" b="0" i="0" u="none" strike="noStrike" kern="1200" cap="none" spc="0" normalizeH="0" baseline="0" noProof="0" dirty="0">
              <a:ln>
                <a:noFill/>
              </a:ln>
              <a:solidFill>
                <a:srgbClr val="008000"/>
              </a:solidFill>
              <a:effectLst/>
              <a:uLnTx/>
              <a:uFillTx/>
              <a:latin typeface="+mn-lt"/>
              <a:ea typeface="+mn-ea"/>
              <a:cs typeface="+mn-cs"/>
            </a:endParaRPr>
          </a:p>
        </p:txBody>
      </p:sp>
      <p:sp>
        <p:nvSpPr>
          <p:cNvPr id="8" name="Footer Placeholder 1"/>
          <p:cNvSpPr txBox="1">
            <a:spLocks/>
          </p:cNvSpPr>
          <p:nvPr userDrawn="1"/>
        </p:nvSpPr>
        <p:spPr>
          <a:xfrm>
            <a:off x="6607465" y="6492875"/>
            <a:ext cx="1682465"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06636"/>
                </a:solidFill>
                <a:effectLst/>
                <a:uLnTx/>
                <a:uFillTx/>
                <a:latin typeface="+mn-lt"/>
                <a:ea typeface="+mn-ea"/>
                <a:cs typeface="+mn-cs"/>
              </a:rPr>
              <a:t>August 17-21, 2020</a:t>
            </a:r>
          </a:p>
        </p:txBody>
      </p:sp>
    </p:spTree>
  </p:cSld>
  <p:clrMap bg1="lt1" tx1="dk1" bg2="lt2" tx2="dk2" accent1="accent1" accent2="accent2" accent3="accent3" accent4="accent4" accent5="accent5" accent6="accent6" hlink="hlink" folHlink="folHlink"/>
  <p:sldLayoutIdLst>
    <p:sldLayoutId id="2147483726" r:id="rId1"/>
    <p:sldLayoutId id="2147483728" r:id="rId2"/>
    <p:sldLayoutId id="2147483725" r:id="rId3"/>
    <p:sldLayoutId id="2147483729" r:id="rId4"/>
    <p:sldLayoutId id="2147483727" r:id="rId5"/>
    <p:sldLayoutId id="2147483763" r:id="rId6"/>
    <p:sldLayoutId id="2147483750" r:id="rId7"/>
    <p:sldLayoutId id="2147483736" r:id="rId8"/>
    <p:sldLayoutId id="2147483765" r:id="rId9"/>
    <p:sldLayoutId id="2147483770" r:id="rId10"/>
    <p:sldLayoutId id="2147483785" r:id="rId11"/>
    <p:sldLayoutId id="2147483788" r:id="rId12"/>
  </p:sldLayoutIdLst>
  <p:transition/>
  <p:hf hdr="0" ftr="0" dt="0"/>
  <p:txStyles>
    <p:titleStyle>
      <a:lvl1pPr algn="ctr" rtl="0" eaLnBrk="0" fontAlgn="base" hangingPunct="0">
        <a:spcBef>
          <a:spcPct val="0"/>
        </a:spcBef>
        <a:spcAft>
          <a:spcPct val="0"/>
        </a:spcAft>
        <a:defRPr sz="2400" b="1" kern="120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charset="0"/>
          <a:cs typeface="Arial" charset="0"/>
        </a:defRPr>
      </a:lvl2pPr>
      <a:lvl3pPr algn="ctr" rtl="0" eaLnBrk="0" fontAlgn="base" hangingPunct="0">
        <a:spcBef>
          <a:spcPct val="0"/>
        </a:spcBef>
        <a:spcAft>
          <a:spcPct val="0"/>
        </a:spcAft>
        <a:defRPr sz="2400">
          <a:solidFill>
            <a:srgbClr val="106636"/>
          </a:solidFill>
          <a:latin typeface="Arial" charset="0"/>
          <a:cs typeface="Arial" charset="0"/>
        </a:defRPr>
      </a:lvl3pPr>
      <a:lvl4pPr algn="ctr" rtl="0" eaLnBrk="0" fontAlgn="base" hangingPunct="0">
        <a:spcBef>
          <a:spcPct val="0"/>
        </a:spcBef>
        <a:spcAft>
          <a:spcPct val="0"/>
        </a:spcAft>
        <a:defRPr sz="2400">
          <a:solidFill>
            <a:srgbClr val="106636"/>
          </a:solidFill>
          <a:latin typeface="Arial" charset="0"/>
          <a:cs typeface="Arial" charset="0"/>
        </a:defRPr>
      </a:lvl4pPr>
      <a:lvl5pPr algn="ctr" rtl="0" eaLnBrk="0" fontAlgn="base" hangingPunct="0">
        <a:spcBef>
          <a:spcPct val="0"/>
        </a:spcBef>
        <a:spcAft>
          <a:spcPct val="0"/>
        </a:spcAft>
        <a:defRPr sz="2400">
          <a:solidFill>
            <a:srgbClr val="106636"/>
          </a:solidFill>
          <a:latin typeface="Arial" charset="0"/>
          <a:cs typeface="Arial" charset="0"/>
        </a:defRPr>
      </a:lvl5pPr>
      <a:lvl6pPr marL="457200" algn="ctr" rtl="0" fontAlgn="base">
        <a:spcBef>
          <a:spcPct val="0"/>
        </a:spcBef>
        <a:spcAft>
          <a:spcPct val="0"/>
        </a:spcAft>
        <a:defRPr sz="2400">
          <a:solidFill>
            <a:srgbClr val="106636"/>
          </a:solidFill>
          <a:latin typeface="Arial" charset="0"/>
          <a:cs typeface="Arial" charset="0"/>
        </a:defRPr>
      </a:lvl6pPr>
      <a:lvl7pPr marL="914400" algn="ctr" rtl="0" fontAlgn="base">
        <a:spcBef>
          <a:spcPct val="0"/>
        </a:spcBef>
        <a:spcAft>
          <a:spcPct val="0"/>
        </a:spcAft>
        <a:defRPr sz="2400">
          <a:solidFill>
            <a:srgbClr val="106636"/>
          </a:solidFill>
          <a:latin typeface="Arial" charset="0"/>
          <a:cs typeface="Arial" charset="0"/>
        </a:defRPr>
      </a:lvl7pPr>
      <a:lvl8pPr marL="1371600" algn="ctr" rtl="0" fontAlgn="base">
        <a:spcBef>
          <a:spcPct val="0"/>
        </a:spcBef>
        <a:spcAft>
          <a:spcPct val="0"/>
        </a:spcAft>
        <a:defRPr sz="2400">
          <a:solidFill>
            <a:srgbClr val="106636"/>
          </a:solidFill>
          <a:latin typeface="Arial" charset="0"/>
          <a:cs typeface="Arial" charset="0"/>
        </a:defRPr>
      </a:lvl8pPr>
      <a:lvl9pPr marL="1828800" algn="ctr" rtl="0" fontAlgn="base">
        <a:spcBef>
          <a:spcPct val="0"/>
        </a:spcBef>
        <a:spcAft>
          <a:spcPct val="0"/>
        </a:spcAft>
        <a:defRPr sz="2400">
          <a:solidFill>
            <a:srgbClr val="106636"/>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lum/>
          </a:blip>
          <a:srcRect/>
          <a:stretch>
            <a:fillRect b="-10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0"/>
            <a:ext cx="9144000" cy="642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50518258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Lst>
  <p:transition/>
  <p:hf hdr="0" ftr="0" dt="0"/>
  <p:txStyles>
    <p:titleStyle>
      <a:lvl1pPr algn="ctr" rtl="0" eaLnBrk="0" fontAlgn="base" hangingPunct="0">
        <a:spcBef>
          <a:spcPct val="0"/>
        </a:spcBef>
        <a:spcAft>
          <a:spcPct val="0"/>
        </a:spcAft>
        <a:defRPr sz="2400" b="1" kern="120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charset="0"/>
          <a:cs typeface="Arial" charset="0"/>
        </a:defRPr>
      </a:lvl2pPr>
      <a:lvl3pPr algn="ctr" rtl="0" eaLnBrk="0" fontAlgn="base" hangingPunct="0">
        <a:spcBef>
          <a:spcPct val="0"/>
        </a:spcBef>
        <a:spcAft>
          <a:spcPct val="0"/>
        </a:spcAft>
        <a:defRPr sz="2400">
          <a:solidFill>
            <a:srgbClr val="106636"/>
          </a:solidFill>
          <a:latin typeface="Arial" charset="0"/>
          <a:cs typeface="Arial" charset="0"/>
        </a:defRPr>
      </a:lvl3pPr>
      <a:lvl4pPr algn="ctr" rtl="0" eaLnBrk="0" fontAlgn="base" hangingPunct="0">
        <a:spcBef>
          <a:spcPct val="0"/>
        </a:spcBef>
        <a:spcAft>
          <a:spcPct val="0"/>
        </a:spcAft>
        <a:defRPr sz="2400">
          <a:solidFill>
            <a:srgbClr val="106636"/>
          </a:solidFill>
          <a:latin typeface="Arial" charset="0"/>
          <a:cs typeface="Arial" charset="0"/>
        </a:defRPr>
      </a:lvl4pPr>
      <a:lvl5pPr algn="ctr" rtl="0" eaLnBrk="0" fontAlgn="base" hangingPunct="0">
        <a:spcBef>
          <a:spcPct val="0"/>
        </a:spcBef>
        <a:spcAft>
          <a:spcPct val="0"/>
        </a:spcAft>
        <a:defRPr sz="2400">
          <a:solidFill>
            <a:srgbClr val="106636"/>
          </a:solidFill>
          <a:latin typeface="Arial" charset="0"/>
          <a:cs typeface="Arial" charset="0"/>
        </a:defRPr>
      </a:lvl5pPr>
      <a:lvl6pPr marL="457200" algn="ctr" rtl="0" fontAlgn="base">
        <a:spcBef>
          <a:spcPct val="0"/>
        </a:spcBef>
        <a:spcAft>
          <a:spcPct val="0"/>
        </a:spcAft>
        <a:defRPr sz="2400">
          <a:solidFill>
            <a:srgbClr val="106636"/>
          </a:solidFill>
          <a:latin typeface="Arial" charset="0"/>
          <a:cs typeface="Arial" charset="0"/>
        </a:defRPr>
      </a:lvl6pPr>
      <a:lvl7pPr marL="914400" algn="ctr" rtl="0" fontAlgn="base">
        <a:spcBef>
          <a:spcPct val="0"/>
        </a:spcBef>
        <a:spcAft>
          <a:spcPct val="0"/>
        </a:spcAft>
        <a:defRPr sz="2400">
          <a:solidFill>
            <a:srgbClr val="106636"/>
          </a:solidFill>
          <a:latin typeface="Arial" charset="0"/>
          <a:cs typeface="Arial" charset="0"/>
        </a:defRPr>
      </a:lvl7pPr>
      <a:lvl8pPr marL="1371600" algn="ctr" rtl="0" fontAlgn="base">
        <a:spcBef>
          <a:spcPct val="0"/>
        </a:spcBef>
        <a:spcAft>
          <a:spcPct val="0"/>
        </a:spcAft>
        <a:defRPr sz="2400">
          <a:solidFill>
            <a:srgbClr val="106636"/>
          </a:solidFill>
          <a:latin typeface="Arial" charset="0"/>
          <a:cs typeface="Arial" charset="0"/>
        </a:defRPr>
      </a:lvl8pPr>
      <a:lvl9pPr marL="1828800" algn="ctr" rtl="0" fontAlgn="base">
        <a:spcBef>
          <a:spcPct val="0"/>
        </a:spcBef>
        <a:spcAft>
          <a:spcPct val="0"/>
        </a:spcAft>
        <a:defRPr sz="2400">
          <a:solidFill>
            <a:srgbClr val="106636"/>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7FFD62-BA53-4942-98F1-BDCBB35CC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524FD-BBAA-492B-9E74-32F3B260E0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g"/><Relationship Id="rId1" Type="http://schemas.openxmlformats.org/officeDocument/2006/relationships/slideLayout" Target="../slideLayouts/slideLayout11.xml"/><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8.jp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4.xml"/><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image" Target="../media/image40.jpg"/><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g"/><Relationship Id="rId9" Type="http://schemas.openxmlformats.org/officeDocument/2006/relationships/image" Target="../media/image47.jpg"/></Relationships>
</file>

<file path=ppt/slides/_rels/slide20.xml.rels><?xml version="1.0" encoding="UTF-8" standalone="yes"?>
<Relationships xmlns="http://schemas.openxmlformats.org/package/2006/relationships"><Relationship Id="rId2" Type="http://schemas.openxmlformats.org/officeDocument/2006/relationships/hyperlink" Target="https://indico.frib.msu.edu/event/20/"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jpeg"/><Relationship Id="rId7" Type="http://schemas.openxmlformats.org/officeDocument/2006/relationships/image" Target="../media/image5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52.jpeg"/><Relationship Id="rId4" Type="http://schemas.openxmlformats.org/officeDocument/2006/relationships/image" Target="../media/image51.emf"/><Relationship Id="rId9"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science.energy.gov/about/" TargetMode="External"/><Relationship Id="rId2" Type="http://schemas.openxmlformats.org/officeDocument/2006/relationships/hyperlink" Target="https://science.energy.gov/sc-2/research-and-conduct-policies/diversity-equity-and-inclusion/" TargetMode="External"/><Relationship Id="rId1" Type="http://schemas.openxmlformats.org/officeDocument/2006/relationships/slideLayout" Target="../slideLayouts/slideLayout4.xml"/><Relationship Id="rId4" Type="http://schemas.openxmlformats.org/officeDocument/2006/relationships/hyperlink" Target="https://science.energy.gov/sc-2/research-and-conduct-policies/diversity-equity-and-inclusion/harassment/"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hyperlink" Target="https://cyclotron.tamu.edu/50years" TargetMode="External"/><Relationship Id="rId5" Type="http://schemas.openxmlformats.org/officeDocument/2006/relationships/image" Target="../media/image58.png"/><Relationship Id="rId4" Type="http://schemas.openxmlformats.org/officeDocument/2006/relationships/hyperlink" Target="http://www.tunl.duke.edu/" TargetMode="External"/><Relationship Id="rId9" Type="http://schemas.openxmlformats.org/officeDocument/2006/relationships/image" Target="../media/image61.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6066" y="1596506"/>
            <a:ext cx="7772400" cy="914400"/>
          </a:xfrm>
        </p:spPr>
        <p:txBody>
          <a:bodyPr/>
          <a:lstStyle/>
          <a:p>
            <a:r>
              <a:rPr lang="en-US" dirty="0"/>
              <a:t>Overview of the DOE Nuclear Physics (NP) Program </a:t>
            </a:r>
          </a:p>
        </p:txBody>
      </p:sp>
      <p:sp>
        <p:nvSpPr>
          <p:cNvPr id="5" name="Subtitle 2"/>
          <p:cNvSpPr txBox="1">
            <a:spLocks/>
          </p:cNvSpPr>
          <p:nvPr/>
        </p:nvSpPr>
        <p:spPr>
          <a:xfrm>
            <a:off x="594358" y="2888438"/>
            <a:ext cx="8075815" cy="742230"/>
          </a:xfrm>
          <a:prstGeom prst="rect">
            <a:avLst/>
          </a:prstGeom>
        </p:spPr>
        <p:txBody>
          <a:bodyPr>
            <a:normAutofit lnSpcReduction="10000"/>
          </a:bodyPr>
          <a:lstStyle>
            <a:lvl1pPr marL="0" indent="0" algn="ctr" defTabSz="914400" rtl="0" eaLnBrk="1" latinLnBrk="0" hangingPunct="1">
              <a:spcBef>
                <a:spcPct val="20000"/>
              </a:spcBef>
              <a:buFont typeface="Arial" pitchFamily="34" charset="0"/>
              <a:buNone/>
              <a:defRPr sz="1800" b="0" kern="1200">
                <a:solidFill>
                  <a:srgbClr val="006600"/>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dirty="0"/>
              <a:t>TRIUMF Science Week 2020</a:t>
            </a:r>
          </a:p>
          <a:p>
            <a:r>
              <a:rPr lang="en-US" sz="2000" dirty="0"/>
              <a:t>August 17-21, 2020</a:t>
            </a:r>
          </a:p>
        </p:txBody>
      </p:sp>
    </p:spTree>
    <p:extLst>
      <p:ext uri="{BB962C8B-B14F-4D97-AF65-F5344CB8AC3E}">
        <p14:creationId xmlns:p14="http://schemas.microsoft.com/office/powerpoint/2010/main" val="375752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2756" y="858980"/>
            <a:ext cx="4159245" cy="4832092"/>
          </a:xfrm>
          <a:prstGeom prst="rect">
            <a:avLst/>
          </a:prstGeom>
          <a:noFill/>
          <a:ln>
            <a:noFill/>
          </a:ln>
        </p:spPr>
        <p:txBody>
          <a:bodyPr wrap="square" rtlCol="0">
            <a:spAutoFit/>
          </a:bodyPr>
          <a:lstStyle/>
          <a:p>
            <a:pPr>
              <a:spcBef>
                <a:spcPts val="0"/>
              </a:spcBef>
              <a:spcAft>
                <a:spcPts val="600"/>
              </a:spcAft>
            </a:pPr>
            <a:r>
              <a:rPr lang="en-US" dirty="0"/>
              <a:t>Recommendations:</a:t>
            </a:r>
          </a:p>
          <a:p>
            <a:pPr marL="280988" indent="-280988">
              <a:spcAft>
                <a:spcPts val="600"/>
              </a:spcAft>
              <a:buFont typeface="+mj-lt"/>
              <a:buAutoNum type="arabicPeriod"/>
            </a:pPr>
            <a:r>
              <a:rPr lang="en-US" dirty="0"/>
              <a:t>Capitalize on investments made to maintain U.S. leadership in nuclear science. </a:t>
            </a:r>
            <a:endParaRPr lang="en-US" dirty="0">
              <a:sym typeface="Symbol" panose="05050102010706020507" pitchFamily="18" charset="2"/>
            </a:endParaRPr>
          </a:p>
          <a:p>
            <a:pPr marL="280988" indent="-280988">
              <a:spcBef>
                <a:spcPts val="0"/>
              </a:spcBef>
              <a:spcAft>
                <a:spcPts val="600"/>
              </a:spcAft>
              <a:buFont typeface="+mj-lt"/>
              <a:buAutoNum type="arabicPeriod"/>
            </a:pPr>
            <a:r>
              <a:rPr lang="en-US" dirty="0"/>
              <a:t>Develop and deploy a U.S.-led ton-scale neutrino-less double beta decay experiment.</a:t>
            </a:r>
          </a:p>
          <a:p>
            <a:pPr marL="280988" indent="-280988">
              <a:spcBef>
                <a:spcPts val="0"/>
              </a:spcBef>
              <a:spcAft>
                <a:spcPts val="600"/>
              </a:spcAft>
              <a:buFont typeface="+mj-lt"/>
              <a:buAutoNum type="arabicPeriod"/>
            </a:pPr>
            <a:r>
              <a:rPr lang="en-US" dirty="0"/>
              <a:t>Construct a high-energy high-luminosity polarized electron-ion collider (EIC) as the highest priority for new construction following the completion of FRIB.</a:t>
            </a:r>
          </a:p>
          <a:p>
            <a:pPr marL="280988" indent="-280988">
              <a:spcBef>
                <a:spcPts val="0"/>
              </a:spcBef>
              <a:spcAft>
                <a:spcPts val="600"/>
              </a:spcAft>
              <a:buFont typeface="+mj-lt"/>
              <a:buAutoNum type="arabicPeriod"/>
            </a:pPr>
            <a:r>
              <a:rPr lang="en-US" dirty="0"/>
              <a:t>Increase investment in small-scale and mid-scale projects and initiatives that enable forefront research at universities and laboratories.</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8221" y="1085033"/>
            <a:ext cx="3473023" cy="44834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itle 1"/>
          <p:cNvSpPr>
            <a:spLocks noGrp="1"/>
          </p:cNvSpPr>
          <p:nvPr>
            <p:ph type="title"/>
          </p:nvPr>
        </p:nvSpPr>
        <p:spPr>
          <a:xfrm>
            <a:off x="0" y="0"/>
            <a:ext cx="9144000" cy="746976"/>
          </a:xfrm>
        </p:spPr>
        <p:txBody>
          <a:bodyPr/>
          <a:lstStyle/>
          <a:p>
            <a:r>
              <a:rPr lang="en-US" dirty="0">
                <a:solidFill>
                  <a:srgbClr val="006600"/>
                </a:solidFill>
              </a:rPr>
              <a:t>The 2015 Long Range Plan for Nuclear Science</a:t>
            </a:r>
          </a:p>
        </p:txBody>
      </p:sp>
      <p:sp>
        <p:nvSpPr>
          <p:cNvPr id="2" name="TextBox 1"/>
          <p:cNvSpPr txBox="1"/>
          <p:nvPr/>
        </p:nvSpPr>
        <p:spPr>
          <a:xfrm>
            <a:off x="1145011" y="5803076"/>
            <a:ext cx="7297447" cy="523220"/>
          </a:xfrm>
          <a:prstGeom prst="rect">
            <a:avLst/>
          </a:prstGeom>
          <a:noFill/>
        </p:spPr>
        <p:txBody>
          <a:bodyPr wrap="none" rtlCol="0">
            <a:spAutoFit/>
          </a:bodyPr>
          <a:lstStyle/>
          <a:p>
            <a:r>
              <a:rPr lang="en-US" sz="2800" dirty="0"/>
              <a:t>NP  continues to execute on the 2015 LRP Vision </a:t>
            </a:r>
          </a:p>
        </p:txBody>
      </p:sp>
      <p:sp>
        <p:nvSpPr>
          <p:cNvPr id="5" name="Slide Number Placeholder 4"/>
          <p:cNvSpPr>
            <a:spLocks noGrp="1"/>
          </p:cNvSpPr>
          <p:nvPr>
            <p:ph type="sldNum" sz="quarter" idx="10"/>
          </p:nvPr>
        </p:nvSpPr>
        <p:spPr/>
        <p:txBody>
          <a:bodyPr/>
          <a:lstStyle/>
          <a:p>
            <a:pPr>
              <a:defRPr/>
            </a:pPr>
            <a:fld id="{1F8A97BA-DB9B-4291-87AE-AF89EA7F18B7}" type="slidenum">
              <a:rPr lang="en-US" smtClean="0"/>
              <a:pPr>
                <a:defRPr/>
              </a:pPr>
              <a:t>2</a:t>
            </a:fld>
            <a:endParaRPr lang="en-US" dirty="0"/>
          </a:p>
        </p:txBody>
      </p:sp>
      <p:pic>
        <p:nvPicPr>
          <p:cNvPr id="7" name="Picture 6">
            <a:extLst>
              <a:ext uri="{FF2B5EF4-FFF2-40B4-BE49-F238E27FC236}">
                <a16:creationId xmlns:a16="http://schemas.microsoft.com/office/drawing/2014/main" id="{52A01277-147D-4684-ADDA-4693FB1CC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0264" y="1243173"/>
            <a:ext cx="443471" cy="654119"/>
          </a:xfrm>
          <a:prstGeom prst="rect">
            <a:avLst/>
          </a:prstGeom>
        </p:spPr>
      </p:pic>
      <p:pic>
        <p:nvPicPr>
          <p:cNvPr id="10" name="Picture 9">
            <a:extLst>
              <a:ext uri="{FF2B5EF4-FFF2-40B4-BE49-F238E27FC236}">
                <a16:creationId xmlns:a16="http://schemas.microsoft.com/office/drawing/2014/main" id="{48D1C273-9FF8-4DEB-9FE5-1D273D734D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415" y="3560746"/>
            <a:ext cx="443471" cy="654119"/>
          </a:xfrm>
          <a:prstGeom prst="rect">
            <a:avLst/>
          </a:prstGeom>
        </p:spPr>
      </p:pic>
      <p:pic>
        <p:nvPicPr>
          <p:cNvPr id="11" name="Picture 10">
            <a:extLst>
              <a:ext uri="{FF2B5EF4-FFF2-40B4-BE49-F238E27FC236}">
                <a16:creationId xmlns:a16="http://schemas.microsoft.com/office/drawing/2014/main" id="{D329D3F1-2E3B-4CA0-8ABC-8A3AFAE83A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414" y="4914370"/>
            <a:ext cx="443471" cy="654119"/>
          </a:xfrm>
          <a:prstGeom prst="rect">
            <a:avLst/>
          </a:prstGeom>
        </p:spPr>
      </p:pic>
      <p:pic>
        <p:nvPicPr>
          <p:cNvPr id="12" name="Picture 11">
            <a:extLst>
              <a:ext uri="{FF2B5EF4-FFF2-40B4-BE49-F238E27FC236}">
                <a16:creationId xmlns:a16="http://schemas.microsoft.com/office/drawing/2014/main" id="{BCD2A2E2-85BE-430E-8B14-2A36AF4CD2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0264" y="2695529"/>
            <a:ext cx="221736" cy="327060"/>
          </a:xfrm>
          <a:prstGeom prst="rect">
            <a:avLst/>
          </a:prstGeom>
          <a:solidFill>
            <a:schemeClr val="accent6"/>
          </a:solidFill>
        </p:spPr>
      </p:pic>
      <p:sp>
        <p:nvSpPr>
          <p:cNvPr id="14" name="Rectangle 13">
            <a:extLst>
              <a:ext uri="{FF2B5EF4-FFF2-40B4-BE49-F238E27FC236}">
                <a16:creationId xmlns:a16="http://schemas.microsoft.com/office/drawing/2014/main" id="{4BD3F242-EE0C-43D1-84D9-E61B5CA33C37}"/>
              </a:ext>
            </a:extLst>
          </p:cNvPr>
          <p:cNvSpPr/>
          <p:nvPr/>
        </p:nvSpPr>
        <p:spPr>
          <a:xfrm>
            <a:off x="4232955" y="2599811"/>
            <a:ext cx="449913" cy="587340"/>
          </a:xfrm>
          <a:prstGeom prst="rect">
            <a:avLst/>
          </a:prstGeom>
          <a:solidFill>
            <a:schemeClr val="bg2">
              <a:lumMod val="50000"/>
              <a:alpha val="2509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261164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83408" y="82250"/>
            <a:ext cx="9144000" cy="642156"/>
          </a:xfrm>
        </p:spPr>
        <p:txBody>
          <a:bodyPr/>
          <a:lstStyle/>
          <a:p>
            <a:r>
              <a:rPr lang="en-US" altLang="en-US" dirty="0">
                <a:solidFill>
                  <a:schemeClr val="tx1"/>
                </a:solidFill>
              </a:rPr>
              <a:t>A Most Pressing Priority: Check The Last Box !</a:t>
            </a:r>
          </a:p>
        </p:txBody>
      </p:sp>
      <p:sp>
        <p:nvSpPr>
          <p:cNvPr id="47108" name="TextBox 3"/>
          <p:cNvSpPr txBox="1">
            <a:spLocks noChangeArrowheads="1"/>
          </p:cNvSpPr>
          <p:nvPr/>
        </p:nvSpPr>
        <p:spPr bwMode="auto">
          <a:xfrm>
            <a:off x="4901577" y="2973430"/>
            <a:ext cx="35391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pPr>
            <a:r>
              <a:rPr lang="en-US" altLang="en-US" sz="1300" dirty="0"/>
              <a:t>TeO</a:t>
            </a:r>
            <a:r>
              <a:rPr lang="en-US" altLang="en-US" sz="1300" baseline="-25000" dirty="0"/>
              <a:t>2</a:t>
            </a:r>
            <a:r>
              <a:rPr lang="en-US" altLang="en-US" sz="1300" dirty="0"/>
              <a:t> from CUORE and </a:t>
            </a:r>
            <a:r>
              <a:rPr lang="en-US" altLang="en-US" sz="1300" dirty="0" err="1"/>
              <a:t>CUOREcino</a:t>
            </a:r>
            <a:endParaRPr lang="en-US" altLang="en-US" sz="1300" dirty="0"/>
          </a:p>
          <a:p>
            <a:pPr>
              <a:spcBef>
                <a:spcPts val="400"/>
              </a:spcBef>
            </a:pPr>
            <a:r>
              <a:rPr lang="en-US" altLang="en-US" sz="1300" dirty="0"/>
              <a:t>	1.5 </a:t>
            </a:r>
            <a:r>
              <a:rPr lang="en-US" altLang="en-US" sz="1300" dirty="0">
                <a:sym typeface="Symbol" panose="05050102010706020507" pitchFamily="18" charset="2"/>
              </a:rPr>
              <a:t> 10</a:t>
            </a:r>
            <a:r>
              <a:rPr lang="en-US" altLang="en-US" sz="1300" baseline="30000" dirty="0">
                <a:sym typeface="Symbol" panose="05050102010706020507" pitchFamily="18" charset="2"/>
              </a:rPr>
              <a:t>25</a:t>
            </a:r>
            <a:r>
              <a:rPr lang="en-US" altLang="en-US" sz="1300" dirty="0">
                <a:sym typeface="Symbol" panose="05050102010706020507" pitchFamily="18" charset="2"/>
              </a:rPr>
              <a:t> years, 90% CL</a:t>
            </a:r>
          </a:p>
          <a:p>
            <a:pPr>
              <a:spcBef>
                <a:spcPts val="400"/>
              </a:spcBef>
            </a:pPr>
            <a:r>
              <a:rPr lang="en-US" altLang="en-US" sz="1300" dirty="0"/>
              <a:t>Ge</a:t>
            </a:r>
            <a:r>
              <a:rPr lang="en-US" altLang="en-US" sz="1300" baseline="30000" dirty="0"/>
              <a:t>76</a:t>
            </a:r>
            <a:r>
              <a:rPr lang="en-US" altLang="en-US" sz="1300" dirty="0"/>
              <a:t> from </a:t>
            </a:r>
            <a:r>
              <a:rPr lang="en-US" altLang="en-US" sz="1300" dirty="0" err="1"/>
              <a:t>Majorana</a:t>
            </a:r>
            <a:r>
              <a:rPr lang="en-US" altLang="en-US" sz="1300" dirty="0"/>
              <a:t> Demonstrator</a:t>
            </a:r>
          </a:p>
          <a:p>
            <a:pPr>
              <a:spcBef>
                <a:spcPts val="400"/>
              </a:spcBef>
            </a:pPr>
            <a:r>
              <a:rPr lang="en-US" altLang="en-US" sz="1300" dirty="0"/>
              <a:t>	1.9 </a:t>
            </a:r>
            <a:r>
              <a:rPr lang="en-US" altLang="en-US" sz="1300" dirty="0">
                <a:sym typeface="Symbol" panose="05050102010706020507" pitchFamily="18" charset="2"/>
              </a:rPr>
              <a:t> 10</a:t>
            </a:r>
            <a:r>
              <a:rPr lang="en-US" altLang="en-US" sz="1300" baseline="30000" dirty="0">
                <a:sym typeface="Symbol" panose="05050102010706020507" pitchFamily="18" charset="2"/>
              </a:rPr>
              <a:t>25</a:t>
            </a:r>
            <a:r>
              <a:rPr lang="en-US" altLang="en-US" sz="1300" dirty="0">
                <a:sym typeface="Symbol" panose="05050102010706020507" pitchFamily="18" charset="2"/>
              </a:rPr>
              <a:t> years, 90% CL</a:t>
            </a:r>
          </a:p>
          <a:p>
            <a:pPr>
              <a:spcBef>
                <a:spcPts val="400"/>
              </a:spcBef>
            </a:pPr>
            <a:r>
              <a:rPr lang="en-US" altLang="en-US" sz="1300" dirty="0"/>
              <a:t>Ge</a:t>
            </a:r>
            <a:r>
              <a:rPr lang="en-US" altLang="en-US" sz="1300" baseline="30000" dirty="0"/>
              <a:t>76</a:t>
            </a:r>
            <a:r>
              <a:rPr lang="en-US" altLang="en-US" sz="1300" dirty="0"/>
              <a:t> from GERDA</a:t>
            </a:r>
          </a:p>
          <a:p>
            <a:pPr>
              <a:spcBef>
                <a:spcPts val="400"/>
              </a:spcBef>
            </a:pPr>
            <a:r>
              <a:rPr lang="en-US" altLang="en-US" sz="1300" dirty="0"/>
              <a:t>	8.0 </a:t>
            </a:r>
            <a:r>
              <a:rPr lang="en-US" altLang="en-US" sz="1300" dirty="0">
                <a:sym typeface="Symbol" panose="05050102010706020507" pitchFamily="18" charset="2"/>
              </a:rPr>
              <a:t> 10</a:t>
            </a:r>
            <a:r>
              <a:rPr lang="en-US" altLang="en-US" sz="1300" baseline="30000" dirty="0">
                <a:sym typeface="Symbol" panose="05050102010706020507" pitchFamily="18" charset="2"/>
              </a:rPr>
              <a:t>25</a:t>
            </a:r>
            <a:r>
              <a:rPr lang="en-US" altLang="en-US" sz="1300" dirty="0">
                <a:sym typeface="Symbol" panose="05050102010706020507" pitchFamily="18" charset="2"/>
              </a:rPr>
              <a:t> years, 90% CL</a:t>
            </a:r>
          </a:p>
          <a:p>
            <a:pPr>
              <a:spcBef>
                <a:spcPts val="400"/>
              </a:spcBef>
            </a:pPr>
            <a:r>
              <a:rPr lang="en-US" altLang="en-US" sz="1300" dirty="0"/>
              <a:t>Xe</a:t>
            </a:r>
            <a:r>
              <a:rPr lang="en-US" altLang="en-US" sz="1300" baseline="30000" dirty="0"/>
              <a:t>136</a:t>
            </a:r>
            <a:r>
              <a:rPr lang="en-US" altLang="en-US" sz="1300" dirty="0"/>
              <a:t> from EXO-200</a:t>
            </a:r>
          </a:p>
          <a:p>
            <a:pPr>
              <a:spcBef>
                <a:spcPts val="400"/>
              </a:spcBef>
            </a:pPr>
            <a:r>
              <a:rPr lang="en-US" altLang="en-US" sz="1300" dirty="0"/>
              <a:t>	1.8 </a:t>
            </a:r>
            <a:r>
              <a:rPr lang="en-US" altLang="en-US" sz="1300" dirty="0">
                <a:sym typeface="Symbol" panose="05050102010706020507" pitchFamily="18" charset="2"/>
              </a:rPr>
              <a:t> 10</a:t>
            </a:r>
            <a:r>
              <a:rPr lang="en-US" altLang="en-US" sz="1300" baseline="30000" dirty="0">
                <a:sym typeface="Symbol" panose="05050102010706020507" pitchFamily="18" charset="2"/>
              </a:rPr>
              <a:t>25</a:t>
            </a:r>
            <a:r>
              <a:rPr lang="en-US" altLang="en-US" sz="1300" dirty="0">
                <a:sym typeface="Symbol" panose="05050102010706020507" pitchFamily="18" charset="2"/>
              </a:rPr>
              <a:t> years, 90% CL</a:t>
            </a:r>
          </a:p>
          <a:p>
            <a:pPr>
              <a:spcBef>
                <a:spcPts val="400"/>
              </a:spcBef>
            </a:pPr>
            <a:r>
              <a:rPr lang="en-US" altLang="en-US" sz="1300" dirty="0"/>
              <a:t>Xe</a:t>
            </a:r>
            <a:r>
              <a:rPr lang="en-US" altLang="en-US" sz="1300" baseline="30000" dirty="0"/>
              <a:t>136</a:t>
            </a:r>
            <a:r>
              <a:rPr lang="en-US" altLang="en-US" sz="1300" dirty="0"/>
              <a:t> from </a:t>
            </a:r>
            <a:r>
              <a:rPr lang="en-US" altLang="en-US" sz="1300" dirty="0" err="1"/>
              <a:t>Kamland</a:t>
            </a:r>
            <a:r>
              <a:rPr lang="en-US" altLang="en-US" sz="1300" dirty="0"/>
              <a:t>-Zen</a:t>
            </a:r>
          </a:p>
          <a:p>
            <a:pPr>
              <a:spcBef>
                <a:spcPts val="400"/>
              </a:spcBef>
            </a:pPr>
            <a:r>
              <a:rPr lang="en-US" altLang="en-US" sz="1300" dirty="0"/>
              <a:t>	1.1 </a:t>
            </a:r>
            <a:r>
              <a:rPr lang="en-US" altLang="en-US" sz="1300" dirty="0">
                <a:sym typeface="Symbol" panose="05050102010706020507" pitchFamily="18" charset="2"/>
              </a:rPr>
              <a:t> 10</a:t>
            </a:r>
            <a:r>
              <a:rPr lang="en-US" altLang="en-US" sz="1300" baseline="30000" dirty="0">
                <a:sym typeface="Symbol" panose="05050102010706020507" pitchFamily="18" charset="2"/>
              </a:rPr>
              <a:t>26</a:t>
            </a:r>
            <a:r>
              <a:rPr lang="en-US" altLang="en-US" sz="1300" dirty="0">
                <a:sym typeface="Symbol" panose="05050102010706020507" pitchFamily="18" charset="2"/>
              </a:rPr>
              <a:t> years, 90% CL</a:t>
            </a:r>
          </a:p>
        </p:txBody>
      </p:sp>
      <p:pic>
        <p:nvPicPr>
          <p:cNvPr id="4711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7460" y="1330025"/>
            <a:ext cx="2597884" cy="15776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7111" name="TextBox 7"/>
          <p:cNvSpPr txBox="1">
            <a:spLocks noChangeArrowheads="1"/>
          </p:cNvSpPr>
          <p:nvPr/>
        </p:nvSpPr>
        <p:spPr bwMode="auto">
          <a:xfrm>
            <a:off x="5186081" y="2287328"/>
            <a:ext cx="2383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bg1"/>
                </a:solidFill>
              </a:rPr>
              <a:t>TeO</a:t>
            </a:r>
            <a:r>
              <a:rPr lang="en-US" altLang="en-US" sz="1400" baseline="-25000" dirty="0">
                <a:solidFill>
                  <a:schemeClr val="bg1"/>
                </a:solidFill>
              </a:rPr>
              <a:t>2</a:t>
            </a:r>
            <a:r>
              <a:rPr lang="en-US" altLang="en-US" sz="1400" dirty="0">
                <a:solidFill>
                  <a:schemeClr val="bg1"/>
                </a:solidFill>
              </a:rPr>
              <a:t> Crystals from CUORE</a:t>
            </a:r>
          </a:p>
        </p:txBody>
      </p:sp>
      <p:sp>
        <p:nvSpPr>
          <p:cNvPr id="2" name="TextBox 1"/>
          <p:cNvSpPr txBox="1"/>
          <p:nvPr/>
        </p:nvSpPr>
        <p:spPr>
          <a:xfrm>
            <a:off x="277542" y="855423"/>
            <a:ext cx="4038742" cy="1815882"/>
          </a:xfrm>
          <a:prstGeom prst="rect">
            <a:avLst/>
          </a:prstGeom>
          <a:noFill/>
        </p:spPr>
        <p:txBody>
          <a:bodyPr wrap="square" rtlCol="0">
            <a:spAutoFit/>
          </a:bodyPr>
          <a:lstStyle/>
          <a:p>
            <a:r>
              <a:rPr lang="en-US" sz="1600" dirty="0"/>
              <a:t>How can it be determined whether the neutrino is a </a:t>
            </a:r>
            <a:r>
              <a:rPr lang="en-US" sz="1600" dirty="0" err="1"/>
              <a:t>Majorana</a:t>
            </a:r>
            <a:r>
              <a:rPr lang="en-US" sz="1600" dirty="0"/>
              <a:t> Particle?</a:t>
            </a:r>
          </a:p>
          <a:p>
            <a:endParaRPr lang="en-US" sz="1600" dirty="0"/>
          </a:p>
          <a:p>
            <a:r>
              <a:rPr lang="en-US" sz="1600" dirty="0"/>
              <a:t>Search for Neutrino-less Double Beta Decay (</a:t>
            </a:r>
            <a:r>
              <a:rPr lang="en-US" altLang="en-US" sz="1600" dirty="0"/>
              <a:t>0</a:t>
            </a:r>
            <a:r>
              <a:rPr lang="en-US" altLang="en-US" sz="1600" dirty="0">
                <a:sym typeface="Symbol" panose="05050102010706020507" pitchFamily="18" charset="2"/>
              </a:rPr>
              <a:t> ): in a selected nucleus, two neutrons decay into two protons and two electrons, with no neutrinos being emitted.</a:t>
            </a:r>
            <a:endParaRPr lang="en-US" sz="1600" dirty="0"/>
          </a:p>
        </p:txBody>
      </p:sp>
      <p:pic>
        <p:nvPicPr>
          <p:cNvPr id="5" name="Picture 4"/>
          <p:cNvPicPr>
            <a:picLocks noChangeAspect="1"/>
          </p:cNvPicPr>
          <p:nvPr/>
        </p:nvPicPr>
        <p:blipFill>
          <a:blip r:embed="rId3"/>
          <a:stretch>
            <a:fillRect/>
          </a:stretch>
        </p:blipFill>
        <p:spPr>
          <a:xfrm>
            <a:off x="703273" y="2613155"/>
            <a:ext cx="3054044" cy="2459249"/>
          </a:xfrm>
          <a:prstGeom prst="rect">
            <a:avLst/>
          </a:prstGeom>
        </p:spPr>
      </p:pic>
      <p:sp>
        <p:nvSpPr>
          <p:cNvPr id="6" name="TextBox 5"/>
          <p:cNvSpPr txBox="1"/>
          <p:nvPr/>
        </p:nvSpPr>
        <p:spPr>
          <a:xfrm>
            <a:off x="389780" y="4910850"/>
            <a:ext cx="4055953" cy="830997"/>
          </a:xfrm>
          <a:prstGeom prst="rect">
            <a:avLst/>
          </a:prstGeom>
          <a:noFill/>
        </p:spPr>
        <p:txBody>
          <a:bodyPr wrap="square" rtlCol="0">
            <a:spAutoFit/>
          </a:bodyPr>
          <a:lstStyle/>
          <a:p>
            <a:r>
              <a:rPr lang="en-US" sz="1600" dirty="0"/>
              <a:t>It can only happen if the two neutrinos from the two W</a:t>
            </a:r>
            <a:r>
              <a:rPr lang="en-US" sz="1600" baseline="30000" dirty="0"/>
              <a:t>- </a:t>
            </a:r>
            <a:r>
              <a:rPr lang="en-US" sz="1600" dirty="0"/>
              <a:t>particles annihilate internally because the neutrino is its own anti-particle</a:t>
            </a:r>
            <a:endParaRPr lang="en-US" sz="1600" baseline="30000" dirty="0"/>
          </a:p>
        </p:txBody>
      </p:sp>
      <p:sp>
        <p:nvSpPr>
          <p:cNvPr id="7" name="TextBox 6"/>
          <p:cNvSpPr txBox="1"/>
          <p:nvPr/>
        </p:nvSpPr>
        <p:spPr>
          <a:xfrm>
            <a:off x="4782736" y="734828"/>
            <a:ext cx="3583326" cy="584775"/>
          </a:xfrm>
          <a:prstGeom prst="rect">
            <a:avLst/>
          </a:prstGeom>
          <a:noFill/>
        </p:spPr>
        <p:txBody>
          <a:bodyPr wrap="square" rtlCol="0">
            <a:spAutoFit/>
          </a:bodyPr>
          <a:lstStyle/>
          <a:p>
            <a:r>
              <a:rPr lang="en-US" sz="1600" dirty="0"/>
              <a:t>Scientists have been eagerly working to demonstrate the necessary sensitivity</a:t>
            </a:r>
          </a:p>
        </p:txBody>
      </p:sp>
      <p:sp>
        <p:nvSpPr>
          <p:cNvPr id="4" name="Slide Number Placeholder 3"/>
          <p:cNvSpPr>
            <a:spLocks noGrp="1"/>
          </p:cNvSpPr>
          <p:nvPr>
            <p:ph type="sldNum" sz="quarter" idx="10"/>
          </p:nvPr>
        </p:nvSpPr>
        <p:spPr/>
        <p:txBody>
          <a:bodyPr/>
          <a:lstStyle/>
          <a:p>
            <a:pPr>
              <a:defRPr/>
            </a:pPr>
            <a:fld id="{1F8A97BA-DB9B-4291-87AE-AF89EA7F18B7}" type="slidenum">
              <a:rPr lang="en-US" smtClean="0"/>
              <a:pPr>
                <a:defRPr/>
              </a:pPr>
              <a:t>3</a:t>
            </a:fld>
            <a:endParaRPr lang="en-US" dirty="0"/>
          </a:p>
        </p:txBody>
      </p:sp>
      <p:sp>
        <p:nvSpPr>
          <p:cNvPr id="14" name="TextBox 13"/>
          <p:cNvSpPr txBox="1"/>
          <p:nvPr/>
        </p:nvSpPr>
        <p:spPr>
          <a:xfrm>
            <a:off x="5097460" y="5527975"/>
            <a:ext cx="3086221" cy="369332"/>
          </a:xfrm>
          <a:prstGeom prst="rect">
            <a:avLst/>
          </a:prstGeom>
          <a:noFill/>
        </p:spPr>
        <p:txBody>
          <a:bodyPr wrap="square" rtlCol="0">
            <a:spAutoFit/>
          </a:bodyPr>
          <a:lstStyle/>
          <a:p>
            <a:pPr>
              <a:spcAft>
                <a:spcPts val="400"/>
              </a:spcAft>
            </a:pPr>
            <a:r>
              <a:rPr lang="en-US" altLang="en-US" dirty="0">
                <a:solidFill>
                  <a:srgbClr val="FF0000"/>
                </a:solidFill>
              </a:rPr>
              <a:t>FY 2020 Enacted: $1M</a:t>
            </a:r>
          </a:p>
        </p:txBody>
      </p:sp>
      <p:sp>
        <p:nvSpPr>
          <p:cNvPr id="3" name="TextBox 2">
            <a:extLst>
              <a:ext uri="{FF2B5EF4-FFF2-40B4-BE49-F238E27FC236}">
                <a16:creationId xmlns:a16="http://schemas.microsoft.com/office/drawing/2014/main" id="{4412405F-85D1-42CB-8A36-DDDCDB7EAB0A}"/>
              </a:ext>
            </a:extLst>
          </p:cNvPr>
          <p:cNvSpPr txBox="1"/>
          <p:nvPr/>
        </p:nvSpPr>
        <p:spPr>
          <a:xfrm flipH="1">
            <a:off x="1062978" y="5861347"/>
            <a:ext cx="7997614" cy="461665"/>
          </a:xfrm>
          <a:prstGeom prst="rect">
            <a:avLst/>
          </a:prstGeom>
          <a:noFill/>
        </p:spPr>
        <p:txBody>
          <a:bodyPr wrap="square" rtlCol="0">
            <a:spAutoFit/>
          </a:bodyPr>
          <a:lstStyle/>
          <a:p>
            <a:r>
              <a:rPr lang="en-US" sz="2400" dirty="0">
                <a:solidFill>
                  <a:srgbClr val="FF0000"/>
                </a:solidFill>
              </a:rPr>
              <a:t>Goal is significant forward progress this calendar year.</a:t>
            </a:r>
          </a:p>
        </p:txBody>
      </p:sp>
    </p:spTree>
    <p:extLst>
      <p:ext uri="{BB962C8B-B14F-4D97-AF65-F5344CB8AC3E}">
        <p14:creationId xmlns:p14="http://schemas.microsoft.com/office/powerpoint/2010/main" val="8758430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55828-832C-427E-8278-28789F706582}"/>
              </a:ext>
            </a:extLst>
          </p:cNvPr>
          <p:cNvSpPr>
            <a:spLocks noGrp="1"/>
          </p:cNvSpPr>
          <p:nvPr>
            <p:ph idx="1"/>
          </p:nvPr>
        </p:nvSpPr>
        <p:spPr>
          <a:xfrm>
            <a:off x="393277" y="912812"/>
            <a:ext cx="8505601" cy="5259388"/>
          </a:xfrm>
        </p:spPr>
        <p:txBody>
          <a:bodyPr/>
          <a:lstStyle/>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4AF8D921-ABF7-4E96-B963-BFCA8BD8FBBF}"/>
              </a:ext>
            </a:extLst>
          </p:cNvPr>
          <p:cNvSpPr>
            <a:spLocks noGrp="1"/>
          </p:cNvSpPr>
          <p:nvPr>
            <p:ph type="sldNum" sz="quarter" idx="10"/>
          </p:nvPr>
        </p:nvSpPr>
        <p:spPr/>
        <p:txBody>
          <a:bodyPr/>
          <a:lstStyle/>
          <a:p>
            <a:pPr>
              <a:defRPr/>
            </a:pPr>
            <a:fld id="{1F8A97BA-DB9B-4291-87AE-AF89EA7F18B7}" type="slidenum">
              <a:rPr lang="en-US" smtClean="0"/>
              <a:pPr>
                <a:defRPr/>
              </a:pPr>
              <a:t>4</a:t>
            </a:fld>
            <a:endParaRPr lang="en-US" dirty="0"/>
          </a:p>
        </p:txBody>
      </p:sp>
      <p:sp>
        <p:nvSpPr>
          <p:cNvPr id="9" name="Rectangle 8">
            <a:extLst>
              <a:ext uri="{FF2B5EF4-FFF2-40B4-BE49-F238E27FC236}">
                <a16:creationId xmlns:a16="http://schemas.microsoft.com/office/drawing/2014/main" id="{1AC3EF06-9079-43E2-947C-F6F7DF41C390}"/>
              </a:ext>
            </a:extLst>
          </p:cNvPr>
          <p:cNvSpPr/>
          <p:nvPr/>
        </p:nvSpPr>
        <p:spPr>
          <a:xfrm>
            <a:off x="4482240" y="790017"/>
            <a:ext cx="4268483" cy="4031873"/>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The EIC will be located at </a:t>
            </a:r>
            <a:r>
              <a:rPr lang="en-US" sz="1600" dirty="0">
                <a:latin typeface="Arial" panose="020B0604020202020204" pitchFamily="34" charset="0"/>
                <a:ea typeface="Times New Roman" panose="02020603050405020304" pitchFamily="18" charset="0"/>
                <a:cs typeface="Arial" panose="020B0604020202020204" pitchFamily="34" charset="0"/>
              </a:rPr>
              <a:t>BNL and with TJNAF as a major partner.  The realization of the EIC will be accomplished over the next decade at an estimated cost between $1.6 and $2.6 billion. </a:t>
            </a:r>
          </a:p>
          <a:p>
            <a:endParaRPr lang="en-US" sz="1600" b="1" dirty="0">
              <a:solidFill>
                <a:srgbClr val="006000"/>
              </a:solidFill>
              <a:latin typeface="Arial" panose="020B0604020202020204" pitchFamily="34" charset="0"/>
              <a:ea typeface="Times New Roman" panose="02020603050405020304" pitchFamily="18" charset="0"/>
              <a:cs typeface="Arial" panose="020B0604020202020204" pitchFamily="34" charset="0"/>
            </a:endParaRPr>
          </a:p>
          <a:p>
            <a:r>
              <a:rPr lang="en-US" sz="1600" dirty="0">
                <a:latin typeface="Arial" panose="020B0604020202020204" pitchFamily="34" charset="0"/>
                <a:cs typeface="Arial" panose="020B0604020202020204" pitchFamily="34" charset="0"/>
              </a:rPr>
              <a:t>Utilize existing operational hadron collider; add electron storage ring, cooling in existing RHIC tunnel and electron injector.</a:t>
            </a:r>
          </a:p>
          <a:p>
            <a:endParaRPr lang="en-US" sz="1600" dirty="0">
              <a:latin typeface="Arial" panose="020B0604020202020204" pitchFamily="34" charset="0"/>
              <a:ea typeface="Times New Roman" panose="02020603050405020304" pitchFamily="18" charset="0"/>
              <a:cs typeface="Arial" panose="020B0604020202020204" pitchFamily="34" charset="0"/>
            </a:endParaRPr>
          </a:p>
          <a:p>
            <a:r>
              <a:rPr lang="en-US" sz="1600" dirty="0">
                <a:latin typeface="Arial" panose="020B0604020202020204" pitchFamily="34" charset="0"/>
                <a:ea typeface="Times New Roman" panose="02020603050405020304" pitchFamily="18" charset="0"/>
                <a:cs typeface="Arial" panose="020B0604020202020204" pitchFamily="34" charset="0"/>
              </a:rPr>
              <a:t>The EIC’s high luminosity and highly </a:t>
            </a:r>
          </a:p>
          <a:p>
            <a:r>
              <a:rPr lang="en-US" sz="1600" dirty="0">
                <a:latin typeface="Arial" panose="020B0604020202020204" pitchFamily="34" charset="0"/>
                <a:ea typeface="Times New Roman" panose="02020603050405020304" pitchFamily="18" charset="0"/>
                <a:cs typeface="Arial" panose="020B0604020202020204" pitchFamily="34" charset="0"/>
              </a:rPr>
              <a:t>polarized beams will push the frontiers </a:t>
            </a:r>
          </a:p>
          <a:p>
            <a:r>
              <a:rPr lang="en-US" sz="1600" dirty="0">
                <a:latin typeface="Arial" panose="020B0604020202020204" pitchFamily="34" charset="0"/>
                <a:ea typeface="Times New Roman" panose="02020603050405020304" pitchFamily="18" charset="0"/>
                <a:cs typeface="Arial" panose="020B0604020202020204" pitchFamily="34" charset="0"/>
              </a:rPr>
              <a:t>of accelerator science and technology </a:t>
            </a:r>
          </a:p>
          <a:p>
            <a:r>
              <a:rPr lang="en-US" sz="1600" dirty="0">
                <a:latin typeface="Arial" panose="020B0604020202020204" pitchFamily="34" charset="0"/>
                <a:ea typeface="Times New Roman" panose="02020603050405020304" pitchFamily="18" charset="0"/>
                <a:cs typeface="Arial" panose="020B0604020202020204" pitchFamily="34" charset="0"/>
              </a:rPr>
              <a:t>and provide unprecedented insights into the building blocks and forces that hold atomic nuclei together.</a:t>
            </a:r>
          </a:p>
        </p:txBody>
      </p:sp>
      <p:sp>
        <p:nvSpPr>
          <p:cNvPr id="12" name="Text Box 8">
            <a:extLst>
              <a:ext uri="{FF2B5EF4-FFF2-40B4-BE49-F238E27FC236}">
                <a16:creationId xmlns:a16="http://schemas.microsoft.com/office/drawing/2014/main" id="{ABFAC947-B58A-414D-9DAD-C8653D69D7F8}"/>
              </a:ext>
            </a:extLst>
          </p:cNvPr>
          <p:cNvSpPr txBox="1">
            <a:spLocks noChangeArrowheads="1"/>
          </p:cNvSpPr>
          <p:nvPr/>
        </p:nvSpPr>
        <p:spPr bwMode="auto">
          <a:xfrm>
            <a:off x="235911" y="4993463"/>
            <a:ext cx="8710317" cy="1077218"/>
          </a:xfrm>
          <a:prstGeom prst="rect">
            <a:avLst/>
          </a:prstGeom>
          <a:solidFill>
            <a:srgbClr val="106636"/>
          </a:solidFill>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r>
              <a:rPr lang="en-US" sz="1600" b="1" u="sng" dirty="0">
                <a:solidFill>
                  <a:schemeClr val="bg1"/>
                </a:solidFill>
                <a:latin typeface="Arial" panose="020B0604020202020204" pitchFamily="34" charset="0"/>
                <a:ea typeface="Times New Roman" panose="02020603050405020304" pitchFamily="18" charset="0"/>
                <a:cs typeface="Arial" panose="020B0604020202020204" pitchFamily="34" charset="0"/>
              </a:rPr>
              <a:t>The EIC will be a game-changing resource for the international nuclear physics community</a:t>
            </a:r>
            <a:r>
              <a:rPr lang="en-US" sz="1600" b="1"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1600" i="1" dirty="0">
                <a:solidFill>
                  <a:schemeClr val="bg1"/>
                </a:solidFill>
                <a:latin typeface="Arial" panose="020B0604020202020204" pitchFamily="34" charset="0"/>
                <a:ea typeface="Times New Roman" panose="02020603050405020304" pitchFamily="18" charset="0"/>
                <a:cs typeface="Arial" panose="020B0604020202020204" pitchFamily="34" charset="0"/>
              </a:rPr>
              <a:t>DOE looks forward to engaging with  the international community and the international funding agencies about potential collaborations and contributions to the EIC effort, in nuclear, accelerator and computer science.</a:t>
            </a:r>
          </a:p>
        </p:txBody>
      </p:sp>
      <p:pic>
        <p:nvPicPr>
          <p:cNvPr id="10" name="Picture 9">
            <a:extLst>
              <a:ext uri="{FF2B5EF4-FFF2-40B4-BE49-F238E27FC236}">
                <a16:creationId xmlns:a16="http://schemas.microsoft.com/office/drawing/2014/main" id="{584CC34B-7DC7-4DB0-AC58-638CDF01C0C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6200" y="752475"/>
            <a:ext cx="2283389" cy="2759095"/>
          </a:xfrm>
          <a:prstGeom prst="rect">
            <a:avLst/>
          </a:prstGeom>
        </p:spPr>
      </p:pic>
      <p:pic>
        <p:nvPicPr>
          <p:cNvPr id="13" name="Picture 12">
            <a:extLst>
              <a:ext uri="{FF2B5EF4-FFF2-40B4-BE49-F238E27FC236}">
                <a16:creationId xmlns:a16="http://schemas.microsoft.com/office/drawing/2014/main" id="{6AA73AAE-E7E5-440C-9CE0-87EA3ACA870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981200" y="1697965"/>
            <a:ext cx="2214444" cy="2675787"/>
          </a:xfrm>
          <a:prstGeom prst="rect">
            <a:avLst/>
          </a:prstGeom>
        </p:spPr>
      </p:pic>
      <p:sp>
        <p:nvSpPr>
          <p:cNvPr id="14" name="TextBox 13">
            <a:extLst>
              <a:ext uri="{FF2B5EF4-FFF2-40B4-BE49-F238E27FC236}">
                <a16:creationId xmlns:a16="http://schemas.microsoft.com/office/drawing/2014/main" id="{616EAD6A-5A3B-4516-BF3F-CF33FAA7F061}"/>
              </a:ext>
            </a:extLst>
          </p:cNvPr>
          <p:cNvSpPr txBox="1"/>
          <p:nvPr/>
        </p:nvSpPr>
        <p:spPr>
          <a:xfrm>
            <a:off x="277008" y="3505993"/>
            <a:ext cx="993211" cy="338554"/>
          </a:xfrm>
          <a:prstGeom prst="rect">
            <a:avLst/>
          </a:prstGeom>
          <a:solidFill>
            <a:srgbClr val="106636"/>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anose="020B0604020202020204" pitchFamily="34" charset="0"/>
                <a:cs typeface="Arial" panose="020B0604020202020204" pitchFamily="34" charset="0"/>
              </a:defRPr>
            </a:lvl1pPr>
          </a:lstStyle>
          <a:p>
            <a:r>
              <a:rPr lang="en-US" sz="1600" dirty="0"/>
              <a:t>RHIC</a:t>
            </a:r>
          </a:p>
        </p:txBody>
      </p:sp>
      <p:sp>
        <p:nvSpPr>
          <p:cNvPr id="15" name="TextBox 14">
            <a:extLst>
              <a:ext uri="{FF2B5EF4-FFF2-40B4-BE49-F238E27FC236}">
                <a16:creationId xmlns:a16="http://schemas.microsoft.com/office/drawing/2014/main" id="{E6F31913-8F93-4FFE-B883-722DD69F8186}"/>
              </a:ext>
            </a:extLst>
          </p:cNvPr>
          <p:cNvSpPr txBox="1"/>
          <p:nvPr/>
        </p:nvSpPr>
        <p:spPr>
          <a:xfrm>
            <a:off x="2475194" y="925937"/>
            <a:ext cx="993211" cy="338554"/>
          </a:xfrm>
          <a:prstGeom prst="rect">
            <a:avLst/>
          </a:prstGeom>
          <a:solidFill>
            <a:srgbClr val="106636"/>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anose="020B0604020202020204" pitchFamily="34" charset="0"/>
                <a:cs typeface="Arial" panose="020B0604020202020204" pitchFamily="34" charset="0"/>
              </a:defRPr>
            </a:lvl1pPr>
          </a:lstStyle>
          <a:p>
            <a:r>
              <a:rPr lang="en-US" sz="1600" dirty="0" err="1"/>
              <a:t>eRHIC</a:t>
            </a:r>
            <a:endParaRPr lang="en-US" sz="1600" dirty="0"/>
          </a:p>
        </p:txBody>
      </p:sp>
      <p:sp>
        <p:nvSpPr>
          <p:cNvPr id="16" name="Title 1">
            <a:extLst>
              <a:ext uri="{FF2B5EF4-FFF2-40B4-BE49-F238E27FC236}">
                <a16:creationId xmlns:a16="http://schemas.microsoft.com/office/drawing/2014/main" id="{715D312D-7FF4-460F-84D2-933C2CC0A212}"/>
              </a:ext>
            </a:extLst>
          </p:cNvPr>
          <p:cNvSpPr txBox="1">
            <a:spLocks/>
          </p:cNvSpPr>
          <p:nvPr/>
        </p:nvSpPr>
        <p:spPr bwMode="auto">
          <a:xfrm>
            <a:off x="-190501" y="30151"/>
            <a:ext cx="9144000" cy="642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i="0" kern="1200" baseline="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charset="0"/>
                <a:cs typeface="Arial" charset="0"/>
              </a:defRPr>
            </a:lvl2pPr>
            <a:lvl3pPr algn="ctr" rtl="0" eaLnBrk="0" fontAlgn="base" hangingPunct="0">
              <a:spcBef>
                <a:spcPct val="0"/>
              </a:spcBef>
              <a:spcAft>
                <a:spcPct val="0"/>
              </a:spcAft>
              <a:defRPr sz="2400">
                <a:solidFill>
                  <a:srgbClr val="106636"/>
                </a:solidFill>
                <a:latin typeface="Arial" charset="0"/>
                <a:cs typeface="Arial" charset="0"/>
              </a:defRPr>
            </a:lvl3pPr>
            <a:lvl4pPr algn="ctr" rtl="0" eaLnBrk="0" fontAlgn="base" hangingPunct="0">
              <a:spcBef>
                <a:spcPct val="0"/>
              </a:spcBef>
              <a:spcAft>
                <a:spcPct val="0"/>
              </a:spcAft>
              <a:defRPr sz="2400">
                <a:solidFill>
                  <a:srgbClr val="106636"/>
                </a:solidFill>
                <a:latin typeface="Arial" charset="0"/>
                <a:cs typeface="Arial" charset="0"/>
              </a:defRPr>
            </a:lvl4pPr>
            <a:lvl5pPr algn="ctr" rtl="0" eaLnBrk="0" fontAlgn="base" hangingPunct="0">
              <a:spcBef>
                <a:spcPct val="0"/>
              </a:spcBef>
              <a:spcAft>
                <a:spcPct val="0"/>
              </a:spcAft>
              <a:defRPr sz="2400">
                <a:solidFill>
                  <a:srgbClr val="106636"/>
                </a:solidFill>
                <a:latin typeface="Arial" charset="0"/>
                <a:cs typeface="Arial" charset="0"/>
              </a:defRPr>
            </a:lvl5pPr>
            <a:lvl6pPr marL="457200" algn="ctr" rtl="0" fontAlgn="base">
              <a:spcBef>
                <a:spcPct val="0"/>
              </a:spcBef>
              <a:spcAft>
                <a:spcPct val="0"/>
              </a:spcAft>
              <a:defRPr sz="2400">
                <a:solidFill>
                  <a:srgbClr val="106636"/>
                </a:solidFill>
                <a:latin typeface="Arial" charset="0"/>
                <a:cs typeface="Arial" charset="0"/>
              </a:defRPr>
            </a:lvl6pPr>
            <a:lvl7pPr marL="914400" algn="ctr" rtl="0" fontAlgn="base">
              <a:spcBef>
                <a:spcPct val="0"/>
              </a:spcBef>
              <a:spcAft>
                <a:spcPct val="0"/>
              </a:spcAft>
              <a:defRPr sz="2400">
                <a:solidFill>
                  <a:srgbClr val="106636"/>
                </a:solidFill>
                <a:latin typeface="Arial" charset="0"/>
                <a:cs typeface="Arial" charset="0"/>
              </a:defRPr>
            </a:lvl7pPr>
            <a:lvl8pPr marL="1371600" algn="ctr" rtl="0" fontAlgn="base">
              <a:spcBef>
                <a:spcPct val="0"/>
              </a:spcBef>
              <a:spcAft>
                <a:spcPct val="0"/>
              </a:spcAft>
              <a:defRPr sz="2400">
                <a:solidFill>
                  <a:srgbClr val="106636"/>
                </a:solidFill>
                <a:latin typeface="Arial" charset="0"/>
                <a:cs typeface="Arial" charset="0"/>
              </a:defRPr>
            </a:lvl8pPr>
            <a:lvl9pPr marL="1828800" algn="ctr" rtl="0" fontAlgn="base">
              <a:spcBef>
                <a:spcPct val="0"/>
              </a:spcBef>
              <a:spcAft>
                <a:spcPct val="0"/>
              </a:spcAft>
              <a:defRPr sz="2400">
                <a:solidFill>
                  <a:srgbClr val="106636"/>
                </a:solidFill>
                <a:latin typeface="Arial" charset="0"/>
                <a:cs typeface="Arial" charset="0"/>
              </a:defRPr>
            </a:lvl9pPr>
          </a:lstStyle>
          <a:p>
            <a:r>
              <a:rPr lang="en-US" dirty="0"/>
              <a:t>Recent Major Milestone: EIC CD0</a:t>
            </a:r>
          </a:p>
        </p:txBody>
      </p:sp>
    </p:spTree>
    <p:extLst>
      <p:ext uri="{BB962C8B-B14F-4D97-AF65-F5344CB8AC3E}">
        <p14:creationId xmlns:p14="http://schemas.microsoft.com/office/powerpoint/2010/main" val="96423016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5</a:t>
            </a:fld>
            <a:endParaRPr lang="en-US" dirty="0"/>
          </a:p>
        </p:txBody>
      </p:sp>
      <p:sp>
        <p:nvSpPr>
          <p:cNvPr id="4" name="TextBox 3"/>
          <p:cNvSpPr txBox="1"/>
          <p:nvPr/>
        </p:nvSpPr>
        <p:spPr>
          <a:xfrm>
            <a:off x="255152" y="807848"/>
            <a:ext cx="8698347" cy="31239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 Report: AN ASSESSMENT OF U.S.-BASED ELECTRON-ION COLLIDER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EIC can uniquely address three profound questions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About</a:t>
            </a:r>
            <a:r>
              <a:rPr lang="en-US" sz="2000" dirty="0">
                <a:solidFill>
                  <a:prstClr val="black"/>
                </a:solidFill>
                <a:latin typeface="Arial" panose="020B0604020202020204" pitchFamily="34" charset="0"/>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nucleons—neutrons and protons—and how they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assembled to form the nuclei of atoms: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How does the mass of the nucleon arise?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How does the spin of the nucleon arise?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are the emergent properties of dense systems of gluons?”</a:t>
            </a:r>
          </a:p>
        </p:txBody>
      </p:sp>
      <p:pic>
        <p:nvPicPr>
          <p:cNvPr id="5" name="Picture 4"/>
          <p:cNvPicPr>
            <a:picLocks noChangeAspect="1"/>
          </p:cNvPicPr>
          <p:nvPr/>
        </p:nvPicPr>
        <p:blipFill>
          <a:blip r:embed="rId2"/>
          <a:stretch>
            <a:fillRect/>
          </a:stretch>
        </p:blipFill>
        <p:spPr>
          <a:xfrm>
            <a:off x="534751" y="3931780"/>
            <a:ext cx="2975845" cy="1993092"/>
          </a:xfrm>
          <a:prstGeom prst="rect">
            <a:avLst/>
          </a:prstGeom>
        </p:spPr>
      </p:pic>
      <p:sp>
        <p:nvSpPr>
          <p:cNvPr id="6" name="TextBox 5"/>
          <p:cNvSpPr txBox="1"/>
          <p:nvPr/>
        </p:nvSpPr>
        <p:spPr>
          <a:xfrm>
            <a:off x="3696608" y="4456695"/>
            <a:ext cx="5220373"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EIC would be a unique facility &amp; maintain leadership in nuclear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Arial" panose="020B0604020202020204" pitchFamily="34" charset="0"/>
              <a:cs typeface="Arial" panose="020B0604020202020204" pitchFamily="34" charset="0"/>
            </a:endParaRPr>
          </a:p>
          <a:p>
            <a:pPr lvl="0">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EIC </a:t>
            </a:r>
            <a:r>
              <a:rPr lang="en-US" sz="2000" dirty="0"/>
              <a:t>would maintain leadership in the accelerator science and technology of colliders </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E22A938A-3198-486A-9D16-ABD7A11B03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6571" y="1223393"/>
            <a:ext cx="1586928" cy="2267039"/>
          </a:xfrm>
          <a:prstGeom prst="rect">
            <a:avLst/>
          </a:prstGeom>
        </p:spPr>
      </p:pic>
      <p:sp>
        <p:nvSpPr>
          <p:cNvPr id="9" name="Title 8">
            <a:extLst>
              <a:ext uri="{FF2B5EF4-FFF2-40B4-BE49-F238E27FC236}">
                <a16:creationId xmlns:a16="http://schemas.microsoft.com/office/drawing/2014/main" id="{38190A33-AA5B-4BAD-8372-1B87654B07BD}"/>
              </a:ext>
            </a:extLst>
          </p:cNvPr>
          <p:cNvSpPr>
            <a:spLocks noGrp="1"/>
          </p:cNvSpPr>
          <p:nvPr>
            <p:ph type="title"/>
          </p:nvPr>
        </p:nvSpPr>
        <p:spPr>
          <a:xfrm>
            <a:off x="0" y="52387"/>
            <a:ext cx="9144000" cy="642156"/>
          </a:xfrm>
        </p:spPr>
        <p:txBody>
          <a:bodyPr/>
          <a:lstStyle/>
          <a:p>
            <a:r>
              <a:rPr lang="en-US" dirty="0"/>
              <a:t>NAS EIC Assessment</a:t>
            </a:r>
          </a:p>
        </p:txBody>
      </p:sp>
    </p:spTree>
    <p:extLst>
      <p:ext uri="{BB962C8B-B14F-4D97-AF65-F5344CB8AC3E}">
        <p14:creationId xmlns:p14="http://schemas.microsoft.com/office/powerpoint/2010/main" val="10872775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A87D9-43A4-43A1-8B23-21BC40DA7F83}"/>
              </a:ext>
            </a:extLst>
          </p:cNvPr>
          <p:cNvPicPr>
            <a:picLocks noChangeAspect="1"/>
          </p:cNvPicPr>
          <p:nvPr/>
        </p:nvPicPr>
        <p:blipFill rotWithShape="1">
          <a:blip r:embed="rId3"/>
          <a:srcRect t="7852"/>
          <a:stretch/>
        </p:blipFill>
        <p:spPr>
          <a:xfrm>
            <a:off x="1251807" y="867285"/>
            <a:ext cx="6448127" cy="3940496"/>
          </a:xfrm>
          <a:prstGeom prst="rect">
            <a:avLst/>
          </a:prstGeom>
        </p:spPr>
      </p:pic>
      <p:sp>
        <p:nvSpPr>
          <p:cNvPr id="2" name="Title 1"/>
          <p:cNvSpPr>
            <a:spLocks noGrp="1"/>
          </p:cNvSpPr>
          <p:nvPr>
            <p:ph type="title"/>
          </p:nvPr>
        </p:nvSpPr>
        <p:spPr>
          <a:xfrm>
            <a:off x="3220962" y="97033"/>
            <a:ext cx="2702075" cy="589573"/>
          </a:xfrm>
        </p:spPr>
        <p:txBody>
          <a:bodyPr>
            <a:normAutofit/>
          </a:bodyPr>
          <a:lstStyle/>
          <a:p>
            <a:r>
              <a:rPr lang="en-US" dirty="0"/>
              <a:t>EIC Scope</a:t>
            </a:r>
          </a:p>
        </p:txBody>
      </p:sp>
      <p:sp>
        <p:nvSpPr>
          <p:cNvPr id="4" name="Slide Number Placeholder 3"/>
          <p:cNvSpPr>
            <a:spLocks noGrp="1"/>
          </p:cNvSpPr>
          <p:nvPr>
            <p:ph type="sldNum" sz="quarter" idx="4294967295"/>
          </p:nvPr>
        </p:nvSpPr>
        <p:spPr>
          <a:xfrm>
            <a:off x="3750513" y="6311899"/>
            <a:ext cx="20574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93C5830-40F3-F04E-B2E3-10E6672BA8FF}" type="slidenum">
              <a:rPr kumimoji="0" lang="en-US" sz="1200" b="0" i="0" u="none" strike="noStrike" kern="1200" cap="none" spc="0" normalizeH="0" baseline="0" noProof="0" smtClean="0">
                <a:ln>
                  <a:noFill/>
                </a:ln>
                <a:solidFill>
                  <a:prstClr val="white"/>
                </a:solidFill>
                <a:effectLst/>
                <a:uLnTx/>
                <a:uFillTx/>
                <a:latin typeface="Arial" charset="0"/>
                <a:cs typeface="Arial"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Arial" charset="0"/>
              <a:cs typeface="Arial" charset="0"/>
            </a:endParaRPr>
          </a:p>
        </p:txBody>
      </p:sp>
      <p:sp>
        <p:nvSpPr>
          <p:cNvPr id="8" name="TextBox 7">
            <a:extLst>
              <a:ext uri="{FF2B5EF4-FFF2-40B4-BE49-F238E27FC236}">
                <a16:creationId xmlns:a16="http://schemas.microsoft.com/office/drawing/2014/main" id="{17512197-A02F-4029-B30D-2712EFE0CA50}"/>
              </a:ext>
            </a:extLst>
          </p:cNvPr>
          <p:cNvSpPr txBox="1"/>
          <p:nvPr/>
        </p:nvSpPr>
        <p:spPr>
          <a:xfrm>
            <a:off x="207213" y="4983680"/>
            <a:ext cx="9144000" cy="1323439"/>
          </a:xfrm>
          <a:prstGeom prst="rect">
            <a:avLst/>
          </a:prstGeom>
          <a:noFill/>
        </p:spPr>
        <p:txBody>
          <a:bodyPr wrap="square" rtlCol="0">
            <a:spAutoFit/>
          </a:bodyPr>
          <a:lstStyle/>
          <a:p>
            <a:r>
              <a:rPr lang="en-US" sz="2000" dirty="0"/>
              <a:t>EIC scope includes the machine upgrades to RHIC asset and two interactions regions</a:t>
            </a:r>
          </a:p>
          <a:p>
            <a:r>
              <a:rPr lang="en-US" sz="2000" dirty="0"/>
              <a:t>with one of the interaction regions outfitted with a major detector.</a:t>
            </a:r>
          </a:p>
          <a:p>
            <a:r>
              <a:rPr lang="en-US" sz="2000" dirty="0"/>
              <a:t>Scientific instrumentation for the second interaction region not included in the scope.</a:t>
            </a:r>
          </a:p>
          <a:p>
            <a:endParaRPr lang="en-US" sz="2000" dirty="0"/>
          </a:p>
        </p:txBody>
      </p:sp>
      <p:sp>
        <p:nvSpPr>
          <p:cNvPr id="6" name="TextBox 5">
            <a:extLst>
              <a:ext uri="{FF2B5EF4-FFF2-40B4-BE49-F238E27FC236}">
                <a16:creationId xmlns:a16="http://schemas.microsoft.com/office/drawing/2014/main" id="{F95DDDC9-C774-4FCE-8760-EB060A6D39B6}"/>
              </a:ext>
            </a:extLst>
          </p:cNvPr>
          <p:cNvSpPr txBox="1"/>
          <p:nvPr/>
        </p:nvSpPr>
        <p:spPr>
          <a:xfrm flipH="1">
            <a:off x="8537786" y="6488668"/>
            <a:ext cx="631614" cy="307777"/>
          </a:xfrm>
          <a:prstGeom prst="rect">
            <a:avLst/>
          </a:prstGeom>
          <a:noFill/>
        </p:spPr>
        <p:txBody>
          <a:bodyPr wrap="square" rtlCol="0">
            <a:spAutoFit/>
          </a:bodyPr>
          <a:lstStyle/>
          <a:p>
            <a:r>
              <a:rPr lang="en-US" sz="1400" dirty="0"/>
              <a:t>6</a:t>
            </a:r>
          </a:p>
        </p:txBody>
      </p:sp>
    </p:spTree>
    <p:extLst>
      <p:ext uri="{BB962C8B-B14F-4D97-AF65-F5344CB8AC3E}">
        <p14:creationId xmlns:p14="http://schemas.microsoft.com/office/powerpoint/2010/main" val="5593666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7</a:t>
            </a:fld>
            <a:endParaRPr lang="en-US" dirty="0"/>
          </a:p>
        </p:txBody>
      </p:sp>
      <p:sp>
        <p:nvSpPr>
          <p:cNvPr id="4" name="Title 1"/>
          <p:cNvSpPr>
            <a:spLocks noGrp="1"/>
          </p:cNvSpPr>
          <p:nvPr>
            <p:ph type="title"/>
          </p:nvPr>
        </p:nvSpPr>
        <p:spPr>
          <a:xfrm>
            <a:off x="-76200" y="62251"/>
            <a:ext cx="9144000" cy="642156"/>
          </a:xfrm>
        </p:spPr>
        <p:txBody>
          <a:bodyPr>
            <a:noAutofit/>
          </a:bodyPr>
          <a:lstStyle/>
          <a:p>
            <a:r>
              <a:rPr lang="en-US" sz="2400" dirty="0"/>
              <a:t>EIC Users Group and International Interest</a:t>
            </a:r>
          </a:p>
        </p:txBody>
      </p:sp>
      <p:pic>
        <p:nvPicPr>
          <p:cNvPr id="5" name="Picture 4" descr="Screen Shot 2017-09-06 at 10.20.04 AM.png"/>
          <p:cNvPicPr>
            <a:picLocks noChangeAspect="1"/>
          </p:cNvPicPr>
          <p:nvPr/>
        </p:nvPicPr>
        <p:blipFill rotWithShape="1">
          <a:blip r:embed="rId2">
            <a:extLst>
              <a:ext uri="{28A0092B-C50C-407E-A947-70E740481C1C}">
                <a14:useLocalDpi xmlns:a14="http://schemas.microsoft.com/office/drawing/2010/main" val="0"/>
              </a:ext>
            </a:extLst>
          </a:blip>
          <a:srcRect b="2412"/>
          <a:stretch/>
        </p:blipFill>
        <p:spPr>
          <a:xfrm>
            <a:off x="979931" y="2248670"/>
            <a:ext cx="6889856" cy="375489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3"/>
          <a:srcRect b="10729"/>
          <a:stretch/>
        </p:blipFill>
        <p:spPr>
          <a:xfrm>
            <a:off x="5786474" y="848704"/>
            <a:ext cx="2868428" cy="1918035"/>
          </a:xfrm>
          <a:prstGeom prst="rect">
            <a:avLst/>
          </a:prstGeom>
        </p:spPr>
      </p:pic>
      <p:sp>
        <p:nvSpPr>
          <p:cNvPr id="7" name="TextBox 6"/>
          <p:cNvSpPr txBox="1"/>
          <p:nvPr/>
        </p:nvSpPr>
        <p:spPr>
          <a:xfrm>
            <a:off x="1217673" y="962650"/>
            <a:ext cx="3207186" cy="1054133"/>
          </a:xfrm>
          <a:prstGeom prst="rect">
            <a:avLst/>
          </a:prstGeom>
          <a:noFill/>
          <a:ln w="12700" cap="flat">
            <a:solidFill>
              <a:srgbClr val="008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marL="298847" marR="0" lvl="0" indent="129779" algn="l" defTabSz="6858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275"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Times"/>
              </a:rPr>
              <a:t>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Times"/>
              </a:rPr>
              <a:t>Formed in 2016; currently: </a:t>
            </a:r>
          </a:p>
          <a:p>
            <a:pPr marL="901304" marR="0" lvl="1" indent="-257175" algn="l" defTabSz="6858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Times"/>
              </a:rPr>
              <a:t>&gt;</a:t>
            </a:r>
            <a:r>
              <a:rPr lang="en-US" sz="1600" b="1">
                <a:solidFill>
                  <a:srgbClr val="000000"/>
                </a:solidFill>
                <a:latin typeface="Arial" panose="020B0604020202020204" pitchFamily="34" charset="0"/>
                <a:cs typeface="Arial" panose="020B0604020202020204" pitchFamily="34" charset="0"/>
                <a:sym typeface="Times"/>
              </a:rPr>
              <a:t>1100</a:t>
            </a:r>
            <a:r>
              <a:rPr kumimoji="0" lang="en-US" sz="1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Times"/>
              </a:rPr>
              <a:t>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Times"/>
              </a:rPr>
              <a:t>members</a:t>
            </a:r>
          </a:p>
          <a:p>
            <a:pPr marL="901304" marR="0" lvl="1" indent="-257175" algn="l" defTabSz="6858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600" b="1" dirty="0">
                <a:solidFill>
                  <a:srgbClr val="000000"/>
                </a:solidFill>
                <a:latin typeface="Arial" panose="020B0604020202020204" pitchFamily="34" charset="0"/>
                <a:cs typeface="Arial" panose="020B0604020202020204" pitchFamily="34" charset="0"/>
                <a:sym typeface="Times"/>
              </a:rPr>
              <a:t>205</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Times"/>
              </a:rPr>
              <a:t> institutions </a:t>
            </a:r>
          </a:p>
          <a:p>
            <a:pPr marL="901304" marR="0" lvl="1" indent="-257175" algn="l" defTabSz="6858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Times"/>
              </a:rPr>
              <a:t>  30 countries</a:t>
            </a:r>
          </a:p>
        </p:txBody>
      </p:sp>
    </p:spTree>
    <p:extLst>
      <p:ext uri="{BB962C8B-B14F-4D97-AF65-F5344CB8AC3E}">
        <p14:creationId xmlns:p14="http://schemas.microsoft.com/office/powerpoint/2010/main" val="20699224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675268" y="1224676"/>
            <a:ext cx="3087731" cy="3014373"/>
          </a:xfrm>
          <a:prstGeom prst="rect">
            <a:avLst/>
          </a:prstGeom>
        </p:spPr>
      </p:pic>
      <p:sp>
        <p:nvSpPr>
          <p:cNvPr id="6" name="TextBox 5"/>
          <p:cNvSpPr txBox="1"/>
          <p:nvPr/>
        </p:nvSpPr>
        <p:spPr>
          <a:xfrm>
            <a:off x="115218" y="982507"/>
            <a:ext cx="5573959" cy="2031325"/>
          </a:xfrm>
          <a:prstGeom prst="rect">
            <a:avLst/>
          </a:prstGeom>
          <a:noFill/>
        </p:spPr>
        <p:txBody>
          <a:bodyPr wrap="square" rtlCol="0">
            <a:spAutoFit/>
          </a:bodyPr>
          <a:lstStyle/>
          <a:p>
            <a:r>
              <a:rPr lang="en-US" dirty="0"/>
              <a:t>One striking fact is that the liquid-vapor curve can end. Beyond this “Critical Point” the sharp distinction between liquid and vapor is lost. Experimentally verifying the location of fundamental QCD “landmarks” such as the Critical Point is central to a quantitative understanding of the nuclear matter phase diagram.</a:t>
            </a:r>
          </a:p>
          <a:p>
            <a:endParaRPr lang="en-US" dirty="0"/>
          </a:p>
        </p:txBody>
      </p:sp>
      <p:sp>
        <p:nvSpPr>
          <p:cNvPr id="13" name="TextBox 12"/>
          <p:cNvSpPr txBox="1"/>
          <p:nvPr/>
        </p:nvSpPr>
        <p:spPr>
          <a:xfrm>
            <a:off x="1548352" y="191088"/>
            <a:ext cx="6047296" cy="400110"/>
          </a:xfrm>
          <a:prstGeom prst="rect">
            <a:avLst/>
          </a:prstGeom>
          <a:noFill/>
        </p:spPr>
        <p:txBody>
          <a:bodyPr wrap="none" rtlCol="0">
            <a:spAutoFit/>
          </a:bodyPr>
          <a:lstStyle/>
          <a:p>
            <a:r>
              <a:rPr lang="en-US" sz="2000" dirty="0">
                <a:solidFill>
                  <a:srgbClr val="008000"/>
                </a:solidFill>
                <a:latin typeface="Arial" panose="020B0604020202020204" pitchFamily="34" charset="0"/>
                <a:cs typeface="Arial" panose="020B0604020202020204" pitchFamily="34" charset="0"/>
              </a:rPr>
              <a:t>Near-Term at RHIC: Beam Energy Scan II (BESII) </a:t>
            </a:r>
          </a:p>
        </p:txBody>
      </p:sp>
      <p:pic>
        <p:nvPicPr>
          <p:cNvPr id="15" name="Picture 14"/>
          <p:cNvPicPr>
            <a:picLocks noChangeAspect="1"/>
          </p:cNvPicPr>
          <p:nvPr/>
        </p:nvPicPr>
        <p:blipFill>
          <a:blip r:embed="rId3"/>
          <a:stretch>
            <a:fillRect/>
          </a:stretch>
        </p:blipFill>
        <p:spPr>
          <a:xfrm>
            <a:off x="948296" y="2750336"/>
            <a:ext cx="3557254" cy="2377434"/>
          </a:xfrm>
          <a:prstGeom prst="rect">
            <a:avLst/>
          </a:prstGeom>
        </p:spPr>
      </p:pic>
      <p:sp>
        <p:nvSpPr>
          <p:cNvPr id="16" name="TextBox 15"/>
          <p:cNvSpPr txBox="1"/>
          <p:nvPr/>
        </p:nvSpPr>
        <p:spPr>
          <a:xfrm>
            <a:off x="351928" y="5131223"/>
            <a:ext cx="8792072" cy="1492716"/>
          </a:xfrm>
          <a:prstGeom prst="rect">
            <a:avLst/>
          </a:prstGeom>
          <a:noFill/>
        </p:spPr>
        <p:txBody>
          <a:bodyPr wrap="square" rtlCol="0">
            <a:spAutoFit/>
          </a:bodyPr>
          <a:lstStyle/>
          <a:p>
            <a:pPr marL="285750" indent="-285750">
              <a:spcBef>
                <a:spcPts val="600"/>
              </a:spcBef>
              <a:buFont typeface="Arial" panose="020B0604020202020204" pitchFamily="34" charset="0"/>
              <a:buChar char="•"/>
              <a:defRPr/>
            </a:pPr>
            <a:r>
              <a:rPr lang="en-US" dirty="0">
                <a:latin typeface="Calibri" panose="020F0502020204030204" pitchFamily="34" charset="0"/>
                <a:cs typeface="Calibri" panose="020F0502020204030204" pitchFamily="34" charset="0"/>
              </a:rPr>
              <a:t>RHIC has Consistently high facility availability (~85%)</a:t>
            </a:r>
          </a:p>
          <a:p>
            <a:pPr marL="285750" indent="-285750">
              <a:spcBef>
                <a:spcPts val="600"/>
              </a:spcBef>
              <a:buFont typeface="Arial" panose="020B0604020202020204" pitchFamily="34" charset="0"/>
              <a:buChar char="•"/>
              <a:defRPr/>
            </a:pPr>
            <a:r>
              <a:rPr lang="en-US" dirty="0">
                <a:sym typeface="Arial" charset="0"/>
              </a:rPr>
              <a:t>No other facility worldwide, existing or planned, rivals RHIC in science reach and versatility as a heavy ion collider. It is the only polarized proton collider in the world.</a:t>
            </a:r>
          </a:p>
          <a:p>
            <a:pPr marL="285750" indent="-285750">
              <a:spcBef>
                <a:spcPts val="600"/>
              </a:spcBef>
              <a:buFont typeface="Arial" panose="020B0604020202020204" pitchFamily="34" charset="0"/>
              <a:buChar char="•"/>
            </a:pPr>
            <a:endParaRPr lang="en-US" sz="1600" dirty="0">
              <a:solidFill>
                <a:srgbClr val="FF0000"/>
              </a:solidFill>
            </a:endParaRPr>
          </a:p>
          <a:p>
            <a:pPr marL="171450" indent="-171450">
              <a:spcBef>
                <a:spcPts val="600"/>
              </a:spcBef>
              <a:buFont typeface="Arial" panose="020B0604020202020204" pitchFamily="34" charset="0"/>
              <a:buChar char="•"/>
            </a:pPr>
            <a:endParaRPr lang="en-US" sz="600" dirty="0"/>
          </a:p>
        </p:txBody>
      </p:sp>
      <p:sp>
        <p:nvSpPr>
          <p:cNvPr id="4" name="Slide Number Placeholder 3"/>
          <p:cNvSpPr>
            <a:spLocks noGrp="1"/>
          </p:cNvSpPr>
          <p:nvPr>
            <p:ph type="sldNum" sz="quarter" idx="10"/>
          </p:nvPr>
        </p:nvSpPr>
        <p:spPr/>
        <p:txBody>
          <a:bodyPr/>
          <a:lstStyle/>
          <a:p>
            <a:pPr>
              <a:defRPr/>
            </a:pPr>
            <a:fld id="{1F8A97BA-DB9B-4291-87AE-AF89EA7F18B7}" type="slidenum">
              <a:rPr lang="en-US" smtClean="0"/>
              <a:pPr>
                <a:defRPr/>
              </a:pPr>
              <a:t>8</a:t>
            </a:fld>
            <a:endParaRPr lang="en-US" dirty="0"/>
          </a:p>
        </p:txBody>
      </p:sp>
      <p:sp>
        <p:nvSpPr>
          <p:cNvPr id="2" name="TextBox 1">
            <a:extLst>
              <a:ext uri="{FF2B5EF4-FFF2-40B4-BE49-F238E27FC236}">
                <a16:creationId xmlns:a16="http://schemas.microsoft.com/office/drawing/2014/main" id="{D8A46AF2-40E2-4323-933A-262BDEA3BB5D}"/>
              </a:ext>
            </a:extLst>
          </p:cNvPr>
          <p:cNvSpPr txBox="1"/>
          <p:nvPr/>
        </p:nvSpPr>
        <p:spPr>
          <a:xfrm>
            <a:off x="5506948" y="4221476"/>
            <a:ext cx="3811712" cy="1200329"/>
          </a:xfrm>
          <a:prstGeom prst="rect">
            <a:avLst/>
          </a:prstGeom>
          <a:noFill/>
        </p:spPr>
        <p:txBody>
          <a:bodyPr wrap="square" rtlCol="0">
            <a:spAutoFit/>
          </a:bodyPr>
          <a:lstStyle/>
          <a:p>
            <a:r>
              <a:rPr lang="en-US" dirty="0"/>
              <a:t>A primary signature of the Critical Point: non-</a:t>
            </a:r>
            <a:r>
              <a:rPr lang="en-US" dirty="0" err="1"/>
              <a:t>Poissonian</a:t>
            </a:r>
            <a:r>
              <a:rPr lang="en-US" dirty="0"/>
              <a:t> scaled kurtosis (net baryon number fluctuations)</a:t>
            </a:r>
          </a:p>
          <a:p>
            <a:endParaRPr lang="en-US" dirty="0"/>
          </a:p>
        </p:txBody>
      </p:sp>
    </p:spTree>
    <p:extLst>
      <p:ext uri="{BB962C8B-B14F-4D97-AF65-F5344CB8AC3E}">
        <p14:creationId xmlns:p14="http://schemas.microsoft.com/office/powerpoint/2010/main" val="23508266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8847" r="3396"/>
          <a:stretch/>
        </p:blipFill>
        <p:spPr>
          <a:xfrm>
            <a:off x="600482" y="1091835"/>
            <a:ext cx="3805353" cy="2439970"/>
          </a:xfrm>
          <a:prstGeom prst="rect">
            <a:avLst/>
          </a:prstGeom>
          <a:ln>
            <a:solidFill>
              <a:schemeClr val="tx1"/>
            </a:solidFill>
          </a:ln>
        </p:spPr>
      </p:pic>
      <p:sp>
        <p:nvSpPr>
          <p:cNvPr id="12" name="Title 1"/>
          <p:cNvSpPr txBox="1">
            <a:spLocks/>
          </p:cNvSpPr>
          <p:nvPr/>
        </p:nvSpPr>
        <p:spPr bwMode="auto">
          <a:xfrm>
            <a:off x="-196987" y="103170"/>
            <a:ext cx="9144000" cy="642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i="0" kern="1200" baseline="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charset="0"/>
                <a:cs typeface="Arial" charset="0"/>
              </a:defRPr>
            </a:lvl2pPr>
            <a:lvl3pPr algn="ctr" rtl="0" eaLnBrk="0" fontAlgn="base" hangingPunct="0">
              <a:spcBef>
                <a:spcPct val="0"/>
              </a:spcBef>
              <a:spcAft>
                <a:spcPct val="0"/>
              </a:spcAft>
              <a:defRPr sz="2400">
                <a:solidFill>
                  <a:srgbClr val="106636"/>
                </a:solidFill>
                <a:latin typeface="Arial" charset="0"/>
                <a:cs typeface="Arial" charset="0"/>
              </a:defRPr>
            </a:lvl3pPr>
            <a:lvl4pPr algn="ctr" rtl="0" eaLnBrk="0" fontAlgn="base" hangingPunct="0">
              <a:spcBef>
                <a:spcPct val="0"/>
              </a:spcBef>
              <a:spcAft>
                <a:spcPct val="0"/>
              </a:spcAft>
              <a:defRPr sz="2400">
                <a:solidFill>
                  <a:srgbClr val="106636"/>
                </a:solidFill>
                <a:latin typeface="Arial" charset="0"/>
                <a:cs typeface="Arial" charset="0"/>
              </a:defRPr>
            </a:lvl4pPr>
            <a:lvl5pPr algn="ctr" rtl="0" eaLnBrk="0" fontAlgn="base" hangingPunct="0">
              <a:spcBef>
                <a:spcPct val="0"/>
              </a:spcBef>
              <a:spcAft>
                <a:spcPct val="0"/>
              </a:spcAft>
              <a:defRPr sz="2400">
                <a:solidFill>
                  <a:srgbClr val="106636"/>
                </a:solidFill>
                <a:latin typeface="Arial" charset="0"/>
                <a:cs typeface="Arial" charset="0"/>
              </a:defRPr>
            </a:lvl5pPr>
            <a:lvl6pPr marL="457200" algn="ctr" rtl="0" fontAlgn="base">
              <a:spcBef>
                <a:spcPct val="0"/>
              </a:spcBef>
              <a:spcAft>
                <a:spcPct val="0"/>
              </a:spcAft>
              <a:defRPr sz="2400">
                <a:solidFill>
                  <a:srgbClr val="106636"/>
                </a:solidFill>
                <a:latin typeface="Arial" charset="0"/>
                <a:cs typeface="Arial" charset="0"/>
              </a:defRPr>
            </a:lvl6pPr>
            <a:lvl7pPr marL="914400" algn="ctr" rtl="0" fontAlgn="base">
              <a:spcBef>
                <a:spcPct val="0"/>
              </a:spcBef>
              <a:spcAft>
                <a:spcPct val="0"/>
              </a:spcAft>
              <a:defRPr sz="2400">
                <a:solidFill>
                  <a:srgbClr val="106636"/>
                </a:solidFill>
                <a:latin typeface="Arial" charset="0"/>
                <a:cs typeface="Arial" charset="0"/>
              </a:defRPr>
            </a:lvl7pPr>
            <a:lvl8pPr marL="1371600" algn="ctr" rtl="0" fontAlgn="base">
              <a:spcBef>
                <a:spcPct val="0"/>
              </a:spcBef>
              <a:spcAft>
                <a:spcPct val="0"/>
              </a:spcAft>
              <a:defRPr sz="2400">
                <a:solidFill>
                  <a:srgbClr val="106636"/>
                </a:solidFill>
                <a:latin typeface="Arial" charset="0"/>
                <a:cs typeface="Arial" charset="0"/>
              </a:defRPr>
            </a:lvl8pPr>
            <a:lvl9pPr marL="1828800" algn="ctr" rtl="0" fontAlgn="base">
              <a:spcBef>
                <a:spcPct val="0"/>
              </a:spcBef>
              <a:spcAft>
                <a:spcPct val="0"/>
              </a:spcAft>
              <a:defRPr sz="2400">
                <a:solidFill>
                  <a:srgbClr val="106636"/>
                </a:solidFill>
                <a:latin typeface="Arial" charset="0"/>
                <a:cs typeface="Arial" charset="0"/>
              </a:defRPr>
            </a:lvl9pPr>
          </a:lstStyle>
          <a:p>
            <a:r>
              <a:rPr lang="en-US" b="0" dirty="0">
                <a:solidFill>
                  <a:srgbClr val="008000"/>
                </a:solidFill>
              </a:rPr>
              <a:t>12 GeV CEBAF Science Program is Underway </a:t>
            </a:r>
          </a:p>
        </p:txBody>
      </p:sp>
      <p:sp>
        <p:nvSpPr>
          <p:cNvPr id="4" name="Slide Number Placeholder 3"/>
          <p:cNvSpPr>
            <a:spLocks noGrp="1"/>
          </p:cNvSpPr>
          <p:nvPr>
            <p:ph type="sldNum" sz="quarter" idx="12"/>
          </p:nvPr>
        </p:nvSpPr>
        <p:spPr/>
        <p:txBody>
          <a:bodyPr/>
          <a:lstStyle/>
          <a:p>
            <a:fld id="{0F212760-C894-0E47-86F8-5DB7460FEDC1}" type="slidenum">
              <a:rPr lang="en-US" smtClean="0"/>
              <a:t>9</a:t>
            </a:fld>
            <a:endParaRPr lang="en-US"/>
          </a:p>
        </p:txBody>
      </p:sp>
      <p:pic>
        <p:nvPicPr>
          <p:cNvPr id="13" name="Picture 12">
            <a:extLst>
              <a:ext uri="{FF2B5EF4-FFF2-40B4-BE49-F238E27FC236}">
                <a16:creationId xmlns:a16="http://schemas.microsoft.com/office/drawing/2014/main" id="{4C322B7E-8AF8-4EA6-B299-91029AF4ECCE}"/>
              </a:ext>
            </a:extLst>
          </p:cNvPr>
          <p:cNvPicPr>
            <a:picLocks noChangeAspect="1"/>
          </p:cNvPicPr>
          <p:nvPr/>
        </p:nvPicPr>
        <p:blipFill rotWithShape="1">
          <a:blip r:embed="rId3"/>
          <a:srcRect t="7872" b="1387"/>
          <a:stretch/>
        </p:blipFill>
        <p:spPr>
          <a:xfrm rot="16200000">
            <a:off x="5549900" y="1255931"/>
            <a:ext cx="3254339" cy="4661831"/>
          </a:xfrm>
          <a:prstGeom prst="rect">
            <a:avLst/>
          </a:prstGeom>
          <a:scene3d>
            <a:camera prst="orthographicFront">
              <a:rot lat="0" lon="0" rev="16200000"/>
            </a:camera>
            <a:lightRig rig="threePt" dir="t"/>
          </a:scene3d>
        </p:spPr>
      </p:pic>
      <p:sp>
        <p:nvSpPr>
          <p:cNvPr id="3" name="TextBox 2">
            <a:extLst>
              <a:ext uri="{FF2B5EF4-FFF2-40B4-BE49-F238E27FC236}">
                <a16:creationId xmlns:a16="http://schemas.microsoft.com/office/drawing/2014/main" id="{D6851BBB-A264-4880-A482-8B60E80C2BEB}"/>
              </a:ext>
            </a:extLst>
          </p:cNvPr>
          <p:cNvSpPr txBox="1"/>
          <p:nvPr/>
        </p:nvSpPr>
        <p:spPr>
          <a:xfrm>
            <a:off x="428182" y="3878315"/>
            <a:ext cx="5044611" cy="2246769"/>
          </a:xfrm>
          <a:prstGeom prst="rect">
            <a:avLst/>
          </a:prstGeom>
          <a:noFill/>
        </p:spPr>
        <p:txBody>
          <a:bodyPr wrap="square" rtlCol="0">
            <a:spAutoFit/>
          </a:bodyPr>
          <a:lstStyle/>
          <a:p>
            <a:r>
              <a:rPr lang="en-US" sz="2000" dirty="0"/>
              <a:t>New results from </a:t>
            </a:r>
            <a:r>
              <a:rPr lang="en-US" sz="2000" dirty="0" err="1"/>
              <a:t>GlueX</a:t>
            </a:r>
            <a:r>
              <a:rPr lang="en-US" sz="2000" dirty="0"/>
              <a:t> illuminate the mechanism of threshold J/Psi production and the upper limit on the pentaquark. The latter provides constraints on the structure of the </a:t>
            </a:r>
            <a:r>
              <a:rPr lang="en-US" sz="2000" dirty="0" err="1"/>
              <a:t>LHCb</a:t>
            </a:r>
            <a:r>
              <a:rPr lang="en-US" sz="2000" dirty="0"/>
              <a:t> pentaquark, favoring a molecular description. </a:t>
            </a:r>
          </a:p>
          <a:p>
            <a:endParaRPr lang="en-US" sz="2000" dirty="0"/>
          </a:p>
        </p:txBody>
      </p:sp>
      <p:sp>
        <p:nvSpPr>
          <p:cNvPr id="15" name="TextBox 14">
            <a:extLst>
              <a:ext uri="{FF2B5EF4-FFF2-40B4-BE49-F238E27FC236}">
                <a16:creationId xmlns:a16="http://schemas.microsoft.com/office/drawing/2014/main" id="{BF563884-C120-463D-953C-0776010F3188}"/>
              </a:ext>
            </a:extLst>
          </p:cNvPr>
          <p:cNvSpPr txBox="1"/>
          <p:nvPr/>
        </p:nvSpPr>
        <p:spPr>
          <a:xfrm>
            <a:off x="5580203" y="5892368"/>
            <a:ext cx="3424592" cy="369332"/>
          </a:xfrm>
          <a:prstGeom prst="rect">
            <a:avLst/>
          </a:prstGeom>
          <a:noFill/>
        </p:spPr>
        <p:txBody>
          <a:bodyPr wrap="none" rtlCol="0">
            <a:spAutoFit/>
          </a:bodyPr>
          <a:lstStyle/>
          <a:p>
            <a:r>
              <a:rPr lang="en-US" dirty="0">
                <a:solidFill>
                  <a:schemeClr val="accent2">
                    <a:lumMod val="50000"/>
                  </a:schemeClr>
                </a:solidFill>
              </a:rPr>
              <a:t>(Based on ~25% of collected data.)</a:t>
            </a:r>
          </a:p>
        </p:txBody>
      </p:sp>
      <p:sp>
        <p:nvSpPr>
          <p:cNvPr id="16" name="TextBox 15">
            <a:extLst>
              <a:ext uri="{FF2B5EF4-FFF2-40B4-BE49-F238E27FC236}">
                <a16:creationId xmlns:a16="http://schemas.microsoft.com/office/drawing/2014/main" id="{D9DBA6B4-BF15-424A-8E21-A9AD468FAD21}"/>
              </a:ext>
            </a:extLst>
          </p:cNvPr>
          <p:cNvSpPr txBox="1"/>
          <p:nvPr/>
        </p:nvSpPr>
        <p:spPr>
          <a:xfrm>
            <a:off x="950656" y="5797804"/>
            <a:ext cx="5628555" cy="369332"/>
          </a:xfrm>
          <a:prstGeom prst="rect">
            <a:avLst/>
          </a:prstGeom>
          <a:noFill/>
        </p:spPr>
        <p:txBody>
          <a:bodyPr wrap="square" rtlCol="0">
            <a:spAutoFit/>
          </a:bodyPr>
          <a:lstStyle/>
          <a:p>
            <a:r>
              <a:rPr lang="en-US" dirty="0"/>
              <a:t>Phys. Rev. Lett. 123, 072001(2019) </a:t>
            </a:r>
            <a:endParaRPr lang="en-US" sz="2000" dirty="0">
              <a:solidFill>
                <a:schemeClr val="accent4">
                  <a:lumMod val="50000"/>
                </a:schemeClr>
              </a:solidFill>
            </a:endParaRPr>
          </a:p>
        </p:txBody>
      </p:sp>
      <p:pic>
        <p:nvPicPr>
          <p:cNvPr id="19" name="Picture 18">
            <a:extLst>
              <a:ext uri="{FF2B5EF4-FFF2-40B4-BE49-F238E27FC236}">
                <a16:creationId xmlns:a16="http://schemas.microsoft.com/office/drawing/2014/main" id="{1B231BDE-3A22-476D-9F54-1CBF3B968A64}"/>
              </a:ext>
            </a:extLst>
          </p:cNvPr>
          <p:cNvPicPr>
            <a:picLocks noChangeAspect="1"/>
          </p:cNvPicPr>
          <p:nvPr/>
        </p:nvPicPr>
        <p:blipFill>
          <a:blip r:embed="rId4"/>
          <a:stretch>
            <a:fillRect/>
          </a:stretch>
        </p:blipFill>
        <p:spPr>
          <a:xfrm>
            <a:off x="5257799" y="824124"/>
            <a:ext cx="3695700" cy="457200"/>
          </a:xfrm>
          <a:prstGeom prst="rect">
            <a:avLst/>
          </a:prstGeom>
        </p:spPr>
      </p:pic>
    </p:spTree>
    <p:extLst>
      <p:ext uri="{BB962C8B-B14F-4D97-AF65-F5344CB8AC3E}">
        <p14:creationId xmlns:p14="http://schemas.microsoft.com/office/powerpoint/2010/main" val="2837704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15" y="106068"/>
            <a:ext cx="9144000" cy="642156"/>
          </a:xfrm>
        </p:spPr>
        <p:txBody>
          <a:bodyPr/>
          <a:lstStyle/>
          <a:p>
            <a:r>
              <a:rPr lang="en-US" sz="2000" dirty="0">
                <a:solidFill>
                  <a:schemeClr val="tx1"/>
                </a:solidFill>
              </a:rPr>
              <a:t>MOLLER: a “Must Do” Experiment To Point the Way to New Science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10</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09" y="1913716"/>
            <a:ext cx="4469017" cy="2477145"/>
          </a:xfrm>
          <a:prstGeom prst="rect">
            <a:avLst/>
          </a:prstGeom>
          <a:ln>
            <a:solidFill>
              <a:schemeClr val="tx1"/>
            </a:solidFill>
          </a:ln>
        </p:spPr>
      </p:pic>
      <p:grpSp>
        <p:nvGrpSpPr>
          <p:cNvPr id="5" name="Group 4"/>
          <p:cNvGrpSpPr/>
          <p:nvPr/>
        </p:nvGrpSpPr>
        <p:grpSpPr>
          <a:xfrm>
            <a:off x="5441842" y="2074076"/>
            <a:ext cx="2805102" cy="1756373"/>
            <a:chOff x="5957897" y="3304514"/>
            <a:chExt cx="2805102" cy="1756373"/>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6756" b="24860"/>
            <a:stretch/>
          </p:blipFill>
          <p:spPr>
            <a:xfrm>
              <a:off x="5957897" y="3304514"/>
              <a:ext cx="2805102" cy="1756373"/>
            </a:xfrm>
            <a:prstGeom prst="rect">
              <a:avLst/>
            </a:prstGeom>
            <a:ln>
              <a:noFill/>
            </a:ln>
          </p:spPr>
        </p:pic>
        <p:sp>
          <p:nvSpPr>
            <p:cNvPr id="7" name="TextBox 6"/>
            <p:cNvSpPr txBox="1"/>
            <p:nvPr/>
          </p:nvSpPr>
          <p:spPr>
            <a:xfrm rot="965479">
              <a:off x="6817260" y="3337806"/>
              <a:ext cx="396262" cy="369332"/>
            </a:xfrm>
            <a:prstGeom prst="rect">
              <a:avLst/>
            </a:prstGeom>
            <a:solidFill>
              <a:schemeClr val="bg1"/>
            </a:solidFill>
            <a:ln>
              <a:noFill/>
            </a:ln>
          </p:spPr>
          <p:txBody>
            <a:bodyPr wrap="none" rtlCol="0">
              <a:spAutoFit/>
            </a:bodyPr>
            <a:lstStyle/>
            <a:p>
              <a:r>
                <a:rPr lang="en-US" dirty="0"/>
                <a:t>    </a:t>
              </a:r>
            </a:p>
          </p:txBody>
        </p:sp>
        <p:sp>
          <p:nvSpPr>
            <p:cNvPr id="8" name="TextBox 7"/>
            <p:cNvSpPr txBox="1"/>
            <p:nvPr/>
          </p:nvSpPr>
          <p:spPr>
            <a:xfrm rot="20848974">
              <a:off x="7605506" y="3304825"/>
              <a:ext cx="396262" cy="369332"/>
            </a:xfrm>
            <a:prstGeom prst="rect">
              <a:avLst/>
            </a:prstGeom>
            <a:solidFill>
              <a:schemeClr val="bg1"/>
            </a:solidFill>
            <a:ln>
              <a:noFill/>
            </a:ln>
          </p:spPr>
          <p:txBody>
            <a:bodyPr wrap="none" rtlCol="0">
              <a:spAutoFit/>
            </a:bodyPr>
            <a:lstStyle/>
            <a:p>
              <a:r>
                <a:rPr lang="en-US" dirty="0"/>
                <a:t>    </a:t>
              </a:r>
            </a:p>
          </p:txBody>
        </p:sp>
        <p:sp>
          <p:nvSpPr>
            <p:cNvPr id="9" name="TextBox 8"/>
            <p:cNvSpPr txBox="1"/>
            <p:nvPr/>
          </p:nvSpPr>
          <p:spPr>
            <a:xfrm rot="11661102">
              <a:off x="7609783" y="4648206"/>
              <a:ext cx="396262" cy="369332"/>
            </a:xfrm>
            <a:prstGeom prst="rect">
              <a:avLst/>
            </a:prstGeom>
            <a:solidFill>
              <a:schemeClr val="bg1"/>
            </a:solidFill>
            <a:ln>
              <a:noFill/>
            </a:ln>
          </p:spPr>
          <p:txBody>
            <a:bodyPr wrap="none" rtlCol="0">
              <a:spAutoFit/>
            </a:bodyPr>
            <a:lstStyle/>
            <a:p>
              <a:r>
                <a:rPr lang="en-US" dirty="0"/>
                <a:t>    </a:t>
              </a:r>
            </a:p>
          </p:txBody>
        </p:sp>
        <p:sp>
          <p:nvSpPr>
            <p:cNvPr id="10" name="TextBox 9"/>
            <p:cNvSpPr txBox="1"/>
            <p:nvPr/>
          </p:nvSpPr>
          <p:spPr>
            <a:xfrm rot="9929337">
              <a:off x="6744416" y="4648611"/>
              <a:ext cx="396262" cy="369332"/>
            </a:xfrm>
            <a:prstGeom prst="rect">
              <a:avLst/>
            </a:prstGeom>
            <a:solidFill>
              <a:schemeClr val="bg1"/>
            </a:solidFill>
            <a:ln>
              <a:noFill/>
            </a:ln>
          </p:spPr>
          <p:txBody>
            <a:bodyPr wrap="none" rtlCol="0">
              <a:spAutoFit/>
            </a:bodyPr>
            <a:lstStyle/>
            <a:p>
              <a:r>
                <a:rPr lang="en-US" dirty="0"/>
                <a:t>    </a:t>
              </a:r>
            </a:p>
          </p:txBody>
        </p:sp>
        <p:sp>
          <p:nvSpPr>
            <p:cNvPr id="11" name="TextBox 10"/>
            <p:cNvSpPr txBox="1"/>
            <p:nvPr/>
          </p:nvSpPr>
          <p:spPr>
            <a:xfrm>
              <a:off x="7424158" y="3974117"/>
              <a:ext cx="292068" cy="369332"/>
            </a:xfrm>
            <a:prstGeom prst="rect">
              <a:avLst/>
            </a:prstGeom>
            <a:noFill/>
            <a:ln>
              <a:noFill/>
            </a:ln>
          </p:spPr>
          <p:txBody>
            <a:bodyPr wrap="none" rtlCol="0">
              <a:spAutoFit/>
            </a:bodyPr>
            <a:lstStyle/>
            <a:p>
              <a:r>
                <a:rPr lang="en-US" dirty="0"/>
                <a:t>Z</a:t>
              </a:r>
            </a:p>
          </p:txBody>
        </p:sp>
      </p:gr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9901" t="21782" r="38911" b="63961"/>
          <a:stretch/>
        </p:blipFill>
        <p:spPr>
          <a:xfrm>
            <a:off x="6063827" y="1529259"/>
            <a:ext cx="1561133" cy="787861"/>
          </a:xfrm>
          <a:prstGeom prst="rect">
            <a:avLst/>
          </a:prstGeom>
        </p:spPr>
      </p:pic>
      <p:sp>
        <p:nvSpPr>
          <p:cNvPr id="13" name="TextBox 12"/>
          <p:cNvSpPr txBox="1"/>
          <p:nvPr/>
        </p:nvSpPr>
        <p:spPr>
          <a:xfrm>
            <a:off x="118214" y="762613"/>
            <a:ext cx="8935770" cy="1077218"/>
          </a:xfrm>
          <a:prstGeom prst="rect">
            <a:avLst/>
          </a:prstGeom>
          <a:noFill/>
        </p:spPr>
        <p:txBody>
          <a:bodyPr wrap="square" rtlCol="0">
            <a:spAutoFit/>
          </a:bodyPr>
          <a:lstStyle/>
          <a:p>
            <a:r>
              <a:rPr lang="en-US" sz="1600" dirty="0"/>
              <a:t>The scientific world rather desperately needs additional markers due to the consistency thus far of LHC data with Standard Model Predictions. Due to the technical challenge of constructing a next generation accelerator with very high accelerating gradients, those markers will have to come from “indirect” discovery experiments like MOLLER.</a:t>
            </a:r>
          </a:p>
        </p:txBody>
      </p:sp>
      <p:sp>
        <p:nvSpPr>
          <p:cNvPr id="14" name="TextBox 13"/>
          <p:cNvSpPr txBox="1"/>
          <p:nvPr/>
        </p:nvSpPr>
        <p:spPr>
          <a:xfrm>
            <a:off x="4820041" y="3539569"/>
            <a:ext cx="4323959" cy="2031325"/>
          </a:xfrm>
          <a:prstGeom prst="rect">
            <a:avLst/>
          </a:prstGeom>
          <a:noFill/>
        </p:spPr>
        <p:txBody>
          <a:bodyPr wrap="square" rtlCol="0">
            <a:spAutoFit/>
          </a:bodyPr>
          <a:lstStyle/>
          <a:p>
            <a:r>
              <a:rPr lang="en-US" sz="1400" dirty="0"/>
              <a:t>In MOLLER, polarized electrons are scattered of </a:t>
            </a:r>
            <a:r>
              <a:rPr lang="en-US" sz="1400" dirty="0" err="1"/>
              <a:t>unpolarized</a:t>
            </a:r>
            <a:r>
              <a:rPr lang="en-US" sz="1400" dirty="0"/>
              <a:t>  electrons. The amount of parity violation due to interference of the two possible exchange mechanisms (</a:t>
            </a:r>
            <a:r>
              <a:rPr lang="en-US" sz="1400" dirty="0">
                <a:sym typeface="Symbol" panose="05050102010706020507" pitchFamily="18" charset="2"/>
              </a:rPr>
              <a:t> or Z)</a:t>
            </a:r>
            <a:r>
              <a:rPr lang="en-US" sz="1400" dirty="0"/>
              <a:t> is </a:t>
            </a:r>
            <a:r>
              <a:rPr lang="en-US" sz="1400" u="sng" dirty="0"/>
              <a:t>precisely</a:t>
            </a:r>
            <a:r>
              <a:rPr lang="en-US" sz="1400" dirty="0"/>
              <a:t> predictable in QED. (No messy quarks or color charge, or QCD to worry about, only quantum electrodynamics). The theory is so “clean” that like the g-2 approach, If the level of parity violation is greater than expected, a new particle must be the source of the discrepancy.</a:t>
            </a: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214" y="3683543"/>
            <a:ext cx="3240621" cy="2268434"/>
          </a:xfrm>
          <a:prstGeom prst="rect">
            <a:avLst/>
          </a:prstGeom>
        </p:spPr>
      </p:pic>
      <p:sp>
        <p:nvSpPr>
          <p:cNvPr id="16" name="TextBox 15"/>
          <p:cNvSpPr txBox="1"/>
          <p:nvPr/>
        </p:nvSpPr>
        <p:spPr>
          <a:xfrm>
            <a:off x="863609" y="5151495"/>
            <a:ext cx="1936285" cy="461665"/>
          </a:xfrm>
          <a:prstGeom prst="rect">
            <a:avLst/>
          </a:prstGeom>
          <a:noFill/>
        </p:spPr>
        <p:txBody>
          <a:bodyPr wrap="square" rtlCol="0">
            <a:spAutoFit/>
          </a:bodyPr>
          <a:lstStyle/>
          <a:p>
            <a:r>
              <a:rPr lang="en-US" sz="1200" dirty="0"/>
              <a:t>Projected sensitivity to Standard Model prediction</a:t>
            </a:r>
          </a:p>
        </p:txBody>
      </p:sp>
      <p:sp>
        <p:nvSpPr>
          <p:cNvPr id="17" name="Oval 16"/>
          <p:cNvSpPr/>
          <p:nvPr/>
        </p:nvSpPr>
        <p:spPr>
          <a:xfrm>
            <a:off x="1384728" y="4144374"/>
            <a:ext cx="281109" cy="2765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cxnSp>
        <p:nvCxnSpPr>
          <p:cNvPr id="19" name="Straight Arrow Connector 18"/>
          <p:cNvCxnSpPr/>
          <p:nvPr/>
        </p:nvCxnSpPr>
        <p:spPr>
          <a:xfrm>
            <a:off x="5739897" y="2544774"/>
            <a:ext cx="135802" cy="0"/>
          </a:xfrm>
          <a:prstGeom prst="straightConnector1">
            <a:avLst/>
          </a:prstGeom>
          <a:ln>
            <a:no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685979" y="2544774"/>
            <a:ext cx="2729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602244" y="5726055"/>
            <a:ext cx="2277290" cy="369332"/>
          </a:xfrm>
          <a:prstGeom prst="rect">
            <a:avLst/>
          </a:prstGeom>
          <a:noFill/>
        </p:spPr>
        <p:txBody>
          <a:bodyPr wrap="none" rtlCol="0">
            <a:spAutoFit/>
          </a:bodyPr>
          <a:lstStyle/>
          <a:p>
            <a:pPr>
              <a:spcAft>
                <a:spcPts val="400"/>
              </a:spcAft>
            </a:pPr>
            <a:r>
              <a:rPr lang="en-US" dirty="0">
                <a:solidFill>
                  <a:srgbClr val="FF0000"/>
                </a:solidFill>
              </a:rPr>
              <a:t>FY 2020 Enacted: $2M</a:t>
            </a:r>
          </a:p>
        </p:txBody>
      </p:sp>
    </p:spTree>
    <p:extLst>
      <p:ext uri="{BB962C8B-B14F-4D97-AF65-F5344CB8AC3E}">
        <p14:creationId xmlns:p14="http://schemas.microsoft.com/office/powerpoint/2010/main" val="35664873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5010-6EA0-4FCA-8D3C-7F6C0025239E}"/>
              </a:ext>
            </a:extLst>
          </p:cNvPr>
          <p:cNvSpPr>
            <a:spLocks noGrp="1"/>
          </p:cNvSpPr>
          <p:nvPr>
            <p:ph type="title"/>
          </p:nvPr>
        </p:nvSpPr>
        <p:spPr>
          <a:xfrm>
            <a:off x="-76200" y="63501"/>
            <a:ext cx="9144000" cy="642156"/>
          </a:xfrm>
        </p:spPr>
        <p:txBody>
          <a:bodyPr/>
          <a:lstStyle/>
          <a:p>
            <a:r>
              <a:rPr lang="en-US" sz="2800" dirty="0"/>
              <a:t>Anticipating </a:t>
            </a:r>
            <a:r>
              <a:rPr lang="en-US" sz="2800" dirty="0" err="1"/>
              <a:t>SoLID</a:t>
            </a:r>
            <a:endParaRPr lang="en-US" sz="2800" dirty="0"/>
          </a:p>
        </p:txBody>
      </p:sp>
      <p:sp>
        <p:nvSpPr>
          <p:cNvPr id="3" name="Slide Number Placeholder 2">
            <a:extLst>
              <a:ext uri="{FF2B5EF4-FFF2-40B4-BE49-F238E27FC236}">
                <a16:creationId xmlns:a16="http://schemas.microsoft.com/office/drawing/2014/main" id="{FC4A38ED-8084-4F86-B2BF-EEAF7CAC676F}"/>
              </a:ext>
            </a:extLst>
          </p:cNvPr>
          <p:cNvSpPr>
            <a:spLocks noGrp="1"/>
          </p:cNvSpPr>
          <p:nvPr>
            <p:ph type="sldNum" sz="quarter" idx="10"/>
          </p:nvPr>
        </p:nvSpPr>
        <p:spPr/>
        <p:txBody>
          <a:bodyPr/>
          <a:lstStyle/>
          <a:p>
            <a:pPr>
              <a:defRPr/>
            </a:pPr>
            <a:fld id="{1F8A97BA-DB9B-4291-87AE-AF89EA7F18B7}" type="slidenum">
              <a:rPr lang="en-US" smtClean="0"/>
              <a:pPr>
                <a:defRPr/>
              </a:pPr>
              <a:t>11</a:t>
            </a:fld>
            <a:endParaRPr lang="en-US" dirty="0"/>
          </a:p>
        </p:txBody>
      </p:sp>
      <p:pic>
        <p:nvPicPr>
          <p:cNvPr id="4" name="Picture 3">
            <a:extLst>
              <a:ext uri="{FF2B5EF4-FFF2-40B4-BE49-F238E27FC236}">
                <a16:creationId xmlns:a16="http://schemas.microsoft.com/office/drawing/2014/main" id="{6AC3814B-CC20-42D1-847C-8E5025F6F108}"/>
              </a:ext>
            </a:extLst>
          </p:cNvPr>
          <p:cNvPicPr>
            <a:picLocks noChangeAspect="1"/>
          </p:cNvPicPr>
          <p:nvPr/>
        </p:nvPicPr>
        <p:blipFill>
          <a:blip r:embed="rId2"/>
          <a:stretch>
            <a:fillRect/>
          </a:stretch>
        </p:blipFill>
        <p:spPr>
          <a:xfrm>
            <a:off x="1115804" y="1625601"/>
            <a:ext cx="6912392" cy="2785532"/>
          </a:xfrm>
          <a:prstGeom prst="rect">
            <a:avLst/>
          </a:prstGeom>
        </p:spPr>
      </p:pic>
      <p:pic>
        <p:nvPicPr>
          <p:cNvPr id="5" name="Picture 4">
            <a:extLst>
              <a:ext uri="{FF2B5EF4-FFF2-40B4-BE49-F238E27FC236}">
                <a16:creationId xmlns:a16="http://schemas.microsoft.com/office/drawing/2014/main" id="{60C8B685-6FEB-4ABE-B41B-1BBB572944CF}"/>
              </a:ext>
            </a:extLst>
          </p:cNvPr>
          <p:cNvPicPr>
            <a:picLocks noChangeAspect="1"/>
          </p:cNvPicPr>
          <p:nvPr/>
        </p:nvPicPr>
        <p:blipFill rotWithShape="1">
          <a:blip r:embed="rId3"/>
          <a:srcRect b="11514"/>
          <a:stretch/>
        </p:blipFill>
        <p:spPr>
          <a:xfrm>
            <a:off x="516648" y="1098581"/>
            <a:ext cx="4284887" cy="2786941"/>
          </a:xfrm>
          <a:prstGeom prst="rect">
            <a:avLst/>
          </a:prstGeom>
        </p:spPr>
      </p:pic>
      <p:pic>
        <p:nvPicPr>
          <p:cNvPr id="6" name="Picture 5">
            <a:extLst>
              <a:ext uri="{FF2B5EF4-FFF2-40B4-BE49-F238E27FC236}">
                <a16:creationId xmlns:a16="http://schemas.microsoft.com/office/drawing/2014/main" id="{B5F6C6BD-CAFB-4B9A-9BFC-91F602A1A498}"/>
              </a:ext>
            </a:extLst>
          </p:cNvPr>
          <p:cNvPicPr>
            <a:picLocks noChangeAspect="1"/>
          </p:cNvPicPr>
          <p:nvPr/>
        </p:nvPicPr>
        <p:blipFill>
          <a:blip r:embed="rId4"/>
          <a:stretch>
            <a:fillRect/>
          </a:stretch>
        </p:blipFill>
        <p:spPr>
          <a:xfrm>
            <a:off x="4801535" y="1110510"/>
            <a:ext cx="3961464" cy="2793258"/>
          </a:xfrm>
          <a:prstGeom prst="rect">
            <a:avLst/>
          </a:prstGeom>
        </p:spPr>
      </p:pic>
      <p:sp>
        <p:nvSpPr>
          <p:cNvPr id="7" name="TextBox 6">
            <a:extLst>
              <a:ext uri="{FF2B5EF4-FFF2-40B4-BE49-F238E27FC236}">
                <a16:creationId xmlns:a16="http://schemas.microsoft.com/office/drawing/2014/main" id="{BA1A694E-BE06-4A3F-85C1-E5ED91294B8F}"/>
              </a:ext>
            </a:extLst>
          </p:cNvPr>
          <p:cNvSpPr txBox="1"/>
          <p:nvPr/>
        </p:nvSpPr>
        <p:spPr>
          <a:xfrm flipH="1">
            <a:off x="938195" y="4653075"/>
            <a:ext cx="7726680" cy="1302921"/>
          </a:xfrm>
          <a:prstGeom prst="rect">
            <a:avLst/>
          </a:prstGeom>
          <a:noFill/>
        </p:spPr>
        <p:txBody>
          <a:bodyPr wrap="square" rtlCol="0">
            <a:spAutoFit/>
          </a:bodyPr>
          <a:lstStyle/>
          <a:p>
            <a:pPr>
              <a:spcBef>
                <a:spcPts val="400"/>
              </a:spcBef>
            </a:pPr>
            <a:r>
              <a:rPr lang="en-US" sz="2400" dirty="0"/>
              <a:t>Pre-Conceptual Design Submitted to DOE February 2020</a:t>
            </a:r>
          </a:p>
          <a:p>
            <a:pPr>
              <a:spcBef>
                <a:spcPts val="400"/>
              </a:spcBef>
            </a:pPr>
            <a:r>
              <a:rPr lang="en-US" sz="2400" dirty="0" err="1"/>
              <a:t>SoLID</a:t>
            </a:r>
            <a:r>
              <a:rPr lang="en-US" sz="2400" dirty="0"/>
              <a:t> Science Review March 8-10, 2021</a:t>
            </a:r>
          </a:p>
          <a:p>
            <a:pPr>
              <a:spcBef>
                <a:spcPts val="400"/>
              </a:spcBef>
            </a:pPr>
            <a:r>
              <a:rPr lang="en-US" sz="2400" dirty="0"/>
              <a:t>Possibility for Scientific Complementarity with EIC is Striking</a:t>
            </a:r>
          </a:p>
        </p:txBody>
      </p:sp>
    </p:spTree>
    <p:extLst>
      <p:ext uri="{BB962C8B-B14F-4D97-AF65-F5344CB8AC3E}">
        <p14:creationId xmlns:p14="http://schemas.microsoft.com/office/powerpoint/2010/main" val="13725560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D756-0737-421E-BE5E-D43AD88DC9F5}"/>
              </a:ext>
            </a:extLst>
          </p:cNvPr>
          <p:cNvSpPr>
            <a:spLocks noGrp="1"/>
          </p:cNvSpPr>
          <p:nvPr>
            <p:ph type="title"/>
          </p:nvPr>
        </p:nvSpPr>
        <p:spPr/>
        <p:txBody>
          <a:bodyPr/>
          <a:lstStyle/>
          <a:p>
            <a:r>
              <a:rPr lang="en-US" dirty="0"/>
              <a:t>Jefferson Lab On the Move </a:t>
            </a:r>
          </a:p>
        </p:txBody>
      </p:sp>
      <p:sp>
        <p:nvSpPr>
          <p:cNvPr id="3" name="Slide Number Placeholder 2">
            <a:extLst>
              <a:ext uri="{FF2B5EF4-FFF2-40B4-BE49-F238E27FC236}">
                <a16:creationId xmlns:a16="http://schemas.microsoft.com/office/drawing/2014/main" id="{09A2F31C-EAB0-4B63-844C-9C3CBE391F97}"/>
              </a:ext>
            </a:extLst>
          </p:cNvPr>
          <p:cNvSpPr>
            <a:spLocks noGrp="1"/>
          </p:cNvSpPr>
          <p:nvPr>
            <p:ph type="sldNum" sz="quarter" idx="10"/>
          </p:nvPr>
        </p:nvSpPr>
        <p:spPr/>
        <p:txBody>
          <a:bodyPr/>
          <a:lstStyle/>
          <a:p>
            <a:pPr>
              <a:defRPr/>
            </a:pPr>
            <a:fld id="{1F8A97BA-DB9B-4291-87AE-AF89EA7F18B7}" type="slidenum">
              <a:rPr lang="en-US" smtClean="0"/>
              <a:pPr>
                <a:defRPr/>
              </a:pPr>
              <a:t>12</a:t>
            </a:fld>
            <a:endParaRPr lang="en-US" dirty="0"/>
          </a:p>
        </p:txBody>
      </p:sp>
      <p:pic>
        <p:nvPicPr>
          <p:cNvPr id="4" name="Picture 3">
            <a:extLst>
              <a:ext uri="{FF2B5EF4-FFF2-40B4-BE49-F238E27FC236}">
                <a16:creationId xmlns:a16="http://schemas.microsoft.com/office/drawing/2014/main" id="{FCA3DFED-D1DF-4F84-BA38-215FF3D1DE53}"/>
              </a:ext>
            </a:extLst>
          </p:cNvPr>
          <p:cNvPicPr>
            <a:picLocks noChangeAspect="1"/>
          </p:cNvPicPr>
          <p:nvPr/>
        </p:nvPicPr>
        <p:blipFill>
          <a:blip r:embed="rId2"/>
          <a:stretch>
            <a:fillRect/>
          </a:stretch>
        </p:blipFill>
        <p:spPr>
          <a:xfrm>
            <a:off x="5429252" y="1051090"/>
            <a:ext cx="3143247" cy="4862987"/>
          </a:xfrm>
          <a:prstGeom prst="rect">
            <a:avLst/>
          </a:prstGeom>
          <a:ln>
            <a:solidFill>
              <a:schemeClr val="tx1"/>
            </a:solidFill>
          </a:ln>
        </p:spPr>
      </p:pic>
      <p:sp>
        <p:nvSpPr>
          <p:cNvPr id="7" name="TextBox 6">
            <a:extLst>
              <a:ext uri="{FF2B5EF4-FFF2-40B4-BE49-F238E27FC236}">
                <a16:creationId xmlns:a16="http://schemas.microsoft.com/office/drawing/2014/main" id="{10A2F701-0CA6-4035-A995-A01CE3FF2E4E}"/>
              </a:ext>
            </a:extLst>
          </p:cNvPr>
          <p:cNvSpPr txBox="1"/>
          <p:nvPr/>
        </p:nvSpPr>
        <p:spPr>
          <a:xfrm>
            <a:off x="203709" y="1051090"/>
            <a:ext cx="5085708" cy="3539430"/>
          </a:xfrm>
          <a:prstGeom prst="rect">
            <a:avLst/>
          </a:prstGeom>
          <a:noFill/>
        </p:spPr>
        <p:txBody>
          <a:bodyPr wrap="square" rtlCol="0">
            <a:spAutoFit/>
          </a:bodyPr>
          <a:lstStyle/>
          <a:p>
            <a:r>
              <a:rPr lang="en-US" sz="2800" dirty="0"/>
              <a:t>Workshop on AI for Nuclear Physics</a:t>
            </a:r>
          </a:p>
          <a:p>
            <a:endParaRPr lang="en-US" sz="2800" dirty="0"/>
          </a:p>
          <a:p>
            <a:r>
              <a:rPr lang="en-US" sz="2800" dirty="0"/>
              <a:t>Announcement of the creation of a new Computational Science Division</a:t>
            </a:r>
          </a:p>
          <a:p>
            <a:endParaRPr lang="en-US" sz="2800" dirty="0"/>
          </a:p>
          <a:p>
            <a:r>
              <a:rPr lang="en-US" sz="2800" dirty="0"/>
              <a:t>Joint SC-NIH Workshop next year</a:t>
            </a:r>
          </a:p>
        </p:txBody>
      </p:sp>
      <p:sp>
        <p:nvSpPr>
          <p:cNvPr id="8" name="Title 1">
            <a:extLst>
              <a:ext uri="{FF2B5EF4-FFF2-40B4-BE49-F238E27FC236}">
                <a16:creationId xmlns:a16="http://schemas.microsoft.com/office/drawing/2014/main" id="{52F85570-B704-4A01-B25A-2E407F33EDC4}"/>
              </a:ext>
            </a:extLst>
          </p:cNvPr>
          <p:cNvSpPr txBox="1">
            <a:spLocks/>
          </p:cNvSpPr>
          <p:nvPr/>
        </p:nvSpPr>
        <p:spPr bwMode="auto">
          <a:xfrm>
            <a:off x="203709" y="5152077"/>
            <a:ext cx="4754706"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marR="0" lvl="0" indent="0" algn="ctr" eaLnBrk="1" hangingPunct="1">
              <a:lnSpc>
                <a:spcPct val="100000"/>
              </a:lnSpc>
              <a:buClrTx/>
              <a:buSzTx/>
              <a:buFontTx/>
              <a:buNone/>
              <a:tabLst/>
              <a:defRPr kumimoji="0" sz="2800" b="1" i="0" u="none" strike="noStrike" cap="none" spc="0" normalizeH="0" baseline="0">
                <a:ln>
                  <a:noFill/>
                </a:ln>
                <a:solidFill>
                  <a:srgbClr val="106636"/>
                </a:solidFill>
                <a:effectLst/>
                <a:uLnTx/>
                <a:uFillTx/>
                <a:latin typeface="+mj-lt"/>
                <a:ea typeface="+mj-ea"/>
                <a:cs typeface="Arial" pitchFamily="34" charset="0"/>
              </a:defRPr>
            </a:lvl1pPr>
          </a:lstStyle>
          <a:p>
            <a:pPr algn="l"/>
            <a:r>
              <a:rPr lang="en-US" b="0" dirty="0">
                <a:solidFill>
                  <a:srgbClr val="FF0000"/>
                </a:solidFill>
              </a:rPr>
              <a:t>A cross-cutting FOA lab call on AI was released in FY2020 </a:t>
            </a:r>
          </a:p>
        </p:txBody>
      </p:sp>
    </p:spTree>
    <p:extLst>
      <p:ext uri="{BB962C8B-B14F-4D97-AF65-F5344CB8AC3E}">
        <p14:creationId xmlns:p14="http://schemas.microsoft.com/office/powerpoint/2010/main" val="2024844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spect="1" noChangeArrowheads="1"/>
          </p:cNvSpPr>
          <p:nvPr/>
        </p:nvSpPr>
        <p:spPr>
          <a:xfrm>
            <a:off x="191927" y="790159"/>
            <a:ext cx="3441952" cy="4970591"/>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spcAft>
                <a:spcPts val="0"/>
              </a:spcAft>
              <a:defRPr/>
            </a:pPr>
            <a:r>
              <a:rPr lang="en-US" sz="1600" dirty="0">
                <a:solidFill>
                  <a:prstClr val="black"/>
                </a:solidFill>
                <a:cs typeface="Arial" pitchFamily="34" charset="0"/>
              </a:rPr>
              <a:t>FRIB will increase the number of isotopes with known properties from ~2,000 observed over the last century to ~5,000 and will provide world-leading capabilities for research on:</a:t>
            </a:r>
          </a:p>
          <a:p>
            <a:pPr marL="173736" indent="-173736">
              <a:spcAft>
                <a:spcPts val="0"/>
              </a:spcAft>
              <a:buFont typeface="Arial" charset="0"/>
              <a:buNone/>
              <a:defRPr/>
            </a:pPr>
            <a:endParaRPr lang="en-US" sz="800" dirty="0">
              <a:solidFill>
                <a:prstClr val="black"/>
              </a:solidFill>
              <a:cs typeface="Arial" pitchFamily="34" charset="0"/>
            </a:endParaRPr>
          </a:p>
          <a:p>
            <a:pPr marL="173736" indent="-173736">
              <a:spcAft>
                <a:spcPts val="200"/>
              </a:spcAft>
              <a:defRPr/>
            </a:pPr>
            <a:r>
              <a:rPr lang="en-US" sz="1600" dirty="0">
                <a:solidFill>
                  <a:prstClr val="black"/>
                </a:solidFill>
                <a:cs typeface="Arial" pitchFamily="34" charset="0"/>
              </a:rPr>
              <a:t>Nuclear Structure</a:t>
            </a:r>
          </a:p>
          <a:p>
            <a:pPr marL="336550" lvl="1" indent="-173038">
              <a:spcAft>
                <a:spcPts val="200"/>
              </a:spcAft>
              <a:buFont typeface="Wingdings" pitchFamily="2" charset="2"/>
              <a:buChar char="§"/>
              <a:defRPr/>
            </a:pPr>
            <a:r>
              <a:rPr lang="en-US" sz="1400" dirty="0">
                <a:solidFill>
                  <a:prstClr val="black"/>
                </a:solidFill>
                <a:cs typeface="Arial" pitchFamily="34" charset="0"/>
              </a:rPr>
              <a:t>The limits of existence for nuclei</a:t>
            </a:r>
          </a:p>
          <a:p>
            <a:pPr marL="336550" lvl="1" indent="-173038">
              <a:spcAft>
                <a:spcPts val="200"/>
              </a:spcAft>
              <a:buFont typeface="Wingdings" pitchFamily="2" charset="2"/>
              <a:buChar char="§"/>
              <a:defRPr/>
            </a:pPr>
            <a:r>
              <a:rPr lang="en-US" sz="1400" dirty="0">
                <a:solidFill>
                  <a:prstClr val="black"/>
                </a:solidFill>
                <a:cs typeface="Arial" pitchFamily="34" charset="0"/>
              </a:rPr>
              <a:t>Nuclei that have neutron skins</a:t>
            </a:r>
          </a:p>
          <a:p>
            <a:pPr marL="336550" lvl="1" indent="-173038">
              <a:spcAft>
                <a:spcPts val="200"/>
              </a:spcAft>
              <a:buFont typeface="Wingdings" pitchFamily="2" charset="2"/>
              <a:buChar char="§"/>
              <a:defRPr/>
            </a:pPr>
            <a:r>
              <a:rPr lang="en-US" sz="1400" dirty="0">
                <a:solidFill>
                  <a:prstClr val="black"/>
                </a:solidFill>
                <a:cs typeface="Arial" pitchFamily="34" charset="0"/>
              </a:rPr>
              <a:t>Synthesis of super heavy elements</a:t>
            </a:r>
          </a:p>
          <a:p>
            <a:pPr marL="173736" indent="-173736">
              <a:spcAft>
                <a:spcPts val="200"/>
              </a:spcAft>
              <a:defRPr/>
            </a:pPr>
            <a:r>
              <a:rPr lang="en-US" sz="1600" dirty="0">
                <a:solidFill>
                  <a:prstClr val="black"/>
                </a:solidFill>
                <a:cs typeface="Arial" pitchFamily="34" charset="0"/>
              </a:rPr>
              <a:t>Nuclear Astrophysics</a:t>
            </a:r>
          </a:p>
          <a:p>
            <a:pPr marL="336550" lvl="1" indent="-173038">
              <a:spcAft>
                <a:spcPts val="200"/>
              </a:spcAft>
              <a:buFont typeface="Wingdings" pitchFamily="2" charset="2"/>
              <a:buChar char="§"/>
              <a:defRPr/>
            </a:pPr>
            <a:r>
              <a:rPr lang="en-US" sz="1400" dirty="0">
                <a:solidFill>
                  <a:prstClr val="black"/>
                </a:solidFill>
                <a:cs typeface="Arial" pitchFamily="34" charset="0"/>
              </a:rPr>
              <a:t>The origin of the heavy elements and explosive nucleo-synthesis</a:t>
            </a:r>
          </a:p>
          <a:p>
            <a:pPr marL="336550" lvl="1" indent="-173038">
              <a:spcAft>
                <a:spcPts val="200"/>
              </a:spcAft>
              <a:buFont typeface="Wingdings" pitchFamily="2" charset="2"/>
              <a:buChar char="§"/>
              <a:defRPr/>
            </a:pPr>
            <a:r>
              <a:rPr lang="en-US" sz="1400" dirty="0">
                <a:solidFill>
                  <a:prstClr val="black"/>
                </a:solidFill>
                <a:cs typeface="Arial" pitchFamily="34" charset="0"/>
              </a:rPr>
              <a:t>Composition of neutron star crusts</a:t>
            </a:r>
          </a:p>
          <a:p>
            <a:pPr marL="173736" indent="-173736">
              <a:spcAft>
                <a:spcPts val="200"/>
              </a:spcAft>
              <a:defRPr/>
            </a:pPr>
            <a:r>
              <a:rPr lang="en-US" sz="1600" dirty="0">
                <a:solidFill>
                  <a:prstClr val="black"/>
                </a:solidFill>
                <a:cs typeface="Arial" pitchFamily="34" charset="0"/>
              </a:rPr>
              <a:t>Fundamental Symmetries</a:t>
            </a:r>
          </a:p>
          <a:p>
            <a:pPr marL="336550" lvl="1" indent="-173038">
              <a:spcAft>
                <a:spcPts val="200"/>
              </a:spcAft>
              <a:buFont typeface="Wingdings" pitchFamily="2" charset="2"/>
              <a:buChar char="§"/>
              <a:defRPr/>
            </a:pPr>
            <a:r>
              <a:rPr lang="en-US" sz="1400" dirty="0">
                <a:solidFill>
                  <a:prstClr val="black"/>
                </a:solidFill>
                <a:cs typeface="Arial" pitchFamily="34" charset="0"/>
              </a:rPr>
              <a:t>Tests of fundamental symmetries, </a:t>
            </a:r>
            <a:br>
              <a:rPr lang="en-US" sz="1400" dirty="0">
                <a:solidFill>
                  <a:prstClr val="black"/>
                </a:solidFill>
                <a:cs typeface="Arial" pitchFamily="34" charset="0"/>
              </a:rPr>
            </a:br>
            <a:r>
              <a:rPr lang="en-US" sz="1400" dirty="0">
                <a:solidFill>
                  <a:prstClr val="black"/>
                </a:solidFill>
                <a:cs typeface="Arial" pitchFamily="34" charset="0"/>
              </a:rPr>
              <a:t>Atomic EDMs, Weak Charge</a:t>
            </a:r>
          </a:p>
          <a:p>
            <a:pPr marL="163512" lvl="1">
              <a:spcAft>
                <a:spcPts val="0"/>
              </a:spcAft>
              <a:defRPr/>
            </a:pPr>
            <a:endParaRPr lang="en-US" sz="600" dirty="0">
              <a:solidFill>
                <a:prstClr val="black"/>
              </a:solidFill>
              <a:cs typeface="Arial" pitchFamily="34" charset="0"/>
            </a:endParaRPr>
          </a:p>
          <a:p>
            <a:pPr marL="0" lvl="1" indent="-173736">
              <a:spcAft>
                <a:spcPts val="0"/>
              </a:spcAft>
              <a:defRPr/>
            </a:pPr>
            <a:r>
              <a:rPr lang="en-US" sz="1600" dirty="0">
                <a:solidFill>
                  <a:prstClr val="black"/>
                </a:solidFill>
                <a:cs typeface="Arial" pitchFamily="34" charset="0"/>
              </a:rPr>
              <a:t>This research will provide the basis for a predictive model of nuclei and how they interact.</a:t>
            </a:r>
          </a:p>
        </p:txBody>
      </p:sp>
      <p:pic>
        <p:nvPicPr>
          <p:cNvPr id="3994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6085" y="2843732"/>
            <a:ext cx="2185988"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nvGraphicFramePr>
        <p:xfrm>
          <a:off x="1054535" y="5657669"/>
          <a:ext cx="7270320" cy="545528"/>
        </p:xfrm>
        <a:graphic>
          <a:graphicData uri="http://schemas.openxmlformats.org/drawingml/2006/table">
            <a:tbl>
              <a:tblPr>
                <a:tableStyleId>{3C2FFA5D-87B4-456A-9821-1D502468CF0F}</a:tableStyleId>
              </a:tblPr>
              <a:tblGrid>
                <a:gridCol w="1284714">
                  <a:extLst>
                    <a:ext uri="{9D8B030D-6E8A-4147-A177-3AD203B41FA5}">
                      <a16:colId xmlns:a16="http://schemas.microsoft.com/office/drawing/2014/main" val="20000"/>
                    </a:ext>
                  </a:extLst>
                </a:gridCol>
                <a:gridCol w="656957">
                  <a:extLst>
                    <a:ext uri="{9D8B030D-6E8A-4147-A177-3AD203B41FA5}">
                      <a16:colId xmlns:a16="http://schemas.microsoft.com/office/drawing/2014/main" val="20001"/>
                    </a:ext>
                  </a:extLst>
                </a:gridCol>
                <a:gridCol w="656957">
                  <a:extLst>
                    <a:ext uri="{9D8B030D-6E8A-4147-A177-3AD203B41FA5}">
                      <a16:colId xmlns:a16="http://schemas.microsoft.com/office/drawing/2014/main" val="20002"/>
                    </a:ext>
                  </a:extLst>
                </a:gridCol>
                <a:gridCol w="656957">
                  <a:extLst>
                    <a:ext uri="{9D8B030D-6E8A-4147-A177-3AD203B41FA5}">
                      <a16:colId xmlns:a16="http://schemas.microsoft.com/office/drawing/2014/main" val="20003"/>
                    </a:ext>
                  </a:extLst>
                </a:gridCol>
                <a:gridCol w="656957">
                  <a:extLst>
                    <a:ext uri="{9D8B030D-6E8A-4147-A177-3AD203B41FA5}">
                      <a16:colId xmlns:a16="http://schemas.microsoft.com/office/drawing/2014/main" val="20004"/>
                    </a:ext>
                  </a:extLst>
                </a:gridCol>
                <a:gridCol w="656957">
                  <a:extLst>
                    <a:ext uri="{9D8B030D-6E8A-4147-A177-3AD203B41FA5}">
                      <a16:colId xmlns:a16="http://schemas.microsoft.com/office/drawing/2014/main" val="20005"/>
                    </a:ext>
                  </a:extLst>
                </a:gridCol>
                <a:gridCol w="656957">
                  <a:extLst>
                    <a:ext uri="{9D8B030D-6E8A-4147-A177-3AD203B41FA5}">
                      <a16:colId xmlns:a16="http://schemas.microsoft.com/office/drawing/2014/main" val="20006"/>
                    </a:ext>
                  </a:extLst>
                </a:gridCol>
                <a:gridCol w="729950">
                  <a:extLst>
                    <a:ext uri="{9D8B030D-6E8A-4147-A177-3AD203B41FA5}">
                      <a16:colId xmlns:a16="http://schemas.microsoft.com/office/drawing/2014/main" val="20007"/>
                    </a:ext>
                  </a:extLst>
                </a:gridCol>
                <a:gridCol w="656957">
                  <a:extLst>
                    <a:ext uri="{9D8B030D-6E8A-4147-A177-3AD203B41FA5}">
                      <a16:colId xmlns:a16="http://schemas.microsoft.com/office/drawing/2014/main" val="20008"/>
                    </a:ext>
                  </a:extLst>
                </a:gridCol>
                <a:gridCol w="656957">
                  <a:extLst>
                    <a:ext uri="{9D8B030D-6E8A-4147-A177-3AD203B41FA5}">
                      <a16:colId xmlns:a16="http://schemas.microsoft.com/office/drawing/2014/main" val="20009"/>
                    </a:ext>
                  </a:extLst>
                </a:gridCol>
              </a:tblGrid>
              <a:tr h="272764">
                <a:tc>
                  <a:txBody>
                    <a:bodyPr/>
                    <a:lstStyle/>
                    <a:p>
                      <a:pPr algn="l" fontAlgn="b"/>
                      <a:endParaRPr lang="en-US" sz="1100" b="0" i="0" u="none" strike="noStrike" dirty="0">
                        <a:effectLst/>
                        <a:latin typeface="+mn-lt"/>
                      </a:endParaRPr>
                    </a:p>
                  </a:txBody>
                  <a:tcPr marL="9525" marR="9525" marT="9525" marB="0" anchor="b"/>
                </a:tc>
                <a:tc>
                  <a:txBody>
                    <a:bodyPr/>
                    <a:lstStyle/>
                    <a:p>
                      <a:pPr algn="ctr" fontAlgn="b"/>
                      <a:r>
                        <a:rPr lang="en-US" sz="1100" b="1" u="none" strike="noStrike" dirty="0">
                          <a:effectLst/>
                          <a:latin typeface="+mn-lt"/>
                        </a:rPr>
                        <a:t>PYs</a:t>
                      </a:r>
                      <a:endParaRPr lang="en-US" sz="1100" b="1" i="0" u="none" strike="noStrike" dirty="0">
                        <a:effectLst/>
                        <a:latin typeface="+mn-lt"/>
                      </a:endParaRPr>
                    </a:p>
                  </a:txBody>
                  <a:tcPr marL="9525" marR="9525" marT="9525" marB="0" anchor="b"/>
                </a:tc>
                <a:tc>
                  <a:txBody>
                    <a:bodyPr/>
                    <a:lstStyle/>
                    <a:p>
                      <a:pPr algn="ctr" fontAlgn="ctr"/>
                      <a:r>
                        <a:rPr lang="en-US" sz="1100" b="1" u="none" strike="noStrike" dirty="0">
                          <a:effectLst/>
                          <a:latin typeface="+mn-lt"/>
                        </a:rPr>
                        <a:t>FY 2017 </a:t>
                      </a:r>
                      <a:endParaRPr lang="en-US" sz="1100" b="1" i="0" u="none" strike="noStrike" dirty="0">
                        <a:effectLst/>
                        <a:latin typeface="+mn-lt"/>
                      </a:endParaRPr>
                    </a:p>
                  </a:txBody>
                  <a:tcPr marL="9525" marR="9525" marT="9525" marB="0" anchor="ctr"/>
                </a:tc>
                <a:tc>
                  <a:txBody>
                    <a:bodyPr/>
                    <a:lstStyle/>
                    <a:p>
                      <a:pPr algn="ctr" fontAlgn="ctr"/>
                      <a:r>
                        <a:rPr lang="en-US" sz="1100" b="1" u="none" strike="noStrike">
                          <a:effectLst/>
                          <a:latin typeface="+mn-lt"/>
                        </a:rPr>
                        <a:t>FY 2018 </a:t>
                      </a:r>
                      <a:endParaRPr lang="en-US" sz="1100" b="1" i="0" u="none" strike="noStrike">
                        <a:effectLst/>
                        <a:latin typeface="+mn-lt"/>
                      </a:endParaRPr>
                    </a:p>
                  </a:txBody>
                  <a:tcPr marL="9525" marR="9525" marT="9525" marB="0" anchor="ctr"/>
                </a:tc>
                <a:tc>
                  <a:txBody>
                    <a:bodyPr/>
                    <a:lstStyle/>
                    <a:p>
                      <a:pPr algn="ctr" fontAlgn="ctr"/>
                      <a:r>
                        <a:rPr lang="en-US" sz="1100" b="1" u="none" strike="noStrike">
                          <a:effectLst/>
                          <a:latin typeface="+mn-lt"/>
                        </a:rPr>
                        <a:t>FY 2019</a:t>
                      </a:r>
                      <a:endParaRPr lang="en-US" sz="1100" b="1" i="0" u="none" strike="noStrike">
                        <a:effectLst/>
                        <a:latin typeface="+mn-lt"/>
                      </a:endParaRPr>
                    </a:p>
                  </a:txBody>
                  <a:tcPr marL="9525" marR="9525" marT="9525" marB="0" anchor="ctr"/>
                </a:tc>
                <a:tc>
                  <a:txBody>
                    <a:bodyPr/>
                    <a:lstStyle/>
                    <a:p>
                      <a:pPr algn="ctr" fontAlgn="ctr"/>
                      <a:r>
                        <a:rPr lang="en-US" sz="1100" b="1" u="none" strike="noStrike">
                          <a:effectLst/>
                          <a:latin typeface="+mn-lt"/>
                        </a:rPr>
                        <a:t>FY 2020</a:t>
                      </a:r>
                      <a:endParaRPr lang="en-US" sz="1100" b="1" i="0" u="none" strike="noStrike">
                        <a:effectLst/>
                        <a:latin typeface="+mn-lt"/>
                      </a:endParaRPr>
                    </a:p>
                  </a:txBody>
                  <a:tcPr marL="9525" marR="9525" marT="9525" marB="0" anchor="ctr"/>
                </a:tc>
                <a:tc>
                  <a:txBody>
                    <a:bodyPr/>
                    <a:lstStyle/>
                    <a:p>
                      <a:pPr algn="ctr" fontAlgn="ctr"/>
                      <a:r>
                        <a:rPr lang="en-US" sz="1100" b="1" u="none" strike="noStrike">
                          <a:effectLst/>
                          <a:latin typeface="+mn-lt"/>
                        </a:rPr>
                        <a:t>FY 2021</a:t>
                      </a:r>
                      <a:endParaRPr lang="en-US" sz="1100" b="1" i="0" u="none" strike="noStrike">
                        <a:effectLst/>
                        <a:latin typeface="+mn-lt"/>
                      </a:endParaRPr>
                    </a:p>
                  </a:txBody>
                  <a:tcPr marL="9525" marR="9525" marT="9525" marB="0" anchor="ctr"/>
                </a:tc>
                <a:tc>
                  <a:txBody>
                    <a:bodyPr/>
                    <a:lstStyle/>
                    <a:p>
                      <a:pPr algn="ctr" fontAlgn="ctr"/>
                      <a:r>
                        <a:rPr lang="en-US" sz="1100" b="1" u="none" strike="noStrike" dirty="0">
                          <a:effectLst/>
                          <a:latin typeface="+mn-lt"/>
                        </a:rPr>
                        <a:t>DOE Total</a:t>
                      </a:r>
                      <a:endParaRPr lang="en-US" sz="1100" b="1" i="0" u="none" strike="noStrike" dirty="0">
                        <a:effectLst/>
                        <a:latin typeface="+mn-lt"/>
                      </a:endParaRPr>
                    </a:p>
                  </a:txBody>
                  <a:tcPr marL="9525" marR="9525" marT="9525" marB="0" anchor="ctr"/>
                </a:tc>
                <a:tc>
                  <a:txBody>
                    <a:bodyPr/>
                    <a:lstStyle/>
                    <a:p>
                      <a:pPr algn="ctr" fontAlgn="ctr"/>
                      <a:r>
                        <a:rPr lang="en-US" sz="1100" b="1" u="none" strike="noStrike" dirty="0">
                          <a:solidFill>
                            <a:schemeClr val="tx1"/>
                          </a:solidFill>
                          <a:effectLst/>
                          <a:latin typeface="+mn-lt"/>
                        </a:rPr>
                        <a:t>MSU</a:t>
                      </a:r>
                      <a:endParaRPr lang="en-US" sz="1100" b="1" i="0" u="none" strike="noStrike" dirty="0">
                        <a:solidFill>
                          <a:schemeClr val="tx1"/>
                        </a:solidFill>
                        <a:effectLst/>
                        <a:latin typeface="+mn-lt"/>
                      </a:endParaRPr>
                    </a:p>
                  </a:txBody>
                  <a:tcPr marL="9525" marR="9525" marT="9525" marB="0" anchor="ctr"/>
                </a:tc>
                <a:tc>
                  <a:txBody>
                    <a:bodyPr/>
                    <a:lstStyle/>
                    <a:p>
                      <a:pPr algn="ctr" fontAlgn="ctr"/>
                      <a:r>
                        <a:rPr lang="en-US" sz="1100" b="1" u="none" strike="noStrike" dirty="0">
                          <a:solidFill>
                            <a:schemeClr val="tx1"/>
                          </a:solidFill>
                          <a:effectLst/>
                          <a:latin typeface="+mn-lt"/>
                        </a:rPr>
                        <a:t>TOTAL</a:t>
                      </a:r>
                      <a:endParaRPr lang="en-US" sz="1100" b="1"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val="10000"/>
                  </a:ext>
                </a:extLst>
              </a:tr>
              <a:tr h="272764">
                <a:tc>
                  <a:txBody>
                    <a:bodyPr/>
                    <a:lstStyle/>
                    <a:p>
                      <a:pPr algn="l" fontAlgn="b"/>
                      <a:r>
                        <a:rPr lang="en-US" sz="1100" b="1" u="none" strike="noStrike" dirty="0">
                          <a:solidFill>
                            <a:schemeClr val="tx1"/>
                          </a:solidFill>
                          <a:effectLst/>
                          <a:latin typeface="+mn-lt"/>
                        </a:rPr>
                        <a:t>FUNDING PROFILE</a:t>
                      </a:r>
                      <a:endParaRPr lang="en-US" sz="1100" b="1" i="0" u="none" strike="noStrike" dirty="0">
                        <a:solidFill>
                          <a:schemeClr val="tx1"/>
                        </a:solidFill>
                        <a:effectLst/>
                        <a:latin typeface="+mn-lt"/>
                      </a:endParaRPr>
                    </a:p>
                  </a:txBody>
                  <a:tcPr marL="9525" marR="9525" marT="9525" marB="0" anchor="b"/>
                </a:tc>
                <a:tc>
                  <a:txBody>
                    <a:bodyPr/>
                    <a:lstStyle/>
                    <a:p>
                      <a:pPr algn="r" fontAlgn="b"/>
                      <a:r>
                        <a:rPr lang="en-US" sz="1100" b="1" u="none" strike="noStrike" dirty="0">
                          <a:effectLst/>
                          <a:latin typeface="+mn-lt"/>
                        </a:rPr>
                        <a:t>318,000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100,000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97,200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75,000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40,000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5,300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effectLst/>
                          <a:latin typeface="+mn-lt"/>
                        </a:rPr>
                        <a:t>635,500</a:t>
                      </a:r>
                      <a:endParaRPr lang="en-US" sz="1100" b="1" i="0" u="none" strike="noStrike" dirty="0">
                        <a:effectLst/>
                        <a:latin typeface="+mn-lt"/>
                      </a:endParaRPr>
                    </a:p>
                  </a:txBody>
                  <a:tcPr marL="9525" marR="9525" marT="9525" marB="0" anchor="b"/>
                </a:tc>
                <a:tc>
                  <a:txBody>
                    <a:bodyPr/>
                    <a:lstStyle/>
                    <a:p>
                      <a:pPr algn="r" fontAlgn="b"/>
                      <a:r>
                        <a:rPr lang="en-US" sz="1100" b="1" u="none" strike="noStrike" dirty="0">
                          <a:solidFill>
                            <a:schemeClr val="tx1"/>
                          </a:solidFill>
                          <a:effectLst/>
                          <a:latin typeface="+mn-lt"/>
                        </a:rPr>
                        <a:t>94,500</a:t>
                      </a:r>
                      <a:endParaRPr lang="en-US" sz="1100" b="1" i="0" u="none" strike="noStrike" dirty="0">
                        <a:solidFill>
                          <a:schemeClr val="tx1"/>
                        </a:solidFill>
                        <a:effectLst/>
                        <a:latin typeface="+mn-lt"/>
                      </a:endParaRPr>
                    </a:p>
                  </a:txBody>
                  <a:tcPr marL="9525" marR="9525" marT="9525" marB="0" anchor="b"/>
                </a:tc>
                <a:tc>
                  <a:txBody>
                    <a:bodyPr/>
                    <a:lstStyle/>
                    <a:p>
                      <a:pPr algn="r" fontAlgn="b"/>
                      <a:r>
                        <a:rPr lang="en-US" sz="1100" b="1" u="none" strike="noStrike" dirty="0">
                          <a:solidFill>
                            <a:schemeClr val="tx1"/>
                          </a:solidFill>
                          <a:effectLst/>
                          <a:latin typeface="+mn-lt"/>
                        </a:rPr>
                        <a:t>730,000</a:t>
                      </a:r>
                      <a:endParaRPr lang="en-US" sz="1100" b="1" i="0" u="none" strike="noStrike" dirty="0">
                        <a:solidFill>
                          <a:schemeClr val="tx1"/>
                        </a:solidFill>
                        <a:effectLst/>
                        <a:latin typeface="+mn-lt"/>
                      </a:endParaRPr>
                    </a:p>
                  </a:txBody>
                  <a:tcPr marL="9525" marR="9525" marT="9525" marB="0" anchor="b"/>
                </a:tc>
                <a:extLst>
                  <a:ext uri="{0D108BD9-81ED-4DB2-BD59-A6C34878D82A}">
                    <a16:rowId xmlns:a16="http://schemas.microsoft.com/office/drawing/2014/main" val="10001"/>
                  </a:ext>
                </a:extLst>
              </a:tr>
            </a:tbl>
          </a:graphicData>
        </a:graphic>
      </p:graphicFrame>
      <p:sp>
        <p:nvSpPr>
          <p:cNvPr id="11" name="TextBox 10"/>
          <p:cNvSpPr txBox="1"/>
          <p:nvPr/>
        </p:nvSpPr>
        <p:spPr>
          <a:xfrm>
            <a:off x="-98256" y="183303"/>
            <a:ext cx="9340511" cy="3896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r>
              <a:rPr lang="en-US" sz="2400" dirty="0">
                <a:solidFill>
                  <a:srgbClr val="106636"/>
                </a:solidFill>
                <a:latin typeface="Arial" pitchFamily="34" charset="0"/>
                <a:ea typeface="+mj-ea"/>
                <a:cs typeface="Arial" pitchFamily="34" charset="0"/>
              </a:rPr>
              <a:t>Facility for Rare Isotope Beams is &gt; 94% Complete &amp; “On the Way”</a:t>
            </a:r>
          </a:p>
        </p:txBody>
      </p:sp>
      <p:sp>
        <p:nvSpPr>
          <p:cNvPr id="2" name="Slide Number Placeholder 1"/>
          <p:cNvSpPr>
            <a:spLocks noGrp="1"/>
          </p:cNvSpPr>
          <p:nvPr>
            <p:ph type="sldNum" sz="quarter" idx="12"/>
          </p:nvPr>
        </p:nvSpPr>
        <p:spPr/>
        <p:txBody>
          <a:bodyPr/>
          <a:lstStyle/>
          <a:p>
            <a:fld id="{0F212760-C894-0E47-86F8-5DB7460FEDC1}" type="slidenum">
              <a:rPr lang="en-US" smtClean="0"/>
              <a:t>13</a:t>
            </a:fld>
            <a:endParaRPr lang="en-US"/>
          </a:p>
        </p:txBody>
      </p:sp>
      <p:sp>
        <p:nvSpPr>
          <p:cNvPr id="10" name="TextBox 9"/>
          <p:cNvSpPr txBox="1"/>
          <p:nvPr/>
        </p:nvSpPr>
        <p:spPr>
          <a:xfrm>
            <a:off x="3566564" y="4037019"/>
            <a:ext cx="5469147" cy="1461939"/>
          </a:xfrm>
          <a:prstGeom prst="rect">
            <a:avLst/>
          </a:prstGeom>
          <a:noFill/>
        </p:spPr>
        <p:txBody>
          <a:bodyPr wrap="square" rtlCol="0">
            <a:spAutoFit/>
          </a:bodyPr>
          <a:lstStyle>
            <a:defPPr>
              <a:defRPr lang="en-US"/>
            </a:defPPr>
            <a:lvl1pPr>
              <a:spcAft>
                <a:spcPts val="600"/>
              </a:spcAft>
              <a:defRPr sz="1400" b="1"/>
            </a:lvl1pPr>
          </a:lstStyle>
          <a:p>
            <a:r>
              <a:rPr lang="en-US" dirty="0">
                <a:latin typeface="+mn-lt"/>
              </a:rPr>
              <a:t> The FY 2021 Request supports:</a:t>
            </a:r>
          </a:p>
          <a:p>
            <a:pPr marL="342900" lvl="0" indent="-342900">
              <a:spcBef>
                <a:spcPts val="0"/>
              </a:spcBef>
              <a:spcAft>
                <a:spcPts val="0"/>
              </a:spcAft>
              <a:buFont typeface="Wingdings" panose="05000000000000000000" pitchFamily="2" charset="2"/>
              <a:buChar char=""/>
              <a:tabLst>
                <a:tab pos="457200" algn="l"/>
              </a:tabLst>
            </a:pPr>
            <a:r>
              <a:rPr lang="en-US" b="0" dirty="0">
                <a:solidFill>
                  <a:srgbClr val="000000"/>
                </a:solidFill>
                <a:latin typeface="+mn-lt"/>
              </a:rPr>
              <a:t>Completed fabrication and assembly of the linear accelerator (</a:t>
            </a:r>
            <a:r>
              <a:rPr lang="en-US" b="0" dirty="0" err="1">
                <a:solidFill>
                  <a:srgbClr val="000000"/>
                </a:solidFill>
                <a:latin typeface="+mn-lt"/>
              </a:rPr>
              <a:t>linac</a:t>
            </a:r>
            <a:r>
              <a:rPr lang="en-US" b="0" dirty="0">
                <a:solidFill>
                  <a:srgbClr val="000000"/>
                </a:solidFill>
                <a:latin typeface="+mn-lt"/>
              </a:rPr>
              <a:t>) </a:t>
            </a:r>
            <a:r>
              <a:rPr lang="en-US" b="0" dirty="0" err="1">
                <a:solidFill>
                  <a:srgbClr val="000000"/>
                </a:solidFill>
                <a:latin typeface="+mn-lt"/>
              </a:rPr>
              <a:t>cryomodule</a:t>
            </a:r>
            <a:r>
              <a:rPr lang="en-US" b="0" dirty="0">
                <a:solidFill>
                  <a:srgbClr val="000000"/>
                </a:solidFill>
                <a:latin typeface="+mn-lt"/>
              </a:rPr>
              <a:t>, allowing continued installation and testing in the constructed tunnel. </a:t>
            </a:r>
          </a:p>
          <a:p>
            <a:pPr marL="342900" lvl="0" indent="-342900">
              <a:spcBef>
                <a:spcPts val="0"/>
              </a:spcBef>
              <a:spcAft>
                <a:spcPts val="0"/>
              </a:spcAft>
              <a:buFont typeface="Wingdings" panose="05000000000000000000" pitchFamily="2" charset="2"/>
              <a:buChar char=""/>
              <a:tabLst>
                <a:tab pos="457200" algn="l"/>
              </a:tabLst>
            </a:pPr>
            <a:r>
              <a:rPr lang="en-US" b="0" dirty="0">
                <a:solidFill>
                  <a:srgbClr val="000000"/>
                </a:solidFill>
                <a:latin typeface="+mn-lt"/>
              </a:rPr>
              <a:t>Fabrication, assembly, installation and testing of the experimental systems, and the commissioning of the </a:t>
            </a:r>
            <a:r>
              <a:rPr lang="en-US" b="0" dirty="0" err="1">
                <a:solidFill>
                  <a:srgbClr val="000000"/>
                </a:solidFill>
                <a:latin typeface="+mn-lt"/>
              </a:rPr>
              <a:t>linac</a:t>
            </a:r>
            <a:r>
              <a:rPr lang="en-US" b="0" dirty="0">
                <a:solidFill>
                  <a:srgbClr val="000000"/>
                </a:solidFill>
                <a:latin typeface="+mn-lt"/>
              </a:rPr>
              <a:t> and other components.</a:t>
            </a:r>
          </a:p>
        </p:txBody>
      </p:sp>
      <p:pic>
        <p:nvPicPr>
          <p:cNvPr id="12" name="Picture 11">
            <a:extLst>
              <a:ext uri="{FF2B5EF4-FFF2-40B4-BE49-F238E27FC236}">
                <a16:creationId xmlns:a16="http://schemas.microsoft.com/office/drawing/2014/main" id="{50410A7C-B41C-4F5F-8B1D-26D6964D795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31852" y="886145"/>
            <a:ext cx="4055959" cy="2533591"/>
          </a:xfrm>
          <a:prstGeom prst="rect">
            <a:avLst/>
          </a:prstGeom>
          <a:ln>
            <a:solidFill>
              <a:schemeClr val="tx1"/>
            </a:solidFill>
          </a:ln>
        </p:spPr>
      </p:pic>
    </p:spTree>
    <p:extLst>
      <p:ext uri="{BB962C8B-B14F-4D97-AF65-F5344CB8AC3E}">
        <p14:creationId xmlns:p14="http://schemas.microsoft.com/office/powerpoint/2010/main" val="1750109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3DFF-BF45-43C5-89C7-431772CDDF7F}"/>
              </a:ext>
            </a:extLst>
          </p:cNvPr>
          <p:cNvSpPr>
            <a:spLocks noGrp="1"/>
          </p:cNvSpPr>
          <p:nvPr>
            <p:ph type="title"/>
          </p:nvPr>
        </p:nvSpPr>
        <p:spPr>
          <a:xfrm>
            <a:off x="0" y="63501"/>
            <a:ext cx="9144000" cy="642156"/>
          </a:xfrm>
        </p:spPr>
        <p:txBody>
          <a:bodyPr/>
          <a:lstStyle/>
          <a:p>
            <a:r>
              <a:rPr lang="en-US" dirty="0"/>
              <a:t>GRETA is “On the Way”</a:t>
            </a:r>
          </a:p>
        </p:txBody>
      </p:sp>
      <p:sp>
        <p:nvSpPr>
          <p:cNvPr id="3" name="Slide Number Placeholder 2">
            <a:extLst>
              <a:ext uri="{FF2B5EF4-FFF2-40B4-BE49-F238E27FC236}">
                <a16:creationId xmlns:a16="http://schemas.microsoft.com/office/drawing/2014/main" id="{9E647C63-BA8B-45B7-B3E5-4558CC399A57}"/>
              </a:ext>
            </a:extLst>
          </p:cNvPr>
          <p:cNvSpPr>
            <a:spLocks noGrp="1"/>
          </p:cNvSpPr>
          <p:nvPr>
            <p:ph type="sldNum" sz="quarter" idx="10"/>
          </p:nvPr>
        </p:nvSpPr>
        <p:spPr/>
        <p:txBody>
          <a:bodyPr/>
          <a:lstStyle/>
          <a:p>
            <a:pPr>
              <a:defRPr/>
            </a:pPr>
            <a:fld id="{1F8A97BA-DB9B-4291-87AE-AF89EA7F18B7}" type="slidenum">
              <a:rPr lang="en-US" smtClean="0"/>
              <a:pPr>
                <a:defRPr/>
              </a:pPr>
              <a:t>14</a:t>
            </a:fld>
            <a:endParaRPr lang="en-US" dirty="0"/>
          </a:p>
        </p:txBody>
      </p:sp>
      <p:sp>
        <p:nvSpPr>
          <p:cNvPr id="5" name="TextBox 4">
            <a:extLst>
              <a:ext uri="{FF2B5EF4-FFF2-40B4-BE49-F238E27FC236}">
                <a16:creationId xmlns:a16="http://schemas.microsoft.com/office/drawing/2014/main" id="{2BA0714E-1BDC-4136-A20B-6C903CD27205}"/>
              </a:ext>
            </a:extLst>
          </p:cNvPr>
          <p:cNvSpPr txBox="1"/>
          <p:nvPr/>
        </p:nvSpPr>
        <p:spPr>
          <a:xfrm>
            <a:off x="2983594" y="4619763"/>
            <a:ext cx="6160406" cy="1938992"/>
          </a:xfrm>
          <a:prstGeom prst="rect">
            <a:avLst/>
          </a:prstGeom>
          <a:noFill/>
        </p:spPr>
        <p:txBody>
          <a:bodyPr wrap="square" rtlCol="0">
            <a:spAutoFit/>
          </a:bodyPr>
          <a:lstStyle/>
          <a:p>
            <a:r>
              <a:rPr lang="en-US" sz="2400" dirty="0"/>
              <a:t>GRETA Project is executing long lead procurement with detector module purchases. The Project just completed OPA pre-CD-2 review and is preparing for a CD-2 ESAAB.</a:t>
            </a:r>
          </a:p>
          <a:p>
            <a:endParaRPr lang="en-US" sz="2400" dirty="0"/>
          </a:p>
        </p:txBody>
      </p:sp>
      <p:pic>
        <p:nvPicPr>
          <p:cNvPr id="6" name="Picture 5">
            <a:extLst>
              <a:ext uri="{FF2B5EF4-FFF2-40B4-BE49-F238E27FC236}">
                <a16:creationId xmlns:a16="http://schemas.microsoft.com/office/drawing/2014/main" id="{FE52093B-81A3-4822-8184-EA8125E6F5A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85357" y="967865"/>
            <a:ext cx="7848357" cy="3444858"/>
          </a:xfrm>
          <a:prstGeom prst="rect">
            <a:avLst/>
          </a:prstGeom>
        </p:spPr>
      </p:pic>
      <p:pic>
        <p:nvPicPr>
          <p:cNvPr id="7" name="Picture 6">
            <a:extLst>
              <a:ext uri="{FF2B5EF4-FFF2-40B4-BE49-F238E27FC236}">
                <a16:creationId xmlns:a16="http://schemas.microsoft.com/office/drawing/2014/main" id="{3112B995-AA6A-461B-8F5D-5431629E034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6064" y="3696631"/>
            <a:ext cx="2802116" cy="2083601"/>
          </a:xfrm>
          <a:prstGeom prst="rect">
            <a:avLst/>
          </a:prstGeom>
        </p:spPr>
      </p:pic>
    </p:spTree>
    <p:extLst>
      <p:ext uri="{BB962C8B-B14F-4D97-AF65-F5344CB8AC3E}">
        <p14:creationId xmlns:p14="http://schemas.microsoft.com/office/powerpoint/2010/main" val="170082972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6D2F-3CE9-47D6-A85C-059EDC406664}"/>
              </a:ext>
            </a:extLst>
          </p:cNvPr>
          <p:cNvSpPr>
            <a:spLocks noGrp="1"/>
          </p:cNvSpPr>
          <p:nvPr>
            <p:ph type="title"/>
          </p:nvPr>
        </p:nvSpPr>
        <p:spPr>
          <a:xfrm>
            <a:off x="-76200" y="63501"/>
            <a:ext cx="9144000" cy="642156"/>
          </a:xfrm>
        </p:spPr>
        <p:txBody>
          <a:bodyPr/>
          <a:lstStyle/>
          <a:p>
            <a:r>
              <a:rPr lang="en-US" dirty="0"/>
              <a:t>High Rigidity Spectrometer is on a Path</a:t>
            </a:r>
          </a:p>
        </p:txBody>
      </p:sp>
      <p:sp>
        <p:nvSpPr>
          <p:cNvPr id="3" name="Slide Number Placeholder 2">
            <a:extLst>
              <a:ext uri="{FF2B5EF4-FFF2-40B4-BE49-F238E27FC236}">
                <a16:creationId xmlns:a16="http://schemas.microsoft.com/office/drawing/2014/main" id="{12FAF4EE-692C-42F6-8557-EA295E78EC2C}"/>
              </a:ext>
            </a:extLst>
          </p:cNvPr>
          <p:cNvSpPr>
            <a:spLocks noGrp="1"/>
          </p:cNvSpPr>
          <p:nvPr>
            <p:ph type="sldNum" sz="quarter" idx="10"/>
          </p:nvPr>
        </p:nvSpPr>
        <p:spPr/>
        <p:txBody>
          <a:bodyPr/>
          <a:lstStyle/>
          <a:p>
            <a:pPr>
              <a:defRPr/>
            </a:pPr>
            <a:fld id="{1F8A97BA-DB9B-4291-87AE-AF89EA7F18B7}" type="slidenum">
              <a:rPr lang="en-US" smtClean="0"/>
              <a:pPr>
                <a:defRPr/>
              </a:pPr>
              <a:t>15</a:t>
            </a:fld>
            <a:endParaRPr lang="en-US" dirty="0"/>
          </a:p>
        </p:txBody>
      </p:sp>
      <p:pic>
        <p:nvPicPr>
          <p:cNvPr id="4" name="Picture 3">
            <a:extLst>
              <a:ext uri="{FF2B5EF4-FFF2-40B4-BE49-F238E27FC236}">
                <a16:creationId xmlns:a16="http://schemas.microsoft.com/office/drawing/2014/main" id="{3CB90D60-0CF7-4986-AB1D-8D3CAF75F2BF}"/>
              </a:ext>
            </a:extLst>
          </p:cNvPr>
          <p:cNvPicPr>
            <a:picLocks noChangeAspect="1"/>
          </p:cNvPicPr>
          <p:nvPr/>
        </p:nvPicPr>
        <p:blipFill>
          <a:blip r:embed="rId2"/>
          <a:stretch>
            <a:fillRect/>
          </a:stretch>
        </p:blipFill>
        <p:spPr>
          <a:xfrm>
            <a:off x="177799" y="875236"/>
            <a:ext cx="6635967" cy="5107528"/>
          </a:xfrm>
          <a:prstGeom prst="rect">
            <a:avLst/>
          </a:prstGeom>
        </p:spPr>
      </p:pic>
      <p:sp>
        <p:nvSpPr>
          <p:cNvPr id="5" name="TextBox 4">
            <a:extLst>
              <a:ext uri="{FF2B5EF4-FFF2-40B4-BE49-F238E27FC236}">
                <a16:creationId xmlns:a16="http://schemas.microsoft.com/office/drawing/2014/main" id="{D7A4F035-22B1-47EA-ADE7-00EBBC2B19EB}"/>
              </a:ext>
            </a:extLst>
          </p:cNvPr>
          <p:cNvSpPr txBox="1"/>
          <p:nvPr/>
        </p:nvSpPr>
        <p:spPr>
          <a:xfrm>
            <a:off x="7031565" y="1351508"/>
            <a:ext cx="1811868" cy="4154984"/>
          </a:xfrm>
          <a:prstGeom prst="rect">
            <a:avLst/>
          </a:prstGeom>
          <a:noFill/>
        </p:spPr>
        <p:txBody>
          <a:bodyPr wrap="square" rtlCol="0">
            <a:spAutoFit/>
          </a:bodyPr>
          <a:lstStyle/>
          <a:p>
            <a:r>
              <a:rPr lang="en-US" sz="2400" dirty="0"/>
              <a:t>NP and the HRS project have worked  together to progress towards a CD-1 ESAAB, which is being scheduled with OPA</a:t>
            </a:r>
          </a:p>
        </p:txBody>
      </p:sp>
    </p:spTree>
    <p:extLst>
      <p:ext uri="{BB962C8B-B14F-4D97-AF65-F5344CB8AC3E}">
        <p14:creationId xmlns:p14="http://schemas.microsoft.com/office/powerpoint/2010/main" val="13823550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7C75-6209-46B9-AACC-5EA23D788013}"/>
              </a:ext>
            </a:extLst>
          </p:cNvPr>
          <p:cNvSpPr>
            <a:spLocks noGrp="1"/>
          </p:cNvSpPr>
          <p:nvPr>
            <p:ph type="title"/>
          </p:nvPr>
        </p:nvSpPr>
        <p:spPr>
          <a:xfrm>
            <a:off x="-84667" y="104362"/>
            <a:ext cx="9144000" cy="642156"/>
          </a:xfrm>
        </p:spPr>
        <p:txBody>
          <a:bodyPr/>
          <a:lstStyle/>
          <a:p>
            <a:r>
              <a:rPr lang="en-US" dirty="0"/>
              <a:t>The FRIB Theory Alliance is “On the Way”</a:t>
            </a:r>
          </a:p>
        </p:txBody>
      </p:sp>
      <p:sp>
        <p:nvSpPr>
          <p:cNvPr id="3" name="Slide Number Placeholder 2">
            <a:extLst>
              <a:ext uri="{FF2B5EF4-FFF2-40B4-BE49-F238E27FC236}">
                <a16:creationId xmlns:a16="http://schemas.microsoft.com/office/drawing/2014/main" id="{E3C5840C-E576-4ADC-8927-9513C8864D3D}"/>
              </a:ext>
            </a:extLst>
          </p:cNvPr>
          <p:cNvSpPr>
            <a:spLocks noGrp="1"/>
          </p:cNvSpPr>
          <p:nvPr>
            <p:ph type="sldNum" sz="quarter" idx="10"/>
          </p:nvPr>
        </p:nvSpPr>
        <p:spPr/>
        <p:txBody>
          <a:bodyPr/>
          <a:lstStyle/>
          <a:p>
            <a:pPr>
              <a:defRPr/>
            </a:pPr>
            <a:fld id="{1F8A97BA-DB9B-4291-87AE-AF89EA7F18B7}" type="slidenum">
              <a:rPr lang="en-US" smtClean="0"/>
              <a:pPr>
                <a:defRPr/>
              </a:pPr>
              <a:t>16</a:t>
            </a:fld>
            <a:endParaRPr lang="en-US" dirty="0"/>
          </a:p>
        </p:txBody>
      </p:sp>
      <p:sp>
        <p:nvSpPr>
          <p:cNvPr id="4" name="Content Placeholder 4">
            <a:extLst>
              <a:ext uri="{FF2B5EF4-FFF2-40B4-BE49-F238E27FC236}">
                <a16:creationId xmlns:a16="http://schemas.microsoft.com/office/drawing/2014/main" id="{4390DA55-F525-46B6-A3E0-936239CB0D80}"/>
              </a:ext>
            </a:extLst>
          </p:cNvPr>
          <p:cNvSpPr txBox="1">
            <a:spLocks/>
          </p:cNvSpPr>
          <p:nvPr/>
        </p:nvSpPr>
        <p:spPr>
          <a:xfrm>
            <a:off x="530223" y="1809062"/>
            <a:ext cx="8042276" cy="4343400"/>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5760">
              <a:spcBef>
                <a:spcPts val="800"/>
              </a:spcBef>
            </a:pPr>
            <a:r>
              <a:rPr lang="en-US" sz="1800" b="0" dirty="0">
                <a:cs typeface="Arial"/>
              </a:rPr>
              <a:t>to deliver excellent research in theory relevant to FRIB</a:t>
            </a:r>
          </a:p>
          <a:p>
            <a:pPr marL="365760">
              <a:spcBef>
                <a:spcPts val="800"/>
              </a:spcBef>
            </a:pPr>
            <a:r>
              <a:rPr lang="en-US" sz="1800" b="0" dirty="0">
                <a:cs typeface="Arial"/>
              </a:rPr>
              <a:t>to serve as a focal point for </a:t>
            </a:r>
            <a:r>
              <a:rPr lang="en-US" sz="1800" b="0" dirty="0">
                <a:solidFill>
                  <a:srgbClr val="0033CC"/>
                </a:solidFill>
                <a:cs typeface="Arial"/>
              </a:rPr>
              <a:t>stimulating and continuous interactions between theory and experiment</a:t>
            </a:r>
            <a:r>
              <a:rPr lang="en-US" sz="1800" b="0" dirty="0">
                <a:cs typeface="Arial"/>
              </a:rPr>
              <a:t>, drawing theory activity toward those problems relevant for the science at FRIB;</a:t>
            </a:r>
          </a:p>
          <a:p>
            <a:pPr marL="365760">
              <a:spcBef>
                <a:spcPts val="800"/>
              </a:spcBef>
            </a:pPr>
            <a:r>
              <a:rPr lang="en-US" sz="1800" b="0" dirty="0">
                <a:cs typeface="Arial"/>
              </a:rPr>
              <a:t>to </a:t>
            </a:r>
            <a:r>
              <a:rPr lang="en-US" sz="1800" b="0" dirty="0">
                <a:solidFill>
                  <a:srgbClr val="0033CC"/>
                </a:solidFill>
                <a:cs typeface="Arial"/>
              </a:rPr>
              <a:t>rejuvenate</a:t>
            </a:r>
            <a:r>
              <a:rPr lang="en-US" sz="1800" b="0" dirty="0">
                <a:cs typeface="Arial"/>
              </a:rPr>
              <a:t> the field by creating permanent positions in FRIB theory across the country;</a:t>
            </a:r>
          </a:p>
          <a:p>
            <a:pPr marL="365760">
              <a:spcBef>
                <a:spcPts val="800"/>
              </a:spcBef>
            </a:pPr>
            <a:r>
              <a:rPr lang="en-US" sz="1800" b="0" dirty="0">
                <a:cs typeface="Arial"/>
              </a:rPr>
              <a:t>to </a:t>
            </a:r>
            <a:r>
              <a:rPr lang="en-US" sz="1800" b="0" dirty="0">
                <a:solidFill>
                  <a:srgbClr val="0033CC"/>
                </a:solidFill>
                <a:cs typeface="Arial"/>
              </a:rPr>
              <a:t>attract young talent </a:t>
            </a:r>
            <a:r>
              <a:rPr lang="en-US" sz="1800" b="0" dirty="0">
                <a:cs typeface="Arial"/>
              </a:rPr>
              <a:t>through the national FRIB Theory Fellow program; </a:t>
            </a:r>
          </a:p>
          <a:p>
            <a:pPr marL="365760">
              <a:spcBef>
                <a:spcPts val="800"/>
              </a:spcBef>
            </a:pPr>
            <a:r>
              <a:rPr lang="en-US" sz="1800" b="0" dirty="0">
                <a:cs typeface="Arial"/>
              </a:rPr>
              <a:t>to strengthen theory in areas of most need; </a:t>
            </a:r>
          </a:p>
          <a:p>
            <a:pPr marL="365760">
              <a:spcBef>
                <a:spcPts val="800"/>
              </a:spcBef>
            </a:pPr>
            <a:r>
              <a:rPr lang="en-US" sz="1800" b="0" dirty="0">
                <a:cs typeface="Arial"/>
              </a:rPr>
              <a:t>to foster </a:t>
            </a:r>
            <a:r>
              <a:rPr lang="en-US" sz="1800" b="0" dirty="0">
                <a:solidFill>
                  <a:srgbClr val="0033CC"/>
                </a:solidFill>
                <a:cs typeface="Arial"/>
              </a:rPr>
              <a:t>interdisciplinary collaborations </a:t>
            </a:r>
            <a:r>
              <a:rPr lang="en-US" sz="1800" b="0" dirty="0">
                <a:cs typeface="Arial"/>
              </a:rPr>
              <a:t>and build scientific bridges to wider theory communities;</a:t>
            </a:r>
          </a:p>
          <a:p>
            <a:pPr marL="365760">
              <a:spcBef>
                <a:spcPts val="800"/>
              </a:spcBef>
            </a:pPr>
            <a:r>
              <a:rPr lang="en-US" sz="1800" b="0" dirty="0">
                <a:cs typeface="Arial"/>
              </a:rPr>
              <a:t>to coordinate a </a:t>
            </a:r>
            <a:r>
              <a:rPr lang="en-US" sz="1800" b="0" dirty="0">
                <a:solidFill>
                  <a:srgbClr val="0033CC"/>
                </a:solidFill>
                <a:cs typeface="Arial"/>
              </a:rPr>
              <a:t>sustainable educational program</a:t>
            </a:r>
            <a:r>
              <a:rPr lang="en-US" sz="1800" b="0" dirty="0">
                <a:cs typeface="Arial"/>
              </a:rPr>
              <a:t> in advanced low-energy nuclear theory;</a:t>
            </a:r>
          </a:p>
          <a:p>
            <a:pPr marL="365760">
              <a:spcBef>
                <a:spcPts val="800"/>
              </a:spcBef>
            </a:pPr>
            <a:r>
              <a:rPr lang="en-US" sz="1800" b="0" dirty="0">
                <a:cs typeface="Arial"/>
              </a:rPr>
              <a:t>to coordinate </a:t>
            </a:r>
            <a:r>
              <a:rPr lang="en-US" sz="1800" b="0" dirty="0">
                <a:solidFill>
                  <a:srgbClr val="0033CC"/>
                </a:solidFill>
                <a:cs typeface="Arial"/>
              </a:rPr>
              <a:t>international initiatives </a:t>
            </a:r>
            <a:r>
              <a:rPr lang="en-US" sz="1800" b="0" dirty="0">
                <a:cs typeface="Arial"/>
              </a:rPr>
              <a:t>in the theory of rare isotopes.</a:t>
            </a:r>
            <a:endParaRPr lang="en-US" sz="1800" b="0" dirty="0"/>
          </a:p>
        </p:txBody>
      </p:sp>
      <p:pic>
        <p:nvPicPr>
          <p:cNvPr id="5" name="Picture 4" descr="FRIB spelled out_Theory Alliance.jpg">
            <a:extLst>
              <a:ext uri="{FF2B5EF4-FFF2-40B4-BE49-F238E27FC236}">
                <a16:creationId xmlns:a16="http://schemas.microsoft.com/office/drawing/2014/main" id="{FAFCA24A-515D-4276-A659-5BD8B82481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829734"/>
            <a:ext cx="4169664" cy="896112"/>
          </a:xfrm>
          <a:prstGeom prst="rect">
            <a:avLst/>
          </a:prstGeom>
        </p:spPr>
      </p:pic>
    </p:spTree>
    <p:extLst>
      <p:ext uri="{BB962C8B-B14F-4D97-AF65-F5344CB8AC3E}">
        <p14:creationId xmlns:p14="http://schemas.microsoft.com/office/powerpoint/2010/main" val="202845995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BF02-1B0A-4D8B-ADC6-4A998D08F41A}"/>
              </a:ext>
            </a:extLst>
          </p:cNvPr>
          <p:cNvSpPr>
            <a:spLocks noGrp="1"/>
          </p:cNvSpPr>
          <p:nvPr>
            <p:ph type="title"/>
          </p:nvPr>
        </p:nvSpPr>
        <p:spPr/>
        <p:txBody>
          <a:bodyPr/>
          <a:lstStyle/>
          <a:p>
            <a:r>
              <a:rPr lang="en-US" dirty="0"/>
              <a:t>Personal Outlook</a:t>
            </a:r>
          </a:p>
        </p:txBody>
      </p:sp>
      <p:sp>
        <p:nvSpPr>
          <p:cNvPr id="3" name="Slide Number Placeholder 2">
            <a:extLst>
              <a:ext uri="{FF2B5EF4-FFF2-40B4-BE49-F238E27FC236}">
                <a16:creationId xmlns:a16="http://schemas.microsoft.com/office/drawing/2014/main" id="{F8C98DDE-39D5-44DB-A2BE-1D6B7122A76E}"/>
              </a:ext>
            </a:extLst>
          </p:cNvPr>
          <p:cNvSpPr>
            <a:spLocks noGrp="1"/>
          </p:cNvSpPr>
          <p:nvPr>
            <p:ph type="sldNum" sz="quarter" idx="10"/>
          </p:nvPr>
        </p:nvSpPr>
        <p:spPr/>
        <p:txBody>
          <a:bodyPr/>
          <a:lstStyle/>
          <a:p>
            <a:pPr>
              <a:defRPr/>
            </a:pPr>
            <a:fld id="{1F8A97BA-DB9B-4291-87AE-AF89EA7F18B7}" type="slidenum">
              <a:rPr lang="en-US" smtClean="0"/>
              <a:pPr>
                <a:defRPr/>
              </a:pPr>
              <a:t>17</a:t>
            </a:fld>
            <a:endParaRPr lang="en-US" dirty="0"/>
          </a:p>
        </p:txBody>
      </p:sp>
      <p:sp>
        <p:nvSpPr>
          <p:cNvPr id="4" name="TextBox 3">
            <a:extLst>
              <a:ext uri="{FF2B5EF4-FFF2-40B4-BE49-F238E27FC236}">
                <a16:creationId xmlns:a16="http://schemas.microsoft.com/office/drawing/2014/main" id="{323847E8-5B18-436A-B3F7-2B4CC854C792}"/>
              </a:ext>
            </a:extLst>
          </p:cNvPr>
          <p:cNvSpPr txBox="1"/>
          <p:nvPr/>
        </p:nvSpPr>
        <p:spPr>
          <a:xfrm>
            <a:off x="166092" y="803552"/>
            <a:ext cx="5100713" cy="5519460"/>
          </a:xfrm>
          <a:prstGeom prst="rect">
            <a:avLst/>
          </a:prstGeom>
          <a:noFill/>
        </p:spPr>
        <p:txBody>
          <a:bodyPr wrap="square" rtlCol="0">
            <a:spAutoFit/>
          </a:bodyPr>
          <a:lstStyle/>
          <a:p>
            <a:pPr marL="342900" indent="-342900">
              <a:spcBef>
                <a:spcPts val="1000"/>
              </a:spcBef>
              <a:buFont typeface="Arial" panose="020B0604020202020204" pitchFamily="34" charset="0"/>
              <a:buChar char="•"/>
            </a:pPr>
            <a:r>
              <a:rPr lang="en-US" sz="2400" dirty="0"/>
              <a:t>There is no “daylight” between theory and experiment in a well crafted science program</a:t>
            </a:r>
          </a:p>
          <a:p>
            <a:pPr marL="342900" indent="-342900">
              <a:spcBef>
                <a:spcPts val="1000"/>
              </a:spcBef>
              <a:buFont typeface="Arial" panose="020B0604020202020204" pitchFamily="34" charset="0"/>
              <a:buChar char="•"/>
            </a:pPr>
            <a:r>
              <a:rPr lang="en-US" sz="2400" dirty="0"/>
              <a:t>A theory which does not speak to experiment or allow for critical, skeptical experimental challenges is nothing more than an intellectual curiosity</a:t>
            </a:r>
          </a:p>
          <a:p>
            <a:pPr marL="342900" indent="-342900">
              <a:spcBef>
                <a:spcPts val="1000"/>
              </a:spcBef>
              <a:buFont typeface="Arial" panose="020B0604020202020204" pitchFamily="34" charset="0"/>
              <a:buChar char="•"/>
            </a:pPr>
            <a:r>
              <a:rPr lang="en-US" sz="2400" dirty="0"/>
              <a:t>The tango that needs to happen between experiment and theory 1) advances knowledge quickly; 2) points to necessary new lines of deeper inquiry; 3) points to </a:t>
            </a:r>
            <a:r>
              <a:rPr lang="en-US" sz="2400"/>
              <a:t>the need </a:t>
            </a:r>
            <a:r>
              <a:rPr lang="en-US" sz="2400" dirty="0"/>
              <a:t>for better theory &amp; exp tools</a:t>
            </a:r>
          </a:p>
        </p:txBody>
      </p:sp>
      <p:pic>
        <p:nvPicPr>
          <p:cNvPr id="5" name="Picture 4">
            <a:extLst>
              <a:ext uri="{FF2B5EF4-FFF2-40B4-BE49-F238E27FC236}">
                <a16:creationId xmlns:a16="http://schemas.microsoft.com/office/drawing/2014/main" id="{0A880D9B-53C9-488D-B609-EBED1CB3A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7494" y="1049426"/>
            <a:ext cx="3686005" cy="4759147"/>
          </a:xfrm>
          <a:prstGeom prst="rect">
            <a:avLst/>
          </a:prstGeom>
        </p:spPr>
      </p:pic>
      <p:sp>
        <p:nvSpPr>
          <p:cNvPr id="6" name="TextBox 5">
            <a:extLst>
              <a:ext uri="{FF2B5EF4-FFF2-40B4-BE49-F238E27FC236}">
                <a16:creationId xmlns:a16="http://schemas.microsoft.com/office/drawing/2014/main" id="{2E442F42-652C-4E4A-9B7C-4142E97D042E}"/>
              </a:ext>
            </a:extLst>
          </p:cNvPr>
          <p:cNvSpPr txBox="1"/>
          <p:nvPr/>
        </p:nvSpPr>
        <p:spPr>
          <a:xfrm flipH="1">
            <a:off x="6359967" y="1202662"/>
            <a:ext cx="1501057" cy="461665"/>
          </a:xfrm>
          <a:prstGeom prst="rect">
            <a:avLst/>
          </a:prstGeom>
          <a:noFill/>
        </p:spPr>
        <p:txBody>
          <a:bodyPr wrap="square" rtlCol="0">
            <a:spAutoFit/>
          </a:bodyPr>
          <a:lstStyle/>
          <a:p>
            <a:r>
              <a:rPr lang="en-US" sz="2400" b="1" dirty="0"/>
              <a:t>Theory ?</a:t>
            </a:r>
          </a:p>
        </p:txBody>
      </p:sp>
      <p:sp>
        <p:nvSpPr>
          <p:cNvPr id="7" name="TextBox 6">
            <a:extLst>
              <a:ext uri="{FF2B5EF4-FFF2-40B4-BE49-F238E27FC236}">
                <a16:creationId xmlns:a16="http://schemas.microsoft.com/office/drawing/2014/main" id="{AA570C6F-4F5C-413E-9507-8EE361D51DAF}"/>
              </a:ext>
            </a:extLst>
          </p:cNvPr>
          <p:cNvSpPr txBox="1"/>
          <p:nvPr/>
        </p:nvSpPr>
        <p:spPr>
          <a:xfrm flipH="1">
            <a:off x="5342287" y="1776809"/>
            <a:ext cx="2021098" cy="461665"/>
          </a:xfrm>
          <a:prstGeom prst="rect">
            <a:avLst/>
          </a:prstGeom>
          <a:noFill/>
        </p:spPr>
        <p:txBody>
          <a:bodyPr wrap="square" rtlCol="0">
            <a:spAutoFit/>
          </a:bodyPr>
          <a:lstStyle/>
          <a:p>
            <a:r>
              <a:rPr lang="en-US" sz="2400" b="1" dirty="0"/>
              <a:t>Experiment ?</a:t>
            </a:r>
          </a:p>
        </p:txBody>
      </p:sp>
      <p:cxnSp>
        <p:nvCxnSpPr>
          <p:cNvPr id="9" name="Straight Arrow Connector 8">
            <a:extLst>
              <a:ext uri="{FF2B5EF4-FFF2-40B4-BE49-F238E27FC236}">
                <a16:creationId xmlns:a16="http://schemas.microsoft.com/office/drawing/2014/main" id="{D80ADF7D-C5DF-47E0-9679-C3B4F6A50EA8}"/>
              </a:ext>
            </a:extLst>
          </p:cNvPr>
          <p:cNvCxnSpPr>
            <a:cxnSpLocks/>
          </p:cNvCxnSpPr>
          <p:nvPr/>
        </p:nvCxnSpPr>
        <p:spPr>
          <a:xfrm>
            <a:off x="7489861" y="1664327"/>
            <a:ext cx="0" cy="3596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4A11C0A-563C-4B8D-B9B8-B88BDD7F204F}"/>
              </a:ext>
            </a:extLst>
          </p:cNvPr>
          <p:cNvCxnSpPr>
            <a:cxnSpLocks/>
          </p:cNvCxnSpPr>
          <p:nvPr/>
        </p:nvCxnSpPr>
        <p:spPr>
          <a:xfrm>
            <a:off x="6923070" y="2254897"/>
            <a:ext cx="0" cy="3596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653B830-1CF3-4063-9C6C-DEDBC76B8CC7}"/>
              </a:ext>
            </a:extLst>
          </p:cNvPr>
          <p:cNvCxnSpPr>
            <a:cxnSpLocks/>
          </p:cNvCxnSpPr>
          <p:nvPr/>
        </p:nvCxnSpPr>
        <p:spPr>
          <a:xfrm flipH="1">
            <a:off x="5678046" y="1504580"/>
            <a:ext cx="606439" cy="23083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72386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C80AE-2285-4A62-9E01-BC6A2632ED9A}"/>
              </a:ext>
            </a:extLst>
          </p:cNvPr>
          <p:cNvSpPr>
            <a:spLocks noGrp="1"/>
          </p:cNvSpPr>
          <p:nvPr>
            <p:ph type="title"/>
          </p:nvPr>
        </p:nvSpPr>
        <p:spPr/>
        <p:txBody>
          <a:bodyPr/>
          <a:lstStyle/>
          <a:p>
            <a:r>
              <a:rPr lang="en-US" dirty="0"/>
              <a:t>FRIB Fellow and Bridge Programs</a:t>
            </a:r>
          </a:p>
        </p:txBody>
      </p:sp>
      <p:sp>
        <p:nvSpPr>
          <p:cNvPr id="3" name="Slide Number Placeholder 2">
            <a:extLst>
              <a:ext uri="{FF2B5EF4-FFF2-40B4-BE49-F238E27FC236}">
                <a16:creationId xmlns:a16="http://schemas.microsoft.com/office/drawing/2014/main" id="{B0CC9118-9B22-407C-82C5-A32F3A87CC3A}"/>
              </a:ext>
            </a:extLst>
          </p:cNvPr>
          <p:cNvSpPr>
            <a:spLocks noGrp="1"/>
          </p:cNvSpPr>
          <p:nvPr>
            <p:ph type="sldNum" sz="quarter" idx="10"/>
          </p:nvPr>
        </p:nvSpPr>
        <p:spPr/>
        <p:txBody>
          <a:bodyPr/>
          <a:lstStyle/>
          <a:p>
            <a:pPr>
              <a:defRPr/>
            </a:pPr>
            <a:fld id="{1F8A97BA-DB9B-4291-87AE-AF89EA7F18B7}" type="slidenum">
              <a:rPr lang="en-US" smtClean="0"/>
              <a:pPr>
                <a:defRPr/>
              </a:pPr>
              <a:t>18</a:t>
            </a:fld>
            <a:endParaRPr lang="en-US" dirty="0"/>
          </a:p>
        </p:txBody>
      </p:sp>
      <p:sp>
        <p:nvSpPr>
          <p:cNvPr id="4" name="Content Placeholder 4">
            <a:extLst>
              <a:ext uri="{FF2B5EF4-FFF2-40B4-BE49-F238E27FC236}">
                <a16:creationId xmlns:a16="http://schemas.microsoft.com/office/drawing/2014/main" id="{9BAC3E0F-D710-4B01-BEF0-A7575881AF5D}"/>
              </a:ext>
            </a:extLst>
          </p:cNvPr>
          <p:cNvSpPr txBox="1">
            <a:spLocks/>
          </p:cNvSpPr>
          <p:nvPr/>
        </p:nvSpPr>
        <p:spPr>
          <a:xfrm>
            <a:off x="12700" y="753536"/>
            <a:ext cx="8750299" cy="2184398"/>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r>
              <a:rPr lang="en-US" sz="2800" dirty="0">
                <a:solidFill>
                  <a:schemeClr val="tx2"/>
                </a:solidFill>
                <a:ea typeface="Tahoma" panose="020B0604030504040204" pitchFamily="34" charset="0"/>
                <a:cs typeface="Tahoma" panose="020B0604030504040204" pitchFamily="34" charset="0"/>
              </a:rPr>
              <a:t>					</a:t>
            </a:r>
            <a:r>
              <a:rPr lang="en-US" sz="2400" dirty="0">
                <a:solidFill>
                  <a:schemeClr val="tx2"/>
                </a:solidFill>
                <a:ea typeface="Tahoma" panose="020B0604030504040204" pitchFamily="34" charset="0"/>
                <a:cs typeface="Tahoma" panose="020B0604030504040204" pitchFamily="34" charset="0"/>
              </a:rPr>
              <a:t>Fellow Program</a:t>
            </a:r>
          </a:p>
          <a:p>
            <a:pPr lvl="1">
              <a:spcAft>
                <a:spcPts val="600"/>
              </a:spcAft>
            </a:pPr>
            <a:r>
              <a:rPr lang="en-US" sz="1800" dirty="0">
                <a:solidFill>
                  <a:schemeClr val="tx2"/>
                </a:solidFill>
                <a:ea typeface="Tahoma" panose="020B0604030504040204" pitchFamily="34" charset="0"/>
                <a:cs typeface="Tahoma" panose="020B0604030504040204" pitchFamily="34" charset="0"/>
              </a:rPr>
              <a:t>Diego </a:t>
            </a:r>
            <a:r>
              <a:rPr lang="en-US" sz="1800" dirty="0" err="1">
                <a:solidFill>
                  <a:schemeClr val="tx2"/>
                </a:solidFill>
                <a:ea typeface="Tahoma" panose="020B0604030504040204" pitchFamily="34" charset="0"/>
                <a:cs typeface="Tahoma" panose="020B0604030504040204" pitchFamily="34" charset="0"/>
              </a:rPr>
              <a:t>Lonardoni</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(Hosting Institution: LANL; 2015-2020)</a:t>
            </a:r>
          </a:p>
          <a:p>
            <a:pPr lvl="1">
              <a:spcAft>
                <a:spcPts val="600"/>
              </a:spcAft>
            </a:pPr>
            <a:r>
              <a:rPr lang="en-US" sz="1800" dirty="0">
                <a:solidFill>
                  <a:schemeClr val="tx2"/>
                </a:solidFill>
                <a:ea typeface="Tahoma" panose="020B0604030504040204" pitchFamily="34" charset="0"/>
                <a:cs typeface="Tahoma" panose="020B0604030504040204" pitchFamily="34" charset="0"/>
              </a:rPr>
              <a:t>Gregory </a:t>
            </a:r>
            <a:r>
              <a:rPr lang="en-US" sz="1800" dirty="0" err="1">
                <a:solidFill>
                  <a:schemeClr val="tx2"/>
                </a:solidFill>
                <a:ea typeface="Tahoma" panose="020B0604030504040204" pitchFamily="34" charset="0"/>
                <a:cs typeface="Tahoma" panose="020B0604030504040204" pitchFamily="34" charset="0"/>
              </a:rPr>
              <a:t>Potel</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(Hosting Institution: MSU; 2016-2019, now staff at LLNL)</a:t>
            </a:r>
          </a:p>
          <a:p>
            <a:pPr lvl="1">
              <a:spcAft>
                <a:spcPts val="600"/>
              </a:spcAft>
            </a:pPr>
            <a:r>
              <a:rPr lang="en-US" sz="1800" dirty="0">
                <a:solidFill>
                  <a:schemeClr val="tx2"/>
                </a:solidFill>
                <a:ea typeface="Tahoma" panose="020B0604030504040204" pitchFamily="34" charset="0"/>
                <a:cs typeface="Tahoma" panose="020B0604030504040204" pitchFamily="34" charset="0"/>
              </a:rPr>
              <a:t>Kevin </a:t>
            </a:r>
            <a:r>
              <a:rPr lang="en-US" sz="1800" dirty="0" err="1">
                <a:solidFill>
                  <a:schemeClr val="tx2"/>
                </a:solidFill>
                <a:ea typeface="Tahoma" panose="020B0604030504040204" pitchFamily="34" charset="0"/>
                <a:cs typeface="Tahoma" panose="020B0604030504040204" pitchFamily="34" charset="0"/>
              </a:rPr>
              <a:t>Fossez</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(Hosting Institution: ANL; 2019 - )</a:t>
            </a:r>
          </a:p>
          <a:p>
            <a:pPr lvl="1">
              <a:spcAft>
                <a:spcPts val="600"/>
              </a:spcAft>
            </a:pPr>
            <a:r>
              <a:rPr lang="en-US" sz="1800" dirty="0">
                <a:solidFill>
                  <a:schemeClr val="tx2"/>
                </a:solidFill>
                <a:ea typeface="Tahoma" panose="020B0604030504040204" pitchFamily="34" charset="0"/>
                <a:cs typeface="Tahoma" panose="020B0604030504040204" pitchFamily="34" charset="0"/>
              </a:rPr>
              <a:t>Chloe </a:t>
            </a:r>
            <a:r>
              <a:rPr lang="en-US" sz="1800" dirty="0" err="1">
                <a:solidFill>
                  <a:schemeClr val="tx2"/>
                </a:solidFill>
                <a:ea typeface="Tahoma" panose="020B0604030504040204" pitchFamily="34" charset="0"/>
                <a:cs typeface="Tahoma" panose="020B0604030504040204" pitchFamily="34" charset="0"/>
              </a:rPr>
              <a:t>Hebborn</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(Hosting Institution: LLNL, 2020 - )</a:t>
            </a:r>
          </a:p>
          <a:p>
            <a:pPr lvl="1">
              <a:spcAft>
                <a:spcPts val="600"/>
              </a:spcAft>
            </a:pPr>
            <a:r>
              <a:rPr lang="en-US" sz="1800" dirty="0">
                <a:solidFill>
                  <a:schemeClr val="tx2"/>
                </a:solidFill>
                <a:ea typeface="Tahoma" panose="020B0604030504040204" pitchFamily="34" charset="0"/>
                <a:cs typeface="Tahoma" panose="020B0604030504040204" pitchFamily="34" charset="0"/>
              </a:rPr>
              <a:t>Christian </a:t>
            </a:r>
            <a:r>
              <a:rPr lang="en-US" sz="1800" dirty="0" err="1">
                <a:solidFill>
                  <a:schemeClr val="tx2"/>
                </a:solidFill>
                <a:ea typeface="Tahoma" panose="020B0604030504040204" pitchFamily="34" charset="0"/>
                <a:cs typeface="Tahoma" panose="020B0604030504040204" pitchFamily="34" charset="0"/>
              </a:rPr>
              <a:t>Drischler</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(Hosting Institution: MSU, 2020 - )</a:t>
            </a:r>
          </a:p>
          <a:p>
            <a:pPr marL="349250" lvl="1" indent="0">
              <a:buFont typeface="Arial" charset="0"/>
              <a:buNone/>
            </a:pPr>
            <a:r>
              <a:rPr lang="en-US" sz="1800" b="1" dirty="0">
                <a:solidFill>
                  <a:schemeClr val="tx2">
                    <a:lumMod val="75000"/>
                    <a:lumOff val="25000"/>
                  </a:schemeClr>
                </a:solidFill>
                <a:ea typeface="Tahoma" panose="020B0604030504040204" pitchFamily="34" charset="0"/>
                <a:cs typeface="Tahoma" panose="020B0604030504040204" pitchFamily="34" charset="0"/>
              </a:rPr>
              <a:t>Currently calling for partners; new search will take place Fall 2020!</a:t>
            </a:r>
          </a:p>
        </p:txBody>
      </p:sp>
      <p:sp>
        <p:nvSpPr>
          <p:cNvPr id="5" name="Content Placeholder 4">
            <a:extLst>
              <a:ext uri="{FF2B5EF4-FFF2-40B4-BE49-F238E27FC236}">
                <a16:creationId xmlns:a16="http://schemas.microsoft.com/office/drawing/2014/main" id="{D78D374B-A053-433D-8BE7-DB127703B02D}"/>
              </a:ext>
            </a:extLst>
          </p:cNvPr>
          <p:cNvSpPr txBox="1">
            <a:spLocks/>
          </p:cNvSpPr>
          <p:nvPr/>
        </p:nvSpPr>
        <p:spPr>
          <a:xfrm>
            <a:off x="0" y="3708399"/>
            <a:ext cx="9287934" cy="4343400"/>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2400" b="1" kern="1200">
                <a:solidFill>
                  <a:srgbClr val="146737"/>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200" kern="1200">
                <a:solidFill>
                  <a:srgbClr val="404040"/>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r>
              <a:rPr lang="en-US" sz="2800" dirty="0">
                <a:solidFill>
                  <a:schemeClr val="tx2"/>
                </a:solidFill>
                <a:ea typeface="Tahoma" panose="020B0604030504040204" pitchFamily="34" charset="0"/>
                <a:cs typeface="Tahoma" panose="020B0604030504040204" pitchFamily="34" charset="0"/>
              </a:rPr>
              <a:t>					</a:t>
            </a:r>
            <a:r>
              <a:rPr lang="en-US" sz="2400" dirty="0">
                <a:solidFill>
                  <a:schemeClr val="tx2"/>
                </a:solidFill>
                <a:ea typeface="Tahoma" panose="020B0604030504040204" pitchFamily="34" charset="0"/>
                <a:cs typeface="Tahoma" panose="020B0604030504040204" pitchFamily="34" charset="0"/>
              </a:rPr>
              <a:t>Bridge Program</a:t>
            </a:r>
          </a:p>
          <a:p>
            <a:pPr lvl="1">
              <a:spcAft>
                <a:spcPts val="600"/>
              </a:spcAft>
            </a:pPr>
            <a:r>
              <a:rPr lang="en-US" sz="1800" dirty="0">
                <a:solidFill>
                  <a:schemeClr val="tx2"/>
                </a:solidFill>
                <a:ea typeface="Tahoma" panose="020B0604030504040204" pitchFamily="34" charset="0"/>
                <a:cs typeface="Tahoma" panose="020B0604030504040204" pitchFamily="34" charset="0"/>
              </a:rPr>
              <a:t>Saori Pastore	</a:t>
            </a:r>
            <a:r>
              <a:rPr lang="en-US" sz="1600" dirty="0">
                <a:solidFill>
                  <a:schemeClr val="tx2"/>
                </a:solidFill>
                <a:ea typeface="Tahoma" panose="020B0604030504040204" pitchFamily="34" charset="0"/>
                <a:cs typeface="Tahoma" panose="020B0604030504040204" pitchFamily="34" charset="0"/>
              </a:rPr>
              <a:t>(Institution: Wash U; start year 2018)</a:t>
            </a:r>
          </a:p>
          <a:p>
            <a:pPr lvl="1">
              <a:spcAft>
                <a:spcPts val="600"/>
              </a:spcAft>
            </a:pPr>
            <a:r>
              <a:rPr lang="en-US" sz="1800" dirty="0">
                <a:solidFill>
                  <a:schemeClr val="tx2"/>
                </a:solidFill>
                <a:ea typeface="Tahoma" panose="020B0604030504040204" pitchFamily="34" charset="0"/>
                <a:cs typeface="Tahoma" panose="020B0604030504040204" pitchFamily="34" charset="0"/>
              </a:rPr>
              <a:t>Maria </a:t>
            </a:r>
            <a:r>
              <a:rPr lang="en-US" sz="1800" dirty="0" err="1">
                <a:solidFill>
                  <a:schemeClr val="tx2"/>
                </a:solidFill>
                <a:ea typeface="Tahoma" panose="020B0604030504040204" pitchFamily="34" charset="0"/>
                <a:cs typeface="Tahoma" panose="020B0604030504040204" pitchFamily="34" charset="0"/>
              </a:rPr>
              <a:t>Piarulli</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(Institution: Wash U; start year 2018)</a:t>
            </a:r>
          </a:p>
          <a:p>
            <a:pPr lvl="1">
              <a:spcAft>
                <a:spcPts val="600"/>
              </a:spcAft>
            </a:pPr>
            <a:r>
              <a:rPr lang="en-US" sz="1800" dirty="0">
                <a:solidFill>
                  <a:schemeClr val="tx2"/>
                </a:solidFill>
                <a:ea typeface="Tahoma" panose="020B0604030504040204" pitchFamily="34" charset="0"/>
                <a:cs typeface="Tahoma" panose="020B0604030504040204" pitchFamily="34" charset="0"/>
              </a:rPr>
              <a:t>Sebastian </a:t>
            </a:r>
            <a:r>
              <a:rPr lang="en-US" sz="1800" dirty="0" err="1">
                <a:solidFill>
                  <a:schemeClr val="tx2"/>
                </a:solidFill>
                <a:ea typeface="Tahoma" panose="020B0604030504040204" pitchFamily="34" charset="0"/>
                <a:cs typeface="Tahoma" panose="020B0604030504040204" pitchFamily="34" charset="0"/>
              </a:rPr>
              <a:t>Konig</a:t>
            </a:r>
            <a:r>
              <a:rPr lang="en-US" sz="1800" dirty="0">
                <a:solidFill>
                  <a:schemeClr val="tx2"/>
                </a:solidFill>
                <a:ea typeface="Tahoma" panose="020B0604030504040204" pitchFamily="34" charset="0"/>
                <a:cs typeface="Tahoma" panose="020B0604030504040204" pitchFamily="34" charset="0"/>
              </a:rPr>
              <a:t>	</a:t>
            </a:r>
            <a:r>
              <a:rPr lang="en-US" sz="1600" dirty="0">
                <a:solidFill>
                  <a:schemeClr val="tx2"/>
                </a:solidFill>
                <a:ea typeface="Tahoma" panose="020B0604030504040204" pitchFamily="34" charset="0"/>
                <a:cs typeface="Tahoma" panose="020B0604030504040204" pitchFamily="34" charset="0"/>
              </a:rPr>
              <a:t>(Institution: NCSU; start year 2020)</a:t>
            </a:r>
          </a:p>
          <a:p>
            <a:pPr lvl="1">
              <a:spcAft>
                <a:spcPts val="600"/>
              </a:spcAft>
            </a:pPr>
            <a:r>
              <a:rPr lang="en-US" sz="1800" dirty="0">
                <a:solidFill>
                  <a:schemeClr val="tx2"/>
                </a:solidFill>
                <a:ea typeface="Tahoma" panose="020B0604030504040204" pitchFamily="34" charset="0"/>
                <a:cs typeface="Tahoma" panose="020B0604030504040204" pitchFamily="34" charset="0"/>
              </a:rPr>
              <a:t>TBD		</a:t>
            </a:r>
            <a:r>
              <a:rPr lang="en-US" sz="1600" dirty="0">
                <a:solidFill>
                  <a:schemeClr val="tx2"/>
                </a:solidFill>
                <a:ea typeface="Tahoma" panose="020B0604030504040204" pitchFamily="34" charset="0"/>
                <a:cs typeface="Tahoma" panose="020B0604030504040204" pitchFamily="34" charset="0"/>
              </a:rPr>
              <a:t>(Institution: FSU, search will take place Fall 2020)</a:t>
            </a:r>
          </a:p>
          <a:p>
            <a:pPr marL="349250" lvl="1" indent="0">
              <a:buFont typeface="Arial" charset="0"/>
              <a:buNone/>
            </a:pPr>
            <a:r>
              <a:rPr lang="en-US" sz="1800" b="1" dirty="0">
                <a:solidFill>
                  <a:schemeClr val="tx2">
                    <a:lumMod val="75000"/>
                    <a:lumOff val="25000"/>
                  </a:schemeClr>
                </a:solidFill>
                <a:ea typeface="Tahoma" panose="020B0604030504040204" pitchFamily="34" charset="0"/>
                <a:cs typeface="Tahoma" panose="020B0604030504040204" pitchFamily="34" charset="0"/>
              </a:rPr>
              <a:t>Considering whether there is enough interest to send out a call later this year</a:t>
            </a:r>
            <a:r>
              <a:rPr lang="mr-IN" sz="1800" b="1" dirty="0">
                <a:solidFill>
                  <a:schemeClr val="tx2">
                    <a:lumMod val="75000"/>
                    <a:lumOff val="25000"/>
                  </a:schemeClr>
                </a:solidFill>
                <a:ea typeface="Tahoma" panose="020B0604030504040204" pitchFamily="34" charset="0"/>
                <a:cs typeface="Tahoma" panose="020B0604030504040204" pitchFamily="34" charset="0"/>
              </a:rPr>
              <a:t>…</a:t>
            </a:r>
            <a:endParaRPr lang="en-US" sz="1800" b="1" dirty="0">
              <a:solidFill>
                <a:schemeClr val="tx2">
                  <a:lumMod val="75000"/>
                  <a:lumOff val="25000"/>
                </a:schemeClr>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25195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3290-B190-4B9D-B78B-3337A37A28B2}"/>
              </a:ext>
            </a:extLst>
          </p:cNvPr>
          <p:cNvSpPr>
            <a:spLocks noGrp="1"/>
          </p:cNvSpPr>
          <p:nvPr>
            <p:ph type="title"/>
          </p:nvPr>
        </p:nvSpPr>
        <p:spPr>
          <a:xfrm>
            <a:off x="-190501" y="147522"/>
            <a:ext cx="9144000" cy="642156"/>
          </a:xfrm>
        </p:spPr>
        <p:txBody>
          <a:bodyPr/>
          <a:lstStyle/>
          <a:p>
            <a:r>
              <a:rPr lang="en-US" dirty="0"/>
              <a:t>FRIB Theory Effort: A Future That Requires “Shades”</a:t>
            </a:r>
          </a:p>
        </p:txBody>
      </p:sp>
      <p:sp>
        <p:nvSpPr>
          <p:cNvPr id="3" name="Slide Number Placeholder 2">
            <a:extLst>
              <a:ext uri="{FF2B5EF4-FFF2-40B4-BE49-F238E27FC236}">
                <a16:creationId xmlns:a16="http://schemas.microsoft.com/office/drawing/2014/main" id="{2746FBE9-18DF-4B45-A933-336687663EED}"/>
              </a:ext>
            </a:extLst>
          </p:cNvPr>
          <p:cNvSpPr>
            <a:spLocks noGrp="1"/>
          </p:cNvSpPr>
          <p:nvPr>
            <p:ph type="sldNum" sz="quarter" idx="10"/>
          </p:nvPr>
        </p:nvSpPr>
        <p:spPr/>
        <p:txBody>
          <a:bodyPr/>
          <a:lstStyle/>
          <a:p>
            <a:pPr>
              <a:defRPr/>
            </a:pPr>
            <a:fld id="{1F8A97BA-DB9B-4291-87AE-AF89EA7F18B7}" type="slidenum">
              <a:rPr lang="en-US" smtClean="0"/>
              <a:pPr>
                <a:defRPr/>
              </a:pPr>
              <a:t>19</a:t>
            </a:fld>
            <a:endParaRPr lang="en-US" dirty="0"/>
          </a:p>
        </p:txBody>
      </p:sp>
      <p:grpSp>
        <p:nvGrpSpPr>
          <p:cNvPr id="4" name="Group 3">
            <a:extLst>
              <a:ext uri="{FF2B5EF4-FFF2-40B4-BE49-F238E27FC236}">
                <a16:creationId xmlns:a16="http://schemas.microsoft.com/office/drawing/2014/main" id="{5E0E3347-658C-499A-BD46-BE981F9E466C}"/>
              </a:ext>
            </a:extLst>
          </p:cNvPr>
          <p:cNvGrpSpPr/>
          <p:nvPr/>
        </p:nvGrpSpPr>
        <p:grpSpPr>
          <a:xfrm>
            <a:off x="416000" y="1112475"/>
            <a:ext cx="8353531" cy="3436595"/>
            <a:chOff x="451550" y="2332300"/>
            <a:chExt cx="8353531" cy="3436595"/>
          </a:xfrm>
        </p:grpSpPr>
        <p:pic>
          <p:nvPicPr>
            <p:cNvPr id="5" name="Picture 4" descr="drischler.jpg">
              <a:extLst>
                <a:ext uri="{FF2B5EF4-FFF2-40B4-BE49-F238E27FC236}">
                  <a16:creationId xmlns:a16="http://schemas.microsoft.com/office/drawing/2014/main" id="{A8C41109-4A5C-4ADB-BC48-CD21B576B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7330" y="2332300"/>
              <a:ext cx="2637751" cy="1755303"/>
            </a:xfrm>
            <a:prstGeom prst="rect">
              <a:avLst/>
            </a:prstGeom>
          </p:spPr>
        </p:pic>
        <p:pic>
          <p:nvPicPr>
            <p:cNvPr id="6" name="Picture 5" descr="konig.jpg">
              <a:extLst>
                <a:ext uri="{FF2B5EF4-FFF2-40B4-BE49-F238E27FC236}">
                  <a16:creationId xmlns:a16="http://schemas.microsoft.com/office/drawing/2014/main" id="{8DD0A325-BCC0-4F76-9D6B-10DADD8D1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0747" y="3920206"/>
              <a:ext cx="1376680" cy="1845035"/>
            </a:xfrm>
            <a:prstGeom prst="rect">
              <a:avLst/>
            </a:prstGeom>
          </p:spPr>
        </p:pic>
        <p:pic>
          <p:nvPicPr>
            <p:cNvPr id="7" name="Picture 6">
              <a:extLst>
                <a:ext uri="{FF2B5EF4-FFF2-40B4-BE49-F238E27FC236}">
                  <a16:creationId xmlns:a16="http://schemas.microsoft.com/office/drawing/2014/main" id="{945AF738-0EDE-4C51-94B1-ADB851076E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50" y="2332300"/>
              <a:ext cx="1673383" cy="1673383"/>
            </a:xfrm>
            <a:prstGeom prst="rect">
              <a:avLst/>
            </a:prstGeom>
          </p:spPr>
        </p:pic>
        <p:pic>
          <p:nvPicPr>
            <p:cNvPr id="8" name="Picture 7" descr="IMG_2874.JPG">
              <a:extLst>
                <a:ext uri="{FF2B5EF4-FFF2-40B4-BE49-F238E27FC236}">
                  <a16:creationId xmlns:a16="http://schemas.microsoft.com/office/drawing/2014/main" id="{68AAE3E6-4461-4F76-B0F5-3EB6128FBF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803283" y="2556253"/>
              <a:ext cx="1791613" cy="1343710"/>
            </a:xfrm>
            <a:prstGeom prst="rect">
              <a:avLst/>
            </a:prstGeom>
          </p:spPr>
        </p:pic>
        <p:pic>
          <p:nvPicPr>
            <p:cNvPr id="9" name="Picture 8" descr="fossez.jpg">
              <a:extLst>
                <a:ext uri="{FF2B5EF4-FFF2-40B4-BE49-F238E27FC236}">
                  <a16:creationId xmlns:a16="http://schemas.microsoft.com/office/drawing/2014/main" id="{A4AF2561-9FDB-47BC-859F-94AD3AA1CD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8166" y="2332301"/>
              <a:ext cx="1792974" cy="1792974"/>
            </a:xfrm>
            <a:prstGeom prst="rect">
              <a:avLst/>
            </a:prstGeom>
          </p:spPr>
        </p:pic>
        <p:pic>
          <p:nvPicPr>
            <p:cNvPr id="10" name="Picture 9" descr="hebborn.jpg">
              <a:extLst>
                <a:ext uri="{FF2B5EF4-FFF2-40B4-BE49-F238E27FC236}">
                  <a16:creationId xmlns:a16="http://schemas.microsoft.com/office/drawing/2014/main" id="{B9879827-516F-49DB-8FE4-BE556D55B9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82709" y="2332301"/>
              <a:ext cx="1709634" cy="1709634"/>
            </a:xfrm>
            <a:prstGeom prst="rect">
              <a:avLst/>
            </a:prstGeom>
          </p:spPr>
        </p:pic>
        <p:pic>
          <p:nvPicPr>
            <p:cNvPr id="11" name="Picture 10" descr="saori.jpg">
              <a:extLst>
                <a:ext uri="{FF2B5EF4-FFF2-40B4-BE49-F238E27FC236}">
                  <a16:creationId xmlns:a16="http://schemas.microsoft.com/office/drawing/2014/main" id="{796DE603-83EB-4E1D-B31C-B506CDFAD3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27234" y="4005683"/>
              <a:ext cx="1763212" cy="1763212"/>
            </a:xfrm>
            <a:prstGeom prst="rect">
              <a:avLst/>
            </a:prstGeom>
          </p:spPr>
        </p:pic>
        <p:pic>
          <p:nvPicPr>
            <p:cNvPr id="12" name="Picture 11" descr="maria.jpg">
              <a:extLst>
                <a:ext uri="{FF2B5EF4-FFF2-40B4-BE49-F238E27FC236}">
                  <a16:creationId xmlns:a16="http://schemas.microsoft.com/office/drawing/2014/main" id="{8E5DC4E7-6513-45F4-B767-0B8008E088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82839" y="4002244"/>
              <a:ext cx="1766651" cy="1766651"/>
            </a:xfrm>
            <a:prstGeom prst="rect">
              <a:avLst/>
            </a:prstGeom>
          </p:spPr>
        </p:pic>
      </p:grpSp>
      <p:sp>
        <p:nvSpPr>
          <p:cNvPr id="13" name="TextBox 12">
            <a:extLst>
              <a:ext uri="{FF2B5EF4-FFF2-40B4-BE49-F238E27FC236}">
                <a16:creationId xmlns:a16="http://schemas.microsoft.com/office/drawing/2014/main" id="{2A45AE9D-289A-4C19-B131-2928077FBCD5}"/>
              </a:ext>
            </a:extLst>
          </p:cNvPr>
          <p:cNvSpPr txBox="1"/>
          <p:nvPr/>
        </p:nvSpPr>
        <p:spPr>
          <a:xfrm>
            <a:off x="374468" y="4854640"/>
            <a:ext cx="8395063" cy="1200329"/>
          </a:xfrm>
          <a:prstGeom prst="rect">
            <a:avLst/>
          </a:prstGeom>
          <a:noFill/>
        </p:spPr>
        <p:txBody>
          <a:bodyPr wrap="square" rtlCol="0">
            <a:spAutoFit/>
          </a:bodyPr>
          <a:lstStyle/>
          <a:p>
            <a:r>
              <a:rPr lang="en-US" sz="2400" dirty="0"/>
              <a:t>The FRIB Theory Alliance is working hard and very successfully to ensure their will be plenty of talented theory partners for the FRIB theory-experiment tango that is to come</a:t>
            </a:r>
          </a:p>
        </p:txBody>
      </p:sp>
      <p:cxnSp>
        <p:nvCxnSpPr>
          <p:cNvPr id="15" name="Straight Arrow Connector 14">
            <a:extLst>
              <a:ext uri="{FF2B5EF4-FFF2-40B4-BE49-F238E27FC236}">
                <a16:creationId xmlns:a16="http://schemas.microsoft.com/office/drawing/2014/main" id="{85624A06-D116-4F6B-A99C-33B63F6BB681}"/>
              </a:ext>
            </a:extLst>
          </p:cNvPr>
          <p:cNvCxnSpPr>
            <a:cxnSpLocks/>
          </p:cNvCxnSpPr>
          <p:nvPr/>
        </p:nvCxnSpPr>
        <p:spPr>
          <a:xfrm flipV="1">
            <a:off x="1126067" y="2904090"/>
            <a:ext cx="0" cy="113180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517861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8587-6793-443F-A027-198DA1419CC6}"/>
              </a:ext>
            </a:extLst>
          </p:cNvPr>
          <p:cNvSpPr>
            <a:spLocks noGrp="1"/>
          </p:cNvSpPr>
          <p:nvPr>
            <p:ph type="title"/>
          </p:nvPr>
        </p:nvSpPr>
        <p:spPr/>
        <p:txBody>
          <a:bodyPr/>
          <a:lstStyle/>
          <a:p>
            <a:r>
              <a:rPr lang="en-US" b="1" dirty="0">
                <a:hlinkClick r:id="rId2"/>
              </a:rPr>
              <a:t>FRIB First Experiments: Proposal Preparation Workshop</a:t>
            </a:r>
            <a:endParaRPr lang="en-US" dirty="0"/>
          </a:p>
        </p:txBody>
      </p:sp>
      <p:sp>
        <p:nvSpPr>
          <p:cNvPr id="3" name="Slide Number Placeholder 2">
            <a:extLst>
              <a:ext uri="{FF2B5EF4-FFF2-40B4-BE49-F238E27FC236}">
                <a16:creationId xmlns:a16="http://schemas.microsoft.com/office/drawing/2014/main" id="{F619DFC5-CCE1-4E65-B674-23F3A527E0FC}"/>
              </a:ext>
            </a:extLst>
          </p:cNvPr>
          <p:cNvSpPr>
            <a:spLocks noGrp="1"/>
          </p:cNvSpPr>
          <p:nvPr>
            <p:ph type="sldNum" sz="quarter" idx="10"/>
          </p:nvPr>
        </p:nvSpPr>
        <p:spPr/>
        <p:txBody>
          <a:bodyPr/>
          <a:lstStyle/>
          <a:p>
            <a:pPr>
              <a:defRPr/>
            </a:pPr>
            <a:fld id="{1F8A97BA-DB9B-4291-87AE-AF89EA7F18B7}" type="slidenum">
              <a:rPr lang="en-US" smtClean="0"/>
              <a:pPr>
                <a:defRPr/>
              </a:pPr>
              <a:t>20</a:t>
            </a:fld>
            <a:endParaRPr lang="en-US" dirty="0"/>
          </a:p>
        </p:txBody>
      </p:sp>
      <p:sp>
        <p:nvSpPr>
          <p:cNvPr id="4" name="TextBox 3">
            <a:extLst>
              <a:ext uri="{FF2B5EF4-FFF2-40B4-BE49-F238E27FC236}">
                <a16:creationId xmlns:a16="http://schemas.microsoft.com/office/drawing/2014/main" id="{E43C2888-D1CE-4764-8F86-D3F29C7F4733}"/>
              </a:ext>
            </a:extLst>
          </p:cNvPr>
          <p:cNvSpPr txBox="1"/>
          <p:nvPr/>
        </p:nvSpPr>
        <p:spPr>
          <a:xfrm>
            <a:off x="190499" y="3644231"/>
            <a:ext cx="8305800" cy="2542363"/>
          </a:xfrm>
          <a:prstGeom prst="rect">
            <a:avLst/>
          </a:prstGeom>
          <a:noFill/>
        </p:spPr>
        <p:txBody>
          <a:bodyPr wrap="square" rtlCol="0">
            <a:spAutoFit/>
          </a:bodyPr>
          <a:lstStyle/>
          <a:p>
            <a:pPr>
              <a:lnSpc>
                <a:spcPct val="150000"/>
              </a:lnSpc>
              <a:spcBef>
                <a:spcPts val="400"/>
              </a:spcBef>
              <a:spcAft>
                <a:spcPts val="400"/>
              </a:spcAft>
            </a:pPr>
            <a:r>
              <a:rPr lang="en-US" dirty="0"/>
              <a:t>May 4-8, 2020 - Online portion of FRIB Proposal Writing Workshop</a:t>
            </a:r>
            <a:br>
              <a:rPr lang="en-US" dirty="0"/>
            </a:br>
            <a:r>
              <a:rPr lang="en-US" dirty="0"/>
              <a:t>Fall 2020 - In-person portion of FRIB Proposal Writing Workshop</a:t>
            </a:r>
            <a:br>
              <a:rPr lang="en-US" dirty="0"/>
            </a:br>
            <a:r>
              <a:rPr lang="en-US" dirty="0"/>
              <a:t>Fall 2020 (estimated) - Call for Proposals for FRIB PAC</a:t>
            </a:r>
            <a:br>
              <a:rPr lang="en-US" dirty="0"/>
            </a:br>
            <a:r>
              <a:rPr lang="en-US" dirty="0"/>
              <a:t>Early 2021 (estimated) - Proposal submission deadline</a:t>
            </a:r>
            <a:br>
              <a:rPr lang="en-US" dirty="0"/>
            </a:br>
            <a:r>
              <a:rPr lang="en-US" dirty="0"/>
              <a:t>Spring 2021 (estimated) - FRIB PAC1 Meeting</a:t>
            </a:r>
            <a:br>
              <a:rPr lang="en-US" dirty="0"/>
            </a:br>
            <a:r>
              <a:rPr lang="en-US" dirty="0"/>
              <a:t>2022 (estimated) - First FRIB User Experiments</a:t>
            </a:r>
          </a:p>
        </p:txBody>
      </p:sp>
      <p:sp>
        <p:nvSpPr>
          <p:cNvPr id="31" name="TextBox 30">
            <a:extLst>
              <a:ext uri="{FF2B5EF4-FFF2-40B4-BE49-F238E27FC236}">
                <a16:creationId xmlns:a16="http://schemas.microsoft.com/office/drawing/2014/main" id="{D7BCC3F1-A6AA-4330-B0CA-EFF82D7915AF}"/>
              </a:ext>
            </a:extLst>
          </p:cNvPr>
          <p:cNvSpPr txBox="1"/>
          <p:nvPr/>
        </p:nvSpPr>
        <p:spPr>
          <a:xfrm flipH="1">
            <a:off x="190498" y="763444"/>
            <a:ext cx="8763001" cy="3170099"/>
          </a:xfrm>
          <a:prstGeom prst="rect">
            <a:avLst/>
          </a:prstGeom>
          <a:noFill/>
        </p:spPr>
        <p:txBody>
          <a:bodyPr wrap="square" rtlCol="0">
            <a:spAutoFit/>
          </a:bodyPr>
          <a:lstStyle/>
          <a:p>
            <a:r>
              <a:rPr lang="en-US" sz="2000" dirty="0"/>
              <a:t>The purpose of the workshop is to help users prepare outstanding proposals for the first FRIB Program Advisory Committee Meeting in response to a call that will be issued in the Fall 2020 time frame. Due to COVID-19, the workshop will be held online using the Zoom video conference software…. </a:t>
            </a:r>
          </a:p>
          <a:p>
            <a:endParaRPr lang="en-US" sz="2000" dirty="0"/>
          </a:p>
          <a:p>
            <a:r>
              <a:rPr lang="en-US" sz="2000" dirty="0"/>
              <a:t>Later this fall we hope to hold the in-person part of the workshop where interested parties will be able to meet in person with FRIB staff to work out experimental details.  An overlapping FRIB Theory Alliance program and JINA-CEE program will offer the opportunity to work with theorists and astrophysical modelers.</a:t>
            </a:r>
          </a:p>
          <a:p>
            <a:endParaRPr lang="en-US" sz="2000" dirty="0"/>
          </a:p>
        </p:txBody>
      </p:sp>
    </p:spTree>
    <p:extLst>
      <p:ext uri="{BB962C8B-B14F-4D97-AF65-F5344CB8AC3E}">
        <p14:creationId xmlns:p14="http://schemas.microsoft.com/office/powerpoint/2010/main" val="10773280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39E5-43B3-4230-AD7C-7D9BCF815815}"/>
              </a:ext>
            </a:extLst>
          </p:cNvPr>
          <p:cNvSpPr>
            <a:spLocks noGrp="1"/>
          </p:cNvSpPr>
          <p:nvPr>
            <p:ph type="title"/>
          </p:nvPr>
        </p:nvSpPr>
        <p:spPr/>
        <p:txBody>
          <a:bodyPr/>
          <a:lstStyle/>
          <a:p>
            <a:r>
              <a:rPr lang="en-US" dirty="0"/>
              <a:t>Ongoing Efforts to Enhance Capability for Users</a:t>
            </a:r>
          </a:p>
        </p:txBody>
      </p:sp>
      <p:sp>
        <p:nvSpPr>
          <p:cNvPr id="3" name="Slide Number Placeholder 2">
            <a:extLst>
              <a:ext uri="{FF2B5EF4-FFF2-40B4-BE49-F238E27FC236}">
                <a16:creationId xmlns:a16="http://schemas.microsoft.com/office/drawing/2014/main" id="{FC4770F5-1F8D-44B0-9C66-65CC706D2FCC}"/>
              </a:ext>
            </a:extLst>
          </p:cNvPr>
          <p:cNvSpPr>
            <a:spLocks noGrp="1"/>
          </p:cNvSpPr>
          <p:nvPr>
            <p:ph type="sldNum" sz="quarter" idx="10"/>
          </p:nvPr>
        </p:nvSpPr>
        <p:spPr/>
        <p:txBody>
          <a:bodyPr/>
          <a:lstStyle/>
          <a:p>
            <a:pPr>
              <a:defRPr/>
            </a:pPr>
            <a:fld id="{1F8A97BA-DB9B-4291-87AE-AF89EA7F18B7}" type="slidenum">
              <a:rPr lang="en-US" smtClean="0"/>
              <a:pPr>
                <a:defRPr/>
              </a:pPr>
              <a:t>21</a:t>
            </a:fld>
            <a:endParaRPr lang="en-US" dirty="0"/>
          </a:p>
        </p:txBody>
      </p:sp>
      <p:pic>
        <p:nvPicPr>
          <p:cNvPr id="4" name="Picture 3">
            <a:extLst>
              <a:ext uri="{FF2B5EF4-FFF2-40B4-BE49-F238E27FC236}">
                <a16:creationId xmlns:a16="http://schemas.microsoft.com/office/drawing/2014/main" id="{A858DA54-D316-4E85-A62B-EC2B6B12FD7C}"/>
              </a:ext>
            </a:extLst>
          </p:cNvPr>
          <p:cNvPicPr>
            <a:picLocks noChangeAspect="1"/>
          </p:cNvPicPr>
          <p:nvPr/>
        </p:nvPicPr>
        <p:blipFill>
          <a:blip r:embed="rId2"/>
          <a:stretch>
            <a:fillRect/>
          </a:stretch>
        </p:blipFill>
        <p:spPr>
          <a:xfrm>
            <a:off x="999067" y="784118"/>
            <a:ext cx="7001933" cy="5396932"/>
          </a:xfrm>
          <a:prstGeom prst="rect">
            <a:avLst/>
          </a:prstGeom>
        </p:spPr>
      </p:pic>
    </p:spTree>
    <p:extLst>
      <p:ext uri="{BB962C8B-B14F-4D97-AF65-F5344CB8AC3E}">
        <p14:creationId xmlns:p14="http://schemas.microsoft.com/office/powerpoint/2010/main" val="122230051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33048-F7E2-4857-A746-391CCB704AD4}"/>
              </a:ext>
            </a:extLst>
          </p:cNvPr>
          <p:cNvSpPr>
            <a:spLocks noGrp="1"/>
          </p:cNvSpPr>
          <p:nvPr>
            <p:ph type="title"/>
          </p:nvPr>
        </p:nvSpPr>
        <p:spPr>
          <a:xfrm>
            <a:off x="0" y="85630"/>
            <a:ext cx="9144000" cy="642156"/>
          </a:xfrm>
        </p:spPr>
        <p:txBody>
          <a:bodyPr/>
          <a:lstStyle/>
          <a:p>
            <a:r>
              <a:rPr lang="en-US" dirty="0"/>
              <a:t>Also in Progress Plan to Upgrade CARIBU</a:t>
            </a:r>
          </a:p>
        </p:txBody>
      </p:sp>
      <p:sp>
        <p:nvSpPr>
          <p:cNvPr id="3" name="Slide Number Placeholder 2">
            <a:extLst>
              <a:ext uri="{FF2B5EF4-FFF2-40B4-BE49-F238E27FC236}">
                <a16:creationId xmlns:a16="http://schemas.microsoft.com/office/drawing/2014/main" id="{CAD64847-EF17-4425-9707-2E683DC567BA}"/>
              </a:ext>
            </a:extLst>
          </p:cNvPr>
          <p:cNvSpPr>
            <a:spLocks noGrp="1"/>
          </p:cNvSpPr>
          <p:nvPr>
            <p:ph type="sldNum" sz="quarter" idx="10"/>
          </p:nvPr>
        </p:nvSpPr>
        <p:spPr/>
        <p:txBody>
          <a:bodyPr/>
          <a:lstStyle/>
          <a:p>
            <a:pPr>
              <a:defRPr/>
            </a:pPr>
            <a:fld id="{1F8A97BA-DB9B-4291-87AE-AF89EA7F18B7}" type="slidenum">
              <a:rPr lang="en-US" smtClean="0"/>
              <a:pPr>
                <a:defRPr/>
              </a:pPr>
              <a:t>22</a:t>
            </a:fld>
            <a:endParaRPr lang="en-US" dirty="0"/>
          </a:p>
        </p:txBody>
      </p:sp>
      <p:pic>
        <p:nvPicPr>
          <p:cNvPr id="4" name="Picture 3">
            <a:extLst>
              <a:ext uri="{FF2B5EF4-FFF2-40B4-BE49-F238E27FC236}">
                <a16:creationId xmlns:a16="http://schemas.microsoft.com/office/drawing/2014/main" id="{60D84730-3CEE-4789-BD7E-A2A748085F60}"/>
              </a:ext>
            </a:extLst>
          </p:cNvPr>
          <p:cNvPicPr>
            <a:picLocks noChangeAspect="1"/>
          </p:cNvPicPr>
          <p:nvPr/>
        </p:nvPicPr>
        <p:blipFill>
          <a:blip r:embed="rId2"/>
          <a:stretch>
            <a:fillRect/>
          </a:stretch>
        </p:blipFill>
        <p:spPr>
          <a:xfrm>
            <a:off x="1087967" y="819115"/>
            <a:ext cx="6968066" cy="5390223"/>
          </a:xfrm>
          <a:prstGeom prst="rect">
            <a:avLst/>
          </a:prstGeom>
        </p:spPr>
      </p:pic>
    </p:spTree>
    <p:extLst>
      <p:ext uri="{BB962C8B-B14F-4D97-AF65-F5344CB8AC3E}">
        <p14:creationId xmlns:p14="http://schemas.microsoft.com/office/powerpoint/2010/main" val="39512701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21" y="63501"/>
            <a:ext cx="9287837" cy="642156"/>
          </a:xfrm>
        </p:spPr>
        <p:txBody>
          <a:bodyPr/>
          <a:lstStyle/>
          <a:p>
            <a:r>
              <a:rPr lang="en-US" dirty="0"/>
              <a:t>NSAC Assessment of the QIS Role of Nuclear Science is Complete</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23</a:t>
            </a:fld>
            <a:endParaRPr lang="en-US" dirty="0"/>
          </a:p>
        </p:txBody>
      </p:sp>
      <p:pic>
        <p:nvPicPr>
          <p:cNvPr id="5" name="Picture 4"/>
          <p:cNvPicPr>
            <a:picLocks noChangeAspect="1"/>
          </p:cNvPicPr>
          <p:nvPr/>
        </p:nvPicPr>
        <p:blipFill rotWithShape="1">
          <a:blip r:embed="rId2"/>
          <a:srcRect b="25503"/>
          <a:stretch/>
        </p:blipFill>
        <p:spPr>
          <a:xfrm>
            <a:off x="630855" y="930225"/>
            <a:ext cx="8055429" cy="2492621"/>
          </a:xfrm>
          <a:prstGeom prst="rect">
            <a:avLst/>
          </a:prstGeom>
        </p:spPr>
      </p:pic>
      <p:cxnSp>
        <p:nvCxnSpPr>
          <p:cNvPr id="7" name="Straight Connector 6"/>
          <p:cNvCxnSpPr/>
          <p:nvPr/>
        </p:nvCxnSpPr>
        <p:spPr>
          <a:xfrm flipV="1">
            <a:off x="632274" y="2951568"/>
            <a:ext cx="7689669" cy="870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27164" y="2555169"/>
            <a:ext cx="7689669" cy="870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32274" y="2752007"/>
            <a:ext cx="7689669" cy="870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669043" y="3232910"/>
            <a:ext cx="5286104"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B648B1D-DD06-4F77-82EE-7A4B69114D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8963" y="3304829"/>
            <a:ext cx="2374182" cy="2873548"/>
          </a:xfrm>
          <a:prstGeom prst="rect">
            <a:avLst/>
          </a:prstGeom>
          <a:ln>
            <a:solidFill>
              <a:schemeClr val="tx1"/>
            </a:solidFill>
          </a:ln>
        </p:spPr>
      </p:pic>
      <p:sp>
        <p:nvSpPr>
          <p:cNvPr id="6" name="TextBox 5">
            <a:extLst>
              <a:ext uri="{FF2B5EF4-FFF2-40B4-BE49-F238E27FC236}">
                <a16:creationId xmlns:a16="http://schemas.microsoft.com/office/drawing/2014/main" id="{696D2E72-60E1-42CC-8DD7-50D9F7C16F95}"/>
              </a:ext>
            </a:extLst>
          </p:cNvPr>
          <p:cNvSpPr txBox="1"/>
          <p:nvPr/>
        </p:nvSpPr>
        <p:spPr>
          <a:xfrm>
            <a:off x="242358" y="3787657"/>
            <a:ext cx="5751946" cy="2246769"/>
          </a:xfrm>
          <a:prstGeom prst="rect">
            <a:avLst/>
          </a:prstGeom>
          <a:noFill/>
        </p:spPr>
        <p:txBody>
          <a:bodyPr wrap="square" rtlCol="0">
            <a:spAutoFit/>
          </a:bodyPr>
          <a:lstStyle/>
          <a:p>
            <a:r>
              <a:rPr lang="en-US" sz="2000" dirty="0"/>
              <a:t>Peer review process for proposals received in respond to NP FY2019 FOA is concluded</a:t>
            </a:r>
          </a:p>
          <a:p>
            <a:endParaRPr lang="en-US" sz="2000" dirty="0"/>
          </a:p>
          <a:p>
            <a:r>
              <a:rPr lang="en-US" sz="2000" dirty="0"/>
              <a:t>NP awards in response to FOA to be announced very soon</a:t>
            </a:r>
          </a:p>
          <a:p>
            <a:endParaRPr lang="en-US" sz="2000" dirty="0"/>
          </a:p>
          <a:p>
            <a:r>
              <a:rPr lang="en-US" sz="2000" dirty="0"/>
              <a:t>SC process to establish QIS Centers is in final stages</a:t>
            </a:r>
          </a:p>
        </p:txBody>
      </p:sp>
    </p:spTree>
    <p:extLst>
      <p:ext uri="{BB962C8B-B14F-4D97-AF65-F5344CB8AC3E}">
        <p14:creationId xmlns:p14="http://schemas.microsoft.com/office/powerpoint/2010/main" val="49914548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92" y="186972"/>
            <a:ext cx="9144000" cy="480131"/>
          </a:xfrm>
          <a:prstGeom prst="rect">
            <a:avLst/>
          </a:prstGeom>
        </p:spPr>
        <p:txBody>
          <a:bodyPr>
            <a:spAutoFit/>
          </a:bodyPr>
          <a:lstStyle/>
          <a:p>
            <a:pPr algn="ctr">
              <a:lnSpc>
                <a:spcPct val="90000"/>
              </a:lnSpc>
            </a:pPr>
            <a:r>
              <a:rPr lang="en-US" sz="2800" b="0" dirty="0"/>
              <a:t>From “Forty-Thousand Feet” Things Look Good</a:t>
            </a:r>
          </a:p>
        </p:txBody>
      </p:sp>
      <p:sp>
        <p:nvSpPr>
          <p:cNvPr id="3" name="TextBox 2"/>
          <p:cNvSpPr txBox="1"/>
          <p:nvPr/>
        </p:nvSpPr>
        <p:spPr>
          <a:xfrm>
            <a:off x="4947075" y="1089285"/>
            <a:ext cx="2039883" cy="2031325"/>
          </a:xfrm>
          <a:prstGeom prst="rect">
            <a:avLst/>
          </a:prstGeom>
          <a:noFill/>
        </p:spPr>
        <p:txBody>
          <a:bodyPr wrap="square" rtlCol="0">
            <a:spAutoFit/>
          </a:bodyPr>
          <a:lstStyle/>
          <a:p>
            <a:r>
              <a:rPr lang="en-US" dirty="0">
                <a:latin typeface="+mn-lt"/>
              </a:rPr>
              <a:t>The vision to maintain U.S. leadership continues to be implemented: EIC construction; FRIB construction</a:t>
            </a: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17605" y="937849"/>
            <a:ext cx="2078334" cy="2702042"/>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l="7945" t="-1297" r="51101" b="48862"/>
          <a:stretch/>
        </p:blipFill>
        <p:spPr>
          <a:xfrm>
            <a:off x="232618" y="778984"/>
            <a:ext cx="2307667" cy="1464463"/>
          </a:xfrm>
          <a:prstGeom prst="rect">
            <a:avLst/>
          </a:prstGeom>
        </p:spPr>
      </p:pic>
      <p:pic>
        <p:nvPicPr>
          <p:cNvPr id="9" name="Picture 8">
            <a:extLst>
              <a:ext uri="{FF2B5EF4-FFF2-40B4-BE49-F238E27FC236}">
                <a16:creationId xmlns:a16="http://schemas.microsoft.com/office/drawing/2014/main" id="{54FA1E47-9EBB-47AB-96A4-DEA36554E30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627383" y="795062"/>
            <a:ext cx="2248468" cy="1437130"/>
          </a:xfrm>
          <a:prstGeom prst="rect">
            <a:avLst/>
          </a:prstGeom>
        </p:spPr>
      </p:pic>
      <p:pic>
        <p:nvPicPr>
          <p:cNvPr id="13" name="Picture 12">
            <a:extLst>
              <a:ext uri="{FF2B5EF4-FFF2-40B4-BE49-F238E27FC236}">
                <a16:creationId xmlns:a16="http://schemas.microsoft.com/office/drawing/2014/main" id="{5225109B-62A5-42F0-8111-FCF564FF080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13170" y="2288869"/>
            <a:ext cx="2344420" cy="1464463"/>
          </a:xfrm>
          <a:prstGeom prst="rect">
            <a:avLst/>
          </a:prstGeom>
        </p:spPr>
      </p:pic>
      <p:pic>
        <p:nvPicPr>
          <p:cNvPr id="17" name="Picture 16">
            <a:extLst>
              <a:ext uri="{FF2B5EF4-FFF2-40B4-BE49-F238E27FC236}">
                <a16:creationId xmlns:a16="http://schemas.microsoft.com/office/drawing/2014/main" id="{F87BE03C-E171-42BD-A30B-FB273170AA2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627703" y="2288869"/>
            <a:ext cx="2267410" cy="1464463"/>
          </a:xfrm>
          <a:prstGeom prst="rect">
            <a:avLst/>
          </a:prstGeom>
        </p:spPr>
      </p:pic>
      <p:sp>
        <p:nvSpPr>
          <p:cNvPr id="18" name="TextBox 17">
            <a:extLst>
              <a:ext uri="{FF2B5EF4-FFF2-40B4-BE49-F238E27FC236}">
                <a16:creationId xmlns:a16="http://schemas.microsoft.com/office/drawing/2014/main" id="{AA263CC2-30AF-4365-A601-9B3C84411C90}"/>
              </a:ext>
            </a:extLst>
          </p:cNvPr>
          <p:cNvSpPr txBox="1"/>
          <p:nvPr/>
        </p:nvSpPr>
        <p:spPr>
          <a:xfrm>
            <a:off x="240978" y="3712203"/>
            <a:ext cx="4703337" cy="584775"/>
          </a:xfrm>
          <a:prstGeom prst="rect">
            <a:avLst/>
          </a:prstGeom>
          <a:noFill/>
        </p:spPr>
        <p:txBody>
          <a:bodyPr wrap="square" rtlCol="0">
            <a:spAutoFit/>
          </a:bodyPr>
          <a:lstStyle/>
          <a:p>
            <a:r>
              <a:rPr lang="en-US" sz="1600" dirty="0">
                <a:latin typeface="+mn-lt"/>
              </a:rPr>
              <a:t>World leading research supported at state-of-the-art NP National User Facilities</a:t>
            </a:r>
          </a:p>
        </p:txBody>
      </p:sp>
      <p:sp>
        <p:nvSpPr>
          <p:cNvPr id="20" name="TextBox 19">
            <a:extLst>
              <a:ext uri="{FF2B5EF4-FFF2-40B4-BE49-F238E27FC236}">
                <a16:creationId xmlns:a16="http://schemas.microsoft.com/office/drawing/2014/main" id="{EFE21BB6-0269-4A0D-BB64-7D8735F91B4E}"/>
              </a:ext>
            </a:extLst>
          </p:cNvPr>
          <p:cNvSpPr txBox="1"/>
          <p:nvPr/>
        </p:nvSpPr>
        <p:spPr>
          <a:xfrm flipH="1">
            <a:off x="1939779" y="760805"/>
            <a:ext cx="994960" cy="369332"/>
          </a:xfrm>
          <a:prstGeom prst="rect">
            <a:avLst/>
          </a:prstGeom>
          <a:noFill/>
        </p:spPr>
        <p:txBody>
          <a:bodyPr wrap="square" rtlCol="0">
            <a:spAutoFit/>
          </a:bodyPr>
          <a:lstStyle/>
          <a:p>
            <a:r>
              <a:rPr lang="en-US" dirty="0">
                <a:solidFill>
                  <a:schemeClr val="bg1"/>
                </a:solidFill>
                <a:latin typeface="+mn-lt"/>
              </a:rPr>
              <a:t>RHIC</a:t>
            </a:r>
          </a:p>
        </p:txBody>
      </p:sp>
      <p:sp>
        <p:nvSpPr>
          <p:cNvPr id="21" name="TextBox 20">
            <a:extLst>
              <a:ext uri="{FF2B5EF4-FFF2-40B4-BE49-F238E27FC236}">
                <a16:creationId xmlns:a16="http://schemas.microsoft.com/office/drawing/2014/main" id="{C4755320-F7A3-4960-AC9F-61F11DB72DA9}"/>
              </a:ext>
            </a:extLst>
          </p:cNvPr>
          <p:cNvSpPr txBox="1"/>
          <p:nvPr/>
        </p:nvSpPr>
        <p:spPr>
          <a:xfrm flipH="1">
            <a:off x="4072489" y="742821"/>
            <a:ext cx="994960" cy="584775"/>
          </a:xfrm>
          <a:prstGeom prst="rect">
            <a:avLst/>
          </a:prstGeom>
          <a:noFill/>
        </p:spPr>
        <p:txBody>
          <a:bodyPr wrap="square" rtlCol="0">
            <a:spAutoFit/>
          </a:bodyPr>
          <a:lstStyle/>
          <a:p>
            <a:pPr algn="ctr"/>
            <a:r>
              <a:rPr lang="en-US" sz="1600" dirty="0">
                <a:solidFill>
                  <a:schemeClr val="bg1"/>
                </a:solidFill>
                <a:latin typeface="+mn-lt"/>
              </a:rPr>
              <a:t>JLAB </a:t>
            </a:r>
          </a:p>
          <a:p>
            <a:pPr algn="ctr"/>
            <a:r>
              <a:rPr lang="en-US" sz="1600" dirty="0">
                <a:solidFill>
                  <a:schemeClr val="bg1"/>
                </a:solidFill>
                <a:latin typeface="+mn-lt"/>
              </a:rPr>
              <a:t>Hall B</a:t>
            </a:r>
          </a:p>
        </p:txBody>
      </p:sp>
      <p:sp>
        <p:nvSpPr>
          <p:cNvPr id="22" name="TextBox 21">
            <a:extLst>
              <a:ext uri="{FF2B5EF4-FFF2-40B4-BE49-F238E27FC236}">
                <a16:creationId xmlns:a16="http://schemas.microsoft.com/office/drawing/2014/main" id="{60203B5E-E31F-4195-BBA4-0B4B175C40B0}"/>
              </a:ext>
            </a:extLst>
          </p:cNvPr>
          <p:cNvSpPr txBox="1"/>
          <p:nvPr/>
        </p:nvSpPr>
        <p:spPr>
          <a:xfrm flipH="1">
            <a:off x="668668" y="4647276"/>
            <a:ext cx="842560" cy="369332"/>
          </a:xfrm>
          <a:prstGeom prst="rect">
            <a:avLst/>
          </a:prstGeom>
          <a:noFill/>
        </p:spPr>
        <p:txBody>
          <a:bodyPr wrap="square" rtlCol="0">
            <a:spAutoFit/>
          </a:bodyPr>
          <a:lstStyle/>
          <a:p>
            <a:r>
              <a:rPr lang="en-US" dirty="0">
                <a:solidFill>
                  <a:schemeClr val="bg1"/>
                </a:solidFill>
              </a:rPr>
              <a:t>FRIB</a:t>
            </a:r>
          </a:p>
        </p:txBody>
      </p:sp>
      <p:sp>
        <p:nvSpPr>
          <p:cNvPr id="23" name="TextBox 22">
            <a:extLst>
              <a:ext uri="{FF2B5EF4-FFF2-40B4-BE49-F238E27FC236}">
                <a16:creationId xmlns:a16="http://schemas.microsoft.com/office/drawing/2014/main" id="{A134CBFF-D951-4687-A584-CE107F53F1C2}"/>
              </a:ext>
            </a:extLst>
          </p:cNvPr>
          <p:cNvSpPr txBox="1"/>
          <p:nvPr/>
        </p:nvSpPr>
        <p:spPr>
          <a:xfrm flipH="1">
            <a:off x="4186305" y="3220457"/>
            <a:ext cx="943938" cy="584775"/>
          </a:xfrm>
          <a:prstGeom prst="rect">
            <a:avLst/>
          </a:prstGeom>
          <a:noFill/>
        </p:spPr>
        <p:txBody>
          <a:bodyPr wrap="square" rtlCol="0">
            <a:spAutoFit/>
          </a:bodyPr>
          <a:lstStyle/>
          <a:p>
            <a:r>
              <a:rPr lang="en-US" sz="1600" dirty="0">
                <a:solidFill>
                  <a:schemeClr val="bg1"/>
                </a:solidFill>
                <a:latin typeface="+mn-lt"/>
              </a:rPr>
              <a:t>ATLAS</a:t>
            </a:r>
          </a:p>
          <a:p>
            <a:r>
              <a:rPr lang="en-US" sz="1600" dirty="0">
                <a:solidFill>
                  <a:schemeClr val="bg1"/>
                </a:solidFill>
                <a:latin typeface="+mn-lt"/>
              </a:rPr>
              <a:t>At ANL</a:t>
            </a:r>
          </a:p>
        </p:txBody>
      </p:sp>
      <p:pic>
        <p:nvPicPr>
          <p:cNvPr id="27" name="Picture 26">
            <a:extLst>
              <a:ext uri="{FF2B5EF4-FFF2-40B4-BE49-F238E27FC236}">
                <a16:creationId xmlns:a16="http://schemas.microsoft.com/office/drawing/2014/main" id="{98D3211F-08F0-4C9A-801D-925DF24066B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3438"/>
          <a:stretch/>
        </p:blipFill>
        <p:spPr>
          <a:xfrm>
            <a:off x="502922" y="4413744"/>
            <a:ext cx="2577607" cy="1649194"/>
          </a:xfrm>
          <a:prstGeom prst="rect">
            <a:avLst/>
          </a:prstGeom>
        </p:spPr>
      </p:pic>
      <p:pic>
        <p:nvPicPr>
          <p:cNvPr id="24" name="Picture 23">
            <a:extLst>
              <a:ext uri="{FF2B5EF4-FFF2-40B4-BE49-F238E27FC236}">
                <a16:creationId xmlns:a16="http://schemas.microsoft.com/office/drawing/2014/main" id="{273AC9E0-289E-40A6-8F6C-635331F69CE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10888" y="3809957"/>
            <a:ext cx="1901297" cy="2301200"/>
          </a:xfrm>
          <a:prstGeom prst="rect">
            <a:avLst/>
          </a:prstGeom>
          <a:ln>
            <a:solidFill>
              <a:schemeClr val="tx1"/>
            </a:solidFill>
          </a:ln>
        </p:spPr>
      </p:pic>
      <p:sp>
        <p:nvSpPr>
          <p:cNvPr id="25" name="TextBox 24">
            <a:extLst>
              <a:ext uri="{FF2B5EF4-FFF2-40B4-BE49-F238E27FC236}">
                <a16:creationId xmlns:a16="http://schemas.microsoft.com/office/drawing/2014/main" id="{C1DFB806-6D3E-4C0F-8CFC-BCB85952EFCE}"/>
              </a:ext>
            </a:extLst>
          </p:cNvPr>
          <p:cNvSpPr txBox="1"/>
          <p:nvPr/>
        </p:nvSpPr>
        <p:spPr>
          <a:xfrm flipH="1">
            <a:off x="7327275" y="4461963"/>
            <a:ext cx="1724605" cy="1477328"/>
          </a:xfrm>
          <a:prstGeom prst="rect">
            <a:avLst/>
          </a:prstGeom>
          <a:noFill/>
        </p:spPr>
        <p:txBody>
          <a:bodyPr wrap="square" rtlCol="0">
            <a:spAutoFit/>
          </a:bodyPr>
          <a:lstStyle/>
          <a:p>
            <a:r>
              <a:rPr lang="en-US" dirty="0">
                <a:latin typeface="+mn-lt"/>
              </a:rPr>
              <a:t>Groundbreaking contributions to national cross-cutting priorities continue</a:t>
            </a:r>
          </a:p>
        </p:txBody>
      </p:sp>
      <p:sp>
        <p:nvSpPr>
          <p:cNvPr id="28" name="TextBox 27">
            <a:extLst>
              <a:ext uri="{FF2B5EF4-FFF2-40B4-BE49-F238E27FC236}">
                <a16:creationId xmlns:a16="http://schemas.microsoft.com/office/drawing/2014/main" id="{68799F6F-67EF-47F2-B421-F77F0B2A1260}"/>
              </a:ext>
            </a:extLst>
          </p:cNvPr>
          <p:cNvSpPr txBox="1"/>
          <p:nvPr/>
        </p:nvSpPr>
        <p:spPr>
          <a:xfrm>
            <a:off x="3288687" y="4499677"/>
            <a:ext cx="1698127" cy="1477328"/>
          </a:xfrm>
          <a:prstGeom prst="rect">
            <a:avLst/>
          </a:prstGeom>
          <a:noFill/>
        </p:spPr>
        <p:txBody>
          <a:bodyPr wrap="square" rtlCol="0">
            <a:spAutoFit/>
          </a:bodyPr>
          <a:lstStyle/>
          <a:p>
            <a:r>
              <a:rPr lang="en-US" dirty="0">
                <a:latin typeface="+mn-lt"/>
              </a:rPr>
              <a:t>Pioneering experiments and research tools (MIEs) are created</a:t>
            </a:r>
          </a:p>
        </p:txBody>
      </p:sp>
      <p:sp>
        <p:nvSpPr>
          <p:cNvPr id="29" name="TextBox 28">
            <a:extLst>
              <a:ext uri="{FF2B5EF4-FFF2-40B4-BE49-F238E27FC236}">
                <a16:creationId xmlns:a16="http://schemas.microsoft.com/office/drawing/2014/main" id="{36734FF5-6873-4E8A-93EA-4093278018C4}"/>
              </a:ext>
            </a:extLst>
          </p:cNvPr>
          <p:cNvSpPr txBox="1"/>
          <p:nvPr/>
        </p:nvSpPr>
        <p:spPr>
          <a:xfrm flipH="1">
            <a:off x="1980024" y="3430492"/>
            <a:ext cx="994960" cy="369332"/>
          </a:xfrm>
          <a:prstGeom prst="rect">
            <a:avLst/>
          </a:prstGeom>
          <a:noFill/>
        </p:spPr>
        <p:txBody>
          <a:bodyPr wrap="square" rtlCol="0">
            <a:spAutoFit/>
          </a:bodyPr>
          <a:lstStyle/>
          <a:p>
            <a:r>
              <a:rPr lang="en-US" dirty="0">
                <a:solidFill>
                  <a:schemeClr val="bg1"/>
                </a:solidFill>
                <a:latin typeface="+mn-lt"/>
              </a:rPr>
              <a:t>FRIB</a:t>
            </a:r>
          </a:p>
        </p:txBody>
      </p:sp>
      <p:sp>
        <p:nvSpPr>
          <p:cNvPr id="30" name="TextBox 29">
            <a:extLst>
              <a:ext uri="{FF2B5EF4-FFF2-40B4-BE49-F238E27FC236}">
                <a16:creationId xmlns:a16="http://schemas.microsoft.com/office/drawing/2014/main" id="{7FA37846-7482-4D2E-AE86-5CE8A76648D1}"/>
              </a:ext>
            </a:extLst>
          </p:cNvPr>
          <p:cNvSpPr txBox="1"/>
          <p:nvPr/>
        </p:nvSpPr>
        <p:spPr>
          <a:xfrm flipH="1">
            <a:off x="502922" y="5348257"/>
            <a:ext cx="1643932" cy="738664"/>
          </a:xfrm>
          <a:prstGeom prst="rect">
            <a:avLst/>
          </a:prstGeom>
          <a:noFill/>
        </p:spPr>
        <p:txBody>
          <a:bodyPr wrap="square" rtlCol="0">
            <a:spAutoFit/>
          </a:bodyPr>
          <a:lstStyle/>
          <a:p>
            <a:r>
              <a:rPr lang="en-US" sz="1400" dirty="0">
                <a:solidFill>
                  <a:schemeClr val="bg1"/>
                </a:solidFill>
                <a:latin typeface="+mn-lt"/>
              </a:rPr>
              <a:t>Underground Double Beta Decay Research</a:t>
            </a:r>
          </a:p>
        </p:txBody>
      </p:sp>
      <p:sp>
        <p:nvSpPr>
          <p:cNvPr id="26" name="Slide Number Placeholder 4">
            <a:extLst>
              <a:ext uri="{FF2B5EF4-FFF2-40B4-BE49-F238E27FC236}">
                <a16:creationId xmlns:a16="http://schemas.microsoft.com/office/drawing/2014/main" id="{A14A8D89-E993-49E4-8058-63A72EEFB694}"/>
              </a:ext>
            </a:extLst>
          </p:cNvPr>
          <p:cNvSpPr txBox="1">
            <a:spLocks/>
          </p:cNvSpPr>
          <p:nvPr/>
        </p:nvSpPr>
        <p:spPr>
          <a:xfrm>
            <a:off x="8572499" y="6323012"/>
            <a:ext cx="381000" cy="4714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F8A97BA-DB9B-4291-87AE-AF89EA7F18B7}" type="slidenum">
              <a:rPr lang="en-US" sz="1200" smtClean="0"/>
              <a:pPr>
                <a:defRPr/>
              </a:pPr>
              <a:t>24</a:t>
            </a:fld>
            <a:endParaRPr lang="en-US" sz="1200" dirty="0"/>
          </a:p>
        </p:txBody>
      </p:sp>
    </p:spTree>
    <p:extLst>
      <p:ext uri="{BB962C8B-B14F-4D97-AF65-F5344CB8AC3E}">
        <p14:creationId xmlns:p14="http://schemas.microsoft.com/office/powerpoint/2010/main" val="3962451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0535" y="90991"/>
            <a:ext cx="9144000" cy="642156"/>
          </a:xfrm>
          <a:prstGeom prst="rect">
            <a:avLst/>
          </a:prstGeom>
        </p:spPr>
        <p:txBody>
          <a:bodyPr/>
          <a:lstStyle/>
          <a:p>
            <a:r>
              <a:rPr lang="en-US" sz="2000" dirty="0">
                <a:solidFill>
                  <a:schemeClr val="tx1"/>
                </a:solidFill>
              </a:rPr>
              <a:t>Nuclear Physics “As Appropriated” FY2020 Budget Status</a:t>
            </a:r>
          </a:p>
        </p:txBody>
      </p:sp>
      <p:sp>
        <p:nvSpPr>
          <p:cNvPr id="11" name="TextBox 10"/>
          <p:cNvSpPr txBox="1"/>
          <p:nvPr/>
        </p:nvSpPr>
        <p:spPr>
          <a:xfrm>
            <a:off x="491664" y="4572584"/>
            <a:ext cx="8461835" cy="132343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sz="1600" b="1" dirty="0">
              <a:solidFill>
                <a:srgbClr val="006600"/>
              </a:solidFill>
              <a:cs typeface="Arial" pitchFamily="34" charset="0"/>
            </a:endParaRPr>
          </a:p>
          <a:p>
            <a:r>
              <a:rPr lang="en-US" sz="1600" b="1" dirty="0">
                <a:solidFill>
                  <a:srgbClr val="006600"/>
                </a:solidFill>
                <a:cs typeface="Arial" pitchFamily="34" charset="0"/>
              </a:rPr>
              <a:t>Enacted Appropriation:  </a:t>
            </a:r>
            <a:r>
              <a:rPr lang="en-US" sz="1600" dirty="0"/>
              <a:t>$713,000,000 for NP. Directs $28,500,000 for FRIB operations. Also directs optimal funding for operations, major items of equipment, and other project costs. $1,000,000 provided for the first year of EIC TEC funds, $12,000,000 for the first year of US SIPRC TEC funds, and $40,000,000 for FRIB Construction funds.</a:t>
            </a:r>
          </a:p>
        </p:txBody>
      </p:sp>
      <p:sp>
        <p:nvSpPr>
          <p:cNvPr id="5" name="Slide Number Placeholder 4"/>
          <p:cNvSpPr>
            <a:spLocks noGrp="1"/>
          </p:cNvSpPr>
          <p:nvPr>
            <p:ph type="sldNum" sz="quarter" idx="10"/>
          </p:nvPr>
        </p:nvSpPr>
        <p:spPr/>
        <p:txBody>
          <a:bodyPr/>
          <a:lstStyle/>
          <a:p>
            <a:pPr>
              <a:defRPr/>
            </a:pPr>
            <a:fld id="{1F8A97BA-DB9B-4291-87AE-AF89EA7F18B7}" type="slidenum">
              <a:rPr lang="en-US" smtClean="0"/>
              <a:pPr>
                <a:defRPr/>
              </a:pPr>
              <a:t>25</a:t>
            </a:fld>
            <a:endParaRPr lang="en-US" dirty="0"/>
          </a:p>
        </p:txBody>
      </p:sp>
      <p:pic>
        <p:nvPicPr>
          <p:cNvPr id="6" name="Picture 5"/>
          <p:cNvPicPr>
            <a:picLocks noChangeAspect="1"/>
          </p:cNvPicPr>
          <p:nvPr/>
        </p:nvPicPr>
        <p:blipFill rotWithShape="1">
          <a:blip r:embed="rId2"/>
          <a:srcRect r="31410"/>
          <a:stretch/>
        </p:blipFill>
        <p:spPr>
          <a:xfrm>
            <a:off x="1093332" y="790132"/>
            <a:ext cx="6776266" cy="3997987"/>
          </a:xfrm>
          <a:prstGeom prst="rect">
            <a:avLst/>
          </a:prstGeom>
        </p:spPr>
      </p:pic>
      <p:cxnSp>
        <p:nvCxnSpPr>
          <p:cNvPr id="9" name="Straight Connector 8">
            <a:extLst>
              <a:ext uri="{FF2B5EF4-FFF2-40B4-BE49-F238E27FC236}">
                <a16:creationId xmlns:a16="http://schemas.microsoft.com/office/drawing/2014/main" id="{477908E9-67F1-4283-BA42-1B705BF0A954}"/>
              </a:ext>
            </a:extLst>
          </p:cNvPr>
          <p:cNvCxnSpPr>
            <a:cxnSpLocks/>
          </p:cNvCxnSpPr>
          <p:nvPr/>
        </p:nvCxnSpPr>
        <p:spPr>
          <a:xfrm>
            <a:off x="1304818" y="3123345"/>
            <a:ext cx="6564780" cy="0"/>
          </a:xfrm>
          <a:prstGeom prst="line">
            <a:avLst/>
          </a:prstGeom>
          <a:ln w="76200">
            <a:solidFill>
              <a:srgbClr val="FFC000">
                <a:alpha val="43922"/>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43130FC-10C5-4E87-A4AA-63FCA5E3706F}"/>
              </a:ext>
            </a:extLst>
          </p:cNvPr>
          <p:cNvCxnSpPr/>
          <p:nvPr/>
        </p:nvCxnSpPr>
        <p:spPr>
          <a:xfrm>
            <a:off x="-1119883" y="214729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B8C9CC0-0FFD-4245-ACD9-8A370BF2A73A}"/>
              </a:ext>
            </a:extLst>
          </p:cNvPr>
          <p:cNvCxnSpPr>
            <a:cxnSpLocks/>
          </p:cNvCxnSpPr>
          <p:nvPr/>
        </p:nvCxnSpPr>
        <p:spPr>
          <a:xfrm>
            <a:off x="1199075" y="4272338"/>
            <a:ext cx="6564780" cy="0"/>
          </a:xfrm>
          <a:prstGeom prst="line">
            <a:avLst/>
          </a:prstGeom>
          <a:ln w="76200">
            <a:solidFill>
              <a:srgbClr val="FFC000">
                <a:alpha val="43922"/>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5A82A2-1D28-4E62-A89B-D8DC5234C095}"/>
              </a:ext>
            </a:extLst>
          </p:cNvPr>
          <p:cNvCxnSpPr>
            <a:cxnSpLocks/>
          </p:cNvCxnSpPr>
          <p:nvPr/>
        </p:nvCxnSpPr>
        <p:spPr>
          <a:xfrm>
            <a:off x="4139170" y="5462998"/>
            <a:ext cx="4191856" cy="0"/>
          </a:xfrm>
          <a:prstGeom prst="line">
            <a:avLst/>
          </a:prstGeom>
          <a:ln w="76200">
            <a:solidFill>
              <a:srgbClr val="FFC000">
                <a:alpha val="43922"/>
              </a:srgb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AA4C812-D49A-4F65-AE4B-01A9200C1C60}"/>
              </a:ext>
            </a:extLst>
          </p:cNvPr>
          <p:cNvSpPr txBox="1"/>
          <p:nvPr/>
        </p:nvSpPr>
        <p:spPr>
          <a:xfrm flipH="1">
            <a:off x="2807742" y="731665"/>
            <a:ext cx="8098041" cy="369332"/>
          </a:xfrm>
          <a:prstGeom prst="rect">
            <a:avLst/>
          </a:prstGeom>
          <a:noFill/>
        </p:spPr>
        <p:txBody>
          <a:bodyPr wrap="square" rtlCol="0">
            <a:spAutoFit/>
          </a:bodyPr>
          <a:lstStyle/>
          <a:p>
            <a:r>
              <a:rPr lang="en-US" dirty="0">
                <a:solidFill>
                  <a:srgbClr val="FFC000"/>
                </a:solidFill>
                <a:effectLst>
                  <a:outerShdw blurRad="38100" dist="38100" dir="2700000" algn="tl">
                    <a:srgbClr val="000000">
                      <a:alpha val="43137"/>
                    </a:srgbClr>
                  </a:outerShdw>
                </a:effectLst>
              </a:rPr>
              <a:t>IP and NP Budgets will separate in the FY 2022 Request</a:t>
            </a:r>
          </a:p>
        </p:txBody>
      </p:sp>
      <p:sp>
        <p:nvSpPr>
          <p:cNvPr id="14" name="TextBox 13">
            <a:extLst>
              <a:ext uri="{FF2B5EF4-FFF2-40B4-BE49-F238E27FC236}">
                <a16:creationId xmlns:a16="http://schemas.microsoft.com/office/drawing/2014/main" id="{4BB17888-21BC-4F2E-9319-BED39F7ED2CA}"/>
              </a:ext>
            </a:extLst>
          </p:cNvPr>
          <p:cNvSpPr txBox="1"/>
          <p:nvPr/>
        </p:nvSpPr>
        <p:spPr>
          <a:xfrm flipH="1">
            <a:off x="770562" y="5523819"/>
            <a:ext cx="9233217" cy="1138773"/>
          </a:xfrm>
          <a:prstGeom prst="rect">
            <a:avLst/>
          </a:prstGeom>
          <a:noFill/>
        </p:spPr>
        <p:txBody>
          <a:bodyPr wrap="square" rtlCol="0">
            <a:spAutoFit/>
          </a:bodyPr>
          <a:lstStyle/>
          <a:p>
            <a:pPr algn="ctr"/>
            <a:endParaRPr lang="en-US" altLang="en-US" sz="2000" dirty="0">
              <a:latin typeface="Calibri" panose="020F0502020204030204" pitchFamily="34" charset="0"/>
            </a:endParaRPr>
          </a:p>
          <a:p>
            <a:r>
              <a:rPr lang="en-US" altLang="en-US" sz="2000" dirty="0">
                <a:latin typeface="Calibri" panose="020F0502020204030204" pitchFamily="34" charset="0"/>
              </a:rPr>
              <a:t>         </a:t>
            </a:r>
            <a:r>
              <a:rPr lang="en-US" altLang="en-US" sz="2800" dirty="0">
                <a:latin typeface="Calibri" panose="020F0502020204030204" pitchFamily="34" charset="0"/>
              </a:rPr>
              <a:t>FY21 PR: $653.3M      House Mark: NP $715M	</a:t>
            </a:r>
          </a:p>
          <a:p>
            <a:endParaRPr lang="en-US" sz="2000" dirty="0"/>
          </a:p>
        </p:txBody>
      </p:sp>
    </p:spTree>
    <p:extLst>
      <p:ext uri="{BB962C8B-B14F-4D97-AF65-F5344CB8AC3E}">
        <p14:creationId xmlns:p14="http://schemas.microsoft.com/office/powerpoint/2010/main" val="55529046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287" y="48544"/>
            <a:ext cx="9825644" cy="642156"/>
          </a:xfrm>
        </p:spPr>
        <p:txBody>
          <a:bodyPr/>
          <a:lstStyle/>
          <a:p>
            <a:r>
              <a:rPr lang="en-US" sz="2000" dirty="0"/>
              <a:t>The SC Microsite on Diversity, Equity &amp; Inclusion. </a:t>
            </a:r>
          </a:p>
        </p:txBody>
      </p:sp>
      <p:sp>
        <p:nvSpPr>
          <p:cNvPr id="3" name="Slide Number Placeholder 2"/>
          <p:cNvSpPr>
            <a:spLocks noGrp="1"/>
          </p:cNvSpPr>
          <p:nvPr>
            <p:ph type="sldNum" sz="quarter" idx="10"/>
          </p:nvPr>
        </p:nvSpPr>
        <p:spPr/>
        <p:txBody>
          <a:bodyPr/>
          <a:lstStyle/>
          <a:p>
            <a:pPr>
              <a:defRPr/>
            </a:pPr>
            <a:fld id="{1F8A97BA-DB9B-4291-87AE-AF89EA7F18B7}" type="slidenum">
              <a:rPr lang="en-US" smtClean="0"/>
              <a:pPr>
                <a:defRPr/>
              </a:pPr>
              <a:t>26</a:t>
            </a:fld>
            <a:endParaRPr lang="en-US" dirty="0"/>
          </a:p>
        </p:txBody>
      </p:sp>
      <p:sp>
        <p:nvSpPr>
          <p:cNvPr id="4" name="TextBox 3"/>
          <p:cNvSpPr txBox="1"/>
          <p:nvPr/>
        </p:nvSpPr>
        <p:spPr>
          <a:xfrm>
            <a:off x="283324" y="690701"/>
            <a:ext cx="8860676" cy="5632311"/>
          </a:xfrm>
          <a:prstGeom prst="rect">
            <a:avLst/>
          </a:prstGeom>
          <a:noFill/>
        </p:spPr>
        <p:txBody>
          <a:bodyPr wrap="square" rtlCol="0">
            <a:spAutoFit/>
          </a:bodyPr>
          <a:lstStyle/>
          <a:p>
            <a:r>
              <a:rPr lang="en-US" dirty="0"/>
              <a:t>  </a:t>
            </a:r>
          </a:p>
          <a:p>
            <a:r>
              <a:rPr lang="en-US" dirty="0"/>
              <a:t>The direct link is: </a:t>
            </a:r>
          </a:p>
          <a:p>
            <a:endParaRPr lang="en-US" dirty="0"/>
          </a:p>
          <a:p>
            <a:r>
              <a:rPr lang="en-US" dirty="0">
                <a:hlinkClick r:id="rId2"/>
              </a:rPr>
              <a:t>https://science.energy.gov/sc-2/research-and-conduct-policies/diversity-equity-and-inclusion/</a:t>
            </a:r>
            <a:r>
              <a:rPr lang="en-US" dirty="0"/>
              <a:t> </a:t>
            </a:r>
          </a:p>
          <a:p>
            <a:endParaRPr lang="en-US" dirty="0"/>
          </a:p>
          <a:p>
            <a:r>
              <a:rPr lang="en-US" dirty="0"/>
              <a:t>“The DOE Office of Science (SC) is fully committed to fostering safe, diverse, equitable, and inclusive work, research, and funding environments that value mutual respect and personal integrity. Effective stewardship and promotion of diverse and inclusive workplaces that value and celebrate a diversity of people, ideas, cultures, and educational backgrounds is foundational to delivering on the SC </a:t>
            </a:r>
            <a:r>
              <a:rPr lang="en-US" dirty="0">
                <a:hlinkClick r:id="rId3"/>
              </a:rPr>
              <a:t>mission</a:t>
            </a:r>
            <a:r>
              <a:rPr lang="en-US" dirty="0"/>
              <a:t>. The scientific community engaged in SC-sponsored activities is expected to be respectful, ethical, and professional.</a:t>
            </a:r>
          </a:p>
          <a:p>
            <a:endParaRPr lang="en-US" dirty="0"/>
          </a:p>
          <a:p>
            <a:r>
              <a:rPr lang="en-US" dirty="0"/>
              <a:t>The DOE SC does not tolerate discrimination or harassment of any kind, including </a:t>
            </a:r>
            <a:r>
              <a:rPr lang="en-US" dirty="0">
                <a:hlinkClick r:id="rId4"/>
              </a:rPr>
              <a:t>sexual or non-sexual harassment</a:t>
            </a:r>
            <a:r>
              <a:rPr lang="en-US" dirty="0"/>
              <a:t>, bullying, intimidation, violence, threats of violence, retaliation, or other disruptive behavior in the federal workplace, including DOE field site offices, or at national laboratories, scientific user facilities, academic institutions, other institutions that we fund, or other locations where activities that we support are carried out…”</a:t>
            </a:r>
          </a:p>
          <a:p>
            <a:endParaRPr lang="en-US" dirty="0"/>
          </a:p>
          <a:p>
            <a:endParaRPr lang="en-US" dirty="0"/>
          </a:p>
        </p:txBody>
      </p:sp>
    </p:spTree>
    <p:extLst>
      <p:ext uri="{BB962C8B-B14F-4D97-AF65-F5344CB8AC3E}">
        <p14:creationId xmlns:p14="http://schemas.microsoft.com/office/powerpoint/2010/main" val="351928693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90500" y="36256"/>
            <a:ext cx="9144000" cy="642938"/>
          </a:xfrm>
        </p:spPr>
        <p:txBody>
          <a:bodyPr/>
          <a:lstStyle/>
          <a:p>
            <a:r>
              <a:rPr lang="en-US" altLang="en-US" dirty="0"/>
              <a:t>General Outlook on FY 20201 President’s Request</a:t>
            </a:r>
          </a:p>
        </p:txBody>
      </p:sp>
      <p:sp>
        <p:nvSpPr>
          <p:cNvPr id="19460" name="TextBox 3"/>
          <p:cNvSpPr txBox="1">
            <a:spLocks noChangeArrowheads="1"/>
          </p:cNvSpPr>
          <p:nvPr/>
        </p:nvSpPr>
        <p:spPr bwMode="auto">
          <a:xfrm>
            <a:off x="157317" y="864889"/>
            <a:ext cx="8898194"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n-US" altLang="en-US" sz="2800" dirty="0">
                <a:latin typeface="Calibri" panose="020F0502020204030204" pitchFamily="34" charset="0"/>
              </a:rPr>
              <a:t>The experience with FY18, FY19 and FY20 budgets has required readiness for big swings in the budget. FY2021 is similar. </a:t>
            </a:r>
          </a:p>
          <a:p>
            <a:pPr eaLnBrk="1" hangingPunct="1">
              <a:buFont typeface="Arial" panose="020B0604020202020204" pitchFamily="34" charset="0"/>
              <a:buChar char="•"/>
            </a:pPr>
            <a:endParaRPr lang="en-US" altLang="en-US" sz="2800" dirty="0">
              <a:latin typeface="Calibri" panose="020F0502020204030204" pitchFamily="34" charset="0"/>
            </a:endParaRPr>
          </a:p>
          <a:p>
            <a:pPr eaLnBrk="1" hangingPunct="1">
              <a:buFont typeface="Arial" panose="020B0604020202020204" pitchFamily="34" charset="0"/>
              <a:buChar char="•"/>
            </a:pPr>
            <a:r>
              <a:rPr lang="en-US" altLang="en-US" sz="2800" dirty="0">
                <a:latin typeface="Calibri" panose="020F0502020204030204" pitchFamily="34" charset="0"/>
              </a:rPr>
              <a:t>We must stay focused and continue to deliver important outcomes for the nation.</a:t>
            </a:r>
          </a:p>
          <a:p>
            <a:pPr eaLnBrk="1" hangingPunct="1">
              <a:buFont typeface="Arial" panose="020B0604020202020204" pitchFamily="34" charset="0"/>
              <a:buChar char="•"/>
            </a:pPr>
            <a:endParaRPr lang="en-US" altLang="en-US" sz="2800" dirty="0">
              <a:latin typeface="Calibri" panose="020F0502020204030204" pitchFamily="34" charset="0"/>
            </a:endParaRPr>
          </a:p>
          <a:p>
            <a:pPr eaLnBrk="1" hangingPunct="1">
              <a:buFont typeface="Arial" panose="020B0604020202020204" pitchFamily="34" charset="0"/>
              <a:buChar char="•"/>
            </a:pPr>
            <a:r>
              <a:rPr lang="en-US" altLang="en-US" sz="2800" dirty="0">
                <a:latin typeface="Calibri" panose="020F0502020204030204" pitchFamily="34" charset="0"/>
              </a:rPr>
              <a:t>Delivering exciting discoveries, important scientific knowledge, technological advances, and workforce training is what we do.</a:t>
            </a:r>
          </a:p>
          <a:p>
            <a:pPr eaLnBrk="1" hangingPunct="1">
              <a:buFont typeface="Arial" panose="020B0604020202020204" pitchFamily="34" charset="0"/>
              <a:buChar char="•"/>
            </a:pPr>
            <a:endParaRPr lang="en-US" altLang="en-US" sz="2800" dirty="0">
              <a:latin typeface="Calibri" panose="020F0502020204030204" pitchFamily="34" charset="0"/>
            </a:endParaRPr>
          </a:p>
          <a:p>
            <a:pPr eaLnBrk="1" hangingPunct="1">
              <a:buFont typeface="Arial" panose="020B0604020202020204" pitchFamily="34" charset="0"/>
              <a:buChar char="•"/>
            </a:pPr>
            <a:r>
              <a:rPr lang="en-US" altLang="en-US" sz="2800" dirty="0">
                <a:latin typeface="Calibri" panose="020F0502020204030204" pitchFamily="34" charset="0"/>
              </a:rPr>
              <a:t>We need to keep up the good work! </a:t>
            </a:r>
          </a:p>
          <a:p>
            <a:pPr eaLnBrk="1" hangingPunct="1">
              <a:buFont typeface="Arial" panose="020B0604020202020204" pitchFamily="34" charset="0"/>
              <a:buChar char="•"/>
            </a:pPr>
            <a:endParaRPr lang="en-US" altLang="en-US" sz="2800" dirty="0">
              <a:latin typeface="Calibri" panose="020F0502020204030204" pitchFamily="34" charset="0"/>
            </a:endParaRPr>
          </a:p>
        </p:txBody>
      </p:sp>
      <p:sp>
        <p:nvSpPr>
          <p:cNvPr id="2" name="Slide Number Placeholder 1"/>
          <p:cNvSpPr>
            <a:spLocks noGrp="1"/>
          </p:cNvSpPr>
          <p:nvPr>
            <p:ph type="sldNum" sz="quarter" idx="10"/>
          </p:nvPr>
        </p:nvSpPr>
        <p:spPr/>
        <p:txBody>
          <a:bodyPr/>
          <a:lstStyle/>
          <a:p>
            <a:pPr>
              <a:defRPr/>
            </a:pPr>
            <a:fld id="{1F8A97BA-DB9B-4291-87AE-AF89EA7F18B7}" type="slidenum">
              <a:rPr lang="en-US" smtClean="0"/>
              <a:pPr>
                <a:defRPr/>
              </a:pPr>
              <a:t>27</a:t>
            </a:fld>
            <a:endParaRPr lang="en-US" dirty="0"/>
          </a:p>
        </p:txBody>
      </p:sp>
    </p:spTree>
    <p:extLst>
      <p:ext uri="{BB962C8B-B14F-4D97-AF65-F5344CB8AC3E}">
        <p14:creationId xmlns:p14="http://schemas.microsoft.com/office/powerpoint/2010/main" val="297453433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EEA96-7C63-4235-8585-8412381EB197}"/>
              </a:ext>
            </a:extLst>
          </p:cNvPr>
          <p:cNvSpPr>
            <a:spLocks noGrp="1"/>
          </p:cNvSpPr>
          <p:nvPr>
            <p:ph type="title"/>
          </p:nvPr>
        </p:nvSpPr>
        <p:spPr/>
        <p:txBody>
          <a:bodyPr/>
          <a:lstStyle/>
          <a:p>
            <a:r>
              <a:rPr lang="en-US" dirty="0"/>
              <a:t>High Level Assessment</a:t>
            </a:r>
          </a:p>
        </p:txBody>
      </p:sp>
      <p:sp>
        <p:nvSpPr>
          <p:cNvPr id="3" name="Slide Number Placeholder 2">
            <a:extLst>
              <a:ext uri="{FF2B5EF4-FFF2-40B4-BE49-F238E27FC236}">
                <a16:creationId xmlns:a16="http://schemas.microsoft.com/office/drawing/2014/main" id="{D6D09811-C8B4-481F-91BE-FCE7D9EF8688}"/>
              </a:ext>
            </a:extLst>
          </p:cNvPr>
          <p:cNvSpPr>
            <a:spLocks noGrp="1"/>
          </p:cNvSpPr>
          <p:nvPr>
            <p:ph type="sldNum" sz="quarter" idx="10"/>
          </p:nvPr>
        </p:nvSpPr>
        <p:spPr/>
        <p:txBody>
          <a:bodyPr/>
          <a:lstStyle/>
          <a:p>
            <a:pPr>
              <a:defRPr/>
            </a:pPr>
            <a:fld id="{1F8A97BA-DB9B-4291-87AE-AF89EA7F18B7}" type="slidenum">
              <a:rPr lang="en-US" smtClean="0"/>
              <a:pPr>
                <a:defRPr/>
              </a:pPr>
              <a:t>28</a:t>
            </a:fld>
            <a:endParaRPr lang="en-US" dirty="0"/>
          </a:p>
        </p:txBody>
      </p:sp>
      <p:sp>
        <p:nvSpPr>
          <p:cNvPr id="4" name="TextBox 3">
            <a:extLst>
              <a:ext uri="{FF2B5EF4-FFF2-40B4-BE49-F238E27FC236}">
                <a16:creationId xmlns:a16="http://schemas.microsoft.com/office/drawing/2014/main" id="{958D3C2E-CFF7-4D03-BA0E-7146F66045E2}"/>
              </a:ext>
            </a:extLst>
          </p:cNvPr>
          <p:cNvSpPr txBox="1"/>
          <p:nvPr/>
        </p:nvSpPr>
        <p:spPr>
          <a:xfrm flipH="1">
            <a:off x="92469" y="666428"/>
            <a:ext cx="9143998" cy="5632311"/>
          </a:xfrm>
          <a:prstGeom prst="rect">
            <a:avLst/>
          </a:prstGeom>
          <a:noFill/>
        </p:spPr>
        <p:txBody>
          <a:bodyPr wrap="square" rtlCol="0">
            <a:spAutoFit/>
          </a:bodyPr>
          <a:lstStyle/>
          <a:p>
            <a:r>
              <a:rPr lang="en-US" sz="2000" dirty="0"/>
              <a:t>The program has approval to build a suite of new tools, big and small, which if successfully constructed  promise discoveries and world leading science “as far as the eye can see”</a:t>
            </a:r>
          </a:p>
          <a:p>
            <a:endParaRPr lang="en-US" sz="2000" dirty="0"/>
          </a:p>
          <a:p>
            <a:r>
              <a:rPr lang="en-US" sz="2000" dirty="0"/>
              <a:t>A host of exciting new initiatives are being opened up, many with important implications for competitiveness and security</a:t>
            </a:r>
          </a:p>
          <a:p>
            <a:endParaRPr lang="en-US" sz="2000" dirty="0"/>
          </a:p>
          <a:p>
            <a:r>
              <a:rPr lang="en-US" sz="2000" dirty="0"/>
              <a:t>Nuclear Physics is able to pursue a significant participation in several of these initiatives</a:t>
            </a:r>
          </a:p>
          <a:p>
            <a:endParaRPr lang="en-US" sz="2000" dirty="0"/>
          </a:p>
          <a:p>
            <a:r>
              <a:rPr lang="en-US" sz="2000" dirty="0"/>
              <a:t>Erosion of resources to pursue core research is a continuing concern. The balance between research, projects, and facility operations needs to be watched</a:t>
            </a:r>
          </a:p>
          <a:p>
            <a:endParaRPr lang="en-US" sz="2000" dirty="0"/>
          </a:p>
          <a:p>
            <a:r>
              <a:rPr lang="en-US" sz="2000" dirty="0"/>
              <a:t>Thus far the community is staying resilient and </a:t>
            </a:r>
            <a:r>
              <a:rPr lang="en-US" altLang="en-US" sz="2000" dirty="0">
                <a:latin typeface="Calibri" panose="020F0502020204030204" pitchFamily="34" charset="0"/>
              </a:rPr>
              <a:t>focused, continuing to deliver important outcomes for the nation: exciting discoveries, important scientific knowledge, technological advances, and workforce training </a:t>
            </a:r>
          </a:p>
          <a:p>
            <a:endParaRPr lang="en-US" sz="2000" dirty="0">
              <a:latin typeface="Calibri" panose="020F0502020204030204" pitchFamily="34" charset="0"/>
            </a:endParaRPr>
          </a:p>
          <a:p>
            <a:r>
              <a:rPr lang="en-US" sz="2000" dirty="0">
                <a:latin typeface="Calibri" panose="020F0502020204030204" pitchFamily="34" charset="0"/>
              </a:rPr>
              <a:t>The current situation with COVID-19 holds a number of lessons which must be lasting</a:t>
            </a:r>
            <a:endParaRPr lang="en-US" sz="2000" dirty="0"/>
          </a:p>
        </p:txBody>
      </p:sp>
    </p:spTree>
    <p:extLst>
      <p:ext uri="{BB962C8B-B14F-4D97-AF65-F5344CB8AC3E}">
        <p14:creationId xmlns:p14="http://schemas.microsoft.com/office/powerpoint/2010/main" val="161629316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1F9C-3116-4157-9B70-31FDD2BDCCB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D5732E50-D7F9-4E5E-9242-E0912DA93CBE}"/>
              </a:ext>
            </a:extLst>
          </p:cNvPr>
          <p:cNvSpPr>
            <a:spLocks noGrp="1"/>
          </p:cNvSpPr>
          <p:nvPr>
            <p:ph type="sldNum" sz="quarter" idx="10"/>
          </p:nvPr>
        </p:nvSpPr>
        <p:spPr/>
        <p:txBody>
          <a:bodyPr/>
          <a:lstStyle/>
          <a:p>
            <a:pPr>
              <a:defRPr/>
            </a:pPr>
            <a:fld id="{1F8A97BA-DB9B-4291-87AE-AF89EA7F18B7}" type="slidenum">
              <a:rPr lang="en-US" smtClean="0"/>
              <a:pPr>
                <a:defRPr/>
              </a:pPr>
              <a:t>29</a:t>
            </a:fld>
            <a:endParaRPr lang="en-US" dirty="0"/>
          </a:p>
        </p:txBody>
      </p:sp>
      <p:sp>
        <p:nvSpPr>
          <p:cNvPr id="4" name="TextBox 3">
            <a:extLst>
              <a:ext uri="{FF2B5EF4-FFF2-40B4-BE49-F238E27FC236}">
                <a16:creationId xmlns:a16="http://schemas.microsoft.com/office/drawing/2014/main" id="{69FC91C0-0AF7-4728-98E5-A2D9B93CAD4F}"/>
              </a:ext>
            </a:extLst>
          </p:cNvPr>
          <p:cNvSpPr txBox="1"/>
          <p:nvPr/>
        </p:nvSpPr>
        <p:spPr>
          <a:xfrm flipH="1">
            <a:off x="2449871" y="2782669"/>
            <a:ext cx="4536555" cy="646331"/>
          </a:xfrm>
          <a:prstGeom prst="rect">
            <a:avLst/>
          </a:prstGeom>
          <a:noFill/>
        </p:spPr>
        <p:txBody>
          <a:bodyPr wrap="square" rtlCol="0">
            <a:spAutoFit/>
          </a:bodyPr>
          <a:lstStyle/>
          <a:p>
            <a:r>
              <a:rPr lang="en-US" sz="3600" dirty="0"/>
              <a:t>Additional Information</a:t>
            </a:r>
          </a:p>
        </p:txBody>
      </p:sp>
    </p:spTree>
    <p:extLst>
      <p:ext uri="{BB962C8B-B14F-4D97-AF65-F5344CB8AC3E}">
        <p14:creationId xmlns:p14="http://schemas.microsoft.com/office/powerpoint/2010/main" val="579015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www.tunl.duke.edu/images/tunl2013/tunl2013_img6.png"/>
          <p:cNvPicPr>
            <a:picLocks noChangeAspect="1" noChangeArrowheads="1"/>
          </p:cNvPicPr>
          <p:nvPr/>
        </p:nvPicPr>
        <p:blipFill rotWithShape="1">
          <a:blip r:embed="rId2">
            <a:extLst>
              <a:ext uri="{28A0092B-C50C-407E-A947-70E740481C1C}">
                <a14:useLocalDpi xmlns:a14="http://schemas.microsoft.com/office/drawing/2010/main" val="0"/>
              </a:ext>
            </a:extLst>
          </a:blip>
          <a:srcRect t="17677" b="38812"/>
          <a:stretch/>
        </p:blipFill>
        <p:spPr bwMode="auto">
          <a:xfrm>
            <a:off x="4472035" y="1579478"/>
            <a:ext cx="4286250" cy="18650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035" y="864317"/>
            <a:ext cx="4290965" cy="715161"/>
          </a:xfrm>
          <a:prstGeom prst="rect">
            <a:avLst/>
          </a:prstGeom>
        </p:spPr>
      </p:pic>
      <p:sp>
        <p:nvSpPr>
          <p:cNvPr id="8" name="TextBox 7"/>
          <p:cNvSpPr txBox="1"/>
          <p:nvPr/>
        </p:nvSpPr>
        <p:spPr>
          <a:xfrm>
            <a:off x="4376408" y="3406375"/>
            <a:ext cx="4767592" cy="1384995"/>
          </a:xfrm>
          <a:prstGeom prst="rect">
            <a:avLst/>
          </a:prstGeom>
          <a:noFill/>
        </p:spPr>
        <p:txBody>
          <a:bodyPr wrap="square" rtlCol="0">
            <a:spAutoFit/>
          </a:bodyPr>
          <a:lstStyle/>
          <a:p>
            <a:r>
              <a:rPr lang="en-US" sz="1400" dirty="0"/>
              <a:t>The Triangle Universities Nuclear Laboratory (TUNL) is Center of Excellence that focuses on low-energy nuclear physics research. TUNL is a consortium Duke University, North Carolina State University, and the University of North Carolina at Chapel Hill comprising about 30 faculty members, 20 postdocs and research scientists, and 50 graduate students.</a:t>
            </a:r>
          </a:p>
        </p:txBody>
      </p:sp>
      <p:pic>
        <p:nvPicPr>
          <p:cNvPr id="2109" name="Picture 61" descr="higs_full">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63776" y="4772005"/>
            <a:ext cx="2902768" cy="1427591"/>
          </a:xfrm>
          <a:prstGeom prst="rect">
            <a:avLst/>
          </a:prstGeom>
          <a:noFill/>
          <a:extLst>
            <a:ext uri="{909E8E84-426E-40DD-AFC4-6F175D3DCCD1}">
              <a14:hiddenFill xmlns:a14="http://schemas.microsoft.com/office/drawing/2010/main">
                <a:solidFill>
                  <a:srgbClr val="FFFFFF"/>
                </a:solidFill>
              </a14:hiddenFill>
            </a:ext>
          </a:extLst>
        </p:spPr>
      </p:pic>
      <p:pic>
        <p:nvPicPr>
          <p:cNvPr id="2111" name="Picture 63" descr="C:\Users\halltim\Desktop\Cyclotron Institute_files\50-Years-Banner.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909" y="880406"/>
            <a:ext cx="4157804" cy="64677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3" descr="C:\Users\halltim\Desktop\Cyclotron Institute_files\50-Years-Banner.png">
            <a:hlinkClick r:id="rId6"/>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495" y="1825392"/>
            <a:ext cx="3000266" cy="466708"/>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65" descr="https://cyclotron.tamu.edu/wp-content/uploads/layou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815" y="1579478"/>
            <a:ext cx="3723991" cy="2858822"/>
          </a:xfrm>
          <a:prstGeom prst="rect">
            <a:avLst/>
          </a:prstGeom>
          <a:noFill/>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219629" y="4356982"/>
            <a:ext cx="4026362" cy="1384995"/>
          </a:xfrm>
          <a:prstGeom prst="rect">
            <a:avLst/>
          </a:prstGeom>
          <a:noFill/>
        </p:spPr>
        <p:txBody>
          <a:bodyPr wrap="square" rtlCol="0">
            <a:spAutoFit/>
          </a:bodyPr>
          <a:lstStyle/>
          <a:p>
            <a:r>
              <a:rPr lang="en-US" sz="1200" dirty="0"/>
              <a:t>The Texas A&amp;M University Cyclotron Institute jointly supported by DOE and the State of Texas focuses on conducting basic research, educating students in accelerator-based science and technology, and providing technical capabilities for a wide variety of applications in space science, materials science, analytical procedures and nuclear medicine.</a:t>
            </a:r>
          </a:p>
        </p:txBody>
      </p:sp>
      <p:sp>
        <p:nvSpPr>
          <p:cNvPr id="94" name="Title 1"/>
          <p:cNvSpPr txBox="1">
            <a:spLocks/>
          </p:cNvSpPr>
          <p:nvPr/>
        </p:nvSpPr>
        <p:spPr bwMode="auto">
          <a:xfrm>
            <a:off x="-81481" y="94260"/>
            <a:ext cx="9144000" cy="642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i="0" kern="1200" baseline="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charset="0"/>
                <a:cs typeface="Arial" charset="0"/>
              </a:defRPr>
            </a:lvl2pPr>
            <a:lvl3pPr algn="ctr" rtl="0" eaLnBrk="0" fontAlgn="base" hangingPunct="0">
              <a:spcBef>
                <a:spcPct val="0"/>
              </a:spcBef>
              <a:spcAft>
                <a:spcPct val="0"/>
              </a:spcAft>
              <a:defRPr sz="2400">
                <a:solidFill>
                  <a:srgbClr val="106636"/>
                </a:solidFill>
                <a:latin typeface="Arial" charset="0"/>
                <a:cs typeface="Arial" charset="0"/>
              </a:defRPr>
            </a:lvl3pPr>
            <a:lvl4pPr algn="ctr" rtl="0" eaLnBrk="0" fontAlgn="base" hangingPunct="0">
              <a:spcBef>
                <a:spcPct val="0"/>
              </a:spcBef>
              <a:spcAft>
                <a:spcPct val="0"/>
              </a:spcAft>
              <a:defRPr sz="2400">
                <a:solidFill>
                  <a:srgbClr val="106636"/>
                </a:solidFill>
                <a:latin typeface="Arial" charset="0"/>
                <a:cs typeface="Arial" charset="0"/>
              </a:defRPr>
            </a:lvl4pPr>
            <a:lvl5pPr algn="ctr" rtl="0" eaLnBrk="0" fontAlgn="base" hangingPunct="0">
              <a:spcBef>
                <a:spcPct val="0"/>
              </a:spcBef>
              <a:spcAft>
                <a:spcPct val="0"/>
              </a:spcAft>
              <a:defRPr sz="2400">
                <a:solidFill>
                  <a:srgbClr val="106636"/>
                </a:solidFill>
                <a:latin typeface="Arial" charset="0"/>
                <a:cs typeface="Arial" charset="0"/>
              </a:defRPr>
            </a:lvl5pPr>
            <a:lvl6pPr marL="457200" algn="ctr" rtl="0" fontAlgn="base">
              <a:spcBef>
                <a:spcPct val="0"/>
              </a:spcBef>
              <a:spcAft>
                <a:spcPct val="0"/>
              </a:spcAft>
              <a:defRPr sz="2400">
                <a:solidFill>
                  <a:srgbClr val="106636"/>
                </a:solidFill>
                <a:latin typeface="Arial" charset="0"/>
                <a:cs typeface="Arial" charset="0"/>
              </a:defRPr>
            </a:lvl6pPr>
            <a:lvl7pPr marL="914400" algn="ctr" rtl="0" fontAlgn="base">
              <a:spcBef>
                <a:spcPct val="0"/>
              </a:spcBef>
              <a:spcAft>
                <a:spcPct val="0"/>
              </a:spcAft>
              <a:defRPr sz="2400">
                <a:solidFill>
                  <a:srgbClr val="106636"/>
                </a:solidFill>
                <a:latin typeface="Arial" charset="0"/>
                <a:cs typeface="Arial" charset="0"/>
              </a:defRPr>
            </a:lvl7pPr>
            <a:lvl8pPr marL="1371600" algn="ctr" rtl="0" fontAlgn="base">
              <a:spcBef>
                <a:spcPct val="0"/>
              </a:spcBef>
              <a:spcAft>
                <a:spcPct val="0"/>
              </a:spcAft>
              <a:defRPr sz="2400">
                <a:solidFill>
                  <a:srgbClr val="106636"/>
                </a:solidFill>
                <a:latin typeface="Arial" charset="0"/>
                <a:cs typeface="Arial" charset="0"/>
              </a:defRPr>
            </a:lvl8pPr>
            <a:lvl9pPr marL="1828800" algn="ctr" rtl="0" fontAlgn="base">
              <a:spcBef>
                <a:spcPct val="0"/>
              </a:spcBef>
              <a:spcAft>
                <a:spcPct val="0"/>
              </a:spcAft>
              <a:defRPr sz="2400">
                <a:solidFill>
                  <a:srgbClr val="106636"/>
                </a:solidFill>
                <a:latin typeface="Arial" charset="0"/>
                <a:cs typeface="Arial" charset="0"/>
              </a:defRPr>
            </a:lvl9pPr>
          </a:lstStyle>
          <a:p>
            <a:r>
              <a:rPr lang="en-US" b="0" dirty="0">
                <a:solidFill>
                  <a:schemeClr val="tx1"/>
                </a:solidFill>
              </a:rPr>
              <a:t>Two NP Centers of Excellence at TUNL and Texas A&amp;M</a:t>
            </a:r>
          </a:p>
        </p:txBody>
      </p:sp>
      <p:sp>
        <p:nvSpPr>
          <p:cNvPr id="12" name="TextBox 11"/>
          <p:cNvSpPr txBox="1"/>
          <p:nvPr/>
        </p:nvSpPr>
        <p:spPr>
          <a:xfrm>
            <a:off x="209245" y="5741977"/>
            <a:ext cx="4227968" cy="523220"/>
          </a:xfrm>
          <a:prstGeom prst="rect">
            <a:avLst/>
          </a:prstGeom>
          <a:noFill/>
        </p:spPr>
        <p:txBody>
          <a:bodyPr wrap="square" rtlCol="0">
            <a:spAutoFit/>
          </a:bodyPr>
          <a:lstStyle/>
          <a:p>
            <a:r>
              <a:rPr lang="en-US" sz="1400" dirty="0"/>
              <a:t>The 88 inch cyclotron also plays a crucial role in space radiation effects chip testing for the Air Force</a:t>
            </a:r>
          </a:p>
        </p:txBody>
      </p:sp>
      <p:sp>
        <p:nvSpPr>
          <p:cNvPr id="2" name="Slide Number Placeholder 1"/>
          <p:cNvSpPr>
            <a:spLocks noGrp="1"/>
          </p:cNvSpPr>
          <p:nvPr>
            <p:ph type="sldNum" sz="quarter" idx="10"/>
          </p:nvPr>
        </p:nvSpPr>
        <p:spPr/>
        <p:txBody>
          <a:bodyPr/>
          <a:lstStyle/>
          <a:p>
            <a:pPr>
              <a:defRPr/>
            </a:pPr>
            <a:fld id="{1F8A97BA-DB9B-4291-87AE-AF89EA7F18B7}" type="slidenum">
              <a:rPr lang="en-US" smtClean="0"/>
              <a:pPr>
                <a:defRPr/>
              </a:pPr>
              <a:t>30</a:t>
            </a:fld>
            <a:endParaRPr lang="en-US" dirty="0"/>
          </a:p>
        </p:txBody>
      </p:sp>
    </p:spTree>
    <p:extLst>
      <p:ext uri="{BB962C8B-B14F-4D97-AF65-F5344CB8AC3E}">
        <p14:creationId xmlns:p14="http://schemas.microsoft.com/office/powerpoint/2010/main" val="49638042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CC0A-3DA8-4EEE-8CDB-5F15100B9D45}"/>
              </a:ext>
            </a:extLst>
          </p:cNvPr>
          <p:cNvSpPr>
            <a:spLocks noGrp="1"/>
          </p:cNvSpPr>
          <p:nvPr>
            <p:ph type="title"/>
          </p:nvPr>
        </p:nvSpPr>
        <p:spPr>
          <a:xfrm>
            <a:off x="0" y="63501"/>
            <a:ext cx="9144000" cy="642156"/>
          </a:xfrm>
        </p:spPr>
        <p:txBody>
          <a:bodyPr/>
          <a:lstStyle/>
          <a:p>
            <a:r>
              <a:rPr lang="en-US" dirty="0"/>
              <a:t>SECAR is “On the Way”</a:t>
            </a:r>
          </a:p>
        </p:txBody>
      </p:sp>
      <p:sp>
        <p:nvSpPr>
          <p:cNvPr id="3" name="Slide Number Placeholder 2">
            <a:extLst>
              <a:ext uri="{FF2B5EF4-FFF2-40B4-BE49-F238E27FC236}">
                <a16:creationId xmlns:a16="http://schemas.microsoft.com/office/drawing/2014/main" id="{F5F65188-FAC4-4B0F-9CC3-2474CEAEDB92}"/>
              </a:ext>
            </a:extLst>
          </p:cNvPr>
          <p:cNvSpPr>
            <a:spLocks noGrp="1"/>
          </p:cNvSpPr>
          <p:nvPr>
            <p:ph type="sldNum" sz="quarter" idx="10"/>
          </p:nvPr>
        </p:nvSpPr>
        <p:spPr/>
        <p:txBody>
          <a:bodyPr/>
          <a:lstStyle/>
          <a:p>
            <a:pPr>
              <a:defRPr/>
            </a:pPr>
            <a:fld id="{1F8A97BA-DB9B-4291-87AE-AF89EA7F18B7}" type="slidenum">
              <a:rPr lang="en-US" smtClean="0"/>
              <a:pPr>
                <a:defRPr/>
              </a:pPr>
              <a:t>31</a:t>
            </a:fld>
            <a:endParaRPr lang="en-US" dirty="0"/>
          </a:p>
        </p:txBody>
      </p:sp>
      <p:pic>
        <p:nvPicPr>
          <p:cNvPr id="4" name="Picture 3">
            <a:extLst>
              <a:ext uri="{FF2B5EF4-FFF2-40B4-BE49-F238E27FC236}">
                <a16:creationId xmlns:a16="http://schemas.microsoft.com/office/drawing/2014/main" id="{7A6CCACC-88A5-4391-9602-3A3F7D5AC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646" y="1265093"/>
            <a:ext cx="7360708" cy="4114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8">
            <a:extLst>
              <a:ext uri="{FF2B5EF4-FFF2-40B4-BE49-F238E27FC236}">
                <a16:creationId xmlns:a16="http://schemas.microsoft.com/office/drawing/2014/main" id="{ED968B67-8FD9-487F-BBFF-81EDD0908B40}"/>
              </a:ext>
            </a:extLst>
          </p:cNvPr>
          <p:cNvSpPr txBox="1">
            <a:spLocks noChangeArrowheads="1"/>
          </p:cNvSpPr>
          <p:nvPr/>
        </p:nvSpPr>
        <p:spPr bwMode="auto">
          <a:xfrm>
            <a:off x="1286896" y="5659044"/>
            <a:ext cx="6429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dirty="0"/>
              <a:t>SECAR is close to completion and commissioning has begun</a:t>
            </a:r>
          </a:p>
        </p:txBody>
      </p:sp>
    </p:spTree>
    <p:extLst>
      <p:ext uri="{BB962C8B-B14F-4D97-AF65-F5344CB8AC3E}">
        <p14:creationId xmlns:p14="http://schemas.microsoft.com/office/powerpoint/2010/main" val="93099964"/>
      </p:ext>
    </p:extLst>
  </p:cSld>
  <p:clrMapOvr>
    <a:masterClrMapping/>
  </p:clrMapOvr>
  <p:transition/>
</p:sld>
</file>

<file path=ppt/theme/theme1.xml><?xml version="1.0" encoding="utf-8"?>
<a:theme xmlns:a="http://schemas.openxmlformats.org/drawingml/2006/main" name="NP Presentation Template-Front Page_09051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 Page-DOE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resentation Page-DOE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NP Presentation Template_040111</Template>
  <TotalTime>9298</TotalTime>
  <Words>2682</Words>
  <Application>Microsoft Macintosh PowerPoint</Application>
  <PresentationFormat>On-screen Show (4:3)</PresentationFormat>
  <Paragraphs>273</Paragraphs>
  <Slides>31</Slides>
  <Notes>5</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31</vt:i4>
      </vt:variant>
    </vt:vector>
  </HeadingPairs>
  <TitlesOfParts>
    <vt:vector size="39" baseType="lpstr">
      <vt:lpstr>Arial</vt:lpstr>
      <vt:lpstr>Calibri</vt:lpstr>
      <vt:lpstr>Wingdings</vt:lpstr>
      <vt:lpstr>NP Presentation Template-Front Page_090512</vt:lpstr>
      <vt:lpstr>Presentation Page-DOE bottom</vt:lpstr>
      <vt:lpstr>1_Presentation Page-DOE bottom</vt:lpstr>
      <vt:lpstr>1_Custom Design</vt:lpstr>
      <vt:lpstr>Custom Design</vt:lpstr>
      <vt:lpstr>Overview of the DOE Nuclear Physics (NP) Program </vt:lpstr>
      <vt:lpstr>The 2015 Long Range Plan for Nuclear Science</vt:lpstr>
      <vt:lpstr>A Most Pressing Priority: Check The Last Box !</vt:lpstr>
      <vt:lpstr>PowerPoint Presentation</vt:lpstr>
      <vt:lpstr>NAS EIC Assessment</vt:lpstr>
      <vt:lpstr>EIC Scope</vt:lpstr>
      <vt:lpstr>EIC Users Group and International Interest</vt:lpstr>
      <vt:lpstr>PowerPoint Presentation</vt:lpstr>
      <vt:lpstr>PowerPoint Presentation</vt:lpstr>
      <vt:lpstr>MOLLER: a “Must Do” Experiment To Point the Way to New Science</vt:lpstr>
      <vt:lpstr>Anticipating SoLID</vt:lpstr>
      <vt:lpstr>Jefferson Lab On the Move </vt:lpstr>
      <vt:lpstr>PowerPoint Presentation</vt:lpstr>
      <vt:lpstr>GRETA is “On the Way”</vt:lpstr>
      <vt:lpstr>High Rigidity Spectrometer is on a Path</vt:lpstr>
      <vt:lpstr>The FRIB Theory Alliance is “On the Way”</vt:lpstr>
      <vt:lpstr>Personal Outlook</vt:lpstr>
      <vt:lpstr>FRIB Fellow and Bridge Programs</vt:lpstr>
      <vt:lpstr>FRIB Theory Effort: A Future That Requires “Shades”</vt:lpstr>
      <vt:lpstr>FRIB First Experiments: Proposal Preparation Workshop</vt:lpstr>
      <vt:lpstr>Ongoing Efforts to Enhance Capability for Users</vt:lpstr>
      <vt:lpstr>Also in Progress Plan to Upgrade CARIBU</vt:lpstr>
      <vt:lpstr>NSAC Assessment of the QIS Role of Nuclear Science is Complete</vt:lpstr>
      <vt:lpstr>From “Forty-Thousand Feet” Things Look Good</vt:lpstr>
      <vt:lpstr>Nuclear Physics “As Appropriated” FY2020 Budget Status</vt:lpstr>
      <vt:lpstr>The SC Microsite on Diversity, Equity &amp; Inclusion. </vt:lpstr>
      <vt:lpstr>General Outlook on FY 20201 President’s Request</vt:lpstr>
      <vt:lpstr>High Level Assessment</vt:lpstr>
      <vt:lpstr>PowerPoint Presentation</vt:lpstr>
      <vt:lpstr>PowerPoint Presentation</vt:lpstr>
      <vt:lpstr>SECAR is “On the Way”</vt:lpstr>
    </vt:vector>
  </TitlesOfParts>
  <Company>US Department of Energy (SC)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wolfej</dc:creator>
  <cp:lastModifiedBy>Reiner Kruecken</cp:lastModifiedBy>
  <cp:revision>809</cp:revision>
  <cp:lastPrinted>2018-09-27T15:53:02Z</cp:lastPrinted>
  <dcterms:created xsi:type="dcterms:W3CDTF">2012-09-05T18:55:46Z</dcterms:created>
  <dcterms:modified xsi:type="dcterms:W3CDTF">2020-08-18T15:46:47Z</dcterms:modified>
</cp:coreProperties>
</file>