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9" r:id="rId1"/>
  </p:sldMasterIdLst>
  <p:notesMasterIdLst>
    <p:notesMasterId r:id="rId29"/>
  </p:notesMasterIdLst>
  <p:sldIdLst>
    <p:sldId id="258" r:id="rId2"/>
    <p:sldId id="283" r:id="rId3"/>
    <p:sldId id="284" r:id="rId4"/>
    <p:sldId id="261" r:id="rId5"/>
    <p:sldId id="274" r:id="rId6"/>
    <p:sldId id="282" r:id="rId7"/>
    <p:sldId id="307" r:id="rId8"/>
    <p:sldId id="311" r:id="rId9"/>
    <p:sldId id="309" r:id="rId10"/>
    <p:sldId id="312" r:id="rId11"/>
    <p:sldId id="273" r:id="rId12"/>
    <p:sldId id="264" r:id="rId13"/>
    <p:sldId id="288" r:id="rId14"/>
    <p:sldId id="289" r:id="rId15"/>
    <p:sldId id="296" r:id="rId16"/>
    <p:sldId id="299" r:id="rId17"/>
    <p:sldId id="306" r:id="rId18"/>
    <p:sldId id="301" r:id="rId19"/>
    <p:sldId id="303" r:id="rId20"/>
    <p:sldId id="266" r:id="rId21"/>
    <p:sldId id="278" r:id="rId22"/>
    <p:sldId id="300" r:id="rId23"/>
    <p:sldId id="291" r:id="rId24"/>
    <p:sldId id="302" r:id="rId25"/>
    <p:sldId id="290" r:id="rId26"/>
    <p:sldId id="305" r:id="rId27"/>
    <p:sldId id="313" r:id="rId2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394" autoAdjust="0"/>
  </p:normalViewPr>
  <p:slideViewPr>
    <p:cSldViewPr>
      <p:cViewPr varScale="1">
        <p:scale>
          <a:sx n="56" d="100"/>
          <a:sy n="56" d="100"/>
        </p:scale>
        <p:origin x="1532" y="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07AE39-88EA-43FB-BB5D-0B15AC6C7A67}" type="datetimeFigureOut">
              <a:rPr lang="en-CA" smtClean="0"/>
              <a:t>2020-08-20</a:t>
            </a:fld>
            <a:endParaRPr lang="en-C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926BAB-862A-4FEC-B1F1-D241074D17B0}" type="slidenum">
              <a:rPr lang="en-CA" smtClean="0"/>
              <a:t>‹#›</a:t>
            </a:fld>
            <a:endParaRPr lang="en-CA"/>
          </a:p>
        </p:txBody>
      </p:sp>
    </p:spTree>
    <p:extLst>
      <p:ext uri="{BB962C8B-B14F-4D97-AF65-F5344CB8AC3E}">
        <p14:creationId xmlns:p14="http://schemas.microsoft.com/office/powerpoint/2010/main" val="1932242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cins.ca/2015/07/01/hydro/"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cins.ca/2014/11/01/defence/"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cins.ca/2017/05/04/agriculture/" TargetMode="External"/><Relationship Id="rId4" Type="http://schemas.openxmlformats.org/officeDocument/2006/relationships/hyperlink" Target="http://cins.ca/2014/05/01/defence-2/"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reason we are here. </a:t>
            </a:r>
          </a:p>
        </p:txBody>
      </p:sp>
      <p:sp>
        <p:nvSpPr>
          <p:cNvPr id="4" name="Slide Number Placeholder 3"/>
          <p:cNvSpPr>
            <a:spLocks noGrp="1"/>
          </p:cNvSpPr>
          <p:nvPr>
            <p:ph type="sldNum" sz="quarter" idx="5"/>
          </p:nvPr>
        </p:nvSpPr>
        <p:spPr/>
        <p:txBody>
          <a:bodyPr/>
          <a:lstStyle/>
          <a:p>
            <a:fld id="{27926BAB-862A-4FEC-B1F1-D241074D17B0}" type="slidenum">
              <a:rPr lang="en-CA" smtClean="0"/>
              <a:t>1</a:t>
            </a:fld>
            <a:endParaRPr lang="en-CA"/>
          </a:p>
        </p:txBody>
      </p:sp>
    </p:spTree>
    <p:extLst>
      <p:ext uri="{BB962C8B-B14F-4D97-AF65-F5344CB8AC3E}">
        <p14:creationId xmlns:p14="http://schemas.microsoft.com/office/powerpoint/2010/main" val="3801048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Hydro-Québec has used neutron stress-scanning data in research to improve the reliability of turbine runners, which are key components in hydroelectric dams. Turbine runners can cost up to $10M each, and losses in electricity production if one fails can be very costly. Hydro-Québec has used the stress-scanning results to show that optimization of manufacturing processes like welding and heat treatment can improve the lifetime of turbines, often without any increase in the manufacturing cost (</a:t>
            </a:r>
            <a:r>
              <a:rPr lang="en-CA" sz="1200" u="sng" kern="1200" dirty="0">
                <a:solidFill>
                  <a:schemeClr val="tx1"/>
                </a:solidFill>
                <a:effectLst/>
                <a:latin typeface="+mn-lt"/>
                <a:ea typeface="+mn-ea"/>
                <a:cs typeface="+mn-cs"/>
                <a:hlinkClick r:id="rId3"/>
              </a:rPr>
              <a:t>http://cins.ca/2015/07/01/hydro/</a:t>
            </a:r>
            <a:r>
              <a:rPr lang="en-CA"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Canadian aerospace leaders Bombardier and StandardAero gained knowledge needed to reduce scrap waste and advance methods to make and repair engines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7926BAB-862A-4FEC-B1F1-D241074D17B0}" type="slidenum">
              <a:rPr lang="en-CA" smtClean="0"/>
              <a:t>2</a:t>
            </a:fld>
            <a:endParaRPr lang="en-CA"/>
          </a:p>
        </p:txBody>
      </p:sp>
    </p:spTree>
    <p:extLst>
      <p:ext uri="{BB962C8B-B14F-4D97-AF65-F5344CB8AC3E}">
        <p14:creationId xmlns:p14="http://schemas.microsoft.com/office/powerpoint/2010/main" val="3252994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Defence Research and Development Canada (DRDC)  has also gained knowledge to safely extend the useful lives of Canada’s fleets of ships, thereby saving resources for other security needs. It has also leveraged these findings to gain close working relationships with Canada’s allies on projects to manage corrosion and other aging concerns common to many Western navies (</a:t>
            </a:r>
            <a:r>
              <a:rPr lang="en-CA" sz="1200" u="sng" kern="1200" dirty="0">
                <a:solidFill>
                  <a:schemeClr val="tx1"/>
                </a:solidFill>
                <a:effectLst/>
                <a:latin typeface="+mn-lt"/>
                <a:ea typeface="+mn-ea"/>
                <a:cs typeface="+mn-cs"/>
                <a:hlinkClick r:id="rId3"/>
              </a:rPr>
              <a:t>http://cins.ca/2014/11/01/defence/</a:t>
            </a:r>
            <a:r>
              <a:rPr lang="en-CA" sz="1200" kern="1200" dirty="0">
                <a:solidFill>
                  <a:schemeClr val="tx1"/>
                </a:solidFill>
                <a:effectLst/>
                <a:latin typeface="+mn-lt"/>
                <a:ea typeface="+mn-ea"/>
                <a:cs typeface="+mn-cs"/>
              </a:rPr>
              <a:t>; </a:t>
            </a:r>
            <a:r>
              <a:rPr lang="en-CA" sz="1200" u="sng" kern="1200" dirty="0">
                <a:solidFill>
                  <a:schemeClr val="tx1"/>
                </a:solidFill>
                <a:effectLst/>
                <a:latin typeface="+mn-lt"/>
                <a:ea typeface="+mn-ea"/>
                <a:cs typeface="+mn-cs"/>
                <a:hlinkClick r:id="rId4"/>
              </a:rPr>
              <a:t>http://cins.ca/2014/05/01/defence-2/</a:t>
            </a:r>
            <a:r>
              <a:rPr lang="en-CA"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a:p>
            <a:r>
              <a:rPr lang="en-US" sz="1200" kern="1200" dirty="0">
                <a:solidFill>
                  <a:schemeClr val="tx1"/>
                </a:solidFill>
                <a:effectLst/>
                <a:latin typeface="+mn-lt"/>
                <a:ea typeface="+mn-ea"/>
                <a:cs typeface="+mn-cs"/>
              </a:rPr>
              <a:t>D</a:t>
            </a:r>
            <a:r>
              <a:rPr lang="en-CA" sz="1200" kern="1200" dirty="0" err="1">
                <a:solidFill>
                  <a:schemeClr val="tx1"/>
                </a:solidFill>
                <a:effectLst/>
                <a:latin typeface="+mn-lt"/>
                <a:ea typeface="+mn-ea"/>
                <a:cs typeface="+mn-cs"/>
              </a:rPr>
              <a:t>eveloped</a:t>
            </a:r>
            <a:r>
              <a:rPr lang="en-CA" sz="1200" kern="1200" dirty="0">
                <a:solidFill>
                  <a:schemeClr val="tx1"/>
                </a:solidFill>
                <a:effectLst/>
                <a:latin typeface="+mn-lt"/>
                <a:ea typeface="+mn-ea"/>
                <a:cs typeface="+mn-cs"/>
              </a:rPr>
              <a:t> neutron imaging as a method to accelerate the development of crops, such as by matching genetic variation to observable traits that enhance drought resistance (</a:t>
            </a:r>
            <a:r>
              <a:rPr lang="en-CA" sz="1200" u="sng" kern="1200" dirty="0">
                <a:solidFill>
                  <a:schemeClr val="tx1"/>
                </a:solidFill>
                <a:effectLst/>
                <a:latin typeface="+mn-lt"/>
                <a:ea typeface="+mn-ea"/>
                <a:cs typeface="+mn-cs"/>
                <a:hlinkClick r:id="rId5"/>
              </a:rPr>
              <a:t>http://cins.ca/2017/05/04/agriculture/</a:t>
            </a:r>
            <a:endParaRPr lang="en-CA" sz="1200" u="sng" kern="1200" dirty="0">
              <a:solidFill>
                <a:schemeClr val="tx1"/>
              </a:solidFill>
              <a:effectLst/>
              <a:latin typeface="+mn-lt"/>
              <a:ea typeface="+mn-ea"/>
              <a:cs typeface="+mn-cs"/>
            </a:endParaRPr>
          </a:p>
          <a:p>
            <a:r>
              <a:rPr lang="en-US" dirty="0"/>
              <a:t>Another excellent feature is that neutrons are not damaging to plants. Neutron imaging, then, is a ground-breaking (no pun intended) and minimally invasive technique that aims to rapidly visualize plant root architecture in situ (in soil).</a:t>
            </a:r>
          </a:p>
        </p:txBody>
      </p:sp>
      <p:sp>
        <p:nvSpPr>
          <p:cNvPr id="4" name="Slide Number Placeholder 3"/>
          <p:cNvSpPr>
            <a:spLocks noGrp="1"/>
          </p:cNvSpPr>
          <p:nvPr>
            <p:ph type="sldNum" sz="quarter" idx="5"/>
          </p:nvPr>
        </p:nvSpPr>
        <p:spPr/>
        <p:txBody>
          <a:bodyPr/>
          <a:lstStyle/>
          <a:p>
            <a:fld id="{27926BAB-862A-4FEC-B1F1-D241074D17B0}" type="slidenum">
              <a:rPr lang="en-CA" smtClean="0"/>
              <a:t>3</a:t>
            </a:fld>
            <a:endParaRPr lang="en-CA"/>
          </a:p>
        </p:txBody>
      </p:sp>
    </p:spTree>
    <p:extLst>
      <p:ext uri="{BB962C8B-B14F-4D97-AF65-F5344CB8AC3E}">
        <p14:creationId xmlns:p14="http://schemas.microsoft.com/office/powerpoint/2010/main" val="3367297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926BAB-862A-4FEC-B1F1-D241074D17B0}" type="slidenum">
              <a:rPr lang="en-CA" smtClean="0"/>
              <a:t>7</a:t>
            </a:fld>
            <a:endParaRPr lang="en-CA"/>
          </a:p>
        </p:txBody>
      </p:sp>
    </p:spTree>
    <p:extLst>
      <p:ext uri="{BB962C8B-B14F-4D97-AF65-F5344CB8AC3E}">
        <p14:creationId xmlns:p14="http://schemas.microsoft.com/office/powerpoint/2010/main" val="3070810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926BAB-862A-4FEC-B1F1-D241074D17B0}" type="slidenum">
              <a:rPr lang="en-CA" smtClean="0"/>
              <a:t>8</a:t>
            </a:fld>
            <a:endParaRPr lang="en-CA"/>
          </a:p>
        </p:txBody>
      </p:sp>
    </p:spTree>
    <p:extLst>
      <p:ext uri="{BB962C8B-B14F-4D97-AF65-F5344CB8AC3E}">
        <p14:creationId xmlns:p14="http://schemas.microsoft.com/office/powerpoint/2010/main" val="373935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926BAB-862A-4FEC-B1F1-D241074D17B0}" type="slidenum">
              <a:rPr lang="en-CA" smtClean="0"/>
              <a:t>11</a:t>
            </a:fld>
            <a:endParaRPr lang="en-CA"/>
          </a:p>
        </p:txBody>
      </p:sp>
    </p:spTree>
    <p:extLst>
      <p:ext uri="{BB962C8B-B14F-4D97-AF65-F5344CB8AC3E}">
        <p14:creationId xmlns:p14="http://schemas.microsoft.com/office/powerpoint/2010/main" val="3108965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The Windsor Centre for Neutron Research (</a:t>
            </a:r>
            <a:r>
              <a:rPr lang="en-US" dirty="0" err="1"/>
              <a:t>WinCNR</a:t>
            </a:r>
            <a:r>
              <a:rPr lang="en-US" dirty="0"/>
              <a:t>) is a national-scale initiative to build an innovative source of neutrons and operate it for research purposes and for medical isotope production.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There are at least two connections to WRH: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Notably, the accelerator will also produce the medical isotope used for PET scanning.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One of your radiation oncologists, Dr. Ming Pan, is the co-Principal Investigator on the proposal because demonstrating a new cancer treatment is a big part of our proposal</a:t>
            </a:r>
          </a:p>
        </p:txBody>
      </p:sp>
      <p:sp>
        <p:nvSpPr>
          <p:cNvPr id="4" name="Slide Number Placeholder 3"/>
          <p:cNvSpPr>
            <a:spLocks noGrp="1"/>
          </p:cNvSpPr>
          <p:nvPr>
            <p:ph type="sldNum" sz="quarter" idx="5"/>
          </p:nvPr>
        </p:nvSpPr>
        <p:spPr/>
        <p:txBody>
          <a:bodyPr/>
          <a:lstStyle/>
          <a:p>
            <a:fld id="{27926BAB-862A-4FEC-B1F1-D241074D17B0}" type="slidenum">
              <a:rPr lang="en-CA" smtClean="0"/>
              <a:t>13</a:t>
            </a:fld>
            <a:endParaRPr lang="en-CA"/>
          </a:p>
        </p:txBody>
      </p:sp>
    </p:spTree>
    <p:extLst>
      <p:ext uri="{BB962C8B-B14F-4D97-AF65-F5344CB8AC3E}">
        <p14:creationId xmlns:p14="http://schemas.microsoft.com/office/powerpoint/2010/main" val="1199023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missions of the Windsor Centre for Neutron Research (</a:t>
            </a:r>
            <a:r>
              <a:rPr lang="en-US" dirty="0" err="1"/>
              <a:t>WinCNR</a:t>
            </a:r>
            <a:r>
              <a:rPr lang="en-US" dirty="0"/>
              <a:t>) include demonstrating a new way to produce neutrons that are bright enough for the Canadian community of materials researchers, and is a strategic priority for this national community.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Once it is built and demonstrated, we expect to operate it for the next 20-30 for research in several areas including those mentioned on the slide, and for medical isotope production (described on next slide)</a:t>
            </a:r>
            <a:endParaRPr lang="en-CA"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7926BAB-862A-4FEC-B1F1-D241074D17B0}" type="slidenum">
              <a:rPr lang="en-CA" smtClean="0"/>
              <a:t>14</a:t>
            </a:fld>
            <a:endParaRPr lang="en-CA"/>
          </a:p>
        </p:txBody>
      </p:sp>
    </p:spTree>
    <p:extLst>
      <p:ext uri="{BB962C8B-B14F-4D97-AF65-F5344CB8AC3E}">
        <p14:creationId xmlns:p14="http://schemas.microsoft.com/office/powerpoint/2010/main" val="2388243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7926BAB-862A-4FEC-B1F1-D241074D17B0}" type="slidenum">
              <a:rPr lang="en-CA" smtClean="0"/>
              <a:t>16</a:t>
            </a:fld>
            <a:endParaRPr lang="en-CA"/>
          </a:p>
        </p:txBody>
      </p:sp>
    </p:spTree>
    <p:extLst>
      <p:ext uri="{BB962C8B-B14F-4D97-AF65-F5344CB8AC3E}">
        <p14:creationId xmlns:p14="http://schemas.microsoft.com/office/powerpoint/2010/main" val="1242295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7926BAB-862A-4FEC-B1F1-D241074D17B0}" type="slidenum">
              <a:rPr lang="en-CA" smtClean="0"/>
              <a:t>18</a:t>
            </a:fld>
            <a:endParaRPr lang="en-CA"/>
          </a:p>
        </p:txBody>
      </p:sp>
    </p:spTree>
    <p:extLst>
      <p:ext uri="{BB962C8B-B14F-4D97-AF65-F5344CB8AC3E}">
        <p14:creationId xmlns:p14="http://schemas.microsoft.com/office/powerpoint/2010/main" val="21693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 have a design</a:t>
            </a:r>
          </a:p>
        </p:txBody>
      </p:sp>
      <p:sp>
        <p:nvSpPr>
          <p:cNvPr id="4" name="Slide Number Placeholder 3"/>
          <p:cNvSpPr>
            <a:spLocks noGrp="1"/>
          </p:cNvSpPr>
          <p:nvPr>
            <p:ph type="sldNum" sz="quarter" idx="5"/>
          </p:nvPr>
        </p:nvSpPr>
        <p:spPr/>
        <p:txBody>
          <a:bodyPr/>
          <a:lstStyle/>
          <a:p>
            <a:fld id="{27926BAB-862A-4FEC-B1F1-D241074D17B0}" type="slidenum">
              <a:rPr lang="en-CA" smtClean="0"/>
              <a:t>19</a:t>
            </a:fld>
            <a:endParaRPr lang="en-CA"/>
          </a:p>
        </p:txBody>
      </p:sp>
    </p:spTree>
    <p:extLst>
      <p:ext uri="{BB962C8B-B14F-4D97-AF65-F5344CB8AC3E}">
        <p14:creationId xmlns:p14="http://schemas.microsoft.com/office/powerpoint/2010/main" val="918901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7926BAB-862A-4FEC-B1F1-D241074D17B0}" type="slidenum">
              <a:rPr lang="en-CA" smtClean="0"/>
              <a:t>22</a:t>
            </a:fld>
            <a:endParaRPr lang="en-CA"/>
          </a:p>
        </p:txBody>
      </p:sp>
    </p:spTree>
    <p:extLst>
      <p:ext uri="{BB962C8B-B14F-4D97-AF65-F5344CB8AC3E}">
        <p14:creationId xmlns:p14="http://schemas.microsoft.com/office/powerpoint/2010/main" val="1460893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Dr. Ming Pan (WRH / Western) will lead the cancer therapy research with Prof. Lisa Porter and </a:t>
            </a:r>
            <a:r>
              <a:rPr lang="en-CA" dirty="0">
                <a:effectLst/>
              </a:rPr>
              <a:t>Marcus Drover (U Windsor)</a:t>
            </a:r>
            <a:r>
              <a:rPr lang="en-CA" dirty="0"/>
              <a:t> </a:t>
            </a:r>
          </a:p>
          <a:p>
            <a:pPr marL="171450" indent="-171450">
              <a:buFont typeface="Arial" panose="020B0604020202020204" pitchFamily="34" charset="0"/>
              <a:buChar char="•"/>
            </a:pPr>
            <a:r>
              <a:rPr lang="en-CA" dirty="0"/>
              <a:t>Boron neutron capture therapy (BNCT) is a form of cancer treatment that is highly promising for cancers that are currently untreatable, such as </a:t>
            </a:r>
            <a:r>
              <a:rPr lang="en-CA" sz="1200" kern="1200" dirty="0">
                <a:solidFill>
                  <a:schemeClr val="tx1"/>
                </a:solidFill>
                <a:effectLst/>
                <a:latin typeface="+mn-lt"/>
                <a:ea typeface="+mn-ea"/>
                <a:cs typeface="+mn-cs"/>
              </a:rPr>
              <a:t>glioblastoma (brain cancer)</a:t>
            </a:r>
            <a:endParaRPr lang="en-CA" dirty="0"/>
          </a:p>
          <a:p>
            <a:pPr marL="171450" indent="-171450">
              <a:buFont typeface="Arial" panose="020B0604020202020204" pitchFamily="34" charset="0"/>
              <a:buChar char="•"/>
            </a:pPr>
            <a:r>
              <a:rPr lang="en-CA" dirty="0"/>
              <a:t>Very few facilities in the world offer BNCT because bright enough neutrons sources are rare. Patients travel around the world to such facilities.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t>The alpha particles produced by BNCT have a very high energy, but travel only about the width of a single cell, and thus BNCT is a highly localized treatment.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t>Dr. Ming Pan will lead a clinical trial, while Lisa Porter will develop mouse models for pre-clinical research. </a:t>
            </a:r>
            <a:r>
              <a:rPr lang="en-CA" dirty="0">
                <a:effectLst/>
              </a:rPr>
              <a:t>Marcus Drover (U Windsor) is an expert in the chemistry of boron compounds. </a:t>
            </a:r>
            <a:endParaRPr lang="en-CA"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t>Radiation produced very low penetrating 5-8 um, thus localized.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dirty="0"/>
          </a:p>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5"/>
          </p:nvPr>
        </p:nvSpPr>
        <p:spPr/>
        <p:txBody>
          <a:bodyPr/>
          <a:lstStyle/>
          <a:p>
            <a:fld id="{27926BAB-862A-4FEC-B1F1-D241074D17B0}" type="slidenum">
              <a:rPr lang="en-CA" smtClean="0"/>
              <a:t>23</a:t>
            </a:fld>
            <a:endParaRPr lang="en-CA"/>
          </a:p>
        </p:txBody>
      </p:sp>
    </p:spTree>
    <p:extLst>
      <p:ext uri="{BB962C8B-B14F-4D97-AF65-F5344CB8AC3E}">
        <p14:creationId xmlns:p14="http://schemas.microsoft.com/office/powerpoint/2010/main" val="3455540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7926BAB-862A-4FEC-B1F1-D241074D17B0}" type="slidenum">
              <a:rPr lang="en-CA" smtClean="0"/>
              <a:t>24</a:t>
            </a:fld>
            <a:endParaRPr lang="en-CA"/>
          </a:p>
        </p:txBody>
      </p:sp>
    </p:spTree>
    <p:extLst>
      <p:ext uri="{BB962C8B-B14F-4D97-AF65-F5344CB8AC3E}">
        <p14:creationId xmlns:p14="http://schemas.microsoft.com/office/powerpoint/2010/main" val="1366519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t>Current supply of FDG is produced in London.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t>Over half of the FDG is lost during the shipment, so London has to ship more than twice the total activity needed to be used for the Windsor patients.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t>This creates significant radiation safety implications potentially limiting the number of cancer patients Windsor can serve.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t>A local supply of FDB in Windsor will relieve this limitation.</a:t>
            </a:r>
          </a:p>
          <a:p>
            <a:pPr marL="171450" indent="-171450">
              <a:buFont typeface="Arial" panose="020B0604020202020204" pitchFamily="34" charset="0"/>
              <a:buChar char="•"/>
            </a:pPr>
            <a:r>
              <a:rPr lang="en-CA" dirty="0"/>
              <a:t>We aim to begin construction of the </a:t>
            </a:r>
            <a:r>
              <a:rPr lang="en-CA" dirty="0" err="1"/>
              <a:t>WinCNR</a:t>
            </a:r>
            <a:r>
              <a:rPr lang="en-CA" dirty="0"/>
              <a:t> in 2021. With this in mind we estimate FDG production starting in about 2025.</a:t>
            </a:r>
          </a:p>
        </p:txBody>
      </p:sp>
      <p:sp>
        <p:nvSpPr>
          <p:cNvPr id="4" name="Slide Number Placeholder 3"/>
          <p:cNvSpPr>
            <a:spLocks noGrp="1"/>
          </p:cNvSpPr>
          <p:nvPr>
            <p:ph type="sldNum" sz="quarter" idx="5"/>
          </p:nvPr>
        </p:nvSpPr>
        <p:spPr/>
        <p:txBody>
          <a:bodyPr/>
          <a:lstStyle/>
          <a:p>
            <a:fld id="{27926BAB-862A-4FEC-B1F1-D241074D17B0}" type="slidenum">
              <a:rPr lang="en-CA" smtClean="0"/>
              <a:t>25</a:t>
            </a:fld>
            <a:endParaRPr lang="en-CA"/>
          </a:p>
        </p:txBody>
      </p:sp>
    </p:spTree>
    <p:extLst>
      <p:ext uri="{BB962C8B-B14F-4D97-AF65-F5344CB8AC3E}">
        <p14:creationId xmlns:p14="http://schemas.microsoft.com/office/powerpoint/2010/main" val="3407596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dirty="0"/>
          </a:p>
        </p:txBody>
      </p:sp>
      <p:sp>
        <p:nvSpPr>
          <p:cNvPr id="4" name="Slide Number Placeholder 3"/>
          <p:cNvSpPr>
            <a:spLocks noGrp="1"/>
          </p:cNvSpPr>
          <p:nvPr>
            <p:ph type="sldNum" sz="quarter" idx="5"/>
          </p:nvPr>
        </p:nvSpPr>
        <p:spPr/>
        <p:txBody>
          <a:bodyPr/>
          <a:lstStyle/>
          <a:p>
            <a:fld id="{27926BAB-862A-4FEC-B1F1-D241074D17B0}" type="slidenum">
              <a:rPr lang="en-CA" smtClean="0"/>
              <a:t>26</a:t>
            </a:fld>
            <a:endParaRPr lang="en-CA"/>
          </a:p>
        </p:txBody>
      </p:sp>
    </p:spTree>
    <p:extLst>
      <p:ext uri="{BB962C8B-B14F-4D97-AF65-F5344CB8AC3E}">
        <p14:creationId xmlns:p14="http://schemas.microsoft.com/office/powerpoint/2010/main" val="2698731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dirty="0"/>
          </a:p>
        </p:txBody>
      </p:sp>
      <p:sp>
        <p:nvSpPr>
          <p:cNvPr id="4" name="Slide Number Placeholder 3"/>
          <p:cNvSpPr>
            <a:spLocks noGrp="1"/>
          </p:cNvSpPr>
          <p:nvPr>
            <p:ph type="sldNum" sz="quarter" idx="5"/>
          </p:nvPr>
        </p:nvSpPr>
        <p:spPr/>
        <p:txBody>
          <a:bodyPr/>
          <a:lstStyle/>
          <a:p>
            <a:fld id="{27926BAB-862A-4FEC-B1F1-D241074D17B0}" type="slidenum">
              <a:rPr lang="en-CA" smtClean="0"/>
              <a:t>27</a:t>
            </a:fld>
            <a:endParaRPr lang="en-CA"/>
          </a:p>
        </p:txBody>
      </p:sp>
    </p:spTree>
    <p:extLst>
      <p:ext uri="{BB962C8B-B14F-4D97-AF65-F5344CB8AC3E}">
        <p14:creationId xmlns:p14="http://schemas.microsoft.com/office/powerpoint/2010/main" val="212726918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ED63A708-7D2B-4116-B870-ECF19F9A73E6}"/>
              </a:ext>
            </a:extLst>
          </p:cNvPr>
          <p:cNvSpPr>
            <a:spLocks/>
          </p:cNvSpPr>
          <p:nvPr userDrawn="1"/>
        </p:nvSpPr>
        <p:spPr bwMode="auto">
          <a:xfrm>
            <a:off x="5679806" y="1"/>
            <a:ext cx="3464194" cy="6192982"/>
          </a:xfrm>
          <a:custGeom>
            <a:avLst/>
            <a:gdLst>
              <a:gd name="T0" fmla="*/ 149 w 1094"/>
              <a:gd name="T1" fmla="*/ 2166 h 2166"/>
              <a:gd name="T2" fmla="*/ 1094 w 1094"/>
              <a:gd name="T3" fmla="*/ 2166 h 2166"/>
              <a:gd name="T4" fmla="*/ 1094 w 1094"/>
              <a:gd name="T5" fmla="*/ 0 h 2166"/>
              <a:gd name="T6" fmla="*/ 0 w 1094"/>
              <a:gd name="T7" fmla="*/ 0 h 2166"/>
              <a:gd name="T8" fmla="*/ 149 w 1094"/>
              <a:gd name="T9" fmla="*/ 2166 h 2166"/>
            </a:gdLst>
            <a:ahLst/>
            <a:cxnLst>
              <a:cxn ang="0">
                <a:pos x="T0" y="T1"/>
              </a:cxn>
              <a:cxn ang="0">
                <a:pos x="T2" y="T3"/>
              </a:cxn>
              <a:cxn ang="0">
                <a:pos x="T4" y="T5"/>
              </a:cxn>
              <a:cxn ang="0">
                <a:pos x="T6" y="T7"/>
              </a:cxn>
              <a:cxn ang="0">
                <a:pos x="T8" y="T9"/>
              </a:cxn>
            </a:cxnLst>
            <a:rect l="0" t="0" r="r" b="b"/>
            <a:pathLst>
              <a:path w="1094" h="2166">
                <a:moveTo>
                  <a:pt x="149" y="2166"/>
                </a:moveTo>
                <a:cubicBezTo>
                  <a:pt x="1094" y="2166"/>
                  <a:pt x="1094" y="2166"/>
                  <a:pt x="1094" y="2166"/>
                </a:cubicBezTo>
                <a:cubicBezTo>
                  <a:pt x="1094" y="0"/>
                  <a:pt x="1094" y="0"/>
                  <a:pt x="1094" y="0"/>
                </a:cubicBezTo>
                <a:cubicBezTo>
                  <a:pt x="0" y="0"/>
                  <a:pt x="0" y="0"/>
                  <a:pt x="0" y="0"/>
                </a:cubicBezTo>
                <a:cubicBezTo>
                  <a:pt x="0" y="0"/>
                  <a:pt x="304" y="816"/>
                  <a:pt x="149" y="2166"/>
                </a:cubicBezTo>
                <a:close/>
              </a:path>
            </a:pathLst>
          </a:custGeom>
          <a:solidFill>
            <a:srgbClr val="005291"/>
          </a:solidFill>
          <a:ln w="952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D65DDCCA-21A4-4DFE-8FC2-B3B0AEB888FF}"/>
              </a:ext>
            </a:extLst>
          </p:cNvPr>
          <p:cNvPicPr>
            <a:picLocks noChangeAspect="1"/>
          </p:cNvPicPr>
          <p:nvPr userDrawn="1"/>
        </p:nvPicPr>
        <p:blipFill rotWithShape="1">
          <a:blip r:embed="rId2" cstate="print">
            <a:duotone>
              <a:prstClr val="black"/>
              <a:schemeClr val="accent2">
                <a:tint val="45000"/>
                <a:satMod val="400000"/>
              </a:schemeClr>
            </a:duotone>
            <a:extLst>
              <a:ext uri="{28A0092B-C50C-407E-A947-70E740481C1C}">
                <a14:useLocalDpi xmlns:a14="http://schemas.microsoft.com/office/drawing/2010/main"/>
              </a:ext>
            </a:extLst>
          </a:blip>
          <a:srcRect l="56338" r="11360" b="9696"/>
          <a:stretch/>
        </p:blipFill>
        <p:spPr>
          <a:xfrm>
            <a:off x="6180667" y="65"/>
            <a:ext cx="2953546" cy="6192918"/>
          </a:xfrm>
          <a:prstGeom prst="rect">
            <a:avLst/>
          </a:prstGeom>
        </p:spPr>
      </p:pic>
      <p:sp>
        <p:nvSpPr>
          <p:cNvPr id="5" name="Freeform 6">
            <a:extLst>
              <a:ext uri="{FF2B5EF4-FFF2-40B4-BE49-F238E27FC236}">
                <a16:creationId xmlns:a16="http://schemas.microsoft.com/office/drawing/2014/main" id="{7B2CB3A6-4FD6-494D-9F1F-BED56E26D771}"/>
              </a:ext>
            </a:extLst>
          </p:cNvPr>
          <p:cNvSpPr>
            <a:spLocks/>
          </p:cNvSpPr>
          <p:nvPr userDrawn="1"/>
        </p:nvSpPr>
        <p:spPr bwMode="auto">
          <a:xfrm>
            <a:off x="5377263" y="44330"/>
            <a:ext cx="1272781" cy="6148652"/>
          </a:xfrm>
          <a:custGeom>
            <a:avLst/>
            <a:gdLst>
              <a:gd name="T0" fmla="*/ 221 w 402"/>
              <a:gd name="T1" fmla="*/ 2166 h 2166"/>
              <a:gd name="T2" fmla="*/ 240 w 402"/>
              <a:gd name="T3" fmla="*/ 2166 h 2166"/>
              <a:gd name="T4" fmla="*/ 90 w 402"/>
              <a:gd name="T5" fmla="*/ 0 h 2166"/>
              <a:gd name="T6" fmla="*/ 0 w 402"/>
              <a:gd name="T7" fmla="*/ 0 h 2166"/>
              <a:gd name="T8" fmla="*/ 221 w 402"/>
              <a:gd name="T9" fmla="*/ 2166 h 2166"/>
            </a:gdLst>
            <a:ahLst/>
            <a:cxnLst>
              <a:cxn ang="0">
                <a:pos x="T0" y="T1"/>
              </a:cxn>
              <a:cxn ang="0">
                <a:pos x="T2" y="T3"/>
              </a:cxn>
              <a:cxn ang="0">
                <a:pos x="T4" y="T5"/>
              </a:cxn>
              <a:cxn ang="0">
                <a:pos x="T6" y="T7"/>
              </a:cxn>
              <a:cxn ang="0">
                <a:pos x="T8" y="T9"/>
              </a:cxn>
            </a:cxnLst>
            <a:rect l="0" t="0" r="r" b="b"/>
            <a:pathLst>
              <a:path w="402" h="2166">
                <a:moveTo>
                  <a:pt x="221" y="2166"/>
                </a:moveTo>
                <a:cubicBezTo>
                  <a:pt x="240" y="2166"/>
                  <a:pt x="240" y="2166"/>
                  <a:pt x="240" y="2166"/>
                </a:cubicBezTo>
                <a:cubicBezTo>
                  <a:pt x="240" y="2166"/>
                  <a:pt x="402" y="989"/>
                  <a:pt x="90" y="0"/>
                </a:cubicBezTo>
                <a:cubicBezTo>
                  <a:pt x="0" y="0"/>
                  <a:pt x="0" y="0"/>
                  <a:pt x="0" y="0"/>
                </a:cubicBezTo>
                <a:cubicBezTo>
                  <a:pt x="0" y="0"/>
                  <a:pt x="347" y="767"/>
                  <a:pt x="221" y="2166"/>
                </a:cubicBezTo>
                <a:close/>
              </a:path>
            </a:pathLst>
          </a:custGeom>
          <a:solidFill>
            <a:srgbClr val="005291"/>
          </a:solidFill>
          <a:ln w="9525">
            <a:solidFill>
              <a:srgbClr val="005291"/>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AutoShape 3">
            <a:extLst>
              <a:ext uri="{FF2B5EF4-FFF2-40B4-BE49-F238E27FC236}">
                <a16:creationId xmlns:a16="http://schemas.microsoft.com/office/drawing/2014/main" id="{01463570-291C-4882-868A-4C4DF4CB62C8}"/>
              </a:ext>
            </a:extLst>
          </p:cNvPr>
          <p:cNvSpPr>
            <a:spLocks noChangeAspect="1" noChangeArrowheads="1" noTextEdit="1"/>
          </p:cNvSpPr>
          <p:nvPr userDrawn="1"/>
        </p:nvSpPr>
        <p:spPr bwMode="auto">
          <a:xfrm rot="16200000">
            <a:off x="3800344" y="1503009"/>
            <a:ext cx="6858002" cy="3809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 name="Picture 7" descr="DifScat_better vibe.jpg.jpeg">
            <a:extLst>
              <a:ext uri="{FF2B5EF4-FFF2-40B4-BE49-F238E27FC236}">
                <a16:creationId xmlns:a16="http://schemas.microsoft.com/office/drawing/2014/main" id="{CC46E17E-4E11-41F1-B7DA-98A21833F0E2}"/>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610253" y="1402065"/>
            <a:ext cx="1868502" cy="1868502"/>
          </a:xfrm>
          <a:prstGeom prst="ellipse">
            <a:avLst/>
          </a:prstGeom>
          <a:solidFill>
            <a:schemeClr val="tx1"/>
          </a:solidFill>
          <a:ln w="76200">
            <a:solidFill>
              <a:schemeClr val="accent2">
                <a:alpha val="65000"/>
              </a:schemeClr>
            </a:solid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pic>
      <p:pic>
        <p:nvPicPr>
          <p:cNvPr id="9" name="Picture 4" descr="C:\Users\hbd\Dropbox\Presentations\ACS 2013\images\biosans tanks 2.png">
            <a:extLst>
              <a:ext uri="{FF2B5EF4-FFF2-40B4-BE49-F238E27FC236}">
                <a16:creationId xmlns:a16="http://schemas.microsoft.com/office/drawing/2014/main" id="{F2B27286-8DF0-40E4-8970-6D8CBAE6E03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401504" y="1190555"/>
            <a:ext cx="228600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0BA42CD6-E4C3-472D-8C6A-20620085F1B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852160" y="2715768"/>
            <a:ext cx="1664208" cy="1664208"/>
          </a:xfrm>
          <a:prstGeom prst="ellipse">
            <a:avLst/>
          </a:prstGeom>
          <a:solidFill>
            <a:schemeClr val="tx1"/>
          </a:solidFill>
          <a:ln w="76200">
            <a:solidFill>
              <a:schemeClr val="accent2">
                <a:alpha val="65000"/>
              </a:schemeClr>
            </a:solid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pic>
      <p:pic>
        <p:nvPicPr>
          <p:cNvPr id="11" name="Picture 10" descr="D:\Dropbox\articles\heberle pabst Langmuir 2016 asymmetric luv structure cover.jpg">
            <a:extLst>
              <a:ext uri="{FF2B5EF4-FFF2-40B4-BE49-F238E27FC236}">
                <a16:creationId xmlns:a16="http://schemas.microsoft.com/office/drawing/2014/main" id="{4C859831-A67E-441D-955A-994D5F2B3812}"/>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26996" b="27785"/>
          <a:stretch/>
        </p:blipFill>
        <p:spPr bwMode="auto">
          <a:xfrm>
            <a:off x="6251404" y="1206548"/>
            <a:ext cx="2440994" cy="2270007"/>
          </a:xfrm>
          <a:prstGeom prst="ellipse">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BD893615-CB47-41E0-BB49-A96AE597D35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712101" y="2556688"/>
            <a:ext cx="1959386" cy="1978226"/>
          </a:xfrm>
          <a:prstGeom prst="ellipse">
            <a:avLst/>
          </a:prstGeom>
          <a:ln w="57150">
            <a:noFill/>
          </a:ln>
        </p:spPr>
      </p:pic>
      <p:pic>
        <p:nvPicPr>
          <p:cNvPr id="14" name="Picture 13">
            <a:extLst>
              <a:ext uri="{FF2B5EF4-FFF2-40B4-BE49-F238E27FC236}">
                <a16:creationId xmlns:a16="http://schemas.microsoft.com/office/drawing/2014/main" id="{A2202B86-D217-42F6-A7B8-92DCBCB8465E}"/>
              </a:ext>
            </a:extLst>
          </p:cNvPr>
          <p:cNvPicPr>
            <a:picLocks noChangeAspect="1"/>
          </p:cNvPicPr>
          <p:nvPr userDrawn="1"/>
        </p:nvPicPr>
        <p:blipFill rotWithShape="1">
          <a:blip r:embed="rId8" cstate="print">
            <a:duotone>
              <a:prstClr val="black"/>
              <a:schemeClr val="accent2">
                <a:tint val="45000"/>
                <a:satMod val="400000"/>
              </a:schemeClr>
            </a:duotone>
            <a:extLst>
              <a:ext uri="{28A0092B-C50C-407E-A947-70E740481C1C}">
                <a14:useLocalDpi xmlns:a14="http://schemas.microsoft.com/office/drawing/2010/main"/>
              </a:ext>
            </a:extLst>
          </a:blip>
          <a:srcRect l="53723" t="46829" r="5491"/>
          <a:stretch/>
        </p:blipFill>
        <p:spPr>
          <a:xfrm rot="5400000" flipH="1">
            <a:off x="-39313" y="38845"/>
            <a:ext cx="3519399" cy="3441027"/>
          </a:xfrm>
          <a:prstGeom prst="rect">
            <a:avLst/>
          </a:prstGeom>
        </p:spPr>
      </p:pic>
      <p:sp>
        <p:nvSpPr>
          <p:cNvPr id="15" name="Title 1">
            <a:extLst>
              <a:ext uri="{FF2B5EF4-FFF2-40B4-BE49-F238E27FC236}">
                <a16:creationId xmlns:a16="http://schemas.microsoft.com/office/drawing/2014/main" id="{26F2D1D2-2AFA-4B2E-8CEA-DE90DFCF8EAD}"/>
              </a:ext>
            </a:extLst>
          </p:cNvPr>
          <p:cNvSpPr>
            <a:spLocks noGrp="1"/>
          </p:cNvSpPr>
          <p:nvPr>
            <p:ph type="ctrTitle"/>
          </p:nvPr>
        </p:nvSpPr>
        <p:spPr>
          <a:xfrm>
            <a:off x="201168" y="235945"/>
            <a:ext cx="4160172" cy="877163"/>
          </a:xfrm>
        </p:spPr>
        <p:txBody>
          <a:bodyPr/>
          <a:lstStyle>
            <a:lvl1pPr algn="l">
              <a:defRPr sz="3000">
                <a:solidFill>
                  <a:srgbClr val="005291"/>
                </a:solidFill>
              </a:defRPr>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5811B559-8E28-42FE-AC43-B9477FF02AAD}"/>
              </a:ext>
            </a:extLst>
          </p:cNvPr>
          <p:cNvSpPr>
            <a:spLocks noGrp="1"/>
          </p:cNvSpPr>
          <p:nvPr>
            <p:ph type="subTitle" idx="1"/>
          </p:nvPr>
        </p:nvSpPr>
        <p:spPr>
          <a:xfrm>
            <a:off x="201168" y="1761403"/>
            <a:ext cx="3255297" cy="757130"/>
          </a:xfrm>
        </p:spPr>
        <p:txBody>
          <a:bodyPr/>
          <a:lstStyle>
            <a:lvl1pPr marL="0" indent="0" algn="l">
              <a:buNone/>
              <a:defRPr sz="240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7" name="Picture 16">
            <a:extLst>
              <a:ext uri="{FF2B5EF4-FFF2-40B4-BE49-F238E27FC236}">
                <a16:creationId xmlns:a16="http://schemas.microsoft.com/office/drawing/2014/main" id="{0E45EC8F-AB18-46DB-9356-A5833BBC7B15}"/>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188286" y="1161784"/>
            <a:ext cx="2543954" cy="23735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53562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2900">
                <a:latin typeface="Arial Black" panose="020B0A040201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95445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826233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3444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3599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96305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42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682113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365155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3866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9426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507B6D8-505A-4E16-8620-1C09BA58FAA0}"/>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E532C01D-437E-48E7-8F1D-07C643852A79}"/>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8" name="Picture 6" descr="UWindsor powerpoint bottom1.jpg">
            <a:extLst>
              <a:ext uri="{FF2B5EF4-FFF2-40B4-BE49-F238E27FC236}">
                <a16:creationId xmlns:a16="http://schemas.microsoft.com/office/drawing/2014/main" id="{A316C33B-5B85-4638-97A8-EFFC8B0FD4B9}"/>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200775"/>
            <a:ext cx="91440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UW_Logo_1L_horz.jpg">
            <a:extLst>
              <a:ext uri="{FF2B5EF4-FFF2-40B4-BE49-F238E27FC236}">
                <a16:creationId xmlns:a16="http://schemas.microsoft.com/office/drawing/2014/main" id="{C57B1C29-5735-4655-BFCA-F476E6BA53C0}"/>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23850" y="6269038"/>
            <a:ext cx="2301875"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eaLnBrk="1" fontAlgn="base" hangingPunct="1">
        <a:spcBef>
          <a:spcPct val="0"/>
        </a:spcBef>
        <a:spcAft>
          <a:spcPct val="0"/>
        </a:spcAft>
        <a:defRPr sz="3000">
          <a:solidFill>
            <a:schemeClr val="tx2"/>
          </a:solidFill>
          <a:latin typeface="Arial Black" panose="020B0A04020102020204" pitchFamily="34" charset="0"/>
          <a:ea typeface="MS PGothic" panose="020B0600070205080204" pitchFamily="34" charset="-128"/>
          <a:cs typeface="Arial Black" panose="020B0A04020102020204" pitchFamily="34" charset="0"/>
        </a:defRPr>
      </a:lvl1pPr>
      <a:lvl2pPr algn="ctr" rtl="0" eaLnBrk="1" fontAlgn="base" hangingPunct="1">
        <a:spcBef>
          <a:spcPct val="0"/>
        </a:spcBef>
        <a:spcAft>
          <a:spcPct val="0"/>
        </a:spcAft>
        <a:defRPr sz="4400">
          <a:solidFill>
            <a:schemeClr val="tx2"/>
          </a:solidFill>
          <a:latin typeface="Arial" charset="0"/>
          <a:ea typeface="MS PGothic" panose="020B0600070205080204" pitchFamily="34" charset="-128"/>
          <a:cs typeface="ＭＳ Ｐゴシック" charset="0"/>
        </a:defRPr>
      </a:lvl2pPr>
      <a:lvl3pPr algn="ctr" rtl="0" eaLnBrk="1" fontAlgn="base" hangingPunct="1">
        <a:spcBef>
          <a:spcPct val="0"/>
        </a:spcBef>
        <a:spcAft>
          <a:spcPct val="0"/>
        </a:spcAft>
        <a:defRPr sz="4400">
          <a:solidFill>
            <a:schemeClr val="tx2"/>
          </a:solidFill>
          <a:latin typeface="Arial" charset="0"/>
          <a:ea typeface="MS PGothic" panose="020B0600070205080204" pitchFamily="34" charset="-128"/>
          <a:cs typeface="ＭＳ Ｐゴシック" charset="0"/>
        </a:defRPr>
      </a:lvl3pPr>
      <a:lvl4pPr algn="ctr" rtl="0" eaLnBrk="1" fontAlgn="base" hangingPunct="1">
        <a:spcBef>
          <a:spcPct val="0"/>
        </a:spcBef>
        <a:spcAft>
          <a:spcPct val="0"/>
        </a:spcAft>
        <a:defRPr sz="4400">
          <a:solidFill>
            <a:schemeClr val="tx2"/>
          </a:solidFill>
          <a:latin typeface="Arial" charset="0"/>
          <a:ea typeface="MS PGothic" panose="020B0600070205080204" pitchFamily="34" charset="-128"/>
          <a:cs typeface="ＭＳ Ｐゴシック" charset="0"/>
        </a:defRPr>
      </a:lvl4pPr>
      <a:lvl5pPr algn="ctr" rtl="0" eaLnBrk="1" fontAlgn="base" hangingPunct="1">
        <a:spcBef>
          <a:spcPct val="0"/>
        </a:spcBef>
        <a:spcAft>
          <a:spcPct val="0"/>
        </a:spcAft>
        <a:defRPr sz="4400">
          <a:solidFill>
            <a:schemeClr val="tx2"/>
          </a:solidFill>
          <a:latin typeface="Arial" charset="0"/>
          <a:ea typeface="MS PGothic" panose="020B0600070205080204" pitchFamily="34" charset="-128"/>
          <a:cs typeface="ＭＳ Ｐゴシック"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S PGothic" panose="020B0600070205080204" pitchFamily="34" charset="-128"/>
          <a:cs typeface="ＭＳ Ｐゴシック" charset="0"/>
        </a:defRPr>
      </a:lvl1pPr>
      <a:lvl2pPr marL="742950" indent="-285750" algn="l" rtl="0" eaLnBrk="1" fontAlgn="base" hangingPunct="1">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1" fontAlgn="base" hangingPunct="1">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1" fontAlgn="base" hangingPunct="1">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1" fontAlgn="base" hangingPunct="1">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8.emf"/><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1.gif"/></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35.jp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53A2A-C5DE-41C7-B429-5C72BB217E76}"/>
              </a:ext>
            </a:extLst>
          </p:cNvPr>
          <p:cNvSpPr>
            <a:spLocks noGrp="1"/>
          </p:cNvSpPr>
          <p:nvPr>
            <p:ph type="ctrTitle"/>
          </p:nvPr>
        </p:nvSpPr>
        <p:spPr>
          <a:xfrm>
            <a:off x="107504" y="1196752"/>
            <a:ext cx="4154808" cy="877163"/>
          </a:xfrm>
        </p:spPr>
        <p:txBody>
          <a:bodyPr/>
          <a:lstStyle/>
          <a:p>
            <a:r>
              <a:rPr lang="en-US" b="1" dirty="0" err="1"/>
              <a:t>WinCNR</a:t>
            </a:r>
            <a:r>
              <a:rPr lang="en-US" b="1" dirty="0"/>
              <a:t>: Windsor Centre for Neutron Research</a:t>
            </a:r>
            <a:br>
              <a:rPr lang="en-US" b="1" dirty="0"/>
            </a:br>
            <a:endParaRPr lang="en-CA" dirty="0"/>
          </a:p>
        </p:txBody>
      </p:sp>
      <p:sp>
        <p:nvSpPr>
          <p:cNvPr id="3" name="Subtitle 2">
            <a:extLst>
              <a:ext uri="{FF2B5EF4-FFF2-40B4-BE49-F238E27FC236}">
                <a16:creationId xmlns:a16="http://schemas.microsoft.com/office/drawing/2014/main" id="{80CDE494-7766-4A08-BE45-C7434CA1E15F}"/>
              </a:ext>
            </a:extLst>
          </p:cNvPr>
          <p:cNvSpPr>
            <a:spLocks noGrp="1"/>
          </p:cNvSpPr>
          <p:nvPr>
            <p:ph type="subTitle" idx="1"/>
          </p:nvPr>
        </p:nvSpPr>
        <p:spPr>
          <a:xfrm>
            <a:off x="201167" y="3391950"/>
            <a:ext cx="3794768" cy="757130"/>
          </a:xfrm>
        </p:spPr>
        <p:txBody>
          <a:bodyPr/>
          <a:lstStyle/>
          <a:p>
            <a:pPr marL="63622"/>
            <a:r>
              <a:rPr lang="en-US" sz="2500" dirty="0">
                <a:latin typeface="Franklin Gothic Book" charset="0"/>
                <a:sym typeface="Franklin Gothic Book" charset="0"/>
              </a:rPr>
              <a:t>Drew Marquardt</a:t>
            </a:r>
          </a:p>
          <a:p>
            <a:pPr marL="63622" lvl="3" algn="l"/>
            <a:r>
              <a:rPr lang="en-CA" sz="1400" i="1" dirty="0"/>
              <a:t>Department of Chemistry and Biochemistry</a:t>
            </a:r>
          </a:p>
          <a:p>
            <a:pPr marL="63622" lvl="3" algn="l"/>
            <a:r>
              <a:rPr lang="en-CA" sz="1400" i="1" dirty="0"/>
              <a:t>University of Windsor</a:t>
            </a:r>
            <a:endParaRPr lang="en-CA" dirty="0"/>
          </a:p>
        </p:txBody>
      </p:sp>
      <p:sp>
        <p:nvSpPr>
          <p:cNvPr id="4" name="TextBox 3">
            <a:extLst>
              <a:ext uri="{FF2B5EF4-FFF2-40B4-BE49-F238E27FC236}">
                <a16:creationId xmlns:a16="http://schemas.microsoft.com/office/drawing/2014/main" id="{4452546F-4CFF-450C-ADC2-E8C73B5F7A1C}"/>
              </a:ext>
            </a:extLst>
          </p:cNvPr>
          <p:cNvSpPr txBox="1"/>
          <p:nvPr/>
        </p:nvSpPr>
        <p:spPr>
          <a:xfrm>
            <a:off x="201167" y="4739181"/>
            <a:ext cx="6065817" cy="646331"/>
          </a:xfrm>
          <a:prstGeom prst="rect">
            <a:avLst/>
          </a:prstGeom>
          <a:noFill/>
        </p:spPr>
        <p:txBody>
          <a:bodyPr wrap="square" rtlCol="0">
            <a:spAutoFit/>
          </a:bodyPr>
          <a:lstStyle/>
          <a:p>
            <a:r>
              <a:rPr lang="en-CA" dirty="0"/>
              <a:t>TRIUMF Science Week</a:t>
            </a:r>
          </a:p>
          <a:p>
            <a:r>
              <a:rPr lang="en-CA" dirty="0"/>
              <a:t>August 21, 2020</a:t>
            </a:r>
          </a:p>
        </p:txBody>
      </p:sp>
    </p:spTree>
    <p:extLst>
      <p:ext uri="{BB962C8B-B14F-4D97-AF65-F5344CB8AC3E}">
        <p14:creationId xmlns:p14="http://schemas.microsoft.com/office/powerpoint/2010/main" val="1789593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ED102-1511-49C8-9E61-CB5400064003}"/>
              </a:ext>
            </a:extLst>
          </p:cNvPr>
          <p:cNvSpPr>
            <a:spLocks noGrp="1"/>
          </p:cNvSpPr>
          <p:nvPr>
            <p:ph type="title"/>
          </p:nvPr>
        </p:nvSpPr>
        <p:spPr/>
        <p:txBody>
          <a:bodyPr/>
          <a:lstStyle/>
          <a:p>
            <a:r>
              <a:rPr lang="en-US" dirty="0"/>
              <a:t>Neutron’s Impact in Canada</a:t>
            </a:r>
          </a:p>
        </p:txBody>
      </p:sp>
      <p:sp>
        <p:nvSpPr>
          <p:cNvPr id="3" name="Content Placeholder 2">
            <a:extLst>
              <a:ext uri="{FF2B5EF4-FFF2-40B4-BE49-F238E27FC236}">
                <a16:creationId xmlns:a16="http://schemas.microsoft.com/office/drawing/2014/main" id="{69B779BF-E11D-489B-BA7D-692497FE5E25}"/>
              </a:ext>
            </a:extLst>
          </p:cNvPr>
          <p:cNvSpPr>
            <a:spLocks noGrp="1"/>
          </p:cNvSpPr>
          <p:nvPr>
            <p:ph idx="1"/>
          </p:nvPr>
        </p:nvSpPr>
        <p:spPr>
          <a:xfrm>
            <a:off x="457200" y="1600200"/>
            <a:ext cx="5338936" cy="4525963"/>
          </a:xfrm>
        </p:spPr>
        <p:txBody>
          <a:bodyPr/>
          <a:lstStyle/>
          <a:p>
            <a:r>
              <a:rPr lang="en-US" sz="2800" dirty="0"/>
              <a:t>Clean environment</a:t>
            </a:r>
          </a:p>
          <a:p>
            <a:pPr lvl="1"/>
            <a:r>
              <a:rPr lang="en-CA" sz="2400" dirty="0"/>
              <a:t>Improved the reliability of turbines in hydroelectric dams.</a:t>
            </a:r>
            <a:endParaRPr lang="en-US" sz="2400" i="1" dirty="0"/>
          </a:p>
          <a:p>
            <a:endParaRPr lang="en-US" sz="2800" dirty="0"/>
          </a:p>
          <a:p>
            <a:endParaRPr lang="en-US" sz="2800" dirty="0"/>
          </a:p>
          <a:p>
            <a:r>
              <a:rPr lang="en-US" sz="2800" dirty="0"/>
              <a:t>Economic competitiveness</a:t>
            </a:r>
          </a:p>
          <a:p>
            <a:pPr lvl="1"/>
            <a:r>
              <a:rPr lang="en-CA" sz="2400" dirty="0"/>
              <a:t>Developed methods of reducing scrap waste during manufacturing.</a:t>
            </a:r>
            <a:endParaRPr lang="en-US" sz="2400" i="1" dirty="0"/>
          </a:p>
          <a:p>
            <a:endParaRPr lang="en-US" sz="2800" dirty="0"/>
          </a:p>
        </p:txBody>
      </p:sp>
      <p:pic>
        <p:nvPicPr>
          <p:cNvPr id="5" name="Picture 4" descr="A picture containing table&#10;&#10;Description automatically generated">
            <a:extLst>
              <a:ext uri="{FF2B5EF4-FFF2-40B4-BE49-F238E27FC236}">
                <a16:creationId xmlns:a16="http://schemas.microsoft.com/office/drawing/2014/main" id="{68B741BC-679C-4965-AC85-DD7CA4478585}"/>
              </a:ext>
            </a:extLst>
          </p:cNvPr>
          <p:cNvPicPr>
            <a:picLocks noChangeAspect="1"/>
          </p:cNvPicPr>
          <p:nvPr/>
        </p:nvPicPr>
        <p:blipFill>
          <a:blip r:embed="rId3"/>
          <a:stretch>
            <a:fillRect/>
          </a:stretch>
        </p:blipFill>
        <p:spPr>
          <a:xfrm>
            <a:off x="5721097" y="1714500"/>
            <a:ext cx="3429000" cy="1714500"/>
          </a:xfrm>
          <a:prstGeom prst="rect">
            <a:avLst/>
          </a:prstGeom>
        </p:spPr>
      </p:pic>
      <p:pic>
        <p:nvPicPr>
          <p:cNvPr id="7" name="Picture 6" descr="A plane sitting on top of a runway&#10;&#10;Description automatically generated">
            <a:extLst>
              <a:ext uri="{FF2B5EF4-FFF2-40B4-BE49-F238E27FC236}">
                <a16:creationId xmlns:a16="http://schemas.microsoft.com/office/drawing/2014/main" id="{8CD5AF8B-48C6-4DD5-AB1B-A15F1933059A}"/>
              </a:ext>
            </a:extLst>
          </p:cNvPr>
          <p:cNvPicPr>
            <a:picLocks noChangeAspect="1"/>
          </p:cNvPicPr>
          <p:nvPr/>
        </p:nvPicPr>
        <p:blipFill>
          <a:blip r:embed="rId4"/>
          <a:stretch>
            <a:fillRect/>
          </a:stretch>
        </p:blipFill>
        <p:spPr>
          <a:xfrm>
            <a:off x="5835397" y="4293096"/>
            <a:ext cx="3200400" cy="1600200"/>
          </a:xfrm>
          <a:prstGeom prst="rect">
            <a:avLst/>
          </a:prstGeom>
        </p:spPr>
      </p:pic>
    </p:spTree>
    <p:extLst>
      <p:ext uri="{BB962C8B-B14F-4D97-AF65-F5344CB8AC3E}">
        <p14:creationId xmlns:p14="http://schemas.microsoft.com/office/powerpoint/2010/main" val="3106344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ED102-1511-49C8-9E61-CB5400064003}"/>
              </a:ext>
            </a:extLst>
          </p:cNvPr>
          <p:cNvSpPr>
            <a:spLocks noGrp="1"/>
          </p:cNvSpPr>
          <p:nvPr>
            <p:ph type="title"/>
          </p:nvPr>
        </p:nvSpPr>
        <p:spPr/>
        <p:txBody>
          <a:bodyPr/>
          <a:lstStyle/>
          <a:p>
            <a:r>
              <a:rPr lang="en-US" dirty="0"/>
              <a:t>Neutron’s Impact in Canada</a:t>
            </a:r>
          </a:p>
        </p:txBody>
      </p:sp>
      <p:sp>
        <p:nvSpPr>
          <p:cNvPr id="3" name="Content Placeholder 2">
            <a:extLst>
              <a:ext uri="{FF2B5EF4-FFF2-40B4-BE49-F238E27FC236}">
                <a16:creationId xmlns:a16="http://schemas.microsoft.com/office/drawing/2014/main" id="{69B779BF-E11D-489B-BA7D-692497FE5E25}"/>
              </a:ext>
            </a:extLst>
          </p:cNvPr>
          <p:cNvSpPr>
            <a:spLocks noGrp="1"/>
          </p:cNvSpPr>
          <p:nvPr>
            <p:ph idx="1"/>
          </p:nvPr>
        </p:nvSpPr>
        <p:spPr>
          <a:xfrm>
            <a:off x="457200" y="1600200"/>
            <a:ext cx="4762872" cy="4525963"/>
          </a:xfrm>
        </p:spPr>
        <p:txBody>
          <a:bodyPr/>
          <a:lstStyle/>
          <a:p>
            <a:r>
              <a:rPr lang="en-US" sz="2800" dirty="0"/>
              <a:t>Safety and security</a:t>
            </a:r>
          </a:p>
          <a:p>
            <a:pPr lvl="1"/>
            <a:r>
              <a:rPr lang="en-CA" sz="2400" dirty="0"/>
              <a:t>Extended the lives of Canada’s fleets of ships</a:t>
            </a:r>
            <a:r>
              <a:rPr lang="en-CA" sz="2400" i="1" dirty="0"/>
              <a:t>.</a:t>
            </a:r>
            <a:endParaRPr lang="en-US" sz="2400" i="1" dirty="0"/>
          </a:p>
          <a:p>
            <a:endParaRPr lang="en-US" sz="2800" dirty="0"/>
          </a:p>
          <a:p>
            <a:endParaRPr lang="en-US" sz="2800" dirty="0"/>
          </a:p>
          <a:p>
            <a:r>
              <a:rPr lang="en-US" sz="2800" dirty="0"/>
              <a:t>Health and food security</a:t>
            </a:r>
            <a:endParaRPr lang="en-US" dirty="0"/>
          </a:p>
          <a:p>
            <a:pPr lvl="1"/>
            <a:r>
              <a:rPr lang="en-CA" sz="2400" dirty="0"/>
              <a:t>Accelerate the development of drought resistant crops.</a:t>
            </a:r>
            <a:endParaRPr lang="en-US" sz="2400" dirty="0"/>
          </a:p>
        </p:txBody>
      </p:sp>
      <p:pic>
        <p:nvPicPr>
          <p:cNvPr id="7" name="Picture 6">
            <a:extLst>
              <a:ext uri="{FF2B5EF4-FFF2-40B4-BE49-F238E27FC236}">
                <a16:creationId xmlns:a16="http://schemas.microsoft.com/office/drawing/2014/main" id="{9570E6C9-2D9C-4983-A65A-229022C3A63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302424" y="3846667"/>
            <a:ext cx="3384376" cy="2252972"/>
          </a:xfrm>
          <a:prstGeom prst="rect">
            <a:avLst/>
          </a:prstGeom>
        </p:spPr>
      </p:pic>
      <p:pic>
        <p:nvPicPr>
          <p:cNvPr id="11" name="Picture 10" descr="A large ship in a body of water&#10;&#10;Description automatically generated">
            <a:extLst>
              <a:ext uri="{FF2B5EF4-FFF2-40B4-BE49-F238E27FC236}">
                <a16:creationId xmlns:a16="http://schemas.microsoft.com/office/drawing/2014/main" id="{04833936-D2E6-4A01-A5FC-AC30121CF7BB}"/>
              </a:ext>
            </a:extLst>
          </p:cNvPr>
          <p:cNvPicPr>
            <a:picLocks noChangeAspect="1"/>
          </p:cNvPicPr>
          <p:nvPr/>
        </p:nvPicPr>
        <p:blipFill>
          <a:blip r:embed="rId4"/>
          <a:stretch>
            <a:fillRect/>
          </a:stretch>
        </p:blipFill>
        <p:spPr>
          <a:xfrm>
            <a:off x="4914900" y="1423247"/>
            <a:ext cx="4159423" cy="2079712"/>
          </a:xfrm>
          <a:prstGeom prst="rect">
            <a:avLst/>
          </a:prstGeom>
        </p:spPr>
      </p:pic>
    </p:spTree>
    <p:extLst>
      <p:ext uri="{BB962C8B-B14F-4D97-AF65-F5344CB8AC3E}">
        <p14:creationId xmlns:p14="http://schemas.microsoft.com/office/powerpoint/2010/main" val="2192261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4AB57-DAAD-499C-9F13-CBAC12BD4DCF}"/>
              </a:ext>
            </a:extLst>
          </p:cNvPr>
          <p:cNvSpPr>
            <a:spLocks noGrp="1"/>
          </p:cNvSpPr>
          <p:nvPr>
            <p:ph type="title"/>
          </p:nvPr>
        </p:nvSpPr>
        <p:spPr/>
        <p:txBody>
          <a:bodyPr/>
          <a:lstStyle/>
          <a:p>
            <a:r>
              <a:rPr lang="en-CA" dirty="0"/>
              <a:t>Neutrons</a:t>
            </a:r>
          </a:p>
        </p:txBody>
      </p:sp>
      <p:sp>
        <p:nvSpPr>
          <p:cNvPr id="3" name="Content Placeholder 2">
            <a:extLst>
              <a:ext uri="{FF2B5EF4-FFF2-40B4-BE49-F238E27FC236}">
                <a16:creationId xmlns:a16="http://schemas.microsoft.com/office/drawing/2014/main" id="{FDBC073D-72C4-45B9-B1C7-FCD29B10BB7F}"/>
              </a:ext>
            </a:extLst>
          </p:cNvPr>
          <p:cNvSpPr>
            <a:spLocks noGrp="1"/>
          </p:cNvSpPr>
          <p:nvPr>
            <p:ph idx="1"/>
          </p:nvPr>
        </p:nvSpPr>
        <p:spPr/>
        <p:txBody>
          <a:bodyPr/>
          <a:lstStyle/>
          <a:p>
            <a:r>
              <a:rPr lang="en-CA" sz="2800" dirty="0"/>
              <a:t>Neutral charge</a:t>
            </a:r>
          </a:p>
          <a:p>
            <a:r>
              <a:rPr lang="en-CA" sz="2800" dirty="0"/>
              <a:t>Highly penetrating</a:t>
            </a:r>
          </a:p>
          <a:p>
            <a:r>
              <a:rPr lang="en-CA" sz="2800" dirty="0"/>
              <a:t>Sensitive to:</a:t>
            </a:r>
          </a:p>
          <a:p>
            <a:pPr lvl="1"/>
            <a:r>
              <a:rPr lang="en-CA" sz="2400" dirty="0"/>
              <a:t>light elements</a:t>
            </a:r>
          </a:p>
          <a:p>
            <a:pPr lvl="1"/>
            <a:r>
              <a:rPr lang="en-CA" sz="2400" dirty="0"/>
              <a:t>isotopes</a:t>
            </a:r>
          </a:p>
          <a:p>
            <a:r>
              <a:rPr lang="en-CA" sz="2800" dirty="0"/>
              <a:t>Magnetic moment</a:t>
            </a:r>
          </a:p>
          <a:p>
            <a:endParaRPr lang="en-CA" sz="2800" dirty="0"/>
          </a:p>
          <a:p>
            <a:endParaRPr lang="en-CA" sz="2400" dirty="0"/>
          </a:p>
        </p:txBody>
      </p:sp>
      <p:pic>
        <p:nvPicPr>
          <p:cNvPr id="5" name="Picture 4">
            <a:extLst>
              <a:ext uri="{FF2B5EF4-FFF2-40B4-BE49-F238E27FC236}">
                <a16:creationId xmlns:a16="http://schemas.microsoft.com/office/drawing/2014/main" id="{0ED7093A-C821-4DDB-A6F1-08B7BA76918B}"/>
              </a:ext>
            </a:extLst>
          </p:cNvPr>
          <p:cNvPicPr>
            <a:picLocks noChangeAspect="1"/>
          </p:cNvPicPr>
          <p:nvPr/>
        </p:nvPicPr>
        <p:blipFill>
          <a:blip r:embed="rId2"/>
          <a:stretch>
            <a:fillRect/>
          </a:stretch>
        </p:blipFill>
        <p:spPr>
          <a:xfrm>
            <a:off x="4468435" y="1196752"/>
            <a:ext cx="4640069" cy="2712328"/>
          </a:xfrm>
          <a:prstGeom prst="rect">
            <a:avLst/>
          </a:prstGeom>
        </p:spPr>
      </p:pic>
      <p:pic>
        <p:nvPicPr>
          <p:cNvPr id="6" name="Picture 5" descr="A picture containing photo, different, banana, sitting&#10;&#10;Description automatically generated">
            <a:extLst>
              <a:ext uri="{FF2B5EF4-FFF2-40B4-BE49-F238E27FC236}">
                <a16:creationId xmlns:a16="http://schemas.microsoft.com/office/drawing/2014/main" id="{83A043C9-ED73-478D-8F8C-DA96CF9784B7}"/>
              </a:ext>
            </a:extLst>
          </p:cNvPr>
          <p:cNvPicPr>
            <a:picLocks noChangeAspect="1"/>
          </p:cNvPicPr>
          <p:nvPr/>
        </p:nvPicPr>
        <p:blipFill rotWithShape="1">
          <a:blip r:embed="rId3">
            <a:extLst>
              <a:ext uri="{28A0092B-C50C-407E-A947-70E740481C1C}">
                <a14:useLocalDpi xmlns:a14="http://schemas.microsoft.com/office/drawing/2010/main" val="0"/>
              </a:ext>
            </a:extLst>
          </a:blip>
          <a:srcRect t="15250" b="17353"/>
          <a:stretch/>
        </p:blipFill>
        <p:spPr>
          <a:xfrm>
            <a:off x="4417640" y="4149080"/>
            <a:ext cx="4402832" cy="1978260"/>
          </a:xfrm>
          <a:prstGeom prst="rect">
            <a:avLst/>
          </a:prstGeom>
        </p:spPr>
      </p:pic>
      <p:sp>
        <p:nvSpPr>
          <p:cNvPr id="7" name="TextBox 6">
            <a:extLst>
              <a:ext uri="{FF2B5EF4-FFF2-40B4-BE49-F238E27FC236}">
                <a16:creationId xmlns:a16="http://schemas.microsoft.com/office/drawing/2014/main" id="{71C2A782-8126-459F-BACA-292DAA653C18}"/>
              </a:ext>
            </a:extLst>
          </p:cNvPr>
          <p:cNvSpPr txBox="1"/>
          <p:nvPr/>
        </p:nvSpPr>
        <p:spPr>
          <a:xfrm>
            <a:off x="5652120" y="6273882"/>
            <a:ext cx="3516266" cy="400110"/>
          </a:xfrm>
          <a:prstGeom prst="rect">
            <a:avLst/>
          </a:prstGeom>
          <a:noFill/>
        </p:spPr>
        <p:txBody>
          <a:bodyPr wrap="square" rtlCol="0">
            <a:spAutoFit/>
          </a:bodyPr>
          <a:lstStyle/>
          <a:p>
            <a:r>
              <a:rPr lang="en-US" sz="1000" dirty="0">
                <a:solidFill>
                  <a:schemeClr val="bg1"/>
                </a:solidFill>
              </a:rPr>
              <a:t>https://phys.org/news/2014-09-darpa-highly-portable-neutron-sources.html</a:t>
            </a:r>
            <a:endParaRPr lang="en-CA" dirty="0"/>
          </a:p>
        </p:txBody>
      </p:sp>
    </p:spTree>
    <p:extLst>
      <p:ext uri="{BB962C8B-B14F-4D97-AF65-F5344CB8AC3E}">
        <p14:creationId xmlns:p14="http://schemas.microsoft.com/office/powerpoint/2010/main" val="4128529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B3250-7A98-4CAB-ADCB-18C91EC6E619}"/>
              </a:ext>
            </a:extLst>
          </p:cNvPr>
          <p:cNvSpPr>
            <a:spLocks noGrp="1"/>
          </p:cNvSpPr>
          <p:nvPr>
            <p:ph type="title"/>
          </p:nvPr>
        </p:nvSpPr>
        <p:spPr/>
        <p:txBody>
          <a:bodyPr/>
          <a:lstStyle/>
          <a:p>
            <a:r>
              <a:rPr lang="en-US" dirty="0"/>
              <a:t>Sources of Neutrons</a:t>
            </a:r>
          </a:p>
        </p:txBody>
      </p:sp>
      <p:sp>
        <p:nvSpPr>
          <p:cNvPr id="3" name="Content Placeholder 2">
            <a:extLst>
              <a:ext uri="{FF2B5EF4-FFF2-40B4-BE49-F238E27FC236}">
                <a16:creationId xmlns:a16="http://schemas.microsoft.com/office/drawing/2014/main" id="{A4CC22B0-1C9C-4A17-A1FA-4CF602372880}"/>
              </a:ext>
            </a:extLst>
          </p:cNvPr>
          <p:cNvSpPr>
            <a:spLocks noGrp="1"/>
          </p:cNvSpPr>
          <p:nvPr>
            <p:ph idx="1"/>
          </p:nvPr>
        </p:nvSpPr>
        <p:spPr>
          <a:xfrm>
            <a:off x="457200" y="1600200"/>
            <a:ext cx="8229600" cy="4781128"/>
          </a:xfrm>
        </p:spPr>
        <p:txBody>
          <a:bodyPr/>
          <a:lstStyle/>
          <a:p>
            <a:r>
              <a:rPr lang="en-US" sz="3000" dirty="0"/>
              <a:t>Fission Reactor → </a:t>
            </a:r>
            <a:r>
              <a:rPr lang="en-US" altLang="en-US" sz="3000" dirty="0"/>
              <a:t>U</a:t>
            </a:r>
            <a:r>
              <a:rPr lang="en-US" altLang="en-US" sz="3000" baseline="30000" dirty="0"/>
              <a:t>235 </a:t>
            </a:r>
            <a:r>
              <a:rPr lang="en-US" altLang="en-US" sz="3000" dirty="0"/>
              <a:t>+ </a:t>
            </a:r>
            <a:r>
              <a:rPr lang="en-US" altLang="en-US" sz="3000" i="1" dirty="0"/>
              <a:t>n</a:t>
            </a:r>
            <a:r>
              <a:rPr lang="en-US" altLang="en-US" sz="3000" dirty="0"/>
              <a:t> (thermal)</a:t>
            </a:r>
          </a:p>
          <a:p>
            <a:pPr lvl="1"/>
            <a:r>
              <a:rPr lang="en-US" sz="2400" dirty="0"/>
              <a:t>Expensive ~$1B</a:t>
            </a:r>
          </a:p>
          <a:p>
            <a:r>
              <a:rPr lang="en-US" sz="3000" dirty="0"/>
              <a:t>Spallation →</a:t>
            </a:r>
            <a:r>
              <a:rPr lang="en-US" altLang="en-US" sz="3000" dirty="0"/>
              <a:t> “blowing chunks” (</a:t>
            </a:r>
            <a:r>
              <a:rPr lang="en-US" altLang="en-US" sz="3000" i="1" dirty="0" err="1"/>
              <a:t>p</a:t>
            </a:r>
            <a:r>
              <a:rPr lang="en-US" altLang="en-US" sz="3000" dirty="0" err="1"/>
              <a:t>,</a:t>
            </a:r>
            <a:r>
              <a:rPr lang="en-US" altLang="en-US" sz="3000" i="1" dirty="0" err="1"/>
              <a:t>n</a:t>
            </a:r>
            <a:r>
              <a:rPr lang="en-US" altLang="en-US" sz="3000" dirty="0"/>
              <a:t>)</a:t>
            </a:r>
          </a:p>
          <a:p>
            <a:pPr lvl="1"/>
            <a:r>
              <a:rPr lang="en-US" altLang="en-US" sz="2400" dirty="0"/>
              <a:t>Expensive ~$1-2B</a:t>
            </a:r>
          </a:p>
          <a:p>
            <a:pPr lvl="1"/>
            <a:r>
              <a:rPr lang="en-US" altLang="en-US" sz="2400" dirty="0"/>
              <a:t>High energies</a:t>
            </a:r>
            <a:endParaRPr lang="en-US" altLang="en-US" sz="3000" dirty="0"/>
          </a:p>
          <a:p>
            <a:r>
              <a:rPr lang="en-US" altLang="en-US" sz="2800" dirty="0"/>
              <a:t>Stripping-Reaction </a:t>
            </a:r>
            <a:r>
              <a:rPr lang="en-US" sz="2800" dirty="0"/>
              <a:t>→ Be/Li(</a:t>
            </a:r>
            <a:r>
              <a:rPr lang="en-US" sz="2800" dirty="0" err="1"/>
              <a:t>p,n</a:t>
            </a:r>
            <a:r>
              <a:rPr lang="en-US" sz="2800" dirty="0"/>
              <a:t>)</a:t>
            </a:r>
          </a:p>
          <a:p>
            <a:pPr lvl="1"/>
            <a:r>
              <a:rPr lang="en-US" sz="2400" dirty="0"/>
              <a:t>Low energy = small footprint = inexpensive</a:t>
            </a:r>
          </a:p>
          <a:p>
            <a:pPr lvl="1"/>
            <a:r>
              <a:rPr lang="en-US" sz="2400" dirty="0"/>
              <a:t>Modular</a:t>
            </a:r>
          </a:p>
          <a:p>
            <a:pPr lvl="1"/>
            <a:endParaRPr lang="en-US" sz="2400" dirty="0"/>
          </a:p>
        </p:txBody>
      </p:sp>
      <p:sp>
        <p:nvSpPr>
          <p:cNvPr id="5" name="Rectangle 4">
            <a:extLst>
              <a:ext uri="{FF2B5EF4-FFF2-40B4-BE49-F238E27FC236}">
                <a16:creationId xmlns:a16="http://schemas.microsoft.com/office/drawing/2014/main" id="{AD0F5710-9BB1-4145-871F-B4AE979A4245}"/>
              </a:ext>
            </a:extLst>
          </p:cNvPr>
          <p:cNvSpPr/>
          <p:nvPr/>
        </p:nvSpPr>
        <p:spPr>
          <a:xfrm>
            <a:off x="457200" y="4005064"/>
            <a:ext cx="8507288" cy="1872208"/>
          </a:xfrm>
          <a:prstGeom prst="rect">
            <a:avLst/>
          </a:prstGeom>
          <a:noFill/>
          <a:ln w="28575">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2713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B3250-7A98-4CAB-ADCB-18C91EC6E619}"/>
              </a:ext>
            </a:extLst>
          </p:cNvPr>
          <p:cNvSpPr>
            <a:spLocks noGrp="1"/>
          </p:cNvSpPr>
          <p:nvPr>
            <p:ph type="title"/>
          </p:nvPr>
        </p:nvSpPr>
        <p:spPr/>
        <p:txBody>
          <a:bodyPr/>
          <a:lstStyle/>
          <a:p>
            <a:r>
              <a:rPr lang="en-US" dirty="0"/>
              <a:t>Sources of Neutrons</a:t>
            </a:r>
          </a:p>
        </p:txBody>
      </p:sp>
      <p:sp>
        <p:nvSpPr>
          <p:cNvPr id="3" name="Content Placeholder 2">
            <a:extLst>
              <a:ext uri="{FF2B5EF4-FFF2-40B4-BE49-F238E27FC236}">
                <a16:creationId xmlns:a16="http://schemas.microsoft.com/office/drawing/2014/main" id="{A4CC22B0-1C9C-4A17-A1FA-4CF602372880}"/>
              </a:ext>
            </a:extLst>
          </p:cNvPr>
          <p:cNvSpPr>
            <a:spLocks noGrp="1"/>
          </p:cNvSpPr>
          <p:nvPr>
            <p:ph idx="1"/>
          </p:nvPr>
        </p:nvSpPr>
        <p:spPr>
          <a:xfrm>
            <a:off x="457200" y="1600200"/>
            <a:ext cx="8229600" cy="4781128"/>
          </a:xfrm>
        </p:spPr>
        <p:txBody>
          <a:bodyPr/>
          <a:lstStyle/>
          <a:p>
            <a:r>
              <a:rPr lang="en-US" sz="3000" dirty="0"/>
              <a:t>Fission Reactor → </a:t>
            </a:r>
            <a:r>
              <a:rPr lang="en-US" altLang="en-US" sz="3000" dirty="0"/>
              <a:t>U</a:t>
            </a:r>
            <a:r>
              <a:rPr lang="en-US" altLang="en-US" sz="3000" baseline="30000" dirty="0"/>
              <a:t>235 </a:t>
            </a:r>
            <a:r>
              <a:rPr lang="en-US" altLang="en-US" sz="3000" dirty="0"/>
              <a:t>+ </a:t>
            </a:r>
            <a:r>
              <a:rPr lang="en-US" altLang="en-US" sz="3000" i="1" dirty="0"/>
              <a:t>n</a:t>
            </a:r>
            <a:r>
              <a:rPr lang="en-US" altLang="en-US" sz="3000" dirty="0"/>
              <a:t> (thermal)</a:t>
            </a:r>
          </a:p>
          <a:p>
            <a:pPr lvl="1"/>
            <a:r>
              <a:rPr lang="en-US" sz="2400" dirty="0"/>
              <a:t>Expensive ~$1B</a:t>
            </a:r>
          </a:p>
          <a:p>
            <a:r>
              <a:rPr lang="en-US" sz="3000" dirty="0"/>
              <a:t>Spallation →</a:t>
            </a:r>
            <a:r>
              <a:rPr lang="en-US" altLang="en-US" sz="3000" dirty="0"/>
              <a:t> “blowing chunks” (</a:t>
            </a:r>
            <a:r>
              <a:rPr lang="en-US" altLang="en-US" sz="3000" i="1" dirty="0" err="1"/>
              <a:t>p</a:t>
            </a:r>
            <a:r>
              <a:rPr lang="en-US" altLang="en-US" sz="3000" dirty="0" err="1"/>
              <a:t>,</a:t>
            </a:r>
            <a:r>
              <a:rPr lang="en-US" altLang="en-US" sz="3000" i="1" dirty="0" err="1"/>
              <a:t>n</a:t>
            </a:r>
            <a:r>
              <a:rPr lang="en-US" altLang="en-US" sz="3000" dirty="0"/>
              <a:t>)</a:t>
            </a:r>
          </a:p>
          <a:p>
            <a:pPr lvl="1"/>
            <a:r>
              <a:rPr lang="en-US" altLang="en-US" sz="2400" dirty="0"/>
              <a:t>Expensive ~$1-2B</a:t>
            </a:r>
          </a:p>
          <a:p>
            <a:pPr lvl="1"/>
            <a:r>
              <a:rPr lang="en-US" altLang="en-US" sz="2400" dirty="0"/>
              <a:t>High energies</a:t>
            </a:r>
            <a:endParaRPr lang="en-US" altLang="en-US" sz="3000" dirty="0"/>
          </a:p>
          <a:p>
            <a:r>
              <a:rPr lang="en-US" altLang="en-US" sz="2800" dirty="0"/>
              <a:t>Stripping-Reaction </a:t>
            </a:r>
            <a:r>
              <a:rPr lang="en-US" sz="2800" dirty="0"/>
              <a:t>→ Be/Li(</a:t>
            </a:r>
            <a:r>
              <a:rPr lang="en-US" sz="2800" dirty="0" err="1"/>
              <a:t>p,n</a:t>
            </a:r>
            <a:r>
              <a:rPr lang="en-US" sz="2800" dirty="0"/>
              <a:t>)</a:t>
            </a:r>
          </a:p>
          <a:p>
            <a:pPr lvl="1"/>
            <a:r>
              <a:rPr lang="en-US" sz="2400" dirty="0"/>
              <a:t>Low energy = small footprint = inexpensive</a:t>
            </a:r>
          </a:p>
          <a:p>
            <a:pPr lvl="1"/>
            <a:r>
              <a:rPr lang="en-US" sz="2400" dirty="0"/>
              <a:t>Modular</a:t>
            </a:r>
          </a:p>
          <a:p>
            <a:pPr lvl="1"/>
            <a:r>
              <a:rPr lang="en-US" sz="2400" b="1" dirty="0"/>
              <a:t>Compact Accelerator Neutron Source (CANS)</a:t>
            </a:r>
            <a:endParaRPr lang="en-US" sz="2000" b="1" dirty="0"/>
          </a:p>
          <a:p>
            <a:pPr marL="457200" lvl="1" indent="0">
              <a:buNone/>
            </a:pPr>
            <a:endParaRPr lang="en-US" sz="2400" dirty="0"/>
          </a:p>
          <a:p>
            <a:pPr lvl="1"/>
            <a:endParaRPr lang="en-US" sz="2400" dirty="0"/>
          </a:p>
        </p:txBody>
      </p:sp>
      <p:sp>
        <p:nvSpPr>
          <p:cNvPr id="5" name="Rectangle 4">
            <a:extLst>
              <a:ext uri="{FF2B5EF4-FFF2-40B4-BE49-F238E27FC236}">
                <a16:creationId xmlns:a16="http://schemas.microsoft.com/office/drawing/2014/main" id="{59BD3B3E-09B8-439F-9FAA-45F3D5CA19DC}"/>
              </a:ext>
            </a:extLst>
          </p:cNvPr>
          <p:cNvSpPr/>
          <p:nvPr/>
        </p:nvSpPr>
        <p:spPr>
          <a:xfrm>
            <a:off x="457200" y="4005064"/>
            <a:ext cx="8507288" cy="1872208"/>
          </a:xfrm>
          <a:prstGeom prst="rect">
            <a:avLst/>
          </a:prstGeom>
          <a:noFill/>
          <a:ln w="28575">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3106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F578785-A7B0-43E8-A08C-4A2AF3853165}"/>
              </a:ext>
            </a:extLst>
          </p:cNvPr>
          <p:cNvSpPr txBox="1">
            <a:spLocks/>
          </p:cNvSpPr>
          <p:nvPr/>
        </p:nvSpPr>
        <p:spPr bwMode="auto">
          <a:xfrm>
            <a:off x="457200" y="24034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000">
                <a:solidFill>
                  <a:schemeClr val="tx2"/>
                </a:solidFill>
                <a:latin typeface="Arial Black" panose="020B0A04020102020204" pitchFamily="34" charset="0"/>
                <a:ea typeface="MS PGothic" panose="020B0600070205080204" pitchFamily="34" charset="-128"/>
                <a:cs typeface="Arial Black" panose="020B0A04020102020204" pitchFamily="34" charset="0"/>
              </a:defRPr>
            </a:lvl1pPr>
            <a:lvl2pPr algn="ctr" rtl="0" eaLnBrk="1" fontAlgn="base" hangingPunct="1">
              <a:spcBef>
                <a:spcPct val="0"/>
              </a:spcBef>
              <a:spcAft>
                <a:spcPct val="0"/>
              </a:spcAft>
              <a:defRPr sz="4400">
                <a:solidFill>
                  <a:schemeClr val="tx2"/>
                </a:solidFill>
                <a:latin typeface="Arial" charset="0"/>
                <a:ea typeface="MS PGothic" panose="020B0600070205080204" pitchFamily="34" charset="-128"/>
                <a:cs typeface="ＭＳ Ｐゴシック" charset="0"/>
              </a:defRPr>
            </a:lvl2pPr>
            <a:lvl3pPr algn="ctr" rtl="0" eaLnBrk="1" fontAlgn="base" hangingPunct="1">
              <a:spcBef>
                <a:spcPct val="0"/>
              </a:spcBef>
              <a:spcAft>
                <a:spcPct val="0"/>
              </a:spcAft>
              <a:defRPr sz="4400">
                <a:solidFill>
                  <a:schemeClr val="tx2"/>
                </a:solidFill>
                <a:latin typeface="Arial" charset="0"/>
                <a:ea typeface="MS PGothic" panose="020B0600070205080204" pitchFamily="34" charset="-128"/>
                <a:cs typeface="ＭＳ Ｐゴシック" charset="0"/>
              </a:defRPr>
            </a:lvl3pPr>
            <a:lvl4pPr algn="ctr" rtl="0" eaLnBrk="1" fontAlgn="base" hangingPunct="1">
              <a:spcBef>
                <a:spcPct val="0"/>
              </a:spcBef>
              <a:spcAft>
                <a:spcPct val="0"/>
              </a:spcAft>
              <a:defRPr sz="4400">
                <a:solidFill>
                  <a:schemeClr val="tx2"/>
                </a:solidFill>
                <a:latin typeface="Arial" charset="0"/>
                <a:ea typeface="MS PGothic" panose="020B0600070205080204" pitchFamily="34" charset="-128"/>
                <a:cs typeface="ＭＳ Ｐゴシック" charset="0"/>
              </a:defRPr>
            </a:lvl4pPr>
            <a:lvl5pPr algn="ctr" rtl="0" eaLnBrk="1" fontAlgn="base" hangingPunct="1">
              <a:spcBef>
                <a:spcPct val="0"/>
              </a:spcBef>
              <a:spcAft>
                <a:spcPct val="0"/>
              </a:spcAft>
              <a:defRPr sz="4400">
                <a:solidFill>
                  <a:schemeClr val="tx2"/>
                </a:solidFill>
                <a:latin typeface="Arial" charset="0"/>
                <a:ea typeface="MS PGothic" panose="020B0600070205080204" pitchFamily="34" charset="-128"/>
                <a:cs typeface="ＭＳ Ｐゴシック"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en-US" kern="0" dirty="0"/>
              <a:t>Current efforts and the next 10 years</a:t>
            </a:r>
          </a:p>
        </p:txBody>
      </p:sp>
      <p:pic>
        <p:nvPicPr>
          <p:cNvPr id="4" name="Picture 3" descr="A picture containing building, window&#10;&#10;Description automatically generated">
            <a:extLst>
              <a:ext uri="{FF2B5EF4-FFF2-40B4-BE49-F238E27FC236}">
                <a16:creationId xmlns:a16="http://schemas.microsoft.com/office/drawing/2014/main" id="{DCDDBF38-59B2-4C2C-9279-142A9ACBEB43}"/>
              </a:ext>
            </a:extLst>
          </p:cNvPr>
          <p:cNvPicPr>
            <a:picLocks noChangeAspect="1"/>
          </p:cNvPicPr>
          <p:nvPr/>
        </p:nvPicPr>
        <p:blipFill>
          <a:blip r:embed="rId3"/>
          <a:stretch>
            <a:fillRect/>
          </a:stretch>
        </p:blipFill>
        <p:spPr>
          <a:xfrm>
            <a:off x="1385900" y="1800200"/>
            <a:ext cx="6372200" cy="3186100"/>
          </a:xfrm>
          <a:prstGeom prst="rect">
            <a:avLst/>
          </a:prstGeom>
        </p:spPr>
      </p:pic>
      <p:sp>
        <p:nvSpPr>
          <p:cNvPr id="6" name="Speech Bubble: Oval 5">
            <a:extLst>
              <a:ext uri="{FF2B5EF4-FFF2-40B4-BE49-F238E27FC236}">
                <a16:creationId xmlns:a16="http://schemas.microsoft.com/office/drawing/2014/main" id="{87CDA8F3-C4F3-4294-AC24-85AF471A1E22}"/>
              </a:ext>
            </a:extLst>
          </p:cNvPr>
          <p:cNvSpPr/>
          <p:nvPr/>
        </p:nvSpPr>
        <p:spPr>
          <a:xfrm>
            <a:off x="5646809" y="1291580"/>
            <a:ext cx="3497191" cy="1143000"/>
          </a:xfrm>
          <a:prstGeom prst="wedgeEllipseCallout">
            <a:avLst>
              <a:gd name="adj1" fmla="val -53649"/>
              <a:gd name="adj2" fmla="val 6699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FB234EB-B47E-4296-8E6A-49C70001AA4B}"/>
              </a:ext>
            </a:extLst>
          </p:cNvPr>
          <p:cNvSpPr txBox="1"/>
          <p:nvPr/>
        </p:nvSpPr>
        <p:spPr>
          <a:xfrm>
            <a:off x="5940152" y="1450291"/>
            <a:ext cx="3024336" cy="769441"/>
          </a:xfrm>
          <a:prstGeom prst="rect">
            <a:avLst/>
          </a:prstGeom>
          <a:noFill/>
        </p:spPr>
        <p:txBody>
          <a:bodyPr wrap="square" rtlCol="0">
            <a:spAutoFit/>
          </a:bodyPr>
          <a:lstStyle/>
          <a:p>
            <a:r>
              <a:rPr lang="en-US" sz="2200" b="1" dirty="0"/>
              <a:t>What are we going to do tonight Brain? </a:t>
            </a:r>
          </a:p>
        </p:txBody>
      </p:sp>
      <p:sp>
        <p:nvSpPr>
          <p:cNvPr id="10" name="Speech Bubble: Oval 9">
            <a:extLst>
              <a:ext uri="{FF2B5EF4-FFF2-40B4-BE49-F238E27FC236}">
                <a16:creationId xmlns:a16="http://schemas.microsoft.com/office/drawing/2014/main" id="{EEC80997-B1D9-496E-B820-223C7C7D8B2B}"/>
              </a:ext>
            </a:extLst>
          </p:cNvPr>
          <p:cNvSpPr/>
          <p:nvPr/>
        </p:nvSpPr>
        <p:spPr>
          <a:xfrm>
            <a:off x="56915" y="4253036"/>
            <a:ext cx="3497191" cy="1912268"/>
          </a:xfrm>
          <a:prstGeom prst="wedgeEllipseCallout">
            <a:avLst>
              <a:gd name="adj1" fmla="val 47669"/>
              <a:gd name="adj2" fmla="val -8900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4986CA1-1B19-42D2-AD01-E36380B23D54}"/>
              </a:ext>
            </a:extLst>
          </p:cNvPr>
          <p:cNvSpPr txBox="1"/>
          <p:nvPr/>
        </p:nvSpPr>
        <p:spPr>
          <a:xfrm>
            <a:off x="107504" y="4697268"/>
            <a:ext cx="3672408" cy="1107996"/>
          </a:xfrm>
          <a:prstGeom prst="rect">
            <a:avLst/>
          </a:prstGeom>
          <a:noFill/>
        </p:spPr>
        <p:txBody>
          <a:bodyPr wrap="square" rtlCol="0">
            <a:spAutoFit/>
          </a:bodyPr>
          <a:lstStyle/>
          <a:p>
            <a:r>
              <a:rPr lang="en-US" sz="2200" b="1" dirty="0"/>
              <a:t>Same thing we do every night Pinky. Try to secure Neutrons for Canada</a:t>
            </a:r>
          </a:p>
        </p:txBody>
      </p:sp>
      <p:sp>
        <p:nvSpPr>
          <p:cNvPr id="15" name="TextBox 14">
            <a:extLst>
              <a:ext uri="{FF2B5EF4-FFF2-40B4-BE49-F238E27FC236}">
                <a16:creationId xmlns:a16="http://schemas.microsoft.com/office/drawing/2014/main" id="{F44BCF65-8165-4602-9E5D-7A8902507A7A}"/>
              </a:ext>
            </a:extLst>
          </p:cNvPr>
          <p:cNvSpPr txBox="1"/>
          <p:nvPr/>
        </p:nvSpPr>
        <p:spPr>
          <a:xfrm>
            <a:off x="5652120" y="6309320"/>
            <a:ext cx="3600400" cy="461665"/>
          </a:xfrm>
          <a:prstGeom prst="rect">
            <a:avLst/>
          </a:prstGeom>
          <a:noFill/>
        </p:spPr>
        <p:txBody>
          <a:bodyPr wrap="square" rtlCol="0">
            <a:spAutoFit/>
          </a:bodyPr>
          <a:lstStyle/>
          <a:p>
            <a:r>
              <a:rPr lang="en-US" sz="1200" dirty="0">
                <a:solidFill>
                  <a:schemeClr val="bg1"/>
                </a:solidFill>
              </a:rPr>
              <a:t>https://wegotthiscovered.com/tv/pinky-brain-returning-animaniacs-revival/</a:t>
            </a:r>
          </a:p>
        </p:txBody>
      </p:sp>
    </p:spTree>
    <p:extLst>
      <p:ext uri="{BB962C8B-B14F-4D97-AF65-F5344CB8AC3E}">
        <p14:creationId xmlns:p14="http://schemas.microsoft.com/office/powerpoint/2010/main" val="3680597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91FD2-13EE-4E37-BA5A-F4C5539B8FBA}"/>
              </a:ext>
            </a:extLst>
          </p:cNvPr>
          <p:cNvSpPr>
            <a:spLocks noGrp="1"/>
          </p:cNvSpPr>
          <p:nvPr>
            <p:ph type="title"/>
          </p:nvPr>
        </p:nvSpPr>
        <p:spPr/>
        <p:txBody>
          <a:bodyPr/>
          <a:lstStyle/>
          <a:p>
            <a:r>
              <a:rPr lang="en-US" dirty="0"/>
              <a:t>Canadian Neutron Initiative – High level</a:t>
            </a:r>
          </a:p>
        </p:txBody>
      </p:sp>
      <p:sp>
        <p:nvSpPr>
          <p:cNvPr id="3" name="Content Placeholder 2">
            <a:extLst>
              <a:ext uri="{FF2B5EF4-FFF2-40B4-BE49-F238E27FC236}">
                <a16:creationId xmlns:a16="http://schemas.microsoft.com/office/drawing/2014/main" id="{3B3A45AF-DB3B-406E-B6D7-4014CD73FBBB}"/>
              </a:ext>
            </a:extLst>
          </p:cNvPr>
          <p:cNvSpPr>
            <a:spLocks noGrp="1"/>
          </p:cNvSpPr>
          <p:nvPr>
            <p:ph idx="1"/>
          </p:nvPr>
        </p:nvSpPr>
        <p:spPr/>
        <p:txBody>
          <a:bodyPr/>
          <a:lstStyle/>
          <a:p>
            <a:r>
              <a:rPr lang="en-US" sz="2800" dirty="0"/>
              <a:t>Create a new, national governance and management framework – Neutrons Canada. </a:t>
            </a:r>
          </a:p>
          <a:p>
            <a:r>
              <a:rPr lang="en-US" sz="2800" dirty="0"/>
              <a:t>Forge partnerships with neutron sources in other countries.</a:t>
            </a:r>
          </a:p>
          <a:p>
            <a:r>
              <a:rPr lang="en-US" sz="2800" dirty="0"/>
              <a:t>Build on existing domestic capabilities.</a:t>
            </a:r>
          </a:p>
          <a:p>
            <a:r>
              <a:rPr lang="en-US" sz="2800" dirty="0"/>
              <a:t> Explore and invest in developing new neutron sources for the long term.</a:t>
            </a:r>
          </a:p>
          <a:p>
            <a:endParaRPr lang="en-US" dirty="0"/>
          </a:p>
        </p:txBody>
      </p:sp>
      <p:pic>
        <p:nvPicPr>
          <p:cNvPr id="5" name="Picture 4" descr="A close up of a logo&#10;&#10;Description automatically generated">
            <a:extLst>
              <a:ext uri="{FF2B5EF4-FFF2-40B4-BE49-F238E27FC236}">
                <a16:creationId xmlns:a16="http://schemas.microsoft.com/office/drawing/2014/main" id="{7FFEF892-D63A-4F1C-B1D8-5008A0D5C80B}"/>
              </a:ext>
            </a:extLst>
          </p:cNvPr>
          <p:cNvPicPr>
            <a:picLocks noChangeAspect="1"/>
          </p:cNvPicPr>
          <p:nvPr/>
        </p:nvPicPr>
        <p:blipFill rotWithShape="1">
          <a:blip r:embed="rId3"/>
          <a:srcRect t="23389"/>
          <a:stretch/>
        </p:blipFill>
        <p:spPr>
          <a:xfrm>
            <a:off x="0" y="5257800"/>
            <a:ext cx="2934407" cy="803364"/>
          </a:xfrm>
          <a:prstGeom prst="rect">
            <a:avLst/>
          </a:prstGeom>
        </p:spPr>
      </p:pic>
      <p:pic>
        <p:nvPicPr>
          <p:cNvPr id="7" name="Picture 6" descr="A picture containing food&#10;&#10;Description automatically generated">
            <a:extLst>
              <a:ext uri="{FF2B5EF4-FFF2-40B4-BE49-F238E27FC236}">
                <a16:creationId xmlns:a16="http://schemas.microsoft.com/office/drawing/2014/main" id="{F784CCCC-FB22-4BB8-988E-32D406F6B326}"/>
              </a:ext>
            </a:extLst>
          </p:cNvPr>
          <p:cNvPicPr>
            <a:picLocks noChangeAspect="1"/>
          </p:cNvPicPr>
          <p:nvPr/>
        </p:nvPicPr>
        <p:blipFill>
          <a:blip r:embed="rId4"/>
          <a:stretch>
            <a:fillRect/>
          </a:stretch>
        </p:blipFill>
        <p:spPr>
          <a:xfrm>
            <a:off x="3076017" y="5301208"/>
            <a:ext cx="1569331" cy="868363"/>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463A81E1-9911-41E6-8DE3-94BFFE81CA9F}"/>
              </a:ext>
            </a:extLst>
          </p:cNvPr>
          <p:cNvPicPr>
            <a:picLocks noChangeAspect="1"/>
          </p:cNvPicPr>
          <p:nvPr/>
        </p:nvPicPr>
        <p:blipFill rotWithShape="1">
          <a:blip r:embed="rId5"/>
          <a:srcRect l="19231" t="13139" r="17929"/>
          <a:stretch/>
        </p:blipFill>
        <p:spPr>
          <a:xfrm>
            <a:off x="4786958" y="5157192"/>
            <a:ext cx="2307728" cy="1050010"/>
          </a:xfrm>
          <a:prstGeom prst="rect">
            <a:avLst/>
          </a:prstGeom>
        </p:spPr>
      </p:pic>
      <p:pic>
        <p:nvPicPr>
          <p:cNvPr id="11" name="Picture 10" descr="A close up of a sign&#10;&#10;Description automatically generated">
            <a:extLst>
              <a:ext uri="{FF2B5EF4-FFF2-40B4-BE49-F238E27FC236}">
                <a16:creationId xmlns:a16="http://schemas.microsoft.com/office/drawing/2014/main" id="{250D354D-B13B-47C8-9EE1-C26BD173EE55}"/>
              </a:ext>
            </a:extLst>
          </p:cNvPr>
          <p:cNvPicPr>
            <a:picLocks noChangeAspect="1"/>
          </p:cNvPicPr>
          <p:nvPr/>
        </p:nvPicPr>
        <p:blipFill>
          <a:blip r:embed="rId6"/>
          <a:stretch>
            <a:fillRect/>
          </a:stretch>
        </p:blipFill>
        <p:spPr>
          <a:xfrm>
            <a:off x="7236296" y="5157192"/>
            <a:ext cx="1775038" cy="763266"/>
          </a:xfrm>
          <a:prstGeom prst="rect">
            <a:avLst/>
          </a:prstGeom>
        </p:spPr>
      </p:pic>
    </p:spTree>
    <p:extLst>
      <p:ext uri="{BB962C8B-B14F-4D97-AF65-F5344CB8AC3E}">
        <p14:creationId xmlns:p14="http://schemas.microsoft.com/office/powerpoint/2010/main" val="2227327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596B4-5D70-4A51-9C7D-DDE9A88C574C}"/>
              </a:ext>
            </a:extLst>
          </p:cNvPr>
          <p:cNvSpPr>
            <a:spLocks noGrp="1"/>
          </p:cNvSpPr>
          <p:nvPr>
            <p:ph type="title"/>
          </p:nvPr>
        </p:nvSpPr>
        <p:spPr/>
        <p:txBody>
          <a:bodyPr/>
          <a:lstStyle/>
          <a:p>
            <a:r>
              <a:rPr lang="en-US" dirty="0"/>
              <a:t>Researcher Led Canadian Initiatives</a:t>
            </a:r>
          </a:p>
        </p:txBody>
      </p:sp>
      <p:sp>
        <p:nvSpPr>
          <p:cNvPr id="3" name="Text Placeholder 2">
            <a:extLst>
              <a:ext uri="{FF2B5EF4-FFF2-40B4-BE49-F238E27FC236}">
                <a16:creationId xmlns:a16="http://schemas.microsoft.com/office/drawing/2014/main" id="{548CD40B-5A4F-4419-8F55-2B0931E68D97}"/>
              </a:ext>
            </a:extLst>
          </p:cNvPr>
          <p:cNvSpPr>
            <a:spLocks noGrp="1"/>
          </p:cNvSpPr>
          <p:nvPr>
            <p:ph type="body" idx="1"/>
          </p:nvPr>
        </p:nvSpPr>
        <p:spPr/>
        <p:txBody>
          <a:bodyPr/>
          <a:lstStyle/>
          <a:p>
            <a:r>
              <a:rPr lang="en-US" dirty="0"/>
              <a:t>CFI-IF McMaster et al.</a:t>
            </a:r>
          </a:p>
        </p:txBody>
      </p:sp>
      <p:sp>
        <p:nvSpPr>
          <p:cNvPr id="4" name="Content Placeholder 3">
            <a:extLst>
              <a:ext uri="{FF2B5EF4-FFF2-40B4-BE49-F238E27FC236}">
                <a16:creationId xmlns:a16="http://schemas.microsoft.com/office/drawing/2014/main" id="{97ADBB07-16D8-4697-A343-B19DB7C033EC}"/>
              </a:ext>
            </a:extLst>
          </p:cNvPr>
          <p:cNvSpPr>
            <a:spLocks noGrp="1"/>
          </p:cNvSpPr>
          <p:nvPr>
            <p:ph sz="half" idx="2"/>
          </p:nvPr>
        </p:nvSpPr>
        <p:spPr/>
        <p:txBody>
          <a:bodyPr/>
          <a:lstStyle/>
          <a:p>
            <a:r>
              <a:rPr lang="en-US" dirty="0"/>
              <a:t>$36M (under review)</a:t>
            </a:r>
          </a:p>
          <a:p>
            <a:r>
              <a:rPr lang="en-US" dirty="0"/>
              <a:t>Upgrade MNR neutron scattering facilities</a:t>
            </a:r>
          </a:p>
          <a:p>
            <a:r>
              <a:rPr lang="en-US" dirty="0"/>
              <a:t>Buy into foreign sources</a:t>
            </a:r>
          </a:p>
          <a:p>
            <a:r>
              <a:rPr lang="en-US" dirty="0"/>
              <a:t>Bridge the next 5-10 years </a:t>
            </a:r>
          </a:p>
        </p:txBody>
      </p:sp>
      <p:sp>
        <p:nvSpPr>
          <p:cNvPr id="5" name="Text Placeholder 4">
            <a:extLst>
              <a:ext uri="{FF2B5EF4-FFF2-40B4-BE49-F238E27FC236}">
                <a16:creationId xmlns:a16="http://schemas.microsoft.com/office/drawing/2014/main" id="{531145B2-10EE-45E5-8CC9-360C4F27B1D8}"/>
              </a:ext>
            </a:extLst>
          </p:cNvPr>
          <p:cNvSpPr>
            <a:spLocks noGrp="1"/>
          </p:cNvSpPr>
          <p:nvPr>
            <p:ph type="body" sz="quarter" idx="3"/>
          </p:nvPr>
        </p:nvSpPr>
        <p:spPr/>
        <p:txBody>
          <a:bodyPr/>
          <a:lstStyle/>
          <a:p>
            <a:r>
              <a:rPr lang="en-US" dirty="0"/>
              <a:t>NFRF Windsor et al.</a:t>
            </a:r>
          </a:p>
        </p:txBody>
      </p:sp>
      <p:sp>
        <p:nvSpPr>
          <p:cNvPr id="6" name="Content Placeholder 5">
            <a:extLst>
              <a:ext uri="{FF2B5EF4-FFF2-40B4-BE49-F238E27FC236}">
                <a16:creationId xmlns:a16="http://schemas.microsoft.com/office/drawing/2014/main" id="{0E684C22-8A5F-40C6-8265-D565AEB1690A}"/>
              </a:ext>
            </a:extLst>
          </p:cNvPr>
          <p:cNvSpPr>
            <a:spLocks noGrp="1"/>
          </p:cNvSpPr>
          <p:nvPr>
            <p:ph sz="quarter" idx="4"/>
          </p:nvPr>
        </p:nvSpPr>
        <p:spPr>
          <a:xfrm>
            <a:off x="4629150" y="2174875"/>
            <a:ext cx="4366260" cy="3951288"/>
          </a:xfrm>
        </p:spPr>
        <p:txBody>
          <a:bodyPr/>
          <a:lstStyle/>
          <a:p>
            <a:r>
              <a:rPr lang="en-US" dirty="0"/>
              <a:t>NFRF- E (awarded)</a:t>
            </a:r>
          </a:p>
          <a:p>
            <a:pPr lvl="1"/>
            <a:r>
              <a:rPr lang="en-US" dirty="0"/>
              <a:t>$250 K for design study</a:t>
            </a:r>
          </a:p>
          <a:p>
            <a:r>
              <a:rPr lang="en-US" dirty="0"/>
              <a:t>NFRF- T (LOI under review)</a:t>
            </a:r>
          </a:p>
          <a:p>
            <a:pPr lvl="1"/>
            <a:r>
              <a:rPr lang="en-US" dirty="0"/>
              <a:t>$24 M for prototype development</a:t>
            </a:r>
          </a:p>
          <a:p>
            <a:r>
              <a:rPr lang="en-US" dirty="0"/>
              <a:t>Potential long-term source for Canada. </a:t>
            </a:r>
          </a:p>
          <a:p>
            <a:pPr marL="0" indent="0">
              <a:buNone/>
            </a:pPr>
            <a:endParaRPr lang="en-US" dirty="0"/>
          </a:p>
        </p:txBody>
      </p:sp>
    </p:spTree>
    <p:extLst>
      <p:ext uri="{BB962C8B-B14F-4D97-AF65-F5344CB8AC3E}">
        <p14:creationId xmlns:p14="http://schemas.microsoft.com/office/powerpoint/2010/main" val="3897890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596B4-5D70-4A51-9C7D-DDE9A88C574C}"/>
              </a:ext>
            </a:extLst>
          </p:cNvPr>
          <p:cNvSpPr>
            <a:spLocks noGrp="1"/>
          </p:cNvSpPr>
          <p:nvPr>
            <p:ph type="title"/>
          </p:nvPr>
        </p:nvSpPr>
        <p:spPr/>
        <p:txBody>
          <a:bodyPr/>
          <a:lstStyle/>
          <a:p>
            <a:r>
              <a:rPr lang="en-US" dirty="0"/>
              <a:t>Researcher Led Canadian Initiatives</a:t>
            </a:r>
          </a:p>
        </p:txBody>
      </p:sp>
      <p:sp>
        <p:nvSpPr>
          <p:cNvPr id="3" name="Text Placeholder 2">
            <a:extLst>
              <a:ext uri="{FF2B5EF4-FFF2-40B4-BE49-F238E27FC236}">
                <a16:creationId xmlns:a16="http://schemas.microsoft.com/office/drawing/2014/main" id="{548CD40B-5A4F-4419-8F55-2B0931E68D97}"/>
              </a:ext>
            </a:extLst>
          </p:cNvPr>
          <p:cNvSpPr>
            <a:spLocks noGrp="1"/>
          </p:cNvSpPr>
          <p:nvPr>
            <p:ph type="body" idx="1"/>
          </p:nvPr>
        </p:nvSpPr>
        <p:spPr/>
        <p:txBody>
          <a:bodyPr/>
          <a:lstStyle/>
          <a:p>
            <a:r>
              <a:rPr lang="en-US" dirty="0"/>
              <a:t>CFI-IF McMaster et al.</a:t>
            </a:r>
          </a:p>
        </p:txBody>
      </p:sp>
      <p:sp>
        <p:nvSpPr>
          <p:cNvPr id="4" name="Content Placeholder 3">
            <a:extLst>
              <a:ext uri="{FF2B5EF4-FFF2-40B4-BE49-F238E27FC236}">
                <a16:creationId xmlns:a16="http://schemas.microsoft.com/office/drawing/2014/main" id="{97ADBB07-16D8-4697-A343-B19DB7C033EC}"/>
              </a:ext>
            </a:extLst>
          </p:cNvPr>
          <p:cNvSpPr>
            <a:spLocks noGrp="1"/>
          </p:cNvSpPr>
          <p:nvPr>
            <p:ph sz="half" idx="2"/>
          </p:nvPr>
        </p:nvSpPr>
        <p:spPr/>
        <p:txBody>
          <a:bodyPr/>
          <a:lstStyle/>
          <a:p>
            <a:r>
              <a:rPr lang="en-US" dirty="0"/>
              <a:t>$36M (under review)</a:t>
            </a:r>
          </a:p>
          <a:p>
            <a:r>
              <a:rPr lang="en-US" dirty="0"/>
              <a:t>Upgrade MNR neutron scattering facilities</a:t>
            </a:r>
          </a:p>
          <a:p>
            <a:r>
              <a:rPr lang="en-US" dirty="0"/>
              <a:t>Buy into foreign sources</a:t>
            </a:r>
          </a:p>
          <a:p>
            <a:r>
              <a:rPr lang="en-US" dirty="0"/>
              <a:t>Bridge the next 5-10 years </a:t>
            </a:r>
          </a:p>
        </p:txBody>
      </p:sp>
      <p:sp>
        <p:nvSpPr>
          <p:cNvPr id="5" name="Text Placeholder 4">
            <a:extLst>
              <a:ext uri="{FF2B5EF4-FFF2-40B4-BE49-F238E27FC236}">
                <a16:creationId xmlns:a16="http://schemas.microsoft.com/office/drawing/2014/main" id="{531145B2-10EE-45E5-8CC9-360C4F27B1D8}"/>
              </a:ext>
            </a:extLst>
          </p:cNvPr>
          <p:cNvSpPr>
            <a:spLocks noGrp="1"/>
          </p:cNvSpPr>
          <p:nvPr>
            <p:ph type="body" sz="quarter" idx="3"/>
          </p:nvPr>
        </p:nvSpPr>
        <p:spPr>
          <a:xfrm>
            <a:off x="4645025" y="1535113"/>
            <a:ext cx="4041775" cy="639762"/>
          </a:xfrm>
        </p:spPr>
        <p:txBody>
          <a:bodyPr/>
          <a:lstStyle/>
          <a:p>
            <a:r>
              <a:rPr lang="en-US" dirty="0"/>
              <a:t>NFRF – Windsor et al.</a:t>
            </a:r>
          </a:p>
        </p:txBody>
      </p:sp>
      <p:sp>
        <p:nvSpPr>
          <p:cNvPr id="6" name="Content Placeholder 5">
            <a:extLst>
              <a:ext uri="{FF2B5EF4-FFF2-40B4-BE49-F238E27FC236}">
                <a16:creationId xmlns:a16="http://schemas.microsoft.com/office/drawing/2014/main" id="{0E684C22-8A5F-40C6-8265-D565AEB1690A}"/>
              </a:ext>
            </a:extLst>
          </p:cNvPr>
          <p:cNvSpPr>
            <a:spLocks noGrp="1"/>
          </p:cNvSpPr>
          <p:nvPr>
            <p:ph sz="quarter" idx="4"/>
          </p:nvPr>
        </p:nvSpPr>
        <p:spPr>
          <a:xfrm>
            <a:off x="4629150" y="2174875"/>
            <a:ext cx="4366260" cy="3951288"/>
          </a:xfrm>
        </p:spPr>
        <p:txBody>
          <a:bodyPr/>
          <a:lstStyle/>
          <a:p>
            <a:r>
              <a:rPr lang="en-US" dirty="0"/>
              <a:t>NFRF- E (awarded)</a:t>
            </a:r>
          </a:p>
          <a:p>
            <a:pPr lvl="1"/>
            <a:r>
              <a:rPr lang="en-US" dirty="0"/>
              <a:t>$250 K for design study</a:t>
            </a:r>
          </a:p>
          <a:p>
            <a:r>
              <a:rPr lang="en-US" dirty="0"/>
              <a:t>NFRF- T (LOI under review)</a:t>
            </a:r>
          </a:p>
          <a:p>
            <a:pPr lvl="1"/>
            <a:r>
              <a:rPr lang="en-US" dirty="0"/>
              <a:t>$24 M for prototype development</a:t>
            </a:r>
          </a:p>
          <a:p>
            <a:r>
              <a:rPr lang="en-US" dirty="0"/>
              <a:t>Potential long-term source for Canada. </a:t>
            </a:r>
          </a:p>
          <a:p>
            <a:pPr marL="0" indent="0">
              <a:buNone/>
            </a:pPr>
            <a:endParaRPr lang="en-US" dirty="0"/>
          </a:p>
        </p:txBody>
      </p:sp>
      <p:sp>
        <p:nvSpPr>
          <p:cNvPr id="8" name="Rectangle 7">
            <a:extLst>
              <a:ext uri="{FF2B5EF4-FFF2-40B4-BE49-F238E27FC236}">
                <a16:creationId xmlns:a16="http://schemas.microsoft.com/office/drawing/2014/main" id="{CD6287AF-AE47-436D-BD32-FD09C46A2D9A}"/>
              </a:ext>
            </a:extLst>
          </p:cNvPr>
          <p:cNvSpPr/>
          <p:nvPr/>
        </p:nvSpPr>
        <p:spPr>
          <a:xfrm>
            <a:off x="4598228" y="1700808"/>
            <a:ext cx="4366260" cy="3312368"/>
          </a:xfrm>
          <a:prstGeom prst="rect">
            <a:avLst/>
          </a:prstGeom>
          <a:noFill/>
          <a:ln w="28575">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9491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51144-35A9-4E8A-808D-C0A5E50B711F}"/>
              </a:ext>
            </a:extLst>
          </p:cNvPr>
          <p:cNvSpPr>
            <a:spLocks noGrp="1"/>
          </p:cNvSpPr>
          <p:nvPr>
            <p:ph type="title"/>
          </p:nvPr>
        </p:nvSpPr>
        <p:spPr/>
        <p:txBody>
          <a:bodyPr/>
          <a:lstStyle/>
          <a:p>
            <a:r>
              <a:rPr lang="en-US" dirty="0"/>
              <a:t>NFRF-Exploration - $250,000</a:t>
            </a:r>
          </a:p>
        </p:txBody>
      </p:sp>
      <p:sp>
        <p:nvSpPr>
          <p:cNvPr id="3" name="Content Placeholder 2">
            <a:extLst>
              <a:ext uri="{FF2B5EF4-FFF2-40B4-BE49-F238E27FC236}">
                <a16:creationId xmlns:a16="http://schemas.microsoft.com/office/drawing/2014/main" id="{0DDF1F13-A0BA-4883-B316-93FFEF6EF1A4}"/>
              </a:ext>
            </a:extLst>
          </p:cNvPr>
          <p:cNvSpPr>
            <a:spLocks noGrp="1"/>
          </p:cNvSpPr>
          <p:nvPr>
            <p:ph idx="1"/>
          </p:nvPr>
        </p:nvSpPr>
        <p:spPr>
          <a:xfrm>
            <a:off x="457200" y="1600200"/>
            <a:ext cx="8229600" cy="4525963"/>
          </a:xfrm>
        </p:spPr>
        <p:txBody>
          <a:bodyPr/>
          <a:lstStyle/>
          <a:p>
            <a:r>
              <a:rPr lang="en-US" sz="2800" dirty="0"/>
              <a:t>Windsor-TRIUMF led computational feasibility study</a:t>
            </a:r>
          </a:p>
          <a:p>
            <a:pPr lvl="1"/>
            <a:r>
              <a:rPr lang="en-US" sz="2400" dirty="0"/>
              <a:t>5-10 MeV proton beams, Be/Li target</a:t>
            </a:r>
            <a:endParaRPr lang="en-US" sz="2800" dirty="0"/>
          </a:p>
          <a:p>
            <a:r>
              <a:rPr lang="en-US" sz="2800" dirty="0"/>
              <a:t>Small footprint</a:t>
            </a:r>
          </a:p>
          <a:p>
            <a:r>
              <a:rPr lang="en-US" sz="2800" dirty="0"/>
              <a:t>Achieve a medium-flux reactor performance</a:t>
            </a:r>
          </a:p>
          <a:p>
            <a:r>
              <a:rPr lang="en-US" sz="2800" dirty="0"/>
              <a:t>Progress:</a:t>
            </a:r>
          </a:p>
          <a:p>
            <a:pPr lvl="1"/>
            <a:r>
              <a:rPr lang="en-US" sz="2400" dirty="0"/>
              <a:t>White paper</a:t>
            </a:r>
          </a:p>
          <a:p>
            <a:pPr lvl="1"/>
            <a:r>
              <a:rPr lang="en-US" sz="2400" dirty="0"/>
              <a:t>PhD Student (</a:t>
            </a:r>
            <a:r>
              <a:rPr lang="en-US" sz="2400" dirty="0" err="1"/>
              <a:t>UVic</a:t>
            </a:r>
            <a:r>
              <a:rPr lang="en-US" sz="2400" dirty="0"/>
              <a:t>/TRIUMF)</a:t>
            </a:r>
          </a:p>
          <a:p>
            <a:pPr lvl="1"/>
            <a:r>
              <a:rPr lang="en-US" sz="2400" dirty="0"/>
              <a:t>Postdoc (UWindsor/TRIUMF)</a:t>
            </a:r>
          </a:p>
        </p:txBody>
      </p:sp>
    </p:spTree>
    <p:extLst>
      <p:ext uri="{BB962C8B-B14F-4D97-AF65-F5344CB8AC3E}">
        <p14:creationId xmlns:p14="http://schemas.microsoft.com/office/powerpoint/2010/main" val="1844634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F4B99-1ED7-4B2B-88CA-39594D90E7E4}"/>
              </a:ext>
            </a:extLst>
          </p:cNvPr>
          <p:cNvSpPr>
            <a:spLocks noGrp="1"/>
          </p:cNvSpPr>
          <p:nvPr>
            <p:ph type="title"/>
          </p:nvPr>
        </p:nvSpPr>
        <p:spPr/>
        <p:txBody>
          <a:bodyPr/>
          <a:lstStyle/>
          <a:p>
            <a:r>
              <a:rPr lang="en-US" dirty="0"/>
              <a:t>NFRF-Exploration Participants</a:t>
            </a:r>
            <a:endParaRPr lang="en-CA" dirty="0"/>
          </a:p>
        </p:txBody>
      </p:sp>
      <p:sp>
        <p:nvSpPr>
          <p:cNvPr id="3" name="Content Placeholder 2">
            <a:extLst>
              <a:ext uri="{FF2B5EF4-FFF2-40B4-BE49-F238E27FC236}">
                <a16:creationId xmlns:a16="http://schemas.microsoft.com/office/drawing/2014/main" id="{558B247C-C266-4688-A3DE-FDAD5946EC8F}"/>
              </a:ext>
            </a:extLst>
          </p:cNvPr>
          <p:cNvSpPr>
            <a:spLocks noGrp="1"/>
          </p:cNvSpPr>
          <p:nvPr>
            <p:ph sz="half" idx="1"/>
          </p:nvPr>
        </p:nvSpPr>
        <p:spPr>
          <a:xfrm>
            <a:off x="195444" y="2359421"/>
            <a:ext cx="4664588" cy="4525963"/>
          </a:xfrm>
        </p:spPr>
        <p:txBody>
          <a:bodyPr/>
          <a:lstStyle/>
          <a:p>
            <a:r>
              <a:rPr lang="en-US" sz="2400" dirty="0"/>
              <a:t>University of Windsor</a:t>
            </a:r>
          </a:p>
          <a:p>
            <a:r>
              <a:rPr lang="en-US" sz="2400" dirty="0"/>
              <a:t>TRIUMF</a:t>
            </a:r>
          </a:p>
          <a:p>
            <a:r>
              <a:rPr lang="en-US" sz="2400" dirty="0"/>
              <a:t>University of Victoria</a:t>
            </a:r>
          </a:p>
          <a:p>
            <a:r>
              <a:rPr lang="en-US" sz="2400" dirty="0"/>
              <a:t>McMaster University</a:t>
            </a:r>
          </a:p>
          <a:p>
            <a:r>
              <a:rPr lang="en-US" sz="2400" dirty="0" err="1"/>
              <a:t>Fedoruk</a:t>
            </a:r>
            <a:r>
              <a:rPr lang="en-US" sz="2400" dirty="0"/>
              <a:t> Centre</a:t>
            </a:r>
          </a:p>
          <a:p>
            <a:r>
              <a:rPr lang="en-US" sz="2400" dirty="0"/>
              <a:t>Canadian Nuclear Laboratory</a:t>
            </a:r>
          </a:p>
          <a:p>
            <a:endParaRPr lang="en-CA" dirty="0"/>
          </a:p>
        </p:txBody>
      </p:sp>
      <p:sp>
        <p:nvSpPr>
          <p:cNvPr id="4" name="Content Placeholder 3">
            <a:extLst>
              <a:ext uri="{FF2B5EF4-FFF2-40B4-BE49-F238E27FC236}">
                <a16:creationId xmlns:a16="http://schemas.microsoft.com/office/drawing/2014/main" id="{2D0C4513-CD67-47B0-8398-6D60CFA2153B}"/>
              </a:ext>
            </a:extLst>
          </p:cNvPr>
          <p:cNvSpPr>
            <a:spLocks noGrp="1"/>
          </p:cNvSpPr>
          <p:nvPr>
            <p:ph sz="half" idx="2"/>
          </p:nvPr>
        </p:nvSpPr>
        <p:spPr>
          <a:xfrm>
            <a:off x="4648200" y="2359421"/>
            <a:ext cx="4495800" cy="4525963"/>
          </a:xfrm>
        </p:spPr>
        <p:txBody>
          <a:bodyPr/>
          <a:lstStyle/>
          <a:p>
            <a:r>
              <a:rPr lang="en-US" sz="2400" dirty="0"/>
              <a:t>University of Toronto</a:t>
            </a:r>
          </a:p>
          <a:p>
            <a:r>
              <a:rPr lang="en-US" sz="2400" dirty="0"/>
              <a:t>University of British Columbia</a:t>
            </a:r>
          </a:p>
          <a:p>
            <a:r>
              <a:rPr lang="en-US" sz="2400" dirty="0"/>
              <a:t>University of Winnipeg</a:t>
            </a:r>
          </a:p>
          <a:p>
            <a:r>
              <a:rPr lang="en-US" sz="2400" dirty="0"/>
              <a:t>University of Calgary</a:t>
            </a:r>
          </a:p>
          <a:p>
            <a:r>
              <a:rPr lang="en-US" sz="2400" dirty="0"/>
              <a:t>University of Waterloo</a:t>
            </a:r>
          </a:p>
          <a:p>
            <a:endParaRPr lang="en-CA" dirty="0"/>
          </a:p>
        </p:txBody>
      </p:sp>
      <p:sp>
        <p:nvSpPr>
          <p:cNvPr id="5" name="Content Placeholder 2">
            <a:extLst>
              <a:ext uri="{FF2B5EF4-FFF2-40B4-BE49-F238E27FC236}">
                <a16:creationId xmlns:a16="http://schemas.microsoft.com/office/drawing/2014/main" id="{25EFE50C-49BB-43B4-BE53-2C50B936E377}"/>
              </a:ext>
            </a:extLst>
          </p:cNvPr>
          <p:cNvSpPr txBox="1">
            <a:spLocks/>
          </p:cNvSpPr>
          <p:nvPr/>
        </p:nvSpPr>
        <p:spPr bwMode="auto">
          <a:xfrm>
            <a:off x="457200" y="1772816"/>
            <a:ext cx="8722360" cy="522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har char="•"/>
              <a:defRPr sz="2800">
                <a:solidFill>
                  <a:schemeClr val="tx1"/>
                </a:solidFill>
                <a:latin typeface="+mn-lt"/>
                <a:ea typeface="MS PGothic" panose="020B0600070205080204" pitchFamily="34" charset="-128"/>
                <a:cs typeface="ＭＳ Ｐゴシック" charset="0"/>
              </a:defRPr>
            </a:lvl1pPr>
            <a:lvl2pPr marL="742950" indent="-285750" algn="l" rtl="0" eaLnBrk="1" fontAlgn="base" hangingPunct="1">
              <a:spcBef>
                <a:spcPct val="20000"/>
              </a:spcBef>
              <a:spcAft>
                <a:spcPct val="0"/>
              </a:spcAft>
              <a:buChar char="–"/>
              <a:defRPr sz="2400">
                <a:solidFill>
                  <a:schemeClr val="tx1"/>
                </a:solidFill>
                <a:latin typeface="+mn-lt"/>
                <a:ea typeface="MS PGothic" panose="020B0600070205080204" pitchFamily="34" charset="-128"/>
              </a:defRPr>
            </a:lvl2pPr>
            <a:lvl3pPr marL="1143000" indent="-228600" algn="l" rtl="0" eaLnBrk="1" fontAlgn="base" hangingPunct="1">
              <a:spcBef>
                <a:spcPct val="20000"/>
              </a:spcBef>
              <a:spcAft>
                <a:spcPct val="0"/>
              </a:spcAft>
              <a:buChar char="•"/>
              <a:defRPr sz="2000">
                <a:solidFill>
                  <a:schemeClr val="tx1"/>
                </a:solidFill>
                <a:latin typeface="+mn-lt"/>
                <a:ea typeface="MS PGothic" panose="020B0600070205080204" pitchFamily="34" charset="-128"/>
              </a:defRPr>
            </a:lvl3pPr>
            <a:lvl4pPr marL="1600200" indent="-228600" algn="l" rtl="0" eaLnBrk="1" fontAlgn="base" hangingPunct="1">
              <a:spcBef>
                <a:spcPct val="20000"/>
              </a:spcBef>
              <a:spcAft>
                <a:spcPct val="0"/>
              </a:spcAft>
              <a:buChar char="–"/>
              <a:defRPr sz="1800">
                <a:solidFill>
                  <a:schemeClr val="tx1"/>
                </a:solidFill>
                <a:latin typeface="+mn-lt"/>
                <a:ea typeface="MS PGothic" panose="020B0600070205080204" pitchFamily="34" charset="-128"/>
              </a:defRPr>
            </a:lvl4pPr>
            <a:lvl5pPr marL="2057400" indent="-228600" algn="l" rtl="0" eaLnBrk="1" fontAlgn="base" hangingPunct="1">
              <a:spcBef>
                <a:spcPct val="20000"/>
              </a:spcBef>
              <a:spcAft>
                <a:spcPct val="0"/>
              </a:spcAft>
              <a:buChar char="»"/>
              <a:defRPr sz="1800">
                <a:solidFill>
                  <a:schemeClr val="tx1"/>
                </a:solidFill>
                <a:latin typeface="+mn-lt"/>
                <a:ea typeface="MS PGothic" panose="020B0600070205080204" pitchFamily="34" charset="-128"/>
              </a:defRPr>
            </a:lvl5pPr>
            <a:lvl6pPr marL="2514600" indent="-228600" algn="l" rtl="0" eaLnBrk="1" fontAlgn="base" hangingPunct="1">
              <a:spcBef>
                <a:spcPct val="20000"/>
              </a:spcBef>
              <a:spcAft>
                <a:spcPct val="0"/>
              </a:spcAft>
              <a:buChar char="»"/>
              <a:defRPr sz="18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18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18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1800">
                <a:solidFill>
                  <a:schemeClr val="tx1"/>
                </a:solidFill>
                <a:latin typeface="+mn-lt"/>
                <a:ea typeface="ＭＳ Ｐゴシック" charset="-128"/>
              </a:defRPr>
            </a:lvl9pPr>
          </a:lstStyle>
          <a:p>
            <a:r>
              <a:rPr lang="en-US" sz="2400" b="1" u="sng" kern="0" dirty="0"/>
              <a:t>15 Researchers from 11 institutions</a:t>
            </a:r>
          </a:p>
        </p:txBody>
      </p:sp>
    </p:spTree>
    <p:extLst>
      <p:ext uri="{BB962C8B-B14F-4D97-AF65-F5344CB8AC3E}">
        <p14:creationId xmlns:p14="http://schemas.microsoft.com/office/powerpoint/2010/main" val="829748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B3250-7A98-4CAB-ADCB-18C91EC6E619}"/>
              </a:ext>
            </a:extLst>
          </p:cNvPr>
          <p:cNvSpPr>
            <a:spLocks noGrp="1"/>
          </p:cNvSpPr>
          <p:nvPr>
            <p:ph type="title"/>
          </p:nvPr>
        </p:nvSpPr>
        <p:spPr/>
        <p:txBody>
          <a:bodyPr/>
          <a:lstStyle/>
          <a:p>
            <a:r>
              <a:rPr lang="en-US" b="1" dirty="0"/>
              <a:t>CANS Prototype: Windsor Centre for Neutron Research (</a:t>
            </a:r>
            <a:r>
              <a:rPr lang="en-US" b="1" dirty="0" err="1"/>
              <a:t>WinCNR</a:t>
            </a:r>
            <a:r>
              <a:rPr lang="en-US" b="1" dirty="0"/>
              <a:t>)</a:t>
            </a:r>
            <a:endParaRPr lang="en-US" dirty="0"/>
          </a:p>
        </p:txBody>
      </p:sp>
      <p:sp>
        <p:nvSpPr>
          <p:cNvPr id="3" name="Content Placeholder 2">
            <a:extLst>
              <a:ext uri="{FF2B5EF4-FFF2-40B4-BE49-F238E27FC236}">
                <a16:creationId xmlns:a16="http://schemas.microsoft.com/office/drawing/2014/main" id="{A4CC22B0-1C9C-4A17-A1FA-4CF602372880}"/>
              </a:ext>
            </a:extLst>
          </p:cNvPr>
          <p:cNvSpPr>
            <a:spLocks noGrp="1"/>
          </p:cNvSpPr>
          <p:nvPr>
            <p:ph idx="1"/>
          </p:nvPr>
        </p:nvSpPr>
        <p:spPr>
          <a:xfrm>
            <a:off x="457200" y="1628801"/>
            <a:ext cx="8229600" cy="4392488"/>
          </a:xfrm>
        </p:spPr>
        <p:txBody>
          <a:bodyPr/>
          <a:lstStyle/>
          <a:p>
            <a:pPr marL="0" indent="0">
              <a:buNone/>
            </a:pPr>
            <a:r>
              <a:rPr lang="en-US" sz="2000" b="1" dirty="0"/>
              <a:t>University of Windsor-led initiative to construct and operate a </a:t>
            </a:r>
            <a:br>
              <a:rPr lang="en-US" sz="2000" b="1" dirty="0"/>
            </a:br>
            <a:r>
              <a:rPr lang="en-US" sz="2000" b="1" dirty="0"/>
              <a:t>Compact Accelerator-based Neutron Source (CANS)</a:t>
            </a:r>
          </a:p>
          <a:p>
            <a:r>
              <a:rPr lang="en-US" sz="2000" dirty="0"/>
              <a:t>New Frontiers in Research Fund – Transformation Stream: $24 M</a:t>
            </a:r>
          </a:p>
          <a:p>
            <a:pPr lvl="1">
              <a:buFont typeface="Courier New" panose="02070309020205020404" pitchFamily="49" charset="0"/>
              <a:buChar char="o"/>
            </a:pPr>
            <a:r>
              <a:rPr lang="en-US" sz="2000" dirty="0"/>
              <a:t>40 researchers from 19 institutions spanning 4 countries</a:t>
            </a:r>
          </a:p>
          <a:p>
            <a:endParaRPr lang="en-US" sz="2000" dirty="0"/>
          </a:p>
          <a:p>
            <a:pPr marL="0" indent="0">
              <a:buNone/>
            </a:pPr>
            <a:r>
              <a:rPr lang="en-US" sz="2000" dirty="0"/>
              <a:t>Connections to TRIUMF:</a:t>
            </a:r>
          </a:p>
          <a:p>
            <a:pPr marL="457200" indent="-457200">
              <a:buFont typeface="+mj-lt"/>
              <a:buAutoNum type="arabicPeriod"/>
            </a:pPr>
            <a:r>
              <a:rPr lang="en-US" sz="2000" dirty="0"/>
              <a:t>Dr. Oliver Kester, Dr. Bob Laxdal and Dr. Alex </a:t>
            </a:r>
            <a:r>
              <a:rPr lang="en-US" sz="2000" dirty="0" err="1"/>
              <a:t>Gottberg</a:t>
            </a:r>
            <a:r>
              <a:rPr lang="en-US" sz="2000" dirty="0"/>
              <a:t> are members of the leadership team and key to the design of the accelerator-target assembly</a:t>
            </a:r>
          </a:p>
          <a:p>
            <a:pPr marL="457200" indent="-457200">
              <a:buFont typeface="+mj-lt"/>
              <a:buAutoNum type="arabicPeriod"/>
            </a:pPr>
            <a:r>
              <a:rPr lang="en-US" sz="2000" dirty="0"/>
              <a:t>The PhD student and Postdoc associated with the NFRF-Exploration stream working on CANS design elements are stationed at TRIUMF through the University of Victoria and the University of Windsor.</a:t>
            </a:r>
          </a:p>
          <a:p>
            <a:pPr marL="457200" indent="-457200">
              <a:buFont typeface="+mj-lt"/>
              <a:buAutoNum type="arabicPeriod"/>
            </a:pPr>
            <a:endParaRPr lang="en-US" sz="2000" dirty="0"/>
          </a:p>
        </p:txBody>
      </p:sp>
    </p:spTree>
    <p:extLst>
      <p:ext uri="{BB962C8B-B14F-4D97-AF65-F5344CB8AC3E}">
        <p14:creationId xmlns:p14="http://schemas.microsoft.com/office/powerpoint/2010/main" val="4054802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51144-35A9-4E8A-808D-C0A5E50B711F}"/>
              </a:ext>
            </a:extLst>
          </p:cNvPr>
          <p:cNvSpPr>
            <a:spLocks noGrp="1"/>
          </p:cNvSpPr>
          <p:nvPr>
            <p:ph type="title"/>
          </p:nvPr>
        </p:nvSpPr>
        <p:spPr/>
        <p:txBody>
          <a:bodyPr/>
          <a:lstStyle/>
          <a:p>
            <a:r>
              <a:rPr lang="en-US" b="1" dirty="0" err="1"/>
              <a:t>WinCNR</a:t>
            </a:r>
            <a:r>
              <a:rPr lang="en-US" b="1" dirty="0"/>
              <a:t>: Missions</a:t>
            </a:r>
            <a:endParaRPr lang="en-US" dirty="0"/>
          </a:p>
        </p:txBody>
      </p:sp>
      <p:sp>
        <p:nvSpPr>
          <p:cNvPr id="3" name="Content Placeholder 2">
            <a:extLst>
              <a:ext uri="{FF2B5EF4-FFF2-40B4-BE49-F238E27FC236}">
                <a16:creationId xmlns:a16="http://schemas.microsoft.com/office/drawing/2014/main" id="{0DDF1F13-A0BA-4883-B316-93FFEF6EF1A4}"/>
              </a:ext>
            </a:extLst>
          </p:cNvPr>
          <p:cNvSpPr>
            <a:spLocks noGrp="1"/>
          </p:cNvSpPr>
          <p:nvPr>
            <p:ph idx="1"/>
          </p:nvPr>
        </p:nvSpPr>
        <p:spPr>
          <a:xfrm>
            <a:off x="457200" y="1268760"/>
            <a:ext cx="8229600" cy="4857403"/>
          </a:xfrm>
        </p:spPr>
        <p:txBody>
          <a:bodyPr/>
          <a:lstStyle/>
          <a:p>
            <a:pPr marL="457200" indent="-457200">
              <a:buFont typeface="+mj-lt"/>
              <a:buAutoNum type="arabicPeriod"/>
            </a:pPr>
            <a:r>
              <a:rPr lang="en-US" sz="2000" dirty="0"/>
              <a:t>Construct a world-leading CANS prototype to demonstrate the potential for the technology</a:t>
            </a:r>
          </a:p>
          <a:p>
            <a:pPr marL="457200" indent="-457200">
              <a:buFont typeface="+mj-lt"/>
              <a:buAutoNum type="arabicPeriod"/>
            </a:pPr>
            <a:endParaRPr lang="en-US" sz="2000" dirty="0"/>
          </a:p>
          <a:p>
            <a:pPr marL="457200" indent="-457200">
              <a:buFont typeface="+mj-lt"/>
              <a:buAutoNum type="arabicPeriod"/>
            </a:pPr>
            <a:r>
              <a:rPr lang="en-US" sz="2000" dirty="0"/>
              <a:t>Conduct research using the following neutron methods:</a:t>
            </a:r>
          </a:p>
          <a:p>
            <a:pPr lvl="1">
              <a:buFont typeface="Arial" panose="020B0604020202020204" pitchFamily="34" charset="0"/>
              <a:buChar char="•"/>
            </a:pPr>
            <a:r>
              <a:rPr lang="en-US" sz="2000" dirty="0"/>
              <a:t>Small-angle neutron scattering: </a:t>
            </a:r>
          </a:p>
          <a:p>
            <a:pPr lvl="1">
              <a:buFont typeface="Arial" panose="020B0604020202020204" pitchFamily="34" charset="0"/>
              <a:buChar char="•"/>
            </a:pPr>
            <a:r>
              <a:rPr lang="en-US" sz="2000" dirty="0"/>
              <a:t>Neutron Imaging: </a:t>
            </a:r>
          </a:p>
          <a:p>
            <a:pPr lvl="1">
              <a:buFont typeface="Arial" panose="020B0604020202020204" pitchFamily="34" charset="0"/>
              <a:buChar char="•"/>
            </a:pPr>
            <a:r>
              <a:rPr lang="en-US" sz="2000" dirty="0"/>
              <a:t>Boron Neutron Capture Therapy:  </a:t>
            </a:r>
          </a:p>
          <a:p>
            <a:pPr marL="514350" indent="-457200">
              <a:buFont typeface="+mj-lt"/>
              <a:buAutoNum type="arabicPeriod"/>
            </a:pPr>
            <a:endParaRPr lang="en-US" sz="2000" b="1" u="sng" dirty="0"/>
          </a:p>
          <a:p>
            <a:pPr marL="514350" indent="-457200">
              <a:buFont typeface="+mj-lt"/>
              <a:buAutoNum type="arabicPeriod"/>
            </a:pPr>
            <a:r>
              <a:rPr lang="en-US" sz="2000" dirty="0"/>
              <a:t>Supply Windsor Regional Hospital with </a:t>
            </a:r>
            <a:br>
              <a:rPr lang="en-US" sz="2000" dirty="0"/>
            </a:br>
            <a:r>
              <a:rPr lang="en-US" sz="2000" dirty="0"/>
              <a:t>Fluorine-18 isotope for the PET scanner</a:t>
            </a:r>
          </a:p>
          <a:p>
            <a:pPr marL="457200" lvl="1" indent="0">
              <a:buNone/>
            </a:pPr>
            <a:endParaRPr lang="en-US" sz="2000" dirty="0"/>
          </a:p>
          <a:p>
            <a:endParaRPr lang="en-US" sz="2000" dirty="0"/>
          </a:p>
        </p:txBody>
      </p:sp>
      <p:pic>
        <p:nvPicPr>
          <p:cNvPr id="4" name="Picture 3">
            <a:extLst>
              <a:ext uri="{FF2B5EF4-FFF2-40B4-BE49-F238E27FC236}">
                <a16:creationId xmlns:a16="http://schemas.microsoft.com/office/drawing/2014/main" id="{6F754F0B-A8D6-47C2-97D2-9D92F22E146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694" r="17825" b="46297"/>
          <a:stretch/>
        </p:blipFill>
        <p:spPr bwMode="auto">
          <a:xfrm rot="5400000">
            <a:off x="6481061" y="3463224"/>
            <a:ext cx="2376264" cy="2949614"/>
          </a:xfrm>
          <a:prstGeom prst="rect">
            <a:avLst/>
          </a:prstGeom>
          <a:noFill/>
          <a:ln>
            <a:noFill/>
          </a:ln>
        </p:spPr>
      </p:pic>
    </p:spTree>
    <p:extLst>
      <p:ext uri="{BB962C8B-B14F-4D97-AF65-F5344CB8AC3E}">
        <p14:creationId xmlns:p14="http://schemas.microsoft.com/office/powerpoint/2010/main" val="4267452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0A469-110B-40BE-AA9A-8BD7C82170B7}"/>
              </a:ext>
            </a:extLst>
          </p:cNvPr>
          <p:cNvSpPr>
            <a:spLocks noGrp="1"/>
          </p:cNvSpPr>
          <p:nvPr>
            <p:ph type="title"/>
          </p:nvPr>
        </p:nvSpPr>
        <p:spPr>
          <a:xfrm>
            <a:off x="457200" y="274638"/>
            <a:ext cx="8795320" cy="1143000"/>
          </a:xfrm>
        </p:spPr>
        <p:txBody>
          <a:bodyPr/>
          <a:lstStyle/>
          <a:p>
            <a:r>
              <a:rPr lang="en-US" dirty="0"/>
              <a:t>CANS Prototype: </a:t>
            </a:r>
            <a:r>
              <a:rPr lang="en-US" dirty="0" err="1"/>
              <a:t>WinCNR</a:t>
            </a:r>
            <a:endParaRPr lang="en-US" dirty="0"/>
          </a:p>
        </p:txBody>
      </p:sp>
      <p:pic>
        <p:nvPicPr>
          <p:cNvPr id="11" name="Content Placeholder 10">
            <a:extLst>
              <a:ext uri="{FF2B5EF4-FFF2-40B4-BE49-F238E27FC236}">
                <a16:creationId xmlns:a16="http://schemas.microsoft.com/office/drawing/2014/main" id="{3A73DDE4-91AD-4CDD-AEB5-C4AAF7FC56D1}"/>
              </a:ext>
            </a:extLst>
          </p:cNvPr>
          <p:cNvPicPr>
            <a:picLocks noGrp="1"/>
          </p:cNvPicPr>
          <p:nvPr>
            <p:ph idx="1"/>
          </p:nvPr>
        </p:nvPicPr>
        <p:blipFill rotWithShape="1">
          <a:blip r:embed="rId2" cstate="print">
            <a:extLst>
              <a:ext uri="{28A0092B-C50C-407E-A947-70E740481C1C}">
                <a14:useLocalDpi xmlns:a14="http://schemas.microsoft.com/office/drawing/2010/main" val="0"/>
              </a:ext>
            </a:extLst>
          </a:blip>
          <a:srcRect l="-2" r="8" b="1992"/>
          <a:stretch/>
        </p:blipFill>
        <p:spPr bwMode="auto">
          <a:xfrm>
            <a:off x="278882" y="2132856"/>
            <a:ext cx="8586235" cy="3551135"/>
          </a:xfrm>
          <a:prstGeom prst="rect">
            <a:avLst/>
          </a:prstGeom>
          <a:noFill/>
        </p:spPr>
      </p:pic>
    </p:spTree>
    <p:extLst>
      <p:ext uri="{BB962C8B-B14F-4D97-AF65-F5344CB8AC3E}">
        <p14:creationId xmlns:p14="http://schemas.microsoft.com/office/powerpoint/2010/main" val="1631713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0A469-110B-40BE-AA9A-8BD7C82170B7}"/>
              </a:ext>
            </a:extLst>
          </p:cNvPr>
          <p:cNvSpPr>
            <a:spLocks noGrp="1"/>
          </p:cNvSpPr>
          <p:nvPr>
            <p:ph type="title"/>
          </p:nvPr>
        </p:nvSpPr>
        <p:spPr>
          <a:xfrm>
            <a:off x="457200" y="274638"/>
            <a:ext cx="8795320" cy="1143000"/>
          </a:xfrm>
        </p:spPr>
        <p:txBody>
          <a:bodyPr/>
          <a:lstStyle/>
          <a:p>
            <a:r>
              <a:rPr lang="en-US" dirty="0"/>
              <a:t>CANS Prototype: Neutron Production</a:t>
            </a:r>
          </a:p>
        </p:txBody>
      </p:sp>
      <p:pic>
        <p:nvPicPr>
          <p:cNvPr id="11" name="Content Placeholder 10">
            <a:extLst>
              <a:ext uri="{FF2B5EF4-FFF2-40B4-BE49-F238E27FC236}">
                <a16:creationId xmlns:a16="http://schemas.microsoft.com/office/drawing/2014/main" id="{3A73DDE4-91AD-4CDD-AEB5-C4AAF7FC56D1}"/>
              </a:ext>
            </a:extLst>
          </p:cNvPr>
          <p:cNvPicPr>
            <a:picLocks noGrp="1"/>
          </p:cNvPicPr>
          <p:nvPr>
            <p:ph idx="1"/>
          </p:nvPr>
        </p:nvPicPr>
        <p:blipFill rotWithShape="1">
          <a:blip r:embed="rId3" cstate="print">
            <a:alphaModFix amt="20000"/>
            <a:extLst>
              <a:ext uri="{28A0092B-C50C-407E-A947-70E740481C1C}">
                <a14:useLocalDpi xmlns:a14="http://schemas.microsoft.com/office/drawing/2010/main" val="0"/>
              </a:ext>
            </a:extLst>
          </a:blip>
          <a:srcRect l="-2" r="8" b="1992"/>
          <a:stretch/>
        </p:blipFill>
        <p:spPr bwMode="auto">
          <a:xfrm>
            <a:off x="278882" y="2132856"/>
            <a:ext cx="8586235" cy="3551135"/>
          </a:xfrm>
          <a:prstGeom prst="rect">
            <a:avLst/>
          </a:prstGeom>
          <a:noFill/>
        </p:spPr>
      </p:pic>
      <p:pic>
        <p:nvPicPr>
          <p:cNvPr id="10" name="Picture 9">
            <a:extLst>
              <a:ext uri="{FF2B5EF4-FFF2-40B4-BE49-F238E27FC236}">
                <a16:creationId xmlns:a16="http://schemas.microsoft.com/office/drawing/2014/main" id="{5BBEAA09-7C5E-4119-908C-68CE924473D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78882" y="2132855"/>
            <a:ext cx="4814513" cy="3096345"/>
          </a:xfrm>
          <a:prstGeom prst="rect">
            <a:avLst/>
          </a:prstGeom>
        </p:spPr>
      </p:pic>
      <p:pic>
        <p:nvPicPr>
          <p:cNvPr id="12" name="Graphic 11">
            <a:extLst>
              <a:ext uri="{FF2B5EF4-FFF2-40B4-BE49-F238E27FC236}">
                <a16:creationId xmlns:a16="http://schemas.microsoft.com/office/drawing/2014/main" id="{8E883E39-438B-418F-996C-09332F08BC2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14575" y="1985962"/>
            <a:ext cx="4514850" cy="2886075"/>
          </a:xfrm>
          <a:prstGeom prst="rect">
            <a:avLst/>
          </a:prstGeom>
        </p:spPr>
      </p:pic>
    </p:spTree>
    <p:extLst>
      <p:ext uri="{BB962C8B-B14F-4D97-AF65-F5344CB8AC3E}">
        <p14:creationId xmlns:p14="http://schemas.microsoft.com/office/powerpoint/2010/main" val="2344944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3C2B4-1A56-440D-A8DF-125958CF1BE4}"/>
              </a:ext>
            </a:extLst>
          </p:cNvPr>
          <p:cNvSpPr>
            <a:spLocks noGrp="1"/>
          </p:cNvSpPr>
          <p:nvPr>
            <p:ph type="title"/>
          </p:nvPr>
        </p:nvSpPr>
        <p:spPr/>
        <p:txBody>
          <a:bodyPr/>
          <a:lstStyle/>
          <a:p>
            <a:r>
              <a:rPr lang="en-US" dirty="0"/>
              <a:t>Target-Moderator Research</a:t>
            </a:r>
          </a:p>
        </p:txBody>
      </p:sp>
      <p:sp>
        <p:nvSpPr>
          <p:cNvPr id="3" name="Content Placeholder 2">
            <a:extLst>
              <a:ext uri="{FF2B5EF4-FFF2-40B4-BE49-F238E27FC236}">
                <a16:creationId xmlns:a16="http://schemas.microsoft.com/office/drawing/2014/main" id="{76907DDF-7546-45C8-951F-60DC9A814B2F}"/>
              </a:ext>
            </a:extLst>
          </p:cNvPr>
          <p:cNvSpPr>
            <a:spLocks noGrp="1"/>
          </p:cNvSpPr>
          <p:nvPr>
            <p:ph idx="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800" b="0" i="0" u="none" strike="noStrike" kern="0" cap="none" spc="0" normalizeH="0" baseline="0" noProof="0" dirty="0">
                <a:ln>
                  <a:noFill/>
                </a:ln>
                <a:solidFill>
                  <a:srgbClr val="000000"/>
                </a:solidFill>
                <a:effectLst/>
                <a:uLnTx/>
                <a:uFillTx/>
                <a:latin typeface="Arial"/>
                <a:ea typeface="MS PGothic" panose="020B0600070205080204" pitchFamily="34" charset="-128"/>
              </a:rPr>
              <a:t>Accelerator requirements for:</a:t>
            </a:r>
          </a:p>
          <a:p>
            <a:pPr lvl="1" indent="-342900">
              <a:buFontTx/>
              <a:buChar char="•"/>
              <a:defRPr/>
            </a:pPr>
            <a:r>
              <a:rPr lang="en-US" sz="2400" dirty="0">
                <a:solidFill>
                  <a:srgbClr val="000000"/>
                </a:solidFill>
                <a:latin typeface="Arial"/>
              </a:rPr>
              <a:t>Neutron scattering</a:t>
            </a:r>
          </a:p>
          <a:p>
            <a:pPr lvl="1" indent="-342900">
              <a:buFontTx/>
              <a:buChar char="•"/>
              <a:defRPr/>
            </a:pPr>
            <a:r>
              <a:rPr lang="en-US" sz="2400" dirty="0">
                <a:solidFill>
                  <a:srgbClr val="000000"/>
                </a:solidFill>
                <a:latin typeface="Arial"/>
              </a:rPr>
              <a:t>BNCT</a:t>
            </a:r>
          </a:p>
          <a:p>
            <a:pPr lvl="1" indent="-342900">
              <a:buFontTx/>
              <a:buChar char="•"/>
              <a:defRPr/>
            </a:pPr>
            <a:r>
              <a:rPr kumimoji="0" lang="en-US" sz="2400" b="0" i="0" u="none" strike="noStrike" kern="0" cap="none" spc="0" normalizeH="0" baseline="0" noProof="0" dirty="0">
                <a:ln>
                  <a:noFill/>
                </a:ln>
                <a:solidFill>
                  <a:srgbClr val="000000"/>
                </a:solidFill>
                <a:effectLst/>
                <a:uLnTx/>
                <a:uFillTx/>
                <a:latin typeface="Arial"/>
                <a:ea typeface="MS PGothic" panose="020B0600070205080204" pitchFamily="34" charset="-128"/>
              </a:rPr>
              <a:t>Isotope pro</a:t>
            </a:r>
            <a:r>
              <a:rPr lang="en-US" sz="2400" dirty="0">
                <a:solidFill>
                  <a:srgbClr val="000000"/>
                </a:solidFill>
                <a:latin typeface="Arial"/>
              </a:rPr>
              <a:t>duction</a:t>
            </a:r>
            <a:endParaRPr kumimoji="0" lang="en-US" sz="2400" b="0" i="0" u="none" strike="noStrike" kern="0" cap="none" spc="0" normalizeH="0" baseline="0" noProof="0" dirty="0">
              <a:ln>
                <a:noFill/>
              </a:ln>
              <a:solidFill>
                <a:srgbClr val="000000"/>
              </a:solidFill>
              <a:effectLst/>
              <a:uLnTx/>
              <a:uFillTx/>
              <a:latin typeface="Arial"/>
              <a:ea typeface="MS PGothic" panose="020B0600070205080204" pitchFamily="34" charset="-128"/>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800" b="0" i="0" u="none" strike="noStrike" kern="0" cap="none" spc="0" normalizeH="0" baseline="0" noProof="0" dirty="0">
                <a:ln>
                  <a:noFill/>
                </a:ln>
                <a:solidFill>
                  <a:srgbClr val="000000"/>
                </a:solidFill>
                <a:effectLst/>
                <a:uLnTx/>
                <a:uFillTx/>
                <a:latin typeface="Arial"/>
                <a:ea typeface="MS PGothic" panose="020B0600070205080204" pitchFamily="34" charset="-128"/>
              </a:rPr>
              <a:t>Target</a:t>
            </a:r>
            <a:r>
              <a:rPr lang="en-US" sz="2800" dirty="0">
                <a:solidFill>
                  <a:srgbClr val="000000"/>
                </a:solidFill>
                <a:latin typeface="Arial"/>
              </a:rPr>
              <a:t> material and geometry</a:t>
            </a:r>
          </a:p>
          <a:p>
            <a:pPr lvl="1" indent="-342900">
              <a:buFontTx/>
              <a:buChar char="•"/>
              <a:defRPr/>
            </a:pPr>
            <a:r>
              <a:rPr lang="en-US" sz="2400" dirty="0">
                <a:solidFill>
                  <a:srgbClr val="000000"/>
                </a:solidFill>
                <a:latin typeface="Arial"/>
              </a:rPr>
              <a:t>How to handle the high powers on target</a:t>
            </a:r>
          </a:p>
          <a:p>
            <a:pPr lvl="1" indent="-342900">
              <a:buFontTx/>
              <a:buChar char="•"/>
              <a:defRPr/>
            </a:pPr>
            <a:r>
              <a:rPr lang="en-US" sz="2400" dirty="0">
                <a:solidFill>
                  <a:srgbClr val="000000"/>
                </a:solidFill>
                <a:latin typeface="Arial"/>
              </a:rPr>
              <a:t>Multiple targets?</a:t>
            </a:r>
          </a:p>
          <a:p>
            <a:pPr lvl="1" indent="-342900">
              <a:buFontTx/>
              <a:buChar char="•"/>
              <a:defRPr/>
            </a:pPr>
            <a:r>
              <a:rPr lang="en-US" sz="2400" dirty="0">
                <a:solidFill>
                  <a:srgbClr val="000000"/>
                </a:solidFill>
                <a:latin typeface="Arial"/>
              </a:rPr>
              <a:t>Optimized extraction strategy</a:t>
            </a:r>
            <a:endParaRPr kumimoji="0" lang="en-US" sz="2800" b="0" i="0" u="none" strike="noStrike" kern="0" cap="none" spc="0" normalizeH="0" baseline="0" noProof="0" dirty="0">
              <a:ln>
                <a:noFill/>
              </a:ln>
              <a:solidFill>
                <a:srgbClr val="000000"/>
              </a:solidFill>
              <a:effectLst/>
              <a:uLnTx/>
              <a:uFillTx/>
              <a:latin typeface="Arial"/>
              <a:ea typeface="MS PGothic" panose="020B0600070205080204" pitchFamily="34" charset="-128"/>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800" b="0" i="0" u="none" strike="noStrike" kern="0" cap="none" spc="0" normalizeH="0" baseline="0" noProof="0" dirty="0">
                <a:ln>
                  <a:noFill/>
                </a:ln>
                <a:solidFill>
                  <a:srgbClr val="000000"/>
                </a:solidFill>
                <a:effectLst/>
                <a:uLnTx/>
                <a:uFillTx/>
                <a:latin typeface="Arial"/>
                <a:ea typeface="MS PGothic" panose="020B0600070205080204" pitchFamily="34" charset="-128"/>
              </a:rPr>
              <a:t>Build from our friends at Julich and in Japan</a:t>
            </a:r>
            <a:endParaRPr lang="en-US" dirty="0"/>
          </a:p>
        </p:txBody>
      </p:sp>
    </p:spTree>
    <p:extLst>
      <p:ext uri="{BB962C8B-B14F-4D97-AF65-F5344CB8AC3E}">
        <p14:creationId xmlns:p14="http://schemas.microsoft.com/office/powerpoint/2010/main" val="1813458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0A469-110B-40BE-AA9A-8BD7C82170B7}"/>
              </a:ext>
            </a:extLst>
          </p:cNvPr>
          <p:cNvSpPr>
            <a:spLocks noGrp="1"/>
          </p:cNvSpPr>
          <p:nvPr>
            <p:ph type="title"/>
          </p:nvPr>
        </p:nvSpPr>
        <p:spPr>
          <a:xfrm>
            <a:off x="457200" y="274638"/>
            <a:ext cx="8795320" cy="1143000"/>
          </a:xfrm>
        </p:spPr>
        <p:txBody>
          <a:bodyPr/>
          <a:lstStyle/>
          <a:p>
            <a:r>
              <a:rPr lang="en-US" dirty="0"/>
              <a:t>Materials Science Research</a:t>
            </a:r>
          </a:p>
        </p:txBody>
      </p:sp>
      <p:pic>
        <p:nvPicPr>
          <p:cNvPr id="11" name="Content Placeholder 10">
            <a:extLst>
              <a:ext uri="{FF2B5EF4-FFF2-40B4-BE49-F238E27FC236}">
                <a16:creationId xmlns:a16="http://schemas.microsoft.com/office/drawing/2014/main" id="{3A73DDE4-91AD-4CDD-AEB5-C4AAF7FC56D1}"/>
              </a:ext>
            </a:extLst>
          </p:cNvPr>
          <p:cNvPicPr>
            <a:picLocks noGrp="1"/>
          </p:cNvPicPr>
          <p:nvPr>
            <p:ph idx="1"/>
          </p:nvPr>
        </p:nvPicPr>
        <p:blipFill rotWithShape="1">
          <a:blip r:embed="rId3" cstate="print">
            <a:alphaModFix amt="20000"/>
            <a:extLst>
              <a:ext uri="{28A0092B-C50C-407E-A947-70E740481C1C}">
                <a14:useLocalDpi xmlns:a14="http://schemas.microsoft.com/office/drawing/2010/main" val="0"/>
              </a:ext>
            </a:extLst>
          </a:blip>
          <a:srcRect l="-2" r="8" b="1992"/>
          <a:stretch/>
        </p:blipFill>
        <p:spPr bwMode="auto">
          <a:xfrm>
            <a:off x="278882" y="2132856"/>
            <a:ext cx="8586235" cy="3551135"/>
          </a:xfrm>
          <a:prstGeom prst="rect">
            <a:avLst/>
          </a:prstGeom>
          <a:noFill/>
        </p:spPr>
      </p:pic>
      <p:pic>
        <p:nvPicPr>
          <p:cNvPr id="3" name="Picture 2">
            <a:extLst>
              <a:ext uri="{FF2B5EF4-FFF2-40B4-BE49-F238E27FC236}">
                <a16:creationId xmlns:a16="http://schemas.microsoft.com/office/drawing/2014/main" id="{BB4405C5-C4C5-4759-ACFB-5A09BACB703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123601" y="3140968"/>
            <a:ext cx="4749829" cy="2543023"/>
          </a:xfrm>
          <a:prstGeom prst="rect">
            <a:avLst/>
          </a:prstGeom>
        </p:spPr>
      </p:pic>
    </p:spTree>
    <p:extLst>
      <p:ext uri="{BB962C8B-B14F-4D97-AF65-F5344CB8AC3E}">
        <p14:creationId xmlns:p14="http://schemas.microsoft.com/office/powerpoint/2010/main" val="2065990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0A469-110B-40BE-AA9A-8BD7C82170B7}"/>
              </a:ext>
            </a:extLst>
          </p:cNvPr>
          <p:cNvSpPr>
            <a:spLocks noGrp="1"/>
          </p:cNvSpPr>
          <p:nvPr>
            <p:ph type="title"/>
          </p:nvPr>
        </p:nvSpPr>
        <p:spPr>
          <a:xfrm>
            <a:off x="457200" y="274638"/>
            <a:ext cx="8795320" cy="1143000"/>
          </a:xfrm>
        </p:spPr>
        <p:txBody>
          <a:bodyPr/>
          <a:lstStyle/>
          <a:p>
            <a:r>
              <a:rPr lang="en-US" dirty="0"/>
              <a:t>Materials Science Research</a:t>
            </a:r>
          </a:p>
        </p:txBody>
      </p:sp>
      <p:pic>
        <p:nvPicPr>
          <p:cNvPr id="11" name="Content Placeholder 10">
            <a:extLst>
              <a:ext uri="{FF2B5EF4-FFF2-40B4-BE49-F238E27FC236}">
                <a16:creationId xmlns:a16="http://schemas.microsoft.com/office/drawing/2014/main" id="{3A73DDE4-91AD-4CDD-AEB5-C4AAF7FC56D1}"/>
              </a:ext>
            </a:extLst>
          </p:cNvPr>
          <p:cNvPicPr>
            <a:picLocks noGrp="1"/>
          </p:cNvPicPr>
          <p:nvPr>
            <p:ph idx="1"/>
          </p:nvPr>
        </p:nvPicPr>
        <p:blipFill rotWithShape="1">
          <a:blip r:embed="rId3" cstate="print">
            <a:alphaModFix amt="20000"/>
            <a:extLst>
              <a:ext uri="{28A0092B-C50C-407E-A947-70E740481C1C}">
                <a14:useLocalDpi xmlns:a14="http://schemas.microsoft.com/office/drawing/2010/main" val="0"/>
              </a:ext>
            </a:extLst>
          </a:blip>
          <a:srcRect l="-2" r="8" b="1992"/>
          <a:stretch/>
        </p:blipFill>
        <p:spPr bwMode="auto">
          <a:xfrm>
            <a:off x="278882" y="2132856"/>
            <a:ext cx="8586235" cy="3551135"/>
          </a:xfrm>
          <a:prstGeom prst="rect">
            <a:avLst/>
          </a:prstGeom>
          <a:noFill/>
        </p:spPr>
      </p:pic>
      <p:pic>
        <p:nvPicPr>
          <p:cNvPr id="3" name="Picture 2">
            <a:extLst>
              <a:ext uri="{FF2B5EF4-FFF2-40B4-BE49-F238E27FC236}">
                <a16:creationId xmlns:a16="http://schemas.microsoft.com/office/drawing/2014/main" id="{BB4405C5-C4C5-4759-ACFB-5A09BACB703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123601" y="3140968"/>
            <a:ext cx="4749829" cy="2543023"/>
          </a:xfrm>
          <a:prstGeom prst="rect">
            <a:avLst/>
          </a:prstGeom>
        </p:spPr>
      </p:pic>
      <p:pic>
        <p:nvPicPr>
          <p:cNvPr id="5" name="Picture 4">
            <a:extLst>
              <a:ext uri="{FF2B5EF4-FFF2-40B4-BE49-F238E27FC236}">
                <a16:creationId xmlns:a16="http://schemas.microsoft.com/office/drawing/2014/main" id="{17F53E89-B4F7-4CDA-B6CB-221A438AC218}"/>
              </a:ext>
            </a:extLst>
          </p:cNvPr>
          <p:cNvPicPr>
            <a:picLocks noChangeAspect="1"/>
          </p:cNvPicPr>
          <p:nvPr/>
        </p:nvPicPr>
        <p:blipFill>
          <a:blip r:embed="rId5"/>
          <a:stretch>
            <a:fillRect/>
          </a:stretch>
        </p:blipFill>
        <p:spPr>
          <a:xfrm>
            <a:off x="3491880" y="4005064"/>
            <a:ext cx="5635724" cy="2066432"/>
          </a:xfrm>
          <a:prstGeom prst="rect">
            <a:avLst/>
          </a:prstGeom>
        </p:spPr>
      </p:pic>
    </p:spTree>
    <p:extLst>
      <p:ext uri="{BB962C8B-B14F-4D97-AF65-F5344CB8AC3E}">
        <p14:creationId xmlns:p14="http://schemas.microsoft.com/office/powerpoint/2010/main" val="15035930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9667E-6779-4F48-83F2-37AE5FBCEF1A}"/>
              </a:ext>
            </a:extLst>
          </p:cNvPr>
          <p:cNvSpPr>
            <a:spLocks noGrp="1"/>
          </p:cNvSpPr>
          <p:nvPr>
            <p:ph type="title"/>
          </p:nvPr>
        </p:nvSpPr>
        <p:spPr/>
        <p:txBody>
          <a:bodyPr/>
          <a:lstStyle/>
          <a:p>
            <a:r>
              <a:rPr lang="en-US" dirty="0"/>
              <a:t>Neutrons for Materials Research</a:t>
            </a:r>
          </a:p>
        </p:txBody>
      </p:sp>
      <p:sp>
        <p:nvSpPr>
          <p:cNvPr id="3" name="Content Placeholder 2">
            <a:extLst>
              <a:ext uri="{FF2B5EF4-FFF2-40B4-BE49-F238E27FC236}">
                <a16:creationId xmlns:a16="http://schemas.microsoft.com/office/drawing/2014/main" id="{A452656C-C9D8-4932-BE63-F5373FDF5439}"/>
              </a:ext>
            </a:extLst>
          </p:cNvPr>
          <p:cNvSpPr>
            <a:spLocks noGrp="1"/>
          </p:cNvSpPr>
          <p:nvPr>
            <p:ph idx="1"/>
          </p:nvPr>
        </p:nvSpPr>
        <p:spPr>
          <a:xfrm>
            <a:off x="457200" y="1600200"/>
            <a:ext cx="8579296" cy="4525963"/>
          </a:xfrm>
        </p:spPr>
        <p:txBody>
          <a:bodyPr/>
          <a:lstStyle/>
          <a:p>
            <a:r>
              <a:rPr lang="en-US" sz="2800" dirty="0"/>
              <a:t>Examine the stresses deep inside industrial materials that X-rays cannot penetrate.</a:t>
            </a:r>
          </a:p>
          <a:p>
            <a:r>
              <a:rPr lang="en-US" sz="2800" dirty="0"/>
              <a:t>Unravel the structures of biological systems under physiological conditions.</a:t>
            </a:r>
          </a:p>
          <a:p>
            <a:r>
              <a:rPr lang="en-US" sz="2800" dirty="0"/>
              <a:t>Sensitivity to H to develop technologies such as fuel cells and hydrogen storage materials.</a:t>
            </a:r>
          </a:p>
          <a:p>
            <a:r>
              <a:rPr lang="en-US" sz="2800" dirty="0"/>
              <a:t>Magnetic property to develop superconductive, magnetic and quantum materials.</a:t>
            </a:r>
          </a:p>
        </p:txBody>
      </p:sp>
    </p:spTree>
    <p:extLst>
      <p:ext uri="{BB962C8B-B14F-4D97-AF65-F5344CB8AC3E}">
        <p14:creationId xmlns:p14="http://schemas.microsoft.com/office/powerpoint/2010/main" val="1336423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9667E-6779-4F48-83F2-37AE5FBCEF1A}"/>
              </a:ext>
            </a:extLst>
          </p:cNvPr>
          <p:cNvSpPr>
            <a:spLocks noGrp="1"/>
          </p:cNvSpPr>
          <p:nvPr>
            <p:ph type="title"/>
          </p:nvPr>
        </p:nvSpPr>
        <p:spPr/>
        <p:txBody>
          <a:bodyPr/>
          <a:lstStyle/>
          <a:p>
            <a:r>
              <a:rPr lang="en-US" dirty="0"/>
              <a:t>Neutron Imaging and Radiography</a:t>
            </a:r>
          </a:p>
        </p:txBody>
      </p:sp>
      <p:sp>
        <p:nvSpPr>
          <p:cNvPr id="3" name="Content Placeholder 2">
            <a:extLst>
              <a:ext uri="{FF2B5EF4-FFF2-40B4-BE49-F238E27FC236}">
                <a16:creationId xmlns:a16="http://schemas.microsoft.com/office/drawing/2014/main" id="{A452656C-C9D8-4932-BE63-F5373FDF5439}"/>
              </a:ext>
            </a:extLst>
          </p:cNvPr>
          <p:cNvSpPr>
            <a:spLocks noGrp="1"/>
          </p:cNvSpPr>
          <p:nvPr>
            <p:ph idx="1"/>
          </p:nvPr>
        </p:nvSpPr>
        <p:spPr/>
        <p:txBody>
          <a:bodyPr/>
          <a:lstStyle/>
          <a:p>
            <a:r>
              <a:rPr lang="en-US" sz="2800" dirty="0"/>
              <a:t>Internal flaws of metal products</a:t>
            </a:r>
          </a:p>
          <a:p>
            <a:pPr lvl="1"/>
            <a:r>
              <a:rPr lang="en-US" sz="2400" dirty="0"/>
              <a:t>cracks, inclusions, voids, bubbles, foreign materials, density variations &amp; misalignments</a:t>
            </a:r>
          </a:p>
          <a:p>
            <a:r>
              <a:rPr lang="en-US" sz="2800" dirty="0"/>
              <a:t>Corrosion within aluminum products</a:t>
            </a:r>
          </a:p>
          <a:p>
            <a:r>
              <a:rPr lang="en-US" sz="2800" dirty="0"/>
              <a:t>Radioactive objects in its shielding</a:t>
            </a:r>
          </a:p>
          <a:p>
            <a:r>
              <a:rPr lang="en-US" sz="2800" dirty="0"/>
              <a:t>Authentication of artifacts from archeological digs</a:t>
            </a:r>
          </a:p>
          <a:p>
            <a:r>
              <a:rPr lang="en-US" sz="2800" dirty="0"/>
              <a:t>Hydrogenous foreign substances in sealed units</a:t>
            </a:r>
          </a:p>
        </p:txBody>
      </p:sp>
    </p:spTree>
    <p:extLst>
      <p:ext uri="{BB962C8B-B14F-4D97-AF65-F5344CB8AC3E}">
        <p14:creationId xmlns:p14="http://schemas.microsoft.com/office/powerpoint/2010/main" val="1291365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0A469-110B-40BE-AA9A-8BD7C82170B7}"/>
              </a:ext>
            </a:extLst>
          </p:cNvPr>
          <p:cNvSpPr>
            <a:spLocks noGrp="1"/>
          </p:cNvSpPr>
          <p:nvPr>
            <p:ph type="title"/>
          </p:nvPr>
        </p:nvSpPr>
        <p:spPr>
          <a:xfrm>
            <a:off x="457200" y="274638"/>
            <a:ext cx="8795320" cy="1143000"/>
          </a:xfrm>
        </p:spPr>
        <p:txBody>
          <a:bodyPr/>
          <a:lstStyle/>
          <a:p>
            <a:r>
              <a:rPr lang="en-US" dirty="0"/>
              <a:t>Boron Neutron Capture Therapy</a:t>
            </a:r>
          </a:p>
        </p:txBody>
      </p:sp>
      <p:pic>
        <p:nvPicPr>
          <p:cNvPr id="11" name="Content Placeholder 10">
            <a:extLst>
              <a:ext uri="{FF2B5EF4-FFF2-40B4-BE49-F238E27FC236}">
                <a16:creationId xmlns:a16="http://schemas.microsoft.com/office/drawing/2014/main" id="{3A73DDE4-91AD-4CDD-AEB5-C4AAF7FC56D1}"/>
              </a:ext>
            </a:extLst>
          </p:cNvPr>
          <p:cNvPicPr>
            <a:picLocks noGrp="1"/>
          </p:cNvPicPr>
          <p:nvPr>
            <p:ph idx="1"/>
          </p:nvPr>
        </p:nvPicPr>
        <p:blipFill rotWithShape="1">
          <a:blip r:embed="rId3" cstate="print">
            <a:alphaModFix amt="20000"/>
            <a:extLst>
              <a:ext uri="{28A0092B-C50C-407E-A947-70E740481C1C}">
                <a14:useLocalDpi xmlns:a14="http://schemas.microsoft.com/office/drawing/2010/main" val="0"/>
              </a:ext>
            </a:extLst>
          </a:blip>
          <a:srcRect l="-2" r="8" b="1992"/>
          <a:stretch/>
        </p:blipFill>
        <p:spPr bwMode="auto">
          <a:xfrm>
            <a:off x="278882" y="2132856"/>
            <a:ext cx="8586235" cy="3551135"/>
          </a:xfrm>
          <a:prstGeom prst="rect">
            <a:avLst/>
          </a:prstGeom>
          <a:noFill/>
        </p:spPr>
      </p:pic>
      <p:pic>
        <p:nvPicPr>
          <p:cNvPr id="6" name="Picture 5">
            <a:extLst>
              <a:ext uri="{FF2B5EF4-FFF2-40B4-BE49-F238E27FC236}">
                <a16:creationId xmlns:a16="http://schemas.microsoft.com/office/drawing/2014/main" id="{ECB9A459-BC38-434E-9E5F-EC3B8827F9E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51520" y="2887803"/>
            <a:ext cx="2952328" cy="1883275"/>
          </a:xfrm>
          <a:prstGeom prst="rect">
            <a:avLst/>
          </a:prstGeom>
        </p:spPr>
      </p:pic>
    </p:spTree>
    <p:extLst>
      <p:ext uri="{BB962C8B-B14F-4D97-AF65-F5344CB8AC3E}">
        <p14:creationId xmlns:p14="http://schemas.microsoft.com/office/powerpoint/2010/main" val="1318304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7183D0B-4F0B-4591-9FEE-23D88DBFA31A}"/>
              </a:ext>
            </a:extLst>
          </p:cNvPr>
          <p:cNvSpPr>
            <a:spLocks noGrp="1"/>
          </p:cNvSpPr>
          <p:nvPr>
            <p:ph idx="1"/>
          </p:nvPr>
        </p:nvSpPr>
        <p:spPr>
          <a:xfrm>
            <a:off x="457200" y="1589088"/>
            <a:ext cx="4698601" cy="4525963"/>
          </a:xfrm>
        </p:spPr>
        <p:txBody>
          <a:bodyPr/>
          <a:lstStyle/>
          <a:p>
            <a:r>
              <a:rPr lang="en-CA" sz="2000" dirty="0"/>
              <a:t>Inject </a:t>
            </a:r>
            <a:r>
              <a:rPr lang="en-CA" sz="2000" baseline="30000" dirty="0"/>
              <a:t>10</a:t>
            </a:r>
            <a:r>
              <a:rPr lang="en-CA" sz="2000" dirty="0"/>
              <a:t>B agent to target a tumor</a:t>
            </a:r>
          </a:p>
          <a:p>
            <a:r>
              <a:rPr lang="en-CA" sz="2000" dirty="0"/>
              <a:t>Verify </a:t>
            </a:r>
            <a:r>
              <a:rPr lang="en-CA" sz="2000" baseline="30000" dirty="0"/>
              <a:t>10</a:t>
            </a:r>
            <a:r>
              <a:rPr lang="en-CA" sz="2000" dirty="0"/>
              <a:t>B uptake with PET scanner</a:t>
            </a:r>
          </a:p>
          <a:p>
            <a:r>
              <a:rPr lang="en-CA" sz="2000" dirty="0"/>
              <a:t>Irradiate tumor with neutrons</a:t>
            </a:r>
          </a:p>
          <a:p>
            <a:r>
              <a:rPr lang="en-CA" sz="2000" baseline="30000" dirty="0"/>
              <a:t>10</a:t>
            </a:r>
            <a:r>
              <a:rPr lang="en-CA" sz="2000" dirty="0"/>
              <a:t>B releases </a:t>
            </a:r>
            <a:r>
              <a:rPr lang="el-GR" sz="2000" dirty="0"/>
              <a:t>α</a:t>
            </a:r>
            <a:r>
              <a:rPr lang="en-CA" sz="2000" dirty="0"/>
              <a:t>-particle that kills host cancer cell, while leaving surrounding cells intact</a:t>
            </a:r>
          </a:p>
          <a:p>
            <a:endParaRPr lang="en-CA" sz="2000" b="1" dirty="0"/>
          </a:p>
          <a:p>
            <a:pPr marL="0" indent="0">
              <a:buNone/>
            </a:pPr>
            <a:r>
              <a:rPr lang="en-CA" sz="2000" b="1" dirty="0" err="1"/>
              <a:t>WinCNR</a:t>
            </a:r>
            <a:r>
              <a:rPr lang="en-CA" sz="2000" b="1" dirty="0"/>
              <a:t> will be </a:t>
            </a:r>
            <a:r>
              <a:rPr lang="en-CA" sz="2000" b="1" i="1" dirty="0"/>
              <a:t>first</a:t>
            </a:r>
            <a:r>
              <a:rPr lang="en-CA" sz="2000" b="1" dirty="0"/>
              <a:t> &amp; only BNCT facility in Canada. </a:t>
            </a:r>
            <a:r>
              <a:rPr lang="en-CA" sz="2000" dirty="0"/>
              <a:t>BNCT Science leadership:</a:t>
            </a:r>
          </a:p>
          <a:p>
            <a:pPr>
              <a:buFont typeface="Arial" panose="020B0604020202020204" pitchFamily="34" charset="0"/>
              <a:buChar char="•"/>
            </a:pPr>
            <a:r>
              <a:rPr lang="en-CA" sz="2000" dirty="0"/>
              <a:t>Dr. Ming Pan (WRH &amp; Western U)</a:t>
            </a:r>
          </a:p>
          <a:p>
            <a:pPr>
              <a:buFont typeface="Arial" panose="020B0604020202020204" pitchFamily="34" charset="0"/>
              <a:buChar char="•"/>
            </a:pPr>
            <a:r>
              <a:rPr lang="en-CA" sz="2000" dirty="0"/>
              <a:t>Dr. Lisa Porter (U Windsor)</a:t>
            </a:r>
          </a:p>
          <a:p>
            <a:pPr>
              <a:buFont typeface="Arial" panose="020B0604020202020204" pitchFamily="34" charset="0"/>
              <a:buChar char="•"/>
            </a:pPr>
            <a:r>
              <a:rPr lang="en-CA" sz="2000" dirty="0"/>
              <a:t>Dr. Marcus Drover (U Windsor)</a:t>
            </a:r>
          </a:p>
          <a:p>
            <a:endParaRPr lang="en-CA" sz="2000" b="1" dirty="0"/>
          </a:p>
        </p:txBody>
      </p:sp>
      <p:pic>
        <p:nvPicPr>
          <p:cNvPr id="10" name="Picture 9" descr="A drawing of a face&#10;&#10;Description automatically generated">
            <a:extLst>
              <a:ext uri="{FF2B5EF4-FFF2-40B4-BE49-F238E27FC236}">
                <a16:creationId xmlns:a16="http://schemas.microsoft.com/office/drawing/2014/main" id="{49695D26-9CC9-4CD7-8A75-468BB2252783}"/>
              </a:ext>
            </a:extLst>
          </p:cNvPr>
          <p:cNvPicPr>
            <a:picLocks noChangeAspect="1"/>
          </p:cNvPicPr>
          <p:nvPr/>
        </p:nvPicPr>
        <p:blipFill rotWithShape="1">
          <a:blip r:embed="rId3"/>
          <a:srcRect l="8859" r="8455"/>
          <a:stretch/>
        </p:blipFill>
        <p:spPr>
          <a:xfrm>
            <a:off x="5111552" y="846138"/>
            <a:ext cx="3385646" cy="3086918"/>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8CD015C2-A5FF-42FA-91BA-46B0D5F7653C}"/>
              </a:ext>
            </a:extLst>
          </p:cNvPr>
          <p:cNvPicPr>
            <a:picLocks noChangeAspect="1"/>
          </p:cNvPicPr>
          <p:nvPr/>
        </p:nvPicPr>
        <p:blipFill>
          <a:blip r:embed="rId4"/>
          <a:stretch>
            <a:fillRect/>
          </a:stretch>
        </p:blipFill>
        <p:spPr>
          <a:xfrm>
            <a:off x="5155801" y="3754098"/>
            <a:ext cx="3312368" cy="2576286"/>
          </a:xfrm>
          <a:prstGeom prst="rect">
            <a:avLst/>
          </a:prstGeom>
        </p:spPr>
      </p:pic>
      <p:sp>
        <p:nvSpPr>
          <p:cNvPr id="16" name="TextBox 15">
            <a:extLst>
              <a:ext uri="{FF2B5EF4-FFF2-40B4-BE49-F238E27FC236}">
                <a16:creationId xmlns:a16="http://schemas.microsoft.com/office/drawing/2014/main" id="{F0257BC5-14FB-422A-80C5-F46E1D8916AB}"/>
              </a:ext>
            </a:extLst>
          </p:cNvPr>
          <p:cNvSpPr txBox="1"/>
          <p:nvPr/>
        </p:nvSpPr>
        <p:spPr>
          <a:xfrm>
            <a:off x="5334000" y="6273882"/>
            <a:ext cx="3834386" cy="677108"/>
          </a:xfrm>
          <a:prstGeom prst="rect">
            <a:avLst/>
          </a:prstGeom>
          <a:noFill/>
        </p:spPr>
        <p:txBody>
          <a:bodyPr wrap="square" rtlCol="0">
            <a:spAutoFit/>
          </a:bodyPr>
          <a:lstStyle/>
          <a:p>
            <a:r>
              <a:rPr lang="en-US" sz="1000" dirty="0">
                <a:solidFill>
                  <a:schemeClr val="bg1"/>
                </a:solidFill>
              </a:rPr>
              <a:t>Japan Atomic Energy Agency</a:t>
            </a:r>
          </a:p>
          <a:p>
            <a:r>
              <a:rPr lang="en-US" sz="1000" dirty="0">
                <a:solidFill>
                  <a:schemeClr val="bg1"/>
                </a:solidFill>
              </a:rPr>
              <a:t>https://www.jaea.go.jp/english/news/p06071001/index.shtml</a:t>
            </a:r>
          </a:p>
          <a:p>
            <a:endParaRPr lang="en-CA" dirty="0"/>
          </a:p>
        </p:txBody>
      </p:sp>
      <p:sp>
        <p:nvSpPr>
          <p:cNvPr id="2" name="Title 1">
            <a:extLst>
              <a:ext uri="{FF2B5EF4-FFF2-40B4-BE49-F238E27FC236}">
                <a16:creationId xmlns:a16="http://schemas.microsoft.com/office/drawing/2014/main" id="{FB4B6A18-1084-4E1A-8195-76EDDF6999C7}"/>
              </a:ext>
            </a:extLst>
          </p:cNvPr>
          <p:cNvSpPr>
            <a:spLocks noGrp="1"/>
          </p:cNvSpPr>
          <p:nvPr>
            <p:ph type="title"/>
          </p:nvPr>
        </p:nvSpPr>
        <p:spPr/>
        <p:txBody>
          <a:bodyPr/>
          <a:lstStyle/>
          <a:p>
            <a:r>
              <a:rPr lang="en-CA" dirty="0"/>
              <a:t>Boron neutron capture: powerful, highly targeted therapy</a:t>
            </a:r>
          </a:p>
        </p:txBody>
      </p:sp>
    </p:spTree>
    <p:extLst>
      <p:ext uri="{BB962C8B-B14F-4D97-AF65-F5344CB8AC3E}">
        <p14:creationId xmlns:p14="http://schemas.microsoft.com/office/powerpoint/2010/main" val="2503438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0A469-110B-40BE-AA9A-8BD7C82170B7}"/>
              </a:ext>
            </a:extLst>
          </p:cNvPr>
          <p:cNvSpPr>
            <a:spLocks noGrp="1"/>
          </p:cNvSpPr>
          <p:nvPr>
            <p:ph type="title"/>
          </p:nvPr>
        </p:nvSpPr>
        <p:spPr>
          <a:xfrm>
            <a:off x="457200" y="274638"/>
            <a:ext cx="8795320" cy="1143000"/>
          </a:xfrm>
        </p:spPr>
        <p:txBody>
          <a:bodyPr/>
          <a:lstStyle/>
          <a:p>
            <a:r>
              <a:rPr lang="en-US" dirty="0"/>
              <a:t>Medical Isotope Production</a:t>
            </a:r>
          </a:p>
        </p:txBody>
      </p:sp>
      <p:pic>
        <p:nvPicPr>
          <p:cNvPr id="11" name="Content Placeholder 10">
            <a:extLst>
              <a:ext uri="{FF2B5EF4-FFF2-40B4-BE49-F238E27FC236}">
                <a16:creationId xmlns:a16="http://schemas.microsoft.com/office/drawing/2014/main" id="{3A73DDE4-91AD-4CDD-AEB5-C4AAF7FC56D1}"/>
              </a:ext>
            </a:extLst>
          </p:cNvPr>
          <p:cNvPicPr>
            <a:picLocks noGrp="1"/>
          </p:cNvPicPr>
          <p:nvPr>
            <p:ph idx="1"/>
          </p:nvPr>
        </p:nvPicPr>
        <p:blipFill rotWithShape="1">
          <a:blip r:embed="rId3" cstate="print">
            <a:alphaModFix amt="20000"/>
            <a:extLst>
              <a:ext uri="{28A0092B-C50C-407E-A947-70E740481C1C}">
                <a14:useLocalDpi xmlns:a14="http://schemas.microsoft.com/office/drawing/2010/main" val="0"/>
              </a:ext>
            </a:extLst>
          </a:blip>
          <a:srcRect l="-2" r="8" b="1992"/>
          <a:stretch/>
        </p:blipFill>
        <p:spPr bwMode="auto">
          <a:xfrm>
            <a:off x="278882" y="2132856"/>
            <a:ext cx="8586235" cy="3551135"/>
          </a:xfrm>
          <a:prstGeom prst="rect">
            <a:avLst/>
          </a:prstGeom>
          <a:noFill/>
        </p:spPr>
      </p:pic>
      <p:pic>
        <p:nvPicPr>
          <p:cNvPr id="5" name="Content Placeholder 10">
            <a:extLst>
              <a:ext uri="{FF2B5EF4-FFF2-40B4-BE49-F238E27FC236}">
                <a16:creationId xmlns:a16="http://schemas.microsoft.com/office/drawing/2014/main" id="{9F5C3554-F43F-4F77-8E66-9865C739E1AA}"/>
              </a:ext>
            </a:extLst>
          </p:cNvPr>
          <p:cNvPicPr>
            <a:picLocks/>
          </p:cNvPicPr>
          <p:nvPr/>
        </p:nvPicPr>
        <p:blipFill rotWithShape="1">
          <a:blip r:embed="rId3" cstate="print">
            <a:alphaModFix/>
            <a:extLst>
              <a:ext uri="{28A0092B-C50C-407E-A947-70E740481C1C}">
                <a14:useLocalDpi xmlns:a14="http://schemas.microsoft.com/office/drawing/2010/main" val="0"/>
              </a:ext>
            </a:extLst>
          </a:blip>
          <a:srcRect l="34802" t="10409" r="12366" b="73692"/>
          <a:stretch/>
        </p:blipFill>
        <p:spPr bwMode="auto">
          <a:xfrm>
            <a:off x="3275856" y="2504326"/>
            <a:ext cx="4536504"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459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358B0-3D96-440D-A56A-68D0640997DC}"/>
              </a:ext>
            </a:extLst>
          </p:cNvPr>
          <p:cNvSpPr>
            <a:spLocks noGrp="1"/>
          </p:cNvSpPr>
          <p:nvPr>
            <p:ph type="title"/>
          </p:nvPr>
        </p:nvSpPr>
        <p:spPr/>
        <p:txBody>
          <a:bodyPr/>
          <a:lstStyle/>
          <a:p>
            <a:r>
              <a:rPr lang="en-US" dirty="0"/>
              <a:t>Supplying WRH PET Scanner with FDG</a:t>
            </a:r>
          </a:p>
        </p:txBody>
      </p:sp>
      <p:sp>
        <p:nvSpPr>
          <p:cNvPr id="3" name="Content Placeholder 2">
            <a:extLst>
              <a:ext uri="{FF2B5EF4-FFF2-40B4-BE49-F238E27FC236}">
                <a16:creationId xmlns:a16="http://schemas.microsoft.com/office/drawing/2014/main" id="{9EEA3D97-AE39-4DCF-AB89-A6A26983B9E1}"/>
              </a:ext>
            </a:extLst>
          </p:cNvPr>
          <p:cNvSpPr>
            <a:spLocks noGrp="1"/>
          </p:cNvSpPr>
          <p:nvPr>
            <p:ph idx="1"/>
          </p:nvPr>
        </p:nvSpPr>
        <p:spPr>
          <a:xfrm>
            <a:off x="457200" y="1556792"/>
            <a:ext cx="8229600" cy="4525963"/>
          </a:xfrm>
        </p:spPr>
        <p:txBody>
          <a:bodyPr/>
          <a:lstStyle/>
          <a:p>
            <a:r>
              <a:rPr lang="en-US" sz="1800" dirty="0"/>
              <a:t>PET scanning requires a radiopharmaceutical: </a:t>
            </a:r>
          </a:p>
          <a:p>
            <a:pPr lvl="1">
              <a:buFont typeface="Courier New" panose="02070309020205020404" pitchFamily="49" charset="0"/>
              <a:buChar char="o"/>
            </a:pPr>
            <a:r>
              <a:rPr lang="en-US" sz="1800" dirty="0"/>
              <a:t>[</a:t>
            </a:r>
            <a:r>
              <a:rPr lang="en-US" sz="1800" baseline="30000" dirty="0"/>
              <a:t>18</a:t>
            </a:r>
            <a:r>
              <a:rPr lang="en-US" sz="1800" dirty="0"/>
              <a:t>F]-fluorodeoxyglucose, known as FDG</a:t>
            </a:r>
          </a:p>
          <a:p>
            <a:pPr lvl="1">
              <a:buFont typeface="Courier New" panose="02070309020205020404" pitchFamily="49" charset="0"/>
              <a:buChar char="o"/>
            </a:pPr>
            <a:r>
              <a:rPr lang="en-US" sz="1800" baseline="30000" dirty="0"/>
              <a:t>18</a:t>
            </a:r>
            <a:r>
              <a:rPr lang="en-US" sz="1800" dirty="0"/>
              <a:t>F has a short half-life (~110 min.)</a:t>
            </a:r>
          </a:p>
          <a:p>
            <a:endParaRPr lang="en-US" sz="1800" dirty="0"/>
          </a:p>
          <a:p>
            <a:r>
              <a:rPr lang="en-US" sz="1800" dirty="0"/>
              <a:t>WRH Current Patient Load </a:t>
            </a:r>
          </a:p>
          <a:p>
            <a:pPr lvl="1">
              <a:buFont typeface="Courier New" panose="02070309020205020404" pitchFamily="49" charset="0"/>
              <a:buChar char="o"/>
            </a:pPr>
            <a:r>
              <a:rPr lang="en-US" sz="1800" dirty="0"/>
              <a:t>~700 patients/year and will increase in the next decade</a:t>
            </a:r>
          </a:p>
          <a:p>
            <a:endParaRPr lang="en-US" sz="1800" dirty="0"/>
          </a:p>
          <a:p>
            <a:r>
              <a:rPr lang="en-US" sz="1800" dirty="0"/>
              <a:t>WRH Projected Patient Load by 2030</a:t>
            </a:r>
          </a:p>
          <a:p>
            <a:pPr lvl="1">
              <a:buFont typeface="Courier New" panose="02070309020205020404" pitchFamily="49" charset="0"/>
              <a:buChar char="o"/>
            </a:pPr>
            <a:r>
              <a:rPr lang="en-US" sz="1800" dirty="0"/>
              <a:t>~2500 patients/year which is not sustainable with current FDG supplier in London</a:t>
            </a:r>
          </a:p>
          <a:p>
            <a:pPr lvl="1">
              <a:buFont typeface="Courier New" panose="02070309020205020404" pitchFamily="49" charset="0"/>
              <a:buChar char="o"/>
            </a:pPr>
            <a:endParaRPr lang="en-US" sz="1800" dirty="0"/>
          </a:p>
          <a:p>
            <a:r>
              <a:rPr lang="en-US" sz="1800" dirty="0" err="1"/>
              <a:t>WinCNR</a:t>
            </a:r>
            <a:r>
              <a:rPr lang="en-US" sz="1800" dirty="0"/>
              <a:t> will begin FDG production after accelerator is commissioned, about 2025</a:t>
            </a:r>
          </a:p>
          <a:p>
            <a:pPr lvl="1"/>
            <a:endParaRPr lang="en-US" dirty="0"/>
          </a:p>
        </p:txBody>
      </p:sp>
    </p:spTree>
    <p:extLst>
      <p:ext uri="{BB962C8B-B14F-4D97-AF65-F5344CB8AC3E}">
        <p14:creationId xmlns:p14="http://schemas.microsoft.com/office/powerpoint/2010/main" val="39423043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358B0-3D96-440D-A56A-68D0640997DC}"/>
              </a:ext>
            </a:extLst>
          </p:cNvPr>
          <p:cNvSpPr>
            <a:spLocks noGrp="1"/>
          </p:cNvSpPr>
          <p:nvPr>
            <p:ph type="title"/>
          </p:nvPr>
        </p:nvSpPr>
        <p:spPr/>
        <p:txBody>
          <a:bodyPr/>
          <a:lstStyle/>
          <a:p>
            <a:r>
              <a:rPr lang="en-US" dirty="0"/>
              <a:t>20-year Outlook - Beyond the prototype</a:t>
            </a:r>
          </a:p>
        </p:txBody>
      </p:sp>
      <p:sp>
        <p:nvSpPr>
          <p:cNvPr id="3" name="Content Placeholder 2">
            <a:extLst>
              <a:ext uri="{FF2B5EF4-FFF2-40B4-BE49-F238E27FC236}">
                <a16:creationId xmlns:a16="http://schemas.microsoft.com/office/drawing/2014/main" id="{9EEA3D97-AE39-4DCF-AB89-A6A26983B9E1}"/>
              </a:ext>
            </a:extLst>
          </p:cNvPr>
          <p:cNvSpPr>
            <a:spLocks noGrp="1"/>
          </p:cNvSpPr>
          <p:nvPr>
            <p:ph idx="1"/>
          </p:nvPr>
        </p:nvSpPr>
        <p:spPr>
          <a:xfrm>
            <a:off x="457200" y="1556792"/>
            <a:ext cx="8229600" cy="4525963"/>
          </a:xfrm>
        </p:spPr>
        <p:txBody>
          <a:bodyPr/>
          <a:lstStyle/>
          <a:p>
            <a:r>
              <a:rPr lang="en-US" sz="1800" dirty="0" err="1"/>
              <a:t>WinCNR</a:t>
            </a:r>
            <a:r>
              <a:rPr lang="en-US" sz="1800" dirty="0"/>
              <a:t> Prototype fully operational</a:t>
            </a:r>
          </a:p>
          <a:p>
            <a:pPr lvl="1">
              <a:buFont typeface="Courier New" panose="02070309020205020404" pitchFamily="49" charset="0"/>
              <a:buChar char="o"/>
            </a:pPr>
            <a:r>
              <a:rPr lang="en-US" sz="1800" dirty="0"/>
              <a:t>Active materials and BNCT research</a:t>
            </a:r>
          </a:p>
          <a:p>
            <a:pPr lvl="1">
              <a:buFont typeface="Courier New" panose="02070309020205020404" pitchFamily="49" charset="0"/>
              <a:buChar char="o"/>
            </a:pPr>
            <a:r>
              <a:rPr lang="en-US" sz="1800" dirty="0"/>
              <a:t>Ongoing and reliable source of FDG for WRH and surrounding</a:t>
            </a:r>
          </a:p>
          <a:p>
            <a:pPr lvl="1">
              <a:buFont typeface="Courier New" panose="02070309020205020404" pitchFamily="49" charset="0"/>
              <a:buChar char="o"/>
            </a:pPr>
            <a:r>
              <a:rPr lang="en-US" sz="1800" b="1" dirty="0"/>
              <a:t>Further target-moderator research and optimization</a:t>
            </a:r>
          </a:p>
          <a:p>
            <a:pPr lvl="1">
              <a:buFont typeface="Courier New" panose="02070309020205020404" pitchFamily="49" charset="0"/>
              <a:buChar char="o"/>
            </a:pPr>
            <a:endParaRPr lang="en-US" sz="1800" dirty="0"/>
          </a:p>
          <a:p>
            <a:r>
              <a:rPr lang="en-US" sz="1800" dirty="0"/>
              <a:t>How can CANS technology best serve Canada?</a:t>
            </a:r>
          </a:p>
          <a:p>
            <a:pPr lvl="1">
              <a:buFont typeface="Courier New" panose="02070309020205020404" pitchFamily="49" charset="0"/>
              <a:buChar char="o"/>
            </a:pPr>
            <a:r>
              <a:rPr lang="en-US" sz="1800" dirty="0"/>
              <a:t>Large scale national user facility</a:t>
            </a:r>
          </a:p>
          <a:p>
            <a:pPr lvl="1">
              <a:buFont typeface="Courier New" panose="02070309020205020404" pitchFamily="49" charset="0"/>
              <a:buChar char="o"/>
            </a:pPr>
            <a:r>
              <a:rPr lang="en-US" sz="1800" dirty="0"/>
              <a:t>A series of university sized CANS </a:t>
            </a:r>
            <a:br>
              <a:rPr lang="en-US" sz="1800" dirty="0"/>
            </a:br>
            <a:r>
              <a:rPr lang="en-US" sz="1800" dirty="0"/>
              <a:t>distributed throughout Canada</a:t>
            </a:r>
          </a:p>
          <a:p>
            <a:endParaRPr lang="en-US" sz="1800" dirty="0"/>
          </a:p>
          <a:p>
            <a:r>
              <a:rPr lang="en-US" sz="1800" dirty="0"/>
              <a:t>Governance</a:t>
            </a:r>
          </a:p>
          <a:p>
            <a:pPr lvl="1">
              <a:buFont typeface="Courier New" panose="02070309020205020404" pitchFamily="49" charset="0"/>
              <a:buChar char="o"/>
            </a:pPr>
            <a:r>
              <a:rPr lang="en-US" sz="1800" dirty="0"/>
              <a:t>National governance structure</a:t>
            </a:r>
          </a:p>
          <a:p>
            <a:pPr marL="0" indent="0">
              <a:buNone/>
            </a:pPr>
            <a:endParaRPr lang="en-US" sz="1800" dirty="0"/>
          </a:p>
        </p:txBody>
      </p:sp>
      <p:pic>
        <p:nvPicPr>
          <p:cNvPr id="5" name="Picture 4" descr="A picture containing drawing, sign&#10;&#10;Description automatically generated">
            <a:extLst>
              <a:ext uri="{FF2B5EF4-FFF2-40B4-BE49-F238E27FC236}">
                <a16:creationId xmlns:a16="http://schemas.microsoft.com/office/drawing/2014/main" id="{ACAA9DFD-D036-45D5-818F-7D4A09B48F72}"/>
              </a:ext>
            </a:extLst>
          </p:cNvPr>
          <p:cNvPicPr>
            <a:picLocks noChangeAspect="1"/>
          </p:cNvPicPr>
          <p:nvPr/>
        </p:nvPicPr>
        <p:blipFill>
          <a:blip r:embed="rId3"/>
          <a:stretch>
            <a:fillRect/>
          </a:stretch>
        </p:blipFill>
        <p:spPr>
          <a:xfrm>
            <a:off x="4996892" y="3573016"/>
            <a:ext cx="4147108" cy="2560140"/>
          </a:xfrm>
          <a:prstGeom prst="rect">
            <a:avLst/>
          </a:prstGeom>
        </p:spPr>
      </p:pic>
      <p:sp>
        <p:nvSpPr>
          <p:cNvPr id="6" name="TextBox 5">
            <a:extLst>
              <a:ext uri="{FF2B5EF4-FFF2-40B4-BE49-F238E27FC236}">
                <a16:creationId xmlns:a16="http://schemas.microsoft.com/office/drawing/2014/main" id="{06F00851-6AD0-4BA7-89E7-D17B3E6DD4AA}"/>
              </a:ext>
            </a:extLst>
          </p:cNvPr>
          <p:cNvSpPr txBox="1"/>
          <p:nvPr/>
        </p:nvSpPr>
        <p:spPr>
          <a:xfrm>
            <a:off x="6047656" y="6221909"/>
            <a:ext cx="3096344" cy="646331"/>
          </a:xfrm>
          <a:prstGeom prst="rect">
            <a:avLst/>
          </a:prstGeom>
          <a:noFill/>
        </p:spPr>
        <p:txBody>
          <a:bodyPr wrap="square" rtlCol="0">
            <a:spAutoFit/>
          </a:bodyPr>
          <a:lstStyle/>
          <a:p>
            <a:r>
              <a:rPr lang="en-US" dirty="0">
                <a:solidFill>
                  <a:schemeClr val="bg1"/>
                </a:solidFill>
              </a:rPr>
              <a:t>https://images.app.goo.gl/pJH19hQWbhL1CNjb6</a:t>
            </a:r>
          </a:p>
        </p:txBody>
      </p:sp>
    </p:spTree>
    <p:extLst>
      <p:ext uri="{BB962C8B-B14F-4D97-AF65-F5344CB8AC3E}">
        <p14:creationId xmlns:p14="http://schemas.microsoft.com/office/powerpoint/2010/main" val="1663036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SERC / CRSNG - The #NFRF 2019 Exploration competition is ...">
            <a:extLst>
              <a:ext uri="{FF2B5EF4-FFF2-40B4-BE49-F238E27FC236}">
                <a16:creationId xmlns:a16="http://schemas.microsoft.com/office/drawing/2014/main" id="{FC3F7707-E9C8-41F9-BD16-6AF8F7F4D0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30" y="3819773"/>
            <a:ext cx="4581128" cy="182730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87358B0-3D96-440D-A56A-68D0640997DC}"/>
              </a:ext>
            </a:extLst>
          </p:cNvPr>
          <p:cNvSpPr>
            <a:spLocks noGrp="1"/>
          </p:cNvSpPr>
          <p:nvPr>
            <p:ph type="title"/>
          </p:nvPr>
        </p:nvSpPr>
        <p:spPr/>
        <p:txBody>
          <a:bodyPr/>
          <a:lstStyle/>
          <a:p>
            <a:r>
              <a:rPr lang="en-US" dirty="0"/>
              <a:t>Acknowledgements </a:t>
            </a:r>
          </a:p>
        </p:txBody>
      </p:sp>
      <p:sp>
        <p:nvSpPr>
          <p:cNvPr id="3" name="Content Placeholder 2">
            <a:extLst>
              <a:ext uri="{FF2B5EF4-FFF2-40B4-BE49-F238E27FC236}">
                <a16:creationId xmlns:a16="http://schemas.microsoft.com/office/drawing/2014/main" id="{9EEA3D97-AE39-4DCF-AB89-A6A26983B9E1}"/>
              </a:ext>
            </a:extLst>
          </p:cNvPr>
          <p:cNvSpPr>
            <a:spLocks noGrp="1"/>
          </p:cNvSpPr>
          <p:nvPr>
            <p:ph idx="1"/>
          </p:nvPr>
        </p:nvSpPr>
        <p:spPr>
          <a:xfrm>
            <a:off x="457200" y="1556792"/>
            <a:ext cx="4834880" cy="4525963"/>
          </a:xfrm>
        </p:spPr>
        <p:txBody>
          <a:bodyPr/>
          <a:lstStyle/>
          <a:p>
            <a:r>
              <a:rPr lang="en-US" sz="2000" dirty="0"/>
              <a:t>Dalini Maharaj (UWindsor/TRIUMF)</a:t>
            </a:r>
          </a:p>
          <a:p>
            <a:r>
              <a:rPr lang="en-US" sz="2000" dirty="0"/>
              <a:t>Mina Abbaslou (</a:t>
            </a:r>
            <a:r>
              <a:rPr lang="en-US" sz="2000" dirty="0" err="1"/>
              <a:t>UVic</a:t>
            </a:r>
            <a:r>
              <a:rPr lang="en-US" sz="2000" dirty="0"/>
              <a:t>/TRIUMF)</a:t>
            </a:r>
          </a:p>
          <a:p>
            <a:r>
              <a:rPr lang="da-DK" sz="2000" dirty="0"/>
              <a:t>Ming Pan (WHR)</a:t>
            </a:r>
          </a:p>
          <a:p>
            <a:r>
              <a:rPr lang="da-DK" sz="2000" dirty="0"/>
              <a:t>Oliver Kester (TRIUMF)</a:t>
            </a:r>
          </a:p>
          <a:p>
            <a:r>
              <a:rPr lang="da-DK" sz="2000" dirty="0"/>
              <a:t>Bob Laxdal (TRIUMF)</a:t>
            </a:r>
          </a:p>
          <a:p>
            <a:r>
              <a:rPr lang="da-DK" sz="2000" dirty="0"/>
              <a:t>Alex Gottberg (TRIUMF)</a:t>
            </a:r>
          </a:p>
        </p:txBody>
      </p:sp>
      <p:pic>
        <p:nvPicPr>
          <p:cNvPr id="7" name="Picture 6" descr="A picture containing flower, clock&#10;&#10;Description automatically generated">
            <a:extLst>
              <a:ext uri="{FF2B5EF4-FFF2-40B4-BE49-F238E27FC236}">
                <a16:creationId xmlns:a16="http://schemas.microsoft.com/office/drawing/2014/main" id="{CFAC0BD0-6DC2-42BB-914C-70522948DCDB}"/>
              </a:ext>
            </a:extLst>
          </p:cNvPr>
          <p:cNvPicPr>
            <a:picLocks noChangeAspect="1"/>
          </p:cNvPicPr>
          <p:nvPr/>
        </p:nvPicPr>
        <p:blipFill>
          <a:blip r:embed="rId4"/>
          <a:stretch>
            <a:fillRect/>
          </a:stretch>
        </p:blipFill>
        <p:spPr>
          <a:xfrm>
            <a:off x="7174582" y="4267466"/>
            <a:ext cx="1810544" cy="1810544"/>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52403C2D-DA56-46BA-9AE3-4454E4D88D77}"/>
              </a:ext>
            </a:extLst>
          </p:cNvPr>
          <p:cNvPicPr>
            <a:picLocks noChangeAspect="1"/>
          </p:cNvPicPr>
          <p:nvPr/>
        </p:nvPicPr>
        <p:blipFill>
          <a:blip r:embed="rId5"/>
          <a:stretch>
            <a:fillRect/>
          </a:stretch>
        </p:blipFill>
        <p:spPr>
          <a:xfrm>
            <a:off x="458326" y="5628098"/>
            <a:ext cx="3163107" cy="571679"/>
          </a:xfrm>
          <a:prstGeom prst="rect">
            <a:avLst/>
          </a:prstGeom>
        </p:spPr>
      </p:pic>
      <p:sp>
        <p:nvSpPr>
          <p:cNvPr id="11" name="Content Placeholder 2">
            <a:extLst>
              <a:ext uri="{FF2B5EF4-FFF2-40B4-BE49-F238E27FC236}">
                <a16:creationId xmlns:a16="http://schemas.microsoft.com/office/drawing/2014/main" id="{520DDBBB-E1C8-4D0F-B5BE-6D034A253044}"/>
              </a:ext>
            </a:extLst>
          </p:cNvPr>
          <p:cNvSpPr txBox="1">
            <a:spLocks/>
          </p:cNvSpPr>
          <p:nvPr/>
        </p:nvSpPr>
        <p:spPr bwMode="auto">
          <a:xfrm>
            <a:off x="4932040" y="1556793"/>
            <a:ext cx="4834880"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S PGothic" panose="020B0600070205080204" pitchFamily="34" charset="-128"/>
                <a:cs typeface="ＭＳ Ｐゴシック" charset="0"/>
              </a:defRPr>
            </a:lvl1pPr>
            <a:lvl2pPr marL="742950" indent="-285750" algn="l" rtl="0" eaLnBrk="1" fontAlgn="base" hangingPunct="1">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1" fontAlgn="base" hangingPunct="1">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1" fontAlgn="base" hangingPunct="1">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1" fontAlgn="base" hangingPunct="1">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a:lstStyle>
          <a:p>
            <a:r>
              <a:rPr lang="en-US" sz="2000" dirty="0"/>
              <a:t>Zin Tun (McMaster/TVB)</a:t>
            </a:r>
          </a:p>
          <a:p>
            <a:r>
              <a:rPr lang="en-US" sz="2000" dirty="0"/>
              <a:t>Thomas </a:t>
            </a:r>
            <a:r>
              <a:rPr lang="en-US" sz="2000" dirty="0" err="1"/>
              <a:t>Gutberlet</a:t>
            </a:r>
            <a:r>
              <a:rPr lang="en-US" sz="2000" dirty="0"/>
              <a:t> (Julich)</a:t>
            </a:r>
          </a:p>
          <a:p>
            <a:r>
              <a:rPr lang="en-US" sz="2000" dirty="0"/>
              <a:t>Daniel Banks (TVB)</a:t>
            </a:r>
          </a:p>
          <a:p>
            <a:r>
              <a:rPr lang="da-DK" sz="2000" dirty="0"/>
              <a:t>Windsor Regional Hospital</a:t>
            </a:r>
          </a:p>
          <a:p>
            <a:r>
              <a:rPr lang="da-DK" sz="2000" dirty="0"/>
              <a:t>Canadian Neutron Initiative</a:t>
            </a:r>
          </a:p>
          <a:p>
            <a:r>
              <a:rPr lang="en-US" sz="2000" dirty="0"/>
              <a:t>NFRF Team </a:t>
            </a:r>
            <a:endParaRPr lang="en-US" sz="1800" dirty="0"/>
          </a:p>
          <a:p>
            <a:pPr marL="0" indent="0">
              <a:buNone/>
            </a:pPr>
            <a:endParaRPr lang="en-US" sz="2000" dirty="0"/>
          </a:p>
        </p:txBody>
      </p:sp>
      <p:pic>
        <p:nvPicPr>
          <p:cNvPr id="12" name="Picture 11" descr="A close up of a sign&#10;&#10;Description automatically generated">
            <a:extLst>
              <a:ext uri="{FF2B5EF4-FFF2-40B4-BE49-F238E27FC236}">
                <a16:creationId xmlns:a16="http://schemas.microsoft.com/office/drawing/2014/main" id="{F5681486-42E2-4A86-9D77-441D41968C38}"/>
              </a:ext>
            </a:extLst>
          </p:cNvPr>
          <p:cNvPicPr>
            <a:picLocks noChangeAspect="1"/>
          </p:cNvPicPr>
          <p:nvPr/>
        </p:nvPicPr>
        <p:blipFill>
          <a:blip r:embed="rId6"/>
          <a:stretch>
            <a:fillRect/>
          </a:stretch>
        </p:blipFill>
        <p:spPr>
          <a:xfrm>
            <a:off x="4282397" y="5118586"/>
            <a:ext cx="2231220" cy="959424"/>
          </a:xfrm>
          <a:prstGeom prst="rect">
            <a:avLst/>
          </a:prstGeom>
        </p:spPr>
      </p:pic>
    </p:spTree>
    <p:extLst>
      <p:ext uri="{BB962C8B-B14F-4D97-AF65-F5344CB8AC3E}">
        <p14:creationId xmlns:p14="http://schemas.microsoft.com/office/powerpoint/2010/main" val="69348152"/>
      </p:ext>
    </p:extLst>
  </p:cSld>
  <p:clrMapOvr>
    <a:masterClrMapping/>
  </p:clrMapOvr>
</p:sld>
</file>

<file path=ppt/theme/theme1.xml><?xml version="1.0" encoding="utf-8"?>
<a:theme xmlns:a="http://schemas.openxmlformats.org/drawingml/2006/main" name="UWindsorTemplat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windsor_template1 [Read-Only] [Compatibility Mode]" id="{27E35D46-9922-40E7-B8EF-F7C4D1C825E5}" vid="{FD6DA648-8374-4F23-A1D9-9168CF69F2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uwindsor_template1</Template>
  <TotalTime>21890</TotalTime>
  <Words>1856</Words>
  <Application>Microsoft Office PowerPoint</Application>
  <PresentationFormat>On-screen Show (4:3)</PresentationFormat>
  <Paragraphs>241</Paragraphs>
  <Slides>27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Arial Black</vt:lpstr>
      <vt:lpstr>Calibri</vt:lpstr>
      <vt:lpstr>Courier New</vt:lpstr>
      <vt:lpstr>Franklin Gothic Book</vt:lpstr>
      <vt:lpstr>UWindsorTemplate</vt:lpstr>
      <vt:lpstr>WinCNR: Windsor Centre for Neutron Research </vt:lpstr>
      <vt:lpstr>Neutron’s Impact in Canada</vt:lpstr>
      <vt:lpstr>Neutron’s Impact in Canada</vt:lpstr>
      <vt:lpstr>Neutrons</vt:lpstr>
      <vt:lpstr>Sources of Neutrons</vt:lpstr>
      <vt:lpstr>Sources of Neutrons</vt:lpstr>
      <vt:lpstr>PowerPoint Presentation</vt:lpstr>
      <vt:lpstr>Canadian Neutron Initiative – High level</vt:lpstr>
      <vt:lpstr>Researcher Led Canadian Initiatives</vt:lpstr>
      <vt:lpstr>Researcher Led Canadian Initiatives</vt:lpstr>
      <vt:lpstr>NFRF-Exploration - $250,000</vt:lpstr>
      <vt:lpstr>NFRF-Exploration Participants</vt:lpstr>
      <vt:lpstr>CANS Prototype: Windsor Centre for Neutron Research (WinCNR)</vt:lpstr>
      <vt:lpstr>WinCNR: Missions</vt:lpstr>
      <vt:lpstr>CANS Prototype: WinCNR</vt:lpstr>
      <vt:lpstr>CANS Prototype: Neutron Production</vt:lpstr>
      <vt:lpstr>Target-Moderator Research</vt:lpstr>
      <vt:lpstr>Materials Science Research</vt:lpstr>
      <vt:lpstr>Materials Science Research</vt:lpstr>
      <vt:lpstr>Neutrons for Materials Research</vt:lpstr>
      <vt:lpstr>Neutron Imaging and Radiography</vt:lpstr>
      <vt:lpstr>Boron Neutron Capture Therapy</vt:lpstr>
      <vt:lpstr>Boron neutron capture: powerful, highly targeted therapy</vt:lpstr>
      <vt:lpstr>Medical Isotope Production</vt:lpstr>
      <vt:lpstr>Supplying WRH PET Scanner with FDG</vt:lpstr>
      <vt:lpstr>20-year Outlook - Beyond the prototype</vt:lpstr>
      <vt:lpstr>Acknowledgements </vt:lpstr>
    </vt:vector>
  </TitlesOfParts>
  <Company>University of Windsor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Proteolipid interactions: A Flip-Flop Perspective</dc:title>
  <dc:creator>Drew Marquardt</dc:creator>
  <cp:lastModifiedBy>Drew Marquardt</cp:lastModifiedBy>
  <cp:revision>243</cp:revision>
  <dcterms:created xsi:type="dcterms:W3CDTF">2018-08-03T18:31:41Z</dcterms:created>
  <dcterms:modified xsi:type="dcterms:W3CDTF">2020-08-20T11:10:44Z</dcterms:modified>
</cp:coreProperties>
</file>