
<file path=[Content_Types].xml><?xml version="1.0" encoding="utf-8"?>
<Types xmlns="http://schemas.openxmlformats.org/package/2006/content-types">
  <Default Extension="emf" ContentType="image/x-emf"/>
  <Default Extension="gif" ContentType="image/gi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3"/>
  </p:notesMasterIdLst>
  <p:sldIdLst>
    <p:sldId id="258" r:id="rId3"/>
    <p:sldId id="310" r:id="rId4"/>
    <p:sldId id="333" r:id="rId5"/>
    <p:sldId id="325" r:id="rId6"/>
    <p:sldId id="326" r:id="rId7"/>
    <p:sldId id="328" r:id="rId8"/>
    <p:sldId id="329" r:id="rId9"/>
    <p:sldId id="330" r:id="rId10"/>
    <p:sldId id="319" r:id="rId11"/>
    <p:sldId id="32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80"/>
    <a:srgbClr val="740112"/>
    <a:srgbClr val="1F4B7F"/>
    <a:srgbClr val="00CC99"/>
    <a:srgbClr val="1A6FDF"/>
    <a:srgbClr val="FFFFFF"/>
    <a:srgbClr val="14195B"/>
    <a:srgbClr val="14195C"/>
    <a:srgbClr val="14195D"/>
    <a:srgbClr val="1F4A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347" autoAdjust="0"/>
  </p:normalViewPr>
  <p:slideViewPr>
    <p:cSldViewPr snapToGrid="0">
      <p:cViewPr varScale="1">
        <p:scale>
          <a:sx n="100" d="100"/>
          <a:sy n="100" d="100"/>
        </p:scale>
        <p:origin x="96" y="2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65E8D5-41E8-408F-943B-39C98285F558}" type="datetimeFigureOut">
              <a:rPr lang="en-US" smtClean="0"/>
              <a:t>8/20/2020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1FFDC2-9569-4862-B1CC-6113C99C97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221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1FFDC2-9569-4862-B1CC-6113C99C976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587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A7DA4-2FF6-4CE7-A839-DA6D178B47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45A76F-FE68-4078-9CA1-E33CB1106F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1240C7-96A5-4E25-AC37-ABBFFFA82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5B8CD-A442-4322-813C-3F5E5D7FC670}" type="datetimeFigureOut">
              <a:rPr lang="en-US" smtClean="0"/>
              <a:t>8/20/2020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778BDB-1D19-4600-BBF3-0F59FE8A7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D92379-1680-4625-B423-491A230AF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5736-3382-46F3-A463-53B20B975F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936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6B296-D395-44B5-8547-27D6CAA3C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3BB88A-4B1B-47BF-9577-D5825BB9A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52BD20-5B11-4EF3-849E-30B13BEE7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5B8CD-A442-4322-813C-3F5E5D7FC670}" type="datetimeFigureOut">
              <a:rPr lang="en-US" smtClean="0"/>
              <a:t>8/20/2020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5AA433-8018-4D82-98BD-24C9EF24C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E6D1E5-3EB5-4682-9502-939CFDAA5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5736-3382-46F3-A463-53B20B975F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706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0760A-028F-45D4-A03F-8F51C818B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F5BC8A-78D5-440A-8034-43490206D6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24620F-A97F-4952-9D1C-1DDFD7180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5B8CD-A442-4322-813C-3F5E5D7FC670}" type="datetimeFigureOut">
              <a:rPr lang="en-US" smtClean="0"/>
              <a:t>8/20/2020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B2C98B-32B8-4D4C-ADE2-2D21A9810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094D2F-11AB-4342-B8AF-4890579F8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5736-3382-46F3-A463-53B20B975F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697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95B35-AA30-4626-8FC6-B6E67CD94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C4962-9F2B-4CDF-ACD2-4EE7E352DF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9299E3-A6E9-44E5-918C-0F06E659C1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33BFA2-8578-4E95-8FC5-F8982AE6D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5B8CD-A442-4322-813C-3F5E5D7FC670}" type="datetimeFigureOut">
              <a:rPr lang="en-US" smtClean="0"/>
              <a:t>8/20/2020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BEC072-B022-4A47-B4AF-4EF9544FC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995586-1068-4D53-BC66-EE0F75343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5736-3382-46F3-A463-53B20B975F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717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A0B19-216A-492A-9857-F33E4DADF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B7A280-6490-459B-8ECA-7F73E367D7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D50C3D-939B-4514-A81C-3E65D3E028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52AA52-7776-489B-83EB-AFDB6F5DB6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E0C5D1-B7E7-4461-BC33-6E3C18C299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36D479-62FE-4B12-B6E8-D9A5D8AA8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5B8CD-A442-4322-813C-3F5E5D7FC670}" type="datetimeFigureOut">
              <a:rPr lang="en-US" smtClean="0"/>
              <a:t>8/20/2020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9C88F4-CF91-4F43-A525-18488DF34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606AC7-1F3A-4D29-A935-8853A65C1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5736-3382-46F3-A463-53B20B975F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194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D4B11-32F3-4DB6-B19D-2FD7F0B9A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446FBE-82E4-4747-9A51-2FAD9A54D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5B8CD-A442-4322-813C-3F5E5D7FC670}" type="datetimeFigureOut">
              <a:rPr lang="en-US" smtClean="0"/>
              <a:t>8/20/2020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50DB7E-0563-4EC9-B120-E8AD6EEAB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BC0136-DE7F-4F94-A2C1-ACE653CA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5736-3382-46F3-A463-53B20B975F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6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EAFAC4-9F83-4152-83E2-5D9845859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5B8CD-A442-4322-813C-3F5E5D7FC670}" type="datetimeFigureOut">
              <a:rPr lang="en-US" smtClean="0"/>
              <a:t>8/20/2020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B09857-3117-436E-B4A8-F60067E67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AA72B5-19A2-48C3-94A7-F2C383FD0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5736-3382-46F3-A463-53B20B975F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753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FBF12-B5C9-4EC6-999E-264C1E35F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4C683-24E0-4FE0-8031-1325E66D56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C8F697-4FE3-4FCF-B542-5C99B3EA96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C2E182-D453-471E-B71F-F05E44173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5B8CD-A442-4322-813C-3F5E5D7FC670}" type="datetimeFigureOut">
              <a:rPr lang="en-US" smtClean="0"/>
              <a:t>8/20/2020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66A3DA-315C-4635-9AB5-C4DA3B1AB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CFE59D-7512-4625-9652-122187152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5736-3382-46F3-A463-53B20B975F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219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F2C35-911F-4DAD-887D-1ED1F420F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3B1210-C922-4768-A557-3929F10662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40C62-F91B-480A-BC72-21015CBA0A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D0656F-5585-4107-BB61-8E822D8D7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5B8CD-A442-4322-813C-3F5E5D7FC670}" type="datetimeFigureOut">
              <a:rPr lang="en-US" smtClean="0"/>
              <a:t>8/20/2020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39189B-B7A3-457A-9AB4-84164A85B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8F9EA7-1056-4F5B-ADCE-0D967ECC4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5736-3382-46F3-A463-53B20B975F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187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E752A-C62A-44F4-85C8-D547AAFC2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1C57E2-B618-476C-BA5A-FF3604E929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611AB8-B785-410F-8137-AA4F45E54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5B8CD-A442-4322-813C-3F5E5D7FC670}" type="datetimeFigureOut">
              <a:rPr lang="en-US" smtClean="0"/>
              <a:t>8/20/2020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E8262-2AE9-4016-8BEC-ED2A5E189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0BDAC5-E7B6-4915-9E16-B2B47C64D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5736-3382-46F3-A463-53B20B975F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799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D455C9B-F154-44BE-ACEC-726963EDB8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EDBF0F-2CAF-4312-B5D1-4618F477B3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154E35-6854-4836-BD31-D4A7CC1F9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5B8CD-A442-4322-813C-3F5E5D7FC670}" type="datetimeFigureOut">
              <a:rPr lang="en-US" smtClean="0"/>
              <a:t>8/20/2020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390E6E-2FCB-418E-B58A-E8FFB3C58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16E6DF-4D90-4865-B01B-4CADD1405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5736-3382-46F3-A463-53B20B975F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4696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64566-FCFF-44D9-9BEE-C6761C2609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1B6FA8-D1B5-430E-9263-A0F53BE338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EBF58-EB73-42B6-8361-88034B993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7CF40-1A80-4CDB-B121-5180DD81A548}" type="datetimeFigureOut">
              <a:rPr lang="en-US" smtClean="0"/>
              <a:t>8/20/2020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19CA3D-FBB7-4497-8E49-F0DEFBD8F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45B906-8100-41E9-975A-8EE65EFA8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B303C-1C75-47C7-990E-734EA27F21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3900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56054-91A4-46E3-A141-78FF3FB1F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9B033E-3C18-4A98-8E0B-2BD898700F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D49B65-B2BB-4B7E-9B40-627AC7A07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7CF40-1A80-4CDB-B121-5180DD81A548}" type="datetimeFigureOut">
              <a:rPr lang="en-US" smtClean="0"/>
              <a:t>8/20/2020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C8D29B-967D-4B15-AE1B-10875C52B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ACBDF1-7CE6-46F7-9D3A-D6A50B1B6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B303C-1C75-47C7-990E-734EA27F21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5657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C7DC8-C1BA-4501-BC96-879F9EE91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439F4E-04F0-42BB-AE68-BAE950D966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5C6CC3-3E5C-4DA9-B98B-1449A5A39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7CF40-1A80-4CDB-B121-5180DD81A548}" type="datetimeFigureOut">
              <a:rPr lang="en-US" smtClean="0"/>
              <a:t>8/20/2020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DD201B-7DEB-4873-87E7-971D3AAC9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191DD1-EB40-4241-B984-5D8F1D099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B303C-1C75-47C7-990E-734EA27F21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5663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8968C-F610-4A06-9411-DD1ECE226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E6DFE-9339-406A-B3A3-227FE061C1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7D2F8D-D1E5-449B-8AAE-1AAE1DE226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6F4897-81F4-49D5-AD3E-D16CA3ABA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7CF40-1A80-4CDB-B121-5180DD81A548}" type="datetimeFigureOut">
              <a:rPr lang="en-US" smtClean="0"/>
              <a:t>8/20/2020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C2541B-E34D-4523-AB34-E6DCCDCCF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02B772-8A0F-4D66-A9E7-2629974D0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B303C-1C75-47C7-990E-734EA27F21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0632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68571-D7E8-48E8-BB8E-729E8358E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6A1BFC-238C-407B-AB31-0290DF88B9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ED526E-11B7-42E5-BFE6-9224384B26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EE284C-7454-4FF7-86F5-9D6B3DC47B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F47860-3A00-4592-9F0F-1C9AA55BBA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72122F-C367-44E4-A0D1-3A332E61A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7CF40-1A80-4CDB-B121-5180DD81A548}" type="datetimeFigureOut">
              <a:rPr lang="en-US" smtClean="0"/>
              <a:t>8/20/2020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C90781-694B-4FC8-8CE1-47F5CB5E9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EDB624-6CEA-47BB-A7D2-3EB5F1FAD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B303C-1C75-47C7-990E-734EA27F21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9432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27DC6-2D66-42BA-A7FA-88E88138F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316024-4361-43BC-A1AC-8731A1F27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7CF40-1A80-4CDB-B121-5180DD81A548}" type="datetimeFigureOut">
              <a:rPr lang="en-US" smtClean="0"/>
              <a:t>8/20/2020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590B40-E001-41CD-A832-42880D008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876BA4-1D5C-4021-B308-08D8ED96F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B303C-1C75-47C7-990E-734EA27F21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7443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3ED8B-8C3D-41B2-ACD6-6E8EBF1CA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7CF40-1A80-4CDB-B121-5180DD81A548}" type="datetimeFigureOut">
              <a:rPr lang="en-US" smtClean="0"/>
              <a:t>8/20/2020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8D1534-0A72-4392-8DC9-9613395F8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8D5CC0-35EA-4024-B58A-83E480916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B303C-1C75-47C7-990E-734EA27F21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8240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2397F-3D76-4B42-819D-C66BE0547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2A7E58-35D2-4047-9962-BDCA6C037B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9D2CE0-EBBA-4D64-AB89-FFB27705B8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BD4FE2-3DD2-45F7-BA5D-B083552BD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7CF40-1A80-4CDB-B121-5180DD81A548}" type="datetimeFigureOut">
              <a:rPr lang="en-US" smtClean="0"/>
              <a:t>8/20/2020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1C7822-B5C0-4407-A9CF-240C006E3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CC8D3A-F882-44C9-9434-0190ADD06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B303C-1C75-47C7-990E-734EA27F21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4892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D4871-B823-4DEC-8338-7C0C2EC03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7A8E61-9B2E-4B3E-9381-AE31F1FFAB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7148C2-6659-42C1-AE5C-29E1EAA0C4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1ECC22-EE73-4454-BFF8-E7B9E6769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7CF40-1A80-4CDB-B121-5180DD81A548}" type="datetimeFigureOut">
              <a:rPr lang="en-US" smtClean="0"/>
              <a:t>8/20/2020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129589-6EF5-453F-8F5A-3A2DF3542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D4A961-ECAC-4DE4-802C-5071306AF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B303C-1C75-47C7-990E-734EA27F21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6860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22416-8985-4BD0-90B1-888BE0FA7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74F3FD-208E-493A-8D2B-4E127C6406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C773A1-2BAB-48E5-AA87-7C2182EC7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7CF40-1A80-4CDB-B121-5180DD81A548}" type="datetimeFigureOut">
              <a:rPr lang="en-US" smtClean="0"/>
              <a:t>8/20/2020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8EDA1B-39DF-4118-BE28-2625044CF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90CC52-BF93-41BF-A144-A2A444DA4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B303C-1C75-47C7-990E-734EA27F21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4368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5137556-27AA-423F-9C65-15D6E759B8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61A596-18B1-4118-B8C0-2F7643AE50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E062CB-48E6-42DD-8888-540CC96CC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7CF40-1A80-4CDB-B121-5180DD81A548}" type="datetimeFigureOut">
              <a:rPr lang="en-US" smtClean="0"/>
              <a:t>8/20/2020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E0046A-0098-4439-8C93-DA7E77CFB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15C80-E2D4-4F8F-AD88-5D20D8D9C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B303C-1C75-47C7-990E-734EA27F21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960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EC2CD9-1ACA-4685-AB40-3D9332C84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2C56DA-7358-4733-838F-BE33094DB4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2311E4-68CC-4685-B1D5-67D4044557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05B8CD-A442-4322-813C-3F5E5D7FC670}" type="datetimeFigureOut">
              <a:rPr lang="en-US" smtClean="0"/>
              <a:t>8/20/2020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D3CC2A-55F1-462F-AB1D-BA0096FAF6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3EB4D9-2D67-4C9A-B5A5-041FEF7510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C5736-3382-46F3-A463-53B20B975F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457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65A391D-8D87-4DC3-96A1-80CD355CB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A9B8F6-409C-40F8-9029-CE900AABD7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11C67E-47D8-4F5F-8EFB-FDDD1A16C0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E7CF40-1A80-4CDB-B121-5180DD81A548}" type="datetimeFigureOut">
              <a:rPr lang="en-US" smtClean="0"/>
              <a:t>8/20/2020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6E4BA4-73BF-4DD1-AE53-BF2E691A2F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6F5315-E79C-428C-BBA3-E3D280E1B6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4B303C-1C75-47C7-990E-734EA27F21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816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jpg"/><Relationship Id="rId11" Type="http://schemas.openxmlformats.org/officeDocument/2006/relationships/image" Target="../media/image16.jpg"/><Relationship Id="rId5" Type="http://schemas.openxmlformats.org/officeDocument/2006/relationships/image" Target="../media/image10.jpg"/><Relationship Id="rId10" Type="http://schemas.openxmlformats.org/officeDocument/2006/relationships/image" Target="../media/image15.jpg"/><Relationship Id="rId4" Type="http://schemas.openxmlformats.org/officeDocument/2006/relationships/image" Target="../media/image9.jp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21.png"/><Relationship Id="rId7" Type="http://schemas.openxmlformats.org/officeDocument/2006/relationships/image" Target="../media/image25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jpg"/><Relationship Id="rId5" Type="http://schemas.openxmlformats.org/officeDocument/2006/relationships/image" Target="../media/image23.emf"/><Relationship Id="rId4" Type="http://schemas.openxmlformats.org/officeDocument/2006/relationships/image" Target="../media/image22.png"/><Relationship Id="rId9" Type="http://schemas.openxmlformats.org/officeDocument/2006/relationships/image" Target="../media/image2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0.png"/><Relationship Id="rId4" Type="http://schemas.openxmlformats.org/officeDocument/2006/relationships/image" Target="../media/image29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image" Target="../media/image31.png"/><Relationship Id="rId7" Type="http://schemas.openxmlformats.org/officeDocument/2006/relationships/image" Target="../media/image34.jf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3.jpg"/><Relationship Id="rId5" Type="http://schemas.openxmlformats.org/officeDocument/2006/relationships/image" Target="../media/image32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3" Type="http://schemas.openxmlformats.org/officeDocument/2006/relationships/image" Target="../media/image36.emf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17" Type="http://schemas.openxmlformats.org/officeDocument/2006/relationships/image" Target="../media/image50.jfif"/><Relationship Id="rId2" Type="http://schemas.openxmlformats.org/officeDocument/2006/relationships/image" Target="../media/image7.png"/><Relationship Id="rId16" Type="http://schemas.openxmlformats.org/officeDocument/2006/relationships/image" Target="../media/image49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9.png"/><Relationship Id="rId11" Type="http://schemas.openxmlformats.org/officeDocument/2006/relationships/image" Target="../media/image44.jpeg"/><Relationship Id="rId5" Type="http://schemas.openxmlformats.org/officeDocument/2006/relationships/image" Target="../media/image38.png"/><Relationship Id="rId15" Type="http://schemas.openxmlformats.org/officeDocument/2006/relationships/image" Target="../media/image48.jpg"/><Relationship Id="rId10" Type="http://schemas.openxmlformats.org/officeDocument/2006/relationships/image" Target="../media/image43.jpg"/><Relationship Id="rId4" Type="http://schemas.openxmlformats.org/officeDocument/2006/relationships/image" Target="../media/image37.png"/><Relationship Id="rId9" Type="http://schemas.openxmlformats.org/officeDocument/2006/relationships/image" Target="../media/image42.svg"/><Relationship Id="rId14" Type="http://schemas.openxmlformats.org/officeDocument/2006/relationships/image" Target="../media/image47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18" Type="http://schemas.openxmlformats.org/officeDocument/2006/relationships/image" Target="../media/image41.png"/><Relationship Id="rId3" Type="http://schemas.openxmlformats.org/officeDocument/2006/relationships/image" Target="../media/image7.png"/><Relationship Id="rId21" Type="http://schemas.openxmlformats.org/officeDocument/2006/relationships/image" Target="../media/image62.jp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17" Type="http://schemas.openxmlformats.org/officeDocument/2006/relationships/image" Target="../media/image40.png"/><Relationship Id="rId25" Type="http://schemas.openxmlformats.org/officeDocument/2006/relationships/image" Target="../media/image6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39.png"/><Relationship Id="rId20" Type="http://schemas.openxmlformats.org/officeDocument/2006/relationships/image" Target="../media/image43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24" Type="http://schemas.openxmlformats.org/officeDocument/2006/relationships/image" Target="../media/image64.gif"/><Relationship Id="rId5" Type="http://schemas.openxmlformats.org/officeDocument/2006/relationships/image" Target="../media/image52.png"/><Relationship Id="rId15" Type="http://schemas.openxmlformats.org/officeDocument/2006/relationships/image" Target="../media/image38.png"/><Relationship Id="rId23" Type="http://schemas.openxmlformats.org/officeDocument/2006/relationships/image" Target="../media/image63.png"/><Relationship Id="rId10" Type="http://schemas.openxmlformats.org/officeDocument/2006/relationships/image" Target="../media/image57.png"/><Relationship Id="rId19" Type="http://schemas.openxmlformats.org/officeDocument/2006/relationships/image" Target="../media/image42.svg"/><Relationship Id="rId4" Type="http://schemas.openxmlformats.org/officeDocument/2006/relationships/image" Target="../media/image51.jpg"/><Relationship Id="rId9" Type="http://schemas.openxmlformats.org/officeDocument/2006/relationships/image" Target="../media/image56.png"/><Relationship Id="rId14" Type="http://schemas.openxmlformats.org/officeDocument/2006/relationships/image" Target="../media/image61.svg"/><Relationship Id="rId22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7.jpg"/><Relationship Id="rId4" Type="http://schemas.openxmlformats.org/officeDocument/2006/relationships/image" Target="../media/image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9A66E47-DB89-4D53-9DD6-A4678B9F07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90" y="3198920"/>
            <a:ext cx="4443272" cy="22216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5895064-43C4-4840-BA6A-B8C7252210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751"/>
          <a:stretch/>
        </p:blipFill>
        <p:spPr>
          <a:xfrm>
            <a:off x="4724490" y="86268"/>
            <a:ext cx="2617433" cy="304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4ADEB0E-E12D-4EAD-BC22-5B5E34EFEA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5811" y="86268"/>
            <a:ext cx="4677748" cy="304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28D1E61-812D-48B7-ADB4-883EE9451EC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512"/>
          <a:stretch/>
        </p:blipFill>
        <p:spPr>
          <a:xfrm>
            <a:off x="9241650" y="3198920"/>
            <a:ext cx="2865223" cy="356357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4CAA64F-880F-43CB-A701-55CE7387935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5691"/>
          <a:stretch/>
        </p:blipFill>
        <p:spPr>
          <a:xfrm>
            <a:off x="4724490" y="5475972"/>
            <a:ext cx="4443272" cy="128652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F523702-94D4-44E4-9C7F-16CF8466C6A7}"/>
              </a:ext>
            </a:extLst>
          </p:cNvPr>
          <p:cNvSpPr txBox="1"/>
          <p:nvPr/>
        </p:nvSpPr>
        <p:spPr>
          <a:xfrm>
            <a:off x="28238" y="2515074"/>
            <a:ext cx="46252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91C4"/>
                </a:solidFill>
                <a:latin typeface="Garamond" panose="02020404030301010803" pitchFamily="18" charset="0"/>
              </a:rPr>
              <a:t>For gas phase cluster research</a:t>
            </a:r>
            <a:endParaRPr lang="en-US" sz="3200" dirty="0">
              <a:solidFill>
                <a:srgbClr val="0091C4"/>
              </a:solidFill>
              <a:latin typeface="Garamond" panose="02020404030301010803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6206B6-6466-41CD-BF76-73E2B2B664A1}"/>
              </a:ext>
            </a:extLst>
          </p:cNvPr>
          <p:cNvSpPr txBox="1"/>
          <p:nvPr/>
        </p:nvSpPr>
        <p:spPr>
          <a:xfrm>
            <a:off x="28238" y="1807188"/>
            <a:ext cx="46252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1F4B7F"/>
                </a:solidFill>
                <a:latin typeface="Garamond" panose="02020404030301010803" pitchFamily="18" charset="0"/>
              </a:rPr>
              <a:t>The Hopkins Lab</a:t>
            </a:r>
            <a:endParaRPr lang="en-US" sz="4000" dirty="0">
              <a:solidFill>
                <a:srgbClr val="1F4B7F"/>
              </a:solidFill>
              <a:latin typeface="Garamond" panose="02020404030301010803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1D5C04-7C8A-4799-A15B-681DF302DABB}"/>
              </a:ext>
            </a:extLst>
          </p:cNvPr>
          <p:cNvSpPr txBox="1"/>
          <p:nvPr/>
        </p:nvSpPr>
        <p:spPr>
          <a:xfrm>
            <a:off x="28238" y="4254246"/>
            <a:ext cx="46252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8080"/>
                </a:solidFill>
                <a:latin typeface="Garamond" panose="02020404030301010803" pitchFamily="18" charset="0"/>
              </a:rPr>
              <a:t>Future Canadian Infrastructure for Photon Science</a:t>
            </a:r>
            <a:endParaRPr lang="en-US" sz="2400" dirty="0">
              <a:solidFill>
                <a:srgbClr val="008080"/>
              </a:solidFill>
              <a:latin typeface="Garamond" panose="02020404030301010803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FD55AEC-A52C-49E6-B8AB-54A99326C7AC}"/>
              </a:ext>
            </a:extLst>
          </p:cNvPr>
          <p:cNvSpPr txBox="1"/>
          <p:nvPr/>
        </p:nvSpPr>
        <p:spPr>
          <a:xfrm>
            <a:off x="3053883" y="6393164"/>
            <a:ext cx="164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21 August 2020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EB2092E8-CEE1-42E3-86F9-B5D7B2DF003D}"/>
              </a:ext>
            </a:extLst>
          </p:cNvPr>
          <p:cNvPicPr>
            <a:picLocks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25574" y="0"/>
            <a:ext cx="1628775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42152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>
            <a:extLst>
              <a:ext uri="{FF2B5EF4-FFF2-40B4-BE49-F238E27FC236}">
                <a16:creationId xmlns:a16="http://schemas.microsoft.com/office/drawing/2014/main" id="{12D41894-206E-4FA1-A1A5-B3E3C13831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268" y="1029348"/>
            <a:ext cx="5801520" cy="460605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97CC87B-3235-49ED-9057-0A0395BA6AFA}"/>
              </a:ext>
            </a:extLst>
          </p:cNvPr>
          <p:cNvSpPr txBox="1"/>
          <p:nvPr/>
        </p:nvSpPr>
        <p:spPr>
          <a:xfrm>
            <a:off x="11403001" y="6548726"/>
            <a:ext cx="7889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 | Slide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998D3-F3AD-4CC6-898D-F6015940E7ED}"/>
              </a:ext>
            </a:extLst>
          </p:cNvPr>
          <p:cNvSpPr txBox="1"/>
          <p:nvPr/>
        </p:nvSpPr>
        <p:spPr>
          <a:xfrm>
            <a:off x="1136342" y="248574"/>
            <a:ext cx="106522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prstClr val="black"/>
                </a:solidFill>
                <a:latin typeface="Calibri" panose="020F0502020204030204"/>
              </a:rPr>
              <a:t>Photonic Science - A Canadian Tradition of Excellence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C245AE04-CFE0-4418-98ED-6B9CF97C54C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36" r="19483" b="17380"/>
          <a:stretch/>
        </p:blipFill>
        <p:spPr>
          <a:xfrm>
            <a:off x="348568" y="1246799"/>
            <a:ext cx="973407" cy="127450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0DDBE40-5A79-4BB9-9861-1E967FF00681}"/>
              </a:ext>
            </a:extLst>
          </p:cNvPr>
          <p:cNvSpPr txBox="1"/>
          <p:nvPr/>
        </p:nvSpPr>
        <p:spPr>
          <a:xfrm>
            <a:off x="1373660" y="1246799"/>
            <a:ext cx="211936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James Peebles</a:t>
            </a:r>
          </a:p>
          <a:p>
            <a:r>
              <a:rPr lang="en-US" sz="1200" dirty="0"/>
              <a:t>Cosmic microwave background</a:t>
            </a:r>
          </a:p>
          <a:p>
            <a:r>
              <a:rPr lang="en-US" sz="1200" dirty="0"/>
              <a:t>Cosmic infrared background</a:t>
            </a:r>
          </a:p>
          <a:p>
            <a:r>
              <a:rPr lang="en-US" sz="1200" dirty="0"/>
              <a:t>Exoplanet discovery</a:t>
            </a:r>
          </a:p>
          <a:p>
            <a:r>
              <a:rPr lang="en-US" sz="1200" dirty="0"/>
              <a:t>Physics Nobel Prize 2019</a:t>
            </a:r>
          </a:p>
        </p:txBody>
      </p:sp>
      <p:pic>
        <p:nvPicPr>
          <p:cNvPr id="9" name="Picture 8" descr="A person wearing glasses and a blue shirt&#10;&#10;Description automatically generated">
            <a:extLst>
              <a:ext uri="{FF2B5EF4-FFF2-40B4-BE49-F238E27FC236}">
                <a16:creationId xmlns:a16="http://schemas.microsoft.com/office/drawing/2014/main" id="{6F47276D-63A6-4CED-8AF2-F9E50350CFC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8" r="24396" b="27897"/>
          <a:stretch/>
        </p:blipFill>
        <p:spPr>
          <a:xfrm>
            <a:off x="348568" y="2735665"/>
            <a:ext cx="973408" cy="125699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9C36E87-E6A2-4614-B9F1-CF2BF3AF52C5}"/>
              </a:ext>
            </a:extLst>
          </p:cNvPr>
          <p:cNvSpPr txBox="1"/>
          <p:nvPr/>
        </p:nvSpPr>
        <p:spPr>
          <a:xfrm>
            <a:off x="1373660" y="2737095"/>
            <a:ext cx="18907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Donna Strickland</a:t>
            </a:r>
          </a:p>
          <a:p>
            <a:r>
              <a:rPr lang="en-US" sz="1200" dirty="0"/>
              <a:t>Ultrafast optics</a:t>
            </a:r>
          </a:p>
          <a:p>
            <a:r>
              <a:rPr lang="en-US" sz="1200" dirty="0"/>
              <a:t>Chirped pulse amplification</a:t>
            </a:r>
          </a:p>
          <a:p>
            <a:r>
              <a:rPr lang="en-US" sz="1200" dirty="0"/>
              <a:t>Physics Nobel Prize 2018</a:t>
            </a:r>
          </a:p>
        </p:txBody>
      </p:sp>
      <p:pic>
        <p:nvPicPr>
          <p:cNvPr id="13" name="Picture 12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ACC630AA-59DC-4FEF-AA9F-D7C4A06F9DE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42"/>
          <a:stretch/>
        </p:blipFill>
        <p:spPr>
          <a:xfrm>
            <a:off x="348568" y="4080773"/>
            <a:ext cx="973408" cy="125699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FEB7FE8-4489-4E25-A14A-0190FA39875C}"/>
              </a:ext>
            </a:extLst>
          </p:cNvPr>
          <p:cNvSpPr txBox="1"/>
          <p:nvPr/>
        </p:nvSpPr>
        <p:spPr>
          <a:xfrm>
            <a:off x="1373660" y="4080773"/>
            <a:ext cx="17286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Willard Boyle</a:t>
            </a:r>
          </a:p>
          <a:p>
            <a:r>
              <a:rPr lang="en-US" sz="1200" dirty="0"/>
              <a:t>Laser technology</a:t>
            </a:r>
          </a:p>
          <a:p>
            <a:r>
              <a:rPr lang="en-US" sz="1200" dirty="0"/>
              <a:t>Charge-coupled device</a:t>
            </a:r>
          </a:p>
          <a:p>
            <a:r>
              <a:rPr lang="en-US" sz="1200" dirty="0"/>
              <a:t>Physics Nobel Prize 2009</a:t>
            </a:r>
          </a:p>
        </p:txBody>
      </p:sp>
      <p:pic>
        <p:nvPicPr>
          <p:cNvPr id="19" name="Picture 18" descr="A person looking at the camera&#10;&#10;Description automatically generated">
            <a:extLst>
              <a:ext uri="{FF2B5EF4-FFF2-40B4-BE49-F238E27FC236}">
                <a16:creationId xmlns:a16="http://schemas.microsoft.com/office/drawing/2014/main" id="{D27F69E2-CE5B-46E5-BC05-024C97939C6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24" r="24548" b="31199"/>
          <a:stretch/>
        </p:blipFill>
        <p:spPr>
          <a:xfrm>
            <a:off x="348568" y="5424451"/>
            <a:ext cx="986969" cy="1274505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39E6012E-267C-48F0-B1DD-077635EC9CFF}"/>
              </a:ext>
            </a:extLst>
          </p:cNvPr>
          <p:cNvSpPr txBox="1"/>
          <p:nvPr/>
        </p:nvSpPr>
        <p:spPr>
          <a:xfrm>
            <a:off x="1373852" y="5424451"/>
            <a:ext cx="19707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John Polanyi</a:t>
            </a:r>
          </a:p>
          <a:p>
            <a:r>
              <a:rPr lang="en-US" sz="1200" dirty="0"/>
              <a:t>Chemical Kinetics</a:t>
            </a:r>
          </a:p>
          <a:p>
            <a:r>
              <a:rPr lang="en-US" sz="1200" dirty="0"/>
              <a:t>Infrared Chemiluminescence</a:t>
            </a:r>
          </a:p>
          <a:p>
            <a:r>
              <a:rPr lang="en-US" sz="1200" dirty="0"/>
              <a:t>Chemistry Nobel Prize 1986</a:t>
            </a:r>
          </a:p>
        </p:txBody>
      </p:sp>
      <p:pic>
        <p:nvPicPr>
          <p:cNvPr id="35" name="Picture 34" descr="A person wearing a suit and tie smiling at the camera&#10;&#10;Description automatically generated">
            <a:extLst>
              <a:ext uri="{FF2B5EF4-FFF2-40B4-BE49-F238E27FC236}">
                <a16:creationId xmlns:a16="http://schemas.microsoft.com/office/drawing/2014/main" id="{7756469F-59D2-4C18-A829-19D57C3E831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35"/>
          <a:stretch/>
        </p:blipFill>
        <p:spPr>
          <a:xfrm>
            <a:off x="3493023" y="5424451"/>
            <a:ext cx="973408" cy="127450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4174862A-4CCB-4521-9018-C166F7134B4F}"/>
              </a:ext>
            </a:extLst>
          </p:cNvPr>
          <p:cNvSpPr txBox="1"/>
          <p:nvPr/>
        </p:nvSpPr>
        <p:spPr>
          <a:xfrm>
            <a:off x="4466431" y="5424451"/>
            <a:ext cx="23019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Gerhard Herzberg</a:t>
            </a:r>
          </a:p>
          <a:p>
            <a:r>
              <a:rPr lang="en-US" sz="1200" dirty="0"/>
              <a:t>Electronic Structure of Molecules</a:t>
            </a:r>
          </a:p>
          <a:p>
            <a:r>
              <a:rPr lang="en-US" sz="1200" dirty="0"/>
              <a:t>Atomic &amp; Molecular Spectroscopy</a:t>
            </a:r>
          </a:p>
          <a:p>
            <a:r>
              <a:rPr lang="en-US" sz="1200" dirty="0"/>
              <a:t>Chemistry Nobel Prize 1971</a:t>
            </a:r>
          </a:p>
        </p:txBody>
      </p:sp>
      <p:pic>
        <p:nvPicPr>
          <p:cNvPr id="43" name="Picture 42" descr="A close up of a map&#10;&#10;Description automatically generated">
            <a:extLst>
              <a:ext uri="{FF2B5EF4-FFF2-40B4-BE49-F238E27FC236}">
                <a16:creationId xmlns:a16="http://schemas.microsoft.com/office/drawing/2014/main" id="{15C0E8D8-B869-48DE-B882-6E3DF7360CA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3609" y="1029348"/>
            <a:ext cx="2081174" cy="1946230"/>
          </a:xfrm>
          <a:prstGeom prst="rect">
            <a:avLst/>
          </a:prstGeom>
          <a:ln w="25400">
            <a:solidFill>
              <a:srgbClr val="008080"/>
            </a:solidFill>
          </a:ln>
        </p:spPr>
      </p:pic>
      <p:sp>
        <p:nvSpPr>
          <p:cNvPr id="44" name="Star: 4 Points 43">
            <a:extLst>
              <a:ext uri="{FF2B5EF4-FFF2-40B4-BE49-F238E27FC236}">
                <a16:creationId xmlns:a16="http://schemas.microsoft.com/office/drawing/2014/main" id="{FA6FC4DF-A7BF-4997-B2E0-1FA43397F891}"/>
              </a:ext>
            </a:extLst>
          </p:cNvPr>
          <p:cNvSpPr/>
          <p:nvPr/>
        </p:nvSpPr>
        <p:spPr>
          <a:xfrm>
            <a:off x="5236066" y="4518888"/>
            <a:ext cx="285518" cy="285518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94B5F051-CC0A-4F75-8789-B2FC0A8C2961}"/>
              </a:ext>
            </a:extLst>
          </p:cNvPr>
          <p:cNvCxnSpPr/>
          <p:nvPr/>
        </p:nvCxnSpPr>
        <p:spPr>
          <a:xfrm flipV="1">
            <a:off x="5384800" y="1029348"/>
            <a:ext cx="2188809" cy="3625779"/>
          </a:xfrm>
          <a:prstGeom prst="line">
            <a:avLst/>
          </a:prstGeom>
          <a:ln w="25400">
            <a:solidFill>
              <a:srgbClr val="0080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DC572313-2CCF-4AB1-8C55-5065274F002A}"/>
              </a:ext>
            </a:extLst>
          </p:cNvPr>
          <p:cNvCxnSpPr/>
          <p:nvPr/>
        </p:nvCxnSpPr>
        <p:spPr>
          <a:xfrm flipV="1">
            <a:off x="5384800" y="2975578"/>
            <a:ext cx="4269983" cy="1679549"/>
          </a:xfrm>
          <a:prstGeom prst="line">
            <a:avLst/>
          </a:prstGeom>
          <a:ln w="25400">
            <a:solidFill>
              <a:srgbClr val="0080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Star: 4 Points 49">
            <a:extLst>
              <a:ext uri="{FF2B5EF4-FFF2-40B4-BE49-F238E27FC236}">
                <a16:creationId xmlns:a16="http://schemas.microsoft.com/office/drawing/2014/main" id="{9DFB13D1-CFCE-4025-B4DD-E124466E0C05}"/>
              </a:ext>
            </a:extLst>
          </p:cNvPr>
          <p:cNvSpPr/>
          <p:nvPr/>
        </p:nvSpPr>
        <p:spPr>
          <a:xfrm>
            <a:off x="7679084" y="4758626"/>
            <a:ext cx="285518" cy="285518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2" name="Picture 51" descr="A close up of an engine&#10;&#10;Description automatically generated">
            <a:extLst>
              <a:ext uri="{FF2B5EF4-FFF2-40B4-BE49-F238E27FC236}">
                <a16:creationId xmlns:a16="http://schemas.microsoft.com/office/drawing/2014/main" id="{AF451E54-05E5-473D-AB81-EF76BE761EA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5411" y="3375982"/>
            <a:ext cx="2347904" cy="1569942"/>
          </a:xfrm>
          <a:prstGeom prst="rect">
            <a:avLst/>
          </a:prstGeom>
          <a:ln w="25400">
            <a:solidFill>
              <a:srgbClr val="00CC99"/>
            </a:solidFill>
          </a:ln>
        </p:spPr>
      </p:pic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E7BB5EC2-3C9A-49D2-8501-739C8814CD1F}"/>
              </a:ext>
            </a:extLst>
          </p:cNvPr>
          <p:cNvCxnSpPr/>
          <p:nvPr/>
        </p:nvCxnSpPr>
        <p:spPr>
          <a:xfrm flipV="1">
            <a:off x="7821843" y="3375982"/>
            <a:ext cx="1473568" cy="1525403"/>
          </a:xfrm>
          <a:prstGeom prst="line">
            <a:avLst/>
          </a:prstGeom>
          <a:ln w="25400">
            <a:solidFill>
              <a:srgbClr val="00CC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959C0AF2-A792-4A12-AAD8-824B48E1DFDB}"/>
              </a:ext>
            </a:extLst>
          </p:cNvPr>
          <p:cNvCxnSpPr/>
          <p:nvPr/>
        </p:nvCxnSpPr>
        <p:spPr>
          <a:xfrm>
            <a:off x="7821843" y="4901385"/>
            <a:ext cx="1451250" cy="20423"/>
          </a:xfrm>
          <a:prstGeom prst="line">
            <a:avLst/>
          </a:prstGeom>
          <a:ln w="25400">
            <a:solidFill>
              <a:srgbClr val="00CC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" name="Picture 57" descr="A picture containing drawing&#10;&#10;Description automatically generated">
            <a:extLst>
              <a:ext uri="{FF2B5EF4-FFF2-40B4-BE49-F238E27FC236}">
                <a16:creationId xmlns:a16="http://schemas.microsoft.com/office/drawing/2014/main" id="{A415EF05-14A8-4002-A6FB-68608D89F10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2308" y="3375982"/>
            <a:ext cx="1255619" cy="374593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8C177208-91EF-4A9E-B41B-EAA91CA38FC0}"/>
              </a:ext>
            </a:extLst>
          </p:cNvPr>
          <p:cNvSpPr txBox="1"/>
          <p:nvPr/>
        </p:nvSpPr>
        <p:spPr>
          <a:xfrm>
            <a:off x="7141376" y="5840110"/>
            <a:ext cx="47020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8080"/>
                </a:solidFill>
              </a:rPr>
              <a:t>Numerous research programs across Canada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8080"/>
                </a:solidFill>
              </a:rPr>
              <a:t>Last major investments: 1999, 2003</a:t>
            </a:r>
          </a:p>
        </p:txBody>
      </p:sp>
    </p:spTree>
    <p:extLst>
      <p:ext uri="{BB962C8B-B14F-4D97-AF65-F5344CB8AC3E}">
        <p14:creationId xmlns:p14="http://schemas.microsoft.com/office/powerpoint/2010/main" val="916824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97CC87B-3235-49ED-9057-0A0395BA6AFA}"/>
              </a:ext>
            </a:extLst>
          </p:cNvPr>
          <p:cNvSpPr txBox="1"/>
          <p:nvPr/>
        </p:nvSpPr>
        <p:spPr>
          <a:xfrm>
            <a:off x="11403001" y="6548726"/>
            <a:ext cx="7889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 | Slide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998D3-F3AD-4CC6-898D-F6015940E7ED}"/>
              </a:ext>
            </a:extLst>
          </p:cNvPr>
          <p:cNvSpPr txBox="1"/>
          <p:nvPr/>
        </p:nvSpPr>
        <p:spPr>
          <a:xfrm>
            <a:off x="1136341" y="248574"/>
            <a:ext cx="105894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alibri" panose="020F0502020204030204"/>
              </a:rPr>
              <a:t>IRFEL Technology - A National Effort (5-10 years)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13" descr="A close up of a map&#10;&#10;Description automatically generated">
            <a:extLst>
              <a:ext uri="{FF2B5EF4-FFF2-40B4-BE49-F238E27FC236}">
                <a16:creationId xmlns:a16="http://schemas.microsoft.com/office/drawing/2014/main" id="{84DA0DB7-53D6-424D-8222-8A3A10D93D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027" y="1271483"/>
            <a:ext cx="5890317" cy="455428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19A480E-F258-4A2F-A769-12B0CD50018F}"/>
              </a:ext>
            </a:extLst>
          </p:cNvPr>
          <p:cNvSpPr txBox="1"/>
          <p:nvPr/>
        </p:nvSpPr>
        <p:spPr>
          <a:xfrm>
            <a:off x="780474" y="6020985"/>
            <a:ext cx="54734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008080"/>
                </a:solidFill>
              </a:rPr>
              <a:t>CFI: 8 Universities, 2 National Research Institutions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B84AEBD-C095-4C75-916F-958D7AE5017F}"/>
              </a:ext>
            </a:extLst>
          </p:cNvPr>
          <p:cNvGrpSpPr/>
          <p:nvPr/>
        </p:nvGrpSpPr>
        <p:grpSpPr>
          <a:xfrm>
            <a:off x="3933825" y="1461983"/>
            <a:ext cx="7160668" cy="3967267"/>
            <a:chOff x="3933825" y="1461983"/>
            <a:chExt cx="7160668" cy="3967267"/>
          </a:xfrm>
        </p:grpSpPr>
        <p:pic>
          <p:nvPicPr>
            <p:cNvPr id="20" name="Picture 19" descr="A close up of a map&#10;&#10;Description automatically generated">
              <a:extLst>
                <a:ext uri="{FF2B5EF4-FFF2-40B4-BE49-F238E27FC236}">
                  <a16:creationId xmlns:a16="http://schemas.microsoft.com/office/drawing/2014/main" id="{FF7CD1C3-41BF-47C9-80CD-0F1478996D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2695" y="1461983"/>
              <a:ext cx="3322669" cy="2791470"/>
            </a:xfrm>
            <a:prstGeom prst="rect">
              <a:avLst/>
            </a:prstGeom>
            <a:ln w="41275">
              <a:solidFill>
                <a:srgbClr val="1F4B7F"/>
              </a:solidFill>
            </a:ln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6A98BD0-A89A-451C-958B-FA6AD1BABE1C}"/>
                </a:ext>
              </a:extLst>
            </p:cNvPr>
            <p:cNvSpPr/>
            <p:nvPr/>
          </p:nvSpPr>
          <p:spPr>
            <a:xfrm>
              <a:off x="3943351" y="4934160"/>
              <a:ext cx="495090" cy="49509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193D459-D14E-4558-830B-AAE95118CB4C}"/>
                </a:ext>
              </a:extLst>
            </p:cNvPr>
            <p:cNvCxnSpPr/>
            <p:nvPr/>
          </p:nvCxnSpPr>
          <p:spPr>
            <a:xfrm flipV="1">
              <a:off x="3933825" y="1461983"/>
              <a:ext cx="3798870" cy="346244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76EF378-258A-49B6-984F-85691A73261F}"/>
                </a:ext>
              </a:extLst>
            </p:cNvPr>
            <p:cNvCxnSpPr/>
            <p:nvPr/>
          </p:nvCxnSpPr>
          <p:spPr>
            <a:xfrm flipV="1">
              <a:off x="4438441" y="3190875"/>
              <a:ext cx="3294254" cy="174328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5D09D42-1252-494D-AEB0-B6977D42A99D}"/>
                </a:ext>
              </a:extLst>
            </p:cNvPr>
            <p:cNvCxnSpPr/>
            <p:nvPr/>
          </p:nvCxnSpPr>
          <p:spPr>
            <a:xfrm flipV="1">
              <a:off x="4438441" y="4253453"/>
              <a:ext cx="6656052" cy="117579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67E2FF3-099A-4F30-B1D8-72B864D38AF0}"/>
                </a:ext>
              </a:extLst>
            </p:cNvPr>
            <p:cNvCxnSpPr/>
            <p:nvPr/>
          </p:nvCxnSpPr>
          <p:spPr>
            <a:xfrm flipV="1">
              <a:off x="3943351" y="4253453"/>
              <a:ext cx="3789344" cy="117579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45277320-A425-4A55-84EE-3EDAA35747CF}"/>
              </a:ext>
            </a:extLst>
          </p:cNvPr>
          <p:cNvSpPr/>
          <p:nvPr/>
        </p:nvSpPr>
        <p:spPr>
          <a:xfrm>
            <a:off x="270974" y="6539436"/>
            <a:ext cx="48399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Hopkins, </a:t>
            </a:r>
            <a:r>
              <a:rPr lang="en-US" sz="1400" dirty="0" err="1"/>
              <a:t>Verzilov</a:t>
            </a:r>
            <a:r>
              <a:rPr lang="en-US" sz="1400" dirty="0"/>
              <a:t>, Kester, </a:t>
            </a:r>
            <a:r>
              <a:rPr lang="en-US" sz="1400" i="1" dirty="0"/>
              <a:t>et al.</a:t>
            </a:r>
            <a:r>
              <a:rPr lang="en-US" sz="1400" dirty="0"/>
              <a:t>, Can. J. Phys., 97(12), p. vii (2019)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FEDD48C-573C-4025-B798-1A840B041C81}"/>
              </a:ext>
            </a:extLst>
          </p:cNvPr>
          <p:cNvSpPr txBox="1"/>
          <p:nvPr/>
        </p:nvSpPr>
        <p:spPr>
          <a:xfrm>
            <a:off x="8521831" y="534499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415B389-2D33-4387-88AF-E5F09FAF6D4A}"/>
              </a:ext>
            </a:extLst>
          </p:cNvPr>
          <p:cNvSpPr txBox="1"/>
          <p:nvPr/>
        </p:nvSpPr>
        <p:spPr>
          <a:xfrm>
            <a:off x="7465585" y="6020985"/>
            <a:ext cx="3856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8080"/>
                </a:solidFill>
              </a:rPr>
              <a:t>...and much wider national support</a:t>
            </a:r>
          </a:p>
        </p:txBody>
      </p:sp>
    </p:spTree>
    <p:extLst>
      <p:ext uri="{BB962C8B-B14F-4D97-AF65-F5344CB8AC3E}">
        <p14:creationId xmlns:p14="http://schemas.microsoft.com/office/powerpoint/2010/main" val="1403585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97CC87B-3235-49ED-9057-0A0395BA6AFA}"/>
              </a:ext>
            </a:extLst>
          </p:cNvPr>
          <p:cNvSpPr txBox="1"/>
          <p:nvPr/>
        </p:nvSpPr>
        <p:spPr>
          <a:xfrm>
            <a:off x="11403001" y="6548726"/>
            <a:ext cx="7889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 | Slide</a:t>
            </a:r>
          </a:p>
        </p:txBody>
      </p:sp>
      <p:pic>
        <p:nvPicPr>
          <p:cNvPr id="14" name="Picture 13" descr="A close up of a map&#10;&#10;Description automatically generated">
            <a:extLst>
              <a:ext uri="{FF2B5EF4-FFF2-40B4-BE49-F238E27FC236}">
                <a16:creationId xmlns:a16="http://schemas.microsoft.com/office/drawing/2014/main" id="{84DA0DB7-53D6-424D-8222-8A3A10D93D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027" y="1271483"/>
            <a:ext cx="5890317" cy="455428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19A480E-F258-4A2F-A769-12B0CD50018F}"/>
              </a:ext>
            </a:extLst>
          </p:cNvPr>
          <p:cNvSpPr txBox="1"/>
          <p:nvPr/>
        </p:nvSpPr>
        <p:spPr>
          <a:xfrm>
            <a:off x="1003291" y="6059490"/>
            <a:ext cx="50277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1F4B7F"/>
                </a:solidFill>
              </a:rPr>
              <a:t>8 Universities, 2 National Research Institutions</a:t>
            </a:r>
          </a:p>
        </p:txBody>
      </p:sp>
      <p:pic>
        <p:nvPicPr>
          <p:cNvPr id="45" name="Picture 44" descr="A screenshot of a cell phone&#10;&#10;Description automatically generated">
            <a:extLst>
              <a:ext uri="{FF2B5EF4-FFF2-40B4-BE49-F238E27FC236}">
                <a16:creationId xmlns:a16="http://schemas.microsoft.com/office/drawing/2014/main" id="{D000E862-6793-400E-A212-E29A0C7BDF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0396" y="1119457"/>
            <a:ext cx="5367632" cy="2092644"/>
          </a:xfrm>
          <a:prstGeom prst="rect">
            <a:avLst/>
          </a:prstGeom>
        </p:spPr>
      </p:pic>
      <p:pic>
        <p:nvPicPr>
          <p:cNvPr id="53" name="Picture 52" descr="A screenshot of a cell phone&#10;&#10;Description automatically generated">
            <a:extLst>
              <a:ext uri="{FF2B5EF4-FFF2-40B4-BE49-F238E27FC236}">
                <a16:creationId xmlns:a16="http://schemas.microsoft.com/office/drawing/2014/main" id="{3F2FFBC3-4BF5-4517-A966-F593271A50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0396" y="3645899"/>
            <a:ext cx="5285074" cy="263271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9A3344F-A4EE-4097-8BBC-FC65F37F34E3}"/>
              </a:ext>
            </a:extLst>
          </p:cNvPr>
          <p:cNvSpPr/>
          <p:nvPr/>
        </p:nvSpPr>
        <p:spPr>
          <a:xfrm>
            <a:off x="270974" y="6539436"/>
            <a:ext cx="369408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Hopkins, et al., Can. J. Phys., 97(12), p. vii (2019)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9574DD-58A5-489F-94FC-57D1C342DA7A}"/>
              </a:ext>
            </a:extLst>
          </p:cNvPr>
          <p:cNvSpPr txBox="1"/>
          <p:nvPr/>
        </p:nvSpPr>
        <p:spPr>
          <a:xfrm>
            <a:off x="1136341" y="248574"/>
            <a:ext cx="105894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alibri" panose="020F0502020204030204"/>
              </a:rPr>
              <a:t>IRFEL Technology - A National Effort (5-10 years)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8758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97CC87B-3235-49ED-9057-0A0395BA6AFA}"/>
              </a:ext>
            </a:extLst>
          </p:cNvPr>
          <p:cNvSpPr txBox="1"/>
          <p:nvPr/>
        </p:nvSpPr>
        <p:spPr>
          <a:xfrm>
            <a:off x="11403001" y="6548726"/>
            <a:ext cx="7889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 | Slide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998D3-F3AD-4CC6-898D-F6015940E7ED}"/>
              </a:ext>
            </a:extLst>
          </p:cNvPr>
          <p:cNvSpPr txBox="1"/>
          <p:nvPr/>
        </p:nvSpPr>
        <p:spPr>
          <a:xfrm>
            <a:off x="1136342" y="248574"/>
            <a:ext cx="10836749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800" dirty="0">
                <a:solidFill>
                  <a:prstClr val="black"/>
                </a:solidFill>
                <a:latin typeface="Calibri" panose="020F0502020204030204"/>
              </a:rPr>
              <a:t>Phase 1: Instrumentation &amp; Component Development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216C687-24B3-47D0-8E77-43DE81D55CC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424" y="1498863"/>
            <a:ext cx="5007076" cy="333311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985F0B2-0098-49DE-B576-C82FE7085274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726" y="1358703"/>
            <a:ext cx="3456190" cy="268664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9A10056-0502-40B0-9891-BEC434E480CF}"/>
              </a:ext>
            </a:extLst>
          </p:cNvPr>
          <p:cNvSpPr/>
          <p:nvPr/>
        </p:nvSpPr>
        <p:spPr>
          <a:xfrm>
            <a:off x="6485642" y="5232079"/>
            <a:ext cx="54675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An overview of the IR-FEL installation at the Fritz Haber Institute. Source: </a:t>
            </a:r>
            <a:r>
              <a:rPr lang="en-CA" sz="16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Schöllkopf</a:t>
            </a:r>
            <a:r>
              <a:rPr lang="en-CA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CA" sz="1600" i="1" dirty="0">
                <a:latin typeface="Times New Roman" panose="02020603050405020304" pitchFamily="18" charset="0"/>
                <a:ea typeface="Calibri" panose="020F0502020204030204" pitchFamily="34" charset="0"/>
              </a:rPr>
              <a:t>et al.</a:t>
            </a:r>
            <a:r>
              <a:rPr lang="en-CA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, Proceedings of FEL, (2014)</a:t>
            </a:r>
            <a:endParaRPr lang="en-US" sz="1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756827-D649-48EF-9D5A-A710BEA400EE}"/>
              </a:ext>
            </a:extLst>
          </p:cNvPr>
          <p:cNvSpPr txBox="1"/>
          <p:nvPr/>
        </p:nvSpPr>
        <p:spPr>
          <a:xfrm>
            <a:off x="385073" y="1129884"/>
            <a:ext cx="1249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At TRIUMF: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5CF7FB9-51CC-46C5-808C-558329A69C98}"/>
              </a:ext>
            </a:extLst>
          </p:cNvPr>
          <p:cNvSpPr txBox="1"/>
          <p:nvPr/>
        </p:nvSpPr>
        <p:spPr>
          <a:xfrm>
            <a:off x="6395238" y="1129884"/>
            <a:ext cx="13764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At Waterloo: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668094-8BB7-4E34-B4CC-B60AAD2C31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740" y="4135982"/>
            <a:ext cx="3380388" cy="233481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FDCE268-2C38-4CD5-A951-1001F7C461FB}"/>
              </a:ext>
            </a:extLst>
          </p:cNvPr>
          <p:cNvSpPr/>
          <p:nvPr/>
        </p:nvSpPr>
        <p:spPr>
          <a:xfrm>
            <a:off x="286331" y="6530922"/>
            <a:ext cx="38708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400" dirty="0">
                <a:latin typeface="Calibri" panose="020F0502020204030204" pitchFamily="34" charset="0"/>
              </a:rPr>
              <a:t>R. Nagai et al, Rev. Sci. Instrum. 81, 033304 (2010)</a:t>
            </a:r>
            <a:endParaRPr lang="en-US" sz="1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6429209-2E54-4F5B-AD5D-92C36BD1929F}"/>
              </a:ext>
            </a:extLst>
          </p:cNvPr>
          <p:cNvSpPr txBox="1"/>
          <p:nvPr/>
        </p:nvSpPr>
        <p:spPr>
          <a:xfrm>
            <a:off x="6884577" y="5939299"/>
            <a:ext cx="46696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Development of electron diffraction (w/ CLS)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Development of laser seeding (Strickland)</a:t>
            </a:r>
          </a:p>
        </p:txBody>
      </p:sp>
      <p:pic>
        <p:nvPicPr>
          <p:cNvPr id="8" name="Picture 7" descr="A person looking at the camera&#10;&#10;Description automatically generated">
            <a:extLst>
              <a:ext uri="{FF2B5EF4-FFF2-40B4-BE49-F238E27FC236}">
                <a16:creationId xmlns:a16="http://schemas.microsoft.com/office/drawing/2014/main" id="{3EC73862-F2B4-476F-802C-C58F1BFE26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1354" y="1050925"/>
            <a:ext cx="1084082" cy="1626123"/>
          </a:xfrm>
          <a:prstGeom prst="rect">
            <a:avLst/>
          </a:prstGeom>
        </p:spPr>
      </p:pic>
      <p:pic>
        <p:nvPicPr>
          <p:cNvPr id="10" name="Picture 9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529BDFA4-9E25-4B80-A59F-0890E032035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50" r="13279"/>
          <a:stretch/>
        </p:blipFill>
        <p:spPr>
          <a:xfrm>
            <a:off x="3904377" y="4124563"/>
            <a:ext cx="1084082" cy="1529676"/>
          </a:xfrm>
          <a:prstGeom prst="rect">
            <a:avLst/>
          </a:prstGeom>
        </p:spPr>
      </p:pic>
      <p:pic>
        <p:nvPicPr>
          <p:cNvPr id="14" name="Picture 13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2B6F87DD-D545-4B09-992A-3EA0338AAFC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00" r="7680" b="14963"/>
          <a:stretch/>
        </p:blipFill>
        <p:spPr>
          <a:xfrm>
            <a:off x="5212247" y="4105473"/>
            <a:ext cx="1182991" cy="1567856"/>
          </a:xfrm>
          <a:prstGeom prst="rect">
            <a:avLst/>
          </a:prstGeom>
        </p:spPr>
      </p:pic>
      <p:pic>
        <p:nvPicPr>
          <p:cNvPr id="9" name="Picture 8" descr="A group of people standing next to a person in a suit and tie&#10;&#10;Description automatically generated">
            <a:extLst>
              <a:ext uri="{FF2B5EF4-FFF2-40B4-BE49-F238E27FC236}">
                <a16:creationId xmlns:a16="http://schemas.microsoft.com/office/drawing/2014/main" id="{DA9CB7A0-A3A7-4BFD-A720-12C6C3869A6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72" t="26187" r="40606" b="54218"/>
          <a:stretch/>
        </p:blipFill>
        <p:spPr>
          <a:xfrm>
            <a:off x="3967413" y="1050926"/>
            <a:ext cx="1084082" cy="1626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697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97CC87B-3235-49ED-9057-0A0395BA6AFA}"/>
              </a:ext>
            </a:extLst>
          </p:cNvPr>
          <p:cNvSpPr txBox="1"/>
          <p:nvPr/>
        </p:nvSpPr>
        <p:spPr>
          <a:xfrm>
            <a:off x="11403001" y="6548726"/>
            <a:ext cx="7889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 | Slide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998D3-F3AD-4CC6-898D-F6015940E7ED}"/>
              </a:ext>
            </a:extLst>
          </p:cNvPr>
          <p:cNvSpPr txBox="1"/>
          <p:nvPr/>
        </p:nvSpPr>
        <p:spPr>
          <a:xfrm>
            <a:off x="1136342" y="248574"/>
            <a:ext cx="7917873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800" dirty="0">
                <a:solidFill>
                  <a:prstClr val="black"/>
                </a:solidFill>
                <a:latin typeface="Calibri" panose="020F0502020204030204"/>
              </a:rPr>
              <a:t>Phase 2: IR-FEL User Facility (Waterloo)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CF8F9A-8B7E-4E98-95DA-65043131CC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3645" y="1209647"/>
            <a:ext cx="3964246" cy="267392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975191-289F-4C3D-98AC-9180A3A47F73}"/>
              </a:ext>
            </a:extLst>
          </p:cNvPr>
          <p:cNvSpPr txBox="1"/>
          <p:nvPr/>
        </p:nvSpPr>
        <p:spPr>
          <a:xfrm>
            <a:off x="10558377" y="1905056"/>
            <a:ext cx="1504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SCI-PHYS Complex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2F04A17-E05B-4AF8-A4CB-3A394D7A0945}"/>
              </a:ext>
            </a:extLst>
          </p:cNvPr>
          <p:cNvGrpSpPr/>
          <p:nvPr/>
        </p:nvGrpSpPr>
        <p:grpSpPr>
          <a:xfrm>
            <a:off x="418708" y="1209647"/>
            <a:ext cx="5161960" cy="3441307"/>
            <a:chOff x="446988" y="1253765"/>
            <a:chExt cx="5649012" cy="3766008"/>
          </a:xfrm>
        </p:grpSpPr>
        <p:pic>
          <p:nvPicPr>
            <p:cNvPr id="8" name="Picture 7" descr="A large building&#10;&#10;Description automatically generated">
              <a:extLst>
                <a:ext uri="{FF2B5EF4-FFF2-40B4-BE49-F238E27FC236}">
                  <a16:creationId xmlns:a16="http://schemas.microsoft.com/office/drawing/2014/main" id="{AFD1EBCF-54F0-4687-827C-E310583612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6988" y="1253765"/>
              <a:ext cx="5649012" cy="3766008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74234C0-7FE4-4EC8-B64D-623C93FDADD6}"/>
                </a:ext>
              </a:extLst>
            </p:cNvPr>
            <p:cNvSpPr txBox="1"/>
            <p:nvPr/>
          </p:nvSpPr>
          <p:spPr>
            <a:xfrm>
              <a:off x="575035" y="1781666"/>
              <a:ext cx="21622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FFFFFF"/>
                  </a:solidFill>
                </a:rPr>
                <a:t>Institute for</a:t>
              </a:r>
            </a:p>
            <a:p>
              <a:pPr algn="ctr"/>
              <a:r>
                <a:rPr lang="en-US" dirty="0">
                  <a:solidFill>
                    <a:srgbClr val="FFFFFF"/>
                  </a:solidFill>
                </a:rPr>
                <a:t>Quantum Computing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40BF09E-849B-4A25-A69C-D1C76153CB60}"/>
                </a:ext>
              </a:extLst>
            </p:cNvPr>
            <p:cNvSpPr txBox="1"/>
            <p:nvPr/>
          </p:nvSpPr>
          <p:spPr>
            <a:xfrm>
              <a:off x="3509983" y="1368458"/>
              <a:ext cx="22155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FFFFFF"/>
                  </a:solidFill>
                </a:rPr>
                <a:t>Waterloo Institute for</a:t>
              </a:r>
            </a:p>
            <a:p>
              <a:pPr algn="ctr"/>
              <a:r>
                <a:rPr lang="en-US" dirty="0">
                  <a:solidFill>
                    <a:srgbClr val="FFFFFF"/>
                  </a:solidFill>
                </a:rPr>
                <a:t>Nanotechnology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1F341558-182B-46F7-BB13-390246BA09C4}"/>
              </a:ext>
            </a:extLst>
          </p:cNvPr>
          <p:cNvSpPr txBox="1"/>
          <p:nvPr/>
        </p:nvSpPr>
        <p:spPr>
          <a:xfrm>
            <a:off x="418708" y="4786015"/>
            <a:ext cx="58571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F4B7F"/>
                </a:solidFill>
              </a:rPr>
              <a:t>30 Research Institutes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F4B7F"/>
                </a:solidFill>
              </a:rPr>
              <a:t>37,000 Students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F4B7F"/>
                </a:solidFill>
              </a:rPr>
              <a:t>2</a:t>
            </a:r>
            <a:r>
              <a:rPr lang="en-US" sz="2400" baseline="30000" dirty="0">
                <a:solidFill>
                  <a:srgbClr val="1F4B7F"/>
                </a:solidFill>
              </a:rPr>
              <a:t>nd</a:t>
            </a:r>
            <a:r>
              <a:rPr lang="en-US" sz="2400" dirty="0">
                <a:solidFill>
                  <a:srgbClr val="1F4B7F"/>
                </a:solidFill>
              </a:rPr>
              <a:t> in Canada (Chemistry)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F4B7F"/>
                </a:solidFill>
              </a:rPr>
              <a:t>2018 Nobel Prize (Physics; Strickland)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F4B7F"/>
                </a:solidFill>
              </a:rPr>
              <a:t>11</a:t>
            </a:r>
            <a:r>
              <a:rPr lang="en-US" sz="2400" baseline="30000" dirty="0">
                <a:solidFill>
                  <a:srgbClr val="1F4B7F"/>
                </a:solidFill>
              </a:rPr>
              <a:t>th</a:t>
            </a:r>
            <a:r>
              <a:rPr lang="en-US" sz="2400" dirty="0">
                <a:solidFill>
                  <a:srgbClr val="1F4B7F"/>
                </a:solidFill>
              </a:rPr>
              <a:t> worldwide (Telecom. Eng.)</a:t>
            </a:r>
          </a:p>
        </p:txBody>
      </p:sp>
      <p:pic>
        <p:nvPicPr>
          <p:cNvPr id="13" name="Picture 12" descr="A close up of a map&#10;&#10;Description automatically generated">
            <a:extLst>
              <a:ext uri="{FF2B5EF4-FFF2-40B4-BE49-F238E27FC236}">
                <a16:creationId xmlns:a16="http://schemas.microsoft.com/office/drawing/2014/main" id="{D7FD7211-34F9-4021-8225-1F624D08070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0" t="33813" r="38404" b="23250"/>
          <a:stretch/>
        </p:blipFill>
        <p:spPr>
          <a:xfrm>
            <a:off x="6463646" y="4187678"/>
            <a:ext cx="3964246" cy="238873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7B77A67-C01A-4310-AB37-B3E0C95EC379}"/>
              </a:ext>
            </a:extLst>
          </p:cNvPr>
          <p:cNvSpPr txBox="1"/>
          <p:nvPr/>
        </p:nvSpPr>
        <p:spPr>
          <a:xfrm>
            <a:off x="10558377" y="4929404"/>
            <a:ext cx="1504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~100 km west of Toronto</a:t>
            </a:r>
          </a:p>
        </p:txBody>
      </p:sp>
    </p:spTree>
    <p:extLst>
      <p:ext uri="{BB962C8B-B14F-4D97-AF65-F5344CB8AC3E}">
        <p14:creationId xmlns:p14="http://schemas.microsoft.com/office/powerpoint/2010/main" val="3224385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97CC87B-3235-49ED-9057-0A0395BA6AFA}"/>
              </a:ext>
            </a:extLst>
          </p:cNvPr>
          <p:cNvSpPr txBox="1"/>
          <p:nvPr/>
        </p:nvSpPr>
        <p:spPr>
          <a:xfrm>
            <a:off x="11403001" y="6548726"/>
            <a:ext cx="7889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 | Slide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998D3-F3AD-4CC6-898D-F6015940E7ED}"/>
              </a:ext>
            </a:extLst>
          </p:cNvPr>
          <p:cNvSpPr txBox="1"/>
          <p:nvPr/>
        </p:nvSpPr>
        <p:spPr>
          <a:xfrm>
            <a:off x="1136342" y="248574"/>
            <a:ext cx="7917873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800" dirty="0">
                <a:solidFill>
                  <a:prstClr val="black"/>
                </a:solidFill>
                <a:latin typeface="Calibri" panose="020F0502020204030204"/>
              </a:rPr>
              <a:t>Phase 2: IR-FEL User Facility (Waterloo)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CCC6256-B8AB-44EA-B2BB-9427A23CA467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05" y="1275950"/>
            <a:ext cx="5722320" cy="3172187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8EE41140-BE6D-46B3-8B30-A50A592D7876}"/>
              </a:ext>
            </a:extLst>
          </p:cNvPr>
          <p:cNvGrpSpPr/>
          <p:nvPr/>
        </p:nvGrpSpPr>
        <p:grpSpPr>
          <a:xfrm>
            <a:off x="6463645" y="1209647"/>
            <a:ext cx="5599714" cy="2673923"/>
            <a:chOff x="6463645" y="1209647"/>
            <a:chExt cx="5599714" cy="2673923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AC1204D3-8EB6-4FC3-9366-FFAE2700BD3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63645" y="1209647"/>
              <a:ext cx="3964246" cy="2673923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675C4C7-12E2-45AD-B075-F8DF8718BBA9}"/>
                </a:ext>
              </a:extLst>
            </p:cNvPr>
            <p:cNvSpPr txBox="1"/>
            <p:nvPr/>
          </p:nvSpPr>
          <p:spPr>
            <a:xfrm>
              <a:off x="10558377" y="1905056"/>
              <a:ext cx="150498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SCI-PHYS Complex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A0011A5-FFBF-42A9-9242-B98A9557BC21}"/>
              </a:ext>
            </a:extLst>
          </p:cNvPr>
          <p:cNvGrpSpPr/>
          <p:nvPr/>
        </p:nvGrpSpPr>
        <p:grpSpPr>
          <a:xfrm>
            <a:off x="2743200" y="1474248"/>
            <a:ext cx="6311015" cy="5206068"/>
            <a:chOff x="2743200" y="1474248"/>
            <a:chExt cx="6311015" cy="5206068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235BD8BB-16E0-4661-A5B9-D8DEC5FD6B74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37630" y="4077282"/>
              <a:ext cx="6116585" cy="2603034"/>
            </a:xfrm>
            <a:prstGeom prst="rect">
              <a:avLst/>
            </a:prstGeom>
            <a:ln w="38100">
              <a:solidFill>
                <a:srgbClr val="1F4B7F"/>
              </a:solidFill>
            </a:ln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922617AB-A3C3-4122-BCE2-DB3E7A0446BB}"/>
                </a:ext>
              </a:extLst>
            </p:cNvPr>
            <p:cNvSpPr/>
            <p:nvPr/>
          </p:nvSpPr>
          <p:spPr>
            <a:xfrm>
              <a:off x="2743200" y="1498862"/>
              <a:ext cx="3063711" cy="1677971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4C4C28A-3D4F-43ED-B7B6-5002DDFD12BA}"/>
                </a:ext>
              </a:extLst>
            </p:cNvPr>
            <p:cNvCxnSpPr/>
            <p:nvPr/>
          </p:nvCxnSpPr>
          <p:spPr>
            <a:xfrm>
              <a:off x="5806911" y="1498862"/>
              <a:ext cx="3247304" cy="25784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8060BCE-68D3-4F33-857F-423E794057AA}"/>
                </a:ext>
              </a:extLst>
            </p:cNvPr>
            <p:cNvCxnSpPr/>
            <p:nvPr/>
          </p:nvCxnSpPr>
          <p:spPr>
            <a:xfrm>
              <a:off x="2743200" y="1474248"/>
              <a:ext cx="194430" cy="260303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8534630-8D78-4E7B-92F4-6E08622763A5}"/>
                </a:ext>
              </a:extLst>
            </p:cNvPr>
            <p:cNvCxnSpPr/>
            <p:nvPr/>
          </p:nvCxnSpPr>
          <p:spPr>
            <a:xfrm>
              <a:off x="5806911" y="3176833"/>
              <a:ext cx="810705" cy="90044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BE4294D-BA38-4EF6-ADF9-062458EF3B80}"/>
                </a:ext>
              </a:extLst>
            </p:cNvPr>
            <p:cNvCxnSpPr/>
            <p:nvPr/>
          </p:nvCxnSpPr>
          <p:spPr>
            <a:xfrm>
              <a:off x="2743200" y="3176833"/>
              <a:ext cx="194430" cy="350348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74A3D2D-08FD-4CB8-9E3C-FD4C2AD560E9}"/>
              </a:ext>
            </a:extLst>
          </p:cNvPr>
          <p:cNvGrpSpPr/>
          <p:nvPr/>
        </p:nvGrpSpPr>
        <p:grpSpPr>
          <a:xfrm>
            <a:off x="546505" y="4831503"/>
            <a:ext cx="11439080" cy="1714643"/>
            <a:chOff x="546505" y="4831503"/>
            <a:chExt cx="11439080" cy="171464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B10C00F-0ECF-44BC-8AD7-4A690AD7AEB4}"/>
                </a:ext>
              </a:extLst>
            </p:cNvPr>
            <p:cNvSpPr txBox="1"/>
            <p:nvPr/>
          </p:nvSpPr>
          <p:spPr>
            <a:xfrm>
              <a:off x="9729826" y="4831503"/>
              <a:ext cx="160160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IR-FEL (~450 m</a:t>
              </a:r>
              <a:r>
                <a:rPr lang="en-US" sz="1600" baseline="30000" dirty="0"/>
                <a:t>2</a:t>
              </a:r>
              <a:r>
                <a:rPr lang="en-US" sz="1600" dirty="0"/>
                <a:t>)</a:t>
              </a: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73B6F74-F088-4719-9259-3247BE984347}"/>
                </a:ext>
              </a:extLst>
            </p:cNvPr>
            <p:cNvGrpSpPr/>
            <p:nvPr/>
          </p:nvGrpSpPr>
          <p:grpSpPr>
            <a:xfrm>
              <a:off x="546505" y="5096400"/>
              <a:ext cx="2076018" cy="1449746"/>
              <a:chOff x="420187" y="5209522"/>
              <a:chExt cx="2076018" cy="1449746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554BABD-D05C-4CEC-A0F3-9DBD089D0286}"/>
                  </a:ext>
                </a:extLst>
              </p:cNvPr>
              <p:cNvSpPr txBox="1"/>
              <p:nvPr/>
            </p:nvSpPr>
            <p:spPr>
              <a:xfrm>
                <a:off x="529790" y="5209522"/>
                <a:ext cx="185681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/>
                  <a:t>User Labs (~275 m</a:t>
                </a:r>
                <a:r>
                  <a:rPr lang="en-US" sz="1600" baseline="30000" dirty="0"/>
                  <a:t>2</a:t>
                </a:r>
                <a:r>
                  <a:rPr lang="en-US" sz="1600" dirty="0"/>
                  <a:t>)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18CAFB5-00C0-432E-BE2D-2E97E70FB328}"/>
                  </a:ext>
                </a:extLst>
              </p:cNvPr>
              <p:cNvSpPr txBox="1"/>
              <p:nvPr/>
            </p:nvSpPr>
            <p:spPr>
              <a:xfrm>
                <a:off x="420187" y="5582050"/>
                <a:ext cx="2076018" cy="10772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Mass spectrometry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Electron diffraction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Imaging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Radiolysis</a:t>
                </a:r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62CC3F2-2DDB-48D4-BF00-460D0D3D02FC}"/>
                </a:ext>
              </a:extLst>
            </p:cNvPr>
            <p:cNvSpPr txBox="1"/>
            <p:nvPr/>
          </p:nvSpPr>
          <p:spPr>
            <a:xfrm>
              <a:off x="9448800" y="5193440"/>
              <a:ext cx="2536785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/>
                <a:t>Bunker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/>
                <a:t>IT &amp; Control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/>
                <a:t>PS, modulators, </a:t>
              </a:r>
              <a:r>
                <a:rPr lang="en-US" sz="1600" dirty="0" err="1"/>
                <a:t>kystrons</a:t>
              </a:r>
              <a:endParaRPr lang="en-US" sz="16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/>
                <a:t>Optics Base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27FA2D4-AF11-4C8B-8F95-AC963D697805}"/>
              </a:ext>
            </a:extLst>
          </p:cNvPr>
          <p:cNvGrpSpPr/>
          <p:nvPr/>
        </p:nvGrpSpPr>
        <p:grpSpPr>
          <a:xfrm>
            <a:off x="7721978" y="1093930"/>
            <a:ext cx="4275573" cy="1867428"/>
            <a:chOff x="7721978" y="1093930"/>
            <a:chExt cx="4275573" cy="1867428"/>
          </a:xfrm>
        </p:grpSpPr>
        <p:pic>
          <p:nvPicPr>
            <p:cNvPr id="22" name="Picture 21" descr="A person wearing a suit and tie smiling at the camera&#10;&#10;Description automatically generated">
              <a:extLst>
                <a:ext uri="{FF2B5EF4-FFF2-40B4-BE49-F238E27FC236}">
                  <a16:creationId xmlns:a16="http://schemas.microsoft.com/office/drawing/2014/main" id="{E4C5F323-97FD-4436-AA38-F4AD0358997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21978" y="1096226"/>
              <a:ext cx="1332237" cy="1865132"/>
            </a:xfrm>
            <a:prstGeom prst="rect">
              <a:avLst/>
            </a:prstGeom>
          </p:spPr>
        </p:pic>
        <p:pic>
          <p:nvPicPr>
            <p:cNvPr id="8" name="Picture 7" descr="A person smiling for the camera&#10;&#10;Description automatically generated">
              <a:extLst>
                <a:ext uri="{FF2B5EF4-FFF2-40B4-BE49-F238E27FC236}">
                  <a16:creationId xmlns:a16="http://schemas.microsoft.com/office/drawing/2014/main" id="{9B812078-DDEA-46B2-86CC-C83306C2D8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84"/>
            <a:stretch/>
          </p:blipFill>
          <p:spPr>
            <a:xfrm>
              <a:off x="9184701" y="1093930"/>
              <a:ext cx="1332237" cy="1865133"/>
            </a:xfrm>
            <a:prstGeom prst="rect">
              <a:avLst/>
            </a:prstGeom>
          </p:spPr>
        </p:pic>
        <p:pic>
          <p:nvPicPr>
            <p:cNvPr id="10" name="Picture 9" descr="A person wearing a suit and tie smiling at the camera&#10;&#10;Description automatically generated">
              <a:extLst>
                <a:ext uri="{FF2B5EF4-FFF2-40B4-BE49-F238E27FC236}">
                  <a16:creationId xmlns:a16="http://schemas.microsoft.com/office/drawing/2014/main" id="{458188DF-A554-4128-8DD3-12CE42DE83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81" r="22855" b="12949"/>
            <a:stretch/>
          </p:blipFill>
          <p:spPr>
            <a:xfrm>
              <a:off x="10665314" y="1093930"/>
              <a:ext cx="1332237" cy="18651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0207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ubc.pdf">
            <a:extLst>
              <a:ext uri="{FF2B5EF4-FFF2-40B4-BE49-F238E27FC236}">
                <a16:creationId xmlns:a16="http://schemas.microsoft.com/office/drawing/2014/main" id="{B4FF31F6-9EC5-4536-BF72-E5577BAA93F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4977" y="1600928"/>
            <a:ext cx="2828925" cy="225171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97CC87B-3235-49ED-9057-0A0395BA6AFA}"/>
              </a:ext>
            </a:extLst>
          </p:cNvPr>
          <p:cNvSpPr txBox="1"/>
          <p:nvPr/>
        </p:nvSpPr>
        <p:spPr>
          <a:xfrm>
            <a:off x="11403001" y="6548726"/>
            <a:ext cx="7889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 | Slide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998D3-F3AD-4CC6-898D-F6015940E7ED}"/>
              </a:ext>
            </a:extLst>
          </p:cNvPr>
          <p:cNvSpPr txBox="1"/>
          <p:nvPr/>
        </p:nvSpPr>
        <p:spPr>
          <a:xfrm>
            <a:off x="1136342" y="248574"/>
            <a:ext cx="6131102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800" dirty="0">
                <a:solidFill>
                  <a:prstClr val="black"/>
                </a:solidFill>
                <a:latin typeface="Calibri" panose="020F0502020204030204"/>
              </a:rPr>
              <a:t>Phase 3: Satellite Laboratories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close up of a map&#10;&#10;Description automatically generated">
            <a:extLst>
              <a:ext uri="{FF2B5EF4-FFF2-40B4-BE49-F238E27FC236}">
                <a16:creationId xmlns:a16="http://schemas.microsoft.com/office/drawing/2014/main" id="{2C1880ED-5E37-49B8-BE86-15F945970A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489" y="1126340"/>
            <a:ext cx="3854431" cy="3605915"/>
          </a:xfrm>
          <a:prstGeom prst="rect">
            <a:avLst/>
          </a:prstGeom>
        </p:spPr>
      </p:pic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14214F8A-D4D1-469D-9797-4256C02564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30" y="4279376"/>
            <a:ext cx="905759" cy="905759"/>
          </a:xfrm>
          <a:prstGeom prst="rect">
            <a:avLst/>
          </a:prstGeom>
        </p:spPr>
      </p:pic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FF1959F9-782D-4AE1-904C-51438398812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00" r="29638" b="8358"/>
          <a:stretch/>
        </p:blipFill>
        <p:spPr>
          <a:xfrm>
            <a:off x="966660" y="4351852"/>
            <a:ext cx="905759" cy="760808"/>
          </a:xfrm>
          <a:prstGeom prst="rect">
            <a:avLst/>
          </a:prstGeom>
        </p:spPr>
      </p:pic>
      <p:pic>
        <p:nvPicPr>
          <p:cNvPr id="20" name="Picture 19" descr="A black sign with white text&#10;&#10;Description automatically generated">
            <a:extLst>
              <a:ext uri="{FF2B5EF4-FFF2-40B4-BE49-F238E27FC236}">
                <a16:creationId xmlns:a16="http://schemas.microsoft.com/office/drawing/2014/main" id="{4BD7C29A-9BE1-42C1-B14A-6CE44AB05A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569" y="4279376"/>
            <a:ext cx="905759" cy="905759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92921A6B-12E0-4084-9EC8-D850232D01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97398" y="5185135"/>
            <a:ext cx="1276099" cy="1276099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22B4A4F-32DE-4688-A9C4-BFC7CCA4BFC0}"/>
              </a:ext>
            </a:extLst>
          </p:cNvPr>
          <p:cNvCxnSpPr>
            <a:endCxn id="10" idx="0"/>
          </p:cNvCxnSpPr>
          <p:nvPr/>
        </p:nvCxnSpPr>
        <p:spPr>
          <a:xfrm flipH="1">
            <a:off x="583610" y="3846136"/>
            <a:ext cx="820984" cy="4332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38D0CE3-4547-4B57-A0EF-9AE704EE3270}"/>
              </a:ext>
            </a:extLst>
          </p:cNvPr>
          <p:cNvCxnSpPr>
            <a:endCxn id="13" idx="0"/>
          </p:cNvCxnSpPr>
          <p:nvPr/>
        </p:nvCxnSpPr>
        <p:spPr>
          <a:xfrm flipH="1">
            <a:off x="1419540" y="3799002"/>
            <a:ext cx="117029" cy="5528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F2EC479-F990-4522-BCFB-A2F116812934}"/>
              </a:ext>
            </a:extLst>
          </p:cNvPr>
          <p:cNvCxnSpPr>
            <a:endCxn id="20" idx="0"/>
          </p:cNvCxnSpPr>
          <p:nvPr/>
        </p:nvCxnSpPr>
        <p:spPr>
          <a:xfrm>
            <a:off x="2187019" y="4062953"/>
            <a:ext cx="248430" cy="2164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5BC796DC-8D43-4DD4-9CF1-1ACE089D09B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6573" y="4555930"/>
            <a:ext cx="1059518" cy="629205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1BFB167-4045-4790-87AA-3DFFD0B6471E}"/>
              </a:ext>
            </a:extLst>
          </p:cNvPr>
          <p:cNvCxnSpPr>
            <a:endCxn id="14" idx="0"/>
          </p:cNvCxnSpPr>
          <p:nvPr/>
        </p:nvCxnSpPr>
        <p:spPr>
          <a:xfrm flipH="1">
            <a:off x="4546332" y="3930977"/>
            <a:ext cx="242484" cy="6249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 descr="A close up of a sign&#10;&#10;Description automatically generated">
            <a:extLst>
              <a:ext uri="{FF2B5EF4-FFF2-40B4-BE49-F238E27FC236}">
                <a16:creationId xmlns:a16="http://schemas.microsoft.com/office/drawing/2014/main" id="{D0DBC835-932E-4D46-8DF6-7A6BFAD5BF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5136" y="1126340"/>
            <a:ext cx="905759" cy="905759"/>
          </a:xfrm>
          <a:prstGeom prst="rect">
            <a:avLst/>
          </a:prstGeom>
        </p:spPr>
      </p:pic>
      <p:pic>
        <p:nvPicPr>
          <p:cNvPr id="21" name="Picture 20" descr="A close up of a logo&#10;&#10;Description automatically generated">
            <a:extLst>
              <a:ext uri="{FF2B5EF4-FFF2-40B4-BE49-F238E27FC236}">
                <a16:creationId xmlns:a16="http://schemas.microsoft.com/office/drawing/2014/main" id="{1CBD30E5-D027-4D69-901D-2BB60A97017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00" r="29638" b="8358"/>
          <a:stretch/>
        </p:blipFill>
        <p:spPr>
          <a:xfrm>
            <a:off x="8867893" y="1198815"/>
            <a:ext cx="905759" cy="760808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A86793FF-0D1E-4393-BBA1-876929881FE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339965" y="3792550"/>
            <a:ext cx="1276099" cy="1276099"/>
          </a:xfrm>
          <a:prstGeom prst="rect">
            <a:avLst/>
          </a:prstGeom>
        </p:spPr>
      </p:pic>
      <p:pic>
        <p:nvPicPr>
          <p:cNvPr id="23" name="Picture 22" descr="A picture containing drawing&#10;&#10;Description automatically generated">
            <a:extLst>
              <a:ext uri="{FF2B5EF4-FFF2-40B4-BE49-F238E27FC236}">
                <a16:creationId xmlns:a16="http://schemas.microsoft.com/office/drawing/2014/main" id="{B79E88B1-A228-4AF4-ABB8-61C48C4077D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013" y="4013464"/>
            <a:ext cx="1059518" cy="62920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07261B5-3220-498C-B303-89660A52BB6A}"/>
              </a:ext>
            </a:extLst>
          </p:cNvPr>
          <p:cNvSpPr txBox="1"/>
          <p:nvPr/>
        </p:nvSpPr>
        <p:spPr>
          <a:xfrm>
            <a:off x="6471355" y="1126340"/>
            <a:ext cx="1901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Cryogenic Clusters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862CE55-0DFE-4285-B40C-11A8F6B9FC80}"/>
              </a:ext>
            </a:extLst>
          </p:cNvPr>
          <p:cNvSpPr txBox="1"/>
          <p:nvPr/>
        </p:nvSpPr>
        <p:spPr>
          <a:xfrm>
            <a:off x="9895697" y="1126340"/>
            <a:ext cx="2020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THz Spec. / Imaging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82379DC-F8FB-4AAE-BECB-4DCA82C44E2F}"/>
              </a:ext>
            </a:extLst>
          </p:cNvPr>
          <p:cNvSpPr txBox="1"/>
          <p:nvPr/>
        </p:nvSpPr>
        <p:spPr>
          <a:xfrm>
            <a:off x="6471355" y="3993208"/>
            <a:ext cx="1669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NanoIR</a:t>
            </a:r>
            <a:r>
              <a:rPr lang="en-US" dirty="0"/>
              <a:t> Imaging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0B035CF-AB23-4210-A25C-21D621D587A9}"/>
              </a:ext>
            </a:extLst>
          </p:cNvPr>
          <p:cNvSpPr txBox="1"/>
          <p:nvPr/>
        </p:nvSpPr>
        <p:spPr>
          <a:xfrm>
            <a:off x="9895697" y="3993208"/>
            <a:ext cx="1891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TIMS-MS</a:t>
            </a:r>
            <a:r>
              <a:rPr lang="en-US" baseline="30000" dirty="0"/>
              <a:t>N</a:t>
            </a:r>
            <a:r>
              <a:rPr lang="en-US" dirty="0"/>
              <a:t>-IRMPD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F39DC04C-25BD-4678-92F5-FEA54C4E4B73}"/>
              </a:ext>
            </a:extLst>
          </p:cNvPr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8838" y="5135403"/>
            <a:ext cx="2418627" cy="142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64C3275-14C4-45BC-A610-A5355AEF1367}"/>
              </a:ext>
            </a:extLst>
          </p:cNvPr>
          <p:cNvPicPr/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157"/>
          <a:stretch/>
        </p:blipFill>
        <p:spPr>
          <a:xfrm>
            <a:off x="9895697" y="1751505"/>
            <a:ext cx="2026209" cy="1867289"/>
          </a:xfrm>
          <a:prstGeom prst="rect">
            <a:avLst/>
          </a:prstGeom>
        </p:spPr>
      </p:pic>
      <p:pic>
        <p:nvPicPr>
          <p:cNvPr id="31" name="Picture 30" descr="A close up of a map&#10;&#10;Description automatically generated">
            <a:extLst>
              <a:ext uri="{FF2B5EF4-FFF2-40B4-BE49-F238E27FC236}">
                <a16:creationId xmlns:a16="http://schemas.microsoft.com/office/drawing/2014/main" id="{25333B05-BC5C-47D4-B606-BF823CE83AB4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52"/>
          <a:stretch/>
        </p:blipFill>
        <p:spPr>
          <a:xfrm>
            <a:off x="9378867" y="4799795"/>
            <a:ext cx="2682403" cy="1188261"/>
          </a:xfrm>
          <a:prstGeom prst="rect">
            <a:avLst/>
          </a:prstGeom>
        </p:spPr>
      </p:pic>
      <p:pic>
        <p:nvPicPr>
          <p:cNvPr id="6" name="Picture 5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0BF28285-3F45-4DD5-A5B2-0B8C82E8CDAA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5" r="7086"/>
          <a:stretch/>
        </p:blipFill>
        <p:spPr>
          <a:xfrm>
            <a:off x="4728082" y="2121429"/>
            <a:ext cx="1002904" cy="1307571"/>
          </a:xfrm>
          <a:prstGeom prst="rect">
            <a:avLst/>
          </a:prstGeom>
        </p:spPr>
      </p:pic>
      <p:pic>
        <p:nvPicPr>
          <p:cNvPr id="11" name="Picture 10" descr="A person looking at the camera&#10;&#10;Description automatically generated">
            <a:extLst>
              <a:ext uri="{FF2B5EF4-FFF2-40B4-BE49-F238E27FC236}">
                <a16:creationId xmlns:a16="http://schemas.microsoft.com/office/drawing/2014/main" id="{BF672959-684B-4AF6-8F67-D0D5CDA60843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39"/>
          <a:stretch/>
        </p:blipFill>
        <p:spPr>
          <a:xfrm>
            <a:off x="8761885" y="2121429"/>
            <a:ext cx="994057" cy="1307571"/>
          </a:xfrm>
          <a:prstGeom prst="rect">
            <a:avLst/>
          </a:prstGeom>
        </p:spPr>
      </p:pic>
      <p:pic>
        <p:nvPicPr>
          <p:cNvPr id="18" name="Picture 17" descr="A person wearing glasses and smiling at the camera&#10;&#10;Description automatically generated">
            <a:extLst>
              <a:ext uri="{FF2B5EF4-FFF2-40B4-BE49-F238E27FC236}">
                <a16:creationId xmlns:a16="http://schemas.microsoft.com/office/drawing/2014/main" id="{703F7271-BF59-4F34-A190-A90D777CBF30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66" r="9868"/>
          <a:stretch/>
        </p:blipFill>
        <p:spPr>
          <a:xfrm>
            <a:off x="4421172" y="5300495"/>
            <a:ext cx="1002905" cy="1348578"/>
          </a:xfrm>
          <a:prstGeom prst="rect">
            <a:avLst/>
          </a:prstGeom>
        </p:spPr>
      </p:pic>
      <p:pic>
        <p:nvPicPr>
          <p:cNvPr id="33" name="Picture 32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2CBBAE6B-5C8B-4FFB-992C-B7E2E9525DF5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73" t="19176" r="23258" b="12185"/>
          <a:stretch/>
        </p:blipFill>
        <p:spPr>
          <a:xfrm>
            <a:off x="8324076" y="5276089"/>
            <a:ext cx="1054791" cy="1307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912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97CC87B-3235-49ED-9057-0A0395BA6AFA}"/>
              </a:ext>
            </a:extLst>
          </p:cNvPr>
          <p:cNvSpPr txBox="1"/>
          <p:nvPr/>
        </p:nvSpPr>
        <p:spPr>
          <a:xfrm>
            <a:off x="11403001" y="6548726"/>
            <a:ext cx="7889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 | Slide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998D3-F3AD-4CC6-898D-F6015940E7ED}"/>
              </a:ext>
            </a:extLst>
          </p:cNvPr>
          <p:cNvSpPr txBox="1"/>
          <p:nvPr/>
        </p:nvSpPr>
        <p:spPr>
          <a:xfrm>
            <a:off x="1136342" y="248574"/>
            <a:ext cx="100155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Potential Partnership / International Network</a:t>
            </a:r>
          </a:p>
        </p:txBody>
      </p:sp>
      <p:pic>
        <p:nvPicPr>
          <p:cNvPr id="3" name="Picture 2" descr="A close up of a map&#10;&#10;Description automatically generated">
            <a:extLst>
              <a:ext uri="{FF2B5EF4-FFF2-40B4-BE49-F238E27FC236}">
                <a16:creationId xmlns:a16="http://schemas.microsoft.com/office/drawing/2014/main" id="{43B055C1-ECD7-45AF-8F4A-5FFB4DFE7F2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46" b="23573"/>
          <a:stretch/>
        </p:blipFill>
        <p:spPr>
          <a:xfrm>
            <a:off x="1964674" y="1286578"/>
            <a:ext cx="8262651" cy="4284843"/>
          </a:xfrm>
          <a:prstGeom prst="rect">
            <a:avLst/>
          </a:prstGeom>
        </p:spPr>
      </p:pic>
      <p:pic>
        <p:nvPicPr>
          <p:cNvPr id="25" name="Picture 24" descr="A picture containing drawing&#10;&#10;Description automatically generated">
            <a:extLst>
              <a:ext uri="{FF2B5EF4-FFF2-40B4-BE49-F238E27FC236}">
                <a16:creationId xmlns:a16="http://schemas.microsoft.com/office/drawing/2014/main" id="{2342DE56-D40F-46C1-901C-FB0DBCC9A3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5175" y="1921817"/>
            <a:ext cx="941492" cy="472592"/>
          </a:xfrm>
          <a:prstGeom prst="rect">
            <a:avLst/>
          </a:prstGeom>
        </p:spPr>
      </p:pic>
      <p:pic>
        <p:nvPicPr>
          <p:cNvPr id="27" name="Picture 26" descr="A picture containing food&#10;&#10;Description automatically generated">
            <a:extLst>
              <a:ext uri="{FF2B5EF4-FFF2-40B4-BE49-F238E27FC236}">
                <a16:creationId xmlns:a16="http://schemas.microsoft.com/office/drawing/2014/main" id="{06601B93-EE89-42F5-8767-6FD3B950CC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6030" y="2034939"/>
            <a:ext cx="787654" cy="472592"/>
          </a:xfrm>
          <a:prstGeom prst="rect">
            <a:avLst/>
          </a:prstGeom>
        </p:spPr>
      </p:pic>
      <p:pic>
        <p:nvPicPr>
          <p:cNvPr id="29" name="Picture 28" descr="A picture containing drawing&#10;&#10;Description automatically generated">
            <a:extLst>
              <a:ext uri="{FF2B5EF4-FFF2-40B4-BE49-F238E27FC236}">
                <a16:creationId xmlns:a16="http://schemas.microsoft.com/office/drawing/2014/main" id="{0FADAD13-A349-4119-BDC3-65120A086F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3711" y="2507531"/>
            <a:ext cx="708888" cy="472592"/>
          </a:xfrm>
          <a:prstGeom prst="rect">
            <a:avLst/>
          </a:prstGeom>
          <a:ln>
            <a:solidFill>
              <a:srgbClr val="1F4B7F"/>
            </a:solidFill>
          </a:ln>
        </p:spPr>
      </p:pic>
      <p:pic>
        <p:nvPicPr>
          <p:cNvPr id="31" name="Picture 30" descr="A close up of a logo&#10;&#10;Description automatically generated">
            <a:extLst>
              <a:ext uri="{FF2B5EF4-FFF2-40B4-BE49-F238E27FC236}">
                <a16:creationId xmlns:a16="http://schemas.microsoft.com/office/drawing/2014/main" id="{18644DF1-5EAE-413E-8848-F5C7895DBC5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8015" y="2691880"/>
            <a:ext cx="1313985" cy="658088"/>
          </a:xfrm>
          <a:prstGeom prst="rect">
            <a:avLst/>
          </a:prstGeom>
        </p:spPr>
      </p:pic>
      <p:pic>
        <p:nvPicPr>
          <p:cNvPr id="33" name="Picture 32" descr="A picture containing drawing&#10;&#10;Description automatically generated">
            <a:extLst>
              <a:ext uri="{FF2B5EF4-FFF2-40B4-BE49-F238E27FC236}">
                <a16:creationId xmlns:a16="http://schemas.microsoft.com/office/drawing/2014/main" id="{488B9369-35F1-43EB-BC28-EB98A58C8AF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5990" y="2629217"/>
            <a:ext cx="461250" cy="783415"/>
          </a:xfrm>
          <a:prstGeom prst="rect">
            <a:avLst/>
          </a:prstGeom>
        </p:spPr>
      </p:pic>
      <p:pic>
        <p:nvPicPr>
          <p:cNvPr id="35" name="Picture 34" descr="A close up of a logo&#10;&#10;Description automatically generated">
            <a:extLst>
              <a:ext uri="{FF2B5EF4-FFF2-40B4-BE49-F238E27FC236}">
                <a16:creationId xmlns:a16="http://schemas.microsoft.com/office/drawing/2014/main" id="{2784556B-4BA1-4E0E-AF4E-F4E555BFEC00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0" t="38156" r="19867" b="25998"/>
          <a:stretch/>
        </p:blipFill>
        <p:spPr>
          <a:xfrm>
            <a:off x="10041178" y="1994435"/>
            <a:ext cx="1941658" cy="55360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CC5CE332-071D-414B-B351-00A367CFF0D2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2182" t="14773" r="81739" b="74477"/>
          <a:stretch/>
        </p:blipFill>
        <p:spPr>
          <a:xfrm>
            <a:off x="5338025" y="1035731"/>
            <a:ext cx="788065" cy="783918"/>
          </a:xfrm>
          <a:prstGeom prst="rect">
            <a:avLst/>
          </a:prstGeom>
        </p:spPr>
      </p:pic>
      <p:pic>
        <p:nvPicPr>
          <p:cNvPr id="38" name="Picture 37" descr="A picture containing green, holding, man, player&#10;&#10;Description automatically generated">
            <a:extLst>
              <a:ext uri="{FF2B5EF4-FFF2-40B4-BE49-F238E27FC236}">
                <a16:creationId xmlns:a16="http://schemas.microsoft.com/office/drawing/2014/main" id="{4A218D56-C98A-47CA-A2EA-C77F75524C8A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32"/>
          <a:stretch/>
        </p:blipFill>
        <p:spPr>
          <a:xfrm>
            <a:off x="7513163" y="1117969"/>
            <a:ext cx="1322303" cy="557304"/>
          </a:xfrm>
          <a:prstGeom prst="rect">
            <a:avLst/>
          </a:prstGeom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AB7A52D1-63C4-4A30-B597-17358A53F80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061997" y="1049770"/>
            <a:ext cx="1488874" cy="625503"/>
          </a:xfrm>
          <a:prstGeom prst="rect">
            <a:avLst/>
          </a:prstGeom>
        </p:spPr>
      </p:pic>
      <p:pic>
        <p:nvPicPr>
          <p:cNvPr id="47" name="Picture 46" descr="A close up of a sign&#10;&#10;Description automatically generated">
            <a:extLst>
              <a:ext uri="{FF2B5EF4-FFF2-40B4-BE49-F238E27FC236}">
                <a16:creationId xmlns:a16="http://schemas.microsoft.com/office/drawing/2014/main" id="{32D62A8C-BF69-40BE-87EC-5BB1BE2D39C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20" y="3120711"/>
            <a:ext cx="697712" cy="697712"/>
          </a:xfrm>
          <a:prstGeom prst="rect">
            <a:avLst/>
          </a:prstGeom>
        </p:spPr>
      </p:pic>
      <p:pic>
        <p:nvPicPr>
          <p:cNvPr id="50" name="Picture 49" descr="A close up of a logo&#10;&#10;Description automatically generated">
            <a:extLst>
              <a:ext uri="{FF2B5EF4-FFF2-40B4-BE49-F238E27FC236}">
                <a16:creationId xmlns:a16="http://schemas.microsoft.com/office/drawing/2014/main" id="{D03E0EF8-82C2-4B5B-B018-0C4F5B525C38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00" r="29638" b="8358"/>
          <a:stretch/>
        </p:blipFill>
        <p:spPr>
          <a:xfrm>
            <a:off x="976890" y="3151235"/>
            <a:ext cx="697712" cy="586055"/>
          </a:xfrm>
          <a:prstGeom prst="rect">
            <a:avLst/>
          </a:prstGeom>
        </p:spPr>
      </p:pic>
      <p:pic>
        <p:nvPicPr>
          <p:cNvPr id="52" name="Picture 51" descr="A black sign with white text&#10;&#10;Description automatically generated">
            <a:extLst>
              <a:ext uri="{FF2B5EF4-FFF2-40B4-BE49-F238E27FC236}">
                <a16:creationId xmlns:a16="http://schemas.microsoft.com/office/drawing/2014/main" id="{31422623-14AB-4E02-8EDA-0E94BD183E4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645" y="3040644"/>
            <a:ext cx="697712" cy="697712"/>
          </a:xfrm>
          <a:prstGeom prst="rect">
            <a:avLst/>
          </a:pr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736C748E-7F37-49FC-BAFC-3A06C5CC4A6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45320" y="2137723"/>
            <a:ext cx="982988" cy="982988"/>
          </a:xfrm>
          <a:prstGeom prst="rect">
            <a:avLst/>
          </a:prstGeom>
        </p:spPr>
      </p:pic>
      <p:pic>
        <p:nvPicPr>
          <p:cNvPr id="56" name="Picture 5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0212A53-6344-4F27-8548-1D16A9A26FE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696" y="3806673"/>
            <a:ext cx="816154" cy="484681"/>
          </a:xfrm>
          <a:prstGeom prst="rect">
            <a:avLst/>
          </a:prstGeom>
        </p:spPr>
      </p:pic>
      <p:pic>
        <p:nvPicPr>
          <p:cNvPr id="57" name="Picture 56" descr="A picture containing drawing&#10;&#10;Description automatically generated">
            <a:extLst>
              <a:ext uri="{FF2B5EF4-FFF2-40B4-BE49-F238E27FC236}">
                <a16:creationId xmlns:a16="http://schemas.microsoft.com/office/drawing/2014/main" id="{E8747EF1-81EA-4EEF-B496-B7D31BE099A9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02" y="3801429"/>
            <a:ext cx="1713865" cy="568973"/>
          </a:xfrm>
          <a:prstGeom prst="rect">
            <a:avLst/>
          </a:prstGeom>
        </p:spPr>
      </p:pic>
      <p:pic>
        <p:nvPicPr>
          <p:cNvPr id="58" name="Picture 2">
            <a:extLst>
              <a:ext uri="{FF2B5EF4-FFF2-40B4-BE49-F238E27FC236}">
                <a16:creationId xmlns:a16="http://schemas.microsoft.com/office/drawing/2014/main" id="{B0D63F18-B163-4A03-A342-BD9822933A96}"/>
              </a:ext>
            </a:extLst>
          </p:cNvPr>
          <p:cNvPicPr>
            <a:picLocks noChangeArrowheads="1"/>
          </p:cNvPicPr>
          <p:nvPr/>
        </p:nvPicPr>
        <p:blipFill>
          <a:blip r:embed="rId22" cstate="print"/>
          <a:stretch>
            <a:fillRect/>
          </a:stretch>
        </p:blipFill>
        <p:spPr bwMode="auto">
          <a:xfrm>
            <a:off x="2368978" y="4370524"/>
            <a:ext cx="785517" cy="785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58" descr="A close up of a logo&#10;&#10;Description automatically generated">
            <a:extLst>
              <a:ext uri="{FF2B5EF4-FFF2-40B4-BE49-F238E27FC236}">
                <a16:creationId xmlns:a16="http://schemas.microsoft.com/office/drawing/2014/main" id="{4E52D7D2-D4DA-4D33-BADD-6D093F15B96A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664" y="2139796"/>
            <a:ext cx="1372661" cy="774028"/>
          </a:xfrm>
          <a:prstGeom prst="rect">
            <a:avLst/>
          </a:prstGeom>
        </p:spPr>
      </p:pic>
      <p:pic>
        <p:nvPicPr>
          <p:cNvPr id="60" name="Picture 59" descr="A picture containing drawing&#10;&#10;Description automatically generated">
            <a:extLst>
              <a:ext uri="{FF2B5EF4-FFF2-40B4-BE49-F238E27FC236}">
                <a16:creationId xmlns:a16="http://schemas.microsoft.com/office/drawing/2014/main" id="{BFFA4747-3A87-41E9-91DC-1830B727DCCD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54" y="4291274"/>
            <a:ext cx="941492" cy="1019588"/>
          </a:xfrm>
          <a:prstGeom prst="rect">
            <a:avLst/>
          </a:prstGeom>
        </p:spPr>
      </p:pic>
      <p:pic>
        <p:nvPicPr>
          <p:cNvPr id="61" name="Picture 60" descr="A close up of a logo&#10;&#10;Description automatically generated">
            <a:extLst>
              <a:ext uri="{FF2B5EF4-FFF2-40B4-BE49-F238E27FC236}">
                <a16:creationId xmlns:a16="http://schemas.microsoft.com/office/drawing/2014/main" id="{5B0CA513-F9F3-4F45-AE58-6107F812112F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247" y="4326088"/>
            <a:ext cx="941493" cy="94149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185AAC1-6414-405A-B152-7909C77EF649}"/>
              </a:ext>
            </a:extLst>
          </p:cNvPr>
          <p:cNvSpPr txBox="1"/>
          <p:nvPr/>
        </p:nvSpPr>
        <p:spPr>
          <a:xfrm>
            <a:off x="2761736" y="5765030"/>
            <a:ext cx="64342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F4B7F"/>
                </a:solidFill>
              </a:rPr>
              <a:t>For exchange of students &amp; ideas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F4B7F"/>
                </a:solidFill>
              </a:rPr>
              <a:t>To coordinate and prevent duplication of efforts</a:t>
            </a:r>
          </a:p>
        </p:txBody>
      </p:sp>
    </p:spTree>
    <p:extLst>
      <p:ext uri="{BB962C8B-B14F-4D97-AF65-F5344CB8AC3E}">
        <p14:creationId xmlns:p14="http://schemas.microsoft.com/office/powerpoint/2010/main" val="21029494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97CC87B-3235-49ED-9057-0A0395BA6AFA}"/>
              </a:ext>
            </a:extLst>
          </p:cNvPr>
          <p:cNvSpPr txBox="1"/>
          <p:nvPr/>
        </p:nvSpPr>
        <p:spPr>
          <a:xfrm>
            <a:off x="11311630" y="6548726"/>
            <a:ext cx="8803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 | Slide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79E1C4-4928-43CE-9112-12D83A9042BD}"/>
              </a:ext>
            </a:extLst>
          </p:cNvPr>
          <p:cNvSpPr txBox="1"/>
          <p:nvPr/>
        </p:nvSpPr>
        <p:spPr>
          <a:xfrm>
            <a:off x="1136341" y="248574"/>
            <a:ext cx="105894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alibri" panose="020F0502020204030204"/>
              </a:rPr>
              <a:t>Long Range Perspective (10 - 20 years)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A close up of a map&#10;&#10;Description automatically generated">
            <a:extLst>
              <a:ext uri="{FF2B5EF4-FFF2-40B4-BE49-F238E27FC236}">
                <a16:creationId xmlns:a16="http://schemas.microsoft.com/office/drawing/2014/main" id="{346DBFF5-DC26-47D3-9583-258CB3F4D3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082" y="1495512"/>
            <a:ext cx="3847426" cy="3597958"/>
          </a:xfrm>
          <a:prstGeom prst="rect">
            <a:avLst/>
          </a:prstGeom>
          <a:ln w="25400">
            <a:noFill/>
          </a:ln>
        </p:spPr>
      </p:pic>
      <p:pic>
        <p:nvPicPr>
          <p:cNvPr id="18" name="Picture 17" descr="A screenshot of a cell phone&#10;&#10;Description automatically generated">
            <a:extLst>
              <a:ext uri="{FF2B5EF4-FFF2-40B4-BE49-F238E27FC236}">
                <a16:creationId xmlns:a16="http://schemas.microsoft.com/office/drawing/2014/main" id="{7C28BD31-7E86-447F-B1A3-4383B8C305A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00" r="2410" b="4337"/>
          <a:stretch/>
        </p:blipFill>
        <p:spPr>
          <a:xfrm>
            <a:off x="5801994" y="1110030"/>
            <a:ext cx="5509636" cy="1909572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8AF33D98-5856-4342-838E-88B923A4758B}"/>
              </a:ext>
            </a:extLst>
          </p:cNvPr>
          <p:cNvSpPr txBox="1"/>
          <p:nvPr/>
        </p:nvSpPr>
        <p:spPr>
          <a:xfrm>
            <a:off x="697036" y="5362488"/>
            <a:ext cx="42872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740112"/>
                </a:solidFill>
              </a:rPr>
              <a:t>Plans being developed for CLS 2.0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740112"/>
                </a:solidFill>
              </a:rPr>
              <a:t>Improved beam characteristics (power, range)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740112"/>
                </a:solidFill>
              </a:rPr>
              <a:t>May eliminate IR capabilities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C7AE398-F398-4564-8892-E02CFF52AE2D}"/>
              </a:ext>
            </a:extLst>
          </p:cNvPr>
          <p:cNvSpPr txBox="1"/>
          <p:nvPr/>
        </p:nvSpPr>
        <p:spPr>
          <a:xfrm>
            <a:off x="6431087" y="3019602"/>
            <a:ext cx="46690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8080"/>
                </a:solidFill>
              </a:rPr>
              <a:t>IRFEL technology sets groundwork for CXFEL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8080"/>
                </a:solidFill>
              </a:rPr>
              <a:t>Coherent, short-pulse, tunable, narrow bandwidth</a:t>
            </a:r>
          </a:p>
        </p:txBody>
      </p:sp>
      <p:pic>
        <p:nvPicPr>
          <p:cNvPr id="29" name="Picture 28" descr="A large room&#10;&#10;Description automatically generated">
            <a:extLst>
              <a:ext uri="{FF2B5EF4-FFF2-40B4-BE49-F238E27FC236}">
                <a16:creationId xmlns:a16="http://schemas.microsoft.com/office/drawing/2014/main" id="{01BD03A5-0CD7-4A12-ACA7-4394AE57C8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1994" y="3909522"/>
            <a:ext cx="5509636" cy="1778752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F4AD44A4-9186-41EE-83E7-7852BCFF3F08}"/>
              </a:ext>
            </a:extLst>
          </p:cNvPr>
          <p:cNvSpPr txBox="1"/>
          <p:nvPr/>
        </p:nvSpPr>
        <p:spPr>
          <a:xfrm>
            <a:off x="5801994" y="1087486"/>
            <a:ext cx="9444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8080"/>
                </a:solidFill>
              </a:rPr>
              <a:t>CXFEL (ASU)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CF98347-14EF-43A1-9F5C-87625CEB7EF3}"/>
              </a:ext>
            </a:extLst>
          </p:cNvPr>
          <p:cNvSpPr txBox="1"/>
          <p:nvPr/>
        </p:nvSpPr>
        <p:spPr>
          <a:xfrm>
            <a:off x="1030900" y="1310846"/>
            <a:ext cx="856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40112"/>
                </a:solidFill>
              </a:rPr>
              <a:t>CLS 2.0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4C37554-A5A3-455E-92A3-2D7AFB5F6EB7}"/>
              </a:ext>
            </a:extLst>
          </p:cNvPr>
          <p:cNvSpPr txBox="1"/>
          <p:nvPr/>
        </p:nvSpPr>
        <p:spPr>
          <a:xfrm>
            <a:off x="10458791" y="5224750"/>
            <a:ext cx="8996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rgbClr val="1F4B7F"/>
                </a:solidFill>
              </a:rPr>
              <a:t>SLAC</a:t>
            </a:r>
          </a:p>
          <a:p>
            <a:pPr algn="ctr"/>
            <a:r>
              <a:rPr lang="en-US" sz="1400" dirty="0">
                <a:solidFill>
                  <a:srgbClr val="1F4B7F"/>
                </a:solidFill>
              </a:rPr>
              <a:t>MeV-UED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3887E93-5C5C-4AFD-8D63-F26659FB3E90}"/>
              </a:ext>
            </a:extLst>
          </p:cNvPr>
          <p:cNvSpPr txBox="1"/>
          <p:nvPr/>
        </p:nvSpPr>
        <p:spPr>
          <a:xfrm>
            <a:off x="6431086" y="5823085"/>
            <a:ext cx="44775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F4B7F"/>
                </a:solidFill>
              </a:rPr>
              <a:t>IRFEL technology sets groundwork for MeV-UED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F4B7F"/>
                </a:solidFill>
              </a:rPr>
              <a:t>Dynamics of materials (pump-probe)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F4B7F"/>
                </a:solidFill>
              </a:rPr>
              <a:t>Low sample damage</a:t>
            </a:r>
          </a:p>
        </p:txBody>
      </p:sp>
    </p:spTree>
    <p:extLst>
      <p:ext uri="{BB962C8B-B14F-4D97-AF65-F5344CB8AC3E}">
        <p14:creationId xmlns:p14="http://schemas.microsoft.com/office/powerpoint/2010/main" val="160491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9139</TotalTime>
  <Words>469</Words>
  <Application>Microsoft Office PowerPoint</Application>
  <PresentationFormat>Widescreen</PresentationFormat>
  <Paragraphs>97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Garamond</vt:lpstr>
      <vt:lpstr>Times New Roman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Hopkins</dc:creator>
  <cp:lastModifiedBy>Scott Hopkins</cp:lastModifiedBy>
  <cp:revision>247</cp:revision>
  <dcterms:created xsi:type="dcterms:W3CDTF">2019-03-21T22:07:01Z</dcterms:created>
  <dcterms:modified xsi:type="dcterms:W3CDTF">2020-08-20T17:35:19Z</dcterms:modified>
</cp:coreProperties>
</file>