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4" r:id="rId4"/>
  </p:sldMasterIdLst>
  <p:notesMasterIdLst>
    <p:notesMasterId r:id="rId27"/>
  </p:notesMasterIdLst>
  <p:handoutMasterIdLst>
    <p:handoutMasterId r:id="rId28"/>
  </p:handoutMasterIdLst>
  <p:sldIdLst>
    <p:sldId id="387" r:id="rId5"/>
    <p:sldId id="604" r:id="rId6"/>
    <p:sldId id="628" r:id="rId7"/>
    <p:sldId id="596" r:id="rId8"/>
    <p:sldId id="597" r:id="rId9"/>
    <p:sldId id="600" r:id="rId10"/>
    <p:sldId id="601" r:id="rId11"/>
    <p:sldId id="602" r:id="rId12"/>
    <p:sldId id="603" r:id="rId13"/>
    <p:sldId id="630" r:id="rId14"/>
    <p:sldId id="591" r:id="rId15"/>
    <p:sldId id="605" r:id="rId16"/>
    <p:sldId id="631" r:id="rId17"/>
    <p:sldId id="612" r:id="rId18"/>
    <p:sldId id="547" r:id="rId19"/>
    <p:sldId id="632" r:id="rId20"/>
    <p:sldId id="618" r:id="rId21"/>
    <p:sldId id="633" r:id="rId22"/>
    <p:sldId id="619" r:id="rId23"/>
    <p:sldId id="624" r:id="rId24"/>
    <p:sldId id="577" r:id="rId25"/>
    <p:sldId id="629" r:id="rId26"/>
  </p:sldIdLst>
  <p:sldSz cx="9601200" cy="7315200"/>
  <p:notesSz cx="6997700" cy="9271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000" kern="1200">
        <a:solidFill>
          <a:srgbClr val="B81414"/>
        </a:solidFill>
        <a:latin typeface="Helvetica" pitchFamily="34" charset="0"/>
        <a:ea typeface="ヒラギノ角ゴ Pro W3"/>
        <a:cs typeface="ヒラギノ角ゴ Pro W3"/>
      </a:defRPr>
    </a:lvl1pPr>
    <a:lvl2pPr marL="482600" indent="-25400" algn="l" rtl="0" fontAlgn="base">
      <a:spcBef>
        <a:spcPct val="0"/>
      </a:spcBef>
      <a:spcAft>
        <a:spcPct val="0"/>
      </a:spcAft>
      <a:defRPr sz="3000" kern="1200">
        <a:solidFill>
          <a:srgbClr val="B81414"/>
        </a:solidFill>
        <a:latin typeface="Helvetica" pitchFamily="34" charset="0"/>
        <a:ea typeface="ヒラギノ角ゴ Pro W3"/>
        <a:cs typeface="ヒラギノ角ゴ Pro W3"/>
      </a:defRPr>
    </a:lvl2pPr>
    <a:lvl3pPr marL="965200" indent="-50800" algn="l" rtl="0" fontAlgn="base">
      <a:spcBef>
        <a:spcPct val="0"/>
      </a:spcBef>
      <a:spcAft>
        <a:spcPct val="0"/>
      </a:spcAft>
      <a:defRPr sz="3000" kern="1200">
        <a:solidFill>
          <a:srgbClr val="B81414"/>
        </a:solidFill>
        <a:latin typeface="Helvetica" pitchFamily="34" charset="0"/>
        <a:ea typeface="ヒラギノ角ゴ Pro W3"/>
        <a:cs typeface="ヒラギノ角ゴ Pro W3"/>
      </a:defRPr>
    </a:lvl3pPr>
    <a:lvl4pPr marL="1449388" indent="-77788" algn="l" rtl="0" fontAlgn="base">
      <a:spcBef>
        <a:spcPct val="0"/>
      </a:spcBef>
      <a:spcAft>
        <a:spcPct val="0"/>
      </a:spcAft>
      <a:defRPr sz="3000" kern="1200">
        <a:solidFill>
          <a:srgbClr val="B81414"/>
        </a:solidFill>
        <a:latin typeface="Helvetica" pitchFamily="34" charset="0"/>
        <a:ea typeface="ヒラギノ角ゴ Pro W3"/>
        <a:cs typeface="ヒラギノ角ゴ Pro W3"/>
      </a:defRPr>
    </a:lvl4pPr>
    <a:lvl5pPr marL="1931988" indent="-103188" algn="l" rtl="0" fontAlgn="base">
      <a:spcBef>
        <a:spcPct val="0"/>
      </a:spcBef>
      <a:spcAft>
        <a:spcPct val="0"/>
      </a:spcAft>
      <a:defRPr sz="3000" kern="1200">
        <a:solidFill>
          <a:srgbClr val="B81414"/>
        </a:solidFill>
        <a:latin typeface="Helvetica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3000" kern="1200">
        <a:solidFill>
          <a:srgbClr val="B81414"/>
        </a:solidFill>
        <a:latin typeface="Helvetica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3000" kern="1200">
        <a:solidFill>
          <a:srgbClr val="B81414"/>
        </a:solidFill>
        <a:latin typeface="Helvetica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3000" kern="1200">
        <a:solidFill>
          <a:srgbClr val="B81414"/>
        </a:solidFill>
        <a:latin typeface="Helvetica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3000" kern="1200">
        <a:solidFill>
          <a:srgbClr val="B81414"/>
        </a:solidFill>
        <a:latin typeface="Helvetica" pitchFamily="34" charset="0"/>
        <a:ea typeface="ヒラギノ角ゴ Pro W3"/>
        <a:cs typeface="ヒラギノ角ゴ Pro W3"/>
      </a:defRPr>
    </a:lvl9pPr>
  </p:defaultTextStyle>
  <p:extLst>
    <p:ext uri="{EFAFB233-063F-42B5-8137-9DF3F51BA10A}">
      <p15:sldGuideLst xmlns:p15="http://schemas.microsoft.com/office/powerpoint/2012/main">
        <p15:guide id="1" orient="horz" pos="102">
          <p15:clr>
            <a:srgbClr val="A4A3A4"/>
          </p15:clr>
        </p15:guide>
        <p15:guide id="2" pos="277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0">
          <p15:clr>
            <a:srgbClr val="A4A3A4"/>
          </p15:clr>
        </p15:guide>
        <p15:guide id="2" pos="22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BCF"/>
    <a:srgbClr val="D5D8FF"/>
    <a:srgbClr val="FFB5F7"/>
    <a:srgbClr val="FF85FF"/>
    <a:srgbClr val="A6CE62"/>
    <a:srgbClr val="21A53E"/>
    <a:srgbClr val="A41354"/>
    <a:srgbClr val="7BFFA0"/>
    <a:srgbClr val="866DFF"/>
    <a:srgbClr val="894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84" autoAdjust="0"/>
    <p:restoredTop sz="95541" autoAdjust="0"/>
  </p:normalViewPr>
  <p:slideViewPr>
    <p:cSldViewPr>
      <p:cViewPr varScale="1">
        <p:scale>
          <a:sx n="90" d="100"/>
          <a:sy n="90" d="100"/>
        </p:scale>
        <p:origin x="736" y="184"/>
      </p:cViewPr>
      <p:guideLst>
        <p:guide orient="horz" pos="102"/>
        <p:guide pos="277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-2640" y="-90"/>
      </p:cViewPr>
      <p:guideLst>
        <p:guide orient="horz" pos="2920"/>
        <p:guide pos="22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"/>
          </p:nvPr>
        </p:nvSpPr>
        <p:spPr>
          <a:xfrm>
            <a:off x="0" y="8805863"/>
            <a:ext cx="3727450" cy="4635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0000"/>
              </a:lnSpc>
              <a:defRPr sz="1200">
                <a:solidFill>
                  <a:schemeClr val="tx1"/>
                </a:solidFill>
                <a:latin typeface="Helvetica" pitchFamily="-111" charset="0"/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Thomas Glasmacher - glasmach@msu.edu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"/>
          </p:nvPr>
        </p:nvSpPr>
        <p:spPr>
          <a:xfrm>
            <a:off x="3963988" y="0"/>
            <a:ext cx="3032125" cy="4619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0000"/>
              </a:lnSpc>
              <a:defRPr sz="1200">
                <a:solidFill>
                  <a:schemeClr val="tx1"/>
                </a:solidFill>
                <a:latin typeface="Helvetica" pitchFamily="-111" charset="0"/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26 Feb 2009</a:t>
            </a:r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56050" cy="4619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0000"/>
              </a:lnSpc>
              <a:defRPr sz="1200">
                <a:solidFill>
                  <a:schemeClr val="tx1"/>
                </a:solidFill>
                <a:latin typeface="Helvetica" pitchFamily="-111" charset="0"/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Facility for Rare Isotope Beams Briefing for </a:t>
            </a:r>
            <a:br>
              <a:rPr lang="en-US"/>
            </a:br>
            <a:r>
              <a:rPr lang="en-US"/>
              <a:t>VP Finance &amp; Operations Direct Report Staff Meeting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"/>
          </p:nvPr>
        </p:nvSpPr>
        <p:spPr>
          <a:xfrm>
            <a:off x="3963988" y="8805863"/>
            <a:ext cx="3032125" cy="4635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0000"/>
              </a:lnSpc>
              <a:defRPr sz="1200">
                <a:solidFill>
                  <a:schemeClr val="tx1"/>
                </a:solidFill>
                <a:latin typeface="Helvetica" pitchFamily="-111" charset="0"/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Page </a:t>
            </a:r>
            <a:fld id="{B7016C78-ECB3-43F2-8986-1B494CF39B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22608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60438" y="388938"/>
            <a:ext cx="5078412" cy="387032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7198790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300" kern="1200">
        <a:solidFill>
          <a:schemeClr val="tx1"/>
        </a:solidFill>
        <a:latin typeface="Helvetica" pitchFamily="34" charset="0"/>
        <a:ea typeface="ヒラギノ角ゴ Pro W3" pitchFamily="-111" charset="-128"/>
        <a:cs typeface="ヒラギノ角ゴ Pro W3" pitchFamily="-111" charset="-128"/>
      </a:defRPr>
    </a:lvl1pPr>
    <a:lvl2pPr marL="482600" indent="-25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300" kern="1200">
        <a:solidFill>
          <a:schemeClr val="tx1"/>
        </a:solidFill>
        <a:latin typeface="Helvetica" pitchFamily="34" charset="0"/>
        <a:ea typeface="ヒラギノ角ゴ Pro W3" pitchFamily="-111" charset="-128"/>
        <a:cs typeface="ヒラギノ角ゴ Pro W3"/>
      </a:defRPr>
    </a:lvl2pPr>
    <a:lvl3pPr marL="965200" indent="-50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300" kern="1200">
        <a:solidFill>
          <a:schemeClr val="tx1"/>
        </a:solidFill>
        <a:latin typeface="Helvetica" pitchFamily="34" charset="0"/>
        <a:ea typeface="ヒラギノ角ゴ Pro W3" pitchFamily="-111" charset="-128"/>
        <a:cs typeface="ヒラギノ角ゴ Pro W3"/>
      </a:defRPr>
    </a:lvl3pPr>
    <a:lvl4pPr marL="1449388" indent="-77788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300" kern="1200">
        <a:solidFill>
          <a:schemeClr val="tx1"/>
        </a:solidFill>
        <a:latin typeface="Helvetica" pitchFamily="34" charset="0"/>
        <a:ea typeface="ヒラギノ角ゴ Pro W3" pitchFamily="-111" charset="-128"/>
        <a:cs typeface="ヒラギノ角ゴ Pro W3"/>
      </a:defRPr>
    </a:lvl4pPr>
    <a:lvl5pPr marL="1931988" indent="-103188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300" kern="1200">
        <a:solidFill>
          <a:schemeClr val="tx1"/>
        </a:solidFill>
        <a:latin typeface="Helvetica" pitchFamily="34" charset="0"/>
        <a:ea typeface="ヒラギノ角ゴ Pro W3" pitchFamily="-111" charset="-128"/>
        <a:cs typeface="ヒラギノ角ゴ Pro W3"/>
      </a:defRPr>
    </a:lvl5pPr>
    <a:lvl6pPr marL="2416531" algn="l" defTabSz="9666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899837" algn="l" defTabSz="9666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83143" algn="l" defTabSz="9666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66449" algn="l" defTabSz="9666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0088" y="4403725"/>
            <a:ext cx="5597525" cy="417195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_bkg1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6012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03263" y="1408113"/>
            <a:ext cx="8258175" cy="522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endParaRPr lang="en-US">
              <a:latin typeface="Helvetica" pitchFamily="-111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321175" y="3209925"/>
            <a:ext cx="9601200" cy="5603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>
              <a:defRPr/>
            </a:pPr>
            <a:endParaRPr lang="en-US"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3247814"/>
            <a:ext cx="8161020" cy="5188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0" y="4632960"/>
            <a:ext cx="6720840" cy="1300480"/>
          </a:xfrm>
        </p:spPr>
        <p:txBody>
          <a:bodyPr/>
          <a:lstStyle>
            <a:lvl1pPr marL="0" indent="0" algn="ctr">
              <a:buNone/>
              <a:defRPr/>
            </a:lvl1pPr>
            <a:lvl2pPr marL="483263" indent="0" algn="ctr">
              <a:buNone/>
              <a:defRPr/>
            </a:lvl2pPr>
            <a:lvl3pPr marL="966526" indent="0" algn="ctr">
              <a:buNone/>
              <a:defRPr/>
            </a:lvl3pPr>
            <a:lvl4pPr marL="1449788" indent="0" algn="ctr">
              <a:buNone/>
              <a:defRPr/>
            </a:lvl4pPr>
            <a:lvl5pPr marL="1933052" indent="0" algn="ctr">
              <a:buNone/>
              <a:defRPr/>
            </a:lvl5pPr>
            <a:lvl6pPr marL="2416316" indent="0" algn="ctr">
              <a:buNone/>
              <a:defRPr/>
            </a:lvl6pPr>
            <a:lvl7pPr marL="2899579" indent="0" algn="ctr">
              <a:buNone/>
              <a:defRPr/>
            </a:lvl7pPr>
            <a:lvl8pPr marL="3382842" indent="0" algn="ctr">
              <a:buNone/>
              <a:defRPr/>
            </a:lvl8pPr>
            <a:lvl9pPr marL="3866104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6012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703263" y="1408113"/>
            <a:ext cx="8258175" cy="522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endParaRPr lang="en-US">
              <a:latin typeface="Helvetica" pitchFamily="-111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4321175" y="3209925"/>
            <a:ext cx="9601200" cy="5603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>
              <a:defRPr/>
            </a:pPr>
            <a:endParaRPr lang="en-US"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9" name="Text Box 1032"/>
          <p:cNvSpPr txBox="1">
            <a:spLocks noChangeArrowheads="1"/>
          </p:cNvSpPr>
          <p:nvPr userDrawn="1"/>
        </p:nvSpPr>
        <p:spPr bwMode="auto">
          <a:xfrm>
            <a:off x="5943600" y="6934200"/>
            <a:ext cx="3478213" cy="15517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r" defTabSz="866775" eaLnBrk="0" hangingPunct="0">
              <a:lnSpc>
                <a:spcPct val="90000"/>
              </a:lnSpc>
              <a:defRPr/>
            </a:pPr>
            <a:r>
              <a:rPr lang="en-US" sz="110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+mn-cs"/>
              </a:rPr>
              <a:t>Artemis</a:t>
            </a:r>
            <a:r>
              <a:rPr lang="en-US" sz="1100" baseline="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+mn-cs"/>
              </a:rPr>
              <a:t> Spyrou, TRIUMF August 2020</a:t>
            </a:r>
            <a:r>
              <a:rPr lang="en-US" sz="110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+mn-cs"/>
              </a:rPr>
              <a:t>, </a:t>
            </a:r>
            <a:r>
              <a:rPr lang="en-US" sz="1100" dirty="0">
                <a:solidFill>
                  <a:srgbClr val="064308"/>
                </a:solidFill>
                <a:latin typeface="Arial" charset="0"/>
                <a:ea typeface="ヒラギノ角ゴ Pro W3" pitchFamily="-111" charset="-128"/>
                <a:cs typeface="+mn-cs"/>
              </a:rPr>
              <a:t>Slide </a:t>
            </a:r>
            <a:fld id="{97F26045-EFAF-4618-8EDF-874E6A216DC5}" type="slidenum">
              <a:rPr lang="en-US" sz="1100">
                <a:solidFill>
                  <a:srgbClr val="064308"/>
                </a:solidFill>
                <a:latin typeface="Arial" charset="0"/>
                <a:ea typeface="ヒラギノ角ゴ Pro W3" pitchFamily="-111" charset="-128"/>
                <a:cs typeface="+mn-cs"/>
              </a:rPr>
              <a:pPr algn="r" defTabSz="866775" eaLnBrk="0" hangingPunct="0">
                <a:lnSpc>
                  <a:spcPct val="90000"/>
                </a:lnSpc>
                <a:defRPr/>
              </a:pPr>
              <a:t>‹#›</a:t>
            </a:fld>
            <a:endParaRPr lang="en-US" sz="1100" dirty="0">
              <a:solidFill>
                <a:srgbClr val="064308"/>
              </a:solidFill>
              <a:latin typeface="Arial" charset="0"/>
              <a:ea typeface="ヒラギノ角ゴ Pro W3" pitchFamily="-111" charset="-128"/>
              <a:cs typeface="+mn-cs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1281"/>
            <a:ext cx="8686800" cy="671151"/>
          </a:xfrm>
        </p:spPr>
        <p:txBody>
          <a:bodyPr/>
          <a:lstStyle>
            <a:lvl1pPr>
              <a:defRPr sz="4500" b="0">
                <a:solidFill>
                  <a:srgbClr val="008000"/>
                </a:solidFill>
                <a:latin typeface="Imprint MT Shadow"/>
                <a:cs typeface="Imprint MT Shadow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81013" y="1138238"/>
            <a:ext cx="8639175" cy="536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6012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703263" y="1408113"/>
            <a:ext cx="8258175" cy="522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endParaRPr lang="en-US">
              <a:latin typeface="Helvetica" pitchFamily="-111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4321175" y="3209925"/>
            <a:ext cx="9601200" cy="5603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>
              <a:defRPr/>
            </a:pPr>
            <a:endParaRPr lang="en-US"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pic>
        <p:nvPicPr>
          <p:cNvPr id="10" name="Picture 10"/>
          <p:cNvPicPr>
            <a:picLocks noChangeAspect="1" noChangeArrowheads="1"/>
          </p:cNvPicPr>
          <p:nvPr userDrawn="1"/>
        </p:nvPicPr>
        <p:blipFill>
          <a:blip r:embed="rId3" cstate="print"/>
          <a:srcRect l="3036" t="14900" r="51408" b="16333"/>
          <a:stretch>
            <a:fillRect/>
          </a:stretch>
        </p:blipFill>
        <p:spPr bwMode="auto">
          <a:xfrm>
            <a:off x="3976688" y="6643688"/>
            <a:ext cx="1674812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1281"/>
            <a:ext cx="8686800" cy="9855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81013" y="1138238"/>
            <a:ext cx="8639175" cy="536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Box 1032"/>
          <p:cNvSpPr txBox="1">
            <a:spLocks noChangeArrowheads="1"/>
          </p:cNvSpPr>
          <p:nvPr userDrawn="1"/>
        </p:nvSpPr>
        <p:spPr bwMode="auto">
          <a:xfrm>
            <a:off x="6096000" y="7010399"/>
            <a:ext cx="3325813" cy="15517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r" defTabSz="866775" eaLnBrk="0" hangingPunct="0">
              <a:lnSpc>
                <a:spcPct val="90000"/>
              </a:lnSpc>
              <a:defRPr/>
            </a:pPr>
            <a:r>
              <a:rPr lang="en-US" sz="1100" kern="120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ヒラギノ角ゴ Pro W3"/>
              </a:rPr>
              <a:t>Artemis</a:t>
            </a:r>
            <a:r>
              <a:rPr lang="en-US" sz="1100" kern="1200" baseline="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ヒラギノ角ゴ Pro W3"/>
              </a:rPr>
              <a:t> Spyrou, TRIUMF August 2020</a:t>
            </a:r>
            <a:r>
              <a:rPr lang="en-US" sz="1100" kern="120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ヒラギノ角ゴ Pro W3"/>
              </a:rPr>
              <a:t>, </a:t>
            </a:r>
            <a:r>
              <a:rPr lang="en-US" sz="1100" kern="1200" dirty="0">
                <a:solidFill>
                  <a:srgbClr val="064308"/>
                </a:solidFill>
                <a:latin typeface="Arial" charset="0"/>
                <a:ea typeface="ヒラギノ角ゴ Pro W3" pitchFamily="-111" charset="-128"/>
                <a:cs typeface="ヒラギノ角ゴ Pro W3"/>
              </a:rPr>
              <a:t>Slide </a:t>
            </a:r>
            <a:fld id="{97F26045-EFAF-4618-8EDF-874E6A216DC5}" type="slidenum">
              <a:rPr lang="en-US" sz="1100" kern="1200" smtClean="0">
                <a:solidFill>
                  <a:srgbClr val="064308"/>
                </a:solidFill>
                <a:latin typeface="Arial" charset="0"/>
                <a:ea typeface="ヒラギノ角ゴ Pro W3" pitchFamily="-111" charset="-128"/>
                <a:cs typeface="ヒラギノ角ゴ Pro W3"/>
              </a:rPr>
              <a:pPr algn="r" defTabSz="866775" eaLnBrk="0" hangingPunct="0">
                <a:lnSpc>
                  <a:spcPct val="90000"/>
                </a:lnSpc>
                <a:defRPr/>
              </a:pPr>
              <a:t>‹#›</a:t>
            </a:fld>
            <a:endParaRPr lang="en-US" sz="1100" kern="1200" dirty="0">
              <a:solidFill>
                <a:srgbClr val="064308"/>
              </a:solidFill>
              <a:latin typeface="Arial" charset="0"/>
              <a:ea typeface="ヒラギノ角ゴ Pro W3" pitchFamily="-111" charset="-128"/>
              <a:cs typeface="ヒラギノ角ゴ Pro W3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FRIB_ppt.png"/>
          <p:cNvPicPr>
            <a:picLocks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6012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703263" y="1408113"/>
            <a:ext cx="8258175" cy="5064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endParaRPr lang="en-US">
              <a:latin typeface="Helvetica" pitchFamily="-111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4321175" y="3209925"/>
            <a:ext cx="9601200" cy="552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>
              <a:defRPr/>
            </a:pPr>
            <a:endParaRPr lang="en-US"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pic>
        <p:nvPicPr>
          <p:cNvPr id="10" name="Picture 10"/>
          <p:cNvPicPr>
            <a:picLocks noChangeAspect="1" noChangeArrowheads="1"/>
          </p:cNvPicPr>
          <p:nvPr userDrawn="1"/>
        </p:nvPicPr>
        <p:blipFill>
          <a:blip r:embed="rId3" cstate="print"/>
          <a:srcRect l="3036" t="14900" r="51408" b="16333"/>
          <a:stretch>
            <a:fillRect/>
          </a:stretch>
        </p:blipFill>
        <p:spPr bwMode="auto">
          <a:xfrm>
            <a:off x="3976688" y="6643688"/>
            <a:ext cx="1674812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1281"/>
            <a:ext cx="8686800" cy="9855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81013" y="1138238"/>
            <a:ext cx="8639175" cy="53625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Box 1032"/>
          <p:cNvSpPr txBox="1">
            <a:spLocks noChangeArrowheads="1"/>
          </p:cNvSpPr>
          <p:nvPr userDrawn="1"/>
        </p:nvSpPr>
        <p:spPr bwMode="auto">
          <a:xfrm>
            <a:off x="6248400" y="6934200"/>
            <a:ext cx="3173413" cy="15517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r" defTabSz="866775" eaLnBrk="0" hangingPunct="0">
              <a:lnSpc>
                <a:spcPct val="90000"/>
              </a:lnSpc>
              <a:defRPr/>
            </a:pPr>
            <a:r>
              <a:rPr lang="en-US" sz="1100" kern="120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ヒラギノ角ゴ Pro W3"/>
              </a:rPr>
              <a:t>Artemis</a:t>
            </a:r>
            <a:r>
              <a:rPr lang="en-US" sz="1100" kern="1200" baseline="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ヒラギノ角ゴ Pro W3"/>
              </a:rPr>
              <a:t> Spyrou, TRIUMF August 2020</a:t>
            </a:r>
            <a:r>
              <a:rPr lang="en-US" sz="1100" kern="120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ヒラギノ角ゴ Pro W3"/>
              </a:rPr>
              <a:t>, </a:t>
            </a:r>
            <a:r>
              <a:rPr lang="en-US" sz="1100" kern="1200" dirty="0">
                <a:solidFill>
                  <a:srgbClr val="064308"/>
                </a:solidFill>
                <a:latin typeface="Arial" charset="0"/>
                <a:ea typeface="ヒラギノ角ゴ Pro W3" pitchFamily="-111" charset="-128"/>
                <a:cs typeface="ヒラギノ角ゴ Pro W3"/>
              </a:rPr>
              <a:t>Slide </a:t>
            </a:r>
            <a:fld id="{97F26045-EFAF-4618-8EDF-874E6A216DC5}" type="slidenum">
              <a:rPr lang="en-US" sz="1100" kern="1200" smtClean="0">
                <a:solidFill>
                  <a:srgbClr val="064308"/>
                </a:solidFill>
                <a:latin typeface="Arial" charset="0"/>
                <a:ea typeface="ヒラギノ角ゴ Pro W3" pitchFamily="-111" charset="-128"/>
                <a:cs typeface="ヒラギノ角ゴ Pro W3"/>
              </a:rPr>
              <a:pPr algn="r" defTabSz="866775" eaLnBrk="0" hangingPunct="0">
                <a:lnSpc>
                  <a:spcPct val="90000"/>
                </a:lnSpc>
                <a:defRPr/>
              </a:pPr>
              <a:t>‹#›</a:t>
            </a:fld>
            <a:endParaRPr lang="en-US" sz="1100" kern="1200" dirty="0">
              <a:solidFill>
                <a:srgbClr val="064308"/>
              </a:solidFill>
              <a:latin typeface="Arial" charset="0"/>
              <a:ea typeface="ヒラギノ角ゴ Pro W3" pitchFamily="-111" charset="-128"/>
              <a:cs typeface="ヒラギノ角ゴ Pro W3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FRIB_ppt.png"/>
          <p:cNvPicPr>
            <a:picLocks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6012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703263" y="1408113"/>
            <a:ext cx="8258175" cy="522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endParaRPr lang="en-US">
              <a:latin typeface="Helvetica" pitchFamily="-111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4321175" y="3209925"/>
            <a:ext cx="9601200" cy="5603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>
              <a:defRPr/>
            </a:pPr>
            <a:endParaRPr lang="en-US"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1281"/>
            <a:ext cx="8686800" cy="9855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81013" y="1138238"/>
            <a:ext cx="8639175" cy="53625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Box 1032"/>
          <p:cNvSpPr txBox="1">
            <a:spLocks noChangeArrowheads="1"/>
          </p:cNvSpPr>
          <p:nvPr userDrawn="1"/>
        </p:nvSpPr>
        <p:spPr bwMode="auto">
          <a:xfrm>
            <a:off x="5867400" y="6934200"/>
            <a:ext cx="3554413" cy="15517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r" defTabSz="866775" eaLnBrk="0" hangingPunct="0">
              <a:lnSpc>
                <a:spcPct val="90000"/>
              </a:lnSpc>
              <a:defRPr/>
            </a:pPr>
            <a:r>
              <a:rPr lang="en-US" sz="1100" kern="120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ヒラギノ角ゴ Pro W3"/>
              </a:rPr>
              <a:t>Artemis</a:t>
            </a:r>
            <a:r>
              <a:rPr lang="en-US" sz="1100" kern="1200" baseline="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ヒラギノ角ゴ Pro W3"/>
              </a:rPr>
              <a:t> Spyrou, TRIUMF August 2020</a:t>
            </a:r>
            <a:r>
              <a:rPr lang="en-US" sz="1100" kern="120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ヒラギノ角ゴ Pro W3"/>
              </a:rPr>
              <a:t>, </a:t>
            </a:r>
            <a:r>
              <a:rPr lang="en-US" sz="1100" kern="1200" dirty="0">
                <a:solidFill>
                  <a:srgbClr val="064308"/>
                </a:solidFill>
                <a:latin typeface="Arial" charset="0"/>
                <a:ea typeface="ヒラギノ角ゴ Pro W3" pitchFamily="-111" charset="-128"/>
                <a:cs typeface="ヒラギノ角ゴ Pro W3"/>
              </a:rPr>
              <a:t>Slide </a:t>
            </a:r>
            <a:fld id="{97F26045-EFAF-4618-8EDF-874E6A216DC5}" type="slidenum">
              <a:rPr lang="en-US" sz="1100" kern="1200" smtClean="0">
                <a:solidFill>
                  <a:srgbClr val="064308"/>
                </a:solidFill>
                <a:latin typeface="Arial" charset="0"/>
                <a:ea typeface="ヒラギノ角ゴ Pro W3" pitchFamily="-111" charset="-128"/>
                <a:cs typeface="ヒラギノ角ゴ Pro W3"/>
              </a:rPr>
              <a:pPr algn="r" defTabSz="866775" eaLnBrk="0" hangingPunct="0">
                <a:lnSpc>
                  <a:spcPct val="90000"/>
                </a:lnSpc>
                <a:defRPr/>
              </a:pPr>
              <a:t>‹#›</a:t>
            </a:fld>
            <a:endParaRPr lang="en-US" sz="1100" kern="1200" dirty="0">
              <a:solidFill>
                <a:srgbClr val="064308"/>
              </a:solidFill>
              <a:latin typeface="Arial" charset="0"/>
              <a:ea typeface="ヒラギノ角ゴ Pro W3" pitchFamily="-111" charset="-128"/>
              <a:cs typeface="ヒラギノ角ゴ Pro W3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_bkg2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6012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03263" y="1408113"/>
            <a:ext cx="8258175" cy="522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endParaRPr lang="en-US">
              <a:latin typeface="Helvetica" pitchFamily="-111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321175" y="3209925"/>
            <a:ext cx="9601200" cy="5603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>
              <a:defRPr/>
            </a:pPr>
            <a:endParaRPr lang="en-US"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1281"/>
            <a:ext cx="8686800" cy="9855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Box 1032"/>
          <p:cNvSpPr txBox="1">
            <a:spLocks noChangeArrowheads="1"/>
          </p:cNvSpPr>
          <p:nvPr userDrawn="1"/>
        </p:nvSpPr>
        <p:spPr bwMode="auto">
          <a:xfrm>
            <a:off x="6019800" y="7010399"/>
            <a:ext cx="3402013" cy="15517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r" defTabSz="866775" eaLnBrk="0" hangingPunct="0">
              <a:lnSpc>
                <a:spcPct val="90000"/>
              </a:lnSpc>
              <a:defRPr/>
            </a:pPr>
            <a:r>
              <a:rPr lang="en-US" sz="1100" kern="120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ヒラギノ角ゴ Pro W3"/>
              </a:rPr>
              <a:t>Artemis</a:t>
            </a:r>
            <a:r>
              <a:rPr lang="en-US" sz="1100" kern="1200" baseline="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ヒラギノ角ゴ Pro W3"/>
              </a:rPr>
              <a:t> Spyrou, TRIUMF August 2020</a:t>
            </a:r>
            <a:r>
              <a:rPr lang="en-US" sz="1100" kern="120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ヒラギノ角ゴ Pro W3"/>
              </a:rPr>
              <a:t>, </a:t>
            </a:r>
            <a:r>
              <a:rPr lang="en-US" sz="1100" kern="1200" dirty="0">
                <a:solidFill>
                  <a:srgbClr val="064308"/>
                </a:solidFill>
                <a:latin typeface="Arial" charset="0"/>
                <a:ea typeface="ヒラギノ角ゴ Pro W3" pitchFamily="-111" charset="-128"/>
                <a:cs typeface="ヒラギノ角ゴ Pro W3"/>
              </a:rPr>
              <a:t>Slide </a:t>
            </a:r>
            <a:fld id="{97F26045-EFAF-4618-8EDF-874E6A216DC5}" type="slidenum">
              <a:rPr lang="en-US" sz="1100" kern="1200" smtClean="0">
                <a:solidFill>
                  <a:srgbClr val="064308"/>
                </a:solidFill>
                <a:latin typeface="Arial" charset="0"/>
                <a:ea typeface="ヒラギノ角ゴ Pro W3" pitchFamily="-111" charset="-128"/>
                <a:cs typeface="ヒラギノ角ゴ Pro W3"/>
              </a:rPr>
              <a:pPr algn="r" defTabSz="866775" eaLnBrk="0" hangingPunct="0">
                <a:lnSpc>
                  <a:spcPct val="90000"/>
                </a:lnSpc>
                <a:defRPr/>
              </a:pPr>
              <a:t>‹#›</a:t>
            </a:fld>
            <a:endParaRPr lang="en-US" sz="1100" kern="1200" dirty="0">
              <a:solidFill>
                <a:srgbClr val="064308"/>
              </a:solidFill>
              <a:latin typeface="Arial" charset="0"/>
              <a:ea typeface="ヒラギノ角ゴ Pro W3" pitchFamily="-111" charset="-128"/>
              <a:cs typeface="ヒラギノ角ゴ Pro W3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166" y="108374"/>
            <a:ext cx="6647498" cy="5188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20090" y="1300480"/>
            <a:ext cx="8161020" cy="25196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90" y="3982720"/>
            <a:ext cx="8161020" cy="25196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76375" y="80963"/>
            <a:ext cx="6648450" cy="519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9299" tIns="23720" rIns="59299" bIns="23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81013" y="1138238"/>
            <a:ext cx="8639175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1" r:id="rId7"/>
    <p:sldLayoutId id="2147483782" r:id="rId8"/>
  </p:sldLayoutIdLst>
  <p:hf sldNum="0" hdr="0" dt="0"/>
  <p:txStyles>
    <p:titleStyle>
      <a:lvl1pPr algn="ctr" defTabSz="85407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algn="ctr" defTabSz="85407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defTabSz="85407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defTabSz="85407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defTabSz="85407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83306" algn="ctr" defTabSz="854177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Arial" charset="0"/>
          <a:cs typeface="Arial" charset="0"/>
        </a:defRPr>
      </a:lvl6pPr>
      <a:lvl7pPr marL="966612" algn="ctr" defTabSz="854177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Arial" charset="0"/>
          <a:cs typeface="Arial" charset="0"/>
        </a:defRPr>
      </a:lvl7pPr>
      <a:lvl8pPr marL="1449918" algn="ctr" defTabSz="854177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Arial" charset="0"/>
          <a:cs typeface="Arial" charset="0"/>
        </a:defRPr>
      </a:lvl8pPr>
      <a:lvl9pPr marL="1933224" algn="ctr" defTabSz="854177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Arial" charset="0"/>
          <a:cs typeface="Arial" charset="0"/>
        </a:defRPr>
      </a:lvl9pPr>
    </p:titleStyle>
    <p:bodyStyle>
      <a:lvl1pPr marL="180975" indent="-180975" algn="l" defTabSz="854075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SzPct val="100000"/>
        <a:buChar char="•"/>
        <a:defRPr sz="2100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marL="482600" indent="-180975" algn="l" defTabSz="854075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SzPct val="100000"/>
        <a:buChar char="–"/>
        <a:defRPr sz="1700">
          <a:solidFill>
            <a:schemeClr val="tx1"/>
          </a:solidFill>
          <a:latin typeface="Arial" charset="0"/>
          <a:ea typeface="ＭＳ Ｐゴシック" charset="-128"/>
          <a:cs typeface="ＭＳ Ｐゴシック"/>
        </a:defRPr>
      </a:lvl2pPr>
      <a:lvl3pPr marL="784225" indent="-180975" algn="l" defTabSz="854075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SzPct val="100000"/>
        <a:buChar char="»"/>
        <a:defRPr sz="1700">
          <a:solidFill>
            <a:schemeClr val="tx1"/>
          </a:solidFill>
          <a:latin typeface="Arial" charset="0"/>
          <a:ea typeface="ヒラギノ角ゴ Pro W3" pitchFamily="-111" charset="-128"/>
          <a:cs typeface="ヒラギノ角ゴ Pro W3" pitchFamily="-111" charset="-128"/>
        </a:defRPr>
      </a:lvl3pPr>
      <a:lvl4pPr marL="1328738" indent="-241300" algn="l" defTabSz="854075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Helvetica" charset="0"/>
          <a:ea typeface="ヒラギノ角ゴ Pro W3" pitchFamily="-111" charset="-128"/>
          <a:cs typeface="ヒラギノ角ゴ Pro W3"/>
        </a:defRPr>
      </a:lvl4pPr>
      <a:lvl5pPr marL="1866900" indent="-158750" algn="l" defTabSz="854075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Helvetica" charset="0"/>
          <a:ea typeface="ヒラギノ角ゴ Pro W3" pitchFamily="-111" charset="-128"/>
          <a:cs typeface="ヒラギノ角ゴ Pro W3"/>
        </a:defRPr>
      </a:lvl5pPr>
      <a:lvl6pPr marL="2351083" indent="-159424" algn="l" defTabSz="854177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Helvetica" charset="0"/>
          <a:ea typeface="+mn-ea"/>
          <a:cs typeface="+mn-cs"/>
        </a:defRPr>
      </a:lvl6pPr>
      <a:lvl7pPr marL="2834390" indent="-159424" algn="l" defTabSz="854177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317696" indent="-159424" algn="l" defTabSz="854177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Helvetica" charset="0"/>
          <a:ea typeface="+mn-ea"/>
          <a:cs typeface="+mn-cs"/>
        </a:defRPr>
      </a:lvl8pPr>
      <a:lvl9pPr marL="3801002" indent="-159424" algn="l" defTabSz="854177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306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612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9918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3224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6531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9837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3143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6449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hdphoto" Target="../media/hdphoto1.wdp"/><Relationship Id="rId7" Type="http://schemas.openxmlformats.org/officeDocument/2006/relationships/image" Target="../media/image31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tiff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8"/>
          <p:cNvSpPr txBox="1">
            <a:spLocks noChangeArrowheads="1"/>
          </p:cNvSpPr>
          <p:nvPr/>
        </p:nvSpPr>
        <p:spPr bwMode="auto">
          <a:xfrm>
            <a:off x="2428736" y="3588613"/>
            <a:ext cx="4556125" cy="6731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71000"/>
              <a:buFont typeface="Gill Sans" charset="0"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Imprint MT Shadow" charset="0"/>
                <a:ea typeface="Imprint MT Shadow" charset="0"/>
                <a:cs typeface="Imprint MT Shadow" charset="0"/>
                <a:sym typeface="Imprint MT Shadow" charset="0"/>
              </a:rPr>
              <a:t>Artemis Spyrou</a:t>
            </a:r>
            <a:endParaRPr kumimoji="0" lang="en-US" sz="3000" b="0" i="1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Imprint MT Shadow" charset="0"/>
              <a:ea typeface="ヒラギノ明朝 ProN W3" charset="-128"/>
              <a:cs typeface="ヒラギノ明朝 ProN W3" charset="-128"/>
              <a:sym typeface="Imprint MT Shadow" charset="0"/>
            </a:endParaRPr>
          </a:p>
        </p:txBody>
      </p:sp>
      <p:pic>
        <p:nvPicPr>
          <p:cNvPr id="11" name="Picture 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397" y="4495800"/>
            <a:ext cx="930350" cy="116293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scene3d>
            <a:camera prst="perspectiveRight" fov="2700000">
              <a:rot lat="0" lon="20400000" rev="0"/>
            </a:camera>
            <a:lightRig rig="threePt" dir="t"/>
          </a:scene3d>
        </p:spPr>
      </p:pic>
      <p:pic>
        <p:nvPicPr>
          <p:cNvPr id="13" name="Picture 12" descr="MSU_logo.ep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9537" y="4258897"/>
            <a:ext cx="2996711" cy="99890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1000" y="1143000"/>
            <a:ext cx="8839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rgbClr val="008000"/>
                </a:solidFill>
                <a:latin typeface="Imprint MT Shadow"/>
                <a:cs typeface="Imprint MT Shadow"/>
              </a:rPr>
              <a:t>Laboratory Nuclear Astrophysics</a:t>
            </a:r>
            <a:endParaRPr lang="en-US" sz="5000" dirty="0">
              <a:solidFill>
                <a:srgbClr val="008000"/>
              </a:solidFill>
              <a:latin typeface="Imprint MT Shadow"/>
              <a:cs typeface="Imprint MT Shadow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257800"/>
            <a:ext cx="1088849" cy="108884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600" y="5257800"/>
            <a:ext cx="1028833" cy="102883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58200" y="3810000"/>
            <a:ext cx="912476" cy="116941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58200" y="5181600"/>
            <a:ext cx="912813" cy="1168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1" y="3163440"/>
            <a:ext cx="3949580" cy="3288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b="1" dirty="0">
                <a:latin typeface="Times New Roman"/>
                <a:cs typeface="Times New Roman"/>
              </a:rPr>
              <a:t>Nuclear needs for understanding astrophysical events</a:t>
            </a:r>
          </a:p>
          <a:p>
            <a:pPr lvl="1"/>
            <a:r>
              <a:rPr lang="en-US" sz="2200" dirty="0">
                <a:latin typeface="Times New Roman"/>
                <a:cs typeface="Times New Roman"/>
              </a:rPr>
              <a:t>Focus on radioactive beam needs relevant for TRIUMF and other radioactive-beam facilities</a:t>
            </a:r>
          </a:p>
          <a:p>
            <a:r>
              <a:rPr lang="en-US" sz="2200" b="1" dirty="0">
                <a:latin typeface="Times New Roman"/>
                <a:cs typeface="Times New Roman"/>
              </a:rPr>
              <a:t>Facilities</a:t>
            </a:r>
          </a:p>
          <a:p>
            <a:pPr lvl="1"/>
            <a:r>
              <a:rPr lang="en-US" sz="2200" dirty="0">
                <a:latin typeface="Times New Roman"/>
                <a:cs typeface="Times New Roman"/>
              </a:rPr>
              <a:t> Producing radioactive beams for astrophysics</a:t>
            </a:r>
          </a:p>
          <a:p>
            <a:pPr lvl="1"/>
            <a:r>
              <a:rPr lang="en-US" sz="2200" dirty="0">
                <a:latin typeface="Times New Roman"/>
                <a:cs typeface="Times New Roman"/>
              </a:rPr>
              <a:t> Energy regimes</a:t>
            </a:r>
          </a:p>
          <a:p>
            <a:pPr lvl="2"/>
            <a:r>
              <a:rPr lang="en-US" sz="2200" dirty="0">
                <a:latin typeface="Times New Roman"/>
                <a:cs typeface="Times New Roman"/>
              </a:rPr>
              <a:t>High energy</a:t>
            </a:r>
          </a:p>
          <a:p>
            <a:pPr lvl="2"/>
            <a:r>
              <a:rPr lang="en-US" sz="2200" dirty="0">
                <a:latin typeface="Times New Roman"/>
                <a:cs typeface="Times New Roman"/>
              </a:rPr>
              <a:t>Low energy</a:t>
            </a:r>
          </a:p>
          <a:p>
            <a:pPr lvl="2"/>
            <a:r>
              <a:rPr lang="en-US" sz="2200" dirty="0">
                <a:latin typeface="Times New Roman"/>
                <a:cs typeface="Times New Roman"/>
              </a:rPr>
              <a:t>“stopped” beams</a:t>
            </a:r>
          </a:p>
          <a:p>
            <a:r>
              <a:rPr lang="en-US" sz="2200" b="1" dirty="0">
                <a:latin typeface="Times New Roman"/>
                <a:cs typeface="Times New Roman"/>
              </a:rPr>
              <a:t>Equipment</a:t>
            </a:r>
          </a:p>
          <a:p>
            <a:pPr lvl="1"/>
            <a:r>
              <a:rPr lang="en-US" sz="2200" dirty="0">
                <a:latin typeface="Times New Roman"/>
                <a:cs typeface="Times New Roman"/>
              </a:rPr>
              <a:t> Unique capabilities at TRIUMF and</a:t>
            </a:r>
          </a:p>
          <a:p>
            <a:pPr marL="301625" lvl="1" indent="0">
              <a:buNone/>
            </a:pPr>
            <a:r>
              <a:rPr lang="en-US" sz="2200" dirty="0">
                <a:latin typeface="Times New Roman"/>
                <a:cs typeface="Times New Roman"/>
              </a:rPr>
              <a:t>elsewhere </a:t>
            </a:r>
          </a:p>
          <a:p>
            <a:pPr lvl="1"/>
            <a:r>
              <a:rPr lang="en-US" sz="2200" dirty="0">
                <a:latin typeface="Times New Roman"/>
                <a:cs typeface="Times New Roman"/>
              </a:rPr>
              <a:t>Examples of science results </a:t>
            </a:r>
          </a:p>
        </p:txBody>
      </p:sp>
    </p:spTree>
    <p:extLst>
      <p:ext uri="{BB962C8B-B14F-4D97-AF65-F5344CB8AC3E}">
        <p14:creationId xmlns:p14="http://schemas.microsoft.com/office/powerpoint/2010/main" val="188019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Star-explosion-SUN.png">
            <a:extLst>
              <a:ext uri="{FF2B5EF4-FFF2-40B4-BE49-F238E27FC236}">
                <a16:creationId xmlns:a16="http://schemas.microsoft.com/office/drawing/2014/main" id="{8DD4C7E6-BCC5-8C4B-9342-249535F5C2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6" b="1136"/>
          <a:stretch/>
        </p:blipFill>
        <p:spPr>
          <a:xfrm>
            <a:off x="0" y="0"/>
            <a:ext cx="9601200" cy="73785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Nuclear Astrophysics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29AEB4-3B46-0E49-9639-1B1D68CC4E3E}"/>
              </a:ext>
            </a:extLst>
          </p:cNvPr>
          <p:cNvSpPr txBox="1"/>
          <p:nvPr/>
        </p:nvSpPr>
        <p:spPr>
          <a:xfrm>
            <a:off x="76200" y="6311973"/>
            <a:ext cx="2087383" cy="241227"/>
          </a:xfrm>
          <a:prstGeom prst="rect">
            <a:avLst/>
          </a:prstGeom>
          <a:noFill/>
        </p:spPr>
        <p:txBody>
          <a:bodyPr wrap="none" lIns="86493" tIns="43247" rIns="86493" bIns="43247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Times"/>
                <a:ea typeface="Calibri" charset="0"/>
                <a:cs typeface="Times"/>
              </a:rPr>
              <a:t>Figure Credit: Erin </a:t>
            </a:r>
            <a:r>
              <a:rPr lang="en-US" sz="1000" dirty="0" err="1">
                <a:solidFill>
                  <a:schemeClr val="bg1"/>
                </a:solidFill>
                <a:latin typeface="Times"/>
                <a:ea typeface="Calibri" charset="0"/>
                <a:cs typeface="Times"/>
              </a:rPr>
              <a:t>O’Donnel</a:t>
            </a:r>
            <a:r>
              <a:rPr lang="en-US" sz="1000" dirty="0">
                <a:solidFill>
                  <a:schemeClr val="bg1"/>
                </a:solidFill>
                <a:latin typeface="Times"/>
                <a:ea typeface="Calibri" charset="0"/>
                <a:cs typeface="Times"/>
              </a:rPr>
              <a:t>, NSCL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8A457D2-290D-B24A-A600-CB5A0BF9F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574" y="3600024"/>
            <a:ext cx="3444132" cy="2582304"/>
          </a:xfrm>
          <a:prstGeom prst="rect">
            <a:avLst/>
          </a:prstGeom>
        </p:spPr>
      </p:pic>
      <p:pic>
        <p:nvPicPr>
          <p:cNvPr id="11" name="Picture 10" descr="crab_vlt_big">
            <a:extLst>
              <a:ext uri="{FF2B5EF4-FFF2-40B4-BE49-F238E27FC236}">
                <a16:creationId xmlns:a16="http://schemas.microsoft.com/office/drawing/2014/main" id="{D62CDDDC-0CA4-CF4A-85E1-B90A80E76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b="17159"/>
          <a:stretch>
            <a:fillRect/>
          </a:stretch>
        </p:blipFill>
        <p:spPr bwMode="auto">
          <a:xfrm>
            <a:off x="898701" y="1700004"/>
            <a:ext cx="2145548" cy="1280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1D993A2-2535-8840-AC89-E5BCE3EE17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8641" y="1396807"/>
            <a:ext cx="2413866" cy="10345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4E00172-6CBD-714F-A221-50823EB3592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125" t="8178" r="11105" b="8505"/>
          <a:stretch/>
        </p:blipFill>
        <p:spPr>
          <a:xfrm>
            <a:off x="6795830" y="1826522"/>
            <a:ext cx="1284757" cy="1209598"/>
          </a:xfrm>
          <a:prstGeom prst="rect">
            <a:avLst/>
          </a:prstGeom>
        </p:spPr>
      </p:pic>
      <p:sp>
        <p:nvSpPr>
          <p:cNvPr id="15" name="Right Arrow 14">
            <a:extLst>
              <a:ext uri="{FF2B5EF4-FFF2-40B4-BE49-F238E27FC236}">
                <a16:creationId xmlns:a16="http://schemas.microsoft.com/office/drawing/2014/main" id="{6E0A3329-B311-8941-8BAA-AD29D54BCF99}"/>
              </a:ext>
            </a:extLst>
          </p:cNvPr>
          <p:cNvSpPr/>
          <p:nvPr/>
        </p:nvSpPr>
        <p:spPr>
          <a:xfrm rot="5400000">
            <a:off x="2179587" y="3058526"/>
            <a:ext cx="1143844" cy="585480"/>
          </a:xfrm>
          <a:prstGeom prst="rightArrow">
            <a:avLst/>
          </a:prstGeom>
          <a:solidFill>
            <a:schemeClr val="accent6">
              <a:alpha val="67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Striped Right Arrow 15">
            <a:extLst>
              <a:ext uri="{FF2B5EF4-FFF2-40B4-BE49-F238E27FC236}">
                <a16:creationId xmlns:a16="http://schemas.microsoft.com/office/drawing/2014/main" id="{C044C53A-68BB-A14E-BF8D-6CF65F53BDE6}"/>
              </a:ext>
            </a:extLst>
          </p:cNvPr>
          <p:cNvSpPr/>
          <p:nvPr/>
        </p:nvSpPr>
        <p:spPr>
          <a:xfrm rot="8859073">
            <a:off x="3561493" y="2170809"/>
            <a:ext cx="2112809" cy="1170215"/>
          </a:xfrm>
          <a:prstGeom prst="stripedRightArrow">
            <a:avLst>
              <a:gd name="adj1" fmla="val 39813"/>
              <a:gd name="adj2" fmla="val 67149"/>
            </a:avLst>
          </a:prstGeom>
          <a:solidFill>
            <a:schemeClr val="accent6">
              <a:alpha val="61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0AB9C1-DF15-454E-BF4C-2A37ECB082FF}"/>
              </a:ext>
            </a:extLst>
          </p:cNvPr>
          <p:cNvSpPr txBox="1"/>
          <p:nvPr/>
        </p:nvSpPr>
        <p:spPr>
          <a:xfrm>
            <a:off x="899240" y="1159640"/>
            <a:ext cx="1673417" cy="43088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2004"/>
            <a:r>
              <a:rPr lang="en-US" sz="2200" dirty="0">
                <a:latin typeface="Times New Roman"/>
                <a:cs typeface="Times New Roman"/>
              </a:rPr>
              <a:t>Observations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2C1642-2A5C-FE42-BB14-8098DB0D2E70}"/>
              </a:ext>
            </a:extLst>
          </p:cNvPr>
          <p:cNvSpPr txBox="1"/>
          <p:nvPr/>
        </p:nvSpPr>
        <p:spPr>
          <a:xfrm>
            <a:off x="6773237" y="1002063"/>
            <a:ext cx="1031051" cy="43088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2004"/>
            <a:r>
              <a:rPr lang="en-US" sz="2200" dirty="0">
                <a:latin typeface="Times New Roman"/>
                <a:cs typeface="Times New Roman"/>
              </a:rPr>
              <a:t>Models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A34DD1A-3130-F84E-9E7C-8D232983123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703" r="20833"/>
          <a:stretch/>
        </p:blipFill>
        <p:spPr>
          <a:xfrm rot="5400000">
            <a:off x="6894071" y="3985706"/>
            <a:ext cx="2078935" cy="182229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4CB89DD-20F9-5643-BAD2-5612741BFB65}"/>
              </a:ext>
            </a:extLst>
          </p:cNvPr>
          <p:cNvSpPr txBox="1"/>
          <p:nvPr/>
        </p:nvSpPr>
        <p:spPr>
          <a:xfrm>
            <a:off x="6561254" y="3169137"/>
            <a:ext cx="780194" cy="43088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2004"/>
            <a:r>
              <a:rPr lang="en-US" sz="2200" dirty="0">
                <a:latin typeface="Times New Roman"/>
                <a:cs typeface="Times New Roman"/>
              </a:rPr>
              <a:t>Input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12707A-9645-6B48-BE63-DB78134C3252}"/>
              </a:ext>
            </a:extLst>
          </p:cNvPr>
          <p:cNvSpPr txBox="1"/>
          <p:nvPr/>
        </p:nvSpPr>
        <p:spPr>
          <a:xfrm>
            <a:off x="4999055" y="5852864"/>
            <a:ext cx="1077476" cy="43088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2004"/>
            <a:r>
              <a:rPr lang="en-US" sz="2200" dirty="0">
                <a:latin typeface="Times New Roman"/>
                <a:cs typeface="Times New Roman"/>
              </a:rPr>
              <a:t>Nuclear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D0AA80-6206-D44F-A75A-0249C29E2FE9}"/>
              </a:ext>
            </a:extLst>
          </p:cNvPr>
          <p:cNvSpPr txBox="1"/>
          <p:nvPr/>
        </p:nvSpPr>
        <p:spPr>
          <a:xfrm>
            <a:off x="7527738" y="5824642"/>
            <a:ext cx="811603" cy="43088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2004"/>
            <a:r>
              <a:rPr lang="en-US" sz="2200" dirty="0" err="1">
                <a:latin typeface="Times New Roman"/>
                <a:cs typeface="Times New Roman"/>
              </a:rPr>
              <a:t>Astro</a:t>
            </a:r>
            <a:endParaRPr lang="en-US" sz="2200" dirty="0">
              <a:latin typeface="Times New Roman"/>
              <a:cs typeface="Times New Roman"/>
            </a:endParaRPr>
          </a:p>
        </p:txBody>
      </p:sp>
      <p:pic>
        <p:nvPicPr>
          <p:cNvPr id="1026" name="Picture 2" descr="ISAC Facilities for Rare-Isotope Beams | TRIUMF : Canada's ...">
            <a:extLst>
              <a:ext uri="{FF2B5EF4-FFF2-40B4-BE49-F238E27FC236}">
                <a16:creationId xmlns:a16="http://schemas.microsoft.com/office/drawing/2014/main" id="{27F0B484-06DE-C84C-9FAC-43EB380A3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321" y="3857386"/>
            <a:ext cx="3091513" cy="206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ight Arrow 19">
            <a:extLst>
              <a:ext uri="{FF2B5EF4-FFF2-40B4-BE49-F238E27FC236}">
                <a16:creationId xmlns:a16="http://schemas.microsoft.com/office/drawing/2014/main" id="{45D726EC-0835-FA43-A0D6-D9C23BE73AFD}"/>
              </a:ext>
            </a:extLst>
          </p:cNvPr>
          <p:cNvSpPr/>
          <p:nvPr/>
        </p:nvSpPr>
        <p:spPr>
          <a:xfrm rot="16200000" flipV="1">
            <a:off x="6421582" y="2514548"/>
            <a:ext cx="1143844" cy="1541829"/>
          </a:xfrm>
          <a:prstGeom prst="rightArrow">
            <a:avLst/>
          </a:prstGeom>
          <a:solidFill>
            <a:schemeClr val="accent6">
              <a:alpha val="71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746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Nuclear Astrophysics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151" y="1450049"/>
            <a:ext cx="7769221" cy="510315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754609" y="4614963"/>
            <a:ext cx="2786574" cy="1308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10"/>
          <p:cNvGrpSpPr/>
          <p:nvPr/>
        </p:nvGrpSpPr>
        <p:grpSpPr>
          <a:xfrm>
            <a:off x="1367158" y="4834493"/>
            <a:ext cx="1006241" cy="276999"/>
            <a:chOff x="1197692" y="4496008"/>
            <a:chExt cx="980031" cy="293041"/>
          </a:xfrm>
        </p:grpSpPr>
        <p:sp>
          <p:nvSpPr>
            <p:cNvPr id="7" name="Rectangle 6"/>
            <p:cNvSpPr/>
            <p:nvPr/>
          </p:nvSpPr>
          <p:spPr>
            <a:xfrm>
              <a:off x="1269415" y="4585666"/>
              <a:ext cx="826085" cy="1534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197692" y="4496008"/>
              <a:ext cx="980031" cy="293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err="1">
                  <a:solidFill>
                    <a:srgbClr val="E6031B"/>
                  </a:solidFill>
                  <a:latin typeface="Arial"/>
                  <a:cs typeface="Arial"/>
                </a:rPr>
                <a:t>rp</a:t>
              </a:r>
              <a:r>
                <a:rPr lang="en-US" sz="1200" b="1" dirty="0">
                  <a:solidFill>
                    <a:srgbClr val="E6031B"/>
                  </a:solidFill>
                  <a:latin typeface="Arial"/>
                  <a:cs typeface="Arial"/>
                </a:rPr>
                <a:t>-process</a:t>
              </a:r>
            </a:p>
          </p:txBody>
        </p:sp>
      </p:grpSp>
      <p:grpSp>
        <p:nvGrpSpPr>
          <p:cNvPr id="9" name="Group 13"/>
          <p:cNvGrpSpPr/>
          <p:nvPr/>
        </p:nvGrpSpPr>
        <p:grpSpPr>
          <a:xfrm>
            <a:off x="4854248" y="2601106"/>
            <a:ext cx="944752" cy="276999"/>
            <a:chOff x="4684236" y="2378478"/>
            <a:chExt cx="920144" cy="293041"/>
          </a:xfrm>
        </p:grpSpPr>
        <p:sp>
          <p:nvSpPr>
            <p:cNvPr id="10" name="Rectangle 9"/>
            <p:cNvSpPr/>
            <p:nvPr/>
          </p:nvSpPr>
          <p:spPr>
            <a:xfrm>
              <a:off x="4746495" y="2469831"/>
              <a:ext cx="768934" cy="1534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684236" y="2378478"/>
              <a:ext cx="920144" cy="293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45BBAB"/>
                  </a:solidFill>
                  <a:latin typeface="Arial"/>
                  <a:cs typeface="Arial"/>
                </a:rPr>
                <a:t>p-process</a:t>
              </a:r>
            </a:p>
          </p:txBody>
        </p:sp>
      </p:grpSp>
      <p:grpSp>
        <p:nvGrpSpPr>
          <p:cNvPr id="12" name="Group 16"/>
          <p:cNvGrpSpPr/>
          <p:nvPr/>
        </p:nvGrpSpPr>
        <p:grpSpPr>
          <a:xfrm>
            <a:off x="6938546" y="2912142"/>
            <a:ext cx="909726" cy="276999"/>
            <a:chOff x="6947194" y="2772371"/>
            <a:chExt cx="886030" cy="293041"/>
          </a:xfrm>
        </p:grpSpPr>
        <p:sp>
          <p:nvSpPr>
            <p:cNvPr id="13" name="Rectangle 12"/>
            <p:cNvSpPr/>
            <p:nvPr/>
          </p:nvSpPr>
          <p:spPr>
            <a:xfrm>
              <a:off x="7017066" y="2854548"/>
              <a:ext cx="738401" cy="1534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947194" y="2772371"/>
              <a:ext cx="886030" cy="293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403990"/>
                  </a:solidFill>
                  <a:latin typeface="Arial"/>
                  <a:cs typeface="Arial"/>
                </a:rPr>
                <a:t>r-process</a:t>
              </a:r>
            </a:p>
          </p:txBody>
        </p:sp>
      </p:grpSp>
      <p:grpSp>
        <p:nvGrpSpPr>
          <p:cNvPr id="15" name="Group 19"/>
          <p:cNvGrpSpPr/>
          <p:nvPr/>
        </p:nvGrpSpPr>
        <p:grpSpPr>
          <a:xfrm>
            <a:off x="2584632" y="5334629"/>
            <a:ext cx="1559255" cy="461665"/>
            <a:chOff x="2486842" y="5316028"/>
            <a:chExt cx="1518640" cy="488401"/>
          </a:xfrm>
        </p:grpSpPr>
        <p:sp>
          <p:nvSpPr>
            <p:cNvPr id="16" name="Rectangle 15"/>
            <p:cNvSpPr/>
            <p:nvPr/>
          </p:nvSpPr>
          <p:spPr>
            <a:xfrm>
              <a:off x="2548451" y="5380285"/>
              <a:ext cx="1382199" cy="3974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486842" y="5316028"/>
              <a:ext cx="1518640" cy="488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EB421B"/>
                  </a:solidFill>
                  <a:latin typeface="Arial"/>
                  <a:cs typeface="Arial"/>
                </a:rPr>
                <a:t>Neutron star crust</a:t>
              </a:r>
              <a:br>
                <a:rPr lang="en-US" sz="1200" b="1" dirty="0">
                  <a:solidFill>
                    <a:srgbClr val="EB421B"/>
                  </a:solidFill>
                  <a:latin typeface="Arial"/>
                  <a:cs typeface="Arial"/>
                </a:rPr>
              </a:br>
              <a:r>
                <a:rPr lang="en-US" sz="1200" b="1" dirty="0">
                  <a:solidFill>
                    <a:srgbClr val="EB421B"/>
                  </a:solidFill>
                  <a:latin typeface="Arial"/>
                  <a:cs typeface="Arial"/>
                </a:rPr>
                <a:t>process</a:t>
              </a:r>
            </a:p>
          </p:txBody>
        </p:sp>
      </p:grpSp>
      <p:grpSp>
        <p:nvGrpSpPr>
          <p:cNvPr id="18" name="Group 22"/>
          <p:cNvGrpSpPr/>
          <p:nvPr/>
        </p:nvGrpSpPr>
        <p:grpSpPr>
          <a:xfrm>
            <a:off x="3507821" y="4399292"/>
            <a:ext cx="1919470" cy="276999"/>
            <a:chOff x="3571509" y="4280801"/>
            <a:chExt cx="1869472" cy="293041"/>
          </a:xfrm>
        </p:grpSpPr>
        <p:sp>
          <p:nvSpPr>
            <p:cNvPr id="19" name="Rectangle 18"/>
            <p:cNvSpPr/>
            <p:nvPr/>
          </p:nvSpPr>
          <p:spPr>
            <a:xfrm>
              <a:off x="3636281" y="4352848"/>
              <a:ext cx="1714652" cy="1534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571509" y="4280801"/>
              <a:ext cx="1869472" cy="293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319A3F"/>
                  </a:solidFill>
                  <a:latin typeface="Arial"/>
                  <a:cs typeface="Arial"/>
                </a:rPr>
                <a:t>Supernova EC process</a:t>
              </a:r>
            </a:p>
          </p:txBody>
        </p:sp>
      </p:grpSp>
      <p:grpSp>
        <p:nvGrpSpPr>
          <p:cNvPr id="21" name="Group 25"/>
          <p:cNvGrpSpPr/>
          <p:nvPr/>
        </p:nvGrpSpPr>
        <p:grpSpPr>
          <a:xfrm>
            <a:off x="4606899" y="3043061"/>
            <a:ext cx="936111" cy="276999"/>
            <a:chOff x="4344017" y="2846025"/>
            <a:chExt cx="911728" cy="293041"/>
          </a:xfrm>
        </p:grpSpPr>
        <p:sp>
          <p:nvSpPr>
            <p:cNvPr id="22" name="Rectangle 21"/>
            <p:cNvSpPr/>
            <p:nvPr/>
          </p:nvSpPr>
          <p:spPr>
            <a:xfrm>
              <a:off x="4421132" y="2929833"/>
              <a:ext cx="738401" cy="1534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344017" y="2846025"/>
              <a:ext cx="911728" cy="293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A50C55"/>
                  </a:solidFill>
                  <a:latin typeface="Arial"/>
                  <a:cs typeface="Arial"/>
                </a:rPr>
                <a:t>s-process</a:t>
              </a:r>
            </a:p>
          </p:txBody>
        </p:sp>
      </p:grpSp>
      <p:cxnSp>
        <p:nvCxnSpPr>
          <p:cNvPr id="24" name="Straight Arrow Connector 23"/>
          <p:cNvCxnSpPr/>
          <p:nvPr/>
        </p:nvCxnSpPr>
        <p:spPr>
          <a:xfrm flipV="1">
            <a:off x="2820242" y="2642067"/>
            <a:ext cx="4118306" cy="2384768"/>
          </a:xfrm>
          <a:prstGeom prst="straightConnector1">
            <a:avLst/>
          </a:prstGeom>
          <a:ln w="38100" cmpd="sng">
            <a:solidFill>
              <a:srgbClr val="F03CF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2310606" y="3936116"/>
            <a:ext cx="1438113" cy="990969"/>
          </a:xfrm>
          <a:prstGeom prst="straightConnector1">
            <a:avLst/>
          </a:prstGeom>
          <a:ln w="38100" cmpd="sng">
            <a:solidFill>
              <a:srgbClr val="8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6" name="Group 33"/>
          <p:cNvGrpSpPr/>
          <p:nvPr/>
        </p:nvGrpSpPr>
        <p:grpSpPr>
          <a:xfrm>
            <a:off x="2127255" y="4214059"/>
            <a:ext cx="1041268" cy="276999"/>
            <a:chOff x="1903507" y="4010171"/>
            <a:chExt cx="1014145" cy="293041"/>
          </a:xfrm>
        </p:grpSpPr>
        <p:sp>
          <p:nvSpPr>
            <p:cNvPr id="27" name="Rectangle 26"/>
            <p:cNvSpPr/>
            <p:nvPr/>
          </p:nvSpPr>
          <p:spPr>
            <a:xfrm>
              <a:off x="1903507" y="4084841"/>
              <a:ext cx="903193" cy="1534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03507" y="4010171"/>
              <a:ext cx="1014145" cy="293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err="1">
                  <a:solidFill>
                    <a:srgbClr val="640CF0"/>
                  </a:solidFill>
                  <a:latin typeface="Symbol" charset="2"/>
                  <a:cs typeface="Symbol" charset="2"/>
                </a:rPr>
                <a:t>n</a:t>
              </a:r>
              <a:r>
                <a:rPr lang="en-US" sz="1200" b="1" dirty="0" err="1">
                  <a:solidFill>
                    <a:srgbClr val="640CF0"/>
                  </a:solidFill>
                  <a:latin typeface="Arial"/>
                  <a:cs typeface="Arial"/>
                </a:rPr>
                <a:t>p</a:t>
              </a:r>
              <a:r>
                <a:rPr lang="en-US" sz="1200" b="1" dirty="0">
                  <a:solidFill>
                    <a:srgbClr val="640CF0"/>
                  </a:solidFill>
                  <a:latin typeface="Arial"/>
                  <a:cs typeface="Arial"/>
                </a:rPr>
                <a:t>-process</a:t>
              </a:r>
            </a:p>
          </p:txBody>
        </p:sp>
      </p:grpSp>
      <p:grpSp>
        <p:nvGrpSpPr>
          <p:cNvPr id="29" name="Group 36"/>
          <p:cNvGrpSpPr/>
          <p:nvPr/>
        </p:nvGrpSpPr>
        <p:grpSpPr>
          <a:xfrm>
            <a:off x="836833" y="5369791"/>
            <a:ext cx="1190476" cy="276999"/>
            <a:chOff x="347126" y="5307505"/>
            <a:chExt cx="1159467" cy="293041"/>
          </a:xfrm>
        </p:grpSpPr>
        <p:sp>
          <p:nvSpPr>
            <p:cNvPr id="30" name="Rectangle 29"/>
            <p:cNvSpPr/>
            <p:nvPr/>
          </p:nvSpPr>
          <p:spPr>
            <a:xfrm>
              <a:off x="400051" y="5382076"/>
              <a:ext cx="1017216" cy="1534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47126" y="5307505"/>
              <a:ext cx="1159467" cy="293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7AB12"/>
                  </a:solidFill>
                  <a:latin typeface="Arial"/>
                  <a:cs typeface="Arial"/>
                </a:rPr>
                <a:t>Stellar fusion</a:t>
              </a:r>
            </a:p>
          </p:txBody>
        </p:sp>
      </p:grpSp>
      <p:grpSp>
        <p:nvGrpSpPr>
          <p:cNvPr id="32" name="Group 28"/>
          <p:cNvGrpSpPr/>
          <p:nvPr/>
        </p:nvGrpSpPr>
        <p:grpSpPr>
          <a:xfrm>
            <a:off x="5747559" y="3218291"/>
            <a:ext cx="892136" cy="276999"/>
            <a:chOff x="5843194" y="2851208"/>
            <a:chExt cx="868898" cy="293041"/>
          </a:xfrm>
        </p:grpSpPr>
        <p:sp>
          <p:nvSpPr>
            <p:cNvPr id="33" name="Rectangle 32"/>
            <p:cNvSpPr/>
            <p:nvPr/>
          </p:nvSpPr>
          <p:spPr>
            <a:xfrm>
              <a:off x="5911268" y="2931256"/>
              <a:ext cx="718133" cy="1534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843194" y="2851208"/>
              <a:ext cx="868898" cy="293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EF3BF0"/>
                  </a:solidFill>
                  <a:latin typeface="Arial"/>
                  <a:cs typeface="Arial"/>
                </a:rPr>
                <a:t>i-process</a:t>
              </a: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6587060" y="6520190"/>
            <a:ext cx="30903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Arial"/>
                <a:cs typeface="Arial"/>
              </a:rPr>
              <a:t>Adapted  from Frank </a:t>
            </a:r>
            <a:r>
              <a:rPr lang="en-US" sz="1100" dirty="0" err="1">
                <a:solidFill>
                  <a:prstClr val="black"/>
                </a:solidFill>
                <a:latin typeface="Arial"/>
                <a:cs typeface="Arial"/>
              </a:rPr>
              <a:t>Timmes</a:t>
            </a:r>
            <a:r>
              <a:rPr lang="en-US" sz="1100" dirty="0">
                <a:solidFill>
                  <a:prstClr val="black"/>
                </a:solidFill>
                <a:latin typeface="Arial"/>
                <a:cs typeface="Arial"/>
              </a:rPr>
              <a:t> / </a:t>
            </a:r>
            <a:r>
              <a:rPr lang="en-US" sz="1100" dirty="0" err="1">
                <a:solidFill>
                  <a:prstClr val="black"/>
                </a:solidFill>
                <a:latin typeface="Arial"/>
                <a:cs typeface="Arial"/>
              </a:rPr>
              <a:t>Hendrik</a:t>
            </a:r>
            <a:r>
              <a:rPr lang="en-US" sz="1100" dirty="0">
                <a:solidFill>
                  <a:prstClr val="black"/>
                </a:solidFill>
                <a:latin typeface="Arial"/>
                <a:cs typeface="Arial"/>
              </a:rPr>
              <a:t> Schatz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200" y="762000"/>
            <a:ext cx="9564608" cy="1785104"/>
          </a:xfrm>
          <a:prstGeom prst="rect">
            <a:avLst/>
          </a:prstGeom>
          <a:solidFill>
            <a:schemeClr val="bg1"/>
          </a:solidFill>
          <a:ln w="3810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/>
                <a:cs typeface="Times New Roman"/>
              </a:rPr>
              <a:t> Most astrophysical processes extend into radioactive nuclei</a:t>
            </a:r>
          </a:p>
          <a:p>
            <a:pPr>
              <a:buFont typeface="Arial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/>
                <a:cs typeface="Times New Roman"/>
              </a:rPr>
              <a:t> Nuclear properties needed: mass, </a:t>
            </a:r>
            <a:r>
              <a:rPr lang="el-GR" sz="2200" dirty="0">
                <a:solidFill>
                  <a:schemeClr val="tx1"/>
                </a:solidFill>
                <a:latin typeface="Times New Roman"/>
                <a:cs typeface="Times New Roman"/>
              </a:rPr>
              <a:t>β</a:t>
            </a:r>
            <a:r>
              <a:rPr lang="en-US" sz="2200" dirty="0">
                <a:solidFill>
                  <a:schemeClr val="tx1"/>
                </a:solidFill>
                <a:latin typeface="Times New Roman"/>
                <a:cs typeface="Times New Roman"/>
              </a:rPr>
              <a:t>-decay half-life, </a:t>
            </a:r>
            <a:r>
              <a:rPr lang="el-GR" sz="2200" dirty="0">
                <a:solidFill>
                  <a:schemeClr val="tx1"/>
                </a:solidFill>
                <a:latin typeface="Times New Roman"/>
                <a:cs typeface="Times New Roman"/>
              </a:rPr>
              <a:t>β</a:t>
            </a:r>
            <a:r>
              <a:rPr lang="en-US" sz="2200" dirty="0">
                <a:solidFill>
                  <a:schemeClr val="tx1"/>
                </a:solidFill>
                <a:latin typeface="Times New Roman"/>
                <a:cs typeface="Times New Roman"/>
              </a:rPr>
              <a:t>-delayed neutron emission</a:t>
            </a:r>
          </a:p>
          <a:p>
            <a:pPr>
              <a:buFont typeface="Arial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/>
                <a:cs typeface="Times New Roman"/>
              </a:rPr>
              <a:t> Nuclear reaction rates</a:t>
            </a:r>
          </a:p>
          <a:p>
            <a:pPr>
              <a:buFont typeface="Arial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/>
                <a:cs typeface="Times New Roman"/>
              </a:rPr>
              <a:t> Current facilities (e.g. TRIUMF, NSCL, RIKEN, GSI, …) </a:t>
            </a:r>
          </a:p>
          <a:p>
            <a:pPr>
              <a:buFont typeface="Arial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/>
                <a:cs typeface="Times New Roman"/>
              </a:rPr>
              <a:t> Future facilities (e.g. FRIB, ARIEL, FAIR)  will provide access to these nuclei</a:t>
            </a:r>
          </a:p>
        </p:txBody>
      </p:sp>
    </p:spTree>
    <p:extLst>
      <p:ext uri="{BB962C8B-B14F-4D97-AF65-F5344CB8AC3E}">
        <p14:creationId xmlns:p14="http://schemas.microsoft.com/office/powerpoint/2010/main" val="635630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53782" y="1066800"/>
            <a:ext cx="8918818" cy="5427203"/>
            <a:chOff x="453782" y="685800"/>
            <a:chExt cx="8995018" cy="580820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3782" y="685800"/>
              <a:ext cx="8842618" cy="5808203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4648200" y="4724400"/>
              <a:ext cx="4648200" cy="1066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019800" y="4114800"/>
              <a:ext cx="34290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Nuclear Properties needs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33600" y="5257800"/>
            <a:ext cx="3810000" cy="1246495"/>
          </a:xfrm>
          <a:prstGeom prst="rect">
            <a:avLst/>
          </a:prstGeom>
          <a:solidFill>
            <a:srgbClr val="FFFFFF"/>
          </a:solidFill>
          <a:ln w="38100" cap="flat" cmpd="dbl" algn="ctr">
            <a:solidFill>
              <a:srgbClr val="FFBF2D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u="sng" dirty="0">
                <a:solidFill>
                  <a:srgbClr val="000000"/>
                </a:solidFill>
                <a:latin typeface="Times New Roman"/>
                <a:cs typeface="Times New Roman"/>
              </a:rPr>
              <a:t>Classical Novae</a:t>
            </a:r>
          </a:p>
          <a:p>
            <a:pPr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 (p,</a:t>
            </a:r>
            <a:r>
              <a:rPr lang="el-GR" sz="1500" dirty="0">
                <a:solidFill>
                  <a:srgbClr val="000000"/>
                </a:solidFill>
                <a:latin typeface="Times New Roman"/>
                <a:cs typeface="Times New Roman"/>
              </a:rPr>
              <a:t>γ</a:t>
            </a: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) reactions</a:t>
            </a:r>
          </a:p>
          <a:p>
            <a:pPr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 Remaining reactions hard to measure  </a:t>
            </a:r>
          </a:p>
          <a:p>
            <a:pPr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 Indirect techniques, e.g. </a:t>
            </a:r>
            <a:r>
              <a:rPr lang="el-GR" sz="1500" dirty="0">
                <a:solidFill>
                  <a:srgbClr val="000000"/>
                </a:solidFill>
                <a:latin typeface="Times New Roman"/>
                <a:cs typeface="Times New Roman"/>
              </a:rPr>
              <a:t>β</a:t>
            </a: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-decay to constrain (</a:t>
            </a:r>
            <a:r>
              <a:rPr lang="en-US" sz="1500" dirty="0" err="1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lang="el-GR" sz="1500" dirty="0">
                <a:solidFill>
                  <a:srgbClr val="000000"/>
                </a:solidFill>
                <a:latin typeface="Times New Roman"/>
                <a:cs typeface="Times New Roman"/>
              </a:rPr>
              <a:t>γ</a:t>
            </a: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) 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3276600"/>
            <a:ext cx="3352800" cy="24257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cxnSp>
        <p:nvCxnSpPr>
          <p:cNvPr id="16" name="Straight Arrow Connector 15"/>
          <p:cNvCxnSpPr/>
          <p:nvPr/>
        </p:nvCxnSpPr>
        <p:spPr>
          <a:xfrm flipV="1">
            <a:off x="2968294" y="2415832"/>
            <a:ext cx="4118306" cy="2384768"/>
          </a:xfrm>
          <a:prstGeom prst="straightConnector1">
            <a:avLst/>
          </a:prstGeom>
          <a:ln w="38100" cmpd="sng">
            <a:solidFill>
              <a:srgbClr val="F03CF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893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53782" y="1066800"/>
            <a:ext cx="8918818" cy="5427203"/>
            <a:chOff x="453782" y="685800"/>
            <a:chExt cx="8995018" cy="580820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3782" y="685800"/>
              <a:ext cx="8842618" cy="5808203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4648200" y="4724400"/>
              <a:ext cx="4648200" cy="1066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019800" y="4114800"/>
              <a:ext cx="34290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cxnSp>
        <p:nvCxnSpPr>
          <p:cNvPr id="10" name="Straight Arrow Connector 9"/>
          <p:cNvCxnSpPr/>
          <p:nvPr/>
        </p:nvCxnSpPr>
        <p:spPr>
          <a:xfrm flipV="1">
            <a:off x="2968294" y="2415832"/>
            <a:ext cx="4118306" cy="2384768"/>
          </a:xfrm>
          <a:prstGeom prst="straightConnector1">
            <a:avLst/>
          </a:prstGeom>
          <a:ln w="38100" cmpd="sng">
            <a:solidFill>
              <a:srgbClr val="F03CF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Nuclear Properties needs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8600" y="1981200"/>
            <a:ext cx="5617997" cy="1482600"/>
          </a:xfrm>
          <a:prstGeom prst="rect">
            <a:avLst/>
          </a:prstGeom>
          <a:solidFill>
            <a:schemeClr val="bg1"/>
          </a:solidFill>
          <a:ln w="3810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6661" tIns="48331" rIns="96661" bIns="48331" rtlCol="0">
            <a:spAutoFit/>
          </a:bodyPr>
          <a:lstStyle/>
          <a:p>
            <a:pPr algn="ctr"/>
            <a:r>
              <a:rPr lang="en-US" sz="1500" b="1" u="sng" dirty="0">
                <a:solidFill>
                  <a:srgbClr val="000000"/>
                </a:solidFill>
                <a:latin typeface="Times New Roman"/>
                <a:cs typeface="Times New Roman"/>
              </a:rPr>
              <a:t>X-ray Bursts</a:t>
            </a:r>
          </a:p>
          <a:p>
            <a:pPr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imes New Roman"/>
                <a:cs typeface="Times New Roman"/>
              </a:rPr>
              <a:t>rp</a:t>
            </a: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-process: (</a:t>
            </a:r>
            <a:r>
              <a:rPr lang="en-US" sz="1500" dirty="0" err="1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lang="el-GR" sz="1500" dirty="0">
                <a:solidFill>
                  <a:srgbClr val="000000"/>
                </a:solidFill>
                <a:latin typeface="Times New Roman"/>
                <a:cs typeface="Times New Roman"/>
              </a:rPr>
              <a:t>γ</a:t>
            </a: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) reactions through</a:t>
            </a:r>
          </a:p>
          <a:p>
            <a:pPr lvl="1"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 Direct measurements where possible</a:t>
            </a:r>
          </a:p>
          <a:p>
            <a:pPr lvl="1"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 Indirect approaches developed, e.g. (</a:t>
            </a:r>
            <a:r>
              <a:rPr lang="en-US" sz="1500" dirty="0" err="1">
                <a:solidFill>
                  <a:srgbClr val="000000"/>
                </a:solidFill>
                <a:latin typeface="Times New Roman"/>
                <a:cs typeface="Times New Roman"/>
              </a:rPr>
              <a:t>d,n</a:t>
            </a: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), statistical properties</a:t>
            </a:r>
          </a:p>
          <a:p>
            <a:pPr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l-GR" sz="1500" dirty="0" err="1">
                <a:solidFill>
                  <a:srgbClr val="000000"/>
                </a:solidFill>
                <a:latin typeface="Times New Roman"/>
                <a:cs typeface="Times New Roman"/>
              </a:rPr>
              <a:t>α</a:t>
            </a:r>
            <a:r>
              <a:rPr lang="en-US" sz="1500" dirty="0" err="1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-process: (</a:t>
            </a:r>
            <a:r>
              <a:rPr lang="el-GR" sz="1500" dirty="0">
                <a:solidFill>
                  <a:srgbClr val="000000"/>
                </a:solidFill>
                <a:latin typeface="Times New Roman"/>
                <a:cs typeface="Times New Roman"/>
              </a:rPr>
              <a:t>α</a:t>
            </a: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,p) and (a,</a:t>
            </a:r>
            <a:r>
              <a:rPr lang="el-GR" sz="1500" dirty="0">
                <a:solidFill>
                  <a:srgbClr val="000000"/>
                </a:solidFill>
                <a:latin typeface="Times New Roman"/>
                <a:cs typeface="Times New Roman"/>
              </a:rPr>
              <a:t>γ</a:t>
            </a: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lang="el-GR" sz="15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reactions</a:t>
            </a:r>
          </a:p>
          <a:p>
            <a:pPr>
              <a:buFont typeface="Arial"/>
              <a:buChar char="•"/>
            </a:pPr>
            <a:r>
              <a:rPr lang="el-GR" sz="15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Fusion of </a:t>
            </a:r>
            <a:r>
              <a:rPr lang="en-US" sz="1500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12</a:t>
            </a: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C + </a:t>
            </a:r>
            <a:r>
              <a:rPr lang="en-US" sz="1500" baseline="30000" dirty="0" err="1">
                <a:solidFill>
                  <a:srgbClr val="000000"/>
                </a:solidFill>
                <a:latin typeface="Times New Roman"/>
                <a:cs typeface="Times New Roman"/>
              </a:rPr>
              <a:t>x</a:t>
            </a:r>
            <a:r>
              <a:rPr lang="en-US" sz="1500" dirty="0" err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endParaRPr lang="en-US" sz="15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3657600"/>
            <a:ext cx="3677436" cy="279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1001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53782" y="1066800"/>
            <a:ext cx="8918818" cy="5427203"/>
            <a:chOff x="453782" y="685800"/>
            <a:chExt cx="8995018" cy="580820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3782" y="685800"/>
              <a:ext cx="8842618" cy="5808203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4648200" y="4724400"/>
              <a:ext cx="4648200" cy="1066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019800" y="4114800"/>
              <a:ext cx="34290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cxnSp>
        <p:nvCxnSpPr>
          <p:cNvPr id="10" name="Straight Arrow Connector 9"/>
          <p:cNvCxnSpPr/>
          <p:nvPr/>
        </p:nvCxnSpPr>
        <p:spPr>
          <a:xfrm flipV="1">
            <a:off x="2968294" y="2415832"/>
            <a:ext cx="4118306" cy="2384768"/>
          </a:xfrm>
          <a:prstGeom prst="straightConnector1">
            <a:avLst/>
          </a:prstGeom>
          <a:ln w="38100" cmpd="sng">
            <a:solidFill>
              <a:srgbClr val="F03CF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Nuclear Properties needs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86200" y="4876800"/>
            <a:ext cx="4882755" cy="790103"/>
          </a:xfrm>
          <a:prstGeom prst="rect">
            <a:avLst/>
          </a:prstGeom>
          <a:solidFill>
            <a:schemeClr val="bg1"/>
          </a:solidFill>
          <a:ln w="38100" cap="flat" cmpd="dbl" algn="ctr">
            <a:solidFill>
              <a:srgbClr val="FF4B07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6661" tIns="48331" rIns="96661" bIns="48331" rtlCol="0">
            <a:spAutoFit/>
          </a:bodyPr>
          <a:lstStyle/>
          <a:p>
            <a:pPr algn="ctr"/>
            <a:r>
              <a:rPr lang="en-US" sz="1500" b="1" u="sng" dirty="0">
                <a:solidFill>
                  <a:srgbClr val="000000"/>
                </a:solidFill>
                <a:latin typeface="Times New Roman"/>
                <a:cs typeface="Times New Roman"/>
              </a:rPr>
              <a:t>Neutron Star Crust process</a:t>
            </a:r>
          </a:p>
          <a:p>
            <a:pPr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 Mass measurements</a:t>
            </a:r>
          </a:p>
          <a:p>
            <a:pPr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 URCA cycle studies: </a:t>
            </a:r>
            <a:r>
              <a:rPr lang="el-GR" sz="1500" dirty="0">
                <a:solidFill>
                  <a:srgbClr val="000000"/>
                </a:solidFill>
                <a:latin typeface="Times New Roman"/>
                <a:cs typeface="Times New Roman"/>
              </a:rPr>
              <a:t>β</a:t>
            </a: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-decay properties (</a:t>
            </a:r>
            <a:r>
              <a:rPr lang="en-US" sz="1500" dirty="0" err="1">
                <a:solidFill>
                  <a:srgbClr val="000000"/>
                </a:solidFill>
                <a:latin typeface="Times New Roman"/>
                <a:cs typeface="Times New Roman"/>
              </a:rPr>
              <a:t>gs-gs</a:t>
            </a: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 transitions)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1376" t="19581" b="37825"/>
          <a:stretch/>
        </p:blipFill>
        <p:spPr>
          <a:xfrm>
            <a:off x="228600" y="1143000"/>
            <a:ext cx="5170511" cy="279563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709079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53782" y="1066800"/>
            <a:ext cx="8918818" cy="5427203"/>
            <a:chOff x="453782" y="685800"/>
            <a:chExt cx="8995018" cy="580820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3782" y="685800"/>
              <a:ext cx="8842618" cy="5808203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4648200" y="4724400"/>
              <a:ext cx="4648200" cy="1066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019800" y="4114800"/>
              <a:ext cx="34290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Nuclear Properties needs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38600" y="4191000"/>
            <a:ext cx="2672709" cy="790103"/>
          </a:xfrm>
          <a:prstGeom prst="rect">
            <a:avLst/>
          </a:prstGeom>
          <a:solidFill>
            <a:srgbClr val="FFFFFF"/>
          </a:solidFill>
          <a:ln w="38100" cap="flat" cmpd="dbl" algn="ctr">
            <a:solidFill>
              <a:srgbClr val="00804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6661" tIns="48331" rIns="96661" bIns="48331" rtlCol="0">
            <a:spAutoFit/>
          </a:bodyPr>
          <a:lstStyle/>
          <a:p>
            <a:pPr algn="ctr"/>
            <a:r>
              <a:rPr lang="en-US" sz="1500" b="1" u="sng" dirty="0">
                <a:solidFill>
                  <a:srgbClr val="000000"/>
                </a:solidFill>
                <a:latin typeface="Times New Roman"/>
                <a:cs typeface="Times New Roman"/>
              </a:rPr>
              <a:t>Supernova EC/</a:t>
            </a:r>
            <a:r>
              <a:rPr lang="el-GR" sz="1500" b="1" u="sng" dirty="0">
                <a:solidFill>
                  <a:srgbClr val="000000"/>
                </a:solidFill>
                <a:latin typeface="Times New Roman"/>
                <a:cs typeface="Times New Roman"/>
              </a:rPr>
              <a:t>β</a:t>
            </a:r>
            <a:r>
              <a:rPr lang="en-US" sz="1500" b="1" u="sng" dirty="0">
                <a:solidFill>
                  <a:srgbClr val="000000"/>
                </a:solidFill>
                <a:latin typeface="Times New Roman"/>
                <a:cs typeface="Times New Roman"/>
              </a:rPr>
              <a:t>-decay</a:t>
            </a:r>
          </a:p>
          <a:p>
            <a:pPr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 Charge exchange reactions</a:t>
            </a:r>
          </a:p>
          <a:p>
            <a:pPr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 Total Absorption Spectroscopy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33600" y="3962400"/>
            <a:ext cx="1381645" cy="461665"/>
          </a:xfrm>
          <a:prstGeom prst="rect">
            <a:avLst/>
          </a:prstGeom>
          <a:solidFill>
            <a:schemeClr val="bg1"/>
          </a:solidFill>
          <a:ln w="38100" cap="flat" cmpd="dbl" algn="ctr">
            <a:solidFill>
              <a:srgbClr val="8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1200" b="1" u="sng" dirty="0">
                <a:solidFill>
                  <a:srgbClr val="000000"/>
                </a:solidFill>
                <a:latin typeface="Arial"/>
                <a:cs typeface="Arial"/>
              </a:rPr>
              <a:t>ν</a:t>
            </a:r>
            <a:r>
              <a:rPr lang="en-US" sz="1200" b="1" u="sng" dirty="0" err="1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lang="en-US" sz="1200" b="1" u="sng" dirty="0">
                <a:solidFill>
                  <a:srgbClr val="000000"/>
                </a:solidFill>
                <a:latin typeface="Arial"/>
                <a:cs typeface="Arial"/>
              </a:rPr>
              <a:t>-process</a:t>
            </a:r>
          </a:p>
          <a:p>
            <a:pPr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Arial"/>
                <a:cs typeface="Arial"/>
              </a:rPr>
              <a:t>n,p</a:t>
            </a: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) reactions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2968294" y="2415832"/>
            <a:ext cx="4118306" cy="2384768"/>
          </a:xfrm>
          <a:prstGeom prst="straightConnector1">
            <a:avLst/>
          </a:prstGeom>
          <a:ln w="38100" cmpd="sng">
            <a:solidFill>
              <a:srgbClr val="F03CF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143000"/>
            <a:ext cx="3200400" cy="3200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27248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53782" y="1066800"/>
            <a:ext cx="8918818" cy="5427203"/>
            <a:chOff x="453782" y="685800"/>
            <a:chExt cx="8995018" cy="580820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3782" y="685800"/>
              <a:ext cx="8842618" cy="5808203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4648200" y="4724400"/>
              <a:ext cx="4648200" cy="1066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019800" y="4114800"/>
              <a:ext cx="34290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cxnSp>
        <p:nvCxnSpPr>
          <p:cNvPr id="10" name="Straight Arrow Connector 9"/>
          <p:cNvCxnSpPr/>
          <p:nvPr/>
        </p:nvCxnSpPr>
        <p:spPr>
          <a:xfrm flipV="1">
            <a:off x="2968294" y="2415832"/>
            <a:ext cx="4118306" cy="2384768"/>
          </a:xfrm>
          <a:prstGeom prst="straightConnector1">
            <a:avLst/>
          </a:prstGeom>
          <a:ln w="38100" cmpd="sng">
            <a:solidFill>
              <a:srgbClr val="F03CF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Nuclear Properties needs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52800" y="2667000"/>
            <a:ext cx="2244660" cy="553998"/>
          </a:xfrm>
          <a:prstGeom prst="rect">
            <a:avLst/>
          </a:prstGeom>
          <a:solidFill>
            <a:srgbClr val="FFFFFF"/>
          </a:solidFill>
          <a:ln w="38100" cap="flat" cmpd="dbl" algn="ctr">
            <a:solidFill>
              <a:srgbClr val="45BBAB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u="sng" dirty="0" err="1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lang="en-US" sz="1500" b="1" u="sng" dirty="0">
                <a:solidFill>
                  <a:srgbClr val="000000"/>
                </a:solidFill>
                <a:latin typeface="Times New Roman"/>
                <a:cs typeface="Times New Roman"/>
              </a:rPr>
              <a:t>-process</a:t>
            </a:r>
          </a:p>
          <a:p>
            <a:pPr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 (</a:t>
            </a:r>
            <a:r>
              <a:rPr lang="en-US" sz="1500" dirty="0" err="1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lang="el-GR" sz="1500" dirty="0">
                <a:solidFill>
                  <a:srgbClr val="000000"/>
                </a:solidFill>
                <a:latin typeface="Times New Roman"/>
                <a:cs typeface="Times New Roman"/>
              </a:rPr>
              <a:t>γ</a:t>
            </a: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) and (</a:t>
            </a:r>
            <a:r>
              <a:rPr lang="el-GR" sz="1500" dirty="0">
                <a:solidFill>
                  <a:srgbClr val="000000"/>
                </a:solidFill>
                <a:latin typeface="Times New Roman"/>
                <a:cs typeface="Times New Roman"/>
              </a:rPr>
              <a:t>α,γ</a:t>
            </a: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) reactions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38801" y="2286000"/>
            <a:ext cx="1447800" cy="553998"/>
          </a:xfrm>
          <a:prstGeom prst="rect">
            <a:avLst/>
          </a:prstGeom>
          <a:solidFill>
            <a:srgbClr val="FFFFFF"/>
          </a:solidFill>
          <a:ln w="38100" cap="flat" cmpd="dbl" algn="ctr">
            <a:solidFill>
              <a:srgbClr val="A41354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u="sng" dirty="0">
                <a:solidFill>
                  <a:srgbClr val="000000"/>
                </a:solidFill>
                <a:latin typeface="Times New Roman"/>
                <a:cs typeface="Times New Roman"/>
              </a:rPr>
              <a:t>s-process</a:t>
            </a:r>
          </a:p>
          <a:p>
            <a:pPr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 (n,</a:t>
            </a:r>
            <a:r>
              <a:rPr lang="el-GR" sz="1500" dirty="0">
                <a:solidFill>
                  <a:srgbClr val="000000"/>
                </a:solidFill>
                <a:latin typeface="Times New Roman"/>
                <a:cs typeface="Times New Roman"/>
              </a:rPr>
              <a:t>γ</a:t>
            </a: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) reactions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0" y="3505200"/>
            <a:ext cx="3124200" cy="1708160"/>
          </a:xfrm>
          <a:prstGeom prst="rect">
            <a:avLst/>
          </a:prstGeom>
          <a:solidFill>
            <a:srgbClr val="FFFFFF"/>
          </a:solidFill>
          <a:ln w="38100" cap="flat" cmpd="dbl" algn="ctr">
            <a:solidFill>
              <a:srgbClr val="46437B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u="sng" dirty="0">
                <a:solidFill>
                  <a:srgbClr val="000000"/>
                </a:solidFill>
                <a:latin typeface="Times New Roman"/>
                <a:cs typeface="Times New Roman"/>
              </a:rPr>
              <a:t>r-process</a:t>
            </a:r>
          </a:p>
          <a:p>
            <a:pPr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 Masses</a:t>
            </a:r>
          </a:p>
          <a:p>
            <a:pPr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 (n,</a:t>
            </a:r>
            <a:r>
              <a:rPr lang="el-GR" sz="1500" dirty="0">
                <a:solidFill>
                  <a:srgbClr val="000000"/>
                </a:solidFill>
                <a:latin typeface="Times New Roman"/>
                <a:cs typeface="Times New Roman"/>
              </a:rPr>
              <a:t>γ</a:t>
            </a: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) reactions </a:t>
            </a:r>
            <a:r>
              <a:rPr lang="mr-IN" sz="1500" dirty="0">
                <a:solidFill>
                  <a:srgbClr val="000000"/>
                </a:solidFill>
                <a:latin typeface="Times New Roman"/>
                <a:cs typeface="Times New Roman"/>
              </a:rPr>
              <a:t>–</a:t>
            </a: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 indirect approaches</a:t>
            </a:r>
          </a:p>
          <a:p>
            <a:pPr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l-GR" sz="1500" dirty="0">
                <a:solidFill>
                  <a:srgbClr val="000000"/>
                </a:solidFill>
                <a:latin typeface="Times New Roman"/>
                <a:cs typeface="Times New Roman"/>
              </a:rPr>
              <a:t>β</a:t>
            </a: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-decay half-lives</a:t>
            </a:r>
          </a:p>
          <a:p>
            <a:pPr>
              <a:buFont typeface="Arial"/>
              <a:buChar char="•"/>
            </a:pPr>
            <a:r>
              <a:rPr lang="el-GR" sz="1500" dirty="0">
                <a:solidFill>
                  <a:srgbClr val="000000"/>
                </a:solidFill>
                <a:latin typeface="Times New Roman"/>
                <a:cs typeface="Times New Roman"/>
              </a:rPr>
              <a:t>β</a:t>
            </a: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-delayed neutron emission</a:t>
            </a:r>
          </a:p>
          <a:p>
            <a:pPr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 (</a:t>
            </a:r>
            <a:r>
              <a:rPr lang="el-GR" sz="1500" dirty="0">
                <a:solidFill>
                  <a:srgbClr val="000000"/>
                </a:solidFill>
                <a:latin typeface="Times New Roman"/>
                <a:cs typeface="Times New Roman"/>
              </a:rPr>
              <a:t>α,</a:t>
            </a: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n) reactions</a:t>
            </a:r>
          </a:p>
          <a:p>
            <a:pPr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 fission properties</a:t>
            </a:r>
            <a:endParaRPr lang="en-US" sz="1500" dirty="0">
              <a:latin typeface="Times New Roman"/>
              <a:cs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43400" y="3733800"/>
            <a:ext cx="1447800" cy="553998"/>
          </a:xfrm>
          <a:prstGeom prst="rect">
            <a:avLst/>
          </a:prstGeom>
          <a:solidFill>
            <a:srgbClr val="FFFFFF"/>
          </a:solidFill>
          <a:ln w="38100" cap="flat" cmpd="dbl" algn="ctr">
            <a:solidFill>
              <a:srgbClr val="A41354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u="sng" dirty="0" err="1">
                <a:solidFill>
                  <a:srgbClr val="000000"/>
                </a:solidFill>
                <a:latin typeface="Times New Roman"/>
                <a:cs typeface="Times New Roman"/>
              </a:rPr>
              <a:t>i</a:t>
            </a:r>
            <a:r>
              <a:rPr lang="en-US" sz="1500" b="1" u="sng" dirty="0">
                <a:solidFill>
                  <a:srgbClr val="000000"/>
                </a:solidFill>
                <a:latin typeface="Times New Roman"/>
                <a:cs typeface="Times New Roman"/>
              </a:rPr>
              <a:t>-process</a:t>
            </a:r>
          </a:p>
          <a:p>
            <a:pPr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 (n,</a:t>
            </a:r>
            <a:r>
              <a:rPr lang="el-GR" sz="1500" dirty="0">
                <a:solidFill>
                  <a:srgbClr val="000000"/>
                </a:solidFill>
                <a:latin typeface="Times New Roman"/>
                <a:cs typeface="Times New Roman"/>
              </a:rPr>
              <a:t>γ</a:t>
            </a:r>
            <a:r>
              <a:rPr lang="en-US" sz="1500" dirty="0">
                <a:solidFill>
                  <a:srgbClr val="000000"/>
                </a:solidFill>
                <a:latin typeface="Times New Roman"/>
                <a:cs typeface="Times New Roman"/>
              </a:rPr>
              <a:t>) reactions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8198" t="8882" r="6406" b="14812"/>
          <a:stretch/>
        </p:blipFill>
        <p:spPr>
          <a:xfrm>
            <a:off x="762000" y="1143000"/>
            <a:ext cx="2209800" cy="1974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5334000"/>
            <a:ext cx="2609129" cy="1464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8400" y="914400"/>
            <a:ext cx="2082800" cy="208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71798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FBF0B76-8E5F-B94F-A111-81824E5DE9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t="25282" r="43735" b="21724"/>
          <a:stretch/>
        </p:blipFill>
        <p:spPr>
          <a:xfrm>
            <a:off x="6179843" y="2691763"/>
            <a:ext cx="3353643" cy="2244347"/>
          </a:xfrm>
          <a:prstGeom prst="rect">
            <a:avLst/>
          </a:prstGeom>
        </p:spPr>
      </p:pic>
      <p:pic>
        <p:nvPicPr>
          <p:cNvPr id="3075" name="Picture 3" descr="Figure 1 from Development of the $(d,n)$ Proton-transfer Reaction ...">
            <a:extLst>
              <a:ext uri="{FF2B5EF4-FFF2-40B4-BE49-F238E27FC236}">
                <a16:creationId xmlns:a16="http://schemas.microsoft.com/office/drawing/2014/main" id="{28A4EA4B-9F35-304B-A7DA-0720BE20A4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" b="18102"/>
          <a:stretch/>
        </p:blipFill>
        <p:spPr bwMode="auto">
          <a:xfrm>
            <a:off x="5346065" y="735697"/>
            <a:ext cx="4255136" cy="1811968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E0844C-5293-444D-BF5C-63F3D7CF89E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33" t="12327" r="3046" b="16791"/>
          <a:stretch/>
        </p:blipFill>
        <p:spPr>
          <a:xfrm>
            <a:off x="245808" y="1240740"/>
            <a:ext cx="4273581" cy="20771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0E57F7-1EF7-BB49-8A5F-AEDC7A8E9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Nuclear Data Needs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9AE17E-C692-5742-9980-2A636ED6A3F6}"/>
              </a:ext>
            </a:extLst>
          </p:cNvPr>
          <p:cNvSpPr txBox="1"/>
          <p:nvPr/>
        </p:nvSpPr>
        <p:spPr>
          <a:xfrm>
            <a:off x="259015" y="860516"/>
            <a:ext cx="1808252" cy="36933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l-GR" sz="1800" dirty="0">
                <a:solidFill>
                  <a:schemeClr val="tx1"/>
                </a:solidFill>
                <a:latin typeface="Calibri"/>
                <a:cs typeface="Calibri"/>
              </a:rPr>
              <a:t>β</a:t>
            </a:r>
            <a:r>
              <a:rPr lang="en-US" sz="1800" dirty="0">
                <a:solidFill>
                  <a:schemeClr val="tx1"/>
                </a:solidFill>
                <a:latin typeface="Calibri"/>
                <a:cs typeface="Calibri"/>
              </a:rPr>
              <a:t>-decay half-lives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B0025E-72F6-5D40-87CA-27FE18D3DB87}"/>
              </a:ext>
            </a:extLst>
          </p:cNvPr>
          <p:cNvSpPr txBox="1"/>
          <p:nvPr/>
        </p:nvSpPr>
        <p:spPr>
          <a:xfrm>
            <a:off x="264900" y="1253984"/>
            <a:ext cx="2804357" cy="36933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l-GR" sz="1800" dirty="0">
                <a:solidFill>
                  <a:schemeClr val="tx1"/>
                </a:solidFill>
                <a:latin typeface="Calibri"/>
                <a:cs typeface="Calibri"/>
              </a:rPr>
              <a:t>β</a:t>
            </a:r>
            <a:r>
              <a:rPr lang="en-US" sz="1800" dirty="0">
                <a:solidFill>
                  <a:schemeClr val="tx1"/>
                </a:solidFill>
                <a:latin typeface="Calibri"/>
                <a:cs typeface="Calibri"/>
              </a:rPr>
              <a:t>-delayed neutron emission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CB1FD8-3F48-2643-AA52-EEF59E4B366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6413" r="49424" b="13632"/>
          <a:stretch/>
        </p:blipFill>
        <p:spPr>
          <a:xfrm>
            <a:off x="76110" y="4496436"/>
            <a:ext cx="2335291" cy="19138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DDB421-97A1-DD4E-BA12-238D1BEA88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0072" y="3357931"/>
            <a:ext cx="3827684" cy="191384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23AA76C-80FB-F54A-91B6-6B40F9501128}"/>
              </a:ext>
            </a:extLst>
          </p:cNvPr>
          <p:cNvSpPr txBox="1"/>
          <p:nvPr/>
        </p:nvSpPr>
        <p:spPr>
          <a:xfrm>
            <a:off x="7389657" y="2809001"/>
            <a:ext cx="819455" cy="36933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Calibri"/>
                <a:cs typeface="Calibri"/>
              </a:rPr>
              <a:t>Fission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941FE34-29D7-274A-836E-DFC0BAA6C4E6}"/>
              </a:ext>
            </a:extLst>
          </p:cNvPr>
          <p:cNvGrpSpPr/>
          <p:nvPr/>
        </p:nvGrpSpPr>
        <p:grpSpPr>
          <a:xfrm>
            <a:off x="4761884" y="4932998"/>
            <a:ext cx="4763206" cy="1477528"/>
            <a:chOff x="1643444" y="3112911"/>
            <a:chExt cx="4763206" cy="1477528"/>
          </a:xfrm>
        </p:grpSpPr>
        <p:pic>
          <p:nvPicPr>
            <p:cNvPr id="3073" name="Picture 1" descr="page4image3511422368">
              <a:extLst>
                <a:ext uri="{FF2B5EF4-FFF2-40B4-BE49-F238E27FC236}">
                  <a16:creationId xmlns:a16="http://schemas.microsoft.com/office/drawing/2014/main" id="{E668A8C2-5100-8F4E-A06C-AB78FEA48C3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11" b="61347"/>
            <a:stretch/>
          </p:blipFill>
          <p:spPr bwMode="auto">
            <a:xfrm>
              <a:off x="1643444" y="3112911"/>
              <a:ext cx="4763206" cy="1477528"/>
            </a:xfrm>
            <a:prstGeom prst="rect">
              <a:avLst/>
            </a:prstGeom>
            <a:noFill/>
            <a:ln>
              <a:solidFill>
                <a:schemeClr val="tx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99B6B4B-62BD-7942-83D7-DB751409528E}"/>
                </a:ext>
              </a:extLst>
            </p:cNvPr>
            <p:cNvSpPr txBox="1"/>
            <p:nvPr/>
          </p:nvSpPr>
          <p:spPr>
            <a:xfrm>
              <a:off x="3545921" y="3544669"/>
              <a:ext cx="1157879" cy="646331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tx1"/>
                  </a:solidFill>
                  <a:latin typeface="Calibri"/>
                  <a:cs typeface="Calibri"/>
                </a:rPr>
                <a:t>Charge exchange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56F0C38-7CBB-C548-B811-2CCA431DE3EA}"/>
              </a:ext>
            </a:extLst>
          </p:cNvPr>
          <p:cNvSpPr txBox="1"/>
          <p:nvPr/>
        </p:nvSpPr>
        <p:spPr>
          <a:xfrm>
            <a:off x="-10636" y="3447042"/>
            <a:ext cx="2585067" cy="36933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Calibri"/>
                <a:cs typeface="Calibri"/>
              </a:rPr>
              <a:t>Neutron/proton Captures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CEE4D9-F36E-8F49-9B73-DA83D105EEB1}"/>
              </a:ext>
            </a:extLst>
          </p:cNvPr>
          <p:cNvSpPr txBox="1"/>
          <p:nvPr/>
        </p:nvSpPr>
        <p:spPr>
          <a:xfrm>
            <a:off x="76110" y="4314852"/>
            <a:ext cx="877163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Calibri"/>
                <a:cs typeface="Calibri"/>
              </a:rPr>
              <a:t>Masses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07E7AB-B3C2-6A47-860C-91F4E0D8E8CD}"/>
              </a:ext>
            </a:extLst>
          </p:cNvPr>
          <p:cNvSpPr txBox="1"/>
          <p:nvPr/>
        </p:nvSpPr>
        <p:spPr>
          <a:xfrm>
            <a:off x="6945501" y="1917610"/>
            <a:ext cx="1005479" cy="36933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Calibri"/>
                <a:cs typeface="Calibri"/>
              </a:rPr>
              <a:t>Transfer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E1CD62A-1526-234B-A4B3-83FEBACCF559}"/>
              </a:ext>
            </a:extLst>
          </p:cNvPr>
          <p:cNvGrpSpPr/>
          <p:nvPr/>
        </p:nvGrpSpPr>
        <p:grpSpPr>
          <a:xfrm>
            <a:off x="2294932" y="811466"/>
            <a:ext cx="4713809" cy="5683097"/>
            <a:chOff x="2294932" y="811466"/>
            <a:chExt cx="4713809" cy="568309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73E9DF1-ABE1-5B43-9FD3-96463D82AF8D}"/>
                </a:ext>
              </a:extLst>
            </p:cNvPr>
            <p:cNvSpPr txBox="1"/>
            <p:nvPr/>
          </p:nvSpPr>
          <p:spPr>
            <a:xfrm>
              <a:off x="4312224" y="2034512"/>
              <a:ext cx="967894" cy="369332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  <a:latin typeface="Calibri"/>
                  <a:cs typeface="Calibri"/>
                </a:rPr>
                <a:t>Stopped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C9AAE26-5FD7-A940-B1EA-E6D98351ABE8}"/>
                </a:ext>
              </a:extLst>
            </p:cNvPr>
            <p:cNvSpPr txBox="1"/>
            <p:nvPr/>
          </p:nvSpPr>
          <p:spPr>
            <a:xfrm>
              <a:off x="4312224" y="1629908"/>
              <a:ext cx="558999" cy="369332"/>
            </a:xfrm>
            <a:prstGeom prst="rect">
              <a:avLst/>
            </a:prstGeom>
            <a:solidFill>
              <a:srgbClr val="FFB5F7"/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  <a:latin typeface="Calibri"/>
                  <a:cs typeface="Calibri"/>
                </a:rPr>
                <a:t>Fast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C49ADE4-233B-9242-BE9A-B544CB3BBBBA}"/>
                </a:ext>
              </a:extLst>
            </p:cNvPr>
            <p:cNvSpPr txBox="1"/>
            <p:nvPr/>
          </p:nvSpPr>
          <p:spPr>
            <a:xfrm>
              <a:off x="3406257" y="4932998"/>
              <a:ext cx="629403" cy="36933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  <a:latin typeface="Calibri"/>
                  <a:cs typeface="Calibri"/>
                </a:rPr>
                <a:t>Slow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218A859-7E6D-2346-AD42-445BCC55CF1B}"/>
                </a:ext>
              </a:extLst>
            </p:cNvPr>
            <p:cNvSpPr txBox="1"/>
            <p:nvPr/>
          </p:nvSpPr>
          <p:spPr>
            <a:xfrm>
              <a:off x="6040847" y="2521523"/>
              <a:ext cx="967894" cy="369332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  <a:latin typeface="Calibri"/>
                  <a:cs typeface="Calibri"/>
                </a:rPr>
                <a:t>Stopped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C230710-C91F-FD45-9E8E-4390DC153B83}"/>
                </a:ext>
              </a:extLst>
            </p:cNvPr>
            <p:cNvSpPr txBox="1"/>
            <p:nvPr/>
          </p:nvSpPr>
          <p:spPr>
            <a:xfrm>
              <a:off x="6245294" y="2890855"/>
              <a:ext cx="558999" cy="369332"/>
            </a:xfrm>
            <a:prstGeom prst="rect">
              <a:avLst/>
            </a:prstGeom>
            <a:solidFill>
              <a:srgbClr val="FFB5F7"/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  <a:latin typeface="Calibri"/>
                  <a:cs typeface="Calibri"/>
                </a:rPr>
                <a:t>Fast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F5BB8BA-22C7-AE48-97E8-A9DB0892BDDE}"/>
                </a:ext>
              </a:extLst>
            </p:cNvPr>
            <p:cNvSpPr txBox="1"/>
            <p:nvPr/>
          </p:nvSpPr>
          <p:spPr>
            <a:xfrm>
              <a:off x="2294932" y="6082039"/>
              <a:ext cx="967894" cy="369332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  <a:latin typeface="Calibri"/>
                  <a:cs typeface="Calibri"/>
                </a:rPr>
                <a:t>Stopped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5A4163B-AF16-AD47-8266-B8BEE626D24B}"/>
                </a:ext>
              </a:extLst>
            </p:cNvPr>
            <p:cNvSpPr txBox="1"/>
            <p:nvPr/>
          </p:nvSpPr>
          <p:spPr>
            <a:xfrm>
              <a:off x="2294932" y="5677435"/>
              <a:ext cx="558999" cy="369332"/>
            </a:xfrm>
            <a:prstGeom prst="rect">
              <a:avLst/>
            </a:prstGeom>
            <a:solidFill>
              <a:srgbClr val="FFB5F7"/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  <a:latin typeface="Calibri"/>
                  <a:cs typeface="Calibri"/>
                </a:rPr>
                <a:t>Fast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A188B7E-F6AF-D840-8571-368AE6FB097D}"/>
                </a:ext>
              </a:extLst>
            </p:cNvPr>
            <p:cNvSpPr txBox="1"/>
            <p:nvPr/>
          </p:nvSpPr>
          <p:spPr>
            <a:xfrm>
              <a:off x="6105362" y="6125231"/>
              <a:ext cx="558999" cy="369332"/>
            </a:xfrm>
            <a:prstGeom prst="rect">
              <a:avLst/>
            </a:prstGeom>
            <a:solidFill>
              <a:srgbClr val="FFB5F7"/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  <a:latin typeface="Calibri"/>
                  <a:cs typeface="Calibri"/>
                </a:rPr>
                <a:t>Fast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28856AF-FE66-2D4B-B791-E68137797C87}"/>
                </a:ext>
              </a:extLst>
            </p:cNvPr>
            <p:cNvSpPr txBox="1"/>
            <p:nvPr/>
          </p:nvSpPr>
          <p:spPr>
            <a:xfrm>
              <a:off x="5432226" y="811466"/>
              <a:ext cx="629403" cy="36933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  <a:latin typeface="Calibri"/>
                  <a:cs typeface="Calibri"/>
                </a:rPr>
                <a:t>Slow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1979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1145270"/>
            <a:ext cx="9601200" cy="5331730"/>
            <a:chOff x="0" y="991735"/>
            <a:chExt cx="9601200" cy="533173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991735"/>
              <a:ext cx="9601200" cy="5331730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5486400" y="2133600"/>
              <a:ext cx="609600" cy="2204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686800" cy="574201"/>
          </a:xfrm>
        </p:spPr>
        <p:txBody>
          <a:bodyPr/>
          <a:lstStyle/>
          <a:p>
            <a:r>
              <a:rPr lang="en-US" sz="3800" b="0" dirty="0">
                <a:solidFill>
                  <a:srgbClr val="7F7F7F"/>
                </a:solidFill>
                <a:latin typeface="Imprint MT Shadow" charset="0"/>
                <a:ea typeface="Imprint MT Shadow" charset="0"/>
                <a:cs typeface="Imprint MT Shadow" charset="0"/>
              </a:rPr>
              <a:t>National Superconducting Cyclotron Lab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85966" y="1180370"/>
            <a:ext cx="2995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6630"/>
            <a:r>
              <a:rPr lang="en-US" sz="1800" dirty="0">
                <a:solidFill>
                  <a:prstClr val="black"/>
                </a:solidFill>
                <a:latin typeface="Arial" pitchFamily="34" charset="0"/>
                <a:ea typeface="ヒラギノ角ゴ Pro W3"/>
              </a:rPr>
              <a:t>ReAccelerator Facility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96484" y="2507623"/>
            <a:ext cx="1197764" cy="2778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6630">
              <a:lnSpc>
                <a:spcPts val="14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ea typeface="ヒラギノ角ゴ Pro W3"/>
              </a:rPr>
              <a:t>Gas Stopper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4613127" y="2813264"/>
            <a:ext cx="111623" cy="385219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5" name="Straight Connector 24"/>
          <p:cNvCxnSpPr/>
          <p:nvPr/>
        </p:nvCxnSpPr>
        <p:spPr>
          <a:xfrm flipH="1">
            <a:off x="672102" y="4639282"/>
            <a:ext cx="120340" cy="315648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3" name="TextBox 52"/>
          <p:cNvSpPr txBox="1"/>
          <p:nvPr/>
        </p:nvSpPr>
        <p:spPr>
          <a:xfrm>
            <a:off x="6475508" y="5024587"/>
            <a:ext cx="184667" cy="2701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6630">
              <a:lnSpc>
                <a:spcPts val="1400"/>
              </a:lnSpc>
            </a:pPr>
            <a:endParaRPr lang="en-US" sz="1100" dirty="0">
              <a:solidFill>
                <a:prstClr val="black"/>
              </a:solidFill>
              <a:latin typeface="Arial" pitchFamily="34" charset="0"/>
              <a:ea typeface="ヒラギノ角ゴ Pro W3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308326" y="5359800"/>
            <a:ext cx="5064273" cy="900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3673606" y="1733004"/>
            <a:ext cx="1879041" cy="271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6630">
              <a:lnSpc>
                <a:spcPts val="14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ea typeface="ヒラギノ角ゴ Pro W3"/>
              </a:rPr>
              <a:t>“Stopped beam area”</a:t>
            </a:r>
          </a:p>
        </p:txBody>
      </p:sp>
      <p:cxnSp>
        <p:nvCxnSpPr>
          <p:cNvPr id="42" name="Straight Connector 41"/>
          <p:cNvCxnSpPr/>
          <p:nvPr/>
        </p:nvCxnSpPr>
        <p:spPr>
          <a:xfrm>
            <a:off x="5054670" y="2032660"/>
            <a:ext cx="111623" cy="385219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" name="Rectangle 2"/>
          <p:cNvSpPr/>
          <p:nvPr/>
        </p:nvSpPr>
        <p:spPr>
          <a:xfrm>
            <a:off x="2362200" y="3124200"/>
            <a:ext cx="6705600" cy="1447800"/>
          </a:xfrm>
          <a:prstGeom prst="rect">
            <a:avLst/>
          </a:prstGeom>
          <a:solidFill>
            <a:srgbClr val="FF85FF">
              <a:alpha val="35000"/>
            </a:srgbClr>
          </a:solidFill>
          <a:ln>
            <a:solidFill>
              <a:srgbClr val="FF8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3200400" y="2362200"/>
            <a:ext cx="2514600" cy="1295400"/>
          </a:xfrm>
          <a:prstGeom prst="rect">
            <a:avLst/>
          </a:prstGeom>
          <a:solidFill>
            <a:schemeClr val="accent3">
              <a:alpha val="13000"/>
            </a:schemeClr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257800" y="1143000"/>
            <a:ext cx="4343400" cy="1676400"/>
          </a:xfrm>
          <a:prstGeom prst="rect">
            <a:avLst/>
          </a:prstGeom>
          <a:solidFill>
            <a:srgbClr val="FFC000">
              <a:alpha val="13000"/>
            </a:srgbClr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534400" y="4267200"/>
            <a:ext cx="654283" cy="430887"/>
          </a:xfrm>
          <a:prstGeom prst="rect">
            <a:avLst/>
          </a:prstGeom>
          <a:solidFill>
            <a:srgbClr val="FFB5F7"/>
          </a:solidFill>
          <a:ln>
            <a:solidFill>
              <a:srgbClr val="FF85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Calibri"/>
                <a:cs typeface="Calibri"/>
              </a:rPr>
              <a:t>Fast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71098" y="2209800"/>
            <a:ext cx="1138902" cy="430887"/>
          </a:xfrm>
          <a:prstGeom prst="rect">
            <a:avLst/>
          </a:prstGeom>
          <a:solidFill>
            <a:srgbClr val="D5D8FF"/>
          </a:solidFill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Calibri"/>
                <a:cs typeface="Calibri"/>
              </a:rPr>
              <a:t>Stopped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27727" y="2651089"/>
            <a:ext cx="2425279" cy="430887"/>
          </a:xfrm>
          <a:prstGeom prst="rect">
            <a:avLst/>
          </a:prstGeom>
          <a:solidFill>
            <a:srgbClr val="FFEBCF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Calibri"/>
                <a:cs typeface="Calibri"/>
              </a:rPr>
              <a:t>Reaccelerated/slow</a:t>
            </a:r>
          </a:p>
        </p:txBody>
      </p:sp>
      <p:pic>
        <p:nvPicPr>
          <p:cNvPr id="26" name="Picture 39">
            <a:extLst>
              <a:ext uri="{FF2B5EF4-FFF2-40B4-BE49-F238E27FC236}">
                <a16:creationId xmlns:a16="http://schemas.microsoft.com/office/drawing/2014/main" id="{EF2EFEB7-7DDA-C64E-9276-DACE7D266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64794" y="5108024"/>
            <a:ext cx="930350" cy="116293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scene3d>
            <a:camera prst="perspectiveRight" fov="2700000">
              <a:rot lat="0" lon="20400000" rev="0"/>
            </a:camera>
            <a:lightRig rig="threePt" dir="t"/>
          </a:scene3d>
        </p:spPr>
      </p:pic>
      <p:pic>
        <p:nvPicPr>
          <p:cNvPr id="29" name="Picture 28" descr="MSU_logo.eps">
            <a:extLst>
              <a:ext uri="{FF2B5EF4-FFF2-40B4-BE49-F238E27FC236}">
                <a16:creationId xmlns:a16="http://schemas.microsoft.com/office/drawing/2014/main" id="{6427DFE1-3BAD-E841-B521-9CEDF2F454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179" y="5259468"/>
            <a:ext cx="2996711" cy="99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629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" y="178171"/>
            <a:ext cx="9441180" cy="869667"/>
          </a:xfrm>
        </p:spPr>
        <p:txBody>
          <a:bodyPr/>
          <a:lstStyle/>
          <a:p>
            <a:r>
              <a:rPr lang="en-US" sz="3000" dirty="0">
                <a:solidFill>
                  <a:srgbClr val="7F7F7F"/>
                </a:solidFill>
                <a:latin typeface="Imprint MT Shadow"/>
                <a:cs typeface="Imprint MT Shadow"/>
              </a:rPr>
              <a:t>Facility for Rare Isotope Beams, FRIB</a:t>
            </a:r>
            <a:br>
              <a:rPr lang="en-US" sz="3000" dirty="0">
                <a:solidFill>
                  <a:srgbClr val="7F7F7F"/>
                </a:solidFill>
                <a:latin typeface="Imprint MT Shadow"/>
                <a:cs typeface="Imprint MT Shadow"/>
              </a:rPr>
            </a:br>
            <a:r>
              <a:rPr lang="en-US" sz="3000" dirty="0">
                <a:solidFill>
                  <a:srgbClr val="7F7F7F"/>
                </a:solidFill>
                <a:latin typeface="Imprint MT Shadow"/>
                <a:cs typeface="Imprint MT Shadow"/>
              </a:rPr>
              <a:t>Michigan State University Campus</a:t>
            </a:r>
            <a:endParaRPr lang="en-US" sz="3000" b="0" dirty="0">
              <a:solidFill>
                <a:srgbClr val="7F7F7F"/>
              </a:solidFill>
              <a:latin typeface="Imprint MT Shadow"/>
              <a:cs typeface="Imprint MT Shadow"/>
            </a:endParaRPr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90800" y="1143000"/>
            <a:ext cx="7010400" cy="5432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7604" y="1066800"/>
            <a:ext cx="5250196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500" b="1" dirty="0">
                <a:latin typeface="Times New Roman"/>
                <a:ea typeface="ＭＳ Ｐゴシック"/>
                <a:cs typeface="Times New Roman"/>
              </a:rPr>
              <a:t>Facility for Rare Isotope Beams (FRIB) </a:t>
            </a:r>
            <a:r>
              <a:rPr lang="en-US" sz="1500" dirty="0">
                <a:latin typeface="Times New Roman"/>
                <a:ea typeface="ＭＳ Ｐゴシック"/>
                <a:cs typeface="Times New Roman"/>
              </a:rPr>
              <a:t>Project constructs a $730 million scientific user facility funded by the Department of Energy Office of Science (DOE-SC), Michigan State University, and the State of Michigan</a:t>
            </a:r>
          </a:p>
          <a:p>
            <a:pPr marL="742950" lvl="1" indent="-285750">
              <a:buFont typeface="Arial"/>
              <a:buChar char="•"/>
            </a:pPr>
            <a:r>
              <a:rPr lang="en-US" sz="1500" dirty="0">
                <a:latin typeface="Times New Roman"/>
                <a:ea typeface="ＭＳ Ｐゴシック"/>
                <a:cs typeface="Times New Roman"/>
              </a:rPr>
              <a:t>DOE-SC $635.5 million</a:t>
            </a:r>
          </a:p>
          <a:p>
            <a:pPr marL="742950" lvl="1" indent="-285750">
              <a:buFont typeface="Arial"/>
              <a:buChar char="•"/>
            </a:pPr>
            <a:r>
              <a:rPr lang="en-US" sz="1500" dirty="0">
                <a:latin typeface="Times New Roman"/>
                <a:ea typeface="ＭＳ Ｐゴシック"/>
                <a:cs typeface="Times New Roman"/>
              </a:rPr>
              <a:t>State of Michigan $94.5 million</a:t>
            </a:r>
          </a:p>
          <a:p>
            <a:pPr marL="285750" indent="-285750">
              <a:buFont typeface="Arial"/>
              <a:buChar char="•"/>
            </a:pPr>
            <a:r>
              <a:rPr lang="en-US" sz="1500" dirty="0">
                <a:latin typeface="Times New Roman"/>
                <a:ea typeface="ＭＳ Ｐゴシック"/>
                <a:cs typeface="Times New Roman"/>
              </a:rPr>
              <a:t>Planned FRIB completion date is June 2022, managing to early completion in 2021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114800"/>
            <a:ext cx="912813" cy="1168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97" y="5562600"/>
            <a:ext cx="2667000" cy="8634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7F7658-9275-8B4B-B3BC-B081932BF45B}"/>
              </a:ext>
            </a:extLst>
          </p:cNvPr>
          <p:cNvSpPr txBox="1"/>
          <p:nvPr/>
        </p:nvSpPr>
        <p:spPr>
          <a:xfrm>
            <a:off x="5715000" y="4113369"/>
            <a:ext cx="654283" cy="430887"/>
          </a:xfrm>
          <a:prstGeom prst="rect">
            <a:avLst/>
          </a:prstGeom>
          <a:solidFill>
            <a:srgbClr val="FFB5F7"/>
          </a:solidFill>
          <a:ln>
            <a:solidFill>
              <a:srgbClr val="FF85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Calibri"/>
                <a:cs typeface="Calibri"/>
              </a:rPr>
              <a:t>Fast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6DD1A5-B52E-6F4A-82C3-30F3F02C16A1}"/>
              </a:ext>
            </a:extLst>
          </p:cNvPr>
          <p:cNvSpPr txBox="1"/>
          <p:nvPr/>
        </p:nvSpPr>
        <p:spPr>
          <a:xfrm>
            <a:off x="3886200" y="3226713"/>
            <a:ext cx="1138902" cy="430887"/>
          </a:xfrm>
          <a:prstGeom prst="rect">
            <a:avLst/>
          </a:prstGeom>
          <a:solidFill>
            <a:srgbClr val="D5D8FF"/>
          </a:solidFill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Calibri"/>
                <a:cs typeface="Calibri"/>
              </a:rPr>
              <a:t>Stopped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9241A6-3CF0-2043-BC88-ED0AE11D7B98}"/>
              </a:ext>
            </a:extLst>
          </p:cNvPr>
          <p:cNvSpPr txBox="1"/>
          <p:nvPr/>
        </p:nvSpPr>
        <p:spPr>
          <a:xfrm>
            <a:off x="5715000" y="993430"/>
            <a:ext cx="2425279" cy="430887"/>
          </a:xfrm>
          <a:prstGeom prst="rect">
            <a:avLst/>
          </a:prstGeom>
          <a:solidFill>
            <a:srgbClr val="FFEBCF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Calibri"/>
                <a:cs typeface="Calibri"/>
              </a:rPr>
              <a:t>Reaccelerated/slow</a:t>
            </a:r>
          </a:p>
        </p:txBody>
      </p:sp>
    </p:spTree>
    <p:extLst>
      <p:ext uri="{BB962C8B-B14F-4D97-AF65-F5344CB8AC3E}">
        <p14:creationId xmlns:p14="http://schemas.microsoft.com/office/powerpoint/2010/main" val="348679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686800" cy="574201"/>
          </a:xfrm>
        </p:spPr>
        <p:txBody>
          <a:bodyPr/>
          <a:lstStyle/>
          <a:p>
            <a:r>
              <a:rPr lang="en-US" sz="3800" b="0" dirty="0">
                <a:solidFill>
                  <a:srgbClr val="7F7F7F"/>
                </a:solidFill>
                <a:latin typeface="Imprint MT Shadow" charset="0"/>
                <a:ea typeface="Imprint MT Shadow" charset="0"/>
                <a:cs typeface="Imprint MT Shadow" charset="0"/>
              </a:rPr>
              <a:t>TRIUMF</a:t>
            </a:r>
          </a:p>
        </p:txBody>
      </p:sp>
      <p:pic>
        <p:nvPicPr>
          <p:cNvPr id="22" name="Picture 2" descr="ISAC Facilities for Rare-Isotope Beams | TRIUMF : Canada's ...">
            <a:extLst>
              <a:ext uri="{FF2B5EF4-FFF2-40B4-BE49-F238E27FC236}">
                <a16:creationId xmlns:a16="http://schemas.microsoft.com/office/drawing/2014/main" id="{AFAE6C75-2362-6B44-8BB0-A007A735F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19200"/>
            <a:ext cx="7689273" cy="5126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98315A-556D-044F-BD97-8FB150E86331}"/>
              </a:ext>
            </a:extLst>
          </p:cNvPr>
          <p:cNvSpPr txBox="1"/>
          <p:nvPr/>
        </p:nvSpPr>
        <p:spPr>
          <a:xfrm>
            <a:off x="2438400" y="4419600"/>
            <a:ext cx="1138902" cy="430887"/>
          </a:xfrm>
          <a:prstGeom prst="rect">
            <a:avLst/>
          </a:prstGeom>
          <a:solidFill>
            <a:srgbClr val="D5D8FF"/>
          </a:solidFill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Calibri"/>
                <a:cs typeface="Calibri"/>
              </a:rPr>
              <a:t>Stopped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088A06-5200-C242-BA40-87EB219A2FB6}"/>
              </a:ext>
            </a:extLst>
          </p:cNvPr>
          <p:cNvSpPr txBox="1"/>
          <p:nvPr/>
        </p:nvSpPr>
        <p:spPr>
          <a:xfrm>
            <a:off x="5638800" y="2819400"/>
            <a:ext cx="728597" cy="430887"/>
          </a:xfrm>
          <a:prstGeom prst="rect">
            <a:avLst/>
          </a:prstGeom>
          <a:solidFill>
            <a:srgbClr val="FFEBCF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Calibri"/>
                <a:cs typeface="Calibri"/>
              </a:rPr>
              <a:t>Slow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012FC1-CF9E-A148-935C-21E5DE837F6D}"/>
              </a:ext>
            </a:extLst>
          </p:cNvPr>
          <p:cNvSpPr txBox="1"/>
          <p:nvPr/>
        </p:nvSpPr>
        <p:spPr>
          <a:xfrm>
            <a:off x="228600" y="5410200"/>
            <a:ext cx="33756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Calibri"/>
                <a:cs typeface="Calibri"/>
              </a:rPr>
              <a:t>Complementary facilities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Calibri"/>
                <a:cs typeface="Calibri"/>
              </a:rPr>
              <a:t>Unique equipment</a:t>
            </a:r>
          </a:p>
        </p:txBody>
      </p:sp>
    </p:spTree>
    <p:extLst>
      <p:ext uri="{BB962C8B-B14F-4D97-AF65-F5344CB8AC3E}">
        <p14:creationId xmlns:p14="http://schemas.microsoft.com/office/powerpoint/2010/main" val="9177237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FRIB </a:t>
            </a:r>
            <a:r>
              <a:rPr lang="en-US" dirty="0"/>
              <a:t>Rates</a:t>
            </a:r>
          </a:p>
        </p:txBody>
      </p:sp>
      <p:pic>
        <p:nvPicPr>
          <p:cNvPr id="4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7" y="1022354"/>
            <a:ext cx="8361698" cy="54834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10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2" b="6171"/>
          <a:stretch/>
        </p:blipFill>
        <p:spPr bwMode="auto">
          <a:xfrm>
            <a:off x="6707188" y="3886200"/>
            <a:ext cx="2894012" cy="260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454864" y="4343400"/>
            <a:ext cx="2895600" cy="2750714"/>
          </a:xfrm>
          <a:prstGeom prst="rect">
            <a:avLst/>
          </a:prstGeom>
          <a:gradFill>
            <a:gsLst>
              <a:gs pos="35000">
                <a:srgbClr val="FFFF00"/>
              </a:gs>
              <a:gs pos="100000">
                <a:srgbClr val="FF0000"/>
              </a:gs>
              <a:gs pos="55000">
                <a:schemeClr val="accent1">
                  <a:tint val="50000"/>
                  <a:shade val="100000"/>
                  <a:satMod val="350000"/>
                </a:schemeClr>
              </a:gs>
              <a:gs pos="70000">
                <a:schemeClr val="accent1"/>
              </a:gs>
              <a:gs pos="15000">
                <a:srgbClr val="A6CE62"/>
              </a:gs>
              <a:gs pos="0">
                <a:srgbClr val="21A53E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rapezoid 16"/>
          <p:cNvSpPr/>
          <p:nvPr/>
        </p:nvSpPr>
        <p:spPr>
          <a:xfrm rot="5400000">
            <a:off x="6236843" y="5452057"/>
            <a:ext cx="2750714" cy="533400"/>
          </a:xfrm>
          <a:prstGeom prst="trapezoid">
            <a:avLst>
              <a:gd name="adj" fmla="val 119527"/>
            </a:avLst>
          </a:prstGeom>
          <a:gradFill>
            <a:gsLst>
              <a:gs pos="0">
                <a:srgbClr val="21A53E"/>
              </a:gs>
              <a:gs pos="100000">
                <a:srgbClr val="FF0000"/>
              </a:gs>
              <a:gs pos="5500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  <a:gs pos="15000">
                <a:srgbClr val="A6CE62"/>
              </a:gs>
              <a:gs pos="35000">
                <a:srgbClr val="FFFF00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876800" y="6629400"/>
            <a:ext cx="23772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Times New Roman"/>
                <a:cs typeface="Times New Roman"/>
              </a:rPr>
              <a:t>Half-life, </a:t>
            </a:r>
            <a:r>
              <a:rPr lang="en-US" sz="2200" dirty="0" err="1">
                <a:solidFill>
                  <a:srgbClr val="000000"/>
                </a:solidFill>
                <a:latin typeface="Times New Roman"/>
                <a:cs typeface="Times New Roman"/>
              </a:rPr>
              <a:t>ToF</a:t>
            </a:r>
            <a:r>
              <a:rPr lang="en-US" sz="2200" dirty="0">
                <a:solidFill>
                  <a:srgbClr val="000000"/>
                </a:solidFill>
                <a:latin typeface="Times New Roman"/>
                <a:cs typeface="Times New Roman"/>
              </a:rPr>
              <a:t> mass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56698" y="5897280"/>
            <a:ext cx="292900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Times New Roman"/>
                <a:cs typeface="Times New Roman"/>
              </a:rPr>
              <a:t>Discrete </a:t>
            </a:r>
            <a:r>
              <a:rPr lang="el-GR" sz="2200" dirty="0">
                <a:solidFill>
                  <a:srgbClr val="000000"/>
                </a:solidFill>
                <a:latin typeface="Times New Roman"/>
                <a:cs typeface="Times New Roman"/>
              </a:rPr>
              <a:t>γ </a:t>
            </a:r>
            <a:r>
              <a:rPr lang="en-US" sz="2200" dirty="0">
                <a:solidFill>
                  <a:srgbClr val="000000"/>
                </a:solidFill>
                <a:latin typeface="Times New Roman"/>
                <a:cs typeface="Times New Roman"/>
              </a:rPr>
              <a:t>Spectroscopy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53000" y="6248400"/>
            <a:ext cx="231812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200" dirty="0">
                <a:solidFill>
                  <a:srgbClr val="000000"/>
                </a:solidFill>
                <a:latin typeface="Times New Roman"/>
                <a:cs typeface="Times New Roman"/>
              </a:rPr>
              <a:t>β</a:t>
            </a:r>
            <a:r>
              <a:rPr lang="en-US" sz="2200" dirty="0">
                <a:solidFill>
                  <a:srgbClr val="000000"/>
                </a:solidFill>
                <a:latin typeface="Times New Roman"/>
                <a:cs typeface="Times New Roman"/>
              </a:rPr>
              <a:t>n - measurements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5800" y="5486400"/>
            <a:ext cx="308474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Times New Roman"/>
                <a:cs typeface="Times New Roman"/>
              </a:rPr>
              <a:t>TAS, mass measurements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31544" y="4724400"/>
            <a:ext cx="290778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Times New Roman"/>
                <a:cs typeface="Times New Roman"/>
              </a:rPr>
              <a:t>Transfer, surrogate (n,</a:t>
            </a:r>
            <a:r>
              <a:rPr lang="el-GR" sz="2200" dirty="0">
                <a:solidFill>
                  <a:srgbClr val="000000"/>
                </a:solidFill>
                <a:latin typeface="Times New Roman"/>
                <a:cs typeface="Times New Roman"/>
              </a:rPr>
              <a:t>γ)</a:t>
            </a:r>
            <a:endParaRPr lang="en-US" sz="22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0" y="5105400"/>
            <a:ext cx="309301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200" dirty="0">
                <a:solidFill>
                  <a:srgbClr val="000000"/>
                </a:solidFill>
                <a:latin typeface="Times New Roman"/>
                <a:cs typeface="Times New Roman"/>
              </a:rPr>
              <a:t>β</a:t>
            </a:r>
            <a:r>
              <a:rPr lang="en-US" sz="2200" dirty="0">
                <a:solidFill>
                  <a:srgbClr val="000000"/>
                </a:solidFill>
                <a:latin typeface="Times New Roman"/>
                <a:cs typeface="Times New Roman"/>
              </a:rPr>
              <a:t>-Oslo – (n,</a:t>
            </a:r>
            <a:r>
              <a:rPr lang="el-GR" sz="2200" dirty="0">
                <a:solidFill>
                  <a:srgbClr val="000000"/>
                </a:solidFill>
                <a:latin typeface="Times New Roman"/>
                <a:cs typeface="Times New Roman"/>
              </a:rPr>
              <a:t>γ)</a:t>
            </a:r>
            <a:r>
              <a:rPr lang="en-US" sz="2200" dirty="0">
                <a:solidFill>
                  <a:srgbClr val="000000"/>
                </a:solidFill>
                <a:latin typeface="Times New Roman"/>
                <a:cs typeface="Times New Roman"/>
              </a:rPr>
              <a:t>, (</a:t>
            </a:r>
            <a:r>
              <a:rPr lang="en-US" sz="2200" dirty="0" err="1">
                <a:solidFill>
                  <a:srgbClr val="000000"/>
                </a:solidFill>
                <a:latin typeface="Times New Roman"/>
                <a:cs typeface="Times New Roman"/>
              </a:rPr>
              <a:t>a,n</a:t>
            </a:r>
            <a:r>
              <a:rPr lang="en-US" sz="2200" dirty="0">
                <a:solidFill>
                  <a:srgbClr val="000000"/>
                </a:solidFill>
                <a:latin typeface="Times New Roman"/>
                <a:cs typeface="Times New Roman"/>
              </a:rPr>
              <a:t>), (</a:t>
            </a:r>
            <a:r>
              <a:rPr lang="en-US" sz="2200" dirty="0" err="1">
                <a:solidFill>
                  <a:srgbClr val="000000"/>
                </a:solidFill>
                <a:latin typeface="Times New Roman"/>
                <a:cs typeface="Times New Roman"/>
              </a:rPr>
              <a:t>a,p</a:t>
            </a:r>
            <a:r>
              <a:rPr lang="en-US" sz="2200" dirty="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61939" y="4419600"/>
            <a:ext cx="21769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Times New Roman"/>
                <a:cs typeface="Times New Roman"/>
              </a:rPr>
              <a:t>Charge Exchange</a:t>
            </a:r>
          </a:p>
        </p:txBody>
      </p:sp>
    </p:spTree>
    <p:extLst>
      <p:ext uri="{BB962C8B-B14F-4D97-AF65-F5344CB8AC3E}">
        <p14:creationId xmlns:p14="http://schemas.microsoft.com/office/powerpoint/2010/main" val="1014436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34"/>
            <a:ext cx="8686800" cy="1063566"/>
          </a:xfrm>
        </p:spPr>
        <p:txBody>
          <a:bodyPr/>
          <a:lstStyle/>
          <a:p>
            <a:r>
              <a:rPr lang="en-US" dirty="0"/>
              <a:t>Fast Beams </a:t>
            </a:r>
            <a:br>
              <a:rPr lang="en-US" dirty="0"/>
            </a:b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(NSCL/FRIB, RIKEN, FAIR)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459" y="1066800"/>
            <a:ext cx="4663741" cy="32004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0" y="1793369"/>
            <a:ext cx="5183932" cy="3235831"/>
          </a:xfrm>
          <a:prstGeom prst="rect">
            <a:avLst/>
          </a:prstGeom>
        </p:spPr>
      </p:pic>
      <p:pic>
        <p:nvPicPr>
          <p:cNvPr id="8194" name="Picture 2" descr="Researchers make precise measurements of the half-lives of ...">
            <a:extLst>
              <a:ext uri="{FF2B5EF4-FFF2-40B4-BE49-F238E27FC236}">
                <a16:creationId xmlns:a16="http://schemas.microsoft.com/office/drawing/2014/main" id="{4FB23095-F994-2449-8AD7-686A708B8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575" y="4267200"/>
            <a:ext cx="2905425" cy="246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32854E-2836-554F-9720-D01DB2867D8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2438" t="39565"/>
          <a:stretch/>
        </p:blipFill>
        <p:spPr>
          <a:xfrm>
            <a:off x="3276600" y="4210050"/>
            <a:ext cx="2669841" cy="26479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1" y="990600"/>
            <a:ext cx="4724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Mass measurements (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ToF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)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Half-lives</a:t>
            </a:r>
          </a:p>
          <a:p>
            <a:pPr marL="342900" indent="-342900">
              <a:buFont typeface="Arial"/>
              <a:buChar char="•"/>
            </a:pPr>
            <a:r>
              <a:rPr lang="el-GR" sz="2000" dirty="0">
                <a:solidFill>
                  <a:srgbClr val="FF0000"/>
                </a:solidFill>
                <a:latin typeface="Times New Roman"/>
                <a:cs typeface="Times New Roman"/>
              </a:rPr>
              <a:t>β-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delayed neutron emission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Neutron-capture constraints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0B3BF3-C058-4146-975D-3A91302FE20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353" t="21125" r="18695" b="28051"/>
          <a:stretch/>
        </p:blipFill>
        <p:spPr>
          <a:xfrm>
            <a:off x="838366" y="4929652"/>
            <a:ext cx="2438234" cy="2296332"/>
          </a:xfrm>
          <a:prstGeom prst="rect">
            <a:avLst/>
          </a:prstGeom>
          <a:ln>
            <a:solidFill>
              <a:srgbClr val="0000FF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9A1A39B-08B7-F647-8977-DBC8A0BD0E93}"/>
              </a:ext>
            </a:extLst>
          </p:cNvPr>
          <p:cNvSpPr txBox="1"/>
          <p:nvPr/>
        </p:nvSpPr>
        <p:spPr>
          <a:xfrm>
            <a:off x="724066" y="6987052"/>
            <a:ext cx="1562100" cy="3385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rgbClr val="000000"/>
                </a:solidFill>
                <a:latin typeface="Arial"/>
                <a:cs typeface="Arial"/>
              </a:rPr>
              <a:t>SuN</a:t>
            </a: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 @ NSCL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DBE7FF-8F60-A648-B224-91200A11060F}"/>
              </a:ext>
            </a:extLst>
          </p:cNvPr>
          <p:cNvSpPr txBox="1"/>
          <p:nvPr/>
        </p:nvSpPr>
        <p:spPr>
          <a:xfrm>
            <a:off x="5096419" y="4210050"/>
            <a:ext cx="1142156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BRIKEN @ RIKEN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1D6EC7-6CF3-EB41-9ECA-00FF7713E37F}"/>
              </a:ext>
            </a:extLst>
          </p:cNvPr>
          <p:cNvSpPr txBox="1"/>
          <p:nvPr/>
        </p:nvSpPr>
        <p:spPr>
          <a:xfrm>
            <a:off x="2819400" y="2695087"/>
            <a:ext cx="1676400" cy="3385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A1900 @ NSCL</a:t>
            </a:r>
          </a:p>
        </p:txBody>
      </p:sp>
    </p:spTree>
    <p:extLst>
      <p:ext uri="{BB962C8B-B14F-4D97-AF65-F5344CB8AC3E}">
        <p14:creationId xmlns:p14="http://schemas.microsoft.com/office/powerpoint/2010/main" val="3894779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9EAB541-D18E-A846-BB7B-0F2EDCEBE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34"/>
            <a:ext cx="8686800" cy="1063566"/>
          </a:xfrm>
        </p:spPr>
        <p:txBody>
          <a:bodyPr/>
          <a:lstStyle/>
          <a:p>
            <a:r>
              <a:rPr lang="en-US" dirty="0"/>
              <a:t>Fast Beams (examples) </a:t>
            </a:r>
            <a:br>
              <a:rPr lang="en-US" dirty="0"/>
            </a:b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(NSCL/FRIB, RIKEN, FAIR)</a:t>
            </a:r>
          </a:p>
        </p:txBody>
      </p:sp>
      <p:pic>
        <p:nvPicPr>
          <p:cNvPr id="5" name="Picture 4" descr="ab_Ni69_ncap_nsm_2.pdf">
            <a:extLst>
              <a:ext uri="{FF2B5EF4-FFF2-40B4-BE49-F238E27FC236}">
                <a16:creationId xmlns:a16="http://schemas.microsoft.com/office/drawing/2014/main" id="{DD2B6BFD-4F76-5E41-9D5C-8F6017168E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3" t="8819" r="7749"/>
          <a:stretch/>
        </p:blipFill>
        <p:spPr>
          <a:xfrm>
            <a:off x="1" y="1988795"/>
            <a:ext cx="5156850" cy="29642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073FAB-6174-6B42-8A06-747DD4BF7B8F}"/>
              </a:ext>
            </a:extLst>
          </p:cNvPr>
          <p:cNvSpPr txBox="1"/>
          <p:nvPr/>
        </p:nvSpPr>
        <p:spPr>
          <a:xfrm>
            <a:off x="483660" y="4964455"/>
            <a:ext cx="3400596" cy="1222608"/>
          </a:xfrm>
          <a:prstGeom prst="rect">
            <a:avLst/>
          </a:prstGeom>
          <a:solidFill>
            <a:srgbClr val="FFFFFF"/>
          </a:solidFill>
          <a:ln w="38100" cmpd="dbl">
            <a:solidFill>
              <a:srgbClr val="008000"/>
            </a:solidFill>
          </a:ln>
        </p:spPr>
        <p:txBody>
          <a:bodyPr wrap="square" lIns="113504" tIns="56752" rIns="113504" bIns="56752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Calibri"/>
                <a:cs typeface="Calibri"/>
              </a:rPr>
              <a:t>Monte-Carlo variations of (</a:t>
            </a:r>
            <a:r>
              <a:rPr lang="en-US" sz="1800" dirty="0" err="1">
                <a:solidFill>
                  <a:schemeClr val="tx1"/>
                </a:solidFill>
                <a:latin typeface="Calibri"/>
                <a:cs typeface="Calibri"/>
              </a:rPr>
              <a:t>n</a:t>
            </a:r>
            <a:r>
              <a:rPr lang="en-US" sz="1800" dirty="0">
                <a:solidFill>
                  <a:schemeClr val="tx1"/>
                </a:solidFill>
                <a:latin typeface="Calibri"/>
                <a:cs typeface="Calibri"/>
              </a:rPr>
              <a:t>,</a:t>
            </a:r>
            <a:r>
              <a:rPr lang="el-GR" sz="1800" dirty="0">
                <a:solidFill>
                  <a:schemeClr val="tx1"/>
                </a:solidFill>
                <a:latin typeface="Calibri"/>
                <a:cs typeface="Calibri"/>
              </a:rPr>
              <a:t>γ</a:t>
            </a:r>
            <a:r>
              <a:rPr lang="en-US" sz="1800" dirty="0">
                <a:solidFill>
                  <a:schemeClr val="tx1"/>
                </a:solidFill>
                <a:latin typeface="Calibri"/>
                <a:cs typeface="Calibri"/>
              </a:rPr>
              <a:t>) rates within a factor </a:t>
            </a:r>
          </a:p>
          <a:p>
            <a:r>
              <a:rPr lang="en-US" sz="18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1800" dirty="0">
                <a:solidFill>
                  <a:srgbClr val="AED8AD"/>
                </a:solidFill>
                <a:latin typeface="Calibri"/>
                <a:cs typeface="Calibri"/>
              </a:rPr>
              <a:t>100</a:t>
            </a:r>
            <a:r>
              <a:rPr lang="en-US" sz="1800" dirty="0">
                <a:solidFill>
                  <a:schemeClr val="tx1"/>
                </a:solidFill>
                <a:latin typeface="Calibri"/>
                <a:cs typeface="Calibri"/>
              </a:rPr>
              <a:t>  –     </a:t>
            </a:r>
            <a:r>
              <a:rPr lang="en-US" sz="1800" dirty="0">
                <a:solidFill>
                  <a:srgbClr val="559D4E"/>
                </a:solidFill>
                <a:latin typeface="Calibri"/>
                <a:cs typeface="Calibri"/>
              </a:rPr>
              <a:t>10</a:t>
            </a:r>
            <a:r>
              <a:rPr lang="en-US" sz="1800" dirty="0">
                <a:solidFill>
                  <a:schemeClr val="tx1"/>
                </a:solidFill>
                <a:latin typeface="Calibri"/>
                <a:cs typeface="Calibri"/>
              </a:rPr>
              <a:t>    –   </a:t>
            </a:r>
            <a:r>
              <a:rPr lang="en-US" sz="1800" dirty="0">
                <a:solidFill>
                  <a:srgbClr val="008000"/>
                </a:solidFill>
                <a:latin typeface="Calibri"/>
                <a:cs typeface="Calibri"/>
              </a:rPr>
              <a:t>2</a:t>
            </a:r>
          </a:p>
          <a:p>
            <a:r>
              <a:rPr lang="en-US" sz="1800" dirty="0">
                <a:solidFill>
                  <a:srgbClr val="AED8AD"/>
                </a:solidFill>
                <a:latin typeface="Calibri"/>
                <a:cs typeface="Calibri"/>
              </a:rPr>
              <a:t> light </a:t>
            </a:r>
            <a:r>
              <a:rPr lang="en-US" sz="1800" dirty="0">
                <a:solidFill>
                  <a:schemeClr val="tx1"/>
                </a:solidFill>
                <a:latin typeface="Calibri"/>
                <a:cs typeface="Calibri"/>
              </a:rPr>
              <a:t>– </a:t>
            </a:r>
            <a:r>
              <a:rPr lang="en-US" sz="1800" dirty="0">
                <a:solidFill>
                  <a:srgbClr val="559D4E"/>
                </a:solidFill>
                <a:latin typeface="Calibri"/>
                <a:cs typeface="Calibri"/>
              </a:rPr>
              <a:t>darker</a:t>
            </a:r>
            <a:r>
              <a:rPr lang="en-US" sz="1800" dirty="0">
                <a:solidFill>
                  <a:schemeClr val="tx1"/>
                </a:solidFill>
                <a:latin typeface="Calibri"/>
                <a:cs typeface="Calibri"/>
              </a:rPr>
              <a:t> – </a:t>
            </a:r>
            <a:r>
              <a:rPr lang="en-US" sz="1800" dirty="0">
                <a:solidFill>
                  <a:srgbClr val="008000"/>
                </a:solidFill>
                <a:latin typeface="Calibri"/>
                <a:cs typeface="Calibri"/>
              </a:rPr>
              <a:t>dark bands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4C64AD-E7A2-CF4D-866D-ADCA01F6C2CC}"/>
              </a:ext>
            </a:extLst>
          </p:cNvPr>
          <p:cNvSpPr txBox="1"/>
          <p:nvPr/>
        </p:nvSpPr>
        <p:spPr>
          <a:xfrm>
            <a:off x="2667000" y="2209800"/>
            <a:ext cx="1217256" cy="43088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Calibri"/>
                <a:cs typeface="Calibri"/>
              </a:rPr>
              <a:t>r process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9BE6B7-CB2C-8D4B-A37F-DF458D1A8675}"/>
              </a:ext>
            </a:extLst>
          </p:cNvPr>
          <p:cNvSpPr txBox="1"/>
          <p:nvPr/>
        </p:nvSpPr>
        <p:spPr>
          <a:xfrm>
            <a:off x="228600" y="1174442"/>
            <a:ext cx="4572000" cy="668610"/>
          </a:xfrm>
          <a:prstGeom prst="rect">
            <a:avLst/>
          </a:prstGeom>
          <a:solidFill>
            <a:srgbClr val="FFFFFF"/>
          </a:solidFill>
          <a:ln w="38100" cmpd="dbl">
            <a:solidFill>
              <a:srgbClr val="008000"/>
            </a:solidFill>
          </a:ln>
        </p:spPr>
        <p:txBody>
          <a:bodyPr wrap="square" lIns="113504" tIns="56752" rIns="113504" bIns="56752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Calibri"/>
                <a:cs typeface="Calibri"/>
              </a:rPr>
              <a:t>Indirect neutron-capture constraints: </a:t>
            </a:r>
            <a:r>
              <a:rPr lang="el-GR" sz="1800" dirty="0">
                <a:solidFill>
                  <a:schemeClr val="tx1"/>
                </a:solidFill>
                <a:latin typeface="Calibri"/>
                <a:cs typeface="Calibri"/>
              </a:rPr>
              <a:t>β</a:t>
            </a:r>
            <a:r>
              <a:rPr lang="en-US" sz="1800" dirty="0">
                <a:solidFill>
                  <a:schemeClr val="tx1"/>
                </a:solidFill>
                <a:latin typeface="Calibri"/>
                <a:cs typeface="Calibri"/>
              </a:rPr>
              <a:t>-Oslo method factor of 2-3 (MSU-Oslo)</a:t>
            </a:r>
            <a:endParaRPr lang="en-US" sz="1800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AA0B3A1-5CE8-644F-89AA-041F18848D47}"/>
              </a:ext>
            </a:extLst>
          </p:cNvPr>
          <p:cNvGrpSpPr/>
          <p:nvPr/>
        </p:nvGrpSpPr>
        <p:grpSpPr>
          <a:xfrm>
            <a:off x="5029200" y="754732"/>
            <a:ext cx="4638846" cy="5882736"/>
            <a:chOff x="5029200" y="754732"/>
            <a:chExt cx="4638846" cy="588273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DACC0CD-E3F7-E349-835F-64EF18DB5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63649" y="1066800"/>
              <a:ext cx="4604397" cy="500917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53C6014-0F0D-184E-94A3-C3E332EA2830}"/>
                </a:ext>
              </a:extLst>
            </p:cNvPr>
            <p:cNvSpPr txBox="1"/>
            <p:nvPr/>
          </p:nvSpPr>
          <p:spPr>
            <a:xfrm>
              <a:off x="5029200" y="5968858"/>
              <a:ext cx="4572000" cy="668610"/>
            </a:xfrm>
            <a:prstGeom prst="rect">
              <a:avLst/>
            </a:prstGeom>
            <a:solidFill>
              <a:srgbClr val="FFFFFF"/>
            </a:solidFill>
            <a:ln w="38100" cmpd="dbl">
              <a:solidFill>
                <a:srgbClr val="FF0000"/>
              </a:solidFill>
            </a:ln>
          </p:spPr>
          <p:txBody>
            <a:bodyPr wrap="square" lIns="113504" tIns="56752" rIns="113504" bIns="56752" rtlCol="0">
              <a:spAutoFit/>
            </a:bodyPr>
            <a:lstStyle/>
            <a:p>
              <a:r>
                <a:rPr lang="en-US" sz="1800" dirty="0">
                  <a:solidFill>
                    <a:schemeClr val="tx1"/>
                  </a:solidFill>
                  <a:latin typeface="Calibri"/>
                  <a:cs typeface="Calibri"/>
                </a:rPr>
                <a:t>Half-life measurements @RIKEN provide better constraints for abundance calculations</a:t>
              </a:r>
              <a:endParaRPr lang="en-US" sz="1800" dirty="0">
                <a:solidFill>
                  <a:srgbClr val="008000"/>
                </a:solidFill>
                <a:latin typeface="Calibri"/>
                <a:cs typeface="Calibri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F225CB9-C278-3947-91F5-ABF274E80D1C}"/>
                </a:ext>
              </a:extLst>
            </p:cNvPr>
            <p:cNvSpPr txBox="1"/>
            <p:nvPr/>
          </p:nvSpPr>
          <p:spPr>
            <a:xfrm>
              <a:off x="7162800" y="3546605"/>
              <a:ext cx="2133600" cy="391611"/>
            </a:xfrm>
            <a:prstGeom prst="rect">
              <a:avLst/>
            </a:prstGeom>
            <a:solidFill>
              <a:srgbClr val="FFFFFF"/>
            </a:solidFill>
            <a:ln w="38100" cmpd="dbl">
              <a:solidFill>
                <a:srgbClr val="FF0000"/>
              </a:solidFill>
            </a:ln>
          </p:spPr>
          <p:txBody>
            <a:bodyPr wrap="square" lIns="113504" tIns="56752" rIns="113504" bIns="56752" rtlCol="0">
              <a:spAutoFit/>
            </a:bodyPr>
            <a:lstStyle/>
            <a:p>
              <a:r>
                <a:rPr lang="en-US" sz="1800" dirty="0">
                  <a:solidFill>
                    <a:schemeClr val="tx1"/>
                  </a:solidFill>
                  <a:latin typeface="Calibri"/>
                  <a:cs typeface="Calibri"/>
                </a:rPr>
                <a:t>With new half-lives</a:t>
              </a:r>
              <a:endParaRPr lang="en-US" sz="1800" dirty="0">
                <a:solidFill>
                  <a:srgbClr val="008000"/>
                </a:solidFill>
                <a:latin typeface="Calibri"/>
                <a:cs typeface="Calibri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CBA84F3-1F3E-904E-94CF-B0A4A793DA3E}"/>
                </a:ext>
              </a:extLst>
            </p:cNvPr>
            <p:cNvSpPr txBox="1"/>
            <p:nvPr/>
          </p:nvSpPr>
          <p:spPr>
            <a:xfrm>
              <a:off x="8188767" y="754732"/>
              <a:ext cx="1217256" cy="430887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2200" dirty="0">
                  <a:solidFill>
                    <a:srgbClr val="000000"/>
                  </a:solidFill>
                  <a:latin typeface="Calibri"/>
                  <a:cs typeface="Calibri"/>
                </a:rPr>
                <a:t>r process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24D049B5-1951-DD47-9968-3463AB33A2A9}"/>
              </a:ext>
            </a:extLst>
          </p:cNvPr>
          <p:cNvSpPr txBox="1"/>
          <p:nvPr/>
        </p:nvSpPr>
        <p:spPr>
          <a:xfrm>
            <a:off x="28575" y="6212770"/>
            <a:ext cx="2811347" cy="338554"/>
          </a:xfrm>
          <a:prstGeom prst="rect">
            <a:avLst/>
          </a:prstGeom>
          <a:ln cmpd="dbl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i="1" dirty="0" err="1">
                <a:solidFill>
                  <a:srgbClr val="000000"/>
                </a:solidFill>
                <a:latin typeface="Calibri"/>
                <a:cs typeface="Calibri"/>
              </a:rPr>
              <a:t>Liddick</a:t>
            </a:r>
            <a:r>
              <a:rPr lang="en-US" sz="1600" i="1" dirty="0">
                <a:solidFill>
                  <a:srgbClr val="000000"/>
                </a:solidFill>
                <a:latin typeface="Calibri"/>
                <a:cs typeface="Calibri"/>
              </a:rPr>
              <a:t>, Spyrou, et. al. PRL 2016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7F3F0C-3CC8-984E-BAB1-59E011D08F0D}"/>
              </a:ext>
            </a:extLst>
          </p:cNvPr>
          <p:cNvSpPr txBox="1"/>
          <p:nvPr/>
        </p:nvSpPr>
        <p:spPr>
          <a:xfrm>
            <a:off x="4099510" y="6626291"/>
            <a:ext cx="2194832" cy="338554"/>
          </a:xfrm>
          <a:prstGeom prst="rect">
            <a:avLst/>
          </a:prstGeom>
          <a:ln cmpd="dbl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i="1" dirty="0" err="1">
                <a:solidFill>
                  <a:srgbClr val="000000"/>
                </a:solidFill>
                <a:latin typeface="Calibri"/>
                <a:cs typeface="Calibri"/>
              </a:rPr>
              <a:t>Lorusso</a:t>
            </a:r>
            <a:r>
              <a:rPr lang="en-US" sz="1600" i="1" dirty="0">
                <a:solidFill>
                  <a:srgbClr val="000000"/>
                </a:solidFill>
                <a:latin typeface="Calibri"/>
                <a:cs typeface="Calibri"/>
              </a:rPr>
              <a:t>, et. al. PRL 2015</a:t>
            </a:r>
          </a:p>
        </p:txBody>
      </p:sp>
    </p:spTree>
    <p:extLst>
      <p:ext uri="{BB962C8B-B14F-4D97-AF65-F5344CB8AC3E}">
        <p14:creationId xmlns:p14="http://schemas.microsoft.com/office/powerpoint/2010/main" val="1584932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1036507"/>
          </a:xfrm>
        </p:spPr>
        <p:txBody>
          <a:bodyPr/>
          <a:lstStyle/>
          <a:p>
            <a:r>
              <a:rPr lang="en-US" dirty="0"/>
              <a:t>Stopped Beams</a:t>
            </a:r>
            <a:br>
              <a:rPr lang="en-US" dirty="0"/>
            </a:b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NSCL/FRIB, RIKEN, FAIR, TRIUMF, Argonne, …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1143000"/>
            <a:ext cx="50291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Mass measurements with traps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Decay spectroscopy</a:t>
            </a:r>
          </a:p>
          <a:p>
            <a:pPr marL="342900" indent="-342900">
              <a:buFont typeface="Arial"/>
              <a:buChar char="•"/>
            </a:pPr>
            <a:r>
              <a:rPr lang="el-GR" sz="2000" dirty="0">
                <a:solidFill>
                  <a:srgbClr val="FF0000"/>
                </a:solidFill>
                <a:latin typeface="Times New Roman"/>
                <a:cs typeface="Times New Roman"/>
              </a:rPr>
              <a:t>β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-delayed neutron emission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Laser Spectroscopy</a:t>
            </a:r>
          </a:p>
        </p:txBody>
      </p:sp>
      <p:pic>
        <p:nvPicPr>
          <p:cNvPr id="7170" name="Picture 2" descr="The TITAN mass measurement facility at TRIUMF-ISAC | Semantic Scholar">
            <a:extLst>
              <a:ext uri="{FF2B5EF4-FFF2-40B4-BE49-F238E27FC236}">
                <a16:creationId xmlns:a16="http://schemas.microsoft.com/office/drawing/2014/main" id="{5D8F9411-5CF7-F44F-84FD-8E4A421D0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163781"/>
            <a:ext cx="4066309" cy="4515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71E0ACBB-D366-C648-AC48-FB9A65E41B24}"/>
              </a:ext>
            </a:extLst>
          </p:cNvPr>
          <p:cNvSpPr txBox="1"/>
          <p:nvPr/>
        </p:nvSpPr>
        <p:spPr>
          <a:xfrm>
            <a:off x="7443354" y="3657600"/>
            <a:ext cx="1853184" cy="3385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TITAN @ TRIUMF</a:t>
            </a:r>
          </a:p>
        </p:txBody>
      </p:sp>
      <p:pic>
        <p:nvPicPr>
          <p:cNvPr id="7172" name="Picture 4" descr="DESCANT neutron detector">
            <a:extLst>
              <a:ext uri="{FF2B5EF4-FFF2-40B4-BE49-F238E27FC236}">
                <a16:creationId xmlns:a16="http://schemas.microsoft.com/office/drawing/2014/main" id="{5D2DD3C1-B003-284D-AB79-B916F489B3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52400" y="2466439"/>
            <a:ext cx="3224382" cy="214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ABC73C07-9E12-D547-A48F-98A141AAF20C}"/>
              </a:ext>
            </a:extLst>
          </p:cNvPr>
          <p:cNvSpPr txBox="1"/>
          <p:nvPr/>
        </p:nvSpPr>
        <p:spPr>
          <a:xfrm>
            <a:off x="1289716" y="4157246"/>
            <a:ext cx="2286138" cy="3385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GRIFFIN @ TRIUMF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6ED04DA8-9CF1-644F-8B91-C5756C4793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18"/>
          <a:stretch/>
        </p:blipFill>
        <p:spPr bwMode="auto">
          <a:xfrm>
            <a:off x="853289" y="4848762"/>
            <a:ext cx="4480711" cy="2299287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884D07AD-02AB-254A-B79D-852E24673FAF}"/>
              </a:ext>
            </a:extLst>
          </p:cNvPr>
          <p:cNvSpPr txBox="1"/>
          <p:nvPr/>
        </p:nvSpPr>
        <p:spPr>
          <a:xfrm>
            <a:off x="914400" y="4848762"/>
            <a:ext cx="2133600" cy="48717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6222" tIns="43110" rIns="86222" bIns="43110" rtlCol="0">
            <a:spAutoFit/>
          </a:bodyPr>
          <a:lstStyle/>
          <a:p>
            <a:pPr algn="ctr" defTabSz="912853"/>
            <a:r>
              <a:rPr lang="en-US" sz="1300" dirty="0">
                <a:solidFill>
                  <a:srgbClr val="000000"/>
                </a:solidFill>
                <a:ea typeface="ヒラギノ角ゴ Pro W3" pitchFamily="-111" charset="-128"/>
              </a:rPr>
              <a:t>BECOLA</a:t>
            </a:r>
          </a:p>
          <a:p>
            <a:pPr algn="ctr" defTabSz="912853"/>
            <a:r>
              <a:rPr lang="en-US" sz="1300" dirty="0">
                <a:solidFill>
                  <a:srgbClr val="000000"/>
                </a:solidFill>
                <a:ea typeface="ヒラギノ角ゴ Pro W3" pitchFamily="-111" charset="-128"/>
              </a:rPr>
              <a:t>Laser Spectroscopy</a:t>
            </a:r>
          </a:p>
        </p:txBody>
      </p:sp>
    </p:spTree>
    <p:extLst>
      <p:ext uri="{BB962C8B-B14F-4D97-AF65-F5344CB8AC3E}">
        <p14:creationId xmlns:p14="http://schemas.microsoft.com/office/powerpoint/2010/main" val="42873796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9F5BE46-36F8-0E45-B1CC-C69E6DBDB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1036507"/>
          </a:xfrm>
        </p:spPr>
        <p:txBody>
          <a:bodyPr/>
          <a:lstStyle/>
          <a:p>
            <a:r>
              <a:rPr lang="en-US" dirty="0"/>
              <a:t>Stopped Beams (examples)</a:t>
            </a:r>
            <a:br>
              <a:rPr lang="en-US" dirty="0"/>
            </a:b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NSCL/FRIB, RIKEN, FAIR, TRIUMF, Argonne, …</a:t>
            </a:r>
            <a:endParaRPr lang="en-US" sz="28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37AFE3C-2498-F440-B647-D9E49574F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12148" t="17085" r="12566" b="10551"/>
          <a:stretch>
            <a:fillRect/>
          </a:stretch>
        </p:blipFill>
        <p:spPr bwMode="auto">
          <a:xfrm>
            <a:off x="0" y="1830135"/>
            <a:ext cx="5128069" cy="2775411"/>
          </a:xfrm>
          <a:prstGeom prst="rect">
            <a:avLst/>
          </a:prstGeom>
          <a:noFill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C9D75B2-1B67-1940-B82F-5C603250D738}"/>
              </a:ext>
            </a:extLst>
          </p:cNvPr>
          <p:cNvSpPr/>
          <p:nvPr/>
        </p:nvSpPr>
        <p:spPr>
          <a:xfrm>
            <a:off x="119936" y="4605546"/>
            <a:ext cx="4048784" cy="307777"/>
          </a:xfrm>
          <a:prstGeom prst="rect">
            <a:avLst/>
          </a:prstGeom>
          <a:ln cmpd="dbl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/>
            <a:r>
              <a:rPr lang="en-US" sz="1400" i="1" dirty="0">
                <a:solidFill>
                  <a:srgbClr val="000000"/>
                </a:solidFill>
                <a:latin typeface="Calibri" panose="020F0502020204030204" pitchFamily="34" charset="0"/>
                <a:ea typeface="Arial Unicode MS" pitchFamily="-84" charset="0"/>
                <a:cs typeface="Calibri" panose="020F0502020204030204" pitchFamily="34" charset="0"/>
              </a:rPr>
              <a:t>J. A. Clark and G. </a:t>
            </a:r>
            <a:r>
              <a:rPr lang="en-US" sz="1400" i="1" dirty="0" err="1">
                <a:solidFill>
                  <a:srgbClr val="000000"/>
                </a:solidFill>
                <a:latin typeface="Calibri" panose="020F0502020204030204" pitchFamily="34" charset="0"/>
                <a:ea typeface="Arial Unicode MS" pitchFamily="-84" charset="0"/>
                <a:cs typeface="Calibri" panose="020F0502020204030204" pitchFamily="34" charset="0"/>
              </a:rPr>
              <a:t>Savard</a:t>
            </a:r>
            <a:r>
              <a:rPr lang="en-US" sz="1400" i="1" dirty="0">
                <a:solidFill>
                  <a:srgbClr val="000000"/>
                </a:solidFill>
                <a:latin typeface="Calibri" panose="020F0502020204030204" pitchFamily="34" charset="0"/>
                <a:ea typeface="Arial Unicode MS" pitchFamily="-84" charset="0"/>
                <a:cs typeface="Calibri" panose="020F0502020204030204" pitchFamily="34" charset="0"/>
              </a:rPr>
              <a:t>, Int. J. Mass </a:t>
            </a:r>
            <a:r>
              <a:rPr lang="en-US" sz="1400" i="1" dirty="0" err="1">
                <a:solidFill>
                  <a:srgbClr val="000000"/>
                </a:solidFill>
                <a:latin typeface="Calibri" panose="020F0502020204030204" pitchFamily="34" charset="0"/>
                <a:ea typeface="Arial Unicode MS" pitchFamily="-84" charset="0"/>
                <a:cs typeface="Calibri" panose="020F0502020204030204" pitchFamily="34" charset="0"/>
              </a:rPr>
              <a:t>Spectrom</a:t>
            </a:r>
            <a:r>
              <a:rPr lang="en-US" sz="1400" i="1" dirty="0">
                <a:solidFill>
                  <a:srgbClr val="000000"/>
                </a:solidFill>
                <a:latin typeface="Calibri" panose="020F0502020204030204" pitchFamily="34" charset="0"/>
                <a:ea typeface="Arial Unicode MS" pitchFamily="-84" charset="0"/>
                <a:cs typeface="Calibri" panose="020F0502020204030204" pitchFamily="34" charset="0"/>
              </a:rPr>
              <a:t>. 2013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0D6491-49B4-4E49-8027-FBC0EBD56D13}"/>
              </a:ext>
            </a:extLst>
          </p:cNvPr>
          <p:cNvSpPr txBox="1"/>
          <p:nvPr/>
        </p:nvSpPr>
        <p:spPr>
          <a:xfrm>
            <a:off x="96124" y="1183804"/>
            <a:ext cx="4445769" cy="646331"/>
          </a:xfrm>
          <a:prstGeom prst="rect">
            <a:avLst/>
          </a:prstGeom>
          <a:ln cmpd="dbl">
            <a:solidFill>
              <a:srgbClr val="FFC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Mass measurements at Argonne National Lab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@CARIBU facility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CA913C1-340D-D049-8E57-2F1B0788BCDC}"/>
              </a:ext>
            </a:extLst>
          </p:cNvPr>
          <p:cNvGrpSpPr/>
          <p:nvPr/>
        </p:nvGrpSpPr>
        <p:grpSpPr>
          <a:xfrm>
            <a:off x="5128069" y="2208647"/>
            <a:ext cx="4448144" cy="3992362"/>
            <a:chOff x="5128069" y="2208647"/>
            <a:chExt cx="4448144" cy="399236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7F5FE4D-7090-DD42-B1FE-86993D3DAD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28069" y="2577979"/>
              <a:ext cx="4448144" cy="31750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58A0C78-C7CD-3C42-BA34-C16ED3880D21}"/>
                </a:ext>
              </a:extLst>
            </p:cNvPr>
            <p:cNvSpPr txBox="1"/>
            <p:nvPr/>
          </p:nvSpPr>
          <p:spPr>
            <a:xfrm>
              <a:off x="5502100" y="2208647"/>
              <a:ext cx="4064318" cy="369332"/>
            </a:xfrm>
            <a:prstGeom prst="rect">
              <a:avLst/>
            </a:prstGeom>
            <a:ln cmpd="dbl">
              <a:solidFill>
                <a:srgbClr val="FFC00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Isomer measurements at TITAN (TRIUMF)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487B9A5-99B2-DF4C-8734-9A27CA5152D4}"/>
                </a:ext>
              </a:extLst>
            </p:cNvPr>
            <p:cNvSpPr/>
            <p:nvPr/>
          </p:nvSpPr>
          <p:spPr>
            <a:xfrm>
              <a:off x="7448518" y="5893232"/>
              <a:ext cx="2117900" cy="307777"/>
            </a:xfrm>
            <a:prstGeom prst="rect">
              <a:avLst/>
            </a:prstGeom>
            <a:ln cmpd="dbl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eaLnBrk="0" hangingPunct="0"/>
              <a:r>
                <a:rPr lang="en-US" sz="1400" i="1" dirty="0">
                  <a:solidFill>
                    <a:srgbClr val="000000"/>
                  </a:solidFill>
                  <a:latin typeface="Calibri" panose="020F0502020204030204" pitchFamily="34" charset="0"/>
                  <a:ea typeface="Arial Unicode MS" pitchFamily="-84" charset="0"/>
                  <a:cs typeface="Calibri" panose="020F0502020204030204" pitchFamily="34" charset="0"/>
                </a:rPr>
                <a:t>Babcock, et al., PRC 2018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318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A3_Mar2017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2" t="5020" r="11507" b="4380"/>
          <a:stretch/>
        </p:blipFill>
        <p:spPr>
          <a:xfrm rot="5400000">
            <a:off x="2199155" y="-687068"/>
            <a:ext cx="5641216" cy="913875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047285" y="3750927"/>
            <a:ext cx="195210" cy="559271"/>
          </a:xfrm>
          <a:prstGeom prst="rect">
            <a:avLst/>
          </a:prstGeom>
          <a:noFill/>
        </p:spPr>
        <p:txBody>
          <a:bodyPr wrap="none" lIns="96661" tIns="48331" rIns="96661" bIns="48331" rtlCol="0">
            <a:spAutoFit/>
          </a:bodyPr>
          <a:lstStyle/>
          <a:p>
            <a:endParaRPr lang="en-US" dirty="0"/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792967" y="1867126"/>
            <a:ext cx="36044" cy="713901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829011" y="1774199"/>
            <a:ext cx="442297" cy="498931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533401" y="1381102"/>
            <a:ext cx="737906" cy="83923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533690" y="1163031"/>
            <a:ext cx="565635" cy="18954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1157869" y="1163030"/>
            <a:ext cx="2595446" cy="2834889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748111" y="3997920"/>
            <a:ext cx="388992" cy="1116773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6797598" y="6138953"/>
            <a:ext cx="826119" cy="244502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6914686" y="5696208"/>
            <a:ext cx="286214" cy="442746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 flipV="1">
            <a:off x="5912934" y="5114693"/>
            <a:ext cx="956218" cy="1011045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4297123" y="5277252"/>
            <a:ext cx="945809" cy="1046729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242931" y="6370239"/>
            <a:ext cx="1051189" cy="188991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6361770" y="6383455"/>
            <a:ext cx="435828" cy="149344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81180" y="2581028"/>
            <a:ext cx="1423573" cy="620826"/>
          </a:xfrm>
          <a:prstGeom prst="rect">
            <a:avLst/>
          </a:prstGeom>
          <a:noFill/>
        </p:spPr>
        <p:txBody>
          <a:bodyPr wrap="square" lIns="96661" tIns="48331" rIns="96661" bIns="48331" rtlCol="0">
            <a:spAutoFit/>
          </a:bodyPr>
          <a:lstStyle/>
          <a:p>
            <a:r>
              <a:rPr lang="en-US" sz="1700" dirty="0">
                <a:solidFill>
                  <a:schemeClr val="tx1"/>
                </a:solidFill>
                <a:latin typeface="Times New Roman"/>
                <a:cs typeface="Times New Roman"/>
              </a:rPr>
              <a:t>From NSCL gas stopping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3748111" y="3997920"/>
            <a:ext cx="388992" cy="1116773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 29"/>
          <p:cNvSpPr>
            <a:spLocks/>
          </p:cNvSpPr>
          <p:nvPr/>
        </p:nvSpPr>
        <p:spPr bwMode="auto">
          <a:xfrm>
            <a:off x="533400" y="4038600"/>
            <a:ext cx="2022525" cy="55912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0" tIns="0" rIns="48480" bIns="0">
            <a:prstTxWarp prst="textNoShape">
              <a:avLst/>
            </a:prstTxWarp>
            <a:spAutoFit/>
          </a:bodyPr>
          <a:lstStyle/>
          <a:p>
            <a:pPr marL="46988">
              <a:lnSpc>
                <a:spcPct val="90000"/>
              </a:lnSpc>
            </a:pPr>
            <a:r>
              <a:rPr lang="en-US" sz="2000" baseline="30000" dirty="0">
                <a:solidFill>
                  <a:schemeClr val="tx1"/>
                </a:solidFill>
                <a:latin typeface="Calibri"/>
                <a:ea typeface="Arial" pitchFamily="-84" charset="0"/>
                <a:cs typeface="Calibri"/>
                <a:sym typeface="Arial" pitchFamily="-84" charset="0"/>
              </a:rPr>
              <a:t>238</a:t>
            </a:r>
            <a:r>
              <a:rPr lang="en-US" sz="2000" dirty="0">
                <a:solidFill>
                  <a:schemeClr val="tx1"/>
                </a:solidFill>
                <a:latin typeface="Calibri"/>
                <a:ea typeface="Arial" pitchFamily="-84" charset="0"/>
                <a:cs typeface="Calibri"/>
                <a:sym typeface="Arial" pitchFamily="-84" charset="0"/>
              </a:rPr>
              <a:t>U 0.3 – 3 </a:t>
            </a:r>
            <a:r>
              <a:rPr lang="en-US" sz="2000" dirty="0" err="1">
                <a:solidFill>
                  <a:schemeClr val="tx1"/>
                </a:solidFill>
                <a:latin typeface="Calibri"/>
                <a:ea typeface="Arial" pitchFamily="-84" charset="0"/>
                <a:cs typeface="Calibri"/>
                <a:sym typeface="Arial" pitchFamily="-84" charset="0"/>
              </a:rPr>
              <a:t>MeV/u</a:t>
            </a:r>
            <a:endParaRPr lang="en-US" sz="2000" dirty="0">
              <a:solidFill>
                <a:schemeClr val="tx1"/>
              </a:solidFill>
              <a:latin typeface="Calibri"/>
              <a:ea typeface="Arial" pitchFamily="-84" charset="0"/>
              <a:cs typeface="Calibri"/>
              <a:sym typeface="Arial" pitchFamily="-84" charset="0"/>
            </a:endParaRPr>
          </a:p>
          <a:p>
            <a:pPr marL="46988">
              <a:lnSpc>
                <a:spcPct val="90000"/>
              </a:lnSpc>
            </a:pPr>
            <a:r>
              <a:rPr lang="en-US" sz="2000" baseline="30000" dirty="0">
                <a:solidFill>
                  <a:schemeClr val="tx1"/>
                </a:solidFill>
                <a:latin typeface="Calibri"/>
                <a:ea typeface="Arial" pitchFamily="-84" charset="0"/>
                <a:cs typeface="Calibri"/>
                <a:sym typeface="Arial" pitchFamily="-84" charset="0"/>
              </a:rPr>
              <a:t>48</a:t>
            </a:r>
            <a:r>
              <a:rPr lang="en-US" sz="2000" dirty="0">
                <a:solidFill>
                  <a:schemeClr val="tx1"/>
                </a:solidFill>
                <a:latin typeface="Calibri"/>
                <a:ea typeface="Arial" pitchFamily="-84" charset="0"/>
                <a:cs typeface="Calibri"/>
                <a:sym typeface="Arial" pitchFamily="-84" charset="0"/>
              </a:rPr>
              <a:t>Ca 0.3 – 6 </a:t>
            </a:r>
            <a:r>
              <a:rPr lang="en-US" sz="2000" dirty="0" err="1">
                <a:solidFill>
                  <a:schemeClr val="tx1"/>
                </a:solidFill>
                <a:latin typeface="Calibri"/>
                <a:ea typeface="Arial" pitchFamily="-84" charset="0"/>
                <a:cs typeface="Calibri"/>
                <a:sym typeface="Arial" pitchFamily="-84" charset="0"/>
              </a:rPr>
              <a:t>MeV/u</a:t>
            </a:r>
            <a:endParaRPr lang="en-US" sz="2000" dirty="0">
              <a:solidFill>
                <a:schemeClr val="tx1"/>
              </a:solidFill>
              <a:latin typeface="Calibri"/>
              <a:ea typeface="Arial" pitchFamily="-84" charset="0"/>
              <a:cs typeface="Calibri"/>
              <a:sym typeface="Arial" pitchFamily="-8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DC79750-8A4C-9E4E-AC81-19622D2E86F9}"/>
              </a:ext>
            </a:extLst>
          </p:cNvPr>
          <p:cNvSpPr txBox="1"/>
          <p:nvPr/>
        </p:nvSpPr>
        <p:spPr>
          <a:xfrm>
            <a:off x="3276600" y="1302769"/>
            <a:ext cx="6096000" cy="71315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6661" tIns="48331" rIns="96661" bIns="48331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Fragmentation facilities have to slow down and re-accelerate the beam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E0256B6D-99DB-1144-BC57-95575C5D2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1036507"/>
          </a:xfrm>
        </p:spPr>
        <p:txBody>
          <a:bodyPr/>
          <a:lstStyle/>
          <a:p>
            <a:r>
              <a:rPr lang="en-US" dirty="0"/>
              <a:t>“Slow” Beams</a:t>
            </a:r>
            <a:br>
              <a:rPr lang="en-US" dirty="0"/>
            </a:b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NSCL/FRIB, FAIR, TRIUMF, Argonne, …</a:t>
            </a:r>
            <a:endParaRPr lang="en-US" sz="28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61C59BD-8C22-6841-A125-FFD71C79D97A}"/>
              </a:ext>
            </a:extLst>
          </p:cNvPr>
          <p:cNvSpPr txBox="1"/>
          <p:nvPr/>
        </p:nvSpPr>
        <p:spPr>
          <a:xfrm>
            <a:off x="718163" y="5290825"/>
            <a:ext cx="2932770" cy="4053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6661" tIns="48331" rIns="96661" bIns="48331" rtlCol="0">
            <a:spAutoFit/>
          </a:bodyPr>
          <a:lstStyle/>
          <a:p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facility at NSCL/FRIB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C48B9A-D5C1-5842-A922-B0E5F4039B03}"/>
              </a:ext>
            </a:extLst>
          </p:cNvPr>
          <p:cNvGrpSpPr/>
          <p:nvPr/>
        </p:nvGrpSpPr>
        <p:grpSpPr>
          <a:xfrm>
            <a:off x="3976949" y="2143262"/>
            <a:ext cx="5593141" cy="2510362"/>
            <a:chOff x="2393328" y="2895600"/>
            <a:chExt cx="7207872" cy="3575464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4E33ABEF-F359-E44E-9C87-C77A0B31E9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72" r="473" b="1876"/>
            <a:stretch/>
          </p:blipFill>
          <p:spPr>
            <a:xfrm>
              <a:off x="2393328" y="2895600"/>
              <a:ext cx="7207872" cy="3575464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458E4E8-C18C-B44E-B1B7-889EF8BD9F6C}"/>
                </a:ext>
              </a:extLst>
            </p:cNvPr>
            <p:cNvSpPr txBox="1"/>
            <p:nvPr/>
          </p:nvSpPr>
          <p:spPr>
            <a:xfrm>
              <a:off x="2438400" y="5943598"/>
              <a:ext cx="2590801" cy="408936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lIns="86222" tIns="43110" rIns="86222" bIns="43110" rtlCol="0">
              <a:spAutoFit/>
            </a:bodyPr>
            <a:lstStyle/>
            <a:p>
              <a:pPr algn="ctr" defTabSz="912853"/>
              <a:r>
                <a:rPr lang="en-US" sz="1300" dirty="0">
                  <a:solidFill>
                    <a:srgbClr val="000000"/>
                  </a:solidFill>
                  <a:ea typeface="ヒラギノ角ゴ Pro W3" pitchFamily="-111" charset="-128"/>
                </a:rPr>
                <a:t>SECAR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737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9AD8D414-95DD-2C47-A70C-1311CF143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1036507"/>
          </a:xfrm>
        </p:spPr>
        <p:txBody>
          <a:bodyPr/>
          <a:lstStyle/>
          <a:p>
            <a:r>
              <a:rPr lang="en-US" dirty="0"/>
              <a:t>“Slow” Beams (example)</a:t>
            </a:r>
            <a:br>
              <a:rPr lang="en-US" dirty="0"/>
            </a:b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NSCL/FRIB, FAIR, TRIUMF, Argonne, …</a:t>
            </a:r>
            <a:endParaRPr lang="en-US" sz="28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82616A-5428-BE49-B926-2AD27A339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312" y="2743200"/>
            <a:ext cx="4711700" cy="35306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A0391CA-EE99-904E-9233-0A4B509BB134}"/>
              </a:ext>
            </a:extLst>
          </p:cNvPr>
          <p:cNvSpPr txBox="1"/>
          <p:nvPr/>
        </p:nvSpPr>
        <p:spPr>
          <a:xfrm>
            <a:off x="5791200" y="1243522"/>
            <a:ext cx="38985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Direct measurement of </a:t>
            </a:r>
            <a:r>
              <a:rPr lang="en-US" sz="1800" baseline="30000" dirty="0">
                <a:solidFill>
                  <a:srgbClr val="000000"/>
                </a:solidFill>
                <a:latin typeface="Calibri"/>
                <a:cs typeface="Calibri"/>
              </a:rPr>
              <a:t>38</a:t>
            </a:r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K(p,</a:t>
            </a:r>
            <a:r>
              <a:rPr lang="el-GR" sz="1800" dirty="0">
                <a:solidFill>
                  <a:srgbClr val="000000"/>
                </a:solidFill>
                <a:latin typeface="Calibri"/>
                <a:cs typeface="Calibri"/>
              </a:rPr>
              <a:t>γ</a:t>
            </a:r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)</a:t>
            </a:r>
            <a:r>
              <a:rPr lang="en-US" sz="1800" baseline="30000" dirty="0">
                <a:solidFill>
                  <a:srgbClr val="000000"/>
                </a:solidFill>
                <a:latin typeface="Calibri"/>
                <a:cs typeface="Calibri"/>
              </a:rPr>
              <a:t>39</a:t>
            </a:r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Better understanding of Oxygen-Neon novae</a:t>
            </a:r>
          </a:p>
        </p:txBody>
      </p:sp>
      <p:pic>
        <p:nvPicPr>
          <p:cNvPr id="1026" name="Picture 2" descr="DRAGON System">
            <a:extLst>
              <a:ext uri="{FF2B5EF4-FFF2-40B4-BE49-F238E27FC236}">
                <a16:creationId xmlns:a16="http://schemas.microsoft.com/office/drawing/2014/main" id="{A80AE2B7-17BC-C84E-89E0-659FFFD88E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1566687"/>
            <a:ext cx="5334000" cy="410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F81BBF8-7ED1-C64A-87D5-F5BCD821E37D}"/>
              </a:ext>
            </a:extLst>
          </p:cNvPr>
          <p:cNvSpPr txBox="1"/>
          <p:nvPr/>
        </p:nvSpPr>
        <p:spPr>
          <a:xfrm>
            <a:off x="433387" y="1705187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@TRIUMF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904D81-91A2-0E45-8E72-083AE11184E6}"/>
              </a:ext>
            </a:extLst>
          </p:cNvPr>
          <p:cNvSpPr/>
          <p:nvPr/>
        </p:nvSpPr>
        <p:spPr>
          <a:xfrm>
            <a:off x="6477000" y="6400800"/>
            <a:ext cx="2652712" cy="307777"/>
          </a:xfrm>
          <a:prstGeom prst="rect">
            <a:avLst/>
          </a:prstGeom>
          <a:ln cmpd="dbl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/>
            <a:r>
              <a:rPr lang="en-US" sz="1400" i="1" dirty="0" err="1">
                <a:solidFill>
                  <a:srgbClr val="000000"/>
                </a:solidFill>
                <a:latin typeface="Calibri" panose="020F0502020204030204" pitchFamily="34" charset="0"/>
                <a:ea typeface="Arial Unicode MS" pitchFamily="-84" charset="0"/>
                <a:cs typeface="Calibri" panose="020F0502020204030204" pitchFamily="34" charset="0"/>
              </a:rPr>
              <a:t>Lotay</a:t>
            </a:r>
            <a:r>
              <a:rPr lang="en-US" sz="1400" i="1" dirty="0">
                <a:solidFill>
                  <a:srgbClr val="000000"/>
                </a:solidFill>
                <a:latin typeface="Calibri" panose="020F0502020204030204" pitchFamily="34" charset="0"/>
                <a:ea typeface="Arial Unicode MS" pitchFamily="-84" charset="0"/>
                <a:cs typeface="Calibri" panose="020F0502020204030204" pitchFamily="34" charset="0"/>
              </a:rPr>
              <a:t>, Christian, et al., PRL 2016</a:t>
            </a:r>
          </a:p>
        </p:txBody>
      </p:sp>
    </p:spTree>
    <p:extLst>
      <p:ext uri="{BB962C8B-B14F-4D97-AF65-F5344CB8AC3E}">
        <p14:creationId xmlns:p14="http://schemas.microsoft.com/office/powerpoint/2010/main" val="19910837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 txBox="1">
            <a:spLocks/>
          </p:cNvSpPr>
          <p:nvPr/>
        </p:nvSpPr>
        <p:spPr bwMode="auto">
          <a:xfrm>
            <a:off x="609600" y="76200"/>
            <a:ext cx="8686800" cy="67115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9299" tIns="23720" rIns="59299" bIns="23720" numCol="1" anchor="t" anchorCtr="0" compatLnSpc="1">
            <a:prstTxWarp prst="textNoShape">
              <a:avLst/>
            </a:prstTxWarp>
            <a:spAutoFit/>
          </a:bodyPr>
          <a:lstStyle>
            <a:lvl1pPr algn="ctr" defTabSz="854075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4500" b="0">
                <a:solidFill>
                  <a:srgbClr val="008000"/>
                </a:solidFill>
                <a:latin typeface="Imprint MT Shadow"/>
                <a:ea typeface="ＭＳ Ｐゴシック" pitchFamily="-65" charset="-128"/>
                <a:cs typeface="Imprint MT Shadow"/>
              </a:defRPr>
            </a:lvl1pPr>
            <a:lvl2pPr algn="ctr" defTabSz="854075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2pPr>
            <a:lvl3pPr algn="ctr" defTabSz="854075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3pPr>
            <a:lvl4pPr algn="ctr" defTabSz="854075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4pPr>
            <a:lvl5pPr algn="ctr" defTabSz="854075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5pPr>
            <a:lvl6pPr marL="483306" algn="ctr" defTabSz="854177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Arial" charset="0"/>
                <a:cs typeface="Arial" charset="0"/>
              </a:defRPr>
            </a:lvl6pPr>
            <a:lvl7pPr marL="966612" algn="ctr" defTabSz="854177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Arial" charset="0"/>
                <a:cs typeface="Arial" charset="0"/>
              </a:defRPr>
            </a:lvl7pPr>
            <a:lvl8pPr marL="1449918" algn="ctr" defTabSz="854177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Arial" charset="0"/>
                <a:cs typeface="Arial" charset="0"/>
              </a:defRPr>
            </a:lvl8pPr>
            <a:lvl9pPr marL="1933224" algn="ctr" defTabSz="854177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dirty="0"/>
              <a:t>Summary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60" y="1447800"/>
            <a:ext cx="9448800" cy="4072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500" dirty="0">
                <a:solidFill>
                  <a:srgbClr val="000000"/>
                </a:solidFill>
                <a:latin typeface="Calibri"/>
                <a:cs typeface="Calibri"/>
              </a:rPr>
              <a:t>Nuclear input is critical for better understanding astrophysical processes. 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500" dirty="0">
                <a:solidFill>
                  <a:srgbClr val="000000"/>
                </a:solidFill>
                <a:latin typeface="Calibri"/>
                <a:cs typeface="Calibri"/>
              </a:rPr>
              <a:t>Complementary facilities, devices and techniques to address the large variety of data needs.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500" dirty="0">
                <a:solidFill>
                  <a:srgbClr val="000000"/>
                </a:solidFill>
                <a:latin typeface="Calibri"/>
                <a:cs typeface="Calibri"/>
              </a:rPr>
              <a:t>Nuclear Astrophysics Community has developed and optimized detectors suitable to address big open questions in the field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500" dirty="0">
                <a:solidFill>
                  <a:srgbClr val="000000"/>
                </a:solidFill>
                <a:latin typeface="Calibri"/>
                <a:cs typeface="Calibri"/>
              </a:rPr>
              <a:t>Next generation facilities will provide access to critical nuclei</a:t>
            </a:r>
          </a:p>
        </p:txBody>
      </p:sp>
    </p:spTree>
    <p:extLst>
      <p:ext uri="{BB962C8B-B14F-4D97-AF65-F5344CB8AC3E}">
        <p14:creationId xmlns:p14="http://schemas.microsoft.com/office/powerpoint/2010/main" val="4985731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54E79-EED5-F840-A3B7-F556DF087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Connections to nuclear physics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E18F20-2263-6442-B500-44FFA5A4D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73" y="2006393"/>
            <a:ext cx="5569627" cy="4175935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2C695E19-73F7-7E49-A0E9-6A1DB904F1DF}"/>
              </a:ext>
            </a:extLst>
          </p:cNvPr>
          <p:cNvGrpSpPr/>
          <p:nvPr/>
        </p:nvGrpSpPr>
        <p:grpSpPr>
          <a:xfrm>
            <a:off x="3352800" y="3771194"/>
            <a:ext cx="6172200" cy="1200329"/>
            <a:chOff x="3352800" y="3771194"/>
            <a:chExt cx="6172200" cy="1200329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5D215229-2039-454A-8B49-38F130DE06B1}"/>
                </a:ext>
              </a:extLst>
            </p:cNvPr>
            <p:cNvCxnSpPr>
              <a:cxnSpLocks/>
            </p:cNvCxnSpPr>
            <p:nvPr/>
          </p:nvCxnSpPr>
          <p:spPr>
            <a:xfrm>
              <a:off x="3352800" y="4038600"/>
              <a:ext cx="342900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30093D73-C4D1-D84E-9089-9B61817D4C44}"/>
                </a:ext>
              </a:extLst>
            </p:cNvPr>
            <p:cNvCxnSpPr>
              <a:cxnSpLocks/>
            </p:cNvCxnSpPr>
            <p:nvPr/>
          </p:nvCxnSpPr>
          <p:spPr>
            <a:xfrm>
              <a:off x="3352800" y="4038600"/>
              <a:ext cx="0" cy="35379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A0B24F85-9A02-384A-B9EE-BE697B142335}"/>
                </a:ext>
              </a:extLst>
            </p:cNvPr>
            <p:cNvCxnSpPr>
              <a:cxnSpLocks/>
            </p:cNvCxnSpPr>
            <p:nvPr/>
          </p:nvCxnSpPr>
          <p:spPr>
            <a:xfrm>
              <a:off x="3581400" y="4038600"/>
              <a:ext cx="0" cy="35379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9B8279F-20A8-034C-B8BE-09D483D3DA4E}"/>
                </a:ext>
              </a:extLst>
            </p:cNvPr>
            <p:cNvSpPr txBox="1"/>
            <p:nvPr/>
          </p:nvSpPr>
          <p:spPr>
            <a:xfrm>
              <a:off x="6781800" y="3771194"/>
              <a:ext cx="2743200" cy="1200329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Neutron magic numbers</a:t>
              </a:r>
            </a:p>
            <a:p>
              <a:r>
                <a:rPr lang="en-US" sz="1800" dirty="0">
                  <a:solidFill>
                    <a:srgbClr val="000000"/>
                  </a:solidFill>
                  <a:latin typeface="Calibri"/>
                  <a:cs typeface="Calibri"/>
                </a:rPr>
                <a:t>@N=82 and 126</a:t>
              </a:r>
            </a:p>
            <a:p>
              <a:r>
                <a:rPr lang="en-US" sz="1800" dirty="0">
                  <a:solidFill>
                    <a:srgbClr val="000000"/>
                  </a:solidFill>
                  <a:latin typeface="Calibri"/>
                  <a:cs typeface="Calibri"/>
                </a:rPr>
                <a:t>- Different peaks for </a:t>
              </a:r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s</a:t>
              </a:r>
              <a:r>
                <a:rPr lang="en-US" sz="1800" dirty="0">
                  <a:solidFill>
                    <a:srgbClr val="000000"/>
                  </a:solidFill>
                  <a:latin typeface="Calibri"/>
                  <a:cs typeface="Calibri"/>
                </a:rPr>
                <a:t> and </a:t>
              </a:r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r</a:t>
              </a:r>
              <a:r>
                <a:rPr lang="en-US" sz="1800" dirty="0">
                  <a:solidFill>
                    <a:srgbClr val="000000"/>
                  </a:solidFill>
                  <a:latin typeface="Calibri"/>
                  <a:cs typeface="Calibri"/>
                </a:rPr>
                <a:t> processes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A7880790-B6E1-4441-86E5-8AACF84B493D}"/>
                </a:ext>
              </a:extLst>
            </p:cNvPr>
            <p:cNvCxnSpPr>
              <a:cxnSpLocks/>
            </p:cNvCxnSpPr>
            <p:nvPr/>
          </p:nvCxnSpPr>
          <p:spPr>
            <a:xfrm>
              <a:off x="4724400" y="4038600"/>
              <a:ext cx="0" cy="58239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E889B3C4-8C10-0147-8CDE-8F8089BA5109}"/>
                </a:ext>
              </a:extLst>
            </p:cNvPr>
            <p:cNvCxnSpPr>
              <a:cxnSpLocks/>
            </p:cNvCxnSpPr>
            <p:nvPr/>
          </p:nvCxnSpPr>
          <p:spPr>
            <a:xfrm>
              <a:off x="5029200" y="4038600"/>
              <a:ext cx="0" cy="50619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1D546A9-4EA7-BB4F-A802-CF20A3369947}"/>
              </a:ext>
            </a:extLst>
          </p:cNvPr>
          <p:cNvGrpSpPr/>
          <p:nvPr/>
        </p:nvGrpSpPr>
        <p:grpSpPr>
          <a:xfrm>
            <a:off x="1981200" y="1143000"/>
            <a:ext cx="6551023" cy="2019300"/>
            <a:chOff x="1981200" y="1143000"/>
            <a:chExt cx="6551023" cy="2019300"/>
          </a:xfrm>
        </p:grpSpPr>
        <p:pic>
          <p:nvPicPr>
            <p:cNvPr id="2050" name="Picture 2" descr="Binding energy per nucleon B ( Z , N ) /A as a function of the ...">
              <a:extLst>
                <a:ext uri="{FF2B5EF4-FFF2-40B4-BE49-F238E27FC236}">
                  <a16:creationId xmlns:a16="http://schemas.microsoft.com/office/drawing/2014/main" id="{59BE47A1-F8EB-7A48-9B2B-C2A6C5D262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0423" y="1143000"/>
              <a:ext cx="2971800" cy="2019300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C547914-83B2-9E45-8020-D165CD72B9C4}"/>
                </a:ext>
              </a:extLst>
            </p:cNvPr>
            <p:cNvSpPr txBox="1"/>
            <p:nvPr/>
          </p:nvSpPr>
          <p:spPr>
            <a:xfrm>
              <a:off x="6910252" y="2363250"/>
              <a:ext cx="1610249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Binding energy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ECA2EFCD-0509-E447-8222-A4F35376DB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81200" y="1295401"/>
              <a:ext cx="3579223" cy="6926"/>
            </a:xfrm>
            <a:prstGeom prst="straightConnector1">
              <a:avLst/>
            </a:prstGeom>
            <a:ln>
              <a:solidFill>
                <a:schemeClr val="tx2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992B12EB-638A-214C-8CB0-B33A9E612612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0" y="1302327"/>
              <a:ext cx="0" cy="1745673"/>
            </a:xfrm>
            <a:prstGeom prst="straightConnector1">
              <a:avLst/>
            </a:prstGeom>
            <a:ln>
              <a:solidFill>
                <a:schemeClr val="tx2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11856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0_CKG FRIB no-line h">
  <a:themeElements>
    <a:clrScheme name="CKG FRIB no-line h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0_CKG FRIB no-line h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0000"/>
          </a:solidFill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500" dirty="0" smtClean="0">
            <a:solidFill>
              <a:srgbClr val="000000"/>
            </a:solidFill>
            <a:latin typeface="Calibri"/>
            <a:cs typeface="Calibri"/>
          </a:defRPr>
        </a:defPPr>
      </a:lstStyle>
    </a:txDef>
  </a:objectDefaults>
  <a:extraClrSchemeLst>
    <a:extraClrScheme>
      <a:clrScheme name="CKG FRIB no-line 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KG FRIB no-line 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8">
        <a:dk1>
          <a:srgbClr val="000000"/>
        </a:dk1>
        <a:lt1>
          <a:srgbClr val="FFFFFF"/>
        </a:lt1>
        <a:dk2>
          <a:srgbClr val="1F1DE8"/>
        </a:dk2>
        <a:lt2>
          <a:srgbClr val="007469"/>
        </a:lt2>
        <a:accent1>
          <a:srgbClr val="FC0128"/>
        </a:accent1>
        <a:accent2>
          <a:srgbClr val="CF16CE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BB13BA"/>
        </a:accent6>
        <a:hlink>
          <a:srgbClr val="F39FD1"/>
        </a:hlink>
        <a:folHlink>
          <a:srgbClr val="7C0F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E9A41C97AA4240A809E54C96C8C657" ma:contentTypeVersion="0" ma:contentTypeDescription="Create a new document." ma:contentTypeScope="" ma:versionID="7368578e693ffb2d784f86fdb9aba6dd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BE8FE59-01DD-4B8A-B858-47D0AA5B52A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DD7563-2609-4D5A-A892-A27232C5F2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498FFB72-7312-4AB8-BA51-02DAE641B5F5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87989</TotalTime>
  <Pages>23</Pages>
  <Words>928</Words>
  <Application>Microsoft Macintosh PowerPoint</Application>
  <PresentationFormat>Custom</PresentationFormat>
  <Paragraphs>175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Calibri</vt:lpstr>
      <vt:lpstr>Gill Sans</vt:lpstr>
      <vt:lpstr>Helvetica</vt:lpstr>
      <vt:lpstr>Imprint MT Shadow</vt:lpstr>
      <vt:lpstr>Symbol</vt:lpstr>
      <vt:lpstr>Times</vt:lpstr>
      <vt:lpstr>Times New Roman</vt:lpstr>
      <vt:lpstr>10_CKG FRIB no-line h</vt:lpstr>
      <vt:lpstr>PowerPoint Presentation</vt:lpstr>
      <vt:lpstr>Overview</vt:lpstr>
      <vt:lpstr>Nuclear Astrophysics</vt:lpstr>
      <vt:lpstr>Nuclear Astrophysics</vt:lpstr>
      <vt:lpstr>Nuclear Properties needs</vt:lpstr>
      <vt:lpstr>Nuclear Properties needs</vt:lpstr>
      <vt:lpstr>Nuclear Properties needs</vt:lpstr>
      <vt:lpstr>Nuclear Properties needs</vt:lpstr>
      <vt:lpstr>Nuclear Properties needs</vt:lpstr>
      <vt:lpstr>Nuclear Data Needs</vt:lpstr>
      <vt:lpstr>National Superconducting Cyclotron Lab</vt:lpstr>
      <vt:lpstr>Facility for Rare Isotope Beams, FRIB Michigan State University Campus</vt:lpstr>
      <vt:lpstr>TRIUMF</vt:lpstr>
      <vt:lpstr>FRIB Rates</vt:lpstr>
      <vt:lpstr>Fast Beams  (NSCL/FRIB, RIKEN, FAIR)</vt:lpstr>
      <vt:lpstr>Fast Beams (examples)  (NSCL/FRIB, RIKEN, FAIR)</vt:lpstr>
      <vt:lpstr>Stopped Beams NSCL/FRIB, RIKEN, FAIR, TRIUMF, Argonne, …</vt:lpstr>
      <vt:lpstr>Stopped Beams (examples) NSCL/FRIB, RIKEN, FAIR, TRIUMF, Argonne, …</vt:lpstr>
      <vt:lpstr>“Slow” Beams NSCL/FRIB, FAIR, TRIUMF, Argonne, …</vt:lpstr>
      <vt:lpstr>“Slow” Beams (example) NSCL/FRIB, FAIR, TRIUMF, Argonne, …</vt:lpstr>
      <vt:lpstr>PowerPoint Presentation</vt:lpstr>
      <vt:lpstr>Connections to nuclear physics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FRIB Brief</dc:title>
  <dc:subject/>
  <dc:creator>Thomas Glasmacher</dc:creator>
  <cp:keywords/>
  <dc:description/>
  <cp:lastModifiedBy>Spyrou, Artemisia</cp:lastModifiedBy>
  <cp:revision>1212</cp:revision>
  <cp:lastPrinted>2014-05-07T15:03:18Z</cp:lastPrinted>
  <dcterms:created xsi:type="dcterms:W3CDTF">2015-05-15T19:42:10Z</dcterms:created>
  <dcterms:modified xsi:type="dcterms:W3CDTF">2020-08-20T03:42:25Z</dcterms:modified>
</cp:coreProperties>
</file>