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4"/>
  </p:sldMasterIdLst>
  <p:notesMasterIdLst>
    <p:notesMasterId r:id="rId15"/>
  </p:notesMasterIdLst>
  <p:handoutMasterIdLst>
    <p:handoutMasterId r:id="rId16"/>
  </p:handoutMasterIdLst>
  <p:sldIdLst>
    <p:sldId id="729" r:id="rId5"/>
    <p:sldId id="489" r:id="rId6"/>
    <p:sldId id="1903" r:id="rId7"/>
    <p:sldId id="587" r:id="rId8"/>
    <p:sldId id="702" r:id="rId9"/>
    <p:sldId id="1234" r:id="rId10"/>
    <p:sldId id="1906" r:id="rId11"/>
    <p:sldId id="1904" r:id="rId12"/>
    <p:sldId id="1902" r:id="rId13"/>
    <p:sldId id="30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sther Schirrmacher" initials="ES" lastIdx="1" clrIdx="0">
    <p:extLst>
      <p:ext uri="{19B8F6BF-5375-455C-9EA6-DF929625EA0E}">
        <p15:presenceInfo xmlns:p15="http://schemas.microsoft.com/office/powerpoint/2012/main" userId="S::eschirrmacher@triumf.ca::fc076dae-0b3c-4231-9095-063ac45b1f4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203864"/>
    <a:srgbClr val="2F528F"/>
    <a:srgbClr val="FFFFFF"/>
    <a:srgbClr val="009CFF"/>
    <a:srgbClr val="A3B2E1"/>
    <a:srgbClr val="3399FF"/>
    <a:srgbClr val="87A9FD"/>
    <a:srgbClr val="6699FF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F4F361-EEE9-4243-9092-4DD92FA01805}" v="64" dt="2020-08-16T20:55:51.36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65" autoAdjust="0"/>
    <p:restoredTop sz="94708"/>
  </p:normalViewPr>
  <p:slideViewPr>
    <p:cSldViewPr snapToGrid="0" snapToObjects="1">
      <p:cViewPr varScale="1">
        <p:scale>
          <a:sx n="81" d="100"/>
          <a:sy n="81" d="100"/>
        </p:scale>
        <p:origin x="744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-2750"/>
    </p:cViewPr>
  </p:sorterViewPr>
  <p:notesViewPr>
    <p:cSldViewPr snapToGrid="0" snapToObjects="1">
      <p:cViewPr varScale="1">
        <p:scale>
          <a:sx n="137" d="100"/>
          <a:sy n="137" d="100"/>
        </p:scale>
        <p:origin x="17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537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36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844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2020-08-10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2020-08-10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2020-08-10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2020-08-10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2020-08-10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7D855C-170C-BB4A-9B1C-1D8C341B8FBC}"/>
              </a:ext>
            </a:extLst>
          </p:cNvPr>
          <p:cNvSpPr/>
          <p:nvPr userDrawn="1"/>
        </p:nvSpPr>
        <p:spPr>
          <a:xfrm rot="19904750">
            <a:off x="223638" y="2771830"/>
            <a:ext cx="789831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chemeClr val="bg1">
                    <a:lumMod val="95000"/>
                  </a:schemeClr>
                </a:solidFill>
                <a:effectLst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2703654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E4FBF-6EB2-C841-8868-27AEE1838974}"/>
              </a:ext>
            </a:extLst>
          </p:cNvPr>
          <p:cNvSpPr/>
          <p:nvPr userDrawn="1"/>
        </p:nvSpPr>
        <p:spPr>
          <a:xfrm rot="19904750">
            <a:off x="223638" y="2771830"/>
            <a:ext cx="789831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chemeClr val="bg1">
                    <a:lumMod val="95000"/>
                  </a:schemeClr>
                </a:solidFill>
                <a:effectLst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728135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22325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822325" y="2570162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570161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21016680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822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0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5" name="Content Placeholder 16"/>
          <p:cNvSpPr>
            <a:spLocks noGrp="1"/>
          </p:cNvSpPr>
          <p:nvPr>
            <p:ph sz="quarter" idx="34"/>
          </p:nvPr>
        </p:nvSpPr>
        <p:spPr>
          <a:xfrm>
            <a:off x="6667342" y="1590785"/>
            <a:ext cx="4994433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642755" y="1590783"/>
            <a:ext cx="2387539" cy="91644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20-Cyan Blue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642755" y="2732526"/>
            <a:ext cx="2387539" cy="311168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6667341" y="4293829"/>
            <a:ext cx="4964959" cy="206252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</a:t>
            </a:r>
            <a:r>
              <a:rPr lang="en-US"/>
              <a:t>Regular 14 </a:t>
            </a:r>
            <a:r>
              <a:rPr lang="en-US" dirty="0"/>
              <a:t>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  <a:p>
            <a:pPr lvl="0"/>
            <a:r>
              <a:rPr lang="en-US" dirty="0"/>
              <a:t>Use two columns of text when possible, as default.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Italic 24-Cyan Blue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38546778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30835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826" r:id="rId23"/>
    <p:sldLayoutId id="2147483793" r:id="rId24"/>
    <p:sldLayoutId id="2147483794" r:id="rId25"/>
    <p:sldLayoutId id="2147483827" r:id="rId26"/>
    <p:sldLayoutId id="2147483795" r:id="rId27"/>
    <p:sldLayoutId id="2147483798" r:id="rId28"/>
    <p:sldLayoutId id="2147483799" r:id="rId29"/>
    <p:sldLayoutId id="2147483800" r:id="rId30"/>
    <p:sldLayoutId id="2147483801" r:id="rId31"/>
    <p:sldLayoutId id="2147483802" r:id="rId32"/>
    <p:sldLayoutId id="2147483803" r:id="rId33"/>
    <p:sldLayoutId id="2147483804" r:id="rId34"/>
    <p:sldLayoutId id="2147483805" r:id="rId35"/>
    <p:sldLayoutId id="2147483806" r:id="rId36"/>
    <p:sldLayoutId id="2147483807" r:id="rId37"/>
    <p:sldLayoutId id="2147483808" r:id="rId38"/>
    <p:sldLayoutId id="2147483809" r:id="rId39"/>
    <p:sldLayoutId id="2147483810" r:id="rId40"/>
    <p:sldLayoutId id="2147483811" r:id="rId41"/>
    <p:sldLayoutId id="2147483812" r:id="rId42"/>
    <p:sldLayoutId id="2147483813" r:id="rId43"/>
    <p:sldLayoutId id="2147483796" r:id="rId44"/>
    <p:sldLayoutId id="2147483821" r:id="rId45"/>
    <p:sldLayoutId id="2147483823" r:id="rId46"/>
    <p:sldLayoutId id="2147483819" r:id="rId47"/>
    <p:sldLayoutId id="2147483820" r:id="rId48"/>
    <p:sldLayoutId id="2147483814" r:id="rId49"/>
    <p:sldLayoutId id="2147483815" r:id="rId50"/>
    <p:sldLayoutId id="2147483816" r:id="rId51"/>
    <p:sldLayoutId id="2147483824" r:id="rId52"/>
    <p:sldLayoutId id="2147483830" r:id="rId53"/>
    <p:sldLayoutId id="2147483832" r:id="rId54"/>
    <p:sldLayoutId id="2147483833" r:id="rId5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G"/><Relationship Id="rId4" Type="http://schemas.openxmlformats.org/officeDocument/2006/relationships/image" Target="../media/image4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5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5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3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A6FCF-8C6B-4982-ABA5-885017D5EB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IAMI Project</a:t>
            </a:r>
            <a:br>
              <a:rPr lang="en-US" sz="4800" dirty="0"/>
            </a:br>
            <a:r>
              <a:rPr lang="en-US" sz="4800" dirty="0"/>
              <a:t>at TRIUMF</a:t>
            </a:r>
            <a:endParaRPr lang="en-CA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7DCB71-C6B1-4AA3-9CC0-959E032DE9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Esther Schirrmacher</a:t>
            </a:r>
          </a:p>
          <a:p>
            <a:r>
              <a:rPr lang="en-US" dirty="0"/>
              <a:t>Aug 17, 2020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02274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AMI View towards North-East">
            <a:extLst>
              <a:ext uri="{FF2B5EF4-FFF2-40B4-BE49-F238E27FC236}">
                <a16:creationId xmlns:a16="http://schemas.microsoft.com/office/drawing/2014/main" id="{D2CE03A3-B55B-4E51-B467-F9F90D650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95" y="735022"/>
            <a:ext cx="10292549" cy="6046872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DEDE63-0BD0-482D-8565-C9B5DBE2EB06}"/>
              </a:ext>
            </a:extLst>
          </p:cNvPr>
          <p:cNvSpPr txBox="1"/>
          <p:nvPr/>
        </p:nvSpPr>
        <p:spPr>
          <a:xfrm>
            <a:off x="120650" y="150247"/>
            <a:ext cx="11823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solidFill>
                  <a:srgbClr val="00B0F0"/>
                </a:solidFill>
              </a:rPr>
              <a:t>I</a:t>
            </a:r>
            <a:r>
              <a:rPr lang="en-CA" sz="3200" dirty="0">
                <a:solidFill>
                  <a:srgbClr val="00B0F0"/>
                </a:solidFill>
              </a:rPr>
              <a:t>nstitute for </a:t>
            </a:r>
            <a:r>
              <a:rPr lang="en-CA" sz="3200" b="1" dirty="0">
                <a:solidFill>
                  <a:srgbClr val="00B0F0"/>
                </a:solidFill>
              </a:rPr>
              <a:t>A</a:t>
            </a:r>
            <a:r>
              <a:rPr lang="en-CA" sz="3200" dirty="0">
                <a:solidFill>
                  <a:srgbClr val="00B0F0"/>
                </a:solidFill>
              </a:rPr>
              <a:t>dvanced</a:t>
            </a:r>
            <a:r>
              <a:rPr lang="en-CA" sz="3200" b="1" dirty="0">
                <a:solidFill>
                  <a:srgbClr val="00B0F0"/>
                </a:solidFill>
              </a:rPr>
              <a:t> M</a:t>
            </a:r>
            <a:r>
              <a:rPr lang="en-CA" sz="3200" dirty="0">
                <a:solidFill>
                  <a:srgbClr val="00B0F0"/>
                </a:solidFill>
              </a:rPr>
              <a:t>edical</a:t>
            </a:r>
            <a:r>
              <a:rPr lang="en-CA" sz="3200" b="1" dirty="0">
                <a:solidFill>
                  <a:srgbClr val="00B0F0"/>
                </a:solidFill>
              </a:rPr>
              <a:t> I</a:t>
            </a:r>
            <a:r>
              <a:rPr lang="en-CA" sz="3200" dirty="0">
                <a:solidFill>
                  <a:srgbClr val="00B0F0"/>
                </a:solidFill>
              </a:rPr>
              <a:t>sotopes</a:t>
            </a:r>
          </a:p>
        </p:txBody>
      </p:sp>
    </p:spTree>
    <p:extLst>
      <p:ext uri="{BB962C8B-B14F-4D97-AF65-F5344CB8AC3E}">
        <p14:creationId xmlns:p14="http://schemas.microsoft.com/office/powerpoint/2010/main" val="25158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A62D436-91FB-4FEB-B842-F1A3C3C90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12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3538E4A-3518-4D10-BC12-52FE6A646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6195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468544A9-313C-4B3D-AB75-87B9546B8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63855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100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9E1FBA97-9732-4BD3-89E7-34372D49F4C3}"/>
              </a:ext>
            </a:extLst>
          </p:cNvPr>
          <p:cNvSpPr txBox="1">
            <a:spLocks/>
          </p:cNvSpPr>
          <p:nvPr/>
        </p:nvSpPr>
        <p:spPr>
          <a:xfrm>
            <a:off x="302153" y="343465"/>
            <a:ext cx="10453831" cy="60483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Life Sciences Research: Using Radioisotopes to…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6C0AF4-BD20-4128-AF80-F610753D2D4B}"/>
              </a:ext>
            </a:extLst>
          </p:cNvPr>
          <p:cNvSpPr/>
          <p:nvPr/>
        </p:nvSpPr>
        <p:spPr>
          <a:xfrm>
            <a:off x="302153" y="996153"/>
            <a:ext cx="7139716" cy="458933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Myriad Pro Light"/>
            </a:endParaRPr>
          </a:p>
          <a:p>
            <a:pPr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Understand disease pathophysiology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endParaRPr lang="en-US" sz="2133" dirty="0">
              <a:solidFill>
                <a:srgbClr val="000000"/>
              </a:solidFill>
              <a:latin typeface="Arial" panose="020B0604020202020204"/>
            </a:endParaRPr>
          </a:p>
          <a:p>
            <a:pPr marL="0" marR="0" lvl="1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	</a:t>
            </a:r>
            <a:r>
              <a:rPr lang="en-CA" sz="2133" dirty="0">
                <a:solidFill>
                  <a:srgbClr val="000000"/>
                </a:solidFill>
                <a:latin typeface="Arial" panose="020B0604020202020204"/>
              </a:rPr>
              <a:t>Ex: [</a:t>
            </a:r>
            <a:r>
              <a:rPr lang="en-CA" sz="2133" baseline="30000" dirty="0">
                <a:solidFill>
                  <a:srgbClr val="000000"/>
                </a:solidFill>
                <a:latin typeface="Arial" panose="020B0604020202020204"/>
              </a:rPr>
              <a:t>11</a:t>
            </a:r>
            <a:r>
              <a:rPr lang="en-CA" sz="2133" dirty="0">
                <a:solidFill>
                  <a:srgbClr val="000000"/>
                </a:solidFill>
                <a:latin typeface="Arial" panose="020B0604020202020204"/>
              </a:rPr>
              <a:t>C] RAC (Parkinson’s Disease, neurology)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066785" marR="0" lvl="2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Diagnose/Stage patients: </a:t>
            </a:r>
            <a:endParaRPr lang="en-US" sz="2133" b="1" dirty="0">
              <a:solidFill>
                <a:srgbClr val="000000"/>
              </a:solidFill>
              <a:latin typeface="Arial" panose="020B0604020202020204"/>
            </a:endParaRPr>
          </a:p>
          <a:p>
            <a:pPr marL="0" marR="0" lvl="1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	</a:t>
            </a:r>
            <a:r>
              <a:rPr kumimoji="0" lang="en-US" sz="2133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Ex: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133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[</a:t>
            </a:r>
            <a:r>
              <a:rPr lang="en-US" sz="2133" baseline="30000" dirty="0">
                <a:solidFill>
                  <a:srgbClr val="000000"/>
                </a:solidFill>
                <a:latin typeface="Arial" panose="020B0604020202020204"/>
              </a:rPr>
              <a:t>99m</a:t>
            </a:r>
            <a:r>
              <a:rPr lang="en-US" sz="2133" dirty="0">
                <a:solidFill>
                  <a:srgbClr val="000000"/>
                </a:solidFill>
                <a:latin typeface="Arial" panose="020B0604020202020204"/>
              </a:rPr>
              <a:t>Tc</a:t>
            </a:r>
            <a:r>
              <a:rPr kumimoji="0" lang="en-US" sz="2133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]</a:t>
            </a:r>
            <a:r>
              <a:rPr lang="en-US" sz="2133" dirty="0">
                <a:solidFill>
                  <a:srgbClr val="000000"/>
                </a:solidFill>
                <a:latin typeface="Arial" panose="020B0604020202020204"/>
              </a:rPr>
              <a:t> </a:t>
            </a:r>
            <a:r>
              <a:rPr lang="en-US" sz="2133" dirty="0" err="1">
                <a:solidFill>
                  <a:srgbClr val="000000"/>
                </a:solidFill>
                <a:latin typeface="Arial" panose="020B0604020202020204"/>
              </a:rPr>
              <a:t>Tetrofosmin</a:t>
            </a:r>
            <a:r>
              <a:rPr lang="en-US" sz="2133" dirty="0">
                <a:solidFill>
                  <a:srgbClr val="000000"/>
                </a:solidFill>
                <a:latin typeface="Arial" panose="020B0604020202020204"/>
              </a:rPr>
              <a:t> (heart attack, cardiology)</a:t>
            </a:r>
            <a:endParaRPr kumimoji="0" lang="en-US" sz="2133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066785" marR="0" lvl="2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21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Myriad Pro Light"/>
              </a:rPr>
              <a:t>Monitor treatment efficacy</a:t>
            </a:r>
          </a:p>
          <a:p>
            <a:pPr marL="457200" lvl="2">
              <a:spcBef>
                <a:spcPct val="20000"/>
              </a:spcBef>
              <a:defRPr/>
            </a:pPr>
            <a:r>
              <a:rPr kumimoji="0" lang="en-US" sz="2133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Ex: [</a:t>
            </a:r>
            <a:r>
              <a:rPr kumimoji="0" lang="en-US" sz="2133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18</a:t>
            </a:r>
            <a:r>
              <a:rPr kumimoji="0" lang="en-US" sz="2133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F] FDG (breast cancer, oncology)</a:t>
            </a:r>
          </a:p>
          <a:p>
            <a:pPr lvl="2" indent="-457200">
              <a:spcBef>
                <a:spcPct val="20000"/>
              </a:spcBef>
              <a:buFont typeface="+mj-lt"/>
              <a:buAutoNum type="arabicPeriod"/>
              <a:defRPr/>
            </a:pP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Treat patients:</a:t>
            </a:r>
            <a:endParaRPr lang="en-US" sz="2133" b="1" dirty="0">
              <a:solidFill>
                <a:srgbClr val="000000"/>
              </a:solidFill>
              <a:latin typeface="Arial" panose="020B0604020202020204"/>
            </a:endParaRPr>
          </a:p>
          <a:p>
            <a:pPr marL="0" marR="0" lvl="1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	</a:t>
            </a:r>
            <a:r>
              <a:rPr kumimoji="0" lang="en-US" sz="2133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Ex: </a:t>
            </a:r>
            <a:r>
              <a:rPr lang="en-US" sz="2133" dirty="0">
                <a:solidFill>
                  <a:srgbClr val="000000"/>
                </a:solidFill>
                <a:latin typeface="Arial" panose="020B0604020202020204"/>
              </a:rPr>
              <a:t>[</a:t>
            </a:r>
            <a:r>
              <a:rPr lang="en-US" sz="2133" baseline="30000" dirty="0">
                <a:solidFill>
                  <a:srgbClr val="000000"/>
                </a:solidFill>
                <a:latin typeface="Arial" panose="020B0604020202020204"/>
              </a:rPr>
              <a:t>225</a:t>
            </a:r>
            <a:r>
              <a:rPr lang="en-US" sz="2133" dirty="0">
                <a:solidFill>
                  <a:srgbClr val="000000"/>
                </a:solidFill>
                <a:latin typeface="Arial" panose="020B0604020202020204"/>
              </a:rPr>
              <a:t>Ac]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PSMA (Prostate Cancer, oncology)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736E2A-CFCD-473C-B20B-B7347C9ADFF0}"/>
              </a:ext>
            </a:extLst>
          </p:cNvPr>
          <p:cNvSpPr txBox="1"/>
          <p:nvPr/>
        </p:nvSpPr>
        <p:spPr>
          <a:xfrm>
            <a:off x="10998806" y="182591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IAMI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DDB39F-9E3B-48A4-B76B-4D804FB66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701" y="924028"/>
            <a:ext cx="3864283" cy="3115085"/>
          </a:xfrm>
          <a:prstGeom prst="rect">
            <a:avLst/>
          </a:prstGeom>
        </p:spPr>
      </p:pic>
      <p:pic>
        <p:nvPicPr>
          <p:cNvPr id="16" name="Picture 6" descr="tomo_a2">
            <a:extLst>
              <a:ext uri="{FF2B5EF4-FFF2-40B4-BE49-F238E27FC236}">
                <a16:creationId xmlns:a16="http://schemas.microsoft.com/office/drawing/2014/main" id="{9CFB3C94-8F1A-474C-A03E-12B5224CE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5156" y="1994820"/>
            <a:ext cx="4202212" cy="2346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 picture containing fruit, food, doughnut&#10;&#10;Description automatically generated">
            <a:extLst>
              <a:ext uri="{FF2B5EF4-FFF2-40B4-BE49-F238E27FC236}">
                <a16:creationId xmlns:a16="http://schemas.microsoft.com/office/drawing/2014/main" id="{B179D262-4660-4091-A85E-D5002329C7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072" y="3415782"/>
            <a:ext cx="3578729" cy="2596902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83EEFA46-C9A4-4973-96BF-BADC56E8FD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00888" y="4714233"/>
            <a:ext cx="3957073" cy="1915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187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6F0A353-B083-D746-926B-0637D7324EBD}"/>
              </a:ext>
            </a:extLst>
          </p:cNvPr>
          <p:cNvSpPr/>
          <p:nvPr/>
        </p:nvSpPr>
        <p:spPr>
          <a:xfrm>
            <a:off x="11464008" y="612121"/>
            <a:ext cx="574333" cy="733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BB79BEC-F74D-48AB-BE39-91FEC9A2F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19" y="131351"/>
            <a:ext cx="8953827" cy="650329"/>
          </a:xfrm>
        </p:spPr>
        <p:txBody>
          <a:bodyPr>
            <a:normAutofit/>
          </a:bodyPr>
          <a:lstStyle/>
          <a:p>
            <a:r>
              <a:rPr lang="en-CA" sz="4000" b="1" dirty="0">
                <a:solidFill>
                  <a:srgbClr val="00B0F0"/>
                </a:solidFill>
              </a:rPr>
              <a:t>R&amp;D in Life Sciences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7DF8E1E-50CA-46C3-BCAC-25933F9D827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r="1377"/>
          <a:stretch/>
        </p:blipFill>
        <p:spPr bwMode="auto">
          <a:xfrm>
            <a:off x="720577" y="668683"/>
            <a:ext cx="9818590" cy="60054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BEAD4F1-19FC-459C-873F-DF8FDBFD0FB6}"/>
              </a:ext>
            </a:extLst>
          </p:cNvPr>
          <p:cNvSpPr/>
          <p:nvPr/>
        </p:nvSpPr>
        <p:spPr>
          <a:xfrm>
            <a:off x="1238250" y="3333750"/>
            <a:ext cx="2752725" cy="1095375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99CA77B-8F40-4FA8-A25B-B3D7D0E1A571}"/>
              </a:ext>
            </a:extLst>
          </p:cNvPr>
          <p:cNvSpPr/>
          <p:nvPr/>
        </p:nvSpPr>
        <p:spPr>
          <a:xfrm>
            <a:off x="4067175" y="3333750"/>
            <a:ext cx="2752725" cy="1095375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0C938B4-4EBA-4325-AA8A-883FF61B1311}"/>
              </a:ext>
            </a:extLst>
          </p:cNvPr>
          <p:cNvSpPr/>
          <p:nvPr/>
        </p:nvSpPr>
        <p:spPr>
          <a:xfrm>
            <a:off x="6819900" y="3333750"/>
            <a:ext cx="2000250" cy="10953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8A6672-D3AF-4C01-8076-0E10A58E1FC2}"/>
              </a:ext>
            </a:extLst>
          </p:cNvPr>
          <p:cNvSpPr txBox="1"/>
          <p:nvPr/>
        </p:nvSpPr>
        <p:spPr>
          <a:xfrm>
            <a:off x="1314450" y="3558271"/>
            <a:ext cx="2752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00B050"/>
                </a:solidFill>
              </a:rPr>
              <a:t>Organic chemistry</a:t>
            </a:r>
          </a:p>
          <a:p>
            <a:r>
              <a:rPr lang="en-CA" dirty="0">
                <a:solidFill>
                  <a:srgbClr val="00B050"/>
                </a:solidFill>
              </a:rPr>
              <a:t>Computational chemistry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50578D-2BC5-45D7-8FF2-418F06E1721F}"/>
              </a:ext>
            </a:extLst>
          </p:cNvPr>
          <p:cNvSpPr txBox="1"/>
          <p:nvPr/>
        </p:nvSpPr>
        <p:spPr>
          <a:xfrm>
            <a:off x="4234072" y="3696770"/>
            <a:ext cx="323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00B050"/>
                </a:solidFill>
              </a:rPr>
              <a:t>radiochemistry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9BB4C5-2E9B-4DF5-A080-5D42893B11BF}"/>
              </a:ext>
            </a:extLst>
          </p:cNvPr>
          <p:cNvSpPr txBox="1"/>
          <p:nvPr/>
        </p:nvSpPr>
        <p:spPr>
          <a:xfrm>
            <a:off x="7007185" y="3659707"/>
            <a:ext cx="2752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GMP needed</a:t>
            </a:r>
          </a:p>
        </p:txBody>
      </p:sp>
    </p:spTree>
    <p:extLst>
      <p:ext uri="{BB962C8B-B14F-4D97-AF65-F5344CB8AC3E}">
        <p14:creationId xmlns:p14="http://schemas.microsoft.com/office/powerpoint/2010/main" val="313335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3B1AA25-232E-41ED-B643-B747D3F928F2}"/>
              </a:ext>
            </a:extLst>
          </p:cNvPr>
          <p:cNvSpPr txBox="1">
            <a:spLocks/>
          </p:cNvSpPr>
          <p:nvPr/>
        </p:nvSpPr>
        <p:spPr>
          <a:xfrm>
            <a:off x="860949" y="162470"/>
            <a:ext cx="10888229" cy="109482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i="0" kern="120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r"/>
            <a:r>
              <a:rPr lang="en-CA" sz="2400" dirty="0"/>
              <a:t>Radiopharmaceutical</a:t>
            </a:r>
          </a:p>
          <a:p>
            <a:pPr algn="r"/>
            <a:r>
              <a:rPr lang="en-CA" sz="2400" dirty="0"/>
              <a:t>Production under GMP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3F3867-D161-4B20-B638-CC9584170A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704232" y="1761650"/>
            <a:ext cx="5638720" cy="42290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CAD120-0AE1-47D7-A827-6FE358112D30}"/>
              </a:ext>
            </a:extLst>
          </p:cNvPr>
          <p:cNvSpPr txBox="1"/>
          <p:nvPr/>
        </p:nvSpPr>
        <p:spPr>
          <a:xfrm>
            <a:off x="358219" y="293237"/>
            <a:ext cx="6260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B0F0"/>
                </a:solidFill>
              </a:rPr>
              <a:t>A regular research </a:t>
            </a:r>
            <a:r>
              <a:rPr lang="en-CA" sz="2400" b="1" dirty="0" err="1">
                <a:solidFill>
                  <a:srgbClr val="00B0F0"/>
                </a:solidFill>
              </a:rPr>
              <a:t>hotlab</a:t>
            </a:r>
            <a:endParaRPr lang="en-CA" sz="2400" b="1" dirty="0">
              <a:solidFill>
                <a:srgbClr val="00B0F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003B61-52C9-430E-BFFC-DD189CCF1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80" y="1056810"/>
            <a:ext cx="6331670" cy="474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56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CAD120-0AE1-47D7-A827-6FE358112D30}"/>
              </a:ext>
            </a:extLst>
          </p:cNvPr>
          <p:cNvSpPr txBox="1"/>
          <p:nvPr/>
        </p:nvSpPr>
        <p:spPr>
          <a:xfrm>
            <a:off x="358219" y="293237"/>
            <a:ext cx="6260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B0F0"/>
                </a:solidFill>
              </a:rPr>
              <a:t>What else?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3A751B-D8B5-48CC-AA2B-47942ACFB35F}"/>
              </a:ext>
            </a:extLst>
          </p:cNvPr>
          <p:cNvSpPr txBox="1"/>
          <p:nvPr/>
        </p:nvSpPr>
        <p:spPr>
          <a:xfrm>
            <a:off x="233464" y="1388066"/>
            <a:ext cx="36569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 </a:t>
            </a:r>
            <a:r>
              <a:rPr lang="en-CA" b="1" dirty="0">
                <a:solidFill>
                  <a:srgbClr val="00B0F0"/>
                </a:solidFill>
              </a:rPr>
              <a:t>TR24 cyclotron</a:t>
            </a:r>
          </a:p>
          <a:p>
            <a:r>
              <a:rPr lang="en-CA" dirty="0"/>
              <a:t>with 2 solid target stations and two target selectors for liquid and gas targets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150F4A-3D1C-4E17-ABDF-365EE36AF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454" y="887707"/>
            <a:ext cx="5849743" cy="357203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27A6101-D4F9-49BC-A478-D99265C1AE66}"/>
              </a:ext>
            </a:extLst>
          </p:cNvPr>
          <p:cNvSpPr txBox="1"/>
          <p:nvPr/>
        </p:nvSpPr>
        <p:spPr>
          <a:xfrm>
            <a:off x="233464" y="3138425"/>
            <a:ext cx="3656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00B0F0"/>
                </a:solidFill>
              </a:rPr>
              <a:t>Office space</a:t>
            </a:r>
          </a:p>
          <a:p>
            <a:r>
              <a:rPr lang="en-CA" dirty="0"/>
              <a:t>On L1 and L2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C09662-5C3F-4489-9401-7B5D5B9736A7}"/>
              </a:ext>
            </a:extLst>
          </p:cNvPr>
          <p:cNvSpPr txBox="1"/>
          <p:nvPr/>
        </p:nvSpPr>
        <p:spPr>
          <a:xfrm>
            <a:off x="233464" y="4540273"/>
            <a:ext cx="3656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00B0F0"/>
                </a:solidFill>
              </a:rPr>
              <a:t>Lab space (cold and GMP hot)</a:t>
            </a:r>
          </a:p>
          <a:p>
            <a:r>
              <a:rPr lang="en-CA" dirty="0"/>
              <a:t>On G and L1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2063373-DCE6-484F-9D62-6D2CA3B85B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7318" y="705051"/>
            <a:ext cx="5672685" cy="319772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990037E-A0C5-4875-AC0F-68B15EBC3D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2202" y="3389047"/>
            <a:ext cx="5403920" cy="3242943"/>
          </a:xfrm>
          <a:prstGeom prst="rect">
            <a:avLst/>
          </a:prstGeom>
        </p:spPr>
      </p:pic>
      <p:pic>
        <p:nvPicPr>
          <p:cNvPr id="7" name="Picture 6" descr="A person standing in a kitchen&#10;&#10;Description automatically generated">
            <a:extLst>
              <a:ext uri="{FF2B5EF4-FFF2-40B4-BE49-F238E27FC236}">
                <a16:creationId xmlns:a16="http://schemas.microsoft.com/office/drawing/2014/main" id="{6DD05B3F-6156-442E-BAE6-97929DA8E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8888" y="1388066"/>
            <a:ext cx="5622230" cy="424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20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E6C0AF4-BD20-4128-AF80-F610753D2D4B}"/>
              </a:ext>
            </a:extLst>
          </p:cNvPr>
          <p:cNvSpPr/>
          <p:nvPr/>
        </p:nvSpPr>
        <p:spPr>
          <a:xfrm>
            <a:off x="302153" y="237394"/>
            <a:ext cx="7139716" cy="530953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/>
                <a:ea typeface="+mn-ea"/>
                <a:cs typeface="Myriad Pro Light"/>
              </a:rPr>
              <a:t>IAMI will feature five focused programs: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Myriad Pro Light"/>
            </a:endParaRPr>
          </a:p>
          <a:p>
            <a:pPr marL="457189" marR="0" lvl="1" indent="-457189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Radiopharmaceutical Development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</a:p>
          <a:p>
            <a:pPr marL="990575" marR="0" lvl="2" indent="-38099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GMP production to support and expand radiopharmaceutical research</a:t>
            </a:r>
          </a:p>
          <a:p>
            <a:pPr marL="457189" marR="0" lvl="1" indent="-457189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Isotope Supply Security: </a:t>
            </a:r>
          </a:p>
          <a:p>
            <a:pPr marL="990575" marR="0" lvl="2" indent="-38099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Safe and secure routine production of Tc-99m</a:t>
            </a:r>
          </a:p>
          <a:p>
            <a:pPr marL="989965" marR="0" lvl="2" indent="-38036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F-18/FDG back-up supply for BC Cancer</a:t>
            </a:r>
            <a:r>
              <a:rPr kumimoji="0" lang="en-CA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 </a:t>
            </a:r>
          </a:p>
          <a:p>
            <a:pPr marL="457189" marR="0" lvl="1" indent="-457189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CA" sz="21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Myriad Pro Light"/>
              </a:rPr>
              <a:t>Clinical Imaging with Partners</a:t>
            </a: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189" marR="0" lvl="1" indent="-457189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New, Targeted Therapeutics:</a:t>
            </a:r>
          </a:p>
          <a:p>
            <a:pPr marL="990575" marR="0" lvl="2" indent="-38099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R&amp;D on next-generation isotopes, tracers, and therapeutics, including clinical trials</a:t>
            </a:r>
          </a:p>
          <a:p>
            <a:pPr marL="457189" marR="0" lvl="1" indent="-457189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CA" sz="21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Drug Development:</a:t>
            </a:r>
          </a:p>
          <a:p>
            <a:pPr marL="990575" marR="0" lvl="2" indent="-38099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Isotopes as tools to speed drug development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63AB73-347A-41C9-955A-18168BE38A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980"/>
          <a:stretch/>
        </p:blipFill>
        <p:spPr>
          <a:xfrm>
            <a:off x="7772902" y="2354845"/>
            <a:ext cx="3885059" cy="2281356"/>
          </a:xfrm>
          <a:prstGeom prst="rect">
            <a:avLst/>
          </a:prstGeom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7C5D51D2-E9AD-4825-8884-28A48D7C37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00888" y="4714233"/>
            <a:ext cx="3957073" cy="1915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D5C521-D59E-4169-8927-397E7FC3F0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15" t="22130" r="13252" b="23611"/>
          <a:stretch/>
        </p:blipFill>
        <p:spPr>
          <a:xfrm>
            <a:off x="7772902" y="251016"/>
            <a:ext cx="3885059" cy="20248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736E2A-CFCD-473C-B20B-B7347C9ADFF0}"/>
              </a:ext>
            </a:extLst>
          </p:cNvPr>
          <p:cNvSpPr txBox="1"/>
          <p:nvPr/>
        </p:nvSpPr>
        <p:spPr>
          <a:xfrm>
            <a:off x="10998806" y="182591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IAMI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1DDA44-7175-4B30-9187-F28C0B283FF0}"/>
              </a:ext>
            </a:extLst>
          </p:cNvPr>
          <p:cNvSpPr txBox="1"/>
          <p:nvPr/>
        </p:nvSpPr>
        <p:spPr>
          <a:xfrm>
            <a:off x="7725142" y="4226202"/>
            <a:ext cx="3980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Mowafaghian</a:t>
            </a:r>
            <a:r>
              <a: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Centre for Brain Health</a:t>
            </a:r>
          </a:p>
        </p:txBody>
      </p:sp>
      <p:pic>
        <p:nvPicPr>
          <p:cNvPr id="13" name="Picture 2" descr="Image result for bc cancer logo">
            <a:extLst>
              <a:ext uri="{FF2B5EF4-FFF2-40B4-BE49-F238E27FC236}">
                <a16:creationId xmlns:a16="http://schemas.microsoft.com/office/drawing/2014/main" id="{A4A8B45F-5EC8-4AA0-8ED5-51EC14C1C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09" y="5671816"/>
            <a:ext cx="890807" cy="100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325998-2943-4E13-8FC5-D1846294CDF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4825" y="5779964"/>
            <a:ext cx="895343" cy="891908"/>
          </a:xfrm>
          <a:prstGeom prst="rect">
            <a:avLst/>
          </a:prstGeom>
        </p:spPr>
      </p:pic>
      <p:pic>
        <p:nvPicPr>
          <p:cNvPr id="15" name="Picture 2" descr="Image result for ubc logo">
            <a:extLst>
              <a:ext uri="{FF2B5EF4-FFF2-40B4-BE49-F238E27FC236}">
                <a16:creationId xmlns:a16="http://schemas.microsoft.com/office/drawing/2014/main" id="{642085FF-507A-4404-AB8F-BA932A495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8175" y="5779964"/>
            <a:ext cx="679511" cy="92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64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6F0A353-B083-D746-926B-0637D7324EBD}"/>
              </a:ext>
            </a:extLst>
          </p:cNvPr>
          <p:cNvSpPr/>
          <p:nvPr/>
        </p:nvSpPr>
        <p:spPr>
          <a:xfrm>
            <a:off x="11464008" y="612121"/>
            <a:ext cx="574333" cy="733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BB79BEC-F74D-48AB-BE39-91FEC9A2F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19" y="612121"/>
            <a:ext cx="8953827" cy="650329"/>
          </a:xfrm>
        </p:spPr>
        <p:txBody>
          <a:bodyPr>
            <a:normAutofit/>
          </a:bodyPr>
          <a:lstStyle/>
          <a:p>
            <a:r>
              <a:rPr lang="en-CA" sz="4000" b="1" dirty="0">
                <a:solidFill>
                  <a:srgbClr val="00B0F0"/>
                </a:solidFill>
              </a:rPr>
              <a:t>IAMI Timeline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12200AAF-A1CB-4618-B9E6-098A183F8F1D}"/>
              </a:ext>
            </a:extLst>
          </p:cNvPr>
          <p:cNvSpPr/>
          <p:nvPr/>
        </p:nvSpPr>
        <p:spPr>
          <a:xfrm>
            <a:off x="179109" y="3959258"/>
            <a:ext cx="11368726" cy="650329"/>
          </a:xfrm>
          <a:prstGeom prst="rightArrow">
            <a:avLst/>
          </a:prstGeom>
          <a:gradFill flip="none" rotWithShape="1">
            <a:gsLst>
              <a:gs pos="0">
                <a:srgbClr val="00B0F0"/>
              </a:gs>
              <a:gs pos="16000">
                <a:schemeClr val="accent1">
                  <a:lumMod val="97000"/>
                  <a:lumOff val="3000"/>
                </a:schemeClr>
              </a:gs>
              <a:gs pos="24000">
                <a:srgbClr val="00B0F0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2" name="Picture 3" descr="A large building&#10;&#10;Description generated with very high confidence">
            <a:extLst>
              <a:ext uri="{FF2B5EF4-FFF2-40B4-BE49-F238E27FC236}">
                <a16:creationId xmlns:a16="http://schemas.microsoft.com/office/drawing/2014/main" id="{60109B1D-B97C-4625-90D0-8A4A63818D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230" t="13568" r="10668" b="11479"/>
          <a:stretch/>
        </p:blipFill>
        <p:spPr>
          <a:xfrm>
            <a:off x="2036529" y="2179805"/>
            <a:ext cx="3111126" cy="18115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5EE11C0-065B-4D4C-977C-58593B76E700}"/>
              </a:ext>
            </a:extLst>
          </p:cNvPr>
          <p:cNvSpPr txBox="1"/>
          <p:nvPr/>
        </p:nvSpPr>
        <p:spPr>
          <a:xfrm>
            <a:off x="2036529" y="4844524"/>
            <a:ext cx="2305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Spring 2019:</a:t>
            </a:r>
          </a:p>
          <a:p>
            <a:r>
              <a:rPr lang="en-CA" dirty="0"/>
              <a:t>Finalized Design and tender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33C719-B6FC-4B4E-804D-B8D3D4C8B9D0}"/>
              </a:ext>
            </a:extLst>
          </p:cNvPr>
          <p:cNvSpPr txBox="1"/>
          <p:nvPr/>
        </p:nvSpPr>
        <p:spPr>
          <a:xfrm>
            <a:off x="4085620" y="4850348"/>
            <a:ext cx="2305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Spring 2020:</a:t>
            </a:r>
          </a:p>
          <a:p>
            <a:r>
              <a:rPr lang="en-CA" dirty="0"/>
              <a:t>Redesign and contract signing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5570BB-877A-4322-AE49-DEE6DB52CCC1}"/>
              </a:ext>
            </a:extLst>
          </p:cNvPr>
          <p:cNvSpPr txBox="1"/>
          <p:nvPr/>
        </p:nvSpPr>
        <p:spPr>
          <a:xfrm>
            <a:off x="5991027" y="4856172"/>
            <a:ext cx="2305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Summer 2020:</a:t>
            </a:r>
          </a:p>
          <a:p>
            <a:r>
              <a:rPr lang="en-CA" dirty="0"/>
              <a:t>Construction begins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013B75-E77C-4026-98E0-EEF826D88ECB}"/>
              </a:ext>
            </a:extLst>
          </p:cNvPr>
          <p:cNvSpPr txBox="1"/>
          <p:nvPr/>
        </p:nvSpPr>
        <p:spPr>
          <a:xfrm>
            <a:off x="8439761" y="4844524"/>
            <a:ext cx="2305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Summer 2022:</a:t>
            </a:r>
          </a:p>
          <a:p>
            <a:r>
              <a:rPr lang="en-CA" dirty="0">
                <a:solidFill>
                  <a:srgbClr val="FF0000"/>
                </a:solidFill>
              </a:rPr>
              <a:t>Construction completed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A7AF54-0816-4BBE-896D-9D4F86A26076}"/>
              </a:ext>
            </a:extLst>
          </p:cNvPr>
          <p:cNvSpPr txBox="1"/>
          <p:nvPr/>
        </p:nvSpPr>
        <p:spPr>
          <a:xfrm>
            <a:off x="10163177" y="4838700"/>
            <a:ext cx="2305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Winter 22/23(?):</a:t>
            </a:r>
          </a:p>
          <a:p>
            <a:r>
              <a:rPr lang="en-CA" dirty="0">
                <a:solidFill>
                  <a:srgbClr val="FF0000"/>
                </a:solidFill>
              </a:rPr>
              <a:t>Commissioning completed and operational start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3D15A0-C349-4239-B3E1-09394B18ED90}"/>
              </a:ext>
            </a:extLst>
          </p:cNvPr>
          <p:cNvSpPr txBox="1"/>
          <p:nvPr/>
        </p:nvSpPr>
        <p:spPr>
          <a:xfrm>
            <a:off x="179109" y="4838700"/>
            <a:ext cx="2305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2012:</a:t>
            </a:r>
          </a:p>
          <a:p>
            <a:r>
              <a:rPr lang="en-CA" dirty="0"/>
              <a:t>The idea…</a:t>
            </a:r>
          </a:p>
        </p:txBody>
      </p:sp>
      <p:pic>
        <p:nvPicPr>
          <p:cNvPr id="18" name="Picture 17" descr="IAMI View towards North-East">
            <a:extLst>
              <a:ext uri="{FF2B5EF4-FFF2-40B4-BE49-F238E27FC236}">
                <a16:creationId xmlns:a16="http://schemas.microsoft.com/office/drawing/2014/main" id="{32F8EF52-068C-438F-80F2-BCB980A6F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579" y="2434564"/>
            <a:ext cx="2614613" cy="1536085"/>
          </a:xfrm>
          <a:prstGeom prst="rect">
            <a:avLst/>
          </a:prstGeom>
          <a:noFill/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DDA8212F-09E8-4383-A57F-AFB640AB0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634" y="1839535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phic 10" descr="Lightbulb and gear">
            <a:extLst>
              <a:ext uri="{FF2B5EF4-FFF2-40B4-BE49-F238E27FC236}">
                <a16:creationId xmlns:a16="http://schemas.microsoft.com/office/drawing/2014/main" id="{71925E61-B8BC-4444-80FE-486F9124FB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9109" y="2297474"/>
            <a:ext cx="1488857" cy="1488857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5E4C54D-B0D0-45C7-B30B-F786AE8E758D}"/>
              </a:ext>
            </a:extLst>
          </p:cNvPr>
          <p:cNvCxnSpPr/>
          <p:nvPr/>
        </p:nvCxnSpPr>
        <p:spPr>
          <a:xfrm>
            <a:off x="339365" y="4279769"/>
            <a:ext cx="0" cy="57640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6" name="Straight Arrow Connector 4095">
            <a:extLst>
              <a:ext uri="{FF2B5EF4-FFF2-40B4-BE49-F238E27FC236}">
                <a16:creationId xmlns:a16="http://schemas.microsoft.com/office/drawing/2014/main" id="{C53FD2F4-B7F9-44B2-AF59-BB2F7764A16A}"/>
              </a:ext>
            </a:extLst>
          </p:cNvPr>
          <p:cNvCxnSpPr/>
          <p:nvPr/>
        </p:nvCxnSpPr>
        <p:spPr>
          <a:xfrm>
            <a:off x="2256817" y="4279769"/>
            <a:ext cx="0" cy="57640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9" name="Straight Connector 4098">
            <a:extLst>
              <a:ext uri="{FF2B5EF4-FFF2-40B4-BE49-F238E27FC236}">
                <a16:creationId xmlns:a16="http://schemas.microsoft.com/office/drawing/2014/main" id="{1A3E08DC-FB28-48B9-A975-6238D453878A}"/>
              </a:ext>
            </a:extLst>
          </p:cNvPr>
          <p:cNvCxnSpPr/>
          <p:nvPr/>
        </p:nvCxnSpPr>
        <p:spPr>
          <a:xfrm>
            <a:off x="3122579" y="4279769"/>
            <a:ext cx="0" cy="32981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1" name="Straight Connector 4100">
            <a:extLst>
              <a:ext uri="{FF2B5EF4-FFF2-40B4-BE49-F238E27FC236}">
                <a16:creationId xmlns:a16="http://schemas.microsoft.com/office/drawing/2014/main" id="{CF1D29A6-3B1F-4200-BB4B-BA5DB3F2F211}"/>
              </a:ext>
            </a:extLst>
          </p:cNvPr>
          <p:cNvCxnSpPr/>
          <p:nvPr/>
        </p:nvCxnSpPr>
        <p:spPr>
          <a:xfrm>
            <a:off x="3122579" y="4609587"/>
            <a:ext cx="10992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3" name="Straight Arrow Connector 4102">
            <a:extLst>
              <a:ext uri="{FF2B5EF4-FFF2-40B4-BE49-F238E27FC236}">
                <a16:creationId xmlns:a16="http://schemas.microsoft.com/office/drawing/2014/main" id="{CE896BAD-4FAB-4BD0-82FC-B50CFC829724}"/>
              </a:ext>
            </a:extLst>
          </p:cNvPr>
          <p:cNvCxnSpPr/>
          <p:nvPr/>
        </p:nvCxnSpPr>
        <p:spPr>
          <a:xfrm>
            <a:off x="4221804" y="4609587"/>
            <a:ext cx="0" cy="22911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5" name="Straight Connector 4104">
            <a:extLst>
              <a:ext uri="{FF2B5EF4-FFF2-40B4-BE49-F238E27FC236}">
                <a16:creationId xmlns:a16="http://schemas.microsoft.com/office/drawing/2014/main" id="{52A07905-6187-4239-B37C-BFF12F8AA749}"/>
              </a:ext>
            </a:extLst>
          </p:cNvPr>
          <p:cNvCxnSpPr/>
          <p:nvPr/>
        </p:nvCxnSpPr>
        <p:spPr>
          <a:xfrm>
            <a:off x="3394953" y="4279769"/>
            <a:ext cx="0" cy="2046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7" name="Straight Connector 4106">
            <a:extLst>
              <a:ext uri="{FF2B5EF4-FFF2-40B4-BE49-F238E27FC236}">
                <a16:creationId xmlns:a16="http://schemas.microsoft.com/office/drawing/2014/main" id="{0FA2CC19-52A6-4D9F-98C6-35116D34E30C}"/>
              </a:ext>
            </a:extLst>
          </p:cNvPr>
          <p:cNvCxnSpPr/>
          <p:nvPr/>
        </p:nvCxnSpPr>
        <p:spPr>
          <a:xfrm>
            <a:off x="3394953" y="4484451"/>
            <a:ext cx="28210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9" name="Straight Arrow Connector 4108">
            <a:extLst>
              <a:ext uri="{FF2B5EF4-FFF2-40B4-BE49-F238E27FC236}">
                <a16:creationId xmlns:a16="http://schemas.microsoft.com/office/drawing/2014/main" id="{B860511B-E34F-4772-A0B5-42A3CC97D771}"/>
              </a:ext>
            </a:extLst>
          </p:cNvPr>
          <p:cNvCxnSpPr/>
          <p:nvPr/>
        </p:nvCxnSpPr>
        <p:spPr>
          <a:xfrm>
            <a:off x="6215974" y="4484451"/>
            <a:ext cx="0" cy="35424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3" name="Straight Connector 4112">
            <a:extLst>
              <a:ext uri="{FF2B5EF4-FFF2-40B4-BE49-F238E27FC236}">
                <a16:creationId xmlns:a16="http://schemas.microsoft.com/office/drawing/2014/main" id="{8D6BF605-825E-4676-85B0-818992C2F9FD}"/>
              </a:ext>
            </a:extLst>
          </p:cNvPr>
          <p:cNvCxnSpPr/>
          <p:nvPr/>
        </p:nvCxnSpPr>
        <p:spPr>
          <a:xfrm flipV="1">
            <a:off x="8579796" y="4609587"/>
            <a:ext cx="0" cy="2291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5" name="Straight Connector 4114">
            <a:extLst>
              <a:ext uri="{FF2B5EF4-FFF2-40B4-BE49-F238E27FC236}">
                <a16:creationId xmlns:a16="http://schemas.microsoft.com/office/drawing/2014/main" id="{D346CCAA-3434-4F62-92D6-227FC72149C5}"/>
              </a:ext>
            </a:extLst>
          </p:cNvPr>
          <p:cNvCxnSpPr/>
          <p:nvPr/>
        </p:nvCxnSpPr>
        <p:spPr>
          <a:xfrm>
            <a:off x="8579796" y="4609587"/>
            <a:ext cx="168288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9" name="Straight Arrow Connector 4118">
            <a:extLst>
              <a:ext uri="{FF2B5EF4-FFF2-40B4-BE49-F238E27FC236}">
                <a16:creationId xmlns:a16="http://schemas.microsoft.com/office/drawing/2014/main" id="{DC335140-4273-49ED-9205-AA62D93631CA}"/>
              </a:ext>
            </a:extLst>
          </p:cNvPr>
          <p:cNvCxnSpPr/>
          <p:nvPr/>
        </p:nvCxnSpPr>
        <p:spPr>
          <a:xfrm flipV="1">
            <a:off x="10262681" y="4279769"/>
            <a:ext cx="0" cy="32981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1" name="Straight Connector 4120">
            <a:extLst>
              <a:ext uri="{FF2B5EF4-FFF2-40B4-BE49-F238E27FC236}">
                <a16:creationId xmlns:a16="http://schemas.microsoft.com/office/drawing/2014/main" id="{1EC5CBC6-72F7-4929-9E21-1CA96B5A58D1}"/>
              </a:ext>
            </a:extLst>
          </p:cNvPr>
          <p:cNvCxnSpPr/>
          <p:nvPr/>
        </p:nvCxnSpPr>
        <p:spPr>
          <a:xfrm flipV="1">
            <a:off x="10418323" y="4609587"/>
            <a:ext cx="0" cy="2349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3" name="Straight Connector 4122">
            <a:extLst>
              <a:ext uri="{FF2B5EF4-FFF2-40B4-BE49-F238E27FC236}">
                <a16:creationId xmlns:a16="http://schemas.microsoft.com/office/drawing/2014/main" id="{595B3EF8-C196-4B88-98A1-D5E3B01D1FFC}"/>
              </a:ext>
            </a:extLst>
          </p:cNvPr>
          <p:cNvCxnSpPr/>
          <p:nvPr/>
        </p:nvCxnSpPr>
        <p:spPr>
          <a:xfrm>
            <a:off x="10418323" y="4609587"/>
            <a:ext cx="3264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5" name="Straight Arrow Connector 4124">
            <a:extLst>
              <a:ext uri="{FF2B5EF4-FFF2-40B4-BE49-F238E27FC236}">
                <a16:creationId xmlns:a16="http://schemas.microsoft.com/office/drawing/2014/main" id="{EB463523-51EA-444E-868F-9A7702443216}"/>
              </a:ext>
            </a:extLst>
          </p:cNvPr>
          <p:cNvCxnSpPr/>
          <p:nvPr/>
        </p:nvCxnSpPr>
        <p:spPr>
          <a:xfrm flipV="1">
            <a:off x="10744811" y="4279769"/>
            <a:ext cx="0" cy="32981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15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4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61988" y="4493174"/>
            <a:ext cx="3938587" cy="304113"/>
          </a:xfrm>
        </p:spPr>
        <p:txBody>
          <a:bodyPr/>
          <a:lstStyle/>
          <a:p>
            <a:r>
              <a:rPr lang="en-US" dirty="0"/>
              <a:t>Follow us </a:t>
            </a:r>
            <a:r>
              <a:rPr lang="en-US" b="1" dirty="0"/>
              <a:t>@TRIUMFLab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</p:spPr>
        <p:txBody>
          <a:bodyPr/>
          <a:lstStyle/>
          <a:p>
            <a:r>
              <a:rPr lang="en-US" dirty="0"/>
              <a:t>www.triumf.ca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696" y="4932943"/>
            <a:ext cx="411480" cy="4114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1549" y="4935991"/>
            <a:ext cx="408432" cy="4084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1354" y="4932943"/>
            <a:ext cx="411480" cy="411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1159" y="4932943"/>
            <a:ext cx="411480" cy="41148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B6D463-FAAC-47B2-A3A0-BB3B323C4EEF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783311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0FA6024621284D897BB9C6C2AA7DEE" ma:contentTypeVersion="9" ma:contentTypeDescription="Create a new document." ma:contentTypeScope="" ma:versionID="c8e95610054c10b3ab52d08ffdaf1227">
  <xsd:schema xmlns:xsd="http://www.w3.org/2001/XMLSchema" xmlns:xs="http://www.w3.org/2001/XMLSchema" xmlns:p="http://schemas.microsoft.com/office/2006/metadata/properties" xmlns:ns3="f3287d3e-00ef-422f-960e-393f839936c6" targetNamespace="http://schemas.microsoft.com/office/2006/metadata/properties" ma:root="true" ma:fieldsID="77ee826b6539d4c7404598d82d30ab1c" ns3:_="">
    <xsd:import namespace="f3287d3e-00ef-422f-960e-393f839936c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287d3e-00ef-422f-960e-393f839936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191ABB-B46A-4D7D-A897-F59DE48FE0C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FBB22FA-466B-45FF-95AA-2FC86DE1A6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287d3e-00ef-422f-960e-393f839936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814CAD-CA88-45AC-8F81-1543C454CD2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10600</TotalTime>
  <Words>284</Words>
  <Application>Microsoft Office PowerPoint</Application>
  <PresentationFormat>Widescreen</PresentationFormat>
  <Paragraphs>68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Custom Design</vt:lpstr>
      <vt:lpstr>IAMI Project at TRIUMF</vt:lpstr>
      <vt:lpstr>PowerPoint Presentation</vt:lpstr>
      <vt:lpstr>PowerPoint Presentation</vt:lpstr>
      <vt:lpstr>PowerPoint Presentation</vt:lpstr>
      <vt:lpstr>R&amp;D in Life Sciences</vt:lpstr>
      <vt:lpstr>PowerPoint Presentation</vt:lpstr>
      <vt:lpstr>PowerPoint Presentation</vt:lpstr>
      <vt:lpstr>PowerPoint Presentation</vt:lpstr>
      <vt:lpstr>IAMI Timeline</vt:lpstr>
      <vt:lpstr>Thank you Merci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IAMI Project at TRIUMF</dc:title>
  <dc:creator>Esther Schirrmacher</dc:creator>
  <cp:lastModifiedBy>Esther Schirrmacher</cp:lastModifiedBy>
  <cp:revision>1</cp:revision>
  <dcterms:created xsi:type="dcterms:W3CDTF">2020-08-05T18:08:53Z</dcterms:created>
  <dcterms:modified xsi:type="dcterms:W3CDTF">2020-08-16T20:56:18Z</dcterms:modified>
</cp:coreProperties>
</file>