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491" r:id="rId6"/>
    <p:sldId id="543" r:id="rId7"/>
    <p:sldId id="260" r:id="rId8"/>
    <p:sldId id="263" r:id="rId9"/>
    <p:sldId id="552" r:id="rId10"/>
    <p:sldId id="272" r:id="rId11"/>
    <p:sldId id="545" r:id="rId12"/>
    <p:sldId id="271" r:id="rId13"/>
    <p:sldId id="546" r:id="rId14"/>
    <p:sldId id="547" r:id="rId15"/>
    <p:sldId id="258" r:id="rId16"/>
    <p:sldId id="553" r:id="rId17"/>
    <p:sldId id="555" r:id="rId18"/>
    <p:sldId id="550" r:id="rId19"/>
    <p:sldId id="556" r:id="rId20"/>
    <p:sldId id="494" r:id="rId21"/>
    <p:sldId id="534" r:id="rId22"/>
    <p:sldId id="489" r:id="rId23"/>
    <p:sldId id="54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80"/>
    <p:restoredTop sz="97343"/>
  </p:normalViewPr>
  <p:slideViewPr>
    <p:cSldViewPr snapToGrid="0" snapToObjects="1">
      <p:cViewPr varScale="1">
        <p:scale>
          <a:sx n="114" d="100"/>
          <a:sy n="114" d="100"/>
        </p:scale>
        <p:origin x="89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FD180-E7E9-7240-9F5E-2AA9B407439B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CFBDF-B650-7D4B-AC43-C2D7702CB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4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CFBDF-B650-7D4B-AC43-C2D7702CB5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07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Scott’s lab is involved in PET from lab to clinic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69193-5739-9648-BFA2-2417935812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16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Scott’s lab also support clinical research, both through provision of 35 established radiotracers for routine use and translation of new radiotracers into clinical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69193-5739-9648-BFA2-2417935812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23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Scott’s lab is involved in PET from lab to clinic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69193-5739-9648-BFA2-2417935812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42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Scott’s basic science is focused in 2 areas – the first is development, preclinical evaluation and translation of new PET radiotracers, such as his work with Allen Brooks and Ben </a:t>
            </a:r>
            <a:r>
              <a:rPr lang="en-US" dirty="0" err="1"/>
              <a:t>Viglianit</a:t>
            </a:r>
            <a:r>
              <a:rPr lang="en-US" dirty="0"/>
              <a:t> on development of FNP-59 for cholesterol trafficking.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69193-5739-9648-BFA2-2417935812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1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area of basic science research is Scott’s efforts with Melanie Sanford in Chemistry to develop new ways of incorporating PET radionuclides into bioactive molecules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69193-5739-9648-BFA2-2417935812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61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CFBDF-B650-7D4B-AC43-C2D7702CB5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78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3454-45E0-EC43-B599-D16ACCEE2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71B17-FFBF-9B40-982D-0A826388C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2E1CA-F311-3A49-9D16-642B10E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391BD-EC86-A74D-9A38-A3031C51C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7F834-BE08-3544-94C3-7C98C65D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7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B760C-F118-1242-8EBE-3ED8663D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B37C7-397E-9B49-ADBA-1BB055D0B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D42C0-26AF-674D-B5C1-2F23712E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3960A-CF96-1C41-B7F8-E57864360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6DE06-1D96-B84F-BC52-3C15D4EE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5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7ADA-C4E7-9945-942E-7C714C82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A5257-D29F-0F45-A858-BD1085BE0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48F32-825A-814F-AA82-05090463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A0A63-A11B-7745-8893-EC590B63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FF476-B85D-F54A-AB62-A286B8F7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57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AC22-3AF7-5E4B-BB4A-1CABA2C6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41A6A-CB26-AD48-9DB7-8EFA127E9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E2149-976A-5B47-8A91-32AE76F70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01FC8-310B-1C4B-898C-AA242061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B71CD-8899-5843-9236-364E93FC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2008E-9E7B-C342-A4AA-09AAFCA0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5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E8EA-22F2-B64F-A670-A485B31AE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323C0-30A1-EC43-BBE0-572EBA6BB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72C68-569C-A247-A8D1-C7EBBA264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4299C-B47B-3948-AED2-D14F659415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59EAFE-398F-564C-B912-5FD63C15E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649D2-8AD1-FC4B-8DB1-386D76584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88FA21-7910-7B49-8838-3F0B58F20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A96161-D5AF-374C-93DA-28D9CC9F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2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4CD3-66B2-904D-81C3-C188088E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F83AF-0899-194F-939A-523C4277D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59044B-EB64-5B4E-954A-B7DD9F44F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8C8F82-A2F5-9F46-A8D7-1BD1F4D29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2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C34A9-6730-A041-9D90-FDC55ABC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27D3F-C4C3-1E48-86F6-9BEABE23F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C9437-DF87-2241-BFF9-F2C62796F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4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06E5-EF8B-3C46-AE31-D3EE5BCF5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41921-D089-FF43-82D7-CBEB2D25E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D7C27-F059-234D-8C3C-042C274E2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44B9E-224E-AA43-A711-3B81F9353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2314B8-6F05-4C49-88CC-AC11AC50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BD751-C099-FB48-A46E-9183AEDBB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7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9D0C-FD09-154D-8B52-51912F9D4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93BD11-5D9E-3944-B1E8-84EFF55CA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47F68-15BC-5544-9FEB-BC56D1B24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6E456-5F18-DB46-B294-66DA510EB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38E81-8643-B84C-8C99-A65D03D5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F421A-68F7-E04A-BB49-2FCBB846A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2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52F3C-B9CE-E846-8AD9-D9A331EDC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E0816F-052D-E749-964F-A691B3B4D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1C6CC-8067-1846-8150-43C85547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B7498-BCFD-A741-82B3-A77E63D4D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9A019-1A0C-A547-85FC-40B10EF2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8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6F2D95-8739-CE42-BD43-050082E3A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070909-59C9-004F-9B39-27017BE71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F6936-07DE-9940-86F7-5C9ACF9A5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6404B-F2D8-164E-B2BF-EBBCABD9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29F2D-C9BF-AA45-B3B1-EC7BDBEC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7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A6250C-ACBB-ED46-9485-6FC5ED5D9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F2E44-A6FE-FE40-87BC-015F8B305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1B68A-6AB5-4E4B-842D-8D3660A47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330ED-8ADF-4B4E-AD21-9D7B20F9F09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53F68-9DB6-E74B-8E64-A98A8E490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9C22F-2D18-EA4E-867E-A7D3C9925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C7985-EF45-AE44-A60D-BFC2911AB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6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tiff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10" Type="http://schemas.openxmlformats.org/officeDocument/2006/relationships/image" Target="../media/image14.png"/><Relationship Id="rId4" Type="http://schemas.openxmlformats.org/officeDocument/2006/relationships/image" Target="../media/image8.tiff"/><Relationship Id="rId9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image" Target="../media/image20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9.tif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16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iff"/><Relationship Id="rId3" Type="http://schemas.openxmlformats.org/officeDocument/2006/relationships/image" Target="../media/image48.emf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C0D3EC9-FE9A-124E-AFB0-D3F6B6DCC73E}"/>
              </a:ext>
            </a:extLst>
          </p:cNvPr>
          <p:cNvSpPr txBox="1">
            <a:spLocks/>
          </p:cNvSpPr>
          <p:nvPr/>
        </p:nvSpPr>
        <p:spPr>
          <a:xfrm>
            <a:off x="3190126" y="813781"/>
            <a:ext cx="88655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6000" b="1" dirty="0"/>
              <a:t>Green Radiochemistry</a:t>
            </a:r>
          </a:p>
          <a:p>
            <a:r>
              <a:rPr lang="en-US" sz="4200" b="1" dirty="0"/>
              <a:t>&amp; Other Stories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EAD336F-457C-3348-8134-634838F06F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5148" y="5697519"/>
            <a:ext cx="1292897" cy="1292897"/>
          </a:xfrm>
          <a:prstGeom prst="rect">
            <a:avLst/>
          </a:prstGeom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F8FD0211-F9A6-C649-AA88-BADD31844877}"/>
              </a:ext>
            </a:extLst>
          </p:cNvPr>
          <p:cNvSpPr txBox="1">
            <a:spLocks/>
          </p:cNvSpPr>
          <p:nvPr/>
        </p:nvSpPr>
        <p:spPr>
          <a:xfrm>
            <a:off x="4420579" y="2745899"/>
            <a:ext cx="7161017" cy="2604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000" b="1" dirty="0">
                <a:ea typeface="+mn-ea"/>
                <a:cs typeface="+mn-cs"/>
              </a:rPr>
              <a:t>Peter J. H. Scott, PhD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000" dirty="0">
                <a:ea typeface="+mn-ea"/>
                <a:cs typeface="+mn-cs"/>
              </a:rPr>
              <a:t>Associate Professor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000" dirty="0">
                <a:ea typeface="+mn-ea"/>
                <a:cs typeface="+mn-cs"/>
              </a:rPr>
              <a:t>Depts of Radiology, Pharmacology and Medicinal Chemistry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000" dirty="0">
                <a:ea typeface="+mn-ea"/>
                <a:cs typeface="+mn-cs"/>
              </a:rPr>
              <a:t>Member of the </a:t>
            </a:r>
            <a:r>
              <a:rPr lang="en-US" sz="2000" dirty="0" err="1">
                <a:ea typeface="+mn-ea"/>
                <a:cs typeface="+mn-cs"/>
              </a:rPr>
              <a:t>Rogel</a:t>
            </a:r>
            <a:r>
              <a:rPr lang="en-US" sz="2000" dirty="0">
                <a:ea typeface="+mn-ea"/>
                <a:cs typeface="+mn-cs"/>
              </a:rPr>
              <a:t> Cancer Center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000" dirty="0">
                <a:ea typeface="+mn-ea"/>
                <a:cs typeface="+mn-cs"/>
              </a:rPr>
              <a:t>University of Michigan,  Ann Arbor MI, USA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000" dirty="0" err="1">
                <a:ea typeface="+mn-ea"/>
                <a:cs typeface="+mn-cs"/>
              </a:rPr>
              <a:t>pjhscott@umich.edu</a:t>
            </a:r>
            <a:endParaRPr lang="en-US" sz="2000" dirty="0"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E5F591-A3D7-5B4B-8800-C56229F4B203}"/>
              </a:ext>
            </a:extLst>
          </p:cNvPr>
          <p:cNvSpPr txBox="1"/>
          <p:nvPr/>
        </p:nvSpPr>
        <p:spPr>
          <a:xfrm>
            <a:off x="9362030" y="6304074"/>
            <a:ext cx="1847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+mn-lt"/>
              </a:rPr>
              <a:t>@</a:t>
            </a:r>
            <a:r>
              <a:rPr lang="en-US" sz="2000" b="1" dirty="0" err="1">
                <a:latin typeface="+mn-lt"/>
              </a:rPr>
              <a:t>Scott_LabUM</a:t>
            </a:r>
            <a:endParaRPr lang="en-US" sz="2000" b="1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A30236-9E70-7147-9CAB-E000DAD67A82}"/>
              </a:ext>
            </a:extLst>
          </p:cNvPr>
          <p:cNvSpPr txBox="1"/>
          <p:nvPr/>
        </p:nvSpPr>
        <p:spPr>
          <a:xfrm>
            <a:off x="3594344" y="5297409"/>
            <a:ext cx="8865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TRIUMF Science Week, August 2020</a:t>
            </a:r>
          </a:p>
        </p:txBody>
      </p:sp>
      <p:pic>
        <p:nvPicPr>
          <p:cNvPr id="30" name="Picture 29" descr="A black sign with white text&#10;&#10;Description automatically generated">
            <a:extLst>
              <a:ext uri="{FF2B5EF4-FFF2-40B4-BE49-F238E27FC236}">
                <a16:creationId xmlns:a16="http://schemas.microsoft.com/office/drawing/2014/main" id="{A887BC87-58F8-2F4C-9077-D24BEF7B2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217" y="2089150"/>
            <a:ext cx="26670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99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B119240-5CA9-5A42-A42A-DF65C36D1E46}"/>
              </a:ext>
            </a:extLst>
          </p:cNvPr>
          <p:cNvSpPr txBox="1">
            <a:spLocks/>
          </p:cNvSpPr>
          <p:nvPr/>
        </p:nvSpPr>
        <p:spPr bwMode="auto">
          <a:xfrm>
            <a:off x="6721219" y="137849"/>
            <a:ext cx="5376871" cy="1325563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University of Michigan PET Center</a:t>
            </a:r>
          </a:p>
        </p:txBody>
      </p:sp>
      <p:sp>
        <p:nvSpPr>
          <p:cNvPr id="58" name="Freeform: Shape 22">
            <a:extLst>
              <a:ext uri="{FF2B5EF4-FFF2-40B4-BE49-F238E27FC236}">
                <a16:creationId xmlns:a16="http://schemas.microsoft.com/office/drawing/2014/main" id="{0ED52484-C939-4951-85D6-79046BBC6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67397" cy="3481744"/>
          </a:xfrm>
          <a:custGeom>
            <a:avLst/>
            <a:gdLst>
              <a:gd name="connsiteX0" fmla="*/ 0 w 4067397"/>
              <a:gd name="connsiteY0" fmla="*/ 0 h 3481744"/>
              <a:gd name="connsiteX1" fmla="*/ 3741230 w 4067397"/>
              <a:gd name="connsiteY1" fmla="*/ 0 h 3481744"/>
              <a:gd name="connsiteX2" fmla="*/ 3789282 w 4067397"/>
              <a:gd name="connsiteY2" fmla="*/ 79096 h 3481744"/>
              <a:gd name="connsiteX3" fmla="*/ 4067397 w 4067397"/>
              <a:gd name="connsiteY3" fmla="*/ 1177456 h 3481744"/>
              <a:gd name="connsiteX4" fmla="*/ 1763109 w 4067397"/>
              <a:gd name="connsiteY4" fmla="*/ 3481744 h 3481744"/>
              <a:gd name="connsiteX5" fmla="*/ 133731 w 4067397"/>
              <a:gd name="connsiteY5" fmla="*/ 2806834 h 3481744"/>
              <a:gd name="connsiteX6" fmla="*/ 0 w 4067397"/>
              <a:gd name="connsiteY6" fmla="*/ 2659692 h 34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7397" h="3481744">
                <a:moveTo>
                  <a:pt x="0" y="0"/>
                </a:moveTo>
                <a:lnTo>
                  <a:pt x="3741230" y="0"/>
                </a:lnTo>
                <a:lnTo>
                  <a:pt x="3789282" y="79096"/>
                </a:lnTo>
                <a:cubicBezTo>
                  <a:pt x="3966649" y="405598"/>
                  <a:pt x="4067397" y="779761"/>
                  <a:pt x="4067397" y="1177456"/>
                </a:cubicBezTo>
                <a:cubicBezTo>
                  <a:pt x="4067397" y="2450079"/>
                  <a:pt x="3035732" y="3481744"/>
                  <a:pt x="1763109" y="3481744"/>
                </a:cubicBezTo>
                <a:cubicBezTo>
                  <a:pt x="1126798" y="3481744"/>
                  <a:pt x="550726" y="3223828"/>
                  <a:pt x="133731" y="2806834"/>
                </a:cubicBezTo>
                <a:lnTo>
                  <a:pt x="0" y="2659692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24">
            <a:extLst>
              <a:ext uri="{FF2B5EF4-FFF2-40B4-BE49-F238E27FC236}">
                <a16:creationId xmlns:a16="http://schemas.microsoft.com/office/drawing/2014/main" id="{123AC743-1CAC-4594-8F81-8E5C1E45B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5804" y="452999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938915-861D-DD41-A32A-7F5907858F2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0396" y="617591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</p:spPr>
      </p:pic>
      <p:sp>
        <p:nvSpPr>
          <p:cNvPr id="60" name="Freeform: Shape 26">
            <a:extLst>
              <a:ext uri="{FF2B5EF4-FFF2-40B4-BE49-F238E27FC236}">
                <a16:creationId xmlns:a16="http://schemas.microsoft.com/office/drawing/2014/main" id="{3DF8EA8C-4EAB-49EE-BBAB-78BE910D2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041056"/>
            <a:ext cx="3216344" cy="2816945"/>
          </a:xfrm>
          <a:custGeom>
            <a:avLst/>
            <a:gdLst>
              <a:gd name="connsiteX0" fmla="*/ 1360112 w 3216344"/>
              <a:gd name="connsiteY0" fmla="*/ 0 h 2816945"/>
              <a:gd name="connsiteX1" fmla="*/ 3216344 w 3216344"/>
              <a:gd name="connsiteY1" fmla="*/ 1856232 h 2816945"/>
              <a:gd name="connsiteX2" fmla="*/ 2992307 w 3216344"/>
              <a:gd name="connsiteY2" fmla="*/ 2741023 h 2816945"/>
              <a:gd name="connsiteX3" fmla="*/ 2946183 w 3216344"/>
              <a:gd name="connsiteY3" fmla="*/ 2816945 h 2816945"/>
              <a:gd name="connsiteX4" fmla="*/ 0 w 3216344"/>
              <a:gd name="connsiteY4" fmla="*/ 2816945 h 2816945"/>
              <a:gd name="connsiteX5" fmla="*/ 0 w 3216344"/>
              <a:gd name="connsiteY5" fmla="*/ 596005 h 2816945"/>
              <a:gd name="connsiteX6" fmla="*/ 47558 w 3216344"/>
              <a:gd name="connsiteY6" fmla="*/ 543678 h 2816945"/>
              <a:gd name="connsiteX7" fmla="*/ 1360112 w 3216344"/>
              <a:gd name="connsiteY7" fmla="*/ 0 h 28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16344" h="2816945">
                <a:moveTo>
                  <a:pt x="1360112" y="0"/>
                </a:moveTo>
                <a:cubicBezTo>
                  <a:pt x="2385281" y="0"/>
                  <a:pt x="3216344" y="831063"/>
                  <a:pt x="3216344" y="1856232"/>
                </a:cubicBezTo>
                <a:cubicBezTo>
                  <a:pt x="3216344" y="2176598"/>
                  <a:pt x="3135186" y="2478007"/>
                  <a:pt x="2992307" y="2741023"/>
                </a:cubicBezTo>
                <a:lnTo>
                  <a:pt x="2946183" y="2816945"/>
                </a:lnTo>
                <a:lnTo>
                  <a:pt x="0" y="2816945"/>
                </a:lnTo>
                <a:lnTo>
                  <a:pt x="0" y="596005"/>
                </a:lnTo>
                <a:lnTo>
                  <a:pt x="47558" y="543678"/>
                </a:lnTo>
                <a:cubicBezTo>
                  <a:pt x="383470" y="207766"/>
                  <a:pt x="847528" y="0"/>
                  <a:pt x="136011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28">
            <a:extLst>
              <a:ext uri="{FF2B5EF4-FFF2-40B4-BE49-F238E27FC236}">
                <a16:creationId xmlns:a16="http://schemas.microsoft.com/office/drawing/2014/main" id="{9973AF05-1CBD-4B57-BB0F-EAEF9F8FB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0935" y="2871982"/>
            <a:ext cx="2834640" cy="283464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3" descr="Radiochem 2 cells 3-4 copy.jpg                                 00036744Macintosh HD                   BD80BF5B:">
            <a:extLst>
              <a:ext uri="{FF2B5EF4-FFF2-40B4-BE49-F238E27FC236}">
                <a16:creationId xmlns:a16="http://schemas.microsoft.com/office/drawing/2014/main" id="{A79AE112-4BCE-1A43-AB40-32D084E43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3545527" y="3036574"/>
            <a:ext cx="2505456" cy="2505456"/>
          </a:xfrm>
          <a:custGeom>
            <a:avLst/>
            <a:gdLst/>
            <a:ahLst/>
            <a:cxnLst/>
            <a:rect l="l" t="t" r="r" b="b"/>
            <a:pathLst>
              <a:path w="2505456" h="2505456">
                <a:moveTo>
                  <a:pt x="1252728" y="0"/>
                </a:moveTo>
                <a:cubicBezTo>
                  <a:pt x="1944591" y="0"/>
                  <a:pt x="2505456" y="560865"/>
                  <a:pt x="2505456" y="1252728"/>
                </a:cubicBezTo>
                <a:cubicBezTo>
                  <a:pt x="2505456" y="1944591"/>
                  <a:pt x="1944591" y="2505456"/>
                  <a:pt x="1252728" y="2505456"/>
                </a:cubicBezTo>
                <a:cubicBezTo>
                  <a:pt x="560865" y="2505456"/>
                  <a:pt x="0" y="1944591"/>
                  <a:pt x="0" y="1252728"/>
                </a:cubicBezTo>
                <a:cubicBezTo>
                  <a:pt x="0" y="560865"/>
                  <a:pt x="560865" y="0"/>
                  <a:pt x="125272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32D13C-8247-3142-9E3C-72FACF29E54B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3904480" cy="3318836"/>
          </a:xfrm>
          <a:custGeom>
            <a:avLst/>
            <a:gdLst/>
            <a:ahLst/>
            <a:cxnLst/>
            <a:rect l="l" t="t" r="r" b="b"/>
            <a:pathLst>
              <a:path w="3904500" h="3318846">
                <a:moveTo>
                  <a:pt x="0" y="0"/>
                </a:moveTo>
                <a:lnTo>
                  <a:pt x="3550823" y="0"/>
                </a:lnTo>
                <a:lnTo>
                  <a:pt x="3646046" y="156742"/>
                </a:lnTo>
                <a:cubicBezTo>
                  <a:pt x="3810874" y="460163"/>
                  <a:pt x="3904500" y="807876"/>
                  <a:pt x="3904500" y="1177456"/>
                </a:cubicBezTo>
                <a:cubicBezTo>
                  <a:pt x="3904500" y="2360113"/>
                  <a:pt x="2945767" y="3318846"/>
                  <a:pt x="1763110" y="3318846"/>
                </a:cubicBezTo>
                <a:cubicBezTo>
                  <a:pt x="1097866" y="3318846"/>
                  <a:pt x="503472" y="3015497"/>
                  <a:pt x="110709" y="2539579"/>
                </a:cubicBezTo>
                <a:lnTo>
                  <a:pt x="0" y="2391530"/>
                </a:lnTo>
                <a:close/>
              </a:path>
            </a:pathLst>
          </a:custGeom>
        </p:spPr>
      </p:pic>
      <p:pic>
        <p:nvPicPr>
          <p:cNvPr id="9" name="Picture 8" descr="A picture containing indoor, sewing machine, wall, table&#10;&#10;Description automatically generated">
            <a:extLst>
              <a:ext uri="{FF2B5EF4-FFF2-40B4-BE49-F238E27FC236}">
                <a16:creationId xmlns:a16="http://schemas.microsoft.com/office/drawing/2014/main" id="{54A3E5ED-1FA7-4D41-9461-B4746A011B5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4207014"/>
            <a:ext cx="3050387" cy="2654675"/>
          </a:xfrm>
          <a:custGeom>
            <a:avLst/>
            <a:gdLst/>
            <a:ahLst/>
            <a:cxnLst/>
            <a:rect l="l" t="t" r="r" b="b"/>
            <a:pathLst>
              <a:path w="3050387" h="2654675">
                <a:moveTo>
                  <a:pt x="1360112" y="0"/>
                </a:moveTo>
                <a:cubicBezTo>
                  <a:pt x="2293625" y="0"/>
                  <a:pt x="3050387" y="756762"/>
                  <a:pt x="3050387" y="1690275"/>
                </a:cubicBezTo>
                <a:cubicBezTo>
                  <a:pt x="3050387" y="2040343"/>
                  <a:pt x="2943967" y="2365554"/>
                  <a:pt x="2761715" y="2635324"/>
                </a:cubicBezTo>
                <a:lnTo>
                  <a:pt x="2747244" y="2654675"/>
                </a:lnTo>
                <a:lnTo>
                  <a:pt x="0" y="2654675"/>
                </a:lnTo>
                <a:lnTo>
                  <a:pt x="0" y="689742"/>
                </a:lnTo>
                <a:lnTo>
                  <a:pt x="55814" y="615103"/>
                </a:lnTo>
                <a:cubicBezTo>
                  <a:pt x="365835" y="239445"/>
                  <a:pt x="835011" y="0"/>
                  <a:pt x="1360112" y="0"/>
                </a:cubicBezTo>
                <a:close/>
              </a:path>
            </a:pathLst>
          </a:cu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13F884C-79B0-B84D-B503-1D1364EA5F02}"/>
              </a:ext>
            </a:extLst>
          </p:cNvPr>
          <p:cNvSpPr txBox="1">
            <a:spLocks/>
          </p:cNvSpPr>
          <p:nvPr/>
        </p:nvSpPr>
        <p:spPr bwMode="auto">
          <a:xfrm>
            <a:off x="6721220" y="1463410"/>
            <a:ext cx="5212279" cy="5256741"/>
          </a:xfrm>
          <a:prstGeom prst="rect">
            <a:avLst/>
          </a:prstGeom>
          <a:extLst>
            <a:ext uri="{909E8E84-426E-40dd-AFC4-6F175D3DCCD1}"/>
            <a:ext uri="{91240B29-F687-4f45-9708-019B960494DF}"/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0188" algn="l"/>
              </a:tabLs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u="sng" dirty="0">
                <a:latin typeface="+mn-lt"/>
                <a:ea typeface="+mn-ea"/>
                <a:cs typeface="+mn-cs"/>
              </a:rPr>
              <a:t>New PET Center opened in 2006 and expanded in 2010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2 x GE </a:t>
            </a:r>
            <a:r>
              <a:rPr lang="en-US" sz="1500" dirty="0" err="1">
                <a:latin typeface="+mn-lt"/>
                <a:ea typeface="+mn-ea"/>
                <a:cs typeface="+mn-cs"/>
              </a:rPr>
              <a:t>PETTrace</a:t>
            </a:r>
            <a:r>
              <a:rPr lang="en-US" sz="1500" dirty="0">
                <a:latin typeface="+mn-lt"/>
                <a:ea typeface="+mn-ea"/>
                <a:cs typeface="+mn-cs"/>
              </a:rPr>
              <a:t> Cyclotrons</a:t>
            </a: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3 x Gallium-68 Generators</a:t>
            </a: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9 full-size hot-cells, 4 mini-cells and 1 dispensing hot-cell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10 GE </a:t>
            </a:r>
            <a:r>
              <a:rPr lang="en-US" sz="1500" dirty="0" err="1">
                <a:latin typeface="+mn-lt"/>
                <a:ea typeface="+mn-ea"/>
                <a:cs typeface="+mn-cs"/>
              </a:rPr>
              <a:t>TRACERlab</a:t>
            </a:r>
            <a:r>
              <a:rPr lang="en-US" sz="1500" dirty="0">
                <a:latin typeface="+mn-lt"/>
                <a:ea typeface="+mn-ea"/>
                <a:cs typeface="+mn-cs"/>
              </a:rPr>
              <a:t> &amp; </a:t>
            </a:r>
            <a:r>
              <a:rPr lang="en-US" sz="1500" dirty="0" err="1">
                <a:latin typeface="+mn-lt"/>
                <a:ea typeface="+mn-ea"/>
                <a:cs typeface="+mn-cs"/>
              </a:rPr>
              <a:t>FASTLab</a:t>
            </a:r>
            <a:r>
              <a:rPr lang="en-US" sz="1500" dirty="0">
                <a:latin typeface="+mn-lt"/>
                <a:ea typeface="+mn-ea"/>
                <a:cs typeface="+mn-cs"/>
              </a:rPr>
              <a:t> 2 </a:t>
            </a:r>
            <a:r>
              <a:rPr lang="en-US" sz="1500" baseline="30000" dirty="0">
                <a:latin typeface="+mn-lt"/>
                <a:ea typeface="+mn-ea"/>
                <a:cs typeface="+mn-cs"/>
              </a:rPr>
              <a:t>18</a:t>
            </a:r>
            <a:r>
              <a:rPr lang="en-US" sz="1500" dirty="0">
                <a:latin typeface="+mn-lt"/>
                <a:ea typeface="+mn-ea"/>
                <a:cs typeface="+mn-cs"/>
              </a:rPr>
              <a:t>F/</a:t>
            </a:r>
            <a:r>
              <a:rPr lang="en-US" sz="1500" baseline="30000" dirty="0">
                <a:latin typeface="+mn-lt"/>
                <a:ea typeface="+mn-ea"/>
                <a:cs typeface="+mn-cs"/>
              </a:rPr>
              <a:t>11</a:t>
            </a:r>
            <a:r>
              <a:rPr lang="en-US" sz="1500" dirty="0">
                <a:latin typeface="+mn-lt"/>
                <a:ea typeface="+mn-ea"/>
                <a:cs typeface="+mn-cs"/>
              </a:rPr>
              <a:t>C Synthesis Modules</a:t>
            </a: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 sz="1500" dirty="0">
              <a:latin typeface="+mn-lt"/>
              <a:ea typeface="+mn-ea"/>
              <a:cs typeface="+mn-cs"/>
            </a:endParaRPr>
          </a:p>
          <a:p>
            <a:pPr marL="342900" indent="-28575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500" dirty="0">
                <a:latin typeface="+mn-lt"/>
                <a:ea typeface="+mn-ea"/>
                <a:cs typeface="+mn-cs"/>
              </a:rPr>
              <a:t>2 x GE Irene modules (</a:t>
            </a:r>
            <a:r>
              <a:rPr lang="en-US" altLang="en-US" sz="1500" baseline="30000" dirty="0">
                <a:latin typeface="+mn-lt"/>
                <a:ea typeface="+mn-ea"/>
                <a:cs typeface="+mn-cs"/>
              </a:rPr>
              <a:t>18</a:t>
            </a:r>
            <a:r>
              <a:rPr lang="en-US" altLang="en-US" sz="1500" dirty="0">
                <a:latin typeface="+mn-lt"/>
                <a:ea typeface="+mn-ea"/>
                <a:cs typeface="+mn-cs"/>
              </a:rPr>
              <a:t>F / </a:t>
            </a:r>
            <a:r>
              <a:rPr lang="en-US" altLang="en-US" sz="1500" baseline="30000" dirty="0">
                <a:latin typeface="+mn-lt"/>
                <a:ea typeface="+mn-ea"/>
                <a:cs typeface="+mn-cs"/>
              </a:rPr>
              <a:t>68</a:t>
            </a:r>
            <a:r>
              <a:rPr lang="en-US" altLang="en-US" sz="1500" dirty="0">
                <a:latin typeface="+mn-lt"/>
                <a:ea typeface="+mn-ea"/>
                <a:cs typeface="+mn-cs"/>
              </a:rPr>
              <a:t>Ga / </a:t>
            </a:r>
            <a:r>
              <a:rPr lang="en-US" altLang="en-US" sz="1500" baseline="30000" dirty="0">
                <a:latin typeface="+mn-lt"/>
                <a:ea typeface="+mn-ea"/>
                <a:cs typeface="+mn-cs"/>
              </a:rPr>
              <a:t>13</a:t>
            </a:r>
            <a:r>
              <a:rPr lang="en-US" altLang="en-US" sz="1500" dirty="0">
                <a:latin typeface="+mn-lt"/>
                <a:ea typeface="+mn-ea"/>
                <a:cs typeface="+mn-cs"/>
              </a:rPr>
              <a:t>N)</a:t>
            </a: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3 clinical PET-CT, 7 SPECT-CT and 5 SPECT scanners</a:t>
            </a: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Radiotherapy stations for </a:t>
            </a:r>
            <a:r>
              <a:rPr lang="en-US" sz="1500" baseline="30000" dirty="0">
                <a:latin typeface="+mn-lt"/>
                <a:ea typeface="+mn-ea"/>
                <a:cs typeface="+mn-cs"/>
              </a:rPr>
              <a:t>177</a:t>
            </a:r>
            <a:r>
              <a:rPr lang="en-US" sz="1500" dirty="0">
                <a:latin typeface="+mn-lt"/>
                <a:ea typeface="+mn-ea"/>
                <a:cs typeface="+mn-cs"/>
              </a:rPr>
              <a:t>Lu, </a:t>
            </a:r>
            <a:r>
              <a:rPr lang="en-US" sz="1500" baseline="30000" dirty="0">
                <a:latin typeface="+mn-lt"/>
                <a:ea typeface="+mn-ea"/>
                <a:cs typeface="+mn-cs"/>
              </a:rPr>
              <a:t>131</a:t>
            </a:r>
            <a:r>
              <a:rPr lang="en-US" sz="1500" dirty="0">
                <a:latin typeface="+mn-lt"/>
                <a:ea typeface="+mn-ea"/>
                <a:cs typeface="+mn-cs"/>
              </a:rPr>
              <a:t>I etc.</a:t>
            </a: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500" dirty="0">
              <a:latin typeface="+mn-lt"/>
              <a:ea typeface="+mn-ea"/>
              <a:cs typeface="+mn-cs"/>
            </a:endParaRPr>
          </a:p>
          <a:p>
            <a:pPr marL="285756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+mn-lt"/>
                <a:ea typeface="+mn-ea"/>
                <a:cs typeface="+mn-cs"/>
              </a:rPr>
              <a:t>Preclinical PET scanners for rodent, nonhuman primate etc.</a:t>
            </a:r>
          </a:p>
        </p:txBody>
      </p:sp>
    </p:spTree>
    <p:extLst>
      <p:ext uri="{BB962C8B-B14F-4D97-AF65-F5344CB8AC3E}">
        <p14:creationId xmlns:p14="http://schemas.microsoft.com/office/powerpoint/2010/main" val="3141777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9FF53A21-BE7C-0D4C-97F9-4869E910AF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918" y="4608310"/>
            <a:ext cx="1274082" cy="1021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405814-1D14-48F4-88BC-FFBCC709D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-152400"/>
            <a:ext cx="11379200" cy="1143000"/>
          </a:xfrm>
        </p:spPr>
        <p:txBody>
          <a:bodyPr/>
          <a:lstStyle/>
          <a:p>
            <a:pPr algn="ctr"/>
            <a:r>
              <a:rPr lang="en-US" sz="4800" b="1" dirty="0"/>
              <a:t>Scott Lab Overview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4CDC60-64BD-D54C-879F-374C6BF0F9F8}"/>
              </a:ext>
            </a:extLst>
          </p:cNvPr>
          <p:cNvGrpSpPr/>
          <p:nvPr/>
        </p:nvGrpSpPr>
        <p:grpSpPr>
          <a:xfrm>
            <a:off x="381000" y="1423419"/>
            <a:ext cx="2139950" cy="2139950"/>
            <a:chOff x="228600" y="2127250"/>
            <a:chExt cx="2139950" cy="213995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E780F61-072B-5646-97E9-B2A827506708}"/>
                </a:ext>
              </a:extLst>
            </p:cNvPr>
            <p:cNvSpPr/>
            <p:nvPr/>
          </p:nvSpPr>
          <p:spPr>
            <a:xfrm>
              <a:off x="228600" y="2127250"/>
              <a:ext cx="2139950" cy="21399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DCDB1D-9138-904D-9F3E-0C031693C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9275" y="2708275"/>
              <a:ext cx="1498600" cy="97790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BEC9E12-BB85-CF47-BC95-12B58CB57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0" y="5638800"/>
            <a:ext cx="1790700" cy="11303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A81FF93-A0BE-014A-805A-B557FBE82E33}"/>
              </a:ext>
            </a:extLst>
          </p:cNvPr>
          <p:cNvGrpSpPr/>
          <p:nvPr/>
        </p:nvGrpSpPr>
        <p:grpSpPr>
          <a:xfrm>
            <a:off x="5178425" y="1423419"/>
            <a:ext cx="2139950" cy="2139950"/>
            <a:chOff x="2408103" y="3451025"/>
            <a:chExt cx="2139950" cy="213995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13A7BAF-5C98-E544-8F19-E5E4A730A8DB}"/>
                </a:ext>
              </a:extLst>
            </p:cNvPr>
            <p:cNvSpPr/>
            <p:nvPr/>
          </p:nvSpPr>
          <p:spPr>
            <a:xfrm>
              <a:off x="2408103" y="3451025"/>
              <a:ext cx="2139950" cy="21399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104B68-1845-8048-981A-65BB0E0F8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9400" y="3733800"/>
              <a:ext cx="1317356" cy="1574401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C625C39-8C50-F640-88FC-1C36F6E15514}"/>
              </a:ext>
            </a:extLst>
          </p:cNvPr>
          <p:cNvGrpSpPr/>
          <p:nvPr/>
        </p:nvGrpSpPr>
        <p:grpSpPr>
          <a:xfrm>
            <a:off x="9671050" y="1423419"/>
            <a:ext cx="2139950" cy="2139950"/>
            <a:chOff x="9671050" y="1298724"/>
            <a:chExt cx="2139950" cy="213995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45FD5AA-3354-5440-95C1-F2C414C9CE50}"/>
                </a:ext>
              </a:extLst>
            </p:cNvPr>
            <p:cNvSpPr/>
            <p:nvPr/>
          </p:nvSpPr>
          <p:spPr>
            <a:xfrm>
              <a:off x="9671050" y="1298724"/>
              <a:ext cx="2139950" cy="21399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0A8D12-6BA1-6F4C-A414-7B0D9E424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9650" y="1695229"/>
              <a:ext cx="1631868" cy="1295400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0CD7F77-133D-A347-A2A9-7A57277CDF31}"/>
              </a:ext>
            </a:extLst>
          </p:cNvPr>
          <p:cNvCxnSpPr>
            <a:stCxn id="15" idx="1"/>
            <a:endCxn id="5" idx="5"/>
          </p:cNvCxnSpPr>
          <p:nvPr/>
        </p:nvCxnSpPr>
        <p:spPr>
          <a:xfrm flipH="1" flipV="1">
            <a:off x="2207562" y="3249981"/>
            <a:ext cx="995076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6030B6-9254-A642-AF47-2ED7C784D46A}"/>
              </a:ext>
            </a:extLst>
          </p:cNvPr>
          <p:cNvCxnSpPr>
            <a:cxnSpLocks/>
          </p:cNvCxnSpPr>
          <p:nvPr/>
        </p:nvCxnSpPr>
        <p:spPr>
          <a:xfrm flipV="1">
            <a:off x="4711987" y="3249981"/>
            <a:ext cx="850613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AD7D5D2-C999-F545-9EC7-4BE71B9D4407}"/>
              </a:ext>
            </a:extLst>
          </p:cNvPr>
          <p:cNvCxnSpPr>
            <a:cxnSpLocks/>
          </p:cNvCxnSpPr>
          <p:nvPr/>
        </p:nvCxnSpPr>
        <p:spPr>
          <a:xfrm flipV="1">
            <a:off x="9207787" y="3234664"/>
            <a:ext cx="850613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37417FD2-62C7-E34D-A8DE-B0286CF6AE7D}"/>
              </a:ext>
            </a:extLst>
          </p:cNvPr>
          <p:cNvSpPr/>
          <p:nvPr/>
        </p:nvSpPr>
        <p:spPr>
          <a:xfrm>
            <a:off x="2889250" y="3563369"/>
            <a:ext cx="2139950" cy="213995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685B3DD-D628-E446-9654-B464A10F7D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0400" y="3680844"/>
            <a:ext cx="1454727" cy="1905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40E517-B64F-F84B-AC3F-31913F5F0C5A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5133" y="3572524"/>
            <a:ext cx="1250267" cy="1100957"/>
          </a:xfrm>
          <a:prstGeom prst="rect">
            <a:avLst/>
          </a:prstGeom>
        </p:spPr>
      </p:pic>
      <p:pic>
        <p:nvPicPr>
          <p:cNvPr id="36" name="Picture 3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4CAC02-17C2-5840-8870-EF7DEDD1BF8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8186" y="4334524"/>
            <a:ext cx="850614" cy="72099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96E5F3E7-ACDA-D54E-90EB-0AB495660AAD}"/>
              </a:ext>
            </a:extLst>
          </p:cNvPr>
          <p:cNvSpPr/>
          <p:nvPr/>
        </p:nvSpPr>
        <p:spPr>
          <a:xfrm>
            <a:off x="7385050" y="3563369"/>
            <a:ext cx="2139950" cy="213995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8C3172-3C74-9749-9A95-97084F64BDD6}"/>
              </a:ext>
            </a:extLst>
          </p:cNvPr>
          <p:cNvSpPr txBox="1"/>
          <p:nvPr/>
        </p:nvSpPr>
        <p:spPr>
          <a:xfrm>
            <a:off x="0" y="960913"/>
            <a:ext cx="299729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1. Clinical Operations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E7DD10-18B0-0841-BBD0-C3B5C7115A4B}"/>
              </a:ext>
            </a:extLst>
          </p:cNvPr>
          <p:cNvSpPr txBox="1"/>
          <p:nvPr/>
        </p:nvSpPr>
        <p:spPr>
          <a:xfrm>
            <a:off x="4869702" y="960913"/>
            <a:ext cx="272555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2. Clinical Research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9086F35-1B70-EA46-B8B8-B4D5AB20A519}"/>
              </a:ext>
            </a:extLst>
          </p:cNvPr>
          <p:cNvSpPr txBox="1"/>
          <p:nvPr/>
        </p:nvSpPr>
        <p:spPr>
          <a:xfrm>
            <a:off x="8691372" y="960913"/>
            <a:ext cx="353237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3. Novel Tracer Discovery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DB0FF1-BC11-D944-8E90-DECF9F4C524F}"/>
              </a:ext>
            </a:extLst>
          </p:cNvPr>
          <p:cNvSpPr txBox="1"/>
          <p:nvPr/>
        </p:nvSpPr>
        <p:spPr>
          <a:xfrm>
            <a:off x="2361245" y="5735745"/>
            <a:ext cx="326031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4. New Radiochemistry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3C8736-6F8B-0347-8FD2-8CD40CB1248B}"/>
              </a:ext>
            </a:extLst>
          </p:cNvPr>
          <p:cNvSpPr txBox="1"/>
          <p:nvPr/>
        </p:nvSpPr>
        <p:spPr>
          <a:xfrm>
            <a:off x="6658729" y="5735745"/>
            <a:ext cx="365696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5. New Tech Development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E2E65C-DC7C-454B-B7CE-EAA33F5AF948}"/>
              </a:ext>
            </a:extLst>
          </p:cNvPr>
          <p:cNvCxnSpPr/>
          <p:nvPr/>
        </p:nvCxnSpPr>
        <p:spPr>
          <a:xfrm flipH="1" flipV="1">
            <a:off x="6875253" y="3234664"/>
            <a:ext cx="850613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277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FC7465-ACC1-C24B-9AC9-841D9700A3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21516" y="640263"/>
            <a:ext cx="6204984" cy="13449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4000" b="1" i="0" dirty="0"/>
              <a:t>1. PET Utilization for Clinical Care @ 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B50A90-2E78-5F4E-AA76-5E1B0878EB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4403" y="5677738"/>
            <a:ext cx="1360714" cy="8588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80F8BD-88EC-AD43-9916-6F2CDC70FCBC}"/>
              </a:ext>
            </a:extLst>
          </p:cNvPr>
          <p:cNvSpPr txBox="1"/>
          <p:nvPr/>
        </p:nvSpPr>
        <p:spPr>
          <a:xfrm>
            <a:off x="540327" y="2026803"/>
            <a:ext cx="6804594" cy="41909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Clinical PET utilization at Michigan Medicine doubled between 2014 and 2018 (8-10k patients get scanned per year). Driven by introduction of NETSPOT and </a:t>
            </a:r>
            <a:r>
              <a:rPr lang="en-US" sz="2400" baseline="30000" dirty="0"/>
              <a:t>68</a:t>
            </a:r>
            <a:r>
              <a:rPr lang="en-US" sz="2400" dirty="0"/>
              <a:t>Ga-PSMA, growth in FDG utilization, and migration from cardiac SPECT to cardiac PET;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scanner capacity is 2 x PET-CTs for clinical care and 1 PET-CT for clinical research. Two new clinical PET-CT scanners are being proposed to expand clinical bandwidth.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Theranostics</a:t>
            </a:r>
            <a:r>
              <a:rPr lang="en-US" sz="2400" dirty="0"/>
              <a:t> (e.g. Lu177 </a:t>
            </a:r>
            <a:r>
              <a:rPr lang="en-US" sz="2400" dirty="0" err="1"/>
              <a:t>Lutathera</a:t>
            </a:r>
            <a:r>
              <a:rPr lang="en-US" sz="2400" dirty="0"/>
              <a:t> (neuroendocrine) and Lu177 PSMA (prostate) taking Nuclear Medicine into a new age of </a:t>
            </a:r>
            <a:r>
              <a:rPr lang="en-US" sz="2400" dirty="0" err="1"/>
              <a:t>theranostics</a:t>
            </a:r>
            <a:r>
              <a:rPr lang="en-US" sz="2400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A0BFB7-F366-CA44-8E72-960939EF5E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2236" y="321176"/>
            <a:ext cx="4522508" cy="16620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5F7C37-F66A-4A4A-A6D7-5A21DD543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82041" y="3741940"/>
            <a:ext cx="1771649" cy="236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E1A5D7-8E03-564C-9DAB-3BCD41F598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6532" y="2222484"/>
            <a:ext cx="2098212" cy="1573660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08C8183E-48D3-BE4D-B844-0187123115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714574" y="2149394"/>
            <a:ext cx="2219531" cy="1646749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D17ED8A-1973-3C4A-BD63-D5CE9DD38E96}"/>
              </a:ext>
            </a:extLst>
          </p:cNvPr>
          <p:cNvGrpSpPr/>
          <p:nvPr/>
        </p:nvGrpSpPr>
        <p:grpSpPr>
          <a:xfrm>
            <a:off x="9578023" y="3948555"/>
            <a:ext cx="2416827" cy="1646748"/>
            <a:chOff x="4638907" y="1884557"/>
            <a:chExt cx="4505093" cy="297844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6632C3-3A4C-7949-84CD-68F34C2B5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6966" y="1884557"/>
              <a:ext cx="4427034" cy="2978447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F47B1AC-DD57-8C4D-82A4-1C6612129A33}"/>
                </a:ext>
              </a:extLst>
            </p:cNvPr>
            <p:cNvSpPr/>
            <p:nvPr/>
          </p:nvSpPr>
          <p:spPr>
            <a:xfrm>
              <a:off x="4638907" y="1884557"/>
              <a:ext cx="245327" cy="21187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341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DCA66A-547C-874A-95A7-A6C5E838D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595" y="-168140"/>
            <a:ext cx="8230810" cy="1143000"/>
          </a:xfrm>
        </p:spPr>
        <p:txBody>
          <a:bodyPr/>
          <a:lstStyle/>
          <a:p>
            <a:pPr algn="ctr"/>
            <a:r>
              <a:rPr lang="en-US" b="1" u="sng" dirty="0"/>
              <a:t>2. Clinical Research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77364AA-2BC5-3A4E-8A32-61A10ECAA38C}"/>
              </a:ext>
            </a:extLst>
          </p:cNvPr>
          <p:cNvSpPr txBox="1">
            <a:spLocks/>
          </p:cNvSpPr>
          <p:nvPr/>
        </p:nvSpPr>
        <p:spPr>
          <a:xfrm>
            <a:off x="-6581" y="600545"/>
            <a:ext cx="823081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a) Translation of new tracers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280C8CE-B2F0-574B-976F-282C351E5747}"/>
              </a:ext>
            </a:extLst>
          </p:cNvPr>
          <p:cNvSpPr txBox="1">
            <a:spLocks/>
          </p:cNvSpPr>
          <p:nvPr/>
        </p:nvSpPr>
        <p:spPr>
          <a:xfrm>
            <a:off x="6994398" y="856235"/>
            <a:ext cx="51081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b) Menu of established</a:t>
            </a:r>
          </a:p>
          <a:p>
            <a:r>
              <a:rPr lang="en-US" sz="3600" b="1" dirty="0"/>
              <a:t>tracers available to use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2895BF-D7A2-6B40-BAE5-4DB549572C12}"/>
              </a:ext>
            </a:extLst>
          </p:cNvPr>
          <p:cNvCxnSpPr/>
          <p:nvPr/>
        </p:nvCxnSpPr>
        <p:spPr>
          <a:xfrm>
            <a:off x="6277738" y="1380999"/>
            <a:ext cx="0" cy="5432993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270F21F-82B7-EE41-BDFC-E9C3ADAEC2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45" y="1614363"/>
            <a:ext cx="3632926" cy="1378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B64ED1-3A36-3544-94BE-F6C7B2731C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99" y="3258178"/>
            <a:ext cx="3380206" cy="22300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2FD7B9-CD95-6D44-830A-0D221A94E2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5708" y="1689269"/>
            <a:ext cx="1739376" cy="10772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A3B7B18-64C6-C240-8DCC-DC3B90DC98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4107" y="3245218"/>
            <a:ext cx="2363510" cy="224300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66F45DB-DAD2-C34C-B393-411B4C1B956E}"/>
              </a:ext>
            </a:extLst>
          </p:cNvPr>
          <p:cNvSpPr txBox="1"/>
          <p:nvPr/>
        </p:nvSpPr>
        <p:spPr>
          <a:xfrm>
            <a:off x="3273281" y="5593033"/>
            <a:ext cx="3004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J </a:t>
            </a:r>
            <a:r>
              <a:rPr lang="en-US" i="1" dirty="0" err="1"/>
              <a:t>Nucl</a:t>
            </a:r>
            <a:r>
              <a:rPr lang="en-US" i="1" dirty="0"/>
              <a:t> Med,</a:t>
            </a:r>
            <a:r>
              <a:rPr lang="en-US" dirty="0"/>
              <a:t> 2014; </a:t>
            </a:r>
          </a:p>
          <a:p>
            <a:pPr algn="ctr"/>
            <a:r>
              <a:rPr lang="en-US" dirty="0"/>
              <a:t>55 (3): 396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IND: 109,500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382A96-5695-694F-9B2E-72DEA3120C29}"/>
              </a:ext>
            </a:extLst>
          </p:cNvPr>
          <p:cNvSpPr txBox="1"/>
          <p:nvPr/>
        </p:nvSpPr>
        <p:spPr>
          <a:xfrm>
            <a:off x="268824" y="5590642"/>
            <a:ext cx="3004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Circulation: Cardiovascular Imaging</a:t>
            </a:r>
            <a:r>
              <a:rPr lang="en-US" dirty="0"/>
              <a:t>, 2019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IND: 122,511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28A652-4A86-D94B-8FDC-67DAC452E7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4826" y="2483666"/>
            <a:ext cx="5720949" cy="322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E780F61-072B-5646-97E9-B2A827506708}"/>
              </a:ext>
            </a:extLst>
          </p:cNvPr>
          <p:cNvSpPr/>
          <p:nvPr/>
        </p:nvSpPr>
        <p:spPr>
          <a:xfrm>
            <a:off x="381000" y="1423419"/>
            <a:ext cx="2139950" cy="213995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EC9E12-BB85-CF47-BC95-12B58CB57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5638800"/>
            <a:ext cx="1790700" cy="113030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0CD7F77-133D-A347-A2A9-7A57277CDF31}"/>
              </a:ext>
            </a:extLst>
          </p:cNvPr>
          <p:cNvCxnSpPr>
            <a:cxnSpLocks/>
            <a:stCxn id="15" idx="1"/>
            <a:endCxn id="5" idx="5"/>
          </p:cNvCxnSpPr>
          <p:nvPr/>
        </p:nvCxnSpPr>
        <p:spPr>
          <a:xfrm flipH="1" flipV="1">
            <a:off x="2207562" y="3249981"/>
            <a:ext cx="995076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6030B6-9254-A642-AF47-2ED7C784D46A}"/>
              </a:ext>
            </a:extLst>
          </p:cNvPr>
          <p:cNvCxnSpPr>
            <a:cxnSpLocks/>
          </p:cNvCxnSpPr>
          <p:nvPr/>
        </p:nvCxnSpPr>
        <p:spPr>
          <a:xfrm flipV="1">
            <a:off x="4711987" y="3249981"/>
            <a:ext cx="850613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AD7D5D2-C999-F545-9EC7-4BE71B9D4407}"/>
              </a:ext>
            </a:extLst>
          </p:cNvPr>
          <p:cNvCxnSpPr>
            <a:cxnSpLocks/>
          </p:cNvCxnSpPr>
          <p:nvPr/>
        </p:nvCxnSpPr>
        <p:spPr>
          <a:xfrm flipV="1">
            <a:off x="9207787" y="3234664"/>
            <a:ext cx="850613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37417FD2-62C7-E34D-A8DE-B0286CF6AE7D}"/>
              </a:ext>
            </a:extLst>
          </p:cNvPr>
          <p:cNvSpPr/>
          <p:nvPr/>
        </p:nvSpPr>
        <p:spPr>
          <a:xfrm>
            <a:off x="2889250" y="3563369"/>
            <a:ext cx="2139950" cy="213995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6E5F3E7-ACDA-D54E-90EB-0AB495660AAD}"/>
              </a:ext>
            </a:extLst>
          </p:cNvPr>
          <p:cNvSpPr/>
          <p:nvPr/>
        </p:nvSpPr>
        <p:spPr>
          <a:xfrm>
            <a:off x="7385050" y="3563369"/>
            <a:ext cx="2139950" cy="213995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8C3172-3C74-9749-9A95-97084F64BDD6}"/>
              </a:ext>
            </a:extLst>
          </p:cNvPr>
          <p:cNvSpPr txBox="1"/>
          <p:nvPr/>
        </p:nvSpPr>
        <p:spPr>
          <a:xfrm>
            <a:off x="-66552" y="960913"/>
            <a:ext cx="313040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1. Neuroinflammation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E7DD10-18B0-0841-BBD0-C3B5C7115A4B}"/>
              </a:ext>
            </a:extLst>
          </p:cNvPr>
          <p:cNvSpPr txBox="1"/>
          <p:nvPr/>
        </p:nvSpPr>
        <p:spPr>
          <a:xfrm>
            <a:off x="4260983" y="960913"/>
            <a:ext cx="394300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2. Metal/Protein Aggregates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9086F35-1B70-EA46-B8B8-B4D5AB20A519}"/>
              </a:ext>
            </a:extLst>
          </p:cNvPr>
          <p:cNvSpPr txBox="1"/>
          <p:nvPr/>
        </p:nvSpPr>
        <p:spPr>
          <a:xfrm>
            <a:off x="8928561" y="960913"/>
            <a:ext cx="305801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3. Metal Homeostasis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DB0FF1-BC11-D944-8E90-DECF9F4C524F}"/>
              </a:ext>
            </a:extLst>
          </p:cNvPr>
          <p:cNvSpPr txBox="1"/>
          <p:nvPr/>
        </p:nvSpPr>
        <p:spPr>
          <a:xfrm>
            <a:off x="2149751" y="5735745"/>
            <a:ext cx="368331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4. Cholesterol Metabolism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3C8736-6F8B-0347-8FD2-8CD40CB1248B}"/>
              </a:ext>
            </a:extLst>
          </p:cNvPr>
          <p:cNvSpPr txBox="1"/>
          <p:nvPr/>
        </p:nvSpPr>
        <p:spPr>
          <a:xfrm>
            <a:off x="6352979" y="5735745"/>
            <a:ext cx="426847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b="1" dirty="0"/>
              <a:t>5. Trapped Metabolite Imaging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E2E65C-DC7C-454B-B7CE-EAA33F5AF948}"/>
              </a:ext>
            </a:extLst>
          </p:cNvPr>
          <p:cNvCxnSpPr/>
          <p:nvPr/>
        </p:nvCxnSpPr>
        <p:spPr>
          <a:xfrm flipH="1" flipV="1">
            <a:off x="6875253" y="3234664"/>
            <a:ext cx="850613" cy="62677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D6A3B32-8B28-A540-8187-F243C7F6E2B2}"/>
              </a:ext>
            </a:extLst>
          </p:cNvPr>
          <p:cNvSpPr txBox="1"/>
          <p:nvPr/>
        </p:nvSpPr>
        <p:spPr>
          <a:xfrm>
            <a:off x="2085125" y="12136"/>
            <a:ext cx="829470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u="sng" dirty="0"/>
              <a:t>3. Development of new PET radiotracers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3A7BAF-5C98-E544-8F19-E5E4A730A8DB}"/>
              </a:ext>
            </a:extLst>
          </p:cNvPr>
          <p:cNvSpPr/>
          <p:nvPr/>
        </p:nvSpPr>
        <p:spPr>
          <a:xfrm>
            <a:off x="5178425" y="1423419"/>
            <a:ext cx="2139950" cy="213995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ACS MCL (2020) ACS MCL (2020)</a:t>
            </a:r>
          </a:p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45FD5AA-3354-5440-95C1-F2C414C9CE50}"/>
              </a:ext>
            </a:extLst>
          </p:cNvPr>
          <p:cNvSpPr/>
          <p:nvPr/>
        </p:nvSpPr>
        <p:spPr>
          <a:xfrm>
            <a:off x="9671050" y="1423419"/>
            <a:ext cx="2139950" cy="213995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611CE0-0615-D94D-9473-44EE2F31CFC6}"/>
              </a:ext>
            </a:extLst>
          </p:cNvPr>
          <p:cNvSpPr txBox="1"/>
          <p:nvPr/>
        </p:nvSpPr>
        <p:spPr>
          <a:xfrm>
            <a:off x="761130" y="3656267"/>
            <a:ext cx="1386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RAGE, CSF1R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D31A95-A584-1342-B6AF-0CC12D425D3A}"/>
              </a:ext>
            </a:extLst>
          </p:cNvPr>
          <p:cNvSpPr txBox="1"/>
          <p:nvPr/>
        </p:nvSpPr>
        <p:spPr>
          <a:xfrm>
            <a:off x="5128531" y="3656267"/>
            <a:ext cx="229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Aß</a:t>
            </a:r>
            <a:r>
              <a:rPr lang="en-US" dirty="0"/>
              <a:t>, tau, TDP-43, 𝛂-Syn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043271-8369-4840-944B-958BE66D10D3}"/>
              </a:ext>
            </a:extLst>
          </p:cNvPr>
          <p:cNvSpPr txBox="1"/>
          <p:nvPr/>
        </p:nvSpPr>
        <p:spPr>
          <a:xfrm>
            <a:off x="9797369" y="3656267"/>
            <a:ext cx="1887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Iron dysregulation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738C6E-C33E-A74C-94C6-449E3F881E3C}"/>
              </a:ext>
            </a:extLst>
          </p:cNvPr>
          <p:cNvSpPr txBox="1"/>
          <p:nvPr/>
        </p:nvSpPr>
        <p:spPr>
          <a:xfrm>
            <a:off x="2430858" y="6189060"/>
            <a:ext cx="3056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Cholesterol trafficking, ATR101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366666-5430-0F41-A0AC-E44157710B5A}"/>
              </a:ext>
            </a:extLst>
          </p:cNvPr>
          <p:cNvSpPr txBox="1"/>
          <p:nvPr/>
        </p:nvSpPr>
        <p:spPr>
          <a:xfrm>
            <a:off x="8122722" y="6216328"/>
            <a:ext cx="66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9483E8-9AD8-5C4E-A335-289392861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121" y="1799028"/>
            <a:ext cx="673100" cy="9271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44519D9-9D5C-B84D-BDC0-80C8F2F977D0}"/>
              </a:ext>
            </a:extLst>
          </p:cNvPr>
          <p:cNvSpPr txBox="1"/>
          <p:nvPr/>
        </p:nvSpPr>
        <p:spPr>
          <a:xfrm>
            <a:off x="10190232" y="2872023"/>
            <a:ext cx="1101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J </a:t>
            </a:r>
            <a:r>
              <a:rPr lang="en-US" sz="1600" dirty="0" err="1"/>
              <a:t>Nucl</a:t>
            </a:r>
            <a:r>
              <a:rPr lang="en-US" sz="1600" dirty="0"/>
              <a:t> Med</a:t>
            </a:r>
          </a:p>
          <a:p>
            <a:pPr algn="ctr"/>
            <a:r>
              <a:rPr lang="en-US" sz="1600" dirty="0"/>
              <a:t>(2020, S1)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7A3382-3AC7-474A-BE1C-762935C9A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688" y="3735429"/>
            <a:ext cx="1999263" cy="12525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09DFB59-9DB7-6940-88B7-9F490497311E}"/>
              </a:ext>
            </a:extLst>
          </p:cNvPr>
          <p:cNvSpPr txBox="1"/>
          <p:nvPr/>
        </p:nvSpPr>
        <p:spPr>
          <a:xfrm>
            <a:off x="3174092" y="4940457"/>
            <a:ext cx="1565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/>
              <a:t>SynOpen</a:t>
            </a:r>
            <a:r>
              <a:rPr lang="en-US" sz="1600" dirty="0"/>
              <a:t> (2019) </a:t>
            </a:r>
          </a:p>
          <a:p>
            <a:pPr algn="ctr"/>
            <a:r>
              <a:rPr lang="en-US" sz="1600" dirty="0"/>
              <a:t>ACS MCL (2020)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21F565A-47A6-B447-B7E9-DEEED9A44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302" y="1488971"/>
            <a:ext cx="1028700" cy="15113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1A90261-71FC-2145-A586-17CAEB1C80BB}"/>
              </a:ext>
            </a:extLst>
          </p:cNvPr>
          <p:cNvSpPr txBox="1"/>
          <p:nvPr/>
        </p:nvSpPr>
        <p:spPr>
          <a:xfrm>
            <a:off x="974662" y="2995133"/>
            <a:ext cx="1047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JPA (2020)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F444FB-61AA-B340-A33F-470DA13D6465}"/>
              </a:ext>
            </a:extLst>
          </p:cNvPr>
          <p:cNvSpPr txBox="1"/>
          <p:nvPr/>
        </p:nvSpPr>
        <p:spPr>
          <a:xfrm>
            <a:off x="7492656" y="4940457"/>
            <a:ext cx="1943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ACS CN (2015, 2018) </a:t>
            </a:r>
          </a:p>
          <a:p>
            <a:pPr algn="ctr"/>
            <a:r>
              <a:rPr lang="en-US" sz="1600" dirty="0"/>
              <a:t>ACS MCL (2018)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D205942-40E9-B344-99E1-18862179F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7670" y="4010850"/>
            <a:ext cx="1968500" cy="6604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06C82BC-41E0-8A41-AB4C-4E01B31481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4283" y="1678761"/>
            <a:ext cx="1358900" cy="12573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FEF4BBE-EBA8-A44D-A1B9-7BC04975E763}"/>
              </a:ext>
            </a:extLst>
          </p:cNvPr>
          <p:cNvSpPr txBox="1"/>
          <p:nvPr/>
        </p:nvSpPr>
        <p:spPr>
          <a:xfrm>
            <a:off x="5498734" y="2995133"/>
            <a:ext cx="1510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ACS MCL (2015)</a:t>
            </a:r>
          </a:p>
        </p:txBody>
      </p:sp>
    </p:spTree>
    <p:extLst>
      <p:ext uri="{BB962C8B-B14F-4D97-AF65-F5344CB8AC3E}">
        <p14:creationId xmlns:p14="http://schemas.microsoft.com/office/powerpoint/2010/main" val="1621323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A3E857-E659-0F4F-96DE-77B35B03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4162" y="1450127"/>
            <a:ext cx="3562014" cy="2468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dirty="0"/>
              <a:t>4. Basic Science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FCC5E-F609-8646-943C-EC480DBB6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2129" y="4078224"/>
            <a:ext cx="2926080" cy="13075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200" dirty="0"/>
              <a:t>Radiochemistry Methodology</a:t>
            </a:r>
          </a:p>
        </p:txBody>
      </p:sp>
      <p:sp>
        <p:nvSpPr>
          <p:cNvPr id="52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5F181A-5EDA-034A-8CAD-A3D511E935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921910" y="465243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447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>
            <a:extLst>
              <a:ext uri="{FF2B5EF4-FFF2-40B4-BE49-F238E27FC236}">
                <a16:creationId xmlns:a16="http://schemas.microsoft.com/office/drawing/2014/main" id="{67FC6DF5-6695-481D-AEEA-555296115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26"/>
            <a:ext cx="675033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FE27E6BE-1194-49E7-BA29-0898123DD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9A6761-A223-E145-A99F-0EFD63A78528}"/>
              </a:ext>
            </a:extLst>
          </p:cNvPr>
          <p:cNvSpPr txBox="1"/>
          <p:nvPr/>
        </p:nvSpPr>
        <p:spPr>
          <a:xfrm>
            <a:off x="5959596" y="-467344"/>
            <a:ext cx="6232403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u="sng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Simplifying Radiotracer Production</a:t>
            </a:r>
          </a:p>
        </p:txBody>
      </p:sp>
      <p:sp>
        <p:nvSpPr>
          <p:cNvPr id="26" name="Freeform 82">
            <a:extLst>
              <a:ext uri="{FF2B5EF4-FFF2-40B4-BE49-F238E27FC236}">
                <a16:creationId xmlns:a16="http://schemas.microsoft.com/office/drawing/2014/main" id="{63D44656-9703-4F76-BF95-869D8579E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62511"/>
            <a:ext cx="3242130" cy="2704964"/>
          </a:xfrm>
          <a:custGeom>
            <a:avLst/>
            <a:gdLst>
              <a:gd name="connsiteX0" fmla="*/ 1465277 w 3242130"/>
              <a:gd name="connsiteY0" fmla="*/ 0 h 2704964"/>
              <a:gd name="connsiteX1" fmla="*/ 3242130 w 3242130"/>
              <a:gd name="connsiteY1" fmla="*/ 1776853 h 2704964"/>
              <a:gd name="connsiteX2" fmla="*/ 3027674 w 3242130"/>
              <a:gd name="connsiteY2" fmla="*/ 2623807 h 2704964"/>
              <a:gd name="connsiteX3" fmla="*/ 2978369 w 3242130"/>
              <a:gd name="connsiteY3" fmla="*/ 2704964 h 2704964"/>
              <a:gd name="connsiteX4" fmla="*/ 0 w 3242130"/>
              <a:gd name="connsiteY4" fmla="*/ 2704964 h 2704964"/>
              <a:gd name="connsiteX5" fmla="*/ 0 w 3242130"/>
              <a:gd name="connsiteY5" fmla="*/ 772542 h 2704964"/>
              <a:gd name="connsiteX6" fmla="*/ 94171 w 3242130"/>
              <a:gd name="connsiteY6" fmla="*/ 646610 h 2704964"/>
              <a:gd name="connsiteX7" fmla="*/ 1465277 w 3242130"/>
              <a:gd name="connsiteY7" fmla="*/ 0 h 270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42130" h="2704964">
                <a:moveTo>
                  <a:pt x="1465277" y="0"/>
                </a:moveTo>
                <a:cubicBezTo>
                  <a:pt x="2446606" y="0"/>
                  <a:pt x="3242130" y="795524"/>
                  <a:pt x="3242130" y="1776853"/>
                </a:cubicBezTo>
                <a:cubicBezTo>
                  <a:pt x="3242130" y="2083519"/>
                  <a:pt x="3164442" y="2372039"/>
                  <a:pt x="3027674" y="2623807"/>
                </a:cubicBezTo>
                <a:lnTo>
                  <a:pt x="2978369" y="2704964"/>
                </a:lnTo>
                <a:lnTo>
                  <a:pt x="0" y="2704964"/>
                </a:lnTo>
                <a:lnTo>
                  <a:pt x="0" y="772542"/>
                </a:lnTo>
                <a:lnTo>
                  <a:pt x="94171" y="646610"/>
                </a:lnTo>
                <a:cubicBezTo>
                  <a:pt x="420072" y="251709"/>
                  <a:pt x="913280" y="0"/>
                  <a:pt x="1465277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17">
            <a:extLst>
              <a:ext uri="{FF2B5EF4-FFF2-40B4-BE49-F238E27FC236}">
                <a16:creationId xmlns:a16="http://schemas.microsoft.com/office/drawing/2014/main" id="{6F72EDF1-3CBA-4BB0-8AE8-3583F0846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5971" y="2816635"/>
            <a:ext cx="2865340" cy="2865340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78">
            <a:extLst>
              <a:ext uri="{FF2B5EF4-FFF2-40B4-BE49-F238E27FC236}">
                <a16:creationId xmlns:a16="http://schemas.microsoft.com/office/drawing/2014/main" id="{29B389D7-95A7-4E4F-B9CF-F8D686302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090921" cy="3465906"/>
          </a:xfrm>
          <a:custGeom>
            <a:avLst/>
            <a:gdLst>
              <a:gd name="connsiteX0" fmla="*/ 0 w 4090921"/>
              <a:gd name="connsiteY0" fmla="*/ 0 h 3465906"/>
              <a:gd name="connsiteX1" fmla="*/ 3746474 w 4090921"/>
              <a:gd name="connsiteY1" fmla="*/ 0 h 3465906"/>
              <a:gd name="connsiteX2" fmla="*/ 3817144 w 4090921"/>
              <a:gd name="connsiteY2" fmla="*/ 116327 h 3465906"/>
              <a:gd name="connsiteX3" fmla="*/ 4090921 w 4090921"/>
              <a:gd name="connsiteY3" fmla="*/ 1197557 h 3465906"/>
              <a:gd name="connsiteX4" fmla="*/ 1822572 w 4090921"/>
              <a:gd name="connsiteY4" fmla="*/ 3465906 h 3465906"/>
              <a:gd name="connsiteX5" fmla="*/ 72204 w 4090921"/>
              <a:gd name="connsiteY5" fmla="*/ 2640438 h 3465906"/>
              <a:gd name="connsiteX6" fmla="*/ 0 w 4090921"/>
              <a:gd name="connsiteY6" fmla="*/ 2543882 h 346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0921" h="3465906">
                <a:moveTo>
                  <a:pt x="0" y="0"/>
                </a:moveTo>
                <a:lnTo>
                  <a:pt x="3746474" y="0"/>
                </a:lnTo>
                <a:lnTo>
                  <a:pt x="3817144" y="116327"/>
                </a:lnTo>
                <a:cubicBezTo>
                  <a:pt x="3991744" y="437737"/>
                  <a:pt x="4090921" y="806065"/>
                  <a:pt x="4090921" y="1197557"/>
                </a:cubicBezTo>
                <a:cubicBezTo>
                  <a:pt x="4090921" y="2450332"/>
                  <a:pt x="3075348" y="3465906"/>
                  <a:pt x="1822572" y="3465906"/>
                </a:cubicBezTo>
                <a:cubicBezTo>
                  <a:pt x="1117886" y="3465906"/>
                  <a:pt x="488252" y="3144572"/>
                  <a:pt x="72204" y="2640438"/>
                </a:cubicBezTo>
                <a:lnTo>
                  <a:pt x="0" y="2543882"/>
                </a:ln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E6DBD-A251-8D4B-B5CB-71175A73C4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2" y="682906"/>
            <a:ext cx="3836201" cy="1400213"/>
          </a:xfrm>
          <a:prstGeom prst="rect">
            <a:avLst/>
          </a:prstGeom>
        </p:spPr>
      </p:pic>
      <p:sp>
        <p:nvSpPr>
          <p:cNvPr id="29" name="Oval 21">
            <a:extLst>
              <a:ext uri="{FF2B5EF4-FFF2-40B4-BE49-F238E27FC236}">
                <a16:creationId xmlns:a16="http://schemas.microsoft.com/office/drawing/2014/main" id="{B275ED38-7160-44B2-ADEA-7615F92E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27" y="457158"/>
            <a:ext cx="1964524" cy="1964524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DFA626-C9B4-2543-95DF-7B940438E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8" y="4930815"/>
            <a:ext cx="2824798" cy="18325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60961E-BA5C-5342-9C25-F8652028DC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358" y="3595614"/>
            <a:ext cx="2334611" cy="13073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2C0A0D-9E10-0847-A502-C6AB8E064F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6192" y="718287"/>
            <a:ext cx="1295119" cy="13782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7259D7-9089-CD47-86EC-2848867987D1}"/>
              </a:ext>
            </a:extLst>
          </p:cNvPr>
          <p:cNvSpPr txBox="1"/>
          <p:nvPr/>
        </p:nvSpPr>
        <p:spPr>
          <a:xfrm>
            <a:off x="6687760" y="1628453"/>
            <a:ext cx="5522401" cy="44868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solidFill>
                  <a:srgbClr val="000000"/>
                </a:solidFill>
              </a:rPr>
              <a:t>There are a number of challenges facing PET drug manufacturers in 2020: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More tracers are garnering FDA approval, including </a:t>
            </a:r>
            <a:r>
              <a:rPr lang="en-US" baseline="30000" dirty="0">
                <a:solidFill>
                  <a:srgbClr val="000000"/>
                </a:solidFill>
              </a:rPr>
              <a:t>11</a:t>
            </a:r>
            <a:r>
              <a:rPr lang="en-US" dirty="0">
                <a:solidFill>
                  <a:srgbClr val="000000"/>
                </a:solidFill>
              </a:rPr>
              <a:t>C, </a:t>
            </a:r>
            <a:r>
              <a:rPr lang="en-US" baseline="30000" dirty="0">
                <a:solidFill>
                  <a:srgbClr val="000000"/>
                </a:solidFill>
              </a:rPr>
              <a:t>18</a:t>
            </a:r>
            <a:r>
              <a:rPr lang="en-US" dirty="0">
                <a:solidFill>
                  <a:srgbClr val="000000"/>
                </a:solidFill>
              </a:rPr>
              <a:t>F and </a:t>
            </a:r>
            <a:r>
              <a:rPr lang="en-US" baseline="30000" dirty="0">
                <a:solidFill>
                  <a:srgbClr val="000000"/>
                </a:solidFill>
              </a:rPr>
              <a:t>68</a:t>
            </a:r>
            <a:r>
              <a:rPr lang="en-US" dirty="0">
                <a:solidFill>
                  <a:srgbClr val="000000"/>
                </a:solidFill>
              </a:rPr>
              <a:t>Ga tracers, mandating increased numbers of more diverse radiosyntheses per day;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Demand for PET drugs is increasing overall (clinical throughput has doubled at UM since 2014);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There is a need to label more complex molecules (e.g. labeling tracers for new imaging targets or labeling complex pharmaceutical assets);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cGMP is increasing regulatory burden (and cost) associated with PET drug manufacture.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1" u="sng" dirty="0">
                <a:solidFill>
                  <a:srgbClr val="000000"/>
                </a:solidFill>
              </a:rPr>
              <a:t>My lab is therefore motivated to simplify the synthesis and quality control of PET drugs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endParaRPr lang="en-US" sz="2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0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CB0E0B-0C7B-604E-8C53-5DAC20B6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9" y="2048100"/>
            <a:ext cx="4583722" cy="2760098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</a:rPr>
              <a:t>Basic Science A: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5400" b="1" dirty="0">
                <a:solidFill>
                  <a:srgbClr val="FFFFFF"/>
                </a:solidFill>
              </a:rPr>
              <a:t>Green Radiochemistry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A557D-5F2A-7E48-8302-24DF0FEC9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054" y="95282"/>
            <a:ext cx="6345380" cy="6665734"/>
          </a:xfrm>
        </p:spPr>
        <p:txBody>
          <a:bodyPr anchor="ctr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700" b="1" u="sng" dirty="0">
                <a:solidFill>
                  <a:srgbClr val="000000"/>
                </a:solidFill>
              </a:rPr>
              <a:t>Peter’s Methodology Philosophy</a:t>
            </a:r>
          </a:p>
          <a:p>
            <a:pPr algn="just"/>
            <a:endParaRPr lang="en-US" sz="1900" dirty="0">
              <a:solidFill>
                <a:srgbClr val="000000"/>
              </a:solidFill>
            </a:endParaRPr>
          </a:p>
          <a:p>
            <a:pPr algn="just"/>
            <a:r>
              <a:rPr lang="en-US" sz="2400" dirty="0">
                <a:latin typeface="+mn-lt"/>
                <a:cs typeface="Gill Sans"/>
              </a:rPr>
              <a:t>Develop general, mild, high-yielding, and user-friendly labeling procedures;</a:t>
            </a:r>
          </a:p>
          <a:p>
            <a:pPr algn="just"/>
            <a:endParaRPr lang="en-US" sz="2400" dirty="0">
              <a:latin typeface="+mn-lt"/>
              <a:cs typeface="Gill Sans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</a:rPr>
              <a:t>We’re starting to better understand fluorine-18 and carbon-11, as well as their behavior</a:t>
            </a:r>
          </a:p>
          <a:p>
            <a:pPr algn="just"/>
            <a:endParaRPr lang="en-US" sz="2400" dirty="0">
              <a:solidFill>
                <a:srgbClr val="000000"/>
              </a:solidFill>
            </a:endParaRPr>
          </a:p>
          <a:p>
            <a:pPr algn="just"/>
            <a:r>
              <a:rPr lang="en-US" sz="2400" dirty="0">
                <a:latin typeface="+mn-lt"/>
                <a:cs typeface="Gill Sans"/>
              </a:rPr>
              <a:t>Our chemistry must work with diverse substrates – </a:t>
            </a:r>
            <a:r>
              <a:rPr lang="en-US" sz="2400" dirty="0">
                <a:cs typeface="Gill Sans"/>
              </a:rPr>
              <a:t>long term goal of our program is to be able to label any molecule!</a:t>
            </a:r>
            <a:endParaRPr lang="en-US" sz="2400" dirty="0">
              <a:latin typeface="+mn-lt"/>
              <a:cs typeface="Gill Sans"/>
            </a:endParaRPr>
          </a:p>
          <a:p>
            <a:pPr algn="just"/>
            <a:endParaRPr lang="en-US" sz="2400" dirty="0">
              <a:solidFill>
                <a:srgbClr val="000000"/>
              </a:solidFill>
              <a:cs typeface="Gill Sans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</a:rPr>
              <a:t>Our methods must be suitable for clinical production;</a:t>
            </a:r>
          </a:p>
          <a:p>
            <a:pPr algn="just"/>
            <a:endParaRPr lang="en-US" sz="2400" dirty="0">
              <a:solidFill>
                <a:srgbClr val="000000"/>
              </a:solidFill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</a:rPr>
              <a:t>Our chemistry must be easy to use, work in different labs and be compatible with many different synthesis modules or manual set-ups - </a:t>
            </a:r>
            <a:r>
              <a:rPr lang="en-US" sz="2400" b="1" u="sng" dirty="0">
                <a:solidFill>
                  <a:srgbClr val="000000"/>
                </a:solidFill>
              </a:rPr>
              <a:t>Simple is always better!</a:t>
            </a:r>
          </a:p>
        </p:txBody>
      </p:sp>
    </p:spTree>
    <p:extLst>
      <p:ext uri="{BB962C8B-B14F-4D97-AF65-F5344CB8AC3E}">
        <p14:creationId xmlns:p14="http://schemas.microsoft.com/office/powerpoint/2010/main" val="975040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 up of a bottle&#10;&#10;Description automatically generated">
            <a:extLst>
              <a:ext uri="{FF2B5EF4-FFF2-40B4-BE49-F238E27FC236}">
                <a16:creationId xmlns:a16="http://schemas.microsoft.com/office/drawing/2014/main" id="{031E5955-078A-134C-9163-926FDD87AE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Arc 11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3B3B34-FEE7-CF4E-A5D2-DD3DE072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225" y="20126"/>
            <a:ext cx="5721484" cy="1325563"/>
          </a:xfrm>
        </p:spPr>
        <p:txBody>
          <a:bodyPr>
            <a:normAutofit/>
          </a:bodyPr>
          <a:lstStyle/>
          <a:p>
            <a:r>
              <a:rPr lang="en-US" b="1" dirty="0"/>
              <a:t>Residual Solvents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AEA262-35BA-164E-922D-9FF39460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5472" y="1549683"/>
            <a:ext cx="7343775" cy="43513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400" dirty="0"/>
              <a:t>Solvents assigned Class by ICH Guidelines based upon toxicity:</a:t>
            </a:r>
          </a:p>
          <a:p>
            <a:pPr lvl="1">
              <a:defRPr/>
            </a:pPr>
            <a:r>
              <a:rPr lang="en-US" sz="1400" dirty="0"/>
              <a:t>Class III (EtOH, DMSO, Acetone, MEK etc.)</a:t>
            </a:r>
          </a:p>
          <a:p>
            <a:pPr lvl="1">
              <a:defRPr/>
            </a:pPr>
            <a:r>
              <a:rPr lang="en-US" sz="1400" dirty="0"/>
              <a:t>Class II (</a:t>
            </a:r>
            <a:r>
              <a:rPr lang="en-US" sz="1400" dirty="0" err="1"/>
              <a:t>MeCN</a:t>
            </a:r>
            <a:r>
              <a:rPr lang="en-US" sz="1400" dirty="0"/>
              <a:t>, DMF, DCM, 2-Pentanone etc.)</a:t>
            </a:r>
          </a:p>
          <a:p>
            <a:pPr lvl="1">
              <a:defRPr/>
            </a:pPr>
            <a:r>
              <a:rPr lang="en-US" sz="1400" dirty="0"/>
              <a:t>Class I (Benzene, CCl</a:t>
            </a:r>
            <a:r>
              <a:rPr lang="en-US" sz="1400" baseline="-25000" dirty="0"/>
              <a:t>4</a:t>
            </a:r>
            <a:r>
              <a:rPr lang="en-US" sz="1400" dirty="0"/>
              <a:t>) – </a:t>
            </a:r>
            <a:r>
              <a:rPr lang="en-US" sz="1400" b="1" dirty="0">
                <a:solidFill>
                  <a:srgbClr val="FF0000"/>
                </a:solidFill>
              </a:rPr>
              <a:t>NOT ALLOWED IN THE LAB</a:t>
            </a:r>
            <a:r>
              <a:rPr lang="en-US" sz="1400" b="1" dirty="0"/>
              <a:t>!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sz="1400" dirty="0"/>
              <a:t>Syntheses employing Class II solvents represent an element of risk to the patient, and thus require daily residual solvent testing. This is time consuming, especially for short-lived </a:t>
            </a:r>
            <a:r>
              <a:rPr lang="en-US" sz="1400" baseline="30000" dirty="0"/>
              <a:t>11</a:t>
            </a:r>
            <a:r>
              <a:rPr lang="en-US" sz="1400" dirty="0"/>
              <a:t>C doses, and difficult to schedule 8 x 20-30 min GC runs (typically includes blank – 3 x standards – blank – 3 x doses – blank) and is particularly challenging on days with high volume of syntheses;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sz="1400" dirty="0"/>
              <a:t>In the cGMP age, all solvents, reagents etc. require management through an inventory system;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sz="1400" dirty="0"/>
              <a:t>All waste requires disposal as HAZMAT (expensive, especially for waste containing methyl ethyl ketone (MEK) due to regulations stemming from its use in the dry-cleaning industry);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sz="1400" dirty="0"/>
              <a:t>USP&lt;823&gt; gives a provision that for syntheses employing Class III solvents ONLY (for cleaning, synthesis, HPLC, reformulation etc.), then daily residual solvent analysis </a:t>
            </a:r>
            <a:r>
              <a:rPr lang="en-US" sz="1400" b="1" u="sng" dirty="0"/>
              <a:t>is not required </a:t>
            </a:r>
            <a:r>
              <a:rPr lang="en-US" sz="1400" dirty="0"/>
              <a:t>and the test can be reduced to a periodic QC test (e.g. quarterly like RNP, Osmolality etc.)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sz="1400" b="1" u="sng" dirty="0"/>
              <a:t>Therefore, we have an interest in eliminating Class II solvents from the synthesis of clinical PET drugs</a:t>
            </a:r>
          </a:p>
        </p:txBody>
      </p:sp>
    </p:spTree>
    <p:extLst>
      <p:ext uri="{BB962C8B-B14F-4D97-AF65-F5344CB8AC3E}">
        <p14:creationId xmlns:p14="http://schemas.microsoft.com/office/powerpoint/2010/main" val="311509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2F19FF-C42A-5B48-8856-8BBF48DA9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38" y="147316"/>
            <a:ext cx="5868844" cy="1143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8000"/>
                </a:solidFill>
              </a:rPr>
              <a:t>This is Green chemistry…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852682-6453-6B42-856E-3E0587CFA82E}"/>
              </a:ext>
            </a:extLst>
          </p:cNvPr>
          <p:cNvSpPr txBox="1">
            <a:spLocks/>
          </p:cNvSpPr>
          <p:nvPr/>
        </p:nvSpPr>
        <p:spPr>
          <a:xfrm>
            <a:off x="96837" y="1371600"/>
            <a:ext cx="5621047" cy="1143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800" dirty="0"/>
              <a:t>The invention, design and application of chemical products and processes to reduce or to eliminate the use and generation of hazardous substances.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A0ACCB3-630A-E44C-96E8-767C4CDA3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3366" y="3713061"/>
            <a:ext cx="2892298" cy="314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3817C6B-A667-FF4D-965B-4A69AE445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51" y="2518447"/>
            <a:ext cx="556245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700" b="1" dirty="0" err="1">
                <a:solidFill>
                  <a:srgbClr val="008000"/>
                </a:solidFill>
              </a:rPr>
              <a:t>Anastas</a:t>
            </a:r>
            <a:r>
              <a:rPr lang="en-US" sz="1700" b="1" dirty="0">
                <a:solidFill>
                  <a:srgbClr val="008000"/>
                </a:solidFill>
              </a:rPr>
              <a:t>, P. T.; Warner, J. C. Green Chemistry: Theory and Practice, Oxford University Press, 1998, p.30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DCE938-7753-0248-8732-540681AC1156}"/>
              </a:ext>
            </a:extLst>
          </p:cNvPr>
          <p:cNvSpPr txBox="1">
            <a:spLocks/>
          </p:cNvSpPr>
          <p:nvPr/>
        </p:nvSpPr>
        <p:spPr>
          <a:xfrm>
            <a:off x="6249477" y="147316"/>
            <a:ext cx="61456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>
                <a:solidFill>
                  <a:srgbClr val="0070C0"/>
                </a:solidFill>
              </a:rPr>
              <a:t>and Pharmaceutical </a:t>
            </a:r>
            <a:r>
              <a:rPr lang="en-US" b="1" dirty="0" err="1">
                <a:solidFill>
                  <a:srgbClr val="0070C0"/>
                </a:solidFill>
              </a:rPr>
              <a:t>QbD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4049ECB-086F-DD4B-8C37-5056DB48F4BA}"/>
              </a:ext>
            </a:extLst>
          </p:cNvPr>
          <p:cNvSpPr txBox="1">
            <a:spLocks/>
          </p:cNvSpPr>
          <p:nvPr/>
        </p:nvSpPr>
        <p:spPr>
          <a:xfrm>
            <a:off x="6429577" y="1324650"/>
            <a:ext cx="5450678" cy="19252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800" dirty="0"/>
              <a:t>Quality should be designed into a product, recognizing that most quality crises and problems relate to the way in which a product was designed in the first place. A high-quality drug product Is a product free of contamination and reliably delivering the benefit promised in the label to the consumer.</a:t>
            </a:r>
          </a:p>
          <a:p>
            <a:pPr algn="just">
              <a:defRPr/>
            </a:pPr>
            <a:endParaRPr lang="en-US" sz="1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16D53C4-9D6E-2C41-A430-A5A405AF5676}"/>
              </a:ext>
            </a:extLst>
          </p:cNvPr>
          <p:cNvCxnSpPr>
            <a:cxnSpLocks/>
          </p:cNvCxnSpPr>
          <p:nvPr/>
        </p:nvCxnSpPr>
        <p:spPr>
          <a:xfrm>
            <a:off x="6073730" y="1510723"/>
            <a:ext cx="0" cy="1623277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C9342C3-CD0A-C74D-A06F-1EB0D56BA77C}"/>
              </a:ext>
            </a:extLst>
          </p:cNvPr>
          <p:cNvSpPr/>
          <p:nvPr/>
        </p:nvSpPr>
        <p:spPr>
          <a:xfrm>
            <a:off x="133278" y="3967358"/>
            <a:ext cx="96143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dirty="0"/>
              <a:t>It quickly became apparent that using ethanol as the only organic solvent would be advantageous – Class III, GC methods in place;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dirty="0"/>
              <a:t>However, </a:t>
            </a:r>
            <a:r>
              <a:rPr lang="en-US" dirty="0" err="1"/>
              <a:t>perfluoroalkanesulfonate</a:t>
            </a:r>
            <a:r>
              <a:rPr lang="en-US" dirty="0"/>
              <a:t> esters ‘known’ to be prone to solvolysis;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dirty="0"/>
              <a:t>But, many ‘standard practices’ in organic synthesis do not translate to radiochemistry because of the tracer concept;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dirty="0"/>
              <a:t>We have explored elimination of Class II solvents from the synthesis of </a:t>
            </a:r>
            <a:r>
              <a:rPr lang="en-US" baseline="30000" dirty="0"/>
              <a:t>11</a:t>
            </a:r>
            <a:r>
              <a:rPr lang="en-US" dirty="0"/>
              <a:t>C and </a:t>
            </a:r>
            <a:r>
              <a:rPr lang="en-US" baseline="30000" dirty="0"/>
              <a:t>18</a:t>
            </a:r>
            <a:r>
              <a:rPr lang="en-US" dirty="0"/>
              <a:t>F-labeled tracers.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42E7A9-FD2D-2D4D-8F0E-8D3607E5EC6B}"/>
              </a:ext>
            </a:extLst>
          </p:cNvPr>
          <p:cNvCxnSpPr>
            <a:cxnSpLocks/>
          </p:cNvCxnSpPr>
          <p:nvPr/>
        </p:nvCxnSpPr>
        <p:spPr>
          <a:xfrm>
            <a:off x="233082" y="3644499"/>
            <a:ext cx="11781440" cy="1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22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1BB36CC7-E24C-604F-9F75-A5B6DC519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57" y="2725254"/>
            <a:ext cx="1422400" cy="1422400"/>
          </a:xfrm>
          <a:prstGeom prst="rect">
            <a:avLst/>
          </a:prstGeom>
        </p:spPr>
      </p:pic>
      <p:pic>
        <p:nvPicPr>
          <p:cNvPr id="4" name="Picture 3" descr="A picture containing plate, game&#10;&#10;Description automatically generated">
            <a:extLst>
              <a:ext uri="{FF2B5EF4-FFF2-40B4-BE49-F238E27FC236}">
                <a16:creationId xmlns:a16="http://schemas.microsoft.com/office/drawing/2014/main" id="{6A847729-4BE8-A84D-BDB3-D0E0AE1BCE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163" y="2374061"/>
            <a:ext cx="2049232" cy="20492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CC49956-21C8-D245-8804-70D6605B2D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5899" y="2811460"/>
            <a:ext cx="1658741" cy="1080320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0507613C-15EA-534D-98CF-7548295A7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6597" y="2415783"/>
            <a:ext cx="1995813" cy="199581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939588A-9C38-1C4C-A467-3A9C7F2CCD01}"/>
              </a:ext>
            </a:extLst>
          </p:cNvPr>
          <p:cNvSpPr/>
          <p:nvPr/>
        </p:nvSpPr>
        <p:spPr>
          <a:xfrm>
            <a:off x="2883773" y="2465888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D5A6E4-04FA-E247-8B76-5080892F79B9}"/>
              </a:ext>
            </a:extLst>
          </p:cNvPr>
          <p:cNvSpPr/>
          <p:nvPr/>
        </p:nvSpPr>
        <p:spPr>
          <a:xfrm>
            <a:off x="647645" y="2465888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72D2E1D-F736-9A43-AEBB-3A7A09E0B39F}"/>
              </a:ext>
            </a:extLst>
          </p:cNvPr>
          <p:cNvSpPr/>
          <p:nvPr/>
        </p:nvSpPr>
        <p:spPr>
          <a:xfrm>
            <a:off x="7355667" y="2445819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7F3E51-38E0-BC49-AABD-B014E36688D6}"/>
              </a:ext>
            </a:extLst>
          </p:cNvPr>
          <p:cNvSpPr/>
          <p:nvPr/>
        </p:nvSpPr>
        <p:spPr>
          <a:xfrm>
            <a:off x="9592157" y="2435784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E6FBA97-0AB7-6744-8772-061B2F54ABE0}"/>
              </a:ext>
            </a:extLst>
          </p:cNvPr>
          <p:cNvSpPr/>
          <p:nvPr/>
        </p:nvSpPr>
        <p:spPr>
          <a:xfrm>
            <a:off x="5121391" y="2450578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24" name="Picture 23" descr="A close up of a necklace&#10;&#10;Description automatically generated">
            <a:extLst>
              <a:ext uri="{FF2B5EF4-FFF2-40B4-BE49-F238E27FC236}">
                <a16:creationId xmlns:a16="http://schemas.microsoft.com/office/drawing/2014/main" id="{7216BD7B-2B4D-354A-9CAE-DD5EB68012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0232" y="2706271"/>
            <a:ext cx="2374682" cy="144545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8034A21-CAA9-B446-92B3-5685FB744E60}"/>
              </a:ext>
            </a:extLst>
          </p:cNvPr>
          <p:cNvSpPr txBox="1"/>
          <p:nvPr/>
        </p:nvSpPr>
        <p:spPr>
          <a:xfrm>
            <a:off x="518952" y="1517082"/>
            <a:ext cx="2183611" cy="7762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Synthesis </a:t>
            </a:r>
          </a:p>
          <a:p>
            <a:pPr algn="ctr"/>
            <a:r>
              <a:rPr lang="en-US" sz="2222" b="1" dirty="0"/>
              <a:t>Module Cleaning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F4AC58-6FB0-074D-B099-56BFADAD891F}"/>
              </a:ext>
            </a:extLst>
          </p:cNvPr>
          <p:cNvSpPr txBox="1"/>
          <p:nvPr/>
        </p:nvSpPr>
        <p:spPr>
          <a:xfrm>
            <a:off x="3056893" y="1517082"/>
            <a:ext cx="1579984" cy="7762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Reagent </a:t>
            </a:r>
          </a:p>
          <a:p>
            <a:pPr algn="ctr"/>
            <a:r>
              <a:rPr lang="en-US" sz="2222" b="1" dirty="0"/>
              <a:t>Preparation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11FB21-81AB-5947-8F79-FEC5039629DE}"/>
              </a:ext>
            </a:extLst>
          </p:cNvPr>
          <p:cNvSpPr txBox="1"/>
          <p:nvPr/>
        </p:nvSpPr>
        <p:spPr>
          <a:xfrm>
            <a:off x="5185859" y="1688058"/>
            <a:ext cx="1797288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Radiolabeling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8E11E9-C0D8-114B-A917-D087E6F8B3C6}"/>
              </a:ext>
            </a:extLst>
          </p:cNvPr>
          <p:cNvSpPr txBox="1"/>
          <p:nvPr/>
        </p:nvSpPr>
        <p:spPr>
          <a:xfrm>
            <a:off x="7542509" y="1688058"/>
            <a:ext cx="1552541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Purification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929508-7B1A-544F-8AE5-5854C6C86258}"/>
              </a:ext>
            </a:extLst>
          </p:cNvPr>
          <p:cNvSpPr txBox="1"/>
          <p:nvPr/>
        </p:nvSpPr>
        <p:spPr>
          <a:xfrm>
            <a:off x="9736615" y="1688058"/>
            <a:ext cx="1637308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Formulation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BEE53C-0D47-CC4D-A4DB-A65C67DAC74E}"/>
              </a:ext>
            </a:extLst>
          </p:cNvPr>
          <p:cNvSpPr txBox="1"/>
          <p:nvPr/>
        </p:nvSpPr>
        <p:spPr>
          <a:xfrm>
            <a:off x="667169" y="4651479"/>
            <a:ext cx="1887183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Use EtOH for cleaning</a:t>
            </a:r>
          </a:p>
          <a:p>
            <a:pPr algn="ctr"/>
            <a:r>
              <a:rPr lang="en-US" sz="1500" dirty="0"/>
              <a:t>(acetone is also </a:t>
            </a:r>
          </a:p>
          <a:p>
            <a:pPr algn="ctr"/>
            <a:r>
              <a:rPr lang="en-US" sz="1500" dirty="0"/>
              <a:t>green and Class III)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589A3F-E469-B743-9743-6F0A0CDA07C3}"/>
              </a:ext>
            </a:extLst>
          </p:cNvPr>
          <p:cNvSpPr txBox="1"/>
          <p:nvPr/>
        </p:nvSpPr>
        <p:spPr>
          <a:xfrm>
            <a:off x="2772748" y="4651479"/>
            <a:ext cx="214828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Use EtOH for preparing </a:t>
            </a:r>
          </a:p>
          <a:p>
            <a:pPr algn="ctr"/>
            <a:r>
              <a:rPr lang="en-US" sz="1500" dirty="0"/>
              <a:t>reagents (e.g. azeotropic </a:t>
            </a:r>
          </a:p>
          <a:p>
            <a:pPr algn="ctr"/>
            <a:r>
              <a:rPr lang="en-US" sz="1500" dirty="0"/>
              <a:t>drying of </a:t>
            </a:r>
            <a:r>
              <a:rPr lang="en-US" sz="1500" baseline="30000" dirty="0"/>
              <a:t>18</a:t>
            </a:r>
            <a:r>
              <a:rPr lang="en-US" sz="1500" dirty="0"/>
              <a:t>F)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848CCA-2A52-DE46-BAAF-39C7981F9A38}"/>
              </a:ext>
            </a:extLst>
          </p:cNvPr>
          <p:cNvSpPr txBox="1"/>
          <p:nvPr/>
        </p:nvSpPr>
        <p:spPr>
          <a:xfrm>
            <a:off x="5120140" y="4651479"/>
            <a:ext cx="19287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Use EtOH as </a:t>
            </a:r>
          </a:p>
          <a:p>
            <a:pPr algn="ctr"/>
            <a:r>
              <a:rPr lang="en-US" sz="1500" dirty="0"/>
              <a:t>reaction media </a:t>
            </a:r>
          </a:p>
          <a:p>
            <a:pPr algn="ctr"/>
            <a:r>
              <a:rPr lang="en-US" sz="1500" dirty="0"/>
              <a:t>(DMSO is also Class III,</a:t>
            </a:r>
          </a:p>
          <a:p>
            <a:pPr algn="ctr"/>
            <a:r>
              <a:rPr lang="en-US" sz="1500" dirty="0"/>
              <a:t>but less green)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63CD3D-90C8-9549-A66C-32C3DA5FEEB6}"/>
              </a:ext>
            </a:extLst>
          </p:cNvPr>
          <p:cNvSpPr txBox="1"/>
          <p:nvPr/>
        </p:nvSpPr>
        <p:spPr>
          <a:xfrm>
            <a:off x="7413756" y="4651479"/>
            <a:ext cx="181004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Use EtOH for HPLC </a:t>
            </a:r>
          </a:p>
          <a:p>
            <a:pPr algn="ctr"/>
            <a:r>
              <a:rPr lang="en-US" sz="1500" dirty="0"/>
              <a:t>mobile phase and/or</a:t>
            </a:r>
          </a:p>
          <a:p>
            <a:pPr algn="ctr"/>
            <a:r>
              <a:rPr lang="en-US" sz="1500" dirty="0"/>
              <a:t>SPE processing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890E4-51AF-044B-B40F-6BECEDE8381C}"/>
              </a:ext>
            </a:extLst>
          </p:cNvPr>
          <p:cNvSpPr txBox="1"/>
          <p:nvPr/>
        </p:nvSpPr>
        <p:spPr>
          <a:xfrm>
            <a:off x="9794516" y="4651479"/>
            <a:ext cx="15215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Formulate doses </a:t>
            </a:r>
          </a:p>
          <a:p>
            <a:pPr algn="ctr"/>
            <a:r>
              <a:rPr lang="en-US" sz="1500" dirty="0"/>
              <a:t>in EtOH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CA91E5F4-FBE7-2948-83AF-37FACCEF6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110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>
                <a:solidFill>
                  <a:schemeClr val="accent6">
                    <a:lumMod val="50000"/>
                  </a:schemeClr>
                </a:solidFill>
              </a:rPr>
              <a:t>Principles of Green Radiochemistry</a:t>
            </a:r>
          </a:p>
        </p:txBody>
      </p:sp>
    </p:spTree>
    <p:extLst>
      <p:ext uri="{BB962C8B-B14F-4D97-AF65-F5344CB8AC3E}">
        <p14:creationId xmlns:p14="http://schemas.microsoft.com/office/powerpoint/2010/main" val="3548020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8C5C3-0CD3-0041-A0FF-540941B9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Green Carbon-11 Radiochemistry</a:t>
            </a:r>
          </a:p>
        </p:txBody>
      </p:sp>
      <p:pic>
        <p:nvPicPr>
          <p:cNvPr id="5" name="Picture 4" descr="A picture containing bubble&#10;&#10;Description automatically generated">
            <a:extLst>
              <a:ext uri="{FF2B5EF4-FFF2-40B4-BE49-F238E27FC236}">
                <a16:creationId xmlns:a16="http://schemas.microsoft.com/office/drawing/2014/main" id="{E05A949A-8BC5-3442-AD93-AA3A2F1FA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80" y="307731"/>
            <a:ext cx="3997637" cy="399763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9A2B37-8608-D946-84E5-97553F18B2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402813"/>
              </p:ext>
            </p:extLst>
          </p:nvPr>
        </p:nvGraphicFramePr>
        <p:xfrm>
          <a:off x="6460866" y="550607"/>
          <a:ext cx="5455923" cy="122911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3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6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7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6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58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97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64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67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587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587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62486">
                <a:tc>
                  <a:txBody>
                    <a:bodyPr/>
                    <a:lstStyle/>
                    <a:p>
                      <a:pPr algn="ctr"/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CFN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CHO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DASB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DTBZ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FMZ</a:t>
                      </a: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HED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MET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OMAR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PBR28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PIB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PMP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RAC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Clean</a:t>
                      </a:r>
                      <a:endParaRPr lang="en-US" sz="700" b="1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700"/>
                        <a:t>Old</a:t>
                      </a:r>
                      <a:endParaRPr lang="en-US" sz="700" b="1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Acetone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Synth</a:t>
                      </a:r>
                      <a:endParaRPr lang="en-US" sz="700" b="1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DMSO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EtOH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MEK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DMF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MeCN</a:t>
                      </a: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DMF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Acetone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DMSO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err="1"/>
                        <a:t>MeCN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3-Pen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DMF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MEK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Purif</a:t>
                      </a:r>
                      <a:endParaRPr lang="en-US" sz="700" b="1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PrOH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EtOH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MeCN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700"/>
                        <a:t>EtOH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DC9E1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DC9E1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MeCN/MeOH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err="1"/>
                        <a:t>MeCN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err="1"/>
                        <a:t>MeCN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/>
                        <a:t>EtOH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0856" marR="40856" marT="20419" marB="20419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DC9E1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Clean</a:t>
                      </a:r>
                      <a:endParaRPr lang="en-US" sz="700" b="1">
                        <a:solidFill>
                          <a:srgbClr val="008000"/>
                        </a:solidFill>
                      </a:endParaRPr>
                    </a:p>
                  </a:txBody>
                  <a:tcPr marL="40856" marR="40856" marT="20419" marB="20419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700" b="1"/>
                        <a:t>Green</a:t>
                      </a:r>
                      <a:endParaRPr lang="en-US" sz="700" b="1">
                        <a:solidFill>
                          <a:srgbClr val="008000"/>
                        </a:solidFill>
                      </a:endParaRPr>
                    </a:p>
                  </a:txBody>
                  <a:tcPr marL="40856" marR="40856" marT="20419" marB="20419" anchor="ctr"/>
                </a:tc>
                <a:tc rowSpan="3" gridSpan="12"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Ethanol</a:t>
                      </a:r>
                      <a:endParaRPr lang="en-US" sz="900" b="1" dirty="0">
                        <a:solidFill>
                          <a:srgbClr val="008000"/>
                        </a:solidFill>
                      </a:endParaRPr>
                    </a:p>
                  </a:txBody>
                  <a:tcPr marL="40856" marR="40856" marT="20419" marB="20419" anchor="ctr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Synth</a:t>
                      </a:r>
                      <a:endParaRPr lang="en-US" sz="700" b="1">
                        <a:solidFill>
                          <a:srgbClr val="008000"/>
                        </a:solidFill>
                      </a:endParaRPr>
                    </a:p>
                  </a:txBody>
                  <a:tcPr marL="40856" marR="40856" marT="20419" marB="20419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486">
                <a:tc>
                  <a:txBody>
                    <a:bodyPr/>
                    <a:lstStyle/>
                    <a:p>
                      <a:pPr algn="ctr"/>
                      <a:r>
                        <a:rPr lang="en-US" sz="700" dirty="0" err="1"/>
                        <a:t>Purif</a:t>
                      </a:r>
                      <a:endParaRPr lang="en-US" sz="700" b="1" dirty="0">
                        <a:solidFill>
                          <a:srgbClr val="008000"/>
                        </a:solidFill>
                      </a:endParaRPr>
                    </a:p>
                  </a:txBody>
                  <a:tcPr marL="40856" marR="40856" marT="20419" marB="20419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DC9E1F"/>
                        </a:solidFill>
                      </a:endParaRPr>
                    </a:p>
                  </a:txBody>
                  <a:tcPr marL="91447" marR="91447" marT="45685" marB="45685" anchor="ctr">
                    <a:lnL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9E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1FC0215-F706-4140-99E4-EC2044C4AD0D}"/>
              </a:ext>
            </a:extLst>
          </p:cNvPr>
          <p:cNvSpPr/>
          <p:nvPr/>
        </p:nvSpPr>
        <p:spPr>
          <a:xfrm>
            <a:off x="6460866" y="2306549"/>
            <a:ext cx="54559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dirty="0"/>
              <a:t>Carbon-11 radiochemistry can be conducted using ethanol as the only organic solvent for module cleaning, synthesis, HPLC, and reformulation!</a:t>
            </a:r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endParaRPr lang="en-US" dirty="0"/>
          </a:p>
          <a:p>
            <a:pPr algn="ctr">
              <a:defRPr/>
            </a:pPr>
            <a:r>
              <a:rPr lang="en-US" dirty="0"/>
              <a:t>See: Shao </a:t>
            </a:r>
            <a:r>
              <a:rPr lang="en-US" i="1" dirty="0"/>
              <a:t>et al</a:t>
            </a:r>
            <a:r>
              <a:rPr lang="en-US" dirty="0"/>
              <a:t>., NMB (2012), ARI (2015)</a:t>
            </a:r>
          </a:p>
        </p:txBody>
      </p:sp>
    </p:spTree>
    <p:extLst>
      <p:ext uri="{BB962C8B-B14F-4D97-AF65-F5344CB8AC3E}">
        <p14:creationId xmlns:p14="http://schemas.microsoft.com/office/powerpoint/2010/main" val="409605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8C5C3-0CD3-0041-A0FF-540941B9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Green Fluorine-18 Radiochemistry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1FC0215-F706-4140-99E4-EC2044C4AD0D}"/>
              </a:ext>
            </a:extLst>
          </p:cNvPr>
          <p:cNvSpPr/>
          <p:nvPr/>
        </p:nvSpPr>
        <p:spPr>
          <a:xfrm>
            <a:off x="6422395" y="3380993"/>
            <a:ext cx="545591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700" dirty="0"/>
              <a:t>Remarkably, aliphatic fluorination reactions could be conducted using 15% EtOH in H</a:t>
            </a:r>
            <a:r>
              <a:rPr lang="en-US" sz="1700" baseline="-25000" dirty="0"/>
              <a:t>2</a:t>
            </a:r>
            <a:r>
              <a:rPr lang="en-US" sz="1700" dirty="0"/>
              <a:t>O as reaction solvent, with some reduction in RCY compared to traditional solvents (DMSO, </a:t>
            </a:r>
            <a:r>
              <a:rPr lang="en-US" sz="1700" dirty="0" err="1"/>
              <a:t>MeCN</a:t>
            </a:r>
            <a:r>
              <a:rPr lang="en-US" sz="1700" dirty="0"/>
              <a:t>); arene substrates were unreactive in EtOH.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482781-7A95-994A-A0A5-27FB7C1424E9}"/>
              </a:ext>
            </a:extLst>
          </p:cNvPr>
          <p:cNvSpPr/>
          <p:nvPr/>
        </p:nvSpPr>
        <p:spPr>
          <a:xfrm>
            <a:off x="3978785" y="5942230"/>
            <a:ext cx="4234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See: Stewart </a:t>
            </a:r>
            <a:r>
              <a:rPr lang="en-US" b="1" i="1" dirty="0">
                <a:solidFill>
                  <a:schemeClr val="bg1"/>
                </a:solidFill>
              </a:rPr>
              <a:t>et al</a:t>
            </a:r>
            <a:r>
              <a:rPr lang="en-US" b="1" dirty="0">
                <a:solidFill>
                  <a:schemeClr val="bg1"/>
                </a:solidFill>
              </a:rPr>
              <a:t>., Chem </a:t>
            </a:r>
            <a:r>
              <a:rPr lang="en-US" b="1" dirty="0" err="1">
                <a:solidFill>
                  <a:schemeClr val="bg1"/>
                </a:solidFill>
              </a:rPr>
              <a:t>Commun</a:t>
            </a:r>
            <a:r>
              <a:rPr lang="en-US" b="1" dirty="0">
                <a:solidFill>
                  <a:schemeClr val="bg1"/>
                </a:solidFill>
              </a:rPr>
              <a:t> (2015)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8F3BDF-5C7F-DB47-804C-CA10C0AEE28D}"/>
              </a:ext>
            </a:extLst>
          </p:cNvPr>
          <p:cNvSpPr/>
          <p:nvPr/>
        </p:nvSpPr>
        <p:spPr>
          <a:xfrm>
            <a:off x="313689" y="3380993"/>
            <a:ext cx="545591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700" dirty="0" err="1"/>
              <a:t>MeCN</a:t>
            </a:r>
            <a:r>
              <a:rPr lang="en-US" sz="1700" dirty="0"/>
              <a:t> is a class II solvent used to azeotropically dry fluoride. Due to the similar BPs of the azeotropes (</a:t>
            </a:r>
            <a:r>
              <a:rPr lang="en-US" sz="1700" dirty="0" err="1"/>
              <a:t>MeCN</a:t>
            </a:r>
            <a:r>
              <a:rPr lang="en-US" sz="1700" dirty="0"/>
              <a:t>=76.5</a:t>
            </a:r>
            <a:r>
              <a:rPr lang="en-US" sz="1700" baseline="30000" dirty="0"/>
              <a:t>o</a:t>
            </a:r>
            <a:r>
              <a:rPr lang="en-US" sz="1700" dirty="0"/>
              <a:t>C; EtOH=78.2</a:t>
            </a:r>
            <a:r>
              <a:rPr lang="en-US" sz="1700" baseline="30000" dirty="0"/>
              <a:t>o</a:t>
            </a:r>
            <a:r>
              <a:rPr lang="en-US" sz="1700" dirty="0"/>
              <a:t>C), switching to EtOH is straightforward and does not impact RCY.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AA62F1C-4323-0942-8ED9-9C91415D26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39" y="274937"/>
            <a:ext cx="4511927" cy="30334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C16495-AA58-3449-AC22-CA5E2F782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950" y="274211"/>
            <a:ext cx="4474011" cy="303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02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AB13FA-D6D1-0D48-B48E-8B8A0C56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4. Basic Science </a:t>
            </a:r>
            <a:r>
              <a:rPr lang="en-US" sz="3200" b="1" u="sng" dirty="0">
                <a:solidFill>
                  <a:schemeClr val="bg1"/>
                </a:solidFill>
              </a:rPr>
              <a:t>B:</a:t>
            </a:r>
            <a:r>
              <a:rPr lang="en-US" sz="32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Development of New </a:t>
            </a:r>
            <a:r>
              <a:rPr lang="en-US" sz="3200" b="1" u="sng" dirty="0">
                <a:solidFill>
                  <a:schemeClr val="bg1"/>
                </a:solidFill>
              </a:rPr>
              <a:t>R</a:t>
            </a:r>
            <a:r>
              <a:rPr lang="en-US" sz="32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adiolabeling </a:t>
            </a:r>
            <a:r>
              <a:rPr lang="en-US" sz="3200" b="1" u="sng" dirty="0">
                <a:solidFill>
                  <a:schemeClr val="bg1"/>
                </a:solidFill>
              </a:rPr>
              <a:t>R</a:t>
            </a:r>
            <a:r>
              <a:rPr lang="en-US" sz="32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eactions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984DA-E1E2-7841-8538-E7F968C5B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37" y="1396588"/>
            <a:ext cx="10905066" cy="27591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952112-ED6C-0D4D-875D-519ABF7BB053}"/>
              </a:ext>
            </a:extLst>
          </p:cNvPr>
          <p:cNvSpPr txBox="1"/>
          <p:nvPr/>
        </p:nvSpPr>
        <p:spPr>
          <a:xfrm>
            <a:off x="3915" y="4675291"/>
            <a:ext cx="12184169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3600" u="sng" dirty="0"/>
              <a:t>Copper-mediated Radiofluorination (CMRF) </a:t>
            </a:r>
          </a:p>
          <a:p>
            <a:pPr algn="ctr">
              <a:spcAft>
                <a:spcPts val="600"/>
              </a:spcAft>
            </a:pPr>
            <a:r>
              <a:rPr lang="en-GB" sz="3600" dirty="0"/>
              <a:t>NIBIB Funded to develop new radiochemistry (R01EB021155)</a:t>
            </a:r>
          </a:p>
          <a:p>
            <a:pPr algn="ctr">
              <a:spcAft>
                <a:spcPts val="600"/>
              </a:spcAft>
            </a:pPr>
            <a:r>
              <a:rPr lang="en-GB" sz="3600" dirty="0"/>
              <a:t>[For recent work, see: ACIE 2019, JACS 2020, Nature </a:t>
            </a:r>
            <a:r>
              <a:rPr lang="en-GB" sz="3600" dirty="0" err="1"/>
              <a:t>Prot</a:t>
            </a:r>
            <a:r>
              <a:rPr lang="en-GB" sz="3600" dirty="0"/>
              <a:t> 2020] 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851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3939588A-9C38-1C4C-A467-3A9C7F2CCD01}"/>
              </a:ext>
            </a:extLst>
          </p:cNvPr>
          <p:cNvSpPr/>
          <p:nvPr/>
        </p:nvSpPr>
        <p:spPr>
          <a:xfrm>
            <a:off x="2883773" y="1348295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D5A6E4-04FA-E247-8B76-5080892F79B9}"/>
              </a:ext>
            </a:extLst>
          </p:cNvPr>
          <p:cNvSpPr/>
          <p:nvPr/>
        </p:nvSpPr>
        <p:spPr>
          <a:xfrm>
            <a:off x="647645" y="1348295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72D2E1D-F736-9A43-AEBB-3A7A09E0B39F}"/>
              </a:ext>
            </a:extLst>
          </p:cNvPr>
          <p:cNvSpPr/>
          <p:nvPr/>
        </p:nvSpPr>
        <p:spPr>
          <a:xfrm>
            <a:off x="7355667" y="1328226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7F3E51-38E0-BC49-AABD-B014E36688D6}"/>
              </a:ext>
            </a:extLst>
          </p:cNvPr>
          <p:cNvSpPr/>
          <p:nvPr/>
        </p:nvSpPr>
        <p:spPr>
          <a:xfrm>
            <a:off x="9592157" y="1318191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E6FBA97-0AB7-6744-8772-061B2F54ABE0}"/>
              </a:ext>
            </a:extLst>
          </p:cNvPr>
          <p:cNvSpPr/>
          <p:nvPr/>
        </p:nvSpPr>
        <p:spPr>
          <a:xfrm>
            <a:off x="5121391" y="1332985"/>
            <a:ext cx="1926225" cy="192622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034A21-CAA9-B446-92B3-5685FB744E60}"/>
              </a:ext>
            </a:extLst>
          </p:cNvPr>
          <p:cNvSpPr txBox="1"/>
          <p:nvPr/>
        </p:nvSpPr>
        <p:spPr>
          <a:xfrm>
            <a:off x="635172" y="817204"/>
            <a:ext cx="1951176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Iodonium Salts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F4AC58-6FB0-074D-B099-56BFADAD891F}"/>
              </a:ext>
            </a:extLst>
          </p:cNvPr>
          <p:cNvSpPr txBox="1"/>
          <p:nvPr/>
        </p:nvSpPr>
        <p:spPr>
          <a:xfrm>
            <a:off x="2909194" y="817204"/>
            <a:ext cx="1875386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 err="1"/>
              <a:t>Organoborons</a:t>
            </a:r>
            <a:endParaRPr lang="en-US" sz="2222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11FB21-81AB-5947-8F79-FEC5039629DE}"/>
              </a:ext>
            </a:extLst>
          </p:cNvPr>
          <p:cNvSpPr txBox="1"/>
          <p:nvPr/>
        </p:nvSpPr>
        <p:spPr>
          <a:xfrm>
            <a:off x="4957305" y="817204"/>
            <a:ext cx="2254400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 err="1"/>
              <a:t>Organostannanes</a:t>
            </a:r>
            <a:endParaRPr lang="en-US" sz="2222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8E11E9-C0D8-114B-A917-D087E6F8B3C6}"/>
              </a:ext>
            </a:extLst>
          </p:cNvPr>
          <p:cNvSpPr txBox="1"/>
          <p:nvPr/>
        </p:nvSpPr>
        <p:spPr>
          <a:xfrm>
            <a:off x="7262756" y="817204"/>
            <a:ext cx="2112053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C-H Fluorination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929508-7B1A-544F-8AE5-5854C6C86258}"/>
              </a:ext>
            </a:extLst>
          </p:cNvPr>
          <p:cNvSpPr txBox="1"/>
          <p:nvPr/>
        </p:nvSpPr>
        <p:spPr>
          <a:xfrm>
            <a:off x="9755372" y="817204"/>
            <a:ext cx="1599798" cy="43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22" b="1" dirty="0"/>
              <a:t>Aryl Halides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BEE53C-0D47-CC4D-A4DB-A65C67DAC74E}"/>
              </a:ext>
            </a:extLst>
          </p:cNvPr>
          <p:cNvSpPr txBox="1"/>
          <p:nvPr/>
        </p:nvSpPr>
        <p:spPr>
          <a:xfrm>
            <a:off x="930898" y="3403260"/>
            <a:ext cx="13597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Org Lett (2014)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589A3F-E469-B743-9743-6F0A0CDA07C3}"/>
              </a:ext>
            </a:extLst>
          </p:cNvPr>
          <p:cNvSpPr txBox="1"/>
          <p:nvPr/>
        </p:nvSpPr>
        <p:spPr>
          <a:xfrm>
            <a:off x="2819430" y="3403260"/>
            <a:ext cx="20549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Org Lett (2015)</a:t>
            </a:r>
          </a:p>
          <a:p>
            <a:pPr algn="ctr"/>
            <a:r>
              <a:rPr lang="en-US" sz="1500" dirty="0"/>
              <a:t>Sci Rep (2017)</a:t>
            </a:r>
          </a:p>
          <a:p>
            <a:pPr algn="ctr"/>
            <a:r>
              <a:rPr lang="en-US" sz="1500" dirty="0"/>
              <a:t>JLCR (2018), OBC (2019)</a:t>
            </a:r>
          </a:p>
          <a:p>
            <a:pPr algn="ctr"/>
            <a:r>
              <a:rPr lang="en-US" sz="1500" dirty="0"/>
              <a:t>Nat </a:t>
            </a:r>
            <a:r>
              <a:rPr lang="en-US" sz="1500" dirty="0" err="1"/>
              <a:t>Prot</a:t>
            </a:r>
            <a:r>
              <a:rPr lang="en-US" sz="1500" dirty="0"/>
              <a:t> (2020)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848CCA-2A52-DE46-BAAF-39C7981F9A38}"/>
              </a:ext>
            </a:extLst>
          </p:cNvPr>
          <p:cNvSpPr txBox="1"/>
          <p:nvPr/>
        </p:nvSpPr>
        <p:spPr>
          <a:xfrm>
            <a:off x="4943974" y="3403260"/>
            <a:ext cx="22810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Org Lett (2016)</a:t>
            </a:r>
          </a:p>
          <a:p>
            <a:pPr algn="ctr"/>
            <a:r>
              <a:rPr lang="en-US" sz="1500" dirty="0"/>
              <a:t>ACS Med Chem Lett (2020)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63CD3D-90C8-9549-A66C-32C3DA5FEEB6}"/>
              </a:ext>
            </a:extLst>
          </p:cNvPr>
          <p:cNvSpPr txBox="1"/>
          <p:nvPr/>
        </p:nvSpPr>
        <p:spPr>
          <a:xfrm>
            <a:off x="7774303" y="3403260"/>
            <a:ext cx="108895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ACIE (2019)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890E4-51AF-044B-B40F-6BECEDE8381C}"/>
              </a:ext>
            </a:extLst>
          </p:cNvPr>
          <p:cNvSpPr txBox="1"/>
          <p:nvPr/>
        </p:nvSpPr>
        <p:spPr>
          <a:xfrm>
            <a:off x="10009225" y="3403260"/>
            <a:ext cx="1092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JACS (2020)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CA91E5F4-FBE7-2948-83AF-37FACCEF6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8872"/>
            <a:ext cx="12192000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b="1" dirty="0">
                <a:solidFill>
                  <a:schemeClr val="accent6">
                    <a:lumMod val="50000"/>
                  </a:schemeClr>
                </a:solidFill>
              </a:rPr>
              <a:t>Application of Green Radiochemistry to CMRF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5DFF7F-C7A2-CC47-81F8-75B1EFBF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2" y="1723411"/>
            <a:ext cx="1600200" cy="102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625878-1DFA-6D4F-9C9A-0DCA91E4A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978" y="1766953"/>
            <a:ext cx="1511300" cy="111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22BEE0-22D5-614E-BD95-A6B0BDFA0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3392" y="1877941"/>
            <a:ext cx="1809647" cy="6620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AE420B-5883-A348-9034-104734FD0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8037" y="1790707"/>
            <a:ext cx="1663700" cy="1041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9A10A7-D4B4-F343-BD2A-62631937C9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9469" y="1538772"/>
            <a:ext cx="1371600" cy="1562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C53054-A519-2B42-96B1-21334145637A}"/>
              </a:ext>
            </a:extLst>
          </p:cNvPr>
          <p:cNvSpPr txBox="1"/>
          <p:nvPr/>
        </p:nvSpPr>
        <p:spPr>
          <a:xfrm>
            <a:off x="-61685" y="4845868"/>
            <a:ext cx="83275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Our CMRF methods have been rapidly adopted by the radiochemistry community and used to prepare &gt;100 radiotracers for preclinical and clinical PET imaging [for a review, see: Wright et al., Clin Trans Imaging (2020)];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Green chemistry and </a:t>
            </a:r>
            <a:r>
              <a:rPr lang="en-US" sz="1600" dirty="0" err="1"/>
              <a:t>QbD</a:t>
            </a:r>
            <a:r>
              <a:rPr lang="en-US" sz="1600" dirty="0"/>
              <a:t> principles have informed our method development from day 1;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For example, </a:t>
            </a:r>
            <a:r>
              <a:rPr lang="en-US" sz="1600" dirty="0" err="1"/>
              <a:t>QbD</a:t>
            </a:r>
            <a:r>
              <a:rPr lang="en-US" sz="1600" dirty="0"/>
              <a:t> and green chem informed our decision to use Cu-mediated reactions. It is both a green choice for a catalyst, and has amongst the lowest toxicity of available catalysts.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90F1759-DAC0-3748-AC55-D0176B76B2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8114" y="4845868"/>
            <a:ext cx="3246484" cy="1895245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7352E11-769B-074F-9A48-9E5A2316D873}"/>
              </a:ext>
            </a:extLst>
          </p:cNvPr>
          <p:cNvCxnSpPr>
            <a:cxnSpLocks/>
          </p:cNvCxnSpPr>
          <p:nvPr/>
        </p:nvCxnSpPr>
        <p:spPr>
          <a:xfrm>
            <a:off x="8490858" y="5023180"/>
            <a:ext cx="0" cy="1623277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F5B7101-F2A4-BE40-A849-677008C0718C}"/>
              </a:ext>
            </a:extLst>
          </p:cNvPr>
          <p:cNvSpPr/>
          <p:nvPr/>
        </p:nvSpPr>
        <p:spPr>
          <a:xfrm>
            <a:off x="9065375" y="4619102"/>
            <a:ext cx="27119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StoneSans"/>
              </a:rPr>
              <a:t>Elemental Impurities for Drug Products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56257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EF1D08-7F5D-854C-AA43-D415F05E8DB5}"/>
              </a:ext>
            </a:extLst>
          </p:cNvPr>
          <p:cNvSpPr txBox="1"/>
          <p:nvPr/>
        </p:nvSpPr>
        <p:spPr>
          <a:xfrm>
            <a:off x="1803661" y="5709143"/>
            <a:ext cx="8584676" cy="10443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5. New Technology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C45045A-6083-4B3E-956A-675823375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44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D2B2B2-1395-4E7B-87A0-BD34551C0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5336" y="997486"/>
            <a:ext cx="2971800" cy="2971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F9CFE-B1F9-9D4F-9FE5-670EA0C347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462603" y="1564753"/>
            <a:ext cx="1837266" cy="1837266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42875DDC-0225-45F8-B745-78688F2D1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5509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F329563-0961-4426-90D2-2DF4888E5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0101" y="997486"/>
            <a:ext cx="2971800" cy="2971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617755-D451-4BAF-9B55-518297BF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0273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062C2-3673-4248-BE21-B51B16E63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4865" y="997486"/>
            <a:ext cx="2971800" cy="2971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4C63AC-5B68-2549-B5AF-31A511EC868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001410" y="1564753"/>
            <a:ext cx="2279065" cy="18642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F318BB-1355-F74D-9745-B623DA514290}"/>
              </a:ext>
            </a:extLst>
          </p:cNvPr>
          <p:cNvSpPr txBox="1"/>
          <p:nvPr/>
        </p:nvSpPr>
        <p:spPr>
          <a:xfrm>
            <a:off x="5022404" y="4377979"/>
            <a:ext cx="21471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New automation</a:t>
            </a:r>
          </a:p>
          <a:p>
            <a:pPr algn="ctr"/>
            <a:r>
              <a:rPr lang="en-US" sz="2000" dirty="0"/>
              <a:t>Frank </a:t>
            </a:r>
            <a:r>
              <a:rPr lang="en-US" sz="2000" i="1" dirty="0"/>
              <a:t>et al</a:t>
            </a:r>
            <a:r>
              <a:rPr lang="en-US" sz="2000" dirty="0"/>
              <a:t>. (2019)</a:t>
            </a:r>
          </a:p>
          <a:p>
            <a:pPr algn="ctr"/>
            <a:r>
              <a:rPr lang="en-US" sz="2000" dirty="0"/>
              <a:t>EJNMMI R&amp;C, 4:24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514212-1893-824C-BE79-BFEC79052812}"/>
              </a:ext>
            </a:extLst>
          </p:cNvPr>
          <p:cNvSpPr txBox="1"/>
          <p:nvPr/>
        </p:nvSpPr>
        <p:spPr>
          <a:xfrm>
            <a:off x="1049111" y="4377979"/>
            <a:ext cx="26642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aseline="30000" dirty="0"/>
              <a:t>68</a:t>
            </a:r>
            <a:r>
              <a:rPr lang="en-US" sz="2000" dirty="0"/>
              <a:t>Ga </a:t>
            </a:r>
            <a:r>
              <a:rPr lang="en-US" sz="2000" dirty="0" err="1"/>
              <a:t>Targetry</a:t>
            </a:r>
            <a:endParaRPr lang="en-US" sz="2000" dirty="0"/>
          </a:p>
          <a:p>
            <a:pPr algn="ctr"/>
            <a:r>
              <a:rPr lang="en-US" sz="2000" dirty="0" err="1"/>
              <a:t>Rodnick</a:t>
            </a:r>
            <a:r>
              <a:rPr lang="en-US" sz="2000" dirty="0"/>
              <a:t> </a:t>
            </a:r>
            <a:r>
              <a:rPr lang="en-US" sz="2000" i="1" dirty="0"/>
              <a:t>et al</a:t>
            </a:r>
            <a:r>
              <a:rPr lang="en-US" sz="2000" dirty="0"/>
              <a:t>. (2020)</a:t>
            </a:r>
          </a:p>
          <a:p>
            <a:pPr algn="ctr"/>
            <a:r>
              <a:rPr lang="en-US" sz="2000" dirty="0"/>
              <a:t>EJNMMI R&amp;C, Accepted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633B67-774E-444D-9B58-F1D33314C641}"/>
              </a:ext>
            </a:extLst>
          </p:cNvPr>
          <p:cNvSpPr txBox="1"/>
          <p:nvPr/>
        </p:nvSpPr>
        <p:spPr>
          <a:xfrm>
            <a:off x="8538206" y="4377979"/>
            <a:ext cx="25993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IoT, big data, AI</a:t>
            </a:r>
          </a:p>
          <a:p>
            <a:pPr algn="ctr"/>
            <a:r>
              <a:rPr lang="en-US" sz="2000" dirty="0"/>
              <a:t>Thompson </a:t>
            </a:r>
            <a:r>
              <a:rPr lang="en-US" sz="2000" i="1" dirty="0"/>
              <a:t>et al</a:t>
            </a:r>
            <a:r>
              <a:rPr lang="en-US" sz="2000" dirty="0"/>
              <a:t>. (2016)</a:t>
            </a:r>
          </a:p>
          <a:p>
            <a:pPr algn="ctr"/>
            <a:r>
              <a:rPr lang="en-US" sz="2000" dirty="0"/>
              <a:t>ACS Cent Sci, 2:497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7C4EB-39C1-7342-8C2C-70B36AE2A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7257" y="968302"/>
            <a:ext cx="3064992" cy="30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86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0FB-561D-574A-8EB2-498D4BC08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538" y="4860810"/>
            <a:ext cx="11139854" cy="93044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en-US" sz="5400" b="1" dirty="0">
                <a:solidFill>
                  <a:srgbClr val="FFFFFF"/>
                </a:solidFill>
              </a:rPr>
              <a:t>IoT and Precision Health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13A338-8F62-4B4E-BB67-2F22143819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4818" y="1114507"/>
            <a:ext cx="3425609" cy="28946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A7D29A-6578-F34A-A94B-B4FC78580D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842" y="1714435"/>
            <a:ext cx="3855989" cy="1927995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>
            <a:extLst>
              <a:ext uri="{FF2B5EF4-FFF2-40B4-BE49-F238E27FC236}">
                <a16:creationId xmlns:a16="http://schemas.microsoft.com/office/drawing/2014/main" id="{EB738C9B-202C-6745-8F1F-C04BBDDA5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07426" y="975589"/>
            <a:ext cx="3423916" cy="303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89C4A9-2D60-8C44-A9BD-768D7DAADD22}"/>
              </a:ext>
            </a:extLst>
          </p:cNvPr>
          <p:cNvSpPr txBox="1"/>
          <p:nvPr/>
        </p:nvSpPr>
        <p:spPr>
          <a:xfrm>
            <a:off x="8434818" y="4138536"/>
            <a:ext cx="3365684" cy="25774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050" dirty="0">
                <a:solidFill>
                  <a:srgbClr val="FFFFFF"/>
                </a:solidFill>
              </a:rPr>
              <a:t>Gambhir, </a:t>
            </a:r>
            <a:r>
              <a:rPr lang="en-US" sz="1050" i="1" dirty="0">
                <a:solidFill>
                  <a:srgbClr val="FFFFFF"/>
                </a:solidFill>
              </a:rPr>
              <a:t>Science Transl. Med. </a:t>
            </a:r>
            <a:r>
              <a:rPr lang="en-US" sz="1050" dirty="0">
                <a:solidFill>
                  <a:srgbClr val="FFFFFF"/>
                </a:solidFill>
              </a:rPr>
              <a:t>2018: 10, eaao3612.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0DAB5A5-B574-1E46-8584-D225C22766FD}"/>
              </a:ext>
            </a:extLst>
          </p:cNvPr>
          <p:cNvSpPr txBox="1"/>
          <p:nvPr/>
        </p:nvSpPr>
        <p:spPr>
          <a:xfrm>
            <a:off x="379966" y="4127246"/>
            <a:ext cx="3365684" cy="25774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050" dirty="0">
                <a:solidFill>
                  <a:srgbClr val="FFFFFF"/>
                </a:solidFill>
              </a:rPr>
              <a:t>Thompson, ACS </a:t>
            </a:r>
            <a:r>
              <a:rPr lang="en-US" sz="1050" dirty="0" err="1">
                <a:solidFill>
                  <a:srgbClr val="FFFFFF"/>
                </a:solidFill>
              </a:rPr>
              <a:t>Cental</a:t>
            </a:r>
            <a:r>
              <a:rPr lang="en-US" sz="1050" dirty="0">
                <a:solidFill>
                  <a:srgbClr val="FFFFFF"/>
                </a:solidFill>
              </a:rPr>
              <a:t> </a:t>
            </a:r>
            <a:r>
              <a:rPr lang="en-US" sz="1050" i="1" dirty="0">
                <a:solidFill>
                  <a:srgbClr val="FFFFFF"/>
                </a:solidFill>
              </a:rPr>
              <a:t>Science, </a:t>
            </a:r>
            <a:r>
              <a:rPr lang="en-US" sz="1050" dirty="0">
                <a:solidFill>
                  <a:srgbClr val="FFFFFF"/>
                </a:solidFill>
              </a:rPr>
              <a:t>2016.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939AA63-4C54-1C42-B038-39936F63D7D3}"/>
              </a:ext>
            </a:extLst>
          </p:cNvPr>
          <p:cNvSpPr txBox="1"/>
          <p:nvPr/>
        </p:nvSpPr>
        <p:spPr>
          <a:xfrm>
            <a:off x="379966" y="563163"/>
            <a:ext cx="3365684" cy="41242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FFFFFF"/>
                </a:solidFill>
              </a:rPr>
              <a:t>Radiochemistry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3028557-DFBF-9240-A01C-40D5A6B9DEC6}"/>
              </a:ext>
            </a:extLst>
          </p:cNvPr>
          <p:cNvSpPr txBox="1"/>
          <p:nvPr/>
        </p:nvSpPr>
        <p:spPr>
          <a:xfrm>
            <a:off x="4385729" y="560832"/>
            <a:ext cx="3365684" cy="41242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FFFFFF"/>
                </a:solidFill>
              </a:rPr>
              <a:t>Nuclear Pharmacy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5C063BA-93E6-6B46-928E-D2D60EC28071}"/>
              </a:ext>
            </a:extLst>
          </p:cNvPr>
          <p:cNvSpPr txBox="1"/>
          <p:nvPr/>
        </p:nvSpPr>
        <p:spPr>
          <a:xfrm>
            <a:off x="8446350" y="560832"/>
            <a:ext cx="3365684" cy="41242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FFFFFF"/>
                </a:solidFill>
              </a:rPr>
              <a:t>Precision Health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11F268C-59DB-B240-ABA9-2B746581FD6D}"/>
              </a:ext>
            </a:extLst>
          </p:cNvPr>
          <p:cNvSpPr txBox="1"/>
          <p:nvPr/>
        </p:nvSpPr>
        <p:spPr>
          <a:xfrm>
            <a:off x="4385729" y="4127246"/>
            <a:ext cx="3365684" cy="25774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050" dirty="0" err="1">
                <a:solidFill>
                  <a:srgbClr val="FFFFFF"/>
                </a:solidFill>
              </a:rPr>
              <a:t>www.cardinalhealth.com</a:t>
            </a:r>
            <a:endParaRPr lang="en-US" sz="10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074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1B3-810B-064C-9351-EA1030EB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9F5BD63-9B02-124B-A8F9-A69C8AC15EDB}"/>
              </a:ext>
            </a:extLst>
          </p:cNvPr>
          <p:cNvSpPr txBox="1">
            <a:spLocks/>
          </p:cNvSpPr>
          <p:nvPr/>
        </p:nvSpPr>
        <p:spPr>
          <a:xfrm>
            <a:off x="971654" y="2510101"/>
            <a:ext cx="10247889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200" dirty="0"/>
              <a:t>Nuclear medicine (PET, SPECT and Radiotherapy) are very active areas of research and clinical growth in radiology departments;</a:t>
            </a:r>
          </a:p>
          <a:p>
            <a:pPr algn="just"/>
            <a:endParaRPr lang="en-US" sz="2200" dirty="0"/>
          </a:p>
          <a:p>
            <a:pPr algn="just"/>
            <a:r>
              <a:rPr lang="en-US" sz="2200" dirty="0"/>
              <a:t>A lot of developments have occurred in the community over the last few years that have pushed nuclear medicine into a new era, including FDA approval of new diagnostic PET drugs and radiotherapeutics;</a:t>
            </a:r>
          </a:p>
          <a:p>
            <a:pPr algn="just"/>
            <a:endParaRPr lang="en-US" sz="2200" dirty="0"/>
          </a:p>
          <a:p>
            <a:pPr algn="just"/>
            <a:r>
              <a:rPr lang="en-US" sz="2200" dirty="0"/>
              <a:t>Much of this innovation presents new challenges to the community (cGMP, challenging targets, the transition from getting products FDA-approved to meeting routine delivery etc.), but new developments continue to facilitate this (green radiochemistry, late-stage radiofluorination, IoT, </a:t>
            </a:r>
            <a:r>
              <a:rPr lang="en-US" sz="2200" dirty="0" err="1"/>
              <a:t>targetry</a:t>
            </a:r>
            <a:r>
              <a:rPr lang="en-US" sz="2200" dirty="0"/>
              <a:t> etc.) that will be the exciting future of the field.</a:t>
            </a:r>
          </a:p>
          <a:p>
            <a:pPr algn="just"/>
            <a:endParaRPr lang="en-US" sz="2200" dirty="0"/>
          </a:p>
          <a:p>
            <a:pPr algn="just"/>
            <a:endParaRPr lang="en-US" sz="2200" dirty="0"/>
          </a:p>
          <a:p>
            <a:pPr algn="just"/>
            <a:endParaRPr lang="en-US" sz="2200" dirty="0"/>
          </a:p>
          <a:p>
            <a:pPr algn="just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6786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70D97-5EAB-9846-B37E-0AF08EB56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2" y="-46431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Acknowledgments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DD574C-8B19-0E43-B04B-AAFB183E5E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150" y="4377616"/>
            <a:ext cx="2087615" cy="141862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B91237E-56F7-4946-9D67-61550BC16573}"/>
              </a:ext>
            </a:extLst>
          </p:cNvPr>
          <p:cNvGrpSpPr/>
          <p:nvPr/>
        </p:nvGrpSpPr>
        <p:grpSpPr>
          <a:xfrm>
            <a:off x="8512518" y="6053606"/>
            <a:ext cx="3652926" cy="842804"/>
            <a:chOff x="7347836" y="5968310"/>
            <a:chExt cx="3652926" cy="8428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3AA640F-98AF-A440-BA78-B2BE1AB1C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836" y="5968310"/>
              <a:ext cx="1123739" cy="84280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7626D2-D68B-C446-BD86-4B2FF50B4B9B}"/>
                </a:ext>
              </a:extLst>
            </p:cNvPr>
            <p:cNvSpPr txBox="1"/>
            <p:nvPr/>
          </p:nvSpPr>
          <p:spPr>
            <a:xfrm>
              <a:off x="8323362" y="6112713"/>
              <a:ext cx="267740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>
                  <a:solidFill>
                    <a:srgbClr val="00B0F0"/>
                  </a:solidFill>
                  <a:latin typeface="+mn-lt"/>
                </a:rPr>
                <a:t>@</a:t>
              </a:r>
              <a:r>
                <a:rPr lang="en-US" sz="3000" b="1" dirty="0" err="1">
                  <a:solidFill>
                    <a:srgbClr val="00B0F0"/>
                  </a:solidFill>
                  <a:latin typeface="+mn-lt"/>
                </a:rPr>
                <a:t>Scott_LabUM</a:t>
              </a:r>
              <a:endParaRPr lang="en-US" sz="3000" b="1" dirty="0">
                <a:solidFill>
                  <a:srgbClr val="00B0F0"/>
                </a:solidFill>
                <a:latin typeface="+mn-lt"/>
              </a:endParaRPr>
            </a:p>
          </p:txBody>
        </p:sp>
      </p:grpSp>
      <p:pic>
        <p:nvPicPr>
          <p:cNvPr id="8" name="Picture 7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6716EE63-1F9B-764C-BAFA-A3FABE26FD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038" y="63383"/>
            <a:ext cx="5561814" cy="4171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411215-C987-1440-9295-4D028453F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4719" y="4392129"/>
            <a:ext cx="1631859" cy="15272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C34562-C504-0E4A-9539-9255054AD10E}"/>
              </a:ext>
            </a:extLst>
          </p:cNvPr>
          <p:cNvSpPr/>
          <p:nvPr/>
        </p:nvSpPr>
        <p:spPr>
          <a:xfrm>
            <a:off x="1787281" y="198472"/>
            <a:ext cx="2315028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50" dirty="0"/>
          </a:p>
          <a:p>
            <a:r>
              <a:rPr lang="en-US" sz="1250" b="1" u="sng" dirty="0"/>
              <a:t>Post-doctoral Fellows</a:t>
            </a:r>
          </a:p>
          <a:p>
            <a:r>
              <a:rPr lang="en-US" sz="1250" dirty="0"/>
              <a:t>Raphael </a:t>
            </a:r>
            <a:r>
              <a:rPr lang="en-US" sz="1250" dirty="0" err="1"/>
              <a:t>Hoareau</a:t>
            </a:r>
            <a:r>
              <a:rPr lang="en-US" sz="1250" dirty="0"/>
              <a:t>, Ph.D.</a:t>
            </a:r>
            <a:br>
              <a:rPr lang="en-US" sz="1250" dirty="0"/>
            </a:br>
            <a:r>
              <a:rPr lang="en-US" sz="1250" dirty="0"/>
              <a:t>Ryan </a:t>
            </a:r>
            <a:r>
              <a:rPr lang="en-US" sz="1250" dirty="0" err="1"/>
              <a:t>Littich</a:t>
            </a:r>
            <a:r>
              <a:rPr lang="en-US" sz="1250" dirty="0"/>
              <a:t>, Ph.D.</a:t>
            </a:r>
            <a:br>
              <a:rPr lang="en-US" sz="1250" dirty="0"/>
            </a:br>
            <a:r>
              <a:rPr lang="en-US" sz="1250" dirty="0"/>
              <a:t>Melissa </a:t>
            </a:r>
            <a:r>
              <a:rPr lang="en-US" sz="1250" dirty="0" err="1"/>
              <a:t>Rodnick</a:t>
            </a:r>
            <a:r>
              <a:rPr lang="en-US" sz="1250" dirty="0"/>
              <a:t>, Ph.D.</a:t>
            </a:r>
          </a:p>
          <a:p>
            <a:r>
              <a:rPr lang="en-US" sz="1250" dirty="0"/>
              <a:t>Allen Brooks, Ph.D.</a:t>
            </a:r>
            <a:br>
              <a:rPr lang="en-US" sz="1250" dirty="0"/>
            </a:br>
            <a:r>
              <a:rPr lang="en-US" sz="1250" dirty="0"/>
              <a:t>Kuhn-Sam Jang, Ph.D. </a:t>
            </a:r>
            <a:br>
              <a:rPr lang="en-US" sz="1250" dirty="0"/>
            </a:br>
            <a:r>
              <a:rPr lang="en-US" sz="1250" dirty="0"/>
              <a:t>Erin Cole, Ph.D.</a:t>
            </a:r>
          </a:p>
          <a:p>
            <a:r>
              <a:rPr lang="en-US" sz="1250" dirty="0"/>
              <a:t>Andrew </a:t>
            </a:r>
            <a:r>
              <a:rPr lang="en-US" sz="1250" dirty="0" err="1"/>
              <a:t>Mossine</a:t>
            </a:r>
            <a:r>
              <a:rPr lang="en-US" sz="1250" dirty="0"/>
              <a:t>, Ph.D.</a:t>
            </a:r>
          </a:p>
          <a:p>
            <a:r>
              <a:rPr lang="en-US" sz="1250" dirty="0"/>
              <a:t>So-</a:t>
            </a:r>
            <a:r>
              <a:rPr lang="en-US" sz="1250" dirty="0" err="1"/>
              <a:t>Jeong</a:t>
            </a:r>
            <a:r>
              <a:rPr lang="en-US" sz="1250" dirty="0"/>
              <a:t> Lee, Ph.D.</a:t>
            </a:r>
          </a:p>
          <a:p>
            <a:r>
              <a:rPr lang="en-US" sz="1250" dirty="0"/>
              <a:t>Matthew </a:t>
            </a:r>
            <a:r>
              <a:rPr lang="en-US" sz="1250" dirty="0" err="1"/>
              <a:t>McCammant</a:t>
            </a:r>
            <a:r>
              <a:rPr lang="en-US" sz="1250" dirty="0"/>
              <a:t>, Ph.D.</a:t>
            </a:r>
          </a:p>
          <a:p>
            <a:r>
              <a:rPr lang="en-US" sz="1250" dirty="0"/>
              <a:t>Stephen Thompson, Ph.D.</a:t>
            </a:r>
          </a:p>
          <a:p>
            <a:r>
              <a:rPr lang="en-US" sz="1250" dirty="0"/>
              <a:t>Stefan </a:t>
            </a:r>
            <a:r>
              <a:rPr lang="en-US" sz="1250" dirty="0" err="1"/>
              <a:t>Verhoog</a:t>
            </a:r>
            <a:r>
              <a:rPr lang="en-US" sz="1250" dirty="0"/>
              <a:t>, Ph.D.</a:t>
            </a:r>
          </a:p>
          <a:p>
            <a:r>
              <a:rPr lang="en-US" sz="1250" dirty="0"/>
              <a:t>Ryan </a:t>
            </a:r>
            <a:r>
              <a:rPr lang="en-US" sz="1250" dirty="0" err="1"/>
              <a:t>Pakula</a:t>
            </a:r>
            <a:r>
              <a:rPr lang="en-US" sz="1250" dirty="0"/>
              <a:t>, </a:t>
            </a:r>
            <a:r>
              <a:rPr lang="en-US" sz="1250" dirty="0" err="1"/>
              <a:t>Ph.D</a:t>
            </a:r>
            <a:endParaRPr lang="en-US" sz="1250" dirty="0"/>
          </a:p>
          <a:p>
            <a:r>
              <a:rPr lang="en-US" sz="1250" dirty="0" err="1"/>
              <a:t>Tanpreet</a:t>
            </a:r>
            <a:r>
              <a:rPr lang="en-US" sz="1250" dirty="0"/>
              <a:t> Kaur, </a:t>
            </a:r>
            <a:r>
              <a:rPr lang="en-US" sz="1250" dirty="0" err="1"/>
              <a:t>Ph.D</a:t>
            </a:r>
            <a:endParaRPr lang="en-US" sz="1250" dirty="0"/>
          </a:p>
          <a:p>
            <a:r>
              <a:rPr lang="en-US" sz="1250" dirty="0"/>
              <a:t>Eric Webb, </a:t>
            </a:r>
            <a:r>
              <a:rPr lang="en-US" sz="1250" dirty="0" err="1"/>
              <a:t>Ph.D</a:t>
            </a:r>
            <a:endParaRPr lang="en-US" sz="1250" dirty="0"/>
          </a:p>
          <a:p>
            <a:r>
              <a:rPr lang="en-US" sz="1250" dirty="0"/>
              <a:t>Jay Wright, </a:t>
            </a:r>
            <a:r>
              <a:rPr lang="en-US" sz="1250" dirty="0" err="1"/>
              <a:t>Ph.D</a:t>
            </a:r>
            <a:endParaRPr lang="en-US" sz="1250" dirty="0"/>
          </a:p>
          <a:p>
            <a:endParaRPr lang="en-US" sz="1250" dirty="0"/>
          </a:p>
          <a:p>
            <a:r>
              <a:rPr lang="en-US" sz="1250" b="1" u="sng" dirty="0"/>
              <a:t>Staff</a:t>
            </a:r>
          </a:p>
          <a:p>
            <a:r>
              <a:rPr lang="en-US" sz="1250" dirty="0"/>
              <a:t>Phillip Sherman</a:t>
            </a:r>
            <a:br>
              <a:rPr lang="en-US" sz="1250" dirty="0"/>
            </a:br>
            <a:r>
              <a:rPr lang="en-US" sz="1250" dirty="0"/>
              <a:t>Jenelle </a:t>
            </a:r>
            <a:r>
              <a:rPr lang="en-US" sz="1250" dirty="0" err="1"/>
              <a:t>Stauff</a:t>
            </a:r>
            <a:endParaRPr lang="en-US" sz="1250" dirty="0"/>
          </a:p>
          <a:p>
            <a:r>
              <a:rPr lang="en-US" sz="1250" dirty="0"/>
              <a:t>Janna Arteaga</a:t>
            </a:r>
          </a:p>
          <a:p>
            <a:r>
              <a:rPr lang="en-US" sz="1250" dirty="0"/>
              <a:t>Carole Quesada</a:t>
            </a:r>
          </a:p>
          <a:p>
            <a:r>
              <a:rPr lang="en-US" sz="1250" dirty="0"/>
              <a:t>Louis </a:t>
            </a:r>
            <a:r>
              <a:rPr lang="en-US" sz="1250" dirty="0" err="1"/>
              <a:t>Tluczek</a:t>
            </a:r>
            <a:endParaRPr lang="en-US" sz="1250" dirty="0"/>
          </a:p>
          <a:p>
            <a:r>
              <a:rPr lang="en-US" sz="1250" dirty="0"/>
              <a:t>Surekha Patel</a:t>
            </a:r>
          </a:p>
          <a:p>
            <a:r>
              <a:rPr lang="en-US" sz="1250" dirty="0"/>
              <a:t>Brian Hockley</a:t>
            </a:r>
          </a:p>
          <a:p>
            <a:r>
              <a:rPr lang="en-US" sz="1250" dirty="0"/>
              <a:t>Charlie Schneider</a:t>
            </a:r>
          </a:p>
          <a:p>
            <a:r>
              <a:rPr lang="en-US" sz="1250" dirty="0"/>
              <a:t>Brad Henderson</a:t>
            </a:r>
          </a:p>
          <a:p>
            <a:r>
              <a:rPr lang="en-US" sz="1250" dirty="0"/>
              <a:t>Timothy Desmond</a:t>
            </a:r>
          </a:p>
          <a:p>
            <a:r>
              <a:rPr lang="en-US" sz="1250" dirty="0"/>
              <a:t>Mara Clark</a:t>
            </a:r>
          </a:p>
          <a:p>
            <a:r>
              <a:rPr lang="en-US" sz="1250" dirty="0"/>
              <a:t>Melissa </a:t>
            </a:r>
            <a:r>
              <a:rPr lang="en-US" sz="1250" dirty="0" err="1"/>
              <a:t>Rodnick</a:t>
            </a:r>
            <a:endParaRPr lang="en-US" sz="1250" dirty="0"/>
          </a:p>
          <a:p>
            <a:r>
              <a:rPr lang="en-US" sz="1250" dirty="0"/>
              <a:t>Laura Bruton</a:t>
            </a:r>
          </a:p>
          <a:p>
            <a:r>
              <a:rPr lang="en-US" sz="1250" dirty="0"/>
              <a:t>Sean </a:t>
            </a:r>
            <a:r>
              <a:rPr lang="en-US" sz="1250" dirty="0" err="1"/>
              <a:t>Preshlock</a:t>
            </a:r>
            <a:endParaRPr lang="en-US" sz="12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D5C7B3-FA34-F64C-81E2-5F601901ED3D}"/>
              </a:ext>
            </a:extLst>
          </p:cNvPr>
          <p:cNvSpPr/>
          <p:nvPr/>
        </p:nvSpPr>
        <p:spPr>
          <a:xfrm>
            <a:off x="3848183" y="387649"/>
            <a:ext cx="3440498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50" b="1" u="sng" dirty="0"/>
              <a:t>Faculty</a:t>
            </a:r>
            <a:endParaRPr lang="en-US" sz="1250" u="sng" dirty="0"/>
          </a:p>
          <a:p>
            <a:r>
              <a:rPr lang="en-US" sz="1250" dirty="0"/>
              <a:t>Xia Shao, Ph.D.</a:t>
            </a:r>
          </a:p>
          <a:p>
            <a:r>
              <a:rPr lang="en-US" sz="1250" dirty="0"/>
              <a:t>Allen Brooks, Ph.D.</a:t>
            </a:r>
          </a:p>
          <a:p>
            <a:r>
              <a:rPr lang="en-US" sz="1250" dirty="0"/>
              <a:t>Yong-</a:t>
            </a:r>
            <a:r>
              <a:rPr lang="en-US" sz="1250" dirty="0" err="1"/>
              <a:t>Woon</a:t>
            </a:r>
            <a:r>
              <a:rPr lang="en-US" sz="1250" dirty="0"/>
              <a:t> Jung, Ph.D.</a:t>
            </a:r>
          </a:p>
          <a:p>
            <a:endParaRPr lang="en-US" sz="1250" dirty="0"/>
          </a:p>
          <a:p>
            <a:r>
              <a:rPr lang="en-US" sz="1250" b="1" u="sng" dirty="0"/>
              <a:t>Collaborators</a:t>
            </a:r>
          </a:p>
          <a:p>
            <a:r>
              <a:rPr lang="en-US" sz="1250" dirty="0"/>
              <a:t>Prof. Melanie Sanford (UM)</a:t>
            </a:r>
          </a:p>
          <a:p>
            <a:r>
              <a:rPr lang="en-US" sz="1250" dirty="0"/>
              <a:t>Dr. Katarina </a:t>
            </a:r>
            <a:r>
              <a:rPr lang="en-US" sz="1250" dirty="0" err="1"/>
              <a:t>Makaravage</a:t>
            </a:r>
            <a:r>
              <a:rPr lang="en-US" sz="1250" dirty="0"/>
              <a:t> (UM)</a:t>
            </a:r>
          </a:p>
          <a:p>
            <a:r>
              <a:rPr lang="en-US" sz="1250" dirty="0"/>
              <a:t>Dr. Naoko </a:t>
            </a:r>
            <a:r>
              <a:rPr lang="en-US" sz="1250" dirty="0" err="1"/>
              <a:t>Ichiishi</a:t>
            </a:r>
            <a:r>
              <a:rPr lang="en-US" sz="1250" dirty="0"/>
              <a:t> (UM)</a:t>
            </a:r>
          </a:p>
          <a:p>
            <a:r>
              <a:rPr lang="en-US" sz="1250" dirty="0"/>
              <a:t>Dr. Liam </a:t>
            </a:r>
            <a:r>
              <a:rPr lang="en-US" sz="1250" dirty="0" err="1"/>
              <a:t>Sharninghausen</a:t>
            </a:r>
            <a:r>
              <a:rPr lang="en-US" sz="1250" dirty="0"/>
              <a:t> (UM)</a:t>
            </a:r>
          </a:p>
          <a:p>
            <a:r>
              <a:rPr lang="en-US" sz="1250" dirty="0"/>
              <a:t>Dr. Joseph </a:t>
            </a:r>
            <a:r>
              <a:rPr lang="en-US" sz="1250" dirty="0" err="1"/>
              <a:t>Topcsewski</a:t>
            </a:r>
            <a:r>
              <a:rPr lang="en-US" sz="1250" dirty="0"/>
              <a:t> (UM)</a:t>
            </a:r>
          </a:p>
          <a:p>
            <a:r>
              <a:rPr lang="en-US" sz="1250" dirty="0"/>
              <a:t>Prof. Ralf </a:t>
            </a:r>
            <a:r>
              <a:rPr lang="en-US" sz="1250" dirty="0" err="1"/>
              <a:t>Schirrmacher</a:t>
            </a:r>
            <a:r>
              <a:rPr lang="en-US" sz="1250" dirty="0"/>
              <a:t> (Alberta)</a:t>
            </a:r>
          </a:p>
          <a:p>
            <a:r>
              <a:rPr lang="en-US" sz="1250" dirty="0"/>
              <a:t>Dr. Shane </a:t>
            </a:r>
            <a:r>
              <a:rPr lang="en-US" sz="1250" dirty="0" err="1"/>
              <a:t>Krska</a:t>
            </a:r>
            <a:r>
              <a:rPr lang="en-US" sz="1250" dirty="0"/>
              <a:t> (Merck)</a:t>
            </a:r>
          </a:p>
          <a:p>
            <a:r>
              <a:rPr lang="en-US" sz="1250" dirty="0"/>
              <a:t>Dr. Eric Hostetler (Merck)</a:t>
            </a:r>
          </a:p>
          <a:p>
            <a:r>
              <a:rPr lang="en-US" sz="1250" dirty="0"/>
              <a:t>Dr. </a:t>
            </a:r>
            <a:r>
              <a:rPr lang="en-US" sz="1250" dirty="0" err="1"/>
              <a:t>Wenping</a:t>
            </a:r>
            <a:r>
              <a:rPr lang="en-US" sz="1250" dirty="0"/>
              <a:t> Li (Merck)</a:t>
            </a:r>
          </a:p>
          <a:p>
            <a:r>
              <a:rPr lang="en-US" sz="1250" dirty="0"/>
              <a:t>Dr. David Donnelly (BMS)</a:t>
            </a:r>
          </a:p>
          <a:p>
            <a:r>
              <a:rPr lang="en-US" sz="1250" dirty="0"/>
              <a:t>Dr. Marc </a:t>
            </a:r>
            <a:r>
              <a:rPr lang="en-US" sz="1250" dirty="0" err="1"/>
              <a:t>Skaddan</a:t>
            </a:r>
            <a:r>
              <a:rPr lang="en-US" sz="1250" dirty="0"/>
              <a:t> (AbbVie)</a:t>
            </a:r>
          </a:p>
          <a:p>
            <a:r>
              <a:rPr lang="en-US" sz="1250" dirty="0"/>
              <a:t>Dr. Tony </a:t>
            </a:r>
            <a:r>
              <a:rPr lang="en-US" sz="1250" dirty="0" err="1"/>
              <a:t>Giamis</a:t>
            </a:r>
            <a:r>
              <a:rPr lang="en-US" sz="1250" dirty="0"/>
              <a:t> (AbbVie)</a:t>
            </a:r>
          </a:p>
          <a:p>
            <a:r>
              <a:rPr lang="en-US" sz="1250" dirty="0"/>
              <a:t>Dr. Stephen </a:t>
            </a:r>
            <a:r>
              <a:rPr lang="en-US" sz="1250" dirty="0" err="1"/>
              <a:t>McCraith</a:t>
            </a:r>
            <a:r>
              <a:rPr lang="en-US" sz="1250" dirty="0"/>
              <a:t> (RJS)</a:t>
            </a:r>
          </a:p>
          <a:p>
            <a:r>
              <a:rPr lang="en-US" sz="1250" dirty="0"/>
              <a:t>Dr. Erik Verner (</a:t>
            </a:r>
            <a:r>
              <a:rPr lang="en-US" sz="1250" dirty="0" err="1"/>
              <a:t>Corvus</a:t>
            </a:r>
            <a:r>
              <a:rPr lang="en-US" sz="1250" dirty="0"/>
              <a:t>)</a:t>
            </a:r>
          </a:p>
          <a:p>
            <a:r>
              <a:rPr lang="en-US" sz="1250" dirty="0"/>
              <a:t>Dr. Neil </a:t>
            </a:r>
            <a:r>
              <a:rPr lang="en-US" sz="1250" dirty="0" err="1"/>
              <a:t>Vasdev</a:t>
            </a:r>
            <a:r>
              <a:rPr lang="en-US" sz="1250" dirty="0"/>
              <a:t> (Toronto/CAMH)</a:t>
            </a:r>
          </a:p>
          <a:p>
            <a:r>
              <a:rPr lang="en-US" sz="1250" dirty="0"/>
              <a:t>Dr. Katie Gagnon (GE)</a:t>
            </a:r>
          </a:p>
          <a:p>
            <a:r>
              <a:rPr lang="en-US" sz="1250" dirty="0"/>
              <a:t>Dr. </a:t>
            </a:r>
            <a:r>
              <a:rPr lang="en-US" sz="1250" dirty="0" err="1"/>
              <a:t>Chirs</a:t>
            </a:r>
            <a:r>
              <a:rPr lang="en-US" sz="1250" dirty="0"/>
              <a:t> Parr (GE)</a:t>
            </a:r>
          </a:p>
          <a:p>
            <a:r>
              <a:rPr lang="en-US" sz="1250" dirty="0"/>
              <a:t>Dr. Jens </a:t>
            </a:r>
            <a:r>
              <a:rPr lang="en-US" sz="1250" dirty="0" err="1"/>
              <a:t>Frigell</a:t>
            </a:r>
            <a:endParaRPr lang="en-US" sz="1250" dirty="0"/>
          </a:p>
          <a:p>
            <a:r>
              <a:rPr lang="en-US" sz="1250" dirty="0"/>
              <a:t>Dr. Carina </a:t>
            </a:r>
            <a:r>
              <a:rPr lang="en-US" sz="1250" dirty="0" err="1"/>
              <a:t>Sollert</a:t>
            </a:r>
            <a:r>
              <a:rPr lang="en-US" sz="1250" dirty="0"/>
              <a:t> (GE) </a:t>
            </a:r>
          </a:p>
          <a:p>
            <a:r>
              <a:rPr lang="en-US" sz="1250" dirty="0"/>
              <a:t>Brian </a:t>
            </a:r>
            <a:r>
              <a:rPr lang="en-US" sz="1250" dirty="0" err="1"/>
              <a:t>Prejna</a:t>
            </a:r>
            <a:r>
              <a:rPr lang="en-US" sz="1250" dirty="0"/>
              <a:t> (GE)</a:t>
            </a:r>
          </a:p>
          <a:p>
            <a:endParaRPr lang="en-US" sz="1250" dirty="0"/>
          </a:p>
          <a:p>
            <a:endParaRPr lang="en-US" sz="600" b="1" u="sng" dirty="0"/>
          </a:p>
          <a:p>
            <a:endParaRPr lang="en-US" sz="600" b="1" u="sng" dirty="0"/>
          </a:p>
          <a:p>
            <a:endParaRPr lang="en-US" sz="600" b="1" u="sng" dirty="0"/>
          </a:p>
          <a:p>
            <a:endParaRPr lang="en-US" sz="600" b="1" u="sng" dirty="0"/>
          </a:p>
          <a:p>
            <a:endParaRPr lang="en-US" sz="600" b="1" u="sng" dirty="0"/>
          </a:p>
          <a:p>
            <a:r>
              <a:rPr lang="en-US" sz="1250" b="1" u="sng" dirty="0"/>
              <a:t>Funding</a:t>
            </a:r>
          </a:p>
          <a:p>
            <a:r>
              <a:rPr lang="en-US" sz="1250" dirty="0"/>
              <a:t>NIH, DOE, Alzheimer’s Association, Merck, </a:t>
            </a:r>
          </a:p>
          <a:p>
            <a:r>
              <a:rPr lang="en-US" sz="1250" dirty="0"/>
              <a:t>AbbVie, RJS, BMS, </a:t>
            </a:r>
            <a:r>
              <a:rPr lang="en-US" sz="1250" dirty="0" err="1"/>
              <a:t>Corvus</a:t>
            </a:r>
            <a:r>
              <a:rPr lang="en-US" sz="1250" dirty="0"/>
              <a:t>, Weston Brain Institute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CDC7E-45EB-4B42-B03F-ED8F67477684}"/>
              </a:ext>
            </a:extLst>
          </p:cNvPr>
          <p:cNvSpPr/>
          <p:nvPr/>
        </p:nvSpPr>
        <p:spPr>
          <a:xfrm>
            <a:off x="45603" y="386565"/>
            <a:ext cx="2535382" cy="6824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Undergraduates</a:t>
            </a:r>
            <a:endParaRPr lang="en-US" sz="125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James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Sindelar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Daniel Mason</a:t>
            </a:r>
            <a:b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Paul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Schnau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Garrett Carpenter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Adam Runkle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Merissa Zeman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Adam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Ziolkowski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Stacy Monk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Andrew Glatz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Renee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Veresh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Joseph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Casamento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Brian Cary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Isaac Jackson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Dale Mallette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Anthony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Mufarreh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Austin Zhao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Jonathan Pham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Wade Winton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Nicholas Wiesner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50" dirty="0">
                <a:ea typeface="Calibri" panose="020F0502020204030204" pitchFamily="34" charset="0"/>
                <a:cs typeface="Times New Roman" panose="02020603050405020304" pitchFamily="18" charset="0"/>
              </a:rPr>
              <a:t>Alex </a:t>
            </a:r>
            <a:r>
              <a:rPr lang="en-US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Lapsys</a:t>
            </a: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50" b="1" u="sng" dirty="0"/>
              <a:t>Graduate Students</a:t>
            </a:r>
            <a:endParaRPr lang="en-US" sz="1250" u="sng" dirty="0"/>
          </a:p>
          <a:p>
            <a:r>
              <a:rPr lang="en-US" sz="1250" dirty="0"/>
              <a:t>Jennifer Schmidt, </a:t>
            </a:r>
          </a:p>
          <a:p>
            <a:r>
              <a:rPr lang="en-US" sz="1250" dirty="0"/>
              <a:t>Anthony </a:t>
            </a:r>
            <a:r>
              <a:rPr lang="en-US" sz="1250" dirty="0" err="1"/>
              <a:t>Nastase</a:t>
            </a:r>
            <a:endParaRPr lang="en-US" sz="1250" dirty="0"/>
          </a:p>
          <a:p>
            <a:r>
              <a:rPr lang="en-US" sz="1250" dirty="0"/>
              <a:t>Dylan Kahl</a:t>
            </a:r>
          </a:p>
          <a:p>
            <a:r>
              <a:rPr lang="en-US" sz="1250" dirty="0"/>
              <a:t>Andrea </a:t>
            </a:r>
            <a:r>
              <a:rPr lang="en-US" sz="1250" dirty="0" err="1"/>
              <a:t>Shergalis</a:t>
            </a:r>
            <a:endParaRPr lang="en-US" sz="1250" dirty="0"/>
          </a:p>
          <a:p>
            <a:r>
              <a:rPr lang="en-US" sz="1250" dirty="0"/>
              <a:t>Sarah </a:t>
            </a:r>
            <a:r>
              <a:rPr lang="en-US" sz="1250" dirty="0" err="1"/>
              <a:t>Burriss</a:t>
            </a:r>
            <a:endParaRPr lang="en-US" sz="1250" dirty="0"/>
          </a:p>
          <a:p>
            <a:r>
              <a:rPr lang="en-US" sz="1250" dirty="0"/>
              <a:t>Robert </a:t>
            </a:r>
            <a:r>
              <a:rPr lang="en-US" sz="1250" dirty="0" err="1"/>
              <a:t>Hohlman</a:t>
            </a:r>
            <a:r>
              <a:rPr lang="en-US" sz="1250" dirty="0"/>
              <a:t> </a:t>
            </a:r>
          </a:p>
          <a:p>
            <a:r>
              <a:rPr lang="en-US" sz="1250" dirty="0"/>
              <a:t>Megan Stewart</a:t>
            </a:r>
          </a:p>
          <a:p>
            <a:r>
              <a:rPr lang="en-US" sz="1250" dirty="0"/>
              <a:t>Alexandra Sowa</a:t>
            </a:r>
          </a:p>
          <a:p>
            <a:r>
              <a:rPr lang="en-US" sz="1250" dirty="0"/>
              <a:t>Lindsey Drake</a:t>
            </a:r>
          </a:p>
          <a:p>
            <a:r>
              <a:rPr lang="en-US" sz="1250" dirty="0"/>
              <a:t>Jason Miller</a:t>
            </a:r>
          </a:p>
          <a:p>
            <a:r>
              <a:rPr lang="en-US" sz="1250" dirty="0"/>
              <a:t>Sean </a:t>
            </a:r>
            <a:r>
              <a:rPr lang="en-US" sz="1250" dirty="0" err="1"/>
              <a:t>Tanzey</a:t>
            </a:r>
            <a:endParaRPr lang="en-US" sz="1250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5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758A7E-D237-1A4F-83C5-39D848F38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9525" y="4377616"/>
            <a:ext cx="1318839" cy="131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35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1B2B7D912C2145B317A1BA4A8C727B" ma:contentTypeVersion="8" ma:contentTypeDescription="Create a new document." ma:contentTypeScope="" ma:versionID="9236cb7d05c48f3e7d2f1b28fd7d06da">
  <xsd:schema xmlns:xsd="http://www.w3.org/2001/XMLSchema" xmlns:xs="http://www.w3.org/2001/XMLSchema" xmlns:p="http://schemas.microsoft.com/office/2006/metadata/properties" xmlns:ns2="31d94df2-256b-40cd-8a1f-055f6f036e16" xmlns:ns3="d7bc6e99-e7de-401a-97da-0312362323ed" targetNamespace="http://schemas.microsoft.com/office/2006/metadata/properties" ma:root="true" ma:fieldsID="9a56b8878779cac763b4859028cfe09f" ns2:_="" ns3:_="">
    <xsd:import namespace="31d94df2-256b-40cd-8a1f-055f6f036e16"/>
    <xsd:import namespace="d7bc6e99-e7de-401a-97da-0312362323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d94df2-256b-40cd-8a1f-055f6f036e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bc6e99-e7de-401a-97da-0312362323e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F888E2-649E-4E39-B5E3-C82F36ABD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d94df2-256b-40cd-8a1f-055f6f036e16"/>
    <ds:schemaRef ds:uri="d7bc6e99-e7de-401a-97da-031236232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22B132-B971-4CB5-9BA6-C2D6C80D3B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68E885-363E-47DF-8BF8-D946DB9EB00B}">
  <ds:schemaRefs>
    <ds:schemaRef ds:uri="http://purl.org/dc/dcmitype/"/>
    <ds:schemaRef ds:uri="d7bc6e99-e7de-401a-97da-0312362323ed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31d94df2-256b-40cd-8a1f-055f6f036e16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2222</Words>
  <Application>Microsoft Office PowerPoint</Application>
  <PresentationFormat>Widescreen</PresentationFormat>
  <Paragraphs>360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Rockwell</vt:lpstr>
      <vt:lpstr>StoneSans</vt:lpstr>
      <vt:lpstr>Office Theme</vt:lpstr>
      <vt:lpstr>PowerPoint Presentation</vt:lpstr>
      <vt:lpstr>PowerPoint Presentation</vt:lpstr>
      <vt:lpstr>Scott Lab Overview</vt:lpstr>
      <vt:lpstr>1. PET Utilization for Clinical Care @ UM</vt:lpstr>
      <vt:lpstr>2. Clinical Research</vt:lpstr>
      <vt:lpstr>PowerPoint Presentation</vt:lpstr>
      <vt:lpstr>4. Basic Science Research</vt:lpstr>
      <vt:lpstr>PowerPoint Presentation</vt:lpstr>
      <vt:lpstr>Basic Science A: Green Radiochemistry</vt:lpstr>
      <vt:lpstr>Residual Solvents</vt:lpstr>
      <vt:lpstr>This is Green chemistry…</vt:lpstr>
      <vt:lpstr>Principles of Green Radiochemistry</vt:lpstr>
      <vt:lpstr>Green Carbon-11 Radiochemistry</vt:lpstr>
      <vt:lpstr>Green Fluorine-18 Radiochemistry</vt:lpstr>
      <vt:lpstr>4. Basic Science B: Development of New Radiolabeling Reactions</vt:lpstr>
      <vt:lpstr>Application of Green Radiochemistry to CMRF</vt:lpstr>
      <vt:lpstr>PowerPoint Presentation</vt:lpstr>
      <vt:lpstr>IoT and Precision Health</vt:lpstr>
      <vt:lpstr>Summary</vt:lpstr>
      <vt:lpstr>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Caterina Ramogida</cp:lastModifiedBy>
  <cp:revision>44</cp:revision>
  <dcterms:created xsi:type="dcterms:W3CDTF">2020-08-19T11:34:18Z</dcterms:created>
  <dcterms:modified xsi:type="dcterms:W3CDTF">2020-08-19T23:11:07Z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0x0101007A1B2B7D912C2145B317A1BA4A8C727B</vt:lpwstr>
  </property>
</Properties>
</file>