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3" r:id="rId4"/>
    <p:sldId id="274" r:id="rId5"/>
    <p:sldId id="279" r:id="rId6"/>
    <p:sldId id="278" r:id="rId7"/>
    <p:sldId id="280" r:id="rId8"/>
    <p:sldId id="275" r:id="rId9"/>
    <p:sldId id="276" r:id="rId10"/>
    <p:sldId id="277" r:id="rId11"/>
    <p:sldId id="281" r:id="rId12"/>
    <p:sldId id="282" r:id="rId13"/>
    <p:sldId id="283" r:id="rId14"/>
    <p:sldId id="284" r:id="rId15"/>
    <p:sldId id="285" r:id="rId16"/>
    <p:sldId id="286" r:id="rId17"/>
    <p:sldId id="264" r:id="rId18"/>
    <p:sldId id="270" r:id="rId19"/>
    <p:sldId id="271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1EDF"/>
    <a:srgbClr val="002B8B"/>
    <a:srgbClr val="4969FF"/>
    <a:srgbClr val="2C4EDE"/>
    <a:srgbClr val="3556E7"/>
    <a:srgbClr val="3F5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43"/>
  </p:normalViewPr>
  <p:slideViewPr>
    <p:cSldViewPr snapToGrid="0" snapToObjects="1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41CF4-B46C-C449-B3EE-E14CDC6C28FD}" type="datetimeFigureOut">
              <a:rPr lang="en-US" smtClean="0"/>
              <a:t>8/10/20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BA9618-3B1C-0B4A-885D-AA0C94F6B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47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E8F3A-4DC0-F844-AF9A-5BCF375924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F98DE-6C5E-FA4C-BE15-9D5EB7E3E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E44AF-7C68-D44C-A8F6-ABA55F3BA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2020/07/16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D72F0-6553-0E4E-8FA7-CB3BA1199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 Town Hall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EAAAD-F35D-8846-B23C-33FA94D9D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E50-F489-8D46-A7B8-5993C3F16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237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CB3C3-CB0D-9E4C-BC56-6DAAEBC8A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0B09F-FA57-4D46-8833-9465FD65E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87E79-1F54-1E4B-8B8C-9324FC81B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2020/07/16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B8703-2705-7E4A-BCB3-D4EC4FCD4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 Town Hall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7D2D0-9BCC-B14C-9423-EAFB865D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E50-F489-8D46-A7B8-5993C3F16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070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EF9DD-2745-DE43-BDE7-AA32A6FB1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FF3A29-D95C-8F41-9F2E-19A0C143DB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6145ED-FF3F-D741-ACFB-C374FFC1B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2020/07/16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FCB44-5E89-D941-A85F-B45874186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 Town Hall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86911-F254-D441-B914-C41B8B3BD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E50-F489-8D46-A7B8-5993C3F16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98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AEB16-F663-3240-B70F-46E907A3C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F6485-632C-B244-B8D0-E1F2F8606A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4A4DF5-3930-B74B-8F5D-5AC850E7D4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4D57A2-10A3-5D43-ADEC-8A75ECAC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2020/07/16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13C666-3875-204B-95C7-A76866928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 Town Hall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1C2EF4-1262-0542-8AC3-A3684B3D1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E50-F489-8D46-A7B8-5993C3F16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14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A6FE7-81F3-1F46-AB8C-E4006C36F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109B9-D6C6-F045-8F06-0E7D9D8EA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82B37B-5602-CC4F-B183-553830D15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71C976-2890-BB4F-87CD-18A9826BF3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E7DD70-A620-404E-9299-29770506A7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5268D3-F363-194C-BD4A-2F78B7B3D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2020/07/16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2C46C4-8171-6D43-B26F-CA6BF18D9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 Town Hall Meeting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901DBE-8FDF-EE47-9309-ADA11235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E50-F489-8D46-A7B8-5993C3F16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59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C6F16-E3AC-3E42-909B-5FABC74E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A3B0E7-E487-9843-A344-9BA834B0F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2020/07/16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32346E-BB21-0A48-B68C-63EA694FE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 Town Hall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0C1A5-1754-9944-A1F4-107D1B2DC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E50-F489-8D46-A7B8-5993C3F16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48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3B6EFD-4AAD-7842-B02F-5358C9EDB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2020/07/16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8512FF-F073-5848-A36B-AFFF3ECED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 Town Hall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009EA7-B275-DF49-AE97-DF5A045F3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E50-F489-8D46-A7B8-5993C3F16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11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B1C64-6A0E-254D-A3A6-A287D33F0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0ED3A-8A29-3C48-897A-960F14A90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B2A1E-0D68-5843-A88F-C0B6B3065D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7319C-F503-0342-BBC1-05772283E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2020/07/16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3A05B7-E3A8-2548-8E66-FF6A66A4D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 Town Hall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A8145C-6B2B-3C4B-966A-4A7E0228D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E50-F489-8D46-A7B8-5993C3F16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33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0C9F0-B87A-0A41-8DAE-2CCBF50BA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C872F6-6086-614B-BCC5-A4222FCADE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0677F5-2DC0-224A-942A-D997E2D3C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CB516-8562-D949-8005-D38E78F93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2020/07/16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A24C8-6FF7-094A-A849-AAF54A9C0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 Town Hall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3817DC-2D95-6D43-812C-3026C5EB9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E50-F489-8D46-A7B8-5993C3F16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26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0C913-C2CA-224D-B9F5-9D69B5DA1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FCE393-0C0C-5546-87EB-9ECFAC1EB6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9A65D-EF36-8C4B-878B-39397FC17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2020/07/16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74FC7-A415-1E4C-819B-E2E9C9A4C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 Town Hall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A624E-20FD-F349-9B1C-DC961B378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E50-F489-8D46-A7B8-5993C3F16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48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496B73-22E5-FE4D-8A75-B1B19378A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34D66B-D98F-3042-BD26-85AF67224A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47EF7-4FC2-E74E-B385-C93218096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2020/07/16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EF305-2360-7545-91F9-36D1634C3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 Town Hall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2A349-AA40-F849-B9CB-95FD2EDC8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E50-F489-8D46-A7B8-5993C3F16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90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82D7F9-6F69-E343-BC7B-18BA46F6D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AC839-BF37-B243-93AE-CADB742E2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EF0E6-7523-5443-9D11-9C1A414B2E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/>
              <a:t>2020/07/16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796FA-64ED-CA45-9683-B7D1B8BB0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IPP Town Hall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18194-033B-6541-88FF-45BBFB8669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D9E50-F489-8D46-A7B8-5993C3F16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285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tiff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A175E09-1114-BC49-8093-576E2C4931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1349829"/>
            <a:ext cx="10461171" cy="3032853"/>
          </a:xfrm>
          <a:solidFill>
            <a:srgbClr val="000090"/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Development of Radiation Hard Semiconductor Sensor Devices for Tracking Detectors in Future Collider  Experiments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4741B67-D036-F04E-8D79-5612B3FA9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416010"/>
            <a:ext cx="8615082" cy="202488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Thomas </a:t>
            </a:r>
            <a:r>
              <a:rPr lang="en-US" sz="4000" b="1" dirty="0" err="1">
                <a:solidFill>
                  <a:srgbClr val="FF0000"/>
                </a:solidFill>
              </a:rPr>
              <a:t>Koffas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09B663-6B51-4D41-882C-ED2311AB8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5165" y="4983089"/>
            <a:ext cx="4788215" cy="128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996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3DD23-FD56-504E-9577-37D24FA71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7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Beyond the HL-LHC: Future Colliders and Technology Challenges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BE8690-8D68-B84E-B5AA-878E7E11C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4344" y="2759527"/>
            <a:ext cx="2790662" cy="41039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9AFB5E-160F-C946-8627-6EFA0413D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7907" y="1110343"/>
            <a:ext cx="2694093" cy="377734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291771-2FC5-F447-BCC3-5D13E8EC21E2}"/>
              </a:ext>
            </a:extLst>
          </p:cNvPr>
          <p:cNvSpPr txBox="1"/>
          <p:nvPr/>
        </p:nvSpPr>
        <p:spPr>
          <a:xfrm>
            <a:off x="32657" y="1309688"/>
            <a:ext cx="751680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Radiation-hard semiconductor devices in the R&amp;D forefront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of sub-atomic physics community for 25 years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Led to construction of Si tracking detectors at the LHC and HL-LHC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shifting to meet the technology challenges for future colliders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beyond the HL-LHC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ILC, CLIC, FCC-</a:t>
            </a:r>
            <a:r>
              <a:rPr lang="en-US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CEPC, FCC-</a:t>
            </a:r>
            <a:r>
              <a:rPr lang="en-US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hh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Extremely high radiation levels close to collision points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exceed 10</a:t>
            </a:r>
            <a:r>
              <a:rPr lang="en-US" baseline="30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baseline="-25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/cm</a:t>
            </a:r>
            <a:r>
              <a:rPr lang="en-US" baseline="30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Poses major challenges on semi-conductor technology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 quality (defects, doping, radiation effects,…)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materials beyond Si (which may reach its limitations)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 physics of radiation damage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develop microscopic physics models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Sensor design, detector layouts, readout ASICs, data handling,…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D2CBA-7814-054C-8B7D-94C59362F572}"/>
              </a:ext>
            </a:extLst>
          </p:cNvPr>
          <p:cNvSpPr txBox="1"/>
          <p:nvPr/>
        </p:nvSpPr>
        <p:spPr>
          <a:xfrm>
            <a:off x="152400" y="5464627"/>
            <a:ext cx="6890476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Update of European Strategy:</a:t>
            </a:r>
          </a:p>
          <a:p>
            <a:pPr algn="ctr"/>
            <a:r>
              <a:rPr lang="en-C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“Need to maintain a strong focus on detector R&amp;D to be able to prepare </a:t>
            </a:r>
          </a:p>
          <a:p>
            <a:pPr algn="ctr"/>
            <a:r>
              <a:rPr lang="en-C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eventually realize experimental research programs.”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16B3B5-B4F3-9E4A-BDEA-2655A5F170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7867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0ABC68-029D-9544-BA3E-C1029F65B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7867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4911D1-5561-074A-AB8D-90A6C48A4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7867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615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6CCEA63-D0B7-7440-9C06-A91EDB227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5990" y="1426028"/>
            <a:ext cx="3093398" cy="517071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10468-CA49-B94E-8094-400F6930FA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86982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447A1-289F-5345-8331-F3C4C234C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6982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EFD60-0EDC-8A4E-B9A1-4307D9CEE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86982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3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A7850F-FAA0-D747-9E8C-473C0E5FB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Technology Challenge Examples</a:t>
            </a:r>
          </a:p>
        </p:txBody>
      </p:sp>
      <p:pic>
        <p:nvPicPr>
          <p:cNvPr id="8" name="Picture 7" descr="HL-LHC-Pileup.tiff">
            <a:extLst>
              <a:ext uri="{FF2B5EF4-FFF2-40B4-BE49-F238E27FC236}">
                <a16:creationId xmlns:a16="http://schemas.microsoft.com/office/drawing/2014/main" id="{9E840D1A-0777-D94E-B734-AE70651FE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9690"/>
            <a:ext cx="5142749" cy="304239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F7F3DF2-5C88-2449-B26F-3FA51F187863}"/>
              </a:ext>
            </a:extLst>
          </p:cNvPr>
          <p:cNvSpPr txBox="1"/>
          <p:nvPr/>
        </p:nvSpPr>
        <p:spPr>
          <a:xfrm>
            <a:off x="342855" y="4437445"/>
            <a:ext cx="43488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 1: Occupancy</a:t>
            </a:r>
          </a:p>
          <a:p>
            <a:pPr lvl="1">
              <a:buFont typeface="Arial"/>
              <a:buChar char="•"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Increased complexity of event</a:t>
            </a:r>
          </a:p>
          <a:p>
            <a:pPr lvl="1">
              <a:spcAft>
                <a:spcPts val="1200"/>
              </a:spcAft>
              <a:buFont typeface="Arial"/>
              <a:buChar char="•"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Saturate our ability to collect data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867944-A1C5-9F47-88B9-6455EC5BD711}"/>
              </a:ext>
            </a:extLst>
          </p:cNvPr>
          <p:cNvSpPr txBox="1"/>
          <p:nvPr/>
        </p:nvSpPr>
        <p:spPr>
          <a:xfrm>
            <a:off x="7614558" y="957943"/>
            <a:ext cx="4348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 2: Radiation Damage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B0498B-AE78-2E44-BD42-70F58B4577BB}"/>
              </a:ext>
            </a:extLst>
          </p:cNvPr>
          <p:cNvSpPr txBox="1"/>
          <p:nvPr/>
        </p:nvSpPr>
        <p:spPr>
          <a:xfrm>
            <a:off x="5204453" y="2328111"/>
            <a:ext cx="4081059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/>
              <a:buChar char="•"/>
            </a:pPr>
            <a:r>
              <a:rPr lang="en-US" sz="2000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Lattice atoms get moved around…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Interstitial site and lattice vacancy</a:t>
            </a:r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Damage to crystal lattice effects:</a:t>
            </a:r>
          </a:p>
          <a:p>
            <a:pPr lvl="1">
              <a:buFont typeface="Arial"/>
              <a:buChar char="•"/>
            </a:pP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Charge-carrier trapping </a:t>
            </a:r>
          </a:p>
          <a:p>
            <a:pPr lvl="2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signal loss</a:t>
            </a:r>
          </a:p>
          <a:p>
            <a:pPr lvl="1">
              <a:buFont typeface="Arial"/>
              <a:buChar char="•"/>
            </a:pP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Leakage current </a:t>
            </a:r>
          </a:p>
          <a:p>
            <a:pPr lvl="2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more noise</a:t>
            </a:r>
          </a:p>
          <a:p>
            <a:pPr lvl="1">
              <a:spcAft>
                <a:spcPts val="600"/>
              </a:spcAft>
              <a:buFont typeface="Arial"/>
              <a:buChar char="•"/>
            </a:pP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Change of N</a:t>
            </a:r>
            <a:r>
              <a:rPr lang="en-US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higher bias voltages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4AC778-8D74-3849-9239-69B574FC5869}"/>
              </a:ext>
            </a:extLst>
          </p:cNvPr>
          <p:cNvSpPr txBox="1"/>
          <p:nvPr/>
        </p:nvSpPr>
        <p:spPr>
          <a:xfrm>
            <a:off x="544284" y="5514663"/>
            <a:ext cx="3598293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Requires high granularity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16B005-3CC9-1D4F-9E5B-1C020A7FE7C9}"/>
              </a:ext>
            </a:extLst>
          </p:cNvPr>
          <p:cNvSpPr txBox="1"/>
          <p:nvPr/>
        </p:nvSpPr>
        <p:spPr>
          <a:xfrm>
            <a:off x="5344881" y="5296950"/>
            <a:ext cx="3462038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Requires radiation-hard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 technology</a:t>
            </a:r>
          </a:p>
        </p:txBody>
      </p:sp>
    </p:spTree>
    <p:extLst>
      <p:ext uri="{BB962C8B-B14F-4D97-AF65-F5344CB8AC3E}">
        <p14:creationId xmlns:p14="http://schemas.microsoft.com/office/powerpoint/2010/main" val="1101910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3377CAE-CA5B-5948-9CA5-FA8F3DABA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R&amp;D Framework – CERN Collaborations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FB6E46-B030-4E43-8F67-189FB71930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47" t="4849" r="41604" b="66850"/>
          <a:stretch/>
        </p:blipFill>
        <p:spPr>
          <a:xfrm>
            <a:off x="9089137" y="2589308"/>
            <a:ext cx="3095743" cy="2129198"/>
          </a:xfrm>
          <a:prstGeom prst="roundRect">
            <a:avLst>
              <a:gd name="adj" fmla="val 2835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26D28B6-3178-0844-8A83-168D4BA91ED7}"/>
              </a:ext>
            </a:extLst>
          </p:cNvPr>
          <p:cNvSpPr txBox="1">
            <a:spLocks/>
          </p:cNvSpPr>
          <p:nvPr/>
        </p:nvSpPr>
        <p:spPr>
          <a:xfrm>
            <a:off x="2383972" y="971542"/>
            <a:ext cx="4716236" cy="94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solidFill>
                  <a:srgbClr val="0070C0"/>
                </a:solidFill>
              </a:rPr>
              <a:t>The RD50 Collaboration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AFA9E7-3198-ED4A-8A8D-DB8C6EE30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321" y="871682"/>
            <a:ext cx="1562100" cy="9652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25E9D9A-52C1-3D4F-8433-E876C507B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8574" y="2934087"/>
            <a:ext cx="4897174" cy="51008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63</a:t>
            </a:r>
            <a:r>
              <a:rPr lang="en-US" b="1" i="1" dirty="0">
                <a:solidFill>
                  <a:srgbClr val="C00000"/>
                </a:solidFill>
              </a:rPr>
              <a:t> institutes, 370 members</a:t>
            </a:r>
          </a:p>
          <a:p>
            <a:endParaRPr lang="en-GB" dirty="0"/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EC462ABB-A8AC-3545-92CD-3B1FF1DE7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7198" y="3335261"/>
            <a:ext cx="331970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50  European institutes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049FCBEB-7D51-6E47-BABE-4523E3EBE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4539" y="3650949"/>
            <a:ext cx="38828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8 North American institutes</a:t>
            </a:r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D026B348-BB52-D04D-A2A1-B7953CD5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5057" y="3988401"/>
            <a:ext cx="331970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2  Asian institutes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F56C76A0-CFDE-5845-A72F-701679817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7200" y="4325863"/>
            <a:ext cx="331970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1  Middle East institute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906F580-7044-3D4B-9AB6-2C07968B5983}"/>
              </a:ext>
            </a:extLst>
          </p:cNvPr>
          <p:cNvGrpSpPr/>
          <p:nvPr/>
        </p:nvGrpSpPr>
        <p:grpSpPr>
          <a:xfrm>
            <a:off x="24999" y="2566228"/>
            <a:ext cx="4983868" cy="2108947"/>
            <a:chOff x="24999" y="1640940"/>
            <a:chExt cx="4983868" cy="210894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5625637-5E70-244D-8E39-93FA7E98B9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41" r="9366" b="52996"/>
            <a:stretch/>
          </p:blipFill>
          <p:spPr>
            <a:xfrm>
              <a:off x="24999" y="2202334"/>
              <a:ext cx="4983868" cy="1547553"/>
            </a:xfrm>
            <a:prstGeom prst="roundRect">
              <a:avLst>
                <a:gd name="adj" fmla="val 28353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8A5E9F2-9FB1-BA4B-A770-10C0C8307E9A}"/>
                </a:ext>
              </a:extLst>
            </p:cNvPr>
            <p:cNvSpPr/>
            <p:nvPr/>
          </p:nvSpPr>
          <p:spPr>
            <a:xfrm>
              <a:off x="609601" y="2312053"/>
              <a:ext cx="1197428" cy="69240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75D7655-1B41-624B-BBCF-4C258F2135B1}"/>
                </a:ext>
              </a:extLst>
            </p:cNvPr>
            <p:cNvSpPr txBox="1"/>
            <p:nvPr/>
          </p:nvSpPr>
          <p:spPr>
            <a:xfrm>
              <a:off x="1959427" y="1640940"/>
              <a:ext cx="109959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New!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5C3A53D-C28B-4B47-A6E0-84958238DB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5401" y="2008799"/>
              <a:ext cx="751113" cy="51008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8900BEB0-F187-634C-A0C3-BD9B2D03E09B}"/>
              </a:ext>
            </a:extLst>
          </p:cNvPr>
          <p:cNvSpPr txBox="1"/>
          <p:nvPr/>
        </p:nvSpPr>
        <p:spPr>
          <a:xfrm>
            <a:off x="1310697" y="1859092"/>
            <a:ext cx="90004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international collaboration that aims to provide radiation-hard </a:t>
            </a: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semiconductor devices for future colliders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7AB55D-62FD-9543-A55D-7D6E46CDDFB2}"/>
              </a:ext>
            </a:extLst>
          </p:cNvPr>
          <p:cNvSpPr txBox="1"/>
          <p:nvPr/>
        </p:nvSpPr>
        <p:spPr>
          <a:xfrm>
            <a:off x="5225141" y="5486401"/>
            <a:ext cx="3523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TIMEPIX 3/4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4641B5B-8FC2-CA4D-9068-13BFEE54F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76" y="5154545"/>
            <a:ext cx="2949293" cy="43569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B7DCA0C-1A0A-9848-9001-32910B48C0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793" y="5108798"/>
            <a:ext cx="4330304" cy="1389974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3A44146-21C1-7A43-88AA-FF65D2733D8A}"/>
              </a:ext>
            </a:extLst>
          </p:cNvPr>
          <p:cNvCxnSpPr/>
          <p:nvPr/>
        </p:nvCxnSpPr>
        <p:spPr>
          <a:xfrm>
            <a:off x="838200" y="5040086"/>
            <a:ext cx="9100457" cy="0"/>
          </a:xfrm>
          <a:prstGeom prst="line">
            <a:avLst/>
          </a:prstGeom>
          <a:ln w="381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4AF3CC-646C-F243-AAB3-0F5980DC00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08750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EBEBBA-5F15-E24A-A736-24803B1B8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8750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F4806BF-C47C-0E4E-A05E-6AF93D38F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8750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366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88970-9EA7-6D43-9D14-9FC7CA2FCD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6095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7F868-1DDF-6A4D-ACE2-557DAD698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6095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1B7BDC-F2D4-8744-AB49-22E8A7365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6095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5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97068-0247-BF4D-AC06-1EBEA1EEB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Material Defects – Epitaxial Wafers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59A2CA8-8271-774D-B5D0-FAA9006167C8}"/>
              </a:ext>
            </a:extLst>
          </p:cNvPr>
          <p:cNvGrpSpPr/>
          <p:nvPr/>
        </p:nvGrpSpPr>
        <p:grpSpPr>
          <a:xfrm>
            <a:off x="206756" y="1785257"/>
            <a:ext cx="5116355" cy="3374574"/>
            <a:chOff x="755576" y="1052736"/>
            <a:chExt cx="7522055" cy="5052029"/>
          </a:xfrm>
        </p:grpSpPr>
        <p:sp>
          <p:nvSpPr>
            <p:cNvPr id="11" name="Text Box 2">
              <a:extLst>
                <a:ext uri="{FF2B5EF4-FFF2-40B4-BE49-F238E27FC236}">
                  <a16:creationId xmlns:a16="http://schemas.microsoft.com/office/drawing/2014/main" id="{67621EDD-8493-AD49-BD4A-DE8ADC83A4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06260" y="5678045"/>
              <a:ext cx="936104" cy="426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GB" sz="1100" dirty="0">
                  <a:effectLst/>
                  <a:latin typeface="Calibri"/>
                  <a:ea typeface="Calibri"/>
                  <a:cs typeface="Times New Roman"/>
                </a:rPr>
                <a:t>GND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BBCFCFA-32C6-C340-B329-0B1E9180660D}"/>
                </a:ext>
              </a:extLst>
            </p:cNvPr>
            <p:cNvGrpSpPr/>
            <p:nvPr/>
          </p:nvGrpSpPr>
          <p:grpSpPr>
            <a:xfrm>
              <a:off x="755576" y="1052736"/>
              <a:ext cx="7522055" cy="4752528"/>
              <a:chOff x="1226409" y="1052736"/>
              <a:chExt cx="7810087" cy="5041576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7F0EE620-B159-BA4D-9474-54A297D6720C}"/>
                  </a:ext>
                </a:extLst>
              </p:cNvPr>
              <p:cNvSpPr/>
              <p:nvPr/>
            </p:nvSpPr>
            <p:spPr>
              <a:xfrm>
                <a:off x="3456007" y="1479457"/>
                <a:ext cx="1394500" cy="1350236"/>
              </a:xfrm>
              <a:prstGeom prst="ellipse">
                <a:avLst/>
              </a:prstGeom>
              <a:pattFill prst="ltDnDiag">
                <a:fgClr>
                  <a:srgbClr val="92D050"/>
                </a:fgClr>
                <a:bgClr>
                  <a:schemeClr val="bg1"/>
                </a:bgClr>
              </a:pattFill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endParaRPr lang="en-GB" sz="900" dirty="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4" name="Text Box 2">
                <a:extLst>
                  <a:ext uri="{FF2B5EF4-FFF2-40B4-BE49-F238E27FC236}">
                    <a16:creationId xmlns:a16="http://schemas.microsoft.com/office/drawing/2014/main" id="{17AD11EC-BC05-8642-95D1-CD9812577F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07844" y="2429169"/>
                <a:ext cx="1460500" cy="42672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1100" dirty="0">
                    <a:effectLst/>
                    <a:latin typeface="Calibri"/>
                    <a:ea typeface="Calibri"/>
                    <a:cs typeface="Times New Roman"/>
                  </a:rPr>
                  <a:t>BOND WIRE</a:t>
                </a: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A81841C-6CFB-AA4A-980F-7E62124AB80D}"/>
                  </a:ext>
                </a:extLst>
              </p:cNvPr>
              <p:cNvGrpSpPr/>
              <p:nvPr/>
            </p:nvGrpSpPr>
            <p:grpSpPr>
              <a:xfrm>
                <a:off x="1471690" y="3373957"/>
                <a:ext cx="5188544" cy="2516206"/>
                <a:chOff x="4981391" y="5195792"/>
                <a:chExt cx="5494944" cy="4880305"/>
              </a:xfrm>
            </p:grpSpPr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E6B2C576-4C09-6843-97DE-80A9BA0D8E9D}"/>
                    </a:ext>
                  </a:extLst>
                </p:cNvPr>
                <p:cNvSpPr/>
                <p:nvPr/>
              </p:nvSpPr>
              <p:spPr>
                <a:xfrm>
                  <a:off x="4985592" y="5537160"/>
                  <a:ext cx="5490741" cy="657833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en-GB" sz="1100" dirty="0">
                      <a:effectLst/>
                      <a:ea typeface="Calibri"/>
                      <a:cs typeface="Times New Roman"/>
                    </a:rPr>
                    <a:t>	         SiO2</a:t>
                  </a:r>
                  <a:br>
                    <a:rPr lang="en-GB" sz="1100" dirty="0">
                      <a:effectLst/>
                      <a:ea typeface="Calibri"/>
                      <a:cs typeface="Times New Roman"/>
                    </a:rPr>
                  </a:br>
                  <a:r>
                    <a:rPr lang="en-GB" sz="1100" dirty="0">
                      <a:effectLst/>
                      <a:ea typeface="Calibri"/>
                      <a:cs typeface="Times New Roman"/>
                    </a:rPr>
                    <a:t>	      </a:t>
                  </a:r>
                  <a:r>
                    <a:rPr lang="en-GB" sz="1100" dirty="0">
                      <a:effectLst/>
                      <a:ea typeface="Calibri"/>
                      <a:cs typeface="Times New Roman"/>
                      <a:sym typeface="Symbol" panose="05050102010706020507" pitchFamily="18" charset="2"/>
                    </a:rPr>
                    <a:t>5</a:t>
                  </a:r>
                  <a:r>
                    <a:rPr lang="en-GB" sz="1100" dirty="0">
                      <a:effectLst/>
                      <a:ea typeface="Calibri"/>
                      <a:cs typeface="Times New Roman"/>
                    </a:rPr>
                    <a:t>00 nm</a:t>
                  </a: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8212E2A3-3BE6-544D-B4A3-6D8BC07F635B}"/>
                    </a:ext>
                  </a:extLst>
                </p:cNvPr>
                <p:cNvSpPr/>
                <p:nvPr/>
              </p:nvSpPr>
              <p:spPr>
                <a:xfrm>
                  <a:off x="8666262" y="5209076"/>
                  <a:ext cx="478680" cy="329202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endParaRPr lang="en-GB" sz="900" dirty="0">
                    <a:effectLst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42F2E809-DD17-674F-B883-D1F73E7C0042}"/>
                    </a:ext>
                  </a:extLst>
                </p:cNvPr>
                <p:cNvSpPr/>
                <p:nvPr/>
              </p:nvSpPr>
              <p:spPr>
                <a:xfrm>
                  <a:off x="4981391" y="6169023"/>
                  <a:ext cx="5494944" cy="1634482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en-GB" sz="1000" dirty="0">
                      <a:effectLst/>
                      <a:ea typeface="Calibri"/>
                      <a:cs typeface="Times New Roman"/>
                    </a:rPr>
                    <a:t>Epitaxial Si </a:t>
                  </a:r>
                  <a:br>
                    <a:rPr lang="en-GB" sz="1000" dirty="0">
                      <a:effectLst/>
                      <a:ea typeface="Calibri"/>
                      <a:cs typeface="Times New Roman"/>
                    </a:rPr>
                  </a:br>
                  <a:r>
                    <a:rPr lang="en-GB" sz="1000" dirty="0">
                      <a:effectLst/>
                      <a:ea typeface="Calibri"/>
                      <a:cs typeface="Times New Roman"/>
                    </a:rPr>
                    <a:t>50um</a:t>
                  </a:r>
                  <a:br>
                    <a:rPr lang="en-GB" sz="1000" dirty="0">
                      <a:effectLst/>
                      <a:ea typeface="Calibri"/>
                      <a:cs typeface="Times New Roman"/>
                    </a:rPr>
                  </a:br>
                  <a:r>
                    <a:rPr lang="en-GB" sz="1000" dirty="0">
                      <a:effectLst/>
                      <a:ea typeface="Calibri"/>
                      <a:cs typeface="Times New Roman"/>
                    </a:rPr>
                    <a:t>up to 5 different P doping</a:t>
                  </a:r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96D88D2B-9C23-174A-A5E0-36FE7EA4AF44}"/>
                    </a:ext>
                  </a:extLst>
                </p:cNvPr>
                <p:cNvSpPr/>
                <p:nvPr/>
              </p:nvSpPr>
              <p:spPr>
                <a:xfrm>
                  <a:off x="6927171" y="5216177"/>
                  <a:ext cx="1742428" cy="997724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en-GB" sz="1100" dirty="0">
                      <a:effectLst/>
                      <a:ea typeface="Calibri"/>
                      <a:cs typeface="Times New Roman"/>
                    </a:rPr>
                    <a:t>Al </a:t>
                  </a:r>
                  <a:r>
                    <a:rPr lang="en-GB" sz="1100" dirty="0">
                      <a:effectLst/>
                      <a:ea typeface="Calibri"/>
                      <a:cs typeface="Times New Roman"/>
                      <a:sym typeface="Symbol" panose="05050102010706020507" pitchFamily="18" charset="2"/>
                    </a:rPr>
                    <a:t></a:t>
                  </a:r>
                  <a:r>
                    <a:rPr lang="en-GB" sz="1100" dirty="0">
                      <a:effectLst/>
                      <a:ea typeface="Calibri"/>
                      <a:cs typeface="Times New Roman"/>
                    </a:rPr>
                    <a:t>500 nm</a:t>
                  </a: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91B91F16-CE01-9D40-8DFD-F4A2AB0665A3}"/>
                    </a:ext>
                  </a:extLst>
                </p:cNvPr>
                <p:cNvSpPr/>
                <p:nvPr/>
              </p:nvSpPr>
              <p:spPr>
                <a:xfrm>
                  <a:off x="4981391" y="9727054"/>
                  <a:ext cx="5494943" cy="349043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en-GB" sz="1100" dirty="0">
                      <a:effectLst/>
                      <a:ea typeface="Calibri"/>
                      <a:cs typeface="Times New Roman"/>
                    </a:rPr>
                    <a:t>Al</a:t>
                  </a:r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D2E5BDCA-CCED-9640-A4EF-19A0A44E2611}"/>
                    </a:ext>
                  </a:extLst>
                </p:cNvPr>
                <p:cNvSpPr/>
                <p:nvPr/>
              </p:nvSpPr>
              <p:spPr>
                <a:xfrm>
                  <a:off x="6450908" y="5209076"/>
                  <a:ext cx="478680" cy="329202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endParaRPr lang="en-GB" sz="900" dirty="0">
                    <a:effectLst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4EC93B59-45BD-EF4E-908D-BDFD57F46996}"/>
                    </a:ext>
                  </a:extLst>
                </p:cNvPr>
                <p:cNvSpPr/>
                <p:nvPr/>
              </p:nvSpPr>
              <p:spPr>
                <a:xfrm rot="5400000">
                  <a:off x="9496244" y="5337018"/>
                  <a:ext cx="1007881" cy="725429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vert270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en-GB" sz="1100" dirty="0">
                      <a:effectLst/>
                      <a:ea typeface="Calibri"/>
                      <a:cs typeface="Times New Roman"/>
                    </a:rPr>
                    <a:t>Al</a:t>
                  </a: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B1260195-6329-A043-BBBB-E1EF14A68270}"/>
                    </a:ext>
                  </a:extLst>
                </p:cNvPr>
                <p:cNvSpPr/>
                <p:nvPr/>
              </p:nvSpPr>
              <p:spPr>
                <a:xfrm rot="5400000">
                  <a:off x="4997527" y="5337020"/>
                  <a:ext cx="1007881" cy="725429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vert270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en-GB" sz="1100" dirty="0">
                      <a:effectLst/>
                      <a:ea typeface="Calibri"/>
                      <a:cs typeface="Times New Roman"/>
                    </a:rPr>
                    <a:t>Al</a:t>
                  </a:r>
                </a:p>
              </p:txBody>
            </p:sp>
          </p:grp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34994DD-0F97-1D40-8818-9D69E0C8D9EC}"/>
                  </a:ext>
                </a:extLst>
              </p:cNvPr>
              <p:cNvSpPr/>
              <p:nvPr/>
            </p:nvSpPr>
            <p:spPr>
              <a:xfrm>
                <a:off x="4240566" y="2908297"/>
                <a:ext cx="3388533" cy="670932"/>
              </a:xfrm>
              <a:custGeom>
                <a:avLst/>
                <a:gdLst>
                  <a:gd name="connsiteX0" fmla="*/ 0 w 1856096"/>
                  <a:gd name="connsiteY0" fmla="*/ 477672 h 670932"/>
                  <a:gd name="connsiteX1" fmla="*/ 40943 w 1856096"/>
                  <a:gd name="connsiteY1" fmla="*/ 259308 h 670932"/>
                  <a:gd name="connsiteX2" fmla="*/ 81887 w 1856096"/>
                  <a:gd name="connsiteY2" fmla="*/ 218364 h 670932"/>
                  <a:gd name="connsiteX3" fmla="*/ 109182 w 1856096"/>
                  <a:gd name="connsiteY3" fmla="*/ 150126 h 670932"/>
                  <a:gd name="connsiteX4" fmla="*/ 150125 w 1856096"/>
                  <a:gd name="connsiteY4" fmla="*/ 122830 h 670932"/>
                  <a:gd name="connsiteX5" fmla="*/ 191069 w 1856096"/>
                  <a:gd name="connsiteY5" fmla="*/ 81887 h 670932"/>
                  <a:gd name="connsiteX6" fmla="*/ 300251 w 1856096"/>
                  <a:gd name="connsiteY6" fmla="*/ 54591 h 670932"/>
                  <a:gd name="connsiteX7" fmla="*/ 518615 w 1856096"/>
                  <a:gd name="connsiteY7" fmla="*/ 0 h 670932"/>
                  <a:gd name="connsiteX8" fmla="*/ 873457 w 1856096"/>
                  <a:gd name="connsiteY8" fmla="*/ 27296 h 670932"/>
                  <a:gd name="connsiteX9" fmla="*/ 914400 w 1856096"/>
                  <a:gd name="connsiteY9" fmla="*/ 40943 h 670932"/>
                  <a:gd name="connsiteX10" fmla="*/ 955343 w 1856096"/>
                  <a:gd name="connsiteY10" fmla="*/ 68239 h 670932"/>
                  <a:gd name="connsiteX11" fmla="*/ 968991 w 1856096"/>
                  <a:gd name="connsiteY11" fmla="*/ 109182 h 670932"/>
                  <a:gd name="connsiteX12" fmla="*/ 1037230 w 1856096"/>
                  <a:gd name="connsiteY12" fmla="*/ 122830 h 670932"/>
                  <a:gd name="connsiteX13" fmla="*/ 1187355 w 1856096"/>
                  <a:gd name="connsiteY13" fmla="*/ 150126 h 670932"/>
                  <a:gd name="connsiteX14" fmla="*/ 1228298 w 1856096"/>
                  <a:gd name="connsiteY14" fmla="*/ 163773 h 670932"/>
                  <a:gd name="connsiteX15" fmla="*/ 1351128 w 1856096"/>
                  <a:gd name="connsiteY15" fmla="*/ 177421 h 670932"/>
                  <a:gd name="connsiteX16" fmla="*/ 1392072 w 1856096"/>
                  <a:gd name="connsiteY16" fmla="*/ 204717 h 670932"/>
                  <a:gd name="connsiteX17" fmla="*/ 1419367 w 1856096"/>
                  <a:gd name="connsiteY17" fmla="*/ 245660 h 670932"/>
                  <a:gd name="connsiteX18" fmla="*/ 1473958 w 1856096"/>
                  <a:gd name="connsiteY18" fmla="*/ 259308 h 670932"/>
                  <a:gd name="connsiteX19" fmla="*/ 1514901 w 1856096"/>
                  <a:gd name="connsiteY19" fmla="*/ 272955 h 670932"/>
                  <a:gd name="connsiteX20" fmla="*/ 1569493 w 1856096"/>
                  <a:gd name="connsiteY20" fmla="*/ 354842 h 670932"/>
                  <a:gd name="connsiteX21" fmla="*/ 1583140 w 1856096"/>
                  <a:gd name="connsiteY21" fmla="*/ 409433 h 670932"/>
                  <a:gd name="connsiteX22" fmla="*/ 1596788 w 1856096"/>
                  <a:gd name="connsiteY22" fmla="*/ 477672 h 670932"/>
                  <a:gd name="connsiteX23" fmla="*/ 1624084 w 1856096"/>
                  <a:gd name="connsiteY23" fmla="*/ 532263 h 670932"/>
                  <a:gd name="connsiteX24" fmla="*/ 1651379 w 1856096"/>
                  <a:gd name="connsiteY24" fmla="*/ 573206 h 670932"/>
                  <a:gd name="connsiteX25" fmla="*/ 1733266 w 1856096"/>
                  <a:gd name="connsiteY25" fmla="*/ 641445 h 670932"/>
                  <a:gd name="connsiteX26" fmla="*/ 1787857 w 1856096"/>
                  <a:gd name="connsiteY26" fmla="*/ 668740 h 670932"/>
                  <a:gd name="connsiteX27" fmla="*/ 1856096 w 1856096"/>
                  <a:gd name="connsiteY27" fmla="*/ 668740 h 670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856096" h="670932">
                    <a:moveTo>
                      <a:pt x="0" y="477672"/>
                    </a:moveTo>
                    <a:cubicBezTo>
                      <a:pt x="9371" y="355848"/>
                      <a:pt x="-17723" y="329708"/>
                      <a:pt x="40943" y="259308"/>
                    </a:cubicBezTo>
                    <a:cubicBezTo>
                      <a:pt x="53299" y="244480"/>
                      <a:pt x="68239" y="232012"/>
                      <a:pt x="81887" y="218364"/>
                    </a:cubicBezTo>
                    <a:cubicBezTo>
                      <a:pt x="90985" y="195618"/>
                      <a:pt x="94943" y="170061"/>
                      <a:pt x="109182" y="150126"/>
                    </a:cubicBezTo>
                    <a:cubicBezTo>
                      <a:pt x="118716" y="136779"/>
                      <a:pt x="137524" y="133331"/>
                      <a:pt x="150125" y="122830"/>
                    </a:cubicBezTo>
                    <a:cubicBezTo>
                      <a:pt x="164952" y="110474"/>
                      <a:pt x="173498" y="89874"/>
                      <a:pt x="191069" y="81887"/>
                    </a:cubicBezTo>
                    <a:cubicBezTo>
                      <a:pt x="225221" y="66364"/>
                      <a:pt x="264180" y="64897"/>
                      <a:pt x="300251" y="54591"/>
                    </a:cubicBezTo>
                    <a:cubicBezTo>
                      <a:pt x="496088" y="-1363"/>
                      <a:pt x="241150" y="55494"/>
                      <a:pt x="518615" y="0"/>
                    </a:cubicBezTo>
                    <a:cubicBezTo>
                      <a:pt x="636896" y="9099"/>
                      <a:pt x="755457" y="15089"/>
                      <a:pt x="873457" y="27296"/>
                    </a:cubicBezTo>
                    <a:cubicBezTo>
                      <a:pt x="887766" y="28776"/>
                      <a:pt x="901533" y="34509"/>
                      <a:pt x="914400" y="40943"/>
                    </a:cubicBezTo>
                    <a:cubicBezTo>
                      <a:pt x="929071" y="48278"/>
                      <a:pt x="941695" y="59140"/>
                      <a:pt x="955343" y="68239"/>
                    </a:cubicBezTo>
                    <a:cubicBezTo>
                      <a:pt x="959892" y="81887"/>
                      <a:pt x="957021" y="101202"/>
                      <a:pt x="968991" y="109182"/>
                    </a:cubicBezTo>
                    <a:cubicBezTo>
                      <a:pt x="988292" y="122049"/>
                      <a:pt x="1014586" y="117798"/>
                      <a:pt x="1037230" y="122830"/>
                    </a:cubicBezTo>
                    <a:cubicBezTo>
                      <a:pt x="1153059" y="148570"/>
                      <a:pt x="1021751" y="126468"/>
                      <a:pt x="1187355" y="150126"/>
                    </a:cubicBezTo>
                    <a:cubicBezTo>
                      <a:pt x="1201003" y="154675"/>
                      <a:pt x="1214108" y="161408"/>
                      <a:pt x="1228298" y="163773"/>
                    </a:cubicBezTo>
                    <a:cubicBezTo>
                      <a:pt x="1268933" y="170545"/>
                      <a:pt x="1311163" y="167430"/>
                      <a:pt x="1351128" y="177421"/>
                    </a:cubicBezTo>
                    <a:cubicBezTo>
                      <a:pt x="1367041" y="181399"/>
                      <a:pt x="1378424" y="195618"/>
                      <a:pt x="1392072" y="204717"/>
                    </a:cubicBezTo>
                    <a:cubicBezTo>
                      <a:pt x="1401170" y="218365"/>
                      <a:pt x="1405719" y="236562"/>
                      <a:pt x="1419367" y="245660"/>
                    </a:cubicBezTo>
                    <a:cubicBezTo>
                      <a:pt x="1434974" y="256065"/>
                      <a:pt x="1455923" y="254155"/>
                      <a:pt x="1473958" y="259308"/>
                    </a:cubicBezTo>
                    <a:cubicBezTo>
                      <a:pt x="1487790" y="263260"/>
                      <a:pt x="1501253" y="268406"/>
                      <a:pt x="1514901" y="272955"/>
                    </a:cubicBezTo>
                    <a:cubicBezTo>
                      <a:pt x="1533098" y="300251"/>
                      <a:pt x="1561537" y="323016"/>
                      <a:pt x="1569493" y="354842"/>
                    </a:cubicBezTo>
                    <a:cubicBezTo>
                      <a:pt x="1574042" y="373039"/>
                      <a:pt x="1579071" y="391123"/>
                      <a:pt x="1583140" y="409433"/>
                    </a:cubicBezTo>
                    <a:cubicBezTo>
                      <a:pt x="1588172" y="432077"/>
                      <a:pt x="1589452" y="455666"/>
                      <a:pt x="1596788" y="477672"/>
                    </a:cubicBezTo>
                    <a:cubicBezTo>
                      <a:pt x="1603222" y="496973"/>
                      <a:pt x="1613990" y="514599"/>
                      <a:pt x="1624084" y="532263"/>
                    </a:cubicBezTo>
                    <a:cubicBezTo>
                      <a:pt x="1632222" y="546504"/>
                      <a:pt x="1640878" y="560605"/>
                      <a:pt x="1651379" y="573206"/>
                    </a:cubicBezTo>
                    <a:cubicBezTo>
                      <a:pt x="1677040" y="603999"/>
                      <a:pt x="1699108" y="621926"/>
                      <a:pt x="1733266" y="641445"/>
                    </a:cubicBezTo>
                    <a:cubicBezTo>
                      <a:pt x="1750930" y="651539"/>
                      <a:pt x="1767997" y="664327"/>
                      <a:pt x="1787857" y="668740"/>
                    </a:cubicBezTo>
                    <a:cubicBezTo>
                      <a:pt x="1810062" y="673674"/>
                      <a:pt x="1833350" y="668740"/>
                      <a:pt x="1856096" y="66874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Isosceles Triangle 2">
                <a:extLst>
                  <a:ext uri="{FF2B5EF4-FFF2-40B4-BE49-F238E27FC236}">
                    <a16:creationId xmlns:a16="http://schemas.microsoft.com/office/drawing/2014/main" id="{883F12FF-6753-FB44-9011-53253A734F5D}"/>
                  </a:ext>
                </a:extLst>
              </p:cNvPr>
              <p:cNvSpPr/>
              <p:nvPr/>
            </p:nvSpPr>
            <p:spPr>
              <a:xfrm rot="5400000">
                <a:off x="7578747" y="3082157"/>
                <a:ext cx="1080120" cy="1044941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Text Box 2">
                <a:extLst>
                  <a:ext uri="{FF2B5EF4-FFF2-40B4-BE49-F238E27FC236}">
                    <a16:creationId xmlns:a16="http://schemas.microsoft.com/office/drawing/2014/main" id="{D1694B15-B747-464D-BA79-92C5F03FBE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75997" y="2411805"/>
                <a:ext cx="1460499" cy="5828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1100" dirty="0">
                    <a:effectLst/>
                    <a:latin typeface="Calibri"/>
                    <a:ea typeface="Calibri"/>
                    <a:cs typeface="Times New Roman"/>
                  </a:rPr>
                  <a:t>IV/CHARGE AMP</a:t>
                </a:r>
              </a:p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endParaRPr lang="en-GB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07F63D5-0E43-6244-B9EE-BAE9FEAB227C}"/>
                  </a:ext>
                </a:extLst>
              </p:cNvPr>
              <p:cNvCxnSpPr/>
              <p:nvPr/>
            </p:nvCxnSpPr>
            <p:spPr>
              <a:xfrm flipV="1">
                <a:off x="4850507" y="1749646"/>
                <a:ext cx="0" cy="212429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2518FA1-7025-AD47-9698-FD3C6098B76C}"/>
                  </a:ext>
                </a:extLst>
              </p:cNvPr>
              <p:cNvCxnSpPr/>
              <p:nvPr/>
            </p:nvCxnSpPr>
            <p:spPr>
              <a:xfrm flipV="1">
                <a:off x="3438922" y="1749646"/>
                <a:ext cx="0" cy="212429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 Box 2">
                <a:extLst>
                  <a:ext uri="{FF2B5EF4-FFF2-40B4-BE49-F238E27FC236}">
                    <a16:creationId xmlns:a16="http://schemas.microsoft.com/office/drawing/2014/main" id="{2612ED02-779D-5843-93B0-01F29593B8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71540" y="1052736"/>
                <a:ext cx="1460500" cy="426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1100" dirty="0">
                    <a:effectLst/>
                    <a:latin typeface="Calibri"/>
                    <a:ea typeface="Calibri"/>
                    <a:cs typeface="Times New Roman"/>
                  </a:rPr>
                  <a:t> </a:t>
                </a:r>
                <a:r>
                  <a:rPr lang="en-GB" sz="1200" dirty="0">
                    <a:effectLst/>
                    <a:latin typeface="Calibri"/>
                    <a:ea typeface="Calibri"/>
                    <a:cs typeface="Times New Roman"/>
                  </a:rPr>
                  <a:t>CATHODE</a:t>
                </a:r>
                <a:r>
                  <a:rPr lang="en-GB" sz="1100" dirty="0">
                    <a:effectLst/>
                    <a:latin typeface="Calibri"/>
                    <a:ea typeface="Calibri"/>
                    <a:cs typeface="Times New Roman"/>
                  </a:rPr>
                  <a:t>  </a:t>
                </a:r>
              </a:p>
            </p:txBody>
          </p:sp>
          <p:sp>
            <p:nvSpPr>
              <p:cNvPr id="22" name="Text Box 2">
                <a:extLst>
                  <a:ext uri="{FF2B5EF4-FFF2-40B4-BE49-F238E27FC236}">
                    <a16:creationId xmlns:a16="http://schemas.microsoft.com/office/drawing/2014/main" id="{F5F0DC75-16D8-284C-84D3-4094277BBE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60232" y="4815372"/>
                <a:ext cx="1981046" cy="426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1100" dirty="0">
                    <a:effectLst/>
                    <a:latin typeface="Calibri"/>
                    <a:ea typeface="Calibri"/>
                    <a:cs typeface="Times New Roman"/>
                  </a:rPr>
                  <a:t>* DRAWING NOT TO SCALE!</a:t>
                </a:r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240AC967-E6CA-774E-A0DA-7C176AF30333}"/>
                  </a:ext>
                </a:extLst>
              </p:cNvPr>
              <p:cNvSpPr/>
              <p:nvPr/>
            </p:nvSpPr>
            <p:spPr>
              <a:xfrm>
                <a:off x="5807034" y="5580455"/>
                <a:ext cx="2185060" cy="498996"/>
              </a:xfrm>
              <a:custGeom>
                <a:avLst/>
                <a:gdLst>
                  <a:gd name="connsiteX0" fmla="*/ 0 w 2185060"/>
                  <a:gd name="connsiteY0" fmla="*/ 320634 h 498996"/>
                  <a:gd name="connsiteX1" fmla="*/ 166254 w 2185060"/>
                  <a:gd name="connsiteY1" fmla="*/ 451262 h 498996"/>
                  <a:gd name="connsiteX2" fmla="*/ 213756 w 2185060"/>
                  <a:gd name="connsiteY2" fmla="*/ 463137 h 498996"/>
                  <a:gd name="connsiteX3" fmla="*/ 320634 w 2185060"/>
                  <a:gd name="connsiteY3" fmla="*/ 498763 h 498996"/>
                  <a:gd name="connsiteX4" fmla="*/ 475013 w 2185060"/>
                  <a:gd name="connsiteY4" fmla="*/ 463137 h 498996"/>
                  <a:gd name="connsiteX5" fmla="*/ 510639 w 2185060"/>
                  <a:gd name="connsiteY5" fmla="*/ 427511 h 498996"/>
                  <a:gd name="connsiteX6" fmla="*/ 546265 w 2185060"/>
                  <a:gd name="connsiteY6" fmla="*/ 403761 h 498996"/>
                  <a:gd name="connsiteX7" fmla="*/ 581891 w 2185060"/>
                  <a:gd name="connsiteY7" fmla="*/ 356260 h 498996"/>
                  <a:gd name="connsiteX8" fmla="*/ 653143 w 2185060"/>
                  <a:gd name="connsiteY8" fmla="*/ 308758 h 498996"/>
                  <a:gd name="connsiteX9" fmla="*/ 688769 w 2185060"/>
                  <a:gd name="connsiteY9" fmla="*/ 273132 h 498996"/>
                  <a:gd name="connsiteX10" fmla="*/ 724395 w 2185060"/>
                  <a:gd name="connsiteY10" fmla="*/ 261257 h 498996"/>
                  <a:gd name="connsiteX11" fmla="*/ 795647 w 2185060"/>
                  <a:gd name="connsiteY11" fmla="*/ 178130 h 498996"/>
                  <a:gd name="connsiteX12" fmla="*/ 843148 w 2185060"/>
                  <a:gd name="connsiteY12" fmla="*/ 154379 h 498996"/>
                  <a:gd name="connsiteX13" fmla="*/ 878774 w 2185060"/>
                  <a:gd name="connsiteY13" fmla="*/ 118753 h 498996"/>
                  <a:gd name="connsiteX14" fmla="*/ 1021278 w 2185060"/>
                  <a:gd name="connsiteY14" fmla="*/ 71252 h 498996"/>
                  <a:gd name="connsiteX15" fmla="*/ 1128156 w 2185060"/>
                  <a:gd name="connsiteY15" fmla="*/ 35626 h 498996"/>
                  <a:gd name="connsiteX16" fmla="*/ 1175657 w 2185060"/>
                  <a:gd name="connsiteY16" fmla="*/ 23750 h 498996"/>
                  <a:gd name="connsiteX17" fmla="*/ 1341911 w 2185060"/>
                  <a:gd name="connsiteY17" fmla="*/ 0 h 498996"/>
                  <a:gd name="connsiteX18" fmla="*/ 1995054 w 2185060"/>
                  <a:gd name="connsiteY18" fmla="*/ 23750 h 498996"/>
                  <a:gd name="connsiteX19" fmla="*/ 2030680 w 2185060"/>
                  <a:gd name="connsiteY19" fmla="*/ 35626 h 498996"/>
                  <a:gd name="connsiteX20" fmla="*/ 2090057 w 2185060"/>
                  <a:gd name="connsiteY20" fmla="*/ 47501 h 498996"/>
                  <a:gd name="connsiteX21" fmla="*/ 2149434 w 2185060"/>
                  <a:gd name="connsiteY21" fmla="*/ 106878 h 498996"/>
                  <a:gd name="connsiteX22" fmla="*/ 2185060 w 2185060"/>
                  <a:gd name="connsiteY22" fmla="*/ 178130 h 498996"/>
                  <a:gd name="connsiteX23" fmla="*/ 2173184 w 2185060"/>
                  <a:gd name="connsiteY23" fmla="*/ 285008 h 498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185060" h="498996">
                    <a:moveTo>
                      <a:pt x="0" y="320634"/>
                    </a:moveTo>
                    <a:cubicBezTo>
                      <a:pt x="42378" y="363012"/>
                      <a:pt x="108403" y="436800"/>
                      <a:pt x="166254" y="451262"/>
                    </a:cubicBezTo>
                    <a:lnTo>
                      <a:pt x="213756" y="463137"/>
                    </a:lnTo>
                    <a:cubicBezTo>
                      <a:pt x="247641" y="480080"/>
                      <a:pt x="280007" y="501471"/>
                      <a:pt x="320634" y="498763"/>
                    </a:cubicBezTo>
                    <a:cubicBezTo>
                      <a:pt x="386154" y="494395"/>
                      <a:pt x="421404" y="481008"/>
                      <a:pt x="475013" y="463137"/>
                    </a:cubicBezTo>
                    <a:cubicBezTo>
                      <a:pt x="486888" y="451262"/>
                      <a:pt x="497737" y="438262"/>
                      <a:pt x="510639" y="427511"/>
                    </a:cubicBezTo>
                    <a:cubicBezTo>
                      <a:pt x="521603" y="418374"/>
                      <a:pt x="536173" y="413853"/>
                      <a:pt x="546265" y="403761"/>
                    </a:cubicBezTo>
                    <a:cubicBezTo>
                      <a:pt x="560260" y="389766"/>
                      <a:pt x="567098" y="369409"/>
                      <a:pt x="581891" y="356260"/>
                    </a:cubicBezTo>
                    <a:cubicBezTo>
                      <a:pt x="603226" y="337296"/>
                      <a:pt x="632959" y="328942"/>
                      <a:pt x="653143" y="308758"/>
                    </a:cubicBezTo>
                    <a:cubicBezTo>
                      <a:pt x="665018" y="296883"/>
                      <a:pt x="674795" y="282448"/>
                      <a:pt x="688769" y="273132"/>
                    </a:cubicBezTo>
                    <a:cubicBezTo>
                      <a:pt x="699184" y="266188"/>
                      <a:pt x="712520" y="265215"/>
                      <a:pt x="724395" y="261257"/>
                    </a:cubicBezTo>
                    <a:cubicBezTo>
                      <a:pt x="743107" y="236307"/>
                      <a:pt x="768928" y="197215"/>
                      <a:pt x="795647" y="178130"/>
                    </a:cubicBezTo>
                    <a:cubicBezTo>
                      <a:pt x="810052" y="167840"/>
                      <a:pt x="828743" y="164669"/>
                      <a:pt x="843148" y="154379"/>
                    </a:cubicBezTo>
                    <a:cubicBezTo>
                      <a:pt x="856814" y="144617"/>
                      <a:pt x="864800" y="128069"/>
                      <a:pt x="878774" y="118753"/>
                    </a:cubicBezTo>
                    <a:cubicBezTo>
                      <a:pt x="940633" y="77514"/>
                      <a:pt x="951879" y="82818"/>
                      <a:pt x="1021278" y="71252"/>
                    </a:cubicBezTo>
                    <a:cubicBezTo>
                      <a:pt x="1080552" y="31736"/>
                      <a:pt x="1036729" y="53912"/>
                      <a:pt x="1128156" y="35626"/>
                    </a:cubicBezTo>
                    <a:cubicBezTo>
                      <a:pt x="1144160" y="32425"/>
                      <a:pt x="1159653" y="26951"/>
                      <a:pt x="1175657" y="23750"/>
                    </a:cubicBezTo>
                    <a:cubicBezTo>
                      <a:pt x="1232723" y="12337"/>
                      <a:pt x="1283543" y="7296"/>
                      <a:pt x="1341911" y="0"/>
                    </a:cubicBezTo>
                    <a:cubicBezTo>
                      <a:pt x="1414590" y="1817"/>
                      <a:pt x="1832402" y="5677"/>
                      <a:pt x="1995054" y="23750"/>
                    </a:cubicBezTo>
                    <a:cubicBezTo>
                      <a:pt x="2007495" y="25132"/>
                      <a:pt x="2018536" y="32590"/>
                      <a:pt x="2030680" y="35626"/>
                    </a:cubicBezTo>
                    <a:cubicBezTo>
                      <a:pt x="2050262" y="40521"/>
                      <a:pt x="2070265" y="43543"/>
                      <a:pt x="2090057" y="47501"/>
                    </a:cubicBezTo>
                    <a:cubicBezTo>
                      <a:pt x="2153396" y="142508"/>
                      <a:pt x="2070262" y="27705"/>
                      <a:pt x="2149434" y="106878"/>
                    </a:cubicBezTo>
                    <a:cubicBezTo>
                      <a:pt x="2172453" y="129897"/>
                      <a:pt x="2175402" y="149156"/>
                      <a:pt x="2185060" y="178130"/>
                    </a:cubicBezTo>
                    <a:cubicBezTo>
                      <a:pt x="2172693" y="277060"/>
                      <a:pt x="2173184" y="241218"/>
                      <a:pt x="2173184" y="28500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Isosceles Triangle 51">
                <a:extLst>
                  <a:ext uri="{FF2B5EF4-FFF2-40B4-BE49-F238E27FC236}">
                    <a16:creationId xmlns:a16="http://schemas.microsoft.com/office/drawing/2014/main" id="{184600DD-FE26-C446-B5CC-FF85B9C2FA8C}"/>
                  </a:ext>
                </a:extLst>
              </p:cNvPr>
              <p:cNvSpPr/>
              <p:nvPr/>
            </p:nvSpPr>
            <p:spPr>
              <a:xfrm rot="10800000">
                <a:off x="7836111" y="5844814"/>
                <a:ext cx="303975" cy="249498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8799960-FBD4-FA41-873D-E41E780B6076}"/>
                  </a:ext>
                </a:extLst>
              </p:cNvPr>
              <p:cNvSpPr/>
              <p:nvPr/>
            </p:nvSpPr>
            <p:spPr>
              <a:xfrm>
                <a:off x="1462164" y="4648303"/>
                <a:ext cx="5205600" cy="1074746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1100" dirty="0">
                    <a:effectLst/>
                    <a:ea typeface="Calibri"/>
                    <a:cs typeface="Times New Roman"/>
                  </a:rPr>
                  <a:t>Substrate </a:t>
                </a:r>
                <a:br>
                  <a:rPr lang="en-GB" sz="1100" dirty="0">
                    <a:effectLst/>
                    <a:ea typeface="Calibri"/>
                    <a:cs typeface="Times New Roman"/>
                  </a:rPr>
                </a:br>
                <a:r>
                  <a:rPr lang="en-GB" sz="1100" dirty="0">
                    <a:effectLst/>
                    <a:ea typeface="Calibri"/>
                    <a:cs typeface="Times New Roman"/>
                  </a:rPr>
                  <a:t>P</a:t>
                </a:r>
                <a:r>
                  <a:rPr lang="en-GB" sz="1100" baseline="30000" dirty="0">
                    <a:effectLst/>
                    <a:ea typeface="Calibri"/>
                    <a:cs typeface="Times New Roman"/>
                  </a:rPr>
                  <a:t>++</a:t>
                </a:r>
              </a:p>
            </p:txBody>
          </p: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23BD4885-6DD5-2E43-8B90-2F0A64E8DA7B}"/>
                  </a:ext>
                </a:extLst>
              </p:cNvPr>
              <p:cNvCxnSpPr/>
              <p:nvPr/>
            </p:nvCxnSpPr>
            <p:spPr>
              <a:xfrm>
                <a:off x="3449689" y="2145748"/>
                <a:ext cx="142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 Box 2">
                <a:extLst>
                  <a:ext uri="{FF2B5EF4-FFF2-40B4-BE49-F238E27FC236}">
                    <a16:creationId xmlns:a16="http://schemas.microsoft.com/office/drawing/2014/main" id="{D0412A58-23B2-6546-858B-81ABFDCAE4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20032" y="1713700"/>
                <a:ext cx="1436400" cy="3035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1100" dirty="0">
                    <a:effectLst/>
                    <a:latin typeface="Calibri"/>
                    <a:ea typeface="Calibri"/>
                    <a:cs typeface="Times New Roman"/>
                  </a:rPr>
                  <a:t> 1 – 5 mm  </a:t>
                </a:r>
              </a:p>
            </p:txBody>
          </p:sp>
          <p:sp>
            <p:nvSpPr>
              <p:cNvPr id="28" name="Text Box 2">
                <a:extLst>
                  <a:ext uri="{FF2B5EF4-FFF2-40B4-BE49-F238E27FC236}">
                    <a16:creationId xmlns:a16="http://schemas.microsoft.com/office/drawing/2014/main" id="{042028A1-C17E-8946-B690-05B1061EB3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71800" y="1713700"/>
                <a:ext cx="739504" cy="426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1100" dirty="0">
                    <a:effectLst/>
                    <a:latin typeface="Calibri"/>
                    <a:ea typeface="Calibri"/>
                    <a:cs typeface="Times New Roman"/>
                  </a:rPr>
                  <a:t>0.1 mm  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E13387C2-6D13-1B4D-86AE-F179E3650D70}"/>
                  </a:ext>
                </a:extLst>
              </p:cNvPr>
              <p:cNvCxnSpPr/>
              <p:nvPr/>
            </p:nvCxnSpPr>
            <p:spPr>
              <a:xfrm flipV="1">
                <a:off x="2843808" y="1749646"/>
                <a:ext cx="0" cy="212429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 Box 2">
                <a:extLst>
                  <a:ext uri="{FF2B5EF4-FFF2-40B4-BE49-F238E27FC236}">
                    <a16:creationId xmlns:a16="http://schemas.microsoft.com/office/drawing/2014/main" id="{160BDA25-BA64-0D4B-AF57-5378CDCA73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08104" y="1052736"/>
                <a:ext cx="1460500" cy="426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1200" dirty="0">
                    <a:effectLst/>
                    <a:latin typeface="Calibri"/>
                    <a:ea typeface="Calibri"/>
                    <a:cs typeface="Times New Roman"/>
                  </a:rPr>
                  <a:t>GUARD RING</a:t>
                </a:r>
              </a:p>
            </p:txBody>
          </p: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ED0E393C-7397-F746-A5BD-8169D6F31887}"/>
                  </a:ext>
                </a:extLst>
              </p:cNvPr>
              <p:cNvCxnSpPr/>
              <p:nvPr/>
            </p:nvCxnSpPr>
            <p:spPr>
              <a:xfrm>
                <a:off x="5842094" y="2145748"/>
                <a:ext cx="7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259F96FF-6371-5F4C-B27A-278CC729C4BE}"/>
                  </a:ext>
                </a:extLst>
              </p:cNvPr>
              <p:cNvCxnSpPr/>
              <p:nvPr/>
            </p:nvCxnSpPr>
            <p:spPr>
              <a:xfrm flipV="1">
                <a:off x="6549139" y="1749646"/>
                <a:ext cx="0" cy="212429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887A0457-8851-C244-B037-CCCDB81C5C18}"/>
                  </a:ext>
                </a:extLst>
              </p:cNvPr>
              <p:cNvCxnSpPr/>
              <p:nvPr/>
            </p:nvCxnSpPr>
            <p:spPr>
              <a:xfrm flipV="1">
                <a:off x="5858619" y="1749646"/>
                <a:ext cx="0" cy="212429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 Box 2">
                <a:extLst>
                  <a:ext uri="{FF2B5EF4-FFF2-40B4-BE49-F238E27FC236}">
                    <a16:creationId xmlns:a16="http://schemas.microsoft.com/office/drawing/2014/main" id="{C3D81EDB-E5E5-A744-9777-4E35C5A19A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08104" y="1641692"/>
                <a:ext cx="1436400" cy="426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1100" dirty="0">
                    <a:effectLst/>
                    <a:latin typeface="Calibri"/>
                    <a:ea typeface="Calibri"/>
                    <a:cs typeface="Times New Roman"/>
                  </a:rPr>
                  <a:t>0.2 mm </a:t>
                </a:r>
              </a:p>
            </p:txBody>
          </p:sp>
          <p:sp>
            <p:nvSpPr>
              <p:cNvPr id="35" name="Text Box 2">
                <a:extLst>
                  <a:ext uri="{FF2B5EF4-FFF2-40B4-BE49-F238E27FC236}">
                    <a16:creationId xmlns:a16="http://schemas.microsoft.com/office/drawing/2014/main" id="{6AD9EBAE-6611-B546-9D32-88ED8EBBB4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26409" y="1052736"/>
                <a:ext cx="1460500" cy="426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1200" dirty="0">
                    <a:effectLst/>
                    <a:latin typeface="Calibri"/>
                    <a:ea typeface="Calibri"/>
                    <a:cs typeface="Times New Roman"/>
                  </a:rPr>
                  <a:t>GUARD RING</a:t>
                </a:r>
              </a:p>
            </p:txBody>
          </p: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F8630922-E75C-BC45-9A4B-139695C399A0}"/>
                  </a:ext>
                </a:extLst>
              </p:cNvPr>
              <p:cNvCxnSpPr/>
              <p:nvPr/>
            </p:nvCxnSpPr>
            <p:spPr>
              <a:xfrm>
                <a:off x="1598799" y="2145748"/>
                <a:ext cx="7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0DFF405D-77CA-AC43-985A-78154E48160B}"/>
                  </a:ext>
                </a:extLst>
              </p:cNvPr>
              <p:cNvCxnSpPr/>
              <p:nvPr/>
            </p:nvCxnSpPr>
            <p:spPr>
              <a:xfrm flipV="1">
                <a:off x="2305844" y="1749646"/>
                <a:ext cx="0" cy="212429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D6D94E4E-F19B-6248-964A-10D775034DE0}"/>
                  </a:ext>
                </a:extLst>
              </p:cNvPr>
              <p:cNvCxnSpPr/>
              <p:nvPr/>
            </p:nvCxnSpPr>
            <p:spPr>
              <a:xfrm flipV="1">
                <a:off x="1604814" y="1749646"/>
                <a:ext cx="0" cy="212429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 Box 2">
                <a:extLst>
                  <a:ext uri="{FF2B5EF4-FFF2-40B4-BE49-F238E27FC236}">
                    <a16:creationId xmlns:a16="http://schemas.microsoft.com/office/drawing/2014/main" id="{49A323A2-E6FD-D24D-B38A-0302C1C065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4809" y="1713700"/>
                <a:ext cx="1436400" cy="426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1100" dirty="0">
                    <a:effectLst/>
                    <a:latin typeface="Calibri"/>
                    <a:ea typeface="Calibri"/>
                    <a:cs typeface="Times New Roman"/>
                  </a:rPr>
                  <a:t>0.2 mm </a:t>
                </a:r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F26BE346-A889-D24F-A069-379AB513B968}"/>
                  </a:ext>
                </a:extLst>
              </p:cNvPr>
              <p:cNvCxnSpPr/>
              <p:nvPr/>
            </p:nvCxnSpPr>
            <p:spPr>
              <a:xfrm>
                <a:off x="2296319" y="2577796"/>
                <a:ext cx="54409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 Box 2">
                <a:extLst>
                  <a:ext uri="{FF2B5EF4-FFF2-40B4-BE49-F238E27FC236}">
                    <a16:creationId xmlns:a16="http://schemas.microsoft.com/office/drawing/2014/main" id="{3DCAD88A-4339-6D43-9EED-9BFF3255BF4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5736" y="1713700"/>
                <a:ext cx="739504" cy="426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1100" dirty="0">
                    <a:effectLst/>
                    <a:latin typeface="Calibri"/>
                    <a:ea typeface="Calibri"/>
                    <a:cs typeface="Times New Roman"/>
                  </a:rPr>
                  <a:t>0.1 mm  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E448B127-8D7A-A649-B871-23ED25F2E46F}"/>
                  </a:ext>
                </a:extLst>
              </p:cNvPr>
              <p:cNvSpPr/>
              <p:nvPr/>
            </p:nvSpPr>
            <p:spPr>
              <a:xfrm rot="5400000">
                <a:off x="3064212" y="3529455"/>
                <a:ext cx="519647" cy="22967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endParaRPr lang="en-GB" sz="900" dirty="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E4FB358-ACF1-CA40-847B-2CCD83FF017E}"/>
                  </a:ext>
                </a:extLst>
              </p:cNvPr>
              <p:cNvSpPr/>
              <p:nvPr/>
            </p:nvSpPr>
            <p:spPr>
              <a:xfrm rot="5400000">
                <a:off x="4699869" y="3529455"/>
                <a:ext cx="519647" cy="22967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endParaRPr lang="en-GB" sz="900" dirty="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A991578A-FC4E-9146-A5B9-C313B7C75B1B}"/>
                  </a:ext>
                </a:extLst>
              </p:cNvPr>
              <p:cNvCxnSpPr/>
              <p:nvPr/>
            </p:nvCxnSpPr>
            <p:spPr>
              <a:xfrm>
                <a:off x="2853747" y="2865828"/>
                <a:ext cx="572400" cy="0"/>
              </a:xfrm>
              <a:prstGeom prst="straightConnector1">
                <a:avLst/>
              </a:prstGeom>
              <a:ln w="9779"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4BB4A5B-083E-1249-AAB3-70D8EF47A97B}"/>
              </a:ext>
            </a:extLst>
          </p:cNvPr>
          <p:cNvGrpSpPr/>
          <p:nvPr/>
        </p:nvGrpSpPr>
        <p:grpSpPr>
          <a:xfrm>
            <a:off x="5726172" y="2943438"/>
            <a:ext cx="6262766" cy="2413539"/>
            <a:chOff x="251520" y="692696"/>
            <a:chExt cx="8693310" cy="4231780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A98C607-D3AA-314B-AC6F-9EB76C726619}"/>
                </a:ext>
              </a:extLst>
            </p:cNvPr>
            <p:cNvSpPr/>
            <p:nvPr/>
          </p:nvSpPr>
          <p:spPr>
            <a:xfrm>
              <a:off x="3833702" y="3124476"/>
              <a:ext cx="1800000" cy="180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737F692-9AC5-BA41-BD9B-0F698C146379}"/>
                </a:ext>
              </a:extLst>
            </p:cNvPr>
            <p:cNvSpPr/>
            <p:nvPr/>
          </p:nvSpPr>
          <p:spPr>
            <a:xfrm>
              <a:off x="3833702" y="2843830"/>
              <a:ext cx="1800000" cy="180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 -1e13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82919969-E9EA-004D-982F-C8C71B865895}"/>
                </a:ext>
              </a:extLst>
            </p:cNvPr>
            <p:cNvSpPr/>
            <p:nvPr/>
          </p:nvSpPr>
          <p:spPr>
            <a:xfrm>
              <a:off x="7144830" y="1124744"/>
              <a:ext cx="1800000" cy="180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5FECDAB2-F6A4-0943-98A7-BC0B3F793889}"/>
                </a:ext>
              </a:extLst>
            </p:cNvPr>
            <p:cNvSpPr/>
            <p:nvPr/>
          </p:nvSpPr>
          <p:spPr>
            <a:xfrm>
              <a:off x="7144830" y="844098"/>
              <a:ext cx="1800000" cy="180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 -1e13</a:t>
              </a: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262FDC63-1DC8-C145-BCFA-1897D4175F7B}"/>
                </a:ext>
              </a:extLst>
            </p:cNvPr>
            <p:cNvSpPr/>
            <p:nvPr/>
          </p:nvSpPr>
          <p:spPr>
            <a:xfrm>
              <a:off x="4984590" y="1124744"/>
              <a:ext cx="1800000" cy="180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D414E3D-6292-4B45-9777-12AAA335A029}"/>
                </a:ext>
              </a:extLst>
            </p:cNvPr>
            <p:cNvSpPr/>
            <p:nvPr/>
          </p:nvSpPr>
          <p:spPr>
            <a:xfrm>
              <a:off x="4984590" y="844098"/>
              <a:ext cx="1800000" cy="180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 -1e13</a:t>
              </a: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6B427BF-DD45-A944-B3E6-74A07F86E070}"/>
                </a:ext>
              </a:extLst>
            </p:cNvPr>
            <p:cNvSpPr/>
            <p:nvPr/>
          </p:nvSpPr>
          <p:spPr>
            <a:xfrm>
              <a:off x="2752342" y="1124744"/>
              <a:ext cx="1800000" cy="180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5EE4DB3-9CD7-8346-8A4E-50CF2AB05E1D}"/>
                </a:ext>
              </a:extLst>
            </p:cNvPr>
            <p:cNvSpPr/>
            <p:nvPr/>
          </p:nvSpPr>
          <p:spPr>
            <a:xfrm>
              <a:off x="2752342" y="844098"/>
              <a:ext cx="1800000" cy="180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 -1e13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26CF765-8C05-2541-95B9-035BA8BD348C}"/>
                </a:ext>
              </a:extLst>
            </p:cNvPr>
            <p:cNvSpPr/>
            <p:nvPr/>
          </p:nvSpPr>
          <p:spPr>
            <a:xfrm>
              <a:off x="520094" y="1196752"/>
              <a:ext cx="1800000" cy="180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FE451B2A-9C1B-7240-BD79-29F7661CA1AF}"/>
                </a:ext>
              </a:extLst>
            </p:cNvPr>
            <p:cNvSpPr/>
            <p:nvPr/>
          </p:nvSpPr>
          <p:spPr>
            <a:xfrm>
              <a:off x="520094" y="844098"/>
              <a:ext cx="1800000" cy="180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 -1e13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BCA51414-7E99-1346-8DC5-D38B2223A07D}"/>
                </a:ext>
              </a:extLst>
            </p:cNvPr>
            <p:cNvSpPr/>
            <p:nvPr/>
          </p:nvSpPr>
          <p:spPr>
            <a:xfrm>
              <a:off x="520094" y="692696"/>
              <a:ext cx="1800000" cy="180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 -1e13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CF05591-EF86-FE48-A295-1334DE2DC53A}"/>
                </a:ext>
              </a:extLst>
            </p:cNvPr>
            <p:cNvSpPr/>
            <p:nvPr/>
          </p:nvSpPr>
          <p:spPr>
            <a:xfrm>
              <a:off x="2752342" y="692696"/>
              <a:ext cx="1800000" cy="180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 -1e14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3C1E31A-3E11-B040-A616-A25E8EB0D175}"/>
                </a:ext>
              </a:extLst>
            </p:cNvPr>
            <p:cNvSpPr/>
            <p:nvPr/>
          </p:nvSpPr>
          <p:spPr>
            <a:xfrm>
              <a:off x="4984590" y="692696"/>
              <a:ext cx="1800000" cy="180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 -1e15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752FB35-AFC0-154C-BBA7-322DCB87C057}"/>
                </a:ext>
              </a:extLst>
            </p:cNvPr>
            <p:cNvSpPr/>
            <p:nvPr/>
          </p:nvSpPr>
          <p:spPr>
            <a:xfrm>
              <a:off x="7144830" y="692696"/>
              <a:ext cx="1800000" cy="180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 -1e16</a:t>
              </a: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3C2D1105-A1F3-6340-BC67-325C3CD6C604}"/>
                </a:ext>
              </a:extLst>
            </p:cNvPr>
            <p:cNvSpPr/>
            <p:nvPr/>
          </p:nvSpPr>
          <p:spPr>
            <a:xfrm>
              <a:off x="3832462" y="2781128"/>
              <a:ext cx="1800000" cy="180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 -1e17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FE41625-5BFB-8841-B492-A14067145253}"/>
                </a:ext>
              </a:extLst>
            </p:cNvPr>
            <p:cNvSpPr/>
            <p:nvPr/>
          </p:nvSpPr>
          <p:spPr>
            <a:xfrm>
              <a:off x="1306935" y="2708920"/>
              <a:ext cx="144000" cy="144016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Left Brace 69">
              <a:extLst>
                <a:ext uri="{FF2B5EF4-FFF2-40B4-BE49-F238E27FC236}">
                  <a16:creationId xmlns:a16="http://schemas.microsoft.com/office/drawing/2014/main" id="{1BF28020-B8C2-A843-8D79-7FE979B08AE3}"/>
                </a:ext>
              </a:extLst>
            </p:cNvPr>
            <p:cNvSpPr/>
            <p:nvPr/>
          </p:nvSpPr>
          <p:spPr>
            <a:xfrm>
              <a:off x="251520" y="844098"/>
              <a:ext cx="157670" cy="2224862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488C52D8-4CCC-4044-B2C5-1CB0AFE8A4A2}"/>
              </a:ext>
            </a:extLst>
          </p:cNvPr>
          <p:cNvSpPr txBox="1"/>
          <p:nvPr/>
        </p:nvSpPr>
        <p:spPr>
          <a:xfrm>
            <a:off x="1562956" y="934389"/>
            <a:ext cx="9515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Objective: </a:t>
            </a:r>
            <a:r>
              <a:rPr lang="en-GB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FABRICATION OF P-N JUNCTIONS &amp; SCHOTTKY DIODES TO INVESTIGATE RADIATION EFFECTS ON Epitaxial Si, CMOS-DOPING COMPATIBLE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BD2BE9E-341E-EA40-A785-6E8591E34E63}"/>
              </a:ext>
            </a:extLst>
          </p:cNvPr>
          <p:cNvSpPr txBox="1"/>
          <p:nvPr/>
        </p:nvSpPr>
        <p:spPr>
          <a:xfrm>
            <a:off x="5742303" y="1924525"/>
            <a:ext cx="642398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Several 6” Si wafers of different epitaxial doping levels each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p-type with different </a:t>
            </a:r>
            <a:r>
              <a:rPr lang="en-GB" sz="1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epitaxial</a:t>
            </a:r>
            <a:r>
              <a:rPr lang="en-GB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doping levels : 10</a:t>
            </a:r>
            <a:r>
              <a:rPr lang="en-GB" sz="1600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GB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10</a:t>
            </a:r>
            <a:r>
              <a:rPr lang="en-GB" sz="1600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GB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10</a:t>
            </a:r>
            <a:r>
              <a:rPr lang="en-GB" sz="1600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GB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10</a:t>
            </a:r>
            <a:r>
              <a:rPr lang="en-GB" sz="1600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GB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10</a:t>
            </a:r>
            <a:r>
              <a:rPr lang="en-GB" sz="1600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en-GB" sz="1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Wafers /each doping type</a:t>
            </a:r>
          </a:p>
        </p:txBody>
      </p:sp>
      <p:sp>
        <p:nvSpPr>
          <p:cNvPr id="74" name="AutoShape 7">
            <a:extLst>
              <a:ext uri="{FF2B5EF4-FFF2-40B4-BE49-F238E27FC236}">
                <a16:creationId xmlns:a16="http://schemas.microsoft.com/office/drawing/2014/main" id="{ED17D6B0-AD73-304D-B428-789C23ABF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4957685"/>
            <a:ext cx="6803571" cy="139858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thickness to </a:t>
            </a:r>
            <a:r>
              <a:rPr lang="en-GB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</a:t>
            </a:r>
            <a:r>
              <a:rPr lang="en-GB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nm for bonding purposes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Same SiO2 thickness of around </a:t>
            </a:r>
            <a:r>
              <a:rPr lang="en-GB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500+</a:t>
            </a:r>
            <a:r>
              <a:rPr lang="en-GB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metalization</a:t>
            </a:r>
            <a:r>
              <a:rPr lang="en-GB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backside several </a:t>
            </a:r>
            <a:r>
              <a:rPr lang="en-GB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100’s</a:t>
            </a:r>
            <a:r>
              <a:rPr lang="en-GB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nm thick to avoid peeling 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Layer of Cr or </a:t>
            </a:r>
            <a:r>
              <a:rPr lang="en-GB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GB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between </a:t>
            </a:r>
            <a:r>
              <a:rPr lang="en-GB" sz="16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SiO2 to guarantee adhesion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Same adhesion layer between Al and Si at the backside</a:t>
            </a:r>
          </a:p>
        </p:txBody>
      </p:sp>
    </p:spTree>
    <p:extLst>
      <p:ext uri="{BB962C8B-B14F-4D97-AF65-F5344CB8AC3E}">
        <p14:creationId xmlns:p14="http://schemas.microsoft.com/office/powerpoint/2010/main" val="2303846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DF9F43B-7680-E240-9EC9-FE133CA70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Test Structure Fabrication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3C24918-4EE6-7242-815B-AEEFC46A1A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089286" y="2871373"/>
            <a:ext cx="3818199" cy="3377593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CE8C6210-85D0-584F-BC2D-534892E81072}"/>
              </a:ext>
            </a:extLst>
          </p:cNvPr>
          <p:cNvSpPr/>
          <p:nvPr/>
        </p:nvSpPr>
        <p:spPr>
          <a:xfrm>
            <a:off x="5236028" y="3918978"/>
            <a:ext cx="1332885" cy="43370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8754AC-A79E-A84B-B6FE-4C700A983109}"/>
              </a:ext>
            </a:extLst>
          </p:cNvPr>
          <p:cNvSpPr txBox="1"/>
          <p:nvPr/>
        </p:nvSpPr>
        <p:spPr>
          <a:xfrm>
            <a:off x="5181600" y="3472547"/>
            <a:ext cx="1348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RAL/ITAC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C8A4EF-DA98-0447-90D1-A999282135A4}"/>
              </a:ext>
            </a:extLst>
          </p:cNvPr>
          <p:cNvSpPr txBox="1"/>
          <p:nvPr/>
        </p:nvSpPr>
        <p:spPr>
          <a:xfrm>
            <a:off x="5024955" y="4355459"/>
            <a:ext cx="2007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Carleton/CUMFF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13F405-FA9A-C540-A1DA-B34564B0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86982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D3B49-F5DC-9348-A029-FAF4F7111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6982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76105272-A17B-024E-9233-1BEFEA44E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86982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6</a:t>
            </a:fld>
            <a:endParaRPr lang="en-US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6236FBA-3178-BE42-861A-165A4D2A0902}"/>
              </a:ext>
            </a:extLst>
          </p:cNvPr>
          <p:cNvGrpSpPr/>
          <p:nvPr/>
        </p:nvGrpSpPr>
        <p:grpSpPr>
          <a:xfrm>
            <a:off x="362744" y="1635688"/>
            <a:ext cx="4725888" cy="4632833"/>
            <a:chOff x="82910" y="668375"/>
            <a:chExt cx="4725888" cy="4632833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0E090DCE-F06D-504A-8F36-AE10A2CDBF2D}"/>
                </a:ext>
              </a:extLst>
            </p:cNvPr>
            <p:cNvGrpSpPr/>
            <p:nvPr/>
          </p:nvGrpSpPr>
          <p:grpSpPr>
            <a:xfrm>
              <a:off x="82910" y="668375"/>
              <a:ext cx="4725888" cy="4632833"/>
              <a:chOff x="82910" y="668375"/>
              <a:chExt cx="4725888" cy="4632833"/>
            </a:xfrm>
          </p:grpSpPr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42F3FBA4-3359-9046-9A2C-0C7F158F86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910" y="668375"/>
                <a:ext cx="4725888" cy="4632833"/>
              </a:xfrm>
              <a:prstGeom prst="rect">
                <a:avLst/>
              </a:prstGeom>
            </p:spPr>
          </p:pic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F50007D-E8FB-E64D-85F9-1595DC31BA99}"/>
                  </a:ext>
                </a:extLst>
              </p:cNvPr>
              <p:cNvSpPr txBox="1"/>
              <p:nvPr/>
            </p:nvSpPr>
            <p:spPr>
              <a:xfrm>
                <a:off x="3356582" y="673532"/>
                <a:ext cx="145221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rgbClr val="FF0000"/>
                    </a:solidFill>
                  </a:rPr>
                  <a:t>Alignment marks</a:t>
                </a:r>
              </a:p>
            </p:txBody>
          </p: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B831A942-D145-5D4F-A4A5-97217F9A95B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80606" y="980728"/>
                <a:ext cx="570086" cy="165618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256519F3-B166-2649-9E5D-A528129BB4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61220" y="980728"/>
                <a:ext cx="1989472" cy="23474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D25DF749-16CB-F242-84B8-BC7DD9B872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63688" y="974121"/>
                <a:ext cx="1872208" cy="1662791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DF53E9A3-B02A-1943-B32D-67514C368C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31840" y="980728"/>
                <a:ext cx="535143" cy="23474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52DBA3F-AC65-6247-BB24-46207EEF963F}"/>
                </a:ext>
              </a:extLst>
            </p:cNvPr>
            <p:cNvSpPr txBox="1"/>
            <p:nvPr/>
          </p:nvSpPr>
          <p:spPr>
            <a:xfrm>
              <a:off x="1517011" y="1457916"/>
              <a:ext cx="7744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</a:rPr>
                <a:t>#1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B643F57-D94C-4447-8EED-C7349FC7E783}"/>
                </a:ext>
              </a:extLst>
            </p:cNvPr>
            <p:cNvSpPr txBox="1"/>
            <p:nvPr/>
          </p:nvSpPr>
          <p:spPr>
            <a:xfrm>
              <a:off x="2985769" y="3864404"/>
              <a:ext cx="7744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</a:rPr>
                <a:t>#2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A1742CF-32B1-3A4E-8DCE-0C99279203AB}"/>
                </a:ext>
              </a:extLst>
            </p:cNvPr>
            <p:cNvSpPr txBox="1"/>
            <p:nvPr/>
          </p:nvSpPr>
          <p:spPr>
            <a:xfrm>
              <a:off x="828211" y="2875802"/>
              <a:ext cx="7744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</a:rPr>
                <a:t>#4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34BD544-BB92-2E45-A5DF-19FE61CC51D0}"/>
                </a:ext>
              </a:extLst>
            </p:cNvPr>
            <p:cNvSpPr txBox="1"/>
            <p:nvPr/>
          </p:nvSpPr>
          <p:spPr>
            <a:xfrm>
              <a:off x="1352414" y="4077072"/>
              <a:ext cx="7744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</a:rPr>
                <a:t>#5</a:t>
              </a:r>
            </a:p>
          </p:txBody>
        </p:sp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B8AABE68-3CDD-EF4C-8029-8B8B317BF839}"/>
                </a:ext>
              </a:extLst>
            </p:cNvPr>
            <p:cNvSpPr/>
            <p:nvPr/>
          </p:nvSpPr>
          <p:spPr>
            <a:xfrm>
              <a:off x="112025" y="3397486"/>
              <a:ext cx="2371744" cy="174200"/>
            </a:xfrm>
            <a:prstGeom prst="roundRect">
              <a:avLst/>
            </a:prstGeom>
            <a:noFill/>
            <a:ln>
              <a:solidFill>
                <a:srgbClr val="FFFF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6EAC3D4E-7C31-1743-9F92-8A7ECF36D056}"/>
              </a:ext>
            </a:extLst>
          </p:cNvPr>
          <p:cNvSpPr/>
          <p:nvPr/>
        </p:nvSpPr>
        <p:spPr>
          <a:xfrm>
            <a:off x="5481633" y="908965"/>
            <a:ext cx="61481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6” wafer: 5 flavors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1mm cathode, 25 mm2 device (IV, CV, laser injection)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0.5 mm cathode, 6.25 mm2 device (plus MIP injection)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0.1mm cathode, 0.25mm2 device (TCAD comparison)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with previous 3 flavors grouped together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2mm cathode, 100mm2 device (IV/CV, MIP, laser)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2DB3D6-E828-9548-809A-029B522D4DFD}"/>
              </a:ext>
            </a:extLst>
          </p:cNvPr>
          <p:cNvSpPr txBox="1"/>
          <p:nvPr/>
        </p:nvSpPr>
        <p:spPr>
          <a:xfrm>
            <a:off x="31681" y="1109283"/>
            <a:ext cx="5388013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 asymmetric p-n junctions, Schottky diodes</a:t>
            </a:r>
          </a:p>
        </p:txBody>
      </p:sp>
    </p:spTree>
    <p:extLst>
      <p:ext uri="{BB962C8B-B14F-4D97-AF65-F5344CB8AC3E}">
        <p14:creationId xmlns:p14="http://schemas.microsoft.com/office/powerpoint/2010/main" val="429055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1DDF1-7D50-8F4D-BE7F-154E28E8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6096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0E017-FA13-2A4B-ADCC-74C485538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6096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1F7D2-20B6-5348-ACE9-7C16785CA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6096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7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B2F0A87-2780-B349-ADAA-C4829C262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Test Structure Measurements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D04E017-6374-124E-B95F-D2EBF925120D}"/>
              </a:ext>
            </a:extLst>
          </p:cNvPr>
          <p:cNvGrpSpPr/>
          <p:nvPr/>
        </p:nvGrpSpPr>
        <p:grpSpPr>
          <a:xfrm>
            <a:off x="149357" y="989859"/>
            <a:ext cx="4080453" cy="4826004"/>
            <a:chOff x="149357" y="837455"/>
            <a:chExt cx="4080453" cy="482600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3BF8DA4-BDE9-5549-A10A-11453394E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357" y="837455"/>
              <a:ext cx="4080453" cy="306034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3B9E157-A19A-1E48-83C5-D2DA6B158C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266" b="25361"/>
            <a:stretch/>
          </p:blipFill>
          <p:spPr>
            <a:xfrm>
              <a:off x="845096" y="4079962"/>
              <a:ext cx="2736304" cy="1583497"/>
            </a:xfrm>
            <a:prstGeom prst="rect">
              <a:avLst/>
            </a:prstGeom>
            <a:ln w="25400">
              <a:solidFill>
                <a:srgbClr val="FF0000"/>
              </a:solidFill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42D9C54-7295-C740-BFD0-1104FE8C56FD}"/>
                </a:ext>
              </a:extLst>
            </p:cNvPr>
            <p:cNvSpPr/>
            <p:nvPr/>
          </p:nvSpPr>
          <p:spPr>
            <a:xfrm>
              <a:off x="1676400" y="2166257"/>
              <a:ext cx="838200" cy="402772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D460C3-C9B3-A044-A534-6179C6408096}"/>
                </a:ext>
              </a:extLst>
            </p:cNvPr>
            <p:cNvCxnSpPr/>
            <p:nvPr/>
          </p:nvCxnSpPr>
          <p:spPr>
            <a:xfrm flipH="1">
              <a:off x="838200" y="2569029"/>
              <a:ext cx="838200" cy="151093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7C3BAB3-9CF7-AE4B-8381-1D43CC6C4CAA}"/>
                </a:ext>
              </a:extLst>
            </p:cNvPr>
            <p:cNvCxnSpPr>
              <a:cxnSpLocks/>
            </p:cNvCxnSpPr>
            <p:nvPr/>
          </p:nvCxnSpPr>
          <p:spPr>
            <a:xfrm>
              <a:off x="2514600" y="2569029"/>
              <a:ext cx="1073696" cy="151093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1EB96FB-3D97-C14A-9A47-F40B0091A4C0}"/>
              </a:ext>
            </a:extLst>
          </p:cNvPr>
          <p:cNvGrpSpPr/>
          <p:nvPr/>
        </p:nvGrpSpPr>
        <p:grpSpPr>
          <a:xfrm>
            <a:off x="6883219" y="1086901"/>
            <a:ext cx="4758613" cy="3346770"/>
            <a:chOff x="6883219" y="934497"/>
            <a:chExt cx="4758613" cy="334677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E1126DA-4FF9-FF4F-AAAB-5B9BB7E8D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87275" y="934497"/>
              <a:ext cx="4146195" cy="305206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8B3B798-3BA3-A245-886D-D41F5843BDF2}"/>
                </a:ext>
              </a:extLst>
            </p:cNvPr>
            <p:cNvSpPr/>
            <p:nvPr/>
          </p:nvSpPr>
          <p:spPr>
            <a:xfrm>
              <a:off x="11065768" y="3973490"/>
              <a:ext cx="5760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/>
                <a:t>V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F069386-8ABA-5A43-A70A-931E44C8ED9F}"/>
                </a:ext>
              </a:extLst>
            </p:cNvPr>
            <p:cNvSpPr/>
            <p:nvPr/>
          </p:nvSpPr>
          <p:spPr>
            <a:xfrm>
              <a:off x="6883219" y="986128"/>
              <a:ext cx="50405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/>
                <a:t>I [A]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A4D8DF8-F4FC-034A-BD68-48F5FB158837}"/>
                </a:ext>
              </a:extLst>
            </p:cNvPr>
            <p:cNvSpPr/>
            <p:nvPr/>
          </p:nvSpPr>
          <p:spPr>
            <a:xfrm>
              <a:off x="9795046" y="2577739"/>
              <a:ext cx="79208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/>
                <a:t>Schottky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005A487-3D7E-3543-AD5B-9B83DB1CCF79}"/>
                </a:ext>
              </a:extLst>
            </p:cNvPr>
            <p:cNvSpPr/>
            <p:nvPr/>
          </p:nvSpPr>
          <p:spPr>
            <a:xfrm>
              <a:off x="9750648" y="1256775"/>
              <a:ext cx="79208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/>
                <a:t>PN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61B49213-0D40-074B-B9B8-471CE67F1A2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3865" y="1835721"/>
            <a:ext cx="2279646" cy="1709734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13D6614-E617-DF4F-9B3A-18014405FD09}"/>
              </a:ext>
            </a:extLst>
          </p:cNvPr>
          <p:cNvSpPr txBox="1">
            <a:spLocks/>
          </p:cNvSpPr>
          <p:nvPr/>
        </p:nvSpPr>
        <p:spPr>
          <a:xfrm>
            <a:off x="4582884" y="4420496"/>
            <a:ext cx="7456716" cy="2260251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Preliminary IV tests show Schottky and PN devices to properly work. BV &gt; 200V both for Schottky and PN junction.</a:t>
            </a:r>
          </a:p>
          <a:p>
            <a:pPr fontAlgn="auto"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Leakage current in reverse mode much higher for PN junctions than for Schottky diodes.</a:t>
            </a:r>
          </a:p>
          <a:p>
            <a:pPr fontAlgn="auto"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CCE/DLTS studies will require dicing; to be performed at CUMFF</a:t>
            </a:r>
          </a:p>
          <a:p>
            <a:pPr fontAlgn="auto"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Preparations for irradiations with protons/neutrons started</a:t>
            </a:r>
          </a:p>
        </p:txBody>
      </p:sp>
    </p:spTree>
    <p:extLst>
      <p:ext uri="{BB962C8B-B14F-4D97-AF65-F5344CB8AC3E}">
        <p14:creationId xmlns:p14="http://schemas.microsoft.com/office/powerpoint/2010/main" val="1307101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396391B-57D1-5546-B47B-DB9BCE423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103" y="4603221"/>
            <a:ext cx="3778808" cy="206377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03CFB-2864-FD4D-A40B-99A0EDB721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7864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62E5A-3BBB-274B-99D5-89D5B63F6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7864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F36AF-6262-3D4F-B19B-5DE711418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7864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8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BB559D3-6D3D-A846-889D-BC5414AD5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New Structures – Depleted CMOS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1A5718-A00B-B34F-BE49-C4170212C5A6}"/>
              </a:ext>
            </a:extLst>
          </p:cNvPr>
          <p:cNvSpPr txBox="1"/>
          <p:nvPr/>
        </p:nvSpPr>
        <p:spPr>
          <a:xfrm>
            <a:off x="39752" y="828407"/>
            <a:ext cx="744364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 idea: explore industry standard CMOS processes for sensors</a:t>
            </a:r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Commercially available by variety of foundries</a:t>
            </a:r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Low cost per area; as cheap as chips for large volumes</a:t>
            </a:r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Thin active layer; usually p-type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silicon</a:t>
            </a:r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Two basic flavors with deep N-well: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C93E81-881C-F547-9492-A42D5C5AD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5571" y="745994"/>
            <a:ext cx="4586677" cy="28833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DC1037-FC13-2A4D-8CF7-E0165031F88B}"/>
              </a:ext>
            </a:extLst>
          </p:cNvPr>
          <p:cNvSpPr txBox="1"/>
          <p:nvPr/>
        </p:nvSpPr>
        <p:spPr>
          <a:xfrm>
            <a:off x="6142991" y="3603873"/>
            <a:ext cx="594746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Integration of sensor and RO circuitry in single layer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Thanks to industry standard process of fabrication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need for interconnection with solder bumps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 turn-around production and lower costs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 material thickness (as low as 50</a:t>
            </a:r>
            <a:r>
              <a:rPr lang="en-US" dirty="0">
                <a:latin typeface="Symbol" pitchFamily="2" charset="2"/>
                <a:cs typeface="Times New Roman" panose="02020603050405020304" pitchFamily="18" charset="0"/>
              </a:rPr>
              <a:t>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m)</a:t>
            </a:r>
          </a:p>
          <a:p>
            <a:r>
              <a:rPr lang="en-US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to demonstrate sufficient radiation hardness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 timing resolution to below 13ns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39E5CD-A3E8-FB45-A58E-2E061606D7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0731" y="2481946"/>
            <a:ext cx="3752915" cy="20900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9E4060C-238D-D948-A4B9-ADC9C0694BDE}"/>
              </a:ext>
            </a:extLst>
          </p:cNvPr>
          <p:cNvSpPr txBox="1"/>
          <p:nvPr/>
        </p:nvSpPr>
        <p:spPr>
          <a:xfrm>
            <a:off x="25715" y="3210226"/>
            <a:ext cx="222208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HV-CMOS: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Highest possible bias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Smallest drift time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E398E4-EEB0-2246-9927-D69A04CFF517}"/>
              </a:ext>
            </a:extLst>
          </p:cNvPr>
          <p:cNvSpPr txBox="1"/>
          <p:nvPr/>
        </p:nvSpPr>
        <p:spPr>
          <a:xfrm>
            <a:off x="12538" y="5124809"/>
            <a:ext cx="185980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HR-CMOS:</a:t>
            </a:r>
          </a:p>
          <a:p>
            <a:pPr algn="ctr"/>
            <a:r>
              <a:rPr lang="en-US" sz="1600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Specialized imaging</a:t>
            </a:r>
          </a:p>
          <a:p>
            <a:pPr algn="ctr"/>
            <a:r>
              <a:rPr lang="en-US" sz="1600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processes</a:t>
            </a:r>
          </a:p>
        </p:txBody>
      </p:sp>
    </p:spTree>
    <p:extLst>
      <p:ext uri="{BB962C8B-B14F-4D97-AF65-F5344CB8AC3E}">
        <p14:creationId xmlns:p14="http://schemas.microsoft.com/office/powerpoint/2010/main" val="3407995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366FD-650B-B140-8F50-BFA0B31C34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6095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21D82-5E5D-614C-949B-88C2193F7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6095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6DFE4-8EE8-D140-9E2F-A06DE2155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6095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9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33D176-ED00-ED42-95BE-4BDA19A9B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DMAPS-Towards Higher Radiation Tolerance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C7BB7C-8A7D-9C4E-820D-DA35CF3C265B}"/>
              </a:ext>
            </a:extLst>
          </p:cNvPr>
          <p:cNvSpPr txBox="1"/>
          <p:nvPr/>
        </p:nvSpPr>
        <p:spPr>
          <a:xfrm>
            <a:off x="179512" y="1068505"/>
            <a:ext cx="88569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needed?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the allowed substrate biasing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signal due to deeper depletion region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Faster charge collection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 to HR substrates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Backside processing to bias the sensor from the back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uniform electric field lines and depletion region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Improved charge collection efficiency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Sensor thinning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Improved charge collection efficiency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Multiple nested wells to isolate LV CMOS RO electronics from substrate biasing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Suitable technology design (circular transistors, triple redundancy)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 to technology with smaller feature sizes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00D56A-3059-7945-86CA-1FC750CEF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115" y="1594480"/>
            <a:ext cx="3291794" cy="32403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30E3FF-7333-C141-9394-0C99B48C520E}"/>
              </a:ext>
            </a:extLst>
          </p:cNvPr>
          <p:cNvSpPr txBox="1"/>
          <p:nvPr/>
        </p:nvSpPr>
        <p:spPr>
          <a:xfrm>
            <a:off x="7668657" y="1007608"/>
            <a:ext cx="4474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RD50-MPW1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LFoundry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150nm HV-CMOS process</a:t>
            </a:r>
          </a:p>
          <a:p>
            <a:pPr lvl="1"/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p-type substrate, resistivity 3k</a:t>
            </a:r>
            <a:r>
              <a:rPr lang="en-US" sz="1600" dirty="0">
                <a:solidFill>
                  <a:srgbClr val="0070C0"/>
                </a:solidFill>
                <a:latin typeface="Symbol" pitchFamily="2" charset="2"/>
                <a:cs typeface="Times New Roman" panose="02020603050405020304" pitchFamily="18" charset="0"/>
              </a:rPr>
              <a:t>W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⋅cm</a:t>
            </a:r>
          </a:p>
        </p:txBody>
      </p:sp>
    </p:spTree>
    <p:extLst>
      <p:ext uri="{BB962C8B-B14F-4D97-AF65-F5344CB8AC3E}">
        <p14:creationId xmlns:p14="http://schemas.microsoft.com/office/powerpoint/2010/main" val="2759854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BC0B2-34F6-5A4D-87E3-8B2F6E02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6095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5097E-0E55-D54D-8B8B-45E3F4675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6095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69999-13B3-6E40-A856-62C15E7EC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6095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10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10FEC91-D85F-FC48-BA5D-7A34B3354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DMAPS-State of the Art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A5EBCD-AD59-DF4A-B8DC-3631D6241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405" y="833734"/>
            <a:ext cx="9466968" cy="49574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2A1C1C-C50D-0544-867B-78A41BA75420}"/>
              </a:ext>
            </a:extLst>
          </p:cNvPr>
          <p:cNvSpPr txBox="1"/>
          <p:nvPr/>
        </p:nvSpPr>
        <p:spPr>
          <a:xfrm>
            <a:off x="1845583" y="5677753"/>
            <a:ext cx="90649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 pixel size, large gain, low noise, faster processing time</a:t>
            </a:r>
          </a:p>
          <a:p>
            <a:r>
              <a:rPr lang="en-US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no demonstrated radiation hardness above ~2×10</a:t>
            </a:r>
            <a:r>
              <a:rPr lang="en-US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/cm</a:t>
            </a:r>
            <a:r>
              <a:rPr lang="en-US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yet</a:t>
            </a:r>
          </a:p>
        </p:txBody>
      </p:sp>
    </p:spTree>
    <p:extLst>
      <p:ext uri="{BB962C8B-B14F-4D97-AF65-F5344CB8AC3E}">
        <p14:creationId xmlns:p14="http://schemas.microsoft.com/office/powerpoint/2010/main" val="2685215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7BDCD-AC71-DE47-92AF-5A780F0DB7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9636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697D9-0AA9-1647-841D-9F99B033B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9636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96046-A04F-FE4A-BC5E-455980FE0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19636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11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979A54-7F58-654A-B5B3-016121E95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New Materials R&amp;D - </a:t>
            </a:r>
            <a:r>
              <a:rPr lang="en-US" b="1" dirty="0" err="1">
                <a:solidFill>
                  <a:srgbClr val="FF0000"/>
                </a:solidFill>
              </a:rPr>
              <a:t>GaN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04C373-0D67-8146-8E76-FE596CE9002C}"/>
              </a:ext>
            </a:extLst>
          </p:cNvPr>
          <p:cNvSpPr txBox="1"/>
          <p:nvPr/>
        </p:nvSpPr>
        <p:spPr>
          <a:xfrm>
            <a:off x="1489990" y="761051"/>
            <a:ext cx="8992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Ideally one would like to push for radiation hardness ≥10</a:t>
            </a:r>
            <a:r>
              <a:rPr lang="en-US" sz="2400" b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="1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/cm</a:t>
            </a:r>
            <a:r>
              <a:rPr lang="en-US" sz="2400" b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BACB2B-5E62-0C4C-BED1-3FDE6776E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499" y="1628799"/>
            <a:ext cx="9065889" cy="48245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C2A7E55-9B3E-C943-B4B1-7A552570732C}"/>
              </a:ext>
            </a:extLst>
          </p:cNvPr>
          <p:cNvSpPr txBox="1"/>
          <p:nvPr/>
        </p:nvSpPr>
        <p:spPr>
          <a:xfrm>
            <a:off x="2066054" y="1193099"/>
            <a:ext cx="7891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are there semiconductor material that can achieve that?</a:t>
            </a:r>
          </a:p>
        </p:txBody>
      </p:sp>
    </p:spTree>
    <p:extLst>
      <p:ext uri="{BB962C8B-B14F-4D97-AF65-F5344CB8AC3E}">
        <p14:creationId xmlns:p14="http://schemas.microsoft.com/office/powerpoint/2010/main" val="549831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7BDCD-AC71-DE47-92AF-5A780F0DB7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9636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697D9-0AA9-1647-841D-9F99B033B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9636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96046-A04F-FE4A-BC5E-455980FE0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19636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12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979A54-7F58-654A-B5B3-016121E95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New Materials R&amp;D - </a:t>
            </a:r>
            <a:r>
              <a:rPr lang="en-US" b="1" dirty="0" err="1">
                <a:solidFill>
                  <a:srgbClr val="FF0000"/>
                </a:solidFill>
              </a:rPr>
              <a:t>GaN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04C373-0D67-8146-8E76-FE596CE9002C}"/>
              </a:ext>
            </a:extLst>
          </p:cNvPr>
          <p:cNvSpPr txBox="1"/>
          <p:nvPr/>
        </p:nvSpPr>
        <p:spPr>
          <a:xfrm>
            <a:off x="1489990" y="761051"/>
            <a:ext cx="8992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Ideally one would like to push for radiation hardness ≥10</a:t>
            </a:r>
            <a:r>
              <a:rPr lang="en-US" sz="2400" b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="1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/cm</a:t>
            </a:r>
            <a:r>
              <a:rPr lang="en-US" sz="2400" b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BACB2B-5E62-0C4C-BED1-3FDE6776E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499" y="1628799"/>
            <a:ext cx="9065889" cy="48245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C2A7E55-9B3E-C943-B4B1-7A552570732C}"/>
              </a:ext>
            </a:extLst>
          </p:cNvPr>
          <p:cNvSpPr txBox="1"/>
          <p:nvPr/>
        </p:nvSpPr>
        <p:spPr>
          <a:xfrm>
            <a:off x="2066054" y="1193099"/>
            <a:ext cx="7891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are there semiconductor material that can achieve that?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983C1B-565A-E640-AEAC-FD4B3B701EF5}"/>
              </a:ext>
            </a:extLst>
          </p:cNvPr>
          <p:cNvSpPr/>
          <p:nvPr/>
        </p:nvSpPr>
        <p:spPr>
          <a:xfrm>
            <a:off x="5406891" y="1700807"/>
            <a:ext cx="864096" cy="4752529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262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7BDCD-AC71-DE47-92AF-5A780F0DB7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9636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697D9-0AA9-1647-841D-9F99B033B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9636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96046-A04F-FE4A-BC5E-455980FE0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19636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13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979A54-7F58-654A-B5B3-016121E95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New Materials R&amp;D - </a:t>
            </a:r>
            <a:r>
              <a:rPr lang="en-US" b="1" dirty="0" err="1">
                <a:solidFill>
                  <a:srgbClr val="FF0000"/>
                </a:solidFill>
              </a:rPr>
              <a:t>GaN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04C373-0D67-8146-8E76-FE596CE9002C}"/>
              </a:ext>
            </a:extLst>
          </p:cNvPr>
          <p:cNvSpPr txBox="1"/>
          <p:nvPr/>
        </p:nvSpPr>
        <p:spPr>
          <a:xfrm>
            <a:off x="1489990" y="761051"/>
            <a:ext cx="8992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Ideally one would like to push for radiation hardness ≥10</a:t>
            </a:r>
            <a:r>
              <a:rPr lang="en-US" sz="2400" b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="1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/cm</a:t>
            </a:r>
            <a:r>
              <a:rPr lang="en-US" sz="2400" b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BACB2B-5E62-0C4C-BED1-3FDE6776E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499" y="1628799"/>
            <a:ext cx="9065889" cy="48245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C2A7E55-9B3E-C943-B4B1-7A552570732C}"/>
              </a:ext>
            </a:extLst>
          </p:cNvPr>
          <p:cNvSpPr txBox="1"/>
          <p:nvPr/>
        </p:nvSpPr>
        <p:spPr>
          <a:xfrm>
            <a:off x="2066054" y="1193099"/>
            <a:ext cx="7891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are there semiconductor material that can achieve that?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983C1B-565A-E640-AEAC-FD4B3B701EF5}"/>
              </a:ext>
            </a:extLst>
          </p:cNvPr>
          <p:cNvSpPr/>
          <p:nvPr/>
        </p:nvSpPr>
        <p:spPr>
          <a:xfrm>
            <a:off x="5406891" y="1700807"/>
            <a:ext cx="864096" cy="4752529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6DF681-1581-4C40-9903-757B6C289B4E}"/>
              </a:ext>
            </a:extLst>
          </p:cNvPr>
          <p:cNvSpPr txBox="1"/>
          <p:nvPr/>
        </p:nvSpPr>
        <p:spPr>
          <a:xfrm rot="19659879">
            <a:off x="3140203" y="3663509"/>
            <a:ext cx="506734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provides such a candidate!</a:t>
            </a:r>
          </a:p>
        </p:txBody>
      </p:sp>
    </p:spTree>
    <p:extLst>
      <p:ext uri="{BB962C8B-B14F-4D97-AF65-F5344CB8AC3E}">
        <p14:creationId xmlns:p14="http://schemas.microsoft.com/office/powerpoint/2010/main" val="909321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47302-2FAB-EB4D-9FE5-3C79D24A0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7864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D37A2-C50E-464A-A5DA-0610AF9FE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7864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04C1D2-CEFE-CA43-8647-66B40EBC0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7864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14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FCEDB6E-FB5C-BF40-A2A1-6BDD6E1E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Radiation Damage Effects on </a:t>
            </a:r>
            <a:r>
              <a:rPr lang="en-US" b="1" dirty="0" err="1">
                <a:solidFill>
                  <a:srgbClr val="FF0000"/>
                </a:solidFill>
              </a:rPr>
              <a:t>GaN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00AA69-7BB0-1946-8E47-CCCCF53CB655}"/>
              </a:ext>
            </a:extLst>
          </p:cNvPr>
          <p:cNvSpPr txBox="1"/>
          <p:nvPr/>
        </p:nvSpPr>
        <p:spPr>
          <a:xfrm>
            <a:off x="1834136" y="731288"/>
            <a:ext cx="8918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Fundamentally different effects of ionizing (e.g. electron) vs. neutron irradiation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27BE4B-97FB-7B40-AE4F-C4264D5D8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928" y="1151885"/>
            <a:ext cx="2247900" cy="1968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B1F7AD-7083-6848-B1A5-C34E7F327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2488" y="1126485"/>
            <a:ext cx="2197100" cy="1993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F36794-D669-EF42-8F2F-445510CBF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3140" y="1139185"/>
            <a:ext cx="2247900" cy="19812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1D09163-23C0-0642-A283-6A10B0EFA45E}"/>
              </a:ext>
            </a:extLst>
          </p:cNvPr>
          <p:cNvSpPr txBox="1"/>
          <p:nvPr/>
        </p:nvSpPr>
        <p:spPr>
          <a:xfrm>
            <a:off x="2338192" y="3066511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Perfect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lattice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F2139-7C32-CB49-B87B-E26B3D9771A2}"/>
              </a:ext>
            </a:extLst>
          </p:cNvPr>
          <p:cNvSpPr txBox="1"/>
          <p:nvPr/>
        </p:nvSpPr>
        <p:spPr>
          <a:xfrm>
            <a:off x="5160002" y="3022967"/>
            <a:ext cx="2146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 defects created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ionizing radiation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5EF37C-4B10-4148-AF60-D234512C0A85}"/>
              </a:ext>
            </a:extLst>
          </p:cNvPr>
          <p:cNvSpPr txBox="1"/>
          <p:nvPr/>
        </p:nvSpPr>
        <p:spPr>
          <a:xfrm>
            <a:off x="7738792" y="3022967"/>
            <a:ext cx="2906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Disordered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Gossick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regions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 of neutron irradiation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5C5ECB8-1D86-6547-882C-2ED0AA0963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483" y="4301506"/>
            <a:ext cx="3312368" cy="16938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860CA89-BA5C-8F48-B951-944DAF3AF0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6955" y="4367312"/>
            <a:ext cx="2934832" cy="153439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05DEF1D-6505-884F-9E61-E34293EECEDB}"/>
              </a:ext>
            </a:extLst>
          </p:cNvPr>
          <p:cNvSpPr txBox="1"/>
          <p:nvPr/>
        </p:nvSpPr>
        <p:spPr>
          <a:xfrm>
            <a:off x="2243727" y="3625754"/>
            <a:ext cx="79257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Dislocation defect density due to growth on lattice mismatch substrates</a:t>
            </a:r>
          </a:p>
          <a:p>
            <a:pPr algn="ctr"/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to further deterioration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2DCBEF-E577-6F4A-AF46-6DDF8BCC0CA8}"/>
              </a:ext>
            </a:extLst>
          </p:cNvPr>
          <p:cNvSpPr txBox="1"/>
          <p:nvPr/>
        </p:nvSpPr>
        <p:spPr>
          <a:xfrm>
            <a:off x="2680730" y="5962668"/>
            <a:ext cx="67569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 of carriers due to capture by deep traps decorating dislocations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Impact on the mobility of charge carriers</a:t>
            </a:r>
          </a:p>
        </p:txBody>
      </p:sp>
    </p:spTree>
    <p:extLst>
      <p:ext uri="{BB962C8B-B14F-4D97-AF65-F5344CB8AC3E}">
        <p14:creationId xmlns:p14="http://schemas.microsoft.com/office/powerpoint/2010/main" val="2033541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47302-2FAB-EB4D-9FE5-3C79D24A0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7864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D37A2-C50E-464A-A5DA-0610AF9FE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7864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04C1D2-CEFE-CA43-8647-66B40EBC0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7864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15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FCEDB6E-FB5C-BF40-A2A1-6BDD6E1E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Radiation Damage Effects on </a:t>
            </a:r>
            <a:r>
              <a:rPr lang="en-US" b="1" dirty="0" err="1">
                <a:solidFill>
                  <a:srgbClr val="FF0000"/>
                </a:solidFill>
              </a:rPr>
              <a:t>GaN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00AA69-7BB0-1946-8E47-CCCCF53CB655}"/>
              </a:ext>
            </a:extLst>
          </p:cNvPr>
          <p:cNvSpPr txBox="1"/>
          <p:nvPr/>
        </p:nvSpPr>
        <p:spPr>
          <a:xfrm>
            <a:off x="1834136" y="731288"/>
            <a:ext cx="8918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Fundamentally different effects of ionizing (e.g. electron) vs. neutron irradiation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27BE4B-97FB-7B40-AE4F-C4264D5D8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928" y="1151885"/>
            <a:ext cx="2247900" cy="1968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B1F7AD-7083-6848-B1A5-C34E7F327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2488" y="1126485"/>
            <a:ext cx="2197100" cy="1993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F36794-D669-EF42-8F2F-445510CBF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3140" y="1139185"/>
            <a:ext cx="2247900" cy="19812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1D09163-23C0-0642-A283-6A10B0EFA45E}"/>
              </a:ext>
            </a:extLst>
          </p:cNvPr>
          <p:cNvSpPr txBox="1"/>
          <p:nvPr/>
        </p:nvSpPr>
        <p:spPr>
          <a:xfrm>
            <a:off x="2338192" y="3066511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Perfect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lattice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F2139-7C32-CB49-B87B-E26B3D9771A2}"/>
              </a:ext>
            </a:extLst>
          </p:cNvPr>
          <p:cNvSpPr txBox="1"/>
          <p:nvPr/>
        </p:nvSpPr>
        <p:spPr>
          <a:xfrm>
            <a:off x="5160002" y="3022967"/>
            <a:ext cx="2146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 defects created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ionizing radiation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5EF37C-4B10-4148-AF60-D234512C0A85}"/>
              </a:ext>
            </a:extLst>
          </p:cNvPr>
          <p:cNvSpPr txBox="1"/>
          <p:nvPr/>
        </p:nvSpPr>
        <p:spPr>
          <a:xfrm>
            <a:off x="7738792" y="3022967"/>
            <a:ext cx="2906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Disordered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Gossick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regions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 of neutron irradiation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5C5ECB8-1D86-6547-882C-2ED0AA0963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483" y="4301506"/>
            <a:ext cx="3312368" cy="16938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860CA89-BA5C-8F48-B951-944DAF3AF0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6955" y="4367312"/>
            <a:ext cx="2934832" cy="153439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05DEF1D-6505-884F-9E61-E34293EECEDB}"/>
              </a:ext>
            </a:extLst>
          </p:cNvPr>
          <p:cNvSpPr txBox="1"/>
          <p:nvPr/>
        </p:nvSpPr>
        <p:spPr>
          <a:xfrm>
            <a:off x="2243727" y="3625754"/>
            <a:ext cx="79257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Dislocation defect density due to growth on lattice mismatch substrates</a:t>
            </a:r>
          </a:p>
          <a:p>
            <a:pPr algn="ctr"/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to further deterioration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2DCBEF-E577-6F4A-AF46-6DDF8BCC0CA8}"/>
              </a:ext>
            </a:extLst>
          </p:cNvPr>
          <p:cNvSpPr txBox="1"/>
          <p:nvPr/>
        </p:nvSpPr>
        <p:spPr>
          <a:xfrm>
            <a:off x="2680730" y="5962668"/>
            <a:ext cx="67569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 of carriers due to capture by deep traps decorating dislocations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Impact on the mobility of charge carriers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838037-FCE8-BE45-A296-C53351A37006}"/>
              </a:ext>
            </a:extLst>
          </p:cNvPr>
          <p:cNvSpPr txBox="1"/>
          <p:nvPr/>
        </p:nvSpPr>
        <p:spPr>
          <a:xfrm rot="20699843">
            <a:off x="1406951" y="2839864"/>
            <a:ext cx="9304535" cy="954107"/>
          </a:xfrm>
          <a:prstGeom prst="rect">
            <a:avLst/>
          </a:prstGeom>
          <a:solidFill>
            <a:srgbClr val="002B8B"/>
          </a:solidFill>
        </p:spPr>
        <p:txBody>
          <a:bodyPr wrap="none" rtlCol="0">
            <a:spAutoFit/>
          </a:bodyPr>
          <a:lstStyle/>
          <a:p>
            <a:r>
              <a:rPr lang="en-US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Better </a:t>
            </a:r>
            <a:r>
              <a:rPr lang="en-US" sz="2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growth methods holds the key to the future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improves photoelectric performance will also improve radiation hardness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0710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7967E6ED-0456-F041-978B-871A51A76F4A}"/>
              </a:ext>
            </a:extLst>
          </p:cNvPr>
          <p:cNvGrpSpPr/>
          <p:nvPr/>
        </p:nvGrpSpPr>
        <p:grpSpPr>
          <a:xfrm>
            <a:off x="6797057" y="1643755"/>
            <a:ext cx="1555372" cy="2199421"/>
            <a:chOff x="7273275" y="1571802"/>
            <a:chExt cx="970293" cy="14767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539F3A4-9F32-CC4A-B723-52EB76E34F14}"/>
                </a:ext>
              </a:extLst>
            </p:cNvPr>
            <p:cNvGrpSpPr/>
            <p:nvPr/>
          </p:nvGrpSpPr>
          <p:grpSpPr>
            <a:xfrm>
              <a:off x="7568410" y="1829778"/>
              <a:ext cx="590914" cy="889354"/>
              <a:chOff x="1859269" y="1737241"/>
              <a:chExt cx="1593416" cy="2757546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1B59925A-2A79-0A41-8CD4-5B0090C4E2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859269" y="2769632"/>
                <a:ext cx="1593416" cy="1725155"/>
              </a:xfrm>
              <a:prstGeom prst="rect">
                <a:avLst/>
              </a:prstGeom>
            </p:spPr>
          </p:pic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E27AD52-F81F-5148-9EF8-1D7CC243B396}"/>
                  </a:ext>
                </a:extLst>
              </p:cNvPr>
              <p:cNvGrpSpPr/>
              <p:nvPr/>
            </p:nvGrpSpPr>
            <p:grpSpPr>
              <a:xfrm>
                <a:off x="2724879" y="1737241"/>
                <a:ext cx="364297" cy="1267896"/>
                <a:chOff x="2724879" y="1737241"/>
                <a:chExt cx="364297" cy="1267896"/>
              </a:xfrm>
            </p:grpSpPr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4B2D8A08-4215-3B43-BB72-B9E22FD2392D}"/>
                    </a:ext>
                  </a:extLst>
                </p:cNvPr>
                <p:cNvCxnSpPr/>
                <p:nvPr/>
              </p:nvCxnSpPr>
              <p:spPr>
                <a:xfrm flipV="1">
                  <a:off x="2916977" y="1737241"/>
                  <a:ext cx="9525" cy="126789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796A349-1C9C-E445-B296-7F3C0AB3284F}"/>
                    </a:ext>
                  </a:extLst>
                </p:cNvPr>
                <p:cNvSpPr/>
                <p:nvPr/>
              </p:nvSpPr>
              <p:spPr>
                <a:xfrm>
                  <a:off x="2725728" y="2386012"/>
                  <a:ext cx="363448" cy="619125"/>
                </a:xfrm>
                <a:prstGeom prst="rect">
                  <a:avLst/>
                </a:prstGeom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GB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7BE8A867-7B95-734E-ADE8-657B85014588}"/>
                    </a:ext>
                  </a:extLst>
                </p:cNvPr>
                <p:cNvSpPr/>
                <p:nvPr/>
              </p:nvSpPr>
              <p:spPr>
                <a:xfrm>
                  <a:off x="2724879" y="2379662"/>
                  <a:ext cx="363448" cy="164544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GB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70BF982-CE46-FC47-BCF2-45F8B35C44F7}"/>
                    </a:ext>
                  </a:extLst>
                </p:cNvPr>
                <p:cNvSpPr/>
                <p:nvPr/>
              </p:nvSpPr>
              <p:spPr>
                <a:xfrm>
                  <a:off x="2725728" y="2840593"/>
                  <a:ext cx="363448" cy="164544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GB"/>
                </a:p>
              </p:txBody>
            </p:sp>
          </p:grpSp>
        </p:grp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5ECEBA1A-FAF0-D54B-8D94-62C743721F9D}"/>
                </a:ext>
              </a:extLst>
            </p:cNvPr>
            <p:cNvSpPr/>
            <p:nvPr/>
          </p:nvSpPr>
          <p:spPr>
            <a:xfrm>
              <a:off x="7273275" y="1571802"/>
              <a:ext cx="970293" cy="1476705"/>
            </a:xfrm>
            <a:prstGeom prst="roundRect">
              <a:avLst/>
            </a:prstGeom>
            <a:noFill/>
            <a:ln w="63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5116FDD8-82AF-4944-BC95-D78055B27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GaN</a:t>
            </a:r>
            <a:r>
              <a:rPr lang="en-US" b="1" dirty="0">
                <a:solidFill>
                  <a:srgbClr val="FF0000"/>
                </a:solidFill>
              </a:rPr>
              <a:t> Fabrication Process Radiation Hardness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5ECF05-CD6B-FC43-A768-41A8418CBB61}"/>
              </a:ext>
            </a:extLst>
          </p:cNvPr>
          <p:cNvGrpSpPr/>
          <p:nvPr/>
        </p:nvGrpSpPr>
        <p:grpSpPr>
          <a:xfrm>
            <a:off x="7465883" y="751114"/>
            <a:ext cx="4541060" cy="3332470"/>
            <a:chOff x="680151" y="323965"/>
            <a:chExt cx="7496278" cy="604837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F10FEE8-22D2-DE4F-86EB-E59D0A3FE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4278" y="323965"/>
              <a:ext cx="5662151" cy="6048372"/>
            </a:xfrm>
            <a:prstGeom prst="rect">
              <a:avLst/>
            </a:prstGeom>
          </p:spPr>
        </p:pic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FB4B25B8-44A7-2F43-AC27-B011C28899BB}"/>
                </a:ext>
              </a:extLst>
            </p:cNvPr>
            <p:cNvSpPr txBox="1"/>
            <p:nvPr/>
          </p:nvSpPr>
          <p:spPr>
            <a:xfrm>
              <a:off x="3439975" y="2532307"/>
              <a:ext cx="1410502" cy="553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900" b="1" dirty="0">
                  <a:solidFill>
                    <a:srgbClr val="FF0000"/>
                  </a:solidFill>
                </a:rPr>
                <a:t>1e12</a:t>
              </a:r>
            </a:p>
          </p:txBody>
        </p: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D8650323-AFB1-6144-90E5-97C0FA986047}"/>
                </a:ext>
              </a:extLst>
            </p:cNvPr>
            <p:cNvSpPr txBox="1"/>
            <p:nvPr/>
          </p:nvSpPr>
          <p:spPr>
            <a:xfrm>
              <a:off x="6241861" y="2532307"/>
              <a:ext cx="1306318" cy="553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900" b="1" dirty="0">
                  <a:solidFill>
                    <a:srgbClr val="FF0000"/>
                  </a:solidFill>
                </a:rPr>
                <a:t>1e13</a:t>
              </a:r>
            </a:p>
          </p:txBody>
        </p: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6CC9D7B6-6156-3D46-8993-E502D7C8BFE2}"/>
                </a:ext>
              </a:extLst>
            </p:cNvPr>
            <p:cNvSpPr txBox="1"/>
            <p:nvPr/>
          </p:nvSpPr>
          <p:spPr>
            <a:xfrm>
              <a:off x="6202075" y="5093373"/>
              <a:ext cx="1290988" cy="553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900" b="1" dirty="0">
                  <a:solidFill>
                    <a:srgbClr val="FF0000"/>
                  </a:solidFill>
                </a:rPr>
                <a:t>1e15</a:t>
              </a:r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9C2ED869-436F-4D42-BD69-87B802AB4D82}"/>
                </a:ext>
              </a:extLst>
            </p:cNvPr>
            <p:cNvSpPr txBox="1"/>
            <p:nvPr/>
          </p:nvSpPr>
          <p:spPr>
            <a:xfrm>
              <a:off x="3439975" y="5098571"/>
              <a:ext cx="1411823" cy="553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900" b="1" dirty="0">
                  <a:solidFill>
                    <a:srgbClr val="FF0000"/>
                  </a:solidFill>
                </a:rPr>
                <a:t>1e14</a:t>
              </a:r>
            </a:p>
          </p:txBody>
        </p:sp>
        <p:sp>
          <p:nvSpPr>
            <p:cNvPr id="11" name="TextBox 32">
              <a:extLst>
                <a:ext uri="{FF2B5EF4-FFF2-40B4-BE49-F238E27FC236}">
                  <a16:creationId xmlns:a16="http://schemas.microsoft.com/office/drawing/2014/main" id="{9D32139D-E047-624E-B517-023BEAD8B2A0}"/>
                </a:ext>
              </a:extLst>
            </p:cNvPr>
            <p:cNvSpPr txBox="1"/>
            <p:nvPr/>
          </p:nvSpPr>
          <p:spPr>
            <a:xfrm>
              <a:off x="680151" y="1899115"/>
              <a:ext cx="1120557" cy="558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400" dirty="0">
                  <a:solidFill>
                    <a:srgbClr val="FF0000"/>
                  </a:solidFill>
                </a:rPr>
                <a:t>HV</a:t>
              </a:r>
            </a:p>
          </p:txBody>
        </p:sp>
        <p:sp>
          <p:nvSpPr>
            <p:cNvPr id="12" name="TextBox 33">
              <a:extLst>
                <a:ext uri="{FF2B5EF4-FFF2-40B4-BE49-F238E27FC236}">
                  <a16:creationId xmlns:a16="http://schemas.microsoft.com/office/drawing/2014/main" id="{0DDF7FA8-F537-E340-9360-A56EC061FF34}"/>
                </a:ext>
              </a:extLst>
            </p:cNvPr>
            <p:cNvSpPr txBox="1"/>
            <p:nvPr/>
          </p:nvSpPr>
          <p:spPr>
            <a:xfrm>
              <a:off x="843165" y="4563608"/>
              <a:ext cx="1147728" cy="558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400" dirty="0">
                  <a:solidFill>
                    <a:srgbClr val="FF0000"/>
                  </a:solidFill>
                </a:rPr>
                <a:t>GND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8C3B87F7-0030-B144-BD50-42B84B3E768D}"/>
              </a:ext>
            </a:extLst>
          </p:cNvPr>
          <p:cNvSpPr/>
          <p:nvPr/>
        </p:nvSpPr>
        <p:spPr>
          <a:xfrm>
            <a:off x="6531431" y="4083584"/>
            <a:ext cx="5573486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PCB holding up to 40 NRC 1x2 mm2 GaN devices, divided into 4 blocks.</a:t>
            </a:r>
          </a:p>
          <a:p>
            <a:r>
              <a:rPr lang="en-GB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block of 10 devices receives a different p fluence, up to 1e15 [cm-2]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BC075F9-F4DC-734D-ADF3-4CBB365EB8AC}"/>
              </a:ext>
            </a:extLst>
          </p:cNvPr>
          <p:cNvCxnSpPr>
            <a:cxnSpLocks/>
            <a:stCxn id="21" idx="3"/>
            <a:endCxn id="23" idx="1"/>
          </p:cNvCxnSpPr>
          <p:nvPr/>
        </p:nvCxnSpPr>
        <p:spPr>
          <a:xfrm flipV="1">
            <a:off x="8352429" y="2036019"/>
            <a:ext cx="928824" cy="70744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DCCBD202-2EF0-594E-8C75-7F705DB314DD}"/>
              </a:ext>
            </a:extLst>
          </p:cNvPr>
          <p:cNvSpPr/>
          <p:nvPr/>
        </p:nvSpPr>
        <p:spPr>
          <a:xfrm>
            <a:off x="9281253" y="1967234"/>
            <a:ext cx="132633" cy="137569"/>
          </a:xfrm>
          <a:prstGeom prst="roundRect">
            <a:avLst/>
          </a:prstGeom>
          <a:noFill/>
          <a:ln w="63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870597D-18F7-8C44-B609-3CF6FA109E2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0624" y="4628542"/>
            <a:ext cx="2505688" cy="208420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16F3F80-99D4-C647-A49F-420126A14486}"/>
              </a:ext>
            </a:extLst>
          </p:cNvPr>
          <p:cNvSpPr/>
          <p:nvPr/>
        </p:nvSpPr>
        <p:spPr>
          <a:xfrm>
            <a:off x="9470572" y="5050247"/>
            <a:ext cx="2699656" cy="73866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NRC 1x2 mm2 GaN HEMT layout</a:t>
            </a:r>
          </a:p>
          <a:p>
            <a:r>
              <a:rPr lang="en-GB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1x2 mm2 chip contains 4 HEMTs, differing in gate length</a:t>
            </a:r>
          </a:p>
        </p:txBody>
      </p:sp>
      <p:sp>
        <p:nvSpPr>
          <p:cNvPr id="26" name="TextBox 33">
            <a:extLst>
              <a:ext uri="{FF2B5EF4-FFF2-40B4-BE49-F238E27FC236}">
                <a16:creationId xmlns:a16="http://schemas.microsoft.com/office/drawing/2014/main" id="{AFA46A8B-EC2D-A949-9517-B18CC951B025}"/>
              </a:ext>
            </a:extLst>
          </p:cNvPr>
          <p:cNvSpPr txBox="1"/>
          <p:nvPr/>
        </p:nvSpPr>
        <p:spPr>
          <a:xfrm>
            <a:off x="6640289" y="2593182"/>
            <a:ext cx="750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FF0000"/>
                </a:solidFill>
              </a:rPr>
              <a:t>Vbias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9B95D948-A4A3-964F-8355-9D582BF213CE}"/>
              </a:ext>
            </a:extLst>
          </p:cNvPr>
          <p:cNvSpPr txBox="1">
            <a:spLocks/>
          </p:cNvSpPr>
          <p:nvPr/>
        </p:nvSpPr>
        <p:spPr>
          <a:xfrm>
            <a:off x="69036" y="1473431"/>
            <a:ext cx="6618656" cy="5428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u="sng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sz="2000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HEMT structure as rad-hard sensor for ionizing radiation 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GEANT4 simulations of 500 </a:t>
            </a:r>
            <a:r>
              <a:rPr lang="en-US" sz="1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r>
              <a:rPr lang="en-US" sz="1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normally incident </a:t>
            </a:r>
            <a:r>
              <a:rPr lang="el-GR" sz="1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1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-particles on a </a:t>
            </a:r>
            <a:r>
              <a:rPr lang="en-US" sz="1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sz="1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slab demonstrate sufficient energy deposition for detection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endParaRPr lang="en-US" sz="1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TCAD simulations being performed on modified </a:t>
            </a:r>
            <a:r>
              <a:rPr lang="en-US" sz="1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sz="1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HEMT to investigate if gain can be achieved in a similar manner to that of LGADs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Aim to irradiate </a:t>
            </a:r>
            <a:r>
              <a:rPr lang="en-GB" sz="1600" dirty="0" err="1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GaN</a:t>
            </a:r>
            <a:r>
              <a:rPr lang="en-GB" sz="1600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HEMTs fabricated by NRC with 26MeV p up to fluences of 10</a:t>
            </a:r>
            <a:r>
              <a:rPr lang="en-GB" sz="1600" baseline="30000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en-GB" sz="1600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[cm</a:t>
            </a:r>
            <a:r>
              <a:rPr lang="en-GB" sz="1600" baseline="30000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en-GB" sz="1600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(TID  around 230Mrad [</a:t>
            </a:r>
            <a:r>
              <a:rPr lang="en-GB" sz="1600" dirty="0" err="1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GaN</a:t>
            </a:r>
            <a:r>
              <a:rPr lang="en-GB" sz="1600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]) to compare with previously irradiated Panasonic </a:t>
            </a:r>
            <a:r>
              <a:rPr lang="en-GB" sz="1600" dirty="0" err="1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GaN</a:t>
            </a:r>
            <a:r>
              <a:rPr lang="en-GB" sz="1600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FETs used in Strips ITK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FD76A7B-AF8C-CF41-A8DE-BE065BA5C4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3064" y="2457748"/>
            <a:ext cx="4191379" cy="239725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940C87-A6CC-B149-8061-1C73062EF8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7868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31FFF1-207A-8C4B-8DB1-897EE6BCC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7868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6863C01F-05DB-A648-B8B7-B4AEDEA97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7868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16</a:t>
            </a:fld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EA4EF6-4FA6-BC41-B904-5C98270B4730}"/>
              </a:ext>
            </a:extLst>
          </p:cNvPr>
          <p:cNvSpPr txBox="1"/>
          <p:nvPr/>
        </p:nvSpPr>
        <p:spPr>
          <a:xfrm>
            <a:off x="370114" y="838198"/>
            <a:ext cx="7944291" cy="523220"/>
          </a:xfrm>
          <a:prstGeom prst="rect">
            <a:avLst/>
          </a:prstGeom>
          <a:solidFill>
            <a:srgbClr val="002B8B"/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 with NRC’s </a:t>
            </a:r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fabrication facility</a:t>
            </a:r>
          </a:p>
        </p:txBody>
      </p:sp>
    </p:spTree>
    <p:extLst>
      <p:ext uri="{BB962C8B-B14F-4D97-AF65-F5344CB8AC3E}">
        <p14:creationId xmlns:p14="http://schemas.microsoft.com/office/powerpoint/2010/main" val="3809589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6C056EB-2492-C946-89C6-53E0B202E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R&amp;D Examples – New Structures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DDA32E-72D9-044B-89E6-070069CB42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5" r="2321" b="6744"/>
          <a:stretch/>
        </p:blipFill>
        <p:spPr>
          <a:xfrm>
            <a:off x="241377" y="2687888"/>
            <a:ext cx="6118164" cy="32813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54A00D3-37EF-0D4D-BA5E-2E83EBE2EC41}"/>
              </a:ext>
            </a:extLst>
          </p:cNvPr>
          <p:cNvSpPr/>
          <p:nvPr/>
        </p:nvSpPr>
        <p:spPr>
          <a:xfrm>
            <a:off x="-8997" y="1046508"/>
            <a:ext cx="1229896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LGAD Project, study radiation effect on Gain Layer (GL) charge amplification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LGAD and PiN diodes share the same layouts on each split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different gain layer doses and energy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Fabrication expected July 2020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DE86CE-5AB3-3F45-86B3-A2FD8CA05059}"/>
              </a:ext>
            </a:extLst>
          </p:cNvPr>
          <p:cNvSpPr/>
          <p:nvPr/>
        </p:nvSpPr>
        <p:spPr>
          <a:xfrm>
            <a:off x="8567134" y="1766907"/>
            <a:ext cx="53078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solidFill>
                  <a:srgbClr val="00B0F0"/>
                </a:solidFill>
              </a:rPr>
              <a:t>*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E45C8FA-6D96-D24A-91A5-4883704AEEAE}"/>
              </a:ext>
            </a:extLst>
          </p:cNvPr>
          <p:cNvGrpSpPr/>
          <p:nvPr/>
        </p:nvGrpSpPr>
        <p:grpSpPr>
          <a:xfrm>
            <a:off x="6819994" y="1825636"/>
            <a:ext cx="4003267" cy="1086570"/>
            <a:chOff x="6536964" y="911234"/>
            <a:chExt cx="4003267" cy="108657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FC2FCE8-862F-484A-85CA-E8129AB143CA}"/>
                </a:ext>
              </a:extLst>
            </p:cNvPr>
            <p:cNvGrpSpPr/>
            <p:nvPr/>
          </p:nvGrpSpPr>
          <p:grpSpPr>
            <a:xfrm>
              <a:off x="6536964" y="914148"/>
              <a:ext cx="4003267" cy="1083656"/>
              <a:chOff x="6536964" y="914148"/>
              <a:chExt cx="4003267" cy="1083656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1276C7EB-BA36-514F-AE65-CD919A7411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536964" y="1146323"/>
                <a:ext cx="4003267" cy="761339"/>
              </a:xfrm>
              <a:prstGeom prst="rect">
                <a:avLst/>
              </a:prstGeom>
            </p:spPr>
          </p:pic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85B449EC-A9CF-0E47-9B0D-72CC53E57756}"/>
                  </a:ext>
                </a:extLst>
              </p:cNvPr>
              <p:cNvCxnSpPr/>
              <p:nvPr/>
            </p:nvCxnSpPr>
            <p:spPr>
              <a:xfrm>
                <a:off x="9954443" y="1173027"/>
                <a:ext cx="0" cy="824777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D792729-F6B9-CD4D-9900-691DD3BC3C03}"/>
                  </a:ext>
                </a:extLst>
              </p:cNvPr>
              <p:cNvSpPr/>
              <p:nvPr/>
            </p:nvSpPr>
            <p:spPr>
              <a:xfrm>
                <a:off x="6904093" y="1052046"/>
                <a:ext cx="900458" cy="276999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/>
                  <a:t>GR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1641E9E-2BCC-F441-A3DD-6BC5A8E31A84}"/>
                  </a:ext>
                </a:extLst>
              </p:cNvPr>
              <p:cNvSpPr/>
              <p:nvPr/>
            </p:nvSpPr>
            <p:spPr>
              <a:xfrm>
                <a:off x="9504214" y="969150"/>
                <a:ext cx="900458" cy="276999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/>
                  <a:t>Cathode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42374D4-564E-664D-B037-84F73E5819C4}"/>
                  </a:ext>
                </a:extLst>
              </p:cNvPr>
              <p:cNvSpPr/>
              <p:nvPr/>
            </p:nvSpPr>
            <p:spPr>
              <a:xfrm>
                <a:off x="6583261" y="914148"/>
                <a:ext cx="1121780" cy="276999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/>
                  <a:t>FL#1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ABD1283-7505-D245-A66F-6F87560A8602}"/>
                  </a:ext>
                </a:extLst>
              </p:cNvPr>
              <p:cNvSpPr/>
              <p:nvPr/>
            </p:nvSpPr>
            <p:spPr>
              <a:xfrm>
                <a:off x="7508994" y="1428320"/>
                <a:ext cx="2234352" cy="276999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/>
                  <a:t>LGAD – 50 um HR epi</a:t>
                </a: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5643823-F06D-A444-A098-D083195EEE06}"/>
                </a:ext>
              </a:extLst>
            </p:cNvPr>
            <p:cNvSpPr/>
            <p:nvPr/>
          </p:nvSpPr>
          <p:spPr>
            <a:xfrm>
              <a:off x="8291840" y="911234"/>
              <a:ext cx="900458" cy="27699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dirty="0"/>
                <a:t>P-stop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934A2AF-AC86-EC4D-A94E-6EC797D83729}"/>
              </a:ext>
            </a:extLst>
          </p:cNvPr>
          <p:cNvGrpSpPr/>
          <p:nvPr/>
        </p:nvGrpSpPr>
        <p:grpSpPr>
          <a:xfrm>
            <a:off x="6558735" y="3152622"/>
            <a:ext cx="4533969" cy="3154860"/>
            <a:chOff x="6341021" y="2662757"/>
            <a:chExt cx="4533969" cy="315486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7FF85CA-AF7D-A04B-B843-5E5541C48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40144" y="2768793"/>
              <a:ext cx="3851903" cy="2868253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0930CA6-E930-894C-A8B5-7F06F4424816}"/>
                </a:ext>
              </a:extLst>
            </p:cNvPr>
            <p:cNvGrpSpPr/>
            <p:nvPr/>
          </p:nvGrpSpPr>
          <p:grpSpPr>
            <a:xfrm>
              <a:off x="6341021" y="2662757"/>
              <a:ext cx="4533969" cy="3154860"/>
              <a:chOff x="4808099" y="575711"/>
              <a:chExt cx="6045291" cy="420648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2DD73F9-5EF3-C44E-A1FF-DA38E02BBF3E}"/>
                  </a:ext>
                </a:extLst>
              </p:cNvPr>
              <p:cNvSpPr/>
              <p:nvPr/>
            </p:nvSpPr>
            <p:spPr>
              <a:xfrm>
                <a:off x="9388083" y="4412859"/>
                <a:ext cx="1465307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/>
                  <a:t>Vbias [V]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5B710F4-A00A-7840-B76C-30CCA3D43087}"/>
                  </a:ext>
                </a:extLst>
              </p:cNvPr>
              <p:cNvSpPr/>
              <p:nvPr/>
            </p:nvSpPr>
            <p:spPr>
              <a:xfrm>
                <a:off x="7602247" y="2846192"/>
                <a:ext cx="926697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rgbClr val="2323FF"/>
                    </a:solidFill>
                  </a:rPr>
                  <a:t> LGAD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813DADF-238F-8942-9003-460C8C55DDD2}"/>
                  </a:ext>
                </a:extLst>
              </p:cNvPr>
              <p:cNvSpPr/>
              <p:nvPr/>
            </p:nvSpPr>
            <p:spPr>
              <a:xfrm>
                <a:off x="5859734" y="3604607"/>
                <a:ext cx="926697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/>
                  <a:t> </a:t>
                </a:r>
                <a:r>
                  <a:rPr lang="en-GB" sz="1200" b="1" dirty="0">
                    <a:solidFill>
                      <a:srgbClr val="FF0000"/>
                    </a:solidFill>
                  </a:rPr>
                  <a:t>PiN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5C48664-DDAC-5646-B086-E07E19B07475}"/>
                  </a:ext>
                </a:extLst>
              </p:cNvPr>
              <p:cNvSpPr/>
              <p:nvPr/>
            </p:nvSpPr>
            <p:spPr>
              <a:xfrm>
                <a:off x="5425892" y="2758810"/>
                <a:ext cx="2014948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 err="1"/>
                  <a:t>Gl</a:t>
                </a:r>
                <a:r>
                  <a:rPr lang="en-GB" sz="1200" b="1" dirty="0"/>
                  <a:t> Dose: HIGH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37A23C3-AFB5-6749-B5B6-0F284DEDFCDE}"/>
                  </a:ext>
                </a:extLst>
              </p:cNvPr>
              <p:cNvSpPr/>
              <p:nvPr/>
            </p:nvSpPr>
            <p:spPr>
              <a:xfrm>
                <a:off x="4808099" y="575711"/>
                <a:ext cx="930691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/>
                  <a:t>Gain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E908B2A-DBC1-CD45-8C63-F810754C83CD}"/>
                  </a:ext>
                </a:extLst>
              </p:cNvPr>
              <p:cNvSpPr/>
              <p:nvPr/>
            </p:nvSpPr>
            <p:spPr>
              <a:xfrm>
                <a:off x="7943603" y="1514714"/>
                <a:ext cx="2014948" cy="615553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 err="1"/>
                  <a:t>Gl</a:t>
                </a:r>
                <a:r>
                  <a:rPr lang="en-GB" sz="1200" b="1" dirty="0"/>
                  <a:t> Dose: NOMINAL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7D8300A-E65E-F840-B59F-810841DBB3ED}"/>
                  </a:ext>
                </a:extLst>
              </p:cNvPr>
              <p:cNvSpPr/>
              <p:nvPr/>
            </p:nvSpPr>
            <p:spPr>
              <a:xfrm>
                <a:off x="6451312" y="3239992"/>
                <a:ext cx="799883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/>
                  <a:t>1.7</a:t>
                </a:r>
                <a:r>
                  <a:rPr lang="en-GB" sz="1200" b="1" baseline="-25000" dirty="0"/>
                  <a:t>fC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D839117-6113-BF42-A46D-A89D64BFA99A}"/>
                  </a:ext>
                </a:extLst>
              </p:cNvPr>
              <p:cNvSpPr/>
              <p:nvPr/>
            </p:nvSpPr>
            <p:spPr>
              <a:xfrm>
                <a:off x="9522460" y="1190175"/>
                <a:ext cx="799883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/>
                  <a:t>8.8</a:t>
                </a:r>
                <a:r>
                  <a:rPr lang="en-GB" sz="1200" b="1" baseline="-25000" dirty="0"/>
                  <a:t>fC</a:t>
                </a: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5E66178F-8427-164B-AAB0-238931A5D29D}"/>
                  </a:ext>
                </a:extLst>
              </p:cNvPr>
              <p:cNvSpPr/>
              <p:nvPr/>
            </p:nvSpPr>
            <p:spPr>
              <a:xfrm rot="19800000">
                <a:off x="5815751" y="3924674"/>
                <a:ext cx="262652" cy="378231"/>
              </a:xfrm>
              <a:prstGeom prst="ellipse">
                <a:avLst/>
              </a:prstGeom>
              <a:solidFill>
                <a:schemeClr val="bg2">
                  <a:alpha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/>
                  <a:t>c</a:t>
                </a: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F38215D1-0316-D342-BC97-FB2BCBFAF2C7}"/>
                  </a:ext>
                </a:extLst>
              </p:cNvPr>
              <p:cNvCxnSpPr>
                <a:stCxn id="27" idx="6"/>
                <a:endCxn id="22" idx="2"/>
              </p:cNvCxnSpPr>
              <p:nvPr/>
            </p:nvCxnSpPr>
            <p:spPr>
              <a:xfrm flipV="1">
                <a:off x="6060808" y="3128142"/>
                <a:ext cx="372559" cy="919985"/>
              </a:xfrm>
              <a:prstGeom prst="line">
                <a:avLst/>
              </a:prstGeom>
              <a:ln cap="rnd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1A534B13-A982-1043-A57A-0720E774E158}"/>
                  </a:ext>
                </a:extLst>
              </p:cNvPr>
              <p:cNvSpPr/>
              <p:nvPr/>
            </p:nvSpPr>
            <p:spPr>
              <a:xfrm rot="19800000">
                <a:off x="8867713" y="2541558"/>
                <a:ext cx="406479" cy="752243"/>
              </a:xfrm>
              <a:prstGeom prst="ellipse">
                <a:avLst/>
              </a:prstGeom>
              <a:solidFill>
                <a:schemeClr val="bg2">
                  <a:alpha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D034003B-E71C-6740-A1D7-71F8140033A2}"/>
                  </a:ext>
                </a:extLst>
              </p:cNvPr>
              <p:cNvCxnSpPr>
                <a:stCxn id="24" idx="2"/>
                <a:endCxn id="29" idx="0"/>
              </p:cNvCxnSpPr>
              <p:nvPr/>
            </p:nvCxnSpPr>
            <p:spPr>
              <a:xfrm flipH="1">
                <a:off x="8882892" y="2130267"/>
                <a:ext cx="68185" cy="461681"/>
              </a:xfrm>
              <a:prstGeom prst="line">
                <a:avLst/>
              </a:prstGeom>
              <a:ln cap="rnd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E21DE4E-230B-094C-92E4-00BCC6F40A68}"/>
                </a:ext>
              </a:extLst>
            </p:cNvPr>
            <p:cNvSpPr/>
            <p:nvPr/>
          </p:nvSpPr>
          <p:spPr>
            <a:xfrm>
              <a:off x="9852944" y="4179574"/>
              <a:ext cx="599912" cy="27699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dirty="0"/>
                <a:t>4.7</a:t>
              </a:r>
              <a:r>
                <a:rPr lang="en-GB" sz="1200" b="1" baseline="-25000" dirty="0"/>
                <a:t>fC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7A694E8-98EC-BD42-ABC9-CB291295EEE9}"/>
                </a:ext>
              </a:extLst>
            </p:cNvPr>
            <p:cNvSpPr/>
            <p:nvPr/>
          </p:nvSpPr>
          <p:spPr>
            <a:xfrm>
              <a:off x="9177664" y="4810453"/>
              <a:ext cx="1511211" cy="27699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dirty="0" err="1"/>
                <a:t>Gl</a:t>
              </a:r>
              <a:r>
                <a:rPr lang="en-GB" sz="1200" b="1" dirty="0"/>
                <a:t> Dose: LOW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94E99B3-C053-3E45-9C7D-1FB81362CA51}"/>
                </a:ext>
              </a:extLst>
            </p:cNvPr>
            <p:cNvSpPr/>
            <p:nvPr/>
          </p:nvSpPr>
          <p:spPr>
            <a:xfrm rot="19800000">
              <a:off x="9761639" y="5153785"/>
              <a:ext cx="196989" cy="283673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c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8E18C84-638E-854C-8CDC-C9F22D3E747C}"/>
                </a:ext>
              </a:extLst>
            </p:cNvPr>
            <p:cNvCxnSpPr>
              <a:stCxn id="33" idx="6"/>
              <a:endCxn id="32" idx="2"/>
            </p:cNvCxnSpPr>
            <p:nvPr/>
          </p:nvCxnSpPr>
          <p:spPr>
            <a:xfrm flipH="1" flipV="1">
              <a:off x="9933270" y="5087452"/>
              <a:ext cx="12162" cy="158923"/>
            </a:xfrm>
            <a:prstGeom prst="line">
              <a:avLst/>
            </a:prstGeom>
            <a:ln cap="rnd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F7230BA-F106-A949-A7A6-27D6C72A52E4}"/>
                </a:ext>
              </a:extLst>
            </p:cNvPr>
            <p:cNvSpPr/>
            <p:nvPr/>
          </p:nvSpPr>
          <p:spPr>
            <a:xfrm>
              <a:off x="7021373" y="3389066"/>
              <a:ext cx="891746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900" b="1" dirty="0"/>
                <a:t>T = 300K</a:t>
              </a:r>
            </a:p>
            <a:p>
              <a:pPr algn="ctr"/>
              <a:r>
                <a:rPr lang="en-GB" sz="900" b="1" dirty="0"/>
                <a:t>GR floating</a:t>
              </a:r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7A5FC6-7A5E-334D-8A23-320475BB14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6096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281FB0-666B-384D-9AB4-913D00CF7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6096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37" name="Slide Number Placeholder 36">
            <a:extLst>
              <a:ext uri="{FF2B5EF4-FFF2-40B4-BE49-F238E27FC236}">
                <a16:creationId xmlns:a16="http://schemas.microsoft.com/office/drawing/2014/main" id="{A0FCF3AD-FE6F-9A44-9891-263F0E72A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6096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3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ACED5-18A6-C846-8A3D-A0CE676524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7868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24BE0-003A-264C-82FD-FF00E5A4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7868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04988-E7B2-1E48-B0FB-63C62B416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7868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18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8F37E7D-E164-7D4B-A172-2FAFB7F13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Outlook: FCC-</a:t>
            </a:r>
            <a:r>
              <a:rPr lang="en-US" b="1" dirty="0" err="1">
                <a:solidFill>
                  <a:srgbClr val="FF0000"/>
                </a:solidFill>
              </a:rPr>
              <a:t>ee</a:t>
            </a:r>
            <a:r>
              <a:rPr lang="en-US" b="1" dirty="0">
                <a:solidFill>
                  <a:srgbClr val="FF0000"/>
                </a:solidFill>
              </a:rPr>
              <a:t>/</a:t>
            </a:r>
            <a:r>
              <a:rPr lang="en-US" b="1" dirty="0" err="1">
                <a:solidFill>
                  <a:srgbClr val="FF0000"/>
                </a:solidFill>
              </a:rPr>
              <a:t>hh</a:t>
            </a:r>
            <a:r>
              <a:rPr lang="en-US" b="1" dirty="0">
                <a:solidFill>
                  <a:srgbClr val="FF0000"/>
                </a:solidFill>
              </a:rPr>
              <a:t> Program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3E3EA9-0A89-5248-ADDB-7D1EC68AD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9764" y="1534889"/>
            <a:ext cx="3442236" cy="48659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EB1297-7FA7-AE48-BE5E-6D695BF9A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724" y="3584227"/>
            <a:ext cx="3669958" cy="28320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2EBC3E-B43F-ED48-B51E-B78E34E48DA2}"/>
              </a:ext>
            </a:extLst>
          </p:cNvPr>
          <p:cNvSpPr txBox="1"/>
          <p:nvPr/>
        </p:nvSpPr>
        <p:spPr>
          <a:xfrm>
            <a:off x="-5" y="794659"/>
            <a:ext cx="84641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Particle physics community gradually shifting focus towards the post-LHC era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1B04AB-4DAE-AB47-9ACC-3DDC887BF15C}"/>
              </a:ext>
            </a:extLst>
          </p:cNvPr>
          <p:cNvSpPr txBox="1"/>
          <p:nvPr/>
        </p:nvSpPr>
        <p:spPr>
          <a:xfrm>
            <a:off x="-5" y="1132117"/>
            <a:ext cx="6231193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Ample physics motivation: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Uniquely map properties of Higgs and EW gauge bosons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 discovery reach of new particles at highest mass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 sensitivity to elusive phenomena at low mass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Facilitate search for Dark Matter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Probe energy scales beyond direct kinematic reach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9D545C-E1FF-C04C-847B-F81058900F14}"/>
              </a:ext>
            </a:extLst>
          </p:cNvPr>
          <p:cNvSpPr txBox="1"/>
          <p:nvPr/>
        </p:nvSpPr>
        <p:spPr>
          <a:xfrm>
            <a:off x="-6" y="2832797"/>
            <a:ext cx="8257389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Physics program implementation requires development of new technologies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Transition of radiation-hard R&amp;D to new tracking detector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R&amp;D to specific experimental challenges: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Tracking detector layout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Sensor design, granularity, material budget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Optimize detector sensitive area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Optimize detector coverage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DAQ architecture to cope with high data rates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On-detector readout electronics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 tailored to physics program needs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FCDAE3-3921-9349-9ACD-B9F89ECA0EA4}"/>
              </a:ext>
            </a:extLst>
          </p:cNvPr>
          <p:cNvSpPr txBox="1"/>
          <p:nvPr/>
        </p:nvSpPr>
        <p:spPr>
          <a:xfrm>
            <a:off x="435429" y="5791200"/>
            <a:ext cx="489768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 development/construction cycle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an approved particle physics experiment</a:t>
            </a:r>
          </a:p>
        </p:txBody>
      </p:sp>
    </p:spTree>
    <p:extLst>
      <p:ext uri="{BB962C8B-B14F-4D97-AF65-F5344CB8AC3E}">
        <p14:creationId xmlns:p14="http://schemas.microsoft.com/office/powerpoint/2010/main" val="4239325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6012EFA-8CD7-284D-8F94-82A62E06D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743" y="2347875"/>
            <a:ext cx="4495800" cy="277346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99012-6F4C-E148-944E-E2778C4903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6093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EA816-95E6-8D42-8BEE-7BF5B4DFD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6093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AC80A-2862-7A44-8C91-F9E879E42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6093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19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77EC580-22E2-5543-84E4-DAA77E5C6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8"/>
            <a:ext cx="10515600" cy="94116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Societal and Economic Impact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ADBE83-B493-CC4F-918A-CC251CF13B35}"/>
              </a:ext>
            </a:extLst>
          </p:cNvPr>
          <p:cNvSpPr txBox="1"/>
          <p:nvPr/>
        </p:nvSpPr>
        <p:spPr>
          <a:xfrm>
            <a:off x="141514" y="729340"/>
            <a:ext cx="1048440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Numerous applications with potentially significant economic impact: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 fabrication technology, optoelectronics, deep space exploration, nuclear technology, medicine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Established connection with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Timepix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Medipix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efforts, one of CERN’s technology transfer vehicles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BCD1E0-88F8-8947-8017-8521CB7311B3}"/>
              </a:ext>
            </a:extLst>
          </p:cNvPr>
          <p:cNvSpPr txBox="1"/>
          <p:nvPr/>
        </p:nvSpPr>
        <p:spPr>
          <a:xfrm>
            <a:off x="-36512" y="1672343"/>
            <a:ext cx="441338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 International Space Station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B36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 radiation environment of space station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Timepix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0B36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sensors into laptop USB ports!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ECF9471-F8FF-CD46-84E3-BFAE42DABB2F}"/>
              </a:ext>
            </a:extLst>
          </p:cNvPr>
          <p:cNvGrpSpPr/>
          <p:nvPr/>
        </p:nvGrpSpPr>
        <p:grpSpPr>
          <a:xfrm>
            <a:off x="144354" y="2527655"/>
            <a:ext cx="3491468" cy="2229402"/>
            <a:chOff x="35496" y="2850034"/>
            <a:chExt cx="4368800" cy="2921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9E62C99-A667-EF42-9037-DB2536449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496" y="2850034"/>
              <a:ext cx="4368800" cy="2921000"/>
            </a:xfrm>
            <a:prstGeom prst="rect">
              <a:avLst/>
            </a:prstGeom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C77A950-7CDE-7842-8264-AFB386464D8C}"/>
                </a:ext>
              </a:extLst>
            </p:cNvPr>
            <p:cNvSpPr/>
            <p:nvPr/>
          </p:nvSpPr>
          <p:spPr>
            <a:xfrm>
              <a:off x="216000" y="4608000"/>
              <a:ext cx="828000" cy="6300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4024B10-BB45-1D4A-BBE2-C9C34C41245C}"/>
              </a:ext>
            </a:extLst>
          </p:cNvPr>
          <p:cNvCxnSpPr>
            <a:cxnSpLocks/>
          </p:cNvCxnSpPr>
          <p:nvPr/>
        </p:nvCxnSpPr>
        <p:spPr>
          <a:xfrm flipH="1">
            <a:off x="533400" y="2502947"/>
            <a:ext cx="416933" cy="15377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BCF0B30-EAE7-FC48-A49E-BE77468985A6}"/>
              </a:ext>
            </a:extLst>
          </p:cNvPr>
          <p:cNvSpPr txBox="1"/>
          <p:nvPr/>
        </p:nvSpPr>
        <p:spPr>
          <a:xfrm>
            <a:off x="4493022" y="1693931"/>
            <a:ext cx="652563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 Ion Beam Radiotherapy Imaging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B36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Requires new methods of radiation dose measurement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Single-particle tracking, energy deposition, particle type sensitivity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7474D0-C098-EE48-987F-F9FF432B1748}"/>
              </a:ext>
            </a:extLst>
          </p:cNvPr>
          <p:cNvSpPr txBox="1"/>
          <p:nvPr/>
        </p:nvSpPr>
        <p:spPr>
          <a:xfrm>
            <a:off x="8271123" y="2578963"/>
            <a:ext cx="393274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of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Timepix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detectors put together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Assembly very similar to ATLAS-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ITk</a:t>
            </a:r>
            <a:endParaRPr lang="en-US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 deposition of single ion energy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Allows for high-contrast images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A7DE265-94EC-494B-8763-629E8FDA31E0}"/>
              </a:ext>
            </a:extLst>
          </p:cNvPr>
          <p:cNvGrpSpPr/>
          <p:nvPr/>
        </p:nvGrpSpPr>
        <p:grpSpPr>
          <a:xfrm>
            <a:off x="8828322" y="4050002"/>
            <a:ext cx="3113299" cy="2551019"/>
            <a:chOff x="8828322" y="3723427"/>
            <a:chExt cx="3113299" cy="255101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09B7E1B-CC3E-7240-8117-E27F979E4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28322" y="3723427"/>
              <a:ext cx="3113299" cy="2305961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1F66E28-569A-5744-914D-3269321E5A90}"/>
                </a:ext>
              </a:extLst>
            </p:cNvPr>
            <p:cNvSpPr txBox="1"/>
            <p:nvPr/>
          </p:nvSpPr>
          <p:spPr>
            <a:xfrm>
              <a:off x="9731751" y="5997447"/>
              <a:ext cx="16982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i="1" dirty="0"/>
                <a:t>Credit: Airbus Industries</a:t>
              </a:r>
              <a:endParaRPr lang="en-US" sz="1200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05F7744-41C8-A841-AE9F-B9E833666915}"/>
              </a:ext>
            </a:extLst>
          </p:cNvPr>
          <p:cNvSpPr txBox="1"/>
          <p:nvPr/>
        </p:nvSpPr>
        <p:spPr>
          <a:xfrm>
            <a:off x="4101177" y="5046123"/>
            <a:ext cx="4792081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  <a:r>
              <a:rPr lang="en-US" b="1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NavCam</a:t>
            </a:r>
            <a:r>
              <a:rPr lang="en-US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System, JUICE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B36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Harsh radiation environment to survive for 11 years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B36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Fluences within 2 orders of magnitude of LHC!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B36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 integrated dose could exceed 1MRad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transfer between CERN-ESA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85786C5-9113-544B-A061-4B5FA9184B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52" y="4627273"/>
            <a:ext cx="3241145" cy="191909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AC2DB8C-C113-144E-A0FF-B8759D955863}"/>
              </a:ext>
            </a:extLst>
          </p:cNvPr>
          <p:cNvSpPr txBox="1"/>
          <p:nvPr/>
        </p:nvSpPr>
        <p:spPr>
          <a:xfrm>
            <a:off x="3110141" y="5236867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endParaRPr lang="en-US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Devices</a:t>
            </a:r>
          </a:p>
        </p:txBody>
      </p:sp>
    </p:spTree>
    <p:extLst>
      <p:ext uri="{BB962C8B-B14F-4D97-AF65-F5344CB8AC3E}">
        <p14:creationId xmlns:p14="http://schemas.microsoft.com/office/powerpoint/2010/main" val="3413751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44E84-3C80-5441-809E-5E03BCDB9C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86978"/>
            <a:ext cx="2743200" cy="365125"/>
          </a:xfrm>
        </p:spPr>
        <p:txBody>
          <a:bodyPr/>
          <a:lstStyle/>
          <a:p>
            <a:r>
              <a:rPr lang="en-CA" dirty="0"/>
              <a:t>2020/08/20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5EA05-6FA8-4F48-A2B0-A02E39E76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6978"/>
            <a:ext cx="4114800" cy="365125"/>
          </a:xfrm>
        </p:spPr>
        <p:txBody>
          <a:bodyPr/>
          <a:lstStyle/>
          <a:p>
            <a:r>
              <a:rPr lang="en-US" dirty="0"/>
              <a:t>TRIUMF Science Week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4529D-6299-1746-8ACC-1E5B9EF9B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86978"/>
            <a:ext cx="2743200" cy="365125"/>
          </a:xfrm>
        </p:spPr>
        <p:txBody>
          <a:bodyPr/>
          <a:lstStyle/>
          <a:p>
            <a:fld id="{3FAD9E50-F489-8D46-A7B8-5993C3F16A31}" type="slidenum">
              <a:rPr lang="en-US" smtClean="0"/>
              <a:t>20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F1ACADC-A170-9747-8308-552743484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172" y="82098"/>
            <a:ext cx="10515600" cy="94116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Summary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63D722-A1CF-9542-962D-9C7EAAD67B88}"/>
              </a:ext>
            </a:extLst>
          </p:cNvPr>
          <p:cNvSpPr txBox="1"/>
          <p:nvPr/>
        </p:nvSpPr>
        <p:spPr>
          <a:xfrm>
            <a:off x="304797" y="1099458"/>
            <a:ext cx="11298927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physics community gradually shifting its focus to the post-LHC era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Excellent opportunity for Canadian sub-atomic physics to join international detector R&amp;D efforts from early 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Builds on infrastructure and knowledge gained during the ATLAS-</a:t>
            </a:r>
            <a:r>
              <a:rPr lang="en-US" b="1" dirty="0" err="1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ITk</a:t>
            </a:r>
            <a:r>
              <a:rPr lang="en-US" b="1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project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Ample scope to develop robust R&amp;D efforts on radiation-hard semi-conductor devices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 to reach fluences at 10</a:t>
            </a:r>
            <a:r>
              <a:rPr lang="en-US" baseline="30000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baseline="-25000" dirty="0" err="1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n-US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/cm</a:t>
            </a:r>
            <a:r>
              <a:rPr lang="en-US" baseline="30000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where Si may actually fail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 Canadian presence at CERN in international collaborations other than ATLAS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participating in the RD50 collaboration and the </a:t>
            </a:r>
            <a:r>
              <a:rPr lang="en-US" dirty="0" err="1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Medipix</a:t>
            </a:r>
            <a:r>
              <a:rPr lang="en-US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Timepix</a:t>
            </a:r>
            <a:r>
              <a:rPr lang="en-US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collaborations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Allows for Canadian participation in major future CERN collider projects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FCC-</a:t>
            </a:r>
            <a:r>
              <a:rPr lang="en-US" b="1" dirty="0" err="1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en-US" b="1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FCC-</a:t>
            </a:r>
            <a:r>
              <a:rPr lang="en-US" b="1" dirty="0" err="1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hh</a:t>
            </a:r>
            <a:r>
              <a:rPr lang="en-US" b="1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whose combined program will cover the next seven decades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Wide range of commercial applications already appearing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01E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Deep space exploration, material studies, medical imaging,…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D4C91D-D7B5-6741-85D3-62E3C18B436A}"/>
              </a:ext>
            </a:extLst>
          </p:cNvPr>
          <p:cNvSpPr txBox="1"/>
          <p:nvPr/>
        </p:nvSpPr>
        <p:spPr>
          <a:xfrm>
            <a:off x="1802418" y="5014376"/>
            <a:ext cx="8303684" cy="954107"/>
          </a:xfrm>
          <a:prstGeom prst="rect">
            <a:avLst/>
          </a:prstGeom>
          <a:solidFill>
            <a:srgbClr val="052B9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Excellent example of basic science research resulting </a:t>
            </a:r>
          </a:p>
          <a:p>
            <a:pPr algn="ctr"/>
            <a:r>
              <a:rPr lang="en-US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great technological advances</a:t>
            </a:r>
          </a:p>
        </p:txBody>
      </p:sp>
    </p:spTree>
    <p:extLst>
      <p:ext uri="{BB962C8B-B14F-4D97-AF65-F5344CB8AC3E}">
        <p14:creationId xmlns:p14="http://schemas.microsoft.com/office/powerpoint/2010/main" val="2930617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1359</TotalTime>
  <Words>1906</Words>
  <Application>Microsoft Macintosh PowerPoint</Application>
  <PresentationFormat>Widescreen</PresentationFormat>
  <Paragraphs>349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Symbol</vt:lpstr>
      <vt:lpstr>Times New Roman</vt:lpstr>
      <vt:lpstr>Office Theme</vt:lpstr>
      <vt:lpstr>Development of Radiation Hard Semiconductor Sensor Devices for Tracking Detectors in Future Collider  Experiments</vt:lpstr>
      <vt:lpstr>Beyond the HL-LHC: Future Colliders and Technology Challenges</vt:lpstr>
      <vt:lpstr>Technology Challenge Examples</vt:lpstr>
      <vt:lpstr>R&amp;D Framework – CERN Collaborations</vt:lpstr>
      <vt:lpstr>Material Defects – Epitaxial Wafers</vt:lpstr>
      <vt:lpstr>Test Structure Fabrication</vt:lpstr>
      <vt:lpstr>Test Structure Measurements</vt:lpstr>
      <vt:lpstr>New Structures – Depleted CMOS</vt:lpstr>
      <vt:lpstr>DMAPS-Towards Higher Radiation Tolerance</vt:lpstr>
      <vt:lpstr>DMAPS-State of the Art</vt:lpstr>
      <vt:lpstr>New Materials R&amp;D - GaN</vt:lpstr>
      <vt:lpstr>New Materials R&amp;D - GaN</vt:lpstr>
      <vt:lpstr>New Materials R&amp;D - GaN</vt:lpstr>
      <vt:lpstr>Radiation Damage Effects on GaN</vt:lpstr>
      <vt:lpstr>Radiation Damage Effects on GaN</vt:lpstr>
      <vt:lpstr>GaN Fabrication Process Radiation Hardness</vt:lpstr>
      <vt:lpstr>R&amp;D Examples – New Structures</vt:lpstr>
      <vt:lpstr>Outlook: FCC-ee/hh Program</vt:lpstr>
      <vt:lpstr>Societal and Economic Impact</vt:lpstr>
      <vt:lpstr>Summary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Radiation Hard Semiconductor Sensor Devices for Particle Physics Experiments</dc:title>
  <dc:creator>Microsoft Office User</dc:creator>
  <cp:lastModifiedBy>Microsoft Office User</cp:lastModifiedBy>
  <cp:revision>208</cp:revision>
  <dcterms:created xsi:type="dcterms:W3CDTF">2020-07-03T16:04:33Z</dcterms:created>
  <dcterms:modified xsi:type="dcterms:W3CDTF">2020-08-10T18:33:50Z</dcterms:modified>
</cp:coreProperties>
</file>