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509" r:id="rId3"/>
    <p:sldId id="522" r:id="rId4"/>
    <p:sldId id="526" r:id="rId5"/>
    <p:sldId id="529" r:id="rId6"/>
    <p:sldId id="540" r:id="rId7"/>
    <p:sldId id="541" r:id="rId8"/>
    <p:sldId id="532" r:id="rId9"/>
    <p:sldId id="536" r:id="rId10"/>
    <p:sldId id="542" r:id="rId11"/>
    <p:sldId id="537" r:id="rId12"/>
    <p:sldId id="534" r:id="rId13"/>
    <p:sldId id="538" r:id="rId14"/>
    <p:sldId id="539" r:id="rId15"/>
    <p:sldId id="535" r:id="rId16"/>
    <p:sldId id="530" r:id="rId17"/>
  </p:sldIdLst>
  <p:sldSz cx="9144000" cy="5143500" type="screen16x9"/>
  <p:notesSz cx="7023100" cy="93091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 Laxdal" initials="R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D80"/>
    <a:srgbClr val="0F2D68"/>
    <a:srgbClr val="FFFFFF"/>
    <a:srgbClr val="113F7C"/>
    <a:srgbClr val="56863E"/>
    <a:srgbClr val="0094DA"/>
    <a:srgbClr val="818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852" autoAdjust="0"/>
    <p:restoredTop sz="92982" autoAdjust="0"/>
  </p:normalViewPr>
  <p:slideViewPr>
    <p:cSldViewPr snapToGrid="0" snapToObjects="1">
      <p:cViewPr varScale="1">
        <p:scale>
          <a:sx n="103" d="100"/>
          <a:sy n="103" d="100"/>
        </p:scale>
        <p:origin x="974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2795BDE-30D3-49D7-AFC4-BFDF1C2CCA40}" type="datetimeFigureOut">
              <a:rPr lang="en-US"/>
              <a:pPr>
                <a:defRPr/>
              </a:pPr>
              <a:t>7/11/2017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noProof="0"/>
              <a:t>Click to edit Master text styles</a:t>
            </a:r>
          </a:p>
          <a:p>
            <a:pPr lvl="1"/>
            <a:r>
              <a:rPr lang="fr-CA" noProof="0"/>
              <a:t>Second level</a:t>
            </a:r>
          </a:p>
          <a:p>
            <a:pPr lvl="2"/>
            <a:r>
              <a:rPr lang="fr-CA" noProof="0"/>
              <a:t>Third level</a:t>
            </a:r>
          </a:p>
          <a:p>
            <a:pPr lvl="3"/>
            <a:r>
              <a:rPr lang="fr-CA" noProof="0"/>
              <a:t>Fourth level</a:t>
            </a:r>
          </a:p>
          <a:p>
            <a:pPr lvl="4"/>
            <a:r>
              <a:rPr lang="fr-CA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15A5E31-5DBB-455D-9157-134400DBF7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680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0007085-F7B8-40E1-8A41-6B5D4A401033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B89AAB-F4D3-4A5D-8C6C-61F85298F901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684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A5E31-5DBB-455D-9157-134400DBF7B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3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A5E31-5DBB-455D-9157-134400DBF7B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4407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A5E31-5DBB-455D-9157-134400DBF7B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971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A5E31-5DBB-455D-9157-134400DBF7B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30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9" descr="cyc-nuclide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5761038" y="1797050"/>
            <a:ext cx="33829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65113"/>
            <a:ext cx="314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4010025" y="374650"/>
            <a:ext cx="4667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for particle and nuclear physics</a:t>
            </a:r>
          </a:p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794125" y="146050"/>
            <a:ext cx="0" cy="110172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86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9" descr="cyc-nuclide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5761038" y="1797050"/>
            <a:ext cx="33829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65113"/>
            <a:ext cx="314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3794125" y="146050"/>
            <a:ext cx="0" cy="110172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4010025" y="374650"/>
            <a:ext cx="4667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for particle and nuclear physics</a:t>
            </a:r>
          </a:p>
          <a:p>
            <a:pPr>
              <a:defRPr/>
            </a:pPr>
            <a:r>
              <a:rPr lang="en-US" altLang="en-US" sz="1200">
                <a:solidFill>
                  <a:srgbClr val="EAE5DF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</p:spTree>
    <p:extLst>
      <p:ext uri="{BB962C8B-B14F-4D97-AF65-F5344CB8AC3E}">
        <p14:creationId xmlns:p14="http://schemas.microsoft.com/office/powerpoint/2010/main" val="349195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101925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  <p:sp>
        <p:nvSpPr>
          <p:cNvPr id="9" name="TextBox 14"/>
          <p:cNvSpPr txBox="1">
            <a:spLocks noChangeArrowheads="1"/>
          </p:cNvSpPr>
          <p:nvPr userDrawn="1"/>
        </p:nvSpPr>
        <p:spPr bwMode="auto">
          <a:xfrm>
            <a:off x="3867150" y="1562100"/>
            <a:ext cx="3943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CA" altLang="en-US" sz="4000">
                <a:solidFill>
                  <a:srgbClr val="FFFFFF"/>
                </a:solidFill>
                <a:latin typeface="Myriad Pro"/>
                <a:ea typeface="Avenir Heavy"/>
                <a:cs typeface="Avenir Heavy"/>
              </a:rPr>
              <a:t>Thank you!</a:t>
            </a:r>
          </a:p>
          <a:p>
            <a:pPr algn="ctr">
              <a:defRPr/>
            </a:pPr>
            <a:r>
              <a:rPr lang="en-CA" altLang="en-US" sz="4000">
                <a:solidFill>
                  <a:srgbClr val="FFFFFF"/>
                </a:solidFill>
                <a:latin typeface="Myriad Pro"/>
                <a:ea typeface="Avenir Heavy"/>
                <a:cs typeface="Avenir Heavy"/>
              </a:rPr>
              <a:t>Merci!</a:t>
            </a:r>
            <a:endParaRPr lang="en-US" altLang="en-US" sz="3200">
              <a:solidFill>
                <a:srgbClr val="FFFFFF"/>
              </a:solidFill>
              <a:latin typeface="Myriad Pro"/>
              <a:ea typeface="Avenir Heavy"/>
              <a:cs typeface="Avenir Heavy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 userDrawn="1"/>
        </p:nvSpPr>
        <p:spPr bwMode="auto">
          <a:xfrm>
            <a:off x="6616700" y="4306888"/>
            <a:ext cx="2324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defRPr/>
            </a:pPr>
            <a:r>
              <a:rPr lang="en-CA" altLang="en-US" sz="1400">
                <a:solidFill>
                  <a:srgbClr val="FFFFFF"/>
                </a:solidFill>
                <a:latin typeface="Myriad Pro SemiExt"/>
                <a:ea typeface="Avenir Heavy"/>
                <a:cs typeface="Avenir Heavy"/>
              </a:rPr>
              <a:t>Follow us at TRIUMFLab </a:t>
            </a:r>
          </a:p>
        </p:txBody>
      </p:sp>
      <p:pic>
        <p:nvPicPr>
          <p:cNvPr id="11" name="Picture 16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4745038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4745038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4745038"/>
            <a:ext cx="3111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7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8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2552700" y="0"/>
            <a:ext cx="659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295275" y="1122363"/>
            <a:ext cx="2032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for particle and nuclear physics </a:t>
            </a:r>
          </a:p>
          <a:p>
            <a:pPr>
              <a:defRPr/>
            </a:pPr>
            <a:r>
              <a:rPr lang="en-US" altLang="en-US" sz="1000">
                <a:solidFill>
                  <a:srgbClr val="113F7C"/>
                </a:solidFill>
                <a:latin typeface="Myriad Web Pro"/>
                <a:ea typeface="Myriad Pro Light"/>
                <a:cs typeface="Myriad Pro Light"/>
              </a:rPr>
              <a:t>and accelerator-based science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95275" y="1000125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5288"/>
            <a:ext cx="16557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/>
          <p:cNvSpPr txBox="1">
            <a:spLocks noChangeArrowheads="1"/>
          </p:cNvSpPr>
          <p:nvPr userDrawn="1"/>
        </p:nvSpPr>
        <p:spPr bwMode="auto">
          <a:xfrm>
            <a:off x="125413" y="4021138"/>
            <a:ext cx="24272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125"/>
              </a:lnSpc>
              <a:spcAft>
                <a:spcPts val="600"/>
              </a:spcAft>
              <a:defRPr/>
            </a:pP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800">
                <a:solidFill>
                  <a:srgbClr val="113F7C"/>
                </a:solidFill>
                <a:latin typeface="Myriad Web Pro"/>
                <a:ea typeface="ヒラギノ角ゴ Pro W3"/>
                <a:cs typeface="Myriad Pro Light"/>
              </a:rPr>
              <a:t>Mary’s</a:t>
            </a:r>
            <a:r>
              <a:rPr lang="en-US" altLang="en-US" sz="800">
                <a:solidFill>
                  <a:srgbClr val="0F2D68"/>
                </a:solidFill>
                <a:latin typeface="Myriad Web Pro"/>
                <a:ea typeface="ヒラギノ角ゴ Pro W3"/>
                <a:cs typeface="Myriad Pro Light"/>
              </a:rPr>
              <a:t> | Simon Fraser | Toronto | Victoria | Western | Winnipeg | York</a:t>
            </a:r>
          </a:p>
        </p:txBody>
      </p:sp>
      <p:sp>
        <p:nvSpPr>
          <p:cNvPr id="9" name="TextBox 14"/>
          <p:cNvSpPr txBox="1">
            <a:spLocks noChangeArrowheads="1"/>
          </p:cNvSpPr>
          <p:nvPr userDrawn="1"/>
        </p:nvSpPr>
        <p:spPr bwMode="auto">
          <a:xfrm>
            <a:off x="6616700" y="4306888"/>
            <a:ext cx="2324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defRPr/>
            </a:pPr>
            <a:r>
              <a:rPr lang="en-CA" altLang="en-US" sz="1400">
                <a:solidFill>
                  <a:srgbClr val="FFFFFF"/>
                </a:solidFill>
                <a:latin typeface="Myriad Pro SemiExt"/>
                <a:ea typeface="Avenir Heavy"/>
                <a:cs typeface="Avenir Heavy"/>
              </a:rPr>
              <a:t>Follow us at TRIUMFLab </a:t>
            </a:r>
          </a:p>
        </p:txBody>
      </p:sp>
      <p:pic>
        <p:nvPicPr>
          <p:cNvPr id="10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4745038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4745038"/>
            <a:ext cx="250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4745038"/>
            <a:ext cx="3111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69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>
            <a:fillRect/>
          </a:stretch>
        </p:blipFill>
        <p:spPr bwMode="auto">
          <a:xfrm>
            <a:off x="3352800" y="0"/>
            <a:ext cx="5791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0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4706938"/>
            <a:ext cx="10287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83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5EAF72B-2AC0-4A1E-90B9-EF7C3B515E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75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F0EEB2C-3B09-44CD-B419-5A8AD9CBE9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75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619625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616450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4587875" y="4611688"/>
            <a:ext cx="5699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4619625"/>
            <a:ext cx="576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8609013" y="4616450"/>
            <a:ext cx="5810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6180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4288" y="4614863"/>
            <a:ext cx="5699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0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462121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4006850" y="4618038"/>
            <a:ext cx="581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4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619625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616450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4587875" y="4611688"/>
            <a:ext cx="5699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4619625"/>
            <a:ext cx="576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8609013" y="4616450"/>
            <a:ext cx="5810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462121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6180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4288" y="4614863"/>
            <a:ext cx="5699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462121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1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622800"/>
            <a:ext cx="574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2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4006850" y="4618038"/>
            <a:ext cx="581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9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‹#›</a:t>
            </a:fld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550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862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3881438"/>
            <a:ext cx="863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38830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883025"/>
            <a:ext cx="1258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8143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s8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8412163" y="3883025"/>
            <a:ext cx="7318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July 12, 2017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5A44BEA-D642-4710-94ED-A7A6F0D8C5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530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26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1548245" cy="27463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47546" y="4767263"/>
            <a:ext cx="4205654" cy="27463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‹#›</a:t>
            </a:fld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00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0BA1A-26AB-404C-A36A-B1855B39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1215736" cy="27463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July 12, 2017</a:t>
            </a:r>
            <a:endParaRPr lang="de-DE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07B911-56FA-430F-A2FA-5F237404C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0918" y="4767263"/>
            <a:ext cx="4249882" cy="274637"/>
          </a:xfrm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TRIUMF science week: Accelerator science</a:t>
            </a:r>
            <a:endParaRPr lang="de-DE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23415-5B95-4A08-9D15-586E814D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buFont typeface="Arial" panose="020B0604020202020204" pitchFamily="34" charset="0"/>
              <a:buNone/>
            </a:pPr>
            <a:fld id="{0471D78A-E575-407C-A039-03EF63FC13CC}" type="slidenum">
              <a:rPr lang="de-DE" altLang="en-US" smtClean="0"/>
              <a:pPr>
                <a:buFont typeface="Arial" panose="020B0604020202020204" pitchFamily="34" charset="0"/>
                <a:buNone/>
              </a:pPr>
              <a:t>‹#›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23924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Myriad Pro SemiExt" pitchFamily="34" charset="0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646363" y="0"/>
            <a:ext cx="6118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en-US"/>
              <a:t>Click to edit Master title stytle</a:t>
            </a:r>
            <a:endParaRPr lang="en-US" alt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8313" y="714375"/>
            <a:ext cx="82296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9" name="Picture 5" descr="TRIUMF_logo_white.ep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2075"/>
            <a:ext cx="10287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Myriad Pro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‹#›</a:t>
            </a:fld>
            <a:endParaRPr lang="en-US" altLang="en-US" dirty="0"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33" r:id="rId13"/>
    <p:sldLayoutId id="2147483748" r:id="rId14"/>
    <p:sldLayoutId id="2147483749" r:id="rId15"/>
  </p:sldLayoutIdLst>
  <p:hf hdr="0"/>
  <p:txStyles>
    <p:titleStyle>
      <a:lvl1pPr algn="r" defTabSz="457200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FFFFFF"/>
          </a:solidFill>
          <a:latin typeface="Myriad Pro SemiExt" pitchFamily="34" charset="0"/>
          <a:ea typeface="Myriad Pro SemiExt"/>
          <a:cs typeface="Myriad Pro SemiExt" pitchFamily="34" charset="0"/>
        </a:defRPr>
      </a:lvl1pPr>
      <a:lvl2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2pPr>
      <a:lvl3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3pPr>
      <a:lvl4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4pPr>
      <a:lvl5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5pPr>
      <a:lvl6pPr marL="4572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6pPr>
      <a:lvl7pPr marL="9144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7pPr>
      <a:lvl8pPr marL="13716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8pPr>
      <a:lvl9pPr marL="18288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Myriad Pro SemiExt"/>
          <a:ea typeface="Myriad Pro SemiExt"/>
          <a:cs typeface="Myriad Pro SemiExt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" pitchFamily="34" charset="0"/>
          <a:ea typeface="Myriad Pro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jpe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7553" y="1736725"/>
            <a:ext cx="73700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New machine projects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Oliver Kester</a:t>
            </a:r>
            <a:br>
              <a:rPr lang="en-CA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</a:br>
            <a:r>
              <a:rPr lang="en-CA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Associate Lab Director – Accelerator division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TRIUMF Science week, accelerator science, July 12,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638175"/>
            <a:ext cx="4595813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latin typeface="Myriad Pro SemiExt"/>
                <a:cs typeface="Myriad Pro SemiExt"/>
              </a:rPr>
              <a:t>Motivation and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5420" y="754856"/>
            <a:ext cx="4340921" cy="37274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This is the summary on our discussion on Potential design studies or construction of new accelerators at TRIUMF: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Heavy ion storage ring or synchrotron at TRIUMF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High efficiency proton accelerator for isotope production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Second </a:t>
            </a:r>
            <a:r>
              <a:rPr lang="en-CA" sz="2000" dirty="0" err="1">
                <a:solidFill>
                  <a:schemeClr val="accent1">
                    <a:lumMod val="75000"/>
                  </a:schemeClr>
                </a:solidFill>
                <a:ea typeface="+mn-ea"/>
              </a:rPr>
              <a:t>linac</a:t>
            </a: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 injector into ISAC-II</a:t>
            </a:r>
            <a:b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</a:b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- ARIEL-III second </a:t>
            </a:r>
            <a:r>
              <a:rPr lang="en-CA" sz="2000" dirty="0" err="1">
                <a:solidFill>
                  <a:schemeClr val="accent1">
                    <a:lumMod val="75000"/>
                  </a:schemeClr>
                </a:solidFill>
                <a:ea typeface="+mn-ea"/>
              </a:rPr>
              <a:t>acc</a:t>
            </a:r>
            <a:r>
              <a:rPr lang="en-CA" sz="20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 path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7C60C7-F532-4392-A5B4-DE9E35BB1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8101-55F8-4BC6-B48D-9B2A7CF88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8ECA1-AAB9-45B0-B68D-F650CC40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2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Examples for heavy ion ring machines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1838" y="586982"/>
            <a:ext cx="4235570" cy="4031873"/>
          </a:xfrm>
          <a:prstGeom prst="rect">
            <a:avLst/>
          </a:prstGeom>
          <a:ln w="19050">
            <a:solidFill>
              <a:srgbClr val="003D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CA" sz="1800" b="1" dirty="0"/>
              <a:t>Synchrotrons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Examples are PS Booster (157m, CERN), SIS18 (216m, GSI), </a:t>
            </a:r>
            <a:r>
              <a:rPr lang="en-CA" sz="1600" dirty="0" err="1"/>
              <a:t>CSRm</a:t>
            </a:r>
            <a:r>
              <a:rPr lang="en-CA" sz="1600" dirty="0"/>
              <a:t> (161m, IMP Lanzhou)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Typical injection energies 5 - 15 MeV/u</a:t>
            </a:r>
            <a:br>
              <a:rPr lang="en-CA" sz="1600" dirty="0"/>
            </a:br>
            <a:r>
              <a:rPr lang="en-CA" sz="1600" dirty="0"/>
              <a:t>(SIS18, 11.4 MeV/u)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Extraction energy (protons) – 1.5 – 4 GeV</a:t>
            </a:r>
            <a:br>
              <a:rPr lang="en-CA" sz="1600" dirty="0"/>
            </a:br>
            <a:r>
              <a:rPr lang="en-CA" sz="1600" dirty="0"/>
              <a:t>(SIS18 4 GeV)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Extraction energy for </a:t>
            </a:r>
            <a:r>
              <a:rPr lang="en-CA" sz="1600" dirty="0" err="1"/>
              <a:t>Pb</a:t>
            </a:r>
            <a:r>
              <a:rPr lang="en-CA" sz="1600" dirty="0"/>
              <a:t> or U depending on the charge state 100 MeV/u – 1 GeV/u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Typical size 50 – 300 m circumference</a:t>
            </a:r>
            <a:br>
              <a:rPr lang="en-CA" sz="1600" dirty="0"/>
            </a:br>
            <a:r>
              <a:rPr lang="en-CA" sz="1600" dirty="0"/>
              <a:t>(Big synchrotrons like PS at CERN or AGS at BNL are in the 600 – 1000 m class)</a:t>
            </a:r>
          </a:p>
          <a:p>
            <a:pPr>
              <a:spcBef>
                <a:spcPts val="600"/>
              </a:spcBef>
            </a:pPr>
            <a:r>
              <a:rPr lang="en-CA" sz="1600" dirty="0"/>
              <a:t>Smaller synchrotrons are used for tumor therapy</a:t>
            </a:r>
            <a:br>
              <a:rPr lang="en-CA" sz="1600" dirty="0"/>
            </a:br>
            <a:r>
              <a:rPr lang="en-CA" sz="1600" dirty="0">
                <a:sym typeface="Wingdings" panose="05000000000000000000" pitchFamily="2" charset="2"/>
              </a:rPr>
              <a:t> u</a:t>
            </a:r>
            <a:r>
              <a:rPr lang="en-CA" sz="1600" dirty="0"/>
              <a:t>p to 450 MeV/u.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57761A-19B7-4D47-8B48-A7200498A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DAAD5-1D6D-42F9-ACE2-850D677C2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8859A-F88B-49B0-988C-E8705048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291A8BBC-8464-476B-8369-4FD94BF71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6008" y="602645"/>
            <a:ext cx="4128580" cy="3816429"/>
          </a:xfrm>
          <a:prstGeom prst="rect">
            <a:avLst/>
          </a:prstGeom>
          <a:ln w="19050">
            <a:solidFill>
              <a:srgbClr val="003D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CA" sz="1800" b="1" dirty="0"/>
              <a:t>Storage Rings</a:t>
            </a:r>
          </a:p>
          <a:p>
            <a:r>
              <a:rPr lang="en-CA" sz="1600" dirty="0"/>
              <a:t>Examples are TSR (55m, MKI-K Heidelberg), ESR (108 m, GSI),  </a:t>
            </a:r>
            <a:r>
              <a:rPr lang="en-CA" sz="1600" dirty="0" err="1"/>
              <a:t>CSRe</a:t>
            </a:r>
            <a:r>
              <a:rPr lang="en-CA" sz="1600" dirty="0"/>
              <a:t> (129 m, IMP Lanzhou), CRYRING (54 m, GSI)</a:t>
            </a:r>
          </a:p>
          <a:p>
            <a:endParaRPr lang="en-CA" sz="1600" dirty="0"/>
          </a:p>
          <a:p>
            <a:r>
              <a:rPr lang="en-CA" sz="1600" dirty="0"/>
              <a:t>Typical energies 1 - 500 MeV/u and magnetic rigidities 1.4 - 10 Tm for heavy ions.</a:t>
            </a:r>
            <a:br>
              <a:rPr lang="en-CA" sz="1600" dirty="0"/>
            </a:br>
            <a:endParaRPr lang="en-CA" sz="1600" dirty="0"/>
          </a:p>
          <a:p>
            <a:r>
              <a:rPr lang="en-CA" sz="1600" dirty="0"/>
              <a:t>Typical size about 50 - 150 m circumference</a:t>
            </a:r>
          </a:p>
          <a:p>
            <a:endParaRPr lang="en-CA" sz="1600" dirty="0"/>
          </a:p>
          <a:p>
            <a:r>
              <a:rPr lang="en-CA" sz="1600" dirty="0"/>
              <a:t>Highly charged ions required </a:t>
            </a:r>
            <a:r>
              <a:rPr lang="en-CA" sz="1600" baseline="30000" dirty="0"/>
              <a:t>238</a:t>
            </a:r>
            <a:r>
              <a:rPr lang="en-CA" sz="1600" dirty="0"/>
              <a:t>U</a:t>
            </a:r>
            <a:r>
              <a:rPr lang="en-CA" sz="1600" baseline="30000" dirty="0"/>
              <a:t>73-92+</a:t>
            </a:r>
          </a:p>
          <a:p>
            <a:endParaRPr lang="en-CA" sz="1600" dirty="0"/>
          </a:p>
          <a:p>
            <a:r>
              <a:rPr lang="en-CA" sz="1600" dirty="0"/>
              <a:t>Precise energy definition using cooling techniques stochastic- and/or electron-cooling</a:t>
            </a:r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53106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Heavy Ion </a:t>
            </a:r>
            <a:r>
              <a:rPr lang="de-DE" dirty="0" err="1"/>
              <a:t>Tumortherapy</a:t>
            </a:r>
            <a:r>
              <a:rPr lang="de-DE" dirty="0"/>
              <a:t> Center Heidelberg</a:t>
            </a:r>
          </a:p>
        </p:txBody>
      </p:sp>
      <p:sp>
        <p:nvSpPr>
          <p:cNvPr id="5" name="Rectangle 103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2" name="Rectangle 189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43000" y="-1731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04" y="658961"/>
            <a:ext cx="6435039" cy="396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>
            <a:extLst>
              <a:ext uri="{FF2B5EF4-FFF2-40B4-BE49-F238E27FC236}">
                <a16:creationId xmlns:a16="http://schemas.microsoft.com/office/drawing/2014/main" id="{E0CD4D8F-3C51-45B0-969C-3FB363B51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1568" y="560996"/>
            <a:ext cx="5285232" cy="2977738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/>
              <a:t>Very compact synchrotron – 65 m circumference</a:t>
            </a:r>
            <a:br>
              <a:rPr lang="en-CA" sz="1800" dirty="0"/>
            </a:br>
            <a:r>
              <a:rPr lang="en-CA" sz="1800" dirty="0"/>
              <a:t>430 MeV/u 12C ions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/>
              <a:t>Multiturn-Injection at  7MeV/u energy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/>
              <a:t>Slow extraction over several seconds – even more complicate due to resonance extraction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/>
              <a:t>Large energy swing of &gt; 60 </a:t>
            </a:r>
            <a:r>
              <a:rPr lang="en-CA" sz="1800" dirty="0">
                <a:sym typeface="Wingdings" panose="05000000000000000000" pitchFamily="2" charset="2"/>
              </a:rPr>
              <a:t> 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ratio of the magnetic rigidity of the injected beam and the extracted beam is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proportional to the square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root of the energy swing!</a:t>
            </a:r>
            <a:endParaRPr lang="en-CA" sz="1800" dirty="0"/>
          </a:p>
        </p:txBody>
      </p:sp>
      <p:graphicFrame>
        <p:nvGraphicFramePr>
          <p:cNvPr id="16" name="Objekt 2">
            <a:extLst>
              <a:ext uri="{FF2B5EF4-FFF2-40B4-BE49-F238E27FC236}">
                <a16:creationId xmlns:a16="http://schemas.microsoft.com/office/drawing/2014/main" id="{60186876-CCAD-43F5-9BE9-18DD6AC50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55028"/>
              </p:ext>
            </p:extLst>
          </p:nvPr>
        </p:nvGraphicFramePr>
        <p:xfrm>
          <a:off x="6940206" y="4065917"/>
          <a:ext cx="16986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Équation" r:id="rId4" imgW="1269720" imgH="419040" progId="Equation.3">
                  <p:embed/>
                </p:oleObj>
              </mc:Choice>
              <mc:Fallback>
                <p:oleObj name="Équation" r:id="rId4" imgW="1269720" imgH="419040" progId="Equation.3">
                  <p:embed/>
                  <p:pic>
                    <p:nvPicPr>
                      <p:cNvPr id="12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206" y="4065917"/>
                        <a:ext cx="1698625" cy="5619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20D9393A-77FC-482B-AF77-5C0A73F18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6"/>
          <a:stretch/>
        </p:blipFill>
        <p:spPr bwMode="auto">
          <a:xfrm>
            <a:off x="6722838" y="2580596"/>
            <a:ext cx="2279666" cy="139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EB20986-A942-4182-A855-467E9C164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3074E33-0555-4832-91C4-3F7AE87B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42454E3B-D27E-4889-9C94-AF65FD93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52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9F59-CC4F-4AD2-91F0-552EE43C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130" y="0"/>
            <a:ext cx="6588459" cy="469900"/>
          </a:xfrm>
        </p:spPr>
        <p:txBody>
          <a:bodyPr/>
          <a:lstStyle/>
          <a:p>
            <a:r>
              <a:rPr lang="en-CA" dirty="0"/>
              <a:t>Storage ring for rare isotope research – CRYRING (GSI) 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4D01D75-D3C1-4F59-945A-DDFFF77E9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27892"/>
          <a:stretch>
            <a:fillRect/>
          </a:stretch>
        </p:blipFill>
        <p:spPr bwMode="auto">
          <a:xfrm>
            <a:off x="4865070" y="590192"/>
            <a:ext cx="4271842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F269ED51-828A-46F8-8795-423A2E1C8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123" y="634109"/>
            <a:ext cx="5425869" cy="42011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Very compact storage ring – 54 m circumference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Highest rigidity – 1.44 Tm (15-20 MeV/u heavy ions, 1.2 m bending radius)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Lowest rigidity – 0.054 Tm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Fast magnet ramping up to 7 T/s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Collinear laser spectroscopy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Internal targets: gas target, electron target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Spectrometers for ions, photons, electrons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  <a:sym typeface="Wingdings" panose="05000000000000000000" pitchFamily="2" charset="2"/>
              </a:rPr>
              <a:t></a:t>
            </a:r>
            <a:r>
              <a:rPr lang="en-CA" sz="1800" dirty="0">
                <a:solidFill>
                  <a:srgbClr val="003D80"/>
                </a:solidFill>
              </a:rPr>
              <a:t> capture and transfer reactions at the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internal gas-jet or droplet target,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atomic physics in storage rings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lang="en-CA" sz="1800" dirty="0">
              <a:solidFill>
                <a:srgbClr val="003D80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CA" sz="1800" dirty="0">
                <a:solidFill>
                  <a:srgbClr val="003D80"/>
                </a:solidFill>
              </a:rPr>
              <a:t>Scaled versions are the TSR and the ESR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with similar features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929FA9-BDFC-4C03-9C2D-E6AD12A0CA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569" y="1794368"/>
            <a:ext cx="2352843" cy="110002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A2543B-F326-4381-90DC-28A76095D575}"/>
              </a:ext>
            </a:extLst>
          </p:cNvPr>
          <p:cNvCxnSpPr>
            <a:cxnSpLocks/>
          </p:cNvCxnSpPr>
          <p:nvPr/>
        </p:nvCxnSpPr>
        <p:spPr>
          <a:xfrm flipV="1">
            <a:off x="4910328" y="2880360"/>
            <a:ext cx="3703320" cy="374906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62357" y="4162855"/>
            <a:ext cx="4114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Physics book: CRYRING@ESR, M. </a:t>
            </a:r>
            <a:r>
              <a:rPr lang="en-US" sz="1100" dirty="0" err="1"/>
              <a:t>Lestinski</a:t>
            </a:r>
            <a:r>
              <a:rPr lang="en-US" sz="1100" dirty="0"/>
              <a:t>, Y. Litvinov, T. </a:t>
            </a:r>
            <a:r>
              <a:rPr lang="en-US" sz="1100" dirty="0" err="1"/>
              <a:t>Stoehlker</a:t>
            </a:r>
            <a:r>
              <a:rPr lang="en-US" sz="1100" dirty="0"/>
              <a:t>  et al., </a:t>
            </a:r>
            <a:r>
              <a:rPr lang="en-CA" sz="1100" dirty="0"/>
              <a:t>The European Physical Journal Special Topics 2016, Volume 225, Issue 5, pp 797–882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8400A-41A2-46FE-AD83-0A6F3339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4B351-C2A9-4851-AD5F-569FF0E2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D4E6360-8A2C-4364-9496-15100E68E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874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01FF6A-B46E-4604-B1F6-087B05BB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Storage ring / synchrotron at TRIUMF</a:t>
            </a:r>
          </a:p>
        </p:txBody>
      </p:sp>
      <p:pic>
        <p:nvPicPr>
          <p:cNvPr id="156" name="Picture 13">
            <a:extLst>
              <a:ext uri="{FF2B5EF4-FFF2-40B4-BE49-F238E27FC236}">
                <a16:creationId xmlns:a16="http://schemas.microsoft.com/office/drawing/2014/main" id="{0EDC08C5-5E90-46C3-A4FF-A869097557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5718" y="1863417"/>
            <a:ext cx="4845642" cy="264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FB5AB90-52EB-4FA4-8FAD-BBCA2760A0AA}"/>
              </a:ext>
            </a:extLst>
          </p:cNvPr>
          <p:cNvGrpSpPr/>
          <p:nvPr/>
        </p:nvGrpSpPr>
        <p:grpSpPr>
          <a:xfrm>
            <a:off x="2216910" y="1714653"/>
            <a:ext cx="5907024" cy="2818342"/>
            <a:chOff x="2240280" y="1968607"/>
            <a:chExt cx="5907024" cy="2818342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8D8CF595-C90D-47BB-B848-FCAED5816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480" y="1973156"/>
              <a:ext cx="3925824" cy="304800"/>
            </a:xfrm>
            <a:prstGeom prst="rect">
              <a:avLst/>
            </a:prstGeom>
            <a:solidFill>
              <a:srgbClr val="92D050">
                <a:alpha val="49001"/>
              </a:srgbClr>
            </a:solidFill>
            <a:ln w="254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58" name="Text Box 59">
              <a:extLst>
                <a:ext uri="{FF2B5EF4-FFF2-40B4-BE49-F238E27FC236}">
                  <a16:creationId xmlns:a16="http://schemas.microsoft.com/office/drawing/2014/main" id="{97206B7B-7A8D-4969-A6BF-5B329C7B2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4040" y="1973156"/>
              <a:ext cx="803009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 dirty="0"/>
                <a:t>Trees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923C734E-F252-4FFA-B354-FAF9E9E47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280" y="2578207"/>
              <a:ext cx="1600200" cy="762000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254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53120EA1-4C3C-46A7-88D6-1360E0054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080" y="1968607"/>
              <a:ext cx="5334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5990A68-252C-4A7D-B71A-6737A522A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1280" y="1968607"/>
              <a:ext cx="5334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2" name="Text Box 57">
              <a:extLst>
                <a:ext uri="{FF2B5EF4-FFF2-40B4-BE49-F238E27FC236}">
                  <a16:creationId xmlns:a16="http://schemas.microsoft.com/office/drawing/2014/main" id="{8463D13D-1943-43AD-8060-C59641D65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7480" y="2806807"/>
              <a:ext cx="685800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/>
                <a:t>Trees</a:t>
              </a:r>
            </a:p>
          </p:txBody>
        </p:sp>
        <p:sp>
          <p:nvSpPr>
            <p:cNvPr id="163" name="Text Box 62">
              <a:extLst>
                <a:ext uri="{FF2B5EF4-FFF2-40B4-BE49-F238E27FC236}">
                  <a16:creationId xmlns:a16="http://schemas.microsoft.com/office/drawing/2014/main" id="{7828786F-B42E-4FD7-876D-923861266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7480" y="2044807"/>
              <a:ext cx="990600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 dirty="0"/>
                <a:t>trailers</a:t>
              </a:r>
            </a:p>
          </p:txBody>
        </p:sp>
        <p:sp>
          <p:nvSpPr>
            <p:cNvPr id="1030" name="Rectangle 1029">
              <a:extLst>
                <a:ext uri="{FF2B5EF4-FFF2-40B4-BE49-F238E27FC236}">
                  <a16:creationId xmlns:a16="http://schemas.microsoft.com/office/drawing/2014/main" id="{6DD494E5-4574-4DD2-9278-A201D92AF136}"/>
                </a:ext>
              </a:extLst>
            </p:cNvPr>
            <p:cNvSpPr/>
            <p:nvPr/>
          </p:nvSpPr>
          <p:spPr>
            <a:xfrm>
              <a:off x="3992880" y="2425807"/>
              <a:ext cx="697992" cy="54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C6AA05D3-4EB2-4504-AE7C-B37059F10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112" y="3796349"/>
              <a:ext cx="1295400" cy="990600"/>
            </a:xfrm>
            <a:prstGeom prst="rect">
              <a:avLst/>
            </a:prstGeom>
            <a:solidFill>
              <a:srgbClr val="4F81BD">
                <a:alpha val="50999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29A4CEEC-EE30-4B3D-A6E8-ACA4D3444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8729" y="4141788"/>
              <a:ext cx="3810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7" name="Text Box 61">
              <a:extLst>
                <a:ext uri="{FF2B5EF4-FFF2-40B4-BE49-F238E27FC236}">
                  <a16:creationId xmlns:a16="http://schemas.microsoft.com/office/drawing/2014/main" id="{06E1BCC7-BE32-426B-A2F2-2E834C50B6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2512" y="4081463"/>
              <a:ext cx="990600" cy="517525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/>
                <a:t>Office building</a:t>
              </a:r>
            </a:p>
          </p:txBody>
        </p:sp>
      </p:grpSp>
      <p:sp>
        <p:nvSpPr>
          <p:cNvPr id="1032" name="Oval 1031">
            <a:extLst>
              <a:ext uri="{FF2B5EF4-FFF2-40B4-BE49-F238E27FC236}">
                <a16:creationId xmlns:a16="http://schemas.microsoft.com/office/drawing/2014/main" id="{5892D6DE-01BB-4464-AE61-7006505004A0}"/>
              </a:ext>
            </a:extLst>
          </p:cNvPr>
          <p:cNvSpPr/>
          <p:nvPr/>
        </p:nvSpPr>
        <p:spPr>
          <a:xfrm>
            <a:off x="6405737" y="758166"/>
            <a:ext cx="940957" cy="806065"/>
          </a:xfrm>
          <a:prstGeom prst="ellipse">
            <a:avLst/>
          </a:prstGeom>
          <a:noFill/>
          <a:ln w="28575">
            <a:solidFill>
              <a:srgbClr val="003D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4" name="Text Box 62">
            <a:extLst>
              <a:ext uri="{FF2B5EF4-FFF2-40B4-BE49-F238E27FC236}">
                <a16:creationId xmlns:a16="http://schemas.microsoft.com/office/drawing/2014/main" id="{D1EF6362-7DB6-474B-B437-2440A9B2A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7655" y="528112"/>
            <a:ext cx="1688082" cy="116955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 dirty="0"/>
              <a:t>Storage ring (ESR type) or storage ring/synchrotron combination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B3A77E5F-C0E3-4490-8F55-55FD67AEC611}"/>
              </a:ext>
            </a:extLst>
          </p:cNvPr>
          <p:cNvSpPr/>
          <p:nvPr/>
        </p:nvSpPr>
        <p:spPr>
          <a:xfrm>
            <a:off x="7346694" y="2205782"/>
            <a:ext cx="527304" cy="512064"/>
          </a:xfrm>
          <a:prstGeom prst="ellipse">
            <a:avLst/>
          </a:prstGeom>
          <a:noFill/>
          <a:ln w="28575">
            <a:solidFill>
              <a:srgbClr val="003D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6" name="Text Box 62">
            <a:extLst>
              <a:ext uri="{FF2B5EF4-FFF2-40B4-BE49-F238E27FC236}">
                <a16:creationId xmlns:a16="http://schemas.microsoft.com/office/drawing/2014/main" id="{9FB1003A-A99C-4C7A-84AD-1164FFD6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952" y="2111729"/>
            <a:ext cx="1300311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 dirty="0"/>
              <a:t>Storage ring (CRYRING type)</a:t>
            </a:r>
          </a:p>
        </p:txBody>
      </p:sp>
      <p:sp>
        <p:nvSpPr>
          <p:cNvPr id="177" name="Text Box 4">
            <a:extLst>
              <a:ext uri="{FF2B5EF4-FFF2-40B4-BE49-F238E27FC236}">
                <a16:creationId xmlns:a16="http://schemas.microsoft.com/office/drawing/2014/main" id="{532DFA0F-8BCA-47A4-B5A6-BB9C9D50F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79" y="596891"/>
            <a:ext cx="4451433" cy="41703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CA" sz="1700" dirty="0">
                <a:solidFill>
                  <a:srgbClr val="003D80"/>
                </a:solidFill>
              </a:rPr>
              <a:t>Storage ring TSR, CRYRING or ESR like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 ISAC-II as </a:t>
            </a:r>
            <a: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  <a:t>injector, energy suitable for fragmentation</a:t>
            </a:r>
            <a:endParaRPr lang="en-CA" sz="1700" dirty="0">
              <a:solidFill>
                <a:srgbClr val="003D80"/>
              </a:solidFill>
              <a:sym typeface="Wingdings" panose="05000000000000000000" pitchFamily="2" charset="2"/>
            </a:endParaRP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CA" sz="1700" dirty="0">
                <a:solidFill>
                  <a:srgbClr val="003D80"/>
                </a:solidFill>
              </a:rPr>
              <a:t>Storage ring – synchrotron combination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up to 4</a:t>
            </a:r>
            <a:r>
              <a:rPr lang="en-CA" sz="1700" dirty="0" smtClean="0">
                <a:solidFill>
                  <a:srgbClr val="003D80"/>
                </a:solidFill>
              </a:rPr>
              <a:t>50 </a:t>
            </a:r>
            <a:r>
              <a:rPr lang="en-CA" sz="1700" dirty="0">
                <a:solidFill>
                  <a:srgbClr val="003D80"/>
                </a:solidFill>
              </a:rPr>
              <a:t>MeV/u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 ISAC-II </a:t>
            </a:r>
            <a: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  <a:t>as</a:t>
            </a:r>
            <a:b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  <a:t>injector</a:t>
            </a:r>
            <a:b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 smtClean="0">
                <a:solidFill>
                  <a:srgbClr val="003D80"/>
                </a:solidFill>
                <a:sym typeface="Wingdings" panose="05000000000000000000" pitchFamily="2" charset="2"/>
              </a:rPr>
              <a:t>&gt; </a:t>
            </a: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6 MeV/u</a:t>
            </a: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Same rings but</a:t>
            </a:r>
            <a:b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second injector</a:t>
            </a:r>
            <a:b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 err="1">
                <a:solidFill>
                  <a:srgbClr val="003D80"/>
                </a:solidFill>
                <a:sym typeface="Wingdings" panose="05000000000000000000" pitchFamily="2" charset="2"/>
              </a:rPr>
              <a:t>linac</a:t>
            </a: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 to run </a:t>
            </a:r>
            <a:b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ISAC-I and –II</a:t>
            </a:r>
            <a:b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independent</a:t>
            </a:r>
            <a:endParaRPr lang="en-CA" sz="1700" dirty="0">
              <a:solidFill>
                <a:srgbClr val="003D8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endParaRPr lang="en-CA" sz="1700" dirty="0">
              <a:solidFill>
                <a:srgbClr val="003D8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endParaRPr lang="en-CA" sz="1700" dirty="0">
              <a:solidFill>
                <a:srgbClr val="003D80"/>
              </a:solidFill>
            </a:endParaRP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51983959-12BD-4794-97A4-2726F387FC4E}"/>
              </a:ext>
            </a:extLst>
          </p:cNvPr>
          <p:cNvCxnSpPr>
            <a:cxnSpLocks/>
          </p:cNvCxnSpPr>
          <p:nvPr/>
        </p:nvCxnSpPr>
        <p:spPr>
          <a:xfrm flipV="1">
            <a:off x="1961752" y="3147521"/>
            <a:ext cx="2846495" cy="250321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F00A40-CA8A-451F-80F8-91F0FB1A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DD18C8-A1A5-45E4-B219-4D2ED0050056}"/>
              </a:ext>
            </a:extLst>
          </p:cNvPr>
          <p:cNvGrpSpPr/>
          <p:nvPr/>
        </p:nvGrpSpPr>
        <p:grpSpPr>
          <a:xfrm>
            <a:off x="4745736" y="1172510"/>
            <a:ext cx="2600958" cy="2734056"/>
            <a:chOff x="4745736" y="1172510"/>
            <a:chExt cx="2600958" cy="2734056"/>
          </a:xfrm>
        </p:grpSpPr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C1504921-9889-4EB1-BE16-4D3415788A99}"/>
                </a:ext>
              </a:extLst>
            </p:cNvPr>
            <p:cNvSpPr/>
            <p:nvPr/>
          </p:nvSpPr>
          <p:spPr>
            <a:xfrm>
              <a:off x="4777230" y="1172510"/>
              <a:ext cx="2569464" cy="2734056"/>
            </a:xfrm>
            <a:custGeom>
              <a:avLst/>
              <a:gdLst>
                <a:gd name="connsiteX0" fmla="*/ 0 w 2569464"/>
                <a:gd name="connsiteY0" fmla="*/ 2734056 h 2734056"/>
                <a:gd name="connsiteX1" fmla="*/ 292608 w 2569464"/>
                <a:gd name="connsiteY1" fmla="*/ 2724912 h 2734056"/>
                <a:gd name="connsiteX2" fmla="*/ 310896 w 2569464"/>
                <a:gd name="connsiteY2" fmla="*/ 2304288 h 2734056"/>
                <a:gd name="connsiteX3" fmla="*/ 722376 w 2569464"/>
                <a:gd name="connsiteY3" fmla="*/ 2322576 h 2734056"/>
                <a:gd name="connsiteX4" fmla="*/ 804672 w 2569464"/>
                <a:gd name="connsiteY4" fmla="*/ 2258568 h 2734056"/>
                <a:gd name="connsiteX5" fmla="*/ 594360 w 2569464"/>
                <a:gd name="connsiteY5" fmla="*/ 1892808 h 2734056"/>
                <a:gd name="connsiteX6" fmla="*/ 658368 w 2569464"/>
                <a:gd name="connsiteY6" fmla="*/ 1755648 h 2734056"/>
                <a:gd name="connsiteX7" fmla="*/ 2560320 w 2569464"/>
                <a:gd name="connsiteY7" fmla="*/ 1764792 h 2734056"/>
                <a:gd name="connsiteX8" fmla="*/ 2569464 w 2569464"/>
                <a:gd name="connsiteY8" fmla="*/ 0 h 273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9464" h="2734056">
                  <a:moveTo>
                    <a:pt x="0" y="2734056"/>
                  </a:moveTo>
                  <a:lnTo>
                    <a:pt x="292608" y="2724912"/>
                  </a:lnTo>
                  <a:lnTo>
                    <a:pt x="310896" y="2304288"/>
                  </a:lnTo>
                  <a:lnTo>
                    <a:pt x="722376" y="2322576"/>
                  </a:lnTo>
                  <a:lnTo>
                    <a:pt x="804672" y="2258568"/>
                  </a:lnTo>
                  <a:lnTo>
                    <a:pt x="594360" y="1892808"/>
                  </a:lnTo>
                  <a:lnTo>
                    <a:pt x="658368" y="1755648"/>
                  </a:lnTo>
                  <a:lnTo>
                    <a:pt x="2560320" y="1764792"/>
                  </a:lnTo>
                  <a:lnTo>
                    <a:pt x="2569464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55BD3B2-BAD4-40F9-B423-A01FCE8CC555}"/>
                </a:ext>
              </a:extLst>
            </p:cNvPr>
            <p:cNvSpPr/>
            <p:nvPr/>
          </p:nvSpPr>
          <p:spPr>
            <a:xfrm>
              <a:off x="4745736" y="2916903"/>
              <a:ext cx="678425" cy="859568"/>
            </a:xfrm>
            <a:custGeom>
              <a:avLst/>
              <a:gdLst>
                <a:gd name="connsiteX0" fmla="*/ 9144 w 694944"/>
                <a:gd name="connsiteY0" fmla="*/ 841248 h 841248"/>
                <a:gd name="connsiteX1" fmla="*/ 0 w 694944"/>
                <a:gd name="connsiteY1" fmla="*/ 9144 h 841248"/>
                <a:gd name="connsiteX2" fmla="*/ 694944 w 694944"/>
                <a:gd name="connsiteY2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685800 w 685800"/>
                <a:gd name="connsiteY2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121232 w 685800"/>
                <a:gd name="connsiteY2" fmla="*/ 493776 h 841248"/>
                <a:gd name="connsiteX3" fmla="*/ 685800 w 685800"/>
                <a:gd name="connsiteY3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320336 w 685800"/>
                <a:gd name="connsiteY2" fmla="*/ 523273 h 841248"/>
                <a:gd name="connsiteX3" fmla="*/ 685800 w 685800"/>
                <a:gd name="connsiteY3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320336 w 685800"/>
                <a:gd name="connsiteY2" fmla="*/ 523273 h 841248"/>
                <a:gd name="connsiteX3" fmla="*/ 685800 w 685800"/>
                <a:gd name="connsiteY3" fmla="*/ 0 h 841248"/>
                <a:gd name="connsiteX0" fmla="*/ 0 w 405580"/>
                <a:gd name="connsiteY0" fmla="*/ 863371 h 863371"/>
                <a:gd name="connsiteX1" fmla="*/ 0 w 405580"/>
                <a:gd name="connsiteY1" fmla="*/ 561619 h 863371"/>
                <a:gd name="connsiteX2" fmla="*/ 320336 w 405580"/>
                <a:gd name="connsiteY2" fmla="*/ 545396 h 863371"/>
                <a:gd name="connsiteX3" fmla="*/ 405580 w 405580"/>
                <a:gd name="connsiteY3" fmla="*/ 0 h 863371"/>
                <a:gd name="connsiteX0" fmla="*/ 0 w 405580"/>
                <a:gd name="connsiteY0" fmla="*/ 863371 h 863371"/>
                <a:gd name="connsiteX1" fmla="*/ 0 w 405580"/>
                <a:gd name="connsiteY1" fmla="*/ 561619 h 863371"/>
                <a:gd name="connsiteX2" fmla="*/ 320336 w 405580"/>
                <a:gd name="connsiteY2" fmla="*/ 545396 h 863371"/>
                <a:gd name="connsiteX3" fmla="*/ 405580 w 405580"/>
                <a:gd name="connsiteY3" fmla="*/ 0 h 863371"/>
                <a:gd name="connsiteX0" fmla="*/ 0 w 331838"/>
                <a:gd name="connsiteY0" fmla="*/ 863371 h 863371"/>
                <a:gd name="connsiteX1" fmla="*/ 0 w 331838"/>
                <a:gd name="connsiteY1" fmla="*/ 561619 h 863371"/>
                <a:gd name="connsiteX2" fmla="*/ 320336 w 331838"/>
                <a:gd name="connsiteY2" fmla="*/ 545396 h 863371"/>
                <a:gd name="connsiteX3" fmla="*/ 331838 w 331838"/>
                <a:gd name="connsiteY3" fmla="*/ 0 h 863371"/>
                <a:gd name="connsiteX0" fmla="*/ 0 w 335083"/>
                <a:gd name="connsiteY0" fmla="*/ 863371 h 863371"/>
                <a:gd name="connsiteX1" fmla="*/ 0 w 335083"/>
                <a:gd name="connsiteY1" fmla="*/ 561619 h 863371"/>
                <a:gd name="connsiteX2" fmla="*/ 320336 w 335083"/>
                <a:gd name="connsiteY2" fmla="*/ 545396 h 863371"/>
                <a:gd name="connsiteX3" fmla="*/ 335083 w 335083"/>
                <a:gd name="connsiteY3" fmla="*/ 361042 h 863371"/>
                <a:gd name="connsiteX4" fmla="*/ 331838 w 335083"/>
                <a:gd name="connsiteY4" fmla="*/ 0 h 863371"/>
                <a:gd name="connsiteX0" fmla="*/ 0 w 678427"/>
                <a:gd name="connsiteY0" fmla="*/ 855997 h 855997"/>
                <a:gd name="connsiteX1" fmla="*/ 0 w 678427"/>
                <a:gd name="connsiteY1" fmla="*/ 554245 h 855997"/>
                <a:gd name="connsiteX2" fmla="*/ 320336 w 678427"/>
                <a:gd name="connsiteY2" fmla="*/ 538022 h 855997"/>
                <a:gd name="connsiteX3" fmla="*/ 335083 w 678427"/>
                <a:gd name="connsiteY3" fmla="*/ 353668 h 855997"/>
                <a:gd name="connsiteX4" fmla="*/ 678425 w 678427"/>
                <a:gd name="connsiteY4" fmla="*/ 0 h 855997"/>
                <a:gd name="connsiteX0" fmla="*/ 0 w 678427"/>
                <a:gd name="connsiteY0" fmla="*/ 855997 h 855997"/>
                <a:gd name="connsiteX1" fmla="*/ 0 w 678427"/>
                <a:gd name="connsiteY1" fmla="*/ 554245 h 855997"/>
                <a:gd name="connsiteX2" fmla="*/ 320336 w 678427"/>
                <a:gd name="connsiteY2" fmla="*/ 538022 h 855997"/>
                <a:gd name="connsiteX3" fmla="*/ 312960 w 678427"/>
                <a:gd name="connsiteY3" fmla="*/ 95571 h 855997"/>
                <a:gd name="connsiteX4" fmla="*/ 678425 w 678427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54245 h 855997"/>
                <a:gd name="connsiteX2" fmla="*/ 320336 w 678425"/>
                <a:gd name="connsiteY2" fmla="*/ 538022 h 855997"/>
                <a:gd name="connsiteX3" fmla="*/ 312960 w 678425"/>
                <a:gd name="connsiteY3" fmla="*/ 95571 h 855997"/>
                <a:gd name="connsiteX4" fmla="*/ 678425 w 678425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54245 h 855997"/>
                <a:gd name="connsiteX2" fmla="*/ 320336 w 678425"/>
                <a:gd name="connsiteY2" fmla="*/ 538022 h 855997"/>
                <a:gd name="connsiteX3" fmla="*/ 312960 w 678425"/>
                <a:gd name="connsiteY3" fmla="*/ 14455 h 855997"/>
                <a:gd name="connsiteX4" fmla="*/ 678425 w 678425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32122 h 855997"/>
                <a:gd name="connsiteX2" fmla="*/ 320336 w 678425"/>
                <a:gd name="connsiteY2" fmla="*/ 538022 h 855997"/>
                <a:gd name="connsiteX3" fmla="*/ 312960 w 678425"/>
                <a:gd name="connsiteY3" fmla="*/ 14455 h 855997"/>
                <a:gd name="connsiteX4" fmla="*/ 678425 w 678425"/>
                <a:gd name="connsiteY4" fmla="*/ 0 h 855997"/>
                <a:gd name="connsiteX0" fmla="*/ 0 w 678425"/>
                <a:gd name="connsiteY0" fmla="*/ 871039 h 871039"/>
                <a:gd name="connsiteX1" fmla="*/ 0 w 678425"/>
                <a:gd name="connsiteY1" fmla="*/ 547164 h 871039"/>
                <a:gd name="connsiteX2" fmla="*/ 320336 w 678425"/>
                <a:gd name="connsiteY2" fmla="*/ 553064 h 871039"/>
                <a:gd name="connsiteX3" fmla="*/ 312960 w 678425"/>
                <a:gd name="connsiteY3" fmla="*/ 0 h 871039"/>
                <a:gd name="connsiteX4" fmla="*/ 678425 w 678425"/>
                <a:gd name="connsiteY4" fmla="*/ 15042 h 871039"/>
                <a:gd name="connsiteX0" fmla="*/ 0 w 678425"/>
                <a:gd name="connsiteY0" fmla="*/ 855997 h 855997"/>
                <a:gd name="connsiteX1" fmla="*/ 0 w 678425"/>
                <a:gd name="connsiteY1" fmla="*/ 532122 h 855997"/>
                <a:gd name="connsiteX2" fmla="*/ 320336 w 678425"/>
                <a:gd name="connsiteY2" fmla="*/ 538022 h 855997"/>
                <a:gd name="connsiteX3" fmla="*/ 312960 w 678425"/>
                <a:gd name="connsiteY3" fmla="*/ 21829 h 855997"/>
                <a:gd name="connsiteX4" fmla="*/ 678425 w 678425"/>
                <a:gd name="connsiteY4" fmla="*/ 0 h 855997"/>
                <a:gd name="connsiteX0" fmla="*/ 0 w 678425"/>
                <a:gd name="connsiteY0" fmla="*/ 859568 h 859568"/>
                <a:gd name="connsiteX1" fmla="*/ 0 w 678425"/>
                <a:gd name="connsiteY1" fmla="*/ 535693 h 859568"/>
                <a:gd name="connsiteX2" fmla="*/ 320336 w 678425"/>
                <a:gd name="connsiteY2" fmla="*/ 541593 h 859568"/>
                <a:gd name="connsiteX3" fmla="*/ 312960 w 678425"/>
                <a:gd name="connsiteY3" fmla="*/ 0 h 859568"/>
                <a:gd name="connsiteX4" fmla="*/ 678425 w 678425"/>
                <a:gd name="connsiteY4" fmla="*/ 3571 h 85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425" h="859568">
                  <a:moveTo>
                    <a:pt x="0" y="859568"/>
                  </a:moveTo>
                  <a:lnTo>
                    <a:pt x="0" y="535693"/>
                  </a:lnTo>
                  <a:lnTo>
                    <a:pt x="320336" y="541593"/>
                  </a:lnTo>
                  <a:cubicBezTo>
                    <a:pt x="317877" y="357238"/>
                    <a:pt x="315419" y="184355"/>
                    <a:pt x="312960" y="0"/>
                  </a:cubicBezTo>
                  <a:lnTo>
                    <a:pt x="678425" y="3571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30A7229-F806-4FA1-AEF8-8FB14B61F918}"/>
                </a:ext>
              </a:extLst>
            </p:cNvPr>
            <p:cNvSpPr/>
            <p:nvPr/>
          </p:nvSpPr>
          <p:spPr>
            <a:xfrm>
              <a:off x="5132774" y="2878118"/>
              <a:ext cx="220276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D7B67F8-74CB-4C04-9F70-F757C5AE0C3F}"/>
                </a:ext>
              </a:extLst>
            </p:cNvPr>
            <p:cNvSpPr/>
            <p:nvPr/>
          </p:nvSpPr>
          <p:spPr>
            <a:xfrm>
              <a:off x="4832349" y="3422747"/>
              <a:ext cx="166717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3573361-F7AA-423C-A3C8-079881C45351}"/>
                </a:ext>
              </a:extLst>
            </p:cNvPr>
            <p:cNvSpPr/>
            <p:nvPr/>
          </p:nvSpPr>
          <p:spPr>
            <a:xfrm rot="16200000">
              <a:off x="4953267" y="3149549"/>
              <a:ext cx="220276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755C09-205D-472C-B057-97EA6887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C68FB-0F01-43EB-92CB-4F7FFE3D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9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01FF6A-B46E-4604-B1F6-087B05BB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Rapid cycling synchrotron (RCS)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EAF1F-9101-4B6C-967A-EA044356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7D70F-0683-4E96-A70A-2E745D3F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pic>
        <p:nvPicPr>
          <p:cNvPr id="156" name="Picture 13">
            <a:extLst>
              <a:ext uri="{FF2B5EF4-FFF2-40B4-BE49-F238E27FC236}">
                <a16:creationId xmlns:a16="http://schemas.microsoft.com/office/drawing/2014/main" id="{0EDC08C5-5E90-46C3-A4FF-A86909755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71601" y="2111610"/>
            <a:ext cx="4845642" cy="264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FB5AB90-52EB-4FA4-8FAD-BBCA2760A0AA}"/>
              </a:ext>
            </a:extLst>
          </p:cNvPr>
          <p:cNvGrpSpPr/>
          <p:nvPr/>
        </p:nvGrpSpPr>
        <p:grpSpPr>
          <a:xfrm>
            <a:off x="2381502" y="1988973"/>
            <a:ext cx="5907024" cy="2818342"/>
            <a:chOff x="2240280" y="1968607"/>
            <a:chExt cx="5907024" cy="2818342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8D8CF595-C90D-47BB-B848-FCAED5816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480" y="1973156"/>
              <a:ext cx="3925824" cy="304800"/>
            </a:xfrm>
            <a:prstGeom prst="rect">
              <a:avLst/>
            </a:prstGeom>
            <a:solidFill>
              <a:srgbClr val="92D050">
                <a:alpha val="49001"/>
              </a:srgbClr>
            </a:solidFill>
            <a:ln w="254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58" name="Text Box 59">
              <a:extLst>
                <a:ext uri="{FF2B5EF4-FFF2-40B4-BE49-F238E27FC236}">
                  <a16:creationId xmlns:a16="http://schemas.microsoft.com/office/drawing/2014/main" id="{97206B7B-7A8D-4969-A6BF-5B329C7B2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4040" y="1973156"/>
              <a:ext cx="803009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 dirty="0"/>
                <a:t>Trees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923C734E-F252-4FFA-B354-FAF9E9E47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280" y="2578207"/>
              <a:ext cx="1600200" cy="762000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254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53120EA1-4C3C-46A7-88D6-1360E0054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080" y="1968607"/>
              <a:ext cx="5334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5990A68-252C-4A7D-B71A-6737A522A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1280" y="1968607"/>
              <a:ext cx="5334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2" name="Text Box 57">
              <a:extLst>
                <a:ext uri="{FF2B5EF4-FFF2-40B4-BE49-F238E27FC236}">
                  <a16:creationId xmlns:a16="http://schemas.microsoft.com/office/drawing/2014/main" id="{8463D13D-1943-43AD-8060-C59641D65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7480" y="2806807"/>
              <a:ext cx="685800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/>
                <a:t>Trees</a:t>
              </a:r>
            </a:p>
          </p:txBody>
        </p:sp>
        <p:sp>
          <p:nvSpPr>
            <p:cNvPr id="163" name="Text Box 62">
              <a:extLst>
                <a:ext uri="{FF2B5EF4-FFF2-40B4-BE49-F238E27FC236}">
                  <a16:creationId xmlns:a16="http://schemas.microsoft.com/office/drawing/2014/main" id="{7828786F-B42E-4FD7-876D-923861266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7480" y="2044807"/>
              <a:ext cx="990600" cy="304800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 dirty="0"/>
                <a:t>trailers</a:t>
              </a:r>
            </a:p>
          </p:txBody>
        </p:sp>
        <p:sp>
          <p:nvSpPr>
            <p:cNvPr id="1030" name="Rectangle 1029">
              <a:extLst>
                <a:ext uri="{FF2B5EF4-FFF2-40B4-BE49-F238E27FC236}">
                  <a16:creationId xmlns:a16="http://schemas.microsoft.com/office/drawing/2014/main" id="{6DD494E5-4574-4DD2-9278-A201D92AF136}"/>
                </a:ext>
              </a:extLst>
            </p:cNvPr>
            <p:cNvSpPr/>
            <p:nvPr/>
          </p:nvSpPr>
          <p:spPr>
            <a:xfrm>
              <a:off x="3992880" y="2425807"/>
              <a:ext cx="697992" cy="54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C6AA05D3-4EB2-4504-AE7C-B37059F10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112" y="3796349"/>
              <a:ext cx="1295400" cy="990600"/>
            </a:xfrm>
            <a:prstGeom prst="rect">
              <a:avLst/>
            </a:prstGeom>
            <a:solidFill>
              <a:srgbClr val="4F81BD">
                <a:alpha val="50999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29A4CEEC-EE30-4B3D-A6E8-ACA4D3444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8729" y="4141788"/>
              <a:ext cx="381000" cy="457200"/>
            </a:xfrm>
            <a:prstGeom prst="rect">
              <a:avLst/>
            </a:prstGeom>
            <a:solidFill>
              <a:srgbClr val="4F81BD">
                <a:alpha val="59000"/>
              </a:srgbClr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67" name="Text Box 61">
              <a:extLst>
                <a:ext uri="{FF2B5EF4-FFF2-40B4-BE49-F238E27FC236}">
                  <a16:creationId xmlns:a16="http://schemas.microsoft.com/office/drawing/2014/main" id="{06E1BCC7-BE32-426B-A2F2-2E834C50B6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2512" y="4081463"/>
              <a:ext cx="990600" cy="517525"/>
            </a:xfrm>
            <a:prstGeom prst="rect">
              <a:avLst/>
            </a:prstGeom>
            <a:solidFill>
              <a:srgbClr val="FFFFFF">
                <a:alpha val="4784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 b="1"/>
                <a:t>Office building</a:t>
              </a:r>
            </a:p>
          </p:txBody>
        </p:sp>
      </p:grpSp>
      <p:sp>
        <p:nvSpPr>
          <p:cNvPr id="177" name="Text Box 4">
            <a:extLst>
              <a:ext uri="{FF2B5EF4-FFF2-40B4-BE49-F238E27FC236}">
                <a16:creationId xmlns:a16="http://schemas.microsoft.com/office/drawing/2014/main" id="{532DFA0F-8BCA-47A4-B5A6-BB9C9D50F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9" y="657179"/>
            <a:ext cx="3613120" cy="387029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CA" sz="1700" dirty="0">
                <a:solidFill>
                  <a:srgbClr val="003D80"/>
                </a:solidFill>
              </a:rPr>
              <a:t>Rapid cycling synchrotron for tumor therapy and secondary fragmentation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700" dirty="0">
                <a:solidFill>
                  <a:srgbClr val="003D80"/>
                </a:solidFill>
              </a:rPr>
              <a:t>550 MeV/u for </a:t>
            </a:r>
            <a:r>
              <a:rPr lang="en-CA" sz="1700" baseline="30000" dirty="0">
                <a:solidFill>
                  <a:srgbClr val="003D80"/>
                </a:solidFill>
              </a:rPr>
              <a:t>12</a:t>
            </a:r>
            <a:r>
              <a:rPr lang="en-CA" sz="1700" dirty="0">
                <a:solidFill>
                  <a:srgbClr val="003D80"/>
                </a:solidFill>
              </a:rPr>
              <a:t>C</a:t>
            </a:r>
            <a:r>
              <a:rPr lang="en-CA" sz="1700" baseline="30000" dirty="0">
                <a:solidFill>
                  <a:srgbClr val="003D80"/>
                </a:solidFill>
              </a:rPr>
              <a:t>6+</a:t>
            </a:r>
            <a:r>
              <a:rPr lang="en-CA" sz="1700" dirty="0">
                <a:solidFill>
                  <a:srgbClr val="003D80"/>
                </a:solidFill>
              </a:rPr>
              <a:t> and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150 MeV/u for A/q = 4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700" dirty="0">
                <a:solidFill>
                  <a:srgbClr val="003D80"/>
                </a:solidFill>
              </a:rPr>
              <a:t>With gas cell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  <a:sym typeface="Wingdings" panose="05000000000000000000" pitchFamily="2" charset="2"/>
              </a:rPr>
              <a:t></a:t>
            </a:r>
            <a:r>
              <a:rPr lang="en-CA" sz="1700" dirty="0">
                <a:solidFill>
                  <a:srgbClr val="003D80"/>
                </a:solidFill>
              </a:rPr>
              <a:t> fragments can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be fed back into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ISAC or ARIEL beam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lines.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1700" dirty="0">
                <a:solidFill>
                  <a:srgbClr val="003D80"/>
                </a:solidFill>
              </a:rPr>
              <a:t>The RCS needs EBIS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and second </a:t>
            </a:r>
            <a:r>
              <a:rPr lang="en-CA" sz="1700" dirty="0" err="1">
                <a:solidFill>
                  <a:srgbClr val="003D80"/>
                </a:solidFill>
              </a:rPr>
              <a:t>linac</a:t>
            </a:r>
            <a:r>
              <a:rPr lang="en-CA" sz="1700" dirty="0">
                <a:solidFill>
                  <a:srgbClr val="003D80"/>
                </a:solidFill>
              </a:rPr>
              <a:t/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injector for ISAC-II</a:t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an additional </a:t>
            </a:r>
            <a:r>
              <a:rPr lang="en-CA" sz="1700" dirty="0" err="1">
                <a:solidFill>
                  <a:srgbClr val="003D80"/>
                </a:solidFill>
              </a:rPr>
              <a:t>cryo</a:t>
            </a:r>
            <a:r>
              <a:rPr lang="en-CA" sz="1700" dirty="0">
                <a:solidFill>
                  <a:srgbClr val="003D80"/>
                </a:solidFill>
              </a:rPr>
              <a:t/>
            </a:r>
            <a:br>
              <a:rPr lang="en-CA" sz="1700" dirty="0">
                <a:solidFill>
                  <a:srgbClr val="003D80"/>
                </a:solidFill>
              </a:rPr>
            </a:br>
            <a:r>
              <a:rPr lang="en-CA" sz="1700" dirty="0">
                <a:solidFill>
                  <a:srgbClr val="003D80"/>
                </a:solidFill>
              </a:rPr>
              <a:t>modules (2-3).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F479DF-DE95-4461-8D4E-E3180FE80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56" r="27544" b="59451"/>
          <a:stretch/>
        </p:blipFill>
        <p:spPr>
          <a:xfrm>
            <a:off x="4031485" y="497483"/>
            <a:ext cx="3099816" cy="1475362"/>
          </a:xfrm>
          <a:prstGeom prst="rect">
            <a:avLst/>
          </a:prstGeom>
        </p:spPr>
      </p:pic>
      <p:sp>
        <p:nvSpPr>
          <p:cNvPr id="1032" name="Oval 1031">
            <a:extLst>
              <a:ext uri="{FF2B5EF4-FFF2-40B4-BE49-F238E27FC236}">
                <a16:creationId xmlns:a16="http://schemas.microsoft.com/office/drawing/2014/main" id="{5892D6DE-01BB-4464-AE61-7006505004A0}"/>
              </a:ext>
            </a:extLst>
          </p:cNvPr>
          <p:cNvSpPr/>
          <p:nvPr/>
        </p:nvSpPr>
        <p:spPr>
          <a:xfrm>
            <a:off x="6542870" y="1168847"/>
            <a:ext cx="982470" cy="74066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3D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6" name="Text Box 62">
            <a:extLst>
              <a:ext uri="{FF2B5EF4-FFF2-40B4-BE49-F238E27FC236}">
                <a16:creationId xmlns:a16="http://schemas.microsoft.com/office/drawing/2014/main" id="{9FB1003A-A99C-4C7A-84AD-1164FFD6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598" y="1384640"/>
            <a:ext cx="72901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 dirty="0"/>
              <a:t>RCS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EDBBEF2-DF34-4C30-817A-8B1F6CD448E2}"/>
              </a:ext>
            </a:extLst>
          </p:cNvPr>
          <p:cNvSpPr/>
          <p:nvPr/>
        </p:nvSpPr>
        <p:spPr>
          <a:xfrm>
            <a:off x="4818888" y="1225296"/>
            <a:ext cx="182880" cy="2734056"/>
          </a:xfrm>
          <a:custGeom>
            <a:avLst/>
            <a:gdLst>
              <a:gd name="connsiteX0" fmla="*/ 265176 w 265176"/>
              <a:gd name="connsiteY0" fmla="*/ 0 h 2734056"/>
              <a:gd name="connsiteX1" fmla="*/ 0 w 265176"/>
              <a:gd name="connsiteY1" fmla="*/ 155448 h 2734056"/>
              <a:gd name="connsiteX2" fmla="*/ 82296 w 265176"/>
              <a:gd name="connsiteY2" fmla="*/ 2734056 h 2734056"/>
              <a:gd name="connsiteX0" fmla="*/ 182880 w 182880"/>
              <a:gd name="connsiteY0" fmla="*/ 0 h 2734056"/>
              <a:gd name="connsiteX1" fmla="*/ 0 w 182880"/>
              <a:gd name="connsiteY1" fmla="*/ 137160 h 2734056"/>
              <a:gd name="connsiteX2" fmla="*/ 0 w 182880"/>
              <a:gd name="connsiteY2" fmla="*/ 2734056 h 273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" h="2734056">
                <a:moveTo>
                  <a:pt x="182880" y="0"/>
                </a:moveTo>
                <a:lnTo>
                  <a:pt x="0" y="137160"/>
                </a:lnTo>
                <a:lnTo>
                  <a:pt x="0" y="2734056"/>
                </a:lnTo>
              </a:path>
            </a:pathLst>
          </a:custGeom>
          <a:noFill/>
          <a:ln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617BBEFF-A6E6-4622-B0D7-CA9500540452}"/>
              </a:ext>
            </a:extLst>
          </p:cNvPr>
          <p:cNvSpPr/>
          <p:nvPr/>
        </p:nvSpPr>
        <p:spPr>
          <a:xfrm>
            <a:off x="4727448" y="1299937"/>
            <a:ext cx="182880" cy="151551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 Box 62">
            <a:extLst>
              <a:ext uri="{FF2B5EF4-FFF2-40B4-BE49-F238E27FC236}">
                <a16:creationId xmlns:a16="http://schemas.microsoft.com/office/drawing/2014/main" id="{265AEA9E-D425-47D5-A0AF-F73588293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559" y="546100"/>
            <a:ext cx="72901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003D80"/>
                </a:solidFill>
              </a:rPr>
              <a:t>gas cell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47A87E-C0C4-482E-BCBD-DBE22574B2A0}"/>
              </a:ext>
            </a:extLst>
          </p:cNvPr>
          <p:cNvCxnSpPr>
            <a:cxnSpLocks/>
          </p:cNvCxnSpPr>
          <p:nvPr/>
        </p:nvCxnSpPr>
        <p:spPr>
          <a:xfrm>
            <a:off x="3970312" y="838223"/>
            <a:ext cx="716252" cy="47180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1E0EB66-A18D-4AD1-A082-62100730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D15FA3-D6E8-4272-86BE-26A8E524FACD}"/>
              </a:ext>
            </a:extLst>
          </p:cNvPr>
          <p:cNvGrpSpPr/>
          <p:nvPr/>
        </p:nvGrpSpPr>
        <p:grpSpPr>
          <a:xfrm>
            <a:off x="4927524" y="1911094"/>
            <a:ext cx="2597989" cy="2125584"/>
            <a:chOff x="4927524" y="1911094"/>
            <a:chExt cx="2597989" cy="21255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6AAB592-3D40-486C-B49C-66FDC576C4EF}"/>
                </a:ext>
              </a:extLst>
            </p:cNvPr>
            <p:cNvSpPr/>
            <p:nvPr/>
          </p:nvSpPr>
          <p:spPr>
            <a:xfrm>
              <a:off x="5598304" y="1911094"/>
              <a:ext cx="1927209" cy="1266016"/>
            </a:xfrm>
            <a:custGeom>
              <a:avLst/>
              <a:gdLst>
                <a:gd name="connsiteX0" fmla="*/ 9144 w 694944"/>
                <a:gd name="connsiteY0" fmla="*/ 841248 h 841248"/>
                <a:gd name="connsiteX1" fmla="*/ 0 w 694944"/>
                <a:gd name="connsiteY1" fmla="*/ 9144 h 841248"/>
                <a:gd name="connsiteX2" fmla="*/ 694944 w 694944"/>
                <a:gd name="connsiteY2" fmla="*/ 0 h 841248"/>
                <a:gd name="connsiteX0" fmla="*/ 9144 w 2532888"/>
                <a:gd name="connsiteY0" fmla="*/ 859536 h 859536"/>
                <a:gd name="connsiteX1" fmla="*/ 0 w 2532888"/>
                <a:gd name="connsiteY1" fmla="*/ 27432 h 859536"/>
                <a:gd name="connsiteX2" fmla="*/ 2532888 w 2532888"/>
                <a:gd name="connsiteY2" fmla="*/ 0 h 859536"/>
                <a:gd name="connsiteX0" fmla="*/ 9144 w 2705480"/>
                <a:gd name="connsiteY0" fmla="*/ 859595 h 859595"/>
                <a:gd name="connsiteX1" fmla="*/ 0 w 2705480"/>
                <a:gd name="connsiteY1" fmla="*/ 27491 h 859595"/>
                <a:gd name="connsiteX2" fmla="*/ 2532888 w 2705480"/>
                <a:gd name="connsiteY2" fmla="*/ 59 h 859595"/>
                <a:gd name="connsiteX3" fmla="*/ 2478025 w 2705480"/>
                <a:gd name="connsiteY3" fmla="*/ 20299 h 859595"/>
                <a:gd name="connsiteX0" fmla="*/ 9144 w 2750017"/>
                <a:gd name="connsiteY0" fmla="*/ 2494368 h 2494368"/>
                <a:gd name="connsiteX1" fmla="*/ 0 w 2750017"/>
                <a:gd name="connsiteY1" fmla="*/ 1662264 h 2494368"/>
                <a:gd name="connsiteX2" fmla="*/ 2532888 w 2750017"/>
                <a:gd name="connsiteY2" fmla="*/ 1634832 h 2494368"/>
                <a:gd name="connsiteX3" fmla="*/ 2633473 w 2750017"/>
                <a:gd name="connsiteY3" fmla="*/ 8 h 2494368"/>
                <a:gd name="connsiteX0" fmla="*/ 9144 w 2633473"/>
                <a:gd name="connsiteY0" fmla="*/ 2494360 h 2494360"/>
                <a:gd name="connsiteX1" fmla="*/ 0 w 2633473"/>
                <a:gd name="connsiteY1" fmla="*/ 1662256 h 2494360"/>
                <a:gd name="connsiteX2" fmla="*/ 2532888 w 2633473"/>
                <a:gd name="connsiteY2" fmla="*/ 1634824 h 2494360"/>
                <a:gd name="connsiteX3" fmla="*/ 2633473 w 2633473"/>
                <a:gd name="connsiteY3" fmla="*/ 0 h 2494360"/>
                <a:gd name="connsiteX0" fmla="*/ 9144 w 2633473"/>
                <a:gd name="connsiteY0" fmla="*/ 2494360 h 2494360"/>
                <a:gd name="connsiteX1" fmla="*/ 0 w 2633473"/>
                <a:gd name="connsiteY1" fmla="*/ 1662256 h 2494360"/>
                <a:gd name="connsiteX2" fmla="*/ 2578608 w 2633473"/>
                <a:gd name="connsiteY2" fmla="*/ 1643968 h 2494360"/>
                <a:gd name="connsiteX3" fmla="*/ 2633473 w 2633473"/>
                <a:gd name="connsiteY3" fmla="*/ 0 h 2494360"/>
                <a:gd name="connsiteX0" fmla="*/ 9144 w 2633473"/>
                <a:gd name="connsiteY0" fmla="*/ 2494360 h 2494360"/>
                <a:gd name="connsiteX1" fmla="*/ 0 w 2633473"/>
                <a:gd name="connsiteY1" fmla="*/ 1662256 h 2494360"/>
                <a:gd name="connsiteX2" fmla="*/ 2624328 w 2633473"/>
                <a:gd name="connsiteY2" fmla="*/ 1634824 h 2494360"/>
                <a:gd name="connsiteX3" fmla="*/ 2633473 w 2633473"/>
                <a:gd name="connsiteY3" fmla="*/ 0 h 2494360"/>
                <a:gd name="connsiteX0" fmla="*/ 9144 w 2818384"/>
                <a:gd name="connsiteY0" fmla="*/ 2494360 h 2494360"/>
                <a:gd name="connsiteX1" fmla="*/ 0 w 2818384"/>
                <a:gd name="connsiteY1" fmla="*/ 1662256 h 2494360"/>
                <a:gd name="connsiteX2" fmla="*/ 2624328 w 2818384"/>
                <a:gd name="connsiteY2" fmla="*/ 1634824 h 2494360"/>
                <a:gd name="connsiteX3" fmla="*/ 2624329 w 2818384"/>
                <a:gd name="connsiteY3" fmla="*/ 356617 h 2494360"/>
                <a:gd name="connsiteX4" fmla="*/ 2633473 w 2818384"/>
                <a:gd name="connsiteY4" fmla="*/ 0 h 2494360"/>
                <a:gd name="connsiteX0" fmla="*/ 9144 w 2765002"/>
                <a:gd name="connsiteY0" fmla="*/ 2494360 h 2494360"/>
                <a:gd name="connsiteX1" fmla="*/ 0 w 2765002"/>
                <a:gd name="connsiteY1" fmla="*/ 1662256 h 2494360"/>
                <a:gd name="connsiteX2" fmla="*/ 2624328 w 2765002"/>
                <a:gd name="connsiteY2" fmla="*/ 1634824 h 2494360"/>
                <a:gd name="connsiteX3" fmla="*/ 2340865 w 2765002"/>
                <a:gd name="connsiteY3" fmla="*/ 320041 h 2494360"/>
                <a:gd name="connsiteX4" fmla="*/ 2633473 w 2765002"/>
                <a:gd name="connsiteY4" fmla="*/ 0 h 2494360"/>
                <a:gd name="connsiteX0" fmla="*/ 9144 w 2845211"/>
                <a:gd name="connsiteY0" fmla="*/ 2494360 h 2494360"/>
                <a:gd name="connsiteX1" fmla="*/ 0 w 2845211"/>
                <a:gd name="connsiteY1" fmla="*/ 1662256 h 2494360"/>
                <a:gd name="connsiteX2" fmla="*/ 2624328 w 2845211"/>
                <a:gd name="connsiteY2" fmla="*/ 1634824 h 2494360"/>
                <a:gd name="connsiteX3" fmla="*/ 2715769 w 2845211"/>
                <a:gd name="connsiteY3" fmla="*/ 256033 h 2494360"/>
                <a:gd name="connsiteX4" fmla="*/ 2633473 w 2845211"/>
                <a:gd name="connsiteY4" fmla="*/ 0 h 2494360"/>
                <a:gd name="connsiteX0" fmla="*/ 9144 w 2845211"/>
                <a:gd name="connsiteY0" fmla="*/ 2324107 h 2324107"/>
                <a:gd name="connsiteX1" fmla="*/ 0 w 2845211"/>
                <a:gd name="connsiteY1" fmla="*/ 1492003 h 2324107"/>
                <a:gd name="connsiteX2" fmla="*/ 2624328 w 2845211"/>
                <a:gd name="connsiteY2" fmla="*/ 1464571 h 2324107"/>
                <a:gd name="connsiteX3" fmla="*/ 2715769 w 2845211"/>
                <a:gd name="connsiteY3" fmla="*/ 85780 h 2324107"/>
                <a:gd name="connsiteX4" fmla="*/ 2194561 w 2845211"/>
                <a:gd name="connsiteY4" fmla="*/ 222939 h 2324107"/>
                <a:gd name="connsiteX0" fmla="*/ 9144 w 2854722"/>
                <a:gd name="connsiteY0" fmla="*/ 2155374 h 2155374"/>
                <a:gd name="connsiteX1" fmla="*/ 0 w 2854722"/>
                <a:gd name="connsiteY1" fmla="*/ 1323270 h 2155374"/>
                <a:gd name="connsiteX2" fmla="*/ 2624328 w 2854722"/>
                <a:gd name="connsiteY2" fmla="*/ 1295838 h 2155374"/>
                <a:gd name="connsiteX3" fmla="*/ 2743201 w 2854722"/>
                <a:gd name="connsiteY3" fmla="*/ 127359 h 2155374"/>
                <a:gd name="connsiteX4" fmla="*/ 2194561 w 2854722"/>
                <a:gd name="connsiteY4" fmla="*/ 54206 h 2155374"/>
                <a:gd name="connsiteX0" fmla="*/ 9144 w 2863336"/>
                <a:gd name="connsiteY0" fmla="*/ 2155374 h 2155374"/>
                <a:gd name="connsiteX1" fmla="*/ 0 w 2863336"/>
                <a:gd name="connsiteY1" fmla="*/ 1323270 h 2155374"/>
                <a:gd name="connsiteX2" fmla="*/ 2624328 w 2863336"/>
                <a:gd name="connsiteY2" fmla="*/ 1295838 h 2155374"/>
                <a:gd name="connsiteX3" fmla="*/ 2743201 w 2863336"/>
                <a:gd name="connsiteY3" fmla="*/ 127359 h 2155374"/>
                <a:gd name="connsiteX4" fmla="*/ 2194561 w 2863336"/>
                <a:gd name="connsiteY4" fmla="*/ 54206 h 2155374"/>
                <a:gd name="connsiteX0" fmla="*/ 9144 w 2743204"/>
                <a:gd name="connsiteY0" fmla="*/ 2155374 h 2155374"/>
                <a:gd name="connsiteX1" fmla="*/ 0 w 2743204"/>
                <a:gd name="connsiteY1" fmla="*/ 1323270 h 2155374"/>
                <a:gd name="connsiteX2" fmla="*/ 2624328 w 2743204"/>
                <a:gd name="connsiteY2" fmla="*/ 1295838 h 2155374"/>
                <a:gd name="connsiteX3" fmla="*/ 2743201 w 2743204"/>
                <a:gd name="connsiteY3" fmla="*/ 127359 h 2155374"/>
                <a:gd name="connsiteX4" fmla="*/ 2194561 w 2743204"/>
                <a:gd name="connsiteY4" fmla="*/ 54206 h 2155374"/>
                <a:gd name="connsiteX0" fmla="*/ 9144 w 2743201"/>
                <a:gd name="connsiteY0" fmla="*/ 2101168 h 2101168"/>
                <a:gd name="connsiteX1" fmla="*/ 0 w 2743201"/>
                <a:gd name="connsiteY1" fmla="*/ 1269064 h 2101168"/>
                <a:gd name="connsiteX2" fmla="*/ 2624328 w 2743201"/>
                <a:gd name="connsiteY2" fmla="*/ 1241632 h 2101168"/>
                <a:gd name="connsiteX3" fmla="*/ 2743201 w 2743201"/>
                <a:gd name="connsiteY3" fmla="*/ 73153 h 2101168"/>
                <a:gd name="connsiteX4" fmla="*/ 2194561 w 2743201"/>
                <a:gd name="connsiteY4" fmla="*/ 0 h 2101168"/>
                <a:gd name="connsiteX0" fmla="*/ 9144 w 2642617"/>
                <a:gd name="connsiteY0" fmla="*/ 2119455 h 2119455"/>
                <a:gd name="connsiteX1" fmla="*/ 0 w 2642617"/>
                <a:gd name="connsiteY1" fmla="*/ 1287351 h 2119455"/>
                <a:gd name="connsiteX2" fmla="*/ 2624328 w 2642617"/>
                <a:gd name="connsiteY2" fmla="*/ 1259919 h 2119455"/>
                <a:gd name="connsiteX3" fmla="*/ 2642617 w 2642617"/>
                <a:gd name="connsiteY3" fmla="*/ 0 h 2119455"/>
                <a:gd name="connsiteX4" fmla="*/ 2194561 w 2642617"/>
                <a:gd name="connsiteY4" fmla="*/ 18287 h 2119455"/>
                <a:gd name="connsiteX0" fmla="*/ 9144 w 2673423"/>
                <a:gd name="connsiteY0" fmla="*/ 2212782 h 2212782"/>
                <a:gd name="connsiteX1" fmla="*/ 0 w 2673423"/>
                <a:gd name="connsiteY1" fmla="*/ 1380678 h 2212782"/>
                <a:gd name="connsiteX2" fmla="*/ 2624328 w 2673423"/>
                <a:gd name="connsiteY2" fmla="*/ 1353246 h 2212782"/>
                <a:gd name="connsiteX3" fmla="*/ 2642617 w 2673423"/>
                <a:gd name="connsiteY3" fmla="*/ 93327 h 2212782"/>
                <a:gd name="connsiteX4" fmla="*/ 2167129 w 2673423"/>
                <a:gd name="connsiteY4" fmla="*/ 93326 h 2212782"/>
                <a:gd name="connsiteX0" fmla="*/ 9144 w 2673423"/>
                <a:gd name="connsiteY0" fmla="*/ 2119456 h 2119456"/>
                <a:gd name="connsiteX1" fmla="*/ 0 w 2673423"/>
                <a:gd name="connsiteY1" fmla="*/ 1287352 h 2119456"/>
                <a:gd name="connsiteX2" fmla="*/ 2624328 w 2673423"/>
                <a:gd name="connsiteY2" fmla="*/ 1259920 h 2119456"/>
                <a:gd name="connsiteX3" fmla="*/ 2642617 w 2673423"/>
                <a:gd name="connsiteY3" fmla="*/ 1 h 2119456"/>
                <a:gd name="connsiteX4" fmla="*/ 2167129 w 2673423"/>
                <a:gd name="connsiteY4" fmla="*/ 0 h 2119456"/>
                <a:gd name="connsiteX0" fmla="*/ 9144 w 2642617"/>
                <a:gd name="connsiteY0" fmla="*/ 2119456 h 2119456"/>
                <a:gd name="connsiteX1" fmla="*/ 0 w 2642617"/>
                <a:gd name="connsiteY1" fmla="*/ 1287352 h 2119456"/>
                <a:gd name="connsiteX2" fmla="*/ 2624328 w 2642617"/>
                <a:gd name="connsiteY2" fmla="*/ 1259920 h 2119456"/>
                <a:gd name="connsiteX3" fmla="*/ 2642617 w 2642617"/>
                <a:gd name="connsiteY3" fmla="*/ 1 h 2119456"/>
                <a:gd name="connsiteX4" fmla="*/ 2167129 w 2642617"/>
                <a:gd name="connsiteY4" fmla="*/ 0 h 2119456"/>
                <a:gd name="connsiteX0" fmla="*/ 9144 w 2624329"/>
                <a:gd name="connsiteY0" fmla="*/ 2119456 h 2119456"/>
                <a:gd name="connsiteX1" fmla="*/ 0 w 2624329"/>
                <a:gd name="connsiteY1" fmla="*/ 1287352 h 2119456"/>
                <a:gd name="connsiteX2" fmla="*/ 2624328 w 2624329"/>
                <a:gd name="connsiteY2" fmla="*/ 1259920 h 2119456"/>
                <a:gd name="connsiteX3" fmla="*/ 2624329 w 2624329"/>
                <a:gd name="connsiteY3" fmla="*/ 1 h 2119456"/>
                <a:gd name="connsiteX4" fmla="*/ 2167129 w 2624329"/>
                <a:gd name="connsiteY4" fmla="*/ 0 h 2119456"/>
                <a:gd name="connsiteX0" fmla="*/ 0 w 2615185"/>
                <a:gd name="connsiteY0" fmla="*/ 2119456 h 2119456"/>
                <a:gd name="connsiteX1" fmla="*/ 643999 w 2615185"/>
                <a:gd name="connsiteY1" fmla="*/ 1278643 h 2119456"/>
                <a:gd name="connsiteX2" fmla="*/ 2615184 w 2615185"/>
                <a:gd name="connsiteY2" fmla="*/ 1259920 h 2119456"/>
                <a:gd name="connsiteX3" fmla="*/ 2615185 w 2615185"/>
                <a:gd name="connsiteY3" fmla="*/ 1 h 2119456"/>
                <a:gd name="connsiteX4" fmla="*/ 2157985 w 2615185"/>
                <a:gd name="connsiteY4" fmla="*/ 0 h 2119456"/>
                <a:gd name="connsiteX0" fmla="*/ 0 w 2615185"/>
                <a:gd name="connsiteY0" fmla="*/ 2119456 h 2119456"/>
                <a:gd name="connsiteX1" fmla="*/ 2615184 w 2615185"/>
                <a:gd name="connsiteY1" fmla="*/ 1259920 h 2119456"/>
                <a:gd name="connsiteX2" fmla="*/ 2615185 w 2615185"/>
                <a:gd name="connsiteY2" fmla="*/ 1 h 2119456"/>
                <a:gd name="connsiteX3" fmla="*/ 2157985 w 2615185"/>
                <a:gd name="connsiteY3" fmla="*/ 0 h 2119456"/>
                <a:gd name="connsiteX0" fmla="*/ 0 w 1953334"/>
                <a:gd name="connsiteY0" fmla="*/ 1283433 h 1283433"/>
                <a:gd name="connsiteX1" fmla="*/ 1953333 w 1953334"/>
                <a:gd name="connsiteY1" fmla="*/ 1259920 h 1283433"/>
                <a:gd name="connsiteX2" fmla="*/ 1953334 w 1953334"/>
                <a:gd name="connsiteY2" fmla="*/ 1 h 1283433"/>
                <a:gd name="connsiteX3" fmla="*/ 1496134 w 1953334"/>
                <a:gd name="connsiteY3" fmla="*/ 0 h 1283433"/>
                <a:gd name="connsiteX0" fmla="*/ 0 w 1892374"/>
                <a:gd name="connsiteY0" fmla="*/ 1266016 h 1266016"/>
                <a:gd name="connsiteX1" fmla="*/ 1892373 w 1892374"/>
                <a:gd name="connsiteY1" fmla="*/ 1259920 h 1266016"/>
                <a:gd name="connsiteX2" fmla="*/ 1892374 w 1892374"/>
                <a:gd name="connsiteY2" fmla="*/ 1 h 1266016"/>
                <a:gd name="connsiteX3" fmla="*/ 1435174 w 1892374"/>
                <a:gd name="connsiteY3" fmla="*/ 0 h 1266016"/>
                <a:gd name="connsiteX0" fmla="*/ 0 w 1927209"/>
                <a:gd name="connsiteY0" fmla="*/ 1266016 h 1266016"/>
                <a:gd name="connsiteX1" fmla="*/ 1927208 w 1927209"/>
                <a:gd name="connsiteY1" fmla="*/ 1259920 h 1266016"/>
                <a:gd name="connsiteX2" fmla="*/ 1927209 w 1927209"/>
                <a:gd name="connsiteY2" fmla="*/ 1 h 1266016"/>
                <a:gd name="connsiteX3" fmla="*/ 1470009 w 1927209"/>
                <a:gd name="connsiteY3" fmla="*/ 0 h 126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7209" h="1266016">
                  <a:moveTo>
                    <a:pt x="0" y="1266016"/>
                  </a:moveTo>
                  <a:lnTo>
                    <a:pt x="1927208" y="1259920"/>
                  </a:lnTo>
                  <a:cubicBezTo>
                    <a:pt x="1927208" y="839947"/>
                    <a:pt x="1927209" y="419974"/>
                    <a:pt x="1927209" y="1"/>
                  </a:cubicBezTo>
                  <a:lnTo>
                    <a:pt x="1470009" y="0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B3E77B4-73AD-4B6E-985F-D5E9A806FF6E}"/>
                </a:ext>
              </a:extLst>
            </p:cNvPr>
            <p:cNvSpPr/>
            <p:nvPr/>
          </p:nvSpPr>
          <p:spPr>
            <a:xfrm>
              <a:off x="4927524" y="3177110"/>
              <a:ext cx="678425" cy="859568"/>
            </a:xfrm>
            <a:custGeom>
              <a:avLst/>
              <a:gdLst>
                <a:gd name="connsiteX0" fmla="*/ 9144 w 694944"/>
                <a:gd name="connsiteY0" fmla="*/ 841248 h 841248"/>
                <a:gd name="connsiteX1" fmla="*/ 0 w 694944"/>
                <a:gd name="connsiteY1" fmla="*/ 9144 h 841248"/>
                <a:gd name="connsiteX2" fmla="*/ 694944 w 694944"/>
                <a:gd name="connsiteY2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685800 w 685800"/>
                <a:gd name="connsiteY2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121232 w 685800"/>
                <a:gd name="connsiteY2" fmla="*/ 493776 h 841248"/>
                <a:gd name="connsiteX3" fmla="*/ 685800 w 685800"/>
                <a:gd name="connsiteY3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320336 w 685800"/>
                <a:gd name="connsiteY2" fmla="*/ 523273 h 841248"/>
                <a:gd name="connsiteX3" fmla="*/ 685800 w 685800"/>
                <a:gd name="connsiteY3" fmla="*/ 0 h 841248"/>
                <a:gd name="connsiteX0" fmla="*/ 0 w 685800"/>
                <a:gd name="connsiteY0" fmla="*/ 841248 h 841248"/>
                <a:gd name="connsiteX1" fmla="*/ 0 w 685800"/>
                <a:gd name="connsiteY1" fmla="*/ 539496 h 841248"/>
                <a:gd name="connsiteX2" fmla="*/ 320336 w 685800"/>
                <a:gd name="connsiteY2" fmla="*/ 523273 h 841248"/>
                <a:gd name="connsiteX3" fmla="*/ 685800 w 685800"/>
                <a:gd name="connsiteY3" fmla="*/ 0 h 841248"/>
                <a:gd name="connsiteX0" fmla="*/ 0 w 405580"/>
                <a:gd name="connsiteY0" fmla="*/ 863371 h 863371"/>
                <a:gd name="connsiteX1" fmla="*/ 0 w 405580"/>
                <a:gd name="connsiteY1" fmla="*/ 561619 h 863371"/>
                <a:gd name="connsiteX2" fmla="*/ 320336 w 405580"/>
                <a:gd name="connsiteY2" fmla="*/ 545396 h 863371"/>
                <a:gd name="connsiteX3" fmla="*/ 405580 w 405580"/>
                <a:gd name="connsiteY3" fmla="*/ 0 h 863371"/>
                <a:gd name="connsiteX0" fmla="*/ 0 w 405580"/>
                <a:gd name="connsiteY0" fmla="*/ 863371 h 863371"/>
                <a:gd name="connsiteX1" fmla="*/ 0 w 405580"/>
                <a:gd name="connsiteY1" fmla="*/ 561619 h 863371"/>
                <a:gd name="connsiteX2" fmla="*/ 320336 w 405580"/>
                <a:gd name="connsiteY2" fmla="*/ 545396 h 863371"/>
                <a:gd name="connsiteX3" fmla="*/ 405580 w 405580"/>
                <a:gd name="connsiteY3" fmla="*/ 0 h 863371"/>
                <a:gd name="connsiteX0" fmla="*/ 0 w 331838"/>
                <a:gd name="connsiteY0" fmla="*/ 863371 h 863371"/>
                <a:gd name="connsiteX1" fmla="*/ 0 w 331838"/>
                <a:gd name="connsiteY1" fmla="*/ 561619 h 863371"/>
                <a:gd name="connsiteX2" fmla="*/ 320336 w 331838"/>
                <a:gd name="connsiteY2" fmla="*/ 545396 h 863371"/>
                <a:gd name="connsiteX3" fmla="*/ 331838 w 331838"/>
                <a:gd name="connsiteY3" fmla="*/ 0 h 863371"/>
                <a:gd name="connsiteX0" fmla="*/ 0 w 335083"/>
                <a:gd name="connsiteY0" fmla="*/ 863371 h 863371"/>
                <a:gd name="connsiteX1" fmla="*/ 0 w 335083"/>
                <a:gd name="connsiteY1" fmla="*/ 561619 h 863371"/>
                <a:gd name="connsiteX2" fmla="*/ 320336 w 335083"/>
                <a:gd name="connsiteY2" fmla="*/ 545396 h 863371"/>
                <a:gd name="connsiteX3" fmla="*/ 335083 w 335083"/>
                <a:gd name="connsiteY3" fmla="*/ 361042 h 863371"/>
                <a:gd name="connsiteX4" fmla="*/ 331838 w 335083"/>
                <a:gd name="connsiteY4" fmla="*/ 0 h 863371"/>
                <a:gd name="connsiteX0" fmla="*/ 0 w 678427"/>
                <a:gd name="connsiteY0" fmla="*/ 855997 h 855997"/>
                <a:gd name="connsiteX1" fmla="*/ 0 w 678427"/>
                <a:gd name="connsiteY1" fmla="*/ 554245 h 855997"/>
                <a:gd name="connsiteX2" fmla="*/ 320336 w 678427"/>
                <a:gd name="connsiteY2" fmla="*/ 538022 h 855997"/>
                <a:gd name="connsiteX3" fmla="*/ 335083 w 678427"/>
                <a:gd name="connsiteY3" fmla="*/ 353668 h 855997"/>
                <a:gd name="connsiteX4" fmla="*/ 678425 w 678427"/>
                <a:gd name="connsiteY4" fmla="*/ 0 h 855997"/>
                <a:gd name="connsiteX0" fmla="*/ 0 w 678427"/>
                <a:gd name="connsiteY0" fmla="*/ 855997 h 855997"/>
                <a:gd name="connsiteX1" fmla="*/ 0 w 678427"/>
                <a:gd name="connsiteY1" fmla="*/ 554245 h 855997"/>
                <a:gd name="connsiteX2" fmla="*/ 320336 w 678427"/>
                <a:gd name="connsiteY2" fmla="*/ 538022 h 855997"/>
                <a:gd name="connsiteX3" fmla="*/ 312960 w 678427"/>
                <a:gd name="connsiteY3" fmla="*/ 95571 h 855997"/>
                <a:gd name="connsiteX4" fmla="*/ 678425 w 678427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54245 h 855997"/>
                <a:gd name="connsiteX2" fmla="*/ 320336 w 678425"/>
                <a:gd name="connsiteY2" fmla="*/ 538022 h 855997"/>
                <a:gd name="connsiteX3" fmla="*/ 312960 w 678425"/>
                <a:gd name="connsiteY3" fmla="*/ 95571 h 855997"/>
                <a:gd name="connsiteX4" fmla="*/ 678425 w 678425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54245 h 855997"/>
                <a:gd name="connsiteX2" fmla="*/ 320336 w 678425"/>
                <a:gd name="connsiteY2" fmla="*/ 538022 h 855997"/>
                <a:gd name="connsiteX3" fmla="*/ 312960 w 678425"/>
                <a:gd name="connsiteY3" fmla="*/ 14455 h 855997"/>
                <a:gd name="connsiteX4" fmla="*/ 678425 w 678425"/>
                <a:gd name="connsiteY4" fmla="*/ 0 h 855997"/>
                <a:gd name="connsiteX0" fmla="*/ 0 w 678425"/>
                <a:gd name="connsiteY0" fmla="*/ 855997 h 855997"/>
                <a:gd name="connsiteX1" fmla="*/ 0 w 678425"/>
                <a:gd name="connsiteY1" fmla="*/ 532122 h 855997"/>
                <a:gd name="connsiteX2" fmla="*/ 320336 w 678425"/>
                <a:gd name="connsiteY2" fmla="*/ 538022 h 855997"/>
                <a:gd name="connsiteX3" fmla="*/ 312960 w 678425"/>
                <a:gd name="connsiteY3" fmla="*/ 14455 h 855997"/>
                <a:gd name="connsiteX4" fmla="*/ 678425 w 678425"/>
                <a:gd name="connsiteY4" fmla="*/ 0 h 855997"/>
                <a:gd name="connsiteX0" fmla="*/ 0 w 678425"/>
                <a:gd name="connsiteY0" fmla="*/ 871039 h 871039"/>
                <a:gd name="connsiteX1" fmla="*/ 0 w 678425"/>
                <a:gd name="connsiteY1" fmla="*/ 547164 h 871039"/>
                <a:gd name="connsiteX2" fmla="*/ 320336 w 678425"/>
                <a:gd name="connsiteY2" fmla="*/ 553064 h 871039"/>
                <a:gd name="connsiteX3" fmla="*/ 312960 w 678425"/>
                <a:gd name="connsiteY3" fmla="*/ 0 h 871039"/>
                <a:gd name="connsiteX4" fmla="*/ 678425 w 678425"/>
                <a:gd name="connsiteY4" fmla="*/ 15042 h 871039"/>
                <a:gd name="connsiteX0" fmla="*/ 0 w 678425"/>
                <a:gd name="connsiteY0" fmla="*/ 855997 h 855997"/>
                <a:gd name="connsiteX1" fmla="*/ 0 w 678425"/>
                <a:gd name="connsiteY1" fmla="*/ 532122 h 855997"/>
                <a:gd name="connsiteX2" fmla="*/ 320336 w 678425"/>
                <a:gd name="connsiteY2" fmla="*/ 538022 h 855997"/>
                <a:gd name="connsiteX3" fmla="*/ 312960 w 678425"/>
                <a:gd name="connsiteY3" fmla="*/ 21829 h 855997"/>
                <a:gd name="connsiteX4" fmla="*/ 678425 w 678425"/>
                <a:gd name="connsiteY4" fmla="*/ 0 h 855997"/>
                <a:gd name="connsiteX0" fmla="*/ 0 w 678425"/>
                <a:gd name="connsiteY0" fmla="*/ 859568 h 859568"/>
                <a:gd name="connsiteX1" fmla="*/ 0 w 678425"/>
                <a:gd name="connsiteY1" fmla="*/ 535693 h 859568"/>
                <a:gd name="connsiteX2" fmla="*/ 320336 w 678425"/>
                <a:gd name="connsiteY2" fmla="*/ 541593 h 859568"/>
                <a:gd name="connsiteX3" fmla="*/ 312960 w 678425"/>
                <a:gd name="connsiteY3" fmla="*/ 0 h 859568"/>
                <a:gd name="connsiteX4" fmla="*/ 678425 w 678425"/>
                <a:gd name="connsiteY4" fmla="*/ 3571 h 85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425" h="859568">
                  <a:moveTo>
                    <a:pt x="0" y="859568"/>
                  </a:moveTo>
                  <a:lnTo>
                    <a:pt x="0" y="535693"/>
                  </a:lnTo>
                  <a:lnTo>
                    <a:pt x="320336" y="541593"/>
                  </a:lnTo>
                  <a:cubicBezTo>
                    <a:pt x="317877" y="357238"/>
                    <a:pt x="315419" y="184355"/>
                    <a:pt x="312960" y="0"/>
                  </a:cubicBezTo>
                  <a:lnTo>
                    <a:pt x="678425" y="3571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79023C8-3180-4EA3-B509-32E559EDB00C}"/>
                </a:ext>
              </a:extLst>
            </p:cNvPr>
            <p:cNvSpPr/>
            <p:nvPr/>
          </p:nvSpPr>
          <p:spPr>
            <a:xfrm>
              <a:off x="5314562" y="3138325"/>
              <a:ext cx="220276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9083F27-1771-4250-A285-E865C3F18A32}"/>
                </a:ext>
              </a:extLst>
            </p:cNvPr>
            <p:cNvSpPr/>
            <p:nvPr/>
          </p:nvSpPr>
          <p:spPr>
            <a:xfrm>
              <a:off x="5014137" y="3682954"/>
              <a:ext cx="166717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ECB6AD5-F856-400A-8D12-9D201CBCC497}"/>
                </a:ext>
              </a:extLst>
            </p:cNvPr>
            <p:cNvSpPr/>
            <p:nvPr/>
          </p:nvSpPr>
          <p:spPr>
            <a:xfrm rot="16200000">
              <a:off x="5135055" y="3409756"/>
              <a:ext cx="220276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2F9D5EA-80B6-4C4B-9C43-A66F24DBFD2B}"/>
                </a:ext>
              </a:extLst>
            </p:cNvPr>
            <p:cNvSpPr/>
            <p:nvPr/>
          </p:nvSpPr>
          <p:spPr>
            <a:xfrm>
              <a:off x="6449322" y="3128939"/>
              <a:ext cx="220276" cy="68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05265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latin typeface="Myriad Pro SemiExt"/>
                <a:cs typeface="Myriad Pro SemiExt"/>
              </a:rPr>
              <a:t>Rapid cycling synchrotron features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A26680-0A55-4F3A-A899-FB6F515C12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08" y="2923492"/>
            <a:ext cx="4102585" cy="18437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3827DA-BA1C-4EE2-B806-D0C10E1CC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641833"/>
            <a:ext cx="2973704" cy="15984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0415CA-3450-40EF-B679-E1AE298D9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2450488"/>
            <a:ext cx="2938764" cy="2181537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1A3224FB-1F58-4A90-A88D-3BC23361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1" y="518820"/>
            <a:ext cx="6278547" cy="31700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The magnet current oscillates </a:t>
            </a:r>
            <a:r>
              <a:rPr lang="en-CA" sz="1800" dirty="0" err="1">
                <a:solidFill>
                  <a:srgbClr val="003D80"/>
                </a:solidFill>
              </a:rPr>
              <a:t>sinusoidally</a:t>
            </a:r>
            <a:r>
              <a:rPr lang="en-CA" sz="1800" dirty="0">
                <a:solidFill>
                  <a:srgbClr val="003D80"/>
                </a:solidFill>
              </a:rPr>
              <a:t> (plus a 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constant), just like a transformer!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Beam is extracted once per cycle ~10</a:t>
            </a:r>
            <a:r>
              <a:rPr lang="en-CA" sz="1800" baseline="30000" dirty="0">
                <a:solidFill>
                  <a:srgbClr val="003D80"/>
                </a:solidFill>
              </a:rPr>
              <a:t>8</a:t>
            </a:r>
            <a:r>
              <a:rPr lang="en-CA" sz="1800" dirty="0">
                <a:solidFill>
                  <a:srgbClr val="003D80"/>
                </a:solidFill>
              </a:rPr>
              <a:t> particles per pulse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Small bore &amp; beam intensity </a:t>
            </a:r>
            <a:r>
              <a:rPr lang="en-CA" sz="1800" dirty="0">
                <a:solidFill>
                  <a:srgbClr val="003D80"/>
                </a:solidFill>
                <a:sym typeface="Wingdings" panose="05000000000000000000" pitchFamily="2" charset="2"/>
              </a:rPr>
              <a:t></a:t>
            </a:r>
            <a:r>
              <a:rPr lang="en-CA" sz="1800" dirty="0">
                <a:solidFill>
                  <a:srgbClr val="003D80"/>
                </a:solidFill>
              </a:rPr>
              <a:t> 15 or 30 pulses per second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Advantage for treatment: 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- rapid cycling beam intensity is (about) 100 times smaller 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- smaller horizontal beam size, smaller bore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Challenge for the RF – fast frequency swing</a:t>
            </a:r>
            <a:br>
              <a:rPr lang="en-CA" sz="1800" dirty="0">
                <a:solidFill>
                  <a:srgbClr val="003D80"/>
                </a:solidFill>
              </a:rPr>
            </a:br>
            <a:endParaRPr lang="en-CA" sz="1800" dirty="0">
              <a:solidFill>
                <a:srgbClr val="003D8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CA" sz="1800" dirty="0">
              <a:solidFill>
                <a:srgbClr val="003D8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8525" y="3682975"/>
            <a:ext cx="35901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S. </a:t>
            </a:r>
            <a:r>
              <a:rPr lang="en-US" sz="1400" dirty="0" err="1"/>
              <a:t>Peggs</a:t>
            </a:r>
            <a:r>
              <a:rPr lang="en-US" sz="1400" dirty="0"/>
              <a:t> et al., EPAC2002, Paris, France,</a:t>
            </a:r>
            <a:r>
              <a:rPr lang="de-DE" sz="1400" dirty="0"/>
              <a:t> p.2754</a:t>
            </a:r>
            <a:endParaRPr lang="en-CA" sz="1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0698E-A8A1-4175-9788-1DBD5635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037DAE-A350-4BCB-B94D-254E09C6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31F3965-6A8D-4707-81AA-E492E8EF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57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 cyclotron and FFAG accelerator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14B9-61CA-4E08-AED3-81C22471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165AA-3DFF-4BA9-B603-83AB2BE4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AEB8F8-B4E4-449B-95A6-466B0C94A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7F18F6-315F-4C4A-8B84-F5EC1D453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995" y="2940851"/>
            <a:ext cx="3656142" cy="1826412"/>
          </a:xfrm>
          <a:prstGeom prst="rect">
            <a:avLst/>
          </a:prstGeom>
        </p:spPr>
      </p:pic>
      <p:pic>
        <p:nvPicPr>
          <p:cNvPr id="11" name="Picture 10" descr="A screenshot of a social media post&#10;&#10;Description generated with high confidence">
            <a:extLst>
              <a:ext uri="{FF2B5EF4-FFF2-40B4-BE49-F238E27FC236}">
                <a16:creationId xmlns:a16="http://schemas.microsoft.com/office/drawing/2014/main" id="{DF149FCA-5FAA-427A-958B-6FBAE89C9B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31" t="2184" r="4747" b="5769"/>
          <a:stretch/>
        </p:blipFill>
        <p:spPr>
          <a:xfrm>
            <a:off x="5582196" y="557348"/>
            <a:ext cx="3445044" cy="2917371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9455" y="557348"/>
            <a:ext cx="5449678" cy="4247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1800" dirty="0"/>
              <a:t>TRIUMF has strong base and core competence in cyclotrons in particular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1800" dirty="0"/>
              <a:t>A SC cyclotron is very compact due to the strong magnetic field. The problem is the extraction of particles due to small orbit separation.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1800" dirty="0"/>
              <a:t>The energies ac SC cyclotron can reach 100-200 MeV for protons, a range not well covered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1800" dirty="0"/>
              <a:t>Fixed Field Alternating Gradient accelerator (FFAG) – large acceptance no</a:t>
            </a:r>
            <a:br>
              <a:rPr lang="en-CA" sz="1800" dirty="0"/>
            </a:br>
            <a:r>
              <a:rPr lang="en-CA" sz="1800" dirty="0"/>
              <a:t>magnetic field ramping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CA" sz="1800" dirty="0"/>
          </a:p>
          <a:p>
            <a:pPr>
              <a:lnSpc>
                <a:spcPct val="100000"/>
              </a:lnSpc>
            </a:pPr>
            <a:r>
              <a:rPr lang="en-CA" sz="1800" dirty="0">
                <a:sym typeface="Wingdings" panose="05000000000000000000" pitchFamily="2" charset="2"/>
              </a:rPr>
              <a:t> Combination for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      82Sr production and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      other isotopes,</a:t>
            </a:r>
            <a:br>
              <a:rPr lang="en-CA" sz="1800" dirty="0">
                <a:sym typeface="Wingdings" panose="05000000000000000000" pitchFamily="2" charset="2"/>
              </a:rPr>
            </a:br>
            <a:r>
              <a:rPr lang="en-CA" sz="1800" dirty="0">
                <a:sym typeface="Wingdings" panose="05000000000000000000" pitchFamily="2" charset="2"/>
              </a:rPr>
              <a:t>      </a:t>
            </a:r>
            <a:r>
              <a:rPr lang="en-CA" sz="1800" dirty="0" smtClean="0">
                <a:sym typeface="Wingdings" panose="05000000000000000000" pitchFamily="2" charset="2"/>
              </a:rPr>
              <a:t>225Ac?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019405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FCBC0-4353-40DF-A6E5-2983FD59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Innovative </a:t>
            </a:r>
            <a:r>
              <a:rPr lang="fr-FR" dirty="0" err="1"/>
              <a:t>cylotron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1A8308-3755-4CF9-931C-916246960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A97C0-15CA-4350-BD04-8A96DBAB3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59A1C-B17F-416C-83D4-F8FD0130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A96D7284-3649-4BBE-BD76-41D01E7A9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766" y="522419"/>
            <a:ext cx="4639375" cy="437042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>
                <a:solidFill>
                  <a:srgbClr val="003D80"/>
                </a:solidFill>
              </a:rPr>
              <a:t>Extraction by stripping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Multiple beams simultaneous extraction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up to 1 mA beam (high power)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Today’s medical synchrotrons support at most two simultaneously extracted beams.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Variable energy and variable intensity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Turn separation not an issue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Innovative </a:t>
            </a:r>
            <a:r>
              <a:rPr lang="en-CA" sz="1800" dirty="0" smtClean="0">
                <a:solidFill>
                  <a:srgbClr val="003D80"/>
                </a:solidFill>
              </a:rPr>
              <a:t>H</a:t>
            </a:r>
            <a:r>
              <a:rPr lang="en-CA" sz="1800" baseline="-25000" dirty="0" smtClean="0">
                <a:solidFill>
                  <a:srgbClr val="003D80"/>
                </a:solidFill>
              </a:rPr>
              <a:t>2</a:t>
            </a:r>
            <a:r>
              <a:rPr lang="en-CA" sz="1800" baseline="30000" dirty="0" smtClean="0">
                <a:solidFill>
                  <a:srgbClr val="003D80"/>
                </a:solidFill>
              </a:rPr>
              <a:t>+</a:t>
            </a:r>
            <a:r>
              <a:rPr lang="en-CA" sz="1800" dirty="0" smtClean="0">
                <a:solidFill>
                  <a:srgbClr val="003D80"/>
                </a:solidFill>
              </a:rPr>
              <a:t> </a:t>
            </a:r>
            <a:r>
              <a:rPr lang="en-CA" sz="1800" dirty="0">
                <a:solidFill>
                  <a:srgbClr val="003D80"/>
                </a:solidFill>
              </a:rPr>
              <a:t>extraction (P. </a:t>
            </a:r>
            <a:r>
              <a:rPr lang="en-CA" sz="1800" dirty="0" err="1">
                <a:solidFill>
                  <a:srgbClr val="003D80"/>
                </a:solidFill>
              </a:rPr>
              <a:t>Mandrillon</a:t>
            </a:r>
            <a:r>
              <a:rPr lang="en-CA" sz="1800" dirty="0">
                <a:solidFill>
                  <a:srgbClr val="003D80"/>
                </a:solidFill>
              </a:rPr>
              <a:t>)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FFAG type magnet arrangement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  <a:sym typeface="Wingdings" panose="05000000000000000000" pitchFamily="2" charset="2"/>
              </a:rPr>
              <a:t> high acceptance</a:t>
            </a:r>
            <a:endParaRPr lang="en-CA" sz="1800" dirty="0">
              <a:solidFill>
                <a:srgbClr val="003D8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sz="1800" dirty="0">
              <a:solidFill>
                <a:srgbClr val="003D8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>
                <a:solidFill>
                  <a:srgbClr val="003D80"/>
                </a:solidFill>
              </a:rPr>
              <a:t>One of ways to increase beam power on the target is beam </a:t>
            </a:r>
            <a:r>
              <a:rPr lang="en-CA" dirty="0" err="1">
                <a:solidFill>
                  <a:srgbClr val="003D80"/>
                </a:solidFill>
              </a:rPr>
              <a:t>rastering</a:t>
            </a:r>
            <a:r>
              <a:rPr lang="en-CA" dirty="0">
                <a:solidFill>
                  <a:srgbClr val="003D80"/>
                </a:solidFill>
              </a:rPr>
              <a:t>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>
                <a:solidFill>
                  <a:srgbClr val="003D80"/>
                </a:solidFill>
              </a:rPr>
              <a:t>Size should fit into the CP42 vault.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sz="1800" dirty="0">
              <a:solidFill>
                <a:srgbClr val="003D8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BE6C6E-5A8E-4F71-8BE8-AA1FC50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141" y="670560"/>
            <a:ext cx="3837659" cy="339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81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latin typeface="Myriad Pro SemiExt"/>
                <a:cs typeface="Myriad Pro SemiExt"/>
              </a:rPr>
              <a:t>U-turn application</a:t>
            </a:r>
            <a:endParaRPr lang="en-CA" altLang="en-US" dirty="0">
              <a:latin typeface="Myriad Pro SemiExt"/>
              <a:cs typeface="Myriad Pro SemiExt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1A3224FB-1F58-4A90-A88D-3BC23361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1" y="532556"/>
            <a:ext cx="8975323" cy="39241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273050" indent="-25558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 err="1" smtClean="0">
                <a:solidFill>
                  <a:srgbClr val="003D80"/>
                </a:solidFill>
              </a:rPr>
              <a:t>TheUse</a:t>
            </a:r>
            <a:r>
              <a:rPr lang="en-CA" sz="1800" dirty="0" smtClean="0">
                <a:solidFill>
                  <a:srgbClr val="003D80"/>
                </a:solidFill>
              </a:rPr>
              <a:t> </a:t>
            </a:r>
            <a:r>
              <a:rPr lang="en-CA" sz="1800" dirty="0">
                <a:solidFill>
                  <a:srgbClr val="003D80"/>
                </a:solidFill>
              </a:rPr>
              <a:t>of internal targets </a:t>
            </a:r>
            <a:r>
              <a:rPr lang="en-CA" sz="1800" dirty="0" smtClean="0">
                <a:solidFill>
                  <a:srgbClr val="003D80"/>
                </a:solidFill>
              </a:rPr>
              <a:t>–”Thin</a:t>
            </a:r>
            <a:r>
              <a:rPr lang="en-CA" sz="1800" dirty="0">
                <a:solidFill>
                  <a:srgbClr val="003D80"/>
                </a:solidFill>
              </a:rPr>
              <a:t>" targets are almost transparent to the beam</a:t>
            </a:r>
          </a:p>
          <a:p>
            <a:pPr marL="273050" indent="-25558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Beam Recirculation through thin target – re-acceleration of particle that are not used for nuclear reaction 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  <a:sym typeface="Wingdings" panose="05000000000000000000" pitchFamily="2" charset="2"/>
              </a:rPr>
              <a:t> </a:t>
            </a:r>
            <a:r>
              <a:rPr lang="en-CA" sz="1800" dirty="0">
                <a:solidFill>
                  <a:srgbClr val="003D80"/>
                </a:solidFill>
              </a:rPr>
              <a:t>It is more efficient to reuse primary beam than to get new beam accelerated from zero</a:t>
            </a:r>
          </a:p>
          <a:p>
            <a:pPr marL="273050" indent="-25558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Or applying recently developed at TRIUMF “U-Turn” tune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beam would pass the target few times, then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start deceleration, pass the target again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and would be decelerated down to low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energies and dumped.</a:t>
            </a:r>
          </a:p>
          <a:p>
            <a:pPr marL="273050" indent="-25558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3D80"/>
                </a:solidFill>
              </a:rPr>
              <a:t>We would keep and strengthen our core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competency and know how at TRIUMF.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 err="1">
                <a:solidFill>
                  <a:srgbClr val="003D80"/>
                </a:solidFill>
              </a:rPr>
              <a:t>TRIUMF</a:t>
            </a:r>
            <a:r>
              <a:rPr lang="en-CA" sz="1800" dirty="0">
                <a:solidFill>
                  <a:srgbClr val="003D80"/>
                </a:solidFill>
              </a:rPr>
              <a:t> would re-establish its leading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position as a premier cyclotron lab.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0698E-A8A1-4175-9788-1DBD5635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037DAE-A350-4BCB-B94D-254E09C6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31F3965-6A8D-4707-81AA-E492E8EF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2E813-50A9-4E2C-8305-6C2F784AE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22" y="2251876"/>
            <a:ext cx="4370233" cy="245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28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ARIEL-III second accelerator path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254328" y="469900"/>
            <a:ext cx="4814516" cy="4312412"/>
            <a:chOff x="3705688" y="491712"/>
            <a:chExt cx="4814516" cy="431241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05688" y="491712"/>
              <a:ext cx="4814516" cy="4312412"/>
            </a:xfrm>
            <a:prstGeom prst="rect">
              <a:avLst/>
            </a:prstGeom>
          </p:spPr>
        </p:pic>
        <p:sp>
          <p:nvSpPr>
            <p:cNvPr id="5" name="Freeform 13"/>
            <p:cNvSpPr>
              <a:spLocks noChangeAspect="1"/>
            </p:cNvSpPr>
            <p:nvPr/>
          </p:nvSpPr>
          <p:spPr bwMode="auto">
            <a:xfrm>
              <a:off x="5010989" y="3963156"/>
              <a:ext cx="2214920" cy="352364"/>
            </a:xfrm>
            <a:custGeom>
              <a:avLst/>
              <a:gdLst>
                <a:gd name="connsiteX0" fmla="*/ 0 w 10000"/>
                <a:gd name="connsiteY0" fmla="*/ 9879 h 9879"/>
                <a:gd name="connsiteX1" fmla="*/ 8485 w 10000"/>
                <a:gd name="connsiteY1" fmla="*/ 8550 h 9879"/>
                <a:gd name="connsiteX2" fmla="*/ 10000 w 10000"/>
                <a:gd name="connsiteY2" fmla="*/ 7509 h 9879"/>
                <a:gd name="connsiteX3" fmla="*/ 10000 w 10000"/>
                <a:gd name="connsiteY3" fmla="*/ 0 h 9879"/>
                <a:gd name="connsiteX0" fmla="*/ 0 w 10000"/>
                <a:gd name="connsiteY0" fmla="*/ 10000 h 10000"/>
                <a:gd name="connsiteX1" fmla="*/ 8485 w 10000"/>
                <a:gd name="connsiteY1" fmla="*/ 8655 h 10000"/>
                <a:gd name="connsiteX2" fmla="*/ 10000 w 10000"/>
                <a:gd name="connsiteY2" fmla="*/ 7601 h 10000"/>
                <a:gd name="connsiteX3" fmla="*/ 10000 w 10000"/>
                <a:gd name="connsiteY3" fmla="*/ 0 h 10000"/>
                <a:gd name="connsiteX0" fmla="*/ 0 w 10000"/>
                <a:gd name="connsiteY0" fmla="*/ 9053 h 9053"/>
                <a:gd name="connsiteX1" fmla="*/ 8485 w 10000"/>
                <a:gd name="connsiteY1" fmla="*/ 7708 h 9053"/>
                <a:gd name="connsiteX2" fmla="*/ 10000 w 10000"/>
                <a:gd name="connsiteY2" fmla="*/ 6654 h 9053"/>
                <a:gd name="connsiteX3" fmla="*/ 10000 w 10000"/>
                <a:gd name="connsiteY3" fmla="*/ 0 h 9053"/>
                <a:gd name="connsiteX0" fmla="*/ 0 w 10000"/>
                <a:gd name="connsiteY0" fmla="*/ 11046 h 11046"/>
                <a:gd name="connsiteX1" fmla="*/ 8485 w 10000"/>
                <a:gd name="connsiteY1" fmla="*/ 9560 h 11046"/>
                <a:gd name="connsiteX2" fmla="*/ 10000 w 10000"/>
                <a:gd name="connsiteY2" fmla="*/ 8396 h 11046"/>
                <a:gd name="connsiteX3" fmla="*/ 10000 w 10000"/>
                <a:gd name="connsiteY3" fmla="*/ 0 h 11046"/>
                <a:gd name="connsiteX0" fmla="*/ 0 w 10000"/>
                <a:gd name="connsiteY0" fmla="*/ 10815 h 10815"/>
                <a:gd name="connsiteX1" fmla="*/ 8485 w 10000"/>
                <a:gd name="connsiteY1" fmla="*/ 9329 h 10815"/>
                <a:gd name="connsiteX2" fmla="*/ 10000 w 10000"/>
                <a:gd name="connsiteY2" fmla="*/ 8165 h 10815"/>
                <a:gd name="connsiteX3" fmla="*/ 9976 w 10000"/>
                <a:gd name="connsiteY3" fmla="*/ 0 h 10815"/>
                <a:gd name="connsiteX0" fmla="*/ 0 w 10000"/>
                <a:gd name="connsiteY0" fmla="*/ 10994 h 10994"/>
                <a:gd name="connsiteX1" fmla="*/ 8485 w 10000"/>
                <a:gd name="connsiteY1" fmla="*/ 9508 h 10994"/>
                <a:gd name="connsiteX2" fmla="*/ 10000 w 10000"/>
                <a:gd name="connsiteY2" fmla="*/ 8344 h 10994"/>
                <a:gd name="connsiteX3" fmla="*/ 9976 w 10000"/>
                <a:gd name="connsiteY3" fmla="*/ 0 h 10994"/>
                <a:gd name="connsiteX0" fmla="*/ 0 w 10000"/>
                <a:gd name="connsiteY0" fmla="*/ 10749 h 10749"/>
                <a:gd name="connsiteX1" fmla="*/ 8485 w 10000"/>
                <a:gd name="connsiteY1" fmla="*/ 9263 h 10749"/>
                <a:gd name="connsiteX2" fmla="*/ 10000 w 10000"/>
                <a:gd name="connsiteY2" fmla="*/ 8099 h 10749"/>
                <a:gd name="connsiteX3" fmla="*/ 9976 w 10000"/>
                <a:gd name="connsiteY3" fmla="*/ 0 h 10749"/>
                <a:gd name="connsiteX0" fmla="*/ 0 w 10000"/>
                <a:gd name="connsiteY0" fmla="*/ 10837 h 10837"/>
                <a:gd name="connsiteX1" fmla="*/ 8485 w 10000"/>
                <a:gd name="connsiteY1" fmla="*/ 9351 h 10837"/>
                <a:gd name="connsiteX2" fmla="*/ 10000 w 10000"/>
                <a:gd name="connsiteY2" fmla="*/ 8187 h 10837"/>
                <a:gd name="connsiteX3" fmla="*/ 9976 w 10000"/>
                <a:gd name="connsiteY3" fmla="*/ 0 h 10837"/>
                <a:gd name="connsiteX0" fmla="*/ 0 w 10000"/>
                <a:gd name="connsiteY0" fmla="*/ 10925 h 10925"/>
                <a:gd name="connsiteX1" fmla="*/ 8485 w 10000"/>
                <a:gd name="connsiteY1" fmla="*/ 9439 h 10925"/>
                <a:gd name="connsiteX2" fmla="*/ 10000 w 10000"/>
                <a:gd name="connsiteY2" fmla="*/ 8275 h 10925"/>
                <a:gd name="connsiteX3" fmla="*/ 9976 w 10000"/>
                <a:gd name="connsiteY3" fmla="*/ 0 h 10925"/>
                <a:gd name="connsiteX0" fmla="*/ 0 w 10000"/>
                <a:gd name="connsiteY0" fmla="*/ 10866 h 10866"/>
                <a:gd name="connsiteX1" fmla="*/ 8485 w 10000"/>
                <a:gd name="connsiteY1" fmla="*/ 9380 h 10866"/>
                <a:gd name="connsiteX2" fmla="*/ 10000 w 10000"/>
                <a:gd name="connsiteY2" fmla="*/ 8216 h 10866"/>
                <a:gd name="connsiteX3" fmla="*/ 9976 w 10000"/>
                <a:gd name="connsiteY3" fmla="*/ 0 h 10866"/>
                <a:gd name="connsiteX0" fmla="*/ 23645 w 23645"/>
                <a:gd name="connsiteY0" fmla="*/ 16469 h 16469"/>
                <a:gd name="connsiteX1" fmla="*/ 0 w 23645"/>
                <a:gd name="connsiteY1" fmla="*/ 9380 h 16469"/>
                <a:gd name="connsiteX2" fmla="*/ 1515 w 23645"/>
                <a:gd name="connsiteY2" fmla="*/ 8216 h 16469"/>
                <a:gd name="connsiteX3" fmla="*/ 1491 w 23645"/>
                <a:gd name="connsiteY3" fmla="*/ 0 h 16469"/>
                <a:gd name="connsiteX0" fmla="*/ 22154 w 22154"/>
                <a:gd name="connsiteY0" fmla="*/ 16469 h 16469"/>
                <a:gd name="connsiteX1" fmla="*/ 15443 w 22154"/>
                <a:gd name="connsiteY1" fmla="*/ 16464 h 16469"/>
                <a:gd name="connsiteX2" fmla="*/ 24 w 22154"/>
                <a:gd name="connsiteY2" fmla="*/ 8216 h 16469"/>
                <a:gd name="connsiteX3" fmla="*/ 0 w 22154"/>
                <a:gd name="connsiteY3" fmla="*/ 0 h 16469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60 w 22154"/>
                <a:gd name="connsiteY2" fmla="*/ 14049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3660 w 22154"/>
                <a:gd name="connsiteY3" fmla="*/ 14130 h 16480"/>
                <a:gd name="connsiteX4" fmla="*/ 0 w 22154"/>
                <a:gd name="connsiteY4" fmla="*/ 0 h 16480"/>
                <a:gd name="connsiteX0" fmla="*/ 8547 w 10863"/>
                <a:gd name="connsiteY0" fmla="*/ 5514 h 5525"/>
                <a:gd name="connsiteX1" fmla="*/ 3124 w 10863"/>
                <a:gd name="connsiteY1" fmla="*/ 5525 h 5525"/>
                <a:gd name="connsiteX2" fmla="*/ 0 w 10863"/>
                <a:gd name="connsiteY2" fmla="*/ 4882 h 5525"/>
                <a:gd name="connsiteX3" fmla="*/ 53 w 10863"/>
                <a:gd name="connsiteY3" fmla="*/ 3175 h 5525"/>
                <a:gd name="connsiteX4" fmla="*/ 10863 w 10863"/>
                <a:gd name="connsiteY4" fmla="*/ 0 h 5525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10000 w 10000"/>
                <a:gd name="connsiteY4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5092 w 10000"/>
                <a:gd name="connsiteY4" fmla="*/ 2870 h 10000"/>
                <a:gd name="connsiteX5" fmla="*/ 10000 w 10000"/>
                <a:gd name="connsiteY5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2651 w 10000"/>
                <a:gd name="connsiteY4" fmla="*/ 4683 h 10000"/>
                <a:gd name="connsiteX5" fmla="*/ 10000 w 10000"/>
                <a:gd name="connsiteY5" fmla="*/ 0 h 10000"/>
                <a:gd name="connsiteX0" fmla="*/ 7868 w 12162"/>
                <a:gd name="connsiteY0" fmla="*/ 5301 h 5321"/>
                <a:gd name="connsiteX1" fmla="*/ 2876 w 12162"/>
                <a:gd name="connsiteY1" fmla="*/ 5321 h 5321"/>
                <a:gd name="connsiteX2" fmla="*/ 0 w 12162"/>
                <a:gd name="connsiteY2" fmla="*/ 4157 h 5321"/>
                <a:gd name="connsiteX3" fmla="*/ 49 w 12162"/>
                <a:gd name="connsiteY3" fmla="*/ 1068 h 5321"/>
                <a:gd name="connsiteX4" fmla="*/ 2651 w 12162"/>
                <a:gd name="connsiteY4" fmla="*/ 4 h 5321"/>
                <a:gd name="connsiteX5" fmla="*/ 12162 w 12162"/>
                <a:gd name="connsiteY5" fmla="*/ 0 h 5321"/>
                <a:gd name="connsiteX0" fmla="*/ 6432 w 9963"/>
                <a:gd name="connsiteY0" fmla="*/ 9962 h 10000"/>
                <a:gd name="connsiteX1" fmla="*/ 2328 w 9963"/>
                <a:gd name="connsiteY1" fmla="*/ 10000 h 10000"/>
                <a:gd name="connsiteX2" fmla="*/ 20 w 9963"/>
                <a:gd name="connsiteY2" fmla="*/ 7867 h 10000"/>
                <a:gd name="connsiteX3" fmla="*/ 3 w 9963"/>
                <a:gd name="connsiteY3" fmla="*/ 2007 h 10000"/>
                <a:gd name="connsiteX4" fmla="*/ 2143 w 9963"/>
                <a:gd name="connsiteY4" fmla="*/ 8 h 10000"/>
                <a:gd name="connsiteX5" fmla="*/ 9963 w 9963"/>
                <a:gd name="connsiteY5" fmla="*/ 0 h 10000"/>
                <a:gd name="connsiteX0" fmla="*/ 6436 w 9980"/>
                <a:gd name="connsiteY0" fmla="*/ 9962 h 10000"/>
                <a:gd name="connsiteX1" fmla="*/ 2317 w 9980"/>
                <a:gd name="connsiteY1" fmla="*/ 10000 h 10000"/>
                <a:gd name="connsiteX2" fmla="*/ 0 w 9980"/>
                <a:gd name="connsiteY2" fmla="*/ 7867 h 10000"/>
                <a:gd name="connsiteX3" fmla="*/ 156 w 9980"/>
                <a:gd name="connsiteY3" fmla="*/ 1952 h 10000"/>
                <a:gd name="connsiteX4" fmla="*/ 2131 w 9980"/>
                <a:gd name="connsiteY4" fmla="*/ 8 h 10000"/>
                <a:gd name="connsiteX5" fmla="*/ 9980 w 9980"/>
                <a:gd name="connsiteY5" fmla="*/ 0 h 10000"/>
                <a:gd name="connsiteX0" fmla="*/ 6449 w 10000"/>
                <a:gd name="connsiteY0" fmla="*/ 9962 h 10000"/>
                <a:gd name="connsiteX1" fmla="*/ 2322 w 10000"/>
                <a:gd name="connsiteY1" fmla="*/ 10000 h 10000"/>
                <a:gd name="connsiteX2" fmla="*/ 0 w 10000"/>
                <a:gd name="connsiteY2" fmla="*/ 7867 h 10000"/>
                <a:gd name="connsiteX3" fmla="*/ 98 w 10000"/>
                <a:gd name="connsiteY3" fmla="*/ 1952 h 10000"/>
                <a:gd name="connsiteX4" fmla="*/ 2135 w 10000"/>
                <a:gd name="connsiteY4" fmla="*/ 8 h 10000"/>
                <a:gd name="connsiteX5" fmla="*/ 10000 w 10000"/>
                <a:gd name="connsiteY5" fmla="*/ 0 h 10000"/>
                <a:gd name="connsiteX0" fmla="*/ 6391 w 9942"/>
                <a:gd name="connsiteY0" fmla="*/ 9962 h 10000"/>
                <a:gd name="connsiteX1" fmla="*/ 2264 w 9942"/>
                <a:gd name="connsiteY1" fmla="*/ 10000 h 10000"/>
                <a:gd name="connsiteX2" fmla="*/ 0 w 9942"/>
                <a:gd name="connsiteY2" fmla="*/ 7867 h 10000"/>
                <a:gd name="connsiteX3" fmla="*/ 40 w 9942"/>
                <a:gd name="connsiteY3" fmla="*/ 1952 h 10000"/>
                <a:gd name="connsiteX4" fmla="*/ 2077 w 9942"/>
                <a:gd name="connsiteY4" fmla="*/ 8 h 10000"/>
                <a:gd name="connsiteX5" fmla="*/ 9942 w 9942"/>
                <a:gd name="connsiteY5" fmla="*/ 0 h 10000"/>
                <a:gd name="connsiteX0" fmla="*/ 6428 w 10000"/>
                <a:gd name="connsiteY0" fmla="*/ 9962 h 9962"/>
                <a:gd name="connsiteX1" fmla="*/ 1987 w 10000"/>
                <a:gd name="connsiteY1" fmla="*/ 9670 h 9962"/>
                <a:gd name="connsiteX2" fmla="*/ 0 w 10000"/>
                <a:gd name="connsiteY2" fmla="*/ 7867 h 9962"/>
                <a:gd name="connsiteX3" fmla="*/ 40 w 10000"/>
                <a:gd name="connsiteY3" fmla="*/ 1952 h 9962"/>
                <a:gd name="connsiteX4" fmla="*/ 2089 w 10000"/>
                <a:gd name="connsiteY4" fmla="*/ 8 h 9962"/>
                <a:gd name="connsiteX5" fmla="*/ 10000 w 10000"/>
                <a:gd name="connsiteY5" fmla="*/ 0 h 9962"/>
                <a:gd name="connsiteX0" fmla="*/ 6892 w 10000"/>
                <a:gd name="connsiteY0" fmla="*/ 9779 h 9779"/>
                <a:gd name="connsiteX1" fmla="*/ 1987 w 10000"/>
                <a:gd name="connsiteY1" fmla="*/ 9707 h 9779"/>
                <a:gd name="connsiteX2" fmla="*/ 0 w 10000"/>
                <a:gd name="connsiteY2" fmla="*/ 7897 h 9779"/>
                <a:gd name="connsiteX3" fmla="*/ 40 w 10000"/>
                <a:gd name="connsiteY3" fmla="*/ 1959 h 9779"/>
                <a:gd name="connsiteX4" fmla="*/ 2089 w 10000"/>
                <a:gd name="connsiteY4" fmla="*/ 8 h 9779"/>
                <a:gd name="connsiteX5" fmla="*/ 10000 w 10000"/>
                <a:gd name="connsiteY5" fmla="*/ 0 h 9779"/>
                <a:gd name="connsiteX0" fmla="*/ 0 w 76196"/>
                <a:gd name="connsiteY0" fmla="*/ 5487 h 9926"/>
                <a:gd name="connsiteX1" fmla="*/ 68183 w 76196"/>
                <a:gd name="connsiteY1" fmla="*/ 9926 h 9926"/>
                <a:gd name="connsiteX2" fmla="*/ 66196 w 76196"/>
                <a:gd name="connsiteY2" fmla="*/ 8075 h 9926"/>
                <a:gd name="connsiteX3" fmla="*/ 66236 w 76196"/>
                <a:gd name="connsiteY3" fmla="*/ 2003 h 9926"/>
                <a:gd name="connsiteX4" fmla="*/ 68285 w 76196"/>
                <a:gd name="connsiteY4" fmla="*/ 8 h 9926"/>
                <a:gd name="connsiteX5" fmla="*/ 76196 w 76196"/>
                <a:gd name="connsiteY5" fmla="*/ 0 h 9926"/>
                <a:gd name="connsiteX0" fmla="*/ 12 w 10012"/>
                <a:gd name="connsiteY0" fmla="*/ 5528 h 10455"/>
                <a:gd name="connsiteX1" fmla="*/ 0 w 10012"/>
                <a:gd name="connsiteY1" fmla="*/ 10455 h 10455"/>
                <a:gd name="connsiteX2" fmla="*/ 8700 w 10012"/>
                <a:gd name="connsiteY2" fmla="*/ 8135 h 10455"/>
                <a:gd name="connsiteX3" fmla="*/ 8705 w 10012"/>
                <a:gd name="connsiteY3" fmla="*/ 2018 h 10455"/>
                <a:gd name="connsiteX4" fmla="*/ 8974 w 10012"/>
                <a:gd name="connsiteY4" fmla="*/ 8 h 10455"/>
                <a:gd name="connsiteX5" fmla="*/ 10012 w 10012"/>
                <a:gd name="connsiteY5" fmla="*/ 0 h 10455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64 w 10012"/>
                <a:gd name="connsiteY5" fmla="*/ 5237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776 w 10012"/>
                <a:gd name="connsiteY6" fmla="*/ 4953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36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0 w 10022"/>
                <a:gd name="connsiteY0" fmla="*/ 5528 h 12512"/>
                <a:gd name="connsiteX1" fmla="*/ 10 w 10022"/>
                <a:gd name="connsiteY1" fmla="*/ 10455 h 12512"/>
                <a:gd name="connsiteX2" fmla="*/ 290 w 10022"/>
                <a:gd name="connsiteY2" fmla="*/ 12512 h 12512"/>
                <a:gd name="connsiteX3" fmla="*/ 5213 w 10022"/>
                <a:gd name="connsiteY3" fmla="*/ 12420 h 12512"/>
                <a:gd name="connsiteX4" fmla="*/ 5626 w 10022"/>
                <a:gd name="connsiteY4" fmla="*/ 9613 h 12512"/>
                <a:gd name="connsiteX5" fmla="*/ 7652 w 10022"/>
                <a:gd name="connsiteY5" fmla="*/ 9556 h 12512"/>
                <a:gd name="connsiteX6" fmla="*/ 8992 w 10022"/>
                <a:gd name="connsiteY6" fmla="*/ 8 h 12512"/>
                <a:gd name="connsiteX7" fmla="*/ 10022 w 10022"/>
                <a:gd name="connsiteY7" fmla="*/ 0 h 12512"/>
                <a:gd name="connsiteX0" fmla="*/ 0 w 10261"/>
                <a:gd name="connsiteY0" fmla="*/ 5609 h 12512"/>
                <a:gd name="connsiteX1" fmla="*/ 249 w 10261"/>
                <a:gd name="connsiteY1" fmla="*/ 10455 h 12512"/>
                <a:gd name="connsiteX2" fmla="*/ 529 w 10261"/>
                <a:gd name="connsiteY2" fmla="*/ 12512 h 12512"/>
                <a:gd name="connsiteX3" fmla="*/ 5452 w 10261"/>
                <a:gd name="connsiteY3" fmla="*/ 12420 h 12512"/>
                <a:gd name="connsiteX4" fmla="*/ 5865 w 10261"/>
                <a:gd name="connsiteY4" fmla="*/ 9613 h 12512"/>
                <a:gd name="connsiteX5" fmla="*/ 7891 w 10261"/>
                <a:gd name="connsiteY5" fmla="*/ 9556 h 12512"/>
                <a:gd name="connsiteX6" fmla="*/ 9231 w 10261"/>
                <a:gd name="connsiteY6" fmla="*/ 8 h 12512"/>
                <a:gd name="connsiteX7" fmla="*/ 10261 w 10261"/>
                <a:gd name="connsiteY7" fmla="*/ 0 h 12512"/>
                <a:gd name="connsiteX0" fmla="*/ 0 w 10261"/>
                <a:gd name="connsiteY0" fmla="*/ 5609 h 12512"/>
                <a:gd name="connsiteX1" fmla="*/ 249 w 10261"/>
                <a:gd name="connsiteY1" fmla="*/ 10455 h 12512"/>
                <a:gd name="connsiteX2" fmla="*/ 529 w 10261"/>
                <a:gd name="connsiteY2" fmla="*/ 12512 h 12512"/>
                <a:gd name="connsiteX3" fmla="*/ 5452 w 10261"/>
                <a:gd name="connsiteY3" fmla="*/ 12420 h 12512"/>
                <a:gd name="connsiteX4" fmla="*/ 5865 w 10261"/>
                <a:gd name="connsiteY4" fmla="*/ 9613 h 12512"/>
                <a:gd name="connsiteX5" fmla="*/ 7891 w 10261"/>
                <a:gd name="connsiteY5" fmla="*/ 9556 h 12512"/>
                <a:gd name="connsiteX6" fmla="*/ 9231 w 10261"/>
                <a:gd name="connsiteY6" fmla="*/ 8 h 12512"/>
                <a:gd name="connsiteX7" fmla="*/ 10261 w 10261"/>
                <a:gd name="connsiteY7" fmla="*/ 0 h 12512"/>
                <a:gd name="connsiteX0" fmla="*/ 1 w 10012"/>
                <a:gd name="connsiteY0" fmla="*/ 5447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 w 10534"/>
                <a:gd name="connsiteY0" fmla="*/ 5447 h 12512"/>
                <a:gd name="connsiteX1" fmla="*/ 0 w 10534"/>
                <a:gd name="connsiteY1" fmla="*/ 10455 h 12512"/>
                <a:gd name="connsiteX2" fmla="*/ 280 w 10534"/>
                <a:gd name="connsiteY2" fmla="*/ 12512 h 12512"/>
                <a:gd name="connsiteX3" fmla="*/ 5203 w 10534"/>
                <a:gd name="connsiteY3" fmla="*/ 12420 h 12512"/>
                <a:gd name="connsiteX4" fmla="*/ 5616 w 10534"/>
                <a:gd name="connsiteY4" fmla="*/ 9613 h 12512"/>
                <a:gd name="connsiteX5" fmla="*/ 7642 w 10534"/>
                <a:gd name="connsiteY5" fmla="*/ 9556 h 12512"/>
                <a:gd name="connsiteX6" fmla="*/ 8982 w 10534"/>
                <a:gd name="connsiteY6" fmla="*/ 8 h 12512"/>
                <a:gd name="connsiteX7" fmla="*/ 10534 w 10534"/>
                <a:gd name="connsiteY7" fmla="*/ 0 h 12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34" h="12512">
                  <a:moveTo>
                    <a:pt x="1" y="5447"/>
                  </a:moveTo>
                  <a:cubicBezTo>
                    <a:pt x="1" y="7116"/>
                    <a:pt x="0" y="8786"/>
                    <a:pt x="0" y="10455"/>
                  </a:cubicBezTo>
                  <a:cubicBezTo>
                    <a:pt x="93" y="11141"/>
                    <a:pt x="187" y="11826"/>
                    <a:pt x="280" y="12512"/>
                  </a:cubicBezTo>
                  <a:lnTo>
                    <a:pt x="5203" y="12420"/>
                  </a:lnTo>
                  <a:cubicBezTo>
                    <a:pt x="5293" y="11750"/>
                    <a:pt x="5526" y="10283"/>
                    <a:pt x="5616" y="9613"/>
                  </a:cubicBezTo>
                  <a:lnTo>
                    <a:pt x="7642" y="9556"/>
                  </a:lnTo>
                  <a:lnTo>
                    <a:pt x="8982" y="8"/>
                  </a:lnTo>
                  <a:lnTo>
                    <a:pt x="10534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stealth" w="med" len="med"/>
            </a:ln>
            <a:effectLst/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7" name="Freeform 13"/>
            <p:cNvSpPr>
              <a:spLocks noChangeAspect="1"/>
            </p:cNvSpPr>
            <p:nvPr/>
          </p:nvSpPr>
          <p:spPr bwMode="auto">
            <a:xfrm>
              <a:off x="6287875" y="2771908"/>
              <a:ext cx="1971510" cy="1744347"/>
            </a:xfrm>
            <a:custGeom>
              <a:avLst/>
              <a:gdLst>
                <a:gd name="connsiteX0" fmla="*/ 0 w 10000"/>
                <a:gd name="connsiteY0" fmla="*/ 9879 h 9879"/>
                <a:gd name="connsiteX1" fmla="*/ 8485 w 10000"/>
                <a:gd name="connsiteY1" fmla="*/ 8550 h 9879"/>
                <a:gd name="connsiteX2" fmla="*/ 10000 w 10000"/>
                <a:gd name="connsiteY2" fmla="*/ 7509 h 9879"/>
                <a:gd name="connsiteX3" fmla="*/ 10000 w 10000"/>
                <a:gd name="connsiteY3" fmla="*/ 0 h 9879"/>
                <a:gd name="connsiteX0" fmla="*/ 0 w 10000"/>
                <a:gd name="connsiteY0" fmla="*/ 10000 h 10000"/>
                <a:gd name="connsiteX1" fmla="*/ 8485 w 10000"/>
                <a:gd name="connsiteY1" fmla="*/ 8655 h 10000"/>
                <a:gd name="connsiteX2" fmla="*/ 10000 w 10000"/>
                <a:gd name="connsiteY2" fmla="*/ 7601 h 10000"/>
                <a:gd name="connsiteX3" fmla="*/ 10000 w 10000"/>
                <a:gd name="connsiteY3" fmla="*/ 0 h 10000"/>
                <a:gd name="connsiteX0" fmla="*/ 0 w 10000"/>
                <a:gd name="connsiteY0" fmla="*/ 9053 h 9053"/>
                <a:gd name="connsiteX1" fmla="*/ 8485 w 10000"/>
                <a:gd name="connsiteY1" fmla="*/ 7708 h 9053"/>
                <a:gd name="connsiteX2" fmla="*/ 10000 w 10000"/>
                <a:gd name="connsiteY2" fmla="*/ 6654 h 9053"/>
                <a:gd name="connsiteX3" fmla="*/ 10000 w 10000"/>
                <a:gd name="connsiteY3" fmla="*/ 0 h 9053"/>
                <a:gd name="connsiteX0" fmla="*/ 0 w 10000"/>
                <a:gd name="connsiteY0" fmla="*/ 11046 h 11046"/>
                <a:gd name="connsiteX1" fmla="*/ 8485 w 10000"/>
                <a:gd name="connsiteY1" fmla="*/ 9560 h 11046"/>
                <a:gd name="connsiteX2" fmla="*/ 10000 w 10000"/>
                <a:gd name="connsiteY2" fmla="*/ 8396 h 11046"/>
                <a:gd name="connsiteX3" fmla="*/ 10000 w 10000"/>
                <a:gd name="connsiteY3" fmla="*/ 0 h 11046"/>
                <a:gd name="connsiteX0" fmla="*/ 0 w 10000"/>
                <a:gd name="connsiteY0" fmla="*/ 10815 h 10815"/>
                <a:gd name="connsiteX1" fmla="*/ 8485 w 10000"/>
                <a:gd name="connsiteY1" fmla="*/ 9329 h 10815"/>
                <a:gd name="connsiteX2" fmla="*/ 10000 w 10000"/>
                <a:gd name="connsiteY2" fmla="*/ 8165 h 10815"/>
                <a:gd name="connsiteX3" fmla="*/ 9976 w 10000"/>
                <a:gd name="connsiteY3" fmla="*/ 0 h 10815"/>
                <a:gd name="connsiteX0" fmla="*/ 0 w 10000"/>
                <a:gd name="connsiteY0" fmla="*/ 10994 h 10994"/>
                <a:gd name="connsiteX1" fmla="*/ 8485 w 10000"/>
                <a:gd name="connsiteY1" fmla="*/ 9508 h 10994"/>
                <a:gd name="connsiteX2" fmla="*/ 10000 w 10000"/>
                <a:gd name="connsiteY2" fmla="*/ 8344 h 10994"/>
                <a:gd name="connsiteX3" fmla="*/ 9976 w 10000"/>
                <a:gd name="connsiteY3" fmla="*/ 0 h 10994"/>
                <a:gd name="connsiteX0" fmla="*/ 0 w 10000"/>
                <a:gd name="connsiteY0" fmla="*/ 10749 h 10749"/>
                <a:gd name="connsiteX1" fmla="*/ 8485 w 10000"/>
                <a:gd name="connsiteY1" fmla="*/ 9263 h 10749"/>
                <a:gd name="connsiteX2" fmla="*/ 10000 w 10000"/>
                <a:gd name="connsiteY2" fmla="*/ 8099 h 10749"/>
                <a:gd name="connsiteX3" fmla="*/ 9976 w 10000"/>
                <a:gd name="connsiteY3" fmla="*/ 0 h 10749"/>
                <a:gd name="connsiteX0" fmla="*/ 0 w 10000"/>
                <a:gd name="connsiteY0" fmla="*/ 10837 h 10837"/>
                <a:gd name="connsiteX1" fmla="*/ 8485 w 10000"/>
                <a:gd name="connsiteY1" fmla="*/ 9351 h 10837"/>
                <a:gd name="connsiteX2" fmla="*/ 10000 w 10000"/>
                <a:gd name="connsiteY2" fmla="*/ 8187 h 10837"/>
                <a:gd name="connsiteX3" fmla="*/ 9976 w 10000"/>
                <a:gd name="connsiteY3" fmla="*/ 0 h 10837"/>
                <a:gd name="connsiteX0" fmla="*/ 0 w 10000"/>
                <a:gd name="connsiteY0" fmla="*/ 10925 h 10925"/>
                <a:gd name="connsiteX1" fmla="*/ 8485 w 10000"/>
                <a:gd name="connsiteY1" fmla="*/ 9439 h 10925"/>
                <a:gd name="connsiteX2" fmla="*/ 10000 w 10000"/>
                <a:gd name="connsiteY2" fmla="*/ 8275 h 10925"/>
                <a:gd name="connsiteX3" fmla="*/ 9976 w 10000"/>
                <a:gd name="connsiteY3" fmla="*/ 0 h 10925"/>
                <a:gd name="connsiteX0" fmla="*/ 0 w 10000"/>
                <a:gd name="connsiteY0" fmla="*/ 10866 h 10866"/>
                <a:gd name="connsiteX1" fmla="*/ 8485 w 10000"/>
                <a:gd name="connsiteY1" fmla="*/ 9380 h 10866"/>
                <a:gd name="connsiteX2" fmla="*/ 10000 w 10000"/>
                <a:gd name="connsiteY2" fmla="*/ 8216 h 10866"/>
                <a:gd name="connsiteX3" fmla="*/ 9976 w 10000"/>
                <a:gd name="connsiteY3" fmla="*/ 0 h 10866"/>
                <a:gd name="connsiteX0" fmla="*/ 23645 w 23645"/>
                <a:gd name="connsiteY0" fmla="*/ 16469 h 16469"/>
                <a:gd name="connsiteX1" fmla="*/ 0 w 23645"/>
                <a:gd name="connsiteY1" fmla="*/ 9380 h 16469"/>
                <a:gd name="connsiteX2" fmla="*/ 1515 w 23645"/>
                <a:gd name="connsiteY2" fmla="*/ 8216 h 16469"/>
                <a:gd name="connsiteX3" fmla="*/ 1491 w 23645"/>
                <a:gd name="connsiteY3" fmla="*/ 0 h 16469"/>
                <a:gd name="connsiteX0" fmla="*/ 22154 w 22154"/>
                <a:gd name="connsiteY0" fmla="*/ 16469 h 16469"/>
                <a:gd name="connsiteX1" fmla="*/ 15443 w 22154"/>
                <a:gd name="connsiteY1" fmla="*/ 16464 h 16469"/>
                <a:gd name="connsiteX2" fmla="*/ 24 w 22154"/>
                <a:gd name="connsiteY2" fmla="*/ 8216 h 16469"/>
                <a:gd name="connsiteX3" fmla="*/ 0 w 22154"/>
                <a:gd name="connsiteY3" fmla="*/ 0 h 16469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60 w 22154"/>
                <a:gd name="connsiteY2" fmla="*/ 14049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3660 w 22154"/>
                <a:gd name="connsiteY3" fmla="*/ 14130 h 16480"/>
                <a:gd name="connsiteX4" fmla="*/ 0 w 22154"/>
                <a:gd name="connsiteY4" fmla="*/ 0 h 16480"/>
                <a:gd name="connsiteX0" fmla="*/ 8547 w 10863"/>
                <a:gd name="connsiteY0" fmla="*/ 5514 h 5525"/>
                <a:gd name="connsiteX1" fmla="*/ 3124 w 10863"/>
                <a:gd name="connsiteY1" fmla="*/ 5525 h 5525"/>
                <a:gd name="connsiteX2" fmla="*/ 0 w 10863"/>
                <a:gd name="connsiteY2" fmla="*/ 4882 h 5525"/>
                <a:gd name="connsiteX3" fmla="*/ 53 w 10863"/>
                <a:gd name="connsiteY3" fmla="*/ 3175 h 5525"/>
                <a:gd name="connsiteX4" fmla="*/ 10863 w 10863"/>
                <a:gd name="connsiteY4" fmla="*/ 0 h 5525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10000 w 10000"/>
                <a:gd name="connsiteY4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5092 w 10000"/>
                <a:gd name="connsiteY4" fmla="*/ 2870 h 10000"/>
                <a:gd name="connsiteX5" fmla="*/ 10000 w 10000"/>
                <a:gd name="connsiteY5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2651 w 10000"/>
                <a:gd name="connsiteY4" fmla="*/ 4683 h 10000"/>
                <a:gd name="connsiteX5" fmla="*/ 10000 w 10000"/>
                <a:gd name="connsiteY5" fmla="*/ 0 h 10000"/>
                <a:gd name="connsiteX0" fmla="*/ 7868 w 12162"/>
                <a:gd name="connsiteY0" fmla="*/ 5301 h 5321"/>
                <a:gd name="connsiteX1" fmla="*/ 2876 w 12162"/>
                <a:gd name="connsiteY1" fmla="*/ 5321 h 5321"/>
                <a:gd name="connsiteX2" fmla="*/ 0 w 12162"/>
                <a:gd name="connsiteY2" fmla="*/ 4157 h 5321"/>
                <a:gd name="connsiteX3" fmla="*/ 49 w 12162"/>
                <a:gd name="connsiteY3" fmla="*/ 1068 h 5321"/>
                <a:gd name="connsiteX4" fmla="*/ 2651 w 12162"/>
                <a:gd name="connsiteY4" fmla="*/ 4 h 5321"/>
                <a:gd name="connsiteX5" fmla="*/ 12162 w 12162"/>
                <a:gd name="connsiteY5" fmla="*/ 0 h 5321"/>
                <a:gd name="connsiteX0" fmla="*/ 6432 w 9963"/>
                <a:gd name="connsiteY0" fmla="*/ 9962 h 10000"/>
                <a:gd name="connsiteX1" fmla="*/ 2328 w 9963"/>
                <a:gd name="connsiteY1" fmla="*/ 10000 h 10000"/>
                <a:gd name="connsiteX2" fmla="*/ 20 w 9963"/>
                <a:gd name="connsiteY2" fmla="*/ 7867 h 10000"/>
                <a:gd name="connsiteX3" fmla="*/ 3 w 9963"/>
                <a:gd name="connsiteY3" fmla="*/ 2007 h 10000"/>
                <a:gd name="connsiteX4" fmla="*/ 2143 w 9963"/>
                <a:gd name="connsiteY4" fmla="*/ 8 h 10000"/>
                <a:gd name="connsiteX5" fmla="*/ 9963 w 9963"/>
                <a:gd name="connsiteY5" fmla="*/ 0 h 10000"/>
                <a:gd name="connsiteX0" fmla="*/ 6436 w 9980"/>
                <a:gd name="connsiteY0" fmla="*/ 9962 h 10000"/>
                <a:gd name="connsiteX1" fmla="*/ 2317 w 9980"/>
                <a:gd name="connsiteY1" fmla="*/ 10000 h 10000"/>
                <a:gd name="connsiteX2" fmla="*/ 0 w 9980"/>
                <a:gd name="connsiteY2" fmla="*/ 7867 h 10000"/>
                <a:gd name="connsiteX3" fmla="*/ 156 w 9980"/>
                <a:gd name="connsiteY3" fmla="*/ 1952 h 10000"/>
                <a:gd name="connsiteX4" fmla="*/ 2131 w 9980"/>
                <a:gd name="connsiteY4" fmla="*/ 8 h 10000"/>
                <a:gd name="connsiteX5" fmla="*/ 9980 w 9980"/>
                <a:gd name="connsiteY5" fmla="*/ 0 h 10000"/>
                <a:gd name="connsiteX0" fmla="*/ 6449 w 10000"/>
                <a:gd name="connsiteY0" fmla="*/ 9962 h 10000"/>
                <a:gd name="connsiteX1" fmla="*/ 2322 w 10000"/>
                <a:gd name="connsiteY1" fmla="*/ 10000 h 10000"/>
                <a:gd name="connsiteX2" fmla="*/ 0 w 10000"/>
                <a:gd name="connsiteY2" fmla="*/ 7867 h 10000"/>
                <a:gd name="connsiteX3" fmla="*/ 98 w 10000"/>
                <a:gd name="connsiteY3" fmla="*/ 1952 h 10000"/>
                <a:gd name="connsiteX4" fmla="*/ 2135 w 10000"/>
                <a:gd name="connsiteY4" fmla="*/ 8 h 10000"/>
                <a:gd name="connsiteX5" fmla="*/ 10000 w 10000"/>
                <a:gd name="connsiteY5" fmla="*/ 0 h 10000"/>
                <a:gd name="connsiteX0" fmla="*/ 6391 w 9942"/>
                <a:gd name="connsiteY0" fmla="*/ 9962 h 10000"/>
                <a:gd name="connsiteX1" fmla="*/ 2264 w 9942"/>
                <a:gd name="connsiteY1" fmla="*/ 10000 h 10000"/>
                <a:gd name="connsiteX2" fmla="*/ 0 w 9942"/>
                <a:gd name="connsiteY2" fmla="*/ 7867 h 10000"/>
                <a:gd name="connsiteX3" fmla="*/ 40 w 9942"/>
                <a:gd name="connsiteY3" fmla="*/ 1952 h 10000"/>
                <a:gd name="connsiteX4" fmla="*/ 2077 w 9942"/>
                <a:gd name="connsiteY4" fmla="*/ 8 h 10000"/>
                <a:gd name="connsiteX5" fmla="*/ 9942 w 9942"/>
                <a:gd name="connsiteY5" fmla="*/ 0 h 10000"/>
                <a:gd name="connsiteX0" fmla="*/ 6428 w 10000"/>
                <a:gd name="connsiteY0" fmla="*/ 9962 h 9962"/>
                <a:gd name="connsiteX1" fmla="*/ 1987 w 10000"/>
                <a:gd name="connsiteY1" fmla="*/ 9670 h 9962"/>
                <a:gd name="connsiteX2" fmla="*/ 0 w 10000"/>
                <a:gd name="connsiteY2" fmla="*/ 7867 h 9962"/>
                <a:gd name="connsiteX3" fmla="*/ 40 w 10000"/>
                <a:gd name="connsiteY3" fmla="*/ 1952 h 9962"/>
                <a:gd name="connsiteX4" fmla="*/ 2089 w 10000"/>
                <a:gd name="connsiteY4" fmla="*/ 8 h 9962"/>
                <a:gd name="connsiteX5" fmla="*/ 10000 w 10000"/>
                <a:gd name="connsiteY5" fmla="*/ 0 h 9962"/>
                <a:gd name="connsiteX0" fmla="*/ 6892 w 10000"/>
                <a:gd name="connsiteY0" fmla="*/ 9779 h 9779"/>
                <a:gd name="connsiteX1" fmla="*/ 1987 w 10000"/>
                <a:gd name="connsiteY1" fmla="*/ 9707 h 9779"/>
                <a:gd name="connsiteX2" fmla="*/ 0 w 10000"/>
                <a:gd name="connsiteY2" fmla="*/ 7897 h 9779"/>
                <a:gd name="connsiteX3" fmla="*/ 40 w 10000"/>
                <a:gd name="connsiteY3" fmla="*/ 1959 h 9779"/>
                <a:gd name="connsiteX4" fmla="*/ 2089 w 10000"/>
                <a:gd name="connsiteY4" fmla="*/ 8 h 9779"/>
                <a:gd name="connsiteX5" fmla="*/ 10000 w 10000"/>
                <a:gd name="connsiteY5" fmla="*/ 0 h 9779"/>
                <a:gd name="connsiteX0" fmla="*/ 22250 w 25358"/>
                <a:gd name="connsiteY0" fmla="*/ 10000 h 10000"/>
                <a:gd name="connsiteX1" fmla="*/ 17345 w 25358"/>
                <a:gd name="connsiteY1" fmla="*/ 9926 h 10000"/>
                <a:gd name="connsiteX2" fmla="*/ 0 w 25358"/>
                <a:gd name="connsiteY2" fmla="*/ 9475 h 10000"/>
                <a:gd name="connsiteX3" fmla="*/ 15398 w 25358"/>
                <a:gd name="connsiteY3" fmla="*/ 2003 h 10000"/>
                <a:gd name="connsiteX4" fmla="*/ 17447 w 25358"/>
                <a:gd name="connsiteY4" fmla="*/ 8 h 10000"/>
                <a:gd name="connsiteX5" fmla="*/ 25358 w 25358"/>
                <a:gd name="connsiteY5" fmla="*/ 0 h 10000"/>
                <a:gd name="connsiteX0" fmla="*/ 22369 w 25477"/>
                <a:gd name="connsiteY0" fmla="*/ 10000 h 13111"/>
                <a:gd name="connsiteX1" fmla="*/ 17464 w 25477"/>
                <a:gd name="connsiteY1" fmla="*/ 9926 h 13111"/>
                <a:gd name="connsiteX2" fmla="*/ 0 w 25477"/>
                <a:gd name="connsiteY2" fmla="*/ 13052 h 13111"/>
                <a:gd name="connsiteX3" fmla="*/ 15517 w 25477"/>
                <a:gd name="connsiteY3" fmla="*/ 2003 h 13111"/>
                <a:gd name="connsiteX4" fmla="*/ 17566 w 25477"/>
                <a:gd name="connsiteY4" fmla="*/ 8 h 13111"/>
                <a:gd name="connsiteX5" fmla="*/ 25477 w 25477"/>
                <a:gd name="connsiteY5" fmla="*/ 0 h 13111"/>
                <a:gd name="connsiteX0" fmla="*/ 22376 w 25484"/>
                <a:gd name="connsiteY0" fmla="*/ 10000 h 13052"/>
                <a:gd name="connsiteX1" fmla="*/ 17471 w 25484"/>
                <a:gd name="connsiteY1" fmla="*/ 9926 h 13052"/>
                <a:gd name="connsiteX2" fmla="*/ 7 w 25484"/>
                <a:gd name="connsiteY2" fmla="*/ 13052 h 13052"/>
                <a:gd name="connsiteX3" fmla="*/ 15524 w 25484"/>
                <a:gd name="connsiteY3" fmla="*/ 2003 h 13052"/>
                <a:gd name="connsiteX4" fmla="*/ 17573 w 25484"/>
                <a:gd name="connsiteY4" fmla="*/ 8 h 13052"/>
                <a:gd name="connsiteX5" fmla="*/ 25484 w 25484"/>
                <a:gd name="connsiteY5" fmla="*/ 0 h 13052"/>
                <a:gd name="connsiteX0" fmla="*/ 22369 w 25477"/>
                <a:gd name="connsiteY0" fmla="*/ 10000 h 13052"/>
                <a:gd name="connsiteX1" fmla="*/ 17464 w 25477"/>
                <a:gd name="connsiteY1" fmla="*/ 9926 h 13052"/>
                <a:gd name="connsiteX2" fmla="*/ 0 w 25477"/>
                <a:gd name="connsiteY2" fmla="*/ 13052 h 13052"/>
                <a:gd name="connsiteX3" fmla="*/ 15517 w 25477"/>
                <a:gd name="connsiteY3" fmla="*/ 2003 h 13052"/>
                <a:gd name="connsiteX4" fmla="*/ 17566 w 25477"/>
                <a:gd name="connsiteY4" fmla="*/ 8 h 13052"/>
                <a:gd name="connsiteX5" fmla="*/ 25477 w 25477"/>
                <a:gd name="connsiteY5" fmla="*/ 0 h 13052"/>
                <a:gd name="connsiteX0" fmla="*/ 20589 w 23697"/>
                <a:gd name="connsiteY0" fmla="*/ 10000 h 10000"/>
                <a:gd name="connsiteX1" fmla="*/ 15684 w 23697"/>
                <a:gd name="connsiteY1" fmla="*/ 9926 h 10000"/>
                <a:gd name="connsiteX2" fmla="*/ 0 w 23697"/>
                <a:gd name="connsiteY2" fmla="*/ 6705 h 10000"/>
                <a:gd name="connsiteX3" fmla="*/ 13737 w 23697"/>
                <a:gd name="connsiteY3" fmla="*/ 2003 h 10000"/>
                <a:gd name="connsiteX4" fmla="*/ 15786 w 23697"/>
                <a:gd name="connsiteY4" fmla="*/ 8 h 10000"/>
                <a:gd name="connsiteX5" fmla="*/ 23697 w 23697"/>
                <a:gd name="connsiteY5" fmla="*/ 0 h 10000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3381 w 23341"/>
                <a:gd name="connsiteY3" fmla="*/ 2003 h 10282"/>
                <a:gd name="connsiteX4" fmla="*/ 15430 w 23341"/>
                <a:gd name="connsiteY4" fmla="*/ 8 h 10282"/>
                <a:gd name="connsiteX5" fmla="*/ 23341 w 23341"/>
                <a:gd name="connsiteY5" fmla="*/ 0 h 10282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5430 w 23341"/>
                <a:gd name="connsiteY3" fmla="*/ 8 h 10282"/>
                <a:gd name="connsiteX4" fmla="*/ 23341 w 23341"/>
                <a:gd name="connsiteY4" fmla="*/ 0 h 10282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5430 w 23341"/>
                <a:gd name="connsiteY3" fmla="*/ 8 h 10282"/>
                <a:gd name="connsiteX4" fmla="*/ 23341 w 23341"/>
                <a:gd name="connsiteY4" fmla="*/ 0 h 10282"/>
                <a:gd name="connsiteX0" fmla="*/ 22600 w 25708"/>
                <a:gd name="connsiteY0" fmla="*/ 10000 h 10282"/>
                <a:gd name="connsiteX1" fmla="*/ 17695 w 25708"/>
                <a:gd name="connsiteY1" fmla="*/ 9926 h 10282"/>
                <a:gd name="connsiteX2" fmla="*/ 2367 w 25708"/>
                <a:gd name="connsiteY2" fmla="*/ 10282 h 10282"/>
                <a:gd name="connsiteX3" fmla="*/ 0 w 25708"/>
                <a:gd name="connsiteY3" fmla="*/ 8086 h 10282"/>
                <a:gd name="connsiteX4" fmla="*/ 25708 w 25708"/>
                <a:gd name="connsiteY4" fmla="*/ 0 h 10282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58217 w 58217"/>
                <a:gd name="connsiteY4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0824 w 58217"/>
                <a:gd name="connsiteY4" fmla="*/ 29457 h 65211"/>
                <a:gd name="connsiteX5" fmla="*/ 58217 w 58217"/>
                <a:gd name="connsiteY5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58217 w 58217"/>
                <a:gd name="connsiteY5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5129 h 65411"/>
                <a:gd name="connsiteX1" fmla="*/ 17695 w 58217"/>
                <a:gd name="connsiteY1" fmla="*/ 65055 h 65411"/>
                <a:gd name="connsiteX2" fmla="*/ 2367 w 58217"/>
                <a:gd name="connsiteY2" fmla="*/ 65411 h 65411"/>
                <a:gd name="connsiteX3" fmla="*/ 0 w 58217"/>
                <a:gd name="connsiteY3" fmla="*/ 63215 h 65411"/>
                <a:gd name="connsiteX4" fmla="*/ 332 w 58217"/>
                <a:gd name="connsiteY4" fmla="*/ 2192 h 65411"/>
                <a:gd name="connsiteX5" fmla="*/ 2943 w 58217"/>
                <a:gd name="connsiteY5" fmla="*/ 0 h 65411"/>
                <a:gd name="connsiteX6" fmla="*/ 58217 w 58217"/>
                <a:gd name="connsiteY6" fmla="*/ 200 h 65411"/>
                <a:gd name="connsiteX0" fmla="*/ 22600 w 64268"/>
                <a:gd name="connsiteY0" fmla="*/ 65129 h 65411"/>
                <a:gd name="connsiteX1" fmla="*/ 17695 w 64268"/>
                <a:gd name="connsiteY1" fmla="*/ 65055 h 65411"/>
                <a:gd name="connsiteX2" fmla="*/ 2367 w 64268"/>
                <a:gd name="connsiteY2" fmla="*/ 65411 h 65411"/>
                <a:gd name="connsiteX3" fmla="*/ 0 w 64268"/>
                <a:gd name="connsiteY3" fmla="*/ 63215 h 65411"/>
                <a:gd name="connsiteX4" fmla="*/ 332 w 64268"/>
                <a:gd name="connsiteY4" fmla="*/ 2192 h 65411"/>
                <a:gd name="connsiteX5" fmla="*/ 2943 w 64268"/>
                <a:gd name="connsiteY5" fmla="*/ 0 h 65411"/>
                <a:gd name="connsiteX6" fmla="*/ 64268 w 64268"/>
                <a:gd name="connsiteY6" fmla="*/ 200 h 65411"/>
                <a:gd name="connsiteX0" fmla="*/ 22600 w 66048"/>
                <a:gd name="connsiteY0" fmla="*/ 65129 h 65411"/>
                <a:gd name="connsiteX1" fmla="*/ 17695 w 66048"/>
                <a:gd name="connsiteY1" fmla="*/ 65055 h 65411"/>
                <a:gd name="connsiteX2" fmla="*/ 2367 w 66048"/>
                <a:gd name="connsiteY2" fmla="*/ 65411 h 65411"/>
                <a:gd name="connsiteX3" fmla="*/ 0 w 66048"/>
                <a:gd name="connsiteY3" fmla="*/ 63215 h 65411"/>
                <a:gd name="connsiteX4" fmla="*/ 332 w 66048"/>
                <a:gd name="connsiteY4" fmla="*/ 2192 h 65411"/>
                <a:gd name="connsiteX5" fmla="*/ 2943 w 66048"/>
                <a:gd name="connsiteY5" fmla="*/ 0 h 65411"/>
                <a:gd name="connsiteX6" fmla="*/ 66048 w 66048"/>
                <a:gd name="connsiteY6" fmla="*/ 85 h 65411"/>
                <a:gd name="connsiteX0" fmla="*/ 22600 w 76231"/>
                <a:gd name="connsiteY0" fmla="*/ 65319 h 65601"/>
                <a:gd name="connsiteX1" fmla="*/ 17695 w 76231"/>
                <a:gd name="connsiteY1" fmla="*/ 65245 h 65601"/>
                <a:gd name="connsiteX2" fmla="*/ 2367 w 76231"/>
                <a:gd name="connsiteY2" fmla="*/ 65601 h 65601"/>
                <a:gd name="connsiteX3" fmla="*/ 0 w 76231"/>
                <a:gd name="connsiteY3" fmla="*/ 63405 h 65601"/>
                <a:gd name="connsiteX4" fmla="*/ 332 w 76231"/>
                <a:gd name="connsiteY4" fmla="*/ 2382 h 65601"/>
                <a:gd name="connsiteX5" fmla="*/ 2943 w 76231"/>
                <a:gd name="connsiteY5" fmla="*/ 190 h 65601"/>
                <a:gd name="connsiteX6" fmla="*/ 76231 w 76231"/>
                <a:gd name="connsiteY6" fmla="*/ 0 h 6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31" h="65601">
                  <a:moveTo>
                    <a:pt x="22600" y="65319"/>
                  </a:moveTo>
                  <a:lnTo>
                    <a:pt x="17695" y="65245"/>
                  </a:lnTo>
                  <a:lnTo>
                    <a:pt x="2367" y="65601"/>
                  </a:lnTo>
                  <a:lnTo>
                    <a:pt x="0" y="63405"/>
                  </a:lnTo>
                  <a:cubicBezTo>
                    <a:pt x="111" y="43064"/>
                    <a:pt x="221" y="22723"/>
                    <a:pt x="332" y="2382"/>
                  </a:cubicBezTo>
                  <a:lnTo>
                    <a:pt x="2943" y="190"/>
                  </a:lnTo>
                  <a:lnTo>
                    <a:pt x="76231" y="0"/>
                  </a:lnTo>
                </a:path>
              </a:pathLst>
            </a:custGeom>
            <a:noFill/>
            <a:ln w="38100">
              <a:solidFill>
                <a:srgbClr val="92D050"/>
              </a:solidFill>
              <a:round/>
              <a:headEnd/>
              <a:tailEnd type="stealth" w="med" len="med"/>
            </a:ln>
            <a:effectLst/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8" name="Freeform 13"/>
            <p:cNvSpPr>
              <a:spLocks noChangeAspect="1"/>
            </p:cNvSpPr>
            <p:nvPr/>
          </p:nvSpPr>
          <p:spPr bwMode="auto">
            <a:xfrm>
              <a:off x="4680452" y="880645"/>
              <a:ext cx="3566079" cy="3235457"/>
            </a:xfrm>
            <a:custGeom>
              <a:avLst/>
              <a:gdLst>
                <a:gd name="connsiteX0" fmla="*/ 0 w 10000"/>
                <a:gd name="connsiteY0" fmla="*/ 9879 h 9879"/>
                <a:gd name="connsiteX1" fmla="*/ 8485 w 10000"/>
                <a:gd name="connsiteY1" fmla="*/ 8550 h 9879"/>
                <a:gd name="connsiteX2" fmla="*/ 10000 w 10000"/>
                <a:gd name="connsiteY2" fmla="*/ 7509 h 9879"/>
                <a:gd name="connsiteX3" fmla="*/ 10000 w 10000"/>
                <a:gd name="connsiteY3" fmla="*/ 0 h 9879"/>
                <a:gd name="connsiteX0" fmla="*/ 0 w 10000"/>
                <a:gd name="connsiteY0" fmla="*/ 10000 h 10000"/>
                <a:gd name="connsiteX1" fmla="*/ 8485 w 10000"/>
                <a:gd name="connsiteY1" fmla="*/ 8655 h 10000"/>
                <a:gd name="connsiteX2" fmla="*/ 10000 w 10000"/>
                <a:gd name="connsiteY2" fmla="*/ 7601 h 10000"/>
                <a:gd name="connsiteX3" fmla="*/ 10000 w 10000"/>
                <a:gd name="connsiteY3" fmla="*/ 0 h 10000"/>
                <a:gd name="connsiteX0" fmla="*/ 0 w 10000"/>
                <a:gd name="connsiteY0" fmla="*/ 9053 h 9053"/>
                <a:gd name="connsiteX1" fmla="*/ 8485 w 10000"/>
                <a:gd name="connsiteY1" fmla="*/ 7708 h 9053"/>
                <a:gd name="connsiteX2" fmla="*/ 10000 w 10000"/>
                <a:gd name="connsiteY2" fmla="*/ 6654 h 9053"/>
                <a:gd name="connsiteX3" fmla="*/ 10000 w 10000"/>
                <a:gd name="connsiteY3" fmla="*/ 0 h 9053"/>
                <a:gd name="connsiteX0" fmla="*/ 0 w 10000"/>
                <a:gd name="connsiteY0" fmla="*/ 11046 h 11046"/>
                <a:gd name="connsiteX1" fmla="*/ 8485 w 10000"/>
                <a:gd name="connsiteY1" fmla="*/ 9560 h 11046"/>
                <a:gd name="connsiteX2" fmla="*/ 10000 w 10000"/>
                <a:gd name="connsiteY2" fmla="*/ 8396 h 11046"/>
                <a:gd name="connsiteX3" fmla="*/ 10000 w 10000"/>
                <a:gd name="connsiteY3" fmla="*/ 0 h 11046"/>
                <a:gd name="connsiteX0" fmla="*/ 0 w 10000"/>
                <a:gd name="connsiteY0" fmla="*/ 10815 h 10815"/>
                <a:gd name="connsiteX1" fmla="*/ 8485 w 10000"/>
                <a:gd name="connsiteY1" fmla="*/ 9329 h 10815"/>
                <a:gd name="connsiteX2" fmla="*/ 10000 w 10000"/>
                <a:gd name="connsiteY2" fmla="*/ 8165 h 10815"/>
                <a:gd name="connsiteX3" fmla="*/ 9976 w 10000"/>
                <a:gd name="connsiteY3" fmla="*/ 0 h 10815"/>
                <a:gd name="connsiteX0" fmla="*/ 0 w 10000"/>
                <a:gd name="connsiteY0" fmla="*/ 10994 h 10994"/>
                <a:gd name="connsiteX1" fmla="*/ 8485 w 10000"/>
                <a:gd name="connsiteY1" fmla="*/ 9508 h 10994"/>
                <a:gd name="connsiteX2" fmla="*/ 10000 w 10000"/>
                <a:gd name="connsiteY2" fmla="*/ 8344 h 10994"/>
                <a:gd name="connsiteX3" fmla="*/ 9976 w 10000"/>
                <a:gd name="connsiteY3" fmla="*/ 0 h 10994"/>
                <a:gd name="connsiteX0" fmla="*/ 0 w 10000"/>
                <a:gd name="connsiteY0" fmla="*/ 10749 h 10749"/>
                <a:gd name="connsiteX1" fmla="*/ 8485 w 10000"/>
                <a:gd name="connsiteY1" fmla="*/ 9263 h 10749"/>
                <a:gd name="connsiteX2" fmla="*/ 10000 w 10000"/>
                <a:gd name="connsiteY2" fmla="*/ 8099 h 10749"/>
                <a:gd name="connsiteX3" fmla="*/ 9976 w 10000"/>
                <a:gd name="connsiteY3" fmla="*/ 0 h 10749"/>
                <a:gd name="connsiteX0" fmla="*/ 0 w 10000"/>
                <a:gd name="connsiteY0" fmla="*/ 10837 h 10837"/>
                <a:gd name="connsiteX1" fmla="*/ 8485 w 10000"/>
                <a:gd name="connsiteY1" fmla="*/ 9351 h 10837"/>
                <a:gd name="connsiteX2" fmla="*/ 10000 w 10000"/>
                <a:gd name="connsiteY2" fmla="*/ 8187 h 10837"/>
                <a:gd name="connsiteX3" fmla="*/ 9976 w 10000"/>
                <a:gd name="connsiteY3" fmla="*/ 0 h 10837"/>
                <a:gd name="connsiteX0" fmla="*/ 0 w 10000"/>
                <a:gd name="connsiteY0" fmla="*/ 10925 h 10925"/>
                <a:gd name="connsiteX1" fmla="*/ 8485 w 10000"/>
                <a:gd name="connsiteY1" fmla="*/ 9439 h 10925"/>
                <a:gd name="connsiteX2" fmla="*/ 10000 w 10000"/>
                <a:gd name="connsiteY2" fmla="*/ 8275 h 10925"/>
                <a:gd name="connsiteX3" fmla="*/ 9976 w 10000"/>
                <a:gd name="connsiteY3" fmla="*/ 0 h 10925"/>
                <a:gd name="connsiteX0" fmla="*/ 0 w 10000"/>
                <a:gd name="connsiteY0" fmla="*/ 10866 h 10866"/>
                <a:gd name="connsiteX1" fmla="*/ 8485 w 10000"/>
                <a:gd name="connsiteY1" fmla="*/ 9380 h 10866"/>
                <a:gd name="connsiteX2" fmla="*/ 10000 w 10000"/>
                <a:gd name="connsiteY2" fmla="*/ 8216 h 10866"/>
                <a:gd name="connsiteX3" fmla="*/ 9976 w 10000"/>
                <a:gd name="connsiteY3" fmla="*/ 0 h 10866"/>
                <a:gd name="connsiteX0" fmla="*/ 23645 w 23645"/>
                <a:gd name="connsiteY0" fmla="*/ 16469 h 16469"/>
                <a:gd name="connsiteX1" fmla="*/ 0 w 23645"/>
                <a:gd name="connsiteY1" fmla="*/ 9380 h 16469"/>
                <a:gd name="connsiteX2" fmla="*/ 1515 w 23645"/>
                <a:gd name="connsiteY2" fmla="*/ 8216 h 16469"/>
                <a:gd name="connsiteX3" fmla="*/ 1491 w 23645"/>
                <a:gd name="connsiteY3" fmla="*/ 0 h 16469"/>
                <a:gd name="connsiteX0" fmla="*/ 22154 w 22154"/>
                <a:gd name="connsiteY0" fmla="*/ 16469 h 16469"/>
                <a:gd name="connsiteX1" fmla="*/ 15443 w 22154"/>
                <a:gd name="connsiteY1" fmla="*/ 16464 h 16469"/>
                <a:gd name="connsiteX2" fmla="*/ 24 w 22154"/>
                <a:gd name="connsiteY2" fmla="*/ 8216 h 16469"/>
                <a:gd name="connsiteX3" fmla="*/ 0 w 22154"/>
                <a:gd name="connsiteY3" fmla="*/ 0 h 16469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60 w 22154"/>
                <a:gd name="connsiteY2" fmla="*/ 14049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3660 w 22154"/>
                <a:gd name="connsiteY3" fmla="*/ 14130 h 16480"/>
                <a:gd name="connsiteX4" fmla="*/ 0 w 22154"/>
                <a:gd name="connsiteY4" fmla="*/ 0 h 16480"/>
                <a:gd name="connsiteX0" fmla="*/ 8547 w 10863"/>
                <a:gd name="connsiteY0" fmla="*/ 5514 h 5525"/>
                <a:gd name="connsiteX1" fmla="*/ 3124 w 10863"/>
                <a:gd name="connsiteY1" fmla="*/ 5525 h 5525"/>
                <a:gd name="connsiteX2" fmla="*/ 0 w 10863"/>
                <a:gd name="connsiteY2" fmla="*/ 4882 h 5525"/>
                <a:gd name="connsiteX3" fmla="*/ 53 w 10863"/>
                <a:gd name="connsiteY3" fmla="*/ 3175 h 5525"/>
                <a:gd name="connsiteX4" fmla="*/ 10863 w 10863"/>
                <a:gd name="connsiteY4" fmla="*/ 0 h 5525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10000 w 10000"/>
                <a:gd name="connsiteY4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5092 w 10000"/>
                <a:gd name="connsiteY4" fmla="*/ 2870 h 10000"/>
                <a:gd name="connsiteX5" fmla="*/ 10000 w 10000"/>
                <a:gd name="connsiteY5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2651 w 10000"/>
                <a:gd name="connsiteY4" fmla="*/ 4683 h 10000"/>
                <a:gd name="connsiteX5" fmla="*/ 10000 w 10000"/>
                <a:gd name="connsiteY5" fmla="*/ 0 h 10000"/>
                <a:gd name="connsiteX0" fmla="*/ 7868 w 12162"/>
                <a:gd name="connsiteY0" fmla="*/ 5301 h 5321"/>
                <a:gd name="connsiteX1" fmla="*/ 2876 w 12162"/>
                <a:gd name="connsiteY1" fmla="*/ 5321 h 5321"/>
                <a:gd name="connsiteX2" fmla="*/ 0 w 12162"/>
                <a:gd name="connsiteY2" fmla="*/ 4157 h 5321"/>
                <a:gd name="connsiteX3" fmla="*/ 49 w 12162"/>
                <a:gd name="connsiteY3" fmla="*/ 1068 h 5321"/>
                <a:gd name="connsiteX4" fmla="*/ 2651 w 12162"/>
                <a:gd name="connsiteY4" fmla="*/ 4 h 5321"/>
                <a:gd name="connsiteX5" fmla="*/ 12162 w 12162"/>
                <a:gd name="connsiteY5" fmla="*/ 0 h 5321"/>
                <a:gd name="connsiteX0" fmla="*/ 6432 w 9963"/>
                <a:gd name="connsiteY0" fmla="*/ 9962 h 10000"/>
                <a:gd name="connsiteX1" fmla="*/ 2328 w 9963"/>
                <a:gd name="connsiteY1" fmla="*/ 10000 h 10000"/>
                <a:gd name="connsiteX2" fmla="*/ 20 w 9963"/>
                <a:gd name="connsiteY2" fmla="*/ 7867 h 10000"/>
                <a:gd name="connsiteX3" fmla="*/ 3 w 9963"/>
                <a:gd name="connsiteY3" fmla="*/ 2007 h 10000"/>
                <a:gd name="connsiteX4" fmla="*/ 2143 w 9963"/>
                <a:gd name="connsiteY4" fmla="*/ 8 h 10000"/>
                <a:gd name="connsiteX5" fmla="*/ 9963 w 9963"/>
                <a:gd name="connsiteY5" fmla="*/ 0 h 10000"/>
                <a:gd name="connsiteX0" fmla="*/ 6436 w 9980"/>
                <a:gd name="connsiteY0" fmla="*/ 9962 h 10000"/>
                <a:gd name="connsiteX1" fmla="*/ 2317 w 9980"/>
                <a:gd name="connsiteY1" fmla="*/ 10000 h 10000"/>
                <a:gd name="connsiteX2" fmla="*/ 0 w 9980"/>
                <a:gd name="connsiteY2" fmla="*/ 7867 h 10000"/>
                <a:gd name="connsiteX3" fmla="*/ 156 w 9980"/>
                <a:gd name="connsiteY3" fmla="*/ 1952 h 10000"/>
                <a:gd name="connsiteX4" fmla="*/ 2131 w 9980"/>
                <a:gd name="connsiteY4" fmla="*/ 8 h 10000"/>
                <a:gd name="connsiteX5" fmla="*/ 9980 w 9980"/>
                <a:gd name="connsiteY5" fmla="*/ 0 h 10000"/>
                <a:gd name="connsiteX0" fmla="*/ 6449 w 10000"/>
                <a:gd name="connsiteY0" fmla="*/ 9962 h 10000"/>
                <a:gd name="connsiteX1" fmla="*/ 2322 w 10000"/>
                <a:gd name="connsiteY1" fmla="*/ 10000 h 10000"/>
                <a:gd name="connsiteX2" fmla="*/ 0 w 10000"/>
                <a:gd name="connsiteY2" fmla="*/ 7867 h 10000"/>
                <a:gd name="connsiteX3" fmla="*/ 98 w 10000"/>
                <a:gd name="connsiteY3" fmla="*/ 1952 h 10000"/>
                <a:gd name="connsiteX4" fmla="*/ 2135 w 10000"/>
                <a:gd name="connsiteY4" fmla="*/ 8 h 10000"/>
                <a:gd name="connsiteX5" fmla="*/ 10000 w 10000"/>
                <a:gd name="connsiteY5" fmla="*/ 0 h 10000"/>
                <a:gd name="connsiteX0" fmla="*/ 6391 w 9942"/>
                <a:gd name="connsiteY0" fmla="*/ 9962 h 10000"/>
                <a:gd name="connsiteX1" fmla="*/ 2264 w 9942"/>
                <a:gd name="connsiteY1" fmla="*/ 10000 h 10000"/>
                <a:gd name="connsiteX2" fmla="*/ 0 w 9942"/>
                <a:gd name="connsiteY2" fmla="*/ 7867 h 10000"/>
                <a:gd name="connsiteX3" fmla="*/ 40 w 9942"/>
                <a:gd name="connsiteY3" fmla="*/ 1952 h 10000"/>
                <a:gd name="connsiteX4" fmla="*/ 2077 w 9942"/>
                <a:gd name="connsiteY4" fmla="*/ 8 h 10000"/>
                <a:gd name="connsiteX5" fmla="*/ 9942 w 9942"/>
                <a:gd name="connsiteY5" fmla="*/ 0 h 10000"/>
                <a:gd name="connsiteX0" fmla="*/ 6428 w 10000"/>
                <a:gd name="connsiteY0" fmla="*/ 9962 h 9962"/>
                <a:gd name="connsiteX1" fmla="*/ 1987 w 10000"/>
                <a:gd name="connsiteY1" fmla="*/ 9670 h 9962"/>
                <a:gd name="connsiteX2" fmla="*/ 0 w 10000"/>
                <a:gd name="connsiteY2" fmla="*/ 7867 h 9962"/>
                <a:gd name="connsiteX3" fmla="*/ 40 w 10000"/>
                <a:gd name="connsiteY3" fmla="*/ 1952 h 9962"/>
                <a:gd name="connsiteX4" fmla="*/ 2089 w 10000"/>
                <a:gd name="connsiteY4" fmla="*/ 8 h 9962"/>
                <a:gd name="connsiteX5" fmla="*/ 10000 w 10000"/>
                <a:gd name="connsiteY5" fmla="*/ 0 h 9962"/>
                <a:gd name="connsiteX0" fmla="*/ 6892 w 10000"/>
                <a:gd name="connsiteY0" fmla="*/ 9779 h 9779"/>
                <a:gd name="connsiteX1" fmla="*/ 1987 w 10000"/>
                <a:gd name="connsiteY1" fmla="*/ 9707 h 9779"/>
                <a:gd name="connsiteX2" fmla="*/ 0 w 10000"/>
                <a:gd name="connsiteY2" fmla="*/ 7897 h 9779"/>
                <a:gd name="connsiteX3" fmla="*/ 40 w 10000"/>
                <a:gd name="connsiteY3" fmla="*/ 1959 h 9779"/>
                <a:gd name="connsiteX4" fmla="*/ 2089 w 10000"/>
                <a:gd name="connsiteY4" fmla="*/ 8 h 9779"/>
                <a:gd name="connsiteX5" fmla="*/ 10000 w 10000"/>
                <a:gd name="connsiteY5" fmla="*/ 0 h 9779"/>
                <a:gd name="connsiteX0" fmla="*/ 0 w 76196"/>
                <a:gd name="connsiteY0" fmla="*/ 5487 h 9926"/>
                <a:gd name="connsiteX1" fmla="*/ 68183 w 76196"/>
                <a:gd name="connsiteY1" fmla="*/ 9926 h 9926"/>
                <a:gd name="connsiteX2" fmla="*/ 66196 w 76196"/>
                <a:gd name="connsiteY2" fmla="*/ 8075 h 9926"/>
                <a:gd name="connsiteX3" fmla="*/ 66236 w 76196"/>
                <a:gd name="connsiteY3" fmla="*/ 2003 h 9926"/>
                <a:gd name="connsiteX4" fmla="*/ 68285 w 76196"/>
                <a:gd name="connsiteY4" fmla="*/ 8 h 9926"/>
                <a:gd name="connsiteX5" fmla="*/ 76196 w 76196"/>
                <a:gd name="connsiteY5" fmla="*/ 0 h 9926"/>
                <a:gd name="connsiteX0" fmla="*/ 12 w 10012"/>
                <a:gd name="connsiteY0" fmla="*/ 5528 h 10455"/>
                <a:gd name="connsiteX1" fmla="*/ 0 w 10012"/>
                <a:gd name="connsiteY1" fmla="*/ 10455 h 10455"/>
                <a:gd name="connsiteX2" fmla="*/ 8700 w 10012"/>
                <a:gd name="connsiteY2" fmla="*/ 8135 h 10455"/>
                <a:gd name="connsiteX3" fmla="*/ 8705 w 10012"/>
                <a:gd name="connsiteY3" fmla="*/ 2018 h 10455"/>
                <a:gd name="connsiteX4" fmla="*/ 8974 w 10012"/>
                <a:gd name="connsiteY4" fmla="*/ 8 h 10455"/>
                <a:gd name="connsiteX5" fmla="*/ 10012 w 10012"/>
                <a:gd name="connsiteY5" fmla="*/ 0 h 10455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64 w 10012"/>
                <a:gd name="connsiteY5" fmla="*/ 5237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776 w 10012"/>
                <a:gd name="connsiteY6" fmla="*/ 4953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36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381 w 10012"/>
                <a:gd name="connsiteY0" fmla="*/ 1796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381 w 10012"/>
                <a:gd name="connsiteY0" fmla="*/ 1796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106 w 9737"/>
                <a:gd name="connsiteY0" fmla="*/ 18117 h 28833"/>
                <a:gd name="connsiteX1" fmla="*/ 1127 w 9737"/>
                <a:gd name="connsiteY1" fmla="*/ 0 h 28833"/>
                <a:gd name="connsiteX2" fmla="*/ 5 w 9737"/>
                <a:gd name="connsiteY2" fmla="*/ 28833 h 28833"/>
                <a:gd name="connsiteX3" fmla="*/ 4928 w 9737"/>
                <a:gd name="connsiteY3" fmla="*/ 28741 h 28833"/>
                <a:gd name="connsiteX4" fmla="*/ 5341 w 9737"/>
                <a:gd name="connsiteY4" fmla="*/ 25934 h 28833"/>
                <a:gd name="connsiteX5" fmla="*/ 7367 w 9737"/>
                <a:gd name="connsiteY5" fmla="*/ 25877 h 28833"/>
                <a:gd name="connsiteX6" fmla="*/ 8707 w 9737"/>
                <a:gd name="connsiteY6" fmla="*/ 16329 h 28833"/>
                <a:gd name="connsiteX7" fmla="*/ 9737 w 9737"/>
                <a:gd name="connsiteY7" fmla="*/ 16321 h 28833"/>
                <a:gd name="connsiteX0" fmla="*/ 220 w 9084"/>
                <a:gd name="connsiteY0" fmla="*/ 6817 h 10502"/>
                <a:gd name="connsiteX1" fmla="*/ 241 w 9084"/>
                <a:gd name="connsiteY1" fmla="*/ 534 h 10502"/>
                <a:gd name="connsiteX2" fmla="*/ 15 w 9084"/>
                <a:gd name="connsiteY2" fmla="*/ 37 h 10502"/>
                <a:gd name="connsiteX3" fmla="*/ 4145 w 9084"/>
                <a:gd name="connsiteY3" fmla="*/ 10502 h 10502"/>
                <a:gd name="connsiteX4" fmla="*/ 4569 w 9084"/>
                <a:gd name="connsiteY4" fmla="*/ 9529 h 10502"/>
                <a:gd name="connsiteX5" fmla="*/ 6650 w 9084"/>
                <a:gd name="connsiteY5" fmla="*/ 9509 h 10502"/>
                <a:gd name="connsiteX6" fmla="*/ 8026 w 9084"/>
                <a:gd name="connsiteY6" fmla="*/ 6197 h 10502"/>
                <a:gd name="connsiteX7" fmla="*/ 9084 w 9084"/>
                <a:gd name="connsiteY7" fmla="*/ 6195 h 10502"/>
                <a:gd name="connsiteX0" fmla="*/ 3911 w 13669"/>
                <a:gd name="connsiteY0" fmla="*/ 6730 h 9316"/>
                <a:gd name="connsiteX1" fmla="*/ 3934 w 13669"/>
                <a:gd name="connsiteY1" fmla="*/ 747 h 9316"/>
                <a:gd name="connsiteX2" fmla="*/ 3686 w 13669"/>
                <a:gd name="connsiteY2" fmla="*/ 274 h 9316"/>
                <a:gd name="connsiteX3" fmla="*/ 0 w 13669"/>
                <a:gd name="connsiteY3" fmla="*/ 3 h 9316"/>
                <a:gd name="connsiteX4" fmla="*/ 8699 w 13669"/>
                <a:gd name="connsiteY4" fmla="*/ 9313 h 9316"/>
                <a:gd name="connsiteX5" fmla="*/ 10990 w 13669"/>
                <a:gd name="connsiteY5" fmla="*/ 9293 h 9316"/>
                <a:gd name="connsiteX6" fmla="*/ 12504 w 13669"/>
                <a:gd name="connsiteY6" fmla="*/ 6140 h 9316"/>
                <a:gd name="connsiteX7" fmla="*/ 13669 w 13669"/>
                <a:gd name="connsiteY7" fmla="*/ 6138 h 9316"/>
                <a:gd name="connsiteX0" fmla="*/ 2861 w 10000"/>
                <a:gd name="connsiteY0" fmla="*/ 7248 h 10024"/>
                <a:gd name="connsiteX1" fmla="*/ 2878 w 10000"/>
                <a:gd name="connsiteY1" fmla="*/ 826 h 10024"/>
                <a:gd name="connsiteX2" fmla="*/ 2562 w 10000"/>
                <a:gd name="connsiteY2" fmla="*/ 30 h 10024"/>
                <a:gd name="connsiteX3" fmla="*/ 0 w 10000"/>
                <a:gd name="connsiteY3" fmla="*/ 27 h 10024"/>
                <a:gd name="connsiteX4" fmla="*/ 6364 w 10000"/>
                <a:gd name="connsiteY4" fmla="*/ 10021 h 10024"/>
                <a:gd name="connsiteX5" fmla="*/ 8040 w 10000"/>
                <a:gd name="connsiteY5" fmla="*/ 9999 h 10024"/>
                <a:gd name="connsiteX6" fmla="*/ 9148 w 10000"/>
                <a:gd name="connsiteY6" fmla="*/ 6615 h 10024"/>
                <a:gd name="connsiteX7" fmla="*/ 10000 w 10000"/>
                <a:gd name="connsiteY7" fmla="*/ 6613 h 10024"/>
                <a:gd name="connsiteX0" fmla="*/ 2861 w 10000"/>
                <a:gd name="connsiteY0" fmla="*/ 7248 h 10021"/>
                <a:gd name="connsiteX1" fmla="*/ 2878 w 10000"/>
                <a:gd name="connsiteY1" fmla="*/ 826 h 10021"/>
                <a:gd name="connsiteX2" fmla="*/ 2562 w 10000"/>
                <a:gd name="connsiteY2" fmla="*/ 30 h 10021"/>
                <a:gd name="connsiteX3" fmla="*/ 0 w 10000"/>
                <a:gd name="connsiteY3" fmla="*/ 27 h 10021"/>
                <a:gd name="connsiteX4" fmla="*/ 2491 w 10000"/>
                <a:gd name="connsiteY4" fmla="*/ 3909 h 10021"/>
                <a:gd name="connsiteX5" fmla="*/ 6364 w 10000"/>
                <a:gd name="connsiteY5" fmla="*/ 10021 h 10021"/>
                <a:gd name="connsiteX6" fmla="*/ 8040 w 10000"/>
                <a:gd name="connsiteY6" fmla="*/ 9999 h 10021"/>
                <a:gd name="connsiteX7" fmla="*/ 9148 w 10000"/>
                <a:gd name="connsiteY7" fmla="*/ 6615 h 10021"/>
                <a:gd name="connsiteX8" fmla="*/ 10000 w 10000"/>
                <a:gd name="connsiteY8" fmla="*/ 6613 h 10021"/>
                <a:gd name="connsiteX0" fmla="*/ 2924 w 10063"/>
                <a:gd name="connsiteY0" fmla="*/ 7814 h 10587"/>
                <a:gd name="connsiteX1" fmla="*/ 2941 w 10063"/>
                <a:gd name="connsiteY1" fmla="*/ 1392 h 10587"/>
                <a:gd name="connsiteX2" fmla="*/ 2625 w 10063"/>
                <a:gd name="connsiteY2" fmla="*/ 596 h 10587"/>
                <a:gd name="connsiteX3" fmla="*/ 63 w 10063"/>
                <a:gd name="connsiteY3" fmla="*/ 593 h 10587"/>
                <a:gd name="connsiteX4" fmla="*/ 765 w 10063"/>
                <a:gd name="connsiteY4" fmla="*/ 621 h 10587"/>
                <a:gd name="connsiteX5" fmla="*/ 6427 w 10063"/>
                <a:gd name="connsiteY5" fmla="*/ 10587 h 10587"/>
                <a:gd name="connsiteX6" fmla="*/ 8103 w 10063"/>
                <a:gd name="connsiteY6" fmla="*/ 10565 h 10587"/>
                <a:gd name="connsiteX7" fmla="*/ 9211 w 10063"/>
                <a:gd name="connsiteY7" fmla="*/ 7181 h 10587"/>
                <a:gd name="connsiteX8" fmla="*/ 10063 w 10063"/>
                <a:gd name="connsiteY8" fmla="*/ 7179 h 10587"/>
                <a:gd name="connsiteX0" fmla="*/ 2861 w 10000"/>
                <a:gd name="connsiteY0" fmla="*/ 7249 h 10022"/>
                <a:gd name="connsiteX1" fmla="*/ 2878 w 10000"/>
                <a:gd name="connsiteY1" fmla="*/ 827 h 10022"/>
                <a:gd name="connsiteX2" fmla="*/ 2562 w 10000"/>
                <a:gd name="connsiteY2" fmla="*/ 31 h 10022"/>
                <a:gd name="connsiteX3" fmla="*/ 0 w 10000"/>
                <a:gd name="connsiteY3" fmla="*/ 28 h 10022"/>
                <a:gd name="connsiteX4" fmla="*/ 702 w 10000"/>
                <a:gd name="connsiteY4" fmla="*/ 56 h 10022"/>
                <a:gd name="connsiteX5" fmla="*/ 6364 w 10000"/>
                <a:gd name="connsiteY5" fmla="*/ 10022 h 10022"/>
                <a:gd name="connsiteX6" fmla="*/ 8040 w 10000"/>
                <a:gd name="connsiteY6" fmla="*/ 10000 h 10022"/>
                <a:gd name="connsiteX7" fmla="*/ 9148 w 10000"/>
                <a:gd name="connsiteY7" fmla="*/ 6616 h 10022"/>
                <a:gd name="connsiteX8" fmla="*/ 10000 w 10000"/>
                <a:gd name="connsiteY8" fmla="*/ 6614 h 10022"/>
                <a:gd name="connsiteX0" fmla="*/ 2861 w 10000"/>
                <a:gd name="connsiteY0" fmla="*/ 7416 h 10189"/>
                <a:gd name="connsiteX1" fmla="*/ 2878 w 10000"/>
                <a:gd name="connsiteY1" fmla="*/ 994 h 10189"/>
                <a:gd name="connsiteX2" fmla="*/ 2562 w 10000"/>
                <a:gd name="connsiteY2" fmla="*/ 198 h 10189"/>
                <a:gd name="connsiteX3" fmla="*/ 0 w 10000"/>
                <a:gd name="connsiteY3" fmla="*/ 195 h 10189"/>
                <a:gd name="connsiteX4" fmla="*/ 702 w 10000"/>
                <a:gd name="connsiteY4" fmla="*/ 223 h 10189"/>
                <a:gd name="connsiteX5" fmla="*/ 1124 w 10000"/>
                <a:gd name="connsiteY5" fmla="*/ 942 h 10189"/>
                <a:gd name="connsiteX6" fmla="*/ 6364 w 10000"/>
                <a:gd name="connsiteY6" fmla="*/ 10189 h 10189"/>
                <a:gd name="connsiteX7" fmla="*/ 8040 w 10000"/>
                <a:gd name="connsiteY7" fmla="*/ 10167 h 10189"/>
                <a:gd name="connsiteX8" fmla="*/ 9148 w 10000"/>
                <a:gd name="connsiteY8" fmla="*/ 6783 h 10189"/>
                <a:gd name="connsiteX9" fmla="*/ 10000 w 10000"/>
                <a:gd name="connsiteY9" fmla="*/ 6781 h 10189"/>
                <a:gd name="connsiteX0" fmla="*/ 2861 w 10000"/>
                <a:gd name="connsiteY0" fmla="*/ 7354 h 10127"/>
                <a:gd name="connsiteX1" fmla="*/ 2878 w 10000"/>
                <a:gd name="connsiteY1" fmla="*/ 932 h 10127"/>
                <a:gd name="connsiteX2" fmla="*/ 2562 w 10000"/>
                <a:gd name="connsiteY2" fmla="*/ 136 h 10127"/>
                <a:gd name="connsiteX3" fmla="*/ 0 w 10000"/>
                <a:gd name="connsiteY3" fmla="*/ 133 h 10127"/>
                <a:gd name="connsiteX4" fmla="*/ 702 w 10000"/>
                <a:gd name="connsiteY4" fmla="*/ 161 h 10127"/>
                <a:gd name="connsiteX5" fmla="*/ 953 w 10000"/>
                <a:gd name="connsiteY5" fmla="*/ 995 h 10127"/>
                <a:gd name="connsiteX6" fmla="*/ 6364 w 10000"/>
                <a:gd name="connsiteY6" fmla="*/ 10127 h 10127"/>
                <a:gd name="connsiteX7" fmla="*/ 8040 w 10000"/>
                <a:gd name="connsiteY7" fmla="*/ 10105 h 10127"/>
                <a:gd name="connsiteX8" fmla="*/ 9148 w 10000"/>
                <a:gd name="connsiteY8" fmla="*/ 6721 h 10127"/>
                <a:gd name="connsiteX9" fmla="*/ 10000 w 10000"/>
                <a:gd name="connsiteY9" fmla="*/ 6719 h 10127"/>
                <a:gd name="connsiteX0" fmla="*/ 2861 w 10000"/>
                <a:gd name="connsiteY0" fmla="*/ 7249 h 10022"/>
                <a:gd name="connsiteX1" fmla="*/ 2878 w 10000"/>
                <a:gd name="connsiteY1" fmla="*/ 827 h 10022"/>
                <a:gd name="connsiteX2" fmla="*/ 2562 w 10000"/>
                <a:gd name="connsiteY2" fmla="*/ 31 h 10022"/>
                <a:gd name="connsiteX3" fmla="*/ 0 w 10000"/>
                <a:gd name="connsiteY3" fmla="*/ 28 h 10022"/>
                <a:gd name="connsiteX4" fmla="*/ 702 w 10000"/>
                <a:gd name="connsiteY4" fmla="*/ 56 h 10022"/>
                <a:gd name="connsiteX5" fmla="*/ 953 w 10000"/>
                <a:gd name="connsiteY5" fmla="*/ 890 h 10022"/>
                <a:gd name="connsiteX6" fmla="*/ 6364 w 10000"/>
                <a:gd name="connsiteY6" fmla="*/ 10022 h 10022"/>
                <a:gd name="connsiteX7" fmla="*/ 8040 w 10000"/>
                <a:gd name="connsiteY7" fmla="*/ 10000 h 10022"/>
                <a:gd name="connsiteX8" fmla="*/ 9148 w 10000"/>
                <a:gd name="connsiteY8" fmla="*/ 6616 h 10022"/>
                <a:gd name="connsiteX9" fmla="*/ 10000 w 10000"/>
                <a:gd name="connsiteY9" fmla="*/ 6614 h 10022"/>
                <a:gd name="connsiteX0" fmla="*/ 2861 w 10000"/>
                <a:gd name="connsiteY0" fmla="*/ 7249 h 10022"/>
                <a:gd name="connsiteX1" fmla="*/ 2878 w 10000"/>
                <a:gd name="connsiteY1" fmla="*/ 827 h 10022"/>
                <a:gd name="connsiteX2" fmla="*/ 2562 w 10000"/>
                <a:gd name="connsiteY2" fmla="*/ 31 h 10022"/>
                <a:gd name="connsiteX3" fmla="*/ 0 w 10000"/>
                <a:gd name="connsiteY3" fmla="*/ 28 h 10022"/>
                <a:gd name="connsiteX4" fmla="*/ 702 w 10000"/>
                <a:gd name="connsiteY4" fmla="*/ 56 h 10022"/>
                <a:gd name="connsiteX5" fmla="*/ 953 w 10000"/>
                <a:gd name="connsiteY5" fmla="*/ 890 h 10022"/>
                <a:gd name="connsiteX6" fmla="*/ 2275 w 10000"/>
                <a:gd name="connsiteY6" fmla="*/ 3277 h 10022"/>
                <a:gd name="connsiteX7" fmla="*/ 6364 w 10000"/>
                <a:gd name="connsiteY7" fmla="*/ 10022 h 10022"/>
                <a:gd name="connsiteX8" fmla="*/ 8040 w 10000"/>
                <a:gd name="connsiteY8" fmla="*/ 10000 h 10022"/>
                <a:gd name="connsiteX9" fmla="*/ 9148 w 10000"/>
                <a:gd name="connsiteY9" fmla="*/ 6616 h 10022"/>
                <a:gd name="connsiteX10" fmla="*/ 10000 w 10000"/>
                <a:gd name="connsiteY10" fmla="*/ 6614 h 10022"/>
                <a:gd name="connsiteX0" fmla="*/ 2861 w 10000"/>
                <a:gd name="connsiteY0" fmla="*/ 7249 h 10022"/>
                <a:gd name="connsiteX1" fmla="*/ 2878 w 10000"/>
                <a:gd name="connsiteY1" fmla="*/ 827 h 10022"/>
                <a:gd name="connsiteX2" fmla="*/ 2562 w 10000"/>
                <a:gd name="connsiteY2" fmla="*/ 31 h 10022"/>
                <a:gd name="connsiteX3" fmla="*/ 0 w 10000"/>
                <a:gd name="connsiteY3" fmla="*/ 28 h 10022"/>
                <a:gd name="connsiteX4" fmla="*/ 702 w 10000"/>
                <a:gd name="connsiteY4" fmla="*/ 56 h 10022"/>
                <a:gd name="connsiteX5" fmla="*/ 953 w 10000"/>
                <a:gd name="connsiteY5" fmla="*/ 890 h 10022"/>
                <a:gd name="connsiteX6" fmla="*/ 927 w 10000"/>
                <a:gd name="connsiteY6" fmla="*/ 3450 h 10022"/>
                <a:gd name="connsiteX7" fmla="*/ 6364 w 10000"/>
                <a:gd name="connsiteY7" fmla="*/ 10022 h 10022"/>
                <a:gd name="connsiteX8" fmla="*/ 8040 w 10000"/>
                <a:gd name="connsiteY8" fmla="*/ 10000 h 10022"/>
                <a:gd name="connsiteX9" fmla="*/ 9148 w 10000"/>
                <a:gd name="connsiteY9" fmla="*/ 6616 h 10022"/>
                <a:gd name="connsiteX10" fmla="*/ 10000 w 10000"/>
                <a:gd name="connsiteY10" fmla="*/ 6614 h 10022"/>
                <a:gd name="connsiteX0" fmla="*/ 2861 w 10000"/>
                <a:gd name="connsiteY0" fmla="*/ 7249 h 10022"/>
                <a:gd name="connsiteX1" fmla="*/ 2878 w 10000"/>
                <a:gd name="connsiteY1" fmla="*/ 827 h 10022"/>
                <a:gd name="connsiteX2" fmla="*/ 2562 w 10000"/>
                <a:gd name="connsiteY2" fmla="*/ 31 h 10022"/>
                <a:gd name="connsiteX3" fmla="*/ 0 w 10000"/>
                <a:gd name="connsiteY3" fmla="*/ 28 h 10022"/>
                <a:gd name="connsiteX4" fmla="*/ 702 w 10000"/>
                <a:gd name="connsiteY4" fmla="*/ 56 h 10022"/>
                <a:gd name="connsiteX5" fmla="*/ 953 w 10000"/>
                <a:gd name="connsiteY5" fmla="*/ 890 h 10022"/>
                <a:gd name="connsiteX6" fmla="*/ 927 w 10000"/>
                <a:gd name="connsiteY6" fmla="*/ 3450 h 10022"/>
                <a:gd name="connsiteX7" fmla="*/ 6364 w 10000"/>
                <a:gd name="connsiteY7" fmla="*/ 10022 h 10022"/>
                <a:gd name="connsiteX8" fmla="*/ 8040 w 10000"/>
                <a:gd name="connsiteY8" fmla="*/ 10000 h 10022"/>
                <a:gd name="connsiteX9" fmla="*/ 9148 w 10000"/>
                <a:gd name="connsiteY9" fmla="*/ 6616 h 10022"/>
                <a:gd name="connsiteX10" fmla="*/ 10000 w 10000"/>
                <a:gd name="connsiteY10" fmla="*/ 6614 h 10022"/>
                <a:gd name="connsiteX0" fmla="*/ 2861 w 10000"/>
                <a:gd name="connsiteY0" fmla="*/ 7249 h 10000"/>
                <a:gd name="connsiteX1" fmla="*/ 2878 w 10000"/>
                <a:gd name="connsiteY1" fmla="*/ 827 h 10000"/>
                <a:gd name="connsiteX2" fmla="*/ 2562 w 10000"/>
                <a:gd name="connsiteY2" fmla="*/ 31 h 10000"/>
                <a:gd name="connsiteX3" fmla="*/ 0 w 10000"/>
                <a:gd name="connsiteY3" fmla="*/ 28 h 10000"/>
                <a:gd name="connsiteX4" fmla="*/ 702 w 10000"/>
                <a:gd name="connsiteY4" fmla="*/ 56 h 10000"/>
                <a:gd name="connsiteX5" fmla="*/ 953 w 10000"/>
                <a:gd name="connsiteY5" fmla="*/ 890 h 10000"/>
                <a:gd name="connsiteX6" fmla="*/ 927 w 10000"/>
                <a:gd name="connsiteY6" fmla="*/ 3450 h 10000"/>
                <a:gd name="connsiteX7" fmla="*/ 1852 w 10000"/>
                <a:gd name="connsiteY7" fmla="*/ 3608 h 10000"/>
                <a:gd name="connsiteX8" fmla="*/ 8040 w 10000"/>
                <a:gd name="connsiteY8" fmla="*/ 10000 h 10000"/>
                <a:gd name="connsiteX9" fmla="*/ 9148 w 10000"/>
                <a:gd name="connsiteY9" fmla="*/ 6616 h 10000"/>
                <a:gd name="connsiteX10" fmla="*/ 10000 w 10000"/>
                <a:gd name="connsiteY10" fmla="*/ 6614 h 10000"/>
                <a:gd name="connsiteX0" fmla="*/ 2861 w 10000"/>
                <a:gd name="connsiteY0" fmla="*/ 7249 h 10000"/>
                <a:gd name="connsiteX1" fmla="*/ 2878 w 10000"/>
                <a:gd name="connsiteY1" fmla="*/ 827 h 10000"/>
                <a:gd name="connsiteX2" fmla="*/ 2562 w 10000"/>
                <a:gd name="connsiteY2" fmla="*/ 31 h 10000"/>
                <a:gd name="connsiteX3" fmla="*/ 0 w 10000"/>
                <a:gd name="connsiteY3" fmla="*/ 28 h 10000"/>
                <a:gd name="connsiteX4" fmla="*/ 702 w 10000"/>
                <a:gd name="connsiteY4" fmla="*/ 56 h 10000"/>
                <a:gd name="connsiteX5" fmla="*/ 953 w 10000"/>
                <a:gd name="connsiteY5" fmla="*/ 890 h 10000"/>
                <a:gd name="connsiteX6" fmla="*/ 927 w 10000"/>
                <a:gd name="connsiteY6" fmla="*/ 3450 h 10000"/>
                <a:gd name="connsiteX7" fmla="*/ 1852 w 10000"/>
                <a:gd name="connsiteY7" fmla="*/ 3608 h 10000"/>
                <a:gd name="connsiteX8" fmla="*/ 8040 w 10000"/>
                <a:gd name="connsiteY8" fmla="*/ 10000 h 10000"/>
                <a:gd name="connsiteX9" fmla="*/ 9148 w 10000"/>
                <a:gd name="connsiteY9" fmla="*/ 6616 h 10000"/>
                <a:gd name="connsiteX10" fmla="*/ 10000 w 10000"/>
                <a:gd name="connsiteY10" fmla="*/ 6614 h 10000"/>
                <a:gd name="connsiteX0" fmla="*/ 2861 w 10000"/>
                <a:gd name="connsiteY0" fmla="*/ 7249 h 7249"/>
                <a:gd name="connsiteX1" fmla="*/ 2878 w 10000"/>
                <a:gd name="connsiteY1" fmla="*/ 827 h 7249"/>
                <a:gd name="connsiteX2" fmla="*/ 2562 w 10000"/>
                <a:gd name="connsiteY2" fmla="*/ 31 h 7249"/>
                <a:gd name="connsiteX3" fmla="*/ 0 w 10000"/>
                <a:gd name="connsiteY3" fmla="*/ 28 h 7249"/>
                <a:gd name="connsiteX4" fmla="*/ 702 w 10000"/>
                <a:gd name="connsiteY4" fmla="*/ 56 h 7249"/>
                <a:gd name="connsiteX5" fmla="*/ 953 w 10000"/>
                <a:gd name="connsiteY5" fmla="*/ 890 h 7249"/>
                <a:gd name="connsiteX6" fmla="*/ 927 w 10000"/>
                <a:gd name="connsiteY6" fmla="*/ 3450 h 7249"/>
                <a:gd name="connsiteX7" fmla="*/ 1852 w 10000"/>
                <a:gd name="connsiteY7" fmla="*/ 3608 h 7249"/>
                <a:gd name="connsiteX8" fmla="*/ 2081 w 10000"/>
                <a:gd name="connsiteY8" fmla="*/ 4276 h 7249"/>
                <a:gd name="connsiteX9" fmla="*/ 9148 w 10000"/>
                <a:gd name="connsiteY9" fmla="*/ 6616 h 7249"/>
                <a:gd name="connsiteX10" fmla="*/ 10000 w 10000"/>
                <a:gd name="connsiteY10" fmla="*/ 6614 h 7249"/>
                <a:gd name="connsiteX0" fmla="*/ 2861 w 10000"/>
                <a:gd name="connsiteY0" fmla="*/ 10000 h 19324"/>
                <a:gd name="connsiteX1" fmla="*/ 2878 w 10000"/>
                <a:gd name="connsiteY1" fmla="*/ 1141 h 19324"/>
                <a:gd name="connsiteX2" fmla="*/ 2562 w 10000"/>
                <a:gd name="connsiteY2" fmla="*/ 43 h 19324"/>
                <a:gd name="connsiteX3" fmla="*/ 0 w 10000"/>
                <a:gd name="connsiteY3" fmla="*/ 39 h 19324"/>
                <a:gd name="connsiteX4" fmla="*/ 702 w 10000"/>
                <a:gd name="connsiteY4" fmla="*/ 77 h 19324"/>
                <a:gd name="connsiteX5" fmla="*/ 953 w 10000"/>
                <a:gd name="connsiteY5" fmla="*/ 1228 h 19324"/>
                <a:gd name="connsiteX6" fmla="*/ 927 w 10000"/>
                <a:gd name="connsiteY6" fmla="*/ 4759 h 19324"/>
                <a:gd name="connsiteX7" fmla="*/ 1852 w 10000"/>
                <a:gd name="connsiteY7" fmla="*/ 4977 h 19324"/>
                <a:gd name="connsiteX8" fmla="*/ 2081 w 10000"/>
                <a:gd name="connsiteY8" fmla="*/ 5899 h 19324"/>
                <a:gd name="connsiteX9" fmla="*/ 2092 w 10000"/>
                <a:gd name="connsiteY9" fmla="*/ 19324 h 19324"/>
                <a:gd name="connsiteX10" fmla="*/ 10000 w 10000"/>
                <a:gd name="connsiteY10" fmla="*/ 9124 h 19324"/>
                <a:gd name="connsiteX0" fmla="*/ 2861 w 10000"/>
                <a:gd name="connsiteY0" fmla="*/ 10000 h 19324"/>
                <a:gd name="connsiteX1" fmla="*/ 2878 w 10000"/>
                <a:gd name="connsiteY1" fmla="*/ 1141 h 19324"/>
                <a:gd name="connsiteX2" fmla="*/ 2562 w 10000"/>
                <a:gd name="connsiteY2" fmla="*/ 43 h 19324"/>
                <a:gd name="connsiteX3" fmla="*/ 0 w 10000"/>
                <a:gd name="connsiteY3" fmla="*/ 39 h 19324"/>
                <a:gd name="connsiteX4" fmla="*/ 702 w 10000"/>
                <a:gd name="connsiteY4" fmla="*/ 77 h 19324"/>
                <a:gd name="connsiteX5" fmla="*/ 953 w 10000"/>
                <a:gd name="connsiteY5" fmla="*/ 1228 h 19324"/>
                <a:gd name="connsiteX6" fmla="*/ 927 w 10000"/>
                <a:gd name="connsiteY6" fmla="*/ 4759 h 19324"/>
                <a:gd name="connsiteX7" fmla="*/ 1852 w 10000"/>
                <a:gd name="connsiteY7" fmla="*/ 4977 h 19324"/>
                <a:gd name="connsiteX8" fmla="*/ 2333 w 10000"/>
                <a:gd name="connsiteY8" fmla="*/ 5899 h 19324"/>
                <a:gd name="connsiteX9" fmla="*/ 2092 w 10000"/>
                <a:gd name="connsiteY9" fmla="*/ 19324 h 19324"/>
                <a:gd name="connsiteX10" fmla="*/ 10000 w 10000"/>
                <a:gd name="connsiteY10" fmla="*/ 9124 h 19324"/>
                <a:gd name="connsiteX0" fmla="*/ 2861 w 10000"/>
                <a:gd name="connsiteY0" fmla="*/ 10000 h 19324"/>
                <a:gd name="connsiteX1" fmla="*/ 2878 w 10000"/>
                <a:gd name="connsiteY1" fmla="*/ 1141 h 19324"/>
                <a:gd name="connsiteX2" fmla="*/ 2562 w 10000"/>
                <a:gd name="connsiteY2" fmla="*/ 43 h 19324"/>
                <a:gd name="connsiteX3" fmla="*/ 0 w 10000"/>
                <a:gd name="connsiteY3" fmla="*/ 39 h 19324"/>
                <a:gd name="connsiteX4" fmla="*/ 702 w 10000"/>
                <a:gd name="connsiteY4" fmla="*/ 77 h 19324"/>
                <a:gd name="connsiteX5" fmla="*/ 953 w 10000"/>
                <a:gd name="connsiteY5" fmla="*/ 1228 h 19324"/>
                <a:gd name="connsiteX6" fmla="*/ 927 w 10000"/>
                <a:gd name="connsiteY6" fmla="*/ 4759 h 19324"/>
                <a:gd name="connsiteX7" fmla="*/ 1852 w 10000"/>
                <a:gd name="connsiteY7" fmla="*/ 4977 h 19324"/>
                <a:gd name="connsiteX8" fmla="*/ 2333 w 10000"/>
                <a:gd name="connsiteY8" fmla="*/ 5899 h 19324"/>
                <a:gd name="connsiteX9" fmla="*/ 2092 w 10000"/>
                <a:gd name="connsiteY9" fmla="*/ 19324 h 19324"/>
                <a:gd name="connsiteX10" fmla="*/ 10000 w 10000"/>
                <a:gd name="connsiteY10" fmla="*/ 9124 h 19324"/>
                <a:gd name="connsiteX0" fmla="*/ 2861 w 10000"/>
                <a:gd name="connsiteY0" fmla="*/ 10000 h 19324"/>
                <a:gd name="connsiteX1" fmla="*/ 2878 w 10000"/>
                <a:gd name="connsiteY1" fmla="*/ 1141 h 19324"/>
                <a:gd name="connsiteX2" fmla="*/ 2562 w 10000"/>
                <a:gd name="connsiteY2" fmla="*/ 43 h 19324"/>
                <a:gd name="connsiteX3" fmla="*/ 0 w 10000"/>
                <a:gd name="connsiteY3" fmla="*/ 39 h 19324"/>
                <a:gd name="connsiteX4" fmla="*/ 702 w 10000"/>
                <a:gd name="connsiteY4" fmla="*/ 77 h 19324"/>
                <a:gd name="connsiteX5" fmla="*/ 953 w 10000"/>
                <a:gd name="connsiteY5" fmla="*/ 1228 h 19324"/>
                <a:gd name="connsiteX6" fmla="*/ 927 w 10000"/>
                <a:gd name="connsiteY6" fmla="*/ 4759 h 19324"/>
                <a:gd name="connsiteX7" fmla="*/ 1852 w 10000"/>
                <a:gd name="connsiteY7" fmla="*/ 4977 h 19324"/>
                <a:gd name="connsiteX8" fmla="*/ 2099 w 10000"/>
                <a:gd name="connsiteY8" fmla="*/ 5899 h 19324"/>
                <a:gd name="connsiteX9" fmla="*/ 2092 w 10000"/>
                <a:gd name="connsiteY9" fmla="*/ 19324 h 19324"/>
                <a:gd name="connsiteX10" fmla="*/ 10000 w 10000"/>
                <a:gd name="connsiteY10" fmla="*/ 9124 h 19324"/>
                <a:gd name="connsiteX0" fmla="*/ 2861 w 10000"/>
                <a:gd name="connsiteY0" fmla="*/ 10000 h 19324"/>
                <a:gd name="connsiteX1" fmla="*/ 2878 w 10000"/>
                <a:gd name="connsiteY1" fmla="*/ 1141 h 19324"/>
                <a:gd name="connsiteX2" fmla="*/ 2562 w 10000"/>
                <a:gd name="connsiteY2" fmla="*/ 43 h 19324"/>
                <a:gd name="connsiteX3" fmla="*/ 0 w 10000"/>
                <a:gd name="connsiteY3" fmla="*/ 39 h 19324"/>
                <a:gd name="connsiteX4" fmla="*/ 702 w 10000"/>
                <a:gd name="connsiteY4" fmla="*/ 77 h 19324"/>
                <a:gd name="connsiteX5" fmla="*/ 953 w 10000"/>
                <a:gd name="connsiteY5" fmla="*/ 1228 h 19324"/>
                <a:gd name="connsiteX6" fmla="*/ 927 w 10000"/>
                <a:gd name="connsiteY6" fmla="*/ 4759 h 19324"/>
                <a:gd name="connsiteX7" fmla="*/ 1852 w 10000"/>
                <a:gd name="connsiteY7" fmla="*/ 4977 h 19324"/>
                <a:gd name="connsiteX8" fmla="*/ 2099 w 10000"/>
                <a:gd name="connsiteY8" fmla="*/ 5899 h 19324"/>
                <a:gd name="connsiteX9" fmla="*/ 2092 w 10000"/>
                <a:gd name="connsiteY9" fmla="*/ 19324 h 19324"/>
                <a:gd name="connsiteX10" fmla="*/ 10000 w 10000"/>
                <a:gd name="connsiteY10" fmla="*/ 9124 h 19324"/>
                <a:gd name="connsiteX0" fmla="*/ 2861 w 10000"/>
                <a:gd name="connsiteY0" fmla="*/ 10000 h 19245"/>
                <a:gd name="connsiteX1" fmla="*/ 2878 w 10000"/>
                <a:gd name="connsiteY1" fmla="*/ 1141 h 19245"/>
                <a:gd name="connsiteX2" fmla="*/ 2562 w 10000"/>
                <a:gd name="connsiteY2" fmla="*/ 43 h 19245"/>
                <a:gd name="connsiteX3" fmla="*/ 0 w 10000"/>
                <a:gd name="connsiteY3" fmla="*/ 39 h 19245"/>
                <a:gd name="connsiteX4" fmla="*/ 702 w 10000"/>
                <a:gd name="connsiteY4" fmla="*/ 77 h 19245"/>
                <a:gd name="connsiteX5" fmla="*/ 953 w 10000"/>
                <a:gd name="connsiteY5" fmla="*/ 1228 h 19245"/>
                <a:gd name="connsiteX6" fmla="*/ 927 w 10000"/>
                <a:gd name="connsiteY6" fmla="*/ 4759 h 19245"/>
                <a:gd name="connsiteX7" fmla="*/ 1852 w 10000"/>
                <a:gd name="connsiteY7" fmla="*/ 4977 h 19245"/>
                <a:gd name="connsiteX8" fmla="*/ 2099 w 10000"/>
                <a:gd name="connsiteY8" fmla="*/ 5899 h 19245"/>
                <a:gd name="connsiteX9" fmla="*/ 2101 w 10000"/>
                <a:gd name="connsiteY9" fmla="*/ 19245 h 19245"/>
                <a:gd name="connsiteX10" fmla="*/ 10000 w 10000"/>
                <a:gd name="connsiteY10" fmla="*/ 9124 h 19245"/>
                <a:gd name="connsiteX0" fmla="*/ 2861 w 10000"/>
                <a:gd name="connsiteY0" fmla="*/ 10000 h 19245"/>
                <a:gd name="connsiteX1" fmla="*/ 2878 w 10000"/>
                <a:gd name="connsiteY1" fmla="*/ 1141 h 19245"/>
                <a:gd name="connsiteX2" fmla="*/ 2562 w 10000"/>
                <a:gd name="connsiteY2" fmla="*/ 43 h 19245"/>
                <a:gd name="connsiteX3" fmla="*/ 0 w 10000"/>
                <a:gd name="connsiteY3" fmla="*/ 39 h 19245"/>
                <a:gd name="connsiteX4" fmla="*/ 702 w 10000"/>
                <a:gd name="connsiteY4" fmla="*/ 77 h 19245"/>
                <a:gd name="connsiteX5" fmla="*/ 953 w 10000"/>
                <a:gd name="connsiteY5" fmla="*/ 1228 h 19245"/>
                <a:gd name="connsiteX6" fmla="*/ 927 w 10000"/>
                <a:gd name="connsiteY6" fmla="*/ 4759 h 19245"/>
                <a:gd name="connsiteX7" fmla="*/ 1852 w 10000"/>
                <a:gd name="connsiteY7" fmla="*/ 4977 h 19245"/>
                <a:gd name="connsiteX8" fmla="*/ 2099 w 10000"/>
                <a:gd name="connsiteY8" fmla="*/ 5899 h 19245"/>
                <a:gd name="connsiteX9" fmla="*/ 2101 w 10000"/>
                <a:gd name="connsiteY9" fmla="*/ 19245 h 19245"/>
                <a:gd name="connsiteX10" fmla="*/ 3893 w 10000"/>
                <a:gd name="connsiteY10" fmla="*/ 17019 h 19245"/>
                <a:gd name="connsiteX11" fmla="*/ 10000 w 10000"/>
                <a:gd name="connsiteY11" fmla="*/ 9124 h 19245"/>
                <a:gd name="connsiteX0" fmla="*/ 2861 w 10000"/>
                <a:gd name="connsiteY0" fmla="*/ 10000 h 20431"/>
                <a:gd name="connsiteX1" fmla="*/ 2878 w 10000"/>
                <a:gd name="connsiteY1" fmla="*/ 1141 h 20431"/>
                <a:gd name="connsiteX2" fmla="*/ 2562 w 10000"/>
                <a:gd name="connsiteY2" fmla="*/ 43 h 20431"/>
                <a:gd name="connsiteX3" fmla="*/ 0 w 10000"/>
                <a:gd name="connsiteY3" fmla="*/ 39 h 20431"/>
                <a:gd name="connsiteX4" fmla="*/ 702 w 10000"/>
                <a:gd name="connsiteY4" fmla="*/ 77 h 20431"/>
                <a:gd name="connsiteX5" fmla="*/ 953 w 10000"/>
                <a:gd name="connsiteY5" fmla="*/ 1228 h 20431"/>
                <a:gd name="connsiteX6" fmla="*/ 927 w 10000"/>
                <a:gd name="connsiteY6" fmla="*/ 4759 h 20431"/>
                <a:gd name="connsiteX7" fmla="*/ 1852 w 10000"/>
                <a:gd name="connsiteY7" fmla="*/ 4977 h 20431"/>
                <a:gd name="connsiteX8" fmla="*/ 2099 w 10000"/>
                <a:gd name="connsiteY8" fmla="*/ 5899 h 20431"/>
                <a:gd name="connsiteX9" fmla="*/ 2101 w 10000"/>
                <a:gd name="connsiteY9" fmla="*/ 19245 h 20431"/>
                <a:gd name="connsiteX10" fmla="*/ 2320 w 10000"/>
                <a:gd name="connsiteY10" fmla="*/ 20431 h 20431"/>
                <a:gd name="connsiteX11" fmla="*/ 10000 w 10000"/>
                <a:gd name="connsiteY11" fmla="*/ 9124 h 20431"/>
                <a:gd name="connsiteX0" fmla="*/ 2861 w 10000"/>
                <a:gd name="connsiteY0" fmla="*/ 10000 h 20431"/>
                <a:gd name="connsiteX1" fmla="*/ 2878 w 10000"/>
                <a:gd name="connsiteY1" fmla="*/ 1141 h 20431"/>
                <a:gd name="connsiteX2" fmla="*/ 2562 w 10000"/>
                <a:gd name="connsiteY2" fmla="*/ 43 h 20431"/>
                <a:gd name="connsiteX3" fmla="*/ 0 w 10000"/>
                <a:gd name="connsiteY3" fmla="*/ 39 h 20431"/>
                <a:gd name="connsiteX4" fmla="*/ 702 w 10000"/>
                <a:gd name="connsiteY4" fmla="*/ 77 h 20431"/>
                <a:gd name="connsiteX5" fmla="*/ 953 w 10000"/>
                <a:gd name="connsiteY5" fmla="*/ 1228 h 20431"/>
                <a:gd name="connsiteX6" fmla="*/ 927 w 10000"/>
                <a:gd name="connsiteY6" fmla="*/ 4759 h 20431"/>
                <a:gd name="connsiteX7" fmla="*/ 1852 w 10000"/>
                <a:gd name="connsiteY7" fmla="*/ 4977 h 20431"/>
                <a:gd name="connsiteX8" fmla="*/ 2099 w 10000"/>
                <a:gd name="connsiteY8" fmla="*/ 5899 h 20431"/>
                <a:gd name="connsiteX9" fmla="*/ 2101 w 10000"/>
                <a:gd name="connsiteY9" fmla="*/ 19245 h 20431"/>
                <a:gd name="connsiteX10" fmla="*/ 2320 w 10000"/>
                <a:gd name="connsiteY10" fmla="*/ 20431 h 20431"/>
                <a:gd name="connsiteX11" fmla="*/ 7947 w 10000"/>
                <a:gd name="connsiteY11" fmla="*/ 12218 h 20431"/>
                <a:gd name="connsiteX12" fmla="*/ 10000 w 10000"/>
                <a:gd name="connsiteY12" fmla="*/ 9124 h 20431"/>
                <a:gd name="connsiteX0" fmla="*/ 2861 w 10000"/>
                <a:gd name="connsiteY0" fmla="*/ 10000 h 20431"/>
                <a:gd name="connsiteX1" fmla="*/ 2878 w 10000"/>
                <a:gd name="connsiteY1" fmla="*/ 1141 h 20431"/>
                <a:gd name="connsiteX2" fmla="*/ 2562 w 10000"/>
                <a:gd name="connsiteY2" fmla="*/ 43 h 20431"/>
                <a:gd name="connsiteX3" fmla="*/ 0 w 10000"/>
                <a:gd name="connsiteY3" fmla="*/ 39 h 20431"/>
                <a:gd name="connsiteX4" fmla="*/ 702 w 10000"/>
                <a:gd name="connsiteY4" fmla="*/ 77 h 20431"/>
                <a:gd name="connsiteX5" fmla="*/ 953 w 10000"/>
                <a:gd name="connsiteY5" fmla="*/ 1228 h 20431"/>
                <a:gd name="connsiteX6" fmla="*/ 927 w 10000"/>
                <a:gd name="connsiteY6" fmla="*/ 4759 h 20431"/>
                <a:gd name="connsiteX7" fmla="*/ 1852 w 10000"/>
                <a:gd name="connsiteY7" fmla="*/ 4977 h 20431"/>
                <a:gd name="connsiteX8" fmla="*/ 2099 w 10000"/>
                <a:gd name="connsiteY8" fmla="*/ 5899 h 20431"/>
                <a:gd name="connsiteX9" fmla="*/ 2101 w 10000"/>
                <a:gd name="connsiteY9" fmla="*/ 19245 h 20431"/>
                <a:gd name="connsiteX10" fmla="*/ 2320 w 10000"/>
                <a:gd name="connsiteY10" fmla="*/ 20431 h 20431"/>
                <a:gd name="connsiteX11" fmla="*/ 6140 w 10000"/>
                <a:gd name="connsiteY11" fmla="*/ 20431 h 20431"/>
                <a:gd name="connsiteX12" fmla="*/ 10000 w 10000"/>
                <a:gd name="connsiteY12" fmla="*/ 9124 h 20431"/>
                <a:gd name="connsiteX0" fmla="*/ 2861 w 10000"/>
                <a:gd name="connsiteY0" fmla="*/ 10000 h 20431"/>
                <a:gd name="connsiteX1" fmla="*/ 2878 w 10000"/>
                <a:gd name="connsiteY1" fmla="*/ 1141 h 20431"/>
                <a:gd name="connsiteX2" fmla="*/ 2562 w 10000"/>
                <a:gd name="connsiteY2" fmla="*/ 43 h 20431"/>
                <a:gd name="connsiteX3" fmla="*/ 0 w 10000"/>
                <a:gd name="connsiteY3" fmla="*/ 39 h 20431"/>
                <a:gd name="connsiteX4" fmla="*/ 702 w 10000"/>
                <a:gd name="connsiteY4" fmla="*/ 77 h 20431"/>
                <a:gd name="connsiteX5" fmla="*/ 953 w 10000"/>
                <a:gd name="connsiteY5" fmla="*/ 1228 h 20431"/>
                <a:gd name="connsiteX6" fmla="*/ 927 w 10000"/>
                <a:gd name="connsiteY6" fmla="*/ 4759 h 20431"/>
                <a:gd name="connsiteX7" fmla="*/ 1852 w 10000"/>
                <a:gd name="connsiteY7" fmla="*/ 4977 h 20431"/>
                <a:gd name="connsiteX8" fmla="*/ 2099 w 10000"/>
                <a:gd name="connsiteY8" fmla="*/ 5899 h 20431"/>
                <a:gd name="connsiteX9" fmla="*/ 2101 w 10000"/>
                <a:gd name="connsiteY9" fmla="*/ 19245 h 20431"/>
                <a:gd name="connsiteX10" fmla="*/ 2320 w 10000"/>
                <a:gd name="connsiteY10" fmla="*/ 20431 h 20431"/>
                <a:gd name="connsiteX11" fmla="*/ 6140 w 10000"/>
                <a:gd name="connsiteY11" fmla="*/ 20431 h 20431"/>
                <a:gd name="connsiteX12" fmla="*/ 8441 w 10000"/>
                <a:gd name="connsiteY12" fmla="*/ 13726 h 20431"/>
                <a:gd name="connsiteX13" fmla="*/ 10000 w 10000"/>
                <a:gd name="connsiteY13" fmla="*/ 9124 h 20431"/>
                <a:gd name="connsiteX0" fmla="*/ 2861 w 10000"/>
                <a:gd name="connsiteY0" fmla="*/ 10000 h 20431"/>
                <a:gd name="connsiteX1" fmla="*/ 2878 w 10000"/>
                <a:gd name="connsiteY1" fmla="*/ 1141 h 20431"/>
                <a:gd name="connsiteX2" fmla="*/ 2562 w 10000"/>
                <a:gd name="connsiteY2" fmla="*/ 43 h 20431"/>
                <a:gd name="connsiteX3" fmla="*/ 0 w 10000"/>
                <a:gd name="connsiteY3" fmla="*/ 39 h 20431"/>
                <a:gd name="connsiteX4" fmla="*/ 702 w 10000"/>
                <a:gd name="connsiteY4" fmla="*/ 77 h 20431"/>
                <a:gd name="connsiteX5" fmla="*/ 953 w 10000"/>
                <a:gd name="connsiteY5" fmla="*/ 1228 h 20431"/>
                <a:gd name="connsiteX6" fmla="*/ 927 w 10000"/>
                <a:gd name="connsiteY6" fmla="*/ 4759 h 20431"/>
                <a:gd name="connsiteX7" fmla="*/ 1852 w 10000"/>
                <a:gd name="connsiteY7" fmla="*/ 4977 h 20431"/>
                <a:gd name="connsiteX8" fmla="*/ 2099 w 10000"/>
                <a:gd name="connsiteY8" fmla="*/ 5899 h 20431"/>
                <a:gd name="connsiteX9" fmla="*/ 2101 w 10000"/>
                <a:gd name="connsiteY9" fmla="*/ 19245 h 20431"/>
                <a:gd name="connsiteX10" fmla="*/ 2320 w 10000"/>
                <a:gd name="connsiteY10" fmla="*/ 20431 h 20431"/>
                <a:gd name="connsiteX11" fmla="*/ 6140 w 10000"/>
                <a:gd name="connsiteY11" fmla="*/ 20431 h 20431"/>
                <a:gd name="connsiteX12" fmla="*/ 6356 w 10000"/>
                <a:gd name="connsiteY12" fmla="*/ 19400 h 20431"/>
                <a:gd name="connsiteX13" fmla="*/ 10000 w 10000"/>
                <a:gd name="connsiteY13" fmla="*/ 9124 h 20431"/>
                <a:gd name="connsiteX0" fmla="*/ 2861 w 6356"/>
                <a:gd name="connsiteY0" fmla="*/ 13335 h 23766"/>
                <a:gd name="connsiteX1" fmla="*/ 2878 w 6356"/>
                <a:gd name="connsiteY1" fmla="*/ 4476 h 23766"/>
                <a:gd name="connsiteX2" fmla="*/ 2562 w 6356"/>
                <a:gd name="connsiteY2" fmla="*/ 3378 h 23766"/>
                <a:gd name="connsiteX3" fmla="*/ 0 w 6356"/>
                <a:gd name="connsiteY3" fmla="*/ 3374 h 23766"/>
                <a:gd name="connsiteX4" fmla="*/ 702 w 6356"/>
                <a:gd name="connsiteY4" fmla="*/ 3412 h 23766"/>
                <a:gd name="connsiteX5" fmla="*/ 953 w 6356"/>
                <a:gd name="connsiteY5" fmla="*/ 4563 h 23766"/>
                <a:gd name="connsiteX6" fmla="*/ 927 w 6356"/>
                <a:gd name="connsiteY6" fmla="*/ 8094 h 23766"/>
                <a:gd name="connsiteX7" fmla="*/ 1852 w 6356"/>
                <a:gd name="connsiteY7" fmla="*/ 8312 h 23766"/>
                <a:gd name="connsiteX8" fmla="*/ 2099 w 6356"/>
                <a:gd name="connsiteY8" fmla="*/ 9234 h 23766"/>
                <a:gd name="connsiteX9" fmla="*/ 2101 w 6356"/>
                <a:gd name="connsiteY9" fmla="*/ 22580 h 23766"/>
                <a:gd name="connsiteX10" fmla="*/ 2320 w 6356"/>
                <a:gd name="connsiteY10" fmla="*/ 23766 h 23766"/>
                <a:gd name="connsiteX11" fmla="*/ 6140 w 6356"/>
                <a:gd name="connsiteY11" fmla="*/ 23766 h 23766"/>
                <a:gd name="connsiteX12" fmla="*/ 6356 w 6356"/>
                <a:gd name="connsiteY12" fmla="*/ 22735 h 23766"/>
                <a:gd name="connsiteX13" fmla="*/ 6351 w 6356"/>
                <a:gd name="connsiteY13" fmla="*/ 0 h 23766"/>
                <a:gd name="connsiteX0" fmla="*/ 4501 w 10000"/>
                <a:gd name="connsiteY0" fmla="*/ 5611 h 10000"/>
                <a:gd name="connsiteX1" fmla="*/ 4528 w 10000"/>
                <a:gd name="connsiteY1" fmla="*/ 1883 h 10000"/>
                <a:gd name="connsiteX2" fmla="*/ 4031 w 10000"/>
                <a:gd name="connsiteY2" fmla="*/ 1421 h 10000"/>
                <a:gd name="connsiteX3" fmla="*/ 0 w 10000"/>
                <a:gd name="connsiteY3" fmla="*/ 1420 h 10000"/>
                <a:gd name="connsiteX4" fmla="*/ 1104 w 10000"/>
                <a:gd name="connsiteY4" fmla="*/ 1436 h 10000"/>
                <a:gd name="connsiteX5" fmla="*/ 1499 w 10000"/>
                <a:gd name="connsiteY5" fmla="*/ 1920 h 10000"/>
                <a:gd name="connsiteX6" fmla="*/ 1458 w 10000"/>
                <a:gd name="connsiteY6" fmla="*/ 3406 h 10000"/>
                <a:gd name="connsiteX7" fmla="*/ 2914 w 10000"/>
                <a:gd name="connsiteY7" fmla="*/ 3464 h 10000"/>
                <a:gd name="connsiteX8" fmla="*/ 3302 w 10000"/>
                <a:gd name="connsiteY8" fmla="*/ 3885 h 10000"/>
                <a:gd name="connsiteX9" fmla="*/ 3306 w 10000"/>
                <a:gd name="connsiteY9" fmla="*/ 9501 h 10000"/>
                <a:gd name="connsiteX10" fmla="*/ 3650 w 10000"/>
                <a:gd name="connsiteY10" fmla="*/ 10000 h 10000"/>
                <a:gd name="connsiteX11" fmla="*/ 9660 w 10000"/>
                <a:gd name="connsiteY11" fmla="*/ 10000 h 10000"/>
                <a:gd name="connsiteX12" fmla="*/ 10000 w 10000"/>
                <a:gd name="connsiteY12" fmla="*/ 9566 h 10000"/>
                <a:gd name="connsiteX13" fmla="*/ 9992 w 10000"/>
                <a:gd name="connsiteY13" fmla="*/ 0 h 10000"/>
                <a:gd name="connsiteX0" fmla="*/ 4501 w 10000"/>
                <a:gd name="connsiteY0" fmla="*/ 5611 h 10000"/>
                <a:gd name="connsiteX1" fmla="*/ 4528 w 10000"/>
                <a:gd name="connsiteY1" fmla="*/ 1883 h 10000"/>
                <a:gd name="connsiteX2" fmla="*/ 4031 w 10000"/>
                <a:gd name="connsiteY2" fmla="*/ 1421 h 10000"/>
                <a:gd name="connsiteX3" fmla="*/ 0 w 10000"/>
                <a:gd name="connsiteY3" fmla="*/ 1420 h 10000"/>
                <a:gd name="connsiteX4" fmla="*/ 1104 w 10000"/>
                <a:gd name="connsiteY4" fmla="*/ 1436 h 10000"/>
                <a:gd name="connsiteX5" fmla="*/ 1499 w 10000"/>
                <a:gd name="connsiteY5" fmla="*/ 1920 h 10000"/>
                <a:gd name="connsiteX6" fmla="*/ 1486 w 10000"/>
                <a:gd name="connsiteY6" fmla="*/ 3456 h 10000"/>
                <a:gd name="connsiteX7" fmla="*/ 2914 w 10000"/>
                <a:gd name="connsiteY7" fmla="*/ 3464 h 10000"/>
                <a:gd name="connsiteX8" fmla="*/ 3302 w 10000"/>
                <a:gd name="connsiteY8" fmla="*/ 3885 h 10000"/>
                <a:gd name="connsiteX9" fmla="*/ 3306 w 10000"/>
                <a:gd name="connsiteY9" fmla="*/ 9501 h 10000"/>
                <a:gd name="connsiteX10" fmla="*/ 3650 w 10000"/>
                <a:gd name="connsiteY10" fmla="*/ 10000 h 10000"/>
                <a:gd name="connsiteX11" fmla="*/ 9660 w 10000"/>
                <a:gd name="connsiteY11" fmla="*/ 10000 h 10000"/>
                <a:gd name="connsiteX12" fmla="*/ 10000 w 10000"/>
                <a:gd name="connsiteY12" fmla="*/ 9566 h 10000"/>
                <a:gd name="connsiteX13" fmla="*/ 9992 w 10000"/>
                <a:gd name="connsiteY13" fmla="*/ 0 h 10000"/>
                <a:gd name="connsiteX0" fmla="*/ 4501 w 10000"/>
                <a:gd name="connsiteY0" fmla="*/ 5611 h 10000"/>
                <a:gd name="connsiteX1" fmla="*/ 4528 w 10000"/>
                <a:gd name="connsiteY1" fmla="*/ 1883 h 10000"/>
                <a:gd name="connsiteX2" fmla="*/ 4031 w 10000"/>
                <a:gd name="connsiteY2" fmla="*/ 1421 h 10000"/>
                <a:gd name="connsiteX3" fmla="*/ 0 w 10000"/>
                <a:gd name="connsiteY3" fmla="*/ 1420 h 10000"/>
                <a:gd name="connsiteX4" fmla="*/ 1104 w 10000"/>
                <a:gd name="connsiteY4" fmla="*/ 1436 h 10000"/>
                <a:gd name="connsiteX5" fmla="*/ 1499 w 10000"/>
                <a:gd name="connsiteY5" fmla="*/ 1920 h 10000"/>
                <a:gd name="connsiteX6" fmla="*/ 1486 w 10000"/>
                <a:gd name="connsiteY6" fmla="*/ 3456 h 10000"/>
                <a:gd name="connsiteX7" fmla="*/ 2914 w 10000"/>
                <a:gd name="connsiteY7" fmla="*/ 3464 h 10000"/>
                <a:gd name="connsiteX8" fmla="*/ 3264 w 10000"/>
                <a:gd name="connsiteY8" fmla="*/ 3055 h 10000"/>
                <a:gd name="connsiteX9" fmla="*/ 3306 w 10000"/>
                <a:gd name="connsiteY9" fmla="*/ 9501 h 10000"/>
                <a:gd name="connsiteX10" fmla="*/ 3650 w 10000"/>
                <a:gd name="connsiteY10" fmla="*/ 10000 h 10000"/>
                <a:gd name="connsiteX11" fmla="*/ 9660 w 10000"/>
                <a:gd name="connsiteY11" fmla="*/ 10000 h 10000"/>
                <a:gd name="connsiteX12" fmla="*/ 10000 w 10000"/>
                <a:gd name="connsiteY12" fmla="*/ 9566 h 10000"/>
                <a:gd name="connsiteX13" fmla="*/ 9992 w 10000"/>
                <a:gd name="connsiteY13" fmla="*/ 0 h 10000"/>
                <a:gd name="connsiteX0" fmla="*/ 4501 w 10000"/>
                <a:gd name="connsiteY0" fmla="*/ 5611 h 10000"/>
                <a:gd name="connsiteX1" fmla="*/ 4528 w 10000"/>
                <a:gd name="connsiteY1" fmla="*/ 1883 h 10000"/>
                <a:gd name="connsiteX2" fmla="*/ 4031 w 10000"/>
                <a:gd name="connsiteY2" fmla="*/ 1421 h 10000"/>
                <a:gd name="connsiteX3" fmla="*/ 0 w 10000"/>
                <a:gd name="connsiteY3" fmla="*/ 1420 h 10000"/>
                <a:gd name="connsiteX4" fmla="*/ 1104 w 10000"/>
                <a:gd name="connsiteY4" fmla="*/ 1436 h 10000"/>
                <a:gd name="connsiteX5" fmla="*/ 1499 w 10000"/>
                <a:gd name="connsiteY5" fmla="*/ 1920 h 10000"/>
                <a:gd name="connsiteX6" fmla="*/ 1486 w 10000"/>
                <a:gd name="connsiteY6" fmla="*/ 3456 h 10000"/>
                <a:gd name="connsiteX7" fmla="*/ 2914 w 10000"/>
                <a:gd name="connsiteY7" fmla="*/ 3464 h 10000"/>
                <a:gd name="connsiteX8" fmla="*/ 3264 w 10000"/>
                <a:gd name="connsiteY8" fmla="*/ 3055 h 10000"/>
                <a:gd name="connsiteX9" fmla="*/ 3306 w 10000"/>
                <a:gd name="connsiteY9" fmla="*/ 9501 h 10000"/>
                <a:gd name="connsiteX10" fmla="*/ 3650 w 10000"/>
                <a:gd name="connsiteY10" fmla="*/ 10000 h 10000"/>
                <a:gd name="connsiteX11" fmla="*/ 9660 w 10000"/>
                <a:gd name="connsiteY11" fmla="*/ 10000 h 10000"/>
                <a:gd name="connsiteX12" fmla="*/ 10000 w 10000"/>
                <a:gd name="connsiteY12" fmla="*/ 9566 h 10000"/>
                <a:gd name="connsiteX13" fmla="*/ 9992 w 10000"/>
                <a:gd name="connsiteY13" fmla="*/ 0 h 10000"/>
                <a:gd name="connsiteX0" fmla="*/ 4501 w 10000"/>
                <a:gd name="connsiteY0" fmla="*/ 9585 h 13974"/>
                <a:gd name="connsiteX1" fmla="*/ 4528 w 10000"/>
                <a:gd name="connsiteY1" fmla="*/ 5857 h 13974"/>
                <a:gd name="connsiteX2" fmla="*/ 4031 w 10000"/>
                <a:gd name="connsiteY2" fmla="*/ 5395 h 13974"/>
                <a:gd name="connsiteX3" fmla="*/ 0 w 10000"/>
                <a:gd name="connsiteY3" fmla="*/ 5394 h 13974"/>
                <a:gd name="connsiteX4" fmla="*/ 1104 w 10000"/>
                <a:gd name="connsiteY4" fmla="*/ 5410 h 13974"/>
                <a:gd name="connsiteX5" fmla="*/ 1499 w 10000"/>
                <a:gd name="connsiteY5" fmla="*/ 5894 h 13974"/>
                <a:gd name="connsiteX6" fmla="*/ 1486 w 10000"/>
                <a:gd name="connsiteY6" fmla="*/ 7430 h 13974"/>
                <a:gd name="connsiteX7" fmla="*/ 2914 w 10000"/>
                <a:gd name="connsiteY7" fmla="*/ 7438 h 13974"/>
                <a:gd name="connsiteX8" fmla="*/ 3264 w 10000"/>
                <a:gd name="connsiteY8" fmla="*/ 7029 h 13974"/>
                <a:gd name="connsiteX9" fmla="*/ 3287 w 10000"/>
                <a:gd name="connsiteY9" fmla="*/ 225 h 13974"/>
                <a:gd name="connsiteX10" fmla="*/ 3650 w 10000"/>
                <a:gd name="connsiteY10" fmla="*/ 13974 h 13974"/>
                <a:gd name="connsiteX11" fmla="*/ 9660 w 10000"/>
                <a:gd name="connsiteY11" fmla="*/ 13974 h 13974"/>
                <a:gd name="connsiteX12" fmla="*/ 10000 w 10000"/>
                <a:gd name="connsiteY12" fmla="*/ 13540 h 13974"/>
                <a:gd name="connsiteX13" fmla="*/ 9992 w 10000"/>
                <a:gd name="connsiteY13" fmla="*/ 3974 h 13974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87 w 10000"/>
                <a:gd name="connsiteY9" fmla="*/ 488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87 w 10000"/>
                <a:gd name="connsiteY9" fmla="*/ 488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49 w 10000"/>
                <a:gd name="connsiteY9" fmla="*/ 46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306 w 10000"/>
                <a:gd name="connsiteY9" fmla="*/ 46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705 w 10000"/>
                <a:gd name="connsiteY9" fmla="*/ 46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705 w 10000"/>
                <a:gd name="connsiteY9" fmla="*/ 46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87 w 10000"/>
                <a:gd name="connsiteY9" fmla="*/ 55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68 w 10000"/>
                <a:gd name="connsiteY9" fmla="*/ 55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4237"/>
                <a:gd name="connsiteX1" fmla="*/ 4528 w 10000"/>
                <a:gd name="connsiteY1" fmla="*/ 6120 h 14237"/>
                <a:gd name="connsiteX2" fmla="*/ 4031 w 10000"/>
                <a:gd name="connsiteY2" fmla="*/ 5658 h 14237"/>
                <a:gd name="connsiteX3" fmla="*/ 0 w 10000"/>
                <a:gd name="connsiteY3" fmla="*/ 5657 h 14237"/>
                <a:gd name="connsiteX4" fmla="*/ 1104 w 10000"/>
                <a:gd name="connsiteY4" fmla="*/ 5673 h 14237"/>
                <a:gd name="connsiteX5" fmla="*/ 1499 w 10000"/>
                <a:gd name="connsiteY5" fmla="*/ 6157 h 14237"/>
                <a:gd name="connsiteX6" fmla="*/ 1486 w 10000"/>
                <a:gd name="connsiteY6" fmla="*/ 7693 h 14237"/>
                <a:gd name="connsiteX7" fmla="*/ 2914 w 10000"/>
                <a:gd name="connsiteY7" fmla="*/ 7701 h 14237"/>
                <a:gd name="connsiteX8" fmla="*/ 3264 w 10000"/>
                <a:gd name="connsiteY8" fmla="*/ 7292 h 14237"/>
                <a:gd name="connsiteX9" fmla="*/ 3268 w 10000"/>
                <a:gd name="connsiteY9" fmla="*/ 556 h 14237"/>
                <a:gd name="connsiteX10" fmla="*/ 3726 w 10000"/>
                <a:gd name="connsiteY10" fmla="*/ 0 h 14237"/>
                <a:gd name="connsiteX11" fmla="*/ 9660 w 10000"/>
                <a:gd name="connsiteY11" fmla="*/ 14237 h 14237"/>
                <a:gd name="connsiteX12" fmla="*/ 10000 w 10000"/>
                <a:gd name="connsiteY12" fmla="*/ 13803 h 14237"/>
                <a:gd name="connsiteX13" fmla="*/ 9992 w 10000"/>
                <a:gd name="connsiteY13" fmla="*/ 4237 h 14237"/>
                <a:gd name="connsiteX0" fmla="*/ 4501 w 10000"/>
                <a:gd name="connsiteY0" fmla="*/ 9848 h 13803"/>
                <a:gd name="connsiteX1" fmla="*/ 4528 w 10000"/>
                <a:gd name="connsiteY1" fmla="*/ 6120 h 13803"/>
                <a:gd name="connsiteX2" fmla="*/ 4031 w 10000"/>
                <a:gd name="connsiteY2" fmla="*/ 5658 h 13803"/>
                <a:gd name="connsiteX3" fmla="*/ 0 w 10000"/>
                <a:gd name="connsiteY3" fmla="*/ 5657 h 13803"/>
                <a:gd name="connsiteX4" fmla="*/ 1104 w 10000"/>
                <a:gd name="connsiteY4" fmla="*/ 5673 h 13803"/>
                <a:gd name="connsiteX5" fmla="*/ 1499 w 10000"/>
                <a:gd name="connsiteY5" fmla="*/ 6157 h 13803"/>
                <a:gd name="connsiteX6" fmla="*/ 1486 w 10000"/>
                <a:gd name="connsiteY6" fmla="*/ 7693 h 13803"/>
                <a:gd name="connsiteX7" fmla="*/ 2914 w 10000"/>
                <a:gd name="connsiteY7" fmla="*/ 7701 h 13803"/>
                <a:gd name="connsiteX8" fmla="*/ 3264 w 10000"/>
                <a:gd name="connsiteY8" fmla="*/ 7292 h 13803"/>
                <a:gd name="connsiteX9" fmla="*/ 3268 w 10000"/>
                <a:gd name="connsiteY9" fmla="*/ 556 h 13803"/>
                <a:gd name="connsiteX10" fmla="*/ 3726 w 10000"/>
                <a:gd name="connsiteY10" fmla="*/ 0 h 13803"/>
                <a:gd name="connsiteX11" fmla="*/ 8881 w 10000"/>
                <a:gd name="connsiteY11" fmla="*/ 0 h 13803"/>
                <a:gd name="connsiteX12" fmla="*/ 10000 w 10000"/>
                <a:gd name="connsiteY12" fmla="*/ 13803 h 13803"/>
                <a:gd name="connsiteX13" fmla="*/ 9992 w 10000"/>
                <a:gd name="connsiteY13" fmla="*/ 4237 h 13803"/>
                <a:gd name="connsiteX0" fmla="*/ 4501 w 10000"/>
                <a:gd name="connsiteY0" fmla="*/ 11638 h 11638"/>
                <a:gd name="connsiteX1" fmla="*/ 4528 w 10000"/>
                <a:gd name="connsiteY1" fmla="*/ 7910 h 11638"/>
                <a:gd name="connsiteX2" fmla="*/ 4031 w 10000"/>
                <a:gd name="connsiteY2" fmla="*/ 7448 h 11638"/>
                <a:gd name="connsiteX3" fmla="*/ 0 w 10000"/>
                <a:gd name="connsiteY3" fmla="*/ 7447 h 11638"/>
                <a:gd name="connsiteX4" fmla="*/ 1104 w 10000"/>
                <a:gd name="connsiteY4" fmla="*/ 7463 h 11638"/>
                <a:gd name="connsiteX5" fmla="*/ 1499 w 10000"/>
                <a:gd name="connsiteY5" fmla="*/ 7947 h 11638"/>
                <a:gd name="connsiteX6" fmla="*/ 1486 w 10000"/>
                <a:gd name="connsiteY6" fmla="*/ 9483 h 11638"/>
                <a:gd name="connsiteX7" fmla="*/ 2914 w 10000"/>
                <a:gd name="connsiteY7" fmla="*/ 9491 h 11638"/>
                <a:gd name="connsiteX8" fmla="*/ 3264 w 10000"/>
                <a:gd name="connsiteY8" fmla="*/ 9082 h 11638"/>
                <a:gd name="connsiteX9" fmla="*/ 3268 w 10000"/>
                <a:gd name="connsiteY9" fmla="*/ 2346 h 11638"/>
                <a:gd name="connsiteX10" fmla="*/ 3726 w 10000"/>
                <a:gd name="connsiteY10" fmla="*/ 1790 h 11638"/>
                <a:gd name="connsiteX11" fmla="*/ 8881 w 10000"/>
                <a:gd name="connsiteY11" fmla="*/ 1790 h 11638"/>
                <a:gd name="connsiteX12" fmla="*/ 10000 w 10000"/>
                <a:gd name="connsiteY12" fmla="*/ 549 h 11638"/>
                <a:gd name="connsiteX13" fmla="*/ 9992 w 10000"/>
                <a:gd name="connsiteY13" fmla="*/ 6027 h 11638"/>
                <a:gd name="connsiteX0" fmla="*/ 4501 w 10000"/>
                <a:gd name="connsiteY0" fmla="*/ 11638 h 11638"/>
                <a:gd name="connsiteX1" fmla="*/ 4528 w 10000"/>
                <a:gd name="connsiteY1" fmla="*/ 7910 h 11638"/>
                <a:gd name="connsiteX2" fmla="*/ 4031 w 10000"/>
                <a:gd name="connsiteY2" fmla="*/ 7448 h 11638"/>
                <a:gd name="connsiteX3" fmla="*/ 0 w 10000"/>
                <a:gd name="connsiteY3" fmla="*/ 7447 h 11638"/>
                <a:gd name="connsiteX4" fmla="*/ 1104 w 10000"/>
                <a:gd name="connsiteY4" fmla="*/ 7463 h 11638"/>
                <a:gd name="connsiteX5" fmla="*/ 1499 w 10000"/>
                <a:gd name="connsiteY5" fmla="*/ 7947 h 11638"/>
                <a:gd name="connsiteX6" fmla="*/ 1486 w 10000"/>
                <a:gd name="connsiteY6" fmla="*/ 9483 h 11638"/>
                <a:gd name="connsiteX7" fmla="*/ 2914 w 10000"/>
                <a:gd name="connsiteY7" fmla="*/ 9491 h 11638"/>
                <a:gd name="connsiteX8" fmla="*/ 3264 w 10000"/>
                <a:gd name="connsiteY8" fmla="*/ 9082 h 11638"/>
                <a:gd name="connsiteX9" fmla="*/ 3268 w 10000"/>
                <a:gd name="connsiteY9" fmla="*/ 2346 h 11638"/>
                <a:gd name="connsiteX10" fmla="*/ 3726 w 10000"/>
                <a:gd name="connsiteY10" fmla="*/ 1790 h 11638"/>
                <a:gd name="connsiteX11" fmla="*/ 8957 w 10000"/>
                <a:gd name="connsiteY11" fmla="*/ 1790 h 11638"/>
                <a:gd name="connsiteX12" fmla="*/ 10000 w 10000"/>
                <a:gd name="connsiteY12" fmla="*/ 549 h 11638"/>
                <a:gd name="connsiteX13" fmla="*/ 9992 w 10000"/>
                <a:gd name="connsiteY13" fmla="*/ 6027 h 11638"/>
                <a:gd name="connsiteX0" fmla="*/ 4501 w 10000"/>
                <a:gd name="connsiteY0" fmla="*/ 16126 h 16126"/>
                <a:gd name="connsiteX1" fmla="*/ 4528 w 10000"/>
                <a:gd name="connsiteY1" fmla="*/ 12398 h 16126"/>
                <a:gd name="connsiteX2" fmla="*/ 4031 w 10000"/>
                <a:gd name="connsiteY2" fmla="*/ 11936 h 16126"/>
                <a:gd name="connsiteX3" fmla="*/ 0 w 10000"/>
                <a:gd name="connsiteY3" fmla="*/ 11935 h 16126"/>
                <a:gd name="connsiteX4" fmla="*/ 1104 w 10000"/>
                <a:gd name="connsiteY4" fmla="*/ 11951 h 16126"/>
                <a:gd name="connsiteX5" fmla="*/ 1499 w 10000"/>
                <a:gd name="connsiteY5" fmla="*/ 12435 h 16126"/>
                <a:gd name="connsiteX6" fmla="*/ 1486 w 10000"/>
                <a:gd name="connsiteY6" fmla="*/ 13971 h 16126"/>
                <a:gd name="connsiteX7" fmla="*/ 2914 w 10000"/>
                <a:gd name="connsiteY7" fmla="*/ 13979 h 16126"/>
                <a:gd name="connsiteX8" fmla="*/ 3264 w 10000"/>
                <a:gd name="connsiteY8" fmla="*/ 13570 h 16126"/>
                <a:gd name="connsiteX9" fmla="*/ 3268 w 10000"/>
                <a:gd name="connsiteY9" fmla="*/ 6834 h 16126"/>
                <a:gd name="connsiteX10" fmla="*/ 3726 w 10000"/>
                <a:gd name="connsiteY10" fmla="*/ 6278 h 16126"/>
                <a:gd name="connsiteX11" fmla="*/ 8957 w 10000"/>
                <a:gd name="connsiteY11" fmla="*/ 6278 h 16126"/>
                <a:gd name="connsiteX12" fmla="*/ 10000 w 10000"/>
                <a:gd name="connsiteY12" fmla="*/ 5037 h 16126"/>
                <a:gd name="connsiteX13" fmla="*/ 9897 w 10000"/>
                <a:gd name="connsiteY13" fmla="*/ 0 h 16126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16506 w 16506"/>
                <a:gd name="connsiteY13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16506 w 16506"/>
                <a:gd name="connsiteY13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13515 w 16506"/>
                <a:gd name="connsiteY13" fmla="*/ 5825 h 23681"/>
                <a:gd name="connsiteX14" fmla="*/ 16506 w 16506"/>
                <a:gd name="connsiteY14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9983 w 16506"/>
                <a:gd name="connsiteY13" fmla="*/ 1700 h 23681"/>
                <a:gd name="connsiteX14" fmla="*/ 16506 w 16506"/>
                <a:gd name="connsiteY14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9983 w 16506"/>
                <a:gd name="connsiteY13" fmla="*/ 1700 h 23681"/>
                <a:gd name="connsiteX14" fmla="*/ 13059 w 16506"/>
                <a:gd name="connsiteY14" fmla="*/ 871 h 23681"/>
                <a:gd name="connsiteX15" fmla="*/ 16506 w 16506"/>
                <a:gd name="connsiteY15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9983 w 16506"/>
                <a:gd name="connsiteY13" fmla="*/ 1700 h 23681"/>
                <a:gd name="connsiteX14" fmla="*/ 11293 w 16506"/>
                <a:gd name="connsiteY14" fmla="*/ 41 h 23681"/>
                <a:gd name="connsiteX15" fmla="*/ 16506 w 16506"/>
                <a:gd name="connsiteY15" fmla="*/ 0 h 23681"/>
                <a:gd name="connsiteX0" fmla="*/ 4501 w 16506"/>
                <a:gd name="connsiteY0" fmla="*/ 23681 h 23681"/>
                <a:gd name="connsiteX1" fmla="*/ 4528 w 16506"/>
                <a:gd name="connsiteY1" fmla="*/ 19953 h 23681"/>
                <a:gd name="connsiteX2" fmla="*/ 4031 w 16506"/>
                <a:gd name="connsiteY2" fmla="*/ 19491 h 23681"/>
                <a:gd name="connsiteX3" fmla="*/ 0 w 16506"/>
                <a:gd name="connsiteY3" fmla="*/ 19490 h 23681"/>
                <a:gd name="connsiteX4" fmla="*/ 1104 w 16506"/>
                <a:gd name="connsiteY4" fmla="*/ 19506 h 23681"/>
                <a:gd name="connsiteX5" fmla="*/ 1499 w 16506"/>
                <a:gd name="connsiteY5" fmla="*/ 19990 h 23681"/>
                <a:gd name="connsiteX6" fmla="*/ 1486 w 16506"/>
                <a:gd name="connsiteY6" fmla="*/ 21526 h 23681"/>
                <a:gd name="connsiteX7" fmla="*/ 2914 w 16506"/>
                <a:gd name="connsiteY7" fmla="*/ 21534 h 23681"/>
                <a:gd name="connsiteX8" fmla="*/ 3264 w 16506"/>
                <a:gd name="connsiteY8" fmla="*/ 21125 h 23681"/>
                <a:gd name="connsiteX9" fmla="*/ 3268 w 16506"/>
                <a:gd name="connsiteY9" fmla="*/ 14389 h 23681"/>
                <a:gd name="connsiteX10" fmla="*/ 3726 w 16506"/>
                <a:gd name="connsiteY10" fmla="*/ 13833 h 23681"/>
                <a:gd name="connsiteX11" fmla="*/ 8957 w 16506"/>
                <a:gd name="connsiteY11" fmla="*/ 13833 h 23681"/>
                <a:gd name="connsiteX12" fmla="*/ 10000 w 16506"/>
                <a:gd name="connsiteY12" fmla="*/ 12592 h 23681"/>
                <a:gd name="connsiteX13" fmla="*/ 10002 w 16506"/>
                <a:gd name="connsiteY13" fmla="*/ 1610 h 23681"/>
                <a:gd name="connsiteX14" fmla="*/ 11293 w 16506"/>
                <a:gd name="connsiteY14" fmla="*/ 41 h 23681"/>
                <a:gd name="connsiteX15" fmla="*/ 16506 w 16506"/>
                <a:gd name="connsiteY15" fmla="*/ 0 h 23681"/>
                <a:gd name="connsiteX0" fmla="*/ 4501 w 21462"/>
                <a:gd name="connsiteY0" fmla="*/ 23681 h 23681"/>
                <a:gd name="connsiteX1" fmla="*/ 4528 w 21462"/>
                <a:gd name="connsiteY1" fmla="*/ 19953 h 23681"/>
                <a:gd name="connsiteX2" fmla="*/ 4031 w 21462"/>
                <a:gd name="connsiteY2" fmla="*/ 19491 h 23681"/>
                <a:gd name="connsiteX3" fmla="*/ 0 w 21462"/>
                <a:gd name="connsiteY3" fmla="*/ 19490 h 23681"/>
                <a:gd name="connsiteX4" fmla="*/ 1104 w 21462"/>
                <a:gd name="connsiteY4" fmla="*/ 19506 h 23681"/>
                <a:gd name="connsiteX5" fmla="*/ 1499 w 21462"/>
                <a:gd name="connsiteY5" fmla="*/ 19990 h 23681"/>
                <a:gd name="connsiteX6" fmla="*/ 1486 w 21462"/>
                <a:gd name="connsiteY6" fmla="*/ 21526 h 23681"/>
                <a:gd name="connsiteX7" fmla="*/ 2914 w 21462"/>
                <a:gd name="connsiteY7" fmla="*/ 21534 h 23681"/>
                <a:gd name="connsiteX8" fmla="*/ 3264 w 21462"/>
                <a:gd name="connsiteY8" fmla="*/ 21125 h 23681"/>
                <a:gd name="connsiteX9" fmla="*/ 3268 w 21462"/>
                <a:gd name="connsiteY9" fmla="*/ 14389 h 23681"/>
                <a:gd name="connsiteX10" fmla="*/ 3726 w 21462"/>
                <a:gd name="connsiteY10" fmla="*/ 13833 h 23681"/>
                <a:gd name="connsiteX11" fmla="*/ 8957 w 21462"/>
                <a:gd name="connsiteY11" fmla="*/ 13833 h 23681"/>
                <a:gd name="connsiteX12" fmla="*/ 10000 w 21462"/>
                <a:gd name="connsiteY12" fmla="*/ 12592 h 23681"/>
                <a:gd name="connsiteX13" fmla="*/ 10002 w 21462"/>
                <a:gd name="connsiteY13" fmla="*/ 1610 h 23681"/>
                <a:gd name="connsiteX14" fmla="*/ 11293 w 21462"/>
                <a:gd name="connsiteY14" fmla="*/ 41 h 23681"/>
                <a:gd name="connsiteX15" fmla="*/ 21462 w 21462"/>
                <a:gd name="connsiteY15" fmla="*/ 0 h 23681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10002 w 21481"/>
                <a:gd name="connsiteY13" fmla="*/ 1569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10002 w 21481"/>
                <a:gd name="connsiteY13" fmla="*/ 1636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9983 w 21481"/>
                <a:gd name="connsiteY13" fmla="*/ 1883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9983 w 21481"/>
                <a:gd name="connsiteY13" fmla="*/ 1390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9983 w 21481"/>
                <a:gd name="connsiteY13" fmla="*/ 1547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4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9983 w 21481"/>
                <a:gd name="connsiteY13" fmla="*/ 1547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1481"/>
                <a:gd name="connsiteY0" fmla="*/ 23640 h 23640"/>
                <a:gd name="connsiteX1" fmla="*/ 4528 w 21481"/>
                <a:gd name="connsiteY1" fmla="*/ 19912 h 23640"/>
                <a:gd name="connsiteX2" fmla="*/ 4031 w 21481"/>
                <a:gd name="connsiteY2" fmla="*/ 19450 h 23640"/>
                <a:gd name="connsiteX3" fmla="*/ 0 w 21481"/>
                <a:gd name="connsiteY3" fmla="*/ 19449 h 23640"/>
                <a:gd name="connsiteX4" fmla="*/ 1104 w 21481"/>
                <a:gd name="connsiteY4" fmla="*/ 19465 h 23640"/>
                <a:gd name="connsiteX5" fmla="*/ 1499 w 21481"/>
                <a:gd name="connsiteY5" fmla="*/ 19999 h 23640"/>
                <a:gd name="connsiteX6" fmla="*/ 1486 w 21481"/>
                <a:gd name="connsiteY6" fmla="*/ 21485 h 23640"/>
                <a:gd name="connsiteX7" fmla="*/ 2914 w 21481"/>
                <a:gd name="connsiteY7" fmla="*/ 21493 h 23640"/>
                <a:gd name="connsiteX8" fmla="*/ 3264 w 21481"/>
                <a:gd name="connsiteY8" fmla="*/ 21084 h 23640"/>
                <a:gd name="connsiteX9" fmla="*/ 3268 w 21481"/>
                <a:gd name="connsiteY9" fmla="*/ 14348 h 23640"/>
                <a:gd name="connsiteX10" fmla="*/ 3726 w 21481"/>
                <a:gd name="connsiteY10" fmla="*/ 13792 h 23640"/>
                <a:gd name="connsiteX11" fmla="*/ 8957 w 21481"/>
                <a:gd name="connsiteY11" fmla="*/ 13792 h 23640"/>
                <a:gd name="connsiteX12" fmla="*/ 10000 w 21481"/>
                <a:gd name="connsiteY12" fmla="*/ 12551 h 23640"/>
                <a:gd name="connsiteX13" fmla="*/ 9983 w 21481"/>
                <a:gd name="connsiteY13" fmla="*/ 1547 h 23640"/>
                <a:gd name="connsiteX14" fmla="*/ 11293 w 21481"/>
                <a:gd name="connsiteY14" fmla="*/ 0 h 23640"/>
                <a:gd name="connsiteX15" fmla="*/ 21481 w 21481"/>
                <a:gd name="connsiteY15" fmla="*/ 4 h 23640"/>
                <a:gd name="connsiteX0" fmla="*/ 4501 w 22070"/>
                <a:gd name="connsiteY0" fmla="*/ 23640 h 23640"/>
                <a:gd name="connsiteX1" fmla="*/ 4528 w 22070"/>
                <a:gd name="connsiteY1" fmla="*/ 19912 h 23640"/>
                <a:gd name="connsiteX2" fmla="*/ 4031 w 22070"/>
                <a:gd name="connsiteY2" fmla="*/ 19450 h 23640"/>
                <a:gd name="connsiteX3" fmla="*/ 0 w 22070"/>
                <a:gd name="connsiteY3" fmla="*/ 19449 h 23640"/>
                <a:gd name="connsiteX4" fmla="*/ 1104 w 22070"/>
                <a:gd name="connsiteY4" fmla="*/ 19465 h 23640"/>
                <a:gd name="connsiteX5" fmla="*/ 1499 w 22070"/>
                <a:gd name="connsiteY5" fmla="*/ 19999 h 23640"/>
                <a:gd name="connsiteX6" fmla="*/ 1486 w 22070"/>
                <a:gd name="connsiteY6" fmla="*/ 21485 h 23640"/>
                <a:gd name="connsiteX7" fmla="*/ 2914 w 22070"/>
                <a:gd name="connsiteY7" fmla="*/ 21493 h 23640"/>
                <a:gd name="connsiteX8" fmla="*/ 3264 w 22070"/>
                <a:gd name="connsiteY8" fmla="*/ 21084 h 23640"/>
                <a:gd name="connsiteX9" fmla="*/ 3268 w 22070"/>
                <a:gd name="connsiteY9" fmla="*/ 14348 h 23640"/>
                <a:gd name="connsiteX10" fmla="*/ 3726 w 22070"/>
                <a:gd name="connsiteY10" fmla="*/ 13792 h 23640"/>
                <a:gd name="connsiteX11" fmla="*/ 8957 w 22070"/>
                <a:gd name="connsiteY11" fmla="*/ 13792 h 23640"/>
                <a:gd name="connsiteX12" fmla="*/ 10000 w 22070"/>
                <a:gd name="connsiteY12" fmla="*/ 12551 h 23640"/>
                <a:gd name="connsiteX13" fmla="*/ 9983 w 22070"/>
                <a:gd name="connsiteY13" fmla="*/ 1547 h 23640"/>
                <a:gd name="connsiteX14" fmla="*/ 11293 w 22070"/>
                <a:gd name="connsiteY14" fmla="*/ 0 h 23640"/>
                <a:gd name="connsiteX15" fmla="*/ 22070 w 22070"/>
                <a:gd name="connsiteY15" fmla="*/ 4 h 2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070" h="23640">
                  <a:moveTo>
                    <a:pt x="4501" y="23640"/>
                  </a:moveTo>
                  <a:cubicBezTo>
                    <a:pt x="4511" y="22398"/>
                    <a:pt x="4520" y="21154"/>
                    <a:pt x="4528" y="19912"/>
                  </a:cubicBezTo>
                  <a:cubicBezTo>
                    <a:pt x="4651" y="20054"/>
                    <a:pt x="3910" y="19310"/>
                    <a:pt x="4031" y="19450"/>
                  </a:cubicBezTo>
                  <a:lnTo>
                    <a:pt x="0" y="19449"/>
                  </a:lnTo>
                  <a:lnTo>
                    <a:pt x="1104" y="19465"/>
                  </a:lnTo>
                  <a:cubicBezTo>
                    <a:pt x="1237" y="19626"/>
                    <a:pt x="1367" y="19837"/>
                    <a:pt x="1499" y="19999"/>
                  </a:cubicBezTo>
                  <a:cubicBezTo>
                    <a:pt x="1495" y="20511"/>
                    <a:pt x="1490" y="20973"/>
                    <a:pt x="1486" y="21485"/>
                  </a:cubicBezTo>
                  <a:lnTo>
                    <a:pt x="2914" y="21493"/>
                  </a:lnTo>
                  <a:lnTo>
                    <a:pt x="3264" y="21084"/>
                  </a:lnTo>
                  <a:cubicBezTo>
                    <a:pt x="3272" y="18839"/>
                    <a:pt x="3260" y="16593"/>
                    <a:pt x="3268" y="14348"/>
                  </a:cubicBezTo>
                  <a:lnTo>
                    <a:pt x="3726" y="13792"/>
                  </a:lnTo>
                  <a:lnTo>
                    <a:pt x="8957" y="13792"/>
                  </a:lnTo>
                  <a:lnTo>
                    <a:pt x="10000" y="12551"/>
                  </a:lnTo>
                  <a:cubicBezTo>
                    <a:pt x="9994" y="8920"/>
                    <a:pt x="9989" y="5178"/>
                    <a:pt x="9983" y="1547"/>
                  </a:cubicBezTo>
                  <a:lnTo>
                    <a:pt x="11293" y="0"/>
                  </a:lnTo>
                  <a:lnTo>
                    <a:pt x="22070" y="4"/>
                  </a:lnTo>
                </a:path>
              </a:pathLst>
            </a:custGeom>
            <a:noFill/>
            <a:ln w="38100">
              <a:solidFill>
                <a:srgbClr val="FFC000"/>
              </a:solidFill>
              <a:round/>
              <a:headEnd/>
              <a:tailEnd type="stealth" w="med" len="med"/>
            </a:ln>
            <a:effectLst/>
          </p:spPr>
          <p:txBody>
            <a:bodyPr wrap="none"/>
            <a:lstStyle/>
            <a:p>
              <a:endParaRPr lang="en-CA"/>
            </a:p>
          </p:txBody>
        </p:sp>
      </p:grpSp>
      <p:sp>
        <p:nvSpPr>
          <p:cNvPr id="9" name="Rectangle 8"/>
          <p:cNvSpPr/>
          <p:nvPr/>
        </p:nvSpPr>
        <p:spPr>
          <a:xfrm>
            <a:off x="36212" y="550340"/>
            <a:ext cx="5212444" cy="37087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D80"/>
                </a:solidFill>
              </a:rPr>
              <a:t>New RFQ tailored for  A/Q from 4 to 7 (charge bred beams) with output energy compatible with the ISAC-I DTL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D80"/>
                </a:solidFill>
              </a:rPr>
              <a:t>New DTL injector with fix energy </a:t>
            </a:r>
            <a:br>
              <a:rPr lang="en-US" sz="2000" dirty="0">
                <a:solidFill>
                  <a:srgbClr val="003D80"/>
                </a:solidFill>
              </a:rPr>
            </a:br>
            <a:r>
              <a:rPr lang="en-US" sz="2000" dirty="0">
                <a:solidFill>
                  <a:srgbClr val="003D80"/>
                </a:solidFill>
              </a:rPr>
              <a:t>(IH-structure)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D80"/>
                </a:solidFill>
              </a:rPr>
              <a:t>A possible “SCA” section to go to higher energy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D80"/>
                </a:solidFill>
                <a:sym typeface="Wingdings" panose="05000000000000000000" pitchFamily="2" charset="2"/>
              </a:rPr>
              <a:t> this will provide two</a:t>
            </a:r>
            <a:r>
              <a:rPr lang="en-US" sz="2000" dirty="0">
                <a:solidFill>
                  <a:srgbClr val="003D80"/>
                </a:solidFill>
              </a:rPr>
              <a:t> independent</a:t>
            </a:r>
            <a:br>
              <a:rPr lang="en-US" sz="2000" dirty="0">
                <a:solidFill>
                  <a:srgbClr val="003D80"/>
                </a:solidFill>
              </a:rPr>
            </a:br>
            <a:r>
              <a:rPr lang="en-US" sz="2000" dirty="0">
                <a:solidFill>
                  <a:srgbClr val="003D80"/>
                </a:solidFill>
              </a:rPr>
              <a:t>post-accelerated RIB beams</a:t>
            </a:r>
            <a:br>
              <a:rPr lang="en-US" sz="2000" dirty="0">
                <a:solidFill>
                  <a:srgbClr val="003D80"/>
                </a:solidFill>
              </a:rPr>
            </a:br>
            <a:r>
              <a:rPr lang="en-US" sz="2000" dirty="0">
                <a:solidFill>
                  <a:srgbClr val="003D80"/>
                </a:solidFill>
                <a:sym typeface="Wingdings" panose="05000000000000000000" pitchFamily="2" charset="2"/>
              </a:rPr>
              <a:t> the beam is pulsed (EBIS</a:t>
            </a:r>
            <a:br>
              <a:rPr lang="en-US" sz="2000" dirty="0">
                <a:solidFill>
                  <a:srgbClr val="003D80"/>
                </a:solidFill>
                <a:sym typeface="Wingdings" panose="05000000000000000000" pitchFamily="2" charset="2"/>
              </a:rPr>
            </a:br>
            <a:r>
              <a:rPr lang="en-US" sz="2000" dirty="0">
                <a:solidFill>
                  <a:srgbClr val="003D80"/>
                </a:solidFill>
                <a:sym typeface="Wingdings" panose="05000000000000000000" pitchFamily="2" charset="2"/>
              </a:rPr>
              <a:t>extraction)</a:t>
            </a:r>
            <a:endParaRPr lang="en-US" sz="2000" dirty="0">
              <a:solidFill>
                <a:srgbClr val="003D8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63A82-970C-433C-8A5B-1643BF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8083BFF-7B8E-4A0A-B470-53468720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997D3DD-12B4-41D6-AB63-C71D4834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569027" y="2440236"/>
            <a:ext cx="925416" cy="809740"/>
          </a:xfrm>
          <a:custGeom>
            <a:avLst/>
            <a:gdLst>
              <a:gd name="connsiteX0" fmla="*/ 0 w 925416"/>
              <a:gd name="connsiteY0" fmla="*/ 809740 h 809740"/>
              <a:gd name="connsiteX1" fmla="*/ 0 w 925416"/>
              <a:gd name="connsiteY1" fmla="*/ 0 h 809740"/>
              <a:gd name="connsiteX2" fmla="*/ 925416 w 925416"/>
              <a:gd name="connsiteY2" fmla="*/ 5509 h 80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5416" h="809740">
                <a:moveTo>
                  <a:pt x="0" y="809740"/>
                </a:moveTo>
                <a:lnTo>
                  <a:pt x="0" y="0"/>
                </a:lnTo>
                <a:lnTo>
                  <a:pt x="925416" y="5509"/>
                </a:lnTo>
              </a:path>
            </a:pathLst>
          </a:cu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9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RFQ – first stage</a:t>
            </a:r>
            <a:endParaRPr lang="de-DE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6739128" y="740139"/>
            <a:ext cx="2254224" cy="2222517"/>
            <a:chOff x="1680467" y="3779837"/>
            <a:chExt cx="3071813" cy="3057691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89"/>
            <a:stretch/>
          </p:blipFill>
          <p:spPr bwMode="auto">
            <a:xfrm>
              <a:off x="1680467" y="3779837"/>
              <a:ext cx="2817813" cy="3057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10"/>
            <p:cNvGrpSpPr>
              <a:grpSpLocks/>
            </p:cNvGrpSpPr>
            <p:nvPr/>
          </p:nvGrpSpPr>
          <p:grpSpPr bwMode="auto">
            <a:xfrm rot="908381">
              <a:off x="2996505" y="5011737"/>
              <a:ext cx="1108075" cy="874713"/>
              <a:chOff x="1725" y="2079"/>
              <a:chExt cx="984" cy="765"/>
            </a:xfrm>
          </p:grpSpPr>
          <p:grpSp>
            <p:nvGrpSpPr>
              <p:cNvPr id="10" name="Group 11"/>
              <p:cNvGrpSpPr>
                <a:grpSpLocks/>
              </p:cNvGrpSpPr>
              <p:nvPr/>
            </p:nvGrpSpPr>
            <p:grpSpPr bwMode="auto">
              <a:xfrm rot="-572316">
                <a:off x="1725" y="2353"/>
                <a:ext cx="441" cy="491"/>
                <a:chOff x="1672" y="2344"/>
                <a:chExt cx="421" cy="470"/>
              </a:xfrm>
            </p:grpSpPr>
            <p:sp>
              <p:nvSpPr>
                <p:cNvPr id="14" name="Arc 12"/>
                <p:cNvSpPr>
                  <a:spLocks/>
                </p:cNvSpPr>
                <p:nvPr/>
              </p:nvSpPr>
              <p:spPr bwMode="auto">
                <a:xfrm rot="-1011223" flipH="1" flipV="1">
                  <a:off x="1729" y="2360"/>
                  <a:ext cx="364" cy="4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5" name="Line 13"/>
                <p:cNvSpPr>
                  <a:spLocks noChangeShapeType="1"/>
                </p:cNvSpPr>
                <p:nvPr/>
              </p:nvSpPr>
              <p:spPr bwMode="auto">
                <a:xfrm flipH="1" flipV="1">
                  <a:off x="1672" y="2344"/>
                  <a:ext cx="16" cy="136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1" name="Group 14"/>
              <p:cNvGrpSpPr>
                <a:grpSpLocks/>
              </p:cNvGrpSpPr>
              <p:nvPr/>
            </p:nvGrpSpPr>
            <p:grpSpPr bwMode="auto">
              <a:xfrm rot="20353873" flipH="1">
                <a:off x="2150" y="2079"/>
                <a:ext cx="559" cy="638"/>
                <a:chOff x="1672" y="2344"/>
                <a:chExt cx="421" cy="470"/>
              </a:xfrm>
            </p:grpSpPr>
            <p:sp>
              <p:nvSpPr>
                <p:cNvPr id="12" name="Arc 15"/>
                <p:cNvSpPr>
                  <a:spLocks/>
                </p:cNvSpPr>
                <p:nvPr/>
              </p:nvSpPr>
              <p:spPr bwMode="auto">
                <a:xfrm rot="-1011223" flipH="1" flipV="1">
                  <a:off x="1729" y="2360"/>
                  <a:ext cx="364" cy="4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1672" y="2344"/>
                  <a:ext cx="16" cy="136"/>
                </a:xfrm>
                <a:prstGeom prst="line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3558481" y="5835650"/>
              <a:ext cx="760412" cy="5974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accent1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6E615D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2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25" b="1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rPr>
                <a:t>I</a:t>
              </a:r>
              <a:r>
                <a:rPr lang="en-US" altLang="en-US" sz="1225" b="1" baseline="-250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rPr>
                <a:t>rf max 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3655317" y="4211637"/>
              <a:ext cx="508000" cy="4699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814068" y="3881437"/>
              <a:ext cx="938212" cy="4127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accent1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6E615D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2"/>
                  </a:solidFill>
                  <a:latin typeface="Myriad Pro" charset="0"/>
                  <a:ea typeface="MS PGothic" pitchFamily="34" charset="-128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Myriad Pro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25" b="1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rPr>
                <a:t>V</a:t>
              </a:r>
              <a:r>
                <a:rPr lang="en-US" altLang="en-US" sz="1225" b="1" baseline="-250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rPr>
                <a:t>rf max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AA26D3A-EBD4-470B-8DF0-9DE1175E48FD}"/>
              </a:ext>
            </a:extLst>
          </p:cNvPr>
          <p:cNvGrpSpPr/>
          <p:nvPr/>
        </p:nvGrpSpPr>
        <p:grpSpPr>
          <a:xfrm>
            <a:off x="160657" y="526903"/>
            <a:ext cx="2943111" cy="2673484"/>
            <a:chOff x="859123" y="2211135"/>
            <a:chExt cx="2943111" cy="267348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77CD8CD-5E0A-4D1F-8A3B-E44EF6BE1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9123" y="2211135"/>
              <a:ext cx="2943111" cy="267348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CC47649-6906-4C95-B034-D715F81324DA}"/>
                </a:ext>
              </a:extLst>
            </p:cNvPr>
            <p:cNvSpPr/>
            <p:nvPr/>
          </p:nvSpPr>
          <p:spPr>
            <a:xfrm>
              <a:off x="859123" y="2211135"/>
              <a:ext cx="667925" cy="10898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3" name="Picture 13" descr="H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5120" y="2362596"/>
            <a:ext cx="2288357" cy="217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4694611" y="2451575"/>
            <a:ext cx="2570349" cy="2134332"/>
            <a:chOff x="240" y="1632"/>
            <a:chExt cx="3216" cy="2544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40" y="1632"/>
              <a:ext cx="3216" cy="2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ヒラギノ角ゴ Pro W3" charset="-128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33"/>
            </a:p>
          </p:txBody>
        </p:sp>
        <p:pic>
          <p:nvPicPr>
            <p:cNvPr id="7" name="Picture 7" descr="mindy_rfq_photo_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3120" cy="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26F38877-C0B2-49EE-AC5D-A932131A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62FCCD04-1F70-4128-95A7-9AD7064BE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36C5334B-8B4B-438F-ACBF-7A35DB3DA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999298" y="609663"/>
            <a:ext cx="4119155" cy="15234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3D8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US" dirty="0"/>
              <a:t>RFQ could be a 4-Rod, developed at Frankfurt University – 106.08 MHz</a:t>
            </a:r>
            <a:br>
              <a:rPr lang="en-US" dirty="0"/>
            </a:br>
            <a:r>
              <a:rPr lang="en-US" dirty="0"/>
              <a:t>energy up to 300 </a:t>
            </a:r>
            <a:r>
              <a:rPr lang="en-US" dirty="0" err="1"/>
              <a:t>keV</a:t>
            </a:r>
            <a:r>
              <a:rPr lang="en-US" dirty="0"/>
              <a:t>/u</a:t>
            </a:r>
            <a:br>
              <a:rPr lang="en-US" dirty="0"/>
            </a:br>
            <a:r>
              <a:rPr lang="en-US" sz="1600" dirty="0"/>
              <a:t>(GSI – 108.48 MHz or CERN -101.28 MHz)</a:t>
            </a:r>
          </a:p>
          <a:p>
            <a:pPr marL="0" indent="0">
              <a:buNone/>
            </a:pPr>
            <a:r>
              <a:rPr lang="en-US" dirty="0"/>
              <a:t>ISAC-I RFQ is a Split-ring RFQ, 35.36 MHz</a:t>
            </a:r>
          </a:p>
        </p:txBody>
      </p:sp>
    </p:spTree>
    <p:extLst>
      <p:ext uri="{BB962C8B-B14F-4D97-AF65-F5344CB8AC3E}">
        <p14:creationId xmlns:p14="http://schemas.microsoft.com/office/powerpoint/2010/main" val="343349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366388"/>
              </p:ext>
            </p:extLst>
          </p:nvPr>
        </p:nvGraphicFramePr>
        <p:xfrm>
          <a:off x="4495404" y="2774658"/>
          <a:ext cx="4374816" cy="1844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Designer Drawing" r:id="rId3" imgW="6166104" imgH="3011424" progId="">
                  <p:embed/>
                </p:oleObj>
              </mc:Choice>
              <mc:Fallback>
                <p:oleObj name="Designer Drawing" r:id="rId3" imgW="6166104" imgH="3011424" progId="">
                  <p:embed/>
                  <p:pic>
                    <p:nvPicPr>
                      <p:cNvPr id="1024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569" t="7973"/>
                      <a:stretch>
                        <a:fillRect/>
                      </a:stretch>
                    </p:blipFill>
                    <p:spPr bwMode="auto">
                      <a:xfrm>
                        <a:off x="4495404" y="2774658"/>
                        <a:ext cx="4374816" cy="1844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48531" y="541367"/>
            <a:ext cx="4338610" cy="19082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250825" indent="-2508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D8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Most sophisticated structure providing highest performance – high shunt impedance, using KONUS beam dynamics</a:t>
            </a:r>
          </a:p>
          <a:p>
            <a:pPr marL="250825" indent="-2508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D8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Energy boost up to 1.5-2 MeV/u</a:t>
            </a:r>
          </a:p>
          <a:p>
            <a:pPr marL="250825" indent="-2508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D80"/>
                </a:solidFill>
              </a:rPr>
              <a:t>Used at ISAC-I – typical frequency range 50-200 MHz</a:t>
            </a:r>
            <a:endParaRPr lang="en-US" dirty="0">
              <a:solidFill>
                <a:srgbClr val="003D8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328674"/>
              </p:ext>
            </p:extLst>
          </p:nvPr>
        </p:nvGraphicFramePr>
        <p:xfrm>
          <a:off x="4771859" y="598043"/>
          <a:ext cx="3992730" cy="2156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Designer Drawing" r:id="rId5" imgW="6117336" imgH="3355848" progId="">
                  <p:embed/>
                </p:oleObj>
              </mc:Choice>
              <mc:Fallback>
                <p:oleObj name="Designer Drawing" r:id="rId5" imgW="6117336" imgH="3355848" progId="">
                  <p:embed/>
                  <p:pic>
                    <p:nvPicPr>
                      <p:cNvPr id="1843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1859" y="598043"/>
                        <a:ext cx="3992730" cy="2156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DTL: IH-</a:t>
            </a:r>
            <a:r>
              <a:rPr lang="de-DE" dirty="0" err="1"/>
              <a:t>structure</a:t>
            </a: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A8DBBF-892C-4A05-AA42-5AFD4BC49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561" y="2604931"/>
            <a:ext cx="3152721" cy="212196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C0D8C-1518-49ED-A817-60EEA730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C74D-4038-422F-9237-939FC1E8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277E9-0750-4C9F-85D4-58BBD708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FEA1379-8570-4BC8-B8C6-CC5800AA7856}"/>
              </a:ext>
            </a:extLst>
          </p:cNvPr>
          <p:cNvSpPr/>
          <p:nvPr/>
        </p:nvSpPr>
        <p:spPr>
          <a:xfrm rot="2879818">
            <a:off x="1773652" y="2295874"/>
            <a:ext cx="498679" cy="307415"/>
          </a:xfrm>
          <a:prstGeom prst="right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716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ISAC-II </a:t>
            </a:r>
            <a:r>
              <a:rPr lang="en-US" dirty="0" err="1"/>
              <a:t>cryo</a:t>
            </a:r>
            <a:r>
              <a:rPr lang="en-US" dirty="0"/>
              <a:t> module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July 12, 2017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A7B461-3D32-457A-AD42-3836A7CC1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TRIUMF science week: Accelerator science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2A6E9-3FF8-4374-94A9-6355F527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pic>
        <p:nvPicPr>
          <p:cNvPr id="6" name="Picture 4" descr="SRF09-mindy-SC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2848" y="772892"/>
            <a:ext cx="3854864" cy="37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79778" y="469901"/>
            <a:ext cx="4648976" cy="36471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50825" indent="-250825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3D80"/>
                </a:solidFill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ISAC-II has 40 superconducting cavities housed in 5 cryomodules.</a:t>
            </a:r>
          </a:p>
          <a:p>
            <a:r>
              <a:rPr lang="en-US" dirty="0" smtClean="0"/>
              <a:t>30</a:t>
            </a:r>
            <a:r>
              <a:rPr lang="en-US" dirty="0" smtClean="0"/>
              <a:t> </a:t>
            </a:r>
            <a:r>
              <a:rPr lang="en-US" dirty="0"/>
              <a:t>MV of effective accelerating voltage</a:t>
            </a:r>
          </a:p>
          <a:p>
            <a:r>
              <a:rPr lang="en-US" dirty="0"/>
              <a:t>A new cryomodule using four </a:t>
            </a:r>
            <a:r>
              <a:rPr lang="en-US" dirty="0">
                <a:latin typeface="Symbol" panose="05050102010706020507" pitchFamily="18" charset="2"/>
              </a:rPr>
              <a:t>b</a:t>
            </a:r>
            <a:r>
              <a:rPr lang="en-US" dirty="0"/>
              <a:t> = 0.057 cavities can add about 5 MV acceleration voltage.</a:t>
            </a:r>
            <a:endParaRPr lang="en-US" sz="1800" dirty="0"/>
          </a:p>
          <a:p>
            <a:r>
              <a:rPr lang="en-US" dirty="0"/>
              <a:t>With the new IH-structures</a:t>
            </a:r>
            <a:br>
              <a:rPr lang="en-US" dirty="0"/>
            </a:br>
            <a:r>
              <a:rPr lang="en-US" dirty="0"/>
              <a:t>we could boost the</a:t>
            </a:r>
            <a:br>
              <a:rPr lang="en-US" dirty="0"/>
            </a:br>
            <a:r>
              <a:rPr lang="en-US" dirty="0"/>
              <a:t>energy  of ISAC-II to</a:t>
            </a:r>
            <a:br>
              <a:rPr lang="en-US" dirty="0"/>
            </a:br>
            <a:r>
              <a:rPr lang="en-US" dirty="0"/>
              <a:t>7 MeV/u for A/q=7 or</a:t>
            </a:r>
            <a:br>
              <a:rPr lang="en-US" dirty="0"/>
            </a:br>
            <a:r>
              <a:rPr lang="en-US" dirty="0"/>
              <a:t>~19 MeV/u for A/q = 2</a:t>
            </a:r>
            <a:br>
              <a:rPr lang="en-US" dirty="0"/>
            </a:b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785159" y="4864418"/>
            <a:ext cx="365760" cy="274320"/>
          </a:xfrm>
          <a:prstGeom prst="rect">
            <a:avLst/>
          </a:prstGeom>
        </p:spPr>
        <p:txBody>
          <a:bodyPr tIns="0" bIns="0" anchor="ctr" anchorCtr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66B2C24-75C8-E544-A8CC-21761AB50D8D}" type="slidenum">
              <a:rPr lang="en-US" sz="1000" smtClean="0">
                <a:solidFill>
                  <a:schemeClr val="bg1"/>
                </a:solidFill>
              </a:rPr>
              <a:pPr algn="ctr"/>
              <a:t>15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6B88BF-F64A-4667-AB93-786EE718B1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0444" y="2154977"/>
            <a:ext cx="1638271" cy="25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70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latin typeface="Myriad Pro SemiExt"/>
                <a:cs typeface="Myriad Pro SemiExt"/>
              </a:rPr>
              <a:t>Summary: TRIUMF options for ring accelerators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1A3224FB-1F58-4A90-A88D-3BC23361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733450"/>
            <a:ext cx="8499412" cy="34317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>
                <a:solidFill>
                  <a:srgbClr val="000000"/>
                </a:solidFill>
              </a:defRPr>
            </a:lvl1pPr>
            <a:lvl2pPr marL="742950" indent="-285750" eaLnBrk="0" hangingPunct="0">
              <a:defRPr sz="16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200" dirty="0">
                <a:solidFill>
                  <a:srgbClr val="003D80"/>
                </a:solidFill>
              </a:rPr>
              <a:t>Design study for a ring accelerator – options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sz="1800" dirty="0">
                <a:solidFill>
                  <a:srgbClr val="003D80"/>
                </a:solidFill>
              </a:rPr>
              <a:t>Storage ring TSR, CRYRING or ESR like, ISAC-II as injector.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sz="1800" dirty="0">
                <a:solidFill>
                  <a:srgbClr val="003D80"/>
                </a:solidFill>
              </a:rPr>
              <a:t>Storage ring – synchrotron combination up to 450 MeV/u, ISAC-II as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injector &gt; 6 MeV/u, Second </a:t>
            </a:r>
            <a:r>
              <a:rPr lang="en-CA" sz="1800" dirty="0" err="1">
                <a:solidFill>
                  <a:srgbClr val="003D80"/>
                </a:solidFill>
              </a:rPr>
              <a:t>linac</a:t>
            </a:r>
            <a:r>
              <a:rPr lang="en-CA" sz="1800" dirty="0">
                <a:solidFill>
                  <a:srgbClr val="003D80"/>
                </a:solidFill>
              </a:rPr>
              <a:t>, 2-3 </a:t>
            </a:r>
            <a:r>
              <a:rPr lang="en-CA" sz="1800" dirty="0" err="1">
                <a:solidFill>
                  <a:srgbClr val="003D80"/>
                </a:solidFill>
              </a:rPr>
              <a:t>cryo</a:t>
            </a:r>
            <a:r>
              <a:rPr lang="en-CA" sz="1800" dirty="0">
                <a:solidFill>
                  <a:srgbClr val="003D80"/>
                </a:solidFill>
              </a:rPr>
              <a:t> modules to be added.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sz="1800" dirty="0">
                <a:solidFill>
                  <a:srgbClr val="003D80"/>
                </a:solidFill>
              </a:rPr>
              <a:t>Rapid cycling synchrotron for tumor therapy and secondary fragmentation.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550 MeV/u for </a:t>
            </a:r>
            <a:r>
              <a:rPr lang="en-CA" sz="1800" baseline="30000" dirty="0">
                <a:solidFill>
                  <a:srgbClr val="003D80"/>
                </a:solidFill>
              </a:rPr>
              <a:t>12</a:t>
            </a:r>
            <a:r>
              <a:rPr lang="en-CA" sz="1800" dirty="0">
                <a:solidFill>
                  <a:srgbClr val="003D80"/>
                </a:solidFill>
              </a:rPr>
              <a:t>C</a:t>
            </a:r>
            <a:r>
              <a:rPr lang="en-CA" sz="1800" baseline="30000" dirty="0">
                <a:solidFill>
                  <a:srgbClr val="003D80"/>
                </a:solidFill>
              </a:rPr>
              <a:t>6+</a:t>
            </a:r>
            <a:r>
              <a:rPr lang="en-CA" sz="1800" dirty="0">
                <a:solidFill>
                  <a:srgbClr val="003D80"/>
                </a:solidFill>
              </a:rPr>
              <a:t> and 150 MeV/u for A/q = 4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  <a:sym typeface="Wingdings" panose="05000000000000000000" pitchFamily="2" charset="2"/>
              </a:rPr>
              <a:t> </a:t>
            </a:r>
            <a:r>
              <a:rPr lang="en-CA" sz="1800" dirty="0">
                <a:solidFill>
                  <a:srgbClr val="003D80"/>
                </a:solidFill>
              </a:rPr>
              <a:t>With stop gas cell fragments can be fed back into ISAC</a:t>
            </a:r>
            <a:br>
              <a:rPr lang="en-CA" sz="1800" dirty="0">
                <a:solidFill>
                  <a:srgbClr val="003D80"/>
                </a:solidFill>
              </a:rPr>
            </a:br>
            <a:r>
              <a:rPr lang="en-CA" sz="1800" dirty="0">
                <a:solidFill>
                  <a:srgbClr val="003D80"/>
                </a:solidFill>
              </a:rPr>
              <a:t>Needs EBIS and second </a:t>
            </a:r>
            <a:r>
              <a:rPr lang="en-CA" sz="1800" dirty="0" err="1">
                <a:solidFill>
                  <a:srgbClr val="003D80"/>
                </a:solidFill>
              </a:rPr>
              <a:t>linac</a:t>
            </a:r>
            <a:r>
              <a:rPr lang="en-CA" sz="1800" dirty="0">
                <a:solidFill>
                  <a:srgbClr val="003D80"/>
                </a:solidFill>
              </a:rPr>
              <a:t> injector for ISAC-II and additional </a:t>
            </a:r>
            <a:r>
              <a:rPr lang="en-CA" sz="1800" dirty="0" err="1">
                <a:solidFill>
                  <a:srgbClr val="003D80"/>
                </a:solidFill>
              </a:rPr>
              <a:t>cryo</a:t>
            </a:r>
            <a:r>
              <a:rPr lang="en-CA" sz="1800" dirty="0">
                <a:solidFill>
                  <a:srgbClr val="003D80"/>
                </a:solidFill>
              </a:rPr>
              <a:t> modules.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200" dirty="0">
                <a:solidFill>
                  <a:srgbClr val="003D80"/>
                </a:solidFill>
              </a:rPr>
              <a:t>Design study on SC cyclotron/FFAG combination for isotope </a:t>
            </a:r>
            <a:r>
              <a:rPr lang="en-CA" sz="2200" dirty="0" smtClean="0">
                <a:solidFill>
                  <a:srgbClr val="003D80"/>
                </a:solidFill>
              </a:rPr>
              <a:t>production.</a:t>
            </a:r>
            <a:endParaRPr lang="en-CA" sz="2200" dirty="0">
              <a:solidFill>
                <a:srgbClr val="003D8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200" dirty="0">
                <a:solidFill>
                  <a:srgbClr val="003D80"/>
                </a:solidFill>
              </a:rPr>
              <a:t>Design and construction of the ARIEL-III </a:t>
            </a:r>
            <a:r>
              <a:rPr lang="en-CA" sz="2200" dirty="0" err="1">
                <a:solidFill>
                  <a:srgbClr val="003D80"/>
                </a:solidFill>
              </a:rPr>
              <a:t>linac</a:t>
            </a:r>
            <a:r>
              <a:rPr lang="en-CA" sz="2200" dirty="0">
                <a:solidFill>
                  <a:srgbClr val="003D80"/>
                </a:solidFill>
              </a:rPr>
              <a:t> – second </a:t>
            </a:r>
            <a:r>
              <a:rPr lang="en-CA" sz="2200" dirty="0" err="1">
                <a:solidFill>
                  <a:srgbClr val="003D80"/>
                </a:solidFill>
              </a:rPr>
              <a:t>linac</a:t>
            </a:r>
            <a:r>
              <a:rPr lang="en-CA" sz="2200" dirty="0">
                <a:solidFill>
                  <a:srgbClr val="003D80"/>
                </a:solidFill>
              </a:rPr>
              <a:t> </a:t>
            </a:r>
            <a:r>
              <a:rPr lang="en-CA" sz="2200" dirty="0" smtClean="0">
                <a:solidFill>
                  <a:srgbClr val="003D80"/>
                </a:solidFill>
              </a:rPr>
              <a:t>injector.</a:t>
            </a:r>
            <a:endParaRPr lang="en-CA" sz="2200" dirty="0">
              <a:solidFill>
                <a:srgbClr val="003D8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8F61C7-7EA3-463A-B5CC-C27AF86D2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>
              <a:spcBef>
                <a:spcPct val="0"/>
              </a:spcBef>
              <a:buFontTx/>
              <a:buNone/>
            </a:pPr>
            <a:fld id="{7D7CC058-1DCA-4AF0-84FD-424079214C3F}" type="slidenum">
              <a:rPr lang="en-US" altLang="en-US" smtClean="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2D9C5-AF87-48E0-A599-ADB0DB5B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July 12, 2017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C8B626-824A-4CF8-B552-A5D723CE2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TRIUMF science week: Accelerator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390058"/>
      </p:ext>
    </p:extLst>
  </p:cSld>
  <p:clrMapOvr>
    <a:masterClrMapping/>
  </p:clrMapOvr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4113</TotalTime>
  <Words>766</Words>
  <Application>Microsoft Office PowerPoint</Application>
  <PresentationFormat>On-screen Show (16:9)</PresentationFormat>
  <Paragraphs>166</Paragraphs>
  <Slides>16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Avenir Heavy</vt:lpstr>
      <vt:lpstr>Calibri</vt:lpstr>
      <vt:lpstr>Myriad Pro</vt:lpstr>
      <vt:lpstr>Myriad Pro Light</vt:lpstr>
      <vt:lpstr>Myriad Pro SemiExt</vt:lpstr>
      <vt:lpstr>Myriad Web Pro</vt:lpstr>
      <vt:lpstr>Symbol</vt:lpstr>
      <vt:lpstr>Wingdings</vt:lpstr>
      <vt:lpstr>ヒラギノ角ゴ Pro W3</vt:lpstr>
      <vt:lpstr>201603_TRIUMF PPT Template_rev</vt:lpstr>
      <vt:lpstr>Équation</vt:lpstr>
      <vt:lpstr>Designer Drawing</vt:lpstr>
      <vt:lpstr>PowerPoint Presentation</vt:lpstr>
      <vt:lpstr>Motivation and outline</vt:lpstr>
      <vt:lpstr>Examples for heavy ion ring machines</vt:lpstr>
      <vt:lpstr>Heavy Ion Tumortherapy Center Heidelberg</vt:lpstr>
      <vt:lpstr>Storage ring for rare isotope research – CRYRING (GSI) </vt:lpstr>
      <vt:lpstr>Storage ring / synchrotron at TRIUMF</vt:lpstr>
      <vt:lpstr>Rapid cycling synchrotron (RCS)</vt:lpstr>
      <vt:lpstr>Rapid cycling synchrotron features</vt:lpstr>
      <vt:lpstr>SC cyclotron and FFAG accelerator</vt:lpstr>
      <vt:lpstr>Innovative cylotron</vt:lpstr>
      <vt:lpstr>U-turn application</vt:lpstr>
      <vt:lpstr>ARIEL-III second accelerator path</vt:lpstr>
      <vt:lpstr>RFQ – first stage</vt:lpstr>
      <vt:lpstr>DTL: IH-structure</vt:lpstr>
      <vt:lpstr>Additional ISAC-II cryo module</vt:lpstr>
      <vt:lpstr>Summary: TRIUMF options for ring accelerators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Laxdal;Oliver Kester</dc:creator>
  <cp:lastModifiedBy>Oliver Kester</cp:lastModifiedBy>
  <cp:revision>1020</cp:revision>
  <cp:lastPrinted>2017-04-03T16:48:52Z</cp:lastPrinted>
  <dcterms:created xsi:type="dcterms:W3CDTF">2016-04-16T19:46:04Z</dcterms:created>
  <dcterms:modified xsi:type="dcterms:W3CDTF">2017-07-11T23:23:59Z</dcterms:modified>
</cp:coreProperties>
</file>