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tmp" ContentType="image/png"/>
  <Default Extension="gif" ContentType="video/unknown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305" r:id="rId2"/>
    <p:sldId id="286" r:id="rId3"/>
    <p:sldId id="280" r:id="rId4"/>
    <p:sldId id="281" r:id="rId5"/>
    <p:sldId id="282" r:id="rId6"/>
    <p:sldId id="283" r:id="rId7"/>
    <p:sldId id="284" r:id="rId8"/>
    <p:sldId id="285" r:id="rId9"/>
    <p:sldId id="312" r:id="rId10"/>
    <p:sldId id="310" r:id="rId11"/>
    <p:sldId id="295" r:id="rId12"/>
    <p:sldId id="296" r:id="rId13"/>
    <p:sldId id="304" r:id="rId14"/>
    <p:sldId id="311" r:id="rId15"/>
    <p:sldId id="289" r:id="rId16"/>
    <p:sldId id="290" r:id="rId17"/>
    <p:sldId id="291" r:id="rId18"/>
    <p:sldId id="265" r:id="rId19"/>
    <p:sldId id="266" r:id="rId20"/>
    <p:sldId id="274" r:id="rId21"/>
    <p:sldId id="275" r:id="rId22"/>
    <p:sldId id="276" r:id="rId23"/>
    <p:sldId id="309" r:id="rId24"/>
    <p:sldId id="301" r:id="rId25"/>
    <p:sldId id="299" r:id="rId26"/>
    <p:sldId id="300" r:id="rId27"/>
    <p:sldId id="264" r:id="rId28"/>
    <p:sldId id="256" r:id="rId29"/>
    <p:sldId id="263" r:id="rId30"/>
    <p:sldId id="278" r:id="rId31"/>
    <p:sldId id="279" r:id="rId32"/>
    <p:sldId id="307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488" y="-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notesMaster" Target="notesMasters/notesMaster1.xml"/><Relationship Id="rId35" Type="http://schemas.openxmlformats.org/officeDocument/2006/relationships/printerSettings" Target="printerSettings/printerSettings1.bin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BFDDF5-012C-4DFC-82E1-649097AF14C7}" type="datetimeFigureOut">
              <a:rPr lang="en-CA" smtClean="0"/>
              <a:t>17-07-12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A8D629-5506-49DF-B815-4E88D3C5B1A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49811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DFB216-66E3-514B-BDCF-9CBADA758BDC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7531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DFB216-66E3-514B-BDCF-9CBADA758BDC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221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B80274-16D7-2F40-B151-E86625E86DA9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546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78516-6873-4731-89E4-AEC6B495BB6B}" type="datetimeFigureOut">
              <a:rPr lang="en-CA" smtClean="0"/>
              <a:t>17-07-12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02EEC-4707-44C0-8F60-5781573B347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86528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78516-6873-4731-89E4-AEC6B495BB6B}" type="datetimeFigureOut">
              <a:rPr lang="en-CA" smtClean="0"/>
              <a:t>17-07-12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02EEC-4707-44C0-8F60-5781573B347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43273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78516-6873-4731-89E4-AEC6B495BB6B}" type="datetimeFigureOut">
              <a:rPr lang="en-CA" smtClean="0"/>
              <a:t>17-07-12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02EEC-4707-44C0-8F60-5781573B347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01399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78516-6873-4731-89E4-AEC6B495BB6B}" type="datetimeFigureOut">
              <a:rPr lang="en-CA" smtClean="0"/>
              <a:t>17-07-12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02EEC-4707-44C0-8F60-5781573B347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51610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78516-6873-4731-89E4-AEC6B495BB6B}" type="datetimeFigureOut">
              <a:rPr lang="en-CA" smtClean="0"/>
              <a:t>17-07-12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02EEC-4707-44C0-8F60-5781573B347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51123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78516-6873-4731-89E4-AEC6B495BB6B}" type="datetimeFigureOut">
              <a:rPr lang="en-CA" smtClean="0"/>
              <a:t>17-07-12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02EEC-4707-44C0-8F60-5781573B347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73022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78516-6873-4731-89E4-AEC6B495BB6B}" type="datetimeFigureOut">
              <a:rPr lang="en-CA" smtClean="0"/>
              <a:t>17-07-12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02EEC-4707-44C0-8F60-5781573B347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43015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78516-6873-4731-89E4-AEC6B495BB6B}" type="datetimeFigureOut">
              <a:rPr lang="en-CA" smtClean="0"/>
              <a:t>17-07-12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02EEC-4707-44C0-8F60-5781573B347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1641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78516-6873-4731-89E4-AEC6B495BB6B}" type="datetimeFigureOut">
              <a:rPr lang="en-CA" smtClean="0"/>
              <a:t>17-07-12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02EEC-4707-44C0-8F60-5781573B347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866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78516-6873-4731-89E4-AEC6B495BB6B}" type="datetimeFigureOut">
              <a:rPr lang="en-CA" smtClean="0"/>
              <a:t>17-07-12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02EEC-4707-44C0-8F60-5781573B347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3988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78516-6873-4731-89E4-AEC6B495BB6B}" type="datetimeFigureOut">
              <a:rPr lang="en-CA" smtClean="0"/>
              <a:t>17-07-12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02EEC-4707-44C0-8F60-5781573B347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19693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78516-6873-4731-89E4-AEC6B495BB6B}" type="datetimeFigureOut">
              <a:rPr lang="en-CA" smtClean="0"/>
              <a:t>17-07-12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702EEC-4707-44C0-8F60-5781573B347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99482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Relationship Id="rId3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3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mp"/><Relationship Id="rId4" Type="http://schemas.openxmlformats.org/officeDocument/2006/relationships/image" Target="../media/image10.tm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2.png"/><Relationship Id="rId1" Type="http://schemas.microsoft.com/office/2007/relationships/media" Target="../media/media1.gif"/><Relationship Id="rId2" Type="http://schemas.openxmlformats.org/officeDocument/2006/relationships/video" Target="../media/media1.gi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9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4" Type="http://schemas.openxmlformats.org/officeDocument/2006/relationships/image" Target="../media/image23.png"/><Relationship Id="rId5" Type="http://schemas.openxmlformats.org/officeDocument/2006/relationships/image" Target="../media/image24.jpeg"/><Relationship Id="rId6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Collaborations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1600" b="1" u="sng">
                <a:solidFill>
                  <a:srgbClr val="800000"/>
                </a:solidFill>
              </a:rPr>
              <a:t>Who		Project				MoU?	</a:t>
            </a:r>
            <a:r>
              <a:rPr lang="en-US" sz="1600" b="1"/>
              <a:t>	</a:t>
            </a:r>
            <a:r>
              <a:rPr lang="en-US" sz="1600"/>
              <a:t>	</a:t>
            </a:r>
          </a:p>
          <a:p>
            <a:pPr marL="0" indent="0">
              <a:buNone/>
            </a:pPr>
            <a:r>
              <a:rPr lang="en-US" sz="1600"/>
              <a:t>CERN		AWAKE				Yes</a:t>
            </a:r>
          </a:p>
          <a:p>
            <a:pPr marL="0" indent="0">
              <a:buNone/>
            </a:pPr>
            <a:r>
              <a:rPr lang="en-US" sz="1600"/>
              <a:t>		HL-LHC Beam-Beam			Yes</a:t>
            </a:r>
          </a:p>
          <a:p>
            <a:pPr marL="0" indent="0">
              <a:buNone/>
            </a:pPr>
            <a:r>
              <a:rPr lang="en-US" sz="1600"/>
              <a:t>		HL-LHC Warm insertion magnets		yes but no	</a:t>
            </a:r>
          </a:p>
          <a:p>
            <a:pPr marL="0" indent="0">
              <a:buNone/>
            </a:pPr>
            <a:r>
              <a:rPr lang="en-US" sz="1600"/>
              <a:t>		HL-LHC crab cavity cryomodules		No</a:t>
            </a:r>
          </a:p>
          <a:p>
            <a:pPr marL="0" indent="0">
              <a:buNone/>
            </a:pPr>
            <a:r>
              <a:rPr lang="en-US" sz="1600"/>
              <a:t>		FCC-hh design study participation		</a:t>
            </a:r>
          </a:p>
          <a:p>
            <a:pPr marL="0" indent="0">
              <a:buNone/>
            </a:pPr>
            <a:r>
              <a:rPr lang="en-US" sz="1600"/>
              <a:t>		ISOLDE-ISAC			about to be signed	(see Alex's talk)</a:t>
            </a:r>
          </a:p>
          <a:p>
            <a:pPr marL="0" indent="0">
              <a:buNone/>
            </a:pPr>
            <a:r>
              <a:rPr lang="en-US" sz="1600"/>
              <a:t>			</a:t>
            </a:r>
          </a:p>
          <a:p>
            <a:pPr marL="0" indent="0">
              <a:buNone/>
            </a:pPr>
            <a:r>
              <a:rPr lang="en-US" sz="1600"/>
              <a:t>GEANT4		Fred Jones on visualization, Peter Gumplinger</a:t>
            </a:r>
          </a:p>
          <a:p>
            <a:pPr marL="0" indent="0">
              <a:buNone/>
            </a:pPr>
            <a:r>
              <a:rPr lang="en-US" sz="1600"/>
              <a:t>			</a:t>
            </a:r>
          </a:p>
          <a:p>
            <a:pPr marL="0" indent="0">
              <a:buNone/>
            </a:pPr>
            <a:r>
              <a:rPr lang="en-US" sz="1600"/>
              <a:t>KEK		Sundry … some useful exchanges continuing	Yes</a:t>
            </a:r>
          </a:p>
          <a:p>
            <a:pPr marL="0" indent="0">
              <a:buNone/>
            </a:pPr>
            <a:r>
              <a:rPr lang="en-US" sz="1600"/>
              <a:t>			</a:t>
            </a:r>
          </a:p>
          <a:p>
            <a:pPr marL="0" indent="0">
              <a:buNone/>
            </a:pPr>
            <a:r>
              <a:rPr lang="en-US" sz="1600"/>
              <a:t>FNAL		LBNF: just an idea at this point.		no</a:t>
            </a:r>
          </a:p>
          <a:p>
            <a:pPr marL="0" indent="0">
              <a:buNone/>
            </a:pPr>
            <a:r>
              <a:rPr lang="en-US" sz="1600"/>
              <a:t>			</a:t>
            </a:r>
          </a:p>
          <a:p>
            <a:pPr marL="0" indent="0">
              <a:buNone/>
            </a:pPr>
            <a:r>
              <a:rPr lang="en-US" sz="1600"/>
              <a:t>VECC		additional RIB ISOL and srf technology	Yes</a:t>
            </a:r>
          </a:p>
          <a:p>
            <a:pPr marL="0" indent="0">
              <a:buNone/>
            </a:pPr>
            <a:r>
              <a:rPr lang="en-US" sz="1600"/>
              <a:t>			</a:t>
            </a:r>
          </a:p>
          <a:p>
            <a:pPr marL="0" indent="0">
              <a:buNone/>
            </a:pPr>
            <a:r>
              <a:rPr lang="en-US" sz="1600"/>
              <a:t>Daresbury		HL-LHC (crab), SRF tech., ERL photogun.	No</a:t>
            </a:r>
          </a:p>
        </p:txBody>
      </p:sp>
    </p:spTree>
    <p:extLst>
      <p:ext uri="{BB962C8B-B14F-4D97-AF65-F5344CB8AC3E}">
        <p14:creationId xmlns:p14="http://schemas.microsoft.com/office/powerpoint/2010/main" val="41567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AWAKE @ CERN</a:t>
            </a:r>
          </a:p>
        </p:txBody>
      </p:sp>
    </p:spTree>
    <p:extLst>
      <p:ext uri="{BB962C8B-B14F-4D97-AF65-F5344CB8AC3E}">
        <p14:creationId xmlns:p14="http://schemas.microsoft.com/office/powerpoint/2010/main" val="39206453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6526306" y="107848"/>
            <a:ext cx="2008094" cy="102669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AWAKE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March 14, 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 err="1" smtClean="0"/>
              <a:t>V.Verzilov</a:t>
            </a:r>
            <a:r>
              <a:rPr lang="en-US" smtClean="0"/>
              <a:t>. Advanced Wakefield Experiment at CERN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12648" y="1006257"/>
            <a:ext cx="792175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AWAKE: Advanced Proton Driven Plasma Wakefield Acceleration Experiment</a:t>
            </a:r>
          </a:p>
          <a:p>
            <a:pPr lvl="1"/>
            <a:r>
              <a:rPr lang="en-US" dirty="0">
                <a:solidFill>
                  <a:srgbClr val="4F81BC"/>
                </a:solidFill>
                <a:latin typeface="Arial" panose="020B0604020202020204" pitchFamily="34" charset="0"/>
              </a:rPr>
              <a:t>–Use SPS proton beam as drive beam (Single bunch 3e11 protons at 400 GeV</a:t>
            </a:r>
            <a:r>
              <a:rPr lang="en-US" dirty="0" smtClean="0">
                <a:solidFill>
                  <a:srgbClr val="4F81BC"/>
                </a:solidFill>
                <a:latin typeface="Arial" panose="020B0604020202020204" pitchFamily="34" charset="0"/>
              </a:rPr>
              <a:t>) to excite </a:t>
            </a:r>
            <a:r>
              <a:rPr lang="en-US" dirty="0" err="1" smtClean="0">
                <a:solidFill>
                  <a:srgbClr val="4F81BC"/>
                </a:solidFill>
                <a:latin typeface="Arial" panose="020B0604020202020204" pitchFamily="34" charset="0"/>
              </a:rPr>
              <a:t>wakefields</a:t>
            </a:r>
            <a:r>
              <a:rPr lang="en-US" dirty="0" smtClean="0">
                <a:solidFill>
                  <a:srgbClr val="4F81BC"/>
                </a:solidFill>
                <a:latin typeface="Arial" panose="020B0604020202020204" pitchFamily="34" charset="0"/>
              </a:rPr>
              <a:t> in plasma channel</a:t>
            </a:r>
            <a:endParaRPr lang="en-US" dirty="0">
              <a:solidFill>
                <a:srgbClr val="4F81BC"/>
              </a:solidFill>
              <a:latin typeface="Arial" panose="020B0604020202020204" pitchFamily="34" charset="0"/>
            </a:endParaRPr>
          </a:p>
          <a:p>
            <a:pPr lvl="1"/>
            <a:r>
              <a:rPr lang="en-US" dirty="0">
                <a:solidFill>
                  <a:srgbClr val="4F81BC"/>
                </a:solidFill>
                <a:latin typeface="Arial" panose="020B0604020202020204" pitchFamily="34" charset="0"/>
              </a:rPr>
              <a:t>–Inject electron beam as witness </a:t>
            </a:r>
            <a:r>
              <a:rPr lang="en-US" dirty="0" smtClean="0">
                <a:solidFill>
                  <a:srgbClr val="4F81BC"/>
                </a:solidFill>
                <a:latin typeface="Arial" panose="020B0604020202020204" pitchFamily="34" charset="0"/>
              </a:rPr>
              <a:t>beam and accelerate them at a rate of   200MV/m</a:t>
            </a:r>
            <a:endParaRPr lang="en-US" dirty="0">
              <a:solidFill>
                <a:srgbClr val="4F81BC"/>
              </a:solidFill>
              <a:latin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Proof-of-Principle 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Accelerator R&amp;D experiment at CERN</a:t>
            </a:r>
          </a:p>
          <a:p>
            <a:pPr lvl="1"/>
            <a:r>
              <a:rPr lang="en-US" dirty="0">
                <a:solidFill>
                  <a:srgbClr val="4F81BC"/>
                </a:solidFill>
                <a:latin typeface="Arial" panose="020B0604020202020204" pitchFamily="34" charset="0"/>
              </a:rPr>
              <a:t>–</a:t>
            </a:r>
            <a:r>
              <a:rPr lang="en-US" dirty="0">
                <a:solidFill>
                  <a:srgbClr val="4F81BC"/>
                </a:solidFill>
                <a:latin typeface="Calibri" panose="020F0502020204030204" pitchFamily="34" charset="0"/>
              </a:rPr>
              <a:t>First proton driven plasma </a:t>
            </a:r>
            <a:r>
              <a:rPr lang="en-US" dirty="0" err="1" smtClean="0">
                <a:solidFill>
                  <a:srgbClr val="4F81BC"/>
                </a:solidFill>
                <a:latin typeface="Calibri" panose="020F0502020204030204" pitchFamily="34" charset="0"/>
              </a:rPr>
              <a:t>wakefield</a:t>
            </a:r>
            <a:r>
              <a:rPr lang="en-US" dirty="0" smtClean="0">
                <a:solidFill>
                  <a:srgbClr val="4F81BC"/>
                </a:solidFill>
                <a:latin typeface="Calibri" panose="020F0502020204030204" pitchFamily="34" charset="0"/>
              </a:rPr>
              <a:t> experiment </a:t>
            </a:r>
            <a:r>
              <a:rPr lang="en-US" dirty="0">
                <a:solidFill>
                  <a:srgbClr val="4F81BC"/>
                </a:solidFill>
                <a:latin typeface="Calibri" panose="020F0502020204030204" pitchFamily="34" charset="0"/>
              </a:rPr>
              <a:t>worldwide</a:t>
            </a:r>
          </a:p>
          <a:p>
            <a:pPr lvl="1"/>
            <a:r>
              <a:rPr lang="en-US" dirty="0">
                <a:solidFill>
                  <a:srgbClr val="4F81BC"/>
                </a:solidFill>
                <a:latin typeface="Arial" panose="020B0604020202020204" pitchFamily="34" charset="0"/>
              </a:rPr>
              <a:t>–First beam </a:t>
            </a:r>
            <a:r>
              <a:rPr lang="en-US" dirty="0" smtClean="0">
                <a:solidFill>
                  <a:srgbClr val="4F81BC"/>
                </a:solidFill>
                <a:latin typeface="Arial" panose="020B0604020202020204" pitchFamily="34" charset="0"/>
              </a:rPr>
              <a:t>received </a:t>
            </a:r>
            <a:r>
              <a:rPr lang="en-US" dirty="0">
                <a:solidFill>
                  <a:srgbClr val="4F81BC"/>
                </a:solidFill>
                <a:latin typeface="Arial" panose="020B0604020202020204" pitchFamily="34" charset="0"/>
              </a:rPr>
              <a:t>in </a:t>
            </a:r>
            <a:r>
              <a:rPr lang="en-US" dirty="0" smtClean="0">
                <a:solidFill>
                  <a:srgbClr val="4F81BC"/>
                </a:solidFill>
                <a:latin typeface="Arial" panose="020B0604020202020204" pitchFamily="34" charset="0"/>
              </a:rPr>
              <a:t>December of 2016</a:t>
            </a:r>
            <a:endParaRPr lang="en-US" dirty="0">
              <a:solidFill>
                <a:srgbClr val="4F81BC"/>
              </a:solidFill>
              <a:latin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AWAKE 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Collaboration: </a:t>
            </a:r>
            <a:r>
              <a:rPr lang="en-US" sz="2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16 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Institutes world-wide: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400" y="4184109"/>
            <a:ext cx="3710035" cy="1972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973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Self-modulation Instability (SMI)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March 14, 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V.Verzilov. Advanced Wakefield Experiment at CERN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477416" y="990600"/>
            <a:ext cx="7921752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</a:rPr>
              <a:t>To efficiently drive </a:t>
            </a:r>
            <a:r>
              <a:rPr lang="en-US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wakefields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</a:rPr>
              <a:t> in plasma the long proton bunch has to be modulated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a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</a:rPr>
              <a:t>t the wavelength of plasma oscillations.</a:t>
            </a:r>
            <a:endParaRPr lang="en-US" dirty="0">
              <a:solidFill>
                <a:srgbClr val="4F81BC"/>
              </a:solidFill>
              <a:latin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This is achieved through the interaction of the proton bunch with the plasma wave excited within its body, a self-modulation instability.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The effect was experimentally observed by the AWAKE collaboration at the end of 2016.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en-US" dirty="0">
              <a:solidFill>
                <a:srgbClr val="4F81BC"/>
              </a:solidFill>
              <a:latin typeface="Arial" panose="020B0604020202020204" pitchFamily="34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158" y="3169947"/>
            <a:ext cx="3650842" cy="3105647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200" y="3178311"/>
            <a:ext cx="3644343" cy="3192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4069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Baseline Design of the AWAKE experiment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March 14, 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V.Verzilov. Advanced Wakefield Experiment at CERN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471404"/>
            <a:ext cx="7696200" cy="4062204"/>
          </a:xfrm>
          <a:prstGeom prst="rect">
            <a:avLst/>
          </a:prstGeom>
        </p:spPr>
      </p:pic>
      <p:sp>
        <p:nvSpPr>
          <p:cNvPr id="11" name="Content Placeholder 1"/>
          <p:cNvSpPr>
            <a:spLocks noGrp="1"/>
          </p:cNvSpPr>
          <p:nvPr>
            <p:ph sz="quarter" idx="1"/>
          </p:nvPr>
        </p:nvSpPr>
        <p:spPr>
          <a:xfrm>
            <a:off x="5365122" y="1219200"/>
            <a:ext cx="3810000" cy="2133600"/>
          </a:xfrm>
        </p:spPr>
        <p:txBody>
          <a:bodyPr>
            <a:normAutofit fontScale="47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b="1" dirty="0"/>
              <a:t>Plasma cell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0070C0"/>
                </a:solidFill>
              </a:rPr>
              <a:t>Rubidium </a:t>
            </a:r>
            <a:r>
              <a:rPr lang="en-US" dirty="0" err="1" smtClean="0">
                <a:solidFill>
                  <a:srgbClr val="0070C0"/>
                </a:solidFill>
              </a:rPr>
              <a:t>vapour</a:t>
            </a:r>
            <a:r>
              <a:rPr lang="en-US" dirty="0" smtClean="0">
                <a:solidFill>
                  <a:srgbClr val="0070C0"/>
                </a:solidFill>
              </a:rPr>
              <a:t> source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 smtClean="0"/>
              <a:t>Proton beam</a:t>
            </a:r>
            <a:endParaRPr lang="en-US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0070C0"/>
                </a:solidFill>
              </a:rPr>
              <a:t>drives </a:t>
            </a:r>
            <a:r>
              <a:rPr lang="en-US" dirty="0">
                <a:solidFill>
                  <a:srgbClr val="0070C0"/>
                </a:solidFill>
              </a:rPr>
              <a:t>the plasma </a:t>
            </a:r>
            <a:r>
              <a:rPr lang="en-US" dirty="0" err="1">
                <a:solidFill>
                  <a:srgbClr val="0070C0"/>
                </a:solidFill>
              </a:rPr>
              <a:t>wakefield</a:t>
            </a:r>
            <a:r>
              <a:rPr lang="en-US" dirty="0">
                <a:solidFill>
                  <a:srgbClr val="0070C0"/>
                </a:solidFill>
              </a:rPr>
              <a:t> + undergoes </a:t>
            </a:r>
            <a:r>
              <a:rPr lang="en-US" dirty="0" smtClean="0">
                <a:solidFill>
                  <a:srgbClr val="0070C0"/>
                </a:solidFill>
              </a:rPr>
              <a:t>SMI</a:t>
            </a:r>
            <a:endParaRPr lang="en-US" dirty="0">
              <a:solidFill>
                <a:srgbClr val="0070C0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0070C0"/>
                </a:solidFill>
              </a:rPr>
              <a:t>LHC-type, </a:t>
            </a:r>
            <a:r>
              <a:rPr lang="en-US" dirty="0">
                <a:solidFill>
                  <a:srgbClr val="0070C0"/>
                </a:solidFill>
              </a:rPr>
              <a:t>400 GeV/c, 3E11 protons/bunch, 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>
                <a:solidFill>
                  <a:srgbClr val="0070C0"/>
                </a:solidFill>
              </a:rPr>
              <a:t>400 </a:t>
            </a:r>
            <a:r>
              <a:rPr lang="en-US" dirty="0" err="1" smtClean="0">
                <a:solidFill>
                  <a:srgbClr val="0070C0"/>
                </a:solidFill>
              </a:rPr>
              <a:t>ps</a:t>
            </a:r>
            <a:r>
              <a:rPr lang="en-US" dirty="0" smtClean="0">
                <a:solidFill>
                  <a:srgbClr val="0070C0"/>
                </a:solidFill>
              </a:rPr>
              <a:t> long</a:t>
            </a:r>
            <a:endParaRPr lang="en-US" dirty="0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/>
              <a:t>Laser beam: 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0070C0"/>
                </a:solidFill>
              </a:rPr>
              <a:t>ionizes </a:t>
            </a:r>
            <a:r>
              <a:rPr lang="en-US" dirty="0">
                <a:solidFill>
                  <a:srgbClr val="0070C0"/>
                </a:solidFill>
              </a:rPr>
              <a:t>the plasma + seeds the </a:t>
            </a:r>
            <a:r>
              <a:rPr lang="en-US" dirty="0" smtClean="0">
                <a:solidFill>
                  <a:srgbClr val="0070C0"/>
                </a:solidFill>
              </a:rPr>
              <a:t>SMI</a:t>
            </a:r>
            <a:endParaRPr lang="en-US" dirty="0">
              <a:solidFill>
                <a:srgbClr val="0070C0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0070C0"/>
                </a:solidFill>
              </a:rPr>
              <a:t>4.5 </a:t>
            </a:r>
            <a:r>
              <a:rPr lang="en-US" dirty="0">
                <a:solidFill>
                  <a:srgbClr val="0070C0"/>
                </a:solidFill>
              </a:rPr>
              <a:t>TW laser, 100 </a:t>
            </a:r>
            <a:r>
              <a:rPr lang="en-US" dirty="0" smtClean="0">
                <a:solidFill>
                  <a:srgbClr val="0070C0"/>
                </a:solidFill>
              </a:rPr>
              <a:t>fs, </a:t>
            </a:r>
            <a:r>
              <a:rPr lang="el-GR" dirty="0" smtClean="0">
                <a:solidFill>
                  <a:srgbClr val="0070C0"/>
                </a:solidFill>
                <a:latin typeface="Calibri" panose="020F0502020204030204" pitchFamily="34" charset="0"/>
              </a:rPr>
              <a:t>λ</a:t>
            </a:r>
            <a:r>
              <a:rPr lang="en-US" dirty="0" smtClean="0">
                <a:solidFill>
                  <a:srgbClr val="0070C0"/>
                </a:solidFill>
                <a:latin typeface="Calibri" panose="020F0502020204030204" pitchFamily="34" charset="0"/>
              </a:rPr>
              <a:t>=</a:t>
            </a:r>
            <a:r>
              <a:rPr lang="en-US" dirty="0" smtClean="0">
                <a:solidFill>
                  <a:srgbClr val="0070C0"/>
                </a:solidFill>
              </a:rPr>
              <a:t>780nm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2" name="Content Placeholder 1"/>
          <p:cNvSpPr txBox="1">
            <a:spLocks/>
          </p:cNvSpPr>
          <p:nvPr/>
        </p:nvSpPr>
        <p:spPr>
          <a:xfrm>
            <a:off x="612648" y="5432691"/>
            <a:ext cx="3352800" cy="482510"/>
          </a:xfrm>
          <a:prstGeom prst="rect">
            <a:avLst/>
          </a:prstGeom>
        </p:spPr>
        <p:txBody>
          <a:bodyPr vert="horz">
            <a:normAutofit fontScale="47500" lnSpcReduction="200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b="1" dirty="0" smtClean="0"/>
              <a:t>Special Diagnostics</a:t>
            </a:r>
            <a:endParaRPr lang="en-US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0070C0"/>
                </a:solidFill>
              </a:rPr>
              <a:t>BTVs, OTR, CTR</a:t>
            </a:r>
          </a:p>
          <a:p>
            <a:pPr marL="274320" lvl="1" indent="0">
              <a:buNone/>
            </a:pPr>
            <a:endParaRPr lang="en-US" dirty="0" smtClean="0">
              <a:solidFill>
                <a:srgbClr val="0070C0"/>
              </a:solidFill>
            </a:endParaRPr>
          </a:p>
          <a:p>
            <a:endParaRPr lang="en-US" dirty="0"/>
          </a:p>
        </p:txBody>
      </p:sp>
      <p:sp>
        <p:nvSpPr>
          <p:cNvPr id="13" name="Content Placeholder 1"/>
          <p:cNvSpPr txBox="1">
            <a:spLocks/>
          </p:cNvSpPr>
          <p:nvPr/>
        </p:nvSpPr>
        <p:spPr>
          <a:xfrm>
            <a:off x="2775765" y="5427228"/>
            <a:ext cx="3352800" cy="929122"/>
          </a:xfrm>
          <a:prstGeom prst="rect">
            <a:avLst/>
          </a:prstGeom>
        </p:spPr>
        <p:txBody>
          <a:bodyPr vert="horz">
            <a:normAutofit fontScale="47500" lnSpcReduction="200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b="1" dirty="0" smtClean="0"/>
              <a:t>Electron source and beam line</a:t>
            </a:r>
            <a:endParaRPr lang="en-US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0070C0"/>
                </a:solidFill>
              </a:rPr>
              <a:t>Witness beam to ‘surf’ on the </a:t>
            </a:r>
            <a:r>
              <a:rPr lang="en-US" dirty="0" err="1" smtClean="0">
                <a:solidFill>
                  <a:srgbClr val="0070C0"/>
                </a:solidFill>
              </a:rPr>
              <a:t>wakefield</a:t>
            </a:r>
            <a:r>
              <a:rPr lang="en-US" dirty="0" smtClean="0">
                <a:solidFill>
                  <a:srgbClr val="0070C0"/>
                </a:solidFill>
              </a:rPr>
              <a:t> and get accelerated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0070C0"/>
                </a:solidFill>
              </a:rPr>
              <a:t>16 MeV/c, 1.2 E9 electrons/ bunch, 4ps long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630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6553200" cy="19050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Mostly comes to beam instrumentation through NSERC grant</a:t>
            </a:r>
          </a:p>
          <a:p>
            <a:pPr lvl="1"/>
            <a:r>
              <a:rPr lang="en-US" altLang="en-US" sz="2400" dirty="0"/>
              <a:t>40 mm BPM were shipped in December </a:t>
            </a:r>
            <a:r>
              <a:rPr lang="en-US" altLang="en-US" sz="2400" dirty="0" smtClean="0"/>
              <a:t>2016</a:t>
            </a:r>
          </a:p>
          <a:p>
            <a:pPr lvl="1"/>
            <a:r>
              <a:rPr lang="en-US" altLang="en-US" sz="2400" dirty="0"/>
              <a:t>60 mm BPM and the FC were shipped in February </a:t>
            </a:r>
            <a:r>
              <a:rPr lang="en-US" altLang="en-US" sz="2400" dirty="0" smtClean="0"/>
              <a:t>2017</a:t>
            </a:r>
          </a:p>
          <a:p>
            <a:pPr lvl="1"/>
            <a:r>
              <a:rPr lang="en-US" altLang="en-US" sz="2400" dirty="0" smtClean="0"/>
              <a:t>Faraday Cup electronics was delivered in April 2017</a:t>
            </a:r>
          </a:p>
          <a:p>
            <a:pPr lvl="1"/>
            <a:r>
              <a:rPr lang="en-US" altLang="en-US" sz="2400" dirty="0" smtClean="0"/>
              <a:t>BPM electronics is shipped in mid of July 2017</a:t>
            </a:r>
          </a:p>
          <a:p>
            <a:pPr lvl="1"/>
            <a:r>
              <a:rPr lang="en-US" altLang="en-US" sz="2400" dirty="0" smtClean="0"/>
              <a:t>Installation and commissioning end of July –beginning of August 2017</a:t>
            </a:r>
            <a:endParaRPr lang="en-US" altLang="en-US" sz="2400" dirty="0"/>
          </a:p>
          <a:p>
            <a:pPr lvl="1"/>
            <a:endParaRPr lang="en-US" altLang="en-US" sz="2400" dirty="0" smtClean="0"/>
          </a:p>
          <a:p>
            <a:pPr lvl="1"/>
            <a:endParaRPr lang="en-US" altLang="en-US" sz="2400" dirty="0"/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TRIUMF contribution to AWAKE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March 14, 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V.Verzilov. Advanced Wakefield Experiment at CERN</a:t>
            </a:r>
            <a:endParaRPr lang="en-US" dirty="0"/>
          </a:p>
        </p:txBody>
      </p:sp>
      <p:pic>
        <p:nvPicPr>
          <p:cNvPr id="9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648" y="3489325"/>
            <a:ext cx="3576637" cy="268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2743200" y="4953000"/>
            <a:ext cx="13319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Calibri" panose="020F0502020204030204" pitchFamily="34" charset="0"/>
                <a:cs typeface="Arial" panose="020B0604020202020204" pitchFamily="34" charset="0"/>
              </a:rPr>
              <a:t>Faraday Cup</a:t>
            </a:r>
          </a:p>
        </p:txBody>
      </p:sp>
      <p:cxnSp>
        <p:nvCxnSpPr>
          <p:cNvPr id="11" name="Straight Arrow Connector 10"/>
          <p:cNvCxnSpPr>
            <a:stCxn id="10" idx="1"/>
          </p:cNvCxnSpPr>
          <p:nvPr/>
        </p:nvCxnSpPr>
        <p:spPr>
          <a:xfrm flipH="1" flipV="1">
            <a:off x="2103438" y="4808538"/>
            <a:ext cx="639762" cy="330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2" name="Content Placeholder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95800" y="3489325"/>
            <a:ext cx="3577633" cy="2682875"/>
          </a:xfrm>
          <a:prstGeom prst="rect">
            <a:avLst/>
          </a:prstGeom>
        </p:spPr>
      </p:pic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376816" y="3333750"/>
            <a:ext cx="243406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 smtClean="0">
                <a:latin typeface="Calibri" panose="020F0502020204030204" pitchFamily="34" charset="0"/>
                <a:cs typeface="Arial" panose="020B0604020202020204" pitchFamily="34" charset="0"/>
              </a:rPr>
              <a:t>Beam Position Monitors</a:t>
            </a:r>
            <a:endParaRPr lang="en-US" altLang="en-US" sz="18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2274888" y="3638233"/>
            <a:ext cx="338010" cy="3863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6285046" y="4555609"/>
            <a:ext cx="17502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 smtClean="0">
                <a:solidFill>
                  <a:srgbClr val="FFC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BPM electronics</a:t>
            </a:r>
            <a:endParaRPr lang="en-US" altLang="en-US" sz="1800" dirty="0">
              <a:solidFill>
                <a:srgbClr val="FFC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88434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457200" y="3543899"/>
            <a:ext cx="8229600" cy="2399702"/>
          </a:xfrm>
        </p:spPr>
        <p:txBody>
          <a:bodyPr>
            <a:normAutofit fontScale="85000" lnSpcReduction="20000"/>
          </a:bodyPr>
          <a:lstStyle/>
          <a:p>
            <a:r>
              <a:rPr lang="en-US" sz="2000" dirty="0" smtClean="0"/>
              <a:t>All installations to be completed by the end of 2017 interleaved with self-modulation proton beam studies. Electron plasma acceleration science until LS2 in 2019. TRIUMF hosts a collaboration meeting in 2019.</a:t>
            </a:r>
          </a:p>
          <a:p>
            <a:r>
              <a:rPr lang="en-US" sz="2000" dirty="0" smtClean="0"/>
              <a:t>After LS2 – proposing Run II of AWAKE (during Run 3 of LHC 2021-2023). </a:t>
            </a:r>
          </a:p>
          <a:p>
            <a:pPr lvl="1"/>
            <a:r>
              <a:rPr lang="en-US" sz="1700" dirty="0" smtClean="0"/>
              <a:t>Goals are stable acceleration, high efficiency capture and acceptable beam parameters after the plasma cell.</a:t>
            </a:r>
          </a:p>
          <a:p>
            <a:pPr lvl="1"/>
            <a:r>
              <a:rPr lang="en-US" sz="1700" dirty="0" smtClean="0"/>
              <a:t>Shorter proton bunch after HL LHC upgrade</a:t>
            </a:r>
          </a:p>
          <a:p>
            <a:pPr lvl="1"/>
            <a:r>
              <a:rPr lang="en-US" sz="1700" dirty="0" smtClean="0"/>
              <a:t>Shorter electron bunch at higher 50 MeV energy</a:t>
            </a:r>
          </a:p>
          <a:p>
            <a:pPr lvl="1"/>
            <a:r>
              <a:rPr lang="en-US" sz="1700" dirty="0" smtClean="0"/>
              <a:t>Scalable plasma source</a:t>
            </a:r>
          </a:p>
          <a:p>
            <a:r>
              <a:rPr lang="en-US" sz="2000" dirty="0" smtClean="0"/>
              <a:t>After Run</a:t>
            </a:r>
            <a:r>
              <a:rPr lang="en-US" sz="2000" dirty="0"/>
              <a:t> </a:t>
            </a:r>
            <a:r>
              <a:rPr lang="en-US" sz="2000" dirty="0" smtClean="0"/>
              <a:t>II (2026) – particle physics driven applications</a:t>
            </a: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 Program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March 14, 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V.Verzilov. Advanced Wakefield Experiment at CERN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236799"/>
            <a:ext cx="5867400" cy="2183754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6019800" y="4876800"/>
            <a:ext cx="1775927" cy="1401147"/>
            <a:chOff x="731408" y="1337607"/>
            <a:chExt cx="4334480" cy="3387144"/>
          </a:xfrm>
        </p:grpSpPr>
        <p:pic>
          <p:nvPicPr>
            <p:cNvPr id="9" name="Picture 8" descr="Screen Clippi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0594" y="2209800"/>
              <a:ext cx="3219899" cy="2514951"/>
            </a:xfrm>
            <a:prstGeom prst="rect">
              <a:avLst/>
            </a:prstGeom>
          </p:spPr>
        </p:pic>
        <p:pic>
          <p:nvPicPr>
            <p:cNvPr id="10" name="Picture 9" descr="Screen Clippi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1408" y="1337607"/>
              <a:ext cx="4334480" cy="6954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164298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TRIUMF participation in the AWAKE can be expanded</a:t>
            </a:r>
          </a:p>
          <a:p>
            <a:pPr lvl="1"/>
            <a:r>
              <a:rPr lang="en-US" dirty="0" smtClean="0"/>
              <a:t>Upgrade of the electron source to 50 MeV and &lt;300fs bunch length.</a:t>
            </a:r>
          </a:p>
          <a:p>
            <a:pPr lvl="1"/>
            <a:r>
              <a:rPr lang="en-US" dirty="0" smtClean="0"/>
              <a:t>Diagnostics: BPM electronics requires better sensitivity down to 50pC with the same position resolution as at present. Will require $200,000.  There is a chance to expand within the subject towards measuring very short bunch lengths</a:t>
            </a:r>
          </a:p>
          <a:p>
            <a:pPr lvl="1"/>
            <a:r>
              <a:rPr lang="en-US" dirty="0" smtClean="0"/>
              <a:t>Chance of  training students on various aspects of the experimental set-up.</a:t>
            </a:r>
          </a:p>
          <a:p>
            <a:pPr lvl="1"/>
            <a:r>
              <a:rPr lang="en-US" dirty="0" smtClean="0"/>
              <a:t>Collaborate and develop expertise in wake-field acceleration and other related technologies: short period plasma </a:t>
            </a:r>
            <a:r>
              <a:rPr lang="en-US" dirty="0" err="1" smtClean="0"/>
              <a:t>undulator</a:t>
            </a:r>
            <a:r>
              <a:rPr lang="en-US" dirty="0" smtClean="0"/>
              <a:t>, electron bunching via self-modulation in plasma, etc.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Projected work and budget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March 14, 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V.Verzilov. Advanced Wakefield Experiment at CERN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1380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96752"/>
            <a:ext cx="8792209" cy="3272322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467544" y="188640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Hi-Lumi @ CERN</a:t>
            </a:r>
          </a:p>
        </p:txBody>
      </p:sp>
    </p:spTree>
    <p:extLst>
      <p:ext uri="{BB962C8B-B14F-4D97-AF65-F5344CB8AC3E}">
        <p14:creationId xmlns:p14="http://schemas.microsoft.com/office/powerpoint/2010/main" val="17588477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1628800"/>
            <a:ext cx="769688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>
                <a:latin typeface="+mj-lt"/>
              </a:rPr>
              <a:t>HL-LHC: Beam-Beam Simulations</a:t>
            </a:r>
          </a:p>
        </p:txBody>
      </p:sp>
    </p:spTree>
    <p:extLst>
      <p:ext uri="{BB962C8B-B14F-4D97-AF65-F5344CB8AC3E}">
        <p14:creationId xmlns:p14="http://schemas.microsoft.com/office/powerpoint/2010/main" val="42697175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314450" y="248868"/>
            <a:ext cx="6172200" cy="605977"/>
          </a:xfrm>
        </p:spPr>
        <p:txBody>
          <a:bodyPr>
            <a:normAutofit fontScale="90000"/>
          </a:bodyPr>
          <a:lstStyle/>
          <a:p>
            <a:r>
              <a:rPr lang="en-US" sz="2800" b="1" dirty="0" smtClean="0"/>
              <a:t>Beam-beam studies: Figure </a:t>
            </a:r>
            <a:r>
              <a:rPr lang="en-US" sz="2800" b="1" dirty="0"/>
              <a:t>of merit, tools, methodology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5-6 July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Accel Science Workshop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A7D6E3-EA9D-E741-9881-B35FD4502932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354951" y="1102007"/>
            <a:ext cx="621155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What is motivation?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 smtClean="0"/>
              <a:t>Luminosity</a:t>
            </a:r>
            <a:endParaRPr lang="en-US" sz="2000" dirty="0"/>
          </a:p>
          <a:p>
            <a:endParaRPr lang="en-US" sz="2000" b="1" dirty="0"/>
          </a:p>
          <a:p>
            <a:r>
              <a:rPr lang="en-US" sz="2000" b="1" dirty="0"/>
              <a:t>Figure of merit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/>
              <a:t>Dynamic Aperture (DA) in H &amp;V phase planes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000" dirty="0"/>
              <a:t>Avoid working points (</a:t>
            </a:r>
            <a:r>
              <a:rPr lang="en-US" sz="2000" dirty="0" err="1"/>
              <a:t>Qx,Qy</a:t>
            </a:r>
            <a:r>
              <a:rPr lang="en-US" sz="2000" dirty="0"/>
              <a:t>) with small DA in either H or V</a:t>
            </a:r>
          </a:p>
          <a:p>
            <a:endParaRPr lang="en-US" sz="2000" b="1" dirty="0"/>
          </a:p>
          <a:p>
            <a:r>
              <a:rPr lang="en-US" sz="2000" b="1" dirty="0"/>
              <a:t>Main tool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/>
              <a:t>Particle tracking through MC lattice(s)</a:t>
            </a:r>
          </a:p>
          <a:p>
            <a:endParaRPr lang="en-US" sz="2000" b="1" dirty="0"/>
          </a:p>
          <a:p>
            <a:r>
              <a:rPr lang="en-US" sz="2000" b="1" dirty="0"/>
              <a:t>Methodology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/>
              <a:t>DA versus ensemble of lattices with errors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000" dirty="0"/>
              <a:t>DA versus tune scan (1D or 2D scans)</a:t>
            </a:r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en-US" sz="2000" dirty="0"/>
              <a:t>DA versus X/Y split</a:t>
            </a:r>
          </a:p>
        </p:txBody>
      </p:sp>
    </p:spTree>
    <p:extLst>
      <p:ext uri="{BB962C8B-B14F-4D97-AF65-F5344CB8AC3E}">
        <p14:creationId xmlns:p14="http://schemas.microsoft.com/office/powerpoint/2010/main" val="4340235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85900" y="309545"/>
            <a:ext cx="6172200" cy="605977"/>
          </a:xfrm>
        </p:spPr>
        <p:txBody>
          <a:bodyPr>
            <a:normAutofit fontScale="90000"/>
          </a:bodyPr>
          <a:lstStyle/>
          <a:p>
            <a:r>
              <a:rPr lang="en-US" sz="2800" b="1" dirty="0" smtClean="0"/>
              <a:t>Beam-beam Studies: Large </a:t>
            </a:r>
            <a:r>
              <a:rPr lang="en-US" sz="2800" b="1" dirty="0"/>
              <a:t>combinatorial problem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5-6 July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Accel</a:t>
            </a:r>
            <a:r>
              <a:rPr lang="en-US" dirty="0" smtClean="0"/>
              <a:t> Science Workshop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A7D6E3-EA9D-E741-9881-B35FD4502932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354951" y="1102008"/>
            <a:ext cx="621155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/>
              <a:t>Benchmark simulations against known LHC working points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/>
              <a:t>Then embrace HL-LHC in all its variants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/>
              <a:t>Systematically add in all effects.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/>
              <a:t>Perform tune scans (this is a </a:t>
            </a:r>
            <a:r>
              <a:rPr lang="en-US" sz="2000" dirty="0" err="1"/>
              <a:t>Dobrin</a:t>
            </a:r>
            <a:r>
              <a:rPr lang="en-US" sz="2000" dirty="0"/>
              <a:t>/TRIUMF specialty) for all cases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/>
              <a:t>Given finite resources, we focus on the following (in decreasing order) of priority: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000" dirty="0"/>
              <a:t>IP schemes &amp; beta squeeze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000" dirty="0"/>
              <a:t>Luminosity levelling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000" dirty="0"/>
              <a:t>Magnet multipole errors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000" dirty="0"/>
              <a:t>Deliberate use of </a:t>
            </a:r>
            <a:r>
              <a:rPr lang="en-US" sz="2000" dirty="0" err="1"/>
              <a:t>octupoles</a:t>
            </a:r>
            <a:r>
              <a:rPr lang="en-US" sz="2000" dirty="0"/>
              <a:t> (Landau damping)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000" dirty="0"/>
              <a:t>Crab crossing (half or full angle compensation)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000" dirty="0"/>
              <a:t>Flat Beams – may pursue even if CC is a success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000" dirty="0"/>
              <a:t>Wire compensation</a:t>
            </a:r>
          </a:p>
          <a:p>
            <a:endParaRPr lang="en-US" sz="2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700" y="0"/>
            <a:ext cx="73235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6425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foot_on_res16ord.gif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67544" y="1412776"/>
            <a:ext cx="8229600" cy="4187825"/>
          </a:xfrm>
        </p:spPr>
      </p:pic>
      <p:sp>
        <p:nvSpPr>
          <p:cNvPr id="2" name="TextBox 1"/>
          <p:cNvSpPr txBox="1"/>
          <p:nvPr/>
        </p:nvSpPr>
        <p:spPr>
          <a:xfrm>
            <a:off x="2195736" y="404664"/>
            <a:ext cx="46085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/>
              <a:t>Tune scans</a:t>
            </a:r>
          </a:p>
        </p:txBody>
      </p:sp>
    </p:spTree>
    <p:extLst>
      <p:ext uri="{BB962C8B-B14F-4D97-AF65-F5344CB8AC3E}">
        <p14:creationId xmlns:p14="http://schemas.microsoft.com/office/powerpoint/2010/main" val="3537932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708920"/>
            <a:ext cx="8229600" cy="1143000"/>
          </a:xfrm>
        </p:spPr>
        <p:txBody>
          <a:bodyPr/>
          <a:lstStyle/>
          <a:p>
            <a:r>
              <a:rPr lang="en-US"/>
              <a:t>HL-LHC Warm insertion Quads</a:t>
            </a:r>
          </a:p>
        </p:txBody>
      </p:sp>
    </p:spTree>
    <p:extLst>
      <p:ext uri="{BB962C8B-B14F-4D97-AF65-F5344CB8AC3E}">
        <p14:creationId xmlns:p14="http://schemas.microsoft.com/office/powerpoint/2010/main" val="19084220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1st CERN/TRIUMF MQW Collaboration Meeting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4F890B-0193-449A-BCEB-80BADA3789CF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4127501" y="377001"/>
            <a:ext cx="3530600" cy="605977"/>
          </a:xfrm>
          <a:prstGeom prst="rect">
            <a:avLst/>
          </a:prstGeom>
        </p:spPr>
        <p:txBody>
          <a:bodyPr>
            <a:normAutofit/>
          </a:bodyPr>
          <a:lstStyle>
            <a:lvl1pPr algn="r" rtl="0" eaLnBrk="1" fontAlgn="base" hangingPunct="1">
              <a:lnSpc>
                <a:spcPts val="3040"/>
              </a:lnSpc>
              <a:spcBef>
                <a:spcPct val="0"/>
              </a:spcBef>
              <a:spcAft>
                <a:spcPct val="0"/>
              </a:spcAft>
              <a:defRPr sz="3200" b="1" kern="0" spc="0">
                <a:solidFill>
                  <a:schemeClr val="bg1"/>
                </a:solidFill>
                <a:latin typeface="Myriad Pro"/>
                <a:ea typeface="ＭＳ Ｐゴシック" pitchFamily="-109" charset="-128"/>
                <a:cs typeface="Myriad Pro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Myriad Pro" pitchFamily="-106" charset="0"/>
                <a:ea typeface="ＭＳ Ｐゴシック" pitchFamily="-109" charset="-128"/>
                <a:cs typeface="Myriad Pro" pitchFamily="-106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Myriad Pro" pitchFamily="-106" charset="0"/>
                <a:ea typeface="ＭＳ Ｐゴシック" pitchFamily="-109" charset="-128"/>
                <a:cs typeface="Myriad Pro" pitchFamily="-106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Myriad Pro" pitchFamily="-106" charset="0"/>
                <a:ea typeface="ＭＳ Ｐゴシック" pitchFamily="-109" charset="-128"/>
                <a:cs typeface="Myriad Pro" pitchFamily="-106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Myriad Pro" pitchFamily="-106" charset="0"/>
                <a:ea typeface="ＭＳ Ｐゴシック" pitchFamily="-109" charset="-128"/>
                <a:cs typeface="Myriad Pro" pitchFamily="-10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256EB1"/>
                </a:solidFill>
                <a:latin typeface="Arial Black" pitchFamily="-109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256EB1"/>
                </a:solidFill>
                <a:latin typeface="Arial Black" pitchFamily="-109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256EB1"/>
                </a:solidFill>
                <a:latin typeface="Arial Black" pitchFamily="-109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256EB1"/>
                </a:solidFill>
                <a:latin typeface="Arial Black" pitchFamily="-109" charset="0"/>
              </a:defRPr>
            </a:lvl9pPr>
          </a:lstStyle>
          <a:p>
            <a:r>
              <a:rPr lang="en-US" dirty="0">
                <a:solidFill>
                  <a:schemeClr val="tx1"/>
                </a:solidFill>
              </a:rPr>
              <a:t>MQW-38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9592" y="982976"/>
            <a:ext cx="7560840" cy="525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2944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1st CERN/TRIUMF MQW Collaboration Meeting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A7D6E3-EA9D-E741-9881-B35FD4502932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115616" y="1193803"/>
            <a:ext cx="7272808" cy="4832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CA" dirty="0"/>
              <a:t>Many MQW would reach end of life because of radiation damage to polymer-based components well before integrated luminosity reaches 3000 fb^-1 (if nothing is done)</a:t>
            </a:r>
          </a:p>
          <a:p>
            <a:pPr marL="342900" indent="-34290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CA" dirty="0"/>
              <a:t>Comprehensive investigations and fault analysis by CERN gives confidence in solutions and MQW quantity</a:t>
            </a:r>
          </a:p>
          <a:p>
            <a:pPr marL="342900" indent="-34290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CA" dirty="0"/>
              <a:t>Already some actions taken as  per LHC-MW-EC-XX docs</a:t>
            </a:r>
          </a:p>
          <a:p>
            <a:pPr marL="342900" indent="-34290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CA" dirty="0"/>
              <a:t>Most MWQ will survive, but a few must be replaced</a:t>
            </a:r>
          </a:p>
          <a:p>
            <a:pPr marL="342900" indent="-34290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CA" dirty="0">
                <a:solidFill>
                  <a:srgbClr val="FF0000"/>
                </a:solidFill>
              </a:rPr>
              <a:t>Replacement, not refurbishment</a:t>
            </a:r>
          </a:p>
          <a:p>
            <a:pPr marL="800100" lvl="1" indent="-34290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CA" dirty="0"/>
              <a:t>Pro refurb: only polymers will be damaged, not iron</a:t>
            </a:r>
          </a:p>
          <a:p>
            <a:pPr marL="800100" lvl="1" indent="-34290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CA" dirty="0"/>
              <a:t>Contra: destructive dis-assembly, re-alignment difficulty, working with &amp; disposing radioactive materials</a:t>
            </a:r>
          </a:p>
          <a:p>
            <a:pPr marL="800100" lvl="1" indent="-34290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CA" dirty="0"/>
              <a:t>Contra: MQW in use; must wait too long for cool down of radio-activation</a:t>
            </a:r>
          </a:p>
          <a:p>
            <a:pPr marL="342900" indent="-34290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CA" dirty="0"/>
              <a:t>Pro-active replacement of selected MQWs avoids excessive dose to workers because fewer interventions will be needed to perform repairs in LHC tunnel</a:t>
            </a:r>
          </a:p>
        </p:txBody>
      </p:sp>
    </p:spTree>
    <p:extLst>
      <p:ext uri="{BB962C8B-B14F-4D97-AF65-F5344CB8AC3E}">
        <p14:creationId xmlns:p14="http://schemas.microsoft.com/office/powerpoint/2010/main" val="32905877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MQW Collaboration Meeting 2016/09/21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A7D6E3-EA9D-E741-9881-B35FD4502932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sp>
        <p:nvSpPr>
          <p:cNvPr id="7" name="Title 2"/>
          <p:cNvSpPr txBox="1">
            <a:spLocks/>
          </p:cNvSpPr>
          <p:nvPr/>
        </p:nvSpPr>
        <p:spPr>
          <a:xfrm>
            <a:off x="4127501" y="377001"/>
            <a:ext cx="3530600" cy="605977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algn="r" rtl="0" eaLnBrk="1" fontAlgn="base" hangingPunct="1">
              <a:lnSpc>
                <a:spcPts val="3040"/>
              </a:lnSpc>
              <a:spcBef>
                <a:spcPct val="0"/>
              </a:spcBef>
              <a:spcAft>
                <a:spcPct val="0"/>
              </a:spcAft>
              <a:defRPr sz="3200" b="1" kern="0" spc="0">
                <a:solidFill>
                  <a:schemeClr val="bg1"/>
                </a:solidFill>
                <a:latin typeface="Myriad Pro"/>
                <a:ea typeface="ＭＳ Ｐゴシック" pitchFamily="-109" charset="-128"/>
                <a:cs typeface="Myriad Pro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Myriad Pro" pitchFamily="-106" charset="0"/>
                <a:ea typeface="ＭＳ Ｐゴシック" pitchFamily="-109" charset="-128"/>
                <a:cs typeface="Myriad Pro" pitchFamily="-106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Myriad Pro" pitchFamily="-106" charset="0"/>
                <a:ea typeface="ＭＳ Ｐゴシック" pitchFamily="-109" charset="-128"/>
                <a:cs typeface="Myriad Pro" pitchFamily="-106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Myriad Pro" pitchFamily="-106" charset="0"/>
                <a:ea typeface="ＭＳ Ｐゴシック" pitchFamily="-109" charset="-128"/>
                <a:cs typeface="Myriad Pro" pitchFamily="-106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Myriad Pro" pitchFamily="-106" charset="0"/>
                <a:ea typeface="ＭＳ Ｐゴシック" pitchFamily="-109" charset="-128"/>
                <a:cs typeface="Myriad Pro" pitchFamily="-10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256EB1"/>
                </a:solidFill>
                <a:latin typeface="Arial Black" pitchFamily="-109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256EB1"/>
                </a:solidFill>
                <a:latin typeface="Arial Black" pitchFamily="-109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256EB1"/>
                </a:solidFill>
                <a:latin typeface="Arial Black" pitchFamily="-109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256EB1"/>
                </a:solidFill>
                <a:latin typeface="Arial Black" pitchFamily="-109" charset="0"/>
              </a:defRPr>
            </a:lvl9pPr>
          </a:lstStyle>
          <a:p>
            <a:r>
              <a:rPr lang="en-US" dirty="0"/>
              <a:t>GE Budgetary Quote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8071532"/>
              </p:ext>
            </p:extLst>
          </p:nvPr>
        </p:nvGraphicFramePr>
        <p:xfrm>
          <a:off x="1619672" y="1772816"/>
          <a:ext cx="3746501" cy="44880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9001"/>
                <a:gridCol w="1587500"/>
              </a:tblGrid>
              <a:tr h="361986">
                <a:tc>
                  <a:txBody>
                    <a:bodyPr/>
                    <a:lstStyle/>
                    <a:p>
                      <a:r>
                        <a:rPr lang="en-CA" dirty="0" smtClean="0"/>
                        <a:t>Item</a:t>
                      </a:r>
                      <a:endParaRPr lang="en-C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GE</a:t>
                      </a:r>
                      <a:r>
                        <a:rPr lang="en-CA" baseline="0" dirty="0" smtClean="0"/>
                        <a:t> </a:t>
                      </a:r>
                      <a:r>
                        <a:rPr lang="en-CA" dirty="0" smtClean="0"/>
                        <a:t>Cost Ca$</a:t>
                      </a:r>
                      <a:endParaRPr lang="en-CA" dirty="0"/>
                    </a:p>
                  </a:txBody>
                  <a:tcPr marL="68580" marR="68580"/>
                </a:tc>
              </a:tr>
              <a:tr h="367014">
                <a:tc>
                  <a:txBody>
                    <a:bodyPr/>
                    <a:lstStyle/>
                    <a:p>
                      <a:r>
                        <a:rPr lang="en-CA" dirty="0" smtClean="0"/>
                        <a:t>Tooling </a:t>
                      </a:r>
                      <a:endParaRPr lang="en-C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$ 1,797,100</a:t>
                      </a:r>
                      <a:endParaRPr lang="en-CA" dirty="0"/>
                    </a:p>
                  </a:txBody>
                  <a:tcPr marL="68580" marR="68580"/>
                </a:tc>
              </a:tr>
              <a:tr h="367014">
                <a:tc>
                  <a:txBody>
                    <a:bodyPr/>
                    <a:lstStyle/>
                    <a:p>
                      <a:r>
                        <a:rPr lang="en-CA" dirty="0" smtClean="0"/>
                        <a:t>Prototype</a:t>
                      </a:r>
                      <a:endParaRPr lang="en-C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$ 5,651,200</a:t>
                      </a:r>
                      <a:endParaRPr lang="en-CA" dirty="0"/>
                    </a:p>
                  </a:txBody>
                  <a:tcPr marL="68580" marR="68580"/>
                </a:tc>
              </a:tr>
              <a:tr h="633475">
                <a:tc>
                  <a:txBody>
                    <a:bodyPr/>
                    <a:lstStyle/>
                    <a:p>
                      <a:r>
                        <a:rPr lang="en-CA" dirty="0" smtClean="0"/>
                        <a:t>8 Production Magnets</a:t>
                      </a:r>
                      <a:endParaRPr lang="en-C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$ 6,849,500</a:t>
                      </a:r>
                      <a:endParaRPr lang="en-CA" dirty="0"/>
                    </a:p>
                  </a:txBody>
                  <a:tcPr marL="68580" marR="68580"/>
                </a:tc>
              </a:tr>
              <a:tr h="367014">
                <a:tc>
                  <a:txBody>
                    <a:bodyPr/>
                    <a:lstStyle/>
                    <a:p>
                      <a:r>
                        <a:rPr lang="en-CA" dirty="0" smtClean="0"/>
                        <a:t>Demobilization</a:t>
                      </a:r>
                      <a:endParaRPr lang="en-C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$ 113,000</a:t>
                      </a:r>
                      <a:endParaRPr lang="en-CA" dirty="0"/>
                    </a:p>
                  </a:txBody>
                  <a:tcPr marL="68580" marR="68580"/>
                </a:tc>
              </a:tr>
              <a:tr h="633475">
                <a:tc>
                  <a:txBody>
                    <a:bodyPr/>
                    <a:lstStyle/>
                    <a:p>
                      <a:r>
                        <a:rPr lang="en-CA" dirty="0" smtClean="0"/>
                        <a:t>GE total budgetary price</a:t>
                      </a:r>
                      <a:endParaRPr lang="en-C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$ 14,410,800</a:t>
                      </a:r>
                      <a:endParaRPr lang="en-CA" dirty="0"/>
                    </a:p>
                  </a:txBody>
                  <a:tcPr marL="68580" marR="68580"/>
                </a:tc>
              </a:tr>
              <a:tr h="367014">
                <a:tc>
                  <a:txBody>
                    <a:bodyPr/>
                    <a:lstStyle/>
                    <a:p>
                      <a:r>
                        <a:rPr lang="en-CA" dirty="0" smtClean="0"/>
                        <a:t>Escalated to 2019</a:t>
                      </a:r>
                      <a:endParaRPr lang="en-C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$15,852,000</a:t>
                      </a:r>
                      <a:endParaRPr lang="en-CA" dirty="0"/>
                    </a:p>
                  </a:txBody>
                  <a:tcPr marL="68580" marR="68580"/>
                </a:tc>
              </a:tr>
              <a:tr h="633475">
                <a:tc>
                  <a:txBody>
                    <a:bodyPr/>
                    <a:lstStyle/>
                    <a:p>
                      <a:r>
                        <a:rPr lang="en-CA" dirty="0" smtClean="0"/>
                        <a:t>Tungsten</a:t>
                      </a:r>
                      <a:r>
                        <a:rPr lang="en-CA" baseline="0" dirty="0" smtClean="0"/>
                        <a:t> &amp; Cu shield materials</a:t>
                      </a:r>
                      <a:endParaRPr lang="en-C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$346,000</a:t>
                      </a:r>
                      <a:endParaRPr lang="en-CA" dirty="0"/>
                    </a:p>
                  </a:txBody>
                  <a:tcPr marL="68580" marR="68580"/>
                </a:tc>
              </a:tr>
              <a:tr h="367014">
                <a:tc>
                  <a:txBody>
                    <a:bodyPr/>
                    <a:lstStyle/>
                    <a:p>
                      <a:r>
                        <a:rPr lang="en-CA" dirty="0" smtClean="0"/>
                        <a:t>Supervisory overhead</a:t>
                      </a:r>
                      <a:endParaRPr lang="en-C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$630,000</a:t>
                      </a:r>
                      <a:endParaRPr lang="en-CA" dirty="0"/>
                    </a:p>
                  </a:txBody>
                  <a:tcPr marL="68580" marR="68580"/>
                </a:tc>
              </a:tr>
              <a:tr h="367014">
                <a:tc>
                  <a:txBody>
                    <a:bodyPr/>
                    <a:lstStyle/>
                    <a:p>
                      <a:r>
                        <a:rPr lang="en-CA" dirty="0" smtClean="0"/>
                        <a:t>Grand Total (2019)</a:t>
                      </a:r>
                      <a:endParaRPr lang="en-C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$16,818,000</a:t>
                      </a:r>
                      <a:endParaRPr lang="en-CA" dirty="0"/>
                    </a:p>
                  </a:txBody>
                  <a:tcPr marL="68580" marR="68580"/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611" y="982976"/>
            <a:ext cx="5335190" cy="861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5486400" y="2644171"/>
            <a:ext cx="297403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1600" dirty="0"/>
              <a:t>For comparison: </a:t>
            </a:r>
          </a:p>
          <a:p>
            <a:r>
              <a:rPr lang="en-CA" sz="1600" dirty="0"/>
              <a:t>TRIUMF cost estimate based on inflationary escalation of 1999-2002 cost of prototype and 17* production magnets: $8.4 + overhead.</a:t>
            </a:r>
          </a:p>
          <a:p>
            <a:r>
              <a:rPr lang="en-CA" sz="1600" dirty="0"/>
              <a:t>Our conclusion: GE padded prototype cost with insurance and profit margin.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H="1" flipV="1">
            <a:off x="5162552" y="4546600"/>
            <a:ext cx="323849" cy="152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486400" y="5774267"/>
            <a:ext cx="21717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/>
              <a:t>* Later increased to 52</a:t>
            </a:r>
          </a:p>
        </p:txBody>
      </p:sp>
    </p:spTree>
    <p:extLst>
      <p:ext uri="{BB962C8B-B14F-4D97-AF65-F5344CB8AC3E}">
        <p14:creationId xmlns:p14="http://schemas.microsoft.com/office/powerpoint/2010/main" val="15238432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780928"/>
            <a:ext cx="8229600" cy="1143000"/>
          </a:xfrm>
        </p:spPr>
        <p:txBody>
          <a:bodyPr/>
          <a:lstStyle/>
          <a:p>
            <a:r>
              <a:rPr lang="en-CA" dirty="0"/>
              <a:t>Hi-Lumi LHC / Crab Cavities</a:t>
            </a:r>
          </a:p>
        </p:txBody>
      </p:sp>
    </p:spTree>
    <p:extLst>
      <p:ext uri="{BB962C8B-B14F-4D97-AF65-F5344CB8AC3E}">
        <p14:creationId xmlns:p14="http://schemas.microsoft.com/office/powerpoint/2010/main" val="7781832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7544" y="908720"/>
            <a:ext cx="820891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CERN will be installing CRAB cavities near CMS and ATLAS before Long Shutdown 3 (2024-2025) in order to increase the LHC </a:t>
            </a:r>
            <a:r>
              <a:rPr lang="en-CA" dirty="0" err="1" smtClean="0"/>
              <a:t>Luminsosity</a:t>
            </a:r>
            <a:endParaRPr lang="en-CA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The cavities come in two flavours the Double Quarter Wave (DQW) originally developed by BNL and the RF Dipole originally developed by ODU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DOE Accelerator Upgrade Project (AUP) plans to complete 8(+2) RFD cavities as part of a US contribution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TRIUMF has produced </a:t>
            </a:r>
            <a:r>
              <a:rPr lang="en-CA" dirty="0" err="1" smtClean="0"/>
              <a:t>Cryomodules</a:t>
            </a:r>
            <a:r>
              <a:rPr lang="en-CA" dirty="0" smtClean="0"/>
              <a:t> for ISAC-II, e-</a:t>
            </a:r>
            <a:r>
              <a:rPr lang="en-CA" dirty="0" err="1" smtClean="0"/>
              <a:t>Linac</a:t>
            </a:r>
            <a:r>
              <a:rPr lang="en-CA" dirty="0" smtClean="0"/>
              <a:t> and VECC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The RFD </a:t>
            </a:r>
            <a:r>
              <a:rPr lang="en-CA" dirty="0" err="1" smtClean="0"/>
              <a:t>HiLumi</a:t>
            </a:r>
            <a:r>
              <a:rPr lang="en-CA" dirty="0" smtClean="0"/>
              <a:t> </a:t>
            </a:r>
            <a:r>
              <a:rPr lang="en-CA" dirty="0" err="1" smtClean="0"/>
              <a:t>cryomodules</a:t>
            </a:r>
            <a:r>
              <a:rPr lang="en-CA" dirty="0" smtClean="0"/>
              <a:t> are similar in size and function to the RFD </a:t>
            </a:r>
            <a:r>
              <a:rPr lang="en-CA" dirty="0" err="1" smtClean="0"/>
              <a:t>cryomodules</a:t>
            </a:r>
            <a:r>
              <a:rPr lang="en-CA" dirty="0" smtClean="0"/>
              <a:t> with two RFD cavities per CM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TRIUMF proposes to deliver 4(+1) CMs as a Canadian contribution to </a:t>
            </a:r>
            <a:r>
              <a:rPr lang="en-CA" dirty="0" err="1" smtClean="0"/>
              <a:t>HiLumi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203860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616" y="1628801"/>
            <a:ext cx="2434946" cy="156053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9108" y="2316376"/>
            <a:ext cx="3216948" cy="167221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0168" y="3137333"/>
            <a:ext cx="3461352" cy="1800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4254506"/>
            <a:ext cx="3825564" cy="198939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48689" y="8045"/>
            <a:ext cx="67243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sz="2400" dirty="0" smtClean="0">
                <a:solidFill>
                  <a:schemeClr val="bg1"/>
                </a:solidFill>
              </a:rPr>
              <a:t>Rough assembly sequence – like ARIEL</a:t>
            </a:r>
            <a:endParaRPr lang="en-CA" sz="24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92286" y="914400"/>
            <a:ext cx="51380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Assembly infrastructure exists from e-</a:t>
            </a:r>
            <a:r>
              <a:rPr lang="en-CA" dirty="0" err="1" smtClean="0"/>
              <a:t>Linac</a:t>
            </a:r>
            <a:r>
              <a:rPr lang="en-CA" dirty="0" smtClean="0"/>
              <a:t> assembly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908593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8172" y="0"/>
            <a:ext cx="8229600" cy="706091"/>
          </a:xfrm>
        </p:spPr>
        <p:txBody>
          <a:bodyPr>
            <a:normAutofit fontScale="90000"/>
          </a:bodyPr>
          <a:lstStyle/>
          <a:p>
            <a:r>
              <a:rPr lang="en-CA" dirty="0" smtClean="0"/>
              <a:t>Roles for TRIUMF</a:t>
            </a:r>
            <a:endParaRPr lang="en-CA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692697"/>
            <a:ext cx="799288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Hi-</a:t>
            </a:r>
            <a:r>
              <a:rPr lang="en-CA" dirty="0" err="1" smtClean="0"/>
              <a:t>Lumi</a:t>
            </a:r>
            <a:endParaRPr lang="en-CA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ja-JP" dirty="0" smtClean="0">
                <a:solidFill>
                  <a:srgbClr val="000000"/>
                </a:solidFill>
              </a:rPr>
              <a:t>U.S. Accelerator Upgrade Project (AUP) </a:t>
            </a:r>
            <a:r>
              <a:rPr lang="en-CA" dirty="0" smtClean="0"/>
              <a:t>is currently ready to go for Gate 1 approval to deliver 10 RFD (8+2) cavities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dirty="0" smtClean="0"/>
              <a:t>UK is currently penciled in to assemble RFD </a:t>
            </a:r>
            <a:r>
              <a:rPr lang="en-CA" dirty="0" err="1" smtClean="0"/>
              <a:t>cryomodules</a:t>
            </a:r>
            <a:r>
              <a:rPr lang="en-CA" dirty="0" smtClean="0"/>
              <a:t> but the funding is unclear – TRIUMF could supply these (4+1) 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dirty="0" smtClean="0"/>
              <a:t>This is equivalent to 5 ACMs for e-</a:t>
            </a:r>
            <a:r>
              <a:rPr lang="en-CA" dirty="0" err="1" smtClean="0"/>
              <a:t>Linac</a:t>
            </a:r>
            <a:endParaRPr lang="en-CA" dirty="0" smtClean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CA" dirty="0" smtClean="0"/>
              <a:t>DOE would provide the jacketed cavities – fully processed except for final HPWR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dirty="0" smtClean="0"/>
              <a:t>TRIUMF has a history of supplying `in kind’ contributions to CERN – twin aperture quads for LHC</a:t>
            </a:r>
            <a:endParaRPr lang="en-CA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dirty="0" smtClean="0"/>
              <a:t>TRIUMF would install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CA" dirty="0" smtClean="0"/>
              <a:t>Couplers – from CERN, HOM couplers (DOE), pick-up CERN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CA" dirty="0" smtClean="0"/>
              <a:t>Tuners - TRIUMF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CA" dirty="0" smtClean="0"/>
              <a:t>Hermetic unit assembly – Valves, WCT, CCT, </a:t>
            </a:r>
            <a:r>
              <a:rPr lang="en-CA" dirty="0"/>
              <a:t>c</a:t>
            </a:r>
            <a:r>
              <a:rPr lang="en-CA" dirty="0" smtClean="0"/>
              <a:t>ouplers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CA" dirty="0" err="1" smtClean="0"/>
              <a:t>Strongback</a:t>
            </a:r>
            <a:r>
              <a:rPr lang="en-CA" dirty="0" smtClean="0"/>
              <a:t>, Helium reservoir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CA" dirty="0" smtClean="0"/>
              <a:t>LN2 shield, Mu metal, Vacuum vessel, ….</a:t>
            </a:r>
          </a:p>
        </p:txBody>
      </p:sp>
    </p:spTree>
    <p:extLst>
      <p:ext uri="{BB962C8B-B14F-4D97-AF65-F5344CB8AC3E}">
        <p14:creationId xmlns:p14="http://schemas.microsoft.com/office/powerpoint/2010/main" val="16232386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Summary/CrabCavities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7E419940-DF97-4214-8C45-0DAF7D7736BB}" type="slidenum">
              <a:rPr lang="en-US" smtClean="0"/>
              <a:pPr algn="r">
                <a:defRPr/>
              </a:pPr>
              <a:t>22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51520" y="1700808"/>
            <a:ext cx="4506685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Opportunity exists for Canada (and North America) to supply significant technical infrastructure to Hi-</a:t>
            </a:r>
            <a:r>
              <a:rPr lang="en-CA" dirty="0" err="1" smtClean="0"/>
              <a:t>Lumi</a:t>
            </a:r>
            <a:r>
              <a:rPr lang="en-CA" dirty="0" smtClean="0"/>
              <a:t> – supports Canadian IPP community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sz="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Advances core competency in SRF and CMs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sz="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TRIUMF well placed due to complimentary design of ARIEL </a:t>
            </a:r>
            <a:r>
              <a:rPr lang="en-CA" dirty="0" err="1" smtClean="0"/>
              <a:t>cryomodules</a:t>
            </a:r>
            <a:endParaRPr lang="en-CA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sz="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 4-5 CMs is a reasonable size project that is within TRIUMF’s capabilities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sz="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Grow collaboration with US institutes – FNAL, </a:t>
            </a:r>
            <a:r>
              <a:rPr lang="en-CA" dirty="0" err="1" smtClean="0"/>
              <a:t>Jlab</a:t>
            </a:r>
            <a:r>
              <a:rPr lang="en-CA" dirty="0" smtClean="0"/>
              <a:t>, ODU</a:t>
            </a:r>
            <a:endParaRPr lang="en-CA" dirty="0"/>
          </a:p>
        </p:txBody>
      </p:sp>
      <p:pic>
        <p:nvPicPr>
          <p:cNvPr id="8" name="Content Placeholder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6" t="2445" r="11826" b="13194"/>
          <a:stretch/>
        </p:blipFill>
        <p:spPr>
          <a:xfrm>
            <a:off x="4788024" y="1988840"/>
            <a:ext cx="4148011" cy="2875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2809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FCC study</a:t>
            </a:r>
          </a:p>
        </p:txBody>
      </p:sp>
      <p:pic>
        <p:nvPicPr>
          <p:cNvPr id="3" name="Picture 2" descr="FCC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676401"/>
            <a:ext cx="8820472" cy="336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6466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204864"/>
            <a:ext cx="8229600" cy="1143000"/>
          </a:xfrm>
        </p:spPr>
        <p:txBody>
          <a:bodyPr/>
          <a:lstStyle/>
          <a:p>
            <a:r>
              <a:rPr lang="en-US"/>
              <a:t>GEANT4</a:t>
            </a:r>
          </a:p>
        </p:txBody>
      </p:sp>
    </p:spTree>
    <p:extLst>
      <p:ext uri="{BB962C8B-B14F-4D97-AF65-F5344CB8AC3E}">
        <p14:creationId xmlns:p14="http://schemas.microsoft.com/office/powerpoint/2010/main" val="459020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>
          <a:xfrm>
            <a:off x="1519238" y="0"/>
            <a:ext cx="8001000" cy="406400"/>
          </a:xfrm>
        </p:spPr>
        <p:txBody>
          <a:bodyPr>
            <a:normAutofit fontScale="90000"/>
          </a:bodyPr>
          <a:lstStyle/>
          <a:p>
            <a:r>
              <a:rPr lang="en-US" sz="2400"/>
              <a:t>Geant4: collaboration and software</a:t>
            </a:r>
          </a:p>
        </p:txBody>
      </p:sp>
      <p:sp>
        <p:nvSpPr>
          <p:cNvPr id="98307" name="Rectangle 3"/>
          <p:cNvSpPr>
            <a:spLocks noChangeArrowheads="1"/>
          </p:cNvSpPr>
          <p:nvPr/>
        </p:nvSpPr>
        <p:spPr bwMode="auto">
          <a:xfrm>
            <a:off x="296863" y="1054100"/>
            <a:ext cx="8580437" cy="5922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104498" tIns="52249" rIns="104498" bIns="52249"/>
          <a:lstStyle/>
          <a:p>
            <a:pPr marL="392113" indent="-392113" defTabSz="1044575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Font typeface="Wingdings" charset="0"/>
              <a:buChar char="l"/>
            </a:pPr>
            <a:r>
              <a:rPr lang="en-CA" sz="1800">
                <a:solidFill>
                  <a:srgbClr val="0033CC"/>
                </a:solidFill>
                <a:latin typeface="Arial" charset="0"/>
              </a:rPr>
              <a:t>The collaboration     </a:t>
            </a:r>
            <a:r>
              <a:rPr lang="en-CA" sz="1600">
                <a:solidFill>
                  <a:schemeClr val="tx2"/>
                </a:solidFill>
                <a:latin typeface="Arial" charset="0"/>
              </a:rPr>
              <a:t>http://geant4.cern.ch/</a:t>
            </a:r>
            <a:endParaRPr lang="en-CA" sz="1800">
              <a:solidFill>
                <a:schemeClr val="tx2"/>
              </a:solidFill>
              <a:latin typeface="Arial" charset="0"/>
            </a:endParaRPr>
          </a:p>
          <a:p>
            <a:pPr marL="849313" lvl="1" indent="-327025" defTabSz="1044575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FontTx/>
              <a:buChar char="–"/>
            </a:pPr>
            <a:r>
              <a:rPr lang="en-CA" sz="1600">
                <a:solidFill>
                  <a:srgbClr val="000000"/>
                </a:solidFill>
                <a:latin typeface="Arial" charset="0"/>
              </a:rPr>
              <a:t>117 members, ~50 institutions (including CERN, SLAC, KEK, Fermilab, IN2P3, INFN, UK/STFC, ESA, TRIUMF)  in ~20 countries.  16 Working Groups.</a:t>
            </a:r>
          </a:p>
          <a:p>
            <a:pPr marL="849313" lvl="1" indent="-327025" defTabSz="1044575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FontTx/>
              <a:buChar char="–"/>
            </a:pPr>
            <a:r>
              <a:rPr lang="en-CA" sz="1600">
                <a:solidFill>
                  <a:srgbClr val="000000"/>
                </a:solidFill>
                <a:latin typeface="Arial" charset="0"/>
              </a:rPr>
              <a:t>TRIUMF involvement: Oversight Board, Steering Board, 5 working groups</a:t>
            </a:r>
          </a:p>
          <a:p>
            <a:pPr marL="392113" indent="-392113" defTabSz="1044575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Font typeface="Wingdings" charset="0"/>
              <a:buChar char="l"/>
            </a:pPr>
            <a:r>
              <a:rPr lang="en-CA" sz="1800">
                <a:solidFill>
                  <a:srgbClr val="0033CC"/>
                </a:solidFill>
                <a:latin typeface="Arial" charset="0"/>
              </a:rPr>
              <a:t>The software</a:t>
            </a:r>
          </a:p>
          <a:p>
            <a:pPr marL="849313" lvl="1" indent="-327025" defTabSz="1044575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FontTx/>
              <a:buChar char="–"/>
            </a:pPr>
            <a:r>
              <a:rPr lang="en-CA" sz="1600">
                <a:solidFill>
                  <a:srgbClr val="000000"/>
                </a:solidFill>
                <a:latin typeface="Arial" charset="0"/>
              </a:rPr>
              <a:t>Design factors: object-oriented design, written in C++, scalable to very large and diverse applications, easily modified and extended, allows many developers to work simultaneously.  Industrial-grade code management and testing procedures.</a:t>
            </a:r>
          </a:p>
          <a:p>
            <a:pPr marL="849313" lvl="1" indent="-327025" defTabSz="1044575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FontTx/>
              <a:buChar char="–"/>
            </a:pPr>
            <a:r>
              <a:rPr lang="en-CA" sz="1600">
                <a:solidFill>
                  <a:srgbClr val="000000"/>
                </a:solidFill>
                <a:latin typeface="Arial" charset="0"/>
              </a:rPr>
              <a:t>Free and open code with liberal licensing conditions allowing commercial use.</a:t>
            </a:r>
          </a:p>
          <a:p>
            <a:pPr marL="849313" lvl="1" indent="-327025" defTabSz="1044575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FontTx/>
              <a:buChar char="–"/>
            </a:pPr>
            <a:r>
              <a:rPr lang="en-CA" sz="1600">
                <a:solidFill>
                  <a:srgbClr val="000000"/>
                </a:solidFill>
                <a:latin typeface="Arial" charset="0"/>
              </a:rPr>
              <a:t>Many Geant4-based tools: </a:t>
            </a:r>
            <a:r>
              <a:rPr lang="en-CA" sz="1400">
                <a:solidFill>
                  <a:schemeClr val="tx2"/>
                </a:solidFill>
                <a:latin typeface="Arial" charset="0"/>
              </a:rPr>
              <a:t>GATE, GRAS, WCSim, G4GLsim, musrSim, G4Beamline</a:t>
            </a:r>
          </a:p>
          <a:p>
            <a:pPr marL="392113" indent="-392113" defTabSz="1044575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Font typeface="Wingdings" charset="0"/>
              <a:buChar char="l"/>
            </a:pPr>
            <a:r>
              <a:rPr lang="en-CA" sz="1800">
                <a:solidFill>
                  <a:srgbClr val="0033CC"/>
                </a:solidFill>
                <a:latin typeface="Arial" charset="0"/>
              </a:rPr>
              <a:t>The users</a:t>
            </a:r>
          </a:p>
          <a:p>
            <a:pPr marL="849313" lvl="1" indent="-327025" defTabSz="1044575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FontTx/>
              <a:buChar char="–"/>
            </a:pPr>
            <a:r>
              <a:rPr lang="en-CA" sz="1600">
                <a:solidFill>
                  <a:srgbClr val="000000"/>
                </a:solidFill>
                <a:latin typeface="Arial" charset="0"/>
              </a:rPr>
              <a:t>Earliest users: high-energy physics (simulation needs of LHC experiments).</a:t>
            </a:r>
          </a:p>
          <a:p>
            <a:pPr marL="849313" lvl="1" indent="-327025" defTabSz="1044575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FontTx/>
              <a:buChar char="–"/>
            </a:pPr>
            <a:r>
              <a:rPr lang="en-CA" sz="1600">
                <a:solidFill>
                  <a:srgbClr val="000000"/>
                </a:solidFill>
                <a:latin typeface="Arial" charset="0"/>
              </a:rPr>
              <a:t>Today: particle and nuclear physics, medical physics (therapy, dosimetry, imaging), space-based experiments/missions, underground physics, and accelerator physics.</a:t>
            </a:r>
          </a:p>
          <a:p>
            <a:pPr marL="392113" indent="-392113" defTabSz="1044575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Font typeface="Wingdings" charset="0"/>
              <a:buChar char="l"/>
            </a:pPr>
            <a:r>
              <a:rPr lang="en-CA" sz="1700">
                <a:solidFill>
                  <a:srgbClr val="0033CC"/>
                </a:solidFill>
                <a:latin typeface="Arial" charset="0"/>
              </a:rPr>
              <a:t>TRIUMF membership</a:t>
            </a:r>
            <a:r>
              <a:rPr lang="en-CA" sz="1700">
                <a:solidFill>
                  <a:srgbClr val="000000"/>
                </a:solidFill>
                <a:latin typeface="Arial" charset="0"/>
              </a:rPr>
              <a:t> enables us to:</a:t>
            </a:r>
          </a:p>
          <a:p>
            <a:pPr marL="849313" lvl="1" indent="-327025" defTabSz="1044575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FontTx/>
              <a:buChar char="–"/>
            </a:pPr>
            <a:r>
              <a:rPr lang="en-CA" sz="1600">
                <a:solidFill>
                  <a:srgbClr val="000000"/>
                </a:solidFill>
                <a:latin typeface="Arial" charset="0"/>
              </a:rPr>
              <a:t>Maintain expert knowledge, maximally help users, fix problems fast, contribute code, implement features we want, upgrade computing skills, attract excellent students, help advance simulation-based studies worldwide!</a:t>
            </a:r>
            <a:endParaRPr lang="en-CA" sz="15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98308" name="Text Box 4"/>
          <p:cNvSpPr txBox="1">
            <a:spLocks noChangeArrowheads="1"/>
          </p:cNvSpPr>
          <p:nvPr/>
        </p:nvSpPr>
        <p:spPr bwMode="auto">
          <a:xfrm>
            <a:off x="325438" y="458788"/>
            <a:ext cx="881856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CA" sz="1800">
                <a:solidFill>
                  <a:srgbClr val="0033CC"/>
                </a:solidFill>
                <a:latin typeface="Arial" charset="0"/>
              </a:rPr>
              <a:t>A complete set of software for constructing particles-in-matter simulations: particles, tracking, geometry, materials, fields, diverse physics models, visualization, analysis.</a:t>
            </a:r>
            <a:endParaRPr lang="en-CA" sz="1800" i="1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1358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20" name="Rectangle 8"/>
          <p:cNvSpPr>
            <a:spLocks noChangeArrowheads="1"/>
          </p:cNvSpPr>
          <p:nvPr/>
        </p:nvSpPr>
        <p:spPr bwMode="auto">
          <a:xfrm>
            <a:off x="360363" y="393700"/>
            <a:ext cx="8580437" cy="5922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104498" tIns="52249" rIns="104498" bIns="52249"/>
          <a:lstStyle/>
          <a:p>
            <a:pPr marL="392113" indent="-392113" defTabSz="1044575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Font typeface="Wingdings" charset="0"/>
              <a:buChar char="l"/>
            </a:pPr>
            <a:r>
              <a:rPr lang="en-CA" sz="1800">
                <a:solidFill>
                  <a:srgbClr val="0033CC"/>
                </a:solidFill>
                <a:latin typeface="Arial" charset="0"/>
              </a:rPr>
              <a:t>Particle Physics</a:t>
            </a:r>
          </a:p>
          <a:p>
            <a:pPr marL="849313" lvl="1" indent="-327025" defTabSz="1044575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FontTx/>
              <a:buChar char="–"/>
            </a:pPr>
            <a:r>
              <a:rPr lang="en-CA" sz="1600">
                <a:solidFill>
                  <a:srgbClr val="000000"/>
                </a:solidFill>
                <a:latin typeface="Arial" charset="0"/>
              </a:rPr>
              <a:t>Atlas, T2K-ND280, HYPER-K (proposed), PIENU, DEAP/CLEAN, AAPS muons</a:t>
            </a:r>
          </a:p>
          <a:p>
            <a:pPr marL="392113" indent="-392113" defTabSz="1044575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Font typeface="Wingdings" charset="0"/>
              <a:buChar char="l"/>
            </a:pPr>
            <a:r>
              <a:rPr lang="en-CA" sz="1800">
                <a:solidFill>
                  <a:srgbClr val="0033CC"/>
                </a:solidFill>
                <a:latin typeface="Arial" charset="0"/>
              </a:rPr>
              <a:t>Nuclear and Atomic Physics</a:t>
            </a:r>
          </a:p>
          <a:p>
            <a:pPr marL="849313" lvl="1" indent="-327025" defTabSz="1044575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FontTx/>
              <a:buChar char="–"/>
            </a:pPr>
            <a:r>
              <a:rPr lang="en-CA" sz="1600">
                <a:solidFill>
                  <a:srgbClr val="000000"/>
                </a:solidFill>
                <a:latin typeface="Arial" charset="0"/>
              </a:rPr>
              <a:t>TIGRESS, TRINAT, EMMA, ARIEL photofission target, 8Li (Kiefl), Mu+H2, ALPHA</a:t>
            </a:r>
          </a:p>
          <a:p>
            <a:pPr marL="392113" indent="-392113" defTabSz="1044575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Font typeface="Wingdings" charset="0"/>
              <a:buChar char="l"/>
            </a:pPr>
            <a:r>
              <a:rPr lang="en-CA" sz="1800">
                <a:solidFill>
                  <a:srgbClr val="0033CC"/>
                </a:solidFill>
                <a:latin typeface="Arial" charset="0"/>
              </a:rPr>
              <a:t>Fundamental symmetries:</a:t>
            </a:r>
            <a:r>
              <a:rPr lang="en-CA" sz="1800">
                <a:solidFill>
                  <a:srgbClr val="000000"/>
                </a:solidFill>
                <a:latin typeface="Arial" charset="0"/>
              </a:rPr>
              <a:t> UCN (neutron spin &amp; gravity field added by P.G.)</a:t>
            </a:r>
          </a:p>
          <a:p>
            <a:pPr marL="392113" indent="-392113" defTabSz="1044575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Font typeface="Wingdings" charset="0"/>
              <a:buChar char="l"/>
            </a:pPr>
            <a:r>
              <a:rPr lang="en-CA" sz="1800">
                <a:solidFill>
                  <a:srgbClr val="0033CC"/>
                </a:solidFill>
                <a:latin typeface="Arial" charset="0"/>
              </a:rPr>
              <a:t>Materials science:</a:t>
            </a:r>
            <a:r>
              <a:rPr lang="en-CA" sz="1800">
                <a:solidFill>
                  <a:srgbClr val="000000"/>
                </a:solidFill>
                <a:latin typeface="Arial" charset="0"/>
              </a:rPr>
              <a:t> M9B study (muon spin tracking), musrSim</a:t>
            </a:r>
          </a:p>
          <a:p>
            <a:pPr marL="392113" indent="-392113" defTabSz="1044575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Font typeface="Wingdings" charset="0"/>
              <a:buChar char="l"/>
            </a:pPr>
            <a:r>
              <a:rPr lang="en-CA" sz="1800">
                <a:solidFill>
                  <a:srgbClr val="0033CC"/>
                </a:solidFill>
                <a:latin typeface="Arial" charset="0"/>
              </a:rPr>
              <a:t>Medical Physics:</a:t>
            </a:r>
            <a:r>
              <a:rPr lang="en-CA" sz="1800">
                <a:solidFill>
                  <a:srgbClr val="000000"/>
                </a:solidFill>
                <a:latin typeface="Arial" charset="0"/>
              </a:rPr>
              <a:t> WavePET, XEPET, LXe</a:t>
            </a:r>
          </a:p>
          <a:p>
            <a:pPr marL="392113" indent="-392113" defTabSz="1044575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Font typeface="Wingdings" charset="0"/>
              <a:buChar char="l"/>
            </a:pPr>
            <a:r>
              <a:rPr lang="en-CA" sz="1800">
                <a:solidFill>
                  <a:srgbClr val="0033CC"/>
                </a:solidFill>
                <a:latin typeface="Arial" charset="0"/>
              </a:rPr>
              <a:t>Accelerators and Beam Lines:</a:t>
            </a:r>
            <a:r>
              <a:rPr lang="en-CA" sz="1800">
                <a:solidFill>
                  <a:srgbClr val="000000"/>
                </a:solidFill>
                <a:latin typeface="Arial" charset="0"/>
              </a:rPr>
              <a:t> BL2A, ISAC target module, ARIEL converter, eLinac momentum collimator, eLinac full sim (gun to target), M9B study, advanced visualization of beams and beam lines (2 co-op students). Potential: frictional muon cooling, BL1A, BL4N (collimation), diagnostics.  </a:t>
            </a:r>
          </a:p>
          <a:p>
            <a:pPr marL="392113" indent="-392113" defTabSz="1044575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Font typeface="Wingdings" charset="0"/>
              <a:buChar char="l"/>
            </a:pPr>
            <a:r>
              <a:rPr lang="en-CA" sz="1800">
                <a:solidFill>
                  <a:srgbClr val="0033CC"/>
                </a:solidFill>
                <a:latin typeface="Arial" charset="0"/>
              </a:rPr>
              <a:t>Other Canadian users:  </a:t>
            </a:r>
            <a:r>
              <a:rPr lang="en-CA" sz="1800">
                <a:solidFill>
                  <a:srgbClr val="000000"/>
                </a:solidFill>
                <a:latin typeface="Arial" charset="0"/>
              </a:rPr>
              <a:t>McGill, ULaval+CHUQ (imaging &amp; brachytherapy); PICASSO, super-CDMS (backgrounds, phonon transport), HALO; AECL.  Many co-op and graduate students.</a:t>
            </a:r>
            <a:endParaRPr lang="en-CA" sz="1800">
              <a:solidFill>
                <a:srgbClr val="0033CC"/>
              </a:solidFill>
              <a:latin typeface="Arial" charset="0"/>
            </a:endParaRPr>
          </a:p>
          <a:p>
            <a:pPr marL="392113" indent="-392113" defTabSz="1044575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Font typeface="Wingdings" charset="0"/>
              <a:buChar char="l"/>
            </a:pPr>
            <a:r>
              <a:rPr lang="en-CA" sz="1700">
                <a:solidFill>
                  <a:srgbClr val="0033CC"/>
                </a:solidFill>
                <a:latin typeface="Arial" charset="0"/>
              </a:rPr>
              <a:t>Conclusions</a:t>
            </a:r>
          </a:p>
          <a:p>
            <a:pPr marL="849313" lvl="1" indent="-327025" defTabSz="1044575">
              <a:spcBef>
                <a:spcPct val="20000"/>
              </a:spcBef>
              <a:buClr>
                <a:schemeClr val="tx1"/>
              </a:buClr>
              <a:buFontTx/>
              <a:buChar char="–"/>
            </a:pPr>
            <a:r>
              <a:rPr lang="en-CA" sz="1600">
                <a:solidFill>
                  <a:srgbClr val="000000"/>
                </a:solidFill>
                <a:latin typeface="Arial" charset="0"/>
              </a:rPr>
              <a:t>TRIUMF</a:t>
            </a:r>
            <a:r>
              <a:rPr lang="ja-JP" altLang="en-CA" sz="1600">
                <a:solidFill>
                  <a:srgbClr val="000000"/>
                </a:solidFill>
                <a:latin typeface="Arial"/>
              </a:rPr>
              <a:t>’</a:t>
            </a:r>
            <a:r>
              <a:rPr lang="en-CA" sz="1600">
                <a:solidFill>
                  <a:srgbClr val="000000"/>
                </a:solidFill>
                <a:latin typeface="Arial" charset="0"/>
              </a:rPr>
              <a:t>s diversity of experiments and pursuit of advanced detectors entail that we and our collaborators use Geant4 widely and have received much from it.</a:t>
            </a:r>
          </a:p>
          <a:p>
            <a:pPr marL="849313" lvl="1" indent="-327025" defTabSz="1044575">
              <a:spcBef>
                <a:spcPct val="20000"/>
              </a:spcBef>
              <a:buClr>
                <a:schemeClr val="tx1"/>
              </a:buClr>
              <a:buFontTx/>
              <a:buChar char="–"/>
            </a:pPr>
            <a:r>
              <a:rPr lang="en-CA" sz="1600">
                <a:solidFill>
                  <a:srgbClr val="000000"/>
                </a:solidFill>
                <a:latin typeface="Arial" charset="0"/>
              </a:rPr>
              <a:t>The Geant4 Collaboration continues with vital development and support work to which we can contribute and from which we can benefit.</a:t>
            </a:r>
          </a:p>
          <a:p>
            <a:pPr marL="849313" lvl="1" indent="-327025" defTabSz="1044575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FontTx/>
              <a:buChar char="–"/>
            </a:pPr>
            <a:endParaRPr lang="en-CA" sz="15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92522" name="Rectangle 10"/>
          <p:cNvSpPr>
            <a:spLocks noGrp="1" noChangeArrowheads="1"/>
          </p:cNvSpPr>
          <p:nvPr>
            <p:ph type="title"/>
          </p:nvPr>
        </p:nvSpPr>
        <p:spPr>
          <a:xfrm>
            <a:off x="1708150" y="0"/>
            <a:ext cx="8001000" cy="406400"/>
          </a:xfrm>
          <a:noFill/>
          <a:ln/>
        </p:spPr>
        <p:txBody>
          <a:bodyPr>
            <a:normAutofit fontScale="90000"/>
          </a:bodyPr>
          <a:lstStyle/>
          <a:p>
            <a:r>
              <a:rPr lang="en-US" sz="2400"/>
              <a:t>Geant4 at TRIUMF</a:t>
            </a:r>
          </a:p>
        </p:txBody>
      </p:sp>
    </p:spTree>
    <p:extLst>
      <p:ext uri="{BB962C8B-B14F-4D97-AF65-F5344CB8AC3E}">
        <p14:creationId xmlns:p14="http://schemas.microsoft.com/office/powerpoint/2010/main" val="36631868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780928"/>
            <a:ext cx="8229600" cy="1143000"/>
          </a:xfrm>
        </p:spPr>
        <p:txBody>
          <a:bodyPr/>
          <a:lstStyle/>
          <a:p>
            <a:r>
              <a:rPr lang="en-CA" dirty="0" smtClean="0"/>
              <a:t>LBNF and TRIUMF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311204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8" y="385763"/>
            <a:ext cx="8810625" cy="608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76709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en-CA" dirty="0" smtClean="0"/>
              <a:t>A role for TRIUMF?</a:t>
            </a:r>
            <a:endParaRPr lang="en-CA" dirty="0"/>
          </a:p>
        </p:txBody>
      </p:sp>
      <p:sp>
        <p:nvSpPr>
          <p:cNvPr id="3" name="TextBox 2"/>
          <p:cNvSpPr txBox="1"/>
          <p:nvPr/>
        </p:nvSpPr>
        <p:spPr>
          <a:xfrm>
            <a:off x="395536" y="1196752"/>
            <a:ext cx="8208912" cy="3539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 smtClean="0"/>
              <a:t>LBNF is a challenging project south of the border with significant science potential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 smtClean="0"/>
              <a:t>There are also a lot of interesting technical challenges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 smtClean="0"/>
              <a:t>Can TRIUMF play a similar role with LBNF as we have done with T2K?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 smtClean="0"/>
              <a:t>An obvious area where our expertise would be welcome is in the neutrino production area 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21160354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780928"/>
            <a:ext cx="8229600" cy="1143000"/>
          </a:xfrm>
        </p:spPr>
        <p:txBody>
          <a:bodyPr/>
          <a:lstStyle/>
          <a:p>
            <a:r>
              <a:rPr lang="en-CA" dirty="0" smtClean="0"/>
              <a:t>VECC and TRIUMF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649822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2068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VECC COLLABORATION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614" y="930855"/>
            <a:ext cx="3875322" cy="5234449"/>
          </a:xfrm>
        </p:spPr>
        <p:txBody>
          <a:bodyPr>
            <a:normAutofit fontScale="775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300" dirty="0"/>
              <a:t>TRIUMF has had an active collaboration with  VECC Kolkata over the last seven years.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sz="23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300" dirty="0"/>
              <a:t>The main deliverable from the collaboration was the joint design and production of two injector modules one for TRIUMF and one for VECC (commissioned in 2016</a:t>
            </a:r>
            <a:r>
              <a:rPr lang="en-CA" sz="2300" dirty="0" smtClean="0"/>
              <a:t>).</a:t>
            </a:r>
            <a:endParaRPr lang="en-CA" sz="23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sz="23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300" dirty="0" smtClean="0"/>
              <a:t>We are now engaged in collaborating on ARIEL target hall equipment and a </a:t>
            </a:r>
            <a:r>
              <a:rPr lang="en-CA" sz="2300" dirty="0"/>
              <a:t>new heavy ion cryomodule containing 4 </a:t>
            </a:r>
            <a:r>
              <a:rPr lang="en-CA" sz="2300" dirty="0" smtClean="0"/>
              <a:t>QWRs </a:t>
            </a:r>
            <a:r>
              <a:rPr lang="en-CA" sz="2300" dirty="0"/>
              <a:t>for delivery to </a:t>
            </a:r>
            <a:r>
              <a:rPr lang="en-CA" sz="2300" dirty="0" smtClean="0"/>
              <a:t>VECC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sz="23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300" dirty="0" smtClean="0"/>
              <a:t>Future projects will be discussed with VECC as required including additional RIB ISOL technology and superconducting </a:t>
            </a:r>
            <a:r>
              <a:rPr lang="en-CA" sz="2300" dirty="0" err="1" smtClean="0"/>
              <a:t>rf</a:t>
            </a:r>
            <a:r>
              <a:rPr lang="en-CA" sz="2300" dirty="0" smtClean="0"/>
              <a:t> technology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sz="23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sz="23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dirty="0">
              <a:latin typeface="+mn-lt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28AB-DCBB-CF42-BCE0-3DA78F20EDD0}" type="datetime4">
              <a:rPr lang="en-CA" sz="1000" b="1" smtClean="0"/>
              <a:t>July 12, 2017</a:t>
            </a:fld>
            <a:endParaRPr lang="en-US" sz="1000" b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z="1000" b="1" dirty="0" smtClean="0"/>
              <a:t>Z. YAO, Accelerator Science Workshop, TRIUMF</a:t>
            </a:r>
            <a:endParaRPr lang="en-US" sz="1000" b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AB1A2974-2303-4F92-9D0F-91A690F5EAD2}" type="slidenum">
              <a:rPr lang="en-US" sz="1000" b="1" smtClean="0"/>
              <a:pPr algn="r"/>
              <a:t>31</a:t>
            </a:fld>
            <a:endParaRPr lang="en-US" sz="1000" b="1" dirty="0"/>
          </a:p>
        </p:txBody>
      </p:sp>
      <p:grpSp>
        <p:nvGrpSpPr>
          <p:cNvPr id="11" name="Group 10"/>
          <p:cNvGrpSpPr/>
          <p:nvPr/>
        </p:nvGrpSpPr>
        <p:grpSpPr>
          <a:xfrm>
            <a:off x="3995936" y="927390"/>
            <a:ext cx="4969055" cy="5021890"/>
            <a:chOff x="4343400" y="927390"/>
            <a:chExt cx="4621591" cy="5021890"/>
          </a:xfrm>
        </p:grpSpPr>
        <p:pic>
          <p:nvPicPr>
            <p:cNvPr id="7" name="Picture 4" descr="SRF09-mindy-SCC1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43401" y="3481701"/>
              <a:ext cx="2618827" cy="2298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1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43400" y="927390"/>
              <a:ext cx="2446104" cy="22589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2" descr="C:\Users\lax\AppData\Local\Temp\ICM Render 2-1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18458" y="927390"/>
              <a:ext cx="1963043" cy="22607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10" descr="cryomodule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62228" y="3481702"/>
              <a:ext cx="2002763" cy="246757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437964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Collaborations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1600" b="1" u="sng">
                <a:solidFill>
                  <a:srgbClr val="800000"/>
                </a:solidFill>
              </a:rPr>
              <a:t>Who		Project				MoU?	</a:t>
            </a:r>
            <a:r>
              <a:rPr lang="en-US" sz="1600" b="1"/>
              <a:t>	</a:t>
            </a:r>
            <a:r>
              <a:rPr lang="en-US" sz="1600"/>
              <a:t>	</a:t>
            </a:r>
          </a:p>
          <a:p>
            <a:pPr marL="0" indent="0">
              <a:buNone/>
            </a:pPr>
            <a:r>
              <a:rPr lang="en-US" sz="1600"/>
              <a:t>CERN		AWAKE				Yes</a:t>
            </a:r>
          </a:p>
          <a:p>
            <a:pPr marL="0" indent="0">
              <a:buNone/>
            </a:pPr>
            <a:r>
              <a:rPr lang="en-US" sz="1600"/>
              <a:t>		HL-LHC Beam-Beam			Yes</a:t>
            </a:r>
          </a:p>
          <a:p>
            <a:pPr marL="0" indent="0">
              <a:buNone/>
            </a:pPr>
            <a:r>
              <a:rPr lang="en-US" sz="1600"/>
              <a:t>		HL-LHC Warm insertion magnets		yes but no	</a:t>
            </a:r>
          </a:p>
          <a:p>
            <a:pPr marL="0" indent="0">
              <a:buNone/>
            </a:pPr>
            <a:r>
              <a:rPr lang="en-US" sz="1600"/>
              <a:t>		HL-LHC crab cavity cryomodules		No</a:t>
            </a:r>
          </a:p>
          <a:p>
            <a:pPr marL="0" indent="0">
              <a:buNone/>
            </a:pPr>
            <a:r>
              <a:rPr lang="en-US" sz="1600"/>
              <a:t>		FCC-hh design study participation		</a:t>
            </a:r>
          </a:p>
          <a:p>
            <a:pPr marL="0" indent="0">
              <a:buNone/>
            </a:pPr>
            <a:r>
              <a:rPr lang="en-US" sz="1600"/>
              <a:t>		ISOLDE-ISAC			about to be signed	(see Alex's talk)</a:t>
            </a:r>
          </a:p>
          <a:p>
            <a:pPr marL="0" indent="0">
              <a:buNone/>
            </a:pPr>
            <a:r>
              <a:rPr lang="en-US" sz="1600"/>
              <a:t>			</a:t>
            </a:r>
          </a:p>
          <a:p>
            <a:pPr marL="0" indent="0">
              <a:buNone/>
            </a:pPr>
            <a:r>
              <a:rPr lang="en-US" sz="1600"/>
              <a:t>GEANT4		Fred Jones on visualization, Peter Gumplinger</a:t>
            </a:r>
          </a:p>
          <a:p>
            <a:pPr marL="0" indent="0">
              <a:buNone/>
            </a:pPr>
            <a:r>
              <a:rPr lang="en-US" sz="1600"/>
              <a:t>			</a:t>
            </a:r>
          </a:p>
          <a:p>
            <a:pPr marL="0" indent="0">
              <a:buNone/>
            </a:pPr>
            <a:r>
              <a:rPr lang="en-US" sz="1600"/>
              <a:t>KEK		Sundry … some useful exchanges continuing	Yes</a:t>
            </a:r>
          </a:p>
          <a:p>
            <a:pPr marL="0" indent="0">
              <a:buNone/>
            </a:pPr>
            <a:r>
              <a:rPr lang="en-US" sz="1600"/>
              <a:t>			</a:t>
            </a:r>
          </a:p>
          <a:p>
            <a:pPr marL="0" indent="0">
              <a:buNone/>
            </a:pPr>
            <a:r>
              <a:rPr lang="en-US" sz="1600"/>
              <a:t>FNAL		LBNF: just an idea at this point.		no</a:t>
            </a:r>
          </a:p>
          <a:p>
            <a:pPr marL="0" indent="0">
              <a:buNone/>
            </a:pPr>
            <a:r>
              <a:rPr lang="en-US" sz="1600"/>
              <a:t>			</a:t>
            </a:r>
          </a:p>
          <a:p>
            <a:pPr marL="0" indent="0">
              <a:buNone/>
            </a:pPr>
            <a:r>
              <a:rPr lang="en-US" sz="1600"/>
              <a:t>VECC		additional RIB ISOL and srf technology	Yes</a:t>
            </a:r>
          </a:p>
          <a:p>
            <a:pPr marL="0" indent="0">
              <a:buNone/>
            </a:pPr>
            <a:r>
              <a:rPr lang="en-US" sz="1600"/>
              <a:t>			</a:t>
            </a:r>
          </a:p>
          <a:p>
            <a:pPr marL="0" indent="0">
              <a:buNone/>
            </a:pPr>
            <a:r>
              <a:rPr lang="en-US" sz="1600"/>
              <a:t>Daresbury		HL-LHC (crab), SRF tech., ERL photogun.	No</a:t>
            </a:r>
          </a:p>
        </p:txBody>
      </p:sp>
    </p:spTree>
    <p:extLst>
      <p:ext uri="{BB962C8B-B14F-4D97-AF65-F5344CB8AC3E}">
        <p14:creationId xmlns:p14="http://schemas.microsoft.com/office/powerpoint/2010/main" val="1078062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</TotalTime>
  <Words>2121</Words>
  <Application>Microsoft Macintosh PowerPoint</Application>
  <PresentationFormat>On-screen Show (4:3)</PresentationFormat>
  <Paragraphs>276</Paragraphs>
  <Slides>32</Slides>
  <Notes>3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Collaborations</vt:lpstr>
      <vt:lpstr>AWAKE @ CERN</vt:lpstr>
      <vt:lpstr>What is AWAKE</vt:lpstr>
      <vt:lpstr>Self-modulation Instability (SMI)</vt:lpstr>
      <vt:lpstr>Baseline Design of the AWAKE experiment</vt:lpstr>
      <vt:lpstr>TRIUMF contribution to AWAKE</vt:lpstr>
      <vt:lpstr>Experiment Program</vt:lpstr>
      <vt:lpstr>Projected work and budget </vt:lpstr>
      <vt:lpstr>PowerPoint Presentation</vt:lpstr>
      <vt:lpstr>PowerPoint Presentation</vt:lpstr>
      <vt:lpstr>Beam-beam studies: Figure of merit, tools, methodology </vt:lpstr>
      <vt:lpstr>Beam-beam Studies: Large combinatorial problem</vt:lpstr>
      <vt:lpstr>PowerPoint Presentation</vt:lpstr>
      <vt:lpstr>HL-LHC Warm insertion Quads</vt:lpstr>
      <vt:lpstr>PowerPoint Presentation</vt:lpstr>
      <vt:lpstr>PowerPoint Presentation</vt:lpstr>
      <vt:lpstr>PowerPoint Presentation</vt:lpstr>
      <vt:lpstr>Hi-Lumi LHC / Crab Cavities</vt:lpstr>
      <vt:lpstr>PowerPoint Presentation</vt:lpstr>
      <vt:lpstr>PowerPoint Presentation</vt:lpstr>
      <vt:lpstr>Roles for TRIUMF</vt:lpstr>
      <vt:lpstr>Summary/CrabCavities</vt:lpstr>
      <vt:lpstr>FCC study</vt:lpstr>
      <vt:lpstr>GEANT4</vt:lpstr>
      <vt:lpstr>Geant4: collaboration and software</vt:lpstr>
      <vt:lpstr>Geant4 at TRIUMF</vt:lpstr>
      <vt:lpstr>LBNF and TRIUMF</vt:lpstr>
      <vt:lpstr>PowerPoint Presentation</vt:lpstr>
      <vt:lpstr>A role for TRIUMF?</vt:lpstr>
      <vt:lpstr>VECC and TRIUMF</vt:lpstr>
      <vt:lpstr>VECC COLLABORATION</vt:lpstr>
      <vt:lpstr>Collaborations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LBNF and TRIUMF</dc:title>
  <dc:creator>Robert Laxdal</dc:creator>
  <cp:lastModifiedBy>Rick Baartman</cp:lastModifiedBy>
  <cp:revision>16</cp:revision>
  <dcterms:created xsi:type="dcterms:W3CDTF">2017-07-10T23:23:46Z</dcterms:created>
  <dcterms:modified xsi:type="dcterms:W3CDTF">2017-07-12T19:09:18Z</dcterms:modified>
</cp:coreProperties>
</file>