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83" r:id="rId3"/>
    <p:sldId id="287" r:id="rId4"/>
    <p:sldId id="299" r:id="rId5"/>
    <p:sldId id="300" r:id="rId6"/>
    <p:sldId id="295" r:id="rId7"/>
    <p:sldId id="296" r:id="rId8"/>
    <p:sldId id="297" r:id="rId9"/>
    <p:sldId id="298" r:id="rId10"/>
    <p:sldId id="293" r:id="rId11"/>
    <p:sldId id="282" r:id="rId12"/>
  </p:sldIdLst>
  <p:sldSz cx="9144000" cy="5143500" type="screen16x9"/>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DA"/>
    <a:srgbClr val="113F7C"/>
    <a:srgbClr val="0F2D68"/>
    <a:srgbClr val="003D80"/>
    <a:srgbClr val="56863E"/>
    <a:srgbClr val="81838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9" autoAdjust="0"/>
    <p:restoredTop sz="93486" autoAdjust="0"/>
  </p:normalViewPr>
  <p:slideViewPr>
    <p:cSldViewPr snapToGrid="0" snapToObjects="1">
      <p:cViewPr>
        <p:scale>
          <a:sx n="100" d="100"/>
          <a:sy n="100" d="100"/>
        </p:scale>
        <p:origin x="-984" y="-69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1162"/>
    </p:cViewPr>
  </p:sorterViewPr>
  <p:notesViewPr>
    <p:cSldViewPr snapToGrid="0" snapToObjects="1">
      <p:cViewPr varScale="1">
        <p:scale>
          <a:sx n="63" d="100"/>
          <a:sy n="63" d="100"/>
        </p:scale>
        <p:origin x="-3067" y="-67"/>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2F132044-0CF3-FE4A-B3DD-AD83F8F3FA08}" type="datetimeFigureOut">
              <a:rPr lang="en-US" smtClean="0"/>
              <a:t>8/30/2017</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fr-CA"/>
              <a:t>Click to edit Master text styles</a:t>
            </a:r>
          </a:p>
          <a:p>
            <a:pPr lvl="1"/>
            <a:r>
              <a:rPr lang="fr-CA"/>
              <a:t>Second level</a:t>
            </a:r>
          </a:p>
          <a:p>
            <a:pPr lvl="2"/>
            <a:r>
              <a:rPr lang="fr-CA"/>
              <a:t>Third level</a:t>
            </a:r>
          </a:p>
          <a:p>
            <a:pPr lvl="3"/>
            <a:r>
              <a:rPr lang="fr-CA"/>
              <a:t>Fourth level</a:t>
            </a:r>
          </a:p>
          <a:p>
            <a:pPr lvl="4"/>
            <a:r>
              <a:rPr lang="fr-CA"/>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EF08EE0-F671-5A48-AE26-ED94D7DF6D58}" type="slidenum">
              <a:rPr lang="en-US" smtClean="0"/>
              <a:t>‹#›</a:t>
            </a:fld>
            <a:endParaRPr lang="en-US"/>
          </a:p>
        </p:txBody>
      </p:sp>
    </p:spTree>
    <p:extLst>
      <p:ext uri="{BB962C8B-B14F-4D97-AF65-F5344CB8AC3E}">
        <p14:creationId xmlns:p14="http://schemas.microsoft.com/office/powerpoint/2010/main" val="36485037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Michael has the bulk of the simulations in place. He has taken an ion bunch from Brads RFQ which Suresh than passed through the proposed EBIS matching optics and hopefully that will give a good indication of the acceptance. At this stage it is a debugging procedure.</a:t>
            </a:r>
          </a:p>
          <a:p>
            <a:endParaRPr lang="en-CA" dirty="0"/>
          </a:p>
          <a:p>
            <a:r>
              <a:rPr lang="en-CA" dirty="0"/>
              <a:t>The Foundations of the Extraction code including the charge breeding  capability (DITHER code)  is in place but no extensive work will be continued here until the injection is complete. </a:t>
            </a:r>
          </a:p>
          <a:p>
            <a:endParaRPr lang="en-CA" dirty="0"/>
          </a:p>
          <a:p>
            <a:r>
              <a:rPr lang="en-CA" dirty="0"/>
              <a:t>Once the injection and extraction is complete we will optimise the `potential` EBIS parameters. </a:t>
            </a:r>
          </a:p>
        </p:txBody>
      </p:sp>
      <p:sp>
        <p:nvSpPr>
          <p:cNvPr id="4" name="Slide Number Placeholder 3"/>
          <p:cNvSpPr>
            <a:spLocks noGrp="1"/>
          </p:cNvSpPr>
          <p:nvPr>
            <p:ph type="sldNum" sz="quarter" idx="10"/>
          </p:nvPr>
        </p:nvSpPr>
        <p:spPr/>
        <p:txBody>
          <a:bodyPr/>
          <a:lstStyle/>
          <a:p>
            <a:fld id="{EEF08EE0-F671-5A48-AE26-ED94D7DF6D58}" type="slidenum">
              <a:rPr lang="en-US" smtClean="0"/>
              <a:t>2</a:t>
            </a:fld>
            <a:endParaRPr lang="en-US"/>
          </a:p>
        </p:txBody>
      </p:sp>
    </p:spTree>
    <p:extLst>
      <p:ext uri="{BB962C8B-B14F-4D97-AF65-F5344CB8AC3E}">
        <p14:creationId xmlns:p14="http://schemas.microsoft.com/office/powerpoint/2010/main" val="1473408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underlined text are the main focuses of each month and the bullet points are the necessary steps.  This is of course a very crude timeline.</a:t>
            </a:r>
          </a:p>
        </p:txBody>
      </p:sp>
      <p:sp>
        <p:nvSpPr>
          <p:cNvPr id="4" name="Slide Number Placeholder 3"/>
          <p:cNvSpPr>
            <a:spLocks noGrp="1"/>
          </p:cNvSpPr>
          <p:nvPr>
            <p:ph type="sldNum" sz="quarter" idx="10"/>
          </p:nvPr>
        </p:nvSpPr>
        <p:spPr/>
        <p:txBody>
          <a:bodyPr/>
          <a:lstStyle/>
          <a:p>
            <a:fld id="{EEF08EE0-F671-5A48-AE26-ED94D7DF6D58}" type="slidenum">
              <a:rPr lang="en-US" smtClean="0"/>
              <a:t>3</a:t>
            </a:fld>
            <a:endParaRPr lang="en-US"/>
          </a:p>
        </p:txBody>
      </p:sp>
    </p:spTree>
    <p:extLst>
      <p:ext uri="{BB962C8B-B14F-4D97-AF65-F5344CB8AC3E}">
        <p14:creationId xmlns:p14="http://schemas.microsoft.com/office/powerpoint/2010/main" val="35184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underlined text are the main focuses of each month and the bullet points are the necessary steps.  This is of course a very crude timeline.</a:t>
            </a:r>
          </a:p>
        </p:txBody>
      </p:sp>
      <p:sp>
        <p:nvSpPr>
          <p:cNvPr id="4" name="Slide Number Placeholder 3"/>
          <p:cNvSpPr>
            <a:spLocks noGrp="1"/>
          </p:cNvSpPr>
          <p:nvPr>
            <p:ph type="sldNum" sz="quarter" idx="10"/>
          </p:nvPr>
        </p:nvSpPr>
        <p:spPr/>
        <p:txBody>
          <a:bodyPr/>
          <a:lstStyle/>
          <a:p>
            <a:fld id="{EEF08EE0-F671-5A48-AE26-ED94D7DF6D58}" type="slidenum">
              <a:rPr lang="en-US" smtClean="0"/>
              <a:t>4</a:t>
            </a:fld>
            <a:endParaRPr lang="en-US"/>
          </a:p>
        </p:txBody>
      </p:sp>
    </p:spTree>
    <p:extLst>
      <p:ext uri="{BB962C8B-B14F-4D97-AF65-F5344CB8AC3E}">
        <p14:creationId xmlns:p14="http://schemas.microsoft.com/office/powerpoint/2010/main" val="351844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underlined text are the main focuses of each month and the bullet points are the necessary steps.  This is of course a very crude timeline.</a:t>
            </a:r>
          </a:p>
        </p:txBody>
      </p:sp>
      <p:sp>
        <p:nvSpPr>
          <p:cNvPr id="4" name="Slide Number Placeholder 3"/>
          <p:cNvSpPr>
            <a:spLocks noGrp="1"/>
          </p:cNvSpPr>
          <p:nvPr>
            <p:ph type="sldNum" sz="quarter" idx="10"/>
          </p:nvPr>
        </p:nvSpPr>
        <p:spPr/>
        <p:txBody>
          <a:bodyPr/>
          <a:lstStyle/>
          <a:p>
            <a:fld id="{EEF08EE0-F671-5A48-AE26-ED94D7DF6D58}" type="slidenum">
              <a:rPr lang="en-US" smtClean="0"/>
              <a:t>5</a:t>
            </a:fld>
            <a:endParaRPr lang="en-US"/>
          </a:p>
        </p:txBody>
      </p:sp>
    </p:spTree>
    <p:extLst>
      <p:ext uri="{BB962C8B-B14F-4D97-AF65-F5344CB8AC3E}">
        <p14:creationId xmlns:p14="http://schemas.microsoft.com/office/powerpoint/2010/main" val="351844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underlined text are the main focuses of each month and the bullet points are the necessary steps.  This is of course a very crude timeline.</a:t>
            </a:r>
          </a:p>
        </p:txBody>
      </p:sp>
      <p:sp>
        <p:nvSpPr>
          <p:cNvPr id="4" name="Slide Number Placeholder 3"/>
          <p:cNvSpPr>
            <a:spLocks noGrp="1"/>
          </p:cNvSpPr>
          <p:nvPr>
            <p:ph type="sldNum" sz="quarter" idx="10"/>
          </p:nvPr>
        </p:nvSpPr>
        <p:spPr/>
        <p:txBody>
          <a:bodyPr/>
          <a:lstStyle/>
          <a:p>
            <a:fld id="{EEF08EE0-F671-5A48-AE26-ED94D7DF6D58}" type="slidenum">
              <a:rPr lang="en-US" smtClean="0"/>
              <a:t>10</a:t>
            </a:fld>
            <a:endParaRPr lang="en-US"/>
          </a:p>
        </p:txBody>
      </p:sp>
    </p:spTree>
    <p:extLst>
      <p:ext uri="{BB962C8B-B14F-4D97-AF65-F5344CB8AC3E}">
        <p14:creationId xmlns:p14="http://schemas.microsoft.com/office/powerpoint/2010/main" val="3518449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a:alphaModFix/>
            <a:extLst>
              <a:ext uri="{28A0092B-C50C-407E-A947-70E740481C1C}">
                <a14:useLocalDpi xmlns:a14="http://schemas.microsoft.com/office/drawing/2010/main" val="0"/>
              </a:ext>
            </a:extLst>
          </a:blip>
          <a:srcRect t="18767" r="23599" b="28327"/>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9598" y="265430"/>
            <a:ext cx="3149600" cy="863600"/>
          </a:xfrm>
          <a:prstGeom prst="rect">
            <a:avLst/>
          </a:prstGeom>
        </p:spPr>
      </p:pic>
      <p:sp>
        <p:nvSpPr>
          <p:cNvPr id="10" name="Rectangle 9"/>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Canada’s national laboratory</a:t>
            </a:r>
            <a:endParaRPr lang="en-US" sz="1200" baseline="0" dirty="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and accelerator-based</a:t>
            </a:r>
            <a:r>
              <a:rPr lang="en-US" sz="1200" baseline="0" dirty="0">
                <a:solidFill>
                  <a:srgbClr val="EAE5DF"/>
                </a:solidFill>
                <a:latin typeface="Myriad Web Pro" panose="020B0503030403020204" pitchFamily="34" charset="0"/>
                <a:cs typeface="Myriad Pro Light"/>
              </a:rPr>
              <a:t> science</a:t>
            </a:r>
            <a:endParaRPr lang="en-US" sz="1200" dirty="0">
              <a:solidFill>
                <a:srgbClr val="EAE5DF"/>
              </a:solidFill>
              <a:latin typeface="Myriad Web Pro" panose="020B0503030403020204" pitchFamily="34" charset="0"/>
              <a:cs typeface="Myriad Pro Light"/>
            </a:endParaRPr>
          </a:p>
        </p:txBody>
      </p:sp>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482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Rectangle 8"/>
          <p:cNvSpPr/>
          <p:nvPr userDrawn="1"/>
        </p:nvSpPr>
        <p:spPr>
          <a:xfrm>
            <a:off x="0" y="0"/>
            <a:ext cx="91440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cyc-nuclides.png"/>
          <p:cNvPicPr>
            <a:picLocks noChangeAspect="1"/>
          </p:cNvPicPr>
          <p:nvPr userDrawn="1"/>
        </p:nvPicPr>
        <p:blipFill rotWithShape="1">
          <a:blip r:embed="rId3">
            <a:alphaModFix/>
            <a:extLst>
              <a:ext uri="{28A0092B-C50C-407E-A947-70E740481C1C}">
                <a14:useLocalDpi xmlns:a14="http://schemas.microsoft.com/office/drawing/2010/main" val="0"/>
              </a:ext>
            </a:extLst>
          </a:blip>
          <a:srcRect t="18767" r="23599" b="28327"/>
          <a:stretch/>
        </p:blipFill>
        <p:spPr>
          <a:xfrm>
            <a:off x="5760721" y="1796554"/>
            <a:ext cx="3383279" cy="3346946"/>
          </a:xfrm>
          <a:prstGeom prst="rect">
            <a:avLst/>
          </a:prstGeom>
          <a:effectLst/>
        </p:spPr>
      </p:pic>
      <p:pic>
        <p:nvPicPr>
          <p:cNvPr id="8" name="Picture 7" descr="TRIUMF_logo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9598" y="265430"/>
            <a:ext cx="3149600" cy="863600"/>
          </a:xfrm>
          <a:prstGeom prst="rect">
            <a:avLst/>
          </a:prstGeom>
        </p:spPr>
      </p:pic>
      <p:cxnSp>
        <p:nvCxnSpPr>
          <p:cNvPr id="11" name="Straight Connector 10"/>
          <p:cNvCxnSpPr/>
          <p:nvPr userDrawn="1"/>
        </p:nvCxnSpPr>
        <p:spPr>
          <a:xfrm>
            <a:off x="3793998" y="146050"/>
            <a:ext cx="0" cy="110236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4010024" y="374064"/>
            <a:ext cx="4667251" cy="646331"/>
          </a:xfrm>
          <a:prstGeom prst="rect">
            <a:avLst/>
          </a:prstGeom>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Canada’s national laboratory</a:t>
            </a:r>
            <a:endParaRPr lang="en-US" sz="1200" baseline="0" dirty="0">
              <a:solidFill>
                <a:srgbClr val="EAE5DF"/>
              </a:solidFill>
              <a:latin typeface="Myriad Web Pro" panose="020B0503030403020204" pitchFamily="34" charset="0"/>
              <a:cs typeface="Myriad Pro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for particle and nuclear physics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EAE5DF"/>
                </a:solidFill>
                <a:latin typeface="Myriad Web Pro" panose="020B0503030403020204" pitchFamily="34" charset="0"/>
                <a:cs typeface="Myriad Pro Light"/>
              </a:rPr>
              <a:t>and accelerator-based</a:t>
            </a:r>
            <a:r>
              <a:rPr lang="en-US" sz="1200" baseline="0" dirty="0">
                <a:solidFill>
                  <a:srgbClr val="EAE5DF"/>
                </a:solidFill>
                <a:latin typeface="Myriad Web Pro" panose="020B0503030403020204" pitchFamily="34" charset="0"/>
                <a:cs typeface="Myriad Pro Light"/>
              </a:rPr>
              <a:t> science</a:t>
            </a:r>
            <a:endParaRPr lang="en-US" sz="1200" dirty="0">
              <a:solidFill>
                <a:srgbClr val="EAE5DF"/>
              </a:solidFill>
              <a:latin typeface="Myriad Web Pro" panose="020B0503030403020204" pitchFamily="34" charset="0"/>
              <a:cs typeface="Myriad Pro Light"/>
            </a:endParaRPr>
          </a:p>
        </p:txBody>
      </p:sp>
    </p:spTree>
    <p:extLst>
      <p:ext uri="{BB962C8B-B14F-4D97-AF65-F5344CB8AC3E}">
        <p14:creationId xmlns:p14="http://schemas.microsoft.com/office/powerpoint/2010/main" val="1508862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a:solidFill>
                  <a:srgbClr val="113F7C"/>
                </a:solidFill>
                <a:latin typeface="Myriad Web Pro" panose="020B0503030403020204" pitchFamily="34" charset="0"/>
                <a:ea typeface="+mn-ea"/>
                <a:cs typeface="Myriad Pro Light"/>
              </a:rPr>
              <a:t>Canada’s national laboratory</a:t>
            </a:r>
          </a:p>
          <a:p>
            <a:pPr algn="l"/>
            <a:r>
              <a:rPr lang="en-US" sz="1000" kern="1200" dirty="0">
                <a:solidFill>
                  <a:srgbClr val="113F7C"/>
                </a:solidFill>
                <a:latin typeface="Myriad Web Pro" panose="020B0503030403020204" pitchFamily="34" charset="0"/>
                <a:ea typeface="+mn-ea"/>
                <a:cs typeface="Myriad Pro Light"/>
              </a:rPr>
              <a:t>for particle and nuclear physics </a:t>
            </a:r>
          </a:p>
          <a:p>
            <a:pPr algn="l"/>
            <a:r>
              <a:rPr lang="en-US" sz="1000" kern="1200" dirty="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a:solidFill>
                  <a:srgbClr val="0F2D68"/>
                </a:solidFill>
                <a:latin typeface="Myriad Web Pro" panose="020B0503030403020204" pitchFamily="34" charset="0"/>
                <a:ea typeface="ヒラギノ角ゴ Pro W3" pitchFamily="-111" charset="-128"/>
                <a:cs typeface="Myriad Pro Light"/>
              </a:rPr>
              <a:t>TRIUMF:</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Regina | Saint </a:t>
            </a:r>
            <a:r>
              <a:rPr lang="en-US" sz="800" dirty="0">
                <a:solidFill>
                  <a:srgbClr val="113F7C"/>
                </a:solidFill>
                <a:latin typeface="Myriad Web Pro" panose="020B0503030403020204" pitchFamily="34" charset="0"/>
                <a:ea typeface="ヒラギノ角ゴ Pro W3" pitchFamily="-111" charset="-128"/>
                <a:cs typeface="Myriad Pro Light"/>
              </a:rPr>
              <a:t>Mary’s</a:t>
            </a:r>
            <a:r>
              <a:rPr lang="en-US" sz="800" dirty="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a:solidFill>
                  <a:srgbClr val="0F2D68"/>
                </a:solidFill>
                <a:latin typeface="Myriad Web Pro" panose="020B0503030403020204" pitchFamily="34" charset="0"/>
                <a:ea typeface="ヒラギノ角ゴ Pro W3" pitchFamily="-111" charset="-128"/>
                <a:cs typeface="Myriad Pro Light"/>
              </a:rPr>
              <a:t> Western | </a:t>
            </a:r>
            <a:r>
              <a:rPr lang="en-US" sz="800" dirty="0">
                <a:solidFill>
                  <a:srgbClr val="0F2D68"/>
                </a:solidFill>
                <a:latin typeface="Myriad Web Pro" panose="020B0503030403020204" pitchFamily="34" charset="0"/>
                <a:ea typeface="ヒラギノ角ゴ Pro W3" pitchFamily="-111" charset="-128"/>
                <a:cs typeface="Myriad Pro Light"/>
              </a:rPr>
              <a:t>Winnipeg | York</a:t>
            </a:r>
          </a:p>
        </p:txBody>
      </p:sp>
    </p:spTree>
    <p:extLst>
      <p:ext uri="{BB962C8B-B14F-4D97-AF65-F5344CB8AC3E}">
        <p14:creationId xmlns:p14="http://schemas.microsoft.com/office/powerpoint/2010/main" val="2595533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a:solidFill>
                  <a:srgbClr val="113F7C"/>
                </a:solidFill>
                <a:latin typeface="Myriad Web Pro" panose="020B0503030403020204" pitchFamily="34" charset="0"/>
                <a:ea typeface="+mn-ea"/>
                <a:cs typeface="Myriad Pro Light"/>
              </a:rPr>
              <a:t>Canada’s national laboratory</a:t>
            </a:r>
          </a:p>
          <a:p>
            <a:pPr algn="l"/>
            <a:r>
              <a:rPr lang="en-US" sz="1000" kern="1200" dirty="0">
                <a:solidFill>
                  <a:srgbClr val="113F7C"/>
                </a:solidFill>
                <a:latin typeface="Myriad Web Pro" panose="020B0503030403020204" pitchFamily="34" charset="0"/>
                <a:ea typeface="+mn-ea"/>
                <a:cs typeface="Myriad Pro Light"/>
              </a:rPr>
              <a:t>for particle and nuclear physics </a:t>
            </a:r>
          </a:p>
          <a:p>
            <a:pPr algn="l"/>
            <a:r>
              <a:rPr lang="en-US" sz="1000" kern="1200" dirty="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a:solidFill>
                  <a:srgbClr val="0F2D68"/>
                </a:solidFill>
                <a:latin typeface="Myriad Web Pro" panose="020B0503030403020204" pitchFamily="34" charset="0"/>
                <a:ea typeface="ヒラギノ角ゴ Pro W3" pitchFamily="-111" charset="-128"/>
                <a:cs typeface="Myriad Pro Light"/>
              </a:rPr>
              <a:t>TRIUMF:</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Regina | Saint </a:t>
            </a:r>
            <a:r>
              <a:rPr lang="en-US" sz="800" dirty="0">
                <a:solidFill>
                  <a:srgbClr val="113F7C"/>
                </a:solidFill>
                <a:latin typeface="Myriad Web Pro" panose="020B0503030403020204" pitchFamily="34" charset="0"/>
                <a:ea typeface="ヒラギノ角ゴ Pro W3" pitchFamily="-111" charset="-128"/>
                <a:cs typeface="Myriad Pro Light"/>
              </a:rPr>
              <a:t>Mary’s</a:t>
            </a:r>
            <a:r>
              <a:rPr lang="en-US" sz="800" dirty="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a:solidFill>
                  <a:srgbClr val="0F2D68"/>
                </a:solidFill>
                <a:latin typeface="Myriad Web Pro" panose="020B0503030403020204" pitchFamily="34" charset="0"/>
                <a:ea typeface="ヒラギノ角ゴ Pro W3" pitchFamily="-111" charset="-128"/>
                <a:cs typeface="Myriad Pro Light"/>
              </a:rPr>
              <a:t> Western | </a:t>
            </a:r>
            <a:r>
              <a:rPr lang="en-US" sz="800" dirty="0">
                <a:solidFill>
                  <a:srgbClr val="0F2D68"/>
                </a:solidFill>
                <a:latin typeface="Myriad Web Pro" panose="020B0503030403020204" pitchFamily="34" charset="0"/>
                <a:ea typeface="ヒラギノ角ゴ Pro W3" pitchFamily="-111" charset="-128"/>
                <a:cs typeface="Myriad Pro Light"/>
              </a:rPr>
              <a:t>Winnipeg | York</a:t>
            </a:r>
          </a:p>
        </p:txBody>
      </p:sp>
      <p:sp>
        <p:nvSpPr>
          <p:cNvPr id="10" name="TextBox 9"/>
          <p:cNvSpPr txBox="1"/>
          <p:nvPr userDrawn="1"/>
        </p:nvSpPr>
        <p:spPr>
          <a:xfrm>
            <a:off x="3867150" y="1562100"/>
            <a:ext cx="3943350" cy="1323439"/>
          </a:xfrm>
          <a:prstGeom prst="rect">
            <a:avLst/>
          </a:prstGeom>
        </p:spPr>
        <p:txBody>
          <a:bodyPr wrap="square" rtlCol="0">
            <a:spAutoFit/>
          </a:bodyPr>
          <a:lstStyle/>
          <a:p>
            <a:pPr algn="ctr"/>
            <a:r>
              <a:rPr lang="en-CA" sz="4000" dirty="0">
                <a:solidFill>
                  <a:srgbClr val="FFFFFF"/>
                </a:solidFill>
                <a:latin typeface="Myriad Pro" pitchFamily="34" charset="0"/>
                <a:ea typeface="+mj-ea"/>
                <a:cs typeface="Avenir Heavy"/>
              </a:rPr>
              <a:t>Thank you!</a:t>
            </a:r>
          </a:p>
          <a:p>
            <a:pPr algn="ctr"/>
            <a:r>
              <a:rPr lang="en-CA" sz="4000" dirty="0" err="1">
                <a:solidFill>
                  <a:srgbClr val="FFFFFF"/>
                </a:solidFill>
                <a:latin typeface="Myriad Pro" pitchFamily="34" charset="0"/>
                <a:ea typeface="+mj-ea"/>
                <a:cs typeface="Avenir Heavy"/>
              </a:rPr>
              <a:t>Merci</a:t>
            </a:r>
            <a:r>
              <a:rPr lang="en-CA" sz="4000" dirty="0">
                <a:solidFill>
                  <a:srgbClr val="FFFFFF"/>
                </a:solidFill>
                <a:latin typeface="Myriad Pro" pitchFamily="34" charset="0"/>
                <a:ea typeface="+mj-ea"/>
                <a:cs typeface="Avenir Heavy"/>
              </a:rPr>
              <a:t>!</a:t>
            </a:r>
            <a:endParaRPr lang="en-US" sz="3200" dirty="0">
              <a:solidFill>
                <a:srgbClr val="FFFFFF"/>
              </a:solidFill>
              <a:latin typeface="Myriad Pro" pitchFamily="34" charset="0"/>
              <a:ea typeface="+mj-ea"/>
              <a:cs typeface="Avenir Heavy"/>
            </a:endParaRP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a:solidFill>
                  <a:srgbClr val="FFFFFF"/>
                </a:solidFill>
                <a:latin typeface="Myriad Pro SemiExt" pitchFamily="34" charset="0"/>
                <a:ea typeface="+mj-ea"/>
                <a:cs typeface="Avenir Heavy"/>
              </a:rPr>
              <a:t>Follow us at </a:t>
            </a:r>
            <a:r>
              <a:rPr lang="en-CA" sz="1400" dirty="0" err="1">
                <a:solidFill>
                  <a:srgbClr val="FFFFFF"/>
                </a:solidFill>
                <a:latin typeface="Myriad Pro SemiExt" pitchFamily="34" charset="0"/>
                <a:ea typeface="+mj-ea"/>
                <a:cs typeface="Avenir Heavy"/>
              </a:rPr>
              <a:t>TRIUMFLab</a:t>
            </a:r>
            <a:r>
              <a:rPr lang="en-CA" sz="1400" dirty="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275572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Rectangle 11"/>
          <p:cNvSpPr/>
          <p:nvPr userDrawn="1"/>
        </p:nvSpPr>
        <p:spPr>
          <a:xfrm>
            <a:off x="0" y="0"/>
            <a:ext cx="25527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9473" r="18444"/>
          <a:stretch/>
        </p:blipFill>
        <p:spPr>
          <a:xfrm>
            <a:off x="2552700" y="0"/>
            <a:ext cx="6591300" cy="5143500"/>
          </a:xfrm>
          <a:prstGeom prst="rect">
            <a:avLst/>
          </a:prstGeom>
        </p:spPr>
      </p:pic>
      <p:sp>
        <p:nvSpPr>
          <p:cNvPr id="9" name="Rectangle 8"/>
          <p:cNvSpPr/>
          <p:nvPr userDrawn="1"/>
        </p:nvSpPr>
        <p:spPr>
          <a:xfrm>
            <a:off x="2552700" y="0"/>
            <a:ext cx="6591300" cy="5143500"/>
          </a:xfrm>
          <a:prstGeom prst="rect">
            <a:avLst/>
          </a:prstGeom>
          <a:solidFill>
            <a:srgbClr val="113F7C">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294640" y="1122711"/>
            <a:ext cx="2032000" cy="553998"/>
          </a:xfrm>
          <a:prstGeom prst="rect">
            <a:avLst/>
          </a:prstGeom>
        </p:spPr>
        <p:txBody>
          <a:bodyPr wrap="square">
            <a:spAutoFit/>
          </a:bodyPr>
          <a:lstStyle/>
          <a:p>
            <a:pPr algn="l"/>
            <a:r>
              <a:rPr lang="en-US" sz="1000" kern="1200" dirty="0">
                <a:solidFill>
                  <a:srgbClr val="113F7C"/>
                </a:solidFill>
                <a:latin typeface="Myriad Web Pro" panose="020B0503030403020204" pitchFamily="34" charset="0"/>
                <a:ea typeface="+mn-ea"/>
                <a:cs typeface="Myriad Pro Light"/>
              </a:rPr>
              <a:t>Canada’s national laboratory</a:t>
            </a:r>
          </a:p>
          <a:p>
            <a:pPr algn="l"/>
            <a:r>
              <a:rPr lang="en-US" sz="1000" kern="1200" dirty="0">
                <a:solidFill>
                  <a:srgbClr val="113F7C"/>
                </a:solidFill>
                <a:latin typeface="Myriad Web Pro" panose="020B0503030403020204" pitchFamily="34" charset="0"/>
                <a:ea typeface="+mn-ea"/>
                <a:cs typeface="Myriad Pro Light"/>
              </a:rPr>
              <a:t>for particle and nuclear physics </a:t>
            </a:r>
          </a:p>
          <a:p>
            <a:pPr algn="l"/>
            <a:r>
              <a:rPr lang="en-US" sz="1000" kern="1200" dirty="0">
                <a:solidFill>
                  <a:srgbClr val="113F7C"/>
                </a:solidFill>
                <a:latin typeface="Myriad Web Pro" panose="020B0503030403020204" pitchFamily="34" charset="0"/>
                <a:ea typeface="+mn-ea"/>
                <a:cs typeface="Myriad Pro Light"/>
              </a:rPr>
              <a:t>and accelerator-based science</a:t>
            </a:r>
          </a:p>
        </p:txBody>
      </p:sp>
      <p:cxnSp>
        <p:nvCxnSpPr>
          <p:cNvPr id="8" name="Straight Connector 7"/>
          <p:cNvCxnSpPr/>
          <p:nvPr userDrawn="1"/>
        </p:nvCxnSpPr>
        <p:spPr>
          <a:xfrm>
            <a:off x="294640" y="1000760"/>
            <a:ext cx="2032000" cy="0"/>
          </a:xfrm>
          <a:prstGeom prst="line">
            <a:avLst/>
          </a:prstGeom>
          <a:ln w="3175" cmpd="sng">
            <a:solidFill>
              <a:srgbClr val="012757"/>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RIUMF_logo_blu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3794" y="395325"/>
            <a:ext cx="1655589" cy="453952"/>
          </a:xfrm>
          <a:prstGeom prst="rect">
            <a:avLst/>
          </a:prstGeom>
        </p:spPr>
      </p:pic>
      <p:sp>
        <p:nvSpPr>
          <p:cNvPr id="14" name="TextBox 13"/>
          <p:cNvSpPr txBox="1"/>
          <p:nvPr userDrawn="1"/>
        </p:nvSpPr>
        <p:spPr>
          <a:xfrm>
            <a:off x="125094" y="4021267"/>
            <a:ext cx="2427605" cy="797654"/>
          </a:xfrm>
          <a:prstGeom prst="rect">
            <a:avLst/>
          </a:prstGeom>
          <a:noFill/>
        </p:spPr>
        <p:txBody>
          <a:bodyPr wrap="square" lIns="72000" rtlCol="0">
            <a:spAutoFit/>
          </a:bodyPr>
          <a:lstStyle/>
          <a:p>
            <a:pPr>
              <a:lnSpc>
                <a:spcPts val="1130"/>
              </a:lnSpc>
              <a:spcAft>
                <a:spcPts val="600"/>
              </a:spcAft>
            </a:pPr>
            <a:r>
              <a:rPr lang="en-US" sz="800" dirty="0">
                <a:solidFill>
                  <a:srgbClr val="0F2D68"/>
                </a:solidFill>
                <a:latin typeface="Myriad Web Pro" panose="020B0503030403020204" pitchFamily="34" charset="0"/>
                <a:ea typeface="ヒラギノ角ゴ Pro W3" pitchFamily="-111" charset="-128"/>
                <a:cs typeface="Myriad Pro Light"/>
              </a:rPr>
              <a:t>TRIUMF:</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Alberta | British Columbia | Calgary | Carleton | Guelph | Manitoba</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McGill | McMaster |</a:t>
            </a:r>
            <a:r>
              <a:rPr lang="en-US" sz="800" baseline="0" dirty="0">
                <a:solidFill>
                  <a:srgbClr val="0F2D68"/>
                </a:solidFill>
                <a:latin typeface="Myriad Web Pro" panose="020B0503030403020204" pitchFamily="34" charset="0"/>
                <a:ea typeface="ヒラギノ角ゴ Pro W3" pitchFamily="-111" charset="-128"/>
                <a:cs typeface="Myriad Pro Light"/>
              </a:rPr>
              <a:t> </a:t>
            </a:r>
            <a:r>
              <a:rPr lang="en-US" sz="800" dirty="0">
                <a:solidFill>
                  <a:srgbClr val="0F2D68"/>
                </a:solidFill>
                <a:latin typeface="Myriad Web Pro" panose="020B0503030403020204" pitchFamily="34" charset="0"/>
                <a:ea typeface="ヒラギノ角ゴ Pro W3" pitchFamily="-111" charset="-128"/>
                <a:cs typeface="Myriad Pro Light"/>
              </a:rPr>
              <a:t>Montréal | Northern British Columbia | Queen’s</a:t>
            </a:r>
            <a:r>
              <a:rPr lang="en-US" sz="800" baseline="0" dirty="0">
                <a:solidFill>
                  <a:srgbClr val="0F2D68"/>
                </a:solidFill>
                <a:latin typeface="Myriad Web Pro" panose="020B0503030403020204" pitchFamily="34" charset="0"/>
                <a:ea typeface="ヒラギノ角ゴ Pro W3" pitchFamily="-111" charset="-128"/>
                <a:cs typeface="Myriad Pro Light"/>
              </a:rPr>
              <a:t> | </a:t>
            </a:r>
            <a:r>
              <a:rPr lang="en-US" sz="800" dirty="0">
                <a:solidFill>
                  <a:srgbClr val="0F2D68"/>
                </a:solidFill>
                <a:latin typeface="Myriad Web Pro" panose="020B0503030403020204" pitchFamily="34" charset="0"/>
                <a:ea typeface="ヒラギノ角ゴ Pro W3" pitchFamily="-111" charset="-128"/>
                <a:cs typeface="Myriad Pro Light"/>
              </a:rPr>
              <a:t>Regina | Saint </a:t>
            </a:r>
            <a:r>
              <a:rPr lang="en-US" sz="800" dirty="0">
                <a:solidFill>
                  <a:srgbClr val="113F7C"/>
                </a:solidFill>
                <a:latin typeface="Myriad Web Pro" panose="020B0503030403020204" pitchFamily="34" charset="0"/>
                <a:ea typeface="ヒラギノ角ゴ Pro W3" pitchFamily="-111" charset="-128"/>
                <a:cs typeface="Myriad Pro Light"/>
              </a:rPr>
              <a:t>Mary’s</a:t>
            </a:r>
            <a:r>
              <a:rPr lang="en-US" sz="800" dirty="0">
                <a:solidFill>
                  <a:srgbClr val="0F2D68"/>
                </a:solidFill>
                <a:latin typeface="Myriad Web Pro" panose="020B0503030403020204" pitchFamily="34" charset="0"/>
                <a:ea typeface="ヒラギノ角ゴ Pro W3" pitchFamily="-111" charset="-128"/>
                <a:cs typeface="Myriad Pro Light"/>
              </a:rPr>
              <a:t> | Simon Fraser | Toronto | Victoria |</a:t>
            </a:r>
            <a:r>
              <a:rPr lang="en-US" sz="800" baseline="0" dirty="0">
                <a:solidFill>
                  <a:srgbClr val="0F2D68"/>
                </a:solidFill>
                <a:latin typeface="Myriad Web Pro" panose="020B0503030403020204" pitchFamily="34" charset="0"/>
                <a:ea typeface="ヒラギノ角ゴ Pro W3" pitchFamily="-111" charset="-128"/>
                <a:cs typeface="Myriad Pro Light"/>
              </a:rPr>
              <a:t> Western | </a:t>
            </a:r>
            <a:r>
              <a:rPr lang="en-US" sz="800" dirty="0">
                <a:solidFill>
                  <a:srgbClr val="0F2D68"/>
                </a:solidFill>
                <a:latin typeface="Myriad Web Pro" panose="020B0503030403020204" pitchFamily="34" charset="0"/>
                <a:ea typeface="ヒラギノ角ゴ Pro W3" pitchFamily="-111" charset="-128"/>
                <a:cs typeface="Myriad Pro Light"/>
              </a:rPr>
              <a:t>Winnipeg | York</a:t>
            </a:r>
          </a:p>
        </p:txBody>
      </p:sp>
      <p:sp>
        <p:nvSpPr>
          <p:cNvPr id="15" name="TextBox 14"/>
          <p:cNvSpPr txBox="1"/>
          <p:nvPr userDrawn="1"/>
        </p:nvSpPr>
        <p:spPr>
          <a:xfrm>
            <a:off x="6616700" y="4306986"/>
            <a:ext cx="2324100" cy="307777"/>
          </a:xfrm>
          <a:prstGeom prst="rect">
            <a:avLst/>
          </a:prstGeom>
        </p:spPr>
        <p:txBody>
          <a:bodyPr wrap="square" rtlCol="0">
            <a:spAutoFit/>
          </a:bodyPr>
          <a:lstStyle/>
          <a:p>
            <a:pPr algn="just"/>
            <a:r>
              <a:rPr lang="en-CA" sz="1400" dirty="0">
                <a:solidFill>
                  <a:srgbClr val="FFFFFF"/>
                </a:solidFill>
                <a:latin typeface="Myriad Pro SemiExt" pitchFamily="34" charset="0"/>
                <a:ea typeface="+mj-ea"/>
                <a:cs typeface="Avenir Heavy"/>
              </a:rPr>
              <a:t>Follow us at </a:t>
            </a:r>
            <a:r>
              <a:rPr lang="en-CA" sz="1400" dirty="0" err="1">
                <a:solidFill>
                  <a:srgbClr val="FFFFFF"/>
                </a:solidFill>
                <a:latin typeface="Myriad Pro SemiExt" pitchFamily="34" charset="0"/>
                <a:ea typeface="+mj-ea"/>
                <a:cs typeface="Avenir Heavy"/>
              </a:rPr>
              <a:t>TRIUMFLab</a:t>
            </a:r>
            <a:r>
              <a:rPr lang="en-CA" sz="1400" dirty="0">
                <a:solidFill>
                  <a:srgbClr val="FFFFFF"/>
                </a:solidFill>
                <a:latin typeface="Myriad Pro SemiExt" pitchFamily="34" charset="0"/>
                <a:ea typeface="+mj-ea"/>
                <a:cs typeface="Avenir Heavy"/>
              </a:rPr>
              <a:t> </a:t>
            </a:r>
          </a:p>
        </p:txBody>
      </p:sp>
      <p:pic>
        <p:nvPicPr>
          <p:cNvPr id="16" name="Picture 15" descr="FB-f-Logo__white_51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68516" y="4744426"/>
            <a:ext cx="244673" cy="244673"/>
          </a:xfrm>
          <a:prstGeom prst="rect">
            <a:avLst/>
          </a:prstGeom>
        </p:spPr>
      </p:pic>
      <p:pic>
        <p:nvPicPr>
          <p:cNvPr id="17" name="Picture 16" descr="Glyph_Logo_png 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59241" y="4744426"/>
            <a:ext cx="252000" cy="252000"/>
          </a:xfrm>
          <a:prstGeom prst="rect">
            <a:avLst/>
          </a:prstGeom>
        </p:spPr>
      </p:pic>
      <p:pic>
        <p:nvPicPr>
          <p:cNvPr id="18" name="Picture 17" descr="Twitter_logo_whit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31605" y="4744426"/>
            <a:ext cx="309965" cy="252000"/>
          </a:xfrm>
          <a:prstGeom prst="rect">
            <a:avLst/>
          </a:prstGeom>
        </p:spPr>
      </p:pic>
    </p:spTree>
    <p:extLst>
      <p:ext uri="{BB962C8B-B14F-4D97-AF65-F5344CB8AC3E}">
        <p14:creationId xmlns:p14="http://schemas.microsoft.com/office/powerpoint/2010/main" val="37470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descr="nicholls_j_05 copy copy.jpg"/>
          <p:cNvPicPr>
            <a:picLocks noChangeAspect="1"/>
          </p:cNvPicPr>
          <p:nvPr userDrawn="1"/>
        </p:nvPicPr>
        <p:blipFill rotWithShape="1">
          <a:blip r:embed="rId2">
            <a:extLst>
              <a:ext uri="{28A0092B-C50C-407E-A947-70E740481C1C}">
                <a14:useLocalDpi xmlns:a14="http://schemas.microsoft.com/office/drawing/2010/main" val="0"/>
              </a:ext>
            </a:extLst>
          </a:blip>
          <a:srcRect l="18222" r="18445"/>
          <a:stretch/>
        </p:blipFill>
        <p:spPr>
          <a:xfrm>
            <a:off x="3352800" y="0"/>
            <a:ext cx="5791200" cy="5143500"/>
          </a:xfrm>
          <a:prstGeom prst="rect">
            <a:avLst/>
          </a:prstGeom>
        </p:spPr>
      </p:pic>
      <p:sp>
        <p:nvSpPr>
          <p:cNvPr id="9" name="Rectangle 8"/>
          <p:cNvSpPr/>
          <p:nvPr userDrawn="1"/>
        </p:nvSpPr>
        <p:spPr>
          <a:xfrm>
            <a:off x="3352800" y="0"/>
            <a:ext cx="5791200" cy="5143500"/>
          </a:xfrm>
          <a:prstGeom prst="rect">
            <a:avLst/>
          </a:prstGeom>
          <a:solidFill>
            <a:srgbClr val="113F7C">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0"/>
            <a:ext cx="3352800" cy="51435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TRIUMF_logo_whit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70161" y="4706996"/>
            <a:ext cx="1028700" cy="282063"/>
          </a:xfrm>
          <a:prstGeom prst="rect">
            <a:avLst/>
          </a:prstGeom>
        </p:spPr>
      </p:pic>
    </p:spTree>
    <p:extLst>
      <p:ext uri="{BB962C8B-B14F-4D97-AF65-F5344CB8AC3E}">
        <p14:creationId xmlns:p14="http://schemas.microsoft.com/office/powerpoint/2010/main" val="15269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fld id="{0697D2CE-37C6-184F-9161-B93E1E3CF4A7}" type="datetimeFigureOut">
              <a:rPr lang="en-US" smtClean="0"/>
              <a:t>8/30/2017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3"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a:t>Click to edit Master title style</a:t>
            </a:r>
            <a:endParaRPr lang="en-US" dirty="0"/>
          </a:p>
        </p:txBody>
      </p:sp>
      <p:sp>
        <p:nvSpPr>
          <p:cNvPr id="16" name="Text Placeholder 2"/>
          <p:cNvSpPr>
            <a:spLocks noGrp="1"/>
          </p:cNvSpPr>
          <p:nvPr>
            <p:ph idx="1"/>
          </p:nvPr>
        </p:nvSpPr>
        <p:spPr>
          <a:xfrm>
            <a:off x="468078" y="714076"/>
            <a:ext cx="8229600" cy="29720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46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p>
            <a:fld id="{0697D2CE-37C6-184F-9161-B93E1E3CF4A7}" type="datetimeFigureOut">
              <a:rPr lang="en-US" smtClean="0"/>
              <a:t>8/30/2017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dirty="0"/>
          </a:p>
        </p:txBody>
      </p:sp>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3"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10922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4007469" y="4618245"/>
            <a:ext cx="579803" cy="575392"/>
          </a:xfrm>
          <a:prstGeom prst="rect">
            <a:avLst/>
          </a:prstGeom>
        </p:spPr>
      </p:pic>
      <p:sp>
        <p:nvSpPr>
          <p:cNvPr id="27"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09345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3545" y="4619662"/>
            <a:ext cx="574513" cy="574513"/>
          </a:xfrm>
          <a:prstGeom prst="rect">
            <a:avLst/>
          </a:prstGeom>
        </p:spPr>
      </p:pic>
      <p:pic>
        <p:nvPicPr>
          <p:cNvPr id="3" name="Picture 2"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8152" y="4615949"/>
            <a:ext cx="575392" cy="575392"/>
          </a:xfrm>
          <a:prstGeom prst="rect">
            <a:avLst/>
          </a:prstGeom>
        </p:spPr>
      </p:pic>
      <p:pic>
        <p:nvPicPr>
          <p:cNvPr id="8" name="Picture 7"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4587272" y="4611967"/>
            <a:ext cx="570880" cy="575388"/>
          </a:xfrm>
          <a:prstGeom prst="rect">
            <a:avLst/>
          </a:prstGeom>
        </p:spPr>
      </p:pic>
      <p:pic>
        <p:nvPicPr>
          <p:cNvPr id="11" name="Picture 10"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08057" y="4621079"/>
            <a:ext cx="575392" cy="575392"/>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83449" y="4621079"/>
            <a:ext cx="575392" cy="575392"/>
          </a:xfrm>
          <a:prstGeom prst="rect">
            <a:avLst/>
          </a:prstGeom>
        </p:spPr>
      </p:pic>
      <p:pic>
        <p:nvPicPr>
          <p:cNvPr id="17" name="Picture 16"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58842" y="4619662"/>
            <a:ext cx="575392" cy="575392"/>
          </a:xfrm>
          <a:prstGeom prst="rect">
            <a:avLst/>
          </a:prstGeom>
        </p:spPr>
      </p:pic>
      <p:pic>
        <p:nvPicPr>
          <p:cNvPr id="18" name="Picture 17"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34234" y="4621079"/>
            <a:ext cx="575392" cy="575392"/>
          </a:xfrm>
          <a:prstGeom prst="rect">
            <a:avLst/>
          </a:prstGeom>
        </p:spPr>
      </p:pic>
      <p:pic>
        <p:nvPicPr>
          <p:cNvPr id="19" name="Picture 18"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8609626" y="4615949"/>
            <a:ext cx="579803" cy="575392"/>
          </a:xfrm>
          <a:prstGeom prst="rect">
            <a:avLst/>
          </a:prstGeom>
        </p:spPr>
      </p:pic>
      <p:pic>
        <p:nvPicPr>
          <p:cNvPr id="16" name="Picture 15"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1388" y="4621958"/>
            <a:ext cx="574513" cy="574513"/>
          </a:xfrm>
          <a:prstGeom prst="rect">
            <a:avLst/>
          </a:prstGeom>
        </p:spPr>
      </p:pic>
      <p:pic>
        <p:nvPicPr>
          <p:cNvPr id="20" name="Picture 19"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995" y="4618245"/>
            <a:ext cx="575392" cy="575392"/>
          </a:xfrm>
          <a:prstGeom prst="rect">
            <a:avLst/>
          </a:prstGeom>
        </p:spPr>
      </p:pic>
      <p:pic>
        <p:nvPicPr>
          <p:cNvPr id="21" name="Picture 20" descr="s3.jpg"/>
          <p:cNvPicPr>
            <a:picLocks noChangeAspect="1"/>
          </p:cNvPicPr>
          <p:nvPr userDrawn="1"/>
        </p:nvPicPr>
        <p:blipFill rotWithShape="1">
          <a:blip r:embed="rId4">
            <a:extLst>
              <a:ext uri="{28A0092B-C50C-407E-A947-70E740481C1C}">
                <a14:useLocalDpi xmlns:a14="http://schemas.microsoft.com/office/drawing/2010/main" val="0"/>
              </a:ext>
            </a:extLst>
          </a:blip>
          <a:srcRect l="784"/>
          <a:stretch/>
        </p:blipFill>
        <p:spPr>
          <a:xfrm>
            <a:off x="-14885" y="4614263"/>
            <a:ext cx="570880" cy="575388"/>
          </a:xfrm>
          <a:prstGeom prst="rect">
            <a:avLst/>
          </a:prstGeom>
        </p:spPr>
      </p:pic>
      <p:pic>
        <p:nvPicPr>
          <p:cNvPr id="22" name="Picture 21"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05900" y="4623375"/>
            <a:ext cx="575392" cy="575392"/>
          </a:xfrm>
          <a:prstGeom prst="rect">
            <a:avLst/>
          </a:prstGeom>
        </p:spPr>
      </p:pic>
      <p:pic>
        <p:nvPicPr>
          <p:cNvPr id="23" name="Picture 22"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81292" y="4623375"/>
            <a:ext cx="575392" cy="575392"/>
          </a:xfrm>
          <a:prstGeom prst="rect">
            <a:avLst/>
          </a:prstGeom>
        </p:spPr>
      </p:pic>
      <p:pic>
        <p:nvPicPr>
          <p:cNvPr id="24" name="Picture 23"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856685" y="4621958"/>
            <a:ext cx="575392" cy="575392"/>
          </a:xfrm>
          <a:prstGeom prst="rect">
            <a:avLst/>
          </a:prstGeom>
        </p:spPr>
      </p:pic>
      <p:pic>
        <p:nvPicPr>
          <p:cNvPr id="25" name="Picture 24"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32077" y="4623375"/>
            <a:ext cx="575392" cy="575392"/>
          </a:xfrm>
          <a:prstGeom prst="rect">
            <a:avLst/>
          </a:prstGeom>
        </p:spPr>
      </p:pic>
      <p:pic>
        <p:nvPicPr>
          <p:cNvPr id="26" name="Picture 25" descr="s8.jpg"/>
          <p:cNvPicPr>
            <a:picLocks noChangeAspect="1"/>
          </p:cNvPicPr>
          <p:nvPr userDrawn="1"/>
        </p:nvPicPr>
        <p:blipFill rotWithShape="1">
          <a:blip r:embed="rId9">
            <a:extLst>
              <a:ext uri="{28A0092B-C50C-407E-A947-70E740481C1C}">
                <a14:useLocalDpi xmlns:a14="http://schemas.microsoft.com/office/drawing/2010/main" val="0"/>
              </a:ext>
            </a:extLst>
          </a:blip>
          <a:srcRect l="-1" r="-765"/>
          <a:stretch/>
        </p:blipFill>
        <p:spPr>
          <a:xfrm>
            <a:off x="4007469" y="4618245"/>
            <a:ext cx="579803" cy="575392"/>
          </a:xfrm>
          <a:prstGeom prst="rect">
            <a:avLst/>
          </a:prstGeom>
        </p:spPr>
      </p:pic>
      <p:sp>
        <p:nvSpPr>
          <p:cNvPr id="27"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a:t>Click to edit Master title style</a:t>
            </a:r>
            <a:endParaRPr lang="en-US" dirty="0"/>
          </a:p>
        </p:txBody>
      </p:sp>
      <p:sp>
        <p:nvSpPr>
          <p:cNvPr id="28" name="Text Placeholder 2"/>
          <p:cNvSpPr>
            <a:spLocks noGrp="1"/>
          </p:cNvSpPr>
          <p:nvPr>
            <p:ph idx="1"/>
          </p:nvPr>
        </p:nvSpPr>
        <p:spPr>
          <a:xfrm>
            <a:off x="468078" y="714076"/>
            <a:ext cx="8229600" cy="3638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6655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Myriad Pro" pitchFamily="34" charset="0"/>
              </a:defRPr>
            </a:lvl1pPr>
          </a:lstStyle>
          <a:p>
            <a:fld id="{0697D2CE-37C6-184F-9161-B93E1E3CF4A7}" type="datetimeFigureOut">
              <a:rPr lang="en-US" smtClean="0"/>
              <a:pPr/>
              <a:t>8/30/2017</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Myriad Pro" pitchFamily="34" charset="0"/>
              </a:defRPr>
            </a:lvl1p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Myriad Pro" pitchFamily="34" charset="0"/>
              </a:defRPr>
            </a:lvl1pPr>
          </a:lstStyle>
          <a:p>
            <a:fld id="{166B2C24-75C8-E544-A8CC-21761AB50D8D}" type="slidenum">
              <a:rPr lang="en-US" smtClean="0"/>
              <a:pPr/>
              <a:t>‹#›</a:t>
            </a:fld>
            <a:endParaRPr lang="en-US"/>
          </a:p>
        </p:txBody>
      </p:sp>
    </p:spTree>
    <p:extLst>
      <p:ext uri="{BB962C8B-B14F-4D97-AF65-F5344CB8AC3E}">
        <p14:creationId xmlns:p14="http://schemas.microsoft.com/office/powerpoint/2010/main" val="2117276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772021"/>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457200" y="4767263"/>
            <a:ext cx="2133600" cy="273844"/>
          </a:xfrm>
          <a:prstGeom prst="rect">
            <a:avLst/>
          </a:prstGeom>
        </p:spPr>
        <p:txBody>
          <a:bodyPr/>
          <a:lstStyle/>
          <a:p>
            <a:fld id="{0697D2CE-37C6-184F-9161-B93E1E3CF4A7}" type="datetimeFigureOut">
              <a:rPr lang="en-US" smtClean="0"/>
              <a:t>8/30/2017</a:t>
            </a:fld>
            <a:endParaRPr lang="en-US"/>
          </a:p>
        </p:txBody>
      </p:sp>
      <p:sp>
        <p:nvSpPr>
          <p:cNvPr id="8"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5"/>
          <p:cNvSpPr>
            <a:spLocks noGrp="1"/>
          </p:cNvSpPr>
          <p:nvPr>
            <p:ph type="sldNum" sz="quarter" idx="12"/>
          </p:nvPr>
        </p:nvSpPr>
        <p:spPr>
          <a:xfrm>
            <a:off x="6553200" y="4767263"/>
            <a:ext cx="2133600" cy="273844"/>
          </a:xfrm>
          <a:prstGeom prst="rect">
            <a:avLst/>
          </a:prstGeom>
        </p:spPr>
        <p:txBody>
          <a:bodyPr/>
          <a:lstStyle/>
          <a:p>
            <a:fld id="{166B2C24-75C8-E544-A8CC-21761AB50D8D}" type="slidenum">
              <a:rPr lang="en-US" smtClean="0"/>
              <a:t>‹#›</a:t>
            </a:fld>
            <a:endParaRPr lang="en-US"/>
          </a:p>
        </p:txBody>
      </p:sp>
      <p:pic>
        <p:nvPicPr>
          <p:cNvPr id="10" name="Picture 9" descr="s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40" y="3885426"/>
            <a:ext cx="1258074" cy="1258074"/>
          </a:xfrm>
          <a:prstGeom prst="rect">
            <a:avLst/>
          </a:prstGeom>
        </p:spPr>
      </p:pic>
      <p:pic>
        <p:nvPicPr>
          <p:cNvPr id="11" name="Picture 10" descr="s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740" y="3883500"/>
            <a:ext cx="1260000" cy="1260000"/>
          </a:xfrm>
          <a:prstGeom prst="rect">
            <a:avLst/>
          </a:prstGeom>
        </p:spPr>
      </p:pic>
      <p:pic>
        <p:nvPicPr>
          <p:cNvPr id="12" name="Picture 11" descr="s3.jpg"/>
          <p:cNvPicPr>
            <a:picLocks noChangeAspect="1"/>
          </p:cNvPicPr>
          <p:nvPr userDrawn="1"/>
        </p:nvPicPr>
        <p:blipFill rotWithShape="1">
          <a:blip r:embed="rId4">
            <a:extLst>
              <a:ext uri="{28A0092B-C50C-407E-A947-70E740481C1C}">
                <a14:useLocalDpi xmlns:a14="http://schemas.microsoft.com/office/drawing/2010/main" val="0"/>
              </a:ext>
            </a:extLst>
          </a:blip>
          <a:srcRect l="31449"/>
          <a:stretch/>
        </p:blipFill>
        <p:spPr>
          <a:xfrm>
            <a:off x="0" y="3881574"/>
            <a:ext cx="863739" cy="1259990"/>
          </a:xfrm>
          <a:prstGeom prst="rect">
            <a:avLst/>
          </a:prstGeom>
        </p:spPr>
      </p:pic>
      <p:pic>
        <p:nvPicPr>
          <p:cNvPr id="13" name="Picture 12" descr="s4.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0021" y="3883500"/>
            <a:ext cx="1260000" cy="1260000"/>
          </a:xfrm>
          <a:prstGeom prst="rect">
            <a:avLst/>
          </a:prstGeom>
        </p:spPr>
      </p:pic>
      <p:pic>
        <p:nvPicPr>
          <p:cNvPr id="14" name="Picture 13" descr="s5.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633196" y="3883500"/>
            <a:ext cx="1260000" cy="1260000"/>
          </a:xfrm>
          <a:prstGeom prst="rect">
            <a:avLst/>
          </a:prstGeom>
        </p:spPr>
      </p:pic>
      <p:pic>
        <p:nvPicPr>
          <p:cNvPr id="15" name="Picture 14" descr="s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90021" y="3881574"/>
            <a:ext cx="1260000" cy="1260000"/>
          </a:xfrm>
          <a:prstGeom prst="rect">
            <a:avLst/>
          </a:prstGeom>
        </p:spPr>
      </p:pic>
      <p:pic>
        <p:nvPicPr>
          <p:cNvPr id="16" name="Picture 15" descr="s7.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8370" y="3881574"/>
            <a:ext cx="1260000" cy="1260000"/>
          </a:xfrm>
          <a:prstGeom prst="rect">
            <a:avLst/>
          </a:prstGeom>
        </p:spPr>
      </p:pic>
      <p:pic>
        <p:nvPicPr>
          <p:cNvPr id="17" name="Picture 16" descr="s8.jpg"/>
          <p:cNvPicPr>
            <a:picLocks noChangeAspect="1"/>
          </p:cNvPicPr>
          <p:nvPr userDrawn="1"/>
        </p:nvPicPr>
        <p:blipFill rotWithShape="1">
          <a:blip r:embed="rId9">
            <a:extLst>
              <a:ext uri="{28A0092B-C50C-407E-A947-70E740481C1C}">
                <a14:useLocalDpi xmlns:a14="http://schemas.microsoft.com/office/drawing/2010/main" val="0"/>
              </a:ext>
            </a:extLst>
          </a:blip>
          <a:srcRect r="41869"/>
          <a:stretch/>
        </p:blipFill>
        <p:spPr>
          <a:xfrm>
            <a:off x="8411545" y="3883500"/>
            <a:ext cx="732456" cy="1260000"/>
          </a:xfrm>
          <a:prstGeom prst="rect">
            <a:avLst/>
          </a:prstGeom>
        </p:spPr>
      </p:pic>
      <p:sp>
        <p:nvSpPr>
          <p:cNvPr id="19" name="Title 18"/>
          <p:cNvSpPr>
            <a:spLocks noGrp="1"/>
          </p:cNvSpPr>
          <p:nvPr>
            <p:ph type="title"/>
          </p:nvPr>
        </p:nvSpPr>
        <p:spPr/>
        <p:txBody>
          <a:bodyPr/>
          <a:lstStyle>
            <a:lvl1pPr>
              <a:defRPr>
                <a:latin typeface="Myriad Pro SemiExt" pitchFamily="34" charset="0"/>
              </a:defRPr>
            </a:lvl1pPr>
          </a:lstStyle>
          <a:p>
            <a:r>
              <a:rPr lang="en-US"/>
              <a:t>Click to edit Master title style</a:t>
            </a:r>
          </a:p>
        </p:txBody>
      </p:sp>
      <p:sp>
        <p:nvSpPr>
          <p:cNvPr id="21" name="Text Placeholder 20"/>
          <p:cNvSpPr>
            <a:spLocks noGrp="1"/>
          </p:cNvSpPr>
          <p:nvPr>
            <p:ph type="body" sz="quarter" idx="13"/>
          </p:nvPr>
        </p:nvSpPr>
        <p:spPr>
          <a:xfrm>
            <a:off x="722313" y="1896486"/>
            <a:ext cx="7772400" cy="1427163"/>
          </a:xfrm>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4178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a:t>Click to edit Master title style</a:t>
            </a:r>
          </a:p>
        </p:txBody>
      </p:sp>
      <p:sp>
        <p:nvSpPr>
          <p:cNvPr id="3" name="Content Placeholder 2"/>
          <p:cNvSpPr>
            <a:spLocks noGrp="1"/>
          </p:cNvSpPr>
          <p:nvPr>
            <p:ph sz="half" idx="1"/>
          </p:nvPr>
        </p:nvSpPr>
        <p:spPr>
          <a:xfrm>
            <a:off x="457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18891"/>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1500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1099"/>
            <a:ext cx="8229600" cy="8572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496775"/>
            <a:ext cx="4040188"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97659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496775"/>
            <a:ext cx="4041775"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97659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a:latin typeface="Myriad Pro SemiExt" pitchFamily="34" charset="0"/>
              </a:rPr>
              <a:t>Click to edit Master title style</a:t>
            </a:r>
            <a:endParaRPr lang="en-US">
              <a:latin typeface="Myriad Pro SemiExt" pitchFamily="34" charset="0"/>
            </a:endParaRPr>
          </a:p>
        </p:txBody>
      </p:sp>
    </p:spTree>
    <p:extLst>
      <p:ext uri="{BB962C8B-B14F-4D97-AF65-F5344CB8AC3E}">
        <p14:creationId xmlns:p14="http://schemas.microsoft.com/office/powerpoint/2010/main" val="3974998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Myriad Pro" pitchFamily="34" charset="0"/>
              </a:defRPr>
            </a:lvl1pPr>
          </a:lstStyle>
          <a:p>
            <a:fld id="{0697D2CE-37C6-184F-9161-B93E1E3CF4A7}" type="datetimeFigureOut">
              <a:rPr lang="en-US" smtClean="0"/>
              <a:pPr/>
              <a:t>8/30/2017</a:t>
            </a:fld>
            <a:endParaRPr lang="en-US" dirty="0"/>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Myriad Pro" pitchFamily="34" charset="0"/>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Myriad Pro" pitchFamily="34" charset="0"/>
              </a:defRPr>
            </a:lvl1pPr>
          </a:lstStyle>
          <a:p>
            <a:fld id="{166B2C24-75C8-E544-A8CC-21761AB50D8D}" type="slidenum">
              <a:rPr lang="en-US" smtClean="0"/>
              <a:pPr/>
              <a:t>‹#›</a:t>
            </a:fld>
            <a:endParaRPr lang="en-US"/>
          </a:p>
        </p:txBody>
      </p:sp>
    </p:spTree>
    <p:extLst>
      <p:ext uri="{BB962C8B-B14F-4D97-AF65-F5344CB8AC3E}">
        <p14:creationId xmlns:p14="http://schemas.microsoft.com/office/powerpoint/2010/main" val="1222758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646501" y="0"/>
            <a:ext cx="6117852" cy="469901"/>
          </a:xfrm>
        </p:spPr>
        <p:txBody>
          <a:bodyPr/>
          <a:lstStyle>
            <a:lvl1pPr>
              <a:defRPr>
                <a:latin typeface="Myriad Pro SemiExt" pitchFamily="34" charset="0"/>
              </a:defRPr>
            </a:lvl1pPr>
          </a:lstStyle>
          <a:p>
            <a:r>
              <a:rPr lang="en-US"/>
              <a:t>Click to edit Master title style</a:t>
            </a:r>
          </a:p>
        </p:txBody>
      </p:sp>
    </p:spTree>
    <p:extLst>
      <p:ext uri="{BB962C8B-B14F-4D97-AF65-F5344CB8AC3E}">
        <p14:creationId xmlns:p14="http://schemas.microsoft.com/office/powerpoint/2010/main" val="2113009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1027"/>
            <a:ext cx="3008313" cy="871538"/>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60102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7256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a:latin typeface="Myriad Pro SemiExt" pitchFamily="34" charset="0"/>
              </a:rPr>
              <a:t>Click to edit Master title style</a:t>
            </a:r>
            <a:endParaRPr lang="en-US">
              <a:latin typeface="Myriad Pro SemiExt" pitchFamily="34" charset="0"/>
            </a:endParaRPr>
          </a:p>
        </p:txBody>
      </p:sp>
    </p:spTree>
    <p:extLst>
      <p:ext uri="{BB962C8B-B14F-4D97-AF65-F5344CB8AC3E}">
        <p14:creationId xmlns:p14="http://schemas.microsoft.com/office/powerpoint/2010/main" val="1469252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7040" y="3884930"/>
            <a:ext cx="8280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447040" y="744061"/>
            <a:ext cx="8280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47040" y="4309983"/>
            <a:ext cx="8280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1"/>
          <p:cNvSpPr txBox="1">
            <a:spLocks/>
          </p:cNvSpPr>
          <p:nvPr userDrawn="1"/>
        </p:nvSpPr>
        <p:spPr>
          <a:xfrm>
            <a:off x="2646501" y="0"/>
            <a:ext cx="6117852" cy="469901"/>
          </a:xfrm>
          <a:prstGeom prst="rect">
            <a:avLst/>
          </a:prstGeom>
        </p:spPr>
        <p:txBody>
          <a:bodyPr vert="horz" lIns="91440" tIns="45720" rIns="91440" bIns="45720" rtlCol="0" anchor="ctr">
            <a:noAutofit/>
          </a:bodyPr>
          <a:lstStyle>
            <a:lvl1pPr algn="r" defTabSz="457200" rtl="0" eaLnBrk="1" latinLnBrk="0" hangingPunct="1">
              <a:spcBef>
                <a:spcPct val="0"/>
              </a:spcBef>
              <a:buNone/>
              <a:defRPr sz="2000" kern="1200">
                <a:solidFill>
                  <a:srgbClr val="FFFFFF"/>
                </a:solidFill>
                <a:latin typeface="Avenir Heavy"/>
                <a:ea typeface="+mj-ea"/>
                <a:cs typeface="Avenir Heavy"/>
              </a:defRPr>
            </a:lvl1pPr>
          </a:lstStyle>
          <a:p>
            <a:r>
              <a:rPr lang="fr-CA" dirty="0">
                <a:latin typeface="Myriad Pro SemiExt" pitchFamily="34" charset="0"/>
              </a:rPr>
              <a:t>Click to </a:t>
            </a:r>
            <a:r>
              <a:rPr lang="fr-CA" dirty="0" err="1">
                <a:latin typeface="Myriad Pro SemiExt" pitchFamily="34" charset="0"/>
              </a:rPr>
              <a:t>edit</a:t>
            </a:r>
            <a:r>
              <a:rPr lang="fr-CA" dirty="0">
                <a:latin typeface="Myriad Pro SemiExt" pitchFamily="34" charset="0"/>
              </a:rPr>
              <a:t> Master </a:t>
            </a:r>
            <a:r>
              <a:rPr lang="fr-CA" dirty="0" err="1">
                <a:latin typeface="Myriad Pro SemiExt" pitchFamily="34" charset="0"/>
              </a:rPr>
              <a:t>title</a:t>
            </a:r>
            <a:r>
              <a:rPr lang="fr-CA" dirty="0">
                <a:latin typeface="Myriad Pro SemiExt" pitchFamily="34" charset="0"/>
              </a:rPr>
              <a:t> style</a:t>
            </a:r>
            <a:endParaRPr lang="en-US" dirty="0">
              <a:latin typeface="Myriad Pro SemiExt" pitchFamily="34" charset="0"/>
            </a:endParaRPr>
          </a:p>
        </p:txBody>
      </p:sp>
    </p:spTree>
    <p:extLst>
      <p:ext uri="{BB962C8B-B14F-4D97-AF65-F5344CB8AC3E}">
        <p14:creationId xmlns:p14="http://schemas.microsoft.com/office/powerpoint/2010/main" val="543942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yriad Pro SemiExt"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Myriad Pro" pitchFamily="34" charset="0"/>
              </a:defRPr>
            </a:lvl1pPr>
          </a:lstStyle>
          <a:p>
            <a:fld id="{0697D2CE-37C6-184F-9161-B93E1E3CF4A7}" type="datetimeFigureOut">
              <a:rPr lang="en-US" smtClean="0"/>
              <a:pPr/>
              <a:t>8/30/2017</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Myriad Pro" pitchFamily="34" charset="0"/>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Myriad Pro" pitchFamily="34" charset="0"/>
              </a:defRPr>
            </a:lvl1pPr>
          </a:lstStyle>
          <a:p>
            <a:fld id="{166B2C24-75C8-E544-A8CC-21761AB50D8D}" type="slidenum">
              <a:rPr lang="en-US" smtClean="0"/>
              <a:pPr/>
              <a:t>‹#›</a:t>
            </a:fld>
            <a:endParaRPr lang="en-US"/>
          </a:p>
        </p:txBody>
      </p:sp>
    </p:spTree>
    <p:extLst>
      <p:ext uri="{BB962C8B-B14F-4D97-AF65-F5344CB8AC3E}">
        <p14:creationId xmlns:p14="http://schemas.microsoft.com/office/powerpoint/2010/main" val="365341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
            <a:ext cx="9144000" cy="469900"/>
          </a:xfrm>
          <a:prstGeom prst="rect">
            <a:avLst/>
          </a:prstGeom>
          <a:solidFill>
            <a:srgbClr val="113F7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yriad Pro SemiExt" pitchFamily="34" charset="0"/>
            </a:endParaRPr>
          </a:p>
        </p:txBody>
      </p:sp>
      <p:sp>
        <p:nvSpPr>
          <p:cNvPr id="2" name="Title Placeholder 1"/>
          <p:cNvSpPr>
            <a:spLocks noGrp="1"/>
          </p:cNvSpPr>
          <p:nvPr>
            <p:ph type="title"/>
          </p:nvPr>
        </p:nvSpPr>
        <p:spPr>
          <a:xfrm>
            <a:off x="2646501" y="0"/>
            <a:ext cx="6117852" cy="469901"/>
          </a:xfrm>
          <a:prstGeom prst="rect">
            <a:avLst/>
          </a:prstGeom>
        </p:spPr>
        <p:txBody>
          <a:bodyPr vert="horz" lIns="91440" tIns="45720" rIns="91440" bIns="45720" rtlCol="0" anchor="ctr">
            <a:noAutofit/>
          </a:bodyPr>
          <a:lstStyle/>
          <a:p>
            <a:r>
              <a:rPr lang="fr-CA" dirty="0"/>
              <a:t>Click to </a:t>
            </a:r>
            <a:r>
              <a:rPr lang="fr-CA" dirty="0" err="1"/>
              <a:t>edit</a:t>
            </a:r>
            <a:r>
              <a:rPr lang="fr-CA" dirty="0"/>
              <a:t> Master </a:t>
            </a:r>
            <a:r>
              <a:rPr lang="fr-CA" dirty="0" err="1"/>
              <a:t>title</a:t>
            </a:r>
            <a:r>
              <a:rPr lang="fr-CA" dirty="0"/>
              <a:t> </a:t>
            </a:r>
            <a:r>
              <a:rPr lang="fr-CA" dirty="0" err="1"/>
              <a:t>stytle</a:t>
            </a:r>
            <a:endParaRPr lang="en-US" dirty="0"/>
          </a:p>
        </p:txBody>
      </p:sp>
      <p:sp>
        <p:nvSpPr>
          <p:cNvPr id="3" name="Text Placeholder 2"/>
          <p:cNvSpPr>
            <a:spLocks noGrp="1"/>
          </p:cNvSpPr>
          <p:nvPr>
            <p:ph type="body" idx="1"/>
          </p:nvPr>
        </p:nvSpPr>
        <p:spPr>
          <a:xfrm>
            <a:off x="468078" y="714076"/>
            <a:ext cx="8229600" cy="41436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TRIUMF_logo_white.eps"/>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7200" y="91904"/>
            <a:ext cx="1028700" cy="282063"/>
          </a:xfrm>
          <a:prstGeom prst="rect">
            <a:avLst/>
          </a:prstGeom>
        </p:spPr>
      </p:pic>
    </p:spTree>
    <p:extLst>
      <p:ext uri="{BB962C8B-B14F-4D97-AF65-F5344CB8AC3E}">
        <p14:creationId xmlns:p14="http://schemas.microsoft.com/office/powerpoint/2010/main" val="2181410028"/>
      </p:ext>
    </p:extLst>
  </p:cSld>
  <p:clrMap bg1="lt1" tx1="dk1" bg2="lt2" tx2="dk2" accent1="accent1" accent2="accent2" accent3="accent3" accent4="accent4" accent5="accent5" accent6="accent6" hlink="hlink" folHlink="folHlink"/>
  <p:sldLayoutIdLst>
    <p:sldLayoutId id="2147483662" r:id="rId1"/>
    <p:sldLayoutId id="2147483671" r:id="rId2"/>
    <p:sldLayoutId id="2147483667" r:id="rId3"/>
    <p:sldLayoutId id="2147483663" r:id="rId4"/>
    <p:sldLayoutId id="2147483668" r:id="rId5"/>
    <p:sldLayoutId id="2147483665" r:id="rId6"/>
    <p:sldLayoutId id="2147483649" r:id="rId7"/>
    <p:sldLayoutId id="2147483670" r:id="rId8"/>
    <p:sldLayoutId id="2147483664" r:id="rId9"/>
    <p:sldLayoutId id="214748366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Lst>
  <p:txStyles>
    <p:titleStyle>
      <a:lvl1pPr algn="r" defTabSz="457200" rtl="0" eaLnBrk="1" latinLnBrk="0" hangingPunct="1">
        <a:spcBef>
          <a:spcPct val="0"/>
        </a:spcBef>
        <a:buNone/>
        <a:defRPr sz="2000" kern="1200">
          <a:solidFill>
            <a:srgbClr val="FFFFFF"/>
          </a:solidFill>
          <a:latin typeface="Myriad Pro SemiExt" pitchFamily="34" charset="0"/>
          <a:ea typeface="+mj-ea"/>
          <a:cs typeface="Myriad Pro SemiExt" pitchFamily="34"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yriad Pro" pitchFamily="34" charset="0"/>
          <a:ea typeface="+mn-ea"/>
          <a:cs typeface="Myriad Pro"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yriad Pro" pitchFamily="34" charset="0"/>
          <a:ea typeface="+mn-ea"/>
          <a:cs typeface="Myriad Pro"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Myriad Pro" pitchFamily="34" charset="0"/>
          <a:ea typeface="+mn-ea"/>
          <a:cs typeface="Myriad Pro"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4pPr>
      <a:lvl5pPr marL="2057400" indent="-228600" algn="l" defTabSz="457200" rtl="0" eaLnBrk="1" latinLnBrk="0" hangingPunct="1">
        <a:spcBef>
          <a:spcPct val="20000"/>
        </a:spcBef>
        <a:buFont typeface="Arial"/>
        <a:buChar char="»"/>
        <a:defRPr sz="1800" kern="1200">
          <a:solidFill>
            <a:schemeClr val="tx1"/>
          </a:solidFill>
          <a:latin typeface="Myriad Pro" pitchFamily="34" charset="0"/>
          <a:ea typeface="+mn-ea"/>
          <a:cs typeface="Myriad Pro"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0850" y="1736824"/>
            <a:ext cx="5829300" cy="1600438"/>
          </a:xfrm>
          <a:prstGeom prst="rect">
            <a:avLst/>
          </a:prstGeom>
        </p:spPr>
        <p:txBody>
          <a:bodyPr wrap="square" rtlCol="0">
            <a:spAutoFit/>
          </a:bodyPr>
          <a:lstStyle/>
          <a:p>
            <a:r>
              <a:rPr lang="en-CA" sz="2800" dirty="0">
                <a:solidFill>
                  <a:schemeClr val="bg1"/>
                </a:solidFill>
              </a:rPr>
              <a:t>CANREB Steering Committee - EBIS</a:t>
            </a:r>
          </a:p>
          <a:p>
            <a:endParaRPr lang="en-CA" sz="2800" dirty="0">
              <a:solidFill>
                <a:srgbClr val="FFFFFF"/>
              </a:solidFill>
              <a:latin typeface="Myriad Pro" pitchFamily="34" charset="0"/>
              <a:ea typeface="+mj-ea"/>
              <a:cs typeface="Avenir Heavy"/>
            </a:endParaRPr>
          </a:p>
          <a:p>
            <a:endParaRPr lang="en-CA" sz="1400" dirty="0">
              <a:solidFill>
                <a:srgbClr val="FFFFFF"/>
              </a:solidFill>
              <a:latin typeface="Myriad Pro" pitchFamily="34" charset="0"/>
              <a:ea typeface="+mj-ea"/>
              <a:cs typeface="Avenir Heavy"/>
            </a:endParaRPr>
          </a:p>
          <a:p>
            <a:r>
              <a:rPr lang="en-CA" sz="1400" dirty="0" smtClean="0">
                <a:solidFill>
                  <a:schemeClr val="bg1"/>
                </a:solidFill>
              </a:rPr>
              <a:t>Leigh Graham</a:t>
            </a:r>
            <a:endParaRPr lang="en-CA" sz="1400" dirty="0">
              <a:solidFill>
                <a:schemeClr val="bg1"/>
              </a:solidFill>
            </a:endParaRPr>
          </a:p>
          <a:p>
            <a:r>
              <a:rPr lang="en-CA" sz="1400" dirty="0" smtClean="0">
                <a:solidFill>
                  <a:schemeClr val="bg1"/>
                </a:solidFill>
              </a:rPr>
              <a:t>31</a:t>
            </a:r>
            <a:r>
              <a:rPr lang="en-CA" sz="1400" baseline="30000" dirty="0" smtClean="0">
                <a:solidFill>
                  <a:schemeClr val="bg1"/>
                </a:solidFill>
              </a:rPr>
              <a:t>st</a:t>
            </a:r>
            <a:r>
              <a:rPr lang="en-CA" sz="1400" dirty="0" smtClean="0">
                <a:solidFill>
                  <a:schemeClr val="bg1"/>
                </a:solidFill>
              </a:rPr>
              <a:t> August 2017</a:t>
            </a:r>
            <a:endParaRPr lang="en-CA" sz="1400" dirty="0">
              <a:solidFill>
                <a:schemeClr val="bg1"/>
              </a:solidFill>
            </a:endParaRPr>
          </a:p>
        </p:txBody>
      </p:sp>
    </p:spTree>
    <p:extLst>
      <p:ext uri="{BB962C8B-B14F-4D97-AF65-F5344CB8AC3E}">
        <p14:creationId xmlns:p14="http://schemas.microsoft.com/office/powerpoint/2010/main" val="4185622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83568" y="678520"/>
            <a:ext cx="8136904"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p:txBody>
      </p:sp>
      <p:sp>
        <p:nvSpPr>
          <p:cNvPr id="2" name="TextBox 1"/>
          <p:cNvSpPr txBox="1"/>
          <p:nvPr/>
        </p:nvSpPr>
        <p:spPr>
          <a:xfrm>
            <a:off x="2102713" y="12211"/>
            <a:ext cx="7363921" cy="738664"/>
          </a:xfrm>
          <a:prstGeom prst="rect">
            <a:avLst/>
          </a:prstGeom>
          <a:noFill/>
        </p:spPr>
        <p:txBody>
          <a:bodyPr wrap="square" rtlCol="0">
            <a:spAutoFit/>
          </a:bodyPr>
          <a:lstStyle/>
          <a:p>
            <a:r>
              <a:rPr lang="en-CA" sz="2400" dirty="0" smtClean="0">
                <a:solidFill>
                  <a:schemeClr val="bg1"/>
                </a:solidFill>
              </a:rPr>
              <a:t>At the time of the Last Steering </a:t>
            </a:r>
            <a:r>
              <a:rPr lang="en-CA" sz="2400" dirty="0">
                <a:solidFill>
                  <a:schemeClr val="bg1"/>
                </a:solidFill>
              </a:rPr>
              <a:t>Committee – </a:t>
            </a:r>
            <a:r>
              <a:rPr lang="en-CA" sz="2400" dirty="0" smtClean="0">
                <a:solidFill>
                  <a:schemeClr val="bg1"/>
                </a:solidFill>
              </a:rPr>
              <a:t>Feb 2017</a:t>
            </a:r>
            <a:endParaRPr lang="en-CA" sz="2400" dirty="0">
              <a:solidFill>
                <a:schemeClr val="bg1"/>
              </a:solidFill>
            </a:endParaRPr>
          </a:p>
          <a:p>
            <a:endParaRPr lang="en-CA" dirty="0"/>
          </a:p>
        </p:txBody>
      </p:sp>
      <p:sp>
        <p:nvSpPr>
          <p:cNvPr id="3" name="TextBox 2"/>
          <p:cNvSpPr txBox="1"/>
          <p:nvPr/>
        </p:nvSpPr>
        <p:spPr>
          <a:xfrm>
            <a:off x="8702561" y="4774168"/>
            <a:ext cx="441439" cy="369332"/>
          </a:xfrm>
          <a:prstGeom prst="rect">
            <a:avLst/>
          </a:prstGeom>
          <a:noFill/>
        </p:spPr>
        <p:txBody>
          <a:bodyPr wrap="square" rtlCol="0">
            <a:spAutoFit/>
          </a:bodyPr>
          <a:lstStyle/>
          <a:p>
            <a:r>
              <a:rPr lang="en-CA" dirty="0">
                <a:solidFill>
                  <a:srgbClr val="113F7C"/>
                </a:solidFill>
              </a:rPr>
              <a:t>1</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485" y="981729"/>
            <a:ext cx="5241265" cy="335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137468" y="1257417"/>
            <a:ext cx="2622044" cy="2800767"/>
          </a:xfrm>
          <a:prstGeom prst="rect">
            <a:avLst/>
          </a:prstGeom>
          <a:noFill/>
        </p:spPr>
        <p:txBody>
          <a:bodyPr wrap="square" rtlCol="0">
            <a:spAutoFit/>
          </a:bodyPr>
          <a:lstStyle/>
          <a:p>
            <a:pPr marL="285750" indent="-285750">
              <a:buFont typeface="Arial" panose="020B0604020202020204" pitchFamily="34" charset="0"/>
              <a:buChar char="•"/>
            </a:pPr>
            <a:r>
              <a:rPr lang="en-CA" sz="1600" b="1" dirty="0" smtClean="0">
                <a:solidFill>
                  <a:srgbClr val="113F7C"/>
                </a:solidFill>
              </a:rPr>
              <a:t>Gun</a:t>
            </a:r>
            <a:r>
              <a:rPr lang="en-CA" sz="1400" dirty="0" smtClean="0">
                <a:solidFill>
                  <a:srgbClr val="113F7C"/>
                </a:solidFill>
              </a:rPr>
              <a:t> – Yet to be installed and tested</a:t>
            </a:r>
          </a:p>
          <a:p>
            <a:pPr marL="285750" indent="-285750">
              <a:buFont typeface="Arial" panose="020B0604020202020204" pitchFamily="34" charset="0"/>
              <a:buChar char="•"/>
            </a:pPr>
            <a:r>
              <a:rPr lang="en-CA" sz="1600" b="1" dirty="0">
                <a:solidFill>
                  <a:srgbClr val="113F7C"/>
                </a:solidFill>
              </a:rPr>
              <a:t>Collector</a:t>
            </a:r>
            <a:r>
              <a:rPr lang="en-CA" sz="1400" dirty="0">
                <a:solidFill>
                  <a:srgbClr val="113F7C"/>
                </a:solidFill>
              </a:rPr>
              <a:t> – Installed but no voltage applied</a:t>
            </a:r>
          </a:p>
          <a:p>
            <a:pPr marL="285750" indent="-285750">
              <a:buFont typeface="Arial" panose="020B0604020202020204" pitchFamily="34" charset="0"/>
              <a:buChar char="•"/>
            </a:pPr>
            <a:r>
              <a:rPr lang="en-CA" sz="1600" b="1" dirty="0" smtClean="0">
                <a:solidFill>
                  <a:srgbClr val="113F7C"/>
                </a:solidFill>
              </a:rPr>
              <a:t>Magnet</a:t>
            </a:r>
            <a:r>
              <a:rPr lang="en-CA" sz="1400" dirty="0" smtClean="0">
                <a:solidFill>
                  <a:srgbClr val="113F7C"/>
                </a:solidFill>
              </a:rPr>
              <a:t> </a:t>
            </a:r>
            <a:r>
              <a:rPr lang="en-CA" sz="1400" dirty="0">
                <a:solidFill>
                  <a:srgbClr val="113F7C"/>
                </a:solidFill>
              </a:rPr>
              <a:t>– </a:t>
            </a:r>
            <a:r>
              <a:rPr lang="en-CA" sz="1400" dirty="0" smtClean="0">
                <a:solidFill>
                  <a:srgbClr val="113F7C"/>
                </a:solidFill>
              </a:rPr>
              <a:t>Yet to be cooled to 4K </a:t>
            </a:r>
          </a:p>
          <a:p>
            <a:pPr marL="285750" indent="-285750">
              <a:buFont typeface="Arial" panose="020B0604020202020204" pitchFamily="34" charset="0"/>
              <a:buChar char="•"/>
            </a:pPr>
            <a:r>
              <a:rPr lang="en-CA" sz="1600" b="1" dirty="0" smtClean="0">
                <a:solidFill>
                  <a:srgbClr val="113F7C"/>
                </a:solidFill>
              </a:rPr>
              <a:t>Drift Tubes</a:t>
            </a:r>
            <a:r>
              <a:rPr lang="en-CA" sz="1400" dirty="0" smtClean="0">
                <a:solidFill>
                  <a:srgbClr val="113F7C"/>
                </a:solidFill>
              </a:rPr>
              <a:t>– Yet to have voltage applied when cooled to 4K</a:t>
            </a:r>
            <a:endParaRPr lang="en-CA" sz="1400" dirty="0">
              <a:solidFill>
                <a:srgbClr val="113F7C"/>
              </a:solidFill>
            </a:endParaRPr>
          </a:p>
          <a:p>
            <a:pPr marL="285750" indent="-285750">
              <a:buFont typeface="Arial" panose="020B0604020202020204" pitchFamily="34" charset="0"/>
              <a:buChar char="•"/>
            </a:pPr>
            <a:endParaRPr lang="en-CA" sz="1400" dirty="0">
              <a:solidFill>
                <a:srgbClr val="113F7C"/>
              </a:solidFill>
            </a:endParaRPr>
          </a:p>
          <a:p>
            <a:pPr marL="285750" indent="-285750">
              <a:buFont typeface="Arial" panose="020B0604020202020204" pitchFamily="34" charset="0"/>
              <a:buChar char="•"/>
            </a:pPr>
            <a:endParaRPr lang="en-CA" sz="1400" dirty="0" smtClean="0">
              <a:solidFill>
                <a:srgbClr val="113F7C"/>
              </a:solidFill>
            </a:endParaRPr>
          </a:p>
          <a:p>
            <a:pPr marL="285750" indent="-285750">
              <a:buFont typeface="Arial" panose="020B0604020202020204" pitchFamily="34" charset="0"/>
              <a:buChar char="•"/>
            </a:pPr>
            <a:endParaRPr lang="en-CA" sz="1400" dirty="0">
              <a:solidFill>
                <a:srgbClr val="FF0000"/>
              </a:solidFill>
            </a:endParaRPr>
          </a:p>
        </p:txBody>
      </p:sp>
      <p:sp>
        <p:nvSpPr>
          <p:cNvPr id="5" name="TextBox 4"/>
          <p:cNvSpPr txBox="1"/>
          <p:nvPr/>
        </p:nvSpPr>
        <p:spPr>
          <a:xfrm>
            <a:off x="6137468" y="3787794"/>
            <a:ext cx="2724472" cy="523220"/>
          </a:xfrm>
          <a:prstGeom prst="rect">
            <a:avLst/>
          </a:prstGeom>
          <a:noFill/>
        </p:spPr>
        <p:txBody>
          <a:bodyPr wrap="square" rtlCol="0">
            <a:spAutoFit/>
          </a:bodyPr>
          <a:lstStyle/>
          <a:p>
            <a:r>
              <a:rPr lang="en-CA" sz="1400" b="1" dirty="0" smtClean="0">
                <a:solidFill>
                  <a:srgbClr val="00B0F0"/>
                </a:solidFill>
              </a:rPr>
              <a:t>Ultimately</a:t>
            </a:r>
          </a:p>
          <a:p>
            <a:r>
              <a:rPr lang="en-CA" sz="1400" dirty="0" smtClean="0">
                <a:solidFill>
                  <a:srgbClr val="00B0F0"/>
                </a:solidFill>
              </a:rPr>
              <a:t>Yet to produce an Electron Beam!!!</a:t>
            </a:r>
            <a:endParaRPr lang="en-CA" sz="1400" dirty="0">
              <a:solidFill>
                <a:srgbClr val="00B0F0"/>
              </a:solidFill>
            </a:endParaRPr>
          </a:p>
        </p:txBody>
      </p:sp>
      <p:pic>
        <p:nvPicPr>
          <p:cNvPr id="12" name="Picture 2" descr="Image result for TRIUMF vancouver symbol"/>
          <p:cNvPicPr>
            <a:picLocks noChangeAspect="1" noChangeArrowheads="1"/>
          </p:cNvPicPr>
          <p:nvPr/>
        </p:nvPicPr>
        <p:blipFill rotWithShape="1">
          <a:blip r:embed="rId4">
            <a:extLst>
              <a:ext uri="{28A0092B-C50C-407E-A947-70E740481C1C}">
                <a14:useLocalDpi xmlns:a14="http://schemas.microsoft.com/office/drawing/2010/main" val="0"/>
              </a:ext>
            </a:extLst>
          </a:blip>
          <a:srcRect b="16701"/>
          <a:stretch/>
        </p:blipFill>
        <p:spPr bwMode="auto">
          <a:xfrm>
            <a:off x="6186963" y="1361701"/>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TRIUMF vancouver symbol"/>
          <p:cNvPicPr>
            <a:picLocks noChangeAspect="1" noChangeArrowheads="1"/>
          </p:cNvPicPr>
          <p:nvPr/>
        </p:nvPicPr>
        <p:blipFill rotWithShape="1">
          <a:blip r:embed="rId4">
            <a:extLst>
              <a:ext uri="{28A0092B-C50C-407E-A947-70E740481C1C}">
                <a14:useLocalDpi xmlns:a14="http://schemas.microsoft.com/office/drawing/2010/main" val="0"/>
              </a:ext>
            </a:extLst>
          </a:blip>
          <a:srcRect b="16701"/>
          <a:stretch/>
        </p:blipFill>
        <p:spPr bwMode="auto">
          <a:xfrm>
            <a:off x="6186963" y="1815544"/>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TRIUMF vancouver symbol"/>
          <p:cNvPicPr>
            <a:picLocks noChangeAspect="1" noChangeArrowheads="1"/>
          </p:cNvPicPr>
          <p:nvPr/>
        </p:nvPicPr>
        <p:blipFill rotWithShape="1">
          <a:blip r:embed="rId4">
            <a:extLst>
              <a:ext uri="{28A0092B-C50C-407E-A947-70E740481C1C}">
                <a14:useLocalDpi xmlns:a14="http://schemas.microsoft.com/office/drawing/2010/main" val="0"/>
              </a:ext>
            </a:extLst>
          </a:blip>
          <a:srcRect b="16701"/>
          <a:stretch/>
        </p:blipFill>
        <p:spPr bwMode="auto">
          <a:xfrm>
            <a:off x="6186963" y="224284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TRIUMF vancouver symbol"/>
          <p:cNvPicPr>
            <a:picLocks noChangeAspect="1" noChangeArrowheads="1"/>
          </p:cNvPicPr>
          <p:nvPr/>
        </p:nvPicPr>
        <p:blipFill rotWithShape="1">
          <a:blip r:embed="rId4">
            <a:extLst>
              <a:ext uri="{28A0092B-C50C-407E-A947-70E740481C1C}">
                <a14:useLocalDpi xmlns:a14="http://schemas.microsoft.com/office/drawing/2010/main" val="0"/>
              </a:ext>
            </a:extLst>
          </a:blip>
          <a:srcRect b="16701"/>
          <a:stretch/>
        </p:blipFill>
        <p:spPr bwMode="auto">
          <a:xfrm>
            <a:off x="6186963" y="2734625"/>
            <a:ext cx="231820" cy="1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244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3541" y="12211"/>
            <a:ext cx="3969327" cy="738664"/>
          </a:xfrm>
          <a:prstGeom prst="rect">
            <a:avLst/>
          </a:prstGeom>
          <a:noFill/>
        </p:spPr>
        <p:txBody>
          <a:bodyPr wrap="square" rtlCol="0">
            <a:spAutoFit/>
          </a:bodyPr>
          <a:lstStyle/>
          <a:p>
            <a:r>
              <a:rPr lang="en-CA" sz="2400" dirty="0" smtClean="0">
                <a:solidFill>
                  <a:schemeClr val="bg1"/>
                </a:solidFill>
              </a:rPr>
              <a:t>Accomplished   Timeline</a:t>
            </a:r>
            <a:endParaRPr lang="en-CA" sz="2400" dirty="0">
              <a:solidFill>
                <a:schemeClr val="bg1"/>
              </a:solidFill>
            </a:endParaRPr>
          </a:p>
          <a:p>
            <a:endParaRPr lang="en-CA" dirty="0"/>
          </a:p>
        </p:txBody>
      </p:sp>
      <p:sp>
        <p:nvSpPr>
          <p:cNvPr id="4" name="Subtitle 2"/>
          <p:cNvSpPr txBox="1">
            <a:spLocks/>
          </p:cNvSpPr>
          <p:nvPr/>
        </p:nvSpPr>
        <p:spPr>
          <a:xfrm>
            <a:off x="327019" y="678519"/>
            <a:ext cx="8136904"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p:txBody>
      </p:sp>
      <p:grpSp>
        <p:nvGrpSpPr>
          <p:cNvPr id="6" name="Group 5"/>
          <p:cNvGrpSpPr/>
          <p:nvPr/>
        </p:nvGrpSpPr>
        <p:grpSpPr>
          <a:xfrm>
            <a:off x="327019" y="678519"/>
            <a:ext cx="9371749" cy="642233"/>
            <a:chOff x="128889" y="1092963"/>
            <a:chExt cx="9371749" cy="642233"/>
          </a:xfrm>
        </p:grpSpPr>
        <p:sp>
          <p:nvSpPr>
            <p:cNvPr id="8" name="TextBox 7"/>
            <p:cNvSpPr txBox="1"/>
            <p:nvPr/>
          </p:nvSpPr>
          <p:spPr>
            <a:xfrm>
              <a:off x="7507778" y="1352199"/>
              <a:ext cx="1992860" cy="369332"/>
            </a:xfrm>
            <a:prstGeom prst="rect">
              <a:avLst/>
            </a:prstGeom>
            <a:noFill/>
          </p:spPr>
          <p:txBody>
            <a:bodyPr wrap="square" rtlCol="0">
              <a:spAutoFit/>
            </a:bodyPr>
            <a:lstStyle/>
            <a:p>
              <a:r>
                <a:rPr lang="en-CA" dirty="0" smtClean="0">
                  <a:solidFill>
                    <a:srgbClr val="0F2D68"/>
                  </a:solidFill>
                </a:rPr>
                <a:t>August </a:t>
              </a:r>
              <a:r>
                <a:rPr lang="en-CA" dirty="0">
                  <a:solidFill>
                    <a:srgbClr val="0F2D68"/>
                  </a:solidFill>
                </a:rPr>
                <a:t>2017</a:t>
              </a:r>
            </a:p>
          </p:txBody>
        </p:sp>
        <p:grpSp>
          <p:nvGrpSpPr>
            <p:cNvPr id="5" name="Group 4"/>
            <p:cNvGrpSpPr/>
            <p:nvPr/>
          </p:nvGrpSpPr>
          <p:grpSpPr>
            <a:xfrm>
              <a:off x="128889" y="1092963"/>
              <a:ext cx="8321898" cy="642233"/>
              <a:chOff x="128889" y="1092963"/>
              <a:chExt cx="8321898" cy="642233"/>
            </a:xfrm>
          </p:grpSpPr>
          <p:cxnSp>
            <p:nvCxnSpPr>
              <p:cNvPr id="10" name="Straight Connector 9"/>
              <p:cNvCxnSpPr>
                <a:cxnSpLocks/>
              </p:cNvCxnSpPr>
              <p:nvPr/>
            </p:nvCxnSpPr>
            <p:spPr>
              <a:xfrm>
                <a:off x="318675" y="1094368"/>
                <a:ext cx="8132112" cy="0"/>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28889" y="1365864"/>
                <a:ext cx="1992860" cy="369332"/>
              </a:xfrm>
              <a:prstGeom prst="rect">
                <a:avLst/>
              </a:prstGeom>
              <a:noFill/>
            </p:spPr>
            <p:txBody>
              <a:bodyPr wrap="square" rtlCol="0">
                <a:spAutoFit/>
              </a:bodyPr>
              <a:lstStyle/>
              <a:p>
                <a:r>
                  <a:rPr lang="en-CA" dirty="0">
                    <a:solidFill>
                      <a:srgbClr val="0F2D68"/>
                    </a:solidFill>
                  </a:rPr>
                  <a:t>March  2017</a:t>
                </a:r>
              </a:p>
            </p:txBody>
          </p:sp>
          <p:cxnSp>
            <p:nvCxnSpPr>
              <p:cNvPr id="18" name="Straight Connector 17"/>
              <p:cNvCxnSpPr/>
              <p:nvPr/>
            </p:nvCxnSpPr>
            <p:spPr>
              <a:xfrm>
                <a:off x="833058" y="1104474"/>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319907" y="1092963"/>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41659"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229681" y="1098552"/>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221068" y="1346463"/>
                <a:ext cx="1992860" cy="369332"/>
              </a:xfrm>
              <a:prstGeom prst="rect">
                <a:avLst/>
              </a:prstGeom>
              <a:noFill/>
            </p:spPr>
            <p:txBody>
              <a:bodyPr wrap="square" rtlCol="0">
                <a:spAutoFit/>
              </a:bodyPr>
              <a:lstStyle/>
              <a:p>
                <a:r>
                  <a:rPr lang="en-CA" dirty="0">
                    <a:solidFill>
                      <a:srgbClr val="0F2D68"/>
                    </a:solidFill>
                  </a:rPr>
                  <a:t>May  2017</a:t>
                </a:r>
              </a:p>
            </p:txBody>
          </p:sp>
          <p:sp>
            <p:nvSpPr>
              <p:cNvPr id="28" name="TextBox 27"/>
              <p:cNvSpPr txBox="1"/>
              <p:nvPr/>
            </p:nvSpPr>
            <p:spPr>
              <a:xfrm>
                <a:off x="1700514" y="1365864"/>
                <a:ext cx="1992860" cy="369332"/>
              </a:xfrm>
              <a:prstGeom prst="rect">
                <a:avLst/>
              </a:prstGeom>
              <a:noFill/>
            </p:spPr>
            <p:txBody>
              <a:bodyPr wrap="square" rtlCol="0">
                <a:spAutoFit/>
              </a:bodyPr>
              <a:lstStyle/>
              <a:p>
                <a:r>
                  <a:rPr lang="en-CA" dirty="0" smtClean="0">
                    <a:solidFill>
                      <a:srgbClr val="0F2D68"/>
                    </a:solidFill>
                  </a:rPr>
                  <a:t>April  </a:t>
                </a:r>
                <a:r>
                  <a:rPr lang="en-CA" dirty="0">
                    <a:solidFill>
                      <a:srgbClr val="0F2D68"/>
                    </a:solidFill>
                  </a:rPr>
                  <a:t>2017</a:t>
                </a:r>
              </a:p>
            </p:txBody>
          </p:sp>
          <p:sp>
            <p:nvSpPr>
              <p:cNvPr id="29" name="TextBox 28"/>
              <p:cNvSpPr txBox="1"/>
              <p:nvPr/>
            </p:nvSpPr>
            <p:spPr>
              <a:xfrm>
                <a:off x="4633596" y="1365864"/>
                <a:ext cx="1992860" cy="369332"/>
              </a:xfrm>
              <a:prstGeom prst="rect">
                <a:avLst/>
              </a:prstGeom>
              <a:noFill/>
            </p:spPr>
            <p:txBody>
              <a:bodyPr wrap="square" rtlCol="0">
                <a:spAutoFit/>
              </a:bodyPr>
              <a:lstStyle/>
              <a:p>
                <a:r>
                  <a:rPr lang="en-CA" dirty="0" smtClean="0">
                    <a:solidFill>
                      <a:srgbClr val="0F2D68"/>
                    </a:solidFill>
                  </a:rPr>
                  <a:t>June  </a:t>
                </a:r>
                <a:r>
                  <a:rPr lang="en-CA" dirty="0">
                    <a:solidFill>
                      <a:srgbClr val="0F2D68"/>
                    </a:solidFill>
                  </a:rPr>
                  <a:t>2017</a:t>
                </a:r>
              </a:p>
            </p:txBody>
          </p:sp>
          <p:sp>
            <p:nvSpPr>
              <p:cNvPr id="32" name="TextBox 31"/>
              <p:cNvSpPr txBox="1"/>
              <p:nvPr/>
            </p:nvSpPr>
            <p:spPr>
              <a:xfrm>
                <a:off x="6293847" y="1365162"/>
                <a:ext cx="1992860" cy="369332"/>
              </a:xfrm>
              <a:prstGeom prst="rect">
                <a:avLst/>
              </a:prstGeom>
              <a:noFill/>
            </p:spPr>
            <p:txBody>
              <a:bodyPr wrap="square" rtlCol="0">
                <a:spAutoFit/>
              </a:bodyPr>
              <a:lstStyle/>
              <a:p>
                <a:r>
                  <a:rPr lang="en-CA" dirty="0" smtClean="0">
                    <a:solidFill>
                      <a:srgbClr val="0F2D68"/>
                    </a:solidFill>
                  </a:rPr>
                  <a:t>July  </a:t>
                </a:r>
                <a:r>
                  <a:rPr lang="en-CA" dirty="0">
                    <a:solidFill>
                      <a:srgbClr val="0F2D68"/>
                    </a:solidFill>
                  </a:rPr>
                  <a:t>2017</a:t>
                </a:r>
              </a:p>
            </p:txBody>
          </p:sp>
          <p:cxnSp>
            <p:nvCxnSpPr>
              <p:cNvPr id="33" name="Straight Connector 32"/>
              <p:cNvCxnSpPr/>
              <p:nvPr/>
            </p:nvCxnSpPr>
            <p:spPr>
              <a:xfrm>
                <a:off x="6852127"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800931"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grpSp>
      </p:grpSp>
      <p:sp>
        <p:nvSpPr>
          <p:cNvPr id="7" name="AutoShape 2" descr="Image result for super happy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pSp>
        <p:nvGrpSpPr>
          <p:cNvPr id="11" name="Group 10"/>
          <p:cNvGrpSpPr/>
          <p:nvPr/>
        </p:nvGrpSpPr>
        <p:grpSpPr>
          <a:xfrm>
            <a:off x="517519" y="1254244"/>
            <a:ext cx="8836696" cy="315399"/>
            <a:chOff x="536575" y="4354296"/>
            <a:chExt cx="8836696" cy="315399"/>
          </a:xfrm>
        </p:grpSpPr>
        <p:sp>
          <p:nvSpPr>
            <p:cNvPr id="9" name="TextBox 8"/>
            <p:cNvSpPr txBox="1"/>
            <p:nvPr/>
          </p:nvSpPr>
          <p:spPr>
            <a:xfrm>
              <a:off x="536575" y="4361918"/>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First Beam</a:t>
              </a:r>
              <a:endParaRPr lang="en-CA" sz="1400" b="1" dirty="0">
                <a:solidFill>
                  <a:schemeClr val="tx2">
                    <a:lumMod val="60000"/>
                    <a:lumOff val="40000"/>
                  </a:schemeClr>
                </a:solidFill>
              </a:endParaRPr>
            </a:p>
          </p:txBody>
        </p:sp>
        <p:sp>
          <p:nvSpPr>
            <p:cNvPr id="37" name="TextBox 36"/>
            <p:cNvSpPr txBox="1"/>
            <p:nvPr/>
          </p:nvSpPr>
          <p:spPr>
            <a:xfrm>
              <a:off x="2256507" y="4361917"/>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Charge Breeding</a:t>
              </a:r>
              <a:endParaRPr lang="en-CA" sz="1400" b="1" dirty="0">
                <a:solidFill>
                  <a:schemeClr val="tx2">
                    <a:lumMod val="60000"/>
                    <a:lumOff val="40000"/>
                  </a:schemeClr>
                </a:solidFill>
              </a:endParaRPr>
            </a:p>
          </p:txBody>
        </p:sp>
        <p:sp>
          <p:nvSpPr>
            <p:cNvPr id="38" name="TextBox 37"/>
            <p:cNvSpPr txBox="1"/>
            <p:nvPr/>
          </p:nvSpPr>
          <p:spPr>
            <a:xfrm>
              <a:off x="6781801" y="4354297"/>
              <a:ext cx="2591470" cy="307777"/>
            </a:xfrm>
            <a:prstGeom prst="rect">
              <a:avLst/>
            </a:prstGeom>
            <a:noFill/>
          </p:spPr>
          <p:txBody>
            <a:bodyPr wrap="square" rtlCol="0">
              <a:spAutoFit/>
            </a:bodyPr>
            <a:lstStyle/>
            <a:p>
              <a:r>
                <a:rPr lang="en-CA" sz="1400" b="1" dirty="0" smtClean="0">
                  <a:solidFill>
                    <a:schemeClr val="tx2">
                      <a:lumMod val="60000"/>
                      <a:lumOff val="40000"/>
                    </a:schemeClr>
                  </a:solidFill>
                </a:rPr>
                <a:t>High Voltage </a:t>
              </a:r>
              <a:r>
                <a:rPr lang="en-CA" sz="1400" b="1" dirty="0" smtClean="0">
                  <a:solidFill>
                    <a:schemeClr val="tx2">
                      <a:lumMod val="60000"/>
                      <a:lumOff val="40000"/>
                    </a:schemeClr>
                  </a:solidFill>
                </a:rPr>
                <a:t>Enclosures</a:t>
              </a:r>
              <a:endParaRPr lang="en-CA" sz="1400" b="1" dirty="0">
                <a:solidFill>
                  <a:schemeClr val="tx2">
                    <a:lumMod val="60000"/>
                    <a:lumOff val="40000"/>
                  </a:schemeClr>
                </a:solidFill>
              </a:endParaRPr>
            </a:p>
          </p:txBody>
        </p:sp>
        <p:sp>
          <p:nvSpPr>
            <p:cNvPr id="39" name="TextBox 38"/>
            <p:cNvSpPr txBox="1"/>
            <p:nvPr/>
          </p:nvSpPr>
          <p:spPr>
            <a:xfrm>
              <a:off x="4300221" y="4354296"/>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Laser -Ion Source</a:t>
              </a:r>
              <a:endParaRPr lang="en-CA" sz="1400" b="1" dirty="0">
                <a:solidFill>
                  <a:schemeClr val="tx2">
                    <a:lumMod val="60000"/>
                    <a:lumOff val="40000"/>
                  </a:schemeClr>
                </a:solidFill>
              </a:endParaRPr>
            </a:p>
          </p:txBody>
        </p:sp>
      </p:grpSp>
      <p:sp>
        <p:nvSpPr>
          <p:cNvPr id="40" name="TextBox 39"/>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2</a:t>
            </a:r>
            <a:endParaRPr lang="en-CA" dirty="0">
              <a:solidFill>
                <a:srgbClr val="113F7C"/>
              </a:solidFill>
            </a:endParaRPr>
          </a:p>
        </p:txBody>
      </p:sp>
    </p:spTree>
    <p:extLst>
      <p:ext uri="{BB962C8B-B14F-4D97-AF65-F5344CB8AC3E}">
        <p14:creationId xmlns:p14="http://schemas.microsoft.com/office/powerpoint/2010/main" val="2426855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3541" y="12211"/>
            <a:ext cx="3969327" cy="738664"/>
          </a:xfrm>
          <a:prstGeom prst="rect">
            <a:avLst/>
          </a:prstGeom>
          <a:noFill/>
        </p:spPr>
        <p:txBody>
          <a:bodyPr wrap="square" rtlCol="0">
            <a:spAutoFit/>
          </a:bodyPr>
          <a:lstStyle/>
          <a:p>
            <a:r>
              <a:rPr lang="en-CA" sz="2400" dirty="0" smtClean="0">
                <a:solidFill>
                  <a:schemeClr val="bg1"/>
                </a:solidFill>
              </a:rPr>
              <a:t>Accomplished   Timeline</a:t>
            </a:r>
            <a:endParaRPr lang="en-CA" sz="2400" dirty="0">
              <a:solidFill>
                <a:schemeClr val="bg1"/>
              </a:solidFill>
            </a:endParaRPr>
          </a:p>
          <a:p>
            <a:endParaRPr lang="en-CA" dirty="0"/>
          </a:p>
        </p:txBody>
      </p:sp>
      <p:sp>
        <p:nvSpPr>
          <p:cNvPr id="3" name="TextBox 2"/>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2</a:t>
            </a:r>
            <a:endParaRPr lang="en-CA" dirty="0">
              <a:solidFill>
                <a:srgbClr val="113F7C"/>
              </a:solidFill>
            </a:endParaRPr>
          </a:p>
        </p:txBody>
      </p:sp>
      <p:sp>
        <p:nvSpPr>
          <p:cNvPr id="4" name="Subtitle 2"/>
          <p:cNvSpPr txBox="1">
            <a:spLocks/>
          </p:cNvSpPr>
          <p:nvPr/>
        </p:nvSpPr>
        <p:spPr>
          <a:xfrm>
            <a:off x="327019" y="678519"/>
            <a:ext cx="8136904"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p:txBody>
      </p:sp>
      <p:grpSp>
        <p:nvGrpSpPr>
          <p:cNvPr id="6" name="Group 5"/>
          <p:cNvGrpSpPr/>
          <p:nvPr/>
        </p:nvGrpSpPr>
        <p:grpSpPr>
          <a:xfrm>
            <a:off x="327019" y="678519"/>
            <a:ext cx="9371749" cy="642233"/>
            <a:chOff x="128889" y="1092963"/>
            <a:chExt cx="9371749" cy="642233"/>
          </a:xfrm>
        </p:grpSpPr>
        <p:sp>
          <p:nvSpPr>
            <p:cNvPr id="8" name="TextBox 7"/>
            <p:cNvSpPr txBox="1"/>
            <p:nvPr/>
          </p:nvSpPr>
          <p:spPr>
            <a:xfrm>
              <a:off x="7507778" y="1352199"/>
              <a:ext cx="1992860" cy="369332"/>
            </a:xfrm>
            <a:prstGeom prst="rect">
              <a:avLst/>
            </a:prstGeom>
            <a:noFill/>
          </p:spPr>
          <p:txBody>
            <a:bodyPr wrap="square" rtlCol="0">
              <a:spAutoFit/>
            </a:bodyPr>
            <a:lstStyle/>
            <a:p>
              <a:r>
                <a:rPr lang="en-CA" dirty="0" smtClean="0">
                  <a:solidFill>
                    <a:srgbClr val="0F2D68"/>
                  </a:solidFill>
                </a:rPr>
                <a:t>August </a:t>
              </a:r>
              <a:r>
                <a:rPr lang="en-CA" dirty="0">
                  <a:solidFill>
                    <a:srgbClr val="0F2D68"/>
                  </a:solidFill>
                </a:rPr>
                <a:t>2017</a:t>
              </a:r>
            </a:p>
          </p:txBody>
        </p:sp>
        <p:grpSp>
          <p:nvGrpSpPr>
            <p:cNvPr id="5" name="Group 4"/>
            <p:cNvGrpSpPr/>
            <p:nvPr/>
          </p:nvGrpSpPr>
          <p:grpSpPr>
            <a:xfrm>
              <a:off x="128889" y="1092963"/>
              <a:ext cx="8321898" cy="642233"/>
              <a:chOff x="128889" y="1092963"/>
              <a:chExt cx="8321898" cy="642233"/>
            </a:xfrm>
          </p:grpSpPr>
          <p:cxnSp>
            <p:nvCxnSpPr>
              <p:cNvPr id="10" name="Straight Connector 9"/>
              <p:cNvCxnSpPr>
                <a:cxnSpLocks/>
              </p:cNvCxnSpPr>
              <p:nvPr/>
            </p:nvCxnSpPr>
            <p:spPr>
              <a:xfrm>
                <a:off x="318675" y="1094368"/>
                <a:ext cx="8132112" cy="0"/>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28889" y="1365864"/>
                <a:ext cx="1992860" cy="369332"/>
              </a:xfrm>
              <a:prstGeom prst="rect">
                <a:avLst/>
              </a:prstGeom>
              <a:noFill/>
            </p:spPr>
            <p:txBody>
              <a:bodyPr wrap="square" rtlCol="0">
                <a:spAutoFit/>
              </a:bodyPr>
              <a:lstStyle/>
              <a:p>
                <a:r>
                  <a:rPr lang="en-CA" dirty="0">
                    <a:solidFill>
                      <a:srgbClr val="0F2D68"/>
                    </a:solidFill>
                  </a:rPr>
                  <a:t>March  2017</a:t>
                </a:r>
              </a:p>
            </p:txBody>
          </p:sp>
          <p:cxnSp>
            <p:nvCxnSpPr>
              <p:cNvPr id="18" name="Straight Connector 17"/>
              <p:cNvCxnSpPr/>
              <p:nvPr/>
            </p:nvCxnSpPr>
            <p:spPr>
              <a:xfrm>
                <a:off x="833058" y="1104474"/>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319907" y="1092963"/>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41659"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229681" y="1098552"/>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221068" y="1346463"/>
                <a:ext cx="1992860" cy="369332"/>
              </a:xfrm>
              <a:prstGeom prst="rect">
                <a:avLst/>
              </a:prstGeom>
              <a:noFill/>
            </p:spPr>
            <p:txBody>
              <a:bodyPr wrap="square" rtlCol="0">
                <a:spAutoFit/>
              </a:bodyPr>
              <a:lstStyle/>
              <a:p>
                <a:r>
                  <a:rPr lang="en-CA" dirty="0">
                    <a:solidFill>
                      <a:srgbClr val="0F2D68"/>
                    </a:solidFill>
                  </a:rPr>
                  <a:t>May  2017</a:t>
                </a:r>
              </a:p>
            </p:txBody>
          </p:sp>
          <p:sp>
            <p:nvSpPr>
              <p:cNvPr id="28" name="TextBox 27"/>
              <p:cNvSpPr txBox="1"/>
              <p:nvPr/>
            </p:nvSpPr>
            <p:spPr>
              <a:xfrm>
                <a:off x="1700514" y="1365864"/>
                <a:ext cx="1992860" cy="369332"/>
              </a:xfrm>
              <a:prstGeom prst="rect">
                <a:avLst/>
              </a:prstGeom>
              <a:noFill/>
            </p:spPr>
            <p:txBody>
              <a:bodyPr wrap="square" rtlCol="0">
                <a:spAutoFit/>
              </a:bodyPr>
              <a:lstStyle/>
              <a:p>
                <a:r>
                  <a:rPr lang="en-CA" dirty="0" smtClean="0">
                    <a:solidFill>
                      <a:srgbClr val="0F2D68"/>
                    </a:solidFill>
                  </a:rPr>
                  <a:t>April  </a:t>
                </a:r>
                <a:r>
                  <a:rPr lang="en-CA" dirty="0">
                    <a:solidFill>
                      <a:srgbClr val="0F2D68"/>
                    </a:solidFill>
                  </a:rPr>
                  <a:t>2017</a:t>
                </a:r>
              </a:p>
            </p:txBody>
          </p:sp>
          <p:sp>
            <p:nvSpPr>
              <p:cNvPr id="29" name="TextBox 28"/>
              <p:cNvSpPr txBox="1"/>
              <p:nvPr/>
            </p:nvSpPr>
            <p:spPr>
              <a:xfrm>
                <a:off x="4633596" y="1365864"/>
                <a:ext cx="1992860" cy="369332"/>
              </a:xfrm>
              <a:prstGeom prst="rect">
                <a:avLst/>
              </a:prstGeom>
              <a:noFill/>
            </p:spPr>
            <p:txBody>
              <a:bodyPr wrap="square" rtlCol="0">
                <a:spAutoFit/>
              </a:bodyPr>
              <a:lstStyle/>
              <a:p>
                <a:r>
                  <a:rPr lang="en-CA" dirty="0" smtClean="0">
                    <a:solidFill>
                      <a:srgbClr val="0F2D68"/>
                    </a:solidFill>
                  </a:rPr>
                  <a:t>June  </a:t>
                </a:r>
                <a:r>
                  <a:rPr lang="en-CA" dirty="0">
                    <a:solidFill>
                      <a:srgbClr val="0F2D68"/>
                    </a:solidFill>
                  </a:rPr>
                  <a:t>2017</a:t>
                </a:r>
              </a:p>
            </p:txBody>
          </p:sp>
          <p:sp>
            <p:nvSpPr>
              <p:cNvPr id="32" name="TextBox 31"/>
              <p:cNvSpPr txBox="1"/>
              <p:nvPr/>
            </p:nvSpPr>
            <p:spPr>
              <a:xfrm>
                <a:off x="6293847" y="1365162"/>
                <a:ext cx="1992860" cy="369332"/>
              </a:xfrm>
              <a:prstGeom prst="rect">
                <a:avLst/>
              </a:prstGeom>
              <a:noFill/>
            </p:spPr>
            <p:txBody>
              <a:bodyPr wrap="square" rtlCol="0">
                <a:spAutoFit/>
              </a:bodyPr>
              <a:lstStyle/>
              <a:p>
                <a:r>
                  <a:rPr lang="en-CA" dirty="0" smtClean="0">
                    <a:solidFill>
                      <a:srgbClr val="0F2D68"/>
                    </a:solidFill>
                  </a:rPr>
                  <a:t>July  </a:t>
                </a:r>
                <a:r>
                  <a:rPr lang="en-CA" dirty="0">
                    <a:solidFill>
                      <a:srgbClr val="0F2D68"/>
                    </a:solidFill>
                  </a:rPr>
                  <a:t>2017</a:t>
                </a:r>
              </a:p>
            </p:txBody>
          </p:sp>
          <p:cxnSp>
            <p:nvCxnSpPr>
              <p:cNvPr id="33" name="Straight Connector 32"/>
              <p:cNvCxnSpPr/>
              <p:nvPr/>
            </p:nvCxnSpPr>
            <p:spPr>
              <a:xfrm>
                <a:off x="6852127"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800931"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grpSp>
      </p:grpSp>
      <p:pic>
        <p:nvPicPr>
          <p:cNvPr id="35" name="Picture 34">
            <a:extLst>
              <a:ext uri="{FF2B5EF4-FFF2-40B4-BE49-F238E27FC236}">
                <a16:creationId xmlns:a16="http://schemas.microsoft.com/office/drawing/2014/main" xmlns="" id="{4F043B04-DC90-4738-A66A-BDD49DAFC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16" y="2295525"/>
            <a:ext cx="4492399" cy="2571750"/>
          </a:xfrm>
          <a:prstGeom prst="rect">
            <a:avLst/>
          </a:prstGeom>
        </p:spPr>
      </p:pic>
      <p:sp>
        <p:nvSpPr>
          <p:cNvPr id="36" name="Rectangle 35"/>
          <p:cNvSpPr/>
          <p:nvPr/>
        </p:nvSpPr>
        <p:spPr>
          <a:xfrm>
            <a:off x="335400" y="1878621"/>
            <a:ext cx="4641527" cy="369332"/>
          </a:xfrm>
          <a:prstGeom prst="rect">
            <a:avLst/>
          </a:prstGeom>
        </p:spPr>
        <p:txBody>
          <a:bodyPr wrap="none">
            <a:spAutoFit/>
          </a:bodyPr>
          <a:lstStyle/>
          <a:p>
            <a:r>
              <a:rPr lang="en-CA" b="1" dirty="0" smtClean="0">
                <a:solidFill>
                  <a:srgbClr val="113F7C"/>
                </a:solidFill>
              </a:rPr>
              <a:t>Maximum Electron </a:t>
            </a:r>
            <a:r>
              <a:rPr lang="en-CA" b="1" dirty="0" smtClean="0">
                <a:solidFill>
                  <a:srgbClr val="113F7C"/>
                </a:solidFill>
              </a:rPr>
              <a:t>B</a:t>
            </a:r>
            <a:r>
              <a:rPr lang="en-CA" b="1" dirty="0" smtClean="0">
                <a:solidFill>
                  <a:srgbClr val="113F7C"/>
                </a:solidFill>
              </a:rPr>
              <a:t>eam Measured </a:t>
            </a:r>
            <a:r>
              <a:rPr lang="en-CA" b="1" dirty="0" smtClean="0">
                <a:solidFill>
                  <a:srgbClr val="113F7C"/>
                </a:solidFill>
              </a:rPr>
              <a:t>1 Amp </a:t>
            </a:r>
            <a:r>
              <a:rPr lang="en-CA" b="1" dirty="0" smtClean="0">
                <a:solidFill>
                  <a:srgbClr val="113F7C"/>
                </a:solidFill>
              </a:rPr>
              <a:t>!!</a:t>
            </a:r>
            <a:endParaRPr lang="en-CA" dirty="0"/>
          </a:p>
        </p:txBody>
      </p:sp>
      <p:sp>
        <p:nvSpPr>
          <p:cNvPr id="7" name="AutoShape 2" descr="Image result for super happy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6148" name="Picture 4" descr="Image result for super happy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198" y="3030575"/>
            <a:ext cx="853555" cy="119782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17519" y="1254244"/>
            <a:ext cx="8836696" cy="315399"/>
            <a:chOff x="536575" y="4354296"/>
            <a:chExt cx="8836696" cy="315399"/>
          </a:xfrm>
        </p:grpSpPr>
        <p:sp>
          <p:nvSpPr>
            <p:cNvPr id="9" name="TextBox 8"/>
            <p:cNvSpPr txBox="1"/>
            <p:nvPr/>
          </p:nvSpPr>
          <p:spPr>
            <a:xfrm>
              <a:off x="536575" y="4361918"/>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First Beam</a:t>
              </a:r>
              <a:endParaRPr lang="en-CA" sz="1400" b="1" dirty="0">
                <a:solidFill>
                  <a:schemeClr val="tx2">
                    <a:lumMod val="60000"/>
                    <a:lumOff val="40000"/>
                  </a:schemeClr>
                </a:solidFill>
              </a:endParaRPr>
            </a:p>
          </p:txBody>
        </p:sp>
        <p:sp>
          <p:nvSpPr>
            <p:cNvPr id="37" name="TextBox 36"/>
            <p:cNvSpPr txBox="1"/>
            <p:nvPr/>
          </p:nvSpPr>
          <p:spPr>
            <a:xfrm>
              <a:off x="2256507" y="4361917"/>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Charge Breeding</a:t>
              </a:r>
              <a:endParaRPr lang="en-CA" sz="1400" b="1" dirty="0">
                <a:solidFill>
                  <a:schemeClr val="tx2">
                    <a:lumMod val="60000"/>
                    <a:lumOff val="40000"/>
                  </a:schemeClr>
                </a:solidFill>
              </a:endParaRPr>
            </a:p>
          </p:txBody>
        </p:sp>
        <p:sp>
          <p:nvSpPr>
            <p:cNvPr id="38" name="TextBox 37"/>
            <p:cNvSpPr txBox="1"/>
            <p:nvPr/>
          </p:nvSpPr>
          <p:spPr>
            <a:xfrm>
              <a:off x="6781801" y="4354297"/>
              <a:ext cx="2591470" cy="307777"/>
            </a:xfrm>
            <a:prstGeom prst="rect">
              <a:avLst/>
            </a:prstGeom>
            <a:noFill/>
          </p:spPr>
          <p:txBody>
            <a:bodyPr wrap="square" rtlCol="0">
              <a:spAutoFit/>
            </a:bodyPr>
            <a:lstStyle/>
            <a:p>
              <a:r>
                <a:rPr lang="en-CA" sz="1400" b="1" dirty="0" smtClean="0">
                  <a:solidFill>
                    <a:schemeClr val="tx2">
                      <a:lumMod val="60000"/>
                      <a:lumOff val="40000"/>
                    </a:schemeClr>
                  </a:solidFill>
                </a:rPr>
                <a:t>High Voltage </a:t>
              </a:r>
              <a:r>
                <a:rPr lang="en-CA" sz="1400" b="1" dirty="0" smtClean="0">
                  <a:solidFill>
                    <a:schemeClr val="tx2">
                      <a:lumMod val="60000"/>
                      <a:lumOff val="40000"/>
                    </a:schemeClr>
                  </a:solidFill>
                </a:rPr>
                <a:t>Enclosures</a:t>
              </a:r>
              <a:endParaRPr lang="en-CA" sz="1400" b="1" dirty="0">
                <a:solidFill>
                  <a:schemeClr val="tx2">
                    <a:lumMod val="60000"/>
                    <a:lumOff val="40000"/>
                  </a:schemeClr>
                </a:solidFill>
              </a:endParaRPr>
            </a:p>
          </p:txBody>
        </p:sp>
        <p:sp>
          <p:nvSpPr>
            <p:cNvPr id="39" name="TextBox 38"/>
            <p:cNvSpPr txBox="1"/>
            <p:nvPr/>
          </p:nvSpPr>
          <p:spPr>
            <a:xfrm>
              <a:off x="4300221" y="4354296"/>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Laser -Ion Source</a:t>
              </a:r>
              <a:endParaRPr lang="en-CA" sz="1400" b="1" dirty="0">
                <a:solidFill>
                  <a:schemeClr val="tx2">
                    <a:lumMod val="60000"/>
                    <a:lumOff val="40000"/>
                  </a:schemeClr>
                </a:solidFill>
              </a:endParaRPr>
            </a:p>
          </p:txBody>
        </p:sp>
      </p:grpSp>
    </p:spTree>
    <p:extLst>
      <p:ext uri="{BB962C8B-B14F-4D97-AF65-F5344CB8AC3E}">
        <p14:creationId xmlns:p14="http://schemas.microsoft.com/office/powerpoint/2010/main" val="1363099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3541" y="12211"/>
            <a:ext cx="3969327" cy="738664"/>
          </a:xfrm>
          <a:prstGeom prst="rect">
            <a:avLst/>
          </a:prstGeom>
          <a:noFill/>
        </p:spPr>
        <p:txBody>
          <a:bodyPr wrap="square" rtlCol="0">
            <a:spAutoFit/>
          </a:bodyPr>
          <a:lstStyle/>
          <a:p>
            <a:r>
              <a:rPr lang="en-CA" sz="2400" dirty="0" smtClean="0">
                <a:solidFill>
                  <a:schemeClr val="bg1"/>
                </a:solidFill>
              </a:rPr>
              <a:t>Accomplished   Timeline</a:t>
            </a:r>
            <a:endParaRPr lang="en-CA" sz="2400" dirty="0">
              <a:solidFill>
                <a:schemeClr val="bg1"/>
              </a:solidFill>
            </a:endParaRPr>
          </a:p>
          <a:p>
            <a:endParaRPr lang="en-CA" dirty="0"/>
          </a:p>
        </p:txBody>
      </p:sp>
      <p:sp>
        <p:nvSpPr>
          <p:cNvPr id="3" name="TextBox 2"/>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2</a:t>
            </a:r>
            <a:endParaRPr lang="en-CA" dirty="0">
              <a:solidFill>
                <a:srgbClr val="113F7C"/>
              </a:solidFill>
            </a:endParaRPr>
          </a:p>
        </p:txBody>
      </p:sp>
      <p:sp>
        <p:nvSpPr>
          <p:cNvPr id="4" name="Subtitle 2"/>
          <p:cNvSpPr txBox="1">
            <a:spLocks/>
          </p:cNvSpPr>
          <p:nvPr/>
        </p:nvSpPr>
        <p:spPr>
          <a:xfrm>
            <a:off x="327019" y="678519"/>
            <a:ext cx="8136904"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p:txBody>
      </p:sp>
      <p:grpSp>
        <p:nvGrpSpPr>
          <p:cNvPr id="6" name="Group 5"/>
          <p:cNvGrpSpPr/>
          <p:nvPr/>
        </p:nvGrpSpPr>
        <p:grpSpPr>
          <a:xfrm>
            <a:off x="327019" y="678519"/>
            <a:ext cx="9371749" cy="642233"/>
            <a:chOff x="128889" y="1092963"/>
            <a:chExt cx="9371749" cy="642233"/>
          </a:xfrm>
        </p:grpSpPr>
        <p:sp>
          <p:nvSpPr>
            <p:cNvPr id="8" name="TextBox 7"/>
            <p:cNvSpPr txBox="1"/>
            <p:nvPr/>
          </p:nvSpPr>
          <p:spPr>
            <a:xfrm>
              <a:off x="7507778" y="1352199"/>
              <a:ext cx="1992860" cy="369332"/>
            </a:xfrm>
            <a:prstGeom prst="rect">
              <a:avLst/>
            </a:prstGeom>
            <a:noFill/>
          </p:spPr>
          <p:txBody>
            <a:bodyPr wrap="square" rtlCol="0">
              <a:spAutoFit/>
            </a:bodyPr>
            <a:lstStyle/>
            <a:p>
              <a:r>
                <a:rPr lang="en-CA" dirty="0" smtClean="0">
                  <a:solidFill>
                    <a:srgbClr val="0F2D68"/>
                  </a:solidFill>
                </a:rPr>
                <a:t>August </a:t>
              </a:r>
              <a:r>
                <a:rPr lang="en-CA" dirty="0">
                  <a:solidFill>
                    <a:srgbClr val="0F2D68"/>
                  </a:solidFill>
                </a:rPr>
                <a:t>2017</a:t>
              </a:r>
            </a:p>
          </p:txBody>
        </p:sp>
        <p:grpSp>
          <p:nvGrpSpPr>
            <p:cNvPr id="5" name="Group 4"/>
            <p:cNvGrpSpPr/>
            <p:nvPr/>
          </p:nvGrpSpPr>
          <p:grpSpPr>
            <a:xfrm>
              <a:off x="128889" y="1092963"/>
              <a:ext cx="8321898" cy="642233"/>
              <a:chOff x="128889" y="1092963"/>
              <a:chExt cx="8321898" cy="642233"/>
            </a:xfrm>
          </p:grpSpPr>
          <p:cxnSp>
            <p:nvCxnSpPr>
              <p:cNvPr id="10" name="Straight Connector 9"/>
              <p:cNvCxnSpPr>
                <a:cxnSpLocks/>
              </p:cNvCxnSpPr>
              <p:nvPr/>
            </p:nvCxnSpPr>
            <p:spPr>
              <a:xfrm>
                <a:off x="318675" y="1094368"/>
                <a:ext cx="8132112" cy="0"/>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28889" y="1365864"/>
                <a:ext cx="1992860" cy="369332"/>
              </a:xfrm>
              <a:prstGeom prst="rect">
                <a:avLst/>
              </a:prstGeom>
              <a:noFill/>
            </p:spPr>
            <p:txBody>
              <a:bodyPr wrap="square" rtlCol="0">
                <a:spAutoFit/>
              </a:bodyPr>
              <a:lstStyle/>
              <a:p>
                <a:r>
                  <a:rPr lang="en-CA" dirty="0">
                    <a:solidFill>
                      <a:srgbClr val="0F2D68"/>
                    </a:solidFill>
                  </a:rPr>
                  <a:t>March  2017</a:t>
                </a:r>
              </a:p>
            </p:txBody>
          </p:sp>
          <p:cxnSp>
            <p:nvCxnSpPr>
              <p:cNvPr id="18" name="Straight Connector 17"/>
              <p:cNvCxnSpPr/>
              <p:nvPr/>
            </p:nvCxnSpPr>
            <p:spPr>
              <a:xfrm>
                <a:off x="833058" y="1104474"/>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319907" y="1092963"/>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41659"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229681" y="1098552"/>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221068" y="1346463"/>
                <a:ext cx="1992860" cy="369332"/>
              </a:xfrm>
              <a:prstGeom prst="rect">
                <a:avLst/>
              </a:prstGeom>
              <a:noFill/>
            </p:spPr>
            <p:txBody>
              <a:bodyPr wrap="square" rtlCol="0">
                <a:spAutoFit/>
              </a:bodyPr>
              <a:lstStyle/>
              <a:p>
                <a:r>
                  <a:rPr lang="en-CA" dirty="0">
                    <a:solidFill>
                      <a:srgbClr val="0F2D68"/>
                    </a:solidFill>
                  </a:rPr>
                  <a:t>May  2017</a:t>
                </a:r>
              </a:p>
            </p:txBody>
          </p:sp>
          <p:sp>
            <p:nvSpPr>
              <p:cNvPr id="28" name="TextBox 27"/>
              <p:cNvSpPr txBox="1"/>
              <p:nvPr/>
            </p:nvSpPr>
            <p:spPr>
              <a:xfrm>
                <a:off x="1700514" y="1365864"/>
                <a:ext cx="1992860" cy="369332"/>
              </a:xfrm>
              <a:prstGeom prst="rect">
                <a:avLst/>
              </a:prstGeom>
              <a:noFill/>
            </p:spPr>
            <p:txBody>
              <a:bodyPr wrap="square" rtlCol="0">
                <a:spAutoFit/>
              </a:bodyPr>
              <a:lstStyle/>
              <a:p>
                <a:r>
                  <a:rPr lang="en-CA" dirty="0" smtClean="0">
                    <a:solidFill>
                      <a:srgbClr val="0F2D68"/>
                    </a:solidFill>
                  </a:rPr>
                  <a:t>April  </a:t>
                </a:r>
                <a:r>
                  <a:rPr lang="en-CA" dirty="0">
                    <a:solidFill>
                      <a:srgbClr val="0F2D68"/>
                    </a:solidFill>
                  </a:rPr>
                  <a:t>2017</a:t>
                </a:r>
              </a:p>
            </p:txBody>
          </p:sp>
          <p:sp>
            <p:nvSpPr>
              <p:cNvPr id="29" name="TextBox 28"/>
              <p:cNvSpPr txBox="1"/>
              <p:nvPr/>
            </p:nvSpPr>
            <p:spPr>
              <a:xfrm>
                <a:off x="4633596" y="1365864"/>
                <a:ext cx="1992860" cy="369332"/>
              </a:xfrm>
              <a:prstGeom prst="rect">
                <a:avLst/>
              </a:prstGeom>
              <a:noFill/>
            </p:spPr>
            <p:txBody>
              <a:bodyPr wrap="square" rtlCol="0">
                <a:spAutoFit/>
              </a:bodyPr>
              <a:lstStyle/>
              <a:p>
                <a:r>
                  <a:rPr lang="en-CA" dirty="0" smtClean="0">
                    <a:solidFill>
                      <a:srgbClr val="0F2D68"/>
                    </a:solidFill>
                  </a:rPr>
                  <a:t>June  </a:t>
                </a:r>
                <a:r>
                  <a:rPr lang="en-CA" dirty="0">
                    <a:solidFill>
                      <a:srgbClr val="0F2D68"/>
                    </a:solidFill>
                  </a:rPr>
                  <a:t>2017</a:t>
                </a:r>
              </a:p>
            </p:txBody>
          </p:sp>
          <p:sp>
            <p:nvSpPr>
              <p:cNvPr id="32" name="TextBox 31"/>
              <p:cNvSpPr txBox="1"/>
              <p:nvPr/>
            </p:nvSpPr>
            <p:spPr>
              <a:xfrm>
                <a:off x="6293847" y="1365162"/>
                <a:ext cx="1992860" cy="369332"/>
              </a:xfrm>
              <a:prstGeom prst="rect">
                <a:avLst/>
              </a:prstGeom>
              <a:noFill/>
            </p:spPr>
            <p:txBody>
              <a:bodyPr wrap="square" rtlCol="0">
                <a:spAutoFit/>
              </a:bodyPr>
              <a:lstStyle/>
              <a:p>
                <a:r>
                  <a:rPr lang="en-CA" dirty="0" smtClean="0">
                    <a:solidFill>
                      <a:srgbClr val="0F2D68"/>
                    </a:solidFill>
                  </a:rPr>
                  <a:t>July  </a:t>
                </a:r>
                <a:r>
                  <a:rPr lang="en-CA" dirty="0">
                    <a:solidFill>
                      <a:srgbClr val="0F2D68"/>
                    </a:solidFill>
                  </a:rPr>
                  <a:t>2017</a:t>
                </a:r>
              </a:p>
            </p:txBody>
          </p:sp>
          <p:cxnSp>
            <p:nvCxnSpPr>
              <p:cNvPr id="33" name="Straight Connector 32"/>
              <p:cNvCxnSpPr/>
              <p:nvPr/>
            </p:nvCxnSpPr>
            <p:spPr>
              <a:xfrm>
                <a:off x="6852127"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800931"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grpSp>
      </p:grpSp>
      <p:pic>
        <p:nvPicPr>
          <p:cNvPr id="35" name="Picture 34">
            <a:extLst>
              <a:ext uri="{FF2B5EF4-FFF2-40B4-BE49-F238E27FC236}">
                <a16:creationId xmlns:a16="http://schemas.microsoft.com/office/drawing/2014/main" xmlns="" id="{4F043B04-DC90-4738-A66A-BDD49DAFC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16" y="2295525"/>
            <a:ext cx="4492399" cy="2571750"/>
          </a:xfrm>
          <a:prstGeom prst="rect">
            <a:avLst/>
          </a:prstGeom>
        </p:spPr>
      </p:pic>
      <p:sp>
        <p:nvSpPr>
          <p:cNvPr id="36" name="Rectangle 35"/>
          <p:cNvSpPr/>
          <p:nvPr/>
        </p:nvSpPr>
        <p:spPr>
          <a:xfrm>
            <a:off x="335400" y="1878621"/>
            <a:ext cx="4641527" cy="369332"/>
          </a:xfrm>
          <a:prstGeom prst="rect">
            <a:avLst/>
          </a:prstGeom>
        </p:spPr>
        <p:txBody>
          <a:bodyPr wrap="none">
            <a:spAutoFit/>
          </a:bodyPr>
          <a:lstStyle/>
          <a:p>
            <a:r>
              <a:rPr lang="en-CA" b="1" dirty="0" smtClean="0">
                <a:solidFill>
                  <a:srgbClr val="113F7C"/>
                </a:solidFill>
              </a:rPr>
              <a:t>Maximum Electron </a:t>
            </a:r>
            <a:r>
              <a:rPr lang="en-CA" b="1" dirty="0" smtClean="0">
                <a:solidFill>
                  <a:srgbClr val="113F7C"/>
                </a:solidFill>
              </a:rPr>
              <a:t>B</a:t>
            </a:r>
            <a:r>
              <a:rPr lang="en-CA" b="1" dirty="0" smtClean="0">
                <a:solidFill>
                  <a:srgbClr val="113F7C"/>
                </a:solidFill>
              </a:rPr>
              <a:t>eam Measured </a:t>
            </a:r>
            <a:r>
              <a:rPr lang="en-CA" b="1" dirty="0" smtClean="0">
                <a:solidFill>
                  <a:srgbClr val="113F7C"/>
                </a:solidFill>
              </a:rPr>
              <a:t>1 Amp </a:t>
            </a:r>
            <a:r>
              <a:rPr lang="en-CA" b="1" dirty="0" smtClean="0">
                <a:solidFill>
                  <a:srgbClr val="113F7C"/>
                </a:solidFill>
              </a:rPr>
              <a:t>!!</a:t>
            </a:r>
            <a:endParaRPr lang="en-CA" dirty="0"/>
          </a:p>
        </p:txBody>
      </p:sp>
      <p:sp>
        <p:nvSpPr>
          <p:cNvPr id="7" name="AutoShape 2" descr="Image result for super happy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6148" name="Picture 4" descr="Image result for super happy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198" y="3030575"/>
            <a:ext cx="853555" cy="119782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17519" y="1254244"/>
            <a:ext cx="8836696" cy="315399"/>
            <a:chOff x="536575" y="4354296"/>
            <a:chExt cx="8836696" cy="315399"/>
          </a:xfrm>
        </p:grpSpPr>
        <p:sp>
          <p:nvSpPr>
            <p:cNvPr id="9" name="TextBox 8"/>
            <p:cNvSpPr txBox="1"/>
            <p:nvPr/>
          </p:nvSpPr>
          <p:spPr>
            <a:xfrm>
              <a:off x="536575" y="4361918"/>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First Beam</a:t>
              </a:r>
              <a:endParaRPr lang="en-CA" sz="1400" b="1" dirty="0">
                <a:solidFill>
                  <a:schemeClr val="tx2">
                    <a:lumMod val="60000"/>
                    <a:lumOff val="40000"/>
                  </a:schemeClr>
                </a:solidFill>
              </a:endParaRPr>
            </a:p>
          </p:txBody>
        </p:sp>
        <p:sp>
          <p:nvSpPr>
            <p:cNvPr id="37" name="TextBox 36"/>
            <p:cNvSpPr txBox="1"/>
            <p:nvPr/>
          </p:nvSpPr>
          <p:spPr>
            <a:xfrm>
              <a:off x="2256507" y="4361917"/>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Charge Breeding</a:t>
              </a:r>
              <a:endParaRPr lang="en-CA" sz="1400" b="1" dirty="0">
                <a:solidFill>
                  <a:schemeClr val="tx2">
                    <a:lumMod val="60000"/>
                    <a:lumOff val="40000"/>
                  </a:schemeClr>
                </a:solidFill>
              </a:endParaRPr>
            </a:p>
          </p:txBody>
        </p:sp>
        <p:sp>
          <p:nvSpPr>
            <p:cNvPr id="38" name="TextBox 37"/>
            <p:cNvSpPr txBox="1"/>
            <p:nvPr/>
          </p:nvSpPr>
          <p:spPr>
            <a:xfrm>
              <a:off x="6781801" y="4354297"/>
              <a:ext cx="2591470" cy="307777"/>
            </a:xfrm>
            <a:prstGeom prst="rect">
              <a:avLst/>
            </a:prstGeom>
            <a:noFill/>
          </p:spPr>
          <p:txBody>
            <a:bodyPr wrap="square" rtlCol="0">
              <a:spAutoFit/>
            </a:bodyPr>
            <a:lstStyle/>
            <a:p>
              <a:r>
                <a:rPr lang="en-CA" sz="1400" b="1" dirty="0" smtClean="0">
                  <a:solidFill>
                    <a:schemeClr val="tx2">
                      <a:lumMod val="60000"/>
                      <a:lumOff val="40000"/>
                    </a:schemeClr>
                  </a:solidFill>
                </a:rPr>
                <a:t>High Voltage </a:t>
              </a:r>
              <a:r>
                <a:rPr lang="en-CA" sz="1400" b="1" dirty="0" smtClean="0">
                  <a:solidFill>
                    <a:schemeClr val="tx2">
                      <a:lumMod val="60000"/>
                      <a:lumOff val="40000"/>
                    </a:schemeClr>
                  </a:solidFill>
                </a:rPr>
                <a:t>Enclosures</a:t>
              </a:r>
              <a:endParaRPr lang="en-CA" sz="1400" b="1" dirty="0">
                <a:solidFill>
                  <a:schemeClr val="tx2">
                    <a:lumMod val="60000"/>
                    <a:lumOff val="40000"/>
                  </a:schemeClr>
                </a:solidFill>
              </a:endParaRPr>
            </a:p>
          </p:txBody>
        </p:sp>
        <p:sp>
          <p:nvSpPr>
            <p:cNvPr id="39" name="TextBox 38"/>
            <p:cNvSpPr txBox="1"/>
            <p:nvPr/>
          </p:nvSpPr>
          <p:spPr>
            <a:xfrm>
              <a:off x="4300221" y="4354296"/>
              <a:ext cx="1558925" cy="307777"/>
            </a:xfrm>
            <a:prstGeom prst="rect">
              <a:avLst/>
            </a:prstGeom>
            <a:noFill/>
          </p:spPr>
          <p:txBody>
            <a:bodyPr wrap="square" rtlCol="0">
              <a:spAutoFit/>
            </a:bodyPr>
            <a:lstStyle/>
            <a:p>
              <a:r>
                <a:rPr lang="en-CA" sz="1400" b="1" dirty="0" smtClean="0">
                  <a:solidFill>
                    <a:schemeClr val="tx2">
                      <a:lumMod val="60000"/>
                      <a:lumOff val="40000"/>
                    </a:schemeClr>
                  </a:solidFill>
                </a:rPr>
                <a:t>Laser -Ion Source</a:t>
              </a:r>
              <a:endParaRPr lang="en-CA" sz="1400" b="1" dirty="0">
                <a:solidFill>
                  <a:schemeClr val="tx2">
                    <a:lumMod val="60000"/>
                    <a:lumOff val="40000"/>
                  </a:schemeClr>
                </a:solidFill>
              </a:endParaRPr>
            </a:p>
          </p:txBody>
        </p:sp>
      </p:grpSp>
      <p:pic>
        <p:nvPicPr>
          <p:cNvPr id="30" name="Picture 29">
            <a:extLst>
              <a:ext uri="{FF2B5EF4-FFF2-40B4-BE49-F238E27FC236}">
                <a16:creationId xmlns:a16="http://schemas.microsoft.com/office/drawing/2014/main" xmlns="" id="{66F6CADA-7CEC-4D40-84F4-3CBA5E796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9851" y="2194250"/>
            <a:ext cx="3763944" cy="2764584"/>
          </a:xfrm>
          <a:prstGeom prst="rect">
            <a:avLst/>
          </a:prstGeom>
        </p:spPr>
      </p:pic>
      <p:sp>
        <p:nvSpPr>
          <p:cNvPr id="31" name="Rectangle 30"/>
          <p:cNvSpPr/>
          <p:nvPr/>
        </p:nvSpPr>
        <p:spPr>
          <a:xfrm>
            <a:off x="5267440" y="1877126"/>
            <a:ext cx="3554819" cy="369332"/>
          </a:xfrm>
          <a:prstGeom prst="rect">
            <a:avLst/>
          </a:prstGeom>
        </p:spPr>
        <p:txBody>
          <a:bodyPr wrap="none">
            <a:spAutoFit/>
          </a:bodyPr>
          <a:lstStyle/>
          <a:p>
            <a:r>
              <a:rPr lang="en-CA" b="1" dirty="0" smtClean="0">
                <a:solidFill>
                  <a:srgbClr val="113F7C"/>
                </a:solidFill>
              </a:rPr>
              <a:t>Charge Breeding – Background Ions</a:t>
            </a:r>
            <a:endParaRPr lang="en-CA" dirty="0"/>
          </a:p>
        </p:txBody>
      </p:sp>
    </p:spTree>
    <p:extLst>
      <p:ext uri="{BB962C8B-B14F-4D97-AF65-F5344CB8AC3E}">
        <p14:creationId xmlns:p14="http://schemas.microsoft.com/office/powerpoint/2010/main" val="3167797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Laser-Ion Source</a:t>
            </a:r>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1577" r="9561"/>
          <a:stretch/>
        </p:blipFill>
        <p:spPr bwMode="auto">
          <a:xfrm>
            <a:off x="431213" y="1143000"/>
            <a:ext cx="4862481"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594374" y="1015990"/>
            <a:ext cx="3597251" cy="3139321"/>
          </a:xfrm>
          <a:prstGeom prst="rect">
            <a:avLst/>
          </a:prstGeom>
        </p:spPr>
        <p:txBody>
          <a:bodyPr wrap="square">
            <a:spAutoFit/>
          </a:bodyPr>
          <a:lstStyle/>
          <a:p>
            <a:r>
              <a:rPr lang="en-CA" dirty="0" smtClean="0">
                <a:solidFill>
                  <a:srgbClr val="0F2D68"/>
                </a:solidFill>
              </a:rPr>
              <a:t>The Laser-Ion source (</a:t>
            </a:r>
            <a:r>
              <a:rPr lang="en-CA" dirty="0" err="1" smtClean="0">
                <a:solidFill>
                  <a:srgbClr val="0F2D68"/>
                </a:solidFill>
              </a:rPr>
              <a:t>Nd</a:t>
            </a:r>
            <a:r>
              <a:rPr lang="en-CA" dirty="0" err="1" smtClean="0">
                <a:solidFill>
                  <a:srgbClr val="0F2D68"/>
                </a:solidFill>
              </a:rPr>
              <a:t>:YAG</a:t>
            </a:r>
            <a:r>
              <a:rPr lang="en-CA" dirty="0" smtClean="0">
                <a:solidFill>
                  <a:srgbClr val="0F2D68"/>
                </a:solidFill>
              </a:rPr>
              <a:t>, 50 </a:t>
            </a:r>
            <a:r>
              <a:rPr lang="en-CA" dirty="0" err="1" smtClean="0">
                <a:solidFill>
                  <a:srgbClr val="0F2D68"/>
                </a:solidFill>
              </a:rPr>
              <a:t>mJ</a:t>
            </a:r>
            <a:r>
              <a:rPr lang="en-CA" dirty="0" smtClean="0">
                <a:solidFill>
                  <a:srgbClr val="0F2D68"/>
                </a:solidFill>
              </a:rPr>
              <a:t>, 8 ns and 1064 nm) </a:t>
            </a:r>
            <a:r>
              <a:rPr lang="en-CA" dirty="0" smtClean="0">
                <a:solidFill>
                  <a:srgbClr val="0F2D68"/>
                </a:solidFill>
              </a:rPr>
              <a:t>will be shipped to TRIUMF for use during the Installation/testing stages.</a:t>
            </a:r>
          </a:p>
          <a:p>
            <a:pPr marL="285750" indent="-285750">
              <a:buFont typeface="Arial" panose="020B0604020202020204" pitchFamily="34" charset="0"/>
              <a:buChar char="•"/>
            </a:pPr>
            <a:endParaRPr lang="en-CA" dirty="0" smtClean="0">
              <a:solidFill>
                <a:srgbClr val="0F2D68"/>
              </a:solidFill>
            </a:endParaRPr>
          </a:p>
          <a:p>
            <a:r>
              <a:rPr lang="en-CA" dirty="0" smtClean="0">
                <a:solidFill>
                  <a:srgbClr val="0F2D68"/>
                </a:solidFill>
              </a:rPr>
              <a:t>Image Charge Detector has been developed at MPIK to measure the charge (No. ions)  on injection and extraction to EBIS -tested using Cu ions.</a:t>
            </a:r>
          </a:p>
          <a:p>
            <a:endParaRPr lang="en-CA" dirty="0" smtClean="0">
              <a:solidFill>
                <a:srgbClr val="0F2D68"/>
              </a:solidFill>
            </a:endParaRPr>
          </a:p>
        </p:txBody>
      </p:sp>
      <p:pic>
        <p:nvPicPr>
          <p:cNvPr id="8"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430839" y="1137284"/>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430839" y="2471897"/>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31213" y="4569023"/>
            <a:ext cx="8436562" cy="338554"/>
          </a:xfrm>
          <a:prstGeom prst="rect">
            <a:avLst/>
          </a:prstGeom>
        </p:spPr>
        <p:txBody>
          <a:bodyPr wrap="square">
            <a:spAutoFit/>
          </a:bodyPr>
          <a:lstStyle/>
          <a:p>
            <a:r>
              <a:rPr lang="en-CA" sz="1600" b="1" i="1" dirty="0">
                <a:solidFill>
                  <a:srgbClr val="0094DA"/>
                </a:solidFill>
              </a:rPr>
              <a:t>Injection – Extraction -Efficiency </a:t>
            </a:r>
            <a:r>
              <a:rPr lang="en-CA" sz="1600" b="1" i="1" dirty="0" smtClean="0">
                <a:solidFill>
                  <a:srgbClr val="0094DA"/>
                </a:solidFill>
              </a:rPr>
              <a:t>measurements to </a:t>
            </a:r>
            <a:r>
              <a:rPr lang="en-CA" sz="1600" b="1" i="1" dirty="0">
                <a:solidFill>
                  <a:srgbClr val="0094DA"/>
                </a:solidFill>
              </a:rPr>
              <a:t>be </a:t>
            </a:r>
            <a:r>
              <a:rPr lang="en-CA" sz="1600" b="1" i="1" dirty="0" smtClean="0">
                <a:solidFill>
                  <a:srgbClr val="0094DA"/>
                </a:solidFill>
              </a:rPr>
              <a:t>reported </a:t>
            </a:r>
            <a:r>
              <a:rPr lang="en-CA" sz="1600" b="1" i="1" dirty="0">
                <a:solidFill>
                  <a:srgbClr val="0094DA"/>
                </a:solidFill>
              </a:rPr>
              <a:t>in the near future -milestone</a:t>
            </a:r>
          </a:p>
        </p:txBody>
      </p:sp>
      <p:sp>
        <p:nvSpPr>
          <p:cNvPr id="10" name="TextBox 9"/>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3</a:t>
            </a:r>
            <a:endParaRPr lang="en-CA" dirty="0">
              <a:solidFill>
                <a:srgbClr val="113F7C"/>
              </a:solidFill>
            </a:endParaRPr>
          </a:p>
        </p:txBody>
      </p:sp>
    </p:spTree>
    <p:extLst>
      <p:ext uri="{BB962C8B-B14F-4D97-AF65-F5344CB8AC3E}">
        <p14:creationId xmlns:p14="http://schemas.microsoft.com/office/powerpoint/2010/main" val="3919863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Voltage Design</a:t>
            </a:r>
            <a:endParaRPr lang="en-CA"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983105" y="1114425"/>
            <a:ext cx="4646295" cy="1619250"/>
          </a:xfrm>
          <a:prstGeom prst="rect">
            <a:avLst/>
          </a:prstGeom>
        </p:spPr>
      </p:pic>
      <p:sp>
        <p:nvSpPr>
          <p:cNvPr id="3" name="TextBox 2"/>
          <p:cNvSpPr txBox="1"/>
          <p:nvPr/>
        </p:nvSpPr>
        <p:spPr>
          <a:xfrm>
            <a:off x="1543050" y="609600"/>
            <a:ext cx="5734050" cy="369332"/>
          </a:xfrm>
          <a:prstGeom prst="rect">
            <a:avLst/>
          </a:prstGeom>
          <a:noFill/>
        </p:spPr>
        <p:txBody>
          <a:bodyPr wrap="square" rtlCol="0">
            <a:spAutoFit/>
          </a:bodyPr>
          <a:lstStyle/>
          <a:p>
            <a:r>
              <a:rPr lang="en-CA" b="1" i="1" dirty="0" smtClean="0">
                <a:solidFill>
                  <a:srgbClr val="113F7C"/>
                </a:solidFill>
              </a:rPr>
              <a:t>CANREB EBIS High Voltage Design </a:t>
            </a:r>
            <a:r>
              <a:rPr lang="en-CA" dirty="0" smtClean="0">
                <a:solidFill>
                  <a:srgbClr val="113F7C"/>
                </a:solidFill>
              </a:rPr>
              <a:t>– </a:t>
            </a:r>
            <a:r>
              <a:rPr lang="en-CA" sz="1400" dirty="0" smtClean="0">
                <a:solidFill>
                  <a:srgbClr val="113F7C"/>
                </a:solidFill>
              </a:rPr>
              <a:t>Document 144792</a:t>
            </a:r>
            <a:endParaRPr lang="en-CA" sz="1400" dirty="0">
              <a:solidFill>
                <a:srgbClr val="113F7C"/>
              </a:solidFill>
            </a:endParaRPr>
          </a:p>
        </p:txBody>
      </p:sp>
      <p:sp>
        <p:nvSpPr>
          <p:cNvPr id="6" name="Rectangle 5"/>
          <p:cNvSpPr/>
          <p:nvPr/>
        </p:nvSpPr>
        <p:spPr>
          <a:xfrm>
            <a:off x="476248" y="2921634"/>
            <a:ext cx="8439152" cy="2031325"/>
          </a:xfrm>
          <a:prstGeom prst="rect">
            <a:avLst/>
          </a:prstGeom>
        </p:spPr>
        <p:txBody>
          <a:bodyPr wrap="square">
            <a:spAutoFit/>
          </a:bodyPr>
          <a:lstStyle/>
          <a:p>
            <a:r>
              <a:rPr lang="en-CA" dirty="0" smtClean="0">
                <a:solidFill>
                  <a:srgbClr val="0F2D68"/>
                </a:solidFill>
              </a:rPr>
              <a:t>New High Voltage design for the EBIS has now been approved:</a:t>
            </a:r>
          </a:p>
          <a:p>
            <a:pPr marL="1200150" lvl="2" indent="-285750">
              <a:buFont typeface="Wingdings" panose="05000000000000000000" pitchFamily="2" charset="2"/>
              <a:buChar char="ü"/>
            </a:pPr>
            <a:r>
              <a:rPr lang="en-CA" dirty="0" smtClean="0">
                <a:solidFill>
                  <a:srgbClr val="0F2D68"/>
                </a:solidFill>
              </a:rPr>
              <a:t>Reduced the biasing power supplies substantially.</a:t>
            </a:r>
          </a:p>
          <a:p>
            <a:pPr marL="1200150" lvl="2" indent="-285750">
              <a:buFont typeface="Wingdings" panose="05000000000000000000" pitchFamily="2" charset="2"/>
              <a:buChar char="ü"/>
            </a:pPr>
            <a:r>
              <a:rPr lang="en-CA" dirty="0" smtClean="0">
                <a:solidFill>
                  <a:srgbClr val="0F2D68"/>
                </a:solidFill>
              </a:rPr>
              <a:t>Eliminates the need for a cage around the </a:t>
            </a:r>
            <a:r>
              <a:rPr lang="en-CA" b="1" i="1" dirty="0" smtClean="0">
                <a:solidFill>
                  <a:srgbClr val="0F2D68"/>
                </a:solidFill>
              </a:rPr>
              <a:t>entire </a:t>
            </a:r>
            <a:r>
              <a:rPr lang="en-CA" dirty="0" smtClean="0">
                <a:solidFill>
                  <a:srgbClr val="0F2D68"/>
                </a:solidFill>
              </a:rPr>
              <a:t>EBIS system easing spatial </a:t>
            </a:r>
            <a:r>
              <a:rPr lang="en-CA" dirty="0">
                <a:solidFill>
                  <a:srgbClr val="0F2D68"/>
                </a:solidFill>
              </a:rPr>
              <a:t>restrictions</a:t>
            </a:r>
            <a:r>
              <a:rPr lang="en-CA" dirty="0" smtClean="0">
                <a:solidFill>
                  <a:srgbClr val="0F2D68"/>
                </a:solidFill>
              </a:rPr>
              <a:t> and providing easier access during operation.</a:t>
            </a:r>
          </a:p>
          <a:p>
            <a:pPr marL="1200150" lvl="2" indent="-285750">
              <a:buFont typeface="Wingdings" panose="05000000000000000000" pitchFamily="2" charset="2"/>
              <a:buChar char="ü"/>
            </a:pPr>
            <a:r>
              <a:rPr lang="en-CA" dirty="0" smtClean="0">
                <a:solidFill>
                  <a:srgbClr val="0F2D68"/>
                </a:solidFill>
              </a:rPr>
              <a:t>Still meets the requirements - </a:t>
            </a:r>
            <a:r>
              <a:rPr lang="en-CA" i="1" dirty="0" smtClean="0">
                <a:solidFill>
                  <a:srgbClr val="0F2D68"/>
                </a:solidFill>
              </a:rPr>
              <a:t>Document </a:t>
            </a:r>
            <a:r>
              <a:rPr lang="en-CA" i="1" dirty="0">
                <a:solidFill>
                  <a:srgbClr val="0F2D68"/>
                </a:solidFill>
              </a:rPr>
              <a:t>– </a:t>
            </a:r>
            <a:r>
              <a:rPr lang="en-CA" i="1" dirty="0" smtClean="0">
                <a:solidFill>
                  <a:srgbClr val="0F2D68"/>
                </a:solidFill>
              </a:rPr>
              <a:t>92042</a:t>
            </a:r>
            <a:endParaRPr lang="en-CA" i="1" dirty="0">
              <a:solidFill>
                <a:srgbClr val="0F2D68"/>
              </a:solidFill>
            </a:endParaRPr>
          </a:p>
          <a:p>
            <a:pPr marL="1200150" lvl="2" indent="-285750">
              <a:buFont typeface="Arial" panose="020B0604020202020204" pitchFamily="34" charset="0"/>
              <a:buChar char="•"/>
            </a:pPr>
            <a:endParaRPr lang="en-CA" dirty="0" smtClean="0">
              <a:solidFill>
                <a:srgbClr val="0F2D68"/>
              </a:solidFill>
            </a:endParaRPr>
          </a:p>
          <a:p>
            <a:r>
              <a:rPr lang="en-CA" dirty="0" smtClean="0">
                <a:solidFill>
                  <a:srgbClr val="0F2D68"/>
                </a:solidFill>
              </a:rPr>
              <a:t>Biasing power supplies have  now been exchanged.</a:t>
            </a:r>
            <a:endParaRPr lang="en-CA" dirty="0">
              <a:solidFill>
                <a:srgbClr val="0F2D68"/>
              </a:solidFill>
            </a:endParaRPr>
          </a:p>
        </p:txBody>
      </p:sp>
      <p:pic>
        <p:nvPicPr>
          <p:cNvPr id="7"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360338" y="302323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338930" y="4661535"/>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4</a:t>
            </a:r>
            <a:endParaRPr lang="en-CA" dirty="0">
              <a:solidFill>
                <a:srgbClr val="113F7C"/>
              </a:solidFill>
            </a:endParaRPr>
          </a:p>
        </p:txBody>
      </p:sp>
    </p:spTree>
    <p:extLst>
      <p:ext uri="{BB962C8B-B14F-4D97-AF65-F5344CB8AC3E}">
        <p14:creationId xmlns:p14="http://schemas.microsoft.com/office/powerpoint/2010/main" val="1834603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Voltage Enclosures at MPIK</a:t>
            </a:r>
            <a:endParaRPr lang="en-CA" dirty="0"/>
          </a:p>
        </p:txBody>
      </p:sp>
      <p:pic>
        <p:nvPicPr>
          <p:cNvPr id="5122" name="Picture 2" descr="C:\Users\lgraham\Desktop\Preliminary draft of the MPIK HV ducts and enclosures.jpg"/>
          <p:cNvPicPr>
            <a:picLocks noChangeAspect="1" noChangeArrowheads="1"/>
          </p:cNvPicPr>
          <p:nvPr/>
        </p:nvPicPr>
        <p:blipFill rotWithShape="1">
          <a:blip r:embed="rId2">
            <a:extLst>
              <a:ext uri="{28A0092B-C50C-407E-A947-70E740481C1C}">
                <a14:useLocalDpi xmlns:a14="http://schemas.microsoft.com/office/drawing/2010/main" val="0"/>
              </a:ext>
            </a:extLst>
          </a:blip>
          <a:srcRect l="11026" t="5616" r="2674" b="9401"/>
          <a:stretch/>
        </p:blipFill>
        <p:spPr bwMode="auto">
          <a:xfrm>
            <a:off x="1463676" y="710152"/>
            <a:ext cx="3146424" cy="232375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20231"/>
          <a:stretch/>
        </p:blipFill>
        <p:spPr bwMode="auto">
          <a:xfrm>
            <a:off x="6622581" y="2786788"/>
            <a:ext cx="2141772" cy="201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581" y="767388"/>
            <a:ext cx="2141772" cy="1826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10382" y="3030603"/>
            <a:ext cx="5953126" cy="2031325"/>
          </a:xfrm>
          <a:prstGeom prst="rect">
            <a:avLst/>
          </a:prstGeom>
        </p:spPr>
        <p:txBody>
          <a:bodyPr wrap="square">
            <a:spAutoFit/>
          </a:bodyPr>
          <a:lstStyle/>
          <a:p>
            <a:pPr marL="285750" indent="-285750">
              <a:buFont typeface="Arial" panose="020B0604020202020204" pitchFamily="34" charset="0"/>
              <a:buChar char="•"/>
            </a:pPr>
            <a:r>
              <a:rPr lang="en-CA" dirty="0">
                <a:solidFill>
                  <a:srgbClr val="0F2D68"/>
                </a:solidFill>
              </a:rPr>
              <a:t>High Voltage safety </a:t>
            </a:r>
            <a:r>
              <a:rPr lang="en-CA" dirty="0" smtClean="0">
                <a:solidFill>
                  <a:srgbClr val="0F2D68"/>
                </a:solidFill>
              </a:rPr>
              <a:t>enclosures are currently being </a:t>
            </a:r>
            <a:r>
              <a:rPr lang="en-CA" b="1" i="1" dirty="0" smtClean="0">
                <a:solidFill>
                  <a:srgbClr val="0F2D68"/>
                </a:solidFill>
              </a:rPr>
              <a:t>Designed</a:t>
            </a:r>
            <a:r>
              <a:rPr lang="en-CA" dirty="0" smtClean="0">
                <a:solidFill>
                  <a:srgbClr val="0F2D68"/>
                </a:solidFill>
              </a:rPr>
              <a:t>, </a:t>
            </a:r>
            <a:r>
              <a:rPr lang="en-CA" b="1" i="1" dirty="0" smtClean="0">
                <a:solidFill>
                  <a:srgbClr val="0F2D68"/>
                </a:solidFill>
              </a:rPr>
              <a:t>Manufactured</a:t>
            </a:r>
            <a:r>
              <a:rPr lang="en-CA" dirty="0" smtClean="0">
                <a:solidFill>
                  <a:srgbClr val="0F2D68"/>
                </a:solidFill>
              </a:rPr>
              <a:t>, </a:t>
            </a:r>
            <a:r>
              <a:rPr lang="en-CA" b="1" i="1" dirty="0" smtClean="0">
                <a:solidFill>
                  <a:srgbClr val="0F2D68"/>
                </a:solidFill>
              </a:rPr>
              <a:t>Assembled</a:t>
            </a:r>
            <a:r>
              <a:rPr lang="en-CA" dirty="0" smtClean="0">
                <a:solidFill>
                  <a:srgbClr val="0F2D68"/>
                </a:solidFill>
              </a:rPr>
              <a:t> and </a:t>
            </a:r>
            <a:r>
              <a:rPr lang="en-CA" b="1" i="1" dirty="0" smtClean="0">
                <a:solidFill>
                  <a:srgbClr val="0F2D68"/>
                </a:solidFill>
              </a:rPr>
              <a:t>Tested</a:t>
            </a:r>
            <a:r>
              <a:rPr lang="en-CA" dirty="0" smtClean="0">
                <a:solidFill>
                  <a:srgbClr val="0F2D68"/>
                </a:solidFill>
              </a:rPr>
              <a:t> at MPIK but will be shipped with the EBIS.</a:t>
            </a:r>
          </a:p>
          <a:p>
            <a:r>
              <a:rPr lang="en-CA" dirty="0" smtClean="0">
                <a:solidFill>
                  <a:srgbClr val="0F2D68"/>
                </a:solidFill>
              </a:rPr>
              <a:t> </a:t>
            </a:r>
          </a:p>
          <a:p>
            <a:pPr marL="285750" indent="-285750">
              <a:buFont typeface="Arial" panose="020B0604020202020204" pitchFamily="34" charset="0"/>
              <a:buChar char="•"/>
            </a:pPr>
            <a:r>
              <a:rPr lang="en-CA" dirty="0" smtClean="0">
                <a:solidFill>
                  <a:srgbClr val="0F2D68"/>
                </a:solidFill>
              </a:rPr>
              <a:t>The CAD drawings will be made available so the enclosures can be easily  integrated with the High Voltage platforms being designed at TRIUMF.</a:t>
            </a:r>
            <a:endParaRPr lang="en-CA" dirty="0">
              <a:solidFill>
                <a:srgbClr val="0F2D68"/>
              </a:solidFill>
            </a:endParaRPr>
          </a:p>
        </p:txBody>
      </p:sp>
      <p:pic>
        <p:nvPicPr>
          <p:cNvPr id="7" name="Picture 2" descr="Image result for TRIUMF vancouver symbol"/>
          <p:cNvPicPr>
            <a:picLocks noChangeAspect="1" noChangeArrowheads="1"/>
          </p:cNvPicPr>
          <p:nvPr/>
        </p:nvPicPr>
        <p:blipFill rotWithShape="1">
          <a:blip r:embed="rId5">
            <a:extLst>
              <a:ext uri="{28A0092B-C50C-407E-A947-70E740481C1C}">
                <a14:useLocalDpi xmlns:a14="http://schemas.microsoft.com/office/drawing/2010/main" val="0"/>
              </a:ext>
            </a:extLst>
          </a:blip>
          <a:srcRect b="16701"/>
          <a:stretch/>
        </p:blipFill>
        <p:spPr bwMode="auto">
          <a:xfrm>
            <a:off x="536599" y="3176747"/>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TRIUMF vancouver symbol"/>
          <p:cNvPicPr>
            <a:picLocks noChangeAspect="1" noChangeArrowheads="1"/>
          </p:cNvPicPr>
          <p:nvPr/>
        </p:nvPicPr>
        <p:blipFill rotWithShape="1">
          <a:blip r:embed="rId5">
            <a:extLst>
              <a:ext uri="{28A0092B-C50C-407E-A947-70E740481C1C}">
                <a14:useLocalDpi xmlns:a14="http://schemas.microsoft.com/office/drawing/2010/main" val="0"/>
              </a:ext>
            </a:extLst>
          </a:blip>
          <a:srcRect b="16701"/>
          <a:stretch/>
        </p:blipFill>
        <p:spPr bwMode="auto">
          <a:xfrm>
            <a:off x="536599" y="4266723"/>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5</a:t>
            </a:r>
            <a:endParaRPr lang="en-CA" dirty="0">
              <a:solidFill>
                <a:srgbClr val="113F7C"/>
              </a:solidFill>
            </a:endParaRPr>
          </a:p>
        </p:txBody>
      </p:sp>
    </p:spTree>
    <p:extLst>
      <p:ext uri="{BB962C8B-B14F-4D97-AF65-F5344CB8AC3E}">
        <p14:creationId xmlns:p14="http://schemas.microsoft.com/office/powerpoint/2010/main" val="592683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Integration and Test Plan</a:t>
            </a:r>
            <a:endParaRPr lang="en-CA" dirty="0"/>
          </a:p>
        </p:txBody>
      </p:sp>
      <p:sp>
        <p:nvSpPr>
          <p:cNvPr id="4" name="Rectangle 3"/>
          <p:cNvSpPr/>
          <p:nvPr/>
        </p:nvSpPr>
        <p:spPr>
          <a:xfrm>
            <a:off x="535049" y="1176665"/>
            <a:ext cx="6999225" cy="3693319"/>
          </a:xfrm>
          <a:prstGeom prst="rect">
            <a:avLst/>
          </a:prstGeom>
        </p:spPr>
        <p:txBody>
          <a:bodyPr wrap="square">
            <a:spAutoFit/>
          </a:bodyPr>
          <a:lstStyle/>
          <a:p>
            <a:pPr marL="285750" indent="-285750">
              <a:buFont typeface="Arial" panose="020B0604020202020204" pitchFamily="34" charset="0"/>
              <a:buChar char="•"/>
            </a:pPr>
            <a:r>
              <a:rPr lang="en-CA" sz="1600" dirty="0" smtClean="0">
                <a:solidFill>
                  <a:srgbClr val="0F2D68"/>
                </a:solidFill>
              </a:rPr>
              <a:t>Mounting stand </a:t>
            </a:r>
            <a:r>
              <a:rPr lang="en-CA" sz="1200" dirty="0" smtClean="0">
                <a:solidFill>
                  <a:srgbClr val="0F2D68"/>
                </a:solidFill>
              </a:rPr>
              <a:t>– </a:t>
            </a:r>
            <a:r>
              <a:rPr lang="en-CA" sz="1200" b="1" i="1" dirty="0" smtClean="0">
                <a:solidFill>
                  <a:srgbClr val="0F2D68"/>
                </a:solidFill>
              </a:rPr>
              <a:t>Being Manufactured</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HV </a:t>
            </a:r>
            <a:r>
              <a:rPr lang="en-CA" sz="1600" dirty="0" smtClean="0">
                <a:solidFill>
                  <a:srgbClr val="0F2D68"/>
                </a:solidFill>
              </a:rPr>
              <a:t>Platforms </a:t>
            </a:r>
            <a:r>
              <a:rPr lang="en-CA" sz="1200" dirty="0" smtClean="0">
                <a:solidFill>
                  <a:srgbClr val="0F2D68"/>
                </a:solidFill>
              </a:rPr>
              <a:t>–</a:t>
            </a:r>
            <a:r>
              <a:rPr lang="en-CA" dirty="0" smtClean="0">
                <a:solidFill>
                  <a:srgbClr val="0F2D68"/>
                </a:solidFill>
              </a:rPr>
              <a:t> </a:t>
            </a:r>
            <a:r>
              <a:rPr lang="en-CA" sz="1200" b="1" i="1" dirty="0" smtClean="0">
                <a:solidFill>
                  <a:srgbClr val="0F2D68"/>
                </a:solidFill>
              </a:rPr>
              <a:t>Concept R</a:t>
            </a:r>
            <a:r>
              <a:rPr lang="en-CA" sz="1200" b="1" i="1" dirty="0" smtClean="0">
                <a:solidFill>
                  <a:srgbClr val="0F2D68"/>
                </a:solidFill>
              </a:rPr>
              <a:t>eviewed</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Reviewing HV enclosures and preparing for integration with HV platforms – inclusion of interlocks (Potential modifications at TRIUMF) </a:t>
            </a:r>
            <a:r>
              <a:rPr lang="en-CA" sz="1200" b="1" dirty="0" smtClean="0">
                <a:solidFill>
                  <a:srgbClr val="0F2D68"/>
                </a:solidFill>
              </a:rPr>
              <a:t>– Being Discussed</a:t>
            </a:r>
          </a:p>
          <a:p>
            <a:pPr marL="285750" indent="-285750">
              <a:buFont typeface="Arial" panose="020B0604020202020204" pitchFamily="34" charset="0"/>
              <a:buChar char="•"/>
            </a:pPr>
            <a:endParaRPr lang="en-CA" sz="1200" b="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Transformers</a:t>
            </a:r>
            <a:r>
              <a:rPr lang="en-CA" dirty="0" smtClean="0">
                <a:solidFill>
                  <a:srgbClr val="0F2D68"/>
                </a:solidFill>
              </a:rPr>
              <a:t> </a:t>
            </a:r>
            <a:r>
              <a:rPr lang="en-CA" sz="1200" b="1" dirty="0" smtClean="0">
                <a:solidFill>
                  <a:srgbClr val="0F2D68"/>
                </a:solidFill>
              </a:rPr>
              <a:t>– </a:t>
            </a:r>
            <a:r>
              <a:rPr lang="en-CA" sz="1200" b="1" i="1" dirty="0" smtClean="0">
                <a:solidFill>
                  <a:srgbClr val="0F2D68"/>
                </a:solidFill>
              </a:rPr>
              <a:t>Order in</a:t>
            </a:r>
            <a:r>
              <a:rPr lang="en-CA" sz="1200" b="1" i="1" dirty="0" smtClean="0">
                <a:solidFill>
                  <a:srgbClr val="0F2D68"/>
                </a:solidFill>
              </a:rPr>
              <a:t> progress</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Cabling and Services </a:t>
            </a:r>
            <a:r>
              <a:rPr lang="en-CA" sz="1200" b="1" dirty="0" smtClean="0">
                <a:solidFill>
                  <a:srgbClr val="0F2D68"/>
                </a:solidFill>
              </a:rPr>
              <a:t>– </a:t>
            </a:r>
            <a:r>
              <a:rPr lang="en-CA" sz="1200" b="1" i="1" dirty="0" smtClean="0">
                <a:solidFill>
                  <a:srgbClr val="0F2D68"/>
                </a:solidFill>
              </a:rPr>
              <a:t>Documentation in progress </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Internal and external alignment </a:t>
            </a:r>
            <a:r>
              <a:rPr lang="en-CA" sz="1200" b="1" dirty="0" smtClean="0">
                <a:solidFill>
                  <a:srgbClr val="0F2D68"/>
                </a:solidFill>
              </a:rPr>
              <a:t>– </a:t>
            </a:r>
            <a:r>
              <a:rPr lang="en-CA" sz="1200" b="1" i="1" dirty="0" smtClean="0">
                <a:solidFill>
                  <a:srgbClr val="0F2D68"/>
                </a:solidFill>
              </a:rPr>
              <a:t>Being Discussed</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Controls</a:t>
            </a:r>
            <a:r>
              <a:rPr lang="en-CA" dirty="0" smtClean="0">
                <a:solidFill>
                  <a:srgbClr val="0F2D68"/>
                </a:solidFill>
              </a:rPr>
              <a:t> </a:t>
            </a:r>
            <a:r>
              <a:rPr lang="en-CA" sz="1200" b="1" dirty="0" smtClean="0">
                <a:solidFill>
                  <a:srgbClr val="0F2D68"/>
                </a:solidFill>
              </a:rPr>
              <a:t>– </a:t>
            </a:r>
            <a:r>
              <a:rPr lang="en-CA" sz="1200" b="1" i="1" dirty="0" smtClean="0">
                <a:solidFill>
                  <a:srgbClr val="0F2D68"/>
                </a:solidFill>
              </a:rPr>
              <a:t>Documentation in progress</a:t>
            </a:r>
          </a:p>
          <a:p>
            <a:pPr marL="285750" indent="-285750">
              <a:buFont typeface="Arial" panose="020B0604020202020204" pitchFamily="34" charset="0"/>
              <a:buChar char="•"/>
            </a:pPr>
            <a:endParaRPr lang="en-CA" sz="1200" b="1" i="1" dirty="0" smtClean="0">
              <a:solidFill>
                <a:srgbClr val="0F2D68"/>
              </a:solidFill>
            </a:endParaRPr>
          </a:p>
          <a:p>
            <a:pPr marL="285750" indent="-285750">
              <a:buFont typeface="Arial" panose="020B0604020202020204" pitchFamily="34" charset="0"/>
              <a:buChar char="•"/>
            </a:pPr>
            <a:r>
              <a:rPr lang="en-CA" sz="1600" dirty="0" smtClean="0">
                <a:solidFill>
                  <a:srgbClr val="0F2D68"/>
                </a:solidFill>
              </a:rPr>
              <a:t>High Level Applications  </a:t>
            </a:r>
            <a:r>
              <a:rPr lang="en-CA" sz="1200" b="1" dirty="0" smtClean="0">
                <a:solidFill>
                  <a:srgbClr val="0F2D68"/>
                </a:solidFill>
              </a:rPr>
              <a:t>- </a:t>
            </a:r>
            <a:r>
              <a:rPr lang="en-CA" sz="1200" b="1" i="1" dirty="0" smtClean="0">
                <a:solidFill>
                  <a:srgbClr val="0F2D68"/>
                </a:solidFill>
              </a:rPr>
              <a:t>Being thought out</a:t>
            </a:r>
            <a:endParaRPr lang="en-CA" sz="1200" b="1" i="1" dirty="0">
              <a:solidFill>
                <a:srgbClr val="0F2D68"/>
              </a:solidFill>
            </a:endParaRP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211" t="24034" r="16784" b="29956"/>
          <a:stretch/>
        </p:blipFill>
        <p:spPr bwMode="auto">
          <a:xfrm rot="16200000">
            <a:off x="6548194" y="2208291"/>
            <a:ext cx="2930380" cy="147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91141" y="513033"/>
            <a:ext cx="8373211" cy="646331"/>
          </a:xfrm>
          <a:prstGeom prst="rect">
            <a:avLst/>
          </a:prstGeom>
          <a:noFill/>
        </p:spPr>
        <p:txBody>
          <a:bodyPr wrap="square" rtlCol="0">
            <a:spAutoFit/>
          </a:bodyPr>
          <a:lstStyle/>
          <a:p>
            <a:r>
              <a:rPr lang="en-CA" i="1" dirty="0" smtClean="0">
                <a:solidFill>
                  <a:srgbClr val="113F7C"/>
                </a:solidFill>
              </a:rPr>
              <a:t>An integration and test plan for the EBIS has been reviewed. Below is the status of some of the items included:</a:t>
            </a:r>
            <a:endParaRPr lang="en-CA" i="1" dirty="0">
              <a:solidFill>
                <a:srgbClr val="113F7C"/>
              </a:solidFill>
            </a:endParaRPr>
          </a:p>
        </p:txBody>
      </p:sp>
      <p:pic>
        <p:nvPicPr>
          <p:cNvPr id="9"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1261110"/>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1680737"/>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212788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2850438"/>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3661410"/>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92158" y="327088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54674" y="414718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64199" y="4579845"/>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7</a:t>
            </a:r>
            <a:endParaRPr lang="en-CA" dirty="0">
              <a:solidFill>
                <a:srgbClr val="113F7C"/>
              </a:solidFill>
            </a:endParaRPr>
          </a:p>
        </p:txBody>
      </p:sp>
    </p:spTree>
    <p:extLst>
      <p:ext uri="{BB962C8B-B14F-4D97-AF65-F5344CB8AC3E}">
        <p14:creationId xmlns:p14="http://schemas.microsoft.com/office/powerpoint/2010/main" val="175861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0757" y="12211"/>
            <a:ext cx="3969327" cy="738664"/>
          </a:xfrm>
          <a:prstGeom prst="rect">
            <a:avLst/>
          </a:prstGeom>
          <a:noFill/>
        </p:spPr>
        <p:txBody>
          <a:bodyPr wrap="square" rtlCol="0">
            <a:spAutoFit/>
          </a:bodyPr>
          <a:lstStyle/>
          <a:p>
            <a:r>
              <a:rPr lang="en-CA" sz="2400" dirty="0" smtClean="0">
                <a:solidFill>
                  <a:schemeClr val="bg1"/>
                </a:solidFill>
              </a:rPr>
              <a:t>Looking Forward</a:t>
            </a:r>
            <a:endParaRPr lang="en-CA" sz="2400" dirty="0">
              <a:solidFill>
                <a:schemeClr val="bg1"/>
              </a:solidFill>
            </a:endParaRPr>
          </a:p>
          <a:p>
            <a:endParaRPr lang="en-CA" dirty="0"/>
          </a:p>
        </p:txBody>
      </p:sp>
      <p:sp>
        <p:nvSpPr>
          <p:cNvPr id="3" name="TextBox 2"/>
          <p:cNvSpPr txBox="1"/>
          <p:nvPr/>
        </p:nvSpPr>
        <p:spPr>
          <a:xfrm>
            <a:off x="8702561" y="4774168"/>
            <a:ext cx="441439" cy="369332"/>
          </a:xfrm>
          <a:prstGeom prst="rect">
            <a:avLst/>
          </a:prstGeom>
          <a:noFill/>
        </p:spPr>
        <p:txBody>
          <a:bodyPr wrap="square" rtlCol="0">
            <a:spAutoFit/>
          </a:bodyPr>
          <a:lstStyle/>
          <a:p>
            <a:r>
              <a:rPr lang="en-CA" dirty="0" smtClean="0">
                <a:solidFill>
                  <a:srgbClr val="113F7C"/>
                </a:solidFill>
              </a:rPr>
              <a:t>8</a:t>
            </a:r>
            <a:endParaRPr lang="en-CA" dirty="0">
              <a:solidFill>
                <a:srgbClr val="113F7C"/>
              </a:solidFill>
            </a:endParaRPr>
          </a:p>
        </p:txBody>
      </p:sp>
      <p:pic>
        <p:nvPicPr>
          <p:cNvPr id="2050" name="Picture 2" descr="Image result for TRIUMF vancouver symb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2980" y="3725460"/>
            <a:ext cx="1159276" cy="1130294"/>
          </a:xfrm>
          <a:prstGeom prst="rect">
            <a:avLst/>
          </a:prstGeom>
          <a:noFill/>
          <a:extLst>
            <a:ext uri="{909E8E84-426E-40DD-AFC4-6F175D3DCCD1}">
              <a14:hiddenFill xmlns:a14="http://schemas.microsoft.com/office/drawing/2010/main">
                <a:solidFill>
                  <a:srgbClr val="FFFFFF"/>
                </a:solidFill>
              </a14:hiddenFill>
            </a:ext>
          </a:extLst>
        </p:spPr>
      </p:pic>
      <p:grpSp>
        <p:nvGrpSpPr>
          <p:cNvPr id="2048" name="Group 2047"/>
          <p:cNvGrpSpPr/>
          <p:nvPr/>
        </p:nvGrpSpPr>
        <p:grpSpPr>
          <a:xfrm>
            <a:off x="213900" y="678519"/>
            <a:ext cx="8866600" cy="3545917"/>
            <a:chOff x="570449" y="678520"/>
            <a:chExt cx="8866600" cy="3545917"/>
          </a:xfrm>
        </p:grpSpPr>
        <p:sp>
          <p:nvSpPr>
            <p:cNvPr id="4" name="Subtitle 2"/>
            <p:cNvSpPr txBox="1">
              <a:spLocks/>
            </p:cNvSpPr>
            <p:nvPr/>
          </p:nvSpPr>
          <p:spPr>
            <a:xfrm>
              <a:off x="683568" y="678520"/>
              <a:ext cx="8136904"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a:p>
              <a:pPr marL="0" indent="0">
                <a:buNone/>
              </a:pPr>
              <a:endParaRPr lang="en-CA" sz="1800" dirty="0">
                <a:solidFill>
                  <a:srgbClr val="003D80"/>
                </a:solidFill>
              </a:endParaRPr>
            </a:p>
          </p:txBody>
        </p:sp>
        <p:cxnSp>
          <p:nvCxnSpPr>
            <p:cNvPr id="10" name="Straight Connector 9"/>
            <p:cNvCxnSpPr>
              <a:cxnSpLocks/>
            </p:cNvCxnSpPr>
            <p:nvPr/>
          </p:nvCxnSpPr>
          <p:spPr>
            <a:xfrm>
              <a:off x="570449" y="1094369"/>
              <a:ext cx="8132112" cy="0"/>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987902" y="1352200"/>
              <a:ext cx="1992860" cy="369332"/>
            </a:xfrm>
            <a:prstGeom prst="rect">
              <a:avLst/>
            </a:prstGeom>
            <a:noFill/>
          </p:spPr>
          <p:txBody>
            <a:bodyPr wrap="square" rtlCol="0">
              <a:spAutoFit/>
            </a:bodyPr>
            <a:lstStyle/>
            <a:p>
              <a:r>
                <a:rPr lang="en-CA" dirty="0" smtClean="0">
                  <a:solidFill>
                    <a:srgbClr val="0F2D68"/>
                  </a:solidFill>
                </a:rPr>
                <a:t>Dec </a:t>
              </a:r>
              <a:r>
                <a:rPr lang="en-CA" dirty="0">
                  <a:solidFill>
                    <a:srgbClr val="0F2D68"/>
                  </a:solidFill>
                </a:rPr>
                <a:t>2017</a:t>
              </a:r>
            </a:p>
          </p:txBody>
        </p:sp>
        <p:sp>
          <p:nvSpPr>
            <p:cNvPr id="13" name="TextBox 12"/>
            <p:cNvSpPr txBox="1"/>
            <p:nvPr/>
          </p:nvSpPr>
          <p:spPr>
            <a:xfrm>
              <a:off x="646985" y="1383888"/>
              <a:ext cx="1992860" cy="369332"/>
            </a:xfrm>
            <a:prstGeom prst="rect">
              <a:avLst/>
            </a:prstGeom>
            <a:noFill/>
          </p:spPr>
          <p:txBody>
            <a:bodyPr wrap="square" rtlCol="0">
              <a:spAutoFit/>
            </a:bodyPr>
            <a:lstStyle/>
            <a:p>
              <a:r>
                <a:rPr lang="en-CA" dirty="0" smtClean="0">
                  <a:solidFill>
                    <a:srgbClr val="0F2D68"/>
                  </a:solidFill>
                </a:rPr>
                <a:t>Sept </a:t>
              </a:r>
              <a:r>
                <a:rPr lang="en-CA" dirty="0">
                  <a:solidFill>
                    <a:srgbClr val="0F2D68"/>
                  </a:solidFill>
                </a:rPr>
                <a:t>2017</a:t>
              </a:r>
            </a:p>
          </p:txBody>
        </p:sp>
        <p:sp>
          <p:nvSpPr>
            <p:cNvPr id="14" name="TextBox 13"/>
            <p:cNvSpPr txBox="1"/>
            <p:nvPr/>
          </p:nvSpPr>
          <p:spPr>
            <a:xfrm>
              <a:off x="2518668" y="1374363"/>
              <a:ext cx="1992860" cy="369332"/>
            </a:xfrm>
            <a:prstGeom prst="rect">
              <a:avLst/>
            </a:prstGeom>
            <a:noFill/>
          </p:spPr>
          <p:txBody>
            <a:bodyPr wrap="square" rtlCol="0">
              <a:spAutoFit/>
            </a:bodyPr>
            <a:lstStyle/>
            <a:p>
              <a:r>
                <a:rPr lang="en-CA" dirty="0" smtClean="0">
                  <a:solidFill>
                    <a:srgbClr val="0F2D68"/>
                  </a:solidFill>
                </a:rPr>
                <a:t>Oct  </a:t>
              </a:r>
              <a:r>
                <a:rPr lang="en-CA" dirty="0">
                  <a:solidFill>
                    <a:srgbClr val="0F2D68"/>
                  </a:solidFill>
                </a:rPr>
                <a:t>2017</a:t>
              </a:r>
            </a:p>
          </p:txBody>
        </p:sp>
        <p:cxnSp>
          <p:nvCxnSpPr>
            <p:cNvPr id="18" name="Straight Connector 17"/>
            <p:cNvCxnSpPr/>
            <p:nvPr/>
          </p:nvCxnSpPr>
          <p:spPr>
            <a:xfrm>
              <a:off x="1189607" y="1104475"/>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981256" y="1092964"/>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493183" y="1111380"/>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71830" y="1098553"/>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205003" y="1356691"/>
              <a:ext cx="1992860" cy="369332"/>
            </a:xfrm>
            <a:prstGeom prst="rect">
              <a:avLst/>
            </a:prstGeom>
            <a:noFill/>
          </p:spPr>
          <p:txBody>
            <a:bodyPr wrap="square" rtlCol="0">
              <a:spAutoFit/>
            </a:bodyPr>
            <a:lstStyle/>
            <a:p>
              <a:r>
                <a:rPr lang="en-CA" dirty="0" smtClean="0">
                  <a:solidFill>
                    <a:srgbClr val="0F2D68"/>
                  </a:solidFill>
                </a:rPr>
                <a:t>Nov  </a:t>
              </a:r>
              <a:r>
                <a:rPr lang="en-CA" dirty="0">
                  <a:solidFill>
                    <a:srgbClr val="0F2D68"/>
                  </a:solidFill>
                </a:rPr>
                <a:t>2017</a:t>
              </a:r>
            </a:p>
          </p:txBody>
        </p:sp>
        <p:sp>
          <p:nvSpPr>
            <p:cNvPr id="24" name="TextBox 23"/>
            <p:cNvSpPr txBox="1"/>
            <p:nvPr/>
          </p:nvSpPr>
          <p:spPr>
            <a:xfrm>
              <a:off x="5652449" y="1916113"/>
              <a:ext cx="1753575" cy="2308324"/>
            </a:xfrm>
            <a:prstGeom prst="rect">
              <a:avLst/>
            </a:prstGeom>
            <a:noFill/>
          </p:spPr>
          <p:txBody>
            <a:bodyPr wrap="square" rtlCol="0">
              <a:spAutoFit/>
            </a:bodyPr>
            <a:lstStyle/>
            <a:p>
              <a:pPr algn="ctr"/>
              <a:r>
                <a:rPr lang="en-CA" sz="1600" b="1" u="sng" dirty="0" smtClean="0">
                  <a:solidFill>
                    <a:srgbClr val="0F2D68"/>
                  </a:solidFill>
                </a:rPr>
                <a:t>Preparation</a:t>
              </a:r>
              <a:endParaRPr lang="en-CA" sz="1600" b="1" u="sng" dirty="0">
                <a:solidFill>
                  <a:srgbClr val="0F2D68"/>
                </a:solidFill>
              </a:endParaRPr>
            </a:p>
            <a:p>
              <a:endParaRPr lang="en-CA" sz="1400" b="1" dirty="0">
                <a:solidFill>
                  <a:srgbClr val="0F2D68"/>
                </a:solidFill>
              </a:endParaRPr>
            </a:p>
            <a:p>
              <a:endParaRPr lang="en-CA" sz="1200" b="1" dirty="0">
                <a:solidFill>
                  <a:srgbClr val="0F2D68"/>
                </a:solidFill>
              </a:endParaRPr>
            </a:p>
            <a:p>
              <a:pPr algn="ctr"/>
              <a:endParaRPr lang="en-CA" sz="1200" b="1" dirty="0">
                <a:solidFill>
                  <a:srgbClr val="0F2D68"/>
                </a:solidFill>
              </a:endParaRPr>
            </a:p>
            <a:p>
              <a:pPr algn="ctr"/>
              <a:r>
                <a:rPr lang="en-CA" sz="1200" b="1" dirty="0" smtClean="0">
                  <a:solidFill>
                    <a:srgbClr val="0F2D68"/>
                  </a:solidFill>
                </a:rPr>
                <a:t>       EBIS packing for shipment.</a:t>
              </a:r>
              <a:endParaRPr lang="en-CA" sz="1200" b="1" dirty="0">
                <a:solidFill>
                  <a:srgbClr val="0F2D68"/>
                </a:solidFill>
              </a:endParaRPr>
            </a:p>
            <a:p>
              <a:pPr marL="285750" indent="-285750">
                <a:buFont typeface="Arial" panose="020B0604020202020204" pitchFamily="34" charset="0"/>
                <a:buChar char="•"/>
              </a:pPr>
              <a:endParaRPr lang="en-CA" sz="1200" b="1" dirty="0">
                <a:solidFill>
                  <a:srgbClr val="0F2D68"/>
                </a:solidFill>
              </a:endParaRPr>
            </a:p>
            <a:p>
              <a:endParaRPr lang="en-CA" sz="1200" b="1" dirty="0">
                <a:solidFill>
                  <a:srgbClr val="0F2D68"/>
                </a:solidFill>
              </a:endParaRPr>
            </a:p>
            <a:p>
              <a:endParaRPr lang="en-CA" sz="1400" b="1" dirty="0">
                <a:solidFill>
                  <a:srgbClr val="0F2D68"/>
                </a:solidFill>
              </a:endParaRPr>
            </a:p>
            <a:p>
              <a:endParaRPr lang="en-CA" sz="1400" b="1" dirty="0">
                <a:solidFill>
                  <a:srgbClr val="0F2D68"/>
                </a:solidFill>
              </a:endParaRPr>
            </a:p>
            <a:p>
              <a:endParaRPr lang="en-CA" sz="1400" b="1" dirty="0">
                <a:solidFill>
                  <a:srgbClr val="0F2D68"/>
                </a:solidFill>
              </a:endParaRPr>
            </a:p>
          </p:txBody>
        </p:sp>
        <p:sp>
          <p:nvSpPr>
            <p:cNvPr id="25" name="TextBox 24"/>
            <p:cNvSpPr txBox="1"/>
            <p:nvPr/>
          </p:nvSpPr>
          <p:spPr>
            <a:xfrm>
              <a:off x="7482811" y="1911622"/>
              <a:ext cx="1954238" cy="2123658"/>
            </a:xfrm>
            <a:prstGeom prst="rect">
              <a:avLst/>
            </a:prstGeom>
            <a:noFill/>
          </p:spPr>
          <p:txBody>
            <a:bodyPr wrap="square" rtlCol="0">
              <a:spAutoFit/>
            </a:bodyPr>
            <a:lstStyle/>
            <a:p>
              <a:r>
                <a:rPr lang="en-CA" sz="1600" b="1" dirty="0">
                  <a:solidFill>
                    <a:srgbClr val="0F2D68"/>
                  </a:solidFill>
                </a:rPr>
                <a:t>         </a:t>
              </a:r>
              <a:r>
                <a:rPr lang="en-CA" sz="1600" b="1" u="sng" dirty="0">
                  <a:solidFill>
                    <a:srgbClr val="0F2D68"/>
                  </a:solidFill>
                </a:rPr>
                <a:t>EBIS Arrival</a:t>
              </a:r>
            </a:p>
            <a:p>
              <a:endParaRPr lang="en-CA" sz="1400" b="1" dirty="0">
                <a:solidFill>
                  <a:srgbClr val="0F2D68"/>
                </a:solidFill>
              </a:endParaRPr>
            </a:p>
            <a:p>
              <a:endParaRPr lang="en-CA" sz="1200" b="1" dirty="0">
                <a:solidFill>
                  <a:srgbClr val="0F2D68"/>
                </a:solidFill>
              </a:endParaRPr>
            </a:p>
            <a:p>
              <a:endParaRPr lang="en-CA" sz="1200" b="1" dirty="0">
                <a:solidFill>
                  <a:srgbClr val="0F2D68"/>
                </a:solidFill>
              </a:endParaRPr>
            </a:p>
            <a:p>
              <a:pPr algn="ctr"/>
              <a:r>
                <a:rPr lang="en-CA" sz="1200" b="1" dirty="0" smtClean="0">
                  <a:solidFill>
                    <a:srgbClr val="0F2D68"/>
                  </a:solidFill>
                </a:rPr>
                <a:t>    Let </a:t>
              </a:r>
              <a:r>
                <a:rPr lang="en-CA" sz="1200" b="1" dirty="0">
                  <a:solidFill>
                    <a:srgbClr val="0F2D68"/>
                  </a:solidFill>
                </a:rPr>
                <a:t>the Installation and commissioning begin</a:t>
              </a:r>
            </a:p>
            <a:p>
              <a:endParaRPr lang="en-CA" sz="1200" b="1" dirty="0">
                <a:solidFill>
                  <a:srgbClr val="0F2D68"/>
                </a:solidFill>
              </a:endParaRPr>
            </a:p>
            <a:p>
              <a:endParaRPr lang="en-CA" sz="1400" b="1" dirty="0">
                <a:solidFill>
                  <a:srgbClr val="0F2D68"/>
                </a:solidFill>
              </a:endParaRPr>
            </a:p>
            <a:p>
              <a:endParaRPr lang="en-CA" sz="1400" b="1" dirty="0">
                <a:solidFill>
                  <a:srgbClr val="0F2D68"/>
                </a:solidFill>
              </a:endParaRPr>
            </a:p>
            <a:p>
              <a:endParaRPr lang="en-CA" sz="1400" b="1" dirty="0">
                <a:solidFill>
                  <a:srgbClr val="0F2D68"/>
                </a:solidFill>
              </a:endParaRPr>
            </a:p>
          </p:txBody>
        </p:sp>
      </p:grpSp>
      <p:cxnSp>
        <p:nvCxnSpPr>
          <p:cNvPr id="28" name="Straight Connector 27"/>
          <p:cNvCxnSpPr/>
          <p:nvPr/>
        </p:nvCxnSpPr>
        <p:spPr>
          <a:xfrm>
            <a:off x="8098784" y="1111379"/>
            <a:ext cx="0" cy="160234"/>
          </a:xfrm>
          <a:prstGeom prst="line">
            <a:avLst/>
          </a:prstGeom>
          <a:ln>
            <a:solidFill>
              <a:srgbClr val="113F7C"/>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608340" y="1352818"/>
            <a:ext cx="1992860" cy="369332"/>
          </a:xfrm>
          <a:prstGeom prst="rect">
            <a:avLst/>
          </a:prstGeom>
          <a:noFill/>
        </p:spPr>
        <p:txBody>
          <a:bodyPr wrap="square" rtlCol="0">
            <a:spAutoFit/>
          </a:bodyPr>
          <a:lstStyle/>
          <a:p>
            <a:r>
              <a:rPr lang="en-CA" dirty="0" smtClean="0">
                <a:solidFill>
                  <a:srgbClr val="0F2D68"/>
                </a:solidFill>
              </a:rPr>
              <a:t>Jan 2018</a:t>
            </a:r>
            <a:endParaRPr lang="en-CA" dirty="0">
              <a:solidFill>
                <a:srgbClr val="0F2D68"/>
              </a:solidFill>
            </a:endParaRPr>
          </a:p>
        </p:txBody>
      </p:sp>
      <p:pic>
        <p:nvPicPr>
          <p:cNvPr id="32"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5515443" y="2785175"/>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7137657" y="2777569"/>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4514" y="1891858"/>
            <a:ext cx="2038192" cy="2277547"/>
          </a:xfrm>
          <a:prstGeom prst="rect">
            <a:avLst/>
          </a:prstGeom>
          <a:noFill/>
        </p:spPr>
        <p:txBody>
          <a:bodyPr wrap="square" rtlCol="0">
            <a:spAutoFit/>
          </a:bodyPr>
          <a:lstStyle/>
          <a:p>
            <a:pPr algn="ctr"/>
            <a:r>
              <a:rPr lang="en-CA" sz="1600" b="1" u="sng" dirty="0" smtClean="0">
                <a:solidFill>
                  <a:srgbClr val="0F2D68"/>
                </a:solidFill>
              </a:rPr>
              <a:t>High </a:t>
            </a:r>
            <a:r>
              <a:rPr lang="en-CA" sz="1600" b="1" u="sng" dirty="0" smtClean="0">
                <a:solidFill>
                  <a:srgbClr val="0F2D68"/>
                </a:solidFill>
              </a:rPr>
              <a:t>Voltage @MPIK</a:t>
            </a:r>
            <a:endParaRPr lang="en-CA" sz="1400" b="1" dirty="0">
              <a:solidFill>
                <a:srgbClr val="0F2D68"/>
              </a:solidFill>
            </a:endParaRPr>
          </a:p>
          <a:p>
            <a:endParaRPr lang="en-CA" sz="1200" b="1" dirty="0">
              <a:solidFill>
                <a:srgbClr val="0F2D68"/>
              </a:solidFill>
            </a:endParaRPr>
          </a:p>
          <a:p>
            <a:endParaRPr lang="en-CA" sz="1200" b="1" dirty="0" smtClean="0">
              <a:solidFill>
                <a:srgbClr val="0F2D68"/>
              </a:solidFill>
            </a:endParaRPr>
          </a:p>
          <a:p>
            <a:endParaRPr lang="en-CA" sz="1200" b="1" dirty="0">
              <a:solidFill>
                <a:srgbClr val="0F2D68"/>
              </a:solidFill>
            </a:endParaRPr>
          </a:p>
          <a:p>
            <a:pPr algn="ctr"/>
            <a:r>
              <a:rPr lang="en-CA" sz="1200" b="1" dirty="0" smtClean="0">
                <a:solidFill>
                  <a:srgbClr val="0F2D68"/>
                </a:solidFill>
              </a:rPr>
              <a:t>HV enclosures finished</a:t>
            </a:r>
          </a:p>
          <a:p>
            <a:pPr algn="ctr"/>
            <a:endParaRPr lang="en-CA" sz="1200" b="1" dirty="0" smtClean="0">
              <a:solidFill>
                <a:srgbClr val="0F2D68"/>
              </a:solidFill>
            </a:endParaRPr>
          </a:p>
          <a:p>
            <a:pPr algn="ctr"/>
            <a:r>
              <a:rPr lang="en-CA" sz="1200" b="1" dirty="0" smtClean="0">
                <a:solidFill>
                  <a:srgbClr val="0F2D68"/>
                </a:solidFill>
              </a:rPr>
              <a:t>Testing of HV platforms</a:t>
            </a:r>
            <a:endParaRPr lang="en-CA" sz="1200" b="1" dirty="0">
              <a:solidFill>
                <a:srgbClr val="0F2D68"/>
              </a:solidFill>
            </a:endParaRPr>
          </a:p>
          <a:p>
            <a:endParaRPr lang="en-CA" sz="1200" b="1" dirty="0">
              <a:solidFill>
                <a:srgbClr val="0F2D68"/>
              </a:solidFill>
            </a:endParaRPr>
          </a:p>
          <a:p>
            <a:endParaRPr lang="en-CA" sz="1400" b="1" dirty="0">
              <a:solidFill>
                <a:srgbClr val="0F2D68"/>
              </a:solidFill>
            </a:endParaRPr>
          </a:p>
          <a:p>
            <a:endParaRPr lang="en-CA" sz="1400" b="1" dirty="0">
              <a:solidFill>
                <a:srgbClr val="0F2D68"/>
              </a:solidFill>
            </a:endParaRPr>
          </a:p>
          <a:p>
            <a:endParaRPr lang="en-CA" sz="1400" b="1" dirty="0">
              <a:solidFill>
                <a:srgbClr val="0F2D68"/>
              </a:solidFill>
            </a:endParaRPr>
          </a:p>
        </p:txBody>
      </p:sp>
      <p:pic>
        <p:nvPicPr>
          <p:cNvPr id="5" name="Picture 2" descr="Image result for shipping box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3068" y="3702055"/>
            <a:ext cx="1209879" cy="1209879"/>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Image result for danger high volt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6" descr="Image result for danger high volt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683" y="3797294"/>
            <a:ext cx="820293" cy="1089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76155" y="2711404"/>
            <a:ext cx="231820" cy="1882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76155" y="3092045"/>
            <a:ext cx="231820" cy="18827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2371725" y="1901383"/>
            <a:ext cx="2473159" cy="2215991"/>
          </a:xfrm>
          <a:prstGeom prst="rect">
            <a:avLst/>
          </a:prstGeom>
          <a:noFill/>
        </p:spPr>
        <p:txBody>
          <a:bodyPr wrap="square" rtlCol="0">
            <a:spAutoFit/>
          </a:bodyPr>
          <a:lstStyle/>
          <a:p>
            <a:pPr algn="ctr"/>
            <a:r>
              <a:rPr lang="en-CA" sz="1600" b="1" u="sng" dirty="0" smtClean="0">
                <a:solidFill>
                  <a:srgbClr val="0F2D68"/>
                </a:solidFill>
              </a:rPr>
              <a:t>Optimization and Scientific Data Collection</a:t>
            </a:r>
          </a:p>
          <a:p>
            <a:pPr algn="ctr"/>
            <a:endParaRPr lang="en-CA" sz="1600" b="1" u="sng" dirty="0">
              <a:solidFill>
                <a:srgbClr val="0F2D68"/>
              </a:solidFill>
            </a:endParaRPr>
          </a:p>
          <a:p>
            <a:pPr algn="ctr"/>
            <a:r>
              <a:rPr lang="en-CA" sz="1200" b="1" dirty="0" smtClean="0">
                <a:solidFill>
                  <a:srgbClr val="0F2D68"/>
                </a:solidFill>
              </a:rPr>
              <a:t>Optimizing and characterizing the injection/extraction of ions  (utilizing the HV platforms)</a:t>
            </a:r>
            <a:endParaRPr lang="en-CA" sz="1200" b="1" dirty="0">
              <a:solidFill>
                <a:srgbClr val="0F2D68"/>
              </a:solidFill>
            </a:endParaRPr>
          </a:p>
          <a:p>
            <a:endParaRPr lang="en-CA" sz="1200" b="1" dirty="0">
              <a:solidFill>
                <a:srgbClr val="0F2D68"/>
              </a:solidFill>
            </a:endParaRPr>
          </a:p>
          <a:p>
            <a:endParaRPr lang="en-CA" sz="1400" b="1" dirty="0">
              <a:solidFill>
                <a:srgbClr val="0F2D68"/>
              </a:solidFill>
            </a:endParaRPr>
          </a:p>
          <a:p>
            <a:endParaRPr lang="en-CA" sz="1400" b="1" dirty="0">
              <a:solidFill>
                <a:srgbClr val="0F2D68"/>
              </a:solidFill>
            </a:endParaRPr>
          </a:p>
          <a:p>
            <a:endParaRPr lang="en-CA" sz="1400" b="1" dirty="0">
              <a:solidFill>
                <a:srgbClr val="0F2D68"/>
              </a:solidFill>
            </a:endParaRPr>
          </a:p>
        </p:txBody>
      </p:sp>
      <p:pic>
        <p:nvPicPr>
          <p:cNvPr id="9" name="Picture 2" descr="Image result for optimiz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8549" y="3837130"/>
            <a:ext cx="1041566" cy="101862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Image result for TRIUMF vancouver symbol"/>
          <p:cNvPicPr>
            <a:picLocks noChangeAspect="1"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2270898" y="2682909"/>
            <a:ext cx="231820" cy="1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87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454565"/>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511_TRIUMF Template_r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externalTemplate_2016</Template>
  <TotalTime>13479</TotalTime>
  <Words>726</Words>
  <Application>Microsoft Office PowerPoint</Application>
  <PresentationFormat>On-screen Show (16:9)</PresentationFormat>
  <Paragraphs>161</Paragraphs>
  <Slides>11</Slides>
  <Notes>5</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201511_TRIUMF Template_rev</vt:lpstr>
      <vt:lpstr>PowerPoint Presentation</vt:lpstr>
      <vt:lpstr>PowerPoint Presentation</vt:lpstr>
      <vt:lpstr>PowerPoint Presentation</vt:lpstr>
      <vt:lpstr>PowerPoint Presentation</vt:lpstr>
      <vt:lpstr>PowerPoint Presentation</vt:lpstr>
      <vt:lpstr>Laser-Ion Source</vt:lpstr>
      <vt:lpstr>High Voltage Design</vt:lpstr>
      <vt:lpstr>High Voltage Enclosures at MPIK</vt:lpstr>
      <vt:lpstr>Integration and Test Plan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 Barquest</dc:creator>
  <cp:lastModifiedBy>Leigh Graham</cp:lastModifiedBy>
  <cp:revision>118</cp:revision>
  <cp:lastPrinted>2016-12-19T21:36:06Z</cp:lastPrinted>
  <dcterms:created xsi:type="dcterms:W3CDTF">2016-10-05T21:45:18Z</dcterms:created>
  <dcterms:modified xsi:type="dcterms:W3CDTF">2017-08-30T23:05:45Z</dcterms:modified>
</cp:coreProperties>
</file>