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83" r:id="rId3"/>
    <p:sldId id="309" r:id="rId4"/>
    <p:sldId id="292" r:id="rId5"/>
    <p:sldId id="306" r:id="rId6"/>
    <p:sldId id="293" r:id="rId7"/>
    <p:sldId id="307" r:id="rId8"/>
    <p:sldId id="310" r:id="rId9"/>
    <p:sldId id="305" r:id="rId10"/>
    <p:sldId id="308" r:id="rId11"/>
    <p:sldId id="282" r:id="rId12"/>
  </p:sldIdLst>
  <p:sldSz cx="9144000" cy="5143500" type="screen16x9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3F7C"/>
    <a:srgbClr val="56863E"/>
    <a:srgbClr val="0094DA"/>
    <a:srgbClr val="003D80"/>
    <a:srgbClr val="818386"/>
    <a:srgbClr val="0F2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86" autoAdjust="0"/>
  </p:normalViewPr>
  <p:slideViewPr>
    <p:cSldViewPr snapToGrid="0" snapToObjects="1">
      <p:cViewPr>
        <p:scale>
          <a:sx n="100" d="100"/>
          <a:sy n="100" d="100"/>
        </p:scale>
        <p:origin x="-294" y="-7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62"/>
    </p:cViewPr>
  </p:sorterViewPr>
  <p:notesViewPr>
    <p:cSldViewPr snapToGrid="0" snapToObjects="1">
      <p:cViewPr varScale="1">
        <p:scale>
          <a:sx n="63" d="100"/>
          <a:sy n="63" d="100"/>
        </p:scale>
        <p:origin x="-3067" y="-67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CA"/>
              <a:t>P310 CANREB Milestone Trend Analysis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2"/>
          <c:order val="0"/>
          <c:tx>
            <c:strRef>
              <c:f>'Milestone Table'!$B$16:$C$16</c:f>
              <c:strCache>
                <c:ptCount val="1"/>
                <c:pt idx="0">
                  <c:v>C-283 CANREB HRS System installation complete</c:v>
                </c:pt>
              </c:strCache>
            </c:strRef>
          </c:tx>
          <c:cat>
            <c:numRef>
              <c:f>'Milestone Table'!$D$2:$AE$2</c:f>
              <c:numCache>
                <c:formatCode>yyyy/mm/dd;@</c:formatCode>
                <c:ptCount val="28"/>
                <c:pt idx="0">
                  <c:v>42674</c:v>
                </c:pt>
                <c:pt idx="1">
                  <c:v>42704</c:v>
                </c:pt>
                <c:pt idx="2">
                  <c:v>42735</c:v>
                </c:pt>
                <c:pt idx="3">
                  <c:v>42766</c:v>
                </c:pt>
                <c:pt idx="4">
                  <c:v>42794</c:v>
                </c:pt>
                <c:pt idx="5">
                  <c:v>42825</c:v>
                </c:pt>
                <c:pt idx="6">
                  <c:v>42855</c:v>
                </c:pt>
                <c:pt idx="7">
                  <c:v>42886</c:v>
                </c:pt>
                <c:pt idx="8">
                  <c:v>42916</c:v>
                </c:pt>
                <c:pt idx="9">
                  <c:v>42947</c:v>
                </c:pt>
                <c:pt idx="10">
                  <c:v>42969</c:v>
                </c:pt>
                <c:pt idx="11">
                  <c:v>42978</c:v>
                </c:pt>
                <c:pt idx="12">
                  <c:v>43008</c:v>
                </c:pt>
                <c:pt idx="13">
                  <c:v>43039</c:v>
                </c:pt>
                <c:pt idx="14">
                  <c:v>43069</c:v>
                </c:pt>
                <c:pt idx="15">
                  <c:v>43100</c:v>
                </c:pt>
                <c:pt idx="16">
                  <c:v>43131</c:v>
                </c:pt>
                <c:pt idx="17">
                  <c:v>43159</c:v>
                </c:pt>
                <c:pt idx="18">
                  <c:v>43190</c:v>
                </c:pt>
                <c:pt idx="19">
                  <c:v>43220</c:v>
                </c:pt>
                <c:pt idx="20">
                  <c:v>43251</c:v>
                </c:pt>
                <c:pt idx="21">
                  <c:v>43281</c:v>
                </c:pt>
                <c:pt idx="22">
                  <c:v>43312</c:v>
                </c:pt>
                <c:pt idx="23">
                  <c:v>43343</c:v>
                </c:pt>
                <c:pt idx="24">
                  <c:v>43373</c:v>
                </c:pt>
                <c:pt idx="25">
                  <c:v>43404</c:v>
                </c:pt>
                <c:pt idx="26">
                  <c:v>43434</c:v>
                </c:pt>
                <c:pt idx="27">
                  <c:v>43465</c:v>
                </c:pt>
              </c:numCache>
            </c:numRef>
          </c:cat>
          <c:val>
            <c:numRef>
              <c:f>'Milestone Table'!$D$16:$Z$16</c:f>
              <c:numCache>
                <c:formatCode>yyyy/mm/dd;@</c:formatCode>
                <c:ptCount val="23"/>
                <c:pt idx="1">
                  <c:v>43179</c:v>
                </c:pt>
                <c:pt idx="2">
                  <c:v>43179</c:v>
                </c:pt>
                <c:pt idx="3">
                  <c:v>43179</c:v>
                </c:pt>
                <c:pt idx="4">
                  <c:v>43179</c:v>
                </c:pt>
                <c:pt idx="5">
                  <c:v>43279</c:v>
                </c:pt>
                <c:pt idx="6">
                  <c:v>43279</c:v>
                </c:pt>
                <c:pt idx="7">
                  <c:v>43279</c:v>
                </c:pt>
                <c:pt idx="8">
                  <c:v>43279</c:v>
                </c:pt>
                <c:pt idx="9">
                  <c:v>43339</c:v>
                </c:pt>
                <c:pt idx="10">
                  <c:v>43290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'Milestone Table'!$B$19:$C$19</c:f>
              <c:strCache>
                <c:ptCount val="1"/>
                <c:pt idx="0">
                  <c:v>C-746 CANREB RFQ Buncher ready for system testing</c:v>
                </c:pt>
              </c:strCache>
            </c:strRef>
          </c:tx>
          <c:cat>
            <c:numRef>
              <c:f>'Milestone Table'!$D$2:$AE$2</c:f>
              <c:numCache>
                <c:formatCode>yyyy/mm/dd;@</c:formatCode>
                <c:ptCount val="28"/>
                <c:pt idx="0">
                  <c:v>42674</c:v>
                </c:pt>
                <c:pt idx="1">
                  <c:v>42704</c:v>
                </c:pt>
                <c:pt idx="2">
                  <c:v>42735</c:v>
                </c:pt>
                <c:pt idx="3">
                  <c:v>42766</c:v>
                </c:pt>
                <c:pt idx="4">
                  <c:v>42794</c:v>
                </c:pt>
                <c:pt idx="5">
                  <c:v>42825</c:v>
                </c:pt>
                <c:pt idx="6">
                  <c:v>42855</c:v>
                </c:pt>
                <c:pt idx="7">
                  <c:v>42886</c:v>
                </c:pt>
                <c:pt idx="8">
                  <c:v>42916</c:v>
                </c:pt>
                <c:pt idx="9">
                  <c:v>42947</c:v>
                </c:pt>
                <c:pt idx="10">
                  <c:v>42969</c:v>
                </c:pt>
                <c:pt idx="11">
                  <c:v>42978</c:v>
                </c:pt>
                <c:pt idx="12">
                  <c:v>43008</c:v>
                </c:pt>
                <c:pt idx="13">
                  <c:v>43039</c:v>
                </c:pt>
                <c:pt idx="14">
                  <c:v>43069</c:v>
                </c:pt>
                <c:pt idx="15">
                  <c:v>43100</c:v>
                </c:pt>
                <c:pt idx="16">
                  <c:v>43131</c:v>
                </c:pt>
                <c:pt idx="17">
                  <c:v>43159</c:v>
                </c:pt>
                <c:pt idx="18">
                  <c:v>43190</c:v>
                </c:pt>
                <c:pt idx="19">
                  <c:v>43220</c:v>
                </c:pt>
                <c:pt idx="20">
                  <c:v>43251</c:v>
                </c:pt>
                <c:pt idx="21">
                  <c:v>43281</c:v>
                </c:pt>
                <c:pt idx="22">
                  <c:v>43312</c:v>
                </c:pt>
                <c:pt idx="23">
                  <c:v>43343</c:v>
                </c:pt>
                <c:pt idx="24">
                  <c:v>43373</c:v>
                </c:pt>
                <c:pt idx="25">
                  <c:v>43404</c:v>
                </c:pt>
                <c:pt idx="26">
                  <c:v>43434</c:v>
                </c:pt>
                <c:pt idx="27">
                  <c:v>43465</c:v>
                </c:pt>
              </c:numCache>
            </c:numRef>
          </c:cat>
          <c:val>
            <c:numRef>
              <c:f>'Milestone Table'!$D$19:$Y$19</c:f>
              <c:numCache>
                <c:formatCode>yyyy/mm/dd;@</c:formatCode>
                <c:ptCount val="22"/>
                <c:pt idx="1">
                  <c:v>43300</c:v>
                </c:pt>
                <c:pt idx="2">
                  <c:v>43215</c:v>
                </c:pt>
                <c:pt idx="3">
                  <c:v>43298</c:v>
                </c:pt>
                <c:pt idx="4">
                  <c:v>43291</c:v>
                </c:pt>
                <c:pt idx="5">
                  <c:v>43291</c:v>
                </c:pt>
                <c:pt idx="6">
                  <c:v>43291</c:v>
                </c:pt>
                <c:pt idx="7">
                  <c:v>43291</c:v>
                </c:pt>
                <c:pt idx="8">
                  <c:v>43221</c:v>
                </c:pt>
                <c:pt idx="9">
                  <c:v>43221</c:v>
                </c:pt>
                <c:pt idx="10">
                  <c:v>43221</c:v>
                </c:pt>
              </c:numCache>
            </c:numRef>
          </c:val>
          <c:smooth val="0"/>
        </c:ser>
        <c:ser>
          <c:idx val="10"/>
          <c:order val="2"/>
          <c:tx>
            <c:strRef>
              <c:f>'Milestone Table'!$B$23:$C$23</c:f>
              <c:strCache>
                <c:ptCount val="1"/>
                <c:pt idx="0">
                  <c:v>C-1356 CANREB EBIS ready for system commissioning</c:v>
                </c:pt>
              </c:strCache>
            </c:strRef>
          </c:tx>
          <c:cat>
            <c:numRef>
              <c:f>'Milestone Table'!$D$2:$AE$2</c:f>
              <c:numCache>
                <c:formatCode>yyyy/mm/dd;@</c:formatCode>
                <c:ptCount val="28"/>
                <c:pt idx="0">
                  <c:v>42674</c:v>
                </c:pt>
                <c:pt idx="1">
                  <c:v>42704</c:v>
                </c:pt>
                <c:pt idx="2">
                  <c:v>42735</c:v>
                </c:pt>
                <c:pt idx="3">
                  <c:v>42766</c:v>
                </c:pt>
                <c:pt idx="4">
                  <c:v>42794</c:v>
                </c:pt>
                <c:pt idx="5">
                  <c:v>42825</c:v>
                </c:pt>
                <c:pt idx="6">
                  <c:v>42855</c:v>
                </c:pt>
                <c:pt idx="7">
                  <c:v>42886</c:v>
                </c:pt>
                <c:pt idx="8">
                  <c:v>42916</c:v>
                </c:pt>
                <c:pt idx="9">
                  <c:v>42947</c:v>
                </c:pt>
                <c:pt idx="10">
                  <c:v>42969</c:v>
                </c:pt>
                <c:pt idx="11">
                  <c:v>42978</c:v>
                </c:pt>
                <c:pt idx="12">
                  <c:v>43008</c:v>
                </c:pt>
                <c:pt idx="13">
                  <c:v>43039</c:v>
                </c:pt>
                <c:pt idx="14">
                  <c:v>43069</c:v>
                </c:pt>
                <c:pt idx="15">
                  <c:v>43100</c:v>
                </c:pt>
                <c:pt idx="16">
                  <c:v>43131</c:v>
                </c:pt>
                <c:pt idx="17">
                  <c:v>43159</c:v>
                </c:pt>
                <c:pt idx="18">
                  <c:v>43190</c:v>
                </c:pt>
                <c:pt idx="19">
                  <c:v>43220</c:v>
                </c:pt>
                <c:pt idx="20">
                  <c:v>43251</c:v>
                </c:pt>
                <c:pt idx="21">
                  <c:v>43281</c:v>
                </c:pt>
                <c:pt idx="22">
                  <c:v>43312</c:v>
                </c:pt>
                <c:pt idx="23">
                  <c:v>43343</c:v>
                </c:pt>
                <c:pt idx="24">
                  <c:v>43373</c:v>
                </c:pt>
                <c:pt idx="25">
                  <c:v>43404</c:v>
                </c:pt>
                <c:pt idx="26">
                  <c:v>43434</c:v>
                </c:pt>
                <c:pt idx="27">
                  <c:v>43465</c:v>
                </c:pt>
              </c:numCache>
            </c:numRef>
          </c:cat>
          <c:val>
            <c:numRef>
              <c:f>'Milestone Table'!$D$23:$AA$23</c:f>
              <c:numCache>
                <c:formatCode>yyyy/mm/dd;@</c:formatCode>
                <c:ptCount val="24"/>
                <c:pt idx="1">
                  <c:v>43179</c:v>
                </c:pt>
                <c:pt idx="2">
                  <c:v>43179</c:v>
                </c:pt>
                <c:pt idx="3">
                  <c:v>43224</c:v>
                </c:pt>
                <c:pt idx="4">
                  <c:v>43224</c:v>
                </c:pt>
                <c:pt idx="5">
                  <c:v>43242</c:v>
                </c:pt>
                <c:pt idx="6">
                  <c:v>43242</c:v>
                </c:pt>
                <c:pt idx="7">
                  <c:v>43242</c:v>
                </c:pt>
                <c:pt idx="8">
                  <c:v>43326</c:v>
                </c:pt>
                <c:pt idx="9">
                  <c:v>43326</c:v>
                </c:pt>
                <c:pt idx="10">
                  <c:v>43326</c:v>
                </c:pt>
              </c:numCache>
            </c:numRef>
          </c:val>
          <c:smooth val="0"/>
        </c:ser>
        <c:ser>
          <c:idx val="11"/>
          <c:order val="3"/>
          <c:tx>
            <c:strRef>
              <c:f>'Milestone Table'!$B$25:$C$25</c:f>
              <c:strCache>
                <c:ptCount val="1"/>
                <c:pt idx="0">
                  <c:v>C-695 CANREB Nier Spectrometer installation &amp; setup complete</c:v>
                </c:pt>
              </c:strCache>
            </c:strRef>
          </c:tx>
          <c:cat>
            <c:numRef>
              <c:f>'Milestone Table'!$D$2:$AE$2</c:f>
              <c:numCache>
                <c:formatCode>yyyy/mm/dd;@</c:formatCode>
                <c:ptCount val="28"/>
                <c:pt idx="0">
                  <c:v>42674</c:v>
                </c:pt>
                <c:pt idx="1">
                  <c:v>42704</c:v>
                </c:pt>
                <c:pt idx="2">
                  <c:v>42735</c:v>
                </c:pt>
                <c:pt idx="3">
                  <c:v>42766</c:v>
                </c:pt>
                <c:pt idx="4">
                  <c:v>42794</c:v>
                </c:pt>
                <c:pt idx="5">
                  <c:v>42825</c:v>
                </c:pt>
                <c:pt idx="6">
                  <c:v>42855</c:v>
                </c:pt>
                <c:pt idx="7">
                  <c:v>42886</c:v>
                </c:pt>
                <c:pt idx="8">
                  <c:v>42916</c:v>
                </c:pt>
                <c:pt idx="9">
                  <c:v>42947</c:v>
                </c:pt>
                <c:pt idx="10">
                  <c:v>42969</c:v>
                </c:pt>
                <c:pt idx="11">
                  <c:v>42978</c:v>
                </c:pt>
                <c:pt idx="12">
                  <c:v>43008</c:v>
                </c:pt>
                <c:pt idx="13">
                  <c:v>43039</c:v>
                </c:pt>
                <c:pt idx="14">
                  <c:v>43069</c:v>
                </c:pt>
                <c:pt idx="15">
                  <c:v>43100</c:v>
                </c:pt>
                <c:pt idx="16">
                  <c:v>43131</c:v>
                </c:pt>
                <c:pt idx="17">
                  <c:v>43159</c:v>
                </c:pt>
                <c:pt idx="18">
                  <c:v>43190</c:v>
                </c:pt>
                <c:pt idx="19">
                  <c:v>43220</c:v>
                </c:pt>
                <c:pt idx="20">
                  <c:v>43251</c:v>
                </c:pt>
                <c:pt idx="21">
                  <c:v>43281</c:v>
                </c:pt>
                <c:pt idx="22">
                  <c:v>43312</c:v>
                </c:pt>
                <c:pt idx="23">
                  <c:v>43343</c:v>
                </c:pt>
                <c:pt idx="24">
                  <c:v>43373</c:v>
                </c:pt>
                <c:pt idx="25">
                  <c:v>43404</c:v>
                </c:pt>
                <c:pt idx="26">
                  <c:v>43434</c:v>
                </c:pt>
                <c:pt idx="27">
                  <c:v>43465</c:v>
                </c:pt>
              </c:numCache>
            </c:numRef>
          </c:cat>
          <c:val>
            <c:numRef>
              <c:f>'Milestone Table'!$D$25:$Y$25</c:f>
              <c:numCache>
                <c:formatCode>yyyy/mm/dd;@</c:formatCode>
                <c:ptCount val="22"/>
                <c:pt idx="1">
                  <c:v>43244</c:v>
                </c:pt>
                <c:pt idx="2">
                  <c:v>43222</c:v>
                </c:pt>
                <c:pt idx="3">
                  <c:v>43222</c:v>
                </c:pt>
                <c:pt idx="4">
                  <c:v>43222</c:v>
                </c:pt>
                <c:pt idx="5">
                  <c:v>43256</c:v>
                </c:pt>
                <c:pt idx="6">
                  <c:v>43256</c:v>
                </c:pt>
                <c:pt idx="7">
                  <c:v>43167</c:v>
                </c:pt>
                <c:pt idx="8">
                  <c:v>43167</c:v>
                </c:pt>
                <c:pt idx="9">
                  <c:v>43167</c:v>
                </c:pt>
                <c:pt idx="10">
                  <c:v>43167</c:v>
                </c:pt>
              </c:numCache>
            </c:numRef>
          </c:val>
          <c:smooth val="0"/>
        </c:ser>
        <c:ser>
          <c:idx val="14"/>
          <c:order val="4"/>
          <c:tx>
            <c:strRef>
              <c:f>'Milestone Table'!$B$27:$C$27</c:f>
              <c:strCache>
                <c:ptCount val="1"/>
                <c:pt idx="0">
                  <c:v>C-771 P3 &amp; CANREB Commissioning Plan released</c:v>
                </c:pt>
              </c:strCache>
            </c:strRef>
          </c:tx>
          <c:cat>
            <c:numRef>
              <c:f>'Milestone Table'!$D$2:$AE$2</c:f>
              <c:numCache>
                <c:formatCode>yyyy/mm/dd;@</c:formatCode>
                <c:ptCount val="28"/>
                <c:pt idx="0">
                  <c:v>42674</c:v>
                </c:pt>
                <c:pt idx="1">
                  <c:v>42704</c:v>
                </c:pt>
                <c:pt idx="2">
                  <c:v>42735</c:v>
                </c:pt>
                <c:pt idx="3">
                  <c:v>42766</c:v>
                </c:pt>
                <c:pt idx="4">
                  <c:v>42794</c:v>
                </c:pt>
                <c:pt idx="5">
                  <c:v>42825</c:v>
                </c:pt>
                <c:pt idx="6">
                  <c:v>42855</c:v>
                </c:pt>
                <c:pt idx="7">
                  <c:v>42886</c:v>
                </c:pt>
                <c:pt idx="8">
                  <c:v>42916</c:v>
                </c:pt>
                <c:pt idx="9">
                  <c:v>42947</c:v>
                </c:pt>
                <c:pt idx="10">
                  <c:v>42969</c:v>
                </c:pt>
                <c:pt idx="11">
                  <c:v>42978</c:v>
                </c:pt>
                <c:pt idx="12">
                  <c:v>43008</c:v>
                </c:pt>
                <c:pt idx="13">
                  <c:v>43039</c:v>
                </c:pt>
                <c:pt idx="14">
                  <c:v>43069</c:v>
                </c:pt>
                <c:pt idx="15">
                  <c:v>43100</c:v>
                </c:pt>
                <c:pt idx="16">
                  <c:v>43131</c:v>
                </c:pt>
                <c:pt idx="17">
                  <c:v>43159</c:v>
                </c:pt>
                <c:pt idx="18">
                  <c:v>43190</c:v>
                </c:pt>
                <c:pt idx="19">
                  <c:v>43220</c:v>
                </c:pt>
                <c:pt idx="20">
                  <c:v>43251</c:v>
                </c:pt>
                <c:pt idx="21">
                  <c:v>43281</c:v>
                </c:pt>
                <c:pt idx="22">
                  <c:v>43312</c:v>
                </c:pt>
                <c:pt idx="23">
                  <c:v>43343</c:v>
                </c:pt>
                <c:pt idx="24">
                  <c:v>43373</c:v>
                </c:pt>
                <c:pt idx="25">
                  <c:v>43404</c:v>
                </c:pt>
                <c:pt idx="26">
                  <c:v>43434</c:v>
                </c:pt>
                <c:pt idx="27">
                  <c:v>43465</c:v>
                </c:pt>
              </c:numCache>
            </c:numRef>
          </c:cat>
          <c:val>
            <c:numRef>
              <c:f>'Milestone Table'!$D$27:$Y$27</c:f>
              <c:numCache>
                <c:formatCode>yyyy/mm/dd;@</c:formatCode>
                <c:ptCount val="22"/>
                <c:pt idx="1">
                  <c:v>43221</c:v>
                </c:pt>
                <c:pt idx="2">
                  <c:v>43145</c:v>
                </c:pt>
                <c:pt idx="3">
                  <c:v>43217</c:v>
                </c:pt>
                <c:pt idx="4">
                  <c:v>43210</c:v>
                </c:pt>
                <c:pt idx="5">
                  <c:v>43210</c:v>
                </c:pt>
                <c:pt idx="6">
                  <c:v>43210</c:v>
                </c:pt>
                <c:pt idx="7">
                  <c:v>43210</c:v>
                </c:pt>
                <c:pt idx="8">
                  <c:v>43007</c:v>
                </c:pt>
                <c:pt idx="9">
                  <c:v>43007</c:v>
                </c:pt>
                <c:pt idx="10">
                  <c:v>43220</c:v>
                </c:pt>
              </c:numCache>
            </c:numRef>
          </c:val>
          <c:smooth val="0"/>
        </c:ser>
        <c:ser>
          <c:idx val="15"/>
          <c:order val="5"/>
          <c:tx>
            <c:strRef>
              <c:f>'Milestone Table'!$B$28:$C$28</c:f>
              <c:strCache>
                <c:ptCount val="1"/>
                <c:pt idx="0">
                  <c:v>C-775 CANREB HRS commissioned with stable Ion Source</c:v>
                </c:pt>
              </c:strCache>
            </c:strRef>
          </c:tx>
          <c:cat>
            <c:numRef>
              <c:f>'Milestone Table'!$D$2:$AE$2</c:f>
              <c:numCache>
                <c:formatCode>yyyy/mm/dd;@</c:formatCode>
                <c:ptCount val="28"/>
                <c:pt idx="0">
                  <c:v>42674</c:v>
                </c:pt>
                <c:pt idx="1">
                  <c:v>42704</c:v>
                </c:pt>
                <c:pt idx="2">
                  <c:v>42735</c:v>
                </c:pt>
                <c:pt idx="3">
                  <c:v>42766</c:v>
                </c:pt>
                <c:pt idx="4">
                  <c:v>42794</c:v>
                </c:pt>
                <c:pt idx="5">
                  <c:v>42825</c:v>
                </c:pt>
                <c:pt idx="6">
                  <c:v>42855</c:v>
                </c:pt>
                <c:pt idx="7">
                  <c:v>42886</c:v>
                </c:pt>
                <c:pt idx="8">
                  <c:v>42916</c:v>
                </c:pt>
                <c:pt idx="9">
                  <c:v>42947</c:v>
                </c:pt>
                <c:pt idx="10">
                  <c:v>42969</c:v>
                </c:pt>
                <c:pt idx="11">
                  <c:v>42978</c:v>
                </c:pt>
                <c:pt idx="12">
                  <c:v>43008</c:v>
                </c:pt>
                <c:pt idx="13">
                  <c:v>43039</c:v>
                </c:pt>
                <c:pt idx="14">
                  <c:v>43069</c:v>
                </c:pt>
                <c:pt idx="15">
                  <c:v>43100</c:v>
                </c:pt>
                <c:pt idx="16">
                  <c:v>43131</c:v>
                </c:pt>
                <c:pt idx="17">
                  <c:v>43159</c:v>
                </c:pt>
                <c:pt idx="18">
                  <c:v>43190</c:v>
                </c:pt>
                <c:pt idx="19">
                  <c:v>43220</c:v>
                </c:pt>
                <c:pt idx="20">
                  <c:v>43251</c:v>
                </c:pt>
                <c:pt idx="21">
                  <c:v>43281</c:v>
                </c:pt>
                <c:pt idx="22">
                  <c:v>43312</c:v>
                </c:pt>
                <c:pt idx="23">
                  <c:v>43343</c:v>
                </c:pt>
                <c:pt idx="24">
                  <c:v>43373</c:v>
                </c:pt>
                <c:pt idx="25">
                  <c:v>43404</c:v>
                </c:pt>
                <c:pt idx="26">
                  <c:v>43434</c:v>
                </c:pt>
                <c:pt idx="27">
                  <c:v>43465</c:v>
                </c:pt>
              </c:numCache>
            </c:numRef>
          </c:cat>
          <c:val>
            <c:numRef>
              <c:f>'Milestone Table'!$D$28:$AE$28</c:f>
              <c:numCache>
                <c:formatCode>yyyy/mm/dd;@</c:formatCode>
                <c:ptCount val="28"/>
                <c:pt idx="1">
                  <c:v>43482</c:v>
                </c:pt>
                <c:pt idx="2">
                  <c:v>43399</c:v>
                </c:pt>
                <c:pt idx="3">
                  <c:v>43413</c:v>
                </c:pt>
                <c:pt idx="4">
                  <c:v>43406</c:v>
                </c:pt>
                <c:pt idx="5">
                  <c:v>43406</c:v>
                </c:pt>
                <c:pt idx="6">
                  <c:v>43406</c:v>
                </c:pt>
                <c:pt idx="7">
                  <c:v>43406</c:v>
                </c:pt>
                <c:pt idx="8">
                  <c:v>43441</c:v>
                </c:pt>
                <c:pt idx="9">
                  <c:v>43454</c:v>
                </c:pt>
                <c:pt idx="10">
                  <c:v>43425</c:v>
                </c:pt>
              </c:numCache>
            </c:numRef>
          </c:val>
          <c:smooth val="0"/>
        </c:ser>
        <c:ser>
          <c:idx val="16"/>
          <c:order val="6"/>
          <c:tx>
            <c:strRef>
              <c:f>'Milestone Table'!$B$29:$C$29</c:f>
              <c:strCache>
                <c:ptCount val="1"/>
                <c:pt idx="0">
                  <c:v>C-777 CANREB RFQ-EBIS-NIER commissioned with stable Ion Source</c:v>
                </c:pt>
              </c:strCache>
            </c:strRef>
          </c:tx>
          <c:marker>
            <c:symbol val="diamond"/>
            <c:size val="7"/>
          </c:marker>
          <c:cat>
            <c:numRef>
              <c:f>'Milestone Table'!$D$2:$AE$2</c:f>
              <c:numCache>
                <c:formatCode>yyyy/mm/dd;@</c:formatCode>
                <c:ptCount val="28"/>
                <c:pt idx="0">
                  <c:v>42674</c:v>
                </c:pt>
                <c:pt idx="1">
                  <c:v>42704</c:v>
                </c:pt>
                <c:pt idx="2">
                  <c:v>42735</c:v>
                </c:pt>
                <c:pt idx="3">
                  <c:v>42766</c:v>
                </c:pt>
                <c:pt idx="4">
                  <c:v>42794</c:v>
                </c:pt>
                <c:pt idx="5">
                  <c:v>42825</c:v>
                </c:pt>
                <c:pt idx="6">
                  <c:v>42855</c:v>
                </c:pt>
                <c:pt idx="7">
                  <c:v>42886</c:v>
                </c:pt>
                <c:pt idx="8">
                  <c:v>42916</c:v>
                </c:pt>
                <c:pt idx="9">
                  <c:v>42947</c:v>
                </c:pt>
                <c:pt idx="10">
                  <c:v>42969</c:v>
                </c:pt>
                <c:pt idx="11">
                  <c:v>42978</c:v>
                </c:pt>
                <c:pt idx="12">
                  <c:v>43008</c:v>
                </c:pt>
                <c:pt idx="13">
                  <c:v>43039</c:v>
                </c:pt>
                <c:pt idx="14">
                  <c:v>43069</c:v>
                </c:pt>
                <c:pt idx="15">
                  <c:v>43100</c:v>
                </c:pt>
                <c:pt idx="16">
                  <c:v>43131</c:v>
                </c:pt>
                <c:pt idx="17">
                  <c:v>43159</c:v>
                </c:pt>
                <c:pt idx="18">
                  <c:v>43190</c:v>
                </c:pt>
                <c:pt idx="19">
                  <c:v>43220</c:v>
                </c:pt>
                <c:pt idx="20">
                  <c:v>43251</c:v>
                </c:pt>
                <c:pt idx="21">
                  <c:v>43281</c:v>
                </c:pt>
                <c:pt idx="22">
                  <c:v>43312</c:v>
                </c:pt>
                <c:pt idx="23">
                  <c:v>43343</c:v>
                </c:pt>
                <c:pt idx="24">
                  <c:v>43373</c:v>
                </c:pt>
                <c:pt idx="25">
                  <c:v>43404</c:v>
                </c:pt>
                <c:pt idx="26">
                  <c:v>43434</c:v>
                </c:pt>
                <c:pt idx="27">
                  <c:v>43465</c:v>
                </c:pt>
              </c:numCache>
            </c:numRef>
          </c:cat>
          <c:val>
            <c:numRef>
              <c:f>'Milestone Table'!$D$29:$AE$29</c:f>
              <c:numCache>
                <c:formatCode>yyyy/mm/dd;@</c:formatCode>
                <c:ptCount val="28"/>
                <c:pt idx="1">
                  <c:v>43482</c:v>
                </c:pt>
                <c:pt idx="2">
                  <c:v>43399</c:v>
                </c:pt>
                <c:pt idx="3">
                  <c:v>43413</c:v>
                </c:pt>
                <c:pt idx="4">
                  <c:v>43406</c:v>
                </c:pt>
                <c:pt idx="5">
                  <c:v>43406</c:v>
                </c:pt>
                <c:pt idx="6">
                  <c:v>43406</c:v>
                </c:pt>
                <c:pt idx="7">
                  <c:v>43406</c:v>
                </c:pt>
                <c:pt idx="8">
                  <c:v>43441</c:v>
                </c:pt>
                <c:pt idx="9">
                  <c:v>43454</c:v>
                </c:pt>
                <c:pt idx="10">
                  <c:v>43453</c:v>
                </c:pt>
              </c:numCache>
            </c:numRef>
          </c:val>
          <c:smooth val="0"/>
        </c:ser>
        <c:ser>
          <c:idx val="0"/>
          <c:order val="7"/>
          <c:tx>
            <c:strRef>
              <c:f>'Milestone Table'!$B$30:$C$30</c:f>
              <c:strCache>
                <c:ptCount val="1"/>
                <c:pt idx="0">
                  <c:v>C-779 CANREB RFQ-EBIS-NIER commissioned with ISAC RIB</c:v>
                </c:pt>
              </c:strCache>
            </c:strRef>
          </c:tx>
          <c:marker>
            <c:symbol val="x"/>
            <c:size val="7"/>
          </c:marker>
          <c:val>
            <c:numRef>
              <c:f>'Milestone Table'!$D$30:$AQ$30</c:f>
              <c:numCache>
                <c:formatCode>yyyy/mm/dd;@</c:formatCode>
                <c:ptCount val="40"/>
                <c:pt idx="1">
                  <c:v>43599</c:v>
                </c:pt>
                <c:pt idx="2">
                  <c:v>43523</c:v>
                </c:pt>
                <c:pt idx="3">
                  <c:v>43537</c:v>
                </c:pt>
                <c:pt idx="4">
                  <c:v>43530</c:v>
                </c:pt>
                <c:pt idx="5">
                  <c:v>43530</c:v>
                </c:pt>
                <c:pt idx="6">
                  <c:v>43530</c:v>
                </c:pt>
                <c:pt idx="7">
                  <c:v>43530</c:v>
                </c:pt>
                <c:pt idx="8">
                  <c:v>43564</c:v>
                </c:pt>
                <c:pt idx="9">
                  <c:v>43579</c:v>
                </c:pt>
                <c:pt idx="10">
                  <c:v>43564</c:v>
                </c:pt>
              </c:numCache>
            </c:numRef>
          </c:val>
          <c:smooth val="0"/>
        </c:ser>
        <c:ser>
          <c:idx val="12"/>
          <c:order val="8"/>
          <c:tx>
            <c:strRef>
              <c:f>'Milestone Table'!$B$13:$C$13</c:f>
              <c:strCache>
                <c:ptCount val="1"/>
                <c:pt idx="0">
                  <c:v>D Current Date Line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numRef>
              <c:f>'Milestone Table'!$D$2:$AE$2</c:f>
              <c:numCache>
                <c:formatCode>yyyy/mm/dd;@</c:formatCode>
                <c:ptCount val="28"/>
                <c:pt idx="0">
                  <c:v>42674</c:v>
                </c:pt>
                <c:pt idx="1">
                  <c:v>42704</c:v>
                </c:pt>
                <c:pt idx="2">
                  <c:v>42735</c:v>
                </c:pt>
                <c:pt idx="3">
                  <c:v>42766</c:v>
                </c:pt>
                <c:pt idx="4">
                  <c:v>42794</c:v>
                </c:pt>
                <c:pt idx="5">
                  <c:v>42825</c:v>
                </c:pt>
                <c:pt idx="6">
                  <c:v>42855</c:v>
                </c:pt>
                <c:pt idx="7">
                  <c:v>42886</c:v>
                </c:pt>
                <c:pt idx="8">
                  <c:v>42916</c:v>
                </c:pt>
                <c:pt idx="9">
                  <c:v>42947</c:v>
                </c:pt>
                <c:pt idx="10">
                  <c:v>42969</c:v>
                </c:pt>
                <c:pt idx="11">
                  <c:v>42978</c:v>
                </c:pt>
                <c:pt idx="12">
                  <c:v>43008</c:v>
                </c:pt>
                <c:pt idx="13">
                  <c:v>43039</c:v>
                </c:pt>
                <c:pt idx="14">
                  <c:v>43069</c:v>
                </c:pt>
                <c:pt idx="15">
                  <c:v>43100</c:v>
                </c:pt>
                <c:pt idx="16">
                  <c:v>43131</c:v>
                </c:pt>
                <c:pt idx="17">
                  <c:v>43159</c:v>
                </c:pt>
                <c:pt idx="18">
                  <c:v>43190</c:v>
                </c:pt>
                <c:pt idx="19">
                  <c:v>43220</c:v>
                </c:pt>
                <c:pt idx="20">
                  <c:v>43251</c:v>
                </c:pt>
                <c:pt idx="21">
                  <c:v>43281</c:v>
                </c:pt>
                <c:pt idx="22">
                  <c:v>43312</c:v>
                </c:pt>
                <c:pt idx="23">
                  <c:v>43343</c:v>
                </c:pt>
                <c:pt idx="24">
                  <c:v>43373</c:v>
                </c:pt>
                <c:pt idx="25">
                  <c:v>43404</c:v>
                </c:pt>
                <c:pt idx="26">
                  <c:v>43434</c:v>
                </c:pt>
                <c:pt idx="27">
                  <c:v>43465</c:v>
                </c:pt>
              </c:numCache>
            </c:numRef>
          </c:cat>
          <c:val>
            <c:numRef>
              <c:f>'Milestone Table'!$D$13:$AQ$13</c:f>
              <c:numCache>
                <c:formatCode>yyyy/mm/dd;@</c:formatCode>
                <c:ptCount val="40"/>
                <c:pt idx="0">
                  <c:v>42674</c:v>
                </c:pt>
                <c:pt idx="1">
                  <c:v>42704</c:v>
                </c:pt>
                <c:pt idx="2">
                  <c:v>42735</c:v>
                </c:pt>
                <c:pt idx="3">
                  <c:v>42766</c:v>
                </c:pt>
                <c:pt idx="4">
                  <c:v>42794</c:v>
                </c:pt>
                <c:pt idx="5">
                  <c:v>42825</c:v>
                </c:pt>
                <c:pt idx="6">
                  <c:v>42855</c:v>
                </c:pt>
                <c:pt idx="7">
                  <c:v>42886</c:v>
                </c:pt>
                <c:pt idx="8">
                  <c:v>42916</c:v>
                </c:pt>
                <c:pt idx="9">
                  <c:v>42947</c:v>
                </c:pt>
                <c:pt idx="10">
                  <c:v>42969</c:v>
                </c:pt>
                <c:pt idx="11">
                  <c:v>42978</c:v>
                </c:pt>
                <c:pt idx="12">
                  <c:v>43008</c:v>
                </c:pt>
                <c:pt idx="13">
                  <c:v>43039</c:v>
                </c:pt>
                <c:pt idx="14">
                  <c:v>43069</c:v>
                </c:pt>
                <c:pt idx="15">
                  <c:v>43100</c:v>
                </c:pt>
                <c:pt idx="16">
                  <c:v>43131</c:v>
                </c:pt>
                <c:pt idx="17">
                  <c:v>43159</c:v>
                </c:pt>
                <c:pt idx="18">
                  <c:v>43190</c:v>
                </c:pt>
                <c:pt idx="19">
                  <c:v>43220</c:v>
                </c:pt>
                <c:pt idx="20">
                  <c:v>43251</c:v>
                </c:pt>
                <c:pt idx="21">
                  <c:v>43281</c:v>
                </c:pt>
                <c:pt idx="22">
                  <c:v>43312</c:v>
                </c:pt>
                <c:pt idx="23">
                  <c:v>43343</c:v>
                </c:pt>
                <c:pt idx="24">
                  <c:v>43373</c:v>
                </c:pt>
                <c:pt idx="25">
                  <c:v>43404</c:v>
                </c:pt>
                <c:pt idx="26">
                  <c:v>43434</c:v>
                </c:pt>
                <c:pt idx="27">
                  <c:v>43465</c:v>
                </c:pt>
                <c:pt idx="28">
                  <c:v>43496</c:v>
                </c:pt>
                <c:pt idx="29">
                  <c:v>43524</c:v>
                </c:pt>
                <c:pt idx="30">
                  <c:v>43555</c:v>
                </c:pt>
                <c:pt idx="31">
                  <c:v>43585</c:v>
                </c:pt>
                <c:pt idx="32">
                  <c:v>43616</c:v>
                </c:pt>
                <c:pt idx="33">
                  <c:v>43646</c:v>
                </c:pt>
                <c:pt idx="34">
                  <c:v>43677</c:v>
                </c:pt>
                <c:pt idx="35">
                  <c:v>43708</c:v>
                </c:pt>
                <c:pt idx="36">
                  <c:v>43738</c:v>
                </c:pt>
                <c:pt idx="37">
                  <c:v>43769</c:v>
                </c:pt>
                <c:pt idx="38">
                  <c:v>43799</c:v>
                </c:pt>
                <c:pt idx="39">
                  <c:v>43830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870400"/>
        <c:axId val="162872320"/>
      </c:lineChart>
      <c:dateAx>
        <c:axId val="162870400"/>
        <c:scaling>
          <c:orientation val="minMax"/>
        </c:scaling>
        <c:delete val="0"/>
        <c:axPos val="t"/>
        <c:title>
          <c:tx>
            <c:rich>
              <a:bodyPr/>
              <a:lstStyle/>
              <a:p>
                <a:pPr>
                  <a:defRPr/>
                </a:pPr>
                <a:r>
                  <a:rPr lang="en-CA"/>
                  <a:t>Date of Reporting</a:t>
                </a:r>
              </a:p>
            </c:rich>
          </c:tx>
          <c:layout/>
          <c:overlay val="0"/>
        </c:title>
        <c:numFmt formatCode="yyyy/mm/dd;@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62872320"/>
        <c:crosses val="max"/>
        <c:auto val="1"/>
        <c:lblOffset val="100"/>
        <c:baseTimeUnit val="days"/>
      </c:dateAx>
      <c:valAx>
        <c:axId val="162872320"/>
        <c:scaling>
          <c:orientation val="minMax"/>
          <c:min val="42645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CA"/>
                  <a:t>Date of Milestone</a:t>
                </a:r>
              </a:p>
            </c:rich>
          </c:tx>
          <c:layout/>
          <c:overlay val="0"/>
        </c:title>
        <c:numFmt formatCode="yyyy/mm/dd;@" sourceLinked="1"/>
        <c:majorTickMark val="out"/>
        <c:minorTickMark val="none"/>
        <c:tickLblPos val="nextTo"/>
        <c:crossAx val="162870400"/>
        <c:crosses val="autoZero"/>
        <c:crossBetween val="between"/>
        <c:majorUnit val="75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0.65696</cdr:x>
      <cdr:y>0.94376</cdr:y>
    </cdr:from>
    <cdr:to>
      <cdr:x>0.87674</cdr:x>
      <cdr:y>0.9865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694362" y="5940425"/>
          <a:ext cx="1905000" cy="2690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A" sz="1100" b="1">
              <a:solidFill>
                <a:srgbClr val="00B050"/>
              </a:solidFill>
            </a:rPr>
            <a:t>Green</a:t>
          </a:r>
          <a:r>
            <a:rPr lang="en-CA" sz="1100"/>
            <a:t> = Milestone</a:t>
          </a:r>
          <a:r>
            <a:rPr lang="en-CA" sz="1100" baseline="0"/>
            <a:t> Complete</a:t>
          </a:r>
          <a:endParaRPr lang="en-CA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F132044-0CF3-FE4A-B3DD-AD83F8F3FA08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EEF08EE0-F671-5A48-AE26-ED94D7DF6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03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663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663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933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933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825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508862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595533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867150" y="1562100"/>
            <a:ext cx="3943350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Thank you!</a:t>
            </a:r>
          </a:p>
          <a:p>
            <a:pPr algn="ctr"/>
            <a:r>
              <a:rPr lang="en-CA" sz="4000" dirty="0" err="1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Merci</a:t>
            </a:r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!</a:t>
            </a:r>
            <a:endParaRPr lang="en-US" sz="32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28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24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r="18445"/>
          <a:stretch/>
        </p:blipFill>
        <p:spPr>
          <a:xfrm>
            <a:off x="3352800" y="0"/>
            <a:ext cx="57912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352800" y="0"/>
            <a:ext cx="57912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3528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161" y="4706996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4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2972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467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92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45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363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65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8115" y="90488"/>
            <a:ext cx="619125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76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720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11" name="Picture 10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12" name="Picture 11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3" name="Picture 12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5" name="Picture 14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6" name="Picture 15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7" name="Picture 16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2313" y="1896486"/>
            <a:ext cx="7772400" cy="1427163"/>
          </a:xfrm>
        </p:spPr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178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F591E5A9-9E17-4F9A-90DB-7D578C9C2059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91500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109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9677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659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49677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7659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>
                <a:latin typeface="Myriad Pro SemiExt" pitchFamily="34" charset="0"/>
              </a:rPr>
              <a:t>Click to edit Master title style</a:t>
            </a:r>
            <a:endParaRPr lang="en-US">
              <a:latin typeface="Myriad Pro SemiExt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1E5A9-9E17-4F9A-90DB-7D578C9C205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499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105570"/>
            <a:ext cx="51435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58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1E5A9-9E17-4F9A-90DB-7D578C9C205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3009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102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102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7256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>
                <a:latin typeface="Myriad Pro SemiExt" pitchFamily="34" charset="0"/>
              </a:rPr>
              <a:t>Click to edit Master title style</a:t>
            </a:r>
            <a:endParaRPr lang="en-US">
              <a:latin typeface="Myriad Pro SemiExt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1E5A9-9E17-4F9A-90DB-7D578C9C205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9252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40" y="3884930"/>
            <a:ext cx="8280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040" y="744061"/>
            <a:ext cx="8280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040" y="4309983"/>
            <a:ext cx="8280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dirty="0" smtClean="0">
                <a:latin typeface="Myriad Pro SemiExt" pitchFamily="34" charset="0"/>
              </a:rPr>
              <a:t>Click to </a:t>
            </a:r>
            <a:r>
              <a:rPr lang="fr-CA" dirty="0" err="1" smtClean="0">
                <a:latin typeface="Myriad Pro SemiExt" pitchFamily="34" charset="0"/>
              </a:rPr>
              <a:t>edit</a:t>
            </a:r>
            <a:r>
              <a:rPr lang="fr-CA" dirty="0" smtClean="0">
                <a:latin typeface="Myriad Pro SemiExt" pitchFamily="34" charset="0"/>
              </a:rPr>
              <a:t> Master </a:t>
            </a:r>
            <a:r>
              <a:rPr lang="fr-CA" dirty="0" err="1" smtClean="0">
                <a:latin typeface="Myriad Pro SemiExt" pitchFamily="34" charset="0"/>
              </a:rPr>
              <a:t>title</a:t>
            </a:r>
            <a:r>
              <a:rPr lang="fr-CA" dirty="0" smtClean="0">
                <a:latin typeface="Myriad Pro SemiExt" pitchFamily="34" charset="0"/>
              </a:rPr>
              <a:t> style</a:t>
            </a:r>
            <a:endParaRPr lang="en-US" dirty="0">
              <a:latin typeface="Myriad Pro SemiExt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1E5A9-9E17-4F9A-90DB-7D578C9C205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3942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119063"/>
            <a:ext cx="51435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16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469900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yriad Pro SemiExt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6501" y="0"/>
            <a:ext cx="5525949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title</a:t>
            </a:r>
            <a:r>
              <a:rPr lang="fr-CA" dirty="0" smtClean="0"/>
              <a:t> </a:t>
            </a:r>
            <a:r>
              <a:rPr lang="fr-CA" dirty="0" err="1" smtClean="0"/>
              <a:t>stytle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78" y="714076"/>
            <a:ext cx="8229600" cy="4143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6" name="Picture 5" descr="TRIUMF_logo_white.ep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904"/>
            <a:ext cx="1028700" cy="28206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07165" y="104093"/>
            <a:ext cx="58102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1E5A9-9E17-4F9A-90DB-7D578C9C205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141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1" r:id="rId2"/>
    <p:sldLayoutId id="2147483667" r:id="rId3"/>
    <p:sldLayoutId id="2147483663" r:id="rId4"/>
    <p:sldLayoutId id="2147483668" r:id="rId5"/>
    <p:sldLayoutId id="2147483665" r:id="rId6"/>
    <p:sldLayoutId id="2147483649" r:id="rId7"/>
    <p:sldLayoutId id="2147483670" r:id="rId8"/>
    <p:sldLayoutId id="2147483664" r:id="rId9"/>
    <p:sldLayoutId id="214748366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</p:sldLayoutIdLst>
  <p:timing>
    <p:tnLst>
      <p:par>
        <p:cTn id="1" dur="indefinite" restart="never" nodeType="tmRoot"/>
      </p:par>
    </p:tnLst>
  </p:timing>
  <p:hf hdr="0" ftr="0" dt="0"/>
  <p:txStyles>
    <p:titleStyle>
      <a:lvl1pPr algn="r" defTabSz="457200" rtl="0" eaLnBrk="1" latinLnBrk="0" hangingPunct="1">
        <a:spcBef>
          <a:spcPct val="0"/>
        </a:spcBef>
        <a:buNone/>
        <a:defRPr sz="2000" kern="1200">
          <a:solidFill>
            <a:srgbClr val="FFFFFF"/>
          </a:solidFill>
          <a:latin typeface="Myriad Pro SemiExt" pitchFamily="34" charset="0"/>
          <a:ea typeface="+mj-ea"/>
          <a:cs typeface="Myriad Pro SemiExt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0850" y="1736824"/>
            <a:ext cx="6280150" cy="230832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CANREB Steering Committee Review</a:t>
            </a:r>
          </a:p>
          <a:p>
            <a:r>
              <a:rPr lang="en-US" sz="28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Project Milestones</a:t>
            </a:r>
            <a:endParaRPr lang="en-US" sz="28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  <a:p>
            <a:endParaRPr lang="en-CA" sz="2800" dirty="0" smtClean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  <a:p>
            <a:r>
              <a:rPr lang="en-CA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Asita Perera</a:t>
            </a:r>
          </a:p>
          <a:p>
            <a:r>
              <a:rPr lang="en-CA" sz="14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Project Manager</a:t>
            </a:r>
          </a:p>
          <a:p>
            <a:endParaRPr lang="en-CA" sz="1400" dirty="0" smtClean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  <a:p>
            <a:r>
              <a:rPr lang="en-CA" sz="14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2017-08-31</a:t>
            </a:r>
            <a:endParaRPr lang="en-CA" sz="1400" dirty="0" smtClean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418562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Outline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Installation &amp; Commissioning Milestones</a:t>
            </a:r>
            <a:endParaRPr lang="en-CA" dirty="0" smtClean="0"/>
          </a:p>
          <a:p>
            <a:r>
              <a:rPr lang="en-CA" dirty="0" smtClean="0"/>
              <a:t>Project milestone evolution</a:t>
            </a:r>
          </a:p>
          <a:p>
            <a:r>
              <a:rPr lang="en-CA" dirty="0" smtClean="0"/>
              <a:t>Critical path systems</a:t>
            </a:r>
          </a:p>
          <a:p>
            <a:r>
              <a:rPr lang="en-CA" dirty="0" smtClean="0"/>
              <a:t>Near critical path systems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b="1" smtClean="0">
                <a:solidFill>
                  <a:schemeClr val="bg1"/>
                </a:solidFill>
              </a:rPr>
              <a:pPr/>
              <a:t>2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Installation &amp; Commissioning Milestones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b="1" smtClean="0">
                <a:solidFill>
                  <a:schemeClr val="bg1"/>
                </a:solidFill>
              </a:rPr>
              <a:pPr/>
              <a:t>3</a:t>
            </a:fld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578331"/>
              </p:ext>
            </p:extLst>
          </p:nvPr>
        </p:nvGraphicFramePr>
        <p:xfrm>
          <a:off x="0" y="469901"/>
          <a:ext cx="9144000" cy="4673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6602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Milestone Evolution </a:t>
            </a:r>
            <a:r>
              <a:rPr lang="en-CA" dirty="0" smtClean="0"/>
              <a:t>2014-2016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1E5A9-9E17-4F9A-90DB-7D578C9C2059}" type="slidenum">
              <a:rPr lang="en-CA" smtClean="0"/>
              <a:t>4</a:t>
            </a:fld>
            <a:endParaRPr lang="en-CA"/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1758145"/>
              </p:ext>
            </p:extLst>
          </p:nvPr>
        </p:nvGraphicFramePr>
        <p:xfrm>
          <a:off x="0" y="490223"/>
          <a:ext cx="9144000" cy="3978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564"/>
                <a:gridCol w="2907481"/>
                <a:gridCol w="829155"/>
                <a:gridCol w="685800"/>
                <a:gridCol w="638175"/>
                <a:gridCol w="828675"/>
                <a:gridCol w="2724150"/>
              </a:tblGrid>
              <a:tr h="5968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20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UID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Milestone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Completion</a:t>
                      </a:r>
                      <a:endParaRPr lang="en-CA" sz="1200" kern="50" dirty="0" smtClean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in IIA</a:t>
                      </a:r>
                      <a:endParaRPr lang="en-CA" sz="1200" kern="5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Feb 2017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SC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Current </a:t>
                      </a: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Rev084 </a:t>
                      </a: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08/17</a:t>
                      </a: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Symbol" panose="05050102010706020507" pitchFamily="18" charset="2"/>
                        </a:rPr>
                        <a:t>D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Feb-Aug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month)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Comment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</a:tr>
              <a:tr h="36741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607</a:t>
                      </a:r>
                      <a:endParaRPr lang="en-CA" sz="1200" b="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HRS  –  Concept design review by an experts committee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  <a:latin typeface="Calibri" panose="020F0502020204030204" pitchFamily="34" charset="0"/>
                        </a:rPr>
                        <a:t>2014-05-01</a:t>
                      </a:r>
                      <a:endParaRPr lang="en-CA" sz="1200" kern="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02/2015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02/2015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CA" sz="1200" b="1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  <a:latin typeface="Calibri" panose="020F0502020204030204" pitchFamily="34" charset="0"/>
                        </a:rPr>
                        <a:t>Completed</a:t>
                      </a:r>
                      <a:endParaRPr lang="en-CA" sz="1200" kern="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</a:tr>
              <a:tr h="1128015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608</a:t>
                      </a:r>
                    </a:p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n-CA" sz="1200" b="0" kern="5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859</a:t>
                      </a:r>
                    </a:p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n-CA" sz="1200" b="0" kern="5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860</a:t>
                      </a:r>
                      <a:endParaRPr lang="en-CA" sz="1200" b="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HRS – Design review and approval by TRIUMF 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EBIS –  System design review and approval by TRIUMF 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EBIS –  Ordering of superconducting magnets and pumps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Q1.2015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09/2015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07/2015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03/2015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09/2015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07/2015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03/2015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 smtClean="0"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CA" sz="1200" b="1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b="1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CA" sz="1200" b="1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b="1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CA" sz="1200" b="1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HRS </a:t>
                      </a:r>
                      <a:r>
                        <a:rPr lang="en-US" sz="1200" kern="50" dirty="0" err="1">
                          <a:effectLst/>
                          <a:latin typeface="Calibri" panose="020F0502020204030204" pitchFamily="34" charset="0"/>
                        </a:rPr>
                        <a:t>mfg</a:t>
                      </a: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kern="50" dirty="0" err="1">
                          <a:effectLst/>
                          <a:latin typeface="Calibri" panose="020F0502020204030204" pitchFamily="34" charset="0"/>
                        </a:rPr>
                        <a:t>dwgs</a:t>
                      </a: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 released. No explicit TRIUMF review in schedule. Completed.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Completed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Completed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</a:tr>
              <a:tr h="561975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256</a:t>
                      </a:r>
                    </a:p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1341</a:t>
                      </a:r>
                      <a:endParaRPr lang="en-CA" sz="1200" b="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HRS  -  Start manufacturing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EBIS –  UHV chambers and vacuum system design done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  <a:latin typeface="Calibri" panose="020F0502020204030204" pitchFamily="34" charset="0"/>
                        </a:rPr>
                        <a:t>Q2.2015</a:t>
                      </a:r>
                      <a:endParaRPr lang="en-CA" sz="1200" kern="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05/2016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05/2015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05/2016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05/2015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 b="1" kern="5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CA" sz="1200" b="1" kern="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CA" sz="1200" b="1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Completed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Completed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</a:tr>
              <a:tr h="74295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851</a:t>
                      </a:r>
                    </a:p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n-CA" sz="1200" b="0" kern="5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838</a:t>
                      </a:r>
                      <a:endParaRPr lang="en-CA" sz="1200" b="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 err="1">
                          <a:effectLst/>
                          <a:latin typeface="Calibri" panose="020F0502020204030204" pitchFamily="34" charset="0"/>
                        </a:rPr>
                        <a:t>Nier</a:t>
                      </a: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 Spectrometer  -  Design review and approval by TRIUMF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RFQ </a:t>
                      </a:r>
                      <a:r>
                        <a:rPr lang="en-US" sz="1200" kern="50" dirty="0" err="1" smtClean="0">
                          <a:effectLst/>
                          <a:latin typeface="Calibri" panose="020F0502020204030204" pitchFamily="34" charset="0"/>
                        </a:rPr>
                        <a:t>Buncher</a:t>
                      </a: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-  Design review and approval by TRIUMF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  <a:latin typeface="Calibri" panose="020F0502020204030204" pitchFamily="34" charset="0"/>
                        </a:rPr>
                        <a:t>Q3.2015</a:t>
                      </a:r>
                      <a:endParaRPr lang="en-CA" sz="1200" kern="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05/2015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06/2016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05/2015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06/2016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CA" sz="1200" b="1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b="1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CA" sz="1200" b="1" kern="5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Completed</a:t>
                      </a:r>
                      <a:r>
                        <a:rPr lang="en-CA" sz="1200" kern="50" dirty="0" smtClean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kern="50" dirty="0" smtClean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External</a:t>
                      </a:r>
                      <a:r>
                        <a:rPr lang="en-US" sz="1200" kern="50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 review completed 06/2016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</a:tr>
              <a:tr h="581025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1639</a:t>
                      </a:r>
                    </a:p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n-CA" sz="1200" b="0" kern="5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864</a:t>
                      </a:r>
                      <a:endParaRPr lang="en-CA" sz="1200" b="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HRS – Vendor integration and testing completed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EBIS - Magnet delivery and off-line test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  <a:latin typeface="Calibri" panose="020F0502020204030204" pitchFamily="34" charset="0"/>
                        </a:rPr>
                        <a:t>Q4.2015</a:t>
                      </a:r>
                      <a:endParaRPr lang="en-CA" sz="1200" kern="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03/2017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05/2016 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03/2017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05/2016 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 b="1" kern="5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CA" sz="1200" b="1" kern="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b="1" kern="5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en-CA" sz="1200" b="1" kern="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Completed</a:t>
                      </a:r>
                      <a:endParaRPr lang="en-US" sz="1200" kern="50" dirty="0" smtClean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200" kern="5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20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Magnet</a:t>
                      </a:r>
                      <a:r>
                        <a:rPr lang="en-CA" sz="1200" kern="50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 </a:t>
                      </a:r>
                      <a:r>
                        <a:rPr lang="en-CA" sz="1200" kern="50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repaired, completed</a:t>
                      </a:r>
                      <a:endParaRPr lang="en-US" sz="1200" kern="5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176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Milestone Evolution </a:t>
            </a:r>
            <a:r>
              <a:rPr lang="en-CA" dirty="0" smtClean="0"/>
              <a:t>2016-2018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1E5A9-9E17-4F9A-90DB-7D578C9C2059}" type="slidenum">
              <a:rPr lang="en-CA" smtClean="0"/>
              <a:t>5</a:t>
            </a:fld>
            <a:endParaRPr lang="en-CA"/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4340192"/>
              </p:ext>
            </p:extLst>
          </p:nvPr>
        </p:nvGraphicFramePr>
        <p:xfrm>
          <a:off x="0" y="490223"/>
          <a:ext cx="9144000" cy="4139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564"/>
                <a:gridCol w="2907481"/>
                <a:gridCol w="829155"/>
                <a:gridCol w="685800"/>
                <a:gridCol w="638175"/>
                <a:gridCol w="828675"/>
                <a:gridCol w="2724150"/>
              </a:tblGrid>
              <a:tr h="5968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20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UID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Milestone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Completion</a:t>
                      </a:r>
                      <a:endParaRPr lang="en-CA" sz="1200" kern="50" dirty="0" smtClean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in IIA</a:t>
                      </a:r>
                      <a:endParaRPr lang="en-CA" sz="1200" kern="5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Feb 2017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SC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Current </a:t>
                      </a: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Rev084 </a:t>
                      </a: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08/17</a:t>
                      </a: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Symbol" panose="05050102010706020507" pitchFamily="18" charset="2"/>
                        </a:rPr>
                        <a:t>D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Feb-Aug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month)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Comment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</a:tr>
              <a:tr h="96075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847</a:t>
                      </a:r>
                    </a:p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268</a:t>
                      </a:r>
                    </a:p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1345</a:t>
                      </a:r>
                    </a:p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743</a:t>
                      </a: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 err="1">
                          <a:effectLst/>
                          <a:latin typeface="Calibri" panose="020F0502020204030204" pitchFamily="34" charset="0"/>
                        </a:rPr>
                        <a:t>Nier</a:t>
                      </a: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 Spectrometer  - Start manufacturing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HRS - System in </a:t>
                      </a: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TRIUMF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EBIS  - </a:t>
                      </a: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Design </a:t>
                      </a: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of electron gun and electrodes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RFQ </a:t>
                      </a:r>
                      <a:r>
                        <a:rPr lang="en-US" sz="1200" kern="50" dirty="0" err="1" smtClean="0">
                          <a:effectLst/>
                          <a:latin typeface="Calibri" panose="020F0502020204030204" pitchFamily="34" charset="0"/>
                        </a:rPr>
                        <a:t>Buncher</a:t>
                      </a: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-  Start components Integration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Q2.2016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03/2016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04/2017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08/2015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09/2017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03/2016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08/2017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08/2015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09/2017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50" dirty="0" smtClean="0"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CA" sz="1200" b="1" kern="50" dirty="0" smtClean="0"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5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+4</a:t>
                      </a:r>
                      <a:endParaRPr lang="en-CA" sz="1200" b="1" kern="5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CA" sz="1200" b="1" kern="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CA" sz="1200" b="1" kern="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Completed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200" kern="50" dirty="0" smtClean="0">
                          <a:effectLst/>
                          <a:latin typeface="Calibri" panose="020F0502020204030204" pitchFamily="34" charset="0"/>
                        </a:rPr>
                        <a:t>Completed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Completed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kern="50" dirty="0" smtClean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309" marR="27309" marT="0" marB="0"/>
                </a:tc>
              </a:tr>
              <a:tr h="231301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868</a:t>
                      </a:r>
                      <a:endParaRPr lang="en-CA" sz="1200" b="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EBIS - Charge breeding tests at MPIK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Q3.2016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04/2017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01/2017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 b="1" kern="5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-3</a:t>
                      </a:r>
                      <a:endParaRPr lang="en-CA" sz="1200" b="1" kern="5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Completed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</a:tr>
              <a:tr h="561975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283</a:t>
                      </a:r>
                    </a:p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n-CA" sz="1200" b="0" kern="5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746</a:t>
                      </a:r>
                      <a:endParaRPr lang="en-CA" sz="1200" b="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HRS - Set-up at ARIEL  &amp; Ready for System Integration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RFQ </a:t>
                      </a:r>
                      <a:r>
                        <a:rPr lang="en-US" sz="1200" kern="50" dirty="0" err="1" smtClean="0">
                          <a:effectLst/>
                          <a:latin typeface="Calibri" panose="020F0502020204030204" pitchFamily="34" charset="0"/>
                        </a:rPr>
                        <a:t>Buncher</a:t>
                      </a: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Ready for System Integration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Q4.2016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03/2018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07/2018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07/2018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05/2018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+4</a:t>
                      </a:r>
                      <a:endParaRPr lang="en-CA" sz="1200" b="1" kern="5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b="1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-2</a:t>
                      </a:r>
                      <a:endParaRPr lang="en-CA" sz="1200" b="1" kern="5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Consider shorter optimization time</a:t>
                      </a:r>
                      <a:endParaRPr lang="en-CA" sz="1200" kern="50" dirty="0" smtClean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309" marR="27309" marT="0" marB="0"/>
                </a:tc>
              </a:tr>
              <a:tr h="20230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871</a:t>
                      </a:r>
                      <a:endParaRPr lang="en-CA" sz="1200" b="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EBIS - Set-up at ARIEL 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  <a:latin typeface="Calibri" panose="020F0502020204030204" pitchFamily="34" charset="0"/>
                        </a:rPr>
                        <a:t>Q2.2017</a:t>
                      </a:r>
                      <a:endParaRPr lang="en-CA" sz="1200" kern="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01/2018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05/2018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+4</a:t>
                      </a:r>
                      <a:endParaRPr lang="en-CA" sz="1200" b="1" kern="5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</a:tr>
              <a:tr h="581025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872</a:t>
                      </a:r>
                    </a:p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695</a:t>
                      </a:r>
                      <a:endParaRPr lang="en-CA" sz="1200" b="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EBIS - Injection-Extraction tests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 err="1">
                          <a:effectLst/>
                          <a:latin typeface="Calibri" panose="020F0502020204030204" pitchFamily="34" charset="0"/>
                        </a:rPr>
                        <a:t>Nier</a:t>
                      </a: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 Spectrometer  -  Set-up at ARIEL  &amp; Ready for System Integration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  <a:latin typeface="Calibri" panose="020F0502020204030204" pitchFamily="34" charset="0"/>
                        </a:rPr>
                        <a:t>Q3.2017</a:t>
                      </a:r>
                      <a:endParaRPr lang="en-CA" sz="1200" kern="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04/2018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05/2018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07/2018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03/2018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+3</a:t>
                      </a:r>
                      <a:endParaRPr lang="en-CA" sz="1200" b="1" kern="5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b="1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-2</a:t>
                      </a:r>
                      <a:endParaRPr lang="en-CA" sz="1200" b="1" kern="5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CA" sz="1200" kern="50" dirty="0" smtClean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Accelerate assembly &amp; installation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</a:tr>
              <a:tr h="210545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1356</a:t>
                      </a:r>
                      <a:endParaRPr lang="en-CA" sz="1200" b="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EBIS - Ready for System Integration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  <a:latin typeface="Calibri" panose="020F0502020204030204" pitchFamily="34" charset="0"/>
                        </a:rPr>
                        <a:t>Q4.2017</a:t>
                      </a:r>
                      <a:endParaRPr lang="en-CA" sz="1200" kern="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05/2018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08/2018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 b="1" kern="5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+3</a:t>
                      </a:r>
                      <a:endParaRPr lang="en-CA" sz="1200" b="1" kern="5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</a:tr>
              <a:tr h="24566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771</a:t>
                      </a:r>
                      <a:endParaRPr lang="en-CA" sz="1200" b="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Release Commissioning Plan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Q1.2018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04/2018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04/2018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en-CA" sz="1200" b="1" kern="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</a:tr>
              <a:tr h="47625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777</a:t>
                      </a:r>
                    </a:p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n-CA" sz="1200" b="0" kern="5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  <a:p>
                      <a:pPr marL="0" lvl="0" indent="0" algn="ctr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CA" sz="1200" b="0" kern="5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OpenSymbol"/>
                        </a:rPr>
                        <a:t>775</a:t>
                      </a:r>
                      <a:endParaRPr lang="en-CA" sz="1200" b="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C</a:t>
                      </a: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ommissioning </a:t>
                      </a: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of RFQ-EBIS-NIER with stable Ion Source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C</a:t>
                      </a: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ommissioning </a:t>
                      </a: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of HRS with stable Ion Source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  <a:latin typeface="Calibri" panose="020F0502020204030204" pitchFamily="34" charset="0"/>
                        </a:rPr>
                        <a:t>Q2.2018</a:t>
                      </a:r>
                      <a:endParaRPr lang="en-CA" sz="1200" kern="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11/2018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11/2018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12/2018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11/2018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 b="1" kern="5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b="1" kern="5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5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en-CA" sz="1200" b="1" kern="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Could be </a:t>
                      </a:r>
                      <a:r>
                        <a:rPr lang="en-US" sz="1200" kern="50" dirty="0" smtClean="0">
                          <a:effectLst/>
                          <a:latin typeface="Calibri" panose="020F0502020204030204" pitchFamily="34" charset="0"/>
                        </a:rPr>
                        <a:t>earlier w</a:t>
                      </a:r>
                      <a:r>
                        <a:rPr lang="en-US" sz="1200" kern="50" dirty="0">
                          <a:effectLst/>
                          <a:latin typeface="Calibri" panose="020F0502020204030204" pitchFamily="34" charset="0"/>
                        </a:rPr>
                        <a:t>/ shorter optimization</a:t>
                      </a:r>
                      <a:endParaRPr lang="en-CA" sz="1200" kern="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OpenSymbol"/>
                      </a:endParaRPr>
                    </a:p>
                  </a:txBody>
                  <a:tcPr marL="27309" marR="2730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536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CANREB Project Critical Path: </a:t>
            </a:r>
            <a:r>
              <a:rPr lang="en-CA" dirty="0" smtClean="0"/>
              <a:t>EBIS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1E5A9-9E17-4F9A-90DB-7D578C9C2059}" type="slidenum">
              <a:rPr lang="en-CA" sz="1400" b="1" smtClean="0">
                <a:solidFill>
                  <a:schemeClr val="bg1"/>
                </a:solidFill>
              </a:rPr>
              <a:t>6</a:t>
            </a:fld>
            <a:endParaRPr lang="en-CA" sz="14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1024"/>
            <a:ext cx="9144000" cy="3364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554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CANREB Diagnostics (ARIEL-II P1 Schedule)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1E5A9-9E17-4F9A-90DB-7D578C9C2059}" type="slidenum">
              <a:rPr lang="en-CA" sz="1400" b="1" smtClean="0">
                <a:solidFill>
                  <a:schemeClr val="bg1"/>
                </a:solidFill>
              </a:rPr>
              <a:t>7</a:t>
            </a:fld>
            <a:endParaRPr lang="en-CA" sz="1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3875" y="3819525"/>
            <a:ext cx="811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Issue: </a:t>
            </a:r>
            <a:r>
              <a:rPr lang="en-CA" dirty="0" smtClean="0"/>
              <a:t>Unique CANREB Diagnostics assembled later than required (</a:t>
            </a:r>
            <a:r>
              <a:rPr lang="en-CA" dirty="0" smtClean="0"/>
              <a:t>2018-01) </a:t>
            </a:r>
            <a:r>
              <a:rPr lang="en-CA" dirty="0" smtClean="0"/>
              <a:t>for installation on beam line. </a:t>
            </a:r>
          </a:p>
          <a:p>
            <a:r>
              <a:rPr lang="en-CA" b="1" dirty="0" smtClean="0"/>
              <a:t>Mitigation: </a:t>
            </a:r>
            <a:r>
              <a:rPr lang="en-CA" dirty="0" smtClean="0"/>
              <a:t>Flexibility </a:t>
            </a:r>
            <a:r>
              <a:rPr lang="en-CA" dirty="0" smtClean="0"/>
              <a:t>exists to install them in </a:t>
            </a:r>
            <a:r>
              <a:rPr lang="en-CA" dirty="0" smtClean="0"/>
              <a:t>2018-03 </a:t>
            </a:r>
            <a:r>
              <a:rPr lang="en-CA" dirty="0" smtClean="0"/>
              <a:t>per current timing.</a:t>
            </a:r>
            <a:endParaRPr lang="en-CA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2589"/>
            <a:ext cx="9144000" cy="218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882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Beam Line Installation (ARIEL-II P3 Schedule)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1E5A9-9E17-4F9A-90DB-7D578C9C2059}" type="slidenum">
              <a:rPr lang="en-CA" sz="1400" b="1" smtClean="0">
                <a:solidFill>
                  <a:schemeClr val="bg1"/>
                </a:solidFill>
              </a:rPr>
              <a:t>8</a:t>
            </a:fld>
            <a:endParaRPr lang="en-CA" sz="1400" b="1" dirty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4" y="469900"/>
            <a:ext cx="7910567" cy="467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37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Near Critical Path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657225"/>
            <a:ext cx="8307153" cy="43977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000" dirty="0" smtClean="0"/>
              <a:t>The following CANREB Project systems are near the critical path by the stated schedule float:</a:t>
            </a:r>
          </a:p>
          <a:p>
            <a:pPr marL="0" indent="0">
              <a:buNone/>
            </a:pPr>
            <a:endParaRPr lang="en-CA" sz="2000" dirty="0" smtClean="0"/>
          </a:p>
          <a:p>
            <a:r>
              <a:rPr lang="en-CA" sz="2000" dirty="0" smtClean="0"/>
              <a:t>RFQ </a:t>
            </a:r>
            <a:r>
              <a:rPr lang="en-CA" sz="2000" dirty="0" err="1" smtClean="0"/>
              <a:t>Buncher</a:t>
            </a:r>
            <a:r>
              <a:rPr lang="en-CA" sz="2000" dirty="0" smtClean="0"/>
              <a:t>, ~0.5 months </a:t>
            </a:r>
            <a:r>
              <a:rPr lang="en-CA" sz="2000" dirty="0" smtClean="0"/>
              <a:t>float</a:t>
            </a:r>
          </a:p>
          <a:p>
            <a:r>
              <a:rPr lang="en-CA" sz="2000" dirty="0" smtClean="0"/>
              <a:t>HRS Magnets, </a:t>
            </a:r>
            <a:r>
              <a:rPr lang="en-CA" sz="2000" dirty="0" smtClean="0"/>
              <a:t>~1 month </a:t>
            </a:r>
            <a:r>
              <a:rPr lang="en-CA" sz="2000" dirty="0" smtClean="0"/>
              <a:t>float</a:t>
            </a:r>
          </a:p>
          <a:p>
            <a:r>
              <a:rPr lang="en-CA" sz="2000" dirty="0"/>
              <a:t>HRS Test Ion Source, </a:t>
            </a:r>
            <a:r>
              <a:rPr lang="en-CA" sz="2000" dirty="0" smtClean="0"/>
              <a:t>~0.5 </a:t>
            </a:r>
            <a:r>
              <a:rPr lang="en-CA" sz="2000" dirty="0"/>
              <a:t>months float</a:t>
            </a:r>
          </a:p>
          <a:p>
            <a:r>
              <a:rPr lang="en-CA" sz="2000" dirty="0" err="1" smtClean="0"/>
              <a:t>Nier</a:t>
            </a:r>
            <a:r>
              <a:rPr lang="en-CA" sz="2000" dirty="0" smtClean="0"/>
              <a:t> Magnets, </a:t>
            </a:r>
            <a:r>
              <a:rPr lang="en-CA" sz="2000" dirty="0" smtClean="0"/>
              <a:t>~5 </a:t>
            </a:r>
            <a:r>
              <a:rPr lang="en-CA" sz="2000" dirty="0" smtClean="0"/>
              <a:t>months float</a:t>
            </a:r>
          </a:p>
          <a:p>
            <a:endParaRPr lang="en-CA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1E5A9-9E17-4F9A-90DB-7D578C9C2059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940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657225"/>
            <a:ext cx="8307153" cy="43977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000" dirty="0" smtClean="0"/>
              <a:t>Questions?</a:t>
            </a:r>
          </a:p>
          <a:p>
            <a:pPr marL="0" indent="0">
              <a:buNone/>
            </a:pPr>
            <a:endParaRPr lang="en-CA" sz="2000" dirty="0" smtClean="0"/>
          </a:p>
          <a:p>
            <a:endParaRPr lang="en-CA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1E5A9-9E17-4F9A-90DB-7D578C9C2059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969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445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603_TRIUMF PPT Template_rev">
  <a:themeElements>
    <a:clrScheme name="Office">
      <a:dk1>
        <a:sysClr val="windowText" lastClr="000000"/>
      </a:dk1>
      <a:lt1>
        <a:sysClr val="window" lastClr="F0F0F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0F0F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0F0F0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201603_TRIUMF PPT Template_rev</Template>
  <TotalTime>1212</TotalTime>
  <Words>501</Words>
  <Application>Microsoft Office PowerPoint</Application>
  <PresentationFormat>On-screen Show (16:9)</PresentationFormat>
  <Paragraphs>255</Paragraphs>
  <Slides>11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201603_TRIUMF PPT Template_rev</vt:lpstr>
      <vt:lpstr>PowerPoint Presentation</vt:lpstr>
      <vt:lpstr>Outline</vt:lpstr>
      <vt:lpstr>Installation &amp; Commissioning Milestones</vt:lpstr>
      <vt:lpstr>Milestone Evolution 2014-2016</vt:lpstr>
      <vt:lpstr>Milestone Evolution 2016-2018</vt:lpstr>
      <vt:lpstr>CANREB Project Critical Path: EBIS</vt:lpstr>
      <vt:lpstr>CANREB Diagnostics (ARIEL-II P1 Schedule)</vt:lpstr>
      <vt:lpstr>Beam Line Installation (ARIEL-II P3 Schedule)</vt:lpstr>
      <vt:lpstr>Near Critical Path</vt:lpstr>
      <vt:lpstr>PowerPoint Presentation</vt:lpstr>
      <vt:lpstr>PowerPoint Presentation</vt:lpstr>
    </vt:vector>
  </TitlesOfParts>
  <Company>TRIUMF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Asita Perera</dc:creator>
  <cp:lastModifiedBy>Asita Perera</cp:lastModifiedBy>
  <cp:revision>60</cp:revision>
  <cp:lastPrinted>2015-11-02T18:28:18Z</cp:lastPrinted>
  <dcterms:created xsi:type="dcterms:W3CDTF">2016-09-30T18:11:25Z</dcterms:created>
  <dcterms:modified xsi:type="dcterms:W3CDTF">2017-08-30T00:47:23Z</dcterms:modified>
</cp:coreProperties>
</file>