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652" r:id="rId1"/>
  </p:sldMasterIdLst>
  <p:notesMasterIdLst>
    <p:notesMasterId r:id="rId20"/>
  </p:notesMasterIdLst>
  <p:sldIdLst>
    <p:sldId id="256" r:id="rId2"/>
    <p:sldId id="257" r:id="rId3"/>
    <p:sldId id="258" r:id="rId4"/>
    <p:sldId id="272" r:id="rId5"/>
    <p:sldId id="262" r:id="rId6"/>
    <p:sldId id="260" r:id="rId7"/>
    <p:sldId id="278" r:id="rId8"/>
    <p:sldId id="279" r:id="rId9"/>
    <p:sldId id="268" r:id="rId10"/>
    <p:sldId id="269" r:id="rId11"/>
    <p:sldId id="261" r:id="rId12"/>
    <p:sldId id="265" r:id="rId13"/>
    <p:sldId id="266" r:id="rId14"/>
    <p:sldId id="280" r:id="rId15"/>
    <p:sldId id="273" r:id="rId16"/>
    <p:sldId id="274" r:id="rId17"/>
    <p:sldId id="259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7"/>
    <p:restoredTop sz="71082"/>
  </p:normalViewPr>
  <p:slideViewPr>
    <p:cSldViewPr snapToGrid="0" snapToObjects="1">
      <p:cViewPr>
        <p:scale>
          <a:sx n="76" d="100"/>
          <a:sy n="76" d="100"/>
        </p:scale>
        <p:origin x="1400" y="192"/>
      </p:cViewPr>
      <p:guideLst/>
    </p:cSldViewPr>
  </p:slideViewPr>
  <p:notesTextViewPr>
    <p:cViewPr>
      <p:scale>
        <a:sx n="110" d="100"/>
        <a:sy n="11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51CF6-EAE9-5B4E-8979-72D06FECAAFB}" type="datetimeFigureOut">
              <a:rPr lang="en-US" smtClean="0"/>
              <a:t>2/5/18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CF801-D499-4E4A-AB98-9BE7425F1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Preliminary</a:t>
            </a:r>
            <a:r>
              <a:rPr lang="en-US" baseline="0" dirty="0" smtClean="0"/>
              <a:t> look into </a:t>
            </a:r>
          </a:p>
          <a:p>
            <a:endParaRPr lang="en-US" dirty="0" smtClean="0"/>
          </a:p>
          <a:p>
            <a:r>
              <a:rPr lang="en-US" dirty="0" smtClean="0"/>
              <a:t>Collected over summer (recent)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72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plays a large role in </a:t>
            </a:r>
            <a:r>
              <a:rPr lang="en-US" dirty="0" smtClean="0"/>
              <a:t>nucleosynthesis</a:t>
            </a:r>
          </a:p>
          <a:p>
            <a:endParaRPr lang="en-US" dirty="0" smtClean="0"/>
          </a:p>
          <a:p>
            <a:r>
              <a:rPr lang="en-US" dirty="0" smtClean="0"/>
              <a:t>Key</a:t>
            </a:r>
            <a:r>
              <a:rPr lang="en-US" baseline="0" dirty="0" smtClean="0"/>
              <a:t> player in nucleosynthesis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unusually low F abundance</a:t>
            </a:r>
          </a:p>
          <a:p>
            <a:endParaRPr lang="en-US" dirty="0" smtClean="0"/>
          </a:p>
          <a:p>
            <a:r>
              <a:rPr lang="en-US" dirty="0" smtClean="0"/>
              <a:t>a</a:t>
            </a:r>
            <a:r>
              <a:rPr lang="en-US" baseline="0" dirty="0" smtClean="0"/>
              <a:t> capture outgoing neutron</a:t>
            </a:r>
            <a:r>
              <a:rPr lang="en-US" dirty="0" smtClean="0"/>
              <a:t> into Mg in</a:t>
            </a:r>
            <a:r>
              <a:rPr lang="en-US" baseline="0" dirty="0" smtClean="0"/>
              <a:t> same environ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s-process </a:t>
            </a:r>
            <a:r>
              <a:rPr lang="en-US" b="1" baseline="0" dirty="0" smtClean="0"/>
              <a:t>responsible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approx</a:t>
            </a:r>
            <a:r>
              <a:rPr lang="en-US" baseline="0" dirty="0" smtClean="0"/>
              <a:t> half elements &gt;Fe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study resonance </a:t>
            </a:r>
            <a:r>
              <a:rPr lang="en-US" baseline="0" dirty="0" err="1" smtClean="0"/>
              <a:t>struct</a:t>
            </a:r>
            <a:r>
              <a:rPr lang="en-US" baseline="0" dirty="0" smtClean="0"/>
              <a:t> of 22Ne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-&gt;insight into Rx rates in AGB stars for wide </a:t>
            </a:r>
            <a:r>
              <a:rPr lang="en-US" baseline="0" dirty="0" smtClean="0"/>
              <a:t>range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AGB -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asymptotic giant branch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Nucleosynthesis to occur -&gt;Temp</a:t>
            </a:r>
            <a:r>
              <a:rPr lang="en-US" baseline="0" dirty="0" smtClean="0"/>
              <a:t> + Coulomb = Gamow (highest Rx </a:t>
            </a:r>
            <a:r>
              <a:rPr lang="en-US" baseline="0" dirty="0" err="1" smtClean="0"/>
              <a:t>prob</a:t>
            </a:r>
            <a:r>
              <a:rPr lang="en-US" baseline="0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combine</a:t>
            </a:r>
            <a:r>
              <a:rPr lang="en-US" baseline="0" dirty="0" smtClean="0"/>
              <a:t> with resonance -&gt; Breit Wigner -&gt; </a:t>
            </a:r>
            <a:r>
              <a:rPr lang="en-US" baseline="0" dirty="0" err="1" smtClean="0"/>
              <a:t>rx</a:t>
            </a:r>
            <a:r>
              <a:rPr lang="en-US" baseline="0" dirty="0" smtClean="0"/>
              <a:t> rate</a:t>
            </a:r>
          </a:p>
          <a:p>
            <a:r>
              <a:rPr lang="en-US" dirty="0" smtClean="0"/>
              <a:t>2 Cases: Ga or Gg dominant</a:t>
            </a:r>
            <a:endParaRPr lang="en-US" baseline="0" dirty="0" smtClean="0"/>
          </a:p>
          <a:p>
            <a:r>
              <a:rPr lang="en-US" baseline="0" dirty="0" smtClean="0"/>
              <a:t>(smaller dominates)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Gg at </a:t>
            </a:r>
            <a:r>
              <a:rPr lang="en-US" baseline="0" dirty="0" smtClean="0"/>
              <a:t>temp above 3.5 GK </a:t>
            </a:r>
            <a:r>
              <a:rPr lang="en-US" baseline="0" dirty="0" smtClean="0"/>
              <a:t>-&gt; lifetime useful</a:t>
            </a:r>
          </a:p>
          <a:p>
            <a:r>
              <a:rPr lang="en-US" baseline="0" dirty="0" smtClean="0"/>
              <a:t>Ga at temps in stars -&gt; Spins &amp; Res, no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7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factor of 2.5 uncertainty due to unknown spins</a:t>
            </a:r>
          </a:p>
          <a:p>
            <a:endParaRPr lang="en-US" dirty="0" smtClean="0"/>
          </a:p>
          <a:p>
            <a:r>
              <a:rPr lang="en-US" dirty="0" smtClean="0"/>
              <a:t>Temperature</a:t>
            </a:r>
            <a:r>
              <a:rPr lang="en-US" baseline="0" dirty="0" smtClean="0"/>
              <a:t> range of interest is 0.1 - 0.3 GK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range: </a:t>
            </a:r>
          </a:p>
          <a:p>
            <a:r>
              <a:rPr lang="en-US" baseline="0" dirty="0" smtClean="0"/>
              <a:t>primary resonance is .470 MeV</a:t>
            </a:r>
          </a:p>
          <a:p>
            <a:r>
              <a:rPr lang="en-US" baseline="0" dirty="0" smtClean="0"/>
              <a:t>excitation 10.13 MeV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13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Experiment carried</a:t>
            </a:r>
            <a:r>
              <a:rPr lang="en-US" sz="1200" baseline="0" dirty="0" smtClean="0"/>
              <a:t> out in ISAC II at TRIUMF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Incident on target in SHARC</a:t>
            </a:r>
            <a:r>
              <a:rPr lang="en-US" sz="1200" baseline="0" dirty="0" smtClean="0"/>
              <a:t> coupled with TIGRESS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 has BGO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compton</a:t>
            </a:r>
            <a:r>
              <a:rPr lang="en-US" sz="1200" baseline="0" dirty="0" smtClean="0"/>
              <a:t> suppression shields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High</a:t>
            </a:r>
            <a:r>
              <a:rPr lang="en-US" sz="1200" baseline="0" dirty="0" smtClean="0"/>
              <a:t> granularity means lots of channels, critical for </a:t>
            </a:r>
            <a:r>
              <a:rPr lang="en-US" sz="1200" baseline="0" dirty="0" err="1" smtClean="0"/>
              <a:t>doppler</a:t>
            </a:r>
            <a:r>
              <a:rPr lang="en-US" sz="1200" baseline="0" dirty="0" smtClean="0"/>
              <a:t> shift</a:t>
            </a: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r-IN" sz="1200" dirty="0" smtClean="0"/>
              <a:t>–</a:t>
            </a:r>
            <a:r>
              <a:rPr lang="en-US" sz="1200" dirty="0" smtClean="0"/>
              <a:t> TRIUMF-ISAC Gamma Ray Escape-Suppressed Spectrometer</a:t>
            </a:r>
          </a:p>
          <a:p>
            <a:r>
              <a:rPr lang="mr-IN" sz="1200" dirty="0" smtClean="0"/>
              <a:t>–</a:t>
            </a:r>
            <a:r>
              <a:rPr lang="en-US" sz="1200" dirty="0" smtClean="0"/>
              <a:t> Silicon Highly-segmented Array for Reactions and Coulex</a:t>
            </a:r>
          </a:p>
          <a:p>
            <a:endParaRPr lang="en-US" sz="1200" dirty="0" smtClean="0"/>
          </a:p>
          <a:p>
            <a:r>
              <a:rPr lang="en-US" sz="1200" dirty="0" smtClean="0"/>
              <a:t>~5*10^8 </a:t>
            </a:r>
            <a:r>
              <a:rPr lang="en-US" sz="1200" dirty="0" err="1" smtClean="0"/>
              <a:t>pps</a:t>
            </a:r>
            <a:r>
              <a:rPr lang="en-US" sz="1200" dirty="0" smtClean="0"/>
              <a:t> intensity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58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energy of recoiling protons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clear example of noise reduction</a:t>
            </a:r>
          </a:p>
          <a:p>
            <a:r>
              <a:rPr lang="en-US" baseline="0" dirty="0" smtClean="0"/>
              <a:t>-&gt;software cut in this case, but measured lower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Only back scattered protons - thin currently undergoing a proper calibration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Kinematic lines -  excitation </a:t>
            </a:r>
            <a:r>
              <a:rPr lang="en-US" baseline="0" dirty="0" smtClean="0"/>
              <a:t>energies</a:t>
            </a:r>
          </a:p>
          <a:p>
            <a:r>
              <a:rPr lang="en-US" baseline="0" dirty="0" smtClean="0"/>
              <a:t>Black kinematic guidelines pre-calculated &amp; overlaid </a:t>
            </a:r>
            <a:r>
              <a:rPr lang="mr-IN" baseline="0" dirty="0" smtClean="0"/>
              <a:t>–</a:t>
            </a:r>
            <a:r>
              <a:rPr lang="en-US" baseline="0" dirty="0" smtClean="0"/>
              <a:t> not based on data measured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78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Produce excitation</a:t>
            </a:r>
            <a:r>
              <a:rPr lang="en-US" baseline="0" dirty="0" smtClean="0"/>
              <a:t> energy spectrum using angular dependence of momentum transfer to determine energy in 22Ne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this we get a first look into the levels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 that helpful, but we have a guideline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8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 with resonances: low statistics comparted relative</a:t>
            </a:r>
            <a:r>
              <a:rPr lang="en-US" baseline="0" dirty="0" smtClean="0"/>
              <a:t> to data set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Method of fixing </a:t>
            </a:r>
            <a:r>
              <a:rPr lang="mr-IN" baseline="0" dirty="0" smtClean="0"/>
              <a:t>–</a:t>
            </a:r>
            <a:r>
              <a:rPr lang="en-US" baseline="0" dirty="0" smtClean="0"/>
              <a:t> gate on photon emission specific to excitation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02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thick</a:t>
            </a:r>
          </a:p>
          <a:p>
            <a:endParaRPr lang="en-US" baseline="0" dirty="0" smtClean="0"/>
          </a:p>
          <a:p>
            <a:r>
              <a:rPr lang="en-US" baseline="0" dirty="0" smtClean="0"/>
              <a:t>By gating on gamma emission, clear peaks in excitation energy</a:t>
            </a:r>
          </a:p>
          <a:p>
            <a:endParaRPr lang="en-US" baseline="0" dirty="0" smtClean="0"/>
          </a:p>
          <a:p>
            <a:r>
              <a:rPr lang="en-US" baseline="0" dirty="0" smtClean="0"/>
              <a:t>-&gt; Resonances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Gates:</a:t>
            </a:r>
          </a:p>
          <a:p>
            <a:r>
              <a:rPr lang="en-US" baseline="0" dirty="0" smtClean="0"/>
              <a:t>7300 </a:t>
            </a:r>
            <a:r>
              <a:rPr lang="mr-IN" baseline="0" dirty="0" smtClean="0"/>
              <a:t>–</a:t>
            </a:r>
            <a:r>
              <a:rPr lang="en-US" baseline="0" dirty="0" smtClean="0"/>
              <a:t> 7500 </a:t>
            </a:r>
          </a:p>
          <a:p>
            <a:r>
              <a:rPr lang="en-US" baseline="0" dirty="0" smtClean="0"/>
              <a:t>7980 </a:t>
            </a:r>
            <a:r>
              <a:rPr lang="mr-IN" baseline="0" dirty="0" smtClean="0"/>
              <a:t>–</a:t>
            </a:r>
            <a:r>
              <a:rPr lang="en-US" baseline="0" dirty="0" smtClean="0"/>
              <a:t> 8150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54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Resonances continued,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time measuring with gamma spec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immediately suggests gamma transitions</a:t>
            </a:r>
          </a:p>
          <a:p>
            <a:r>
              <a:rPr lang="en-US" baseline="0" dirty="0" smtClean="0"/>
              <a:t>---&gt;Never measured before from these </a:t>
            </a:r>
            <a:r>
              <a:rPr lang="en-US" baseline="0" dirty="0" smtClean="0"/>
              <a:t>excitations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Gates:</a:t>
            </a:r>
          </a:p>
          <a:p>
            <a:r>
              <a:rPr lang="en-US" baseline="0" dirty="0" smtClean="0"/>
              <a:t>9010 </a:t>
            </a:r>
            <a:r>
              <a:rPr lang="mr-IN" baseline="0" dirty="0" smtClean="0"/>
              <a:t>–</a:t>
            </a:r>
            <a:r>
              <a:rPr lang="en-US" baseline="0" dirty="0" smtClean="0"/>
              <a:t> 9175</a:t>
            </a:r>
          </a:p>
          <a:p>
            <a:r>
              <a:rPr lang="en-US" baseline="0" dirty="0" smtClean="0"/>
              <a:t>9215 </a:t>
            </a:r>
            <a:r>
              <a:rPr lang="mr-IN" baseline="0" dirty="0" smtClean="0"/>
              <a:t>–</a:t>
            </a:r>
            <a:r>
              <a:rPr lang="en-US" baseline="0" dirty="0" smtClean="0"/>
              <a:t> 9375 </a:t>
            </a:r>
          </a:p>
          <a:p>
            <a:r>
              <a:rPr lang="en-US" baseline="0" dirty="0" smtClean="0"/>
              <a:t>10000 </a:t>
            </a:r>
            <a:r>
              <a:rPr lang="mr-IN" baseline="0" dirty="0" smtClean="0"/>
              <a:t>–</a:t>
            </a:r>
            <a:r>
              <a:rPr lang="en-US" baseline="0" dirty="0" smtClean="0"/>
              <a:t> 10480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5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aseline="0" dirty="0" smtClean="0"/>
              <a:t>photons emitted by in flight nuclei</a:t>
            </a:r>
          </a:p>
          <a:p>
            <a:endParaRPr lang="en-US" sz="2400" baseline="0" dirty="0" smtClean="0"/>
          </a:p>
          <a:p>
            <a:r>
              <a:rPr lang="en-US" sz="2400" baseline="0" dirty="0" smtClean="0"/>
              <a:t>using backed target of known material</a:t>
            </a:r>
          </a:p>
          <a:p>
            <a:r>
              <a:rPr lang="en-US" sz="2400" baseline="0" dirty="0" smtClean="0"/>
              <a:t>--&gt;simulate stopping power</a:t>
            </a:r>
          </a:p>
          <a:p>
            <a:endParaRPr lang="en-US" sz="2400" baseline="0" dirty="0" smtClean="0"/>
          </a:p>
          <a:p>
            <a:r>
              <a:rPr lang="en-US" sz="2400" baseline="0" dirty="0" smtClean="0"/>
              <a:t>with initial beam energy, use angular dependent </a:t>
            </a:r>
            <a:r>
              <a:rPr lang="en-US" sz="2400" baseline="0" dirty="0" err="1" smtClean="0"/>
              <a:t>doppler</a:t>
            </a:r>
            <a:r>
              <a:rPr lang="en-US" sz="2400" baseline="0" dirty="0" smtClean="0"/>
              <a:t> shift to determine how fast particle travelled during decay</a:t>
            </a:r>
          </a:p>
          <a:p>
            <a:r>
              <a:rPr lang="en-US" sz="2400" baseline="0" dirty="0" smtClean="0"/>
              <a:t>--&gt;when it decayed in target</a:t>
            </a:r>
          </a:p>
          <a:p>
            <a:endParaRPr lang="en-US" sz="2400" baseline="0" dirty="0" smtClean="0"/>
          </a:p>
          <a:p>
            <a:r>
              <a:rPr lang="en-US" sz="2400" baseline="0" dirty="0" smtClean="0"/>
              <a:t>lifetimes correspond to resonance strength in Gg region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15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72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22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we want to</a:t>
            </a:r>
            <a:r>
              <a:rPr lang="en-US" baseline="0" dirty="0" smtClean="0"/>
              <a:t> find lifetimes.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28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Thick vs thin, </a:t>
            </a:r>
          </a:p>
          <a:p>
            <a:endParaRPr lang="en-US" dirty="0" smtClean="0"/>
          </a:p>
          <a:p>
            <a:r>
              <a:rPr lang="en-US" dirty="0" smtClean="0"/>
              <a:t>clear differences</a:t>
            </a:r>
          </a:p>
          <a:p>
            <a:endParaRPr lang="en-US" dirty="0" smtClean="0"/>
          </a:p>
          <a:p>
            <a:r>
              <a:rPr lang="en-US" dirty="0" smtClean="0"/>
              <a:t>worth noting</a:t>
            </a:r>
            <a:r>
              <a:rPr lang="en-US" baseline="0" dirty="0" smtClean="0"/>
              <a:t> less spread in thick due to stopping in target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thin does not have proper </a:t>
            </a:r>
            <a:r>
              <a:rPr lang="en-US" baseline="0" dirty="0" err="1" smtClean="0"/>
              <a:t>doppler</a:t>
            </a:r>
            <a:r>
              <a:rPr lang="en-US" baseline="0" dirty="0" smtClean="0"/>
              <a:t> calibration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22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Continuing</a:t>
            </a:r>
            <a:r>
              <a:rPr lang="en-US" baseline="0" dirty="0" smtClean="0"/>
              <a:t> with the thick target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photons emitted by in flight nuclei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using backed target of known material</a:t>
            </a:r>
          </a:p>
          <a:p>
            <a:r>
              <a:rPr lang="en-US" baseline="0" dirty="0" smtClean="0"/>
              <a:t>--&gt;simulate stopping power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initial beam energy, use angular dependent </a:t>
            </a:r>
            <a:r>
              <a:rPr lang="en-US" baseline="0" dirty="0" err="1" smtClean="0"/>
              <a:t>doppler</a:t>
            </a:r>
            <a:r>
              <a:rPr lang="en-US" baseline="0" dirty="0" smtClean="0"/>
              <a:t> shift to determine how fast particle travelled during decay</a:t>
            </a:r>
          </a:p>
          <a:p>
            <a:r>
              <a:rPr lang="en-US" baseline="0" dirty="0" smtClean="0"/>
              <a:t>--&gt;when it decayed in target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F(t) </a:t>
            </a:r>
            <a:r>
              <a:rPr lang="mr-IN" baseline="0" dirty="0" smtClean="0"/>
              <a:t>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doppler</a:t>
            </a:r>
            <a:r>
              <a:rPr lang="en-US" baseline="0" dirty="0" smtClean="0"/>
              <a:t> attenuation factor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40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Able to measure gamma + ejectile</a:t>
            </a:r>
          </a:p>
          <a:p>
            <a:endParaRPr lang="en-US" dirty="0" smtClean="0"/>
          </a:p>
          <a:p>
            <a:r>
              <a:rPr lang="en-US" dirty="0" smtClean="0"/>
              <a:t>take advantage</a:t>
            </a:r>
            <a:r>
              <a:rPr lang="en-US" baseline="0" dirty="0" smtClean="0"/>
              <a:t> of p res for particle angular distribution + g-g correlation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Low beam</a:t>
            </a:r>
            <a:r>
              <a:rPr lang="en-US" baseline="0" dirty="0" smtClean="0"/>
              <a:t> allows confirmation of that which we see with high beam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High energy:</a:t>
            </a:r>
            <a:r>
              <a:rPr lang="en-US" baseline="0" dirty="0" smtClean="0"/>
              <a:t> 165 MeV (7.89 MeV/u)</a:t>
            </a:r>
          </a:p>
          <a:p>
            <a:r>
              <a:rPr lang="en-US" baseline="0" dirty="0" smtClean="0"/>
              <a:t>Low energy:	  100 MeV (4.79 MeV/u)</a:t>
            </a:r>
          </a:p>
          <a:p>
            <a:r>
              <a:rPr lang="en-US" baseline="0" dirty="0" smtClean="0"/>
              <a:t>Intensity: 5e+8 </a:t>
            </a:r>
            <a:r>
              <a:rPr lang="en-US" baseline="0" dirty="0" err="1" smtClean="0"/>
              <a:t>pps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00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C7E50-AF5E-3C40-954F-2567760FA73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62936-190B-4047-A0AF-3A3901B6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4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3" r:id="rId1"/>
    <p:sldLayoutId id="2147484654" r:id="rId2"/>
    <p:sldLayoutId id="2147484655" r:id="rId3"/>
    <p:sldLayoutId id="2147484656" r:id="rId4"/>
    <p:sldLayoutId id="2147484657" r:id="rId5"/>
    <p:sldLayoutId id="2147484658" r:id="rId6"/>
    <p:sldLayoutId id="2147484659" r:id="rId7"/>
    <p:sldLayoutId id="2147484660" r:id="rId8"/>
    <p:sldLayoutId id="2147484661" r:id="rId9"/>
    <p:sldLayoutId id="2147484662" r:id="rId10"/>
    <p:sldLayoutId id="214748466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tif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5.tiff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17.tiff"/><Relationship Id="rId5" Type="http://schemas.openxmlformats.org/officeDocument/2006/relationships/image" Target="../media/image18.png"/><Relationship Id="rId6" Type="http://schemas.microsoft.com/office/2007/relationships/hdphoto" Target="../media/hdphoto2.wdp"/><Relationship Id="rId7" Type="http://schemas.openxmlformats.org/officeDocument/2006/relationships/image" Target="../media/image19.png"/><Relationship Id="rId8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5.tiff"/><Relationship Id="rId6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5.tiff"/><Relationship Id="rId6" Type="http://schemas.openxmlformats.org/officeDocument/2006/relationships/image" Target="../media/image210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5.tiff"/><Relationship Id="rId6" Type="http://schemas.openxmlformats.org/officeDocument/2006/relationships/image" Target="../media/image210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27.png"/><Relationship Id="rId5" Type="http://schemas.openxmlformats.org/officeDocument/2006/relationships/image" Target="../media/image270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tiff"/><Relationship Id="rId9" Type="http://schemas.openxmlformats.org/officeDocument/2006/relationships/image" Target="../media/image31.tiff"/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tiff"/><Relationship Id="rId4" Type="http://schemas.openxmlformats.org/officeDocument/2006/relationships/image" Target="../media/image33.tiff"/><Relationship Id="rId5" Type="http://schemas.openxmlformats.org/officeDocument/2006/relationships/image" Target="../media/image34.tiff"/><Relationship Id="rId6" Type="http://schemas.openxmlformats.org/officeDocument/2006/relationships/image" Target="../media/image35.tiff"/><Relationship Id="rId7" Type="http://schemas.openxmlformats.org/officeDocument/2006/relationships/image" Target="../media/image27.png"/><Relationship Id="rId8" Type="http://schemas.openxmlformats.org/officeDocument/2006/relationships/image" Target="../media/image270.png"/><Relationship Id="rId9" Type="http://schemas.openxmlformats.org/officeDocument/2006/relationships/image" Target="../media/image28.png"/><Relationship Id="rId10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5.tiff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19.png"/><Relationship Id="rId5" Type="http://schemas.openxmlformats.org/officeDocument/2006/relationships/image" Target="../media/image43.png"/><Relationship Id="rId6" Type="http://schemas.openxmlformats.org/officeDocument/2006/relationships/image" Target="../media/image44.tiff"/><Relationship Id="rId7" Type="http://schemas.openxmlformats.org/officeDocument/2006/relationships/image" Target="../media/image4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240.png"/><Relationship Id="rId7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.tiff"/><Relationship Id="rId5" Type="http://schemas.openxmlformats.org/officeDocument/2006/relationships/image" Target="../media/image430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665050" y="1466642"/>
            <a:ext cx="7956436" cy="2027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cap="none" dirty="0" smtClean="0">
                <a:solidFill>
                  <a:schemeClr val="bg1"/>
                </a:solidFill>
              </a:rPr>
              <a:t>One-Neutron Transfer into </a:t>
            </a:r>
            <a:r>
              <a:rPr lang="en-US" sz="5400" cap="none" baseline="30000" dirty="0" smtClean="0">
                <a:solidFill>
                  <a:schemeClr val="bg1"/>
                </a:solidFill>
              </a:rPr>
              <a:t>22</a:t>
            </a:r>
            <a:r>
              <a:rPr lang="en-US" sz="5400" cap="none" dirty="0" smtClean="0">
                <a:solidFill>
                  <a:schemeClr val="bg1"/>
                </a:solidFill>
              </a:rPr>
              <a:t>Ne</a:t>
            </a:r>
            <a:endParaRPr lang="en-US" sz="5400" cap="none" dirty="0">
              <a:solidFill>
                <a:schemeClr val="bg1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836109" y="3375180"/>
            <a:ext cx="7063740" cy="1691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Beau G. </a:t>
            </a:r>
            <a:r>
              <a:rPr lang="en-US" sz="2400" dirty="0" smtClean="0">
                <a:solidFill>
                  <a:schemeClr val="bg1"/>
                </a:solidFill>
              </a:rPr>
              <a:t>Greaves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WNPPC2018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0" y="4221000"/>
            <a:ext cx="2016579" cy="201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cap="none" dirty="0" smtClean="0"/>
              <a:t>Motivation</a:t>
            </a:r>
            <a:endParaRPr lang="en-US" b="1" cap="non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8307" y="1039661"/>
                <a:ext cx="5084931" cy="5140478"/>
              </a:xfrm>
            </p:spPr>
            <p:txBody>
              <a:bodyPr/>
              <a:lstStyle/>
              <a:p>
                <a:endParaRPr lang="en-US" baseline="30000" dirty="0" smtClean="0"/>
              </a:p>
              <a:p>
                <a:r>
                  <a:rPr lang="en-US" baseline="30000" dirty="0" smtClean="0"/>
                  <a:t>22</a:t>
                </a:r>
                <a:r>
                  <a:rPr lang="en-US" dirty="0" smtClean="0"/>
                  <a:t>Ne involved with </a:t>
                </a:r>
                <a:r>
                  <a:rPr lang="en-US" baseline="30000" dirty="0" smtClean="0"/>
                  <a:t>19</a:t>
                </a:r>
                <a:r>
                  <a:rPr lang="en-US" dirty="0" smtClean="0"/>
                  <a:t>F production in AGB (Asymptotic Giant Branch) stars</a:t>
                </a:r>
                <a:endParaRPr lang="en-US" baseline="30000" dirty="0"/>
              </a:p>
              <a:p>
                <a:pPr lvl="1"/>
                <a:r>
                  <a:rPr lang="en-US" baseline="30000" dirty="0" smtClean="0"/>
                  <a:t>14</a:t>
                </a:r>
                <a:r>
                  <a:rPr lang="en-US" dirty="0" smtClean="0"/>
                  <a:t>N from CNO cycle </a:t>
                </a:r>
                <a:r>
                  <a:rPr lang="en-US" dirty="0" smtClean="0">
                    <a:sym typeface="Wingdings"/>
                  </a:rPr>
                  <a:t> </a:t>
                </a:r>
                <a:r>
                  <a:rPr lang="en-US" baseline="30000" dirty="0" smtClean="0">
                    <a:sym typeface="Wingdings"/>
                  </a:rPr>
                  <a:t>18</a:t>
                </a:r>
                <a:r>
                  <a:rPr lang="en-US" dirty="0" smtClean="0">
                    <a:sym typeface="Wingdings"/>
                  </a:rPr>
                  <a:t>F  </a:t>
                </a:r>
                <a:r>
                  <a:rPr lang="en-US" baseline="30000" dirty="0" smtClean="0">
                    <a:sym typeface="Wingdings"/>
                  </a:rPr>
                  <a:t>18</a:t>
                </a:r>
                <a:r>
                  <a:rPr lang="en-US" dirty="0" smtClean="0">
                    <a:sym typeface="Wingdings"/>
                  </a:rPr>
                  <a:t>O</a:t>
                </a:r>
              </a:p>
              <a:p>
                <a:pPr lvl="1"/>
                <a:r>
                  <a:rPr lang="en-US" dirty="0" smtClean="0">
                    <a:sym typeface="Wingdings"/>
                  </a:rPr>
                  <a:t>Can branch to produce either </a:t>
                </a:r>
                <a:r>
                  <a:rPr lang="en-US" baseline="30000" dirty="0" smtClean="0">
                    <a:sym typeface="Wingdings"/>
                  </a:rPr>
                  <a:t>22</a:t>
                </a:r>
                <a:r>
                  <a:rPr lang="en-US" dirty="0" smtClean="0">
                    <a:sym typeface="Wingdings"/>
                  </a:rPr>
                  <a:t>Ne</a:t>
                </a:r>
                <a:r>
                  <a:rPr lang="en-US" baseline="30000" dirty="0" smtClean="0">
                    <a:sym typeface="Wingdings"/>
                  </a:rPr>
                  <a:t> </a:t>
                </a:r>
                <a:r>
                  <a:rPr lang="en-US" dirty="0" smtClean="0">
                    <a:sym typeface="Wingdings"/>
                  </a:rPr>
                  <a:t>or </a:t>
                </a:r>
                <a:r>
                  <a:rPr lang="en-US" baseline="30000" dirty="0" smtClean="0">
                    <a:sym typeface="Wingdings"/>
                  </a:rPr>
                  <a:t>19</a:t>
                </a:r>
                <a:r>
                  <a:rPr lang="en-US" dirty="0" smtClean="0">
                    <a:sym typeface="Wingdings"/>
                  </a:rPr>
                  <a:t>F</a:t>
                </a:r>
              </a:p>
              <a:p>
                <a:pPr lvl="1"/>
                <a:r>
                  <a:rPr lang="en-US" baseline="30000" dirty="0" smtClean="0">
                    <a:sym typeface="Wingdings"/>
                  </a:rPr>
                  <a:t>18</a:t>
                </a:r>
                <a:r>
                  <a:rPr lang="en-US" dirty="0" smtClean="0">
                    <a:sym typeface="Wingdings"/>
                  </a:rPr>
                  <a:t>O(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𝛾</m:t>
                    </m:r>
                  </m:oMath>
                </a14:m>
                <a:r>
                  <a:rPr lang="en-US" dirty="0" smtClean="0">
                    <a:sym typeface="Wingdings"/>
                  </a:rPr>
                  <a:t>)</a:t>
                </a:r>
                <a:r>
                  <a:rPr lang="en-US" baseline="30000" dirty="0" smtClean="0">
                    <a:sym typeface="Wingdings"/>
                  </a:rPr>
                  <a:t>22</a:t>
                </a:r>
                <a:r>
                  <a:rPr lang="en-US" dirty="0" smtClean="0">
                    <a:sym typeface="Wingdings"/>
                  </a:rPr>
                  <a:t>Ne </a:t>
                </a:r>
                <a:r>
                  <a:rPr lang="mr-IN" dirty="0" smtClean="0">
                    <a:sym typeface="Wingdings"/>
                  </a:rPr>
                  <a:t>–</a:t>
                </a:r>
                <a:r>
                  <a:rPr lang="en-US" dirty="0" smtClean="0">
                    <a:sym typeface="Wingdings"/>
                  </a:rPr>
                  <a:t> “Poisoning Reaction”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Simultaneously to the production of F, </a:t>
                </a:r>
                <a:r>
                  <a:rPr lang="en-US" baseline="30000" dirty="0" smtClean="0"/>
                  <a:t>22</a:t>
                </a:r>
                <a:r>
                  <a:rPr lang="en-US" dirty="0" smtClean="0"/>
                  <a:t>Ne undergoes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US" dirty="0" smtClean="0"/>
                  <a:t>n) into </a:t>
                </a:r>
                <a:r>
                  <a:rPr lang="en-US" baseline="30000" dirty="0" smtClean="0"/>
                  <a:t>25</a:t>
                </a:r>
                <a:r>
                  <a:rPr lang="en-US" dirty="0" smtClean="0"/>
                  <a:t>Mg</a:t>
                </a:r>
              </a:p>
              <a:p>
                <a:pPr lvl="1"/>
                <a:r>
                  <a:rPr lang="en-US" dirty="0" smtClean="0"/>
                  <a:t>Reaction </a:t>
                </a:r>
                <a:r>
                  <a:rPr lang="en-US" dirty="0" smtClean="0"/>
                  <a:t>considered one of the </a:t>
                </a:r>
                <a:r>
                  <a:rPr lang="en-US" dirty="0" smtClean="0"/>
                  <a:t>main </a:t>
                </a:r>
                <a:r>
                  <a:rPr lang="en-US" dirty="0" smtClean="0"/>
                  <a:t>sources </a:t>
                </a:r>
                <a:r>
                  <a:rPr lang="en-US" dirty="0" smtClean="0"/>
                  <a:t>of neutrons for s-process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Goal: </a:t>
                </a:r>
              </a:p>
              <a:p>
                <a:pPr marL="342900" lvl="1" indent="0">
                  <a:buNone/>
                </a:pPr>
                <a:r>
                  <a:rPr lang="en-US" dirty="0" smtClean="0"/>
                  <a:t>Measure resonances for </a:t>
                </a:r>
                <a:r>
                  <a:rPr lang="en-US" baseline="30000" dirty="0" smtClean="0">
                    <a:sym typeface="Wingdings"/>
                  </a:rPr>
                  <a:t>18</a:t>
                </a:r>
                <a:r>
                  <a:rPr lang="en-US" dirty="0" smtClean="0">
                    <a:sym typeface="Wingdings"/>
                  </a:rPr>
                  <a:t>O</a:t>
                </a:r>
                <a:r>
                  <a:rPr lang="en-US" dirty="0">
                    <a:sym typeface="Wingdings"/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𝛼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  <a:sym typeface="Wingdings"/>
                      </a:rPr>
                      <m:t>𝛾</m:t>
                    </m:r>
                  </m:oMath>
                </a14:m>
                <a:r>
                  <a:rPr lang="en-US" dirty="0">
                    <a:sym typeface="Wingdings"/>
                  </a:rPr>
                  <a:t>)</a:t>
                </a:r>
                <a:r>
                  <a:rPr lang="en-US" baseline="30000" dirty="0">
                    <a:sym typeface="Wingdings"/>
                  </a:rPr>
                  <a:t>22</a:t>
                </a:r>
                <a:r>
                  <a:rPr lang="en-US" dirty="0">
                    <a:sym typeface="Wingdings"/>
                  </a:rPr>
                  <a:t>Ne 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307" y="1039661"/>
                <a:ext cx="5084931" cy="5140478"/>
              </a:xfrm>
              <a:blipFill rotWithShape="0">
                <a:blip r:embed="rId3"/>
                <a:stretch>
                  <a:fillRect l="-1199" r="-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38" y="724379"/>
            <a:ext cx="3839371" cy="545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0" y="431548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6144" y="2230563"/>
                <a:ext cx="3475310" cy="903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𝝈𝝂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mr-IN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mr-IN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ℏ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−</m:t>
                                      </m:r>
                                      <m: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  <m:r>
                                    <a:rPr lang="en-US" sz="2000" b="1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𝑻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44" y="2230563"/>
                <a:ext cx="3475310" cy="90364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6144" y="3247020"/>
                <a:ext cx="4046813" cy="767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𝛾</m:t>
                          </m:r>
                        </m:e>
                        <m:sub>
                          <m: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 </m:t>
                      </m:r>
                      <m:f>
                        <m:fPr>
                          <m:ctrlPr>
                            <a:rPr lang="mr-IN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+1)(2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</m:t>
                          </m:r>
                        </m:den>
                      </m:f>
                      <m:f>
                        <m:fPr>
                          <m:ctrlPr>
                            <a:rPr lang="mr-IN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44" y="3247020"/>
                <a:ext cx="4046813" cy="767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0103" y="1717640"/>
            <a:ext cx="3474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Breit-Wigner Expression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37026" y="5476362"/>
            <a:ext cx="631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Iliadis</a:t>
            </a:r>
            <a:r>
              <a:rPr lang="en-US" dirty="0" smtClean="0"/>
              <a:t> 2007</a:t>
            </a:r>
          </a:p>
          <a:p>
            <a:r>
              <a:rPr lang="en-US" i="1" dirty="0" smtClean="0"/>
              <a:t>Nuclear Physics of Stars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08658" y="4127094"/>
                <a:ext cx="2069669" cy="541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=</m:t>
                    </m:r>
                    <m:r>
                      <a:rPr lang="en-US" sz="2000" i="1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f>
                      <m:fPr>
                        <m:ctrlPr>
                          <a:rPr lang="mr-IN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mr-I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ℏ</m:t>
                        </m:r>
                      </m:num>
                      <m:den>
                        <m:r>
                          <a:rPr lang="mr-IN" sz="20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𝝉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658" y="4127094"/>
                <a:ext cx="2069669" cy="54143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6144" y="2230563"/>
                <a:ext cx="3475310" cy="903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𝝈𝝂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mr-IN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mr-IN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ℏ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−</m:t>
                                      </m:r>
                                      <m:r>
                                        <a:rPr lang="en-US" sz="20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en-US" sz="20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  <m:r>
                                    <a:rPr lang="en-US" sz="2000" b="1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𝑻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44" y="2230563"/>
                <a:ext cx="3475310" cy="90364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26144" y="3247020"/>
                <a:ext cx="4046813" cy="767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𝛾</m:t>
                          </m:r>
                        </m:e>
                        <m:sub>
                          <m:r>
                            <a:rPr lang="en-US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 </m:t>
                      </m:r>
                      <m:f>
                        <m:fPr>
                          <m:ctrlPr>
                            <a:rPr lang="mr-IN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+1)(2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</m:t>
                          </m:r>
                        </m:den>
                      </m:f>
                      <m:f>
                        <m:fPr>
                          <m:ctrlPr>
                            <a:rPr lang="mr-IN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44" y="3247020"/>
                <a:ext cx="4046813" cy="76726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08658" y="4127094"/>
                <a:ext cx="2069669" cy="541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=</m:t>
                    </m:r>
                    <m:r>
                      <a:rPr lang="en-US" sz="2000" i="1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f>
                      <m:fPr>
                        <m:ctrlPr>
                          <a:rPr lang="mr-IN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mr-I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ℏ</m:t>
                        </m:r>
                      </m:num>
                      <m:den>
                        <m:r>
                          <a:rPr lang="mr-IN" sz="20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𝝉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658" y="4127094"/>
                <a:ext cx="2069669" cy="54143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4483" y="4883171"/>
                <a:ext cx="5197257" cy="1502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𝝈𝝂</m:t>
                        </m:r>
                      </m:e>
                    </m:d>
                  </m:oMath>
                </a14:m>
                <a:r>
                  <a:rPr lang="en-US" i="1" dirty="0" smtClean="0">
                    <a:latin typeface="Cambria Math" charset="0"/>
                    <a:ea typeface="Cambria Math" charset="0"/>
                    <a:cs typeface="Cambria Math" charset="0"/>
                  </a:rPr>
                  <a:t> - </a:t>
                </a:r>
                <a:r>
                  <a:rPr lang="en-US" dirty="0" smtClean="0">
                    <a:latin typeface="Cambria Math" charset="0"/>
                    <a:ea typeface="Cambria Math" charset="0"/>
                    <a:cs typeface="Cambria Math" charset="0"/>
                  </a:rPr>
                  <a:t>reaction rate</a:t>
                </a:r>
              </a:p>
              <a:p>
                <a:r>
                  <a:rPr lang="en-US" b="1" dirty="0" err="1" smtClean="0"/>
                  <a:t>E</a:t>
                </a:r>
                <a:r>
                  <a:rPr lang="en-US" b="1" baseline="-25000" dirty="0" err="1" smtClean="0"/>
                  <a:t>i</a:t>
                </a:r>
                <a:r>
                  <a:rPr lang="en-US" dirty="0" smtClean="0"/>
                  <a:t> </a:t>
                </a:r>
                <a:r>
                  <a:rPr lang="mr-IN" dirty="0" smtClean="0"/>
                  <a:t>-</a:t>
                </a:r>
                <a:r>
                  <a:rPr lang="en-US" dirty="0" smtClean="0"/>
                  <a:t> resonance energy</a:t>
                </a:r>
              </a:p>
              <a:p>
                <a:r>
                  <a:rPr lang="en-US" b="1" i="1" dirty="0" smtClean="0"/>
                  <a:t>J</a:t>
                </a:r>
                <a:r>
                  <a:rPr lang="en-US" b="1" baseline="-25000" dirty="0" smtClean="0"/>
                  <a:t>i/p/x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- spins of resonance state/projectile/target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l-GR" b="1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𝚪</m:t>
                        </m:r>
                      </m:e>
                      <m:sub>
                        <m:r>
                          <a:rPr lang="el-GR" b="1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𝛂</m:t>
                        </m:r>
                        <m:r>
                          <a:rPr lang="en-US" b="1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/</m:t>
                        </m:r>
                        <m:r>
                          <a:rPr lang="en-US" b="1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𝛄</m:t>
                        </m:r>
                      </m:sub>
                    </m:sSub>
                  </m:oMath>
                </a14:m>
                <a:r>
                  <a:rPr lang="en-US" dirty="0" smtClean="0"/>
                  <a:t> - Partial width of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dirty="0" smtClean="0"/>
                  <a:t> decay</a:t>
                </a:r>
              </a:p>
              <a:p>
                <a14:m>
                  <m:oMath xmlns:m="http://schemas.openxmlformats.org/officeDocument/2006/math">
                    <m:r>
                      <a:rPr lang="mr-I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𝝉</m:t>
                    </m:r>
                  </m:oMath>
                </a14:m>
                <a:r>
                  <a:rPr lang="en-US" dirty="0" smtClean="0"/>
                  <a:t> - lifetime</a:t>
                </a:r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83" y="4883171"/>
                <a:ext cx="5197257" cy="1502206"/>
              </a:xfrm>
              <a:prstGeom prst="rect">
                <a:avLst/>
              </a:prstGeom>
              <a:blipFill rotWithShape="0">
                <a:blip r:embed="rId10"/>
                <a:stretch>
                  <a:fillRect l="-938" t="-2439" r="-352" b="-5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370684" y="4830602"/>
            <a:ext cx="5392925" cy="155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57" y="1157867"/>
            <a:ext cx="4471043" cy="359169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6745357" y="1285462"/>
            <a:ext cx="0" cy="338306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719232" y="4155046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mtClean="0">
                <a:latin typeface="Andale Mono" charset="0"/>
                <a:ea typeface="Andale Mono" charset="0"/>
                <a:cs typeface="Andale Mono" charset="0"/>
              </a:rPr>
              <a:t>T (GK)</a:t>
            </a:r>
            <a:endParaRPr lang="en-US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91948" y="2005781"/>
            <a:ext cx="599768" cy="22478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5759668" y="1717640"/>
            <a:ext cx="477358" cy="3274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2"/>
          <a:stretch/>
        </p:blipFill>
        <p:spPr>
          <a:xfrm>
            <a:off x="4868094" y="1264936"/>
            <a:ext cx="4091084" cy="4829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624" y="6393758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Käppeler</a:t>
            </a:r>
            <a:r>
              <a:rPr lang="en-US" dirty="0" smtClean="0"/>
              <a:t> et al. 1994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t="11805" r="14349" b="8326"/>
          <a:stretch/>
        </p:blipFill>
        <p:spPr>
          <a:xfrm>
            <a:off x="255490" y="1264936"/>
            <a:ext cx="4634471" cy="31038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65876" y="4841864"/>
                <a:ext cx="24174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From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dirty="0" smtClean="0"/>
                  <a:t>-Spectroscopy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876" y="4841864"/>
                <a:ext cx="241745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015" t="-8197" r="-201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465125" y="5478921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/>
              <a:t>T</a:t>
            </a:r>
            <a:r>
              <a:rPr lang="en-US" dirty="0" smtClean="0"/>
              <a:t>ransfer Reaction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64128" y="4810845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DSAM</a:t>
            </a:r>
            <a:endParaRPr lang="en-US" dirty="0"/>
          </a:p>
        </p:txBody>
      </p:sp>
      <p:cxnSp>
        <p:nvCxnSpPr>
          <p:cNvPr id="14" name="Straight Connector 13"/>
          <p:cNvCxnSpPr>
            <a:stCxn id="10" idx="0"/>
          </p:cNvCxnSpPr>
          <p:nvPr/>
        </p:nvCxnSpPr>
        <p:spPr>
          <a:xfrm flipV="1">
            <a:off x="1142853" y="4318085"/>
            <a:ext cx="454744" cy="52377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" idx="0"/>
          </p:cNvCxnSpPr>
          <p:nvPr/>
        </p:nvCxnSpPr>
        <p:spPr>
          <a:xfrm flipH="1" flipV="1">
            <a:off x="2314643" y="4303774"/>
            <a:ext cx="525218" cy="11751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2" idx="0"/>
          </p:cNvCxnSpPr>
          <p:nvPr/>
        </p:nvCxnSpPr>
        <p:spPr>
          <a:xfrm flipH="1" flipV="1">
            <a:off x="3198720" y="4318085"/>
            <a:ext cx="1033407" cy="492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370225" y="2563318"/>
            <a:ext cx="518536" cy="17547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026686" y="2563405"/>
            <a:ext cx="518536" cy="17547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2647909" y="2549007"/>
            <a:ext cx="1041470" cy="17547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3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Setup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08" y="1039661"/>
            <a:ext cx="4431036" cy="95240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Experiment S1702 </a:t>
            </a:r>
            <a:r>
              <a:rPr lang="mr-IN" sz="1800" b="1" dirty="0" smtClean="0"/>
              <a:t>–</a:t>
            </a:r>
            <a:r>
              <a:rPr lang="en-US" sz="1800" b="1" dirty="0" smtClean="0"/>
              <a:t> </a:t>
            </a:r>
            <a:r>
              <a:rPr lang="en-US" sz="1800" b="1" baseline="30000" dirty="0" smtClean="0"/>
              <a:t>21</a:t>
            </a:r>
            <a:r>
              <a:rPr lang="en-US" sz="1800" b="1" dirty="0" smtClean="0"/>
              <a:t>Ne(d,p)</a:t>
            </a:r>
            <a:r>
              <a:rPr lang="en-US" sz="1800" b="1" baseline="30000" dirty="0" smtClean="0"/>
              <a:t>22</a:t>
            </a:r>
            <a:r>
              <a:rPr lang="en-US" sz="1800" b="1" dirty="0" smtClean="0"/>
              <a:t>Ne</a:t>
            </a:r>
          </a:p>
          <a:p>
            <a:pPr lvl="1"/>
            <a:r>
              <a:rPr lang="en-US" sz="1500" dirty="0" smtClean="0"/>
              <a:t>High beam energy: 165 MeV</a:t>
            </a:r>
          </a:p>
          <a:p>
            <a:pPr lvl="1"/>
            <a:r>
              <a:rPr lang="en-US" sz="1500" dirty="0" smtClean="0"/>
              <a:t>Low beam energy: 100 MeV</a:t>
            </a:r>
            <a:endParaRPr lang="en-US" sz="1500" dirty="0"/>
          </a:p>
          <a:p>
            <a:endParaRPr lang="en-US" sz="1800" b="1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649" y="1515861"/>
            <a:ext cx="4449736" cy="34207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20" y="5412796"/>
            <a:ext cx="2008495" cy="10476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20" y="51582"/>
            <a:ext cx="3086100" cy="9880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8308" y="2070471"/>
                <a:ext cx="3787342" cy="46782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b="1" dirty="0" smtClean="0"/>
                  <a:t>TIGRESS</a:t>
                </a:r>
                <a:endParaRPr lang="en-US" dirty="0" smtClean="0"/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High </a:t>
                </a:r>
                <a:r>
                  <a:rPr lang="en-US" sz="1600" dirty="0"/>
                  <a:t>granularity germanium detector </a:t>
                </a:r>
                <a:r>
                  <a:rPr lang="en-US" sz="1600" dirty="0" smtClean="0"/>
                  <a:t>array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Eight </a:t>
                </a:r>
                <a:r>
                  <a:rPr lang="en-US" sz="1600" dirty="0"/>
                  <a:t>90</a:t>
                </a:r>
                <a14:m>
                  <m:oMath xmlns:m="http://schemas.openxmlformats.org/officeDocument/2006/math">
                    <m:r>
                      <a:rPr lang="it-IT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r>
                  <a:rPr lang="en-US" sz="1600" dirty="0"/>
                  <a:t> detectors and </a:t>
                </a:r>
                <a:r>
                  <a:rPr lang="en-US" sz="1600" dirty="0" smtClean="0"/>
                  <a:t>four </a:t>
                </a:r>
                <a:r>
                  <a:rPr lang="en-US" sz="1600" dirty="0"/>
                  <a:t>135</a:t>
                </a:r>
                <a14:m>
                  <m:oMath xmlns:m="http://schemas.openxmlformats.org/officeDocument/2006/math">
                    <m:r>
                      <a:rPr lang="it-IT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r>
                  <a:rPr lang="en-US" sz="1600" dirty="0"/>
                  <a:t> detectors</a:t>
                </a:r>
              </a:p>
              <a:p>
                <a:endParaRPr lang="en-US" b="1" dirty="0"/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b="1" dirty="0" smtClean="0"/>
                  <a:t>SHARC</a:t>
                </a:r>
                <a:endParaRPr lang="en-US" dirty="0"/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Segmented </a:t>
                </a:r>
                <a:r>
                  <a:rPr lang="en-US" sz="1600" dirty="0"/>
                  <a:t>silicon </a:t>
                </a:r>
                <a:r>
                  <a:rPr lang="en-US" sz="1600" dirty="0" smtClean="0"/>
                  <a:t>array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Reduced </a:t>
                </a:r>
                <a:r>
                  <a:rPr lang="en-US" sz="1600" dirty="0"/>
                  <a:t>noise to allow for measurement of high-lying excitation </a:t>
                </a:r>
                <a:r>
                  <a:rPr lang="en-US" sz="1600" dirty="0" smtClean="0"/>
                  <a:t>energies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Able </a:t>
                </a:r>
                <a:r>
                  <a:rPr lang="en-US" sz="1600" dirty="0"/>
                  <a:t>to gate on excitation energies</a:t>
                </a:r>
              </a:p>
              <a:p>
                <a:pPr lvl="1"/>
                <a:endParaRPr lang="en-US" dirty="0"/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b="1" dirty="0"/>
                  <a:t>Thin &amp; Thick CD</a:t>
                </a:r>
                <a:r>
                  <a:rPr lang="en-US" b="1" baseline="-25000" dirty="0"/>
                  <a:t>2</a:t>
                </a:r>
                <a:r>
                  <a:rPr lang="en-US" b="1" dirty="0"/>
                  <a:t> </a:t>
                </a:r>
                <a:r>
                  <a:rPr lang="en-US" b="1" dirty="0" smtClean="0"/>
                  <a:t>Target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Self-supporting CD</a:t>
                </a:r>
                <a:r>
                  <a:rPr lang="en-US" sz="1600" baseline="-25000" dirty="0" smtClean="0"/>
                  <a:t>2</a:t>
                </a:r>
                <a:endParaRPr lang="en-US" sz="1600" dirty="0" smtClean="0"/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1600" dirty="0" smtClean="0"/>
                  <a:t>CD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on Au backing with Cu plate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08" y="2070471"/>
                <a:ext cx="3787342" cy="4678204"/>
              </a:xfrm>
              <a:prstGeom prst="rect">
                <a:avLst/>
              </a:prstGeom>
              <a:blipFill rotWithShape="0">
                <a:blip r:embed="rId8"/>
                <a:stretch>
                  <a:fillRect l="-1127" t="-782" b="-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673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"/>
          <a:stretch/>
        </p:blipFill>
        <p:spPr>
          <a:xfrm>
            <a:off x="646043" y="1477367"/>
            <a:ext cx="8497957" cy="42271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4"/>
            <a:ext cx="6819733" cy="1005197"/>
          </a:xfrm>
        </p:spPr>
        <p:txBody>
          <a:bodyPr>
            <a:normAutofit/>
          </a:bodyPr>
          <a:lstStyle/>
          <a:p>
            <a:r>
              <a:rPr lang="en-US" b="1" dirty="0" smtClean="0"/>
              <a:t>Angular Distribution </a:t>
            </a:r>
            <a:br>
              <a:rPr lang="en-US" b="1" dirty="0" smtClean="0"/>
            </a:br>
            <a:r>
              <a:rPr lang="en-US" b="1" dirty="0" smtClean="0"/>
              <a:t>of Particles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91" y="1589537"/>
            <a:ext cx="8479616" cy="40742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-44776" y="3011893"/>
            <a:ext cx="97467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ndale Mono" charset="0"/>
                <a:ea typeface="Andale Mono" charset="0"/>
                <a:cs typeface="Andale Mono" charset="0"/>
              </a:rPr>
              <a:t>E</a:t>
            </a:r>
            <a:r>
              <a:rPr lang="en-US" baseline="-25000" dirty="0">
                <a:latin typeface="Andale Mono" charset="0"/>
                <a:ea typeface="Andale Mono" charset="0"/>
                <a:cs typeface="Andale Mono" charset="0"/>
              </a:rPr>
              <a:t>p</a:t>
            </a:r>
            <a:endParaRPr lang="en-US" dirty="0" smtClean="0">
              <a:latin typeface="Andale Mono" charset="0"/>
              <a:ea typeface="Andale Mono" charset="0"/>
              <a:cs typeface="Andale Mono" charset="0"/>
            </a:endParaRPr>
          </a:p>
          <a:p>
            <a:pPr algn="ctr"/>
            <a:r>
              <a:rPr lang="en-US" sz="1600" dirty="0" smtClean="0">
                <a:latin typeface="Andale Mono" charset="0"/>
                <a:ea typeface="Andale Mono" charset="0"/>
                <a:cs typeface="Andale Mono" charset="0"/>
              </a:rPr>
              <a:t>(keV)</a:t>
            </a:r>
            <a:endParaRPr lang="en-US" sz="1600" dirty="0"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2266123" y="2484784"/>
            <a:ext cx="477077" cy="8348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001618" y="2902227"/>
            <a:ext cx="314775" cy="11418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47052" y="3319670"/>
            <a:ext cx="161518" cy="11418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2623930" y="4742455"/>
            <a:ext cx="377688" cy="5539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95380" y="2088160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1274 keV </a:t>
            </a:r>
            <a:r>
              <a:rPr lang="mr-IN" b="1" dirty="0" smtClean="0"/>
              <a:t>–</a:t>
            </a:r>
            <a:r>
              <a:rPr lang="en-US" b="1" dirty="0" smtClean="0"/>
              <a:t> 2+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049375" y="2956115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4456 keV </a:t>
            </a:r>
            <a:r>
              <a:rPr lang="mr-IN" b="1" dirty="0" smtClean="0"/>
              <a:t>–</a:t>
            </a:r>
            <a:r>
              <a:rPr lang="en-US" b="1" dirty="0" smtClean="0"/>
              <a:t> 2+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34579" y="2504622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3357 keV </a:t>
            </a:r>
            <a:r>
              <a:rPr lang="mr-IN" b="1" dirty="0" smtClean="0"/>
              <a:t>–</a:t>
            </a:r>
            <a:r>
              <a:rPr lang="en-US" b="1" dirty="0" smtClean="0"/>
              <a:t> 4+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14717" y="4433239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9725 keV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9989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/>
          <a:stretch/>
        </p:blipFill>
        <p:spPr>
          <a:xfrm>
            <a:off x="646043" y="1563460"/>
            <a:ext cx="8406764" cy="43454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4"/>
            <a:ext cx="6819733" cy="1005197"/>
          </a:xfrm>
        </p:spPr>
        <p:txBody>
          <a:bodyPr>
            <a:normAutofit/>
          </a:bodyPr>
          <a:lstStyle/>
          <a:p>
            <a:r>
              <a:rPr lang="en-US" b="1" dirty="0" smtClean="0"/>
              <a:t>Excitation Energies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08488" y="2965726"/>
                <a:ext cx="106656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88" y="2965726"/>
                <a:ext cx="1066560" cy="677108"/>
              </a:xfrm>
              <a:prstGeom prst="rect">
                <a:avLst/>
              </a:prstGeom>
              <a:blipFill rotWithShape="0">
                <a:blip r:embed="rId7"/>
                <a:stretch>
                  <a:fillRect l="-514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1175048" y="3851014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75048" y="330428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5048" y="3051405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75048" y="261375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75048" y="407916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175048" y="228870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75048" y="237145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175048" y="5513334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75048" y="5081913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175048" y="444169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4" y="1405937"/>
            <a:ext cx="8993096" cy="4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4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/>
          <a:stretch/>
        </p:blipFill>
        <p:spPr>
          <a:xfrm>
            <a:off x="646043" y="1563460"/>
            <a:ext cx="8406764" cy="43454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73191" y="267774"/>
                <a:ext cx="6819733" cy="1005197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Finding Resonances:</a:t>
                </a:r>
                <a:r>
                  <a:rPr lang="en-US" b="1" i="1" dirty="0" smtClean="0">
                    <a:latin typeface="Cambria Math" charset="0"/>
                    <a:ea typeface="Cambria Math" charset="0"/>
                    <a:cs typeface="Cambria Math" charset="0"/>
                  </a:rPr>
                  <a:t/>
                </a:r>
                <a:br>
                  <a:rPr lang="en-US" b="1" i="1" dirty="0" smtClean="0">
                    <a:latin typeface="Cambria Math" charset="0"/>
                    <a:ea typeface="Cambria Math" charset="0"/>
                    <a:cs typeface="Cambria Math" charset="0"/>
                  </a:rPr>
                </a:b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𝛄</m:t>
                    </m:r>
                  </m:oMath>
                </a14:m>
                <a:r>
                  <a:rPr lang="en-US" b="1" dirty="0" smtClean="0"/>
                  <a:t>-Gating</a:t>
                </a:r>
                <a:endParaRPr lang="en-US" b="1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73191" y="267774"/>
                <a:ext cx="6819733" cy="1005197"/>
              </a:xfrm>
              <a:blipFill rotWithShape="0">
                <a:blip r:embed="rId4"/>
                <a:stretch>
                  <a:fillRect l="-2413" t="-1333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V="1">
                <a:off x="4353636" y="5691113"/>
                <a:ext cx="1173707" cy="276998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08488" y="2965726"/>
                <a:ext cx="106656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Andale Mono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88" y="2965726"/>
                <a:ext cx="1066560" cy="677108"/>
              </a:xfrm>
              <a:prstGeom prst="rect">
                <a:avLst/>
              </a:prstGeom>
              <a:blipFill rotWithShape="0">
                <a:blip r:embed="rId7"/>
                <a:stretch>
                  <a:fillRect l="-514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1175048" y="3851014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75048" y="330428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5048" y="3051405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75048" y="261375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175048" y="228870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75048" y="237145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175048" y="5513334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75048" y="5081913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75048" y="407916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940489" y="5101263"/>
            <a:ext cx="0" cy="421746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5612" y="4480733"/>
            <a:ext cx="251" cy="597210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75048" y="444169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972495" y="4096439"/>
            <a:ext cx="0" cy="98270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272400" y="4105456"/>
            <a:ext cx="7882" cy="357755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3042303" y="3304280"/>
            <a:ext cx="4271" cy="1755005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173916" y="4962763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1274 keV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8170669" y="4348102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3357 keV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8170669" y="397939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4456 keV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8170669" y="3742948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5363 keV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8162686" y="318466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6819 keV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8182099" y="2937375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7921 keV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8170669" y="2518324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9045 keV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8179673" y="2281203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9850 keV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8162685" y="213421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10050 keV</a:t>
            </a:r>
            <a:endParaRPr lang="en-US" sz="12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3702445" y="3330514"/>
            <a:ext cx="1" cy="542614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1849479" y="2379835"/>
            <a:ext cx="13652" cy="270142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117990" y="2631026"/>
            <a:ext cx="6473" cy="2882308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355199" y="2631026"/>
            <a:ext cx="3440" cy="690530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752" y="3068681"/>
            <a:ext cx="1" cy="2012583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2785928" y="3068681"/>
            <a:ext cx="5107" cy="225457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3365027" y="3330514"/>
            <a:ext cx="2016" cy="74864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974044" y="4096439"/>
            <a:ext cx="0" cy="9827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175048" y="4081928"/>
            <a:ext cx="7043122" cy="34553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175048" y="3303844"/>
            <a:ext cx="7043122" cy="345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175048" y="3048788"/>
            <a:ext cx="7043122" cy="345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175048" y="2614186"/>
            <a:ext cx="7043122" cy="345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184764" y="4586465"/>
            <a:ext cx="1575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3182 keV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8218169" y="2545532"/>
            <a:ext cx="751659" cy="24486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230654" y="2948218"/>
            <a:ext cx="751659" cy="24486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229455" y="3223783"/>
            <a:ext cx="751659" cy="24486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218169" y="4003493"/>
            <a:ext cx="751659" cy="24486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2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6" grpId="0"/>
      <p:bldP spid="77" grpId="0" animBg="1"/>
      <p:bldP spid="78" grpId="0" animBg="1"/>
      <p:bldP spid="79" grpId="0" animBg="1"/>
      <p:bldP spid="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025" y="267775"/>
            <a:ext cx="6928900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Preliminary Observations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17"/>
          <a:stretch/>
        </p:blipFill>
        <p:spPr>
          <a:xfrm>
            <a:off x="3021304" y="872297"/>
            <a:ext cx="3380137" cy="2527199"/>
          </a:xfrm>
        </p:spPr>
      </p:pic>
      <p:sp>
        <p:nvSpPr>
          <p:cNvPr id="12" name="Frame 11"/>
          <p:cNvSpPr/>
          <p:nvPr/>
        </p:nvSpPr>
        <p:spPr>
          <a:xfrm>
            <a:off x="5145619" y="1100907"/>
            <a:ext cx="57150" cy="2069978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907488" y="1093012"/>
            <a:ext cx="45719" cy="2069978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endCxn id="36" idx="0"/>
          </p:cNvCxnSpPr>
          <p:nvPr/>
        </p:nvCxnSpPr>
        <p:spPr>
          <a:xfrm flipH="1">
            <a:off x="2539337" y="3228176"/>
            <a:ext cx="2413870" cy="5294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37" idx="0"/>
          </p:cNvCxnSpPr>
          <p:nvPr/>
        </p:nvCxnSpPr>
        <p:spPr>
          <a:xfrm>
            <a:off x="5174194" y="3170885"/>
            <a:ext cx="1171342" cy="6343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720345" y="3208997"/>
                <a:ext cx="781428" cy="266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n-US" sz="105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345" y="3208997"/>
                <a:ext cx="781428" cy="2668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26022" y="1750975"/>
                <a:ext cx="590563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sz="100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022" y="1750975"/>
                <a:ext cx="590563" cy="377026"/>
              </a:xfrm>
              <a:prstGeom prst="rect">
                <a:avLst/>
              </a:prstGeom>
              <a:blipFill rotWithShape="0">
                <a:blip r:embed="rId6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2323867" y="6239578"/>
                <a:ext cx="7848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7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  <m:r>
                      <a:rPr lang="en-US" sz="700" b="0" i="0" smtClean="0">
                        <a:latin typeface="Cambria Math" charset="0"/>
                        <a:ea typeface="Andale Mono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7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7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867" y="6239578"/>
                <a:ext cx="784851" cy="200055"/>
              </a:xfrm>
              <a:prstGeom prst="rect">
                <a:avLst/>
              </a:prstGeom>
              <a:blipFill rotWithShape="0">
                <a:blip r:embed="rId7"/>
                <a:stretch>
                  <a:fillRect t="-59375" b="-8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042035" y="6239579"/>
                <a:ext cx="7848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7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  <m:r>
                      <a:rPr lang="en-US" sz="700" b="0" i="0" smtClean="0">
                        <a:latin typeface="Cambria Math" charset="0"/>
                        <a:ea typeface="Andale Mono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7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7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035" y="6239579"/>
                <a:ext cx="784851" cy="200055"/>
              </a:xfrm>
              <a:prstGeom prst="rect">
                <a:avLst/>
              </a:prstGeom>
              <a:blipFill rotWithShape="0">
                <a:blip r:embed="rId7"/>
                <a:stretch>
                  <a:fillRect t="-59375" b="-8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Content Placeholder 3"/>
          <p:cNvPicPr>
            <a:picLocks noChangeAspect="1"/>
          </p:cNvPicPr>
          <p:nvPr/>
        </p:nvPicPr>
        <p:blipFill rotWithShape="1">
          <a:blip r:embed="rId8"/>
          <a:srcRect t="6912" r="8817" b="4469"/>
          <a:stretch/>
        </p:blipFill>
        <p:spPr>
          <a:xfrm>
            <a:off x="874670" y="3757577"/>
            <a:ext cx="3329334" cy="246422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9"/>
          <a:srcRect l="1784" t="8360" r="9343" b="4143"/>
          <a:stretch/>
        </p:blipFill>
        <p:spPr>
          <a:xfrm>
            <a:off x="4694772" y="3805240"/>
            <a:ext cx="3301527" cy="2449112"/>
          </a:xfrm>
          <a:prstGeom prst="rect">
            <a:avLst/>
          </a:prstGeom>
        </p:spPr>
      </p:pic>
      <p:pic>
        <p:nvPicPr>
          <p:cNvPr id="43" name="Content Placeholder 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2" r="61021" b="1"/>
          <a:stretch/>
        </p:blipFill>
        <p:spPr>
          <a:xfrm>
            <a:off x="275764" y="1100907"/>
            <a:ext cx="1754057" cy="222219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67444" y="1451582"/>
            <a:ext cx="1175555" cy="370963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490421" y="1695884"/>
            <a:ext cx="360024" cy="2849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497936" y="1993405"/>
            <a:ext cx="360024" cy="2849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8825" y="3820937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200" dirty="0" smtClean="0">
                <a:solidFill>
                  <a:srgbClr val="FF0000"/>
                </a:solidFill>
              </a:rPr>
              <a:t>7.42 </a:t>
            </a:r>
            <a:r>
              <a:rPr lang="is-IS" sz="1200" dirty="0">
                <a:solidFill>
                  <a:srgbClr val="FF0000"/>
                </a:solidFill>
              </a:rPr>
              <a:t>M</a:t>
            </a:r>
            <a:r>
              <a:rPr lang="is-IS" sz="1200" dirty="0" smtClean="0">
                <a:solidFill>
                  <a:srgbClr val="FF0000"/>
                </a:solidFill>
              </a:rPr>
              <a:t>eV</a:t>
            </a:r>
            <a:endParaRPr lang="is-IS" sz="12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4559" y="3784025"/>
            <a:ext cx="8595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solidFill>
                  <a:srgbClr val="FF0000"/>
                </a:solidFill>
              </a:rPr>
              <a:t>8.97 </a:t>
            </a:r>
            <a:r>
              <a:rPr lang="cs-CZ" sz="1200" dirty="0" err="1">
                <a:solidFill>
                  <a:srgbClr val="FF0000"/>
                </a:solidFill>
              </a:rPr>
              <a:t>M</a:t>
            </a:r>
            <a:r>
              <a:rPr lang="cs-CZ" sz="1200" dirty="0" err="1" smtClean="0">
                <a:solidFill>
                  <a:srgbClr val="FF0000"/>
                </a:solidFill>
              </a:rPr>
              <a:t>eV</a:t>
            </a:r>
            <a:endParaRPr lang="cs-CZ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1238" y="4486094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9.72 MeV</a:t>
            </a:r>
            <a:endParaRPr 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493747" y="4000733"/>
            <a:ext cx="296219" cy="3665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2676825" y="4094717"/>
            <a:ext cx="373201" cy="473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3712336" y="4726031"/>
            <a:ext cx="230770" cy="2856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706982" y="5222102"/>
            <a:ext cx="452557" cy="1161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643940" y="4401737"/>
            <a:ext cx="627348" cy="83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470650" y="4007679"/>
            <a:ext cx="1017618" cy="512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930542" y="5050225"/>
            <a:ext cx="927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8.56 MeV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81695" y="4224488"/>
            <a:ext cx="927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9.18 </a:t>
            </a:r>
            <a:r>
              <a:rPr lang="en-US" sz="1200" dirty="0">
                <a:solidFill>
                  <a:srgbClr val="FF0000"/>
                </a:solidFill>
              </a:rPr>
              <a:t>MeV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62757" y="3862234"/>
            <a:ext cx="964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9.85 </a:t>
            </a:r>
            <a:r>
              <a:rPr lang="en-US" sz="1200" b="1" dirty="0">
                <a:solidFill>
                  <a:srgbClr val="FF0000"/>
                </a:solidFill>
              </a:rPr>
              <a:t>MeV</a:t>
            </a:r>
          </a:p>
        </p:txBody>
      </p:sp>
    </p:spTree>
    <p:extLst>
      <p:ext uri="{BB962C8B-B14F-4D97-AF65-F5344CB8AC3E}">
        <p14:creationId xmlns:p14="http://schemas.microsoft.com/office/powerpoint/2010/main" val="130313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" grpId="0"/>
      <p:bldP spid="6" grpId="0"/>
      <p:bldP spid="7" grpId="0"/>
      <p:bldP spid="29" grpId="0"/>
      <p:bldP spid="30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107" t="6390" r="8343" b="1511"/>
          <a:stretch/>
        </p:blipFill>
        <p:spPr>
          <a:xfrm>
            <a:off x="918" y="4246373"/>
            <a:ext cx="3020386" cy="21285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34" t="6925" r="8121"/>
          <a:stretch/>
        </p:blipFill>
        <p:spPr>
          <a:xfrm>
            <a:off x="6251076" y="4241256"/>
            <a:ext cx="2811881" cy="21511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430" t="6556" r="8572"/>
          <a:stretch/>
        </p:blipFill>
        <p:spPr>
          <a:xfrm>
            <a:off x="3207204" y="4197978"/>
            <a:ext cx="2857972" cy="2234419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17"/>
          <a:stretch/>
        </p:blipFill>
        <p:spPr>
          <a:xfrm>
            <a:off x="3021304" y="872297"/>
            <a:ext cx="3380137" cy="2527199"/>
          </a:xfrm>
        </p:spPr>
      </p:pic>
      <p:sp>
        <p:nvSpPr>
          <p:cNvPr id="11" name="Frame 10"/>
          <p:cNvSpPr/>
          <p:nvPr/>
        </p:nvSpPr>
        <p:spPr>
          <a:xfrm>
            <a:off x="5883276" y="1093012"/>
            <a:ext cx="45719" cy="2069978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5594350" y="1093012"/>
            <a:ext cx="57150" cy="2069978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5497837" y="1093012"/>
            <a:ext cx="45719" cy="2069978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676400" y="3162990"/>
            <a:ext cx="3853326" cy="107826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756408" y="3186905"/>
            <a:ext cx="842733" cy="9984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06135" y="3162990"/>
            <a:ext cx="1866265" cy="106218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720345" y="3208997"/>
                <a:ext cx="781428" cy="266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n-US" sz="105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345" y="3208997"/>
                <a:ext cx="781428" cy="266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26022" y="1750975"/>
                <a:ext cx="590563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sz="100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022" y="1750975"/>
                <a:ext cx="590563" cy="377026"/>
              </a:xfrm>
              <a:prstGeom prst="rect">
                <a:avLst/>
              </a:prstGeom>
              <a:blipFill rotWithShape="0">
                <a:blip r:embed="rId9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22026" y="6232343"/>
                <a:ext cx="7848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7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  <m:r>
                      <a:rPr lang="en-US" sz="700" b="0" i="0" smtClean="0">
                        <a:latin typeface="Cambria Math" charset="0"/>
                        <a:ea typeface="Andale Mono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7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7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026" y="6232343"/>
                <a:ext cx="784851" cy="200055"/>
              </a:xfrm>
              <a:prstGeom prst="rect">
                <a:avLst/>
              </a:prstGeom>
              <a:blipFill rotWithShape="0">
                <a:blip r:embed="rId10"/>
                <a:stretch>
                  <a:fillRect t="-54545" b="-7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98080" y="6240856"/>
                <a:ext cx="7848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7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  <m:r>
                      <a:rPr lang="en-US" sz="700" b="0" i="0" smtClean="0">
                        <a:latin typeface="Cambria Math" charset="0"/>
                        <a:ea typeface="Andale Mono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7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7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080" y="6240856"/>
                <a:ext cx="784851" cy="200055"/>
              </a:xfrm>
              <a:prstGeom prst="rect">
                <a:avLst/>
              </a:prstGeom>
              <a:blipFill rotWithShape="0">
                <a:blip r:embed="rId11"/>
                <a:stretch>
                  <a:fillRect t="-57576" b="-7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265503" y="6252828"/>
                <a:ext cx="7848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7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7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  <m:r>
                      <a:rPr lang="en-US" sz="700" b="0" i="0" smtClean="0">
                        <a:latin typeface="Cambria Math" charset="0"/>
                        <a:ea typeface="Andale Mono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7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7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503" y="6252828"/>
                <a:ext cx="784851" cy="200055"/>
              </a:xfrm>
              <a:prstGeom prst="rect">
                <a:avLst/>
              </a:prstGeom>
              <a:blipFill rotWithShape="0">
                <a:blip r:embed="rId12"/>
                <a:stretch>
                  <a:fillRect t="-57576" b="-7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Content Placeholder 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2" r="61021" b="1"/>
          <a:stretch/>
        </p:blipFill>
        <p:spPr>
          <a:xfrm>
            <a:off x="275764" y="1100907"/>
            <a:ext cx="1754057" cy="222219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402546" y="2975848"/>
            <a:ext cx="504967" cy="4459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64025" y="267775"/>
            <a:ext cx="6928900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Preliminary Observations</a:t>
            </a:r>
            <a:endParaRPr lang="en-US" b="1" dirty="0"/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2006877" y="4999995"/>
            <a:ext cx="373201" cy="473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700691" y="5236807"/>
            <a:ext cx="25331" cy="5049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5052594" y="4976269"/>
            <a:ext cx="373201" cy="473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730157" y="5319132"/>
            <a:ext cx="33630" cy="71068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8151541" y="4793991"/>
            <a:ext cx="499978" cy="4904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15123" y="4529735"/>
            <a:ext cx="981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10.21 MeV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78470" y="5066934"/>
            <a:ext cx="981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10.21 MeV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95121" y="4991482"/>
            <a:ext cx="981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10.21 MeV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66264" y="4714483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9.05 MeV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38811" y="4752215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9.05 MeV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0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64" y="2248664"/>
            <a:ext cx="2415602" cy="3844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Application of DSAM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3192" y="1092206"/>
                <a:ext cx="7004617" cy="3817770"/>
              </a:xfrm>
            </p:spPr>
            <p:txBody>
              <a:bodyPr/>
              <a:lstStyle/>
              <a:p>
                <a:r>
                  <a:rPr lang="en-US" b="1" dirty="0" smtClean="0"/>
                  <a:t>DSAM</a:t>
                </a:r>
                <a:r>
                  <a:rPr lang="en-US" dirty="0" smtClean="0"/>
                  <a:t> </a:t>
                </a:r>
                <a:r>
                  <a:rPr lang="mr-IN" dirty="0" smtClean="0"/>
                  <a:t>–</a:t>
                </a:r>
                <a:r>
                  <a:rPr lang="en-US" dirty="0" smtClean="0"/>
                  <a:t> Doppler Shift Attenuation Method</a:t>
                </a:r>
              </a:p>
              <a:p>
                <a:r>
                  <a:rPr lang="en-US" dirty="0" smtClean="0"/>
                  <a:t>Discover new resonances &gt;10.2 MeV</a:t>
                </a:r>
              </a:p>
              <a:p>
                <a:r>
                  <a:rPr lang="en-US" dirty="0" smtClean="0"/>
                  <a:t>Measure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dirty="0" smtClean="0"/>
                  <a:t> using </a:t>
                </a:r>
                <a:r>
                  <a:rPr lang="en-US" dirty="0" smtClean="0"/>
                  <a:t>DSAM</a:t>
                </a:r>
              </a:p>
              <a:p>
                <a:r>
                  <a:rPr lang="en-US" dirty="0" smtClean="0"/>
                  <a:t>Use SHARC to reduce feeding contributions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192" y="1092206"/>
                <a:ext cx="7004617" cy="3817770"/>
              </a:xfrm>
              <a:blipFill rotWithShape="0">
                <a:blip r:embed="rId4"/>
                <a:stretch>
                  <a:fillRect l="-870" t="-1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977183" y="1015421"/>
                <a:ext cx="2831481" cy="8990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f>
                        <m:fPr>
                          <m:ctrlPr>
                            <a:rPr lang="mr-I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183" y="1015421"/>
                <a:ext cx="2831481" cy="899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693" y="2680894"/>
            <a:ext cx="6504351" cy="4177106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-17035" y="3058014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Thick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-17035" y="4972995"/>
            <a:ext cx="690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Thin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299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50879"/>
                <a:ext cx="7886700" cy="512608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mr-IN" b="1" dirty="0" smtClean="0"/>
                  <a:t>–</a:t>
                </a:r>
                <a:r>
                  <a:rPr lang="en-US" b="1" dirty="0" smtClean="0"/>
                  <a:t> Completed </a:t>
                </a:r>
                <a:r>
                  <a:rPr lang="mr-IN" b="1" dirty="0" smtClean="0"/>
                  <a:t>–</a:t>
                </a:r>
                <a:endParaRPr lang="en-US" b="1" dirty="0" smtClean="0"/>
              </a:p>
              <a:p>
                <a:r>
                  <a:rPr lang="en-US" dirty="0" smtClean="0"/>
                  <a:t>Successfully excited </a:t>
                </a:r>
                <a:r>
                  <a:rPr lang="en-US" baseline="30000" dirty="0" smtClean="0"/>
                  <a:t>22</a:t>
                </a:r>
                <a:r>
                  <a:rPr lang="en-US" dirty="0" smtClean="0"/>
                  <a:t>Ne up to 10.3 MeV</a:t>
                </a:r>
              </a:p>
              <a:p>
                <a:r>
                  <a:rPr lang="en-US" dirty="0" smtClean="0"/>
                  <a:t>Observed particle-gamma coincidence up to 10.3 MeV</a:t>
                </a:r>
              </a:p>
              <a:p>
                <a:r>
                  <a:rPr lang="en-US" dirty="0" smtClean="0"/>
                  <a:t>High quality data attained with both thick &amp; thin target</a:t>
                </a:r>
              </a:p>
              <a:p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b="1" dirty="0" smtClean="0"/>
                  <a:t> </a:t>
                </a:r>
                <a:r>
                  <a:rPr lang="mr-IN" b="1" dirty="0"/>
                  <a:t>–</a:t>
                </a:r>
                <a:r>
                  <a:rPr lang="en-US" b="1" dirty="0"/>
                  <a:t> </a:t>
                </a:r>
                <a:r>
                  <a:rPr lang="en-US" b="1" dirty="0" smtClean="0"/>
                  <a:t>Next Steps </a:t>
                </a:r>
                <a:r>
                  <a:rPr lang="mr-IN" b="1" dirty="0" smtClean="0"/>
                  <a:t>–</a:t>
                </a:r>
                <a:endParaRPr lang="en-US" b="1" dirty="0"/>
              </a:p>
              <a:p>
                <a:r>
                  <a:rPr lang="en-US" dirty="0" smtClean="0"/>
                  <a:t>Construct updated level scheme including newly measured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dirty="0" smtClean="0"/>
                  <a:t> decays</a:t>
                </a:r>
              </a:p>
              <a:p>
                <a:r>
                  <a:rPr lang="en-US" dirty="0" smtClean="0"/>
                  <a:t>Analysis of E</a:t>
                </a:r>
                <a:r>
                  <a:rPr lang="en-US" baseline="-25000" dirty="0" smtClean="0"/>
                  <a:t>p</a:t>
                </a:r>
                <a:r>
                  <a:rPr lang="en-US" dirty="0" smtClean="0"/>
                  <a:t> vs.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dirty="0" smtClean="0"/>
                  <a:t> distribution with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dirty="0" smtClean="0"/>
                  <a:t> decays to measure l-transfer</a:t>
                </a:r>
              </a:p>
              <a:p>
                <a:r>
                  <a:rPr lang="en-US" dirty="0" smtClean="0"/>
                  <a:t>Apply DSAM to thick target data to measure lifetimes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/>
                  </a:rPr>
                  <a:t> </a:t>
                </a:r>
                <a:r>
                  <a:rPr lang="en-US" dirty="0" smtClean="0"/>
                  <a:t>Reduced error in the reaction rate of </a:t>
                </a:r>
                <a:r>
                  <a:rPr lang="en-US" baseline="30000" dirty="0" smtClean="0"/>
                  <a:t>18</a:t>
                </a:r>
                <a:r>
                  <a:rPr lang="en-US" dirty="0" smtClean="0"/>
                  <a:t>O(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dirty="0" smtClean="0"/>
                  <a:t>)</a:t>
                </a:r>
                <a:r>
                  <a:rPr lang="en-US" baseline="30000" dirty="0" smtClean="0"/>
                  <a:t>22</a:t>
                </a:r>
                <a:r>
                  <a:rPr lang="en-US" dirty="0" smtClean="0"/>
                  <a:t>Ne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50879"/>
                <a:ext cx="7886700" cy="5126084"/>
              </a:xfrm>
              <a:blipFill rotWithShape="0">
                <a:blip r:embed="rId4"/>
                <a:stretch>
                  <a:fillRect l="-927" t="-1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23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Acknowledgements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07" y="1039661"/>
            <a:ext cx="7004617" cy="3136554"/>
          </a:xfrm>
        </p:spPr>
        <p:txBody>
          <a:bodyPr>
            <a:normAutofit/>
          </a:bodyPr>
          <a:lstStyle/>
          <a:p>
            <a:r>
              <a:rPr lang="en-US" b="1" dirty="0" smtClean="0"/>
              <a:t>University of Guelph </a:t>
            </a:r>
            <a:r>
              <a:rPr lang="mr-IN" dirty="0" smtClean="0"/>
              <a:t>–</a:t>
            </a:r>
            <a:r>
              <a:rPr lang="en-US" dirty="0" smtClean="0"/>
              <a:t> Dennis</a:t>
            </a:r>
            <a:r>
              <a:rPr lang="en-US" dirty="0"/>
              <a:t> </a:t>
            </a:r>
            <a:r>
              <a:rPr lang="en-US" dirty="0" smtClean="0"/>
              <a:t>Mücher, Christina</a:t>
            </a:r>
            <a:r>
              <a:rPr lang="en-US" dirty="0"/>
              <a:t> </a:t>
            </a:r>
            <a:r>
              <a:rPr lang="en-US" dirty="0" err="1" smtClean="0"/>
              <a:t>Burbadge</a:t>
            </a:r>
            <a:r>
              <a:rPr lang="en-US" dirty="0" smtClean="0"/>
              <a:t>, Joseph </a:t>
            </a:r>
            <a:r>
              <a:rPr lang="en-US" dirty="0" err="1"/>
              <a:t>Turko</a:t>
            </a:r>
            <a:r>
              <a:rPr lang="en-US" dirty="0"/>
              <a:t>, Andrew Maclean, Devin </a:t>
            </a:r>
            <a:r>
              <a:rPr lang="en-US" dirty="0" err="1"/>
              <a:t>Hymers</a:t>
            </a:r>
            <a:r>
              <a:rPr lang="en-US" dirty="0"/>
              <a:t>, </a:t>
            </a:r>
            <a:r>
              <a:rPr lang="en-US" dirty="0" err="1"/>
              <a:t>Tomer</a:t>
            </a:r>
            <a:r>
              <a:rPr lang="en-US" dirty="0"/>
              <a:t> </a:t>
            </a:r>
            <a:r>
              <a:rPr lang="en-US" dirty="0" err="1"/>
              <a:t>Rockman</a:t>
            </a:r>
            <a:r>
              <a:rPr lang="en-US" dirty="0"/>
              <a:t>, Eva </a:t>
            </a:r>
            <a:r>
              <a:rPr lang="en-US" dirty="0" err="1" smtClean="0"/>
              <a:t>Kasanda</a:t>
            </a:r>
            <a:r>
              <a:rPr lang="en-US" dirty="0" smtClean="0"/>
              <a:t>, Carl </a:t>
            </a:r>
            <a:r>
              <a:rPr lang="en-US" dirty="0" err="1" smtClean="0"/>
              <a:t>Svensson</a:t>
            </a:r>
            <a:endParaRPr lang="en-US" dirty="0" smtClean="0"/>
          </a:p>
          <a:p>
            <a:r>
              <a:rPr lang="en-US" b="1" dirty="0"/>
              <a:t>TRIUMF </a:t>
            </a:r>
            <a:r>
              <a:rPr lang="mr-IN" dirty="0"/>
              <a:t>–</a:t>
            </a:r>
            <a:r>
              <a:rPr lang="en-US" dirty="0"/>
              <a:t> Stephen Gillespie, Guy </a:t>
            </a:r>
            <a:r>
              <a:rPr lang="en-US" dirty="0" err="1"/>
              <a:t>Stoppi</a:t>
            </a:r>
            <a:r>
              <a:rPr lang="en-US" dirty="0"/>
              <a:t>, </a:t>
            </a:r>
            <a:r>
              <a:rPr lang="en-US" dirty="0" err="1"/>
              <a:t>Soumendu</a:t>
            </a:r>
            <a:r>
              <a:rPr lang="en-US" dirty="0"/>
              <a:t> </a:t>
            </a:r>
            <a:r>
              <a:rPr lang="en-US" dirty="0" err="1"/>
              <a:t>Bhattacharjee</a:t>
            </a:r>
            <a:r>
              <a:rPr lang="en-US" dirty="0"/>
              <a:t>, Adam </a:t>
            </a:r>
            <a:r>
              <a:rPr lang="en-US" dirty="0" err="1"/>
              <a:t>Garnsworthy</a:t>
            </a:r>
            <a:r>
              <a:rPr lang="en-US" dirty="0"/>
              <a:t>, Bruno </a:t>
            </a:r>
            <a:r>
              <a:rPr lang="en-US" dirty="0" err="1"/>
              <a:t>Olaizola</a:t>
            </a:r>
            <a:r>
              <a:rPr lang="en-US" dirty="0"/>
              <a:t>, Greg </a:t>
            </a:r>
            <a:r>
              <a:rPr lang="en-US" dirty="0" smtClean="0"/>
              <a:t>Hackman, Daniel Levy</a:t>
            </a:r>
            <a:endParaRPr lang="en-US" dirty="0"/>
          </a:p>
          <a:p>
            <a:r>
              <a:rPr lang="en-US" b="1" dirty="0" smtClean="0"/>
              <a:t>University of Toronto </a:t>
            </a:r>
            <a:r>
              <a:rPr lang="mr-IN" dirty="0" smtClean="0"/>
              <a:t>–</a:t>
            </a:r>
            <a:r>
              <a:rPr lang="en-US" dirty="0" smtClean="0"/>
              <a:t> Tom Drake</a:t>
            </a:r>
            <a:endParaRPr lang="en-US" dirty="0"/>
          </a:p>
          <a:p>
            <a:r>
              <a:rPr lang="en-US" b="1" dirty="0" smtClean="0"/>
              <a:t>Simon Fraser University </a:t>
            </a:r>
            <a:r>
              <a:rPr lang="mr-IN" dirty="0" smtClean="0"/>
              <a:t>–</a:t>
            </a:r>
            <a:r>
              <a:rPr lang="en-US" dirty="0" smtClean="0"/>
              <a:t> Krzysztof </a:t>
            </a:r>
            <a:r>
              <a:rPr lang="en-US" dirty="0" err="1" smtClean="0"/>
              <a:t>Starosta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71" y="5109925"/>
            <a:ext cx="2417228" cy="24172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390" y="4769921"/>
            <a:ext cx="3086100" cy="988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68" y="5719223"/>
            <a:ext cx="2677614" cy="11387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6939" y="4248483"/>
            <a:ext cx="5323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Thank you for listening!</a:t>
            </a:r>
            <a:endParaRPr lang="en-US" sz="3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779079"/>
            <a:ext cx="2818852" cy="10789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276" y="4651090"/>
            <a:ext cx="3732245" cy="125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1092940"/>
          </a:xfrm>
        </p:spPr>
        <p:txBody>
          <a:bodyPr>
            <a:normAutofit/>
          </a:bodyPr>
          <a:lstStyle/>
          <a:p>
            <a:r>
              <a:rPr lang="en-US" b="1" dirty="0" smtClean="0">
                <a:ea typeface="Cambria Math" charset="0"/>
                <a:cs typeface="Cambria Math" charset="0"/>
              </a:rPr>
              <a:t>Reducing Feeding:</a:t>
            </a:r>
            <a:br>
              <a:rPr lang="en-US" b="1" dirty="0" smtClean="0">
                <a:ea typeface="Cambria Math" charset="0"/>
                <a:cs typeface="Cambria Math" charset="0"/>
              </a:rPr>
            </a:br>
            <a:r>
              <a:rPr lang="en-US" b="1" dirty="0" smtClean="0">
                <a:ea typeface="Cambria Math" charset="0"/>
                <a:cs typeface="Cambria Math" charset="0"/>
              </a:rPr>
              <a:t>Gating on </a:t>
            </a:r>
            <a:r>
              <a:rPr lang="en-US" b="1" dirty="0" err="1" smtClean="0">
                <a:ea typeface="Cambria Math" charset="0"/>
                <a:cs typeface="Cambria Math" charset="0"/>
              </a:rPr>
              <a:t>E</a:t>
            </a:r>
            <a:r>
              <a:rPr lang="en-US" b="1" baseline="-25000" dirty="0" err="1" smtClean="0">
                <a:ea typeface="Cambria Math" charset="0"/>
                <a:cs typeface="Cambria Math" charset="0"/>
              </a:rPr>
              <a:t>exc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1175048" y="3851014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75048" y="330428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5048" y="3051405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75048" y="2613750"/>
            <a:ext cx="7043122" cy="345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175048" y="228870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75048" y="2371458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175048" y="5513334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75048" y="5081913"/>
            <a:ext cx="7043122" cy="9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75048" y="407916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75048" y="4441693"/>
            <a:ext cx="7043122" cy="34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173916" y="4962763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1274 keV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8170669" y="4348102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3357 keV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8170669" y="397939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4456 keV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8170669" y="3742948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5363 keV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8162686" y="318466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6819 keV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8182099" y="2937375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7921 keV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8170669" y="2518324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9045 keV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8179673" y="2281203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9850 keV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8162685" y="2134219"/>
            <a:ext cx="941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10050 keV</a:t>
            </a:r>
            <a:endParaRPr lang="en-US" sz="12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1462427" y="2631470"/>
            <a:ext cx="3440" cy="690530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2736640" y="3067165"/>
            <a:ext cx="5107" cy="225457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1555600" y="3314665"/>
            <a:ext cx="2016" cy="74864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693987" y="4089650"/>
            <a:ext cx="0" cy="9827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904707" y="4579676"/>
            <a:ext cx="1575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3182 keV</a:t>
            </a:r>
            <a:endParaRPr lang="en-US" sz="1200" dirty="0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7538564" y="5105233"/>
            <a:ext cx="0" cy="421746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173687" y="4484703"/>
            <a:ext cx="251" cy="597210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6870475" y="4109426"/>
            <a:ext cx="7882" cy="357755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462427" y="2650597"/>
                <a:ext cx="793872" cy="573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2+,3−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b="0" dirty="0" smtClean="0">
                  <a:ea typeface="Cambria Math" charset="0"/>
                  <a:cs typeface="Cambria Math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427" y="2650597"/>
                <a:ext cx="793872" cy="573555"/>
              </a:xfrm>
              <a:prstGeom prst="rect">
                <a:avLst/>
              </a:prstGeom>
              <a:blipFill rotWithShape="0">
                <a:blip r:embed="rId4"/>
                <a:stretch>
                  <a:fillRect l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2849928" y="3000020"/>
                <a:ext cx="771237" cy="573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2+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b="0" dirty="0" smtClean="0">
                  <a:ea typeface="Cambria Math" charset="0"/>
                  <a:cs typeface="Cambria Math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928" y="3000020"/>
                <a:ext cx="771237" cy="57355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1637610" y="3355254"/>
                <a:ext cx="56900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ea typeface="Cambria Math" charset="0"/>
                  <a:cs typeface="Cambria Math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610" y="3355254"/>
                <a:ext cx="569002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/>
              <p:cNvSpPr txBox="1"/>
              <p:nvPr/>
            </p:nvSpPr>
            <p:spPr>
              <a:xfrm>
                <a:off x="5820406" y="4523138"/>
                <a:ext cx="3990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406" y="4523138"/>
                <a:ext cx="39908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7692" r="-307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/>
          <p:nvPr/>
        </p:nvCxnSpPr>
        <p:spPr>
          <a:xfrm>
            <a:off x="2833794" y="3335624"/>
            <a:ext cx="2016" cy="74864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/>
              <p:cNvSpPr txBox="1"/>
              <p:nvPr/>
            </p:nvSpPr>
            <p:spPr>
              <a:xfrm>
                <a:off x="2915804" y="3376213"/>
                <a:ext cx="56900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ea typeface="Cambria Math" charset="0"/>
                  <a:cs typeface="Cambria Math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04" y="3376213"/>
                <a:ext cx="569002" cy="55399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>
            <a:off x="4079563" y="3349222"/>
            <a:ext cx="2016" cy="748649"/>
          </a:xfrm>
          <a:prstGeom prst="straightConnector1">
            <a:avLst/>
          </a:prstGeom>
          <a:ln w="28575">
            <a:solidFill>
              <a:srgbClr val="2C26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/>
              <p:cNvSpPr txBox="1"/>
              <p:nvPr/>
            </p:nvSpPr>
            <p:spPr>
              <a:xfrm>
                <a:off x="4161573" y="3389811"/>
                <a:ext cx="56900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ea typeface="Cambria Math" charset="0"/>
                  <a:cs typeface="Cambria Math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573" y="3389811"/>
                <a:ext cx="569002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/>
          <p:nvPr/>
        </p:nvCxnSpPr>
        <p:spPr>
          <a:xfrm>
            <a:off x="1637610" y="4089650"/>
            <a:ext cx="0" cy="982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/>
              <p:cNvSpPr txBox="1"/>
              <p:nvPr/>
            </p:nvSpPr>
            <p:spPr>
              <a:xfrm>
                <a:off x="1764029" y="4523138"/>
                <a:ext cx="3990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029" y="4523138"/>
                <a:ext cx="399084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6061" r="-303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/>
          <p:cNvCxnSpPr/>
          <p:nvPr/>
        </p:nvCxnSpPr>
        <p:spPr>
          <a:xfrm>
            <a:off x="2939728" y="4089569"/>
            <a:ext cx="0" cy="982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/>
              <p:cNvSpPr txBox="1"/>
              <p:nvPr/>
            </p:nvSpPr>
            <p:spPr>
              <a:xfrm>
                <a:off x="3066147" y="4523057"/>
                <a:ext cx="3990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147" y="4523057"/>
                <a:ext cx="39908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7692" r="-307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/>
          <p:nvPr/>
        </p:nvCxnSpPr>
        <p:spPr>
          <a:xfrm>
            <a:off x="4193961" y="4099261"/>
            <a:ext cx="0" cy="982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4320380" y="4532749"/>
                <a:ext cx="3990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2+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380" y="4532749"/>
                <a:ext cx="39908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7692" r="-307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366611" y="2134219"/>
            <a:ext cx="95987" cy="367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3618816" y="2223938"/>
            <a:ext cx="95987" cy="367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4814994" y="2134219"/>
            <a:ext cx="95987" cy="367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/>
          <p:nvPr/>
        </p:nvCxnSpPr>
        <p:spPr>
          <a:xfrm>
            <a:off x="4904707" y="4087397"/>
            <a:ext cx="3307183" cy="2321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4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1" y="6069947"/>
            <a:ext cx="1106516" cy="1106516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52" y="1335839"/>
            <a:ext cx="5344306" cy="2543565"/>
          </a:xfr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73191" y="267774"/>
            <a:ext cx="6819733" cy="1026213"/>
          </a:xfrm>
        </p:spPr>
        <p:txBody>
          <a:bodyPr>
            <a:normAutofit/>
          </a:bodyPr>
          <a:lstStyle/>
          <a:p>
            <a:r>
              <a:rPr lang="en-US" b="1" dirty="0" smtClean="0"/>
              <a:t>Thick vs. Thin </a:t>
            </a:r>
            <a:br>
              <a:rPr lang="en-US" b="1" dirty="0" smtClean="0"/>
            </a:br>
            <a:r>
              <a:rPr lang="en-US" b="1" dirty="0" smtClean="0"/>
              <a:t>Excitation Data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"/>
          <a:stretch/>
        </p:blipFill>
        <p:spPr>
          <a:xfrm>
            <a:off x="1616052" y="3879404"/>
            <a:ext cx="5378752" cy="26442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955" y="2282901"/>
            <a:ext cx="1010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Thick</a:t>
            </a:r>
          </a:p>
          <a:p>
            <a:r>
              <a:rPr lang="en-US" dirty="0" smtClean="0"/>
              <a:t>Target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2954" y="5007808"/>
            <a:ext cx="101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Thin </a:t>
            </a:r>
          </a:p>
          <a:p>
            <a:r>
              <a:rPr lang="en-US" dirty="0" smtClean="0"/>
              <a:t>Target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83537" y="2186797"/>
                <a:ext cx="5463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sz="100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537" y="2186797"/>
                <a:ext cx="54634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320771" y="4659477"/>
                <a:ext cx="5463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exc</m:t>
                        </m:r>
                      </m:sub>
                    </m:sSub>
                  </m:oMath>
                </a14:m>
                <a:r>
                  <a:rPr lang="en-US" sz="100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</a:p>
              <a:p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771" y="4659477"/>
                <a:ext cx="54634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32391" y="6565480"/>
                <a:ext cx="722916" cy="26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5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n-US" sz="1050" dirty="0" smtClean="0">
                    <a:latin typeface="Andale Mono" charset="0"/>
                    <a:ea typeface="Andale Mono" charset="0"/>
                    <a:cs typeface="Andale Mono" charset="0"/>
                  </a:rPr>
                  <a:t> </a:t>
                </a:r>
                <a:r>
                  <a:rPr lang="en-US" sz="800" dirty="0" smtClean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  <a:endParaRPr lang="en-US" sz="8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391" y="6565480"/>
                <a:ext cx="722916" cy="26699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632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799" y="3102632"/>
            <a:ext cx="5272438" cy="3077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Application of DSAM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07" y="1354731"/>
            <a:ext cx="7004617" cy="3817770"/>
          </a:xfrm>
        </p:spPr>
        <p:txBody>
          <a:bodyPr/>
          <a:lstStyle/>
          <a:p>
            <a:r>
              <a:rPr lang="en-US" b="1" dirty="0" smtClean="0"/>
              <a:t>DSAM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Doppler Shift Attenuation Method</a:t>
            </a:r>
          </a:p>
          <a:p>
            <a:r>
              <a:rPr lang="en-US" dirty="0" smtClean="0"/>
              <a:t>Determine lifetime through line-shape analysis in data alongside simulations</a:t>
            </a:r>
          </a:p>
          <a:p>
            <a:r>
              <a:rPr lang="en-US" dirty="0" smtClean="0"/>
              <a:t>Able to gate on excitation energy using ejectile to avoid feeding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84794" y="3318510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Stopped component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46051" y="4407898"/>
            <a:ext cx="1649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</a:t>
            </a:r>
            <a:r>
              <a:rPr lang="en-US" sz="1600" dirty="0" smtClean="0"/>
              <a:t>ecelerating nuclei</a:t>
            </a:r>
            <a:endParaRPr lang="en-US" sz="160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950108" y="3828409"/>
            <a:ext cx="391886" cy="4439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146051" y="4700285"/>
            <a:ext cx="595993" cy="3270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08920" y="6059144"/>
                <a:ext cx="781428" cy="24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900" b="0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9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900" b="0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n-US" sz="900" dirty="0" smtClean="0">
                    <a:latin typeface="Andale Mono" charset="0"/>
                    <a:ea typeface="Andale Mono" charset="0"/>
                    <a:cs typeface="Andale Mono" charset="0"/>
                  </a:rPr>
                  <a:t> (keV)</a:t>
                </a:r>
                <a:endParaRPr lang="en-US" sz="900" dirty="0">
                  <a:latin typeface="Andale Mono" charset="0"/>
                  <a:ea typeface="Andale Mono" charset="0"/>
                  <a:cs typeface="Andale Mono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920" y="6059144"/>
                <a:ext cx="781428" cy="241989"/>
              </a:xfrm>
              <a:prstGeom prst="rect">
                <a:avLst/>
              </a:prstGeom>
              <a:blipFill rotWithShape="0">
                <a:blip r:embed="rId5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670" y="3594790"/>
                <a:ext cx="3126497" cy="813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1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𝝈𝝂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mr-IN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mr-I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𝜇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ℏ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−</m:t>
                                      </m:r>
                                      <m:r>
                                        <a:rPr lang="en-US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  <m:r>
                                    <a:rPr lang="en-US" b="1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𝑻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0" y="3594790"/>
                <a:ext cx="3126497" cy="81310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-2636" y="4541143"/>
                <a:ext cx="3667606" cy="699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𝛾</m:t>
                          </m:r>
                        </m:e>
                        <m:sub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 </m:t>
                      </m:r>
                      <m:f>
                        <m:fPr>
                          <m:ctrlPr>
                            <a:rPr lang="mr-I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+1)(2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𝑱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+1)</m:t>
                          </m:r>
                        </m:den>
                      </m:f>
                      <m:f>
                        <m:fPr>
                          <m:ctrlPr>
                            <a:rPr lang="mr-I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l-GR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l-GR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36" y="4541143"/>
                <a:ext cx="3667606" cy="6997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04761" y="5378088"/>
                <a:ext cx="1888594" cy="4964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f>
                      <m:fPr>
                        <m:ctrlPr>
                          <a:rPr lang="mr-IN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mr-I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ℏ</m:t>
                        </m:r>
                      </m:num>
                      <m:den>
                        <m:r>
                          <a:rPr lang="mr-IN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𝝉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61" y="5378088"/>
                <a:ext cx="1888594" cy="49641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54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91" y="267775"/>
            <a:ext cx="6819733" cy="636322"/>
          </a:xfrm>
        </p:spPr>
        <p:txBody>
          <a:bodyPr>
            <a:normAutofit/>
          </a:bodyPr>
          <a:lstStyle/>
          <a:p>
            <a:r>
              <a:rPr lang="en-US" b="1" dirty="0" smtClean="0"/>
              <a:t>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07" y="1039661"/>
            <a:ext cx="8225606" cy="5140478"/>
          </a:xfrm>
        </p:spPr>
        <p:txBody>
          <a:bodyPr/>
          <a:lstStyle/>
          <a:p>
            <a:r>
              <a:rPr lang="en-US" b="1" dirty="0" smtClean="0"/>
              <a:t>Gamma </a:t>
            </a:r>
            <a:r>
              <a:rPr lang="en-US" b="1" dirty="0"/>
              <a:t>S</a:t>
            </a:r>
            <a:r>
              <a:rPr lang="en-US" b="1" dirty="0" smtClean="0"/>
              <a:t>pectroscopy on Transfer Reaction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2 Methods </a:t>
            </a:r>
            <a:r>
              <a:rPr lang="mr-IN" dirty="0" smtClean="0"/>
              <a:t>–</a:t>
            </a:r>
            <a:r>
              <a:rPr lang="en-US" dirty="0" smtClean="0"/>
              <a:t>  </a:t>
            </a:r>
          </a:p>
          <a:p>
            <a:r>
              <a:rPr lang="en-US" dirty="0"/>
              <a:t>High Energy Beam with Thin CD</a:t>
            </a:r>
            <a:r>
              <a:rPr lang="en-US" baseline="-25000" dirty="0"/>
              <a:t>2</a:t>
            </a:r>
            <a:r>
              <a:rPr lang="en-US" dirty="0"/>
              <a:t> target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High </a:t>
            </a:r>
            <a:r>
              <a:rPr lang="en-US" dirty="0" smtClean="0"/>
              <a:t>proton energy precision</a:t>
            </a:r>
            <a:endParaRPr lang="en-US" dirty="0"/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Measure spectroscopic factors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Confirm </a:t>
            </a:r>
            <a:r>
              <a:rPr lang="en-US" dirty="0"/>
              <a:t>resonances and determine exact </a:t>
            </a:r>
            <a:r>
              <a:rPr lang="en-US" dirty="0" smtClean="0"/>
              <a:t>location using gamma spectroscopy</a:t>
            </a:r>
          </a:p>
          <a:p>
            <a:pPr lvl="1">
              <a:buFont typeface="Wingdings" charset="2"/>
              <a:buChar char="Ø"/>
            </a:pPr>
            <a:endParaRPr lang="en-US" dirty="0"/>
          </a:p>
          <a:p>
            <a:r>
              <a:rPr lang="en-US" dirty="0" smtClean="0"/>
              <a:t>Lower Energy Beam with Thick Backed CD</a:t>
            </a:r>
            <a:r>
              <a:rPr lang="en-US" baseline="-25000" dirty="0" smtClean="0"/>
              <a:t>2</a:t>
            </a:r>
            <a:r>
              <a:rPr lang="en-US" dirty="0" smtClean="0"/>
              <a:t> Target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DSAM to measure lifetimes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80" y="5980386"/>
            <a:ext cx="1196077" cy="11960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02" y="4110591"/>
            <a:ext cx="4249851" cy="220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 flipH="1">
            <a:off x="1108674" y="5134825"/>
            <a:ext cx="107881" cy="145557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34210" y="5153485"/>
            <a:ext cx="126584" cy="145557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60793" y="5050848"/>
            <a:ext cx="709127" cy="167018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48893" flipH="1">
            <a:off x="4002676" y="5045885"/>
            <a:ext cx="269769" cy="1071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3015" flipH="1">
            <a:off x="1654282" y="4635977"/>
            <a:ext cx="475557" cy="169396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5653" y="5881273"/>
            <a:ext cx="107302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61189" y="5881272"/>
            <a:ext cx="107302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734210" y="5881272"/>
            <a:ext cx="585928" cy="23326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091912" y="5881273"/>
            <a:ext cx="875178" cy="345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79217" y="5359929"/>
            <a:ext cx="608507" cy="5026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3082471" y="5359929"/>
            <a:ext cx="630196" cy="51201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 flipH="1">
            <a:off x="7002306" y="1904826"/>
            <a:ext cx="133011" cy="20975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>
            <a:off x="7002306" y="4434185"/>
            <a:ext cx="133011" cy="20975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7135317" y="4254513"/>
            <a:ext cx="1412136" cy="245689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897937" y="2849332"/>
            <a:ext cx="213496" cy="20853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111433" y="2953599"/>
            <a:ext cx="68290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897937" y="5373748"/>
            <a:ext cx="213496" cy="20853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111433" y="5478015"/>
            <a:ext cx="68290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982914" y="3097897"/>
            <a:ext cx="213496" cy="20853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1200000">
            <a:off x="7462694" y="5618600"/>
            <a:ext cx="213496" cy="20853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rot="780000">
            <a:off x="8209057" y="3266828"/>
            <a:ext cx="45290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200000">
            <a:off x="7666152" y="5797012"/>
            <a:ext cx="14049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39"/>
          <p:cNvSpPr/>
          <p:nvPr/>
        </p:nvSpPr>
        <p:spPr>
          <a:xfrm rot="840000">
            <a:off x="8182776" y="2272346"/>
            <a:ext cx="45719" cy="851671"/>
          </a:xfrm>
          <a:custGeom>
            <a:avLst/>
            <a:gdLst>
              <a:gd name="connsiteX0" fmla="*/ 23179 w 116888"/>
              <a:gd name="connsiteY0" fmla="*/ 0 h 1666754"/>
              <a:gd name="connsiteX1" fmla="*/ 34754 w 116888"/>
              <a:gd name="connsiteY1" fmla="*/ 208344 h 1666754"/>
              <a:gd name="connsiteX2" fmla="*/ 104202 w 116888"/>
              <a:gd name="connsiteY2" fmla="*/ 324091 h 1666754"/>
              <a:gd name="connsiteX3" fmla="*/ 11605 w 116888"/>
              <a:gd name="connsiteY3" fmla="*/ 462987 h 1666754"/>
              <a:gd name="connsiteX4" fmla="*/ 104202 w 116888"/>
              <a:gd name="connsiteY4" fmla="*/ 613458 h 1666754"/>
              <a:gd name="connsiteX5" fmla="*/ 30 w 116888"/>
              <a:gd name="connsiteY5" fmla="*/ 740780 h 1666754"/>
              <a:gd name="connsiteX6" fmla="*/ 92627 w 116888"/>
              <a:gd name="connsiteY6" fmla="*/ 868101 h 1666754"/>
              <a:gd name="connsiteX7" fmla="*/ 23179 w 116888"/>
              <a:gd name="connsiteY7" fmla="*/ 1006997 h 1666754"/>
              <a:gd name="connsiteX8" fmla="*/ 104202 w 116888"/>
              <a:gd name="connsiteY8" fmla="*/ 1134319 h 1666754"/>
              <a:gd name="connsiteX9" fmla="*/ 34754 w 116888"/>
              <a:gd name="connsiteY9" fmla="*/ 1261640 h 1666754"/>
              <a:gd name="connsiteX10" fmla="*/ 115777 w 116888"/>
              <a:gd name="connsiteY10" fmla="*/ 1412111 h 1666754"/>
              <a:gd name="connsiteX11" fmla="*/ 81053 w 116888"/>
              <a:gd name="connsiteY11" fmla="*/ 1539433 h 1666754"/>
              <a:gd name="connsiteX12" fmla="*/ 69478 w 116888"/>
              <a:gd name="connsiteY12" fmla="*/ 1666754 h 166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888" h="1666754">
                <a:moveTo>
                  <a:pt x="23179" y="0"/>
                </a:moveTo>
                <a:cubicBezTo>
                  <a:pt x="22214" y="77164"/>
                  <a:pt x="21250" y="154329"/>
                  <a:pt x="34754" y="208344"/>
                </a:cubicBezTo>
                <a:cubicBezTo>
                  <a:pt x="48258" y="262359"/>
                  <a:pt x="108060" y="281651"/>
                  <a:pt x="104202" y="324091"/>
                </a:cubicBezTo>
                <a:cubicBezTo>
                  <a:pt x="100344" y="366532"/>
                  <a:pt x="11605" y="414759"/>
                  <a:pt x="11605" y="462987"/>
                </a:cubicBezTo>
                <a:cubicBezTo>
                  <a:pt x="11605" y="511215"/>
                  <a:pt x="106131" y="567159"/>
                  <a:pt x="104202" y="613458"/>
                </a:cubicBezTo>
                <a:cubicBezTo>
                  <a:pt x="102273" y="659757"/>
                  <a:pt x="1959" y="698340"/>
                  <a:pt x="30" y="740780"/>
                </a:cubicBezTo>
                <a:cubicBezTo>
                  <a:pt x="-1899" y="783220"/>
                  <a:pt x="88769" y="823732"/>
                  <a:pt x="92627" y="868101"/>
                </a:cubicBezTo>
                <a:cubicBezTo>
                  <a:pt x="96485" y="912471"/>
                  <a:pt x="21250" y="962627"/>
                  <a:pt x="23179" y="1006997"/>
                </a:cubicBezTo>
                <a:cubicBezTo>
                  <a:pt x="25108" y="1051367"/>
                  <a:pt x="102273" y="1091879"/>
                  <a:pt x="104202" y="1134319"/>
                </a:cubicBezTo>
                <a:cubicBezTo>
                  <a:pt x="106131" y="1176759"/>
                  <a:pt x="32825" y="1215341"/>
                  <a:pt x="34754" y="1261640"/>
                </a:cubicBezTo>
                <a:cubicBezTo>
                  <a:pt x="36683" y="1307939"/>
                  <a:pt x="108061" y="1365812"/>
                  <a:pt x="115777" y="1412111"/>
                </a:cubicBezTo>
                <a:cubicBezTo>
                  <a:pt x="123493" y="1458410"/>
                  <a:pt x="88769" y="1496993"/>
                  <a:pt x="81053" y="1539433"/>
                </a:cubicBezTo>
                <a:cubicBezTo>
                  <a:pt x="73337" y="1581873"/>
                  <a:pt x="69478" y="1666754"/>
                  <a:pt x="69478" y="1666754"/>
                </a:cubicBezTo>
              </a:path>
            </a:pathLst>
          </a:custGeom>
          <a:noFill/>
          <a:ln w="19050">
            <a:solidFill>
              <a:srgbClr val="2C26EA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840000">
            <a:off x="7653107" y="5129907"/>
            <a:ext cx="45719" cy="519190"/>
          </a:xfrm>
          <a:custGeom>
            <a:avLst/>
            <a:gdLst>
              <a:gd name="connsiteX0" fmla="*/ 23179 w 116888"/>
              <a:gd name="connsiteY0" fmla="*/ 0 h 1666754"/>
              <a:gd name="connsiteX1" fmla="*/ 34754 w 116888"/>
              <a:gd name="connsiteY1" fmla="*/ 208344 h 1666754"/>
              <a:gd name="connsiteX2" fmla="*/ 104202 w 116888"/>
              <a:gd name="connsiteY2" fmla="*/ 324091 h 1666754"/>
              <a:gd name="connsiteX3" fmla="*/ 11605 w 116888"/>
              <a:gd name="connsiteY3" fmla="*/ 462987 h 1666754"/>
              <a:gd name="connsiteX4" fmla="*/ 104202 w 116888"/>
              <a:gd name="connsiteY4" fmla="*/ 613458 h 1666754"/>
              <a:gd name="connsiteX5" fmla="*/ 30 w 116888"/>
              <a:gd name="connsiteY5" fmla="*/ 740780 h 1666754"/>
              <a:gd name="connsiteX6" fmla="*/ 92627 w 116888"/>
              <a:gd name="connsiteY6" fmla="*/ 868101 h 1666754"/>
              <a:gd name="connsiteX7" fmla="*/ 23179 w 116888"/>
              <a:gd name="connsiteY7" fmla="*/ 1006997 h 1666754"/>
              <a:gd name="connsiteX8" fmla="*/ 104202 w 116888"/>
              <a:gd name="connsiteY8" fmla="*/ 1134319 h 1666754"/>
              <a:gd name="connsiteX9" fmla="*/ 34754 w 116888"/>
              <a:gd name="connsiteY9" fmla="*/ 1261640 h 1666754"/>
              <a:gd name="connsiteX10" fmla="*/ 115777 w 116888"/>
              <a:gd name="connsiteY10" fmla="*/ 1412111 h 1666754"/>
              <a:gd name="connsiteX11" fmla="*/ 81053 w 116888"/>
              <a:gd name="connsiteY11" fmla="*/ 1539433 h 1666754"/>
              <a:gd name="connsiteX12" fmla="*/ 69478 w 116888"/>
              <a:gd name="connsiteY12" fmla="*/ 1666754 h 166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888" h="1666754">
                <a:moveTo>
                  <a:pt x="23179" y="0"/>
                </a:moveTo>
                <a:cubicBezTo>
                  <a:pt x="22214" y="77164"/>
                  <a:pt x="21250" y="154329"/>
                  <a:pt x="34754" y="208344"/>
                </a:cubicBezTo>
                <a:cubicBezTo>
                  <a:pt x="48258" y="262359"/>
                  <a:pt x="108060" y="281651"/>
                  <a:pt x="104202" y="324091"/>
                </a:cubicBezTo>
                <a:cubicBezTo>
                  <a:pt x="100344" y="366532"/>
                  <a:pt x="11605" y="414759"/>
                  <a:pt x="11605" y="462987"/>
                </a:cubicBezTo>
                <a:cubicBezTo>
                  <a:pt x="11605" y="511215"/>
                  <a:pt x="106131" y="567159"/>
                  <a:pt x="104202" y="613458"/>
                </a:cubicBezTo>
                <a:cubicBezTo>
                  <a:pt x="102273" y="659757"/>
                  <a:pt x="1959" y="698340"/>
                  <a:pt x="30" y="740780"/>
                </a:cubicBezTo>
                <a:cubicBezTo>
                  <a:pt x="-1899" y="783220"/>
                  <a:pt x="88769" y="823732"/>
                  <a:pt x="92627" y="868101"/>
                </a:cubicBezTo>
                <a:cubicBezTo>
                  <a:pt x="96485" y="912471"/>
                  <a:pt x="21250" y="962627"/>
                  <a:pt x="23179" y="1006997"/>
                </a:cubicBezTo>
                <a:cubicBezTo>
                  <a:pt x="25108" y="1051367"/>
                  <a:pt x="102273" y="1091879"/>
                  <a:pt x="104202" y="1134319"/>
                </a:cubicBezTo>
                <a:cubicBezTo>
                  <a:pt x="106131" y="1176759"/>
                  <a:pt x="32825" y="1215341"/>
                  <a:pt x="34754" y="1261640"/>
                </a:cubicBezTo>
                <a:cubicBezTo>
                  <a:pt x="36683" y="1307939"/>
                  <a:pt x="108061" y="1365812"/>
                  <a:pt x="115777" y="1412111"/>
                </a:cubicBezTo>
                <a:cubicBezTo>
                  <a:pt x="123493" y="1458410"/>
                  <a:pt x="88769" y="1496993"/>
                  <a:pt x="81053" y="1539433"/>
                </a:cubicBezTo>
                <a:cubicBezTo>
                  <a:pt x="73337" y="1581873"/>
                  <a:pt x="69478" y="1666754"/>
                  <a:pt x="69478" y="1666754"/>
                </a:cubicBezTo>
              </a:path>
            </a:pathLst>
          </a:custGeom>
          <a:noFill/>
          <a:ln w="19050">
            <a:solidFill>
              <a:srgbClr val="2C26EA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24211</TotalTime>
  <Words>1600</Words>
  <Application>Microsoft Macintosh PowerPoint</Application>
  <PresentationFormat>On-screen Show (4:3)</PresentationFormat>
  <Paragraphs>333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Andale Mono</vt:lpstr>
      <vt:lpstr>Calibri</vt:lpstr>
      <vt:lpstr>Cambria Math</vt:lpstr>
      <vt:lpstr>Century Schoolbook</vt:lpstr>
      <vt:lpstr>Mangal</vt:lpstr>
      <vt:lpstr>Wingdings</vt:lpstr>
      <vt:lpstr>Arial</vt:lpstr>
      <vt:lpstr>Office Theme</vt:lpstr>
      <vt:lpstr>PowerPoint Presentation</vt:lpstr>
      <vt:lpstr>Motivation</vt:lpstr>
      <vt:lpstr>Motivation</vt:lpstr>
      <vt:lpstr>Motivation</vt:lpstr>
      <vt:lpstr>Setup</vt:lpstr>
      <vt:lpstr>Angular Distribution  of Particles</vt:lpstr>
      <vt:lpstr>Excitation Energies</vt:lpstr>
      <vt:lpstr>Finding Resonances: γ-Gating</vt:lpstr>
      <vt:lpstr>Preliminary Observations</vt:lpstr>
      <vt:lpstr>Preliminary Observations</vt:lpstr>
      <vt:lpstr>Application of DSAM</vt:lpstr>
      <vt:lpstr>Conclusions</vt:lpstr>
      <vt:lpstr>Acknowledgements</vt:lpstr>
      <vt:lpstr>Reducing Feeding: Gating on Eexc</vt:lpstr>
      <vt:lpstr>Thick vs. Thin  Excitation Data</vt:lpstr>
      <vt:lpstr>Application of DSAM</vt:lpstr>
      <vt:lpstr>Method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Beau Greaves</dc:creator>
  <cp:lastModifiedBy>Beau Greaves</cp:lastModifiedBy>
  <cp:revision>173</cp:revision>
  <dcterms:created xsi:type="dcterms:W3CDTF">2017-10-19T23:52:53Z</dcterms:created>
  <dcterms:modified xsi:type="dcterms:W3CDTF">2018-02-16T02:18:32Z</dcterms:modified>
</cp:coreProperties>
</file>