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70" r:id="rId11"/>
    <p:sldId id="273" r:id="rId12"/>
    <p:sldId id="269" r:id="rId13"/>
    <p:sldId id="274" r:id="rId14"/>
    <p:sldId id="268" r:id="rId15"/>
    <p:sldId id="271" r:id="rId16"/>
    <p:sldId id="272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/>
    <p:restoredTop sz="94648"/>
  </p:normalViewPr>
  <p:slideViewPr>
    <p:cSldViewPr snapToGrid="0" snapToObjects="1">
      <p:cViewPr>
        <p:scale>
          <a:sx n="100" d="100"/>
          <a:sy n="100" d="100"/>
        </p:scale>
        <p:origin x="82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0A5B3-B3CC-4A4F-8EB8-6A618EE7A521}" type="datetimeFigureOut">
              <a:rPr lang="en-US" smtClean="0"/>
              <a:t>2/14/18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F9CA6-BF6C-124C-9FE6-D7C7DF93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5F9CA6-BF6C-124C-9FE6-D7C7DF9307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7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17CD4-9DAC-0A4E-8509-2607DAEFD0E6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8B09D-2CF1-5345-AC3E-9FFDE3ADF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9.tiff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6.tiff"/><Relationship Id="rId5" Type="http://schemas.openxmlformats.org/officeDocument/2006/relationships/image" Target="../media/image1.jp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2.png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11" y="505712"/>
            <a:ext cx="2396490" cy="90614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04" y="505712"/>
            <a:ext cx="1596390" cy="104203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486400"/>
            <a:ext cx="1874520" cy="1318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691921" y="-1317980"/>
            <a:ext cx="2968053" cy="97436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04142" y="3126377"/>
            <a:ext cx="6880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Times" charset="0"/>
                <a:ea typeface="Times" charset="0"/>
                <a:cs typeface="Times" charset="0"/>
              </a:rPr>
              <a:t>Simulations for PICO-40L Radioactiv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Times" charset="0"/>
                <a:ea typeface="Times" charset="0"/>
                <a:cs typeface="Times" charset="0"/>
              </a:rPr>
              <a:t>e Source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Times" charset="0"/>
                <a:ea typeface="Times" charset="0"/>
                <a:cs typeface="Times" charset="0"/>
              </a:rPr>
              <a:t>Calibration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85787" y="4125483"/>
            <a:ext cx="405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Gevy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Cao, Supervisor: Tony Noble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Queen’s University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February 16, 2018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NOLAB, 2017" title="PICO-60 Detecto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970" y="1189749"/>
            <a:ext cx="4039968" cy="53866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01970" y="-1659199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691" y="6145966"/>
            <a:ext cx="1485520" cy="7120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7029730" y="6300686"/>
            <a:ext cx="27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001369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PICO Detectors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211" y="6314762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©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SNOLAB http://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snolab.ca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sites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default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files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/PICO60Run2-2.png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2568" y="2153724"/>
            <a:ext cx="3117995" cy="41619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039" y="6464396"/>
            <a:ext cx="55081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©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Fermilab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 http://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astro.fnal.gov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wp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-content/</a:t>
            </a:r>
            <a:r>
              <a:rPr lang="de-DE" sz="1100" dirty="0" err="1" smtClean="0">
                <a:solidFill>
                  <a:schemeClr val="bg1">
                    <a:lumMod val="50000"/>
                  </a:schemeClr>
                </a:solidFill>
              </a:rPr>
              <a:t>uploads</a:t>
            </a:r>
            <a:r>
              <a:rPr lang="de-DE" sz="1100" dirty="0" smtClean="0">
                <a:solidFill>
                  <a:schemeClr val="bg1">
                    <a:lumMod val="50000"/>
                  </a:schemeClr>
                </a:solidFill>
              </a:rPr>
              <a:t>/2014/07/coupp_image4kg.png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8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SNOLAB, 2017" title="PICO-60 Detecto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148" y="1908923"/>
            <a:ext cx="3223692" cy="4298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01970" y="-1659199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9402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PICO-40L VS PICO 60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81" y="6145967"/>
            <a:ext cx="1485520" cy="7120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5073550" y="6317317"/>
            <a:ext cx="27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5009" y="6399664"/>
            <a:ext cx="38139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</a:rPr>
              <a:t>© 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</a:rPr>
              <a:t>Mike 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</a:rPr>
              <a:t>Crisler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229012" y="2222605"/>
            <a:ext cx="6779849" cy="4129790"/>
            <a:chOff x="2971689" y="2039775"/>
            <a:chExt cx="6779849" cy="412979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92817" y="2039775"/>
              <a:ext cx="6458721" cy="4129790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>
            <a:xfrm>
              <a:off x="3548743" y="2240223"/>
              <a:ext cx="0" cy="262569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971689" y="3368402"/>
              <a:ext cx="642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82’’</a:t>
              </a:r>
              <a:endParaRPr lang="en-US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3920263" y="3951514"/>
              <a:ext cx="132524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376057" y="4068356"/>
              <a:ext cx="598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36’’</a:t>
              </a:r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8969829" y="3553068"/>
              <a:ext cx="42900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8899601" y="3136467"/>
              <a:ext cx="598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7.3’’</a:t>
              </a:r>
              <a:endParaRPr lang="en-US" dirty="0"/>
            </a:p>
          </p:txBody>
        </p:sp>
      </p:grpSp>
      <p:sp>
        <p:nvSpPr>
          <p:cNvPr id="26" name="Can 25"/>
          <p:cNvSpPr/>
          <p:nvPr/>
        </p:nvSpPr>
        <p:spPr>
          <a:xfrm>
            <a:off x="3497033" y="2710166"/>
            <a:ext cx="45719" cy="1301330"/>
          </a:xfrm>
          <a:prstGeom prst="can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97033" y="3894654"/>
            <a:ext cx="45719" cy="1168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n 27"/>
          <p:cNvSpPr/>
          <p:nvPr/>
        </p:nvSpPr>
        <p:spPr>
          <a:xfrm>
            <a:off x="7170420" y="1824530"/>
            <a:ext cx="45719" cy="1301330"/>
          </a:xfrm>
          <a:prstGeom prst="can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171509" y="2990336"/>
            <a:ext cx="45719" cy="1168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698230" y="6195878"/>
            <a:ext cx="1000112" cy="54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944189" y="6214998"/>
            <a:ext cx="598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24</a:t>
            </a:r>
            <a:r>
              <a:rPr lang="en-US" dirty="0" smtClean="0"/>
              <a:t>’’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4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65889" y="6133251"/>
            <a:ext cx="2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Calibration Sources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7517" y="2689428"/>
            <a:ext cx="30493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Calibration Sources: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Neutron (AmBe-241, Cf-252)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Gamma (Ba-133, Co-60)</a:t>
            </a:r>
          </a:p>
        </p:txBody>
      </p:sp>
      <p:grpSp>
        <p:nvGrpSpPr>
          <p:cNvPr id="11" name="Shape 207"/>
          <p:cNvGrpSpPr/>
          <p:nvPr/>
        </p:nvGrpSpPr>
        <p:grpSpPr>
          <a:xfrm>
            <a:off x="7918948" y="2001084"/>
            <a:ext cx="3487056" cy="3777697"/>
            <a:chOff x="3551400" y="1268475"/>
            <a:chExt cx="2806824" cy="3112800"/>
          </a:xfrm>
        </p:grpSpPr>
        <p:sp>
          <p:nvSpPr>
            <p:cNvPr id="12" name="Shape 208"/>
            <p:cNvSpPr/>
            <p:nvPr/>
          </p:nvSpPr>
          <p:spPr>
            <a:xfrm rot="10800000" flipH="1">
              <a:off x="3551400" y="1268475"/>
              <a:ext cx="1468800" cy="3112800"/>
            </a:xfrm>
            <a:prstGeom prst="round2SameRect">
              <a:avLst>
                <a:gd name="adj1" fmla="val 31892"/>
                <a:gd name="adj2" fmla="val 0"/>
              </a:avLst>
            </a:prstGeom>
            <a:gradFill>
              <a:gsLst>
                <a:gs pos="0">
                  <a:srgbClr val="F2F2F2"/>
                </a:gs>
                <a:gs pos="100000">
                  <a:srgbClr val="A6A6A6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Shape 209"/>
            <p:cNvSpPr/>
            <p:nvPr/>
          </p:nvSpPr>
          <p:spPr>
            <a:xfrm rot="10800000" flipH="1">
              <a:off x="3615888" y="1320964"/>
              <a:ext cx="1339800" cy="3007800"/>
            </a:xfrm>
            <a:prstGeom prst="round2SameRect">
              <a:avLst>
                <a:gd name="adj1" fmla="val 31892"/>
                <a:gd name="adj2" fmla="val 0"/>
              </a:avLst>
            </a:prstGeom>
            <a:gradFill>
              <a:gsLst>
                <a:gs pos="0">
                  <a:srgbClr val="DBD4EB"/>
                </a:gs>
                <a:gs pos="100000">
                  <a:srgbClr val="9180BB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" name="Shape 210"/>
            <p:cNvGrpSpPr/>
            <p:nvPr/>
          </p:nvGrpSpPr>
          <p:grpSpPr>
            <a:xfrm>
              <a:off x="3902475" y="1320975"/>
              <a:ext cx="766625" cy="2535438"/>
              <a:chOff x="1485600" y="2034850"/>
              <a:chExt cx="766625" cy="2535438"/>
            </a:xfrm>
          </p:grpSpPr>
          <p:grpSp>
            <p:nvGrpSpPr>
              <p:cNvPr id="25" name="Shape 211"/>
              <p:cNvGrpSpPr/>
              <p:nvPr/>
            </p:nvGrpSpPr>
            <p:grpSpPr>
              <a:xfrm>
                <a:off x="1485600" y="2034850"/>
                <a:ext cx="766625" cy="2535438"/>
                <a:chOff x="1485600" y="2034850"/>
                <a:chExt cx="766625" cy="2535438"/>
              </a:xfrm>
            </p:grpSpPr>
            <p:grpSp>
              <p:nvGrpSpPr>
                <p:cNvPr id="28" name="Shape 212"/>
                <p:cNvGrpSpPr/>
                <p:nvPr/>
              </p:nvGrpSpPr>
              <p:grpSpPr>
                <a:xfrm>
                  <a:off x="1485600" y="2034850"/>
                  <a:ext cx="766625" cy="826500"/>
                  <a:chOff x="1485600" y="2034850"/>
                  <a:chExt cx="766625" cy="826500"/>
                </a:xfrm>
              </p:grpSpPr>
              <p:sp>
                <p:nvSpPr>
                  <p:cNvPr id="34" name="Shape 213"/>
                  <p:cNvSpPr/>
                  <p:nvPr/>
                </p:nvSpPr>
                <p:spPr>
                  <a:xfrm>
                    <a:off x="1485600" y="2415850"/>
                    <a:ext cx="766500" cy="64500"/>
                  </a:xfrm>
                  <a:prstGeom prst="rect">
                    <a:avLst/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rgbClr val="43434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" name="Shape 214"/>
                  <p:cNvSpPr/>
                  <p:nvPr/>
                </p:nvSpPr>
                <p:spPr>
                  <a:xfrm>
                    <a:off x="1485725" y="2796850"/>
                    <a:ext cx="766500" cy="64500"/>
                  </a:xfrm>
                  <a:prstGeom prst="rect">
                    <a:avLst/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rgbClr val="43434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" name="Shape 215"/>
                  <p:cNvSpPr/>
                  <p:nvPr/>
                </p:nvSpPr>
                <p:spPr>
                  <a:xfrm>
                    <a:off x="1577075" y="2351350"/>
                    <a:ext cx="581100" cy="64500"/>
                  </a:xfrm>
                  <a:prstGeom prst="rect">
                    <a:avLst/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rgbClr val="43434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Shape 216"/>
                  <p:cNvSpPr/>
                  <p:nvPr/>
                </p:nvSpPr>
                <p:spPr>
                  <a:xfrm>
                    <a:off x="1577075" y="2034850"/>
                    <a:ext cx="581100" cy="64500"/>
                  </a:xfrm>
                  <a:prstGeom prst="rect">
                    <a:avLst/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rgbClr val="43434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Shape 217"/>
                  <p:cNvSpPr/>
                  <p:nvPr/>
                </p:nvSpPr>
                <p:spPr>
                  <a:xfrm>
                    <a:off x="1680996" y="2099350"/>
                    <a:ext cx="373200" cy="252000"/>
                  </a:xfrm>
                  <a:prstGeom prst="rect">
                    <a:avLst/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rgbClr val="43434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Shape 218"/>
                  <p:cNvSpPr/>
                  <p:nvPr/>
                </p:nvSpPr>
                <p:spPr>
                  <a:xfrm>
                    <a:off x="1576923" y="2480350"/>
                    <a:ext cx="581100" cy="316500"/>
                  </a:xfrm>
                  <a:prstGeom prst="rect">
                    <a:avLst/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rgbClr val="43434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" name="Shape 219"/>
                  <p:cNvSpPr/>
                  <p:nvPr/>
                </p:nvSpPr>
                <p:spPr>
                  <a:xfrm>
                    <a:off x="1650850" y="2205656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Shape 220"/>
                  <p:cNvSpPr/>
                  <p:nvPr/>
                </p:nvSpPr>
                <p:spPr>
                  <a:xfrm>
                    <a:off x="1650850" y="2234914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Shape 221"/>
                  <p:cNvSpPr/>
                  <p:nvPr/>
                </p:nvSpPr>
                <p:spPr>
                  <a:xfrm>
                    <a:off x="1650850" y="2264171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Shape 222"/>
                  <p:cNvSpPr/>
                  <p:nvPr/>
                </p:nvSpPr>
                <p:spPr>
                  <a:xfrm>
                    <a:off x="1650850" y="2293429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" name="Shape 223"/>
                  <p:cNvSpPr/>
                  <p:nvPr/>
                </p:nvSpPr>
                <p:spPr>
                  <a:xfrm>
                    <a:off x="1650850" y="2322687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Shape 224"/>
                  <p:cNvSpPr/>
                  <p:nvPr/>
                </p:nvSpPr>
                <p:spPr>
                  <a:xfrm>
                    <a:off x="1650850" y="2176398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" name="Shape 225"/>
                  <p:cNvSpPr/>
                  <p:nvPr/>
                </p:nvSpPr>
                <p:spPr>
                  <a:xfrm>
                    <a:off x="1650850" y="2147141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" name="Shape 226"/>
                  <p:cNvSpPr/>
                  <p:nvPr/>
                </p:nvSpPr>
                <p:spPr>
                  <a:xfrm>
                    <a:off x="1650850" y="2117753"/>
                    <a:ext cx="4335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8" name="Shape 227"/>
                  <p:cNvSpPr/>
                  <p:nvPr/>
                </p:nvSpPr>
                <p:spPr>
                  <a:xfrm>
                    <a:off x="1528775" y="2766459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" name="Shape 228"/>
                  <p:cNvSpPr/>
                  <p:nvPr/>
                </p:nvSpPr>
                <p:spPr>
                  <a:xfrm>
                    <a:off x="1528775" y="2737202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" name="Shape 229"/>
                  <p:cNvSpPr/>
                  <p:nvPr/>
                </p:nvSpPr>
                <p:spPr>
                  <a:xfrm>
                    <a:off x="1528775" y="2707944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Shape 230"/>
                  <p:cNvSpPr/>
                  <p:nvPr/>
                </p:nvSpPr>
                <p:spPr>
                  <a:xfrm>
                    <a:off x="1528775" y="2678556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Shape 231"/>
                  <p:cNvSpPr/>
                  <p:nvPr/>
                </p:nvSpPr>
                <p:spPr>
                  <a:xfrm>
                    <a:off x="1528775" y="2649168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Shape 232"/>
                  <p:cNvSpPr/>
                  <p:nvPr/>
                </p:nvSpPr>
                <p:spPr>
                  <a:xfrm>
                    <a:off x="1528775" y="2619911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Shape 233"/>
                  <p:cNvSpPr/>
                  <p:nvPr/>
                </p:nvSpPr>
                <p:spPr>
                  <a:xfrm>
                    <a:off x="1528775" y="2590653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Shape 234"/>
                  <p:cNvSpPr/>
                  <p:nvPr/>
                </p:nvSpPr>
                <p:spPr>
                  <a:xfrm>
                    <a:off x="1528775" y="2555414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Shape 235"/>
                  <p:cNvSpPr/>
                  <p:nvPr/>
                </p:nvSpPr>
                <p:spPr>
                  <a:xfrm>
                    <a:off x="1528775" y="2526156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Shape 236"/>
                  <p:cNvSpPr/>
                  <p:nvPr/>
                </p:nvSpPr>
                <p:spPr>
                  <a:xfrm>
                    <a:off x="1528775" y="2496898"/>
                    <a:ext cx="677400" cy="17700"/>
                  </a:xfrm>
                  <a:prstGeom prst="roundRect">
                    <a:avLst>
                      <a:gd name="adj" fmla="val 16667"/>
                    </a:avLst>
                  </a:prstGeom>
                  <a:gradFill>
                    <a:gsLst>
                      <a:gs pos="0">
                        <a:srgbClr val="F2F2F2"/>
                      </a:gs>
                      <a:gs pos="100000">
                        <a:srgbClr val="A6A6A6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9" name="Shape 237"/>
                <p:cNvSpPr/>
                <p:nvPr/>
              </p:nvSpPr>
              <p:spPr>
                <a:xfrm>
                  <a:off x="1485663" y="2861480"/>
                  <a:ext cx="766500" cy="70200"/>
                </a:xfrm>
                <a:prstGeom prst="rect">
                  <a:avLst/>
                </a:prstGeom>
                <a:gradFill>
                  <a:gsLst>
                    <a:gs pos="0">
                      <a:srgbClr val="DCECD5"/>
                    </a:gs>
                    <a:gs pos="100000">
                      <a:srgbClr val="93BC8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Shape 238"/>
                <p:cNvSpPr/>
                <p:nvPr/>
              </p:nvSpPr>
              <p:spPr>
                <a:xfrm rot="10800000" flipH="1">
                  <a:off x="1564575" y="2931688"/>
                  <a:ext cx="608700" cy="16386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adFill>
                  <a:gsLst>
                    <a:gs pos="0">
                      <a:srgbClr val="DCECD5"/>
                    </a:gs>
                    <a:gs pos="100000">
                      <a:srgbClr val="93BC8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1" name="Shape 239"/>
                <p:cNvGrpSpPr/>
                <p:nvPr/>
              </p:nvGrpSpPr>
              <p:grpSpPr>
                <a:xfrm>
                  <a:off x="1594575" y="2936230"/>
                  <a:ext cx="548700" cy="1604400"/>
                  <a:chOff x="2432775" y="3012300"/>
                  <a:chExt cx="548700" cy="1604400"/>
                </a:xfrm>
              </p:grpSpPr>
              <p:sp>
                <p:nvSpPr>
                  <p:cNvPr id="32" name="Shape 240"/>
                  <p:cNvSpPr/>
                  <p:nvPr/>
                </p:nvSpPr>
                <p:spPr>
                  <a:xfrm rot="10800000" flipH="1">
                    <a:off x="2432775" y="3012300"/>
                    <a:ext cx="548700" cy="16044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gradFill>
                    <a:gsLst>
                      <a:gs pos="0">
                        <a:srgbClr val="D4E5F5"/>
                      </a:gs>
                      <a:gs pos="100000">
                        <a:srgbClr val="70A4D5"/>
                      </a:gs>
                    </a:gsLst>
                    <a:lin ang="5400012" scaled="0"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" name="Shape 241"/>
                  <p:cNvSpPr/>
                  <p:nvPr/>
                </p:nvSpPr>
                <p:spPr>
                  <a:xfrm rot="10800000" flipH="1">
                    <a:off x="2432775" y="3498000"/>
                    <a:ext cx="548700" cy="11187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gradFill>
                    <a:gsLst>
                      <a:gs pos="0">
                        <a:srgbClr val="FFFFFF"/>
                      </a:gs>
                      <a:gs pos="100000">
                        <a:srgbClr val="B3B3B3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26" name="Shape 242"/>
              <p:cNvSpPr txBox="1"/>
              <p:nvPr/>
            </p:nvSpPr>
            <p:spPr>
              <a:xfrm>
                <a:off x="1570563" y="2994608"/>
                <a:ext cx="596700" cy="2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 b="1">
                    <a:latin typeface="Helvetica Neue"/>
                    <a:ea typeface="Helvetica Neue"/>
                    <a:cs typeface="Helvetica Neue"/>
                    <a:sym typeface="Helvetica Neue"/>
                  </a:rPr>
                  <a:t>WATER</a:t>
                </a:r>
                <a:endParaRPr sz="800" b="1"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27" name="Shape 243"/>
              <p:cNvSpPr txBox="1"/>
              <p:nvPr/>
            </p:nvSpPr>
            <p:spPr>
              <a:xfrm>
                <a:off x="1570563" y="3528008"/>
                <a:ext cx="596700" cy="2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800" b="1" dirty="0" smtClean="0">
                    <a:latin typeface="Helvetica Neue"/>
                    <a:ea typeface="Helvetica Neue"/>
                    <a:cs typeface="Helvetica Neue"/>
                    <a:sym typeface="Helvetica Neue"/>
                  </a:rPr>
                  <a:t>C3F8</a:t>
                </a:r>
                <a:endParaRPr sz="800" b="1" dirty="0"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sp>
          <p:nvSpPr>
            <p:cNvPr id="15" name="Shape 244"/>
            <p:cNvSpPr txBox="1"/>
            <p:nvPr/>
          </p:nvSpPr>
          <p:spPr>
            <a:xfrm>
              <a:off x="3842694" y="3857664"/>
              <a:ext cx="8862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latin typeface="Helvetica Neue"/>
                  <a:ea typeface="Helvetica Neue"/>
                  <a:cs typeface="Helvetica Neue"/>
                  <a:sym typeface="Helvetica Neue"/>
                </a:rPr>
                <a:t>HYDRAULIC</a:t>
              </a:r>
              <a:endParaRPr sz="800" b="1"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latin typeface="Helvetica Neue"/>
                  <a:ea typeface="Helvetica Neue"/>
                  <a:cs typeface="Helvetica Neue"/>
                  <a:sym typeface="Helvetica Neue"/>
                </a:rPr>
                <a:t>FLUID</a:t>
              </a:r>
              <a:endParaRPr sz="8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Shape 245"/>
            <p:cNvSpPr/>
            <p:nvPr/>
          </p:nvSpPr>
          <p:spPr>
            <a:xfrm>
              <a:off x="4955700" y="2965375"/>
              <a:ext cx="64500" cy="4095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Shape 246"/>
            <p:cNvSpPr/>
            <p:nvPr/>
          </p:nvSpPr>
          <p:spPr>
            <a:xfrm rot="5400000">
              <a:off x="4582599" y="2378850"/>
              <a:ext cx="105300" cy="78900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FFC002"/>
                </a:gs>
                <a:gs pos="100000">
                  <a:srgbClr val="795B04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" name="Shape 247"/>
            <p:cNvCxnSpPr/>
            <p:nvPr/>
          </p:nvCxnSpPr>
          <p:spPr>
            <a:xfrm>
              <a:off x="4674699" y="2418300"/>
              <a:ext cx="468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grpSp>
          <p:nvGrpSpPr>
            <p:cNvPr id="19" name="Shape 248"/>
            <p:cNvGrpSpPr/>
            <p:nvPr/>
          </p:nvGrpSpPr>
          <p:grpSpPr>
            <a:xfrm>
              <a:off x="5088819" y="3085536"/>
              <a:ext cx="434281" cy="169200"/>
              <a:chOff x="998594" y="1619686"/>
              <a:chExt cx="434281" cy="169200"/>
            </a:xfrm>
          </p:grpSpPr>
          <p:sp>
            <p:nvSpPr>
              <p:cNvPr id="23" name="Shape 249"/>
              <p:cNvSpPr/>
              <p:nvPr/>
            </p:nvSpPr>
            <p:spPr>
              <a:xfrm>
                <a:off x="1128675" y="1631225"/>
                <a:ext cx="304200" cy="1464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696969"/>
                  </a:gs>
                  <a:gs pos="100000">
                    <a:srgbClr val="1D1D1D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Shape 250"/>
              <p:cNvSpPr/>
              <p:nvPr/>
            </p:nvSpPr>
            <p:spPr>
              <a:xfrm rot="5400000">
                <a:off x="987194" y="1631086"/>
                <a:ext cx="169200" cy="146400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696969"/>
                  </a:gs>
                  <a:gs pos="100000">
                    <a:srgbClr val="1D1D1D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0" name="Shape 251"/>
            <p:cNvCxnSpPr/>
            <p:nvPr/>
          </p:nvCxnSpPr>
          <p:spPr>
            <a:xfrm>
              <a:off x="5523099" y="3170125"/>
              <a:ext cx="193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21" name="Shape 252"/>
            <p:cNvSpPr txBox="1"/>
            <p:nvPr/>
          </p:nvSpPr>
          <p:spPr>
            <a:xfrm>
              <a:off x="5043848" y="2233941"/>
              <a:ext cx="9879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latin typeface="Helvetica Neue"/>
                  <a:ea typeface="Helvetica Neue"/>
                  <a:cs typeface="Helvetica Neue"/>
                  <a:sym typeface="Helvetica Neue"/>
                </a:rPr>
                <a:t>ACOUSTIC</a:t>
              </a:r>
              <a:endParaRPr sz="800" b="1"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latin typeface="Helvetica Neue"/>
                  <a:ea typeface="Helvetica Neue"/>
                  <a:cs typeface="Helvetica Neue"/>
                  <a:sym typeface="Helvetica Neue"/>
                </a:rPr>
                <a:t>TRANSDUCER</a:t>
              </a:r>
              <a:endParaRPr sz="8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Shape 253"/>
            <p:cNvSpPr txBox="1"/>
            <p:nvPr/>
          </p:nvSpPr>
          <p:spPr>
            <a:xfrm>
              <a:off x="5591724" y="2962360"/>
              <a:ext cx="7665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latin typeface="Helvetica Neue"/>
                  <a:ea typeface="Helvetica Neue"/>
                  <a:cs typeface="Helvetica Neue"/>
                  <a:sym typeface="Helvetica Neue"/>
                </a:rPr>
                <a:t>VIDEO CAMERA</a:t>
              </a:r>
              <a:endParaRPr sz="8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cxnSp>
        <p:nvCxnSpPr>
          <p:cNvPr id="58" name="Shape 255"/>
          <p:cNvCxnSpPr/>
          <p:nvPr/>
        </p:nvCxnSpPr>
        <p:spPr>
          <a:xfrm rot="10800000" flipH="1">
            <a:off x="7148031" y="4655267"/>
            <a:ext cx="1667700" cy="107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9" name="Shape 256"/>
          <p:cNvCxnSpPr/>
          <p:nvPr/>
        </p:nvCxnSpPr>
        <p:spPr>
          <a:xfrm rot="10800000">
            <a:off x="8800921" y="4654565"/>
            <a:ext cx="1451400" cy="81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stealth" w="lg" len="lg"/>
            <a:tailEnd type="none" w="lg" len="lg"/>
          </a:ln>
        </p:spPr>
      </p:cxnSp>
      <p:sp>
        <p:nvSpPr>
          <p:cNvPr id="60" name="Shape 258"/>
          <p:cNvSpPr txBox="1"/>
          <p:nvPr/>
        </p:nvSpPr>
        <p:spPr>
          <a:xfrm>
            <a:off x="10043282" y="5315325"/>
            <a:ext cx="848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Helvetica Neue"/>
                <a:ea typeface="Helvetica Neue"/>
                <a:cs typeface="Helvetica Neue"/>
                <a:sym typeface="Helvetica Neue"/>
              </a:rPr>
              <a:t>WIMP, neutron</a:t>
            </a:r>
            <a:endParaRPr sz="8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Shape 264"/>
          <p:cNvSpPr txBox="1"/>
          <p:nvPr/>
        </p:nvSpPr>
        <p:spPr>
          <a:xfrm>
            <a:off x="8809309" y="4261967"/>
            <a:ext cx="4374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ΔE</a:t>
            </a:r>
            <a:endParaRPr sz="1000" b="1" dirty="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574730" y="6063651"/>
            <a:ext cx="1943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©Guillaume </a:t>
            </a:r>
            <a:r>
              <a:rPr lang="de-DE" sz="1600" dirty="0" err="1" smtClean="0">
                <a:solidFill>
                  <a:schemeClr val="bg1">
                    <a:lumMod val="65000"/>
                  </a:schemeClr>
                </a:solidFill>
              </a:rPr>
              <a:t>Giroux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7008211" y="5700740"/>
            <a:ext cx="122390" cy="130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7135" y="4373468"/>
            <a:ext cx="331351" cy="334191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96" y="2400091"/>
            <a:ext cx="3548217" cy="2772265"/>
          </a:xfrm>
          <a:prstGeom prst="rect">
            <a:avLst/>
          </a:prstGeom>
        </p:spPr>
      </p:pic>
      <p:pic>
        <p:nvPicPr>
          <p:cNvPr id="70" name="Shape 260" descr="bub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14628" y="4559586"/>
            <a:ext cx="914400" cy="8286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71" name="Shape 277"/>
          <p:cNvCxnSpPr/>
          <p:nvPr/>
        </p:nvCxnSpPr>
        <p:spPr>
          <a:xfrm>
            <a:off x="10971828" y="5414143"/>
            <a:ext cx="0" cy="278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2" name="Shape 278"/>
          <p:cNvSpPr txBox="1"/>
          <p:nvPr/>
        </p:nvSpPr>
        <p:spPr>
          <a:xfrm>
            <a:off x="10537003" y="5692843"/>
            <a:ext cx="957600" cy="330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dirty="0">
                <a:latin typeface="Helvetica Neue"/>
                <a:ea typeface="Helvetica Neue"/>
                <a:cs typeface="Helvetica Neue"/>
                <a:sym typeface="Helvetica Neue"/>
              </a:rPr>
              <a:t>FAST COMPRESSION</a:t>
            </a:r>
            <a:endParaRPr sz="8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398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3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1405 -0.15 L 0.25834 -0.04259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7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2" presetClass="exit" presetSubtype="1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11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65889" y="6133251"/>
            <a:ext cx="2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PICO-40L Calibration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CB392D8-7233-47E1-923C-A37FF5E03214}"/>
              </a:ext>
            </a:extLst>
          </p:cNvPr>
          <p:cNvSpPr txBox="1"/>
          <p:nvPr/>
        </p:nvSpPr>
        <p:spPr>
          <a:xfrm>
            <a:off x="1523898" y="2661747"/>
            <a:ext cx="45122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Simulate the position of the sources such that the desired event rate meets:</a:t>
            </a:r>
            <a:endParaRPr lang="en-CA" sz="2800" b="1" dirty="0" smtClean="0"/>
          </a:p>
          <a:p>
            <a:pPr marL="285750" indent="-285750">
              <a:buFontTx/>
              <a:buChar char="-"/>
            </a:pPr>
            <a:r>
              <a:rPr lang="en-CA" sz="2400" dirty="0"/>
              <a:t>A</a:t>
            </a:r>
            <a:r>
              <a:rPr lang="en-CA" sz="2400" dirty="0" smtClean="0"/>
              <a:t>t least 200 events/week</a:t>
            </a:r>
          </a:p>
          <a:p>
            <a:pPr marL="285750" indent="-285750">
              <a:buFontTx/>
              <a:buChar char="-"/>
            </a:pPr>
            <a:r>
              <a:rPr lang="en-CA" sz="2400" dirty="0" smtClean="0"/>
              <a:t>Allow 100s expansion time </a:t>
            </a:r>
            <a:r>
              <a:rPr lang="mr-IN" sz="2400" dirty="0" smtClean="0"/>
              <a:t>–</a:t>
            </a:r>
            <a:r>
              <a:rPr lang="en-CA" sz="2400" dirty="0" smtClean="0"/>
              <a:t>&gt; 75% </a:t>
            </a:r>
            <a:r>
              <a:rPr lang="en-CA" sz="2400" dirty="0" err="1" smtClean="0"/>
              <a:t>livetime</a:t>
            </a:r>
            <a:endParaRPr lang="en-CA" sz="2400" dirty="0" smtClean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7BEFF94-AB9A-4390-A4BC-E3F2A496F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5889" y="2072359"/>
            <a:ext cx="4486074" cy="31963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85659" y="5193138"/>
            <a:ext cx="1943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©Mike </a:t>
            </a:r>
            <a:r>
              <a:rPr lang="de-DE" sz="1600" dirty="0" err="1" smtClean="0">
                <a:solidFill>
                  <a:schemeClr val="bg1">
                    <a:lumMod val="65000"/>
                  </a:schemeClr>
                </a:solidFill>
              </a:rPr>
              <a:t>Crisler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65889" y="6133251"/>
            <a:ext cx="2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PICO-40L Calibration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CB392D8-7233-47E1-923C-A37FF5E03214}"/>
              </a:ext>
            </a:extLst>
          </p:cNvPr>
          <p:cNvSpPr txBox="1"/>
          <p:nvPr/>
        </p:nvSpPr>
        <p:spPr>
          <a:xfrm>
            <a:off x="1294154" y="2545493"/>
            <a:ext cx="464944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GEANT4 Simulations:</a:t>
            </a:r>
          </a:p>
          <a:p>
            <a:r>
              <a:rPr lang="en-CA" sz="2000" b="1" dirty="0" smtClean="0"/>
              <a:t>Inputs:</a:t>
            </a:r>
            <a:endParaRPr lang="en-CA" sz="2000" b="1" dirty="0"/>
          </a:p>
          <a:p>
            <a:r>
              <a:rPr lang="en-CA" sz="2000" dirty="0"/>
              <a:t>-    Source type (n or </a:t>
            </a:r>
            <a:r>
              <a:rPr lang="en-CA" sz="2000" dirty="0" err="1"/>
              <a:t>ɣ</a:t>
            </a:r>
            <a:r>
              <a:rPr lang="en-CA" sz="2000" dirty="0"/>
              <a:t>)</a:t>
            </a:r>
          </a:p>
          <a:p>
            <a:pPr marL="285750" indent="-285750">
              <a:buFontTx/>
              <a:buChar char="-"/>
            </a:pPr>
            <a:r>
              <a:rPr lang="en-CA" sz="2000" dirty="0"/>
              <a:t>Source Position</a:t>
            </a:r>
          </a:p>
          <a:p>
            <a:pPr marL="285750" indent="-285750">
              <a:buFontTx/>
              <a:buChar char="-"/>
            </a:pPr>
            <a:r>
              <a:rPr lang="en-CA" sz="2000" dirty="0"/>
              <a:t>Source particle energy distribution</a:t>
            </a:r>
          </a:p>
          <a:p>
            <a:pPr marL="285750" indent="-285750">
              <a:buFontTx/>
              <a:buChar char="-"/>
            </a:pPr>
            <a:r>
              <a:rPr lang="en-CA" sz="2000" dirty="0"/>
              <a:t>Number of events</a:t>
            </a:r>
          </a:p>
          <a:p>
            <a:pPr marL="285750" indent="-285750">
              <a:buFontTx/>
              <a:buChar char="-"/>
            </a:pPr>
            <a:r>
              <a:rPr lang="en-CA" sz="2000" dirty="0" smtClean="0"/>
              <a:t>…</a:t>
            </a:r>
            <a:endParaRPr lang="en-CA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CB392D8-7233-47E1-923C-A37FF5E03214}"/>
              </a:ext>
            </a:extLst>
          </p:cNvPr>
          <p:cNvSpPr txBox="1"/>
          <p:nvPr/>
        </p:nvSpPr>
        <p:spPr>
          <a:xfrm>
            <a:off x="6400800" y="2919209"/>
            <a:ext cx="46494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Outputs:</a:t>
            </a:r>
            <a:endParaRPr lang="en-CA" sz="2000" b="1" dirty="0"/>
          </a:p>
          <a:p>
            <a:pPr marL="285750" indent="-285750">
              <a:buFontTx/>
              <a:buChar char="-"/>
            </a:pPr>
            <a:r>
              <a:rPr lang="en-CA" sz="2000" dirty="0"/>
              <a:t>Interaction atom (Carbon/Fluorine/e+/e-/ </a:t>
            </a:r>
            <a:r>
              <a:rPr lang="en-CA" sz="2000" dirty="0" err="1"/>
              <a:t>ɣ</a:t>
            </a:r>
            <a:r>
              <a:rPr lang="en-CA" sz="2000" dirty="0"/>
              <a:t>)</a:t>
            </a:r>
          </a:p>
          <a:p>
            <a:pPr marL="285750" indent="-285750">
              <a:buFontTx/>
              <a:buChar char="-"/>
            </a:pPr>
            <a:r>
              <a:rPr lang="en-CA" sz="2000" b="1" dirty="0">
                <a:solidFill>
                  <a:srgbClr val="FF0000"/>
                </a:solidFill>
              </a:rPr>
              <a:t>Energy </a:t>
            </a:r>
            <a:r>
              <a:rPr lang="en-CA" sz="2000" b="1" dirty="0" smtClean="0">
                <a:solidFill>
                  <a:srgbClr val="FF0000"/>
                </a:solidFill>
              </a:rPr>
              <a:t>deposited</a:t>
            </a:r>
          </a:p>
          <a:p>
            <a:pPr marL="285750" indent="-285750">
              <a:buFontTx/>
              <a:buChar char="-"/>
            </a:pPr>
            <a:r>
              <a:rPr lang="en-CA" sz="2000" dirty="0" smtClean="0"/>
              <a:t>Position </a:t>
            </a:r>
            <a:r>
              <a:rPr lang="en-CA" sz="2000" dirty="0"/>
              <a:t>of </a:t>
            </a:r>
            <a:r>
              <a:rPr lang="en-CA" sz="2000" dirty="0" smtClean="0"/>
              <a:t>the interaction</a:t>
            </a:r>
            <a:endParaRPr lang="en-CA" sz="2000" dirty="0"/>
          </a:p>
          <a:p>
            <a:pPr marL="285750" indent="-285750">
              <a:buFontTx/>
              <a:buChar char="-"/>
            </a:pPr>
            <a:r>
              <a:rPr lang="en-CA" sz="2000" dirty="0"/>
              <a:t>Tracking ID</a:t>
            </a:r>
          </a:p>
          <a:p>
            <a:pPr marL="285750" indent="-285750">
              <a:buFontTx/>
              <a:buChar char="-"/>
            </a:pPr>
            <a:r>
              <a:rPr lang="en-CA" sz="2000" dirty="0"/>
              <a:t>Initial energy of the particle</a:t>
            </a:r>
          </a:p>
        </p:txBody>
      </p:sp>
    </p:spTree>
    <p:extLst>
      <p:ext uri="{BB962C8B-B14F-4D97-AF65-F5344CB8AC3E}">
        <p14:creationId xmlns:p14="http://schemas.microsoft.com/office/powerpoint/2010/main" val="118655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65889" y="6133251"/>
            <a:ext cx="2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PICO-40L Calibration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2" name="Shape 182"/>
          <p:cNvGrpSpPr/>
          <p:nvPr/>
        </p:nvGrpSpPr>
        <p:grpSpPr>
          <a:xfrm>
            <a:off x="2374000" y="2186967"/>
            <a:ext cx="7436189" cy="3386872"/>
            <a:chOff x="467500" y="2719467"/>
            <a:chExt cx="4080543" cy="1814208"/>
          </a:xfrm>
        </p:grpSpPr>
        <p:pic>
          <p:nvPicPr>
            <p:cNvPr id="13" name="Shape 183"/>
            <p:cNvPicPr preferRelativeResize="0"/>
            <p:nvPr/>
          </p:nvPicPr>
          <p:blipFill rotWithShape="1">
            <a:blip r:embed="rId6">
              <a:alphaModFix/>
            </a:blip>
            <a:srcRect l="3445" t="11640" r="52882" b="6839"/>
            <a:stretch/>
          </p:blipFill>
          <p:spPr>
            <a:xfrm>
              <a:off x="467500" y="2906950"/>
              <a:ext cx="1941751" cy="1626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Shape 185"/>
            <p:cNvSpPr txBox="1"/>
            <p:nvPr/>
          </p:nvSpPr>
          <p:spPr>
            <a:xfrm>
              <a:off x="2937261" y="2719467"/>
              <a:ext cx="1200600" cy="162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rgbClr val="0000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Phase diagram</a:t>
              </a:r>
              <a:endParaRPr sz="1200" b="1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6" name="Shape 186"/>
            <p:cNvPicPr preferRelativeResize="0"/>
            <p:nvPr/>
          </p:nvPicPr>
          <p:blipFill rotWithShape="1">
            <a:blip r:embed="rId7">
              <a:alphaModFix/>
            </a:blip>
            <a:srcRect l="3390" t="11198" r="52754" b="6638"/>
            <a:stretch/>
          </p:blipFill>
          <p:spPr>
            <a:xfrm>
              <a:off x="467550" y="2905550"/>
              <a:ext cx="1941751" cy="1626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Shape 187"/>
            <p:cNvPicPr preferRelativeResize="0"/>
            <p:nvPr/>
          </p:nvPicPr>
          <p:blipFill rotWithShape="1">
            <a:blip r:embed="rId7">
              <a:alphaModFix/>
            </a:blip>
            <a:srcRect l="46864" t="5634" r="3443" b="4218"/>
            <a:stretch/>
          </p:blipFill>
          <p:spPr>
            <a:xfrm>
              <a:off x="2606292" y="2960949"/>
              <a:ext cx="1941751" cy="1515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Shape 188"/>
            <p:cNvSpPr txBox="1"/>
            <p:nvPr/>
          </p:nvSpPr>
          <p:spPr>
            <a:xfrm>
              <a:off x="877815" y="2719467"/>
              <a:ext cx="1200600" cy="2115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rgbClr val="FF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Gibbs potential</a:t>
              </a:r>
              <a:endParaRPr sz="12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" name="Shape 264"/>
          <p:cNvSpPr txBox="1"/>
          <p:nvPr/>
        </p:nvSpPr>
        <p:spPr>
          <a:xfrm>
            <a:off x="4343400" y="4318000"/>
            <a:ext cx="4374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accent1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ΔE</a:t>
            </a:r>
            <a:endParaRPr sz="1000" b="1" dirty="0">
              <a:solidFill>
                <a:schemeClr val="accent1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343400" y="4318000"/>
            <a:ext cx="0" cy="254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951418" y="4445000"/>
            <a:ext cx="102391" cy="139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334" y="2545505"/>
            <a:ext cx="4651045" cy="35342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65889" y="6133251"/>
            <a:ext cx="2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Detector Threshold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8100" y="2460228"/>
            <a:ext cx="4592928" cy="35435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9190" y="5583460"/>
            <a:ext cx="1943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©Alan Robinson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3570514" y="4563891"/>
            <a:ext cx="1" cy="84631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730829" y="4542119"/>
            <a:ext cx="1828800" cy="2177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5-Point Star 15"/>
          <p:cNvSpPr/>
          <p:nvPr/>
        </p:nvSpPr>
        <p:spPr>
          <a:xfrm>
            <a:off x="3477051" y="4476323"/>
            <a:ext cx="165156" cy="175135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8479972" y="4585662"/>
            <a:ext cx="10886" cy="824539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535711" y="4563890"/>
            <a:ext cx="1955146" cy="21772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5-Point Star 21"/>
          <p:cNvSpPr/>
          <p:nvPr/>
        </p:nvSpPr>
        <p:spPr>
          <a:xfrm>
            <a:off x="8397394" y="4454551"/>
            <a:ext cx="165156" cy="17513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69156" y="2115137"/>
            <a:ext cx="5792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/>
              <a:t>- Detector threshold: ~3keV within 48 nm at 30psi and 14</a:t>
            </a:r>
            <a:r>
              <a:rPr lang="en-CA" sz="1400"/>
              <a:t> </a:t>
            </a:r>
            <a:r>
              <a:rPr lang="en-CA" sz="1600"/>
              <a:t>℃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5706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65889" y="6133251"/>
            <a:ext cx="2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Event Flux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29217" y="3362635"/>
            <a:ext cx="9873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Q: Does the energy deposited by X particle exceed the energy threshold, and is the radius of deposition smaller than the critical radius? 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77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65889" y="6133251"/>
            <a:ext cx="2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3" y="1447258"/>
            <a:ext cx="3759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Parsing Track Length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153" y="2583673"/>
            <a:ext cx="10131386" cy="239250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357598" y="3245116"/>
            <a:ext cx="899410" cy="5778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22065" y="3237436"/>
            <a:ext cx="959370" cy="978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064335" y="2892113"/>
            <a:ext cx="959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 mm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8092465" y="3804882"/>
            <a:ext cx="1937657" cy="489857"/>
          </a:xfrm>
          <a:prstGeom prst="ellips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157642" y="6133251"/>
            <a:ext cx="452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Event Flux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1294154" y="3542975"/>
                <a:ext cx="10179389" cy="1526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CA" sz="2000" b="1" dirty="0" smtClean="0"/>
                  <a:t>Event Flux Calculation:</a:t>
                </a:r>
              </a:p>
              <a:p>
                <a:r>
                  <a:rPr lang="en-CA" dirty="0" smtClean="0"/>
                  <a:t>Algorithm: </a:t>
                </a:r>
                <a:r>
                  <a:rPr lang="en-CA" dirty="0"/>
                  <a:t>Calculates number of proto/visible events (energy deposition, radius of deposition</a:t>
                </a:r>
                <a:r>
                  <a:rPr lang="en-CA" dirty="0" smtClean="0"/>
                  <a:t>)</a:t>
                </a:r>
              </a:p>
              <a:p>
                <a:endParaRPr lang="en-CA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>
                          <a:latin typeface="Cambria Math" panose="02040503050406030204" pitchFamily="18" charset="0"/>
                        </a:rPr>
                        <m:t>𝑟𝑎𝑡𝑒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𝑠𝑡𝑟𝑒𝑛𝑔𝑡h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∗#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𝑜𝑟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b="0" i="1" smtClean="0">
                              <a:latin typeface="Cambria Math" charset="0"/>
                            </a:rPr>
                            <m:t>𝛾</m:t>
                          </m:r>
                          <m:r>
                            <a:rPr lang="en-CA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𝑑𝑖𝑠𝑖𝑛𝑡𝑒𝑔𝑟𝑎𝑡𝑖𝑜𝑛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#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CA" i="1">
                              <a:latin typeface="Cambria Math" charset="0"/>
                            </a:rPr>
                            <m:t>𝛾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𝑠𝑖𝑚𝑢𝑙𝑎𝑡𝑒𝑑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𝑠𝑖𝑚𝑢𝑙𝑎𝑡𝑒𝑑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𝑓𝑙𝑢𝑥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𝑟𝑒𝑗𝑒𝑐𝑡𝑖𝑜𝑛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𝑓𝑎𝑐𝑡𝑜𝑟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154" y="3542975"/>
                <a:ext cx="10179389" cy="1526700"/>
              </a:xfrm>
              <a:prstGeom prst="rect">
                <a:avLst/>
              </a:prstGeom>
              <a:blipFill rotWithShape="0">
                <a:blip r:embed="rId6"/>
                <a:stretch>
                  <a:fillRect l="-599" t="-1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294154" y="2452826"/>
            <a:ext cx="9873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Q: Does the energy deposited by X particle exceed the energy threshold, and is the radius of deposition smaller than the critical radius? 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" name="Multiply 1"/>
          <p:cNvSpPr/>
          <p:nvPr/>
        </p:nvSpPr>
        <p:spPr>
          <a:xfrm>
            <a:off x="8224532" y="3804882"/>
            <a:ext cx="1673522" cy="48985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6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77224">
            <a:off x="8156982" y="1661305"/>
            <a:ext cx="863163" cy="52140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6224">
            <a:off x="9115408" y="3390955"/>
            <a:ext cx="1397557" cy="844210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9916807" y="3197310"/>
            <a:ext cx="1219239" cy="11869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C/F</a:t>
            </a:r>
            <a:endParaRPr lang="en-US" sz="200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40946">
            <a:off x="7483318" y="5429945"/>
            <a:ext cx="1345645" cy="114684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683" y="4476222"/>
            <a:ext cx="1898555" cy="11468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180496" y="6133251"/>
            <a:ext cx="49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3" y="1447258"/>
            <a:ext cx="3759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Nature </a:t>
            </a:r>
            <a:r>
              <a:rPr lang="en-US" sz="2400" b="1" smtClean="0">
                <a:solidFill>
                  <a:schemeClr val="accent2">
                    <a:lumMod val="75000"/>
                  </a:schemeClr>
                </a:solidFill>
              </a:rPr>
              <a:t>of the Interactions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659953" y="2573085"/>
            <a:ext cx="321247" cy="337456"/>
          </a:xfrm>
          <a:prstGeom prst="ellips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14" name="Oval 13"/>
          <p:cNvSpPr/>
          <p:nvPr/>
        </p:nvSpPr>
        <p:spPr>
          <a:xfrm>
            <a:off x="3173980" y="2382920"/>
            <a:ext cx="674914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C/F</a:t>
            </a: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Oval 22"/>
              <p:cNvSpPr/>
              <p:nvPr/>
            </p:nvSpPr>
            <p:spPr>
              <a:xfrm>
                <a:off x="6970587" y="5021234"/>
                <a:ext cx="561246" cy="601831"/>
              </a:xfrm>
              <a:prstGeom prst="ellipse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A" sz="1200" dirty="0"/>
                  <a:t>e</a:t>
                </a:r>
                <a14:m>
                  <m:oMath xmlns:m="http://schemas.openxmlformats.org/officeDocument/2006/math">
                    <m:r>
                      <a:rPr lang="en-CA" sz="1200" b="0" i="1" baseline="30000" smtClean="0">
                        <a:latin typeface="Cambria Math" charset="0"/>
                      </a:rPr>
                      <m:t>−</m:t>
                    </m:r>
                    <m:r>
                      <a:rPr lang="en-CA" sz="1200" b="0" i="1" smtClean="0">
                        <a:latin typeface="Cambria Math" charset="0"/>
                      </a:rPr>
                      <m:t> </m:t>
                    </m:r>
                  </m:oMath>
                </a14:m>
                <a:endParaRPr lang="en-US" sz="1200" baseline="30000" dirty="0"/>
              </a:p>
            </p:txBody>
          </p:sp>
        </mc:Choice>
        <mc:Fallback>
          <p:sp>
            <p:nvSpPr>
              <p:cNvPr id="23" name="Oval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587" y="5021234"/>
                <a:ext cx="561246" cy="601831"/>
              </a:xfrm>
              <a:prstGeom prst="ellipse">
                <a:avLst/>
              </a:prstGeom>
              <a:blipFill rotWithShape="0">
                <a:blip r:embed="rId7"/>
                <a:stretch>
                  <a:fillRect t="-7767" b="-16505"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/>
          <p:cNvSpPr/>
          <p:nvPr/>
        </p:nvSpPr>
        <p:spPr>
          <a:xfrm>
            <a:off x="7576567" y="3399024"/>
            <a:ext cx="1219239" cy="11869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C/F</a:t>
            </a:r>
            <a:endParaRPr lang="en-US" sz="2000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3511437" y="3303325"/>
            <a:ext cx="1542371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8567884" y="2210743"/>
            <a:ext cx="692858" cy="752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260741" y="2827877"/>
            <a:ext cx="69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r>
              <a:rPr lang="en-US" baseline="30000" dirty="0" smtClean="0"/>
              <a:t>-</a:t>
            </a:r>
            <a:endParaRPr lang="en-US" baseline="30000" dirty="0"/>
          </a:p>
        </p:txBody>
      </p:sp>
      <p:sp>
        <p:nvSpPr>
          <p:cNvPr id="40" name="TextBox 39"/>
          <p:cNvSpPr txBox="1"/>
          <p:nvPr/>
        </p:nvSpPr>
        <p:spPr>
          <a:xfrm>
            <a:off x="3511437" y="3588976"/>
            <a:ext cx="1757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~10nm,~100keV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9548809" y="2464193"/>
            <a:ext cx="617823" cy="6155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C/F</a:t>
            </a:r>
            <a:endParaRPr lang="en-US" sz="1400" dirty="0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7576567" y="4798243"/>
            <a:ext cx="2029863" cy="69681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073458" y="5487739"/>
            <a:ext cx="197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~100</a:t>
            </a:r>
            <a:r>
              <a:rPr lang="en-CA" dirty="0" smtClean="0">
                <a:sym typeface="Symbol" charset="2"/>
              </a:rPr>
              <a:t> </a:t>
            </a:r>
            <a:r>
              <a:rPr lang="en-CA" dirty="0">
                <a:sym typeface="Symbol" charset="2"/>
              </a:rPr>
              <a:t></a:t>
            </a:r>
            <a:r>
              <a:rPr lang="en-CA" dirty="0"/>
              <a:t>m</a:t>
            </a:r>
            <a:r>
              <a:rPr lang="en-US" dirty="0"/>
              <a:t> </a:t>
            </a:r>
            <a:r>
              <a:rPr lang="en-US" dirty="0" smtClean="0"/>
              <a:t>, ~1 </a:t>
            </a:r>
            <a:r>
              <a:rPr lang="en-US" dirty="0" err="1" smtClean="0"/>
              <a:t>keV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3511437" y="3399024"/>
            <a:ext cx="1757427" cy="7232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9038093" y="5373931"/>
            <a:ext cx="1934420" cy="5351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9533613" y="4798243"/>
            <a:ext cx="2278636" cy="69681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8750879" y="1300415"/>
            <a:ext cx="503665" cy="1020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48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7 -0.00162 L 0.09713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4 0.00232 L 0.12656 0.00232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18919 -0.11135 L 0.38477 0.00231 " pathEditMode="relative" rAng="0" ptsTypes="AAA">
                                      <p:cBhvr>
                                        <p:cTn id="1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32" y="-546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3" grpId="0" animBg="1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8723753" y="4556645"/>
            <a:ext cx="1937657" cy="489857"/>
          </a:xfrm>
          <a:prstGeom prst="ellips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168243" y="6133251"/>
            <a:ext cx="49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Event Flux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1311105" y="3636850"/>
                <a:ext cx="10179389" cy="1526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CA" sz="2000" b="1" dirty="0" smtClean="0"/>
                  <a:t>Event Flux Calculation:</a:t>
                </a:r>
              </a:p>
              <a:p>
                <a:r>
                  <a:rPr lang="en-CA" dirty="0" smtClean="0"/>
                  <a:t>Algorithm: </a:t>
                </a:r>
                <a:r>
                  <a:rPr lang="en-CA" dirty="0"/>
                  <a:t>Calculates number of proto/visible events (energy deposition, radius of deposition</a:t>
                </a:r>
                <a:r>
                  <a:rPr lang="en-CA" dirty="0" smtClean="0"/>
                  <a:t>)</a:t>
                </a:r>
              </a:p>
              <a:p>
                <a:endParaRPr lang="en-CA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>
                          <a:latin typeface="Cambria Math" panose="02040503050406030204" pitchFamily="18" charset="0"/>
                        </a:rPr>
                        <m:t>𝑟𝑎𝑡𝑒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𝑠𝑡𝑟𝑒𝑛𝑔𝑡h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∗#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𝑜𝑟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b="0" i="1" smtClean="0">
                              <a:latin typeface="Cambria Math" charset="0"/>
                            </a:rPr>
                            <m:t>𝛾</m:t>
                          </m:r>
                          <m:r>
                            <a:rPr lang="en-CA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𝑑𝑖𝑠𝑖𝑛𝑡𝑒𝑔𝑟𝑎𝑡𝑖𝑜𝑛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#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CA" i="1">
                              <a:latin typeface="Cambria Math" charset="0"/>
                            </a:rPr>
                            <m:t>𝛾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𝑠𝑖𝑚𝑢𝑙𝑎𝑡𝑒𝑑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𝑠𝑖𝑚𝑢𝑙𝑎𝑡𝑒𝑑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𝑓𝑙𝑢𝑥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𝑟𝑒𝑗𝑒𝑐𝑡𝑖𝑜𝑛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𝑓𝑎𝑐𝑡𝑜𝑟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105" y="3636850"/>
                <a:ext cx="10179389" cy="1526700"/>
              </a:xfrm>
              <a:prstGeom prst="rect">
                <a:avLst/>
              </a:prstGeom>
              <a:blipFill rotWithShape="0">
                <a:blip r:embed="rId6"/>
                <a:stretch>
                  <a:fillRect l="-599" t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294154" y="2452826"/>
            <a:ext cx="9873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Q: Does the energy deposited by X particle exceed the energy threshold, and is the radius of deposition smaller than the critical radius? 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6413499" y="3872826"/>
            <a:ext cx="1739901" cy="51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8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154057" y="6133251"/>
            <a:ext cx="48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4" y="1447258"/>
            <a:ext cx="333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Nucleation Efficiencies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68" y="2796697"/>
            <a:ext cx="5454989" cy="27938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364" y="2361485"/>
            <a:ext cx="4765021" cy="31510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68738" y="5537788"/>
            <a:ext cx="1943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©Alan Robinson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91047" y="5593518"/>
            <a:ext cx="1943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©</a:t>
            </a:r>
            <a:r>
              <a:rPr lang="de-DE" sz="1600" dirty="0" err="1" smtClean="0">
                <a:solidFill>
                  <a:schemeClr val="bg1">
                    <a:lumMod val="65000"/>
                  </a:schemeClr>
                </a:solidFill>
              </a:rPr>
              <a:t>Chanpreet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bg1">
                    <a:lumMod val="65000"/>
                  </a:schemeClr>
                </a:solidFill>
              </a:rPr>
              <a:t>Amole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74000" y="2388937"/>
            <a:ext cx="1947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Neutron Efficiency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216899" y="1966913"/>
            <a:ext cx="3287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Gamma Efficiency</a:t>
            </a:r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8127996" y="4579736"/>
            <a:ext cx="139701" cy="2413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7232648" y="4696065"/>
            <a:ext cx="96519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8216899" y="4745531"/>
            <a:ext cx="2" cy="41909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96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8430005" y="2639351"/>
            <a:ext cx="1937657" cy="489857"/>
          </a:xfrm>
          <a:prstGeom prst="ellips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184900" y="6133251"/>
            <a:ext cx="439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3" y="1447258"/>
            <a:ext cx="3759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Alternative?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294153" y="2556091"/>
                <a:ext cx="9367257" cy="664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>
                          <a:latin typeface="Cambria Math" panose="02040503050406030204" pitchFamily="18" charset="0"/>
                        </a:rPr>
                        <m:t>𝑟𝑎𝑡𝑒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𝑠𝑡𝑟𝑒𝑛𝑔𝑡h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∗#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𝑜𝑟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1">
                              <a:latin typeface="Cambria Math" charset="0"/>
                            </a:rPr>
                            <m:t>𝛾</m:t>
                          </m:r>
                          <m:r>
                            <a:rPr lang="en-CA" i="1">
                              <a:latin typeface="Cambria Math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𝑑𝑖𝑠𝑖𝑛𝑡𝑒𝑔𝑟𝑎𝑡𝑖𝑜𝑛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# 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CA" i="1">
                              <a:latin typeface="Cambria Math" charset="0"/>
                            </a:rPr>
                            <m:t>𝛾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𝑠𝑖𝑚𝑢𝑙𝑎𝑡𝑒𝑑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𝑠𝑖𝑚𝑢𝑙𝑎𝑡𝑒𝑑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𝑓𝑙𝑢𝑥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𝑟𝑒𝑗𝑒𝑐𝑡𝑖𝑜𝑛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𝑓𝑎𝑐𝑡𝑜𝑟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153" y="2556091"/>
                <a:ext cx="9367257" cy="66492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659953" y="3498853"/>
            <a:ext cx="7184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Rejection Factor:</a:t>
            </a:r>
          </a:p>
          <a:p>
            <a:r>
              <a:rPr lang="en-US" sz="2400" dirty="0" smtClean="0"/>
              <a:t>PICO 60: </a:t>
            </a:r>
            <a:r>
              <a:rPr lang="en-CA" sz="2400" dirty="0"/>
              <a:t>1.80x10</a:t>
            </a:r>
            <a:r>
              <a:rPr lang="en-CA" sz="2400" baseline="30000" dirty="0"/>
              <a:t>-10</a:t>
            </a:r>
            <a:r>
              <a:rPr lang="en-CA" sz="2400" dirty="0">
                <a:sym typeface="Symbol" charset="2"/>
              </a:rPr>
              <a:t></a:t>
            </a:r>
            <a:r>
              <a:rPr lang="en-CA" sz="2400" dirty="0"/>
              <a:t>3.8x10</a:t>
            </a:r>
            <a:r>
              <a:rPr lang="en-CA" sz="2400" baseline="30000" dirty="0"/>
              <a:t>-11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PICO 2L: </a:t>
            </a:r>
            <a:r>
              <a:rPr lang="en-CA" sz="2400" dirty="0"/>
              <a:t>2.2x10</a:t>
            </a:r>
            <a:r>
              <a:rPr lang="en-CA" sz="2400" baseline="30000" dirty="0"/>
              <a:t>-11</a:t>
            </a:r>
            <a:r>
              <a:rPr lang="en-US" sz="2400" dirty="0"/>
              <a:t> </a:t>
            </a:r>
            <a:r>
              <a:rPr lang="en-CA" sz="2400" dirty="0">
                <a:sym typeface="Symbol" charset="2"/>
              </a:rPr>
              <a:t></a:t>
            </a:r>
            <a:r>
              <a:rPr lang="en-CA" sz="2400" dirty="0"/>
              <a:t>1.2x10</a:t>
            </a:r>
            <a:r>
              <a:rPr lang="en-CA" sz="2400" baseline="30000" dirty="0"/>
              <a:t>-11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9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9313" y="-1645408"/>
            <a:ext cx="1124263" cy="667458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106565" y="6133251"/>
            <a:ext cx="49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4153" y="1447258"/>
            <a:ext cx="3759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Results &amp; Conclusion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F022E30-C2B6-4245-BA75-CB38A0533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2913" y="1249672"/>
            <a:ext cx="2456107" cy="5375250"/>
          </a:xfrm>
          <a:prstGeom prst="rect">
            <a:avLst/>
          </a:prstGeom>
        </p:spPr>
      </p:pic>
      <p:sp>
        <p:nvSpPr>
          <p:cNvPr id="13" name="Can 12"/>
          <p:cNvSpPr/>
          <p:nvPr/>
        </p:nvSpPr>
        <p:spPr>
          <a:xfrm>
            <a:off x="9683647" y="1302823"/>
            <a:ext cx="104930" cy="1860102"/>
          </a:xfrm>
          <a:prstGeom prst="can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n 13"/>
          <p:cNvSpPr/>
          <p:nvPr/>
        </p:nvSpPr>
        <p:spPr>
          <a:xfrm>
            <a:off x="11662262" y="1302823"/>
            <a:ext cx="104930" cy="1860102"/>
          </a:xfrm>
          <a:prstGeom prst="can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8424472" y="1249672"/>
            <a:ext cx="1244184" cy="4422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1673198" y="3550774"/>
            <a:ext cx="6043" cy="1036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35711" y="858463"/>
            <a:ext cx="22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For gamma sources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59777" y="4753734"/>
            <a:ext cx="1404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For neutron sources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12976" y="2472934"/>
            <a:ext cx="63627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Successful calibration if: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/>
              <a:t>Neutron sources placed at least 20cm away from the Pressure Vessel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/>
              <a:t>Gamma sources placed inside the PV, 15cm away from active liquid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1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91062" y="-2331196"/>
            <a:ext cx="2527300" cy="1125089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3" y="256493"/>
            <a:ext cx="1428094" cy="5435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4" y="245139"/>
            <a:ext cx="1262576" cy="83778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9" y="5831174"/>
            <a:ext cx="1481902" cy="9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154712" y="6133251"/>
            <a:ext cx="452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16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16654" y="2878754"/>
            <a:ext cx="3759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Questions?</a:t>
            </a:r>
            <a:endParaRPr lang="en-US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3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615503"/>
              </p:ext>
            </p:extLst>
          </p:nvPr>
        </p:nvGraphicFramePr>
        <p:xfrm>
          <a:off x="1765300" y="1168401"/>
          <a:ext cx="9004299" cy="4419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7945"/>
                <a:gridCol w="1797945"/>
                <a:gridCol w="1755829"/>
                <a:gridCol w="1826290"/>
                <a:gridCol w="1826290"/>
              </a:tblGrid>
              <a:tr h="13701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Radioactive Sources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Expected Visible Rate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Expected </a:t>
                      </a:r>
                      <a:r>
                        <a:rPr lang="en-CA" sz="1800" dirty="0" smtClean="0">
                          <a:effectLst/>
                        </a:rPr>
                        <a:t>Expansion Time [s]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Radioactive Strength to date</a:t>
                      </a:r>
                      <a:r>
                        <a:rPr lang="en-CA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[</a:t>
                      </a:r>
                      <a:r>
                        <a:rPr lang="en-CA" sz="180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bq</a:t>
                      </a:r>
                      <a:r>
                        <a:rPr lang="en-CA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]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AmBe-241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20cm outside of PV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</a:t>
                      </a:r>
                      <a:r>
                        <a:rPr lang="en-CA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min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 neutrons/s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Cf-252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20cm </a:t>
                      </a:r>
                      <a:r>
                        <a:rPr lang="en-CA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outside of PV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1/3.4 min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1.67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Ba-133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15.24cm </a:t>
                      </a:r>
                      <a:r>
                        <a:rPr lang="en-CA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inside of PV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</a:rPr>
                        <a:t>1/3 min to 1/26min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  <a:r>
                        <a:rPr lang="en-CA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e7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Co-60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15.24cm </a:t>
                      </a:r>
                      <a:r>
                        <a:rPr lang="en-CA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inside of PV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1/4min to 1/30</a:t>
                      </a:r>
                      <a:r>
                        <a:rPr lang="en-CA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min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7e5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235975" y="310634"/>
            <a:ext cx="1714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Results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204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5496</TotalTime>
  <Words>549</Words>
  <Application>Microsoft Macintosh PowerPoint</Application>
  <PresentationFormat>Widescreen</PresentationFormat>
  <Paragraphs>140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Calibri</vt:lpstr>
      <vt:lpstr>Calibri Light</vt:lpstr>
      <vt:lpstr>Cambria Math</vt:lpstr>
      <vt:lpstr>Mangal</vt:lpstr>
      <vt:lpstr>Symbol</vt:lpstr>
      <vt:lpstr>Times</vt:lpstr>
      <vt:lpstr>Times New Roman</vt:lpstr>
      <vt:lpstr>Arial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Gevy Cao</dc:creator>
  <cp:lastModifiedBy>Gevy Cao</cp:lastModifiedBy>
  <cp:revision>62</cp:revision>
  <dcterms:created xsi:type="dcterms:W3CDTF">2017-09-30T15:00:46Z</dcterms:created>
  <dcterms:modified xsi:type="dcterms:W3CDTF">2018-02-16T05:47:46Z</dcterms:modified>
</cp:coreProperties>
</file>