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393" r:id="rId3"/>
    <p:sldId id="378" r:id="rId4"/>
    <p:sldId id="379" r:id="rId5"/>
    <p:sldId id="380" r:id="rId6"/>
    <p:sldId id="381" r:id="rId7"/>
    <p:sldId id="382" r:id="rId8"/>
    <p:sldId id="384" r:id="rId9"/>
    <p:sldId id="383" r:id="rId10"/>
    <p:sldId id="392" r:id="rId11"/>
    <p:sldId id="394" r:id="rId12"/>
    <p:sldId id="395" r:id="rId13"/>
    <p:sldId id="396" r:id="rId14"/>
    <p:sldId id="377" r:id="rId15"/>
    <p:sldId id="397" r:id="rId16"/>
    <p:sldId id="398" r:id="rId17"/>
    <p:sldId id="351" r:id="rId18"/>
    <p:sldId id="310" r:id="rId19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63E"/>
    <a:srgbClr val="33CCCC"/>
    <a:srgbClr val="00CC99"/>
    <a:srgbClr val="FF00FF"/>
    <a:srgbClr val="000000"/>
    <a:srgbClr val="00FF00"/>
    <a:srgbClr val="FFFF99"/>
    <a:srgbClr val="4F81BD"/>
    <a:srgbClr val="03060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86" autoAdjust="0"/>
  </p:normalViewPr>
  <p:slideViewPr>
    <p:cSldViewPr snapToGrid="0" snapToObjects="1">
      <p:cViewPr varScale="1">
        <p:scale>
          <a:sx n="142" d="100"/>
          <a:sy n="142" d="100"/>
        </p:scale>
        <p:origin x="714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1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88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21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8880734" y="281424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66B2C24-75C8-E544-A8CC-21761AB50D8D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C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timing>
    <p:tnLst>
      <p:par>
        <p:cTn id="1" dur="indefinite" restart="never" nodeType="tmRoot"/>
      </p:par>
    </p:tnLst>
  </p:timing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6380" y="1622524"/>
            <a:ext cx="6138956" cy="21852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First UCN</a:t>
            </a:r>
            <a:endParaRPr lang="en-US" sz="28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20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Ruediger</a:t>
            </a:r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 Picker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Research Scientist, TRIUMF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for the TUCAN collaboration</a:t>
            </a:r>
          </a:p>
          <a:p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KEK-TRIUMF Symposium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Dec 14, 2017</a:t>
            </a:r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210" y="3139754"/>
            <a:ext cx="2915108" cy="1943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904" y="25424"/>
            <a:ext cx="1993898" cy="1121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69"/>
    </mc:Choice>
    <mc:Fallback xmlns="">
      <p:transition spd="slow" advTm="1506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Experimental program excerpt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9913"/>
            <a:ext cx="8229600" cy="414367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b="1" dirty="0" smtClean="0">
                <a:solidFill>
                  <a:srgbClr val="56863E"/>
                </a:solidFill>
              </a:rPr>
              <a:t>Produce</a:t>
            </a:r>
            <a:r>
              <a:rPr lang="en-CA" dirty="0" smtClean="0"/>
              <a:t> first </a:t>
            </a:r>
            <a:r>
              <a:rPr lang="en-CA" b="1" dirty="0" smtClean="0">
                <a:solidFill>
                  <a:srgbClr val="56863E"/>
                </a:solidFill>
              </a:rPr>
              <a:t>UCN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Understand source performance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UCN </a:t>
            </a:r>
            <a:r>
              <a:rPr lang="en-CA" b="1" dirty="0" smtClean="0">
                <a:solidFill>
                  <a:srgbClr val="56863E"/>
                </a:solidFill>
              </a:rPr>
              <a:t>storage lifetime measurement </a:t>
            </a:r>
            <a:r>
              <a:rPr lang="en-CA" dirty="0" smtClean="0"/>
              <a:t>in source: assessment of wall quality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Same as above for </a:t>
            </a:r>
            <a:r>
              <a:rPr lang="en-CA" b="1" dirty="0" smtClean="0">
                <a:solidFill>
                  <a:srgbClr val="56863E"/>
                </a:solidFill>
              </a:rPr>
              <a:t>various He temperatures</a:t>
            </a:r>
            <a:r>
              <a:rPr lang="en-CA" dirty="0" smtClean="0"/>
              <a:t>: what temp. is ideal?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Repeat 2a) daily: source stability</a:t>
            </a:r>
          </a:p>
          <a:p>
            <a:pPr marL="514350" indent="-457200">
              <a:buFont typeface="+mj-lt"/>
              <a:buAutoNum type="arabicPeriod"/>
            </a:pPr>
            <a:r>
              <a:rPr lang="en-CA" b="1" dirty="0" smtClean="0">
                <a:solidFill>
                  <a:srgbClr val="56863E"/>
                </a:solidFill>
              </a:rPr>
              <a:t>Explore higher proton currents</a:t>
            </a:r>
            <a:r>
              <a:rPr lang="en-CA" dirty="0" smtClean="0"/>
              <a:t>: production ↑, temp ↑ and lifetime </a:t>
            </a:r>
            <a:r>
              <a:rPr lang="en-CA" dirty="0" smtClean="0">
                <a:sym typeface="Symbol"/>
              </a:rPr>
              <a:t></a:t>
            </a:r>
          </a:p>
          <a:p>
            <a:pPr marL="514350" indent="-457200">
              <a:buFont typeface="+mj-lt"/>
              <a:buAutoNum type="arabicPeriod"/>
            </a:pPr>
            <a:r>
              <a:rPr lang="en-CA" b="1" dirty="0" smtClean="0">
                <a:solidFill>
                  <a:srgbClr val="56863E"/>
                </a:solidFill>
                <a:sym typeface="Symbol"/>
              </a:rPr>
              <a:t>Compare</a:t>
            </a:r>
            <a:r>
              <a:rPr lang="en-CA" dirty="0" smtClean="0">
                <a:sym typeface="Symbol"/>
              </a:rPr>
              <a:t> UCN production volume heating through </a:t>
            </a:r>
            <a:r>
              <a:rPr lang="en-CA" b="1" dirty="0" smtClean="0">
                <a:solidFill>
                  <a:srgbClr val="56863E"/>
                </a:solidFill>
                <a:sym typeface="Symbol"/>
              </a:rPr>
              <a:t>heaters and proton current</a:t>
            </a:r>
            <a:r>
              <a:rPr lang="en-CA" dirty="0" smtClean="0">
                <a:sym typeface="Symbol"/>
              </a:rPr>
              <a:t>: benchmark of simulations</a:t>
            </a:r>
          </a:p>
          <a:p>
            <a:pPr marL="514350" indent="-457200">
              <a:buFont typeface="+mj-lt"/>
              <a:buAutoNum type="arabicPeriod"/>
            </a:pPr>
            <a:r>
              <a:rPr lang="en-CA" dirty="0" smtClean="0"/>
              <a:t>Measure properties of UCN hardware: detectors, guides </a:t>
            </a:r>
            <a:r>
              <a:rPr lang="en-CA" dirty="0" err="1" smtClean="0"/>
              <a:t>etc</a:t>
            </a:r>
            <a:r>
              <a:rPr lang="en-CA" dirty="0" smtClean="0"/>
              <a:t> </a:t>
            </a:r>
          </a:p>
          <a:p>
            <a:pPr lvl="1"/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" y="4643587"/>
            <a:ext cx="810810" cy="5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904" y="4643587"/>
            <a:ext cx="810810" cy="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866" y="4643587"/>
            <a:ext cx="810810" cy="5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916" y="4643587"/>
            <a:ext cx="810810" cy="5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71" y="4643587"/>
            <a:ext cx="810811" cy="5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410" y="4643587"/>
            <a:ext cx="810810" cy="5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398" y="4643587"/>
            <a:ext cx="810811" cy="5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4312" y="4643587"/>
            <a:ext cx="810811" cy="5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360" y="4643587"/>
            <a:ext cx="859872" cy="5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893" y="4643587"/>
            <a:ext cx="964286" cy="5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5863" y="4643587"/>
            <a:ext cx="404798" cy="5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10345" y="4643587"/>
            <a:ext cx="964286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UCN source </a:t>
            </a:r>
            <a:r>
              <a:rPr lang="en-CA" dirty="0" smtClean="0"/>
              <a:t>progress this summer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608257"/>
            <a:ext cx="8229600" cy="4249493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After installation and successful cooling test durin</a:t>
            </a:r>
            <a:r>
              <a:rPr lang="en-CA" dirty="0" smtClean="0"/>
              <a:t>g the 2017 shutdown</a:t>
            </a:r>
            <a:endParaRPr lang="en-CA" dirty="0" smtClean="0"/>
          </a:p>
          <a:p>
            <a:r>
              <a:rPr lang="en-CA" dirty="0" smtClean="0"/>
              <a:t>Two </a:t>
            </a:r>
            <a:r>
              <a:rPr lang="en-CA" b="1" dirty="0" smtClean="0">
                <a:solidFill>
                  <a:srgbClr val="C00000"/>
                </a:solidFill>
              </a:rPr>
              <a:t>unsuccessful cooling attempts</a:t>
            </a:r>
            <a:r>
              <a:rPr lang="en-CA" dirty="0" smtClean="0"/>
              <a:t> this summer: needle valve in </a:t>
            </a:r>
            <a:r>
              <a:rPr lang="en-CA" baseline="30000" dirty="0" smtClean="0"/>
              <a:t>3</a:t>
            </a:r>
            <a:r>
              <a:rPr lang="en-CA" dirty="0" smtClean="0"/>
              <a:t>He line clogged at low temperature</a:t>
            </a:r>
          </a:p>
          <a:p>
            <a:r>
              <a:rPr lang="en-CA" dirty="0" smtClean="0"/>
              <a:t>Reason: probably </a:t>
            </a:r>
            <a:r>
              <a:rPr lang="en-CA" b="1" dirty="0" smtClean="0">
                <a:solidFill>
                  <a:srgbClr val="C00000"/>
                </a:solidFill>
              </a:rPr>
              <a:t>contamination of 3He system </a:t>
            </a:r>
            <a:r>
              <a:rPr lang="en-CA" dirty="0" smtClean="0"/>
              <a:t>with nitrogen or water </a:t>
            </a:r>
          </a:p>
          <a:p>
            <a:r>
              <a:rPr lang="en-CA" dirty="0" smtClean="0"/>
              <a:t>Mitigation: </a:t>
            </a:r>
          </a:p>
          <a:p>
            <a:pPr lvl="1"/>
            <a:r>
              <a:rPr lang="en-CA" b="1" dirty="0" smtClean="0">
                <a:solidFill>
                  <a:srgbClr val="56863E"/>
                </a:solidFill>
              </a:rPr>
              <a:t>fixed leak </a:t>
            </a:r>
            <a:r>
              <a:rPr lang="en-CA" dirty="0" smtClean="0"/>
              <a:t>in </a:t>
            </a:r>
            <a:r>
              <a:rPr lang="en-CA" baseline="30000" dirty="0" smtClean="0"/>
              <a:t>3</a:t>
            </a:r>
            <a:r>
              <a:rPr lang="en-CA" dirty="0" smtClean="0"/>
              <a:t>He pump,</a:t>
            </a:r>
          </a:p>
          <a:p>
            <a:pPr lvl="1"/>
            <a:r>
              <a:rPr lang="en-CA" b="1" dirty="0" smtClean="0">
                <a:solidFill>
                  <a:srgbClr val="56863E"/>
                </a:solidFill>
              </a:rPr>
              <a:t>better instrumentation </a:t>
            </a:r>
            <a:r>
              <a:rPr lang="en-CA" dirty="0" smtClean="0"/>
              <a:t>of cold trap</a:t>
            </a:r>
          </a:p>
          <a:p>
            <a:pPr lvl="1"/>
            <a:r>
              <a:rPr lang="en-CA" b="1" dirty="0" smtClean="0">
                <a:solidFill>
                  <a:srgbClr val="56863E"/>
                </a:solidFill>
              </a:rPr>
              <a:t>thorough leak check </a:t>
            </a:r>
            <a:r>
              <a:rPr lang="en-CA" dirty="0" smtClean="0"/>
              <a:t>of whole </a:t>
            </a:r>
            <a:r>
              <a:rPr lang="en-CA" baseline="30000" dirty="0" smtClean="0"/>
              <a:t>3</a:t>
            </a:r>
            <a:r>
              <a:rPr lang="en-CA" dirty="0" smtClean="0"/>
              <a:t>He system</a:t>
            </a:r>
          </a:p>
          <a:p>
            <a:pPr lvl="1"/>
            <a:r>
              <a:rPr lang="en-CA" dirty="0" smtClean="0"/>
              <a:t>added one </a:t>
            </a:r>
            <a:r>
              <a:rPr lang="en-CA" b="1" dirty="0" smtClean="0">
                <a:solidFill>
                  <a:srgbClr val="56863E"/>
                </a:solidFill>
              </a:rPr>
              <a:t>additional valve </a:t>
            </a:r>
            <a:r>
              <a:rPr lang="en-CA" dirty="0" smtClean="0"/>
              <a:t>to isolate system better</a:t>
            </a:r>
          </a:p>
          <a:p>
            <a:pPr lvl="1"/>
            <a:r>
              <a:rPr lang="en-CA" dirty="0" smtClean="0"/>
              <a:t> continued pumping to minimize contamination</a:t>
            </a:r>
          </a:p>
          <a:p>
            <a:r>
              <a:rPr lang="de-DE" dirty="0" smtClean="0"/>
              <a:t>lHe </a:t>
            </a:r>
            <a:r>
              <a:rPr lang="de-DE" dirty="0" smtClean="0"/>
              <a:t>operation shall </a:t>
            </a:r>
            <a:r>
              <a:rPr lang="de-DE" dirty="0" smtClean="0"/>
              <a:t>started </a:t>
            </a:r>
            <a:r>
              <a:rPr lang="de-DE" dirty="0" smtClean="0"/>
              <a:t>Monday, Nov </a:t>
            </a:r>
            <a:r>
              <a:rPr lang="de-DE" dirty="0" smtClean="0"/>
              <a:t>6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44605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UCN source cooldown</a:t>
            </a:r>
            <a:endParaRPr lang="de-DE" dirty="0"/>
          </a:p>
        </p:txBody>
      </p:sp>
      <p:pic>
        <p:nvPicPr>
          <p:cNvPr id="1026" name="Picture 2" descr="UCN Source Temperatures/PresentationTemperatur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035" y="1945341"/>
            <a:ext cx="4264212" cy="319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CN Source Temperatures/PresentationTemperatures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" r="15968"/>
          <a:stretch/>
        </p:blipFill>
        <p:spPr bwMode="auto">
          <a:xfrm>
            <a:off x="1190999" y="496817"/>
            <a:ext cx="6414793" cy="461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7605792" y="530817"/>
            <a:ext cx="0" cy="438214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704454" y="1429719"/>
            <a:ext cx="662555" cy="1011264"/>
          </a:xfrm>
          <a:prstGeom prst="straightConnector1">
            <a:avLst/>
          </a:prstGeom>
          <a:ln>
            <a:solidFill>
              <a:srgbClr val="33CCCC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20513" y="1216617"/>
            <a:ext cx="2036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33CCCC"/>
                </a:solidFill>
              </a:rPr>
              <a:t>Starting 3He pumps</a:t>
            </a:r>
            <a:endParaRPr lang="de-DE" dirty="0">
              <a:solidFill>
                <a:srgbClr val="33CCCC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206447" y="2087751"/>
            <a:ext cx="662554" cy="505632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19369" y="1903085"/>
            <a:ext cx="3166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00FF"/>
                </a:solidFill>
              </a:rPr>
              <a:t>Starting to fill UCN prod volume</a:t>
            </a:r>
            <a:endParaRPr lang="de-DE" dirty="0">
              <a:solidFill>
                <a:srgbClr val="FF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6551908" y="3452247"/>
            <a:ext cx="243340" cy="12902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70742" y="4439061"/>
            <a:ext cx="10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FF00FF"/>
                </a:solidFill>
              </a:rPr>
              <a:t>0.83K!</a:t>
            </a:r>
            <a:endParaRPr lang="de-DE" sz="2400" b="1" dirty="0">
              <a:solidFill>
                <a:srgbClr val="FF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95769" y="3161690"/>
            <a:ext cx="1933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FF00FF"/>
                </a:solidFill>
              </a:defRPr>
            </a:lvl1pPr>
          </a:lstStyle>
          <a:p>
            <a:r>
              <a:rPr lang="en-CA" b="0" dirty="0"/>
              <a:t>prod volume filled</a:t>
            </a:r>
            <a:endParaRPr lang="de-DE" b="0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653580" y="4653366"/>
            <a:ext cx="417162" cy="89115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572000" y="23058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DE" b="1" dirty="0">
                <a:solidFill>
                  <a:srgbClr val="56863E"/>
                </a:solidFill>
                <a:effectLst/>
              </a:rPr>
              <a:t>Monday Nov 13: first UCN production at TRIUMF and in Canada!</a:t>
            </a:r>
            <a:endParaRPr lang="de-DE" b="1" dirty="0">
              <a:solidFill>
                <a:srgbClr val="56863E"/>
              </a:solidFill>
              <a:effectLst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58000" y="2911922"/>
            <a:ext cx="893386" cy="1786001"/>
          </a:xfrm>
          <a:prstGeom prst="straightConnector1">
            <a:avLst/>
          </a:prstGeom>
          <a:ln>
            <a:solidFill>
              <a:srgbClr val="56863E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7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First UCN production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65" y="548229"/>
            <a:ext cx="9038993" cy="3745865"/>
          </a:xfrm>
        </p:spPr>
        <p:txBody>
          <a:bodyPr/>
          <a:lstStyle/>
          <a:p>
            <a:r>
              <a:rPr lang="en-CA" dirty="0" smtClean="0"/>
              <a:t>50 </a:t>
            </a:r>
            <a:r>
              <a:rPr lang="en-CA" dirty="0" err="1" smtClean="0"/>
              <a:t>nA</a:t>
            </a:r>
            <a:r>
              <a:rPr lang="en-CA" dirty="0" smtClean="0"/>
              <a:t>, 60s beam on target, with UCN valve closed</a:t>
            </a:r>
          </a:p>
          <a:p>
            <a:r>
              <a:rPr lang="en-CA" dirty="0" smtClean="0"/>
              <a:t>After beam on, open IV1 and detect UCN</a:t>
            </a:r>
          </a:p>
        </p:txBody>
      </p:sp>
      <p:pic>
        <p:nvPicPr>
          <p:cNvPr id="2051" name="Picture 3" descr="C:\rpicker\_Transfer\_Talks,Poster\2017-11-15 UCN Monthly on first UCN\Screenshot from 2017-11-13 10-36-04_first_uc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48" y="1600080"/>
            <a:ext cx="3163128" cy="354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rpicker\_Transfer\_Talks,Poster\2017-11-15 UCN Monthly on first UCN\Screenshot from 2017-11-13 10-36-44_first_ucn_cycle_cou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2" y="1600081"/>
            <a:ext cx="3072232" cy="350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43882" y="2911289"/>
            <a:ext cx="2420471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plots in this presentation are created from our online</a:t>
            </a:r>
          </a:p>
          <a:p>
            <a:r>
              <a:rPr lang="en-CA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displays and therefore are very preliminary!</a:t>
            </a:r>
            <a:endParaRPr lang="en-C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90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6" y="589023"/>
            <a:ext cx="5392302" cy="30673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Then ramping up from 0.05uA to 1uA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412" y="436192"/>
            <a:ext cx="3406588" cy="4707308"/>
          </a:xfrm>
        </p:spPr>
        <p:txBody>
          <a:bodyPr>
            <a:normAutofit/>
          </a:bodyPr>
          <a:lstStyle/>
          <a:p>
            <a:r>
              <a:rPr lang="en-CA" sz="2000" dirty="0" smtClean="0"/>
              <a:t>Want to see linearity in beam current</a:t>
            </a:r>
          </a:p>
          <a:p>
            <a:r>
              <a:rPr lang="en-CA" sz="2000" dirty="0" smtClean="0"/>
              <a:t>Maximum UCN </a:t>
            </a:r>
            <a:r>
              <a:rPr lang="en-CA" sz="2000" dirty="0" err="1" smtClean="0"/>
              <a:t>countrate</a:t>
            </a:r>
            <a:r>
              <a:rPr lang="en-CA" sz="2000" dirty="0" smtClean="0"/>
              <a:t> 47000 at 1uA</a:t>
            </a:r>
          </a:p>
          <a:p>
            <a:endParaRPr lang="de-DE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0" t="27323" r="15369" b="17709"/>
          <a:stretch/>
        </p:blipFill>
        <p:spPr bwMode="auto">
          <a:xfrm>
            <a:off x="49306" y="469901"/>
            <a:ext cx="5562601" cy="343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84485" y="597862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738240"/>
            <a:ext cx="87070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RCNP best shot </a:t>
            </a:r>
            <a:r>
              <a:rPr lang="en-CA" sz="2000" dirty="0" smtClean="0"/>
              <a:t>80000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We have non optimized UCN valve, longer UCN guides and an aluminum foil before the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By far enough UCN to do our measurement program          </a:t>
            </a:r>
            <a:r>
              <a:rPr lang="en-CA" sz="1100" dirty="0" smtClean="0"/>
              <a:t>(I assumed 10000 for my estimate)</a:t>
            </a:r>
            <a:endParaRPr lang="en-CA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2496219" y="4164586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pic>
        <p:nvPicPr>
          <p:cNvPr id="8" name="Picture 4" descr="C:\rpicker\_Transfer\_Talks,Poster\2017-11-15 UCN Monthly on first UCN\image1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1"/>
          <a:stretch/>
        </p:blipFill>
        <p:spPr bwMode="auto">
          <a:xfrm>
            <a:off x="5993334" y="2502387"/>
            <a:ext cx="3150666" cy="183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20045917">
            <a:off x="1061579" y="1044139"/>
            <a:ext cx="29604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4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45493" y="4440300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93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3813042" y="2135736"/>
            <a:ext cx="5182172" cy="2873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UCN storage lifetime in source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0248"/>
            <a:ext cx="7113494" cy="4143674"/>
          </a:xfrm>
        </p:spPr>
        <p:txBody>
          <a:bodyPr>
            <a:normAutofit/>
          </a:bodyPr>
          <a:lstStyle/>
          <a:p>
            <a:r>
              <a:rPr lang="en-CA" sz="2400" dirty="0" smtClean="0"/>
              <a:t>Change delay between proton beam off and UCN valve open between 0 and 170s</a:t>
            </a:r>
          </a:p>
          <a:p>
            <a:r>
              <a:rPr lang="en-CA" sz="2400" dirty="0" smtClean="0"/>
              <a:t>Result </a:t>
            </a:r>
            <a:r>
              <a:rPr lang="en-CA" sz="2400" dirty="0" smtClean="0"/>
              <a:t>38 </a:t>
            </a:r>
            <a:r>
              <a:rPr lang="en-CA" sz="2400" dirty="0" smtClean="0"/>
              <a:t>s (best 80s at RCNP)</a:t>
            </a:r>
          </a:p>
          <a:p>
            <a:r>
              <a:rPr lang="en-CA" sz="2400" dirty="0" smtClean="0"/>
              <a:t>Upscattering lifetime in                           superfluid helium at                                           0.85K: 253 s</a:t>
            </a:r>
          </a:p>
          <a:p>
            <a:r>
              <a:rPr lang="en-CA" sz="2400" dirty="0" smtClean="0"/>
              <a:t>Taking this and the                                       neutron decay lifetime                                       into account we get a                                       wall lifetime of 48 s</a:t>
            </a:r>
            <a:endParaRPr lang="de-DE" sz="2400" dirty="0"/>
          </a:p>
        </p:txBody>
      </p:sp>
      <p:sp>
        <p:nvSpPr>
          <p:cNvPr id="5" name="Rectangle 4"/>
          <p:cNvSpPr/>
          <p:nvPr/>
        </p:nvSpPr>
        <p:spPr>
          <a:xfrm rot="1265065">
            <a:off x="6192249" y="2694089"/>
            <a:ext cx="2222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32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53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61" y="0"/>
            <a:ext cx="6667792" cy="469901"/>
          </a:xfrm>
        </p:spPr>
        <p:txBody>
          <a:bodyPr/>
          <a:lstStyle/>
          <a:p>
            <a:r>
              <a:rPr lang="en-CA" dirty="0" smtClean="0"/>
              <a:t>The Hangover day (aka testing emergency procedures…)</a:t>
            </a:r>
            <a:endParaRPr lang="de-DE" dirty="0"/>
          </a:p>
        </p:txBody>
      </p:sp>
      <p:sp>
        <p:nvSpPr>
          <p:cNvPr id="4" name="AutoShape 2" descr="IMG_23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4" descr="IMG_23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6" descr="IMG_237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128" name="Picture 8" descr="C:\rpicker\_Transfer\_Talks,Poster\2017-11-15 UCN Monthly on first UCN\PresentationTemperaturesNov1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2"/>
            <a:ext cx="737616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708780" y="3107514"/>
            <a:ext cx="0" cy="690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9107047">
            <a:off x="194572" y="1894853"/>
            <a:ext cx="2359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PLC fuse blew: stopped</a:t>
            </a:r>
          </a:p>
          <a:p>
            <a:r>
              <a:rPr lang="en-CA" dirty="0" smtClean="0"/>
              <a:t>pumps, closed valves</a:t>
            </a:r>
            <a:endParaRPr lang="de-DE" dirty="0"/>
          </a:p>
        </p:txBody>
      </p:sp>
      <p:pic>
        <p:nvPicPr>
          <p:cNvPr id="5127" name="Picture 7" descr="C:\rpicker\_Transfer\_Talks,Poster\2017-11-15 UCN Monthly on first UCN\IMG_2376.JP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9" r="21916" b="16373"/>
          <a:stretch/>
        </p:blipFill>
        <p:spPr bwMode="auto">
          <a:xfrm>
            <a:off x="5800599" y="469902"/>
            <a:ext cx="3343401" cy="174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>
            <a:off x="2532880" y="2535728"/>
            <a:ext cx="0" cy="690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9107047">
            <a:off x="1973239" y="1183694"/>
            <a:ext cx="2684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/>
              <a:t>Lhe</a:t>
            </a:r>
            <a:r>
              <a:rPr lang="en-CA" dirty="0" smtClean="0"/>
              <a:t> transfer clogged</a:t>
            </a:r>
            <a:r>
              <a:rPr lang="de-DE" dirty="0" smtClean="0"/>
              <a:t>,</a:t>
            </a:r>
          </a:p>
          <a:p>
            <a:r>
              <a:rPr lang="de-DE" dirty="0" smtClean="0"/>
              <a:t>cryostat could not be filled</a:t>
            </a:r>
            <a:endParaRPr lang="en-CA" dirty="0" smtClean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246807" y="3569083"/>
            <a:ext cx="2152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UCN storage lifetime</a:t>
            </a:r>
            <a:endParaRPr lang="de-DE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7134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Using the warm-up: production vs temperature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8" t="24664" r="9430" b="19590"/>
          <a:stretch/>
        </p:blipFill>
        <p:spPr bwMode="auto">
          <a:xfrm>
            <a:off x="0" y="425590"/>
            <a:ext cx="7562733" cy="467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4" t="25116" r="28117" b="20586"/>
          <a:stretch/>
        </p:blipFill>
        <p:spPr bwMode="auto">
          <a:xfrm>
            <a:off x="5510569" y="1241727"/>
            <a:ext cx="3633431" cy="2185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 rot="1709737">
            <a:off x="2390883" y="1256858"/>
            <a:ext cx="29604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4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709737">
            <a:off x="6520767" y="1609565"/>
            <a:ext cx="19791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92041" y="3760245"/>
                <a:ext cx="1316066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de-DE" sz="280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den>
                      </m:f>
                      <m:r>
                        <a:rPr lang="de-DE" sz="2800" i="1" smtClean="0">
                          <a:latin typeface="Cambria Math"/>
                          <a:ea typeface="Cambria Math"/>
                        </a:rPr>
                        <m:t>∝</m:t>
                      </m:r>
                      <m:sSup>
                        <m:sSupPr>
                          <m:ctrlPr>
                            <a:rPr lang="de-DE" sz="2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CA" sz="28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CA" sz="28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041" y="3760245"/>
                <a:ext cx="1316066" cy="9017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rot="1781577">
            <a:off x="6404739" y="2014776"/>
            <a:ext cx="1648208" cy="688236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r>
              <a:rPr lang="en-CA" dirty="0" smtClean="0">
                <a:solidFill>
                  <a:srgbClr val="0070C0"/>
                </a:solidFill>
              </a:rPr>
              <a:t>not a good fit…</a:t>
            </a:r>
            <a:endParaRPr lang="en-C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61" y="0"/>
            <a:ext cx="6667792" cy="469901"/>
          </a:xfrm>
        </p:spPr>
        <p:txBody>
          <a:bodyPr/>
          <a:lstStyle/>
          <a:p>
            <a:r>
              <a:rPr lang="en-CA" dirty="0" smtClean="0"/>
              <a:t>The Hangover day (aka testing emergency procedures…)</a:t>
            </a:r>
            <a:endParaRPr lang="de-DE" dirty="0"/>
          </a:p>
        </p:txBody>
      </p:sp>
      <p:sp>
        <p:nvSpPr>
          <p:cNvPr id="4" name="AutoShape 2" descr="IMG_23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4" descr="IMG_23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6" descr="IMG_237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128" name="Picture 8" descr="C:\rpicker\_Transfer\_Talks,Poster\2017-11-15 UCN Monthly on first UCN\PresentationTemperaturesNov1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2"/>
            <a:ext cx="737616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708780" y="3107514"/>
            <a:ext cx="0" cy="690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9107047">
            <a:off x="194572" y="1894853"/>
            <a:ext cx="2359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PLC fuse blew: stopped</a:t>
            </a:r>
          </a:p>
          <a:p>
            <a:r>
              <a:rPr lang="en-CA" dirty="0" smtClean="0"/>
              <a:t>pumps, closed valves</a:t>
            </a:r>
            <a:endParaRPr lang="de-DE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532880" y="2535728"/>
            <a:ext cx="0" cy="690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9107047">
            <a:off x="1973239" y="1183694"/>
            <a:ext cx="2684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/>
              <a:t>Lhe</a:t>
            </a:r>
            <a:r>
              <a:rPr lang="en-CA" dirty="0" smtClean="0"/>
              <a:t> transfer clogged</a:t>
            </a:r>
            <a:r>
              <a:rPr lang="de-DE" dirty="0" smtClean="0"/>
              <a:t>,</a:t>
            </a:r>
          </a:p>
          <a:p>
            <a:r>
              <a:rPr lang="de-DE" dirty="0" smtClean="0"/>
              <a:t>cryostat could not be filled</a:t>
            </a:r>
            <a:endParaRPr lang="en-CA" dirty="0" smtClean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380593" y="3569083"/>
            <a:ext cx="188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UCN storage time</a:t>
            </a:r>
            <a:endParaRPr lang="de-DE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875145" y="3267997"/>
            <a:ext cx="2377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Resuming </a:t>
            </a:r>
            <a:r>
              <a:rPr lang="en-C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exp</a:t>
            </a:r>
            <a:r>
              <a:rPr lang="en-C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program</a:t>
            </a:r>
            <a:endParaRPr lang="de-DE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82259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Storage lifetime evolution over 18 days of running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4" y="1000125"/>
            <a:ext cx="7424492" cy="4143375"/>
          </a:xfrm>
        </p:spPr>
      </p:pic>
      <p:sp>
        <p:nvSpPr>
          <p:cNvPr id="5" name="Rectangle 4"/>
          <p:cNvSpPr/>
          <p:nvPr/>
        </p:nvSpPr>
        <p:spPr>
          <a:xfrm rot="1265065">
            <a:off x="5471813" y="2860343"/>
            <a:ext cx="2222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32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10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Increasing proton current up to 10 </a:t>
            </a:r>
            <a:r>
              <a:rPr lang="en-CA" dirty="0" err="1" smtClean="0"/>
              <a:t>uA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903"/>
            <a:ext cx="6172200" cy="3511040"/>
          </a:xfrm>
        </p:spPr>
      </p:pic>
      <p:cxnSp>
        <p:nvCxnSpPr>
          <p:cNvPr id="6" name="Straight Connector 5"/>
          <p:cNvCxnSpPr/>
          <p:nvPr/>
        </p:nvCxnSpPr>
        <p:spPr>
          <a:xfrm flipV="1">
            <a:off x="1156855" y="796636"/>
            <a:ext cx="4371109" cy="271549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125636" y="4178945"/>
                <a:ext cx="7638717" cy="946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Vertical Source is capable of sustaining higher currents and the UCN yield can be increased significantly.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Highest number for 60 s irradiation and 10 µA: </a:t>
                </a:r>
                <a14:m>
                  <m:oMath xmlns:m="http://schemas.openxmlformats.org/officeDocument/2006/math">
                    <m:r>
                      <a:rPr lang="en-CA" i="1" dirty="0" smtClean="0">
                        <a:latin typeface="Cambria Math" panose="02040503050406030204" pitchFamily="18" charset="0"/>
                      </a:rPr>
                      <m:t>3.25</m:t>
                    </m:r>
                    <m:r>
                      <a:rPr lang="en-CA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CA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CA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CA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636" y="4178945"/>
                <a:ext cx="7638717" cy="946991"/>
              </a:xfrm>
              <a:prstGeom prst="rect">
                <a:avLst/>
              </a:prstGeom>
              <a:blipFill>
                <a:blip r:embed="rId3"/>
                <a:stretch>
                  <a:fillRect l="-559" t="-3871" r="-1197" b="-77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83182" y="2978727"/>
            <a:ext cx="2072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30 s irradiation time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997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5" y="0"/>
            <a:ext cx="6997898" cy="469901"/>
          </a:xfrm>
        </p:spPr>
        <p:txBody>
          <a:bodyPr/>
          <a:lstStyle/>
          <a:p>
            <a:r>
              <a:rPr lang="en-CA" sz="1800" dirty="0" smtClean="0"/>
              <a:t>Storage lifetimes for higher currents and different irradiation times</a:t>
            </a:r>
            <a:endParaRPr lang="en-CA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104"/>
            <a:ext cx="4890655" cy="343708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28" y="2820038"/>
            <a:ext cx="3306072" cy="2323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639" y="507423"/>
            <a:ext cx="3248361" cy="2282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528" y="4072727"/>
            <a:ext cx="4232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Lowest point 7  </a:t>
            </a:r>
            <a:r>
              <a:rPr lang="en-CA" dirty="0"/>
              <a:t>µ</a:t>
            </a:r>
            <a:r>
              <a:rPr lang="en-CA" dirty="0" smtClean="0"/>
              <a:t>A and 60 s irradiation: 25 s storage lifetime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Could not measure 10 µA above 30 s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 rot="20161330">
            <a:off x="2906607" y="2248296"/>
            <a:ext cx="29604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preliminary</a:t>
            </a:r>
            <a:endParaRPr lang="en-US" sz="4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457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Experimental program excerpt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b="1" dirty="0" smtClean="0"/>
              <a:t>Produce</a:t>
            </a:r>
            <a:r>
              <a:rPr lang="en-CA" dirty="0" smtClean="0"/>
              <a:t> first </a:t>
            </a:r>
            <a:r>
              <a:rPr lang="en-CA" b="1" dirty="0" smtClean="0"/>
              <a:t>UCN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Understand source performance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UCN </a:t>
            </a:r>
            <a:r>
              <a:rPr lang="en-CA" b="1" dirty="0" smtClean="0"/>
              <a:t>storage lifetime measurement </a:t>
            </a:r>
            <a:r>
              <a:rPr lang="en-CA" dirty="0" smtClean="0"/>
              <a:t>in source: assessment of wall quality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Same as above for </a:t>
            </a:r>
            <a:r>
              <a:rPr lang="en-CA" b="1" dirty="0" smtClean="0"/>
              <a:t>various He temperatures</a:t>
            </a:r>
            <a:r>
              <a:rPr lang="en-CA" dirty="0" smtClean="0"/>
              <a:t>: what temp. is ideal?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CA" dirty="0" smtClean="0"/>
              <a:t>Repeat 2a) daily: source stability</a:t>
            </a:r>
          </a:p>
          <a:p>
            <a:pPr marL="514350" indent="-457200">
              <a:buFont typeface="+mj-lt"/>
              <a:buAutoNum type="arabicPeriod"/>
            </a:pPr>
            <a:r>
              <a:rPr lang="en-CA" b="1" dirty="0" smtClean="0"/>
              <a:t>Explore higher proton currents</a:t>
            </a:r>
            <a:r>
              <a:rPr lang="en-CA" dirty="0" smtClean="0"/>
              <a:t>: production ↑, temp ↑ and lifetime </a:t>
            </a:r>
            <a:r>
              <a:rPr lang="en-CA" dirty="0" smtClean="0">
                <a:sym typeface="Symbol"/>
              </a:rPr>
              <a:t></a:t>
            </a:r>
          </a:p>
          <a:p>
            <a:pPr marL="514350" indent="-457200">
              <a:buFont typeface="+mj-lt"/>
              <a:buAutoNum type="arabicPeriod"/>
            </a:pPr>
            <a:r>
              <a:rPr lang="en-CA" b="1" dirty="0" smtClean="0">
                <a:sym typeface="Symbol"/>
              </a:rPr>
              <a:t>Compare</a:t>
            </a:r>
            <a:r>
              <a:rPr lang="en-CA" dirty="0" smtClean="0">
                <a:sym typeface="Symbol"/>
              </a:rPr>
              <a:t> UCN production volume heating through </a:t>
            </a:r>
            <a:r>
              <a:rPr lang="en-CA" b="1" dirty="0" smtClean="0">
                <a:sym typeface="Symbol"/>
              </a:rPr>
              <a:t>heaters and proton current</a:t>
            </a:r>
            <a:r>
              <a:rPr lang="en-CA" dirty="0" smtClean="0">
                <a:sym typeface="Symbol"/>
              </a:rPr>
              <a:t>: benchmark of simulations</a:t>
            </a:r>
          </a:p>
          <a:p>
            <a:pPr marL="514350" indent="-457200">
              <a:buFont typeface="+mj-lt"/>
              <a:buAutoNum type="arabicPeriod"/>
            </a:pPr>
            <a:r>
              <a:rPr lang="en-CA" dirty="0" smtClean="0"/>
              <a:t>Measure properties of UCN hardware: detectors, guides </a:t>
            </a:r>
            <a:r>
              <a:rPr lang="en-CA" dirty="0" err="1" smtClean="0"/>
              <a:t>etc</a:t>
            </a:r>
            <a:r>
              <a:rPr lang="en-CA" dirty="0" smtClean="0"/>
              <a:t> </a:t>
            </a:r>
          </a:p>
          <a:p>
            <a:pPr lvl="1"/>
            <a:endParaRPr lang="de-DE" dirty="0"/>
          </a:p>
        </p:txBody>
      </p:sp>
      <p:sp>
        <p:nvSpPr>
          <p:cNvPr id="4" name="TextBox 3"/>
          <p:cNvSpPr txBox="1"/>
          <p:nvPr/>
        </p:nvSpPr>
        <p:spPr>
          <a:xfrm>
            <a:off x="3710935" y="428709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498" y="1472529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5433" y="2233186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773" y="3097975"/>
            <a:ext cx="1858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Nov 17,18,19</a:t>
            </a:r>
            <a:endParaRPr lang="de-D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8350" y="2154706"/>
            <a:ext cx="1076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Nov 20</a:t>
            </a:r>
            <a:endParaRPr lang="de-D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86194" y="3435000"/>
            <a:ext cx="1076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de-DE" dirty="0">
                <a:sym typeface="Wingdings"/>
              </a:rPr>
              <a:t>Nov </a:t>
            </a:r>
            <a:r>
              <a:rPr lang="de-DE" dirty="0" smtClean="0">
                <a:sym typeface="Wingdings"/>
              </a:rPr>
              <a:t>20</a:t>
            </a:r>
            <a:endParaRPr lang="de-DE" dirty="0"/>
          </a:p>
        </p:txBody>
      </p:sp>
      <p:sp>
        <p:nvSpPr>
          <p:cNvPr id="10" name="TextBox 9"/>
          <p:cNvSpPr txBox="1"/>
          <p:nvPr/>
        </p:nvSpPr>
        <p:spPr>
          <a:xfrm>
            <a:off x="2599827" y="4489715"/>
            <a:ext cx="1873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Nov 24-Dec 1</a:t>
            </a:r>
            <a:endParaRPr lang="de-D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1649" y="2913308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63746" y="3527982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1057" y="4287994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56863E"/>
                </a:solidFill>
                <a:sym typeface="Wingdings"/>
              </a:rPr>
              <a:t></a:t>
            </a:r>
            <a:endParaRPr lang="de-DE" sz="4800" dirty="0">
              <a:solidFill>
                <a:srgbClr val="568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we could not do…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Dec 1: 2h power outage at TRIUMF</a:t>
            </a:r>
          </a:p>
          <a:p>
            <a:r>
              <a:rPr lang="en-CA" dirty="0" smtClean="0"/>
              <a:t>IOC/PLC communication could only be restored on Dec 2 evening</a:t>
            </a:r>
          </a:p>
          <a:p>
            <a:r>
              <a:rPr lang="en-CA" dirty="0" smtClean="0"/>
              <a:t>The cryostat was too warm to resume</a:t>
            </a:r>
            <a:r>
              <a:rPr lang="en-CA" dirty="0"/>
              <a:t> </a:t>
            </a:r>
            <a:r>
              <a:rPr lang="en-CA" dirty="0" smtClean="0"/>
              <a:t>operation before the end of the </a:t>
            </a:r>
            <a:r>
              <a:rPr lang="en-CA" dirty="0" smtClean="0"/>
              <a:t>beam time </a:t>
            </a:r>
            <a:r>
              <a:rPr lang="en-CA" dirty="0" smtClean="0"/>
              <a:t>Dec 4</a:t>
            </a:r>
          </a:p>
          <a:p>
            <a:r>
              <a:rPr lang="en-CA" dirty="0" smtClean="0"/>
              <a:t>We could not</a:t>
            </a:r>
          </a:p>
          <a:p>
            <a:pPr lvl="1"/>
            <a:r>
              <a:rPr lang="en-CA" dirty="0" smtClean="0"/>
              <a:t>Take baseline data for the transmission </a:t>
            </a:r>
            <a:r>
              <a:rPr lang="en-CA" dirty="0" smtClean="0"/>
              <a:t>of two UCN parts (rotary </a:t>
            </a:r>
            <a:r>
              <a:rPr lang="en-CA" dirty="0" smtClean="0"/>
              <a:t>valve and the 90 degree </a:t>
            </a:r>
            <a:r>
              <a:rPr lang="en-CA" dirty="0" smtClean="0"/>
              <a:t>bend)</a:t>
            </a:r>
            <a:endParaRPr lang="en-CA" dirty="0" smtClean="0"/>
          </a:p>
          <a:p>
            <a:pPr lvl="1"/>
            <a:r>
              <a:rPr lang="en-CA" b="1" dirty="0" smtClean="0"/>
              <a:t>Remove the Al foil </a:t>
            </a:r>
            <a:r>
              <a:rPr lang="en-CA" dirty="0" smtClean="0"/>
              <a:t>in front of the </a:t>
            </a:r>
            <a:r>
              <a:rPr lang="en-CA" baseline="30000" dirty="0" smtClean="0"/>
              <a:t>6</a:t>
            </a:r>
            <a:r>
              <a:rPr lang="en-CA" dirty="0" smtClean="0"/>
              <a:t>Li detector</a:t>
            </a:r>
          </a:p>
          <a:p>
            <a:pPr lvl="1"/>
            <a:r>
              <a:rPr lang="en-CA" b="1" dirty="0" smtClean="0"/>
              <a:t>Spoil the UCN production volume </a:t>
            </a:r>
            <a:r>
              <a:rPr lang="en-CA" dirty="0" smtClean="0"/>
              <a:t>on purpose </a:t>
            </a:r>
            <a:r>
              <a:rPr lang="en-CA" dirty="0" smtClean="0"/>
              <a:t>with </a:t>
            </a:r>
            <a:r>
              <a:rPr lang="en-CA" dirty="0" smtClean="0"/>
              <a:t>Ni or H2O to determine its effect on the neutron storage lifetime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439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Experimental program continuation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000" dirty="0" smtClean="0"/>
              <a:t>new valves, switches (UCN </a:t>
            </a:r>
            <a:r>
              <a:rPr lang="en-CA" sz="2000" dirty="0" smtClean="0"/>
              <a:t>source valve, Y switch, </a:t>
            </a:r>
            <a:r>
              <a:rPr lang="en-CA" sz="2000" dirty="0" smtClean="0"/>
              <a:t>detector </a:t>
            </a:r>
            <a:r>
              <a:rPr lang="en-CA" sz="2000" dirty="0" smtClean="0"/>
              <a:t>switch and </a:t>
            </a:r>
            <a:r>
              <a:rPr lang="en-CA" sz="2000" dirty="0" smtClean="0"/>
              <a:t>EDM </a:t>
            </a:r>
            <a:r>
              <a:rPr lang="en-CA" sz="2000" dirty="0" smtClean="0"/>
              <a:t>cell plug)</a:t>
            </a:r>
            <a:endParaRPr lang="en-CA" sz="2000" dirty="0" smtClean="0"/>
          </a:p>
          <a:p>
            <a:r>
              <a:rPr lang="en-CA" sz="2000" dirty="0" smtClean="0"/>
              <a:t>storage lifetime measurements of UCN hardware</a:t>
            </a:r>
          </a:p>
          <a:p>
            <a:r>
              <a:rPr lang="en-CA" sz="2000" dirty="0" smtClean="0"/>
              <a:t>polarizer (SC?), analyzer</a:t>
            </a:r>
          </a:p>
          <a:p>
            <a:r>
              <a:rPr lang="en-CA" sz="2000" dirty="0" smtClean="0"/>
              <a:t>storage in EDM cell</a:t>
            </a:r>
          </a:p>
          <a:p>
            <a:r>
              <a:rPr lang="en-CA" sz="2000" dirty="0" smtClean="0"/>
              <a:t>Ramsey cycles</a:t>
            </a:r>
          </a:p>
          <a:p>
            <a:endParaRPr lang="en-CA" sz="2000" dirty="0"/>
          </a:p>
          <a:p>
            <a:r>
              <a:rPr lang="en-CA" sz="2000" dirty="0" smtClean="0"/>
              <a:t>What is the priority of these? Relevance for new source?</a:t>
            </a:r>
          </a:p>
          <a:p>
            <a:r>
              <a:rPr lang="en-CA" sz="2000" dirty="0" smtClean="0"/>
              <a:t>I suggest to </a:t>
            </a:r>
            <a:r>
              <a:rPr lang="en-CA" sz="2000" b="1" dirty="0" smtClean="0"/>
              <a:t>prioritize the new UCN source </a:t>
            </a:r>
            <a:r>
              <a:rPr lang="en-CA" sz="2000" dirty="0" smtClean="0"/>
              <a:t>in the next 6 months and plan </a:t>
            </a:r>
            <a:r>
              <a:rPr lang="en-CA" sz="2000" b="1" dirty="0" smtClean="0"/>
              <a:t>no </a:t>
            </a:r>
            <a:r>
              <a:rPr lang="en-CA" sz="2000" b="1" dirty="0" err="1" smtClean="0"/>
              <a:t>cooldown</a:t>
            </a:r>
            <a:r>
              <a:rPr lang="en-CA" sz="2000" b="1" dirty="0" smtClean="0"/>
              <a:t> and run during schedule 134 </a:t>
            </a:r>
            <a:r>
              <a:rPr lang="en-CA" sz="2000" dirty="0" smtClean="0"/>
              <a:t>(May to September)</a:t>
            </a:r>
          </a:p>
          <a:p>
            <a:endParaRPr lang="en-CA" sz="2000" dirty="0" smtClean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3494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69900"/>
            <a:ext cx="6179250" cy="3305485"/>
          </a:xfrm>
        </p:spPr>
        <p:txBody>
          <a:bodyPr>
            <a:noAutofit/>
          </a:bodyPr>
          <a:lstStyle/>
          <a:p>
            <a:r>
              <a:rPr lang="en-CA" sz="1800" b="1" dirty="0" smtClean="0">
                <a:solidFill>
                  <a:schemeClr val="tx2"/>
                </a:solidFill>
              </a:rPr>
              <a:t>We are very happy that we have achieved the milestone of UCN production at TRIUMF!</a:t>
            </a:r>
            <a:endParaRPr lang="en-CA" sz="1800" dirty="0" smtClean="0"/>
          </a:p>
          <a:p>
            <a:r>
              <a:rPr lang="en-CA" sz="1800" dirty="0"/>
              <a:t>This was only possible because of an amazing group </a:t>
            </a:r>
            <a:r>
              <a:rPr lang="en-CA" sz="1800" dirty="0" smtClean="0"/>
              <a:t>                                     effort. Thanks </a:t>
            </a:r>
            <a:r>
              <a:rPr lang="en-CA" sz="1800" dirty="0"/>
              <a:t>to:</a:t>
            </a:r>
          </a:p>
          <a:p>
            <a:pPr lvl="1"/>
            <a:r>
              <a:rPr lang="en-CA" sz="1600" dirty="0"/>
              <a:t>Our undergrads!</a:t>
            </a:r>
          </a:p>
          <a:p>
            <a:pPr lvl="1"/>
            <a:r>
              <a:rPr lang="en-CA" sz="1600" dirty="0"/>
              <a:t>The whole UCN </a:t>
            </a:r>
            <a:r>
              <a:rPr lang="en-CA" sz="1600" dirty="0" smtClean="0"/>
              <a:t>group: everybody </a:t>
            </a:r>
            <a:r>
              <a:rPr lang="en-CA" sz="1600" dirty="0"/>
              <a:t>took on what </a:t>
            </a:r>
            <a:r>
              <a:rPr lang="en-CA" sz="1600" dirty="0" smtClean="0"/>
              <a:t>needed                                                   to </a:t>
            </a:r>
            <a:r>
              <a:rPr lang="en-CA" sz="1600" dirty="0"/>
              <a:t>be done.</a:t>
            </a:r>
          </a:p>
          <a:p>
            <a:pPr lvl="1"/>
            <a:r>
              <a:rPr lang="en-CA" sz="1600" dirty="0"/>
              <a:t>Support from other groups at TRIUMF</a:t>
            </a:r>
            <a:r>
              <a:rPr lang="en-CA" sz="1600" dirty="0" smtClean="0"/>
              <a:t>.</a:t>
            </a:r>
          </a:p>
          <a:p>
            <a:endParaRPr lang="en-CA" sz="2000" dirty="0"/>
          </a:p>
          <a:p>
            <a:r>
              <a:rPr lang="en-CA" sz="2000" dirty="0" smtClean="0"/>
              <a:t>Next: </a:t>
            </a:r>
          </a:p>
          <a:p>
            <a:pPr lvl="1"/>
            <a:r>
              <a:rPr lang="en-CA" sz="1600" dirty="0" smtClean="0"/>
              <a:t>Maintenance of the source during the shutdown </a:t>
            </a:r>
          </a:p>
          <a:p>
            <a:pPr lvl="1"/>
            <a:r>
              <a:rPr lang="en-CA" sz="1600" dirty="0" smtClean="0"/>
              <a:t>Continue experimental program but put focus on new UCN source</a:t>
            </a:r>
            <a:endParaRPr lang="en-CA" sz="1600" dirty="0"/>
          </a:p>
          <a:p>
            <a:endParaRPr lang="en-CA" sz="1800" dirty="0"/>
          </a:p>
          <a:p>
            <a:endParaRPr lang="de-DE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499" y="469901"/>
            <a:ext cx="2646501" cy="148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46041" y="3460377"/>
            <a:ext cx="2083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bg1"/>
                </a:solidFill>
              </a:rPr>
              <a:t>Thank you!</a:t>
            </a:r>
            <a:endParaRPr lang="de-D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8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2870</TotalTime>
  <Words>872</Words>
  <Application>Microsoft Office PowerPoint</Application>
  <PresentationFormat>On-screen Show (16:9)</PresentationFormat>
  <Paragraphs>133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Avenir Heavy</vt:lpstr>
      <vt:lpstr>Calibri</vt:lpstr>
      <vt:lpstr>Cambria Math</vt:lpstr>
      <vt:lpstr>Myriad Pro</vt:lpstr>
      <vt:lpstr>Myriad Pro Light</vt:lpstr>
      <vt:lpstr>Myriad Pro SemiExt</vt:lpstr>
      <vt:lpstr>Myriad Web Pro</vt:lpstr>
      <vt:lpstr>Symbol</vt:lpstr>
      <vt:lpstr>Wingdings</vt:lpstr>
      <vt:lpstr>ヒラギノ角ゴ Pro W3</vt:lpstr>
      <vt:lpstr>201603_TRIUMF PPT Template_rev</vt:lpstr>
      <vt:lpstr>PowerPoint Presentation</vt:lpstr>
      <vt:lpstr>Experimental program excerpt</vt:lpstr>
      <vt:lpstr>UCN source progress this summer</vt:lpstr>
      <vt:lpstr>UCN source cooldown</vt:lpstr>
      <vt:lpstr>First UCN production</vt:lpstr>
      <vt:lpstr>Then ramping up from 0.05uA to 1uA</vt:lpstr>
      <vt:lpstr>UCN storage lifetime in source</vt:lpstr>
      <vt:lpstr>The Hangover day (aka testing emergency procedures…)</vt:lpstr>
      <vt:lpstr>Using the warm-up: production vs temperature</vt:lpstr>
      <vt:lpstr>The Hangover day (aka testing emergency procedures…)</vt:lpstr>
      <vt:lpstr>Storage lifetime evolution over 18 days of running</vt:lpstr>
      <vt:lpstr>Increasing proton current up to 10 uA</vt:lpstr>
      <vt:lpstr>Storage lifetimes for higher currents and different irradiation times</vt:lpstr>
      <vt:lpstr>Experimental program excerpt</vt:lpstr>
      <vt:lpstr>What we could not do…</vt:lpstr>
      <vt:lpstr>Experimental program continuation</vt:lpstr>
      <vt:lpstr>Conclusion</vt:lpstr>
      <vt:lpstr>PowerPoint Presentation</vt:lpstr>
    </vt:vector>
  </TitlesOfParts>
  <Company>TRIUMF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Ruediger Picker</dc:creator>
  <cp:lastModifiedBy>Ruediger Picker</cp:lastModifiedBy>
  <cp:revision>189</cp:revision>
  <cp:lastPrinted>2015-11-02T18:28:18Z</cp:lastPrinted>
  <dcterms:created xsi:type="dcterms:W3CDTF">2016-03-22T18:59:09Z</dcterms:created>
  <dcterms:modified xsi:type="dcterms:W3CDTF">2017-12-14T22:10:56Z</dcterms:modified>
</cp:coreProperties>
</file>