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8" r:id="rId2"/>
    <p:sldId id="346" r:id="rId3"/>
    <p:sldId id="360" r:id="rId4"/>
    <p:sldId id="351" r:id="rId5"/>
    <p:sldId id="363" r:id="rId6"/>
    <p:sldId id="355" r:id="rId7"/>
    <p:sldId id="362" r:id="rId8"/>
    <p:sldId id="366" r:id="rId9"/>
    <p:sldId id="367" r:id="rId10"/>
    <p:sldId id="364" r:id="rId11"/>
    <p:sldId id="361" r:id="rId12"/>
    <p:sldId id="349" r:id="rId13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clrMru>
    <a:srgbClr val="21FFFF"/>
    <a:srgbClr val="3DFF1F"/>
    <a:srgbClr val="09FFFF"/>
    <a:srgbClr val="00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22" autoAdjust="0"/>
    <p:restoredTop sz="72857" autoAdjust="0"/>
  </p:normalViewPr>
  <p:slideViewPr>
    <p:cSldViewPr snapToGrid="0">
      <p:cViewPr>
        <p:scale>
          <a:sx n="100" d="100"/>
          <a:sy n="100" d="100"/>
        </p:scale>
        <p:origin x="-80" y="-8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-2072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0E269F-C81A-441D-BB69-08A4EC838E07}" type="datetimeFigureOut">
              <a:rPr kumimoji="1" lang="ja-JP" altLang="en-US" smtClean="0"/>
              <a:t>17/12/14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538288" y="387350"/>
            <a:ext cx="3725862" cy="2581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3193513"/>
            <a:ext cx="5486400" cy="5491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7A94B-175F-4FBD-A35F-05B60D9500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817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450975" y="454025"/>
            <a:ext cx="4024313" cy="27876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85800" y="3323897"/>
            <a:ext cx="5486400" cy="5547347"/>
          </a:xfrm>
        </p:spPr>
        <p:txBody>
          <a:bodyPr/>
          <a:lstStyle/>
          <a:p>
            <a:endParaRPr lang="en-US" altLang="ja-JP" baseline="0" dirty="0" smtClean="0">
              <a:latin typeface="+mj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7A94B-175F-4FBD-A35F-05B60D95009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610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949450" y="250825"/>
            <a:ext cx="2916238" cy="20208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136064" y="2390604"/>
            <a:ext cx="6591541" cy="67533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6F97A94B-175F-4FBD-A35F-05B60D95009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8894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538288" y="107950"/>
            <a:ext cx="3725862" cy="25812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317483" y="2914728"/>
            <a:ext cx="6289177" cy="5960159"/>
          </a:xfrm>
        </p:spPr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6F97A94B-175F-4FBD-A35F-05B60D95009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481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538288" y="39688"/>
            <a:ext cx="3725862" cy="25812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268941" y="2783820"/>
            <a:ext cx="6335059" cy="5568063"/>
          </a:xfrm>
        </p:spPr>
        <p:txBody>
          <a:bodyPr/>
          <a:lstStyle/>
          <a:p>
            <a:endParaRPr lang="en-US" sz="1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6F97A94B-175F-4FBD-A35F-05B60D95009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1463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538288" y="387350"/>
            <a:ext cx="3725862" cy="25812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6F97A94B-175F-4FBD-A35F-05B60D95009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586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538288" y="387350"/>
            <a:ext cx="3725862" cy="25812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7A94B-175F-4FBD-A35F-05B60D95009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4626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7A94B-175F-4FBD-A35F-05B60D95009F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12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1933575" y="107950"/>
            <a:ext cx="2979738" cy="2063750"/>
          </a:xfrm>
          <a:ln/>
        </p:spPr>
      </p:sp>
      <p:sp>
        <p:nvSpPr>
          <p:cNvPr id="23554" name="ノート プレースホルダ 2"/>
          <p:cNvSpPr>
            <a:spLocks noGrp="1"/>
          </p:cNvSpPr>
          <p:nvPr>
            <p:ph type="body" idx="1"/>
          </p:nvPr>
        </p:nvSpPr>
        <p:spPr>
          <a:xfrm>
            <a:off x="12700" y="2170113"/>
            <a:ext cx="6858000" cy="69929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 dirty="0">
              <a:latin typeface="Arial" charset="0"/>
              <a:ea typeface="ＭＳ Ｐ明朝" charset="0"/>
              <a:cs typeface="ＭＳ Ｐ明朝" charset="0"/>
            </a:endParaRPr>
          </a:p>
        </p:txBody>
      </p:sp>
      <p:sp>
        <p:nvSpPr>
          <p:cNvPr id="23555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xfrm>
            <a:off x="5068888" y="806450"/>
            <a:ext cx="1281112" cy="957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altLang="ja-JP" sz="1200"/>
          </a:p>
        </p:txBody>
      </p:sp>
      <p:sp>
        <p:nvSpPr>
          <p:cNvPr id="23556" name="スライド番号プレースホルダ 3"/>
          <p:cNvSpPr txBox="1">
            <a:spLocks/>
          </p:cNvSpPr>
          <p:nvPr/>
        </p:nvSpPr>
        <p:spPr bwMode="auto">
          <a:xfrm>
            <a:off x="5757863" y="695325"/>
            <a:ext cx="579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6429AE52-175A-234F-842A-B7181434196B}" type="slidenum">
              <a:rPr lang="en-US" altLang="ja-JP" sz="1800"/>
              <a:pPr algn="r"/>
              <a:t>8</a:t>
            </a:fld>
            <a:endParaRPr lang="en-US" altLang="ja-JP" sz="18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538288" y="387350"/>
            <a:ext cx="3725862" cy="25812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7A94B-175F-4FBD-A35F-05B60D95009F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653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958975" y="203200"/>
            <a:ext cx="2820988" cy="195421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216453" y="2402058"/>
            <a:ext cx="6450345" cy="6362700"/>
          </a:xfrm>
        </p:spPr>
        <p:txBody>
          <a:bodyPr/>
          <a:lstStyle/>
          <a:p>
            <a:endParaRPr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6F97A94B-175F-4FBD-A35F-05B60D95009F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763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538288" y="387350"/>
            <a:ext cx="3725862" cy="25812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488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9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95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E90ED720-0104-4369-84BC-D37694168613}" type="datetimeFigureOut">
              <a:rPr kumimoji="1" lang="ja-JP" altLang="en-US" smtClean="0"/>
              <a:t>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384550" y="6356421"/>
            <a:ext cx="31369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099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95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E90ED720-0104-4369-84BC-D37694168613}" type="datetimeFigureOut">
              <a:rPr kumimoji="1" lang="ja-JP" altLang="en-US" smtClean="0"/>
              <a:t>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384550" y="6356421"/>
            <a:ext cx="31369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099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7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95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E90ED720-0104-4369-84BC-D37694168613}" type="datetimeFigureOut">
              <a:rPr kumimoji="1" lang="ja-JP" altLang="en-US" smtClean="0"/>
              <a:t>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384550" y="6356421"/>
            <a:ext cx="31369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099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495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E90ED720-0104-4369-84BC-D37694168613}" type="datetimeFigureOut">
              <a:rPr kumimoji="1" lang="ja-JP" altLang="en-US" smtClean="0"/>
              <a:t>17/12/14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3384550" y="6356421"/>
            <a:ext cx="31369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7099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>
          <a:xfrm>
            <a:off x="495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E90ED720-0104-4369-84BC-D37694168613}" type="datetimeFigureOut">
              <a:rPr kumimoji="1" lang="ja-JP" altLang="en-US" smtClean="0"/>
              <a:t>17/12/14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>
          <a:xfrm>
            <a:off x="3384550" y="6356421"/>
            <a:ext cx="31369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>
          <a:xfrm>
            <a:off x="7099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>
          <a:xfrm>
            <a:off x="495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E90ED720-0104-4369-84BC-D37694168613}" type="datetimeFigureOut">
              <a:rPr kumimoji="1" lang="ja-JP" altLang="en-US" smtClean="0"/>
              <a:t>17/12/14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>
          <a:xfrm>
            <a:off x="3384550" y="6356421"/>
            <a:ext cx="31369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>
          <a:xfrm>
            <a:off x="7099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>
          <a:xfrm>
            <a:off x="495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E90ED720-0104-4369-84BC-D37694168613}" type="datetimeFigureOut">
              <a:rPr kumimoji="1" lang="ja-JP" altLang="en-US" smtClean="0"/>
              <a:t>17/12/14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>
          <a:xfrm>
            <a:off x="3384550" y="6356421"/>
            <a:ext cx="31369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7099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2" y="27312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495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E90ED720-0104-4369-84BC-D37694168613}" type="datetimeFigureOut">
              <a:rPr kumimoji="1" lang="ja-JP" altLang="en-US" smtClean="0"/>
              <a:t>17/12/14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3384550" y="6356421"/>
            <a:ext cx="31369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7099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495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E90ED720-0104-4369-84BC-D37694168613}" type="datetimeFigureOut">
              <a:rPr kumimoji="1" lang="ja-JP" altLang="en-US" smtClean="0"/>
              <a:t>17/12/14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3384550" y="6356421"/>
            <a:ext cx="31369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7099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95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E90ED720-0104-4369-84BC-D37694168613}" type="datetimeFigureOut">
              <a:rPr kumimoji="1" lang="ja-JP" altLang="en-US" smtClean="0"/>
              <a:t>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384550" y="6356421"/>
            <a:ext cx="31369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099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709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709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95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E90ED720-0104-4369-84BC-D37694168613}" type="datetimeFigureOut">
              <a:rPr kumimoji="1" lang="ja-JP" altLang="en-US" smtClean="0"/>
              <a:t>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384550" y="6356421"/>
            <a:ext cx="31369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099300" y="6356421"/>
            <a:ext cx="2311400" cy="365125"/>
          </a:xfrm>
          <a:prstGeom prst="rect">
            <a:avLst/>
          </a:prstGeo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0176999"/>
      </p:ext>
    </p:extLst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xfrm>
            <a:off x="37651" y="36742"/>
            <a:ext cx="501263" cy="36512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088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77850" y="36741"/>
            <a:ext cx="8915400" cy="825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5113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endParaRPr kumimoji="1" lang="ja-JP" altLang="en-US" dirty="0" smtClean="0"/>
          </a:p>
        </p:txBody>
      </p:sp>
      <p:sp>
        <p:nvSpPr>
          <p:cNvPr id="15" name="Rectangle 7"/>
          <p:cNvSpPr/>
          <p:nvPr userDrawn="1"/>
        </p:nvSpPr>
        <p:spPr>
          <a:xfrm>
            <a:off x="0" y="893079"/>
            <a:ext cx="577850" cy="122563"/>
          </a:xfrm>
          <a:prstGeom prst="rect">
            <a:avLst/>
          </a:prstGeom>
          <a:gradFill flip="none" rotWithShape="1">
            <a:gsLst>
              <a:gs pos="24000">
                <a:schemeClr val="accent6">
                  <a:lumMod val="5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1" lang="ja-JP" dirty="0"/>
          </a:p>
        </p:txBody>
      </p:sp>
      <p:sp>
        <p:nvSpPr>
          <p:cNvPr id="16" name="Rectangle 8"/>
          <p:cNvSpPr/>
          <p:nvPr userDrawn="1"/>
        </p:nvSpPr>
        <p:spPr>
          <a:xfrm>
            <a:off x="639762" y="893079"/>
            <a:ext cx="9266238" cy="122563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rgbClr val="FFFFFF"/>
              </a:gs>
            </a:gsLst>
            <a:lin ang="10800000" scaled="0"/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1" lang="ja-JP" dirty="0"/>
          </a:p>
        </p:txBody>
      </p:sp>
      <p:sp>
        <p:nvSpPr>
          <p:cNvPr id="18" name="スライド番号プレースホルダー 3"/>
          <p:cNvSpPr>
            <a:spLocks noGrp="1"/>
          </p:cNvSpPr>
          <p:nvPr>
            <p:ph type="sldNum" sz="quarter" idx="4"/>
          </p:nvPr>
        </p:nvSpPr>
        <p:spPr>
          <a:xfrm>
            <a:off x="37651" y="36742"/>
            <a:ext cx="501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587DE-B982-8B48-9599-0A70BBB004A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2" name="図 1" descr="wnsc_logo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72" y="809341"/>
            <a:ext cx="648273" cy="3018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1" sz="2800" kern="1200">
          <a:solidFill>
            <a:schemeClr val="tx1"/>
          </a:solidFill>
          <a:latin typeface="メイリオ"/>
          <a:ea typeface="メイリオ"/>
          <a:cs typeface="メイリオ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メイリオ"/>
          <a:ea typeface="メイリオ"/>
          <a:cs typeface="メイリオ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メイリオ"/>
          <a:ea typeface="メイリオ"/>
          <a:cs typeface="メイリオ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メイリオ"/>
          <a:ea typeface="メイリオ"/>
          <a:cs typeface="メイリオ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メイリオ"/>
          <a:ea typeface="メイリオ"/>
          <a:cs typeface="メイリオ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jpeg"/><Relationship Id="rId9" Type="http://schemas.openxmlformats.org/officeDocument/2006/relationships/image" Target="../media/image8.png"/><Relationship Id="rId10" Type="http://schemas.openxmlformats.org/officeDocument/2006/relationships/image" Target="../media/image9.jpeg"/><Relationship Id="rId11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4.jpeg"/><Relationship Id="rId12" Type="http://schemas.openxmlformats.org/officeDocument/2006/relationships/image" Target="../media/image35.jpeg"/><Relationship Id="rId13" Type="http://schemas.openxmlformats.org/officeDocument/2006/relationships/image" Target="../media/image36.jpeg"/><Relationship Id="rId14" Type="http://schemas.openxmlformats.org/officeDocument/2006/relationships/image" Target="../media/image37.jpeg"/><Relationship Id="rId15" Type="http://schemas.openxmlformats.org/officeDocument/2006/relationships/image" Target="../media/image38.jpe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jpeg"/><Relationship Id="rId6" Type="http://schemas.openxmlformats.org/officeDocument/2006/relationships/image" Target="../media/image29.jpeg"/><Relationship Id="rId7" Type="http://schemas.openxmlformats.org/officeDocument/2006/relationships/image" Target="../media/image30.jpeg"/><Relationship Id="rId8" Type="http://schemas.openxmlformats.org/officeDocument/2006/relationships/image" Target="../media/image31.jpeg"/><Relationship Id="rId9" Type="http://schemas.openxmlformats.org/officeDocument/2006/relationships/image" Target="../media/image32.jpeg"/><Relationship Id="rId10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4" y="-185143"/>
            <a:ext cx="8915400" cy="1261621"/>
          </a:xfrm>
        </p:spPr>
        <p:txBody>
          <a:bodyPr>
            <a:noAutofit/>
          </a:bodyPr>
          <a:lstStyle/>
          <a:p>
            <a:r>
              <a:rPr lang="en-US" altLang="ja-JP" sz="2800" dirty="0" smtClean="0">
                <a:solidFill>
                  <a:srgbClr val="0000FF"/>
                </a:solidFill>
              </a:rPr>
              <a:t/>
            </a:r>
            <a:br>
              <a:rPr lang="en-US" altLang="ja-JP" sz="2800" dirty="0" smtClean="0">
                <a:solidFill>
                  <a:srgbClr val="0000FF"/>
                </a:solidFill>
              </a:rPr>
            </a:br>
            <a:r>
              <a:rPr lang="en-US" altLang="ja-JP" sz="2800" dirty="0" smtClean="0"/>
              <a:t> Wako Nuclear Science Center (WNSC)</a:t>
            </a:r>
            <a:br>
              <a:rPr lang="en-US" altLang="ja-JP" sz="2800" dirty="0" smtClean="0"/>
            </a:br>
            <a:r>
              <a:rPr lang="en-US" altLang="ja-JP" sz="2400" dirty="0" smtClean="0"/>
              <a:t>High Energy Accelerator Research Organization (KEK)</a:t>
            </a:r>
            <a:r>
              <a:rPr lang="en-US" altLang="ja-JP" sz="2800" dirty="0">
                <a:solidFill>
                  <a:srgbClr val="0000FF"/>
                </a:solidFill>
              </a:rPr>
              <a:t/>
            </a:r>
            <a:br>
              <a:rPr lang="en-US" altLang="ja-JP" sz="2800" dirty="0">
                <a:solidFill>
                  <a:srgbClr val="0000FF"/>
                </a:solidFill>
              </a:rPr>
            </a:br>
            <a:endParaRPr kumimoji="1" lang="ja-JP" altLang="en-US" sz="2800" dirty="0">
              <a:solidFill>
                <a:srgbClr val="0000FF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495195" y="1078712"/>
            <a:ext cx="2407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00" dirty="0" smtClean="0"/>
              <a:t>20171214-15,KEK-TRIUMF </a:t>
            </a:r>
            <a:r>
              <a:rPr kumimoji="1" lang="en-US" altLang="ja-JP" sz="1000" dirty="0" err="1" smtClean="0"/>
              <a:t>Collab</a:t>
            </a:r>
            <a:r>
              <a:rPr kumimoji="1" lang="en-US" altLang="ja-JP" sz="1000" dirty="0" smtClean="0"/>
              <a:t>. Meeting</a:t>
            </a:r>
          </a:p>
          <a:p>
            <a:pPr algn="ctr"/>
            <a:r>
              <a:rPr kumimoji="1" lang="en-US" altLang="ja-JP" sz="1000" dirty="0" smtClean="0"/>
              <a:t>H. </a:t>
            </a:r>
            <a:r>
              <a:rPr kumimoji="1" lang="en-US" altLang="ja-JP" sz="1000" dirty="0" err="1" smtClean="0"/>
              <a:t>Miyatake</a:t>
            </a:r>
            <a:r>
              <a:rPr kumimoji="1" lang="en-US" altLang="ja-JP" sz="1000" dirty="0" smtClean="0"/>
              <a:t> </a:t>
            </a:r>
            <a:r>
              <a:rPr lang="en-US" altLang="ja-JP" sz="1000" dirty="0" smtClean="0"/>
              <a:t>, </a:t>
            </a:r>
            <a:r>
              <a:rPr kumimoji="1" lang="en-US" altLang="ja-JP" sz="1000" dirty="0" smtClean="0">
                <a:solidFill>
                  <a:srgbClr val="FF0000"/>
                </a:solidFill>
              </a:rPr>
              <a:t>WNSC</a:t>
            </a:r>
            <a:r>
              <a:rPr kumimoji="1" lang="en-US" altLang="ja-JP" sz="1000" dirty="0" smtClean="0"/>
              <a:t>, IPNS, KEK</a:t>
            </a:r>
            <a:endParaRPr kumimoji="1" lang="ja-JP" altLang="en-US" sz="1000" dirty="0"/>
          </a:p>
        </p:txBody>
      </p:sp>
      <p:sp>
        <p:nvSpPr>
          <p:cNvPr id="7" name="テキスト ボックス 5"/>
          <p:cNvSpPr txBox="1">
            <a:spLocks noChangeArrowheads="1"/>
          </p:cNvSpPr>
          <p:nvPr/>
        </p:nvSpPr>
        <p:spPr bwMode="auto">
          <a:xfrm>
            <a:off x="636549" y="2528827"/>
            <a:ext cx="8572254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2400" dirty="0" smtClean="0">
                <a:latin typeface="メイリオ"/>
                <a:ea typeface="メイリオ"/>
                <a:cs typeface="メイリオ"/>
              </a:rPr>
              <a:t>Scientific activities of KEK-WNSC at RIBF</a:t>
            </a:r>
          </a:p>
          <a:p>
            <a:pPr algn="ctr"/>
            <a:endParaRPr lang="en-US" altLang="ja-JP" sz="2400" dirty="0" smtClean="0">
              <a:latin typeface="メイリオ"/>
              <a:ea typeface="メイリオ"/>
              <a:cs typeface="メイリオ"/>
            </a:endParaRPr>
          </a:p>
          <a:p>
            <a:r>
              <a:rPr lang="en-US" altLang="ja-JP" sz="2000" dirty="0" smtClean="0">
                <a:latin typeface="メイリオ"/>
                <a:ea typeface="メイリオ"/>
                <a:cs typeface="メイリオ"/>
              </a:rPr>
              <a:t>-&gt;KEK Isotope Separation System (</a:t>
            </a:r>
            <a:r>
              <a:rPr lang="en-US" altLang="ja-JP" sz="2000" dirty="0" smtClean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KISS</a:t>
            </a:r>
            <a:r>
              <a:rPr lang="en-US" altLang="ja-JP" sz="2000" dirty="0" smtClean="0">
                <a:latin typeface="メイリオ"/>
                <a:ea typeface="メイリオ"/>
                <a:cs typeface="メイリオ"/>
              </a:rPr>
              <a:t>)</a:t>
            </a:r>
          </a:p>
          <a:p>
            <a:r>
              <a:rPr lang="en-US" altLang="ja-JP" sz="2000" dirty="0">
                <a:latin typeface="メイリオ"/>
                <a:ea typeface="メイリオ"/>
                <a:cs typeface="メイリオ"/>
              </a:rPr>
              <a:t>	</a:t>
            </a:r>
            <a:r>
              <a:rPr lang="en-US" altLang="ja-JP" sz="2000" dirty="0" smtClean="0">
                <a:latin typeface="メイリオ"/>
                <a:ea typeface="メイリオ"/>
                <a:cs typeface="メイリオ"/>
              </a:rPr>
              <a:t>for nuclear spectroscopy in heavy nuclear region</a:t>
            </a:r>
          </a:p>
          <a:p>
            <a:endParaRPr lang="en-US" altLang="ja-JP" sz="2000" dirty="0" smtClean="0">
              <a:latin typeface="メイリオ"/>
              <a:ea typeface="メイリオ"/>
              <a:cs typeface="メイリオ"/>
            </a:endParaRPr>
          </a:p>
          <a:p>
            <a:r>
              <a:rPr lang="en-US" altLang="ja-JP" sz="2000" dirty="0" smtClean="0">
                <a:latin typeface="メイリオ"/>
                <a:ea typeface="メイリオ"/>
                <a:cs typeface="メイリオ"/>
              </a:rPr>
              <a:t>-&gt; Multi-Reflection Time-Of-Flight Mass Spectrograph (</a:t>
            </a:r>
            <a:r>
              <a:rPr lang="en-US" altLang="ja-JP" sz="2000" dirty="0" smtClean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MRTOF-MS</a:t>
            </a:r>
            <a:r>
              <a:rPr lang="en-US" altLang="ja-JP" sz="2000" dirty="0" smtClean="0">
                <a:latin typeface="メイリオ"/>
                <a:ea typeface="メイリオ"/>
                <a:cs typeface="メイリオ"/>
              </a:rPr>
              <a:t>)</a:t>
            </a:r>
          </a:p>
          <a:p>
            <a:r>
              <a:rPr lang="en-US" altLang="ja-JP" sz="2000" dirty="0">
                <a:latin typeface="メイリオ"/>
                <a:ea typeface="メイリオ"/>
                <a:cs typeface="メイリオ"/>
              </a:rPr>
              <a:t>	</a:t>
            </a:r>
            <a:r>
              <a:rPr lang="en-US" altLang="ja-JP" sz="2000" dirty="0" smtClean="0">
                <a:latin typeface="メイリオ"/>
                <a:ea typeface="メイリオ"/>
                <a:cs typeface="メイリオ"/>
              </a:rPr>
              <a:t>for direct mass determination of nuclei</a:t>
            </a:r>
            <a:endParaRPr lang="en-US" altLang="ja-JP" sz="2000" dirty="0">
              <a:latin typeface="メイリオ"/>
              <a:ea typeface="メイリオ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11894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"/>
          <a:stretch/>
        </p:blipFill>
        <p:spPr bwMode="auto">
          <a:xfrm>
            <a:off x="-6333" y="373179"/>
            <a:ext cx="7316767" cy="41004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40" name="図 39" descr="Logo-rev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820" y="794902"/>
            <a:ext cx="1245788" cy="577677"/>
          </a:xfrm>
          <a:prstGeom prst="rect">
            <a:avLst/>
          </a:prstGeom>
        </p:spPr>
      </p:pic>
      <p:sp>
        <p:nvSpPr>
          <p:cNvPr id="78" name="正方形/長方形 77"/>
          <p:cNvSpPr/>
          <p:nvPr/>
        </p:nvSpPr>
        <p:spPr>
          <a:xfrm>
            <a:off x="4884208" y="3721100"/>
            <a:ext cx="653521" cy="260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4888322" y="3582833"/>
            <a:ext cx="1346522" cy="46166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00" b="1" dirty="0" smtClean="0"/>
              <a:t>helium gas cell ion cooler</a:t>
            </a:r>
          </a:p>
          <a:p>
            <a:pPr algn="ctr"/>
            <a:r>
              <a:rPr lang="en-US" sz="1000" b="1" dirty="0" smtClean="0"/>
              <a:t>Multi-trap ion </a:t>
            </a:r>
            <a:r>
              <a:rPr lang="en-US" sz="1000" b="1" dirty="0" err="1" smtClean="0"/>
              <a:t>buncher</a:t>
            </a:r>
            <a:endParaRPr lang="en-US" sz="1000" b="1" dirty="0" smtClean="0"/>
          </a:p>
          <a:p>
            <a:pPr algn="ctr"/>
            <a:r>
              <a:rPr lang="en-US" sz="1000" b="1" dirty="0" smtClean="0"/>
              <a:t>MRTOF-MS</a:t>
            </a:r>
            <a:endParaRPr lang="en-US" sz="1000" b="1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228095" y="1756511"/>
            <a:ext cx="5716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~50kPa</a:t>
            </a:r>
            <a:endParaRPr lang="en-US" sz="1000" b="1" dirty="0"/>
          </a:p>
        </p:txBody>
      </p:sp>
      <p:grpSp>
        <p:nvGrpSpPr>
          <p:cNvPr id="5" name="図形グループ 4"/>
          <p:cNvGrpSpPr/>
          <p:nvPr/>
        </p:nvGrpSpPr>
        <p:grpSpPr>
          <a:xfrm>
            <a:off x="6249308" y="3"/>
            <a:ext cx="3676035" cy="6650824"/>
            <a:chOff x="6249304" y="3"/>
            <a:chExt cx="3676035" cy="6650824"/>
          </a:xfrm>
        </p:grpSpPr>
        <p:pic>
          <p:nvPicPr>
            <p:cNvPr id="3" name="図 2" descr="写真 2017-01-17 13 07 50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9304" y="3"/>
              <a:ext cx="3670468" cy="2056554"/>
            </a:xfrm>
            <a:prstGeom prst="rect">
              <a:avLst/>
            </a:prstGeom>
          </p:spPr>
        </p:pic>
        <p:grpSp>
          <p:nvGrpSpPr>
            <p:cNvPr id="43" name="図形グループ 42"/>
            <p:cNvGrpSpPr/>
            <p:nvPr/>
          </p:nvGrpSpPr>
          <p:grpSpPr>
            <a:xfrm>
              <a:off x="6435728" y="2697253"/>
              <a:ext cx="3489611" cy="3953574"/>
              <a:chOff x="6257909" y="3505953"/>
              <a:chExt cx="2937470" cy="3605350"/>
            </a:xfrm>
          </p:grpSpPr>
          <p:grpSp>
            <p:nvGrpSpPr>
              <p:cNvPr id="27" name="図形グループ 26"/>
              <p:cNvGrpSpPr/>
              <p:nvPr/>
            </p:nvGrpSpPr>
            <p:grpSpPr>
              <a:xfrm>
                <a:off x="6257909" y="3809700"/>
                <a:ext cx="2937470" cy="3301603"/>
                <a:chOff x="6779424" y="3809685"/>
                <a:chExt cx="3182276" cy="3301603"/>
              </a:xfrm>
            </p:grpSpPr>
            <p:grpSp>
              <p:nvGrpSpPr>
                <p:cNvPr id="20" name="グループ化 25"/>
                <p:cNvGrpSpPr/>
                <p:nvPr/>
              </p:nvGrpSpPr>
              <p:grpSpPr>
                <a:xfrm>
                  <a:off x="8332385" y="3955759"/>
                  <a:ext cx="1629315" cy="2112045"/>
                  <a:chOff x="229351" y="2697983"/>
                  <a:chExt cx="4773989" cy="6704118"/>
                </a:xfrm>
              </p:grpSpPr>
              <p:pic>
                <p:nvPicPr>
                  <p:cNvPr id="21" name="Picture 4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480"/>
                  <a:stretch/>
                </p:blipFill>
                <p:spPr bwMode="auto">
                  <a:xfrm>
                    <a:off x="553797" y="2999968"/>
                    <a:ext cx="4035121" cy="38255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pSp>
                <p:nvGrpSpPr>
                  <p:cNvPr id="22" name="グループ化 80"/>
                  <p:cNvGrpSpPr/>
                  <p:nvPr/>
                </p:nvGrpSpPr>
                <p:grpSpPr>
                  <a:xfrm>
                    <a:off x="1435510" y="5146685"/>
                    <a:ext cx="2274716" cy="1421365"/>
                    <a:chOff x="1781442" y="35812869"/>
                    <a:chExt cx="3791199" cy="2368942"/>
                  </a:xfrm>
                </p:grpSpPr>
                <p:sp>
                  <p:nvSpPr>
                    <p:cNvPr id="36" name="上矢印 35"/>
                    <p:cNvSpPr/>
                    <p:nvPr/>
                  </p:nvSpPr>
                  <p:spPr>
                    <a:xfrm>
                      <a:off x="3434731" y="35812869"/>
                      <a:ext cx="484632" cy="978408"/>
                    </a:xfrm>
                    <a:prstGeom prst="upArrow">
                      <a:avLst/>
                    </a:prstGeom>
                  </p:spPr>
                  <p:style>
                    <a:lnRef idx="1">
                      <a:schemeClr val="accent6"/>
                    </a:lnRef>
                    <a:fillRef idx="3">
                      <a:schemeClr val="accent6"/>
                    </a:fillRef>
                    <a:effectRef idx="2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sz="900"/>
                    </a:p>
                  </p:txBody>
                </p:sp>
                <p:sp>
                  <p:nvSpPr>
                    <p:cNvPr id="37" name="テキスト ボックス 36"/>
                    <p:cNvSpPr txBox="1"/>
                    <p:nvPr/>
                  </p:nvSpPr>
                  <p:spPr>
                    <a:xfrm>
                      <a:off x="1781442" y="36845453"/>
                      <a:ext cx="3791199" cy="133635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kumimoji="1" lang="en-US" altLang="ja-JP" sz="1200" b="1" dirty="0" smtClean="0">
                          <a:solidFill>
                            <a:srgbClr val="0000FF"/>
                          </a:solidFill>
                        </a:rPr>
                        <a:t>KISS beam</a:t>
                      </a:r>
                      <a:endParaRPr kumimoji="1" lang="ja-JP" altLang="en-US" sz="1200" b="1" dirty="0">
                        <a:solidFill>
                          <a:srgbClr val="0000FF"/>
                        </a:solidFill>
                      </a:endParaRPr>
                    </a:p>
                  </p:txBody>
                </p:sp>
              </p:grpSp>
              <p:sp>
                <p:nvSpPr>
                  <p:cNvPr id="23" name="テキスト ボックス 22"/>
                  <p:cNvSpPr txBox="1"/>
                  <p:nvPr/>
                </p:nvSpPr>
                <p:spPr>
                  <a:xfrm>
                    <a:off x="1083136" y="7263926"/>
                    <a:ext cx="3453017" cy="21381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ja-JP" sz="1050" b="1" dirty="0" smtClean="0"/>
                      <a:t>2 layers </a:t>
                    </a:r>
                  </a:p>
                  <a:p>
                    <a:pPr algn="ctr"/>
                    <a:r>
                      <a:rPr lang="en-US" altLang="ja-JP" sz="1050" b="1" dirty="0" smtClean="0"/>
                      <a:t>×16 segmented</a:t>
                    </a:r>
                  </a:p>
                  <a:p>
                    <a:pPr algn="ctr"/>
                    <a:r>
                      <a:rPr kumimoji="1" lang="en-US" altLang="ja-JP" sz="1050" b="1" dirty="0" smtClean="0"/>
                      <a:t>proportional </a:t>
                    </a:r>
                  </a:p>
                  <a:p>
                    <a:pPr algn="ctr"/>
                    <a:r>
                      <a:rPr kumimoji="1" lang="en-US" altLang="ja-JP" sz="1050" b="1" dirty="0" smtClean="0"/>
                      <a:t>gas counters</a:t>
                    </a:r>
                    <a:endParaRPr kumimoji="1" lang="ja-JP" altLang="en-US" sz="1050" b="1" dirty="0"/>
                  </a:p>
                </p:txBody>
              </p:sp>
              <p:cxnSp>
                <p:nvCxnSpPr>
                  <p:cNvPr id="24" name="直線コネクタ 23"/>
                  <p:cNvCxnSpPr/>
                  <p:nvPr/>
                </p:nvCxnSpPr>
                <p:spPr>
                  <a:xfrm>
                    <a:off x="229351" y="4055572"/>
                    <a:ext cx="4491213" cy="1581991"/>
                  </a:xfrm>
                  <a:prstGeom prst="line">
                    <a:avLst/>
                  </a:prstGeom>
                  <a:ln w="28575">
                    <a:solidFill>
                      <a:srgbClr val="00FF00"/>
                    </a:solidFill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直線コネクタ 24"/>
                  <p:cNvCxnSpPr/>
                  <p:nvPr/>
                </p:nvCxnSpPr>
                <p:spPr>
                  <a:xfrm flipV="1">
                    <a:off x="2566740" y="3116605"/>
                    <a:ext cx="1792959" cy="1767648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" name="テキスト ボックス 25"/>
                  <p:cNvSpPr txBox="1"/>
                  <p:nvPr/>
                </p:nvSpPr>
                <p:spPr>
                  <a:xfrm>
                    <a:off x="3642881" y="2697983"/>
                    <a:ext cx="336221" cy="80181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200" b="1" dirty="0" smtClean="0">
                        <a:solidFill>
                          <a:srgbClr val="FF0000"/>
                        </a:solidFill>
                      </a:rPr>
                      <a:t>β</a:t>
                    </a:r>
                    <a:endParaRPr kumimoji="1" lang="en-US" altLang="ja-JP" sz="1200" b="1" dirty="0" smtClean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9" name="テキスト ボックス 28"/>
                  <p:cNvSpPr txBox="1"/>
                  <p:nvPr/>
                </p:nvSpPr>
                <p:spPr>
                  <a:xfrm>
                    <a:off x="3883674" y="5858138"/>
                    <a:ext cx="1119666" cy="80181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1" lang="en-US" altLang="ja-JP" sz="1200" b="1" dirty="0" smtClean="0"/>
                      <a:t>BG</a:t>
                    </a:r>
                    <a:endParaRPr kumimoji="1" lang="ja-JP" altLang="en-US" sz="1200" b="1" dirty="0"/>
                  </a:p>
                </p:txBody>
              </p:sp>
              <p:sp>
                <p:nvSpPr>
                  <p:cNvPr id="30" name="爆発 1 29"/>
                  <p:cNvSpPr/>
                  <p:nvPr/>
                </p:nvSpPr>
                <p:spPr>
                  <a:xfrm>
                    <a:off x="1339080" y="4379765"/>
                    <a:ext cx="216001" cy="215999"/>
                  </a:xfrm>
                  <a:prstGeom prst="irregularSeal1">
                    <a:avLst/>
                  </a:prstGeom>
                  <a:solidFill>
                    <a:srgbClr val="FFFF00"/>
                  </a:solidFill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900" dirty="0"/>
                  </a:p>
                </p:txBody>
              </p:sp>
              <p:sp>
                <p:nvSpPr>
                  <p:cNvPr id="31" name="爆発 1 30"/>
                  <p:cNvSpPr/>
                  <p:nvPr/>
                </p:nvSpPr>
                <p:spPr>
                  <a:xfrm>
                    <a:off x="1587265" y="4471406"/>
                    <a:ext cx="216001" cy="215999"/>
                  </a:xfrm>
                  <a:prstGeom prst="irregularSeal1">
                    <a:avLst/>
                  </a:prstGeom>
                  <a:solidFill>
                    <a:srgbClr val="FFFF00"/>
                  </a:solidFill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900" dirty="0"/>
                  </a:p>
                </p:txBody>
              </p:sp>
              <p:sp>
                <p:nvSpPr>
                  <p:cNvPr id="32" name="爆発 1 31"/>
                  <p:cNvSpPr/>
                  <p:nvPr/>
                </p:nvSpPr>
                <p:spPr>
                  <a:xfrm>
                    <a:off x="3344448" y="5091230"/>
                    <a:ext cx="216001" cy="215999"/>
                  </a:xfrm>
                  <a:prstGeom prst="irregularSeal1">
                    <a:avLst/>
                  </a:prstGeom>
                  <a:solidFill>
                    <a:srgbClr val="FFFF00"/>
                  </a:solidFill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900" dirty="0"/>
                  </a:p>
                </p:txBody>
              </p:sp>
              <p:sp>
                <p:nvSpPr>
                  <p:cNvPr id="33" name="爆発 1 32"/>
                  <p:cNvSpPr/>
                  <p:nvPr/>
                </p:nvSpPr>
                <p:spPr>
                  <a:xfrm>
                    <a:off x="3591193" y="5175403"/>
                    <a:ext cx="216001" cy="215999"/>
                  </a:xfrm>
                  <a:prstGeom prst="irregularSeal1">
                    <a:avLst/>
                  </a:prstGeom>
                  <a:solidFill>
                    <a:srgbClr val="FFFF00"/>
                  </a:solidFill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900" dirty="0"/>
                  </a:p>
                </p:txBody>
              </p:sp>
              <p:sp>
                <p:nvSpPr>
                  <p:cNvPr id="34" name="爆発 1 33"/>
                  <p:cNvSpPr/>
                  <p:nvPr/>
                </p:nvSpPr>
                <p:spPr>
                  <a:xfrm>
                    <a:off x="3122845" y="4139691"/>
                    <a:ext cx="216001" cy="215999"/>
                  </a:xfrm>
                  <a:prstGeom prst="irregularSeal1">
                    <a:avLst/>
                  </a:prstGeom>
                  <a:solidFill>
                    <a:srgbClr val="FFFF00"/>
                  </a:solidFill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900" dirty="0"/>
                  </a:p>
                </p:txBody>
              </p:sp>
              <p:sp>
                <p:nvSpPr>
                  <p:cNvPr id="35" name="爆発 1 34"/>
                  <p:cNvSpPr/>
                  <p:nvPr/>
                </p:nvSpPr>
                <p:spPr>
                  <a:xfrm>
                    <a:off x="3284652" y="3999086"/>
                    <a:ext cx="216001" cy="215999"/>
                  </a:xfrm>
                  <a:prstGeom prst="irregularSeal1">
                    <a:avLst/>
                  </a:prstGeom>
                  <a:solidFill>
                    <a:srgbClr val="FFFF00"/>
                  </a:solidFill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900" dirty="0"/>
                  </a:p>
                </p:txBody>
              </p:sp>
            </p:grpSp>
            <p:sp>
              <p:nvSpPr>
                <p:cNvPr id="17" name="テキスト ボックス 16"/>
                <p:cNvSpPr txBox="1"/>
                <p:nvPr/>
              </p:nvSpPr>
              <p:spPr>
                <a:xfrm>
                  <a:off x="8545997" y="6353484"/>
                  <a:ext cx="1333597" cy="75780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1600" dirty="0">
                      <a:solidFill>
                        <a:srgbClr val="FF0000"/>
                      </a:solidFill>
                      <a:latin typeface="Symbol" panose="05050102010706020507" pitchFamily="18" charset="2"/>
                    </a:rPr>
                    <a:t>ΔΩ </a:t>
                  </a:r>
                  <a:r>
                    <a:rPr lang="en-US" altLang="ja-JP" sz="1600" b="1" dirty="0">
                      <a:solidFill>
                        <a:srgbClr val="FF0000"/>
                      </a:solidFill>
                    </a:rPr>
                    <a:t>= 79% (4π</a:t>
                  </a:r>
                  <a:r>
                    <a:rPr lang="en-US" altLang="ja-JP" sz="1600" b="1" dirty="0" smtClean="0">
                      <a:solidFill>
                        <a:srgbClr val="FF0000"/>
                      </a:solidFill>
                    </a:rPr>
                    <a:t>)</a:t>
                  </a:r>
                </a:p>
                <a:p>
                  <a:pPr algn="ctr"/>
                  <a:r>
                    <a:rPr lang="en-US" altLang="ja-JP" sz="1600" b="1" dirty="0" smtClean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altLang="ja-JP" sz="1600" b="1" dirty="0" err="1" smtClean="0">
                      <a:solidFill>
                        <a:srgbClr val="FF0000"/>
                      </a:solidFill>
                    </a:rPr>
                    <a:t>E</a:t>
                  </a:r>
                  <a:r>
                    <a:rPr lang="en-US" altLang="ja-JP" sz="1600" b="1" baseline="-25000" dirty="0" err="1" smtClean="0">
                      <a:solidFill>
                        <a:srgbClr val="FF0000"/>
                      </a:solidFill>
                    </a:rPr>
                    <a:t>thr</a:t>
                  </a:r>
                  <a:r>
                    <a:rPr lang="en-US" altLang="ja-JP" sz="1600" b="1" baseline="-25000" dirty="0" smtClean="0">
                      <a:solidFill>
                        <a:srgbClr val="FF0000"/>
                      </a:solidFill>
                    </a:rPr>
                    <a:t>.</a:t>
                  </a:r>
                  <a:r>
                    <a:rPr lang="en-US" altLang="ja-JP" sz="1600" b="1" dirty="0" smtClean="0">
                      <a:solidFill>
                        <a:srgbClr val="FF0000"/>
                      </a:solidFill>
                    </a:rPr>
                    <a:t> ~ 140 </a:t>
                  </a:r>
                  <a:r>
                    <a:rPr lang="en-US" altLang="ja-JP" sz="1600" b="1" dirty="0" err="1" smtClean="0">
                      <a:solidFill>
                        <a:srgbClr val="FF0000"/>
                      </a:solidFill>
                    </a:rPr>
                    <a:t>eV</a:t>
                  </a:r>
                  <a:endParaRPr lang="en-US" altLang="ja-JP" sz="1600" b="1" dirty="0" smtClean="0">
                    <a:solidFill>
                      <a:srgbClr val="FF0000"/>
                    </a:solidFill>
                  </a:endParaRPr>
                </a:p>
                <a:p>
                  <a:pPr algn="ctr"/>
                  <a:r>
                    <a:rPr lang="en-US" altLang="ja-JP" sz="1600" b="1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altLang="ja-JP" sz="1600" b="1" dirty="0" err="1" smtClean="0">
                      <a:solidFill>
                        <a:srgbClr val="FF0000"/>
                      </a:solidFill>
                    </a:rPr>
                    <a:t>E</a:t>
                  </a:r>
                  <a:r>
                    <a:rPr lang="en-US" altLang="ja-JP" sz="1600" b="1" baseline="-25000" dirty="0" err="1" smtClean="0">
                      <a:solidFill>
                        <a:srgbClr val="FF0000"/>
                      </a:solidFill>
                    </a:rPr>
                    <a:t>min</a:t>
                  </a:r>
                  <a:r>
                    <a:rPr lang="en-US" altLang="ja-JP" sz="1600" b="1" baseline="-25000" dirty="0" smtClean="0">
                      <a:solidFill>
                        <a:srgbClr val="FF0000"/>
                      </a:solidFill>
                    </a:rPr>
                    <a:t>.</a:t>
                  </a:r>
                  <a:r>
                    <a:rPr lang="en-US" altLang="ja-JP" sz="1600" b="1" dirty="0" smtClean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altLang="ja-JP" sz="1600" b="1" dirty="0">
                      <a:solidFill>
                        <a:srgbClr val="FF0000"/>
                      </a:solidFill>
                    </a:rPr>
                    <a:t>~ </a:t>
                  </a:r>
                  <a:r>
                    <a:rPr lang="en-US" altLang="ja-JP" sz="1600" b="1" dirty="0" smtClean="0">
                      <a:solidFill>
                        <a:srgbClr val="FF0000"/>
                      </a:solidFill>
                    </a:rPr>
                    <a:t>100 </a:t>
                  </a:r>
                  <a:r>
                    <a:rPr lang="en-US" altLang="ja-JP" sz="1600" b="1" dirty="0" err="1" smtClean="0">
                      <a:solidFill>
                        <a:srgbClr val="FF0000"/>
                      </a:solidFill>
                    </a:rPr>
                    <a:t>keV</a:t>
                  </a:r>
                  <a:endParaRPr lang="en-US" altLang="ja-JP" sz="1600" b="1" dirty="0">
                    <a:solidFill>
                      <a:srgbClr val="FF0000"/>
                    </a:solidFill>
                  </a:endParaRPr>
                </a:p>
              </p:txBody>
            </p:sp>
            <p:grpSp>
              <p:nvGrpSpPr>
                <p:cNvPr id="4" name="図形グループ 3"/>
                <p:cNvGrpSpPr/>
                <p:nvPr/>
              </p:nvGrpSpPr>
              <p:grpSpPr>
                <a:xfrm>
                  <a:off x="7003918" y="3809685"/>
                  <a:ext cx="1876489" cy="3091339"/>
                  <a:chOff x="7003816" y="3610105"/>
                  <a:chExt cx="2043323" cy="3221931"/>
                </a:xfrm>
              </p:grpSpPr>
              <p:pic>
                <p:nvPicPr>
                  <p:cNvPr id="6" name="Picture 3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807" r="7790" b="13615"/>
                  <a:stretch/>
                </p:blipFill>
                <p:spPr bwMode="auto">
                  <a:xfrm rot="16200000">
                    <a:off x="6240536" y="4508819"/>
                    <a:ext cx="3221931" cy="14245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7" name="上矢印 6"/>
                  <p:cNvSpPr/>
                  <p:nvPr/>
                </p:nvSpPr>
                <p:spPr>
                  <a:xfrm rot="2400000">
                    <a:off x="7517344" y="5401041"/>
                    <a:ext cx="147994" cy="275797"/>
                  </a:xfrm>
                  <a:prstGeom prst="upArrow">
                    <a:avLst/>
                  </a:prstGeom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050"/>
                  </a:p>
                </p:txBody>
              </p:sp>
              <p:sp>
                <p:nvSpPr>
                  <p:cNvPr id="8" name="テキスト ボックス 7"/>
                  <p:cNvSpPr txBox="1"/>
                  <p:nvPr/>
                </p:nvSpPr>
                <p:spPr>
                  <a:xfrm rot="18600000">
                    <a:off x="6984095" y="5617000"/>
                    <a:ext cx="602575" cy="4584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kumimoji="1" lang="en-US" altLang="ja-JP" sz="1200" b="1" dirty="0" smtClean="0">
                        <a:solidFill>
                          <a:srgbClr val="0000FF"/>
                        </a:solidFill>
                      </a:rPr>
                      <a:t>KISS beam</a:t>
                    </a:r>
                    <a:endParaRPr kumimoji="1" lang="ja-JP" altLang="en-US" sz="1200" b="1" dirty="0">
                      <a:solidFill>
                        <a:srgbClr val="0000FF"/>
                      </a:solidFill>
                    </a:endParaRPr>
                  </a:p>
                </p:txBody>
              </p:sp>
              <p:sp>
                <p:nvSpPr>
                  <p:cNvPr id="9" name="テキスト ボックス 8"/>
                  <p:cNvSpPr txBox="1"/>
                  <p:nvPr/>
                </p:nvSpPr>
                <p:spPr>
                  <a:xfrm>
                    <a:off x="8249133" y="3616073"/>
                    <a:ext cx="798006" cy="2646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ja-JP" sz="1200" b="1" dirty="0" smtClean="0">
                        <a:solidFill>
                          <a:srgbClr val="0000FF"/>
                        </a:solidFill>
                      </a:rPr>
                      <a:t>T</a:t>
                    </a:r>
                    <a:r>
                      <a:rPr kumimoji="1" lang="en-US" altLang="ja-JP" sz="1200" b="1" dirty="0" smtClean="0">
                        <a:solidFill>
                          <a:srgbClr val="0000FF"/>
                        </a:solidFill>
                      </a:rPr>
                      <a:t>ape</a:t>
                    </a:r>
                  </a:p>
                </p:txBody>
              </p:sp>
              <p:sp>
                <p:nvSpPr>
                  <p:cNvPr id="10" name="テキスト ボックス 9"/>
                  <p:cNvSpPr txBox="1"/>
                  <p:nvPr/>
                </p:nvSpPr>
                <p:spPr>
                  <a:xfrm>
                    <a:off x="7003816" y="4477495"/>
                    <a:ext cx="481015" cy="2646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kumimoji="1" lang="en-US" altLang="ja-JP" sz="1200" b="1" dirty="0" smtClean="0">
                        <a:solidFill>
                          <a:srgbClr val="0000FF"/>
                        </a:solidFill>
                      </a:rPr>
                      <a:t>SUS</a:t>
                    </a:r>
                    <a:endParaRPr kumimoji="1" lang="ja-JP" altLang="en-US" sz="1200" b="1" dirty="0">
                      <a:solidFill>
                        <a:srgbClr val="0000FF"/>
                      </a:solidFill>
                    </a:endParaRPr>
                  </a:p>
                </p:txBody>
              </p:sp>
              <p:cxnSp>
                <p:nvCxnSpPr>
                  <p:cNvPr id="12" name="直線コネクタ 11"/>
                  <p:cNvCxnSpPr>
                    <a:stCxn id="10" idx="3"/>
                  </p:cNvCxnSpPr>
                  <p:nvPr/>
                </p:nvCxnSpPr>
                <p:spPr>
                  <a:xfrm flipV="1">
                    <a:off x="7484813" y="4293386"/>
                    <a:ext cx="205851" cy="316430"/>
                  </a:xfrm>
                  <a:prstGeom prst="line">
                    <a:avLst/>
                  </a:prstGeom>
                  <a:ln w="1905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直線コネクタ 12"/>
                  <p:cNvCxnSpPr>
                    <a:stCxn id="10" idx="3"/>
                  </p:cNvCxnSpPr>
                  <p:nvPr/>
                </p:nvCxnSpPr>
                <p:spPr>
                  <a:xfrm flipV="1">
                    <a:off x="7484813" y="4518921"/>
                    <a:ext cx="205851" cy="90907"/>
                  </a:xfrm>
                  <a:prstGeom prst="line">
                    <a:avLst/>
                  </a:prstGeom>
                  <a:ln w="1905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直線コネクタ 14"/>
                  <p:cNvCxnSpPr/>
                  <p:nvPr/>
                </p:nvCxnSpPr>
                <p:spPr>
                  <a:xfrm flipV="1">
                    <a:off x="7482898" y="6414357"/>
                    <a:ext cx="408770" cy="18414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直線コネクタ 15"/>
                  <p:cNvCxnSpPr/>
                  <p:nvPr/>
                </p:nvCxnSpPr>
                <p:spPr>
                  <a:xfrm flipH="1" flipV="1">
                    <a:off x="8018024" y="3673690"/>
                    <a:ext cx="280810" cy="39128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テキスト ボックス 17"/>
                  <p:cNvSpPr txBox="1"/>
                  <p:nvPr/>
                </p:nvSpPr>
                <p:spPr>
                  <a:xfrm rot="16200000">
                    <a:off x="8184553" y="5237979"/>
                    <a:ext cx="668936" cy="27506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rgbClr val="0000FF"/>
                        </a:solidFill>
                      </a:rPr>
                      <a:t>200 mm</a:t>
                    </a:r>
                    <a:endParaRPr lang="en-US" sz="1200" b="1" dirty="0">
                      <a:solidFill>
                        <a:srgbClr val="0000FF"/>
                      </a:solidFill>
                    </a:endParaRPr>
                  </a:p>
                </p:txBody>
              </p:sp>
            </p:grpSp>
            <p:sp>
              <p:nvSpPr>
                <p:cNvPr id="14" name="テキスト ボックス 13"/>
                <p:cNvSpPr txBox="1"/>
                <p:nvPr/>
              </p:nvSpPr>
              <p:spPr>
                <a:xfrm>
                  <a:off x="6779424" y="6403259"/>
                  <a:ext cx="931632" cy="5894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ja-JP" sz="1200" b="1" dirty="0">
                      <a:solidFill>
                        <a:srgbClr val="0000FF"/>
                      </a:solidFill>
                    </a:rPr>
                    <a:t>M</a:t>
                  </a:r>
                  <a:r>
                    <a:rPr kumimoji="1" lang="en-US" altLang="ja-JP" sz="1200" b="1" dirty="0" smtClean="0">
                      <a:solidFill>
                        <a:srgbClr val="0000FF"/>
                      </a:solidFill>
                    </a:rPr>
                    <a:t>esh</a:t>
                  </a:r>
                </a:p>
                <a:p>
                  <a:pPr algn="ctr"/>
                  <a:r>
                    <a:rPr lang="en-US" altLang="ja-JP" sz="1200" b="1" dirty="0" smtClean="0">
                      <a:solidFill>
                        <a:srgbClr val="0000FF"/>
                      </a:solidFill>
                    </a:rPr>
                    <a:t>&amp;</a:t>
                  </a:r>
                </a:p>
                <a:p>
                  <a:pPr algn="ctr"/>
                  <a:r>
                    <a:rPr kumimoji="1" lang="en-US" altLang="ja-JP" sz="1200" b="1" dirty="0" smtClean="0">
                      <a:solidFill>
                        <a:srgbClr val="0000FF"/>
                      </a:solidFill>
                    </a:rPr>
                    <a:t>Myler foil</a:t>
                  </a:r>
                  <a:endParaRPr kumimoji="1" lang="ja-JP" altLang="en-US" sz="1200" b="1" dirty="0">
                    <a:solidFill>
                      <a:srgbClr val="0000FF"/>
                    </a:solidFill>
                  </a:endParaRPr>
                </a:p>
              </p:txBody>
            </p:sp>
          </p:grpSp>
          <p:sp>
            <p:nvSpPr>
              <p:cNvPr id="41" name="テキスト ボックス 40"/>
              <p:cNvSpPr txBox="1"/>
              <p:nvPr/>
            </p:nvSpPr>
            <p:spPr>
              <a:xfrm>
                <a:off x="7148514" y="3505953"/>
                <a:ext cx="1962421" cy="2526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FF0000"/>
                    </a:solidFill>
                  </a:rPr>
                  <a:t>M. </a:t>
                </a:r>
                <a:r>
                  <a:rPr lang="en-US" sz="1200" dirty="0" err="1" smtClean="0">
                    <a:solidFill>
                      <a:srgbClr val="FF0000"/>
                    </a:solidFill>
                  </a:rPr>
                  <a:t>Mukai</a:t>
                </a:r>
                <a:r>
                  <a:rPr lang="en-US" sz="1200" dirty="0" smtClean="0">
                    <a:solidFill>
                      <a:srgbClr val="FF0000"/>
                    </a:solidFill>
                  </a:rPr>
                  <a:t> et al., accepted to NIMA </a:t>
                </a:r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44" name="テキスト ボックス 43"/>
          <p:cNvSpPr txBox="1"/>
          <p:nvPr/>
        </p:nvSpPr>
        <p:spPr>
          <a:xfrm>
            <a:off x="1922161" y="556784"/>
            <a:ext cx="4078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altLang="ja-JP" sz="1200" dirty="0" smtClean="0">
                <a:solidFill>
                  <a:srgbClr val="FF0000"/>
                </a:solidFill>
              </a:rPr>
              <a:t>Y. Hirayama et al., NIMB </a:t>
            </a:r>
            <a:r>
              <a:rPr lang="is-IS" altLang="ja-JP" sz="1200" dirty="0">
                <a:solidFill>
                  <a:srgbClr val="FF0000"/>
                </a:solidFill>
              </a:rPr>
              <a:t>412 (2017) 11-</a:t>
            </a:r>
            <a:r>
              <a:rPr lang="is-IS" altLang="ja-JP" sz="1200" dirty="0" smtClean="0">
                <a:solidFill>
                  <a:srgbClr val="FF0000"/>
                </a:solidFill>
              </a:rPr>
              <a:t>18.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5852733" y="2424085"/>
            <a:ext cx="1257506" cy="24622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lIns="25400" tIns="25400" rIns="25400" bIns="50800" rtlCol="0" anchor="ctr" anchorCtr="0">
            <a:spAutoFit/>
          </a:bodyPr>
          <a:lstStyle/>
          <a:p>
            <a:r>
              <a:rPr lang="en-US" sz="1100" b="1" dirty="0" smtClean="0">
                <a:solidFill>
                  <a:srgbClr val="0000FF"/>
                </a:solidFill>
              </a:rPr>
              <a:t>Decay measurement</a:t>
            </a:r>
            <a:endParaRPr lang="en-US" sz="1100" b="1" dirty="0">
              <a:solidFill>
                <a:srgbClr val="0000FF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320624" y="-27354"/>
            <a:ext cx="57138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>
                <a:latin typeface="メイリオ"/>
                <a:ea typeface="メイリオ"/>
                <a:cs typeface="メイリオ"/>
              </a:rPr>
              <a:t>KISS</a:t>
            </a:r>
            <a:r>
              <a:rPr lang="en-US" altLang="ja-JP" sz="2200" dirty="0">
                <a:latin typeface="メイリオ"/>
                <a:ea typeface="メイリオ"/>
                <a:cs typeface="メイリオ"/>
              </a:rPr>
              <a:t> </a:t>
            </a:r>
            <a:r>
              <a:rPr lang="en-US" altLang="ja-JP" sz="2200" dirty="0" smtClean="0">
                <a:latin typeface="メイリオ"/>
                <a:ea typeface="メイリオ"/>
                <a:cs typeface="メイリオ"/>
              </a:rPr>
              <a:t>(KEK Isotope Separation System)</a:t>
            </a:r>
            <a:endParaRPr lang="en-US" altLang="ja-JP" sz="2200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1162475" y="2721721"/>
            <a:ext cx="5772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10</a:t>
            </a:r>
            <a:r>
              <a:rPr lang="en-US" sz="1000" b="1" baseline="30000" dirty="0" smtClean="0"/>
              <a:t>-4</a:t>
            </a:r>
            <a:r>
              <a:rPr lang="en-US" sz="1000" b="1" dirty="0" smtClean="0"/>
              <a:t>kPa</a:t>
            </a:r>
            <a:endParaRPr lang="en-US" sz="1000" b="1" dirty="0"/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2667416" y="2721721"/>
            <a:ext cx="4804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0.1Pa</a:t>
            </a:r>
            <a:endParaRPr lang="en-US" sz="1000" b="1" dirty="0"/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3327810" y="2721721"/>
            <a:ext cx="515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10</a:t>
            </a:r>
            <a:r>
              <a:rPr lang="en-US" sz="1000" b="1" baseline="30000" dirty="0" smtClean="0"/>
              <a:t>-4</a:t>
            </a:r>
            <a:r>
              <a:rPr lang="en-US" sz="1000" b="1" dirty="0" smtClean="0"/>
              <a:t>Pa</a:t>
            </a:r>
            <a:endParaRPr lang="en-US" sz="1000" b="1" dirty="0"/>
          </a:p>
        </p:txBody>
      </p:sp>
      <p:sp>
        <p:nvSpPr>
          <p:cNvPr id="28" name="正方形/長方形 27"/>
          <p:cNvSpPr/>
          <p:nvPr/>
        </p:nvSpPr>
        <p:spPr>
          <a:xfrm>
            <a:off x="2044700" y="1257300"/>
            <a:ext cx="57150" cy="622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正方形/長方形 80"/>
          <p:cNvSpPr/>
          <p:nvPr/>
        </p:nvSpPr>
        <p:spPr>
          <a:xfrm>
            <a:off x="2025650" y="2241550"/>
            <a:ext cx="45719" cy="768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直線コネクタ 93"/>
          <p:cNvCxnSpPr/>
          <p:nvPr/>
        </p:nvCxnSpPr>
        <p:spPr>
          <a:xfrm flipH="1" flipV="1">
            <a:off x="1752606" y="1111258"/>
            <a:ext cx="1" cy="682625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直線コネクタ 97"/>
          <p:cNvCxnSpPr/>
          <p:nvPr/>
        </p:nvCxnSpPr>
        <p:spPr>
          <a:xfrm flipV="1">
            <a:off x="1749934" y="2336800"/>
            <a:ext cx="1" cy="10160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直線コネクタ 98"/>
          <p:cNvCxnSpPr/>
          <p:nvPr/>
        </p:nvCxnSpPr>
        <p:spPr>
          <a:xfrm flipH="1" flipV="1">
            <a:off x="1752604" y="2762250"/>
            <a:ext cx="1" cy="26035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テキスト ボックス 73"/>
          <p:cNvSpPr txBox="1"/>
          <p:nvPr/>
        </p:nvSpPr>
        <p:spPr>
          <a:xfrm>
            <a:off x="1886376" y="2721721"/>
            <a:ext cx="4462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30Pa</a:t>
            </a:r>
            <a:endParaRPr lang="en-US" sz="1000" b="1" dirty="0"/>
          </a:p>
        </p:txBody>
      </p:sp>
      <p:cxnSp>
        <p:nvCxnSpPr>
          <p:cNvPr id="100" name="直線コネクタ 99"/>
          <p:cNvCxnSpPr/>
          <p:nvPr/>
        </p:nvCxnSpPr>
        <p:spPr>
          <a:xfrm flipH="1">
            <a:off x="1428756" y="1111250"/>
            <a:ext cx="431798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直線コネクタ 100"/>
          <p:cNvCxnSpPr/>
          <p:nvPr/>
        </p:nvCxnSpPr>
        <p:spPr>
          <a:xfrm flipH="1">
            <a:off x="2794005" y="1111250"/>
            <a:ext cx="431798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直線コネクタ 101"/>
          <p:cNvCxnSpPr/>
          <p:nvPr/>
        </p:nvCxnSpPr>
        <p:spPr>
          <a:xfrm flipH="1" flipV="1">
            <a:off x="3165479" y="1111250"/>
            <a:ext cx="1" cy="26035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図形グループ 38"/>
          <p:cNvGrpSpPr/>
          <p:nvPr/>
        </p:nvGrpSpPr>
        <p:grpSpPr>
          <a:xfrm>
            <a:off x="308631" y="4215447"/>
            <a:ext cx="6159211" cy="3495688"/>
            <a:chOff x="308631" y="4153980"/>
            <a:chExt cx="6159207" cy="3495688"/>
          </a:xfrm>
        </p:grpSpPr>
        <p:grpSp>
          <p:nvGrpSpPr>
            <p:cNvPr id="19" name="図形グループ 18"/>
            <p:cNvGrpSpPr/>
            <p:nvPr/>
          </p:nvGrpSpPr>
          <p:grpSpPr>
            <a:xfrm>
              <a:off x="308631" y="4233836"/>
              <a:ext cx="6159207" cy="3415832"/>
              <a:chOff x="308631" y="4233836"/>
              <a:chExt cx="6159207" cy="3415832"/>
            </a:xfrm>
          </p:grpSpPr>
          <p:grpSp>
            <p:nvGrpSpPr>
              <p:cNvPr id="97" name="図形グループ 96"/>
              <p:cNvGrpSpPr/>
              <p:nvPr/>
            </p:nvGrpSpPr>
            <p:grpSpPr>
              <a:xfrm>
                <a:off x="308631" y="4233836"/>
                <a:ext cx="6159207" cy="3415832"/>
                <a:chOff x="308629" y="4233835"/>
                <a:chExt cx="6159207" cy="3415832"/>
              </a:xfrm>
            </p:grpSpPr>
            <p:pic>
              <p:nvPicPr>
                <p:cNvPr id="69" name="Picture 4" descr="C:\Users\kazu\Desktop\KEK\KISS project\KISSmeeting\meeting20170421\resized\DSC00461.jpg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581" r="11496" b="34417"/>
                <a:stretch/>
              </p:blipFill>
              <p:spPr bwMode="auto">
                <a:xfrm>
                  <a:off x="1872717" y="5027880"/>
                  <a:ext cx="1859061" cy="176896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96" name="図形グループ 95"/>
                <p:cNvGrpSpPr/>
                <p:nvPr/>
              </p:nvGrpSpPr>
              <p:grpSpPr>
                <a:xfrm>
                  <a:off x="308629" y="4233835"/>
                  <a:ext cx="6159207" cy="3415832"/>
                  <a:chOff x="308629" y="4233835"/>
                  <a:chExt cx="6159207" cy="3415832"/>
                </a:xfrm>
              </p:grpSpPr>
              <p:pic>
                <p:nvPicPr>
                  <p:cNvPr id="63" name="図 62"/>
                  <p:cNvPicPr>
                    <a:picLocks noChangeAspect="1"/>
                  </p:cNvPicPr>
                  <p:nvPr/>
                </p:nvPicPr>
                <p:blipFill rotWithShape="1">
                  <a:blip r:embed="rId9"/>
                  <a:srcRect l="30793" r="9420" b="7739"/>
                  <a:stretch/>
                </p:blipFill>
                <p:spPr>
                  <a:xfrm>
                    <a:off x="3737225" y="4353966"/>
                    <a:ext cx="2660061" cy="2471389"/>
                  </a:xfrm>
                  <a:prstGeom prst="rect">
                    <a:avLst/>
                  </a:prstGeom>
                </p:spPr>
              </p:pic>
              <p:grpSp>
                <p:nvGrpSpPr>
                  <p:cNvPr id="67" name="グループ化 24"/>
                  <p:cNvGrpSpPr/>
                  <p:nvPr/>
                </p:nvGrpSpPr>
                <p:grpSpPr>
                  <a:xfrm rot="17190705">
                    <a:off x="1680317" y="2862147"/>
                    <a:ext cx="3415832" cy="6159207"/>
                    <a:chOff x="3338099" y="4465642"/>
                    <a:chExt cx="5960548" cy="10747681"/>
                  </a:xfrm>
                </p:grpSpPr>
                <p:pic>
                  <p:nvPicPr>
                    <p:cNvPr id="70" name="Picture 2" descr="C:\Users\kazu\Desktop\KEK\KISS project\KISSmeeting\meeting20170331\resized\DSC00443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104825" y="4465642"/>
                      <a:ext cx="3170896" cy="3170897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71" name="右矢印 70"/>
                    <p:cNvSpPr/>
                    <p:nvPr/>
                  </p:nvSpPr>
                  <p:spPr>
                    <a:xfrm rot="21298219">
                      <a:off x="3623513" y="6119896"/>
                      <a:ext cx="582372" cy="290937"/>
                    </a:xfrm>
                    <a:prstGeom prst="rightArrow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cxnSp>
                  <p:nvCxnSpPr>
                    <p:cNvPr id="80" name="直線矢印コネクタ 79"/>
                    <p:cNvCxnSpPr>
                      <a:stCxn id="73" idx="3"/>
                    </p:cNvCxnSpPr>
                    <p:nvPr/>
                  </p:nvCxnSpPr>
                  <p:spPr>
                    <a:xfrm rot="4409295">
                      <a:off x="5320178" y="6508165"/>
                      <a:ext cx="31195" cy="171477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直線矢印コネクタ 81"/>
                    <p:cNvCxnSpPr>
                      <a:stCxn id="75" idx="2"/>
                    </p:cNvCxnSpPr>
                    <p:nvPr/>
                  </p:nvCxnSpPr>
                  <p:spPr>
                    <a:xfrm rot="4409295">
                      <a:off x="5994882" y="5262389"/>
                      <a:ext cx="423162" cy="1206784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直線矢印コネクタ 82"/>
                    <p:cNvCxnSpPr>
                      <a:stCxn id="75" idx="2"/>
                    </p:cNvCxnSpPr>
                    <p:nvPr/>
                  </p:nvCxnSpPr>
                  <p:spPr>
                    <a:xfrm rot="4409295">
                      <a:off x="6360504" y="5626409"/>
                      <a:ext cx="545126" cy="353033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84" name="テキスト ボックス 83"/>
                    <p:cNvSpPr txBox="1"/>
                    <p:nvPr/>
                  </p:nvSpPr>
                  <p:spPr>
                    <a:xfrm rot="4409295">
                      <a:off x="3264633" y="4911964"/>
                      <a:ext cx="952527" cy="80559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kumimoji="1" lang="en-US" altLang="ja-JP" sz="1200" b="1" dirty="0" smtClean="0">
                          <a:solidFill>
                            <a:srgbClr val="0000FF"/>
                          </a:solidFill>
                        </a:rPr>
                        <a:t>KISS </a:t>
                      </a:r>
                    </a:p>
                    <a:p>
                      <a:pPr algn="ctr"/>
                      <a:r>
                        <a:rPr kumimoji="1" lang="en-US" altLang="ja-JP" sz="1200" b="1" dirty="0" smtClean="0">
                          <a:solidFill>
                            <a:srgbClr val="0000FF"/>
                          </a:solidFill>
                        </a:rPr>
                        <a:t>beam</a:t>
                      </a:r>
                      <a:endParaRPr kumimoji="1" lang="ja-JP" altLang="en-US" sz="1200" b="1" dirty="0">
                        <a:solidFill>
                          <a:srgbClr val="0000FF"/>
                        </a:solidFill>
                      </a:endParaRPr>
                    </a:p>
                  </p:txBody>
                </p:sp>
                <p:sp>
                  <p:nvSpPr>
                    <p:cNvPr id="85" name="右矢印 84"/>
                    <p:cNvSpPr/>
                    <p:nvPr/>
                  </p:nvSpPr>
                  <p:spPr>
                    <a:xfrm rot="4513108">
                      <a:off x="5350407" y="7232143"/>
                      <a:ext cx="546337" cy="314732"/>
                    </a:xfrm>
                    <a:prstGeom prst="rightArrow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73" name="テキスト ボックス 72"/>
                    <p:cNvSpPr txBox="1"/>
                    <p:nvPr/>
                  </p:nvSpPr>
                  <p:spPr>
                    <a:xfrm rot="4409295">
                      <a:off x="4070882" y="5149383"/>
                      <a:ext cx="2091032" cy="80559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kumimoji="1" lang="en-US" altLang="ja-JP" sz="1200" b="1" dirty="0" smtClean="0">
                          <a:solidFill>
                            <a:schemeClr val="bg1"/>
                          </a:solidFill>
                        </a:rPr>
                        <a:t>Deflector</a:t>
                      </a:r>
                    </a:p>
                    <a:p>
                      <a:pPr algn="ctr"/>
                      <a:r>
                        <a:rPr lang="en-US" altLang="ja-JP" sz="1200" b="1" dirty="0" smtClean="0">
                          <a:solidFill>
                            <a:schemeClr val="bg1"/>
                          </a:solidFill>
                        </a:rPr>
                        <a:t>(already tested)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5" name="テキスト ボックス 74"/>
                    <p:cNvSpPr txBox="1"/>
                    <p:nvPr/>
                  </p:nvSpPr>
                  <p:spPr>
                    <a:xfrm rot="4409295">
                      <a:off x="6387193" y="5181067"/>
                      <a:ext cx="1138714" cy="48335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kumimoji="1" lang="en-US" altLang="ja-JP" sz="1200" b="1" dirty="0" err="1" smtClean="0">
                          <a:solidFill>
                            <a:schemeClr val="bg1"/>
                          </a:solidFill>
                        </a:rPr>
                        <a:t>Steerer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86" name="右矢印 85"/>
                    <p:cNvSpPr/>
                    <p:nvPr/>
                  </p:nvSpPr>
                  <p:spPr>
                    <a:xfrm rot="21298219">
                      <a:off x="6848962" y="6072027"/>
                      <a:ext cx="582373" cy="290937"/>
                    </a:xfrm>
                    <a:prstGeom prst="rightArrow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7" name="テキスト ボックス 86"/>
                    <p:cNvSpPr txBox="1"/>
                    <p:nvPr/>
                  </p:nvSpPr>
                  <p:spPr>
                    <a:xfrm rot="4409295">
                      <a:off x="4632845" y="8557631"/>
                      <a:ext cx="2091032" cy="80559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kumimoji="1" lang="en-US" altLang="ja-JP" sz="1200" b="1" dirty="0" smtClean="0">
                          <a:solidFill>
                            <a:srgbClr val="FFFFFF"/>
                          </a:solidFill>
                        </a:rPr>
                        <a:t>EQQ</a:t>
                      </a:r>
                    </a:p>
                    <a:p>
                      <a:pPr algn="ctr"/>
                      <a:r>
                        <a:rPr lang="en-US" altLang="ja-JP" sz="1200" b="1" dirty="0" smtClean="0">
                          <a:solidFill>
                            <a:srgbClr val="FFFFFF"/>
                          </a:solidFill>
                        </a:rPr>
                        <a:t>(already tested)</a:t>
                      </a:r>
                      <a:endParaRPr kumimoji="1" lang="ja-JP" altLang="en-US" sz="1200" b="1" dirty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88" name="テキスト ボックス 87"/>
                    <p:cNvSpPr txBox="1"/>
                    <p:nvPr/>
                  </p:nvSpPr>
                  <p:spPr>
                    <a:xfrm rot="4409295">
                      <a:off x="6832444" y="10908524"/>
                      <a:ext cx="2671888" cy="80559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kumimoji="1" lang="en-US" altLang="ja-JP" sz="1200" b="1" dirty="0" smtClean="0">
                          <a:solidFill>
                            <a:srgbClr val="0000FF"/>
                          </a:solidFill>
                        </a:rPr>
                        <a:t>He gas cell ion cooler</a:t>
                      </a:r>
                    </a:p>
                    <a:p>
                      <a:pPr algn="ctr"/>
                      <a:r>
                        <a:rPr lang="en-US" altLang="ja-JP" sz="1200" b="1" dirty="0" smtClean="0">
                          <a:solidFill>
                            <a:srgbClr val="0000FF"/>
                          </a:solidFill>
                        </a:rPr>
                        <a:t>(coming soon)</a:t>
                      </a:r>
                      <a:endParaRPr kumimoji="1" lang="ja-JP" altLang="en-US" sz="1200" b="1" dirty="0">
                        <a:solidFill>
                          <a:srgbClr val="0000FF"/>
                        </a:solidFill>
                      </a:endParaRPr>
                    </a:p>
                  </p:txBody>
                </p:sp>
                <p:sp>
                  <p:nvSpPr>
                    <p:cNvPr id="89" name="テキスト ボックス 88"/>
                    <p:cNvSpPr txBox="1"/>
                    <p:nvPr/>
                  </p:nvSpPr>
                  <p:spPr>
                    <a:xfrm rot="4409295">
                      <a:off x="3715402" y="12716687"/>
                      <a:ext cx="4509914" cy="4833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kumimoji="1" lang="en-US" altLang="ja-JP" sz="1200" b="1" dirty="0" smtClean="0">
                          <a:solidFill>
                            <a:srgbClr val="0000FF"/>
                          </a:solidFill>
                        </a:rPr>
                        <a:t>Multi-trap ion </a:t>
                      </a:r>
                      <a:r>
                        <a:rPr kumimoji="1" lang="en-US" altLang="ja-JP" sz="1200" b="1" dirty="0" err="1" smtClean="0">
                          <a:solidFill>
                            <a:srgbClr val="0000FF"/>
                          </a:solidFill>
                        </a:rPr>
                        <a:t>buncher</a:t>
                      </a:r>
                      <a:r>
                        <a:rPr kumimoji="1" lang="en-US" altLang="ja-JP" sz="1200" b="1" dirty="0" smtClean="0">
                          <a:solidFill>
                            <a:srgbClr val="0000FF"/>
                          </a:solidFill>
                        </a:rPr>
                        <a:t> (coming soon)</a:t>
                      </a:r>
                      <a:endParaRPr kumimoji="1" lang="ja-JP" altLang="en-US" sz="1200" b="1" dirty="0">
                        <a:solidFill>
                          <a:srgbClr val="0000FF"/>
                        </a:solidFill>
                      </a:endParaRPr>
                    </a:p>
                  </p:txBody>
                </p:sp>
                <p:sp>
                  <p:nvSpPr>
                    <p:cNvPr id="90" name="テキスト ボックス 89"/>
                    <p:cNvSpPr txBox="1"/>
                    <p:nvPr/>
                  </p:nvSpPr>
                  <p:spPr>
                    <a:xfrm rot="4409295">
                      <a:off x="7804508" y="10515773"/>
                      <a:ext cx="2182683" cy="80559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kumimoji="1" lang="en-US" altLang="ja-JP" sz="1200" b="1" dirty="0" smtClean="0">
                          <a:solidFill>
                            <a:srgbClr val="0000FF"/>
                          </a:solidFill>
                        </a:rPr>
                        <a:t>Mini-MRTOF-MS</a:t>
                      </a:r>
                    </a:p>
                    <a:p>
                      <a:pPr algn="ctr"/>
                      <a:r>
                        <a:rPr lang="en-US" altLang="ja-JP" sz="1200" b="1" dirty="0" smtClean="0">
                          <a:solidFill>
                            <a:srgbClr val="0000FF"/>
                          </a:solidFill>
                        </a:rPr>
                        <a:t>(under tuning)</a:t>
                      </a:r>
                      <a:endParaRPr kumimoji="1" lang="ja-JP" altLang="en-US" sz="1200" b="1" dirty="0">
                        <a:solidFill>
                          <a:srgbClr val="0000FF"/>
                        </a:solidFill>
                      </a:endParaRPr>
                    </a:p>
                  </p:txBody>
                </p:sp>
                <p:sp>
                  <p:nvSpPr>
                    <p:cNvPr id="95" name="テキスト ボックス 94"/>
                    <p:cNvSpPr txBox="1"/>
                    <p:nvPr/>
                  </p:nvSpPr>
                  <p:spPr>
                    <a:xfrm rot="4409295">
                      <a:off x="6735279" y="5994500"/>
                      <a:ext cx="2077002" cy="4833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kumimoji="1" lang="en-US" altLang="ja-JP" sz="1200" b="1" dirty="0" smtClean="0">
                          <a:solidFill>
                            <a:srgbClr val="0000FF"/>
                          </a:solidFill>
                        </a:rPr>
                        <a:t>Decay meas. St.</a:t>
                      </a:r>
                      <a:endParaRPr kumimoji="1" lang="ja-JP" altLang="en-US" sz="1200" b="1" dirty="0">
                        <a:solidFill>
                          <a:srgbClr val="0000FF"/>
                        </a:solidFill>
                      </a:endParaRPr>
                    </a:p>
                  </p:txBody>
                </p:sp>
              </p:grpSp>
              <p:cxnSp>
                <p:nvCxnSpPr>
                  <p:cNvPr id="91" name="直線矢印コネクタ 90"/>
                  <p:cNvCxnSpPr/>
                  <p:nvPr/>
                </p:nvCxnSpPr>
                <p:spPr>
                  <a:xfrm>
                    <a:off x="4458036" y="5364420"/>
                    <a:ext cx="289485" cy="58254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直線矢印コネクタ 91"/>
                  <p:cNvCxnSpPr>
                    <a:stCxn id="89" idx="0"/>
                  </p:cNvCxnSpPr>
                  <p:nvPr/>
                </p:nvCxnSpPr>
                <p:spPr>
                  <a:xfrm flipV="1">
                    <a:off x="5045190" y="5987984"/>
                    <a:ext cx="793998" cy="514467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直線矢印コネクタ 92"/>
                  <p:cNvCxnSpPr>
                    <a:stCxn id="90" idx="3"/>
                  </p:cNvCxnSpPr>
                  <p:nvPr/>
                </p:nvCxnSpPr>
                <p:spPr>
                  <a:xfrm>
                    <a:off x="5026351" y="4701336"/>
                    <a:ext cx="848707" cy="217324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68" name="図 67" descr="IMG_6433.jpeg"/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196" t="6566" r="25383" b="9981"/>
              <a:stretch/>
            </p:blipFill>
            <p:spPr>
              <a:xfrm>
                <a:off x="5537200" y="4471733"/>
                <a:ext cx="596900" cy="1243267"/>
              </a:xfrm>
              <a:prstGeom prst="rect">
                <a:avLst/>
              </a:prstGeom>
            </p:spPr>
          </p:pic>
        </p:grpSp>
        <p:sp>
          <p:nvSpPr>
            <p:cNvPr id="103" name="テキスト ボックス 102"/>
            <p:cNvSpPr txBox="1"/>
            <p:nvPr/>
          </p:nvSpPr>
          <p:spPr>
            <a:xfrm>
              <a:off x="339082" y="4153980"/>
              <a:ext cx="201990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b="1" dirty="0" smtClean="0">
                  <a:solidFill>
                    <a:srgbClr val="000000"/>
                  </a:solidFill>
                </a:rPr>
                <a:t>IBS-KEK collaboration</a:t>
              </a:r>
              <a:endParaRPr kumimoji="1" lang="ja-JP" altLang="en-US" sz="16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22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6996" y="1742"/>
            <a:ext cx="8912731" cy="995404"/>
          </a:xfrm>
        </p:spPr>
        <p:txBody>
          <a:bodyPr>
            <a:normAutofit/>
          </a:bodyPr>
          <a:lstStyle/>
          <a:p>
            <a:r>
              <a:rPr lang="en-US" altLang="ja-JP" sz="3100" dirty="0" smtClean="0"/>
              <a:t>Decay &amp; laser spectroscopy @KISS</a:t>
            </a:r>
            <a:endParaRPr lang="en-US" sz="3100" dirty="0"/>
          </a:p>
        </p:txBody>
      </p:sp>
      <p:grpSp>
        <p:nvGrpSpPr>
          <p:cNvPr id="5" name="図形グループ 4"/>
          <p:cNvGrpSpPr/>
          <p:nvPr/>
        </p:nvGrpSpPr>
        <p:grpSpPr>
          <a:xfrm>
            <a:off x="-84215" y="1159330"/>
            <a:ext cx="4553421" cy="3733928"/>
            <a:chOff x="403009" y="1687061"/>
            <a:chExt cx="5534633" cy="4189432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1650041" y="2122647"/>
              <a:ext cx="3092045" cy="3224267"/>
            </a:xfrm>
            <a:prstGeom prst="rect">
              <a:avLst/>
            </a:prstGeom>
            <a:noFill/>
            <a:ln w="15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7" name="Rectangle 44"/>
            <p:cNvSpPr>
              <a:spLocks noChangeArrowheads="1"/>
            </p:cNvSpPr>
            <p:nvPr/>
          </p:nvSpPr>
          <p:spPr bwMode="auto">
            <a:xfrm>
              <a:off x="1650041" y="5024753"/>
              <a:ext cx="439866" cy="322160"/>
            </a:xfrm>
            <a:prstGeom prst="rect">
              <a:avLst/>
            </a:prstGeom>
            <a:solidFill>
              <a:srgbClr val="007ACC"/>
            </a:solidFill>
            <a:ln w="0">
              <a:solidFill>
                <a:srgbClr val="007A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8" name="Rectangle 45"/>
            <p:cNvSpPr>
              <a:spLocks noChangeArrowheads="1"/>
            </p:cNvSpPr>
            <p:nvPr/>
          </p:nvSpPr>
          <p:spPr bwMode="auto">
            <a:xfrm>
              <a:off x="2089908" y="5024753"/>
              <a:ext cx="442751" cy="322160"/>
            </a:xfrm>
            <a:prstGeom prst="rect">
              <a:avLst/>
            </a:prstGeom>
            <a:solidFill>
              <a:srgbClr val="00A3CC"/>
            </a:solidFill>
            <a:ln w="0">
              <a:solidFill>
                <a:srgbClr val="00A3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9" name="Rectangle 46"/>
            <p:cNvSpPr>
              <a:spLocks noChangeArrowheads="1"/>
            </p:cNvSpPr>
            <p:nvPr/>
          </p:nvSpPr>
          <p:spPr bwMode="auto">
            <a:xfrm>
              <a:off x="2532659" y="5024753"/>
              <a:ext cx="442751" cy="322160"/>
            </a:xfrm>
            <a:prstGeom prst="rect">
              <a:avLst/>
            </a:prstGeom>
            <a:solidFill>
              <a:srgbClr val="007ACC"/>
            </a:solidFill>
            <a:ln w="0">
              <a:solidFill>
                <a:srgbClr val="007A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0" name="Rectangle 47"/>
            <p:cNvSpPr>
              <a:spLocks noChangeArrowheads="1"/>
            </p:cNvSpPr>
            <p:nvPr/>
          </p:nvSpPr>
          <p:spPr bwMode="auto">
            <a:xfrm>
              <a:off x="2973967" y="5024753"/>
              <a:ext cx="444193" cy="322160"/>
            </a:xfrm>
            <a:prstGeom prst="rect">
              <a:avLst/>
            </a:prstGeom>
            <a:solidFill>
              <a:srgbClr val="007ACC"/>
            </a:solidFill>
            <a:ln w="0">
              <a:solidFill>
                <a:srgbClr val="007A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1" name="Rectangle 48"/>
            <p:cNvSpPr>
              <a:spLocks noChangeArrowheads="1"/>
            </p:cNvSpPr>
            <p:nvPr/>
          </p:nvSpPr>
          <p:spPr bwMode="auto">
            <a:xfrm>
              <a:off x="3418160" y="5024753"/>
              <a:ext cx="442751" cy="322160"/>
            </a:xfrm>
            <a:prstGeom prst="rect">
              <a:avLst/>
            </a:prstGeom>
            <a:solidFill>
              <a:srgbClr val="0052CC"/>
            </a:solidFill>
            <a:ln w="0">
              <a:solidFill>
                <a:srgbClr val="0052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2" name="Rectangle 49"/>
            <p:cNvSpPr>
              <a:spLocks noChangeArrowheads="1"/>
            </p:cNvSpPr>
            <p:nvPr/>
          </p:nvSpPr>
          <p:spPr bwMode="auto">
            <a:xfrm>
              <a:off x="3860911" y="5024753"/>
              <a:ext cx="441309" cy="322160"/>
            </a:xfrm>
            <a:prstGeom prst="rect">
              <a:avLst/>
            </a:prstGeom>
            <a:solidFill>
              <a:srgbClr val="0052CC"/>
            </a:solidFill>
            <a:ln w="0">
              <a:solidFill>
                <a:srgbClr val="0052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3" name="Rectangle 50"/>
            <p:cNvSpPr>
              <a:spLocks noChangeArrowheads="1"/>
            </p:cNvSpPr>
            <p:nvPr/>
          </p:nvSpPr>
          <p:spPr bwMode="auto">
            <a:xfrm>
              <a:off x="4302220" y="5024753"/>
              <a:ext cx="439866" cy="322160"/>
            </a:xfrm>
            <a:prstGeom prst="rect">
              <a:avLst/>
            </a:prstGeom>
            <a:solidFill>
              <a:srgbClr val="0052CC"/>
            </a:solidFill>
            <a:ln w="0">
              <a:solidFill>
                <a:srgbClr val="0052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4" name="Rectangle 51"/>
            <p:cNvSpPr>
              <a:spLocks noChangeArrowheads="1"/>
            </p:cNvSpPr>
            <p:nvPr/>
          </p:nvSpPr>
          <p:spPr bwMode="auto">
            <a:xfrm>
              <a:off x="1650041" y="4702592"/>
              <a:ext cx="439866" cy="322160"/>
            </a:xfrm>
            <a:prstGeom prst="rect">
              <a:avLst/>
            </a:prstGeom>
            <a:solidFill>
              <a:srgbClr val="00A3CC"/>
            </a:solidFill>
            <a:ln w="0">
              <a:solidFill>
                <a:srgbClr val="00A3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5" name="Rectangle 52"/>
            <p:cNvSpPr>
              <a:spLocks noChangeArrowheads="1"/>
            </p:cNvSpPr>
            <p:nvPr/>
          </p:nvSpPr>
          <p:spPr bwMode="auto">
            <a:xfrm>
              <a:off x="2089908" y="4702592"/>
              <a:ext cx="442751" cy="322160"/>
            </a:xfrm>
            <a:prstGeom prst="rect">
              <a:avLst/>
            </a:prstGeom>
            <a:solidFill>
              <a:srgbClr val="00A3CC"/>
            </a:solidFill>
            <a:ln w="0">
              <a:solidFill>
                <a:srgbClr val="00A3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6" name="Rectangle 53"/>
            <p:cNvSpPr>
              <a:spLocks noChangeArrowheads="1"/>
            </p:cNvSpPr>
            <p:nvPr/>
          </p:nvSpPr>
          <p:spPr bwMode="auto">
            <a:xfrm>
              <a:off x="2532659" y="4702592"/>
              <a:ext cx="442751" cy="322160"/>
            </a:xfrm>
            <a:prstGeom prst="rect">
              <a:avLst/>
            </a:prstGeom>
            <a:solidFill>
              <a:srgbClr val="00A3CC"/>
            </a:solidFill>
            <a:ln w="0">
              <a:solidFill>
                <a:srgbClr val="00A3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7" name="Rectangle 54"/>
            <p:cNvSpPr>
              <a:spLocks noChangeArrowheads="1"/>
            </p:cNvSpPr>
            <p:nvPr/>
          </p:nvSpPr>
          <p:spPr bwMode="auto">
            <a:xfrm>
              <a:off x="2973967" y="4702592"/>
              <a:ext cx="444193" cy="322160"/>
            </a:xfrm>
            <a:prstGeom prst="rect">
              <a:avLst/>
            </a:prstGeom>
            <a:solidFill>
              <a:srgbClr val="007ACC"/>
            </a:solidFill>
            <a:ln w="0">
              <a:solidFill>
                <a:srgbClr val="007A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8" name="Rectangle 55"/>
            <p:cNvSpPr>
              <a:spLocks noChangeArrowheads="1"/>
            </p:cNvSpPr>
            <p:nvPr/>
          </p:nvSpPr>
          <p:spPr bwMode="auto">
            <a:xfrm>
              <a:off x="3418160" y="4702592"/>
              <a:ext cx="442751" cy="322160"/>
            </a:xfrm>
            <a:prstGeom prst="rect">
              <a:avLst/>
            </a:prstGeom>
            <a:solidFill>
              <a:srgbClr val="007ACC"/>
            </a:solidFill>
            <a:ln w="0">
              <a:solidFill>
                <a:srgbClr val="007A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9" name="Rectangle 56"/>
            <p:cNvSpPr>
              <a:spLocks noChangeArrowheads="1"/>
            </p:cNvSpPr>
            <p:nvPr/>
          </p:nvSpPr>
          <p:spPr bwMode="auto">
            <a:xfrm>
              <a:off x="3860911" y="4702592"/>
              <a:ext cx="441309" cy="322160"/>
            </a:xfrm>
            <a:prstGeom prst="rect">
              <a:avLst/>
            </a:prstGeom>
            <a:solidFill>
              <a:srgbClr val="007ACC"/>
            </a:solidFill>
            <a:ln w="0">
              <a:solidFill>
                <a:srgbClr val="007A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0" name="Rectangle 57"/>
            <p:cNvSpPr>
              <a:spLocks noChangeArrowheads="1"/>
            </p:cNvSpPr>
            <p:nvPr/>
          </p:nvSpPr>
          <p:spPr bwMode="auto">
            <a:xfrm>
              <a:off x="4302220" y="4702592"/>
              <a:ext cx="439866" cy="322160"/>
            </a:xfrm>
            <a:prstGeom prst="rect">
              <a:avLst/>
            </a:prstGeom>
            <a:solidFill>
              <a:srgbClr val="0052CC"/>
            </a:solidFill>
            <a:ln w="0">
              <a:solidFill>
                <a:srgbClr val="0052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1" name="Rectangle 58"/>
            <p:cNvSpPr>
              <a:spLocks noChangeArrowheads="1"/>
            </p:cNvSpPr>
            <p:nvPr/>
          </p:nvSpPr>
          <p:spPr bwMode="auto">
            <a:xfrm>
              <a:off x="1650041" y="4381763"/>
              <a:ext cx="439866" cy="320829"/>
            </a:xfrm>
            <a:prstGeom prst="rect">
              <a:avLst/>
            </a:prstGeom>
            <a:solidFill>
              <a:srgbClr val="00CCCC"/>
            </a:solidFill>
            <a:ln w="0">
              <a:solidFill>
                <a:srgbClr val="00CC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2" name="Rectangle 59"/>
            <p:cNvSpPr>
              <a:spLocks noChangeArrowheads="1"/>
            </p:cNvSpPr>
            <p:nvPr/>
          </p:nvSpPr>
          <p:spPr bwMode="auto">
            <a:xfrm>
              <a:off x="2089908" y="4381763"/>
              <a:ext cx="442751" cy="320829"/>
            </a:xfrm>
            <a:prstGeom prst="rect">
              <a:avLst/>
            </a:prstGeom>
            <a:solidFill>
              <a:srgbClr val="00CCCC"/>
            </a:solidFill>
            <a:ln w="0">
              <a:solidFill>
                <a:srgbClr val="00CC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3" name="Rectangle 60"/>
            <p:cNvSpPr>
              <a:spLocks noChangeArrowheads="1"/>
            </p:cNvSpPr>
            <p:nvPr/>
          </p:nvSpPr>
          <p:spPr bwMode="auto">
            <a:xfrm>
              <a:off x="2532659" y="4381763"/>
              <a:ext cx="442751" cy="320829"/>
            </a:xfrm>
            <a:prstGeom prst="rect">
              <a:avLst/>
            </a:prstGeom>
            <a:solidFill>
              <a:srgbClr val="00A3CC"/>
            </a:solidFill>
            <a:ln w="0">
              <a:solidFill>
                <a:srgbClr val="00A3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4" name="Rectangle 61"/>
            <p:cNvSpPr>
              <a:spLocks noChangeArrowheads="1"/>
            </p:cNvSpPr>
            <p:nvPr/>
          </p:nvSpPr>
          <p:spPr bwMode="auto">
            <a:xfrm>
              <a:off x="2973967" y="4381763"/>
              <a:ext cx="444193" cy="320829"/>
            </a:xfrm>
            <a:prstGeom prst="rect">
              <a:avLst/>
            </a:prstGeom>
            <a:solidFill>
              <a:srgbClr val="00A3CC"/>
            </a:solidFill>
            <a:ln w="0">
              <a:solidFill>
                <a:srgbClr val="00A3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5" name="Rectangle 62"/>
            <p:cNvSpPr>
              <a:spLocks noChangeArrowheads="1"/>
            </p:cNvSpPr>
            <p:nvPr/>
          </p:nvSpPr>
          <p:spPr bwMode="auto">
            <a:xfrm>
              <a:off x="3418160" y="4381763"/>
              <a:ext cx="442751" cy="320829"/>
            </a:xfrm>
            <a:prstGeom prst="rect">
              <a:avLst/>
            </a:prstGeom>
            <a:solidFill>
              <a:srgbClr val="007ACC"/>
            </a:solidFill>
            <a:ln w="0">
              <a:solidFill>
                <a:srgbClr val="007A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6" name="Rectangle 63"/>
            <p:cNvSpPr>
              <a:spLocks noChangeArrowheads="1"/>
            </p:cNvSpPr>
            <p:nvPr/>
          </p:nvSpPr>
          <p:spPr bwMode="auto">
            <a:xfrm>
              <a:off x="3860911" y="4381763"/>
              <a:ext cx="441309" cy="320829"/>
            </a:xfrm>
            <a:prstGeom prst="rect">
              <a:avLst/>
            </a:prstGeom>
            <a:solidFill>
              <a:srgbClr val="00A3CC"/>
            </a:solidFill>
            <a:ln w="0">
              <a:solidFill>
                <a:srgbClr val="00A3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7" name="Rectangle 64"/>
            <p:cNvSpPr>
              <a:spLocks noChangeArrowheads="1"/>
            </p:cNvSpPr>
            <p:nvPr/>
          </p:nvSpPr>
          <p:spPr bwMode="auto">
            <a:xfrm>
              <a:off x="4302220" y="4381763"/>
              <a:ext cx="439866" cy="320829"/>
            </a:xfrm>
            <a:prstGeom prst="rect">
              <a:avLst/>
            </a:prstGeom>
            <a:solidFill>
              <a:srgbClr val="007ACC"/>
            </a:solidFill>
            <a:ln w="0">
              <a:solidFill>
                <a:srgbClr val="007A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8" name="Rectangle 65"/>
            <p:cNvSpPr>
              <a:spLocks noChangeArrowheads="1"/>
            </p:cNvSpPr>
            <p:nvPr/>
          </p:nvSpPr>
          <p:spPr bwMode="auto">
            <a:xfrm>
              <a:off x="1650041" y="4058272"/>
              <a:ext cx="439866" cy="323492"/>
            </a:xfrm>
            <a:prstGeom prst="rect">
              <a:avLst/>
            </a:prstGeom>
            <a:solidFill>
              <a:srgbClr val="00CCA3"/>
            </a:solidFill>
            <a:ln w="0">
              <a:solidFill>
                <a:srgbClr val="00CCA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9" name="Rectangle 66"/>
            <p:cNvSpPr>
              <a:spLocks noChangeArrowheads="1"/>
            </p:cNvSpPr>
            <p:nvPr/>
          </p:nvSpPr>
          <p:spPr bwMode="auto">
            <a:xfrm>
              <a:off x="2089908" y="4058272"/>
              <a:ext cx="442751" cy="323492"/>
            </a:xfrm>
            <a:prstGeom prst="rect">
              <a:avLst/>
            </a:prstGeom>
            <a:solidFill>
              <a:srgbClr val="00CCCC"/>
            </a:solidFill>
            <a:ln w="0">
              <a:solidFill>
                <a:srgbClr val="00CC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30" name="Rectangle 67"/>
            <p:cNvSpPr>
              <a:spLocks noChangeArrowheads="1"/>
            </p:cNvSpPr>
            <p:nvPr/>
          </p:nvSpPr>
          <p:spPr bwMode="auto">
            <a:xfrm>
              <a:off x="2532659" y="4058272"/>
              <a:ext cx="442751" cy="323492"/>
            </a:xfrm>
            <a:prstGeom prst="rect">
              <a:avLst/>
            </a:prstGeom>
            <a:solidFill>
              <a:srgbClr val="00CCCC"/>
            </a:solidFill>
            <a:ln w="0">
              <a:solidFill>
                <a:srgbClr val="00CC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31" name="Rectangle 68"/>
            <p:cNvSpPr>
              <a:spLocks noChangeArrowheads="1"/>
            </p:cNvSpPr>
            <p:nvPr/>
          </p:nvSpPr>
          <p:spPr bwMode="auto">
            <a:xfrm>
              <a:off x="2973967" y="4058272"/>
              <a:ext cx="444193" cy="323492"/>
            </a:xfrm>
            <a:prstGeom prst="rect">
              <a:avLst/>
            </a:prstGeom>
            <a:solidFill>
              <a:srgbClr val="00A3CC"/>
            </a:solidFill>
            <a:ln w="0">
              <a:solidFill>
                <a:srgbClr val="00A3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32" name="Rectangle 69"/>
            <p:cNvSpPr>
              <a:spLocks noChangeArrowheads="1"/>
            </p:cNvSpPr>
            <p:nvPr/>
          </p:nvSpPr>
          <p:spPr bwMode="auto">
            <a:xfrm>
              <a:off x="3418160" y="4058272"/>
              <a:ext cx="442751" cy="323492"/>
            </a:xfrm>
            <a:prstGeom prst="rect">
              <a:avLst/>
            </a:prstGeom>
            <a:solidFill>
              <a:srgbClr val="00A3CC"/>
            </a:solidFill>
            <a:ln w="0">
              <a:solidFill>
                <a:srgbClr val="00A3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33" name="Rectangle 70"/>
            <p:cNvSpPr>
              <a:spLocks noChangeArrowheads="1"/>
            </p:cNvSpPr>
            <p:nvPr/>
          </p:nvSpPr>
          <p:spPr bwMode="auto">
            <a:xfrm>
              <a:off x="3860911" y="4058272"/>
              <a:ext cx="441309" cy="323492"/>
            </a:xfrm>
            <a:prstGeom prst="rect">
              <a:avLst/>
            </a:prstGeom>
            <a:solidFill>
              <a:srgbClr val="00A3CC"/>
            </a:solidFill>
            <a:ln w="0">
              <a:solidFill>
                <a:srgbClr val="00A3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34" name="Rectangle 71"/>
            <p:cNvSpPr>
              <a:spLocks noChangeArrowheads="1"/>
            </p:cNvSpPr>
            <p:nvPr/>
          </p:nvSpPr>
          <p:spPr bwMode="auto">
            <a:xfrm>
              <a:off x="4302220" y="4058272"/>
              <a:ext cx="439866" cy="323492"/>
            </a:xfrm>
            <a:prstGeom prst="rect">
              <a:avLst/>
            </a:prstGeom>
            <a:solidFill>
              <a:srgbClr val="007ACC"/>
            </a:solidFill>
            <a:ln w="0">
              <a:solidFill>
                <a:srgbClr val="007A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35" name="Freeform 72"/>
            <p:cNvSpPr>
              <a:spLocks/>
            </p:cNvSpPr>
            <p:nvPr/>
          </p:nvSpPr>
          <p:spPr bwMode="auto">
            <a:xfrm>
              <a:off x="1650041" y="3733449"/>
              <a:ext cx="439866" cy="324823"/>
            </a:xfrm>
            <a:custGeom>
              <a:avLst/>
              <a:gdLst>
                <a:gd name="T0" fmla="*/ 0 w 510"/>
                <a:gd name="T1" fmla="*/ 0 h 360"/>
                <a:gd name="T2" fmla="*/ 65 w 510"/>
                <a:gd name="T3" fmla="*/ 0 h 360"/>
                <a:gd name="T4" fmla="*/ 65 w 510"/>
                <a:gd name="T5" fmla="*/ 76 h 360"/>
                <a:gd name="T6" fmla="*/ 0 w 510"/>
                <a:gd name="T7" fmla="*/ 76 h 360"/>
                <a:gd name="T8" fmla="*/ 0 w 510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0"/>
                <a:gd name="T16" fmla="*/ 0 h 360"/>
                <a:gd name="T17" fmla="*/ 510 w 510"/>
                <a:gd name="T18" fmla="*/ 360 h 3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0" h="360">
                  <a:moveTo>
                    <a:pt x="0" y="0"/>
                  </a:moveTo>
                  <a:lnTo>
                    <a:pt x="510" y="0"/>
                  </a:lnTo>
                  <a:lnTo>
                    <a:pt x="510" y="358"/>
                  </a:lnTo>
                  <a:lnTo>
                    <a:pt x="0" y="3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7A"/>
            </a:solidFill>
            <a:ln w="0">
              <a:solidFill>
                <a:srgbClr val="00CC7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36" name="Freeform 73"/>
            <p:cNvSpPr>
              <a:spLocks/>
            </p:cNvSpPr>
            <p:nvPr/>
          </p:nvSpPr>
          <p:spPr bwMode="auto">
            <a:xfrm>
              <a:off x="2089908" y="3733449"/>
              <a:ext cx="442751" cy="324823"/>
            </a:xfrm>
            <a:custGeom>
              <a:avLst/>
              <a:gdLst>
                <a:gd name="T0" fmla="*/ 0 w 513"/>
                <a:gd name="T1" fmla="*/ 0 h 360"/>
                <a:gd name="T2" fmla="*/ 66 w 513"/>
                <a:gd name="T3" fmla="*/ 0 h 360"/>
                <a:gd name="T4" fmla="*/ 66 w 513"/>
                <a:gd name="T5" fmla="*/ 76 h 360"/>
                <a:gd name="T6" fmla="*/ 0 w 513"/>
                <a:gd name="T7" fmla="*/ 76 h 360"/>
                <a:gd name="T8" fmla="*/ 0 w 513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360"/>
                <a:gd name="T17" fmla="*/ 513 w 513"/>
                <a:gd name="T18" fmla="*/ 360 h 3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360">
                  <a:moveTo>
                    <a:pt x="0" y="0"/>
                  </a:moveTo>
                  <a:lnTo>
                    <a:pt x="513" y="0"/>
                  </a:lnTo>
                  <a:lnTo>
                    <a:pt x="513" y="358"/>
                  </a:lnTo>
                  <a:lnTo>
                    <a:pt x="0" y="3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7A"/>
            </a:solidFill>
            <a:ln w="0">
              <a:solidFill>
                <a:srgbClr val="00CC7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37" name="Freeform 74"/>
            <p:cNvSpPr>
              <a:spLocks/>
            </p:cNvSpPr>
            <p:nvPr/>
          </p:nvSpPr>
          <p:spPr bwMode="auto">
            <a:xfrm>
              <a:off x="2532659" y="3733449"/>
              <a:ext cx="442751" cy="324823"/>
            </a:xfrm>
            <a:custGeom>
              <a:avLst/>
              <a:gdLst>
                <a:gd name="T0" fmla="*/ 0 w 513"/>
                <a:gd name="T1" fmla="*/ 0 h 360"/>
                <a:gd name="T2" fmla="*/ 66 w 513"/>
                <a:gd name="T3" fmla="*/ 0 h 360"/>
                <a:gd name="T4" fmla="*/ 66 w 513"/>
                <a:gd name="T5" fmla="*/ 76 h 360"/>
                <a:gd name="T6" fmla="*/ 0 w 513"/>
                <a:gd name="T7" fmla="*/ 76 h 360"/>
                <a:gd name="T8" fmla="*/ 0 w 513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360"/>
                <a:gd name="T17" fmla="*/ 513 w 513"/>
                <a:gd name="T18" fmla="*/ 360 h 3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360">
                  <a:moveTo>
                    <a:pt x="0" y="0"/>
                  </a:moveTo>
                  <a:lnTo>
                    <a:pt x="513" y="0"/>
                  </a:lnTo>
                  <a:lnTo>
                    <a:pt x="513" y="358"/>
                  </a:lnTo>
                  <a:lnTo>
                    <a:pt x="0" y="3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7A"/>
            </a:solidFill>
            <a:ln w="0">
              <a:solidFill>
                <a:srgbClr val="00CC7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38" name="Freeform 75"/>
            <p:cNvSpPr>
              <a:spLocks/>
            </p:cNvSpPr>
            <p:nvPr/>
          </p:nvSpPr>
          <p:spPr bwMode="auto">
            <a:xfrm>
              <a:off x="2973967" y="3733449"/>
              <a:ext cx="444193" cy="324823"/>
            </a:xfrm>
            <a:custGeom>
              <a:avLst/>
              <a:gdLst>
                <a:gd name="T0" fmla="*/ 0 w 513"/>
                <a:gd name="T1" fmla="*/ 0 h 360"/>
                <a:gd name="T2" fmla="*/ 67 w 513"/>
                <a:gd name="T3" fmla="*/ 0 h 360"/>
                <a:gd name="T4" fmla="*/ 67 w 513"/>
                <a:gd name="T5" fmla="*/ 76 h 360"/>
                <a:gd name="T6" fmla="*/ 0 w 513"/>
                <a:gd name="T7" fmla="*/ 76 h 360"/>
                <a:gd name="T8" fmla="*/ 0 w 513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360"/>
                <a:gd name="T17" fmla="*/ 513 w 513"/>
                <a:gd name="T18" fmla="*/ 360 h 3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360">
                  <a:moveTo>
                    <a:pt x="0" y="0"/>
                  </a:moveTo>
                  <a:lnTo>
                    <a:pt x="513" y="0"/>
                  </a:lnTo>
                  <a:lnTo>
                    <a:pt x="513" y="358"/>
                  </a:lnTo>
                  <a:lnTo>
                    <a:pt x="0" y="3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A3"/>
            </a:solidFill>
            <a:ln w="0">
              <a:solidFill>
                <a:srgbClr val="00CCA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39" name="Freeform 76"/>
            <p:cNvSpPr>
              <a:spLocks/>
            </p:cNvSpPr>
            <p:nvPr/>
          </p:nvSpPr>
          <p:spPr bwMode="auto">
            <a:xfrm>
              <a:off x="3418160" y="3733449"/>
              <a:ext cx="442751" cy="324823"/>
            </a:xfrm>
            <a:custGeom>
              <a:avLst/>
              <a:gdLst>
                <a:gd name="T0" fmla="*/ 0 w 513"/>
                <a:gd name="T1" fmla="*/ 0 h 360"/>
                <a:gd name="T2" fmla="*/ 66 w 513"/>
                <a:gd name="T3" fmla="*/ 0 h 360"/>
                <a:gd name="T4" fmla="*/ 66 w 513"/>
                <a:gd name="T5" fmla="*/ 76 h 360"/>
                <a:gd name="T6" fmla="*/ 0 w 513"/>
                <a:gd name="T7" fmla="*/ 76 h 360"/>
                <a:gd name="T8" fmla="*/ 0 w 513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360"/>
                <a:gd name="T17" fmla="*/ 513 w 513"/>
                <a:gd name="T18" fmla="*/ 360 h 3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360">
                  <a:moveTo>
                    <a:pt x="0" y="0"/>
                  </a:moveTo>
                  <a:lnTo>
                    <a:pt x="513" y="0"/>
                  </a:lnTo>
                  <a:lnTo>
                    <a:pt x="513" y="358"/>
                  </a:lnTo>
                  <a:lnTo>
                    <a:pt x="0" y="3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CC"/>
            </a:solidFill>
            <a:ln w="0">
              <a:solidFill>
                <a:srgbClr val="00CC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40" name="Freeform 77"/>
            <p:cNvSpPr>
              <a:spLocks/>
            </p:cNvSpPr>
            <p:nvPr/>
          </p:nvSpPr>
          <p:spPr bwMode="auto">
            <a:xfrm>
              <a:off x="3860911" y="3733449"/>
              <a:ext cx="441309" cy="324823"/>
            </a:xfrm>
            <a:custGeom>
              <a:avLst/>
              <a:gdLst>
                <a:gd name="T0" fmla="*/ 0 w 513"/>
                <a:gd name="T1" fmla="*/ 0 h 360"/>
                <a:gd name="T2" fmla="*/ 65 w 513"/>
                <a:gd name="T3" fmla="*/ 0 h 360"/>
                <a:gd name="T4" fmla="*/ 65 w 513"/>
                <a:gd name="T5" fmla="*/ 76 h 360"/>
                <a:gd name="T6" fmla="*/ 0 w 513"/>
                <a:gd name="T7" fmla="*/ 76 h 360"/>
                <a:gd name="T8" fmla="*/ 0 w 513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360"/>
                <a:gd name="T17" fmla="*/ 513 w 513"/>
                <a:gd name="T18" fmla="*/ 360 h 3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360">
                  <a:moveTo>
                    <a:pt x="0" y="0"/>
                  </a:moveTo>
                  <a:lnTo>
                    <a:pt x="513" y="0"/>
                  </a:lnTo>
                  <a:lnTo>
                    <a:pt x="513" y="358"/>
                  </a:lnTo>
                  <a:lnTo>
                    <a:pt x="0" y="3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CC"/>
            </a:solidFill>
            <a:ln w="0">
              <a:solidFill>
                <a:srgbClr val="00CC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41" name="Freeform 78"/>
            <p:cNvSpPr>
              <a:spLocks/>
            </p:cNvSpPr>
            <p:nvPr/>
          </p:nvSpPr>
          <p:spPr bwMode="auto">
            <a:xfrm>
              <a:off x="4302220" y="3733449"/>
              <a:ext cx="439866" cy="324823"/>
            </a:xfrm>
            <a:custGeom>
              <a:avLst/>
              <a:gdLst>
                <a:gd name="T0" fmla="*/ 0 w 510"/>
                <a:gd name="T1" fmla="*/ 0 h 360"/>
                <a:gd name="T2" fmla="*/ 65 w 510"/>
                <a:gd name="T3" fmla="*/ 0 h 360"/>
                <a:gd name="T4" fmla="*/ 65 w 510"/>
                <a:gd name="T5" fmla="*/ 76 h 360"/>
                <a:gd name="T6" fmla="*/ 0 w 510"/>
                <a:gd name="T7" fmla="*/ 76 h 360"/>
                <a:gd name="T8" fmla="*/ 0 w 510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0"/>
                <a:gd name="T16" fmla="*/ 0 h 360"/>
                <a:gd name="T17" fmla="*/ 510 w 510"/>
                <a:gd name="T18" fmla="*/ 360 h 3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0" h="360">
                  <a:moveTo>
                    <a:pt x="0" y="0"/>
                  </a:moveTo>
                  <a:lnTo>
                    <a:pt x="510" y="0"/>
                  </a:lnTo>
                  <a:lnTo>
                    <a:pt x="510" y="358"/>
                  </a:lnTo>
                  <a:lnTo>
                    <a:pt x="0" y="3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3CC"/>
            </a:solidFill>
            <a:ln w="0">
              <a:solidFill>
                <a:srgbClr val="00A3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42" name="Rectangle 79"/>
            <p:cNvSpPr>
              <a:spLocks noChangeArrowheads="1"/>
            </p:cNvSpPr>
            <p:nvPr/>
          </p:nvSpPr>
          <p:spPr bwMode="auto">
            <a:xfrm>
              <a:off x="1650041" y="3413951"/>
              <a:ext cx="439866" cy="323492"/>
            </a:xfrm>
            <a:prstGeom prst="rect">
              <a:avLst/>
            </a:prstGeom>
            <a:solidFill>
              <a:srgbClr val="00CC7A"/>
            </a:solidFill>
            <a:ln w="0">
              <a:solidFill>
                <a:srgbClr val="00CC7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43" name="Rectangle 80"/>
            <p:cNvSpPr>
              <a:spLocks noChangeArrowheads="1"/>
            </p:cNvSpPr>
            <p:nvPr/>
          </p:nvSpPr>
          <p:spPr bwMode="auto">
            <a:xfrm>
              <a:off x="2089908" y="3413951"/>
              <a:ext cx="442751" cy="323492"/>
            </a:xfrm>
            <a:prstGeom prst="rect">
              <a:avLst/>
            </a:prstGeom>
            <a:solidFill>
              <a:srgbClr val="00CC7A"/>
            </a:solidFill>
            <a:ln w="0">
              <a:solidFill>
                <a:srgbClr val="00CC7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44" name="Rectangle 81"/>
            <p:cNvSpPr>
              <a:spLocks noChangeArrowheads="1"/>
            </p:cNvSpPr>
            <p:nvPr/>
          </p:nvSpPr>
          <p:spPr bwMode="auto">
            <a:xfrm>
              <a:off x="2532659" y="3413951"/>
              <a:ext cx="442751" cy="323492"/>
            </a:xfrm>
            <a:prstGeom prst="rect">
              <a:avLst/>
            </a:prstGeom>
            <a:solidFill>
              <a:srgbClr val="00CC7A"/>
            </a:solidFill>
            <a:ln w="0">
              <a:solidFill>
                <a:srgbClr val="00CC7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45" name="Rectangle 82"/>
            <p:cNvSpPr>
              <a:spLocks noChangeArrowheads="1"/>
            </p:cNvSpPr>
            <p:nvPr/>
          </p:nvSpPr>
          <p:spPr bwMode="auto">
            <a:xfrm>
              <a:off x="2973967" y="3413951"/>
              <a:ext cx="444193" cy="323492"/>
            </a:xfrm>
            <a:prstGeom prst="rect">
              <a:avLst/>
            </a:prstGeom>
            <a:solidFill>
              <a:srgbClr val="00CCA3"/>
            </a:solidFill>
            <a:ln w="0">
              <a:solidFill>
                <a:srgbClr val="00CCA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46" name="Rectangle 83"/>
            <p:cNvSpPr>
              <a:spLocks noChangeArrowheads="1"/>
            </p:cNvSpPr>
            <p:nvPr/>
          </p:nvSpPr>
          <p:spPr bwMode="auto">
            <a:xfrm>
              <a:off x="3418160" y="3413951"/>
              <a:ext cx="442751" cy="323492"/>
            </a:xfrm>
            <a:prstGeom prst="rect">
              <a:avLst/>
            </a:prstGeom>
            <a:solidFill>
              <a:srgbClr val="00CCA3"/>
            </a:solidFill>
            <a:ln w="0">
              <a:solidFill>
                <a:srgbClr val="00CCA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47" name="Rectangle 84"/>
            <p:cNvSpPr>
              <a:spLocks noChangeArrowheads="1"/>
            </p:cNvSpPr>
            <p:nvPr/>
          </p:nvSpPr>
          <p:spPr bwMode="auto">
            <a:xfrm>
              <a:off x="3860911" y="3413951"/>
              <a:ext cx="441309" cy="323492"/>
            </a:xfrm>
            <a:prstGeom prst="rect">
              <a:avLst/>
            </a:prstGeom>
            <a:solidFill>
              <a:srgbClr val="00CCCC"/>
            </a:solidFill>
            <a:ln w="0">
              <a:solidFill>
                <a:srgbClr val="00CC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48" name="Rectangle 85"/>
            <p:cNvSpPr>
              <a:spLocks noChangeArrowheads="1"/>
            </p:cNvSpPr>
            <p:nvPr/>
          </p:nvSpPr>
          <p:spPr bwMode="auto">
            <a:xfrm>
              <a:off x="4302220" y="3413951"/>
              <a:ext cx="439866" cy="323492"/>
            </a:xfrm>
            <a:prstGeom prst="rect">
              <a:avLst/>
            </a:prstGeom>
            <a:solidFill>
              <a:srgbClr val="00A3CC"/>
            </a:solidFill>
            <a:ln w="0">
              <a:solidFill>
                <a:srgbClr val="00A3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49" name="Rectangle 86"/>
            <p:cNvSpPr>
              <a:spLocks noChangeArrowheads="1"/>
            </p:cNvSpPr>
            <p:nvPr/>
          </p:nvSpPr>
          <p:spPr bwMode="auto">
            <a:xfrm>
              <a:off x="1650041" y="3091790"/>
              <a:ext cx="439866" cy="322160"/>
            </a:xfrm>
            <a:prstGeom prst="rect">
              <a:avLst/>
            </a:prstGeom>
            <a:solidFill>
              <a:srgbClr val="7ACC00"/>
            </a:solidFill>
            <a:ln w="0">
              <a:solidFill>
                <a:srgbClr val="7A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50" name="Rectangle 87"/>
            <p:cNvSpPr>
              <a:spLocks noChangeArrowheads="1"/>
            </p:cNvSpPr>
            <p:nvPr/>
          </p:nvSpPr>
          <p:spPr bwMode="auto">
            <a:xfrm>
              <a:off x="2089908" y="3091790"/>
              <a:ext cx="442751" cy="322160"/>
            </a:xfrm>
            <a:prstGeom prst="rect">
              <a:avLst/>
            </a:prstGeom>
            <a:solidFill>
              <a:srgbClr val="00CC00"/>
            </a:solidFill>
            <a:ln w="0">
              <a:solidFill>
                <a:srgbClr val="00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51" name="Rectangle 88"/>
            <p:cNvSpPr>
              <a:spLocks noChangeArrowheads="1"/>
            </p:cNvSpPr>
            <p:nvPr/>
          </p:nvSpPr>
          <p:spPr bwMode="auto">
            <a:xfrm>
              <a:off x="2532659" y="3091790"/>
              <a:ext cx="442751" cy="322160"/>
            </a:xfrm>
            <a:prstGeom prst="rect">
              <a:avLst/>
            </a:prstGeom>
            <a:solidFill>
              <a:srgbClr val="00CC29"/>
            </a:solidFill>
            <a:ln w="0">
              <a:solidFill>
                <a:srgbClr val="00CC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52" name="Rectangle 89"/>
            <p:cNvSpPr>
              <a:spLocks noChangeArrowheads="1"/>
            </p:cNvSpPr>
            <p:nvPr/>
          </p:nvSpPr>
          <p:spPr bwMode="auto">
            <a:xfrm>
              <a:off x="2973967" y="3091790"/>
              <a:ext cx="444193" cy="322160"/>
            </a:xfrm>
            <a:prstGeom prst="rect">
              <a:avLst/>
            </a:prstGeom>
            <a:solidFill>
              <a:srgbClr val="00CC52"/>
            </a:solidFill>
            <a:ln w="0">
              <a:solidFill>
                <a:srgbClr val="00CC5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53" name="Rectangle 90"/>
            <p:cNvSpPr>
              <a:spLocks noChangeArrowheads="1"/>
            </p:cNvSpPr>
            <p:nvPr/>
          </p:nvSpPr>
          <p:spPr bwMode="auto">
            <a:xfrm>
              <a:off x="3418160" y="3091790"/>
              <a:ext cx="442751" cy="322160"/>
            </a:xfrm>
            <a:prstGeom prst="rect">
              <a:avLst/>
            </a:prstGeom>
            <a:solidFill>
              <a:srgbClr val="00CC52"/>
            </a:solidFill>
            <a:ln w="0">
              <a:solidFill>
                <a:srgbClr val="00CC5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54" name="Rectangle 91"/>
            <p:cNvSpPr>
              <a:spLocks noChangeArrowheads="1"/>
            </p:cNvSpPr>
            <p:nvPr/>
          </p:nvSpPr>
          <p:spPr bwMode="auto">
            <a:xfrm>
              <a:off x="3860911" y="3091790"/>
              <a:ext cx="441309" cy="322160"/>
            </a:xfrm>
            <a:prstGeom prst="rect">
              <a:avLst/>
            </a:prstGeom>
            <a:solidFill>
              <a:srgbClr val="00CC7A"/>
            </a:solidFill>
            <a:ln w="0">
              <a:solidFill>
                <a:srgbClr val="00CC7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55" name="Rectangle 92"/>
            <p:cNvSpPr>
              <a:spLocks noChangeArrowheads="1"/>
            </p:cNvSpPr>
            <p:nvPr/>
          </p:nvSpPr>
          <p:spPr bwMode="auto">
            <a:xfrm>
              <a:off x="4302220" y="3091790"/>
              <a:ext cx="439866" cy="322160"/>
            </a:xfrm>
            <a:prstGeom prst="rect">
              <a:avLst/>
            </a:prstGeom>
            <a:solidFill>
              <a:srgbClr val="00CCA3"/>
            </a:solidFill>
            <a:ln w="0">
              <a:solidFill>
                <a:srgbClr val="00CCA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56" name="Rectangle 93"/>
            <p:cNvSpPr>
              <a:spLocks noChangeArrowheads="1"/>
            </p:cNvSpPr>
            <p:nvPr/>
          </p:nvSpPr>
          <p:spPr bwMode="auto">
            <a:xfrm>
              <a:off x="1650041" y="2769630"/>
              <a:ext cx="439866" cy="322160"/>
            </a:xfrm>
            <a:prstGeom prst="rect">
              <a:avLst/>
            </a:prstGeom>
            <a:solidFill>
              <a:srgbClr val="52CC00"/>
            </a:solidFill>
            <a:ln w="0">
              <a:solidFill>
                <a:srgbClr val="52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57" name="Rectangle 94"/>
            <p:cNvSpPr>
              <a:spLocks noChangeArrowheads="1"/>
            </p:cNvSpPr>
            <p:nvPr/>
          </p:nvSpPr>
          <p:spPr bwMode="auto">
            <a:xfrm>
              <a:off x="2089908" y="2769630"/>
              <a:ext cx="442751" cy="322160"/>
            </a:xfrm>
            <a:prstGeom prst="rect">
              <a:avLst/>
            </a:prstGeom>
            <a:solidFill>
              <a:srgbClr val="00CC7A"/>
            </a:solidFill>
            <a:ln w="0">
              <a:solidFill>
                <a:srgbClr val="00CC7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58" name="Rectangle 95"/>
            <p:cNvSpPr>
              <a:spLocks noChangeArrowheads="1"/>
            </p:cNvSpPr>
            <p:nvPr/>
          </p:nvSpPr>
          <p:spPr bwMode="auto">
            <a:xfrm>
              <a:off x="2532659" y="2769630"/>
              <a:ext cx="442751" cy="322160"/>
            </a:xfrm>
            <a:prstGeom prst="rect">
              <a:avLst/>
            </a:prstGeom>
            <a:solidFill>
              <a:srgbClr val="00CC00"/>
            </a:solidFill>
            <a:ln w="0">
              <a:solidFill>
                <a:srgbClr val="00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59" name="Rectangle 96"/>
            <p:cNvSpPr>
              <a:spLocks noChangeArrowheads="1"/>
            </p:cNvSpPr>
            <p:nvPr/>
          </p:nvSpPr>
          <p:spPr bwMode="auto">
            <a:xfrm>
              <a:off x="2973967" y="2769630"/>
              <a:ext cx="444193" cy="322160"/>
            </a:xfrm>
            <a:prstGeom prst="rect">
              <a:avLst/>
            </a:prstGeom>
            <a:solidFill>
              <a:srgbClr val="00CC52"/>
            </a:solidFill>
            <a:ln w="0">
              <a:solidFill>
                <a:srgbClr val="00CC5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60" name="Rectangle 97"/>
            <p:cNvSpPr>
              <a:spLocks noChangeArrowheads="1"/>
            </p:cNvSpPr>
            <p:nvPr/>
          </p:nvSpPr>
          <p:spPr bwMode="auto">
            <a:xfrm>
              <a:off x="3418160" y="2769630"/>
              <a:ext cx="442751" cy="322160"/>
            </a:xfrm>
            <a:prstGeom prst="rect">
              <a:avLst/>
            </a:prstGeom>
            <a:solidFill>
              <a:srgbClr val="00CC52"/>
            </a:solidFill>
            <a:ln w="0">
              <a:solidFill>
                <a:srgbClr val="00CC5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61" name="Rectangle 98"/>
            <p:cNvSpPr>
              <a:spLocks noChangeArrowheads="1"/>
            </p:cNvSpPr>
            <p:nvPr/>
          </p:nvSpPr>
          <p:spPr bwMode="auto">
            <a:xfrm>
              <a:off x="3860911" y="2769630"/>
              <a:ext cx="441309" cy="322160"/>
            </a:xfrm>
            <a:prstGeom prst="rect">
              <a:avLst/>
            </a:prstGeom>
            <a:solidFill>
              <a:srgbClr val="00CC7A"/>
            </a:solidFill>
            <a:ln w="0">
              <a:solidFill>
                <a:srgbClr val="00CC7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62" name="Rectangle 99"/>
            <p:cNvSpPr>
              <a:spLocks noChangeArrowheads="1"/>
            </p:cNvSpPr>
            <p:nvPr/>
          </p:nvSpPr>
          <p:spPr bwMode="auto">
            <a:xfrm>
              <a:off x="4302220" y="2769630"/>
              <a:ext cx="439866" cy="322160"/>
            </a:xfrm>
            <a:prstGeom prst="rect">
              <a:avLst/>
            </a:prstGeom>
            <a:solidFill>
              <a:srgbClr val="00CCA3"/>
            </a:solidFill>
            <a:ln w="0">
              <a:solidFill>
                <a:srgbClr val="00CCA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63" name="Rectangle 100"/>
            <p:cNvSpPr>
              <a:spLocks noChangeArrowheads="1"/>
            </p:cNvSpPr>
            <p:nvPr/>
          </p:nvSpPr>
          <p:spPr bwMode="auto">
            <a:xfrm>
              <a:off x="1650041" y="2447470"/>
              <a:ext cx="439866" cy="32216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64" name="Rectangle 101"/>
            <p:cNvSpPr>
              <a:spLocks noChangeArrowheads="1"/>
            </p:cNvSpPr>
            <p:nvPr/>
          </p:nvSpPr>
          <p:spPr bwMode="auto">
            <a:xfrm>
              <a:off x="2089908" y="2447470"/>
              <a:ext cx="442751" cy="322160"/>
            </a:xfrm>
            <a:prstGeom prst="rect">
              <a:avLst/>
            </a:prstGeom>
            <a:solidFill>
              <a:srgbClr val="7ACC00"/>
            </a:solidFill>
            <a:ln w="0">
              <a:solidFill>
                <a:srgbClr val="7A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65" name="Rectangle 102"/>
            <p:cNvSpPr>
              <a:spLocks noChangeArrowheads="1"/>
            </p:cNvSpPr>
            <p:nvPr/>
          </p:nvSpPr>
          <p:spPr bwMode="auto">
            <a:xfrm>
              <a:off x="2532659" y="2447470"/>
              <a:ext cx="442751" cy="322160"/>
            </a:xfrm>
            <a:prstGeom prst="rect">
              <a:avLst/>
            </a:prstGeom>
            <a:solidFill>
              <a:srgbClr val="CCA300"/>
            </a:solidFill>
            <a:ln w="0">
              <a:solidFill>
                <a:srgbClr val="CCA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66" name="Rectangle 103"/>
            <p:cNvSpPr>
              <a:spLocks noChangeArrowheads="1"/>
            </p:cNvSpPr>
            <p:nvPr/>
          </p:nvSpPr>
          <p:spPr bwMode="auto">
            <a:xfrm>
              <a:off x="2973967" y="2447470"/>
              <a:ext cx="444193" cy="322160"/>
            </a:xfrm>
            <a:prstGeom prst="rect">
              <a:avLst/>
            </a:prstGeom>
            <a:solidFill>
              <a:srgbClr val="00CC00"/>
            </a:solidFill>
            <a:ln w="0">
              <a:solidFill>
                <a:srgbClr val="00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67" name="Rectangle 104"/>
            <p:cNvSpPr>
              <a:spLocks noChangeArrowheads="1"/>
            </p:cNvSpPr>
            <p:nvPr/>
          </p:nvSpPr>
          <p:spPr bwMode="auto">
            <a:xfrm>
              <a:off x="3418160" y="2447470"/>
              <a:ext cx="442751" cy="322160"/>
            </a:xfrm>
            <a:prstGeom prst="rect">
              <a:avLst/>
            </a:prstGeom>
            <a:solidFill>
              <a:srgbClr val="CC5200"/>
            </a:solidFill>
            <a:ln w="0">
              <a:solidFill>
                <a:srgbClr val="CC5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68" name="Rectangle 105"/>
            <p:cNvSpPr>
              <a:spLocks noChangeArrowheads="1"/>
            </p:cNvSpPr>
            <p:nvPr/>
          </p:nvSpPr>
          <p:spPr bwMode="auto">
            <a:xfrm>
              <a:off x="3860911" y="2447470"/>
              <a:ext cx="441309" cy="322160"/>
            </a:xfrm>
            <a:prstGeom prst="rect">
              <a:avLst/>
            </a:prstGeom>
            <a:solidFill>
              <a:srgbClr val="00CC29"/>
            </a:solidFill>
            <a:ln w="0">
              <a:solidFill>
                <a:srgbClr val="00CC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69" name="Rectangle 106"/>
            <p:cNvSpPr>
              <a:spLocks noChangeArrowheads="1"/>
            </p:cNvSpPr>
            <p:nvPr/>
          </p:nvSpPr>
          <p:spPr bwMode="auto">
            <a:xfrm>
              <a:off x="4302220" y="2447470"/>
              <a:ext cx="439866" cy="322160"/>
            </a:xfrm>
            <a:prstGeom prst="rect">
              <a:avLst/>
            </a:prstGeom>
            <a:solidFill>
              <a:srgbClr val="00CC7A"/>
            </a:solidFill>
            <a:ln w="0">
              <a:solidFill>
                <a:srgbClr val="00CC7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70" name="Rectangle 107"/>
            <p:cNvSpPr>
              <a:spLocks noChangeArrowheads="1"/>
            </p:cNvSpPr>
            <p:nvPr/>
          </p:nvSpPr>
          <p:spPr bwMode="auto">
            <a:xfrm>
              <a:off x="1650041" y="2125309"/>
              <a:ext cx="439866" cy="322160"/>
            </a:xfrm>
            <a:prstGeom prst="rect">
              <a:avLst/>
            </a:prstGeom>
            <a:solidFill>
              <a:srgbClr val="CC2900"/>
            </a:solidFill>
            <a:ln w="0">
              <a:solidFill>
                <a:srgbClr val="CC29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71" name="Rectangle 108"/>
            <p:cNvSpPr>
              <a:spLocks noChangeArrowheads="1"/>
            </p:cNvSpPr>
            <p:nvPr/>
          </p:nvSpPr>
          <p:spPr bwMode="auto">
            <a:xfrm>
              <a:off x="2089908" y="2125309"/>
              <a:ext cx="442751" cy="322160"/>
            </a:xfrm>
            <a:prstGeom prst="rect">
              <a:avLst/>
            </a:prstGeom>
            <a:solidFill>
              <a:srgbClr val="CC7A00"/>
            </a:solidFill>
            <a:ln w="0">
              <a:solidFill>
                <a:srgbClr val="CC7A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72" name="Rectangle 109"/>
            <p:cNvSpPr>
              <a:spLocks noChangeArrowheads="1"/>
            </p:cNvSpPr>
            <p:nvPr/>
          </p:nvSpPr>
          <p:spPr bwMode="auto">
            <a:xfrm>
              <a:off x="2532659" y="2125309"/>
              <a:ext cx="442751" cy="322160"/>
            </a:xfrm>
            <a:prstGeom prst="rect">
              <a:avLst/>
            </a:prstGeom>
            <a:solidFill>
              <a:srgbClr val="7ACC00"/>
            </a:solidFill>
            <a:ln w="0">
              <a:solidFill>
                <a:srgbClr val="7A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73" name="Rectangle 110"/>
            <p:cNvSpPr>
              <a:spLocks noChangeArrowheads="1"/>
            </p:cNvSpPr>
            <p:nvPr/>
          </p:nvSpPr>
          <p:spPr bwMode="auto">
            <a:xfrm>
              <a:off x="2973967" y="2125309"/>
              <a:ext cx="444193" cy="322160"/>
            </a:xfrm>
            <a:prstGeom prst="rect">
              <a:avLst/>
            </a:prstGeom>
            <a:solidFill>
              <a:srgbClr val="00CC29"/>
            </a:solidFill>
            <a:ln w="0">
              <a:solidFill>
                <a:srgbClr val="00CC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74" name="Rectangle 111"/>
            <p:cNvSpPr>
              <a:spLocks noChangeArrowheads="1"/>
            </p:cNvSpPr>
            <p:nvPr/>
          </p:nvSpPr>
          <p:spPr bwMode="auto">
            <a:xfrm>
              <a:off x="3418160" y="2125309"/>
              <a:ext cx="442751" cy="322160"/>
            </a:xfrm>
            <a:prstGeom prst="rect">
              <a:avLst/>
            </a:prstGeom>
            <a:solidFill>
              <a:srgbClr val="00CC29"/>
            </a:solidFill>
            <a:ln w="0">
              <a:solidFill>
                <a:srgbClr val="00CC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75" name="Rectangle 112"/>
            <p:cNvSpPr>
              <a:spLocks noChangeArrowheads="1"/>
            </p:cNvSpPr>
            <p:nvPr/>
          </p:nvSpPr>
          <p:spPr bwMode="auto">
            <a:xfrm>
              <a:off x="3860911" y="2125309"/>
              <a:ext cx="441309" cy="322160"/>
            </a:xfrm>
            <a:prstGeom prst="rect">
              <a:avLst/>
            </a:prstGeom>
            <a:solidFill>
              <a:srgbClr val="00CC29"/>
            </a:solidFill>
            <a:ln w="0">
              <a:solidFill>
                <a:srgbClr val="00CC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76" name="Rectangle 113"/>
            <p:cNvSpPr>
              <a:spLocks noChangeArrowheads="1"/>
            </p:cNvSpPr>
            <p:nvPr/>
          </p:nvSpPr>
          <p:spPr bwMode="auto">
            <a:xfrm>
              <a:off x="4302220" y="2125309"/>
              <a:ext cx="439866" cy="322160"/>
            </a:xfrm>
            <a:prstGeom prst="rect">
              <a:avLst/>
            </a:prstGeom>
            <a:solidFill>
              <a:srgbClr val="00CC29"/>
            </a:solidFill>
            <a:ln w="0">
              <a:solidFill>
                <a:srgbClr val="00CC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77" name="Line 114"/>
            <p:cNvSpPr>
              <a:spLocks noChangeShapeType="1"/>
            </p:cNvSpPr>
            <p:nvPr/>
          </p:nvSpPr>
          <p:spPr bwMode="auto">
            <a:xfrm flipV="1">
              <a:off x="1650041" y="2122647"/>
              <a:ext cx="0" cy="3224267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78" name="Line 115"/>
            <p:cNvSpPr>
              <a:spLocks noChangeShapeType="1"/>
            </p:cNvSpPr>
            <p:nvPr/>
          </p:nvSpPr>
          <p:spPr bwMode="auto">
            <a:xfrm>
              <a:off x="1650041" y="2122647"/>
              <a:ext cx="3092045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79" name="Line 116"/>
            <p:cNvSpPr>
              <a:spLocks noChangeShapeType="1"/>
            </p:cNvSpPr>
            <p:nvPr/>
          </p:nvSpPr>
          <p:spPr bwMode="auto">
            <a:xfrm>
              <a:off x="4742086" y="2122647"/>
              <a:ext cx="0" cy="3224267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80" name="Line 117"/>
            <p:cNvSpPr>
              <a:spLocks noChangeShapeType="1"/>
            </p:cNvSpPr>
            <p:nvPr/>
          </p:nvSpPr>
          <p:spPr bwMode="auto">
            <a:xfrm flipH="1">
              <a:off x="1650041" y="5346913"/>
              <a:ext cx="3092045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81" name="Line 118"/>
            <p:cNvSpPr>
              <a:spLocks noChangeShapeType="1"/>
            </p:cNvSpPr>
            <p:nvPr/>
          </p:nvSpPr>
          <p:spPr bwMode="auto">
            <a:xfrm flipV="1">
              <a:off x="1650041" y="2122647"/>
              <a:ext cx="0" cy="3224267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82" name="Line 119"/>
            <p:cNvSpPr>
              <a:spLocks noChangeShapeType="1"/>
            </p:cNvSpPr>
            <p:nvPr/>
          </p:nvSpPr>
          <p:spPr bwMode="auto">
            <a:xfrm flipH="1">
              <a:off x="1647157" y="5187164"/>
              <a:ext cx="67783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83" name="Line 120"/>
            <p:cNvSpPr>
              <a:spLocks noChangeShapeType="1"/>
            </p:cNvSpPr>
            <p:nvPr/>
          </p:nvSpPr>
          <p:spPr bwMode="auto">
            <a:xfrm flipH="1">
              <a:off x="1650041" y="5121934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84" name="Line 121"/>
            <p:cNvSpPr>
              <a:spLocks noChangeShapeType="1"/>
            </p:cNvSpPr>
            <p:nvPr/>
          </p:nvSpPr>
          <p:spPr bwMode="auto">
            <a:xfrm flipH="1">
              <a:off x="1650041" y="5058034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85" name="Line 122"/>
            <p:cNvSpPr>
              <a:spLocks noChangeShapeType="1"/>
            </p:cNvSpPr>
            <p:nvPr/>
          </p:nvSpPr>
          <p:spPr bwMode="auto">
            <a:xfrm flipH="1">
              <a:off x="1650041" y="4992803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86" name="Line 123"/>
            <p:cNvSpPr>
              <a:spLocks noChangeShapeType="1"/>
            </p:cNvSpPr>
            <p:nvPr/>
          </p:nvSpPr>
          <p:spPr bwMode="auto">
            <a:xfrm flipH="1">
              <a:off x="1650041" y="4928904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87" name="Line 124"/>
            <p:cNvSpPr>
              <a:spLocks noChangeShapeType="1"/>
            </p:cNvSpPr>
            <p:nvPr/>
          </p:nvSpPr>
          <p:spPr bwMode="auto">
            <a:xfrm flipH="1">
              <a:off x="1647157" y="4865004"/>
              <a:ext cx="67783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88" name="Line 125"/>
            <p:cNvSpPr>
              <a:spLocks noChangeShapeType="1"/>
            </p:cNvSpPr>
            <p:nvPr/>
          </p:nvSpPr>
          <p:spPr bwMode="auto">
            <a:xfrm flipH="1">
              <a:off x="1650041" y="4799773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89" name="Line 126"/>
            <p:cNvSpPr>
              <a:spLocks noChangeShapeType="1"/>
            </p:cNvSpPr>
            <p:nvPr/>
          </p:nvSpPr>
          <p:spPr bwMode="auto">
            <a:xfrm flipH="1">
              <a:off x="1650041" y="4737205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90" name="Line 127"/>
            <p:cNvSpPr>
              <a:spLocks noChangeShapeType="1"/>
            </p:cNvSpPr>
            <p:nvPr/>
          </p:nvSpPr>
          <p:spPr bwMode="auto">
            <a:xfrm flipH="1">
              <a:off x="1650041" y="466931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91" name="Line 128"/>
            <p:cNvSpPr>
              <a:spLocks noChangeShapeType="1"/>
            </p:cNvSpPr>
            <p:nvPr/>
          </p:nvSpPr>
          <p:spPr bwMode="auto">
            <a:xfrm flipH="1">
              <a:off x="1650041" y="4605412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92" name="Line 129"/>
            <p:cNvSpPr>
              <a:spLocks noChangeShapeType="1"/>
            </p:cNvSpPr>
            <p:nvPr/>
          </p:nvSpPr>
          <p:spPr bwMode="auto">
            <a:xfrm flipH="1">
              <a:off x="1647157" y="4541512"/>
              <a:ext cx="67783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93" name="Line 130"/>
            <p:cNvSpPr>
              <a:spLocks noChangeShapeType="1"/>
            </p:cNvSpPr>
            <p:nvPr/>
          </p:nvSpPr>
          <p:spPr bwMode="auto">
            <a:xfrm flipH="1">
              <a:off x="1650041" y="447628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94" name="Line 131"/>
            <p:cNvSpPr>
              <a:spLocks noChangeShapeType="1"/>
            </p:cNvSpPr>
            <p:nvPr/>
          </p:nvSpPr>
          <p:spPr bwMode="auto">
            <a:xfrm flipH="1">
              <a:off x="1650041" y="4412382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95" name="Line 132"/>
            <p:cNvSpPr>
              <a:spLocks noChangeShapeType="1"/>
            </p:cNvSpPr>
            <p:nvPr/>
          </p:nvSpPr>
          <p:spPr bwMode="auto">
            <a:xfrm flipH="1">
              <a:off x="1650041" y="4349813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96" name="Line 133"/>
            <p:cNvSpPr>
              <a:spLocks noChangeShapeType="1"/>
            </p:cNvSpPr>
            <p:nvPr/>
          </p:nvSpPr>
          <p:spPr bwMode="auto">
            <a:xfrm flipH="1">
              <a:off x="1650041" y="4284583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97" name="Line 134"/>
            <p:cNvSpPr>
              <a:spLocks noChangeShapeType="1"/>
            </p:cNvSpPr>
            <p:nvPr/>
          </p:nvSpPr>
          <p:spPr bwMode="auto">
            <a:xfrm flipH="1">
              <a:off x="1647157" y="4219352"/>
              <a:ext cx="67783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98" name="Line 135"/>
            <p:cNvSpPr>
              <a:spLocks noChangeShapeType="1"/>
            </p:cNvSpPr>
            <p:nvPr/>
          </p:nvSpPr>
          <p:spPr bwMode="auto">
            <a:xfrm flipH="1">
              <a:off x="1650041" y="4155452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99" name="Line 136"/>
            <p:cNvSpPr>
              <a:spLocks noChangeShapeType="1"/>
            </p:cNvSpPr>
            <p:nvPr/>
          </p:nvSpPr>
          <p:spPr bwMode="auto">
            <a:xfrm flipH="1">
              <a:off x="1650041" y="4092884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00" name="Line 137"/>
            <p:cNvSpPr>
              <a:spLocks noChangeShapeType="1"/>
            </p:cNvSpPr>
            <p:nvPr/>
          </p:nvSpPr>
          <p:spPr bwMode="auto">
            <a:xfrm flipH="1">
              <a:off x="1650041" y="402499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01" name="Line 138"/>
            <p:cNvSpPr>
              <a:spLocks noChangeShapeType="1"/>
            </p:cNvSpPr>
            <p:nvPr/>
          </p:nvSpPr>
          <p:spPr bwMode="auto">
            <a:xfrm flipH="1">
              <a:off x="1650041" y="396109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02" name="Line 139"/>
            <p:cNvSpPr>
              <a:spLocks noChangeShapeType="1"/>
            </p:cNvSpPr>
            <p:nvPr/>
          </p:nvSpPr>
          <p:spPr bwMode="auto">
            <a:xfrm flipH="1">
              <a:off x="1647157" y="3895860"/>
              <a:ext cx="67783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03" name="Line 140"/>
            <p:cNvSpPr>
              <a:spLocks noChangeShapeType="1"/>
            </p:cNvSpPr>
            <p:nvPr/>
          </p:nvSpPr>
          <p:spPr bwMode="auto">
            <a:xfrm flipH="1">
              <a:off x="1650041" y="3833292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04" name="Line 141"/>
            <p:cNvSpPr>
              <a:spLocks noChangeShapeType="1"/>
            </p:cNvSpPr>
            <p:nvPr/>
          </p:nvSpPr>
          <p:spPr bwMode="auto">
            <a:xfrm flipH="1">
              <a:off x="1650041" y="376806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05" name="Line 142"/>
            <p:cNvSpPr>
              <a:spLocks noChangeShapeType="1"/>
            </p:cNvSpPr>
            <p:nvPr/>
          </p:nvSpPr>
          <p:spPr bwMode="auto">
            <a:xfrm flipH="1">
              <a:off x="1650041" y="370416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06" name="Line 143"/>
            <p:cNvSpPr>
              <a:spLocks noChangeShapeType="1"/>
            </p:cNvSpPr>
            <p:nvPr/>
          </p:nvSpPr>
          <p:spPr bwMode="auto">
            <a:xfrm flipH="1">
              <a:off x="1650041" y="363893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07" name="Line 144"/>
            <p:cNvSpPr>
              <a:spLocks noChangeShapeType="1"/>
            </p:cNvSpPr>
            <p:nvPr/>
          </p:nvSpPr>
          <p:spPr bwMode="auto">
            <a:xfrm flipH="1">
              <a:off x="1647157" y="3576362"/>
              <a:ext cx="67783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08" name="Line 145"/>
            <p:cNvSpPr>
              <a:spLocks noChangeShapeType="1"/>
            </p:cNvSpPr>
            <p:nvPr/>
          </p:nvSpPr>
          <p:spPr bwMode="auto">
            <a:xfrm flipH="1">
              <a:off x="1650041" y="351113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09" name="Line 146"/>
            <p:cNvSpPr>
              <a:spLocks noChangeShapeType="1"/>
            </p:cNvSpPr>
            <p:nvPr/>
          </p:nvSpPr>
          <p:spPr bwMode="auto">
            <a:xfrm flipH="1">
              <a:off x="1650041" y="3447232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10" name="Line 147"/>
            <p:cNvSpPr>
              <a:spLocks noChangeShapeType="1"/>
            </p:cNvSpPr>
            <p:nvPr/>
          </p:nvSpPr>
          <p:spPr bwMode="auto">
            <a:xfrm flipH="1">
              <a:off x="1650041" y="3379339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11" name="Line 148"/>
            <p:cNvSpPr>
              <a:spLocks noChangeShapeType="1"/>
            </p:cNvSpPr>
            <p:nvPr/>
          </p:nvSpPr>
          <p:spPr bwMode="auto">
            <a:xfrm flipH="1">
              <a:off x="1650041" y="331810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12" name="Line 149"/>
            <p:cNvSpPr>
              <a:spLocks noChangeShapeType="1"/>
            </p:cNvSpPr>
            <p:nvPr/>
          </p:nvSpPr>
          <p:spPr bwMode="auto">
            <a:xfrm flipH="1">
              <a:off x="1647157" y="3255533"/>
              <a:ext cx="67783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13" name="Line 150"/>
            <p:cNvSpPr>
              <a:spLocks noChangeShapeType="1"/>
            </p:cNvSpPr>
            <p:nvPr/>
          </p:nvSpPr>
          <p:spPr bwMode="auto">
            <a:xfrm flipH="1">
              <a:off x="1650041" y="3187640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14" name="Line 151"/>
            <p:cNvSpPr>
              <a:spLocks noChangeShapeType="1"/>
            </p:cNvSpPr>
            <p:nvPr/>
          </p:nvSpPr>
          <p:spPr bwMode="auto">
            <a:xfrm flipH="1">
              <a:off x="1650041" y="3122409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15" name="Line 152"/>
            <p:cNvSpPr>
              <a:spLocks noChangeShapeType="1"/>
            </p:cNvSpPr>
            <p:nvPr/>
          </p:nvSpPr>
          <p:spPr bwMode="auto">
            <a:xfrm flipH="1">
              <a:off x="1650041" y="305984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16" name="Line 153"/>
            <p:cNvSpPr>
              <a:spLocks noChangeShapeType="1"/>
            </p:cNvSpPr>
            <p:nvPr/>
          </p:nvSpPr>
          <p:spPr bwMode="auto">
            <a:xfrm flipH="1">
              <a:off x="1650041" y="299594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17" name="Line 154"/>
            <p:cNvSpPr>
              <a:spLocks noChangeShapeType="1"/>
            </p:cNvSpPr>
            <p:nvPr/>
          </p:nvSpPr>
          <p:spPr bwMode="auto">
            <a:xfrm flipH="1">
              <a:off x="1647157" y="2930710"/>
              <a:ext cx="67783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18" name="Line 155"/>
            <p:cNvSpPr>
              <a:spLocks noChangeShapeType="1"/>
            </p:cNvSpPr>
            <p:nvPr/>
          </p:nvSpPr>
          <p:spPr bwMode="auto">
            <a:xfrm flipH="1">
              <a:off x="1650041" y="286681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19" name="Line 156"/>
            <p:cNvSpPr>
              <a:spLocks noChangeShapeType="1"/>
            </p:cNvSpPr>
            <p:nvPr/>
          </p:nvSpPr>
          <p:spPr bwMode="auto">
            <a:xfrm flipH="1">
              <a:off x="1650041" y="280291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20" name="Line 157"/>
            <p:cNvSpPr>
              <a:spLocks noChangeShapeType="1"/>
            </p:cNvSpPr>
            <p:nvPr/>
          </p:nvSpPr>
          <p:spPr bwMode="auto">
            <a:xfrm flipH="1">
              <a:off x="1650041" y="2737680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21" name="Line 158"/>
            <p:cNvSpPr>
              <a:spLocks noChangeShapeType="1"/>
            </p:cNvSpPr>
            <p:nvPr/>
          </p:nvSpPr>
          <p:spPr bwMode="auto">
            <a:xfrm flipH="1">
              <a:off x="1650041" y="2673781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22" name="Line 159"/>
            <p:cNvSpPr>
              <a:spLocks noChangeShapeType="1"/>
            </p:cNvSpPr>
            <p:nvPr/>
          </p:nvSpPr>
          <p:spPr bwMode="auto">
            <a:xfrm flipH="1">
              <a:off x="1647157" y="2607218"/>
              <a:ext cx="67783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23" name="Line 160"/>
            <p:cNvSpPr>
              <a:spLocks noChangeShapeType="1"/>
            </p:cNvSpPr>
            <p:nvPr/>
          </p:nvSpPr>
          <p:spPr bwMode="auto">
            <a:xfrm flipH="1">
              <a:off x="1650041" y="2544650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24" name="Line 161"/>
            <p:cNvSpPr>
              <a:spLocks noChangeShapeType="1"/>
            </p:cNvSpPr>
            <p:nvPr/>
          </p:nvSpPr>
          <p:spPr bwMode="auto">
            <a:xfrm flipH="1">
              <a:off x="1650041" y="2479419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25" name="Line 162"/>
            <p:cNvSpPr>
              <a:spLocks noChangeShapeType="1"/>
            </p:cNvSpPr>
            <p:nvPr/>
          </p:nvSpPr>
          <p:spPr bwMode="auto">
            <a:xfrm flipH="1">
              <a:off x="1650041" y="2414188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26" name="Line 163"/>
            <p:cNvSpPr>
              <a:spLocks noChangeShapeType="1"/>
            </p:cNvSpPr>
            <p:nvPr/>
          </p:nvSpPr>
          <p:spPr bwMode="auto">
            <a:xfrm flipH="1">
              <a:off x="1650041" y="2350289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27" name="Line 164"/>
            <p:cNvSpPr>
              <a:spLocks noChangeShapeType="1"/>
            </p:cNvSpPr>
            <p:nvPr/>
          </p:nvSpPr>
          <p:spPr bwMode="auto">
            <a:xfrm flipH="1">
              <a:off x="1647157" y="2285058"/>
              <a:ext cx="67783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28" name="Line 165"/>
            <p:cNvSpPr>
              <a:spLocks noChangeShapeType="1"/>
            </p:cNvSpPr>
            <p:nvPr/>
          </p:nvSpPr>
          <p:spPr bwMode="auto">
            <a:xfrm flipH="1">
              <a:off x="1647157" y="5187164"/>
              <a:ext cx="67783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29" name="Line 166"/>
            <p:cNvSpPr>
              <a:spLocks noChangeShapeType="1"/>
            </p:cNvSpPr>
            <p:nvPr/>
          </p:nvSpPr>
          <p:spPr bwMode="auto">
            <a:xfrm flipH="1">
              <a:off x="1650041" y="5249733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30" name="Line 167"/>
            <p:cNvSpPr>
              <a:spLocks noChangeShapeType="1"/>
            </p:cNvSpPr>
            <p:nvPr/>
          </p:nvSpPr>
          <p:spPr bwMode="auto">
            <a:xfrm flipH="1">
              <a:off x="1650041" y="5316295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31" name="Line 168"/>
            <p:cNvSpPr>
              <a:spLocks noChangeShapeType="1"/>
            </p:cNvSpPr>
            <p:nvPr/>
          </p:nvSpPr>
          <p:spPr bwMode="auto">
            <a:xfrm flipH="1">
              <a:off x="1647157" y="2285058"/>
              <a:ext cx="67783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32" name="Line 169"/>
            <p:cNvSpPr>
              <a:spLocks noChangeShapeType="1"/>
            </p:cNvSpPr>
            <p:nvPr/>
          </p:nvSpPr>
          <p:spPr bwMode="auto">
            <a:xfrm flipH="1">
              <a:off x="1650041" y="2222490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33" name="Line 170"/>
            <p:cNvSpPr>
              <a:spLocks noChangeShapeType="1"/>
            </p:cNvSpPr>
            <p:nvPr/>
          </p:nvSpPr>
          <p:spPr bwMode="auto">
            <a:xfrm flipH="1">
              <a:off x="1650041" y="2155928"/>
              <a:ext cx="31728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34" name="Freeform 171"/>
            <p:cNvSpPr>
              <a:spLocks/>
            </p:cNvSpPr>
            <p:nvPr/>
          </p:nvSpPr>
          <p:spPr bwMode="auto">
            <a:xfrm>
              <a:off x="1479864" y="5159208"/>
              <a:ext cx="36055" cy="55912"/>
            </a:xfrm>
            <a:custGeom>
              <a:avLst/>
              <a:gdLst>
                <a:gd name="T0" fmla="*/ 2 w 42"/>
                <a:gd name="T1" fmla="*/ 13 h 63"/>
                <a:gd name="T2" fmla="*/ 4 w 42"/>
                <a:gd name="T3" fmla="*/ 2 h 63"/>
                <a:gd name="T4" fmla="*/ 2 w 42"/>
                <a:gd name="T5" fmla="*/ 2 h 63"/>
                <a:gd name="T6" fmla="*/ 1 w 42"/>
                <a:gd name="T7" fmla="*/ 3 h 63"/>
                <a:gd name="T8" fmla="*/ 1 w 42"/>
                <a:gd name="T9" fmla="*/ 3 h 63"/>
                <a:gd name="T10" fmla="*/ 1 w 42"/>
                <a:gd name="T11" fmla="*/ 3 h 63"/>
                <a:gd name="T12" fmla="*/ 1 w 42"/>
                <a:gd name="T13" fmla="*/ 4 h 63"/>
                <a:gd name="T14" fmla="*/ 0 w 42"/>
                <a:gd name="T15" fmla="*/ 4 h 63"/>
                <a:gd name="T16" fmla="*/ 1 w 42"/>
                <a:gd name="T17" fmla="*/ 0 h 63"/>
                <a:gd name="T18" fmla="*/ 5 w 42"/>
                <a:gd name="T19" fmla="*/ 0 h 63"/>
                <a:gd name="T20" fmla="*/ 2 w 42"/>
                <a:gd name="T21" fmla="*/ 13 h 63"/>
                <a:gd name="T22" fmla="*/ 2 w 42"/>
                <a:gd name="T23" fmla="*/ 13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63"/>
                <a:gd name="T38" fmla="*/ 42 w 42"/>
                <a:gd name="T39" fmla="*/ 63 h 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63">
                  <a:moveTo>
                    <a:pt x="14" y="63"/>
                  </a:moveTo>
                  <a:lnTo>
                    <a:pt x="31" y="12"/>
                  </a:lnTo>
                  <a:lnTo>
                    <a:pt x="18" y="12"/>
                  </a:lnTo>
                  <a:lnTo>
                    <a:pt x="11" y="13"/>
                  </a:lnTo>
                  <a:lnTo>
                    <a:pt x="5" y="14"/>
                  </a:lnTo>
                  <a:lnTo>
                    <a:pt x="4" y="16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5" y="0"/>
                  </a:lnTo>
                  <a:lnTo>
                    <a:pt x="42" y="0"/>
                  </a:lnTo>
                  <a:lnTo>
                    <a:pt x="19" y="63"/>
                  </a:ln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35" name="Freeform 172"/>
            <p:cNvSpPr>
              <a:spLocks noEditPoints="1"/>
            </p:cNvSpPr>
            <p:nvPr/>
          </p:nvSpPr>
          <p:spPr bwMode="auto">
            <a:xfrm>
              <a:off x="1521687" y="5157877"/>
              <a:ext cx="34612" cy="59906"/>
            </a:xfrm>
            <a:custGeom>
              <a:avLst/>
              <a:gdLst>
                <a:gd name="T0" fmla="*/ 5 w 41"/>
                <a:gd name="T1" fmla="*/ 7 h 66"/>
                <a:gd name="T2" fmla="*/ 5 w 41"/>
                <a:gd name="T3" fmla="*/ 10 h 66"/>
                <a:gd name="T4" fmla="*/ 5 w 41"/>
                <a:gd name="T5" fmla="*/ 11 h 66"/>
                <a:gd name="T6" fmla="*/ 4 w 41"/>
                <a:gd name="T7" fmla="*/ 12 h 66"/>
                <a:gd name="T8" fmla="*/ 4 w 41"/>
                <a:gd name="T9" fmla="*/ 14 h 66"/>
                <a:gd name="T10" fmla="*/ 3 w 41"/>
                <a:gd name="T11" fmla="*/ 14 h 66"/>
                <a:gd name="T12" fmla="*/ 2 w 41"/>
                <a:gd name="T13" fmla="*/ 14 h 66"/>
                <a:gd name="T14" fmla="*/ 1 w 41"/>
                <a:gd name="T15" fmla="*/ 14 h 66"/>
                <a:gd name="T16" fmla="*/ 1 w 41"/>
                <a:gd name="T17" fmla="*/ 13 h 66"/>
                <a:gd name="T18" fmla="*/ 1 w 41"/>
                <a:gd name="T19" fmla="*/ 12 h 66"/>
                <a:gd name="T20" fmla="*/ 1 w 41"/>
                <a:gd name="T21" fmla="*/ 12 h 66"/>
                <a:gd name="T22" fmla="*/ 1 w 41"/>
                <a:gd name="T23" fmla="*/ 11 h 66"/>
                <a:gd name="T24" fmla="*/ 0 w 41"/>
                <a:gd name="T25" fmla="*/ 9 h 66"/>
                <a:gd name="T26" fmla="*/ 0 w 41"/>
                <a:gd name="T27" fmla="*/ 5 h 66"/>
                <a:gd name="T28" fmla="*/ 1 w 41"/>
                <a:gd name="T29" fmla="*/ 2 h 66"/>
                <a:gd name="T30" fmla="*/ 1 w 41"/>
                <a:gd name="T31" fmla="*/ 1 h 66"/>
                <a:gd name="T32" fmla="*/ 2 w 41"/>
                <a:gd name="T33" fmla="*/ 1 h 66"/>
                <a:gd name="T34" fmla="*/ 2 w 41"/>
                <a:gd name="T35" fmla="*/ 0 h 66"/>
                <a:gd name="T36" fmla="*/ 3 w 41"/>
                <a:gd name="T37" fmla="*/ 0 h 66"/>
                <a:gd name="T38" fmla="*/ 3 w 41"/>
                <a:gd name="T39" fmla="*/ 1 h 66"/>
                <a:gd name="T40" fmla="*/ 4 w 41"/>
                <a:gd name="T41" fmla="*/ 1 h 66"/>
                <a:gd name="T42" fmla="*/ 4 w 41"/>
                <a:gd name="T43" fmla="*/ 1 h 66"/>
                <a:gd name="T44" fmla="*/ 4 w 41"/>
                <a:gd name="T45" fmla="*/ 2 h 66"/>
                <a:gd name="T46" fmla="*/ 5 w 41"/>
                <a:gd name="T47" fmla="*/ 3 h 66"/>
                <a:gd name="T48" fmla="*/ 5 w 41"/>
                <a:gd name="T49" fmla="*/ 5 h 66"/>
                <a:gd name="T50" fmla="*/ 5 w 41"/>
                <a:gd name="T51" fmla="*/ 5 h 66"/>
                <a:gd name="T52" fmla="*/ 5 w 41"/>
                <a:gd name="T53" fmla="*/ 7 h 66"/>
                <a:gd name="T54" fmla="*/ 3 w 41"/>
                <a:gd name="T55" fmla="*/ 7 h 66"/>
                <a:gd name="T56" fmla="*/ 3 w 41"/>
                <a:gd name="T57" fmla="*/ 2 h 66"/>
                <a:gd name="T58" fmla="*/ 3 w 41"/>
                <a:gd name="T59" fmla="*/ 1 h 66"/>
                <a:gd name="T60" fmla="*/ 3 w 41"/>
                <a:gd name="T61" fmla="*/ 1 h 66"/>
                <a:gd name="T62" fmla="*/ 2 w 41"/>
                <a:gd name="T63" fmla="*/ 1 h 66"/>
                <a:gd name="T64" fmla="*/ 2 w 41"/>
                <a:gd name="T65" fmla="*/ 1 h 66"/>
                <a:gd name="T66" fmla="*/ 2 w 41"/>
                <a:gd name="T67" fmla="*/ 1 h 66"/>
                <a:gd name="T68" fmla="*/ 2 w 41"/>
                <a:gd name="T69" fmla="*/ 1 h 66"/>
                <a:gd name="T70" fmla="*/ 2 w 41"/>
                <a:gd name="T71" fmla="*/ 2 h 66"/>
                <a:gd name="T72" fmla="*/ 2 w 41"/>
                <a:gd name="T73" fmla="*/ 3 h 66"/>
                <a:gd name="T74" fmla="*/ 2 w 41"/>
                <a:gd name="T75" fmla="*/ 12 h 66"/>
                <a:gd name="T76" fmla="*/ 2 w 41"/>
                <a:gd name="T77" fmla="*/ 12 h 66"/>
                <a:gd name="T78" fmla="*/ 2 w 41"/>
                <a:gd name="T79" fmla="*/ 13 h 66"/>
                <a:gd name="T80" fmla="*/ 2 w 41"/>
                <a:gd name="T81" fmla="*/ 14 h 66"/>
                <a:gd name="T82" fmla="*/ 3 w 41"/>
                <a:gd name="T83" fmla="*/ 14 h 66"/>
                <a:gd name="T84" fmla="*/ 3 w 41"/>
                <a:gd name="T85" fmla="*/ 14 h 66"/>
                <a:gd name="T86" fmla="*/ 3 w 41"/>
                <a:gd name="T87" fmla="*/ 12 h 66"/>
                <a:gd name="T88" fmla="*/ 3 w 41"/>
                <a:gd name="T89" fmla="*/ 12 h 66"/>
                <a:gd name="T90" fmla="*/ 3 w 41"/>
                <a:gd name="T91" fmla="*/ 12 h 66"/>
                <a:gd name="T92" fmla="*/ 3 w 41"/>
                <a:gd name="T93" fmla="*/ 7 h 6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1"/>
                <a:gd name="T142" fmla="*/ 0 h 66"/>
                <a:gd name="T143" fmla="*/ 41 w 41"/>
                <a:gd name="T144" fmla="*/ 66 h 6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1" h="66">
                  <a:moveTo>
                    <a:pt x="41" y="32"/>
                  </a:moveTo>
                  <a:lnTo>
                    <a:pt x="40" y="42"/>
                  </a:lnTo>
                  <a:lnTo>
                    <a:pt x="38" y="50"/>
                  </a:lnTo>
                  <a:lnTo>
                    <a:pt x="34" y="59"/>
                  </a:lnTo>
                  <a:lnTo>
                    <a:pt x="31" y="62"/>
                  </a:lnTo>
                  <a:lnTo>
                    <a:pt x="23" y="66"/>
                  </a:lnTo>
                  <a:lnTo>
                    <a:pt x="17" y="66"/>
                  </a:lnTo>
                  <a:lnTo>
                    <a:pt x="12" y="63"/>
                  </a:lnTo>
                  <a:lnTo>
                    <a:pt x="9" y="60"/>
                  </a:lnTo>
                  <a:lnTo>
                    <a:pt x="6" y="56"/>
                  </a:lnTo>
                  <a:lnTo>
                    <a:pt x="5" y="55"/>
                  </a:lnTo>
                  <a:lnTo>
                    <a:pt x="2" y="49"/>
                  </a:lnTo>
                  <a:lnTo>
                    <a:pt x="0" y="41"/>
                  </a:lnTo>
                  <a:lnTo>
                    <a:pt x="0" y="24"/>
                  </a:lnTo>
                  <a:lnTo>
                    <a:pt x="5" y="11"/>
                  </a:lnTo>
                  <a:lnTo>
                    <a:pt x="7" y="7"/>
                  </a:lnTo>
                  <a:lnTo>
                    <a:pt x="13" y="1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27" y="1"/>
                  </a:lnTo>
                  <a:lnTo>
                    <a:pt x="31" y="4"/>
                  </a:lnTo>
                  <a:lnTo>
                    <a:pt x="34" y="7"/>
                  </a:lnTo>
                  <a:lnTo>
                    <a:pt x="35" y="10"/>
                  </a:lnTo>
                  <a:lnTo>
                    <a:pt x="38" y="14"/>
                  </a:lnTo>
                  <a:lnTo>
                    <a:pt x="40" y="20"/>
                  </a:lnTo>
                  <a:lnTo>
                    <a:pt x="41" y="27"/>
                  </a:lnTo>
                  <a:lnTo>
                    <a:pt x="41" y="32"/>
                  </a:lnTo>
                  <a:close/>
                  <a:moveTo>
                    <a:pt x="27" y="32"/>
                  </a:moveTo>
                  <a:lnTo>
                    <a:pt x="27" y="10"/>
                  </a:lnTo>
                  <a:lnTo>
                    <a:pt x="26" y="7"/>
                  </a:lnTo>
                  <a:lnTo>
                    <a:pt x="23" y="4"/>
                  </a:lnTo>
                  <a:lnTo>
                    <a:pt x="21" y="4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6" y="6"/>
                  </a:lnTo>
                  <a:lnTo>
                    <a:pt x="16" y="10"/>
                  </a:lnTo>
                  <a:lnTo>
                    <a:pt x="14" y="15"/>
                  </a:lnTo>
                  <a:lnTo>
                    <a:pt x="14" y="53"/>
                  </a:lnTo>
                  <a:lnTo>
                    <a:pt x="16" y="56"/>
                  </a:lnTo>
                  <a:lnTo>
                    <a:pt x="16" y="60"/>
                  </a:lnTo>
                  <a:lnTo>
                    <a:pt x="19" y="63"/>
                  </a:lnTo>
                  <a:lnTo>
                    <a:pt x="23" y="63"/>
                  </a:lnTo>
                  <a:lnTo>
                    <a:pt x="23" y="62"/>
                  </a:lnTo>
                  <a:lnTo>
                    <a:pt x="26" y="59"/>
                  </a:lnTo>
                  <a:lnTo>
                    <a:pt x="27" y="56"/>
                  </a:lnTo>
                  <a:lnTo>
                    <a:pt x="27" y="53"/>
                  </a:lnTo>
                  <a:lnTo>
                    <a:pt x="27" y="3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36" name="Freeform 173"/>
            <p:cNvSpPr>
              <a:spLocks/>
            </p:cNvSpPr>
            <p:nvPr/>
          </p:nvSpPr>
          <p:spPr bwMode="auto">
            <a:xfrm>
              <a:off x="1479864" y="4837048"/>
              <a:ext cx="36055" cy="55912"/>
            </a:xfrm>
            <a:custGeom>
              <a:avLst/>
              <a:gdLst>
                <a:gd name="T0" fmla="*/ 2 w 42"/>
                <a:gd name="T1" fmla="*/ 13 h 63"/>
                <a:gd name="T2" fmla="*/ 4 w 42"/>
                <a:gd name="T3" fmla="*/ 2 h 63"/>
                <a:gd name="T4" fmla="*/ 2 w 42"/>
                <a:gd name="T5" fmla="*/ 2 h 63"/>
                <a:gd name="T6" fmla="*/ 1 w 42"/>
                <a:gd name="T7" fmla="*/ 3 h 63"/>
                <a:gd name="T8" fmla="*/ 1 w 42"/>
                <a:gd name="T9" fmla="*/ 3 h 63"/>
                <a:gd name="T10" fmla="*/ 1 w 42"/>
                <a:gd name="T11" fmla="*/ 3 h 63"/>
                <a:gd name="T12" fmla="*/ 1 w 42"/>
                <a:gd name="T13" fmla="*/ 3 h 63"/>
                <a:gd name="T14" fmla="*/ 0 w 42"/>
                <a:gd name="T15" fmla="*/ 3 h 63"/>
                <a:gd name="T16" fmla="*/ 1 w 42"/>
                <a:gd name="T17" fmla="*/ 0 h 63"/>
                <a:gd name="T18" fmla="*/ 5 w 42"/>
                <a:gd name="T19" fmla="*/ 0 h 63"/>
                <a:gd name="T20" fmla="*/ 2 w 42"/>
                <a:gd name="T21" fmla="*/ 13 h 63"/>
                <a:gd name="T22" fmla="*/ 2 w 42"/>
                <a:gd name="T23" fmla="*/ 13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63"/>
                <a:gd name="T38" fmla="*/ 42 w 42"/>
                <a:gd name="T39" fmla="*/ 63 h 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63">
                  <a:moveTo>
                    <a:pt x="14" y="63"/>
                  </a:moveTo>
                  <a:lnTo>
                    <a:pt x="31" y="11"/>
                  </a:lnTo>
                  <a:lnTo>
                    <a:pt x="18" y="11"/>
                  </a:lnTo>
                  <a:lnTo>
                    <a:pt x="11" y="13"/>
                  </a:lnTo>
                  <a:lnTo>
                    <a:pt x="5" y="14"/>
                  </a:lnTo>
                  <a:lnTo>
                    <a:pt x="4" y="16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5" y="0"/>
                  </a:lnTo>
                  <a:lnTo>
                    <a:pt x="42" y="0"/>
                  </a:lnTo>
                  <a:lnTo>
                    <a:pt x="19" y="63"/>
                  </a:ln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37" name="Freeform 174"/>
            <p:cNvSpPr>
              <a:spLocks/>
            </p:cNvSpPr>
            <p:nvPr/>
          </p:nvSpPr>
          <p:spPr bwMode="auto">
            <a:xfrm>
              <a:off x="1524571" y="4834385"/>
              <a:ext cx="28844" cy="58575"/>
            </a:xfrm>
            <a:custGeom>
              <a:avLst/>
              <a:gdLst>
                <a:gd name="T0" fmla="*/ 4 w 32"/>
                <a:gd name="T1" fmla="*/ 0 h 64"/>
                <a:gd name="T2" fmla="*/ 4 w 32"/>
                <a:gd name="T3" fmla="*/ 13 h 64"/>
                <a:gd name="T4" fmla="*/ 4 w 32"/>
                <a:gd name="T5" fmla="*/ 14 h 64"/>
                <a:gd name="T6" fmla="*/ 4 w 32"/>
                <a:gd name="T7" fmla="*/ 14 h 64"/>
                <a:gd name="T8" fmla="*/ 4 w 32"/>
                <a:gd name="T9" fmla="*/ 14 h 64"/>
                <a:gd name="T10" fmla="*/ 4 w 32"/>
                <a:gd name="T11" fmla="*/ 14 h 64"/>
                <a:gd name="T12" fmla="*/ 4 w 32"/>
                <a:gd name="T13" fmla="*/ 14 h 64"/>
                <a:gd name="T14" fmla="*/ 0 w 32"/>
                <a:gd name="T15" fmla="*/ 14 h 64"/>
                <a:gd name="T16" fmla="*/ 0 w 32"/>
                <a:gd name="T17" fmla="*/ 14 h 64"/>
                <a:gd name="T18" fmla="*/ 1 w 32"/>
                <a:gd name="T19" fmla="*/ 14 h 64"/>
                <a:gd name="T20" fmla="*/ 1 w 32"/>
                <a:gd name="T21" fmla="*/ 14 h 64"/>
                <a:gd name="T22" fmla="*/ 1 w 32"/>
                <a:gd name="T23" fmla="*/ 14 h 64"/>
                <a:gd name="T24" fmla="*/ 1 w 32"/>
                <a:gd name="T25" fmla="*/ 13 h 64"/>
                <a:gd name="T26" fmla="*/ 1 w 32"/>
                <a:gd name="T27" fmla="*/ 13 h 64"/>
                <a:gd name="T28" fmla="*/ 1 w 32"/>
                <a:gd name="T29" fmla="*/ 13 h 64"/>
                <a:gd name="T30" fmla="*/ 2 w 32"/>
                <a:gd name="T31" fmla="*/ 13 h 64"/>
                <a:gd name="T32" fmla="*/ 2 w 32"/>
                <a:gd name="T33" fmla="*/ 3 h 64"/>
                <a:gd name="T34" fmla="*/ 1 w 32"/>
                <a:gd name="T35" fmla="*/ 3 h 64"/>
                <a:gd name="T36" fmla="*/ 1 w 32"/>
                <a:gd name="T37" fmla="*/ 3 h 64"/>
                <a:gd name="T38" fmla="*/ 1 w 32"/>
                <a:gd name="T39" fmla="*/ 3 h 64"/>
                <a:gd name="T40" fmla="*/ 1 w 32"/>
                <a:gd name="T41" fmla="*/ 3 h 64"/>
                <a:gd name="T42" fmla="*/ 1 w 32"/>
                <a:gd name="T43" fmla="*/ 3 h 64"/>
                <a:gd name="T44" fmla="*/ 0 w 32"/>
                <a:gd name="T45" fmla="*/ 3 h 64"/>
                <a:gd name="T46" fmla="*/ 0 w 32"/>
                <a:gd name="T47" fmla="*/ 3 h 64"/>
                <a:gd name="T48" fmla="*/ 4 w 32"/>
                <a:gd name="T49" fmla="*/ 0 h 64"/>
                <a:gd name="T50" fmla="*/ 4 w 32"/>
                <a:gd name="T51" fmla="*/ 0 h 6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2"/>
                <a:gd name="T79" fmla="*/ 0 h 64"/>
                <a:gd name="T80" fmla="*/ 32 w 32"/>
                <a:gd name="T81" fmla="*/ 64 h 6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2" h="64">
                  <a:moveTo>
                    <a:pt x="23" y="0"/>
                  </a:moveTo>
                  <a:lnTo>
                    <a:pt x="23" y="59"/>
                  </a:lnTo>
                  <a:lnTo>
                    <a:pt x="26" y="62"/>
                  </a:lnTo>
                  <a:lnTo>
                    <a:pt x="28" y="62"/>
                  </a:lnTo>
                  <a:lnTo>
                    <a:pt x="29" y="63"/>
                  </a:lnTo>
                  <a:lnTo>
                    <a:pt x="32" y="63"/>
                  </a:lnTo>
                  <a:lnTo>
                    <a:pt x="32" y="64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4" y="63"/>
                  </a:lnTo>
                  <a:lnTo>
                    <a:pt x="5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8" y="60"/>
                  </a:lnTo>
                  <a:lnTo>
                    <a:pt x="8" y="59"/>
                  </a:lnTo>
                  <a:lnTo>
                    <a:pt x="9" y="57"/>
                  </a:lnTo>
                  <a:lnTo>
                    <a:pt x="9" y="14"/>
                  </a:lnTo>
                  <a:lnTo>
                    <a:pt x="8" y="12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38" name="Freeform 175"/>
            <p:cNvSpPr>
              <a:spLocks/>
            </p:cNvSpPr>
            <p:nvPr/>
          </p:nvSpPr>
          <p:spPr bwMode="auto">
            <a:xfrm>
              <a:off x="1479864" y="4513556"/>
              <a:ext cx="36055" cy="55912"/>
            </a:xfrm>
            <a:custGeom>
              <a:avLst/>
              <a:gdLst>
                <a:gd name="T0" fmla="*/ 2 w 42"/>
                <a:gd name="T1" fmla="*/ 13 h 63"/>
                <a:gd name="T2" fmla="*/ 4 w 42"/>
                <a:gd name="T3" fmla="*/ 2 h 63"/>
                <a:gd name="T4" fmla="*/ 2 w 42"/>
                <a:gd name="T5" fmla="*/ 2 h 63"/>
                <a:gd name="T6" fmla="*/ 1 w 42"/>
                <a:gd name="T7" fmla="*/ 2 h 63"/>
                <a:gd name="T8" fmla="*/ 1 w 42"/>
                <a:gd name="T9" fmla="*/ 3 h 63"/>
                <a:gd name="T10" fmla="*/ 1 w 42"/>
                <a:gd name="T11" fmla="*/ 3 h 63"/>
                <a:gd name="T12" fmla="*/ 1 w 42"/>
                <a:gd name="T13" fmla="*/ 3 h 63"/>
                <a:gd name="T14" fmla="*/ 0 w 42"/>
                <a:gd name="T15" fmla="*/ 3 h 63"/>
                <a:gd name="T16" fmla="*/ 1 w 42"/>
                <a:gd name="T17" fmla="*/ 0 h 63"/>
                <a:gd name="T18" fmla="*/ 5 w 42"/>
                <a:gd name="T19" fmla="*/ 0 h 63"/>
                <a:gd name="T20" fmla="*/ 2 w 42"/>
                <a:gd name="T21" fmla="*/ 13 h 63"/>
                <a:gd name="T22" fmla="*/ 2 w 42"/>
                <a:gd name="T23" fmla="*/ 13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63"/>
                <a:gd name="T38" fmla="*/ 42 w 42"/>
                <a:gd name="T39" fmla="*/ 63 h 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63">
                  <a:moveTo>
                    <a:pt x="14" y="63"/>
                  </a:moveTo>
                  <a:lnTo>
                    <a:pt x="31" y="11"/>
                  </a:lnTo>
                  <a:lnTo>
                    <a:pt x="18" y="11"/>
                  </a:lnTo>
                  <a:lnTo>
                    <a:pt x="11" y="12"/>
                  </a:lnTo>
                  <a:lnTo>
                    <a:pt x="5" y="14"/>
                  </a:lnTo>
                  <a:lnTo>
                    <a:pt x="4" y="15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5" y="0"/>
                  </a:lnTo>
                  <a:lnTo>
                    <a:pt x="42" y="0"/>
                  </a:lnTo>
                  <a:lnTo>
                    <a:pt x="19" y="63"/>
                  </a:ln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39" name="Freeform 176"/>
            <p:cNvSpPr>
              <a:spLocks/>
            </p:cNvSpPr>
            <p:nvPr/>
          </p:nvSpPr>
          <p:spPr bwMode="auto">
            <a:xfrm>
              <a:off x="1520245" y="4513556"/>
              <a:ext cx="34612" cy="55912"/>
            </a:xfrm>
            <a:custGeom>
              <a:avLst/>
              <a:gdLst>
                <a:gd name="T0" fmla="*/ 4 w 41"/>
                <a:gd name="T1" fmla="*/ 11 h 65"/>
                <a:gd name="T2" fmla="*/ 0 w 41"/>
                <a:gd name="T3" fmla="*/ 11 h 65"/>
                <a:gd name="T4" fmla="*/ 0 w 41"/>
                <a:gd name="T5" fmla="*/ 11 h 65"/>
                <a:gd name="T6" fmla="*/ 1 w 41"/>
                <a:gd name="T7" fmla="*/ 9 h 65"/>
                <a:gd name="T8" fmla="*/ 2 w 41"/>
                <a:gd name="T9" fmla="*/ 7 h 65"/>
                <a:gd name="T10" fmla="*/ 3 w 41"/>
                <a:gd name="T11" fmla="*/ 6 h 65"/>
                <a:gd name="T12" fmla="*/ 3 w 41"/>
                <a:gd name="T13" fmla="*/ 5 h 65"/>
                <a:gd name="T14" fmla="*/ 3 w 41"/>
                <a:gd name="T15" fmla="*/ 5 h 65"/>
                <a:gd name="T16" fmla="*/ 3 w 41"/>
                <a:gd name="T17" fmla="*/ 3 h 65"/>
                <a:gd name="T18" fmla="*/ 3 w 41"/>
                <a:gd name="T19" fmla="*/ 3 h 65"/>
                <a:gd name="T20" fmla="*/ 2 w 41"/>
                <a:gd name="T21" fmla="*/ 2 h 65"/>
                <a:gd name="T22" fmla="*/ 1 w 41"/>
                <a:gd name="T23" fmla="*/ 2 h 65"/>
                <a:gd name="T24" fmla="*/ 1 w 41"/>
                <a:gd name="T25" fmla="*/ 3 h 65"/>
                <a:gd name="T26" fmla="*/ 1 w 41"/>
                <a:gd name="T27" fmla="*/ 3 h 65"/>
                <a:gd name="T28" fmla="*/ 0 w 41"/>
                <a:gd name="T29" fmla="*/ 3 h 65"/>
                <a:gd name="T30" fmla="*/ 1 w 41"/>
                <a:gd name="T31" fmla="*/ 2 h 65"/>
                <a:gd name="T32" fmla="*/ 1 w 41"/>
                <a:gd name="T33" fmla="*/ 1 h 65"/>
                <a:gd name="T34" fmla="*/ 2 w 41"/>
                <a:gd name="T35" fmla="*/ 1 h 65"/>
                <a:gd name="T36" fmla="*/ 2 w 41"/>
                <a:gd name="T37" fmla="*/ 0 h 65"/>
                <a:gd name="T38" fmla="*/ 3 w 41"/>
                <a:gd name="T39" fmla="*/ 0 h 65"/>
                <a:gd name="T40" fmla="*/ 4 w 41"/>
                <a:gd name="T41" fmla="*/ 1 h 65"/>
                <a:gd name="T42" fmla="*/ 4 w 41"/>
                <a:gd name="T43" fmla="*/ 1 h 65"/>
                <a:gd name="T44" fmla="*/ 4 w 41"/>
                <a:gd name="T45" fmla="*/ 2 h 65"/>
                <a:gd name="T46" fmla="*/ 4 w 41"/>
                <a:gd name="T47" fmla="*/ 2 h 65"/>
                <a:gd name="T48" fmla="*/ 5 w 41"/>
                <a:gd name="T49" fmla="*/ 3 h 65"/>
                <a:gd name="T50" fmla="*/ 5 w 41"/>
                <a:gd name="T51" fmla="*/ 3 h 65"/>
                <a:gd name="T52" fmla="*/ 4 w 41"/>
                <a:gd name="T53" fmla="*/ 4 h 65"/>
                <a:gd name="T54" fmla="*/ 4 w 41"/>
                <a:gd name="T55" fmla="*/ 5 h 65"/>
                <a:gd name="T56" fmla="*/ 3 w 41"/>
                <a:gd name="T57" fmla="*/ 6 h 65"/>
                <a:gd name="T58" fmla="*/ 2 w 41"/>
                <a:gd name="T59" fmla="*/ 9 h 65"/>
                <a:gd name="T60" fmla="*/ 4 w 41"/>
                <a:gd name="T61" fmla="*/ 9 h 65"/>
                <a:gd name="T62" fmla="*/ 4 w 41"/>
                <a:gd name="T63" fmla="*/ 9 h 65"/>
                <a:gd name="T64" fmla="*/ 4 w 41"/>
                <a:gd name="T65" fmla="*/ 9 h 65"/>
                <a:gd name="T66" fmla="*/ 4 w 41"/>
                <a:gd name="T67" fmla="*/ 9 h 65"/>
                <a:gd name="T68" fmla="*/ 5 w 41"/>
                <a:gd name="T69" fmla="*/ 9 h 65"/>
                <a:gd name="T70" fmla="*/ 5 w 41"/>
                <a:gd name="T71" fmla="*/ 8 h 65"/>
                <a:gd name="T72" fmla="*/ 5 w 41"/>
                <a:gd name="T73" fmla="*/ 8 h 65"/>
                <a:gd name="T74" fmla="*/ 4 w 41"/>
                <a:gd name="T75" fmla="*/ 11 h 6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1"/>
                <a:gd name="T115" fmla="*/ 0 h 65"/>
                <a:gd name="T116" fmla="*/ 41 w 41"/>
                <a:gd name="T117" fmla="*/ 65 h 6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1" h="65">
                  <a:moveTo>
                    <a:pt x="36" y="65"/>
                  </a:moveTo>
                  <a:lnTo>
                    <a:pt x="0" y="65"/>
                  </a:lnTo>
                  <a:lnTo>
                    <a:pt x="0" y="63"/>
                  </a:lnTo>
                  <a:lnTo>
                    <a:pt x="10" y="51"/>
                  </a:lnTo>
                  <a:lnTo>
                    <a:pt x="18" y="42"/>
                  </a:lnTo>
                  <a:lnTo>
                    <a:pt x="22" y="37"/>
                  </a:lnTo>
                  <a:lnTo>
                    <a:pt x="24" y="31"/>
                  </a:lnTo>
                  <a:lnTo>
                    <a:pt x="25" y="27"/>
                  </a:lnTo>
                  <a:lnTo>
                    <a:pt x="25" y="20"/>
                  </a:lnTo>
                  <a:lnTo>
                    <a:pt x="22" y="14"/>
                  </a:lnTo>
                  <a:lnTo>
                    <a:pt x="18" y="11"/>
                  </a:lnTo>
                  <a:lnTo>
                    <a:pt x="10" y="11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3" y="13"/>
                  </a:lnTo>
                  <a:lnTo>
                    <a:pt x="8" y="4"/>
                  </a:lnTo>
                  <a:lnTo>
                    <a:pt x="13" y="2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29" y="3"/>
                  </a:lnTo>
                  <a:lnTo>
                    <a:pt x="32" y="6"/>
                  </a:lnTo>
                  <a:lnTo>
                    <a:pt x="36" y="9"/>
                  </a:lnTo>
                  <a:lnTo>
                    <a:pt x="36" y="11"/>
                  </a:lnTo>
                  <a:lnTo>
                    <a:pt x="38" y="14"/>
                  </a:lnTo>
                  <a:lnTo>
                    <a:pt x="38" y="20"/>
                  </a:lnTo>
                  <a:lnTo>
                    <a:pt x="36" y="24"/>
                  </a:lnTo>
                  <a:lnTo>
                    <a:pt x="35" y="30"/>
                  </a:lnTo>
                  <a:lnTo>
                    <a:pt x="28" y="39"/>
                  </a:lnTo>
                  <a:lnTo>
                    <a:pt x="14" y="53"/>
                  </a:lnTo>
                  <a:lnTo>
                    <a:pt x="34" y="53"/>
                  </a:lnTo>
                  <a:lnTo>
                    <a:pt x="35" y="52"/>
                  </a:lnTo>
                  <a:lnTo>
                    <a:pt x="36" y="52"/>
                  </a:lnTo>
                  <a:lnTo>
                    <a:pt x="36" y="51"/>
                  </a:lnTo>
                  <a:lnTo>
                    <a:pt x="38" y="49"/>
                  </a:lnTo>
                  <a:lnTo>
                    <a:pt x="39" y="46"/>
                  </a:lnTo>
                  <a:lnTo>
                    <a:pt x="41" y="46"/>
                  </a:lnTo>
                  <a:lnTo>
                    <a:pt x="36" y="6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40" name="Freeform 177"/>
            <p:cNvSpPr>
              <a:spLocks/>
            </p:cNvSpPr>
            <p:nvPr/>
          </p:nvSpPr>
          <p:spPr bwMode="auto">
            <a:xfrm>
              <a:off x="1479864" y="4191396"/>
              <a:ext cx="36055" cy="55912"/>
            </a:xfrm>
            <a:custGeom>
              <a:avLst/>
              <a:gdLst>
                <a:gd name="T0" fmla="*/ 2 w 42"/>
                <a:gd name="T1" fmla="*/ 13 h 63"/>
                <a:gd name="T2" fmla="*/ 4 w 42"/>
                <a:gd name="T3" fmla="*/ 2 h 63"/>
                <a:gd name="T4" fmla="*/ 2 w 42"/>
                <a:gd name="T5" fmla="*/ 2 h 63"/>
                <a:gd name="T6" fmla="*/ 1 w 42"/>
                <a:gd name="T7" fmla="*/ 2 h 63"/>
                <a:gd name="T8" fmla="*/ 1 w 42"/>
                <a:gd name="T9" fmla="*/ 3 h 63"/>
                <a:gd name="T10" fmla="*/ 1 w 42"/>
                <a:gd name="T11" fmla="*/ 3 h 63"/>
                <a:gd name="T12" fmla="*/ 1 w 42"/>
                <a:gd name="T13" fmla="*/ 3 h 63"/>
                <a:gd name="T14" fmla="*/ 0 w 42"/>
                <a:gd name="T15" fmla="*/ 3 h 63"/>
                <a:gd name="T16" fmla="*/ 1 w 42"/>
                <a:gd name="T17" fmla="*/ 0 h 63"/>
                <a:gd name="T18" fmla="*/ 5 w 42"/>
                <a:gd name="T19" fmla="*/ 0 h 63"/>
                <a:gd name="T20" fmla="*/ 2 w 42"/>
                <a:gd name="T21" fmla="*/ 13 h 63"/>
                <a:gd name="T22" fmla="*/ 2 w 42"/>
                <a:gd name="T23" fmla="*/ 13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63"/>
                <a:gd name="T38" fmla="*/ 42 w 42"/>
                <a:gd name="T39" fmla="*/ 63 h 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63">
                  <a:moveTo>
                    <a:pt x="14" y="63"/>
                  </a:moveTo>
                  <a:lnTo>
                    <a:pt x="31" y="11"/>
                  </a:lnTo>
                  <a:lnTo>
                    <a:pt x="18" y="11"/>
                  </a:lnTo>
                  <a:lnTo>
                    <a:pt x="11" y="12"/>
                  </a:lnTo>
                  <a:lnTo>
                    <a:pt x="5" y="14"/>
                  </a:lnTo>
                  <a:lnTo>
                    <a:pt x="4" y="15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5" y="0"/>
                  </a:lnTo>
                  <a:lnTo>
                    <a:pt x="42" y="0"/>
                  </a:lnTo>
                  <a:lnTo>
                    <a:pt x="19" y="63"/>
                  </a:ln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41" name="Freeform 178"/>
            <p:cNvSpPr>
              <a:spLocks/>
            </p:cNvSpPr>
            <p:nvPr/>
          </p:nvSpPr>
          <p:spPr bwMode="auto">
            <a:xfrm>
              <a:off x="1520245" y="4188733"/>
              <a:ext cx="34612" cy="59906"/>
            </a:xfrm>
            <a:custGeom>
              <a:avLst/>
              <a:gdLst>
                <a:gd name="T0" fmla="*/ 1 w 41"/>
                <a:gd name="T1" fmla="*/ 7 h 66"/>
                <a:gd name="T2" fmla="*/ 1 w 41"/>
                <a:gd name="T3" fmla="*/ 7 h 66"/>
                <a:gd name="T4" fmla="*/ 2 w 41"/>
                <a:gd name="T5" fmla="*/ 7 h 66"/>
                <a:gd name="T6" fmla="*/ 2 w 41"/>
                <a:gd name="T7" fmla="*/ 5 h 66"/>
                <a:gd name="T8" fmla="*/ 2 w 41"/>
                <a:gd name="T9" fmla="*/ 5 h 66"/>
                <a:gd name="T10" fmla="*/ 3 w 41"/>
                <a:gd name="T11" fmla="*/ 5 h 66"/>
                <a:gd name="T12" fmla="*/ 3 w 41"/>
                <a:gd name="T13" fmla="*/ 3 h 66"/>
                <a:gd name="T14" fmla="*/ 3 w 41"/>
                <a:gd name="T15" fmla="*/ 3 h 66"/>
                <a:gd name="T16" fmla="*/ 2 w 41"/>
                <a:gd name="T17" fmla="*/ 2 h 66"/>
                <a:gd name="T18" fmla="*/ 2 w 41"/>
                <a:gd name="T19" fmla="*/ 2 h 66"/>
                <a:gd name="T20" fmla="*/ 2 w 41"/>
                <a:gd name="T21" fmla="*/ 1 h 66"/>
                <a:gd name="T22" fmla="*/ 2 w 41"/>
                <a:gd name="T23" fmla="*/ 1 h 66"/>
                <a:gd name="T24" fmla="*/ 1 w 41"/>
                <a:gd name="T25" fmla="*/ 2 h 66"/>
                <a:gd name="T26" fmla="*/ 1 w 41"/>
                <a:gd name="T27" fmla="*/ 3 h 66"/>
                <a:gd name="T28" fmla="*/ 1 w 41"/>
                <a:gd name="T29" fmla="*/ 3 h 66"/>
                <a:gd name="T30" fmla="*/ 1 w 41"/>
                <a:gd name="T31" fmla="*/ 2 h 66"/>
                <a:gd name="T32" fmla="*/ 1 w 41"/>
                <a:gd name="T33" fmla="*/ 1 h 66"/>
                <a:gd name="T34" fmla="*/ 2 w 41"/>
                <a:gd name="T35" fmla="*/ 1 h 66"/>
                <a:gd name="T36" fmla="*/ 3 w 41"/>
                <a:gd name="T37" fmla="*/ 0 h 66"/>
                <a:gd name="T38" fmla="*/ 3 w 41"/>
                <a:gd name="T39" fmla="*/ 0 h 66"/>
                <a:gd name="T40" fmla="*/ 4 w 41"/>
                <a:gd name="T41" fmla="*/ 1 h 66"/>
                <a:gd name="T42" fmla="*/ 4 w 41"/>
                <a:gd name="T43" fmla="*/ 1 h 66"/>
                <a:gd name="T44" fmla="*/ 5 w 41"/>
                <a:gd name="T45" fmla="*/ 2 h 66"/>
                <a:gd name="T46" fmla="*/ 5 w 41"/>
                <a:gd name="T47" fmla="*/ 3 h 66"/>
                <a:gd name="T48" fmla="*/ 4 w 41"/>
                <a:gd name="T49" fmla="*/ 5 h 66"/>
                <a:gd name="T50" fmla="*/ 4 w 41"/>
                <a:gd name="T51" fmla="*/ 5 h 66"/>
                <a:gd name="T52" fmla="*/ 3 w 41"/>
                <a:gd name="T53" fmla="*/ 5 h 66"/>
                <a:gd name="T54" fmla="*/ 4 w 41"/>
                <a:gd name="T55" fmla="*/ 5 h 66"/>
                <a:gd name="T56" fmla="*/ 5 w 41"/>
                <a:gd name="T57" fmla="*/ 7 h 66"/>
                <a:gd name="T58" fmla="*/ 5 w 41"/>
                <a:gd name="T59" fmla="*/ 8 h 66"/>
                <a:gd name="T60" fmla="*/ 5 w 41"/>
                <a:gd name="T61" fmla="*/ 11 h 66"/>
                <a:gd name="T62" fmla="*/ 5 w 41"/>
                <a:gd name="T63" fmla="*/ 12 h 66"/>
                <a:gd name="T64" fmla="*/ 4 w 41"/>
                <a:gd name="T65" fmla="*/ 12 h 66"/>
                <a:gd name="T66" fmla="*/ 3 w 41"/>
                <a:gd name="T67" fmla="*/ 14 h 66"/>
                <a:gd name="T68" fmla="*/ 2 w 41"/>
                <a:gd name="T69" fmla="*/ 14 h 66"/>
                <a:gd name="T70" fmla="*/ 2 w 41"/>
                <a:gd name="T71" fmla="*/ 14 h 66"/>
                <a:gd name="T72" fmla="*/ 1 w 41"/>
                <a:gd name="T73" fmla="*/ 14 h 66"/>
                <a:gd name="T74" fmla="*/ 1 w 41"/>
                <a:gd name="T75" fmla="*/ 14 h 66"/>
                <a:gd name="T76" fmla="*/ 1 w 41"/>
                <a:gd name="T77" fmla="*/ 14 h 66"/>
                <a:gd name="T78" fmla="*/ 0 w 41"/>
                <a:gd name="T79" fmla="*/ 12 h 66"/>
                <a:gd name="T80" fmla="*/ 0 w 41"/>
                <a:gd name="T81" fmla="*/ 12 h 66"/>
                <a:gd name="T82" fmla="*/ 1 w 41"/>
                <a:gd name="T83" fmla="*/ 12 h 66"/>
                <a:gd name="T84" fmla="*/ 1 w 41"/>
                <a:gd name="T85" fmla="*/ 11 h 66"/>
                <a:gd name="T86" fmla="*/ 1 w 41"/>
                <a:gd name="T87" fmla="*/ 11 h 66"/>
                <a:gd name="T88" fmla="*/ 1 w 41"/>
                <a:gd name="T89" fmla="*/ 11 h 66"/>
                <a:gd name="T90" fmla="*/ 1 w 41"/>
                <a:gd name="T91" fmla="*/ 11 h 66"/>
                <a:gd name="T92" fmla="*/ 1 w 41"/>
                <a:gd name="T93" fmla="*/ 12 h 66"/>
                <a:gd name="T94" fmla="*/ 2 w 41"/>
                <a:gd name="T95" fmla="*/ 12 h 66"/>
                <a:gd name="T96" fmla="*/ 2 w 41"/>
                <a:gd name="T97" fmla="*/ 12 h 66"/>
                <a:gd name="T98" fmla="*/ 3 w 41"/>
                <a:gd name="T99" fmla="*/ 12 h 66"/>
                <a:gd name="T100" fmla="*/ 4 w 41"/>
                <a:gd name="T101" fmla="*/ 12 h 66"/>
                <a:gd name="T102" fmla="*/ 4 w 41"/>
                <a:gd name="T103" fmla="*/ 10 h 66"/>
                <a:gd name="T104" fmla="*/ 3 w 41"/>
                <a:gd name="T105" fmla="*/ 10 h 66"/>
                <a:gd name="T106" fmla="*/ 3 w 41"/>
                <a:gd name="T107" fmla="*/ 8 h 66"/>
                <a:gd name="T108" fmla="*/ 2 w 41"/>
                <a:gd name="T109" fmla="*/ 7 h 66"/>
                <a:gd name="T110" fmla="*/ 1 w 41"/>
                <a:gd name="T111" fmla="*/ 7 h 6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1"/>
                <a:gd name="T169" fmla="*/ 0 h 66"/>
                <a:gd name="T170" fmla="*/ 41 w 41"/>
                <a:gd name="T171" fmla="*/ 66 h 6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1" h="66">
                  <a:moveTo>
                    <a:pt x="11" y="31"/>
                  </a:moveTo>
                  <a:lnTo>
                    <a:pt x="11" y="30"/>
                  </a:lnTo>
                  <a:lnTo>
                    <a:pt x="14" y="30"/>
                  </a:lnTo>
                  <a:lnTo>
                    <a:pt x="20" y="27"/>
                  </a:lnTo>
                  <a:lnTo>
                    <a:pt x="21" y="26"/>
                  </a:lnTo>
                  <a:lnTo>
                    <a:pt x="24" y="20"/>
                  </a:lnTo>
                  <a:lnTo>
                    <a:pt x="24" y="14"/>
                  </a:lnTo>
                  <a:lnTo>
                    <a:pt x="22" y="13"/>
                  </a:lnTo>
                  <a:lnTo>
                    <a:pt x="21" y="10"/>
                  </a:lnTo>
                  <a:lnTo>
                    <a:pt x="20" y="9"/>
                  </a:lnTo>
                  <a:lnTo>
                    <a:pt x="17" y="7"/>
                  </a:lnTo>
                  <a:lnTo>
                    <a:pt x="14" y="7"/>
                  </a:lnTo>
                  <a:lnTo>
                    <a:pt x="6" y="10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4" y="9"/>
                  </a:lnTo>
                  <a:lnTo>
                    <a:pt x="10" y="3"/>
                  </a:lnTo>
                  <a:lnTo>
                    <a:pt x="15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1" y="2"/>
                  </a:lnTo>
                  <a:lnTo>
                    <a:pt x="36" y="7"/>
                  </a:lnTo>
                  <a:lnTo>
                    <a:pt x="38" y="10"/>
                  </a:lnTo>
                  <a:lnTo>
                    <a:pt x="38" y="14"/>
                  </a:lnTo>
                  <a:lnTo>
                    <a:pt x="35" y="20"/>
                  </a:lnTo>
                  <a:lnTo>
                    <a:pt x="34" y="21"/>
                  </a:lnTo>
                  <a:lnTo>
                    <a:pt x="28" y="24"/>
                  </a:lnTo>
                  <a:lnTo>
                    <a:pt x="34" y="27"/>
                  </a:lnTo>
                  <a:lnTo>
                    <a:pt x="38" y="31"/>
                  </a:lnTo>
                  <a:lnTo>
                    <a:pt x="41" y="37"/>
                  </a:lnTo>
                  <a:lnTo>
                    <a:pt x="41" y="48"/>
                  </a:lnTo>
                  <a:lnTo>
                    <a:pt x="38" y="54"/>
                  </a:lnTo>
                  <a:lnTo>
                    <a:pt x="34" y="59"/>
                  </a:lnTo>
                  <a:lnTo>
                    <a:pt x="25" y="65"/>
                  </a:lnTo>
                  <a:lnTo>
                    <a:pt x="20" y="65"/>
                  </a:lnTo>
                  <a:lnTo>
                    <a:pt x="14" y="66"/>
                  </a:lnTo>
                  <a:lnTo>
                    <a:pt x="8" y="66"/>
                  </a:lnTo>
                  <a:lnTo>
                    <a:pt x="3" y="63"/>
                  </a:lnTo>
                  <a:lnTo>
                    <a:pt x="1" y="61"/>
                  </a:lnTo>
                  <a:lnTo>
                    <a:pt x="0" y="59"/>
                  </a:lnTo>
                  <a:lnTo>
                    <a:pt x="0" y="54"/>
                  </a:lnTo>
                  <a:lnTo>
                    <a:pt x="1" y="54"/>
                  </a:lnTo>
                  <a:lnTo>
                    <a:pt x="4" y="51"/>
                  </a:lnTo>
                  <a:lnTo>
                    <a:pt x="6" y="51"/>
                  </a:lnTo>
                  <a:lnTo>
                    <a:pt x="7" y="52"/>
                  </a:lnTo>
                  <a:lnTo>
                    <a:pt x="8" y="52"/>
                  </a:lnTo>
                  <a:lnTo>
                    <a:pt x="11" y="54"/>
                  </a:lnTo>
                  <a:lnTo>
                    <a:pt x="15" y="58"/>
                  </a:lnTo>
                  <a:lnTo>
                    <a:pt x="18" y="59"/>
                  </a:lnTo>
                  <a:lnTo>
                    <a:pt x="24" y="59"/>
                  </a:lnTo>
                  <a:lnTo>
                    <a:pt x="29" y="54"/>
                  </a:lnTo>
                  <a:lnTo>
                    <a:pt x="29" y="45"/>
                  </a:lnTo>
                  <a:lnTo>
                    <a:pt x="28" y="42"/>
                  </a:lnTo>
                  <a:lnTo>
                    <a:pt x="25" y="38"/>
                  </a:lnTo>
                  <a:lnTo>
                    <a:pt x="17" y="33"/>
                  </a:lnTo>
                  <a:lnTo>
                    <a:pt x="11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42" name="Freeform 179"/>
            <p:cNvSpPr>
              <a:spLocks/>
            </p:cNvSpPr>
            <p:nvPr/>
          </p:nvSpPr>
          <p:spPr bwMode="auto">
            <a:xfrm>
              <a:off x="1479864" y="3869235"/>
              <a:ext cx="36055" cy="58575"/>
            </a:xfrm>
            <a:custGeom>
              <a:avLst/>
              <a:gdLst>
                <a:gd name="T0" fmla="*/ 2 w 42"/>
                <a:gd name="T1" fmla="*/ 15 h 63"/>
                <a:gd name="T2" fmla="*/ 4 w 42"/>
                <a:gd name="T3" fmla="*/ 3 h 63"/>
                <a:gd name="T4" fmla="*/ 2 w 42"/>
                <a:gd name="T5" fmla="*/ 3 h 63"/>
                <a:gd name="T6" fmla="*/ 1 w 42"/>
                <a:gd name="T7" fmla="*/ 3 h 63"/>
                <a:gd name="T8" fmla="*/ 1 w 42"/>
                <a:gd name="T9" fmla="*/ 3 h 63"/>
                <a:gd name="T10" fmla="*/ 1 w 42"/>
                <a:gd name="T11" fmla="*/ 3 h 63"/>
                <a:gd name="T12" fmla="*/ 1 w 42"/>
                <a:gd name="T13" fmla="*/ 4 h 63"/>
                <a:gd name="T14" fmla="*/ 0 w 42"/>
                <a:gd name="T15" fmla="*/ 4 h 63"/>
                <a:gd name="T16" fmla="*/ 1 w 42"/>
                <a:gd name="T17" fmla="*/ 0 h 63"/>
                <a:gd name="T18" fmla="*/ 5 w 42"/>
                <a:gd name="T19" fmla="*/ 0 h 63"/>
                <a:gd name="T20" fmla="*/ 2 w 42"/>
                <a:gd name="T21" fmla="*/ 15 h 63"/>
                <a:gd name="T22" fmla="*/ 2 w 42"/>
                <a:gd name="T23" fmla="*/ 15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63"/>
                <a:gd name="T38" fmla="*/ 42 w 42"/>
                <a:gd name="T39" fmla="*/ 63 h 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63">
                  <a:moveTo>
                    <a:pt x="14" y="63"/>
                  </a:moveTo>
                  <a:lnTo>
                    <a:pt x="31" y="11"/>
                  </a:lnTo>
                  <a:lnTo>
                    <a:pt x="18" y="11"/>
                  </a:lnTo>
                  <a:lnTo>
                    <a:pt x="11" y="12"/>
                  </a:lnTo>
                  <a:lnTo>
                    <a:pt x="5" y="14"/>
                  </a:lnTo>
                  <a:lnTo>
                    <a:pt x="4" y="15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5" y="0"/>
                  </a:lnTo>
                  <a:lnTo>
                    <a:pt x="42" y="0"/>
                  </a:lnTo>
                  <a:lnTo>
                    <a:pt x="19" y="63"/>
                  </a:ln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43" name="Freeform 180"/>
            <p:cNvSpPr>
              <a:spLocks noEditPoints="1"/>
            </p:cNvSpPr>
            <p:nvPr/>
          </p:nvSpPr>
          <p:spPr bwMode="auto">
            <a:xfrm>
              <a:off x="1521687" y="3869235"/>
              <a:ext cx="34612" cy="58575"/>
            </a:xfrm>
            <a:custGeom>
              <a:avLst/>
              <a:gdLst>
                <a:gd name="T0" fmla="*/ 0 w 41"/>
                <a:gd name="T1" fmla="*/ 9 h 65"/>
                <a:gd name="T2" fmla="*/ 3 w 41"/>
                <a:gd name="T3" fmla="*/ 0 h 65"/>
                <a:gd name="T4" fmla="*/ 4 w 41"/>
                <a:gd name="T5" fmla="*/ 0 h 65"/>
                <a:gd name="T6" fmla="*/ 4 w 41"/>
                <a:gd name="T7" fmla="*/ 9 h 65"/>
                <a:gd name="T8" fmla="*/ 5 w 41"/>
                <a:gd name="T9" fmla="*/ 9 h 65"/>
                <a:gd name="T10" fmla="*/ 5 w 41"/>
                <a:gd name="T11" fmla="*/ 11 h 65"/>
                <a:gd name="T12" fmla="*/ 4 w 41"/>
                <a:gd name="T13" fmla="*/ 11 h 65"/>
                <a:gd name="T14" fmla="*/ 4 w 41"/>
                <a:gd name="T15" fmla="*/ 14 h 65"/>
                <a:gd name="T16" fmla="*/ 2 w 41"/>
                <a:gd name="T17" fmla="*/ 14 h 65"/>
                <a:gd name="T18" fmla="*/ 2 w 41"/>
                <a:gd name="T19" fmla="*/ 11 h 65"/>
                <a:gd name="T20" fmla="*/ 0 w 41"/>
                <a:gd name="T21" fmla="*/ 11 h 65"/>
                <a:gd name="T22" fmla="*/ 0 w 41"/>
                <a:gd name="T23" fmla="*/ 9 h 65"/>
                <a:gd name="T24" fmla="*/ 1 w 41"/>
                <a:gd name="T25" fmla="*/ 9 h 65"/>
                <a:gd name="T26" fmla="*/ 2 w 41"/>
                <a:gd name="T27" fmla="*/ 9 h 65"/>
                <a:gd name="T28" fmla="*/ 2 w 41"/>
                <a:gd name="T29" fmla="*/ 3 h 65"/>
                <a:gd name="T30" fmla="*/ 1 w 41"/>
                <a:gd name="T31" fmla="*/ 9 h 6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1"/>
                <a:gd name="T49" fmla="*/ 0 h 65"/>
                <a:gd name="T50" fmla="*/ 41 w 41"/>
                <a:gd name="T51" fmla="*/ 65 h 6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1" h="65">
                  <a:moveTo>
                    <a:pt x="0" y="41"/>
                  </a:moveTo>
                  <a:lnTo>
                    <a:pt x="28" y="0"/>
                  </a:lnTo>
                  <a:lnTo>
                    <a:pt x="35" y="0"/>
                  </a:lnTo>
                  <a:lnTo>
                    <a:pt x="35" y="41"/>
                  </a:lnTo>
                  <a:lnTo>
                    <a:pt x="41" y="41"/>
                  </a:lnTo>
                  <a:lnTo>
                    <a:pt x="41" y="51"/>
                  </a:lnTo>
                  <a:lnTo>
                    <a:pt x="35" y="51"/>
                  </a:lnTo>
                  <a:lnTo>
                    <a:pt x="35" y="65"/>
                  </a:lnTo>
                  <a:lnTo>
                    <a:pt x="21" y="65"/>
                  </a:lnTo>
                  <a:lnTo>
                    <a:pt x="21" y="51"/>
                  </a:lnTo>
                  <a:lnTo>
                    <a:pt x="0" y="51"/>
                  </a:lnTo>
                  <a:lnTo>
                    <a:pt x="0" y="41"/>
                  </a:lnTo>
                  <a:close/>
                  <a:moveTo>
                    <a:pt x="3" y="41"/>
                  </a:moveTo>
                  <a:lnTo>
                    <a:pt x="21" y="41"/>
                  </a:lnTo>
                  <a:lnTo>
                    <a:pt x="21" y="16"/>
                  </a:lnTo>
                  <a:lnTo>
                    <a:pt x="3" y="4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44" name="Freeform 181"/>
            <p:cNvSpPr>
              <a:spLocks/>
            </p:cNvSpPr>
            <p:nvPr/>
          </p:nvSpPr>
          <p:spPr bwMode="auto">
            <a:xfrm>
              <a:off x="1479864" y="3548406"/>
              <a:ext cx="36055" cy="54581"/>
            </a:xfrm>
            <a:custGeom>
              <a:avLst/>
              <a:gdLst>
                <a:gd name="T0" fmla="*/ 2 w 42"/>
                <a:gd name="T1" fmla="*/ 12 h 63"/>
                <a:gd name="T2" fmla="*/ 4 w 42"/>
                <a:gd name="T3" fmla="*/ 2 h 63"/>
                <a:gd name="T4" fmla="*/ 2 w 42"/>
                <a:gd name="T5" fmla="*/ 2 h 63"/>
                <a:gd name="T6" fmla="*/ 1 w 42"/>
                <a:gd name="T7" fmla="*/ 2 h 63"/>
                <a:gd name="T8" fmla="*/ 1 w 42"/>
                <a:gd name="T9" fmla="*/ 3 h 63"/>
                <a:gd name="T10" fmla="*/ 1 w 42"/>
                <a:gd name="T11" fmla="*/ 3 h 63"/>
                <a:gd name="T12" fmla="*/ 1 w 42"/>
                <a:gd name="T13" fmla="*/ 3 h 63"/>
                <a:gd name="T14" fmla="*/ 0 w 42"/>
                <a:gd name="T15" fmla="*/ 3 h 63"/>
                <a:gd name="T16" fmla="*/ 1 w 42"/>
                <a:gd name="T17" fmla="*/ 0 h 63"/>
                <a:gd name="T18" fmla="*/ 5 w 42"/>
                <a:gd name="T19" fmla="*/ 0 h 63"/>
                <a:gd name="T20" fmla="*/ 2 w 42"/>
                <a:gd name="T21" fmla="*/ 12 h 63"/>
                <a:gd name="T22" fmla="*/ 2 w 42"/>
                <a:gd name="T23" fmla="*/ 12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63"/>
                <a:gd name="T38" fmla="*/ 42 w 42"/>
                <a:gd name="T39" fmla="*/ 63 h 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63">
                  <a:moveTo>
                    <a:pt x="14" y="63"/>
                  </a:moveTo>
                  <a:lnTo>
                    <a:pt x="31" y="11"/>
                  </a:lnTo>
                  <a:lnTo>
                    <a:pt x="18" y="11"/>
                  </a:lnTo>
                  <a:lnTo>
                    <a:pt x="11" y="12"/>
                  </a:lnTo>
                  <a:lnTo>
                    <a:pt x="5" y="14"/>
                  </a:lnTo>
                  <a:lnTo>
                    <a:pt x="4" y="15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5" y="0"/>
                  </a:lnTo>
                  <a:lnTo>
                    <a:pt x="42" y="0"/>
                  </a:lnTo>
                  <a:lnTo>
                    <a:pt x="19" y="63"/>
                  </a:ln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45" name="Freeform 182"/>
            <p:cNvSpPr>
              <a:spLocks/>
            </p:cNvSpPr>
            <p:nvPr/>
          </p:nvSpPr>
          <p:spPr bwMode="auto">
            <a:xfrm>
              <a:off x="1521687" y="3548406"/>
              <a:ext cx="34612" cy="55912"/>
            </a:xfrm>
            <a:custGeom>
              <a:avLst/>
              <a:gdLst>
                <a:gd name="T0" fmla="*/ 1 w 41"/>
                <a:gd name="T1" fmla="*/ 0 h 64"/>
                <a:gd name="T2" fmla="*/ 5 w 41"/>
                <a:gd name="T3" fmla="*/ 0 h 64"/>
                <a:gd name="T4" fmla="*/ 4 w 41"/>
                <a:gd name="T5" fmla="*/ 2 h 64"/>
                <a:gd name="T6" fmla="*/ 1 w 41"/>
                <a:gd name="T7" fmla="*/ 2 h 64"/>
                <a:gd name="T8" fmla="*/ 1 w 41"/>
                <a:gd name="T9" fmla="*/ 3 h 64"/>
                <a:gd name="T10" fmla="*/ 3 w 41"/>
                <a:gd name="T11" fmla="*/ 3 h 64"/>
                <a:gd name="T12" fmla="*/ 4 w 41"/>
                <a:gd name="T13" fmla="*/ 5 h 64"/>
                <a:gd name="T14" fmla="*/ 5 w 41"/>
                <a:gd name="T15" fmla="*/ 5 h 64"/>
                <a:gd name="T16" fmla="*/ 5 w 41"/>
                <a:gd name="T17" fmla="*/ 6 h 64"/>
                <a:gd name="T18" fmla="*/ 5 w 41"/>
                <a:gd name="T19" fmla="*/ 7 h 64"/>
                <a:gd name="T20" fmla="*/ 5 w 41"/>
                <a:gd name="T21" fmla="*/ 7 h 64"/>
                <a:gd name="T22" fmla="*/ 5 w 41"/>
                <a:gd name="T23" fmla="*/ 9 h 64"/>
                <a:gd name="T24" fmla="*/ 5 w 41"/>
                <a:gd name="T25" fmla="*/ 10 h 64"/>
                <a:gd name="T26" fmla="*/ 4 w 41"/>
                <a:gd name="T27" fmla="*/ 11 h 64"/>
                <a:gd name="T28" fmla="*/ 4 w 41"/>
                <a:gd name="T29" fmla="*/ 11 h 64"/>
                <a:gd name="T30" fmla="*/ 3 w 41"/>
                <a:gd name="T31" fmla="*/ 11 h 64"/>
                <a:gd name="T32" fmla="*/ 3 w 41"/>
                <a:gd name="T33" fmla="*/ 12 h 64"/>
                <a:gd name="T34" fmla="*/ 2 w 41"/>
                <a:gd name="T35" fmla="*/ 12 h 64"/>
                <a:gd name="T36" fmla="*/ 2 w 41"/>
                <a:gd name="T37" fmla="*/ 12 h 64"/>
                <a:gd name="T38" fmla="*/ 1 w 41"/>
                <a:gd name="T39" fmla="*/ 12 h 64"/>
                <a:gd name="T40" fmla="*/ 1 w 41"/>
                <a:gd name="T41" fmla="*/ 12 h 64"/>
                <a:gd name="T42" fmla="*/ 1 w 41"/>
                <a:gd name="T43" fmla="*/ 11 h 64"/>
                <a:gd name="T44" fmla="*/ 0 w 41"/>
                <a:gd name="T45" fmla="*/ 11 h 64"/>
                <a:gd name="T46" fmla="*/ 0 w 41"/>
                <a:gd name="T47" fmla="*/ 10 h 64"/>
                <a:gd name="T48" fmla="*/ 1 w 41"/>
                <a:gd name="T49" fmla="*/ 9 h 64"/>
                <a:gd name="T50" fmla="*/ 1 w 41"/>
                <a:gd name="T51" fmla="*/ 9 h 64"/>
                <a:gd name="T52" fmla="*/ 1 w 41"/>
                <a:gd name="T53" fmla="*/ 10 h 64"/>
                <a:gd name="T54" fmla="*/ 2 w 41"/>
                <a:gd name="T55" fmla="*/ 11 h 64"/>
                <a:gd name="T56" fmla="*/ 2 w 41"/>
                <a:gd name="T57" fmla="*/ 11 h 64"/>
                <a:gd name="T58" fmla="*/ 2 w 41"/>
                <a:gd name="T59" fmla="*/ 11 h 64"/>
                <a:gd name="T60" fmla="*/ 2 w 41"/>
                <a:gd name="T61" fmla="*/ 11 h 64"/>
                <a:gd name="T62" fmla="*/ 3 w 41"/>
                <a:gd name="T63" fmla="*/ 11 h 64"/>
                <a:gd name="T64" fmla="*/ 4 w 41"/>
                <a:gd name="T65" fmla="*/ 11 h 64"/>
                <a:gd name="T66" fmla="*/ 4 w 41"/>
                <a:gd name="T67" fmla="*/ 10 h 64"/>
                <a:gd name="T68" fmla="*/ 4 w 41"/>
                <a:gd name="T69" fmla="*/ 10 h 64"/>
                <a:gd name="T70" fmla="*/ 4 w 41"/>
                <a:gd name="T71" fmla="*/ 9 h 64"/>
                <a:gd name="T72" fmla="*/ 4 w 41"/>
                <a:gd name="T73" fmla="*/ 8 h 64"/>
                <a:gd name="T74" fmla="*/ 3 w 41"/>
                <a:gd name="T75" fmla="*/ 7 h 64"/>
                <a:gd name="T76" fmla="*/ 2 w 41"/>
                <a:gd name="T77" fmla="*/ 6 h 64"/>
                <a:gd name="T78" fmla="*/ 1 w 41"/>
                <a:gd name="T79" fmla="*/ 6 h 64"/>
                <a:gd name="T80" fmla="*/ 0 w 41"/>
                <a:gd name="T81" fmla="*/ 6 h 64"/>
                <a:gd name="T82" fmla="*/ 1 w 41"/>
                <a:gd name="T83" fmla="*/ 0 h 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"/>
                <a:gd name="T127" fmla="*/ 0 h 64"/>
                <a:gd name="T128" fmla="*/ 41 w 41"/>
                <a:gd name="T129" fmla="*/ 64 h 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" h="64">
                  <a:moveTo>
                    <a:pt x="12" y="0"/>
                  </a:moveTo>
                  <a:lnTo>
                    <a:pt x="41" y="0"/>
                  </a:lnTo>
                  <a:lnTo>
                    <a:pt x="35" y="11"/>
                  </a:lnTo>
                  <a:lnTo>
                    <a:pt x="12" y="11"/>
                  </a:lnTo>
                  <a:lnTo>
                    <a:pt x="9" y="18"/>
                  </a:lnTo>
                  <a:lnTo>
                    <a:pt x="23" y="19"/>
                  </a:lnTo>
                  <a:lnTo>
                    <a:pt x="34" y="25"/>
                  </a:lnTo>
                  <a:lnTo>
                    <a:pt x="37" y="28"/>
                  </a:lnTo>
                  <a:lnTo>
                    <a:pt x="40" y="32"/>
                  </a:lnTo>
                  <a:lnTo>
                    <a:pt x="41" y="36"/>
                  </a:lnTo>
                  <a:lnTo>
                    <a:pt x="41" y="40"/>
                  </a:lnTo>
                  <a:lnTo>
                    <a:pt x="40" y="47"/>
                  </a:lnTo>
                  <a:lnTo>
                    <a:pt x="38" y="53"/>
                  </a:lnTo>
                  <a:lnTo>
                    <a:pt x="35" y="57"/>
                  </a:lnTo>
                  <a:lnTo>
                    <a:pt x="33" y="59"/>
                  </a:lnTo>
                  <a:lnTo>
                    <a:pt x="28" y="61"/>
                  </a:lnTo>
                  <a:lnTo>
                    <a:pt x="24" y="63"/>
                  </a:lnTo>
                  <a:lnTo>
                    <a:pt x="20" y="63"/>
                  </a:lnTo>
                  <a:lnTo>
                    <a:pt x="16" y="64"/>
                  </a:lnTo>
                  <a:lnTo>
                    <a:pt x="10" y="64"/>
                  </a:lnTo>
                  <a:lnTo>
                    <a:pt x="6" y="63"/>
                  </a:lnTo>
                  <a:lnTo>
                    <a:pt x="3" y="61"/>
                  </a:lnTo>
                  <a:lnTo>
                    <a:pt x="0" y="59"/>
                  </a:lnTo>
                  <a:lnTo>
                    <a:pt x="0" y="54"/>
                  </a:lnTo>
                  <a:lnTo>
                    <a:pt x="3" y="52"/>
                  </a:lnTo>
                  <a:lnTo>
                    <a:pt x="9" y="52"/>
                  </a:lnTo>
                  <a:lnTo>
                    <a:pt x="10" y="53"/>
                  </a:lnTo>
                  <a:lnTo>
                    <a:pt x="16" y="56"/>
                  </a:lnTo>
                  <a:lnTo>
                    <a:pt x="19" y="59"/>
                  </a:lnTo>
                  <a:lnTo>
                    <a:pt x="20" y="59"/>
                  </a:lnTo>
                  <a:lnTo>
                    <a:pt x="21" y="60"/>
                  </a:lnTo>
                  <a:lnTo>
                    <a:pt x="24" y="60"/>
                  </a:lnTo>
                  <a:lnTo>
                    <a:pt x="30" y="57"/>
                  </a:lnTo>
                  <a:lnTo>
                    <a:pt x="31" y="54"/>
                  </a:lnTo>
                  <a:lnTo>
                    <a:pt x="33" y="53"/>
                  </a:lnTo>
                  <a:lnTo>
                    <a:pt x="33" y="46"/>
                  </a:lnTo>
                  <a:lnTo>
                    <a:pt x="31" y="42"/>
                  </a:lnTo>
                  <a:lnTo>
                    <a:pt x="26" y="36"/>
                  </a:lnTo>
                  <a:lnTo>
                    <a:pt x="19" y="33"/>
                  </a:lnTo>
                  <a:lnTo>
                    <a:pt x="5" y="31"/>
                  </a:lnTo>
                  <a:lnTo>
                    <a:pt x="0" y="3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46" name="Freeform 183"/>
            <p:cNvSpPr>
              <a:spLocks/>
            </p:cNvSpPr>
            <p:nvPr/>
          </p:nvSpPr>
          <p:spPr bwMode="auto">
            <a:xfrm>
              <a:off x="1479864" y="3224915"/>
              <a:ext cx="36055" cy="57243"/>
            </a:xfrm>
            <a:custGeom>
              <a:avLst/>
              <a:gdLst>
                <a:gd name="T0" fmla="*/ 2 w 42"/>
                <a:gd name="T1" fmla="*/ 14 h 63"/>
                <a:gd name="T2" fmla="*/ 4 w 42"/>
                <a:gd name="T3" fmla="*/ 2 h 63"/>
                <a:gd name="T4" fmla="*/ 2 w 42"/>
                <a:gd name="T5" fmla="*/ 2 h 63"/>
                <a:gd name="T6" fmla="*/ 1 w 42"/>
                <a:gd name="T7" fmla="*/ 3 h 63"/>
                <a:gd name="T8" fmla="*/ 1 w 42"/>
                <a:gd name="T9" fmla="*/ 3 h 63"/>
                <a:gd name="T10" fmla="*/ 1 w 42"/>
                <a:gd name="T11" fmla="*/ 3 h 63"/>
                <a:gd name="T12" fmla="*/ 1 w 42"/>
                <a:gd name="T13" fmla="*/ 3 h 63"/>
                <a:gd name="T14" fmla="*/ 0 w 42"/>
                <a:gd name="T15" fmla="*/ 3 h 63"/>
                <a:gd name="T16" fmla="*/ 1 w 42"/>
                <a:gd name="T17" fmla="*/ 0 h 63"/>
                <a:gd name="T18" fmla="*/ 5 w 42"/>
                <a:gd name="T19" fmla="*/ 0 h 63"/>
                <a:gd name="T20" fmla="*/ 2 w 42"/>
                <a:gd name="T21" fmla="*/ 14 h 63"/>
                <a:gd name="T22" fmla="*/ 2 w 42"/>
                <a:gd name="T23" fmla="*/ 14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63"/>
                <a:gd name="T38" fmla="*/ 42 w 42"/>
                <a:gd name="T39" fmla="*/ 63 h 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63">
                  <a:moveTo>
                    <a:pt x="14" y="63"/>
                  </a:moveTo>
                  <a:lnTo>
                    <a:pt x="31" y="11"/>
                  </a:lnTo>
                  <a:lnTo>
                    <a:pt x="18" y="11"/>
                  </a:lnTo>
                  <a:lnTo>
                    <a:pt x="11" y="13"/>
                  </a:lnTo>
                  <a:lnTo>
                    <a:pt x="5" y="14"/>
                  </a:lnTo>
                  <a:lnTo>
                    <a:pt x="4" y="16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5" y="0"/>
                  </a:lnTo>
                  <a:lnTo>
                    <a:pt x="42" y="0"/>
                  </a:lnTo>
                  <a:lnTo>
                    <a:pt x="19" y="63"/>
                  </a:ln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47" name="Freeform 184"/>
            <p:cNvSpPr>
              <a:spLocks noEditPoints="1"/>
            </p:cNvSpPr>
            <p:nvPr/>
          </p:nvSpPr>
          <p:spPr bwMode="auto">
            <a:xfrm>
              <a:off x="1521687" y="3223583"/>
              <a:ext cx="34612" cy="59906"/>
            </a:xfrm>
            <a:custGeom>
              <a:avLst/>
              <a:gdLst>
                <a:gd name="T0" fmla="*/ 5 w 41"/>
                <a:gd name="T1" fmla="*/ 0 h 66"/>
                <a:gd name="T2" fmla="*/ 5 w 41"/>
                <a:gd name="T3" fmla="*/ 1 h 66"/>
                <a:gd name="T4" fmla="*/ 4 w 41"/>
                <a:gd name="T5" fmla="*/ 1 h 66"/>
                <a:gd name="T6" fmla="*/ 4 w 41"/>
                <a:gd name="T7" fmla="*/ 1 h 66"/>
                <a:gd name="T8" fmla="*/ 2 w 41"/>
                <a:gd name="T9" fmla="*/ 3 h 66"/>
                <a:gd name="T10" fmla="*/ 2 w 41"/>
                <a:gd name="T11" fmla="*/ 3 h 66"/>
                <a:gd name="T12" fmla="*/ 2 w 41"/>
                <a:gd name="T13" fmla="*/ 5 h 66"/>
                <a:gd name="T14" fmla="*/ 2 w 41"/>
                <a:gd name="T15" fmla="*/ 5 h 66"/>
                <a:gd name="T16" fmla="*/ 2 w 41"/>
                <a:gd name="T17" fmla="*/ 5 h 66"/>
                <a:gd name="T18" fmla="*/ 4 w 41"/>
                <a:gd name="T19" fmla="*/ 5 h 66"/>
                <a:gd name="T20" fmla="*/ 4 w 41"/>
                <a:gd name="T21" fmla="*/ 5 h 66"/>
                <a:gd name="T22" fmla="*/ 4 w 41"/>
                <a:gd name="T23" fmla="*/ 7 h 66"/>
                <a:gd name="T24" fmla="*/ 5 w 41"/>
                <a:gd name="T25" fmla="*/ 7 h 66"/>
                <a:gd name="T26" fmla="*/ 5 w 41"/>
                <a:gd name="T27" fmla="*/ 8 h 66"/>
                <a:gd name="T28" fmla="*/ 5 w 41"/>
                <a:gd name="T29" fmla="*/ 10 h 66"/>
                <a:gd name="T30" fmla="*/ 5 w 41"/>
                <a:gd name="T31" fmla="*/ 10 h 66"/>
                <a:gd name="T32" fmla="*/ 5 w 41"/>
                <a:gd name="T33" fmla="*/ 11 h 66"/>
                <a:gd name="T34" fmla="*/ 5 w 41"/>
                <a:gd name="T35" fmla="*/ 12 h 66"/>
                <a:gd name="T36" fmla="*/ 4 w 41"/>
                <a:gd name="T37" fmla="*/ 14 h 66"/>
                <a:gd name="T38" fmla="*/ 3 w 41"/>
                <a:gd name="T39" fmla="*/ 14 h 66"/>
                <a:gd name="T40" fmla="*/ 3 w 41"/>
                <a:gd name="T41" fmla="*/ 14 h 66"/>
                <a:gd name="T42" fmla="*/ 2 w 41"/>
                <a:gd name="T43" fmla="*/ 14 h 66"/>
                <a:gd name="T44" fmla="*/ 2 w 41"/>
                <a:gd name="T45" fmla="*/ 14 h 66"/>
                <a:gd name="T46" fmla="*/ 2 w 41"/>
                <a:gd name="T47" fmla="*/ 14 h 66"/>
                <a:gd name="T48" fmla="*/ 1 w 41"/>
                <a:gd name="T49" fmla="*/ 14 h 66"/>
                <a:gd name="T50" fmla="*/ 1 w 41"/>
                <a:gd name="T51" fmla="*/ 13 h 66"/>
                <a:gd name="T52" fmla="*/ 1 w 41"/>
                <a:gd name="T53" fmla="*/ 12 h 66"/>
                <a:gd name="T54" fmla="*/ 1 w 41"/>
                <a:gd name="T55" fmla="*/ 12 h 66"/>
                <a:gd name="T56" fmla="*/ 0 w 41"/>
                <a:gd name="T57" fmla="*/ 10 h 66"/>
                <a:gd name="T58" fmla="*/ 0 w 41"/>
                <a:gd name="T59" fmla="*/ 7 h 66"/>
                <a:gd name="T60" fmla="*/ 1 w 41"/>
                <a:gd name="T61" fmla="*/ 5 h 66"/>
                <a:gd name="T62" fmla="*/ 1 w 41"/>
                <a:gd name="T63" fmla="*/ 4 h 66"/>
                <a:gd name="T64" fmla="*/ 1 w 41"/>
                <a:gd name="T65" fmla="*/ 3 h 66"/>
                <a:gd name="T66" fmla="*/ 2 w 41"/>
                <a:gd name="T67" fmla="*/ 2 h 66"/>
                <a:gd name="T68" fmla="*/ 2 w 41"/>
                <a:gd name="T69" fmla="*/ 1 h 66"/>
                <a:gd name="T70" fmla="*/ 3 w 41"/>
                <a:gd name="T71" fmla="*/ 1 h 66"/>
                <a:gd name="T72" fmla="*/ 4 w 41"/>
                <a:gd name="T73" fmla="*/ 1 h 66"/>
                <a:gd name="T74" fmla="*/ 5 w 41"/>
                <a:gd name="T75" fmla="*/ 0 h 66"/>
                <a:gd name="T76" fmla="*/ 2 w 41"/>
                <a:gd name="T77" fmla="*/ 7 h 66"/>
                <a:gd name="T78" fmla="*/ 2 w 41"/>
                <a:gd name="T79" fmla="*/ 7 h 66"/>
                <a:gd name="T80" fmla="*/ 2 w 41"/>
                <a:gd name="T81" fmla="*/ 11 h 66"/>
                <a:gd name="T82" fmla="*/ 2 w 41"/>
                <a:gd name="T83" fmla="*/ 12 h 66"/>
                <a:gd name="T84" fmla="*/ 2 w 41"/>
                <a:gd name="T85" fmla="*/ 12 h 66"/>
                <a:gd name="T86" fmla="*/ 2 w 41"/>
                <a:gd name="T87" fmla="*/ 12 h 66"/>
                <a:gd name="T88" fmla="*/ 2 w 41"/>
                <a:gd name="T89" fmla="*/ 14 h 66"/>
                <a:gd name="T90" fmla="*/ 3 w 41"/>
                <a:gd name="T91" fmla="*/ 14 h 66"/>
                <a:gd name="T92" fmla="*/ 3 w 41"/>
                <a:gd name="T93" fmla="*/ 14 h 66"/>
                <a:gd name="T94" fmla="*/ 3 w 41"/>
                <a:gd name="T95" fmla="*/ 12 h 66"/>
                <a:gd name="T96" fmla="*/ 3 w 41"/>
                <a:gd name="T97" fmla="*/ 12 h 66"/>
                <a:gd name="T98" fmla="*/ 3 w 41"/>
                <a:gd name="T99" fmla="*/ 12 h 66"/>
                <a:gd name="T100" fmla="*/ 3 w 41"/>
                <a:gd name="T101" fmla="*/ 11 h 66"/>
                <a:gd name="T102" fmla="*/ 3 w 41"/>
                <a:gd name="T103" fmla="*/ 10 h 66"/>
                <a:gd name="T104" fmla="*/ 3 w 41"/>
                <a:gd name="T105" fmla="*/ 8 h 66"/>
                <a:gd name="T106" fmla="*/ 3 w 41"/>
                <a:gd name="T107" fmla="*/ 7 h 66"/>
                <a:gd name="T108" fmla="*/ 3 w 41"/>
                <a:gd name="T109" fmla="*/ 7 h 66"/>
                <a:gd name="T110" fmla="*/ 2 w 41"/>
                <a:gd name="T111" fmla="*/ 7 h 66"/>
                <a:gd name="T112" fmla="*/ 2 w 41"/>
                <a:gd name="T113" fmla="*/ 7 h 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1"/>
                <a:gd name="T172" fmla="*/ 0 h 66"/>
                <a:gd name="T173" fmla="*/ 41 w 41"/>
                <a:gd name="T174" fmla="*/ 66 h 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1" h="66">
                  <a:moveTo>
                    <a:pt x="41" y="0"/>
                  </a:moveTo>
                  <a:lnTo>
                    <a:pt x="41" y="1"/>
                  </a:lnTo>
                  <a:lnTo>
                    <a:pt x="35" y="3"/>
                  </a:lnTo>
                  <a:lnTo>
                    <a:pt x="31" y="4"/>
                  </a:lnTo>
                  <a:lnTo>
                    <a:pt x="20" y="15"/>
                  </a:lnTo>
                  <a:lnTo>
                    <a:pt x="19" y="18"/>
                  </a:lnTo>
                  <a:lnTo>
                    <a:pt x="16" y="26"/>
                  </a:lnTo>
                  <a:lnTo>
                    <a:pt x="19" y="26"/>
                  </a:lnTo>
                  <a:lnTo>
                    <a:pt x="21" y="25"/>
                  </a:lnTo>
                  <a:lnTo>
                    <a:pt x="30" y="25"/>
                  </a:lnTo>
                  <a:lnTo>
                    <a:pt x="33" y="26"/>
                  </a:lnTo>
                  <a:lnTo>
                    <a:pt x="35" y="29"/>
                  </a:lnTo>
                  <a:lnTo>
                    <a:pt x="38" y="33"/>
                  </a:lnTo>
                  <a:lnTo>
                    <a:pt x="40" y="38"/>
                  </a:lnTo>
                  <a:lnTo>
                    <a:pt x="41" y="43"/>
                  </a:lnTo>
                  <a:lnTo>
                    <a:pt x="41" y="47"/>
                  </a:lnTo>
                  <a:lnTo>
                    <a:pt x="40" y="52"/>
                  </a:lnTo>
                  <a:lnTo>
                    <a:pt x="37" y="57"/>
                  </a:lnTo>
                  <a:lnTo>
                    <a:pt x="31" y="63"/>
                  </a:lnTo>
                  <a:lnTo>
                    <a:pt x="28" y="64"/>
                  </a:lnTo>
                  <a:lnTo>
                    <a:pt x="24" y="64"/>
                  </a:lnTo>
                  <a:lnTo>
                    <a:pt x="21" y="66"/>
                  </a:lnTo>
                  <a:lnTo>
                    <a:pt x="17" y="66"/>
                  </a:lnTo>
                  <a:lnTo>
                    <a:pt x="14" y="64"/>
                  </a:lnTo>
                  <a:lnTo>
                    <a:pt x="10" y="63"/>
                  </a:lnTo>
                  <a:lnTo>
                    <a:pt x="7" y="60"/>
                  </a:lnTo>
                  <a:lnTo>
                    <a:pt x="6" y="56"/>
                  </a:lnTo>
                  <a:lnTo>
                    <a:pt x="3" y="53"/>
                  </a:lnTo>
                  <a:lnTo>
                    <a:pt x="0" y="45"/>
                  </a:lnTo>
                  <a:lnTo>
                    <a:pt x="0" y="32"/>
                  </a:lnTo>
                  <a:lnTo>
                    <a:pt x="3" y="26"/>
                  </a:lnTo>
                  <a:lnTo>
                    <a:pt x="5" y="19"/>
                  </a:lnTo>
                  <a:lnTo>
                    <a:pt x="9" y="14"/>
                  </a:lnTo>
                  <a:lnTo>
                    <a:pt x="13" y="10"/>
                  </a:lnTo>
                  <a:lnTo>
                    <a:pt x="19" y="5"/>
                  </a:lnTo>
                  <a:lnTo>
                    <a:pt x="26" y="3"/>
                  </a:lnTo>
                  <a:lnTo>
                    <a:pt x="33" y="1"/>
                  </a:lnTo>
                  <a:lnTo>
                    <a:pt x="41" y="0"/>
                  </a:lnTo>
                  <a:close/>
                  <a:moveTo>
                    <a:pt x="16" y="31"/>
                  </a:moveTo>
                  <a:lnTo>
                    <a:pt x="14" y="35"/>
                  </a:lnTo>
                  <a:lnTo>
                    <a:pt x="14" y="49"/>
                  </a:lnTo>
                  <a:lnTo>
                    <a:pt x="16" y="53"/>
                  </a:lnTo>
                  <a:lnTo>
                    <a:pt x="16" y="56"/>
                  </a:lnTo>
                  <a:lnTo>
                    <a:pt x="17" y="59"/>
                  </a:lnTo>
                  <a:lnTo>
                    <a:pt x="21" y="63"/>
                  </a:lnTo>
                  <a:lnTo>
                    <a:pt x="24" y="61"/>
                  </a:lnTo>
                  <a:lnTo>
                    <a:pt x="26" y="61"/>
                  </a:lnTo>
                  <a:lnTo>
                    <a:pt x="26" y="59"/>
                  </a:lnTo>
                  <a:lnTo>
                    <a:pt x="27" y="57"/>
                  </a:lnTo>
                  <a:lnTo>
                    <a:pt x="27" y="54"/>
                  </a:lnTo>
                  <a:lnTo>
                    <a:pt x="28" y="49"/>
                  </a:lnTo>
                  <a:lnTo>
                    <a:pt x="28" y="42"/>
                  </a:lnTo>
                  <a:lnTo>
                    <a:pt x="27" y="36"/>
                  </a:lnTo>
                  <a:lnTo>
                    <a:pt x="26" y="32"/>
                  </a:lnTo>
                  <a:lnTo>
                    <a:pt x="23" y="29"/>
                  </a:lnTo>
                  <a:lnTo>
                    <a:pt x="17" y="29"/>
                  </a:lnTo>
                  <a:lnTo>
                    <a:pt x="16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48" name="Freeform 185"/>
            <p:cNvSpPr>
              <a:spLocks/>
            </p:cNvSpPr>
            <p:nvPr/>
          </p:nvSpPr>
          <p:spPr bwMode="auto">
            <a:xfrm>
              <a:off x="1479864" y="2902754"/>
              <a:ext cx="36055" cy="57243"/>
            </a:xfrm>
            <a:custGeom>
              <a:avLst/>
              <a:gdLst>
                <a:gd name="T0" fmla="*/ 2 w 42"/>
                <a:gd name="T1" fmla="*/ 14 h 63"/>
                <a:gd name="T2" fmla="*/ 4 w 42"/>
                <a:gd name="T3" fmla="*/ 2 h 63"/>
                <a:gd name="T4" fmla="*/ 2 w 42"/>
                <a:gd name="T5" fmla="*/ 2 h 63"/>
                <a:gd name="T6" fmla="*/ 1 w 42"/>
                <a:gd name="T7" fmla="*/ 3 h 63"/>
                <a:gd name="T8" fmla="*/ 1 w 42"/>
                <a:gd name="T9" fmla="*/ 3 h 63"/>
                <a:gd name="T10" fmla="*/ 1 w 42"/>
                <a:gd name="T11" fmla="*/ 3 h 63"/>
                <a:gd name="T12" fmla="*/ 1 w 42"/>
                <a:gd name="T13" fmla="*/ 4 h 63"/>
                <a:gd name="T14" fmla="*/ 0 w 42"/>
                <a:gd name="T15" fmla="*/ 4 h 63"/>
                <a:gd name="T16" fmla="*/ 1 w 42"/>
                <a:gd name="T17" fmla="*/ 0 h 63"/>
                <a:gd name="T18" fmla="*/ 5 w 42"/>
                <a:gd name="T19" fmla="*/ 0 h 63"/>
                <a:gd name="T20" fmla="*/ 2 w 42"/>
                <a:gd name="T21" fmla="*/ 14 h 63"/>
                <a:gd name="T22" fmla="*/ 2 w 42"/>
                <a:gd name="T23" fmla="*/ 14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63"/>
                <a:gd name="T38" fmla="*/ 42 w 42"/>
                <a:gd name="T39" fmla="*/ 63 h 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63">
                  <a:moveTo>
                    <a:pt x="14" y="63"/>
                  </a:moveTo>
                  <a:lnTo>
                    <a:pt x="31" y="12"/>
                  </a:lnTo>
                  <a:lnTo>
                    <a:pt x="18" y="12"/>
                  </a:lnTo>
                  <a:lnTo>
                    <a:pt x="11" y="13"/>
                  </a:lnTo>
                  <a:lnTo>
                    <a:pt x="5" y="14"/>
                  </a:lnTo>
                  <a:lnTo>
                    <a:pt x="4" y="16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5" y="0"/>
                  </a:lnTo>
                  <a:lnTo>
                    <a:pt x="42" y="0"/>
                  </a:lnTo>
                  <a:lnTo>
                    <a:pt x="19" y="63"/>
                  </a:ln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49" name="Freeform 186"/>
            <p:cNvSpPr>
              <a:spLocks/>
            </p:cNvSpPr>
            <p:nvPr/>
          </p:nvSpPr>
          <p:spPr bwMode="auto">
            <a:xfrm>
              <a:off x="1521687" y="2902754"/>
              <a:ext cx="36055" cy="57243"/>
            </a:xfrm>
            <a:custGeom>
              <a:avLst/>
              <a:gdLst>
                <a:gd name="T0" fmla="*/ 2 w 42"/>
                <a:gd name="T1" fmla="*/ 14 h 63"/>
                <a:gd name="T2" fmla="*/ 4 w 42"/>
                <a:gd name="T3" fmla="*/ 2 h 63"/>
                <a:gd name="T4" fmla="*/ 2 w 42"/>
                <a:gd name="T5" fmla="*/ 2 h 63"/>
                <a:gd name="T6" fmla="*/ 1 w 42"/>
                <a:gd name="T7" fmla="*/ 3 h 63"/>
                <a:gd name="T8" fmla="*/ 1 w 42"/>
                <a:gd name="T9" fmla="*/ 3 h 63"/>
                <a:gd name="T10" fmla="*/ 1 w 42"/>
                <a:gd name="T11" fmla="*/ 4 h 63"/>
                <a:gd name="T12" fmla="*/ 0 w 42"/>
                <a:gd name="T13" fmla="*/ 4 h 63"/>
                <a:gd name="T14" fmla="*/ 1 w 42"/>
                <a:gd name="T15" fmla="*/ 0 h 63"/>
                <a:gd name="T16" fmla="*/ 5 w 42"/>
                <a:gd name="T17" fmla="*/ 0 h 63"/>
                <a:gd name="T18" fmla="*/ 2 w 42"/>
                <a:gd name="T19" fmla="*/ 14 h 63"/>
                <a:gd name="T20" fmla="*/ 2 w 42"/>
                <a:gd name="T21" fmla="*/ 14 h 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2"/>
                <a:gd name="T34" fmla="*/ 0 h 63"/>
                <a:gd name="T35" fmla="*/ 42 w 42"/>
                <a:gd name="T36" fmla="*/ 63 h 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2" h="63">
                  <a:moveTo>
                    <a:pt x="14" y="63"/>
                  </a:moveTo>
                  <a:lnTo>
                    <a:pt x="31" y="12"/>
                  </a:lnTo>
                  <a:lnTo>
                    <a:pt x="13" y="12"/>
                  </a:lnTo>
                  <a:lnTo>
                    <a:pt x="10" y="13"/>
                  </a:lnTo>
                  <a:lnTo>
                    <a:pt x="6" y="14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5" y="0"/>
                  </a:lnTo>
                  <a:lnTo>
                    <a:pt x="42" y="0"/>
                  </a:lnTo>
                  <a:lnTo>
                    <a:pt x="20" y="63"/>
                  </a:ln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50" name="Freeform 187"/>
            <p:cNvSpPr>
              <a:spLocks/>
            </p:cNvSpPr>
            <p:nvPr/>
          </p:nvSpPr>
          <p:spPr bwMode="auto">
            <a:xfrm>
              <a:off x="1479864" y="2579262"/>
              <a:ext cx="36055" cy="57243"/>
            </a:xfrm>
            <a:custGeom>
              <a:avLst/>
              <a:gdLst>
                <a:gd name="T0" fmla="*/ 2 w 42"/>
                <a:gd name="T1" fmla="*/ 14 h 63"/>
                <a:gd name="T2" fmla="*/ 4 w 42"/>
                <a:gd name="T3" fmla="*/ 2 h 63"/>
                <a:gd name="T4" fmla="*/ 2 w 42"/>
                <a:gd name="T5" fmla="*/ 2 h 63"/>
                <a:gd name="T6" fmla="*/ 1 w 42"/>
                <a:gd name="T7" fmla="*/ 2 h 63"/>
                <a:gd name="T8" fmla="*/ 1 w 42"/>
                <a:gd name="T9" fmla="*/ 3 h 63"/>
                <a:gd name="T10" fmla="*/ 1 w 42"/>
                <a:gd name="T11" fmla="*/ 3 h 63"/>
                <a:gd name="T12" fmla="*/ 1 w 42"/>
                <a:gd name="T13" fmla="*/ 3 h 63"/>
                <a:gd name="T14" fmla="*/ 0 w 42"/>
                <a:gd name="T15" fmla="*/ 3 h 63"/>
                <a:gd name="T16" fmla="*/ 1 w 42"/>
                <a:gd name="T17" fmla="*/ 0 h 63"/>
                <a:gd name="T18" fmla="*/ 5 w 42"/>
                <a:gd name="T19" fmla="*/ 0 h 63"/>
                <a:gd name="T20" fmla="*/ 2 w 42"/>
                <a:gd name="T21" fmla="*/ 14 h 63"/>
                <a:gd name="T22" fmla="*/ 2 w 42"/>
                <a:gd name="T23" fmla="*/ 14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63"/>
                <a:gd name="T38" fmla="*/ 42 w 42"/>
                <a:gd name="T39" fmla="*/ 63 h 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63">
                  <a:moveTo>
                    <a:pt x="14" y="63"/>
                  </a:moveTo>
                  <a:lnTo>
                    <a:pt x="31" y="11"/>
                  </a:lnTo>
                  <a:lnTo>
                    <a:pt x="18" y="11"/>
                  </a:lnTo>
                  <a:lnTo>
                    <a:pt x="11" y="12"/>
                  </a:lnTo>
                  <a:lnTo>
                    <a:pt x="5" y="14"/>
                  </a:lnTo>
                  <a:lnTo>
                    <a:pt x="4" y="15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5" y="0"/>
                  </a:lnTo>
                  <a:lnTo>
                    <a:pt x="42" y="0"/>
                  </a:lnTo>
                  <a:lnTo>
                    <a:pt x="19" y="63"/>
                  </a:ln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51" name="Freeform 188"/>
            <p:cNvSpPr>
              <a:spLocks noEditPoints="1"/>
            </p:cNvSpPr>
            <p:nvPr/>
          </p:nvSpPr>
          <p:spPr bwMode="auto">
            <a:xfrm>
              <a:off x="1521687" y="2577931"/>
              <a:ext cx="34612" cy="59906"/>
            </a:xfrm>
            <a:custGeom>
              <a:avLst/>
              <a:gdLst>
                <a:gd name="T0" fmla="*/ 5 w 41"/>
                <a:gd name="T1" fmla="*/ 7 h 66"/>
                <a:gd name="T2" fmla="*/ 5 w 41"/>
                <a:gd name="T3" fmla="*/ 11 h 66"/>
                <a:gd name="T4" fmla="*/ 4 w 41"/>
                <a:gd name="T5" fmla="*/ 14 h 66"/>
                <a:gd name="T6" fmla="*/ 2 w 41"/>
                <a:gd name="T7" fmla="*/ 14 h 66"/>
                <a:gd name="T8" fmla="*/ 1 w 41"/>
                <a:gd name="T9" fmla="*/ 14 h 66"/>
                <a:gd name="T10" fmla="*/ 1 w 41"/>
                <a:gd name="T11" fmla="*/ 12 h 66"/>
                <a:gd name="T12" fmla="*/ 0 w 41"/>
                <a:gd name="T13" fmla="*/ 10 h 66"/>
                <a:gd name="T14" fmla="*/ 1 w 41"/>
                <a:gd name="T15" fmla="*/ 8 h 66"/>
                <a:gd name="T16" fmla="*/ 2 w 41"/>
                <a:gd name="T17" fmla="*/ 7 h 66"/>
                <a:gd name="T18" fmla="*/ 1 w 41"/>
                <a:gd name="T19" fmla="*/ 5 h 66"/>
                <a:gd name="T20" fmla="*/ 1 w 41"/>
                <a:gd name="T21" fmla="*/ 3 h 66"/>
                <a:gd name="T22" fmla="*/ 1 w 41"/>
                <a:gd name="T23" fmla="*/ 1 h 66"/>
                <a:gd name="T24" fmla="*/ 2 w 41"/>
                <a:gd name="T25" fmla="*/ 0 h 66"/>
                <a:gd name="T26" fmla="*/ 4 w 41"/>
                <a:gd name="T27" fmla="*/ 1 h 66"/>
                <a:gd name="T28" fmla="*/ 5 w 41"/>
                <a:gd name="T29" fmla="*/ 1 h 66"/>
                <a:gd name="T30" fmla="*/ 5 w 41"/>
                <a:gd name="T31" fmla="*/ 4 h 66"/>
                <a:gd name="T32" fmla="*/ 4 w 41"/>
                <a:gd name="T33" fmla="*/ 5 h 66"/>
                <a:gd name="T34" fmla="*/ 3 w 41"/>
                <a:gd name="T35" fmla="*/ 7 h 66"/>
                <a:gd name="T36" fmla="*/ 3 w 41"/>
                <a:gd name="T37" fmla="*/ 5 h 66"/>
                <a:gd name="T38" fmla="*/ 3 w 41"/>
                <a:gd name="T39" fmla="*/ 5 h 66"/>
                <a:gd name="T40" fmla="*/ 3 w 41"/>
                <a:gd name="T41" fmla="*/ 1 h 66"/>
                <a:gd name="T42" fmla="*/ 2 w 41"/>
                <a:gd name="T43" fmla="*/ 1 h 66"/>
                <a:gd name="T44" fmla="*/ 2 w 41"/>
                <a:gd name="T45" fmla="*/ 1 h 66"/>
                <a:gd name="T46" fmla="*/ 2 w 41"/>
                <a:gd name="T47" fmla="*/ 2 h 66"/>
                <a:gd name="T48" fmla="*/ 2 w 41"/>
                <a:gd name="T49" fmla="*/ 5 h 66"/>
                <a:gd name="T50" fmla="*/ 3 w 41"/>
                <a:gd name="T51" fmla="*/ 5 h 66"/>
                <a:gd name="T52" fmla="*/ 2 w 41"/>
                <a:gd name="T53" fmla="*/ 8 h 66"/>
                <a:gd name="T54" fmla="*/ 2 w 41"/>
                <a:gd name="T55" fmla="*/ 9 h 66"/>
                <a:gd name="T56" fmla="*/ 1 w 41"/>
                <a:gd name="T57" fmla="*/ 12 h 66"/>
                <a:gd name="T58" fmla="*/ 2 w 41"/>
                <a:gd name="T59" fmla="*/ 14 h 66"/>
                <a:gd name="T60" fmla="*/ 3 w 41"/>
                <a:gd name="T61" fmla="*/ 14 h 66"/>
                <a:gd name="T62" fmla="*/ 3 w 41"/>
                <a:gd name="T63" fmla="*/ 12 h 66"/>
                <a:gd name="T64" fmla="*/ 3 w 41"/>
                <a:gd name="T65" fmla="*/ 10 h 66"/>
                <a:gd name="T66" fmla="*/ 2 w 41"/>
                <a:gd name="T67" fmla="*/ 8 h 6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1"/>
                <a:gd name="T103" fmla="*/ 0 h 66"/>
                <a:gd name="T104" fmla="*/ 41 w 41"/>
                <a:gd name="T105" fmla="*/ 66 h 6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1" h="66">
                  <a:moveTo>
                    <a:pt x="28" y="30"/>
                  </a:moveTo>
                  <a:lnTo>
                    <a:pt x="37" y="35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38" y="56"/>
                  </a:lnTo>
                  <a:lnTo>
                    <a:pt x="35" y="61"/>
                  </a:lnTo>
                  <a:lnTo>
                    <a:pt x="31" y="63"/>
                  </a:lnTo>
                  <a:lnTo>
                    <a:pt x="20" y="66"/>
                  </a:lnTo>
                  <a:lnTo>
                    <a:pt x="14" y="65"/>
                  </a:lnTo>
                  <a:lnTo>
                    <a:pt x="10" y="63"/>
                  </a:lnTo>
                  <a:lnTo>
                    <a:pt x="5" y="61"/>
                  </a:lnTo>
                  <a:lnTo>
                    <a:pt x="2" y="58"/>
                  </a:lnTo>
                  <a:lnTo>
                    <a:pt x="0" y="55"/>
                  </a:lnTo>
                  <a:lnTo>
                    <a:pt x="0" y="45"/>
                  </a:lnTo>
                  <a:lnTo>
                    <a:pt x="3" y="41"/>
                  </a:lnTo>
                  <a:lnTo>
                    <a:pt x="6" y="38"/>
                  </a:lnTo>
                  <a:lnTo>
                    <a:pt x="9" y="37"/>
                  </a:lnTo>
                  <a:lnTo>
                    <a:pt x="13" y="34"/>
                  </a:lnTo>
                  <a:lnTo>
                    <a:pt x="9" y="31"/>
                  </a:lnTo>
                  <a:lnTo>
                    <a:pt x="3" y="26"/>
                  </a:lnTo>
                  <a:lnTo>
                    <a:pt x="2" y="21"/>
                  </a:lnTo>
                  <a:lnTo>
                    <a:pt x="2" y="13"/>
                  </a:lnTo>
                  <a:lnTo>
                    <a:pt x="3" y="9"/>
                  </a:lnTo>
                  <a:lnTo>
                    <a:pt x="6" y="6"/>
                  </a:lnTo>
                  <a:lnTo>
                    <a:pt x="10" y="3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1" y="2"/>
                  </a:lnTo>
                  <a:lnTo>
                    <a:pt x="35" y="4"/>
                  </a:lnTo>
                  <a:lnTo>
                    <a:pt x="38" y="7"/>
                  </a:lnTo>
                  <a:lnTo>
                    <a:pt x="40" y="11"/>
                  </a:lnTo>
                  <a:lnTo>
                    <a:pt x="40" y="19"/>
                  </a:lnTo>
                  <a:lnTo>
                    <a:pt x="38" y="20"/>
                  </a:lnTo>
                  <a:lnTo>
                    <a:pt x="35" y="26"/>
                  </a:lnTo>
                  <a:lnTo>
                    <a:pt x="33" y="27"/>
                  </a:lnTo>
                  <a:lnTo>
                    <a:pt x="28" y="30"/>
                  </a:lnTo>
                  <a:close/>
                  <a:moveTo>
                    <a:pt x="26" y="27"/>
                  </a:moveTo>
                  <a:lnTo>
                    <a:pt x="27" y="24"/>
                  </a:lnTo>
                  <a:lnTo>
                    <a:pt x="27" y="23"/>
                  </a:lnTo>
                  <a:lnTo>
                    <a:pt x="28" y="21"/>
                  </a:lnTo>
                  <a:lnTo>
                    <a:pt x="28" y="11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17" y="4"/>
                  </a:lnTo>
                  <a:lnTo>
                    <a:pt x="16" y="6"/>
                  </a:lnTo>
                  <a:lnTo>
                    <a:pt x="14" y="9"/>
                  </a:lnTo>
                  <a:lnTo>
                    <a:pt x="14" y="13"/>
                  </a:lnTo>
                  <a:lnTo>
                    <a:pt x="19" y="21"/>
                  </a:lnTo>
                  <a:lnTo>
                    <a:pt x="21" y="23"/>
                  </a:lnTo>
                  <a:lnTo>
                    <a:pt x="26" y="27"/>
                  </a:lnTo>
                  <a:close/>
                  <a:moveTo>
                    <a:pt x="16" y="37"/>
                  </a:moveTo>
                  <a:lnTo>
                    <a:pt x="14" y="38"/>
                  </a:lnTo>
                  <a:lnTo>
                    <a:pt x="14" y="40"/>
                  </a:lnTo>
                  <a:lnTo>
                    <a:pt x="13" y="41"/>
                  </a:lnTo>
                  <a:lnTo>
                    <a:pt x="12" y="44"/>
                  </a:lnTo>
                  <a:lnTo>
                    <a:pt x="12" y="56"/>
                  </a:lnTo>
                  <a:lnTo>
                    <a:pt x="13" y="59"/>
                  </a:lnTo>
                  <a:lnTo>
                    <a:pt x="17" y="63"/>
                  </a:lnTo>
                  <a:lnTo>
                    <a:pt x="20" y="63"/>
                  </a:lnTo>
                  <a:lnTo>
                    <a:pt x="26" y="61"/>
                  </a:lnTo>
                  <a:lnTo>
                    <a:pt x="27" y="59"/>
                  </a:lnTo>
                  <a:lnTo>
                    <a:pt x="27" y="56"/>
                  </a:lnTo>
                  <a:lnTo>
                    <a:pt x="28" y="54"/>
                  </a:lnTo>
                  <a:lnTo>
                    <a:pt x="26" y="45"/>
                  </a:lnTo>
                  <a:lnTo>
                    <a:pt x="21" y="41"/>
                  </a:lnTo>
                  <a:lnTo>
                    <a:pt x="16" y="3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52" name="Freeform 189"/>
            <p:cNvSpPr>
              <a:spLocks/>
            </p:cNvSpPr>
            <p:nvPr/>
          </p:nvSpPr>
          <p:spPr bwMode="auto">
            <a:xfrm>
              <a:off x="1479864" y="2258433"/>
              <a:ext cx="36055" cy="57243"/>
            </a:xfrm>
            <a:custGeom>
              <a:avLst/>
              <a:gdLst>
                <a:gd name="T0" fmla="*/ 2 w 42"/>
                <a:gd name="T1" fmla="*/ 14 h 63"/>
                <a:gd name="T2" fmla="*/ 4 w 42"/>
                <a:gd name="T3" fmla="*/ 2 h 63"/>
                <a:gd name="T4" fmla="*/ 2 w 42"/>
                <a:gd name="T5" fmla="*/ 2 h 63"/>
                <a:gd name="T6" fmla="*/ 1 w 42"/>
                <a:gd name="T7" fmla="*/ 3 h 63"/>
                <a:gd name="T8" fmla="*/ 1 w 42"/>
                <a:gd name="T9" fmla="*/ 3 h 63"/>
                <a:gd name="T10" fmla="*/ 1 w 42"/>
                <a:gd name="T11" fmla="*/ 3 h 63"/>
                <a:gd name="T12" fmla="*/ 1 w 42"/>
                <a:gd name="T13" fmla="*/ 4 h 63"/>
                <a:gd name="T14" fmla="*/ 0 w 42"/>
                <a:gd name="T15" fmla="*/ 4 h 63"/>
                <a:gd name="T16" fmla="*/ 1 w 42"/>
                <a:gd name="T17" fmla="*/ 0 h 63"/>
                <a:gd name="T18" fmla="*/ 5 w 42"/>
                <a:gd name="T19" fmla="*/ 0 h 63"/>
                <a:gd name="T20" fmla="*/ 2 w 42"/>
                <a:gd name="T21" fmla="*/ 14 h 63"/>
                <a:gd name="T22" fmla="*/ 2 w 42"/>
                <a:gd name="T23" fmla="*/ 14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63"/>
                <a:gd name="T38" fmla="*/ 42 w 42"/>
                <a:gd name="T39" fmla="*/ 63 h 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63">
                  <a:moveTo>
                    <a:pt x="14" y="63"/>
                  </a:moveTo>
                  <a:lnTo>
                    <a:pt x="31" y="12"/>
                  </a:lnTo>
                  <a:lnTo>
                    <a:pt x="18" y="12"/>
                  </a:lnTo>
                  <a:lnTo>
                    <a:pt x="11" y="13"/>
                  </a:lnTo>
                  <a:lnTo>
                    <a:pt x="5" y="14"/>
                  </a:lnTo>
                  <a:lnTo>
                    <a:pt x="4" y="16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5" y="0"/>
                  </a:lnTo>
                  <a:lnTo>
                    <a:pt x="42" y="0"/>
                  </a:lnTo>
                  <a:lnTo>
                    <a:pt x="19" y="63"/>
                  </a:ln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53" name="Freeform 190"/>
            <p:cNvSpPr>
              <a:spLocks noEditPoints="1"/>
            </p:cNvSpPr>
            <p:nvPr/>
          </p:nvSpPr>
          <p:spPr bwMode="auto">
            <a:xfrm>
              <a:off x="1521687" y="2257102"/>
              <a:ext cx="34612" cy="58575"/>
            </a:xfrm>
            <a:custGeom>
              <a:avLst/>
              <a:gdLst>
                <a:gd name="T0" fmla="*/ 0 w 41"/>
                <a:gd name="T1" fmla="*/ 13 h 66"/>
                <a:gd name="T2" fmla="*/ 0 w 41"/>
                <a:gd name="T3" fmla="*/ 13 h 66"/>
                <a:gd name="T4" fmla="*/ 1 w 41"/>
                <a:gd name="T5" fmla="*/ 13 h 66"/>
                <a:gd name="T6" fmla="*/ 1 w 41"/>
                <a:gd name="T7" fmla="*/ 12 h 66"/>
                <a:gd name="T8" fmla="*/ 2 w 41"/>
                <a:gd name="T9" fmla="*/ 11 h 66"/>
                <a:gd name="T10" fmla="*/ 2 w 41"/>
                <a:gd name="T11" fmla="*/ 11 h 66"/>
                <a:gd name="T12" fmla="*/ 2 w 41"/>
                <a:gd name="T13" fmla="*/ 10 h 66"/>
                <a:gd name="T14" fmla="*/ 3 w 41"/>
                <a:gd name="T15" fmla="*/ 9 h 66"/>
                <a:gd name="T16" fmla="*/ 3 w 41"/>
                <a:gd name="T17" fmla="*/ 7 h 66"/>
                <a:gd name="T18" fmla="*/ 3 w 41"/>
                <a:gd name="T19" fmla="*/ 7 h 66"/>
                <a:gd name="T20" fmla="*/ 3 w 41"/>
                <a:gd name="T21" fmla="*/ 8 h 66"/>
                <a:gd name="T22" fmla="*/ 2 w 41"/>
                <a:gd name="T23" fmla="*/ 8 h 66"/>
                <a:gd name="T24" fmla="*/ 1 w 41"/>
                <a:gd name="T25" fmla="*/ 7 h 66"/>
                <a:gd name="T26" fmla="*/ 1 w 41"/>
                <a:gd name="T27" fmla="*/ 7 h 66"/>
                <a:gd name="T28" fmla="*/ 1 w 41"/>
                <a:gd name="T29" fmla="*/ 6 h 66"/>
                <a:gd name="T30" fmla="*/ 0 w 41"/>
                <a:gd name="T31" fmla="*/ 6 h 66"/>
                <a:gd name="T32" fmla="*/ 0 w 41"/>
                <a:gd name="T33" fmla="*/ 3 h 66"/>
                <a:gd name="T34" fmla="*/ 1 w 41"/>
                <a:gd name="T35" fmla="*/ 3 h 66"/>
                <a:gd name="T36" fmla="*/ 1 w 41"/>
                <a:gd name="T37" fmla="*/ 1 h 66"/>
                <a:gd name="T38" fmla="*/ 1 w 41"/>
                <a:gd name="T39" fmla="*/ 1 h 66"/>
                <a:gd name="T40" fmla="*/ 2 w 41"/>
                <a:gd name="T41" fmla="*/ 0 h 66"/>
                <a:gd name="T42" fmla="*/ 2 w 41"/>
                <a:gd name="T43" fmla="*/ 0 h 66"/>
                <a:gd name="T44" fmla="*/ 3 w 41"/>
                <a:gd name="T45" fmla="*/ 1 h 66"/>
                <a:gd name="T46" fmla="*/ 4 w 41"/>
                <a:gd name="T47" fmla="*/ 1 h 66"/>
                <a:gd name="T48" fmla="*/ 4 w 41"/>
                <a:gd name="T49" fmla="*/ 1 h 66"/>
                <a:gd name="T50" fmla="*/ 5 w 41"/>
                <a:gd name="T51" fmla="*/ 3 h 66"/>
                <a:gd name="T52" fmla="*/ 5 w 41"/>
                <a:gd name="T53" fmla="*/ 4 h 66"/>
                <a:gd name="T54" fmla="*/ 5 w 41"/>
                <a:gd name="T55" fmla="*/ 5 h 66"/>
                <a:gd name="T56" fmla="*/ 5 w 41"/>
                <a:gd name="T57" fmla="*/ 6 h 66"/>
                <a:gd name="T58" fmla="*/ 5 w 41"/>
                <a:gd name="T59" fmla="*/ 7 h 66"/>
                <a:gd name="T60" fmla="*/ 4 w 41"/>
                <a:gd name="T61" fmla="*/ 10 h 66"/>
                <a:gd name="T62" fmla="*/ 2 w 41"/>
                <a:gd name="T63" fmla="*/ 11 h 66"/>
                <a:gd name="T64" fmla="*/ 2 w 41"/>
                <a:gd name="T65" fmla="*/ 12 h 66"/>
                <a:gd name="T66" fmla="*/ 1 w 41"/>
                <a:gd name="T67" fmla="*/ 13 h 66"/>
                <a:gd name="T68" fmla="*/ 1 w 41"/>
                <a:gd name="T69" fmla="*/ 13 h 66"/>
                <a:gd name="T70" fmla="*/ 0 w 41"/>
                <a:gd name="T71" fmla="*/ 13 h 66"/>
                <a:gd name="T72" fmla="*/ 3 w 41"/>
                <a:gd name="T73" fmla="*/ 7 h 66"/>
                <a:gd name="T74" fmla="*/ 3 w 41"/>
                <a:gd name="T75" fmla="*/ 4 h 66"/>
                <a:gd name="T76" fmla="*/ 3 w 41"/>
                <a:gd name="T77" fmla="*/ 3 h 66"/>
                <a:gd name="T78" fmla="*/ 3 w 41"/>
                <a:gd name="T79" fmla="*/ 2 h 66"/>
                <a:gd name="T80" fmla="*/ 3 w 41"/>
                <a:gd name="T81" fmla="*/ 1 h 66"/>
                <a:gd name="T82" fmla="*/ 2 w 41"/>
                <a:gd name="T83" fmla="*/ 1 h 66"/>
                <a:gd name="T84" fmla="*/ 2 w 41"/>
                <a:gd name="T85" fmla="*/ 1 h 66"/>
                <a:gd name="T86" fmla="*/ 2 w 41"/>
                <a:gd name="T87" fmla="*/ 1 h 66"/>
                <a:gd name="T88" fmla="*/ 2 w 41"/>
                <a:gd name="T89" fmla="*/ 2 h 66"/>
                <a:gd name="T90" fmla="*/ 2 w 41"/>
                <a:gd name="T91" fmla="*/ 5 h 66"/>
                <a:gd name="T92" fmla="*/ 2 w 41"/>
                <a:gd name="T93" fmla="*/ 5 h 66"/>
                <a:gd name="T94" fmla="*/ 2 w 41"/>
                <a:gd name="T95" fmla="*/ 6 h 66"/>
                <a:gd name="T96" fmla="*/ 2 w 41"/>
                <a:gd name="T97" fmla="*/ 7 h 66"/>
                <a:gd name="T98" fmla="*/ 2 w 41"/>
                <a:gd name="T99" fmla="*/ 7 h 66"/>
                <a:gd name="T100" fmla="*/ 3 w 41"/>
                <a:gd name="T101" fmla="*/ 7 h 66"/>
                <a:gd name="T102" fmla="*/ 3 w 41"/>
                <a:gd name="T103" fmla="*/ 7 h 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1"/>
                <a:gd name="T157" fmla="*/ 0 h 66"/>
                <a:gd name="T158" fmla="*/ 41 w 41"/>
                <a:gd name="T159" fmla="*/ 66 h 6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1" h="66">
                  <a:moveTo>
                    <a:pt x="0" y="66"/>
                  </a:moveTo>
                  <a:lnTo>
                    <a:pt x="0" y="64"/>
                  </a:lnTo>
                  <a:lnTo>
                    <a:pt x="5" y="63"/>
                  </a:lnTo>
                  <a:lnTo>
                    <a:pt x="10" y="62"/>
                  </a:lnTo>
                  <a:lnTo>
                    <a:pt x="13" y="59"/>
                  </a:lnTo>
                  <a:lnTo>
                    <a:pt x="19" y="55"/>
                  </a:lnTo>
                  <a:lnTo>
                    <a:pt x="21" y="50"/>
                  </a:lnTo>
                  <a:lnTo>
                    <a:pt x="24" y="45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41"/>
                  </a:lnTo>
                  <a:lnTo>
                    <a:pt x="13" y="41"/>
                  </a:lnTo>
                  <a:lnTo>
                    <a:pt x="9" y="38"/>
                  </a:lnTo>
                  <a:lnTo>
                    <a:pt x="5" y="36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5" y="8"/>
                  </a:lnTo>
                  <a:lnTo>
                    <a:pt x="10" y="3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6" y="1"/>
                  </a:lnTo>
                  <a:lnTo>
                    <a:pt x="30" y="3"/>
                  </a:lnTo>
                  <a:lnTo>
                    <a:pt x="35" y="8"/>
                  </a:lnTo>
                  <a:lnTo>
                    <a:pt x="38" y="13"/>
                  </a:lnTo>
                  <a:lnTo>
                    <a:pt x="41" y="21"/>
                  </a:lnTo>
                  <a:lnTo>
                    <a:pt x="41" y="27"/>
                  </a:lnTo>
                  <a:lnTo>
                    <a:pt x="40" y="32"/>
                  </a:lnTo>
                  <a:lnTo>
                    <a:pt x="38" y="39"/>
                  </a:lnTo>
                  <a:lnTo>
                    <a:pt x="33" y="50"/>
                  </a:lnTo>
                  <a:lnTo>
                    <a:pt x="21" y="59"/>
                  </a:lnTo>
                  <a:lnTo>
                    <a:pt x="17" y="62"/>
                  </a:lnTo>
                  <a:lnTo>
                    <a:pt x="12" y="64"/>
                  </a:lnTo>
                  <a:lnTo>
                    <a:pt x="6" y="64"/>
                  </a:lnTo>
                  <a:lnTo>
                    <a:pt x="0" y="66"/>
                  </a:lnTo>
                  <a:close/>
                  <a:moveTo>
                    <a:pt x="27" y="35"/>
                  </a:moveTo>
                  <a:lnTo>
                    <a:pt x="27" y="21"/>
                  </a:lnTo>
                  <a:lnTo>
                    <a:pt x="26" y="15"/>
                  </a:lnTo>
                  <a:lnTo>
                    <a:pt x="26" y="10"/>
                  </a:lnTo>
                  <a:lnTo>
                    <a:pt x="24" y="7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4" y="7"/>
                  </a:lnTo>
                  <a:lnTo>
                    <a:pt x="13" y="11"/>
                  </a:lnTo>
                  <a:lnTo>
                    <a:pt x="13" y="22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16" y="34"/>
                  </a:lnTo>
                  <a:lnTo>
                    <a:pt x="19" y="36"/>
                  </a:lnTo>
                  <a:lnTo>
                    <a:pt x="24" y="36"/>
                  </a:lnTo>
                  <a:lnTo>
                    <a:pt x="27" y="3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54" name="Line 191"/>
            <p:cNvSpPr>
              <a:spLocks noChangeShapeType="1"/>
            </p:cNvSpPr>
            <p:nvPr/>
          </p:nvSpPr>
          <p:spPr bwMode="auto">
            <a:xfrm>
              <a:off x="1650041" y="5346913"/>
              <a:ext cx="3092045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55" name="Line 192"/>
            <p:cNvSpPr>
              <a:spLocks noChangeShapeType="1"/>
            </p:cNvSpPr>
            <p:nvPr/>
          </p:nvSpPr>
          <p:spPr bwMode="auto">
            <a:xfrm>
              <a:off x="1869253" y="5279020"/>
              <a:ext cx="0" cy="70556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56" name="Line 193"/>
            <p:cNvSpPr>
              <a:spLocks noChangeShapeType="1"/>
            </p:cNvSpPr>
            <p:nvPr/>
          </p:nvSpPr>
          <p:spPr bwMode="auto">
            <a:xfrm>
              <a:off x="1957227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57" name="Line 194"/>
            <p:cNvSpPr>
              <a:spLocks noChangeShapeType="1"/>
            </p:cNvSpPr>
            <p:nvPr/>
          </p:nvSpPr>
          <p:spPr bwMode="auto">
            <a:xfrm>
              <a:off x="2046642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58" name="Line 195"/>
            <p:cNvSpPr>
              <a:spLocks noChangeShapeType="1"/>
            </p:cNvSpPr>
            <p:nvPr/>
          </p:nvSpPr>
          <p:spPr bwMode="auto">
            <a:xfrm>
              <a:off x="2134616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59" name="Line 196"/>
            <p:cNvSpPr>
              <a:spLocks noChangeShapeType="1"/>
            </p:cNvSpPr>
            <p:nvPr/>
          </p:nvSpPr>
          <p:spPr bwMode="auto">
            <a:xfrm>
              <a:off x="2221147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60" name="Line 197"/>
            <p:cNvSpPr>
              <a:spLocks noChangeShapeType="1"/>
            </p:cNvSpPr>
            <p:nvPr/>
          </p:nvSpPr>
          <p:spPr bwMode="auto">
            <a:xfrm>
              <a:off x="2310562" y="5279020"/>
              <a:ext cx="0" cy="70556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61" name="Line 198"/>
            <p:cNvSpPr>
              <a:spLocks noChangeShapeType="1"/>
            </p:cNvSpPr>
            <p:nvPr/>
          </p:nvSpPr>
          <p:spPr bwMode="auto">
            <a:xfrm>
              <a:off x="2398535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62" name="Line 199"/>
            <p:cNvSpPr>
              <a:spLocks noChangeShapeType="1"/>
            </p:cNvSpPr>
            <p:nvPr/>
          </p:nvSpPr>
          <p:spPr bwMode="auto">
            <a:xfrm>
              <a:off x="2489393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63" name="Line 200"/>
            <p:cNvSpPr>
              <a:spLocks noChangeShapeType="1"/>
            </p:cNvSpPr>
            <p:nvPr/>
          </p:nvSpPr>
          <p:spPr bwMode="auto">
            <a:xfrm>
              <a:off x="2577366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64" name="Line 201"/>
            <p:cNvSpPr>
              <a:spLocks noChangeShapeType="1"/>
            </p:cNvSpPr>
            <p:nvPr/>
          </p:nvSpPr>
          <p:spPr bwMode="auto">
            <a:xfrm>
              <a:off x="2665340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65" name="Line 202"/>
            <p:cNvSpPr>
              <a:spLocks noChangeShapeType="1"/>
            </p:cNvSpPr>
            <p:nvPr/>
          </p:nvSpPr>
          <p:spPr bwMode="auto">
            <a:xfrm>
              <a:off x="2754755" y="5279020"/>
              <a:ext cx="0" cy="70556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66" name="Line 203"/>
            <p:cNvSpPr>
              <a:spLocks noChangeShapeType="1"/>
            </p:cNvSpPr>
            <p:nvPr/>
          </p:nvSpPr>
          <p:spPr bwMode="auto">
            <a:xfrm>
              <a:off x="2842728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67" name="Line 204"/>
            <p:cNvSpPr>
              <a:spLocks noChangeShapeType="1"/>
            </p:cNvSpPr>
            <p:nvPr/>
          </p:nvSpPr>
          <p:spPr bwMode="auto">
            <a:xfrm>
              <a:off x="2929260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68" name="Line 205"/>
            <p:cNvSpPr>
              <a:spLocks noChangeShapeType="1"/>
            </p:cNvSpPr>
            <p:nvPr/>
          </p:nvSpPr>
          <p:spPr bwMode="auto">
            <a:xfrm>
              <a:off x="3018675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69" name="Line 206"/>
            <p:cNvSpPr>
              <a:spLocks noChangeShapeType="1"/>
            </p:cNvSpPr>
            <p:nvPr/>
          </p:nvSpPr>
          <p:spPr bwMode="auto">
            <a:xfrm>
              <a:off x="3106648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70" name="Line 207"/>
            <p:cNvSpPr>
              <a:spLocks noChangeShapeType="1"/>
            </p:cNvSpPr>
            <p:nvPr/>
          </p:nvSpPr>
          <p:spPr bwMode="auto">
            <a:xfrm>
              <a:off x="3197506" y="5279020"/>
              <a:ext cx="0" cy="70556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71" name="Line 208"/>
            <p:cNvSpPr>
              <a:spLocks noChangeShapeType="1"/>
            </p:cNvSpPr>
            <p:nvPr/>
          </p:nvSpPr>
          <p:spPr bwMode="auto">
            <a:xfrm>
              <a:off x="3285479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72" name="Line 209"/>
            <p:cNvSpPr>
              <a:spLocks noChangeShapeType="1"/>
            </p:cNvSpPr>
            <p:nvPr/>
          </p:nvSpPr>
          <p:spPr bwMode="auto">
            <a:xfrm>
              <a:off x="3373453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73" name="Line 210"/>
            <p:cNvSpPr>
              <a:spLocks noChangeShapeType="1"/>
            </p:cNvSpPr>
            <p:nvPr/>
          </p:nvSpPr>
          <p:spPr bwMode="auto">
            <a:xfrm>
              <a:off x="3461426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74" name="Line 211"/>
            <p:cNvSpPr>
              <a:spLocks noChangeShapeType="1"/>
            </p:cNvSpPr>
            <p:nvPr/>
          </p:nvSpPr>
          <p:spPr bwMode="auto">
            <a:xfrm>
              <a:off x="3550841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75" name="Line 212"/>
            <p:cNvSpPr>
              <a:spLocks noChangeShapeType="1"/>
            </p:cNvSpPr>
            <p:nvPr/>
          </p:nvSpPr>
          <p:spPr bwMode="auto">
            <a:xfrm>
              <a:off x="3637372" y="5279020"/>
              <a:ext cx="0" cy="70556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76" name="Line 213"/>
            <p:cNvSpPr>
              <a:spLocks noChangeShapeType="1"/>
            </p:cNvSpPr>
            <p:nvPr/>
          </p:nvSpPr>
          <p:spPr bwMode="auto">
            <a:xfrm>
              <a:off x="3726788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77" name="Line 214"/>
            <p:cNvSpPr>
              <a:spLocks noChangeShapeType="1"/>
            </p:cNvSpPr>
            <p:nvPr/>
          </p:nvSpPr>
          <p:spPr bwMode="auto">
            <a:xfrm>
              <a:off x="3814761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78" name="Line 215"/>
            <p:cNvSpPr>
              <a:spLocks noChangeShapeType="1"/>
            </p:cNvSpPr>
            <p:nvPr/>
          </p:nvSpPr>
          <p:spPr bwMode="auto">
            <a:xfrm>
              <a:off x="3901292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79" name="Line 216"/>
            <p:cNvSpPr>
              <a:spLocks noChangeShapeType="1"/>
            </p:cNvSpPr>
            <p:nvPr/>
          </p:nvSpPr>
          <p:spPr bwMode="auto">
            <a:xfrm>
              <a:off x="3992150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80" name="Line 217"/>
            <p:cNvSpPr>
              <a:spLocks noChangeShapeType="1"/>
            </p:cNvSpPr>
            <p:nvPr/>
          </p:nvSpPr>
          <p:spPr bwMode="auto">
            <a:xfrm>
              <a:off x="4080123" y="5279020"/>
              <a:ext cx="0" cy="70556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81" name="Line 218"/>
            <p:cNvSpPr>
              <a:spLocks noChangeShapeType="1"/>
            </p:cNvSpPr>
            <p:nvPr/>
          </p:nvSpPr>
          <p:spPr bwMode="auto">
            <a:xfrm>
              <a:off x="4169539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82" name="Line 219"/>
            <p:cNvSpPr>
              <a:spLocks noChangeShapeType="1"/>
            </p:cNvSpPr>
            <p:nvPr/>
          </p:nvSpPr>
          <p:spPr bwMode="auto">
            <a:xfrm>
              <a:off x="4257512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83" name="Line 220"/>
            <p:cNvSpPr>
              <a:spLocks noChangeShapeType="1"/>
            </p:cNvSpPr>
            <p:nvPr/>
          </p:nvSpPr>
          <p:spPr bwMode="auto">
            <a:xfrm>
              <a:off x="4345485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84" name="Line 221"/>
            <p:cNvSpPr>
              <a:spLocks noChangeShapeType="1"/>
            </p:cNvSpPr>
            <p:nvPr/>
          </p:nvSpPr>
          <p:spPr bwMode="auto">
            <a:xfrm>
              <a:off x="4434901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85" name="Line 222"/>
            <p:cNvSpPr>
              <a:spLocks noChangeShapeType="1"/>
            </p:cNvSpPr>
            <p:nvPr/>
          </p:nvSpPr>
          <p:spPr bwMode="auto">
            <a:xfrm>
              <a:off x="4522874" y="5279020"/>
              <a:ext cx="0" cy="70556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86" name="Line 223"/>
            <p:cNvSpPr>
              <a:spLocks noChangeShapeType="1"/>
            </p:cNvSpPr>
            <p:nvPr/>
          </p:nvSpPr>
          <p:spPr bwMode="auto">
            <a:xfrm>
              <a:off x="1869253" y="5279020"/>
              <a:ext cx="0" cy="70556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87" name="Line 224"/>
            <p:cNvSpPr>
              <a:spLocks noChangeShapeType="1"/>
            </p:cNvSpPr>
            <p:nvPr/>
          </p:nvSpPr>
          <p:spPr bwMode="auto">
            <a:xfrm>
              <a:off x="1781280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88" name="Line 225"/>
            <p:cNvSpPr>
              <a:spLocks noChangeShapeType="1"/>
            </p:cNvSpPr>
            <p:nvPr/>
          </p:nvSpPr>
          <p:spPr bwMode="auto">
            <a:xfrm>
              <a:off x="1690423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89" name="Line 226"/>
            <p:cNvSpPr>
              <a:spLocks noChangeShapeType="1"/>
            </p:cNvSpPr>
            <p:nvPr/>
          </p:nvSpPr>
          <p:spPr bwMode="auto">
            <a:xfrm>
              <a:off x="4522874" y="5279020"/>
              <a:ext cx="0" cy="70556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90" name="Line 227"/>
            <p:cNvSpPr>
              <a:spLocks noChangeShapeType="1"/>
            </p:cNvSpPr>
            <p:nvPr/>
          </p:nvSpPr>
          <p:spPr bwMode="auto">
            <a:xfrm>
              <a:off x="4609405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91" name="Line 228"/>
            <p:cNvSpPr>
              <a:spLocks noChangeShapeType="1"/>
            </p:cNvSpPr>
            <p:nvPr/>
          </p:nvSpPr>
          <p:spPr bwMode="auto">
            <a:xfrm>
              <a:off x="4700263" y="5312301"/>
              <a:ext cx="0" cy="3461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92" name="Freeform 229"/>
            <p:cNvSpPr>
              <a:spLocks/>
            </p:cNvSpPr>
            <p:nvPr/>
          </p:nvSpPr>
          <p:spPr bwMode="auto">
            <a:xfrm>
              <a:off x="1813008" y="5393507"/>
              <a:ext cx="28844" cy="57243"/>
            </a:xfrm>
            <a:custGeom>
              <a:avLst/>
              <a:gdLst>
                <a:gd name="T0" fmla="*/ 3 w 33"/>
                <a:gd name="T1" fmla="*/ 0 h 64"/>
                <a:gd name="T2" fmla="*/ 3 w 33"/>
                <a:gd name="T3" fmla="*/ 12 h 64"/>
                <a:gd name="T4" fmla="*/ 4 w 33"/>
                <a:gd name="T5" fmla="*/ 13 h 64"/>
                <a:gd name="T6" fmla="*/ 4 w 33"/>
                <a:gd name="T7" fmla="*/ 13 h 64"/>
                <a:gd name="T8" fmla="*/ 4 w 33"/>
                <a:gd name="T9" fmla="*/ 13 h 64"/>
                <a:gd name="T10" fmla="*/ 4 w 33"/>
                <a:gd name="T11" fmla="*/ 13 h 64"/>
                <a:gd name="T12" fmla="*/ 4 w 33"/>
                <a:gd name="T13" fmla="*/ 13 h 64"/>
                <a:gd name="T14" fmla="*/ 0 w 33"/>
                <a:gd name="T15" fmla="*/ 13 h 64"/>
                <a:gd name="T16" fmla="*/ 0 w 33"/>
                <a:gd name="T17" fmla="*/ 13 h 64"/>
                <a:gd name="T18" fmla="*/ 1 w 33"/>
                <a:gd name="T19" fmla="*/ 13 h 64"/>
                <a:gd name="T20" fmla="*/ 1 w 33"/>
                <a:gd name="T21" fmla="*/ 13 h 64"/>
                <a:gd name="T22" fmla="*/ 1 w 33"/>
                <a:gd name="T23" fmla="*/ 13 h 64"/>
                <a:gd name="T24" fmla="*/ 1 w 33"/>
                <a:gd name="T25" fmla="*/ 12 h 64"/>
                <a:gd name="T26" fmla="*/ 1 w 33"/>
                <a:gd name="T27" fmla="*/ 12 h 64"/>
                <a:gd name="T28" fmla="*/ 1 w 33"/>
                <a:gd name="T29" fmla="*/ 11 h 64"/>
                <a:gd name="T30" fmla="*/ 1 w 33"/>
                <a:gd name="T31" fmla="*/ 3 h 64"/>
                <a:gd name="T32" fmla="*/ 1 w 33"/>
                <a:gd name="T33" fmla="*/ 3 h 64"/>
                <a:gd name="T34" fmla="*/ 1 w 33"/>
                <a:gd name="T35" fmla="*/ 3 h 64"/>
                <a:gd name="T36" fmla="*/ 1 w 33"/>
                <a:gd name="T37" fmla="*/ 2 h 64"/>
                <a:gd name="T38" fmla="*/ 1 w 33"/>
                <a:gd name="T39" fmla="*/ 2 h 64"/>
                <a:gd name="T40" fmla="*/ 1 w 33"/>
                <a:gd name="T41" fmla="*/ 3 h 64"/>
                <a:gd name="T42" fmla="*/ 1 w 33"/>
                <a:gd name="T43" fmla="*/ 3 h 64"/>
                <a:gd name="T44" fmla="*/ 0 w 33"/>
                <a:gd name="T45" fmla="*/ 2 h 64"/>
                <a:gd name="T46" fmla="*/ 3 w 33"/>
                <a:gd name="T47" fmla="*/ 0 h 64"/>
                <a:gd name="T48" fmla="*/ 3 w 33"/>
                <a:gd name="T49" fmla="*/ 0 h 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3"/>
                <a:gd name="T76" fmla="*/ 0 h 64"/>
                <a:gd name="T77" fmla="*/ 33 w 33"/>
                <a:gd name="T78" fmla="*/ 64 h 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3" h="64">
                  <a:moveTo>
                    <a:pt x="24" y="0"/>
                  </a:moveTo>
                  <a:lnTo>
                    <a:pt x="24" y="59"/>
                  </a:lnTo>
                  <a:lnTo>
                    <a:pt x="27" y="62"/>
                  </a:lnTo>
                  <a:lnTo>
                    <a:pt x="28" y="62"/>
                  </a:lnTo>
                  <a:lnTo>
                    <a:pt x="30" y="63"/>
                  </a:lnTo>
                  <a:lnTo>
                    <a:pt x="33" y="63"/>
                  </a:lnTo>
                  <a:lnTo>
                    <a:pt x="33" y="64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5" y="63"/>
                  </a:lnTo>
                  <a:lnTo>
                    <a:pt x="6" y="62"/>
                  </a:lnTo>
                  <a:lnTo>
                    <a:pt x="7" y="62"/>
                  </a:lnTo>
                  <a:lnTo>
                    <a:pt x="9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0" y="14"/>
                  </a:lnTo>
                  <a:lnTo>
                    <a:pt x="9" y="13"/>
                  </a:lnTo>
                  <a:lnTo>
                    <a:pt x="7" y="13"/>
                  </a:lnTo>
                  <a:lnTo>
                    <a:pt x="7" y="11"/>
                  </a:lnTo>
                  <a:lnTo>
                    <a:pt x="5" y="11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23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93" name="Freeform 230"/>
            <p:cNvSpPr>
              <a:spLocks/>
            </p:cNvSpPr>
            <p:nvPr/>
          </p:nvSpPr>
          <p:spPr bwMode="auto">
            <a:xfrm>
              <a:off x="1850505" y="5393507"/>
              <a:ext cx="36055" cy="57243"/>
            </a:xfrm>
            <a:custGeom>
              <a:avLst/>
              <a:gdLst>
                <a:gd name="T0" fmla="*/ 5 w 41"/>
                <a:gd name="T1" fmla="*/ 13 h 64"/>
                <a:gd name="T2" fmla="*/ 0 w 41"/>
                <a:gd name="T3" fmla="*/ 13 h 64"/>
                <a:gd name="T4" fmla="*/ 0 w 41"/>
                <a:gd name="T5" fmla="*/ 13 h 64"/>
                <a:gd name="T6" fmla="*/ 1 w 41"/>
                <a:gd name="T7" fmla="*/ 10 h 64"/>
                <a:gd name="T8" fmla="*/ 2 w 41"/>
                <a:gd name="T9" fmla="*/ 9 h 64"/>
                <a:gd name="T10" fmla="*/ 3 w 41"/>
                <a:gd name="T11" fmla="*/ 7 h 64"/>
                <a:gd name="T12" fmla="*/ 3 w 41"/>
                <a:gd name="T13" fmla="*/ 6 h 64"/>
                <a:gd name="T14" fmla="*/ 4 w 41"/>
                <a:gd name="T15" fmla="*/ 5 h 64"/>
                <a:gd name="T16" fmla="*/ 4 w 41"/>
                <a:gd name="T17" fmla="*/ 4 h 64"/>
                <a:gd name="T18" fmla="*/ 3 w 41"/>
                <a:gd name="T19" fmla="*/ 3 h 64"/>
                <a:gd name="T20" fmla="*/ 2 w 41"/>
                <a:gd name="T21" fmla="*/ 2 h 64"/>
                <a:gd name="T22" fmla="*/ 1 w 41"/>
                <a:gd name="T23" fmla="*/ 2 h 64"/>
                <a:gd name="T24" fmla="*/ 1 w 41"/>
                <a:gd name="T25" fmla="*/ 3 h 64"/>
                <a:gd name="T26" fmla="*/ 1 w 41"/>
                <a:gd name="T27" fmla="*/ 3 h 64"/>
                <a:gd name="T28" fmla="*/ 0 w 41"/>
                <a:gd name="T29" fmla="*/ 3 h 64"/>
                <a:gd name="T30" fmla="*/ 1 w 41"/>
                <a:gd name="T31" fmla="*/ 3 h 64"/>
                <a:gd name="T32" fmla="*/ 1 w 41"/>
                <a:gd name="T33" fmla="*/ 1 h 64"/>
                <a:gd name="T34" fmla="*/ 2 w 41"/>
                <a:gd name="T35" fmla="*/ 1 h 64"/>
                <a:gd name="T36" fmla="*/ 2 w 41"/>
                <a:gd name="T37" fmla="*/ 0 h 64"/>
                <a:gd name="T38" fmla="*/ 3 w 41"/>
                <a:gd name="T39" fmla="*/ 0 h 64"/>
                <a:gd name="T40" fmla="*/ 4 w 41"/>
                <a:gd name="T41" fmla="*/ 1 h 64"/>
                <a:gd name="T42" fmla="*/ 4 w 41"/>
                <a:gd name="T43" fmla="*/ 1 h 64"/>
                <a:gd name="T44" fmla="*/ 5 w 41"/>
                <a:gd name="T45" fmla="*/ 1 h 64"/>
                <a:gd name="T46" fmla="*/ 5 w 41"/>
                <a:gd name="T47" fmla="*/ 2 h 64"/>
                <a:gd name="T48" fmla="*/ 5 w 41"/>
                <a:gd name="T49" fmla="*/ 3 h 64"/>
                <a:gd name="T50" fmla="*/ 5 w 41"/>
                <a:gd name="T51" fmla="*/ 4 h 64"/>
                <a:gd name="T52" fmla="*/ 5 w 41"/>
                <a:gd name="T53" fmla="*/ 5 h 64"/>
                <a:gd name="T54" fmla="*/ 5 w 41"/>
                <a:gd name="T55" fmla="*/ 6 h 64"/>
                <a:gd name="T56" fmla="*/ 4 w 41"/>
                <a:gd name="T57" fmla="*/ 7 h 64"/>
                <a:gd name="T58" fmla="*/ 2 w 41"/>
                <a:gd name="T59" fmla="*/ 11 h 64"/>
                <a:gd name="T60" fmla="*/ 5 w 41"/>
                <a:gd name="T61" fmla="*/ 11 h 64"/>
                <a:gd name="T62" fmla="*/ 5 w 41"/>
                <a:gd name="T63" fmla="*/ 11 h 64"/>
                <a:gd name="T64" fmla="*/ 5 w 41"/>
                <a:gd name="T65" fmla="*/ 11 h 64"/>
                <a:gd name="T66" fmla="*/ 5 w 41"/>
                <a:gd name="T67" fmla="*/ 10 h 64"/>
                <a:gd name="T68" fmla="*/ 5 w 41"/>
                <a:gd name="T69" fmla="*/ 10 h 64"/>
                <a:gd name="T70" fmla="*/ 5 w 41"/>
                <a:gd name="T71" fmla="*/ 9 h 64"/>
                <a:gd name="T72" fmla="*/ 5 w 41"/>
                <a:gd name="T73" fmla="*/ 9 h 64"/>
                <a:gd name="T74" fmla="*/ 5 w 41"/>
                <a:gd name="T75" fmla="*/ 13 h 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1"/>
                <a:gd name="T115" fmla="*/ 0 h 64"/>
                <a:gd name="T116" fmla="*/ 41 w 41"/>
                <a:gd name="T117" fmla="*/ 64 h 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1" h="64">
                  <a:moveTo>
                    <a:pt x="37" y="64"/>
                  </a:moveTo>
                  <a:lnTo>
                    <a:pt x="0" y="64"/>
                  </a:lnTo>
                  <a:lnTo>
                    <a:pt x="0" y="63"/>
                  </a:lnTo>
                  <a:lnTo>
                    <a:pt x="10" y="50"/>
                  </a:lnTo>
                  <a:lnTo>
                    <a:pt x="19" y="42"/>
                  </a:lnTo>
                  <a:lnTo>
                    <a:pt x="23" y="36"/>
                  </a:lnTo>
                  <a:lnTo>
                    <a:pt x="24" y="31"/>
                  </a:lnTo>
                  <a:lnTo>
                    <a:pt x="26" y="27"/>
                  </a:lnTo>
                  <a:lnTo>
                    <a:pt x="26" y="20"/>
                  </a:lnTo>
                  <a:lnTo>
                    <a:pt x="23" y="14"/>
                  </a:lnTo>
                  <a:lnTo>
                    <a:pt x="19" y="11"/>
                  </a:lnTo>
                  <a:lnTo>
                    <a:pt x="10" y="11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3" y="13"/>
                  </a:lnTo>
                  <a:lnTo>
                    <a:pt x="9" y="4"/>
                  </a:lnTo>
                  <a:lnTo>
                    <a:pt x="13" y="1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30" y="3"/>
                  </a:lnTo>
                  <a:lnTo>
                    <a:pt x="33" y="6"/>
                  </a:lnTo>
                  <a:lnTo>
                    <a:pt x="37" y="8"/>
                  </a:lnTo>
                  <a:lnTo>
                    <a:pt x="37" y="11"/>
                  </a:lnTo>
                  <a:lnTo>
                    <a:pt x="38" y="14"/>
                  </a:lnTo>
                  <a:lnTo>
                    <a:pt x="38" y="20"/>
                  </a:lnTo>
                  <a:lnTo>
                    <a:pt x="37" y="24"/>
                  </a:lnTo>
                  <a:lnTo>
                    <a:pt x="35" y="29"/>
                  </a:lnTo>
                  <a:lnTo>
                    <a:pt x="28" y="39"/>
                  </a:lnTo>
                  <a:lnTo>
                    <a:pt x="14" y="53"/>
                  </a:lnTo>
                  <a:lnTo>
                    <a:pt x="34" y="53"/>
                  </a:lnTo>
                  <a:lnTo>
                    <a:pt x="35" y="52"/>
                  </a:lnTo>
                  <a:lnTo>
                    <a:pt x="37" y="52"/>
                  </a:lnTo>
                  <a:lnTo>
                    <a:pt x="37" y="50"/>
                  </a:lnTo>
                  <a:lnTo>
                    <a:pt x="38" y="49"/>
                  </a:lnTo>
                  <a:lnTo>
                    <a:pt x="40" y="46"/>
                  </a:lnTo>
                  <a:lnTo>
                    <a:pt x="41" y="46"/>
                  </a:lnTo>
                  <a:lnTo>
                    <a:pt x="37" y="6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94" name="Freeform 231"/>
            <p:cNvSpPr>
              <a:spLocks noEditPoints="1"/>
            </p:cNvSpPr>
            <p:nvPr/>
          </p:nvSpPr>
          <p:spPr bwMode="auto">
            <a:xfrm>
              <a:off x="1892328" y="5393507"/>
              <a:ext cx="34612" cy="59906"/>
            </a:xfrm>
            <a:custGeom>
              <a:avLst/>
              <a:gdLst>
                <a:gd name="T0" fmla="*/ 5 w 41"/>
                <a:gd name="T1" fmla="*/ 7 h 66"/>
                <a:gd name="T2" fmla="*/ 5 w 41"/>
                <a:gd name="T3" fmla="*/ 10 h 66"/>
                <a:gd name="T4" fmla="*/ 5 w 41"/>
                <a:gd name="T5" fmla="*/ 11 h 66"/>
                <a:gd name="T6" fmla="*/ 4 w 41"/>
                <a:gd name="T7" fmla="*/ 12 h 66"/>
                <a:gd name="T8" fmla="*/ 4 w 41"/>
                <a:gd name="T9" fmla="*/ 14 h 66"/>
                <a:gd name="T10" fmla="*/ 3 w 41"/>
                <a:gd name="T11" fmla="*/ 14 h 66"/>
                <a:gd name="T12" fmla="*/ 2 w 41"/>
                <a:gd name="T13" fmla="*/ 14 h 66"/>
                <a:gd name="T14" fmla="*/ 1 w 41"/>
                <a:gd name="T15" fmla="*/ 14 h 66"/>
                <a:gd name="T16" fmla="*/ 1 w 41"/>
                <a:gd name="T17" fmla="*/ 13 h 66"/>
                <a:gd name="T18" fmla="*/ 1 w 41"/>
                <a:gd name="T19" fmla="*/ 12 h 66"/>
                <a:gd name="T20" fmla="*/ 1 w 41"/>
                <a:gd name="T21" fmla="*/ 12 h 66"/>
                <a:gd name="T22" fmla="*/ 1 w 41"/>
                <a:gd name="T23" fmla="*/ 11 h 66"/>
                <a:gd name="T24" fmla="*/ 0 w 41"/>
                <a:gd name="T25" fmla="*/ 9 h 66"/>
                <a:gd name="T26" fmla="*/ 0 w 41"/>
                <a:gd name="T27" fmla="*/ 5 h 66"/>
                <a:gd name="T28" fmla="*/ 1 w 41"/>
                <a:gd name="T29" fmla="*/ 3 h 66"/>
                <a:gd name="T30" fmla="*/ 1 w 41"/>
                <a:gd name="T31" fmla="*/ 2 h 66"/>
                <a:gd name="T32" fmla="*/ 1 w 41"/>
                <a:gd name="T33" fmla="*/ 1 h 66"/>
                <a:gd name="T34" fmla="*/ 2 w 41"/>
                <a:gd name="T35" fmla="*/ 1 h 66"/>
                <a:gd name="T36" fmla="*/ 2 w 41"/>
                <a:gd name="T37" fmla="*/ 0 h 66"/>
                <a:gd name="T38" fmla="*/ 3 w 41"/>
                <a:gd name="T39" fmla="*/ 0 h 66"/>
                <a:gd name="T40" fmla="*/ 3 w 41"/>
                <a:gd name="T41" fmla="*/ 1 h 66"/>
                <a:gd name="T42" fmla="*/ 4 w 41"/>
                <a:gd name="T43" fmla="*/ 1 h 66"/>
                <a:gd name="T44" fmla="*/ 4 w 41"/>
                <a:gd name="T45" fmla="*/ 1 h 66"/>
                <a:gd name="T46" fmla="*/ 4 w 41"/>
                <a:gd name="T47" fmla="*/ 2 h 66"/>
                <a:gd name="T48" fmla="*/ 5 w 41"/>
                <a:gd name="T49" fmla="*/ 3 h 66"/>
                <a:gd name="T50" fmla="*/ 5 w 41"/>
                <a:gd name="T51" fmla="*/ 5 h 66"/>
                <a:gd name="T52" fmla="*/ 5 w 41"/>
                <a:gd name="T53" fmla="*/ 5 h 66"/>
                <a:gd name="T54" fmla="*/ 5 w 41"/>
                <a:gd name="T55" fmla="*/ 7 h 66"/>
                <a:gd name="T56" fmla="*/ 3 w 41"/>
                <a:gd name="T57" fmla="*/ 7 h 66"/>
                <a:gd name="T58" fmla="*/ 3 w 41"/>
                <a:gd name="T59" fmla="*/ 2 h 66"/>
                <a:gd name="T60" fmla="*/ 3 w 41"/>
                <a:gd name="T61" fmla="*/ 1 h 66"/>
                <a:gd name="T62" fmla="*/ 3 w 41"/>
                <a:gd name="T63" fmla="*/ 1 h 66"/>
                <a:gd name="T64" fmla="*/ 3 w 41"/>
                <a:gd name="T65" fmla="*/ 1 h 66"/>
                <a:gd name="T66" fmla="*/ 2 w 41"/>
                <a:gd name="T67" fmla="*/ 1 h 66"/>
                <a:gd name="T68" fmla="*/ 2 w 41"/>
                <a:gd name="T69" fmla="*/ 1 h 66"/>
                <a:gd name="T70" fmla="*/ 2 w 41"/>
                <a:gd name="T71" fmla="*/ 1 h 66"/>
                <a:gd name="T72" fmla="*/ 2 w 41"/>
                <a:gd name="T73" fmla="*/ 1 h 66"/>
                <a:gd name="T74" fmla="*/ 2 w 41"/>
                <a:gd name="T75" fmla="*/ 2 h 66"/>
                <a:gd name="T76" fmla="*/ 2 w 41"/>
                <a:gd name="T77" fmla="*/ 12 h 66"/>
                <a:gd name="T78" fmla="*/ 2 w 41"/>
                <a:gd name="T79" fmla="*/ 14 h 66"/>
                <a:gd name="T80" fmla="*/ 2 w 41"/>
                <a:gd name="T81" fmla="*/ 14 h 66"/>
                <a:gd name="T82" fmla="*/ 3 w 41"/>
                <a:gd name="T83" fmla="*/ 14 h 66"/>
                <a:gd name="T84" fmla="*/ 3 w 41"/>
                <a:gd name="T85" fmla="*/ 14 h 66"/>
                <a:gd name="T86" fmla="*/ 3 w 41"/>
                <a:gd name="T87" fmla="*/ 12 h 66"/>
                <a:gd name="T88" fmla="*/ 3 w 41"/>
                <a:gd name="T89" fmla="*/ 12 h 66"/>
                <a:gd name="T90" fmla="*/ 3 w 41"/>
                <a:gd name="T91" fmla="*/ 12 h 66"/>
                <a:gd name="T92" fmla="*/ 3 w 41"/>
                <a:gd name="T93" fmla="*/ 7 h 6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1"/>
                <a:gd name="T142" fmla="*/ 0 h 66"/>
                <a:gd name="T143" fmla="*/ 41 w 41"/>
                <a:gd name="T144" fmla="*/ 66 h 6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1" h="66">
                  <a:moveTo>
                    <a:pt x="41" y="32"/>
                  </a:moveTo>
                  <a:lnTo>
                    <a:pt x="40" y="42"/>
                  </a:lnTo>
                  <a:lnTo>
                    <a:pt x="38" y="50"/>
                  </a:lnTo>
                  <a:lnTo>
                    <a:pt x="34" y="59"/>
                  </a:lnTo>
                  <a:lnTo>
                    <a:pt x="31" y="62"/>
                  </a:lnTo>
                  <a:lnTo>
                    <a:pt x="23" y="66"/>
                  </a:lnTo>
                  <a:lnTo>
                    <a:pt x="17" y="66"/>
                  </a:lnTo>
                  <a:lnTo>
                    <a:pt x="12" y="63"/>
                  </a:lnTo>
                  <a:lnTo>
                    <a:pt x="9" y="60"/>
                  </a:lnTo>
                  <a:lnTo>
                    <a:pt x="6" y="56"/>
                  </a:lnTo>
                  <a:lnTo>
                    <a:pt x="5" y="55"/>
                  </a:lnTo>
                  <a:lnTo>
                    <a:pt x="2" y="49"/>
                  </a:lnTo>
                  <a:lnTo>
                    <a:pt x="0" y="41"/>
                  </a:lnTo>
                  <a:lnTo>
                    <a:pt x="0" y="27"/>
                  </a:lnTo>
                  <a:lnTo>
                    <a:pt x="3" y="15"/>
                  </a:lnTo>
                  <a:lnTo>
                    <a:pt x="5" y="11"/>
                  </a:lnTo>
                  <a:lnTo>
                    <a:pt x="7" y="7"/>
                  </a:lnTo>
                  <a:lnTo>
                    <a:pt x="13" y="1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27" y="1"/>
                  </a:lnTo>
                  <a:lnTo>
                    <a:pt x="31" y="4"/>
                  </a:lnTo>
                  <a:lnTo>
                    <a:pt x="34" y="7"/>
                  </a:lnTo>
                  <a:lnTo>
                    <a:pt x="36" y="10"/>
                  </a:lnTo>
                  <a:lnTo>
                    <a:pt x="38" y="14"/>
                  </a:lnTo>
                  <a:lnTo>
                    <a:pt x="40" y="20"/>
                  </a:lnTo>
                  <a:lnTo>
                    <a:pt x="40" y="27"/>
                  </a:lnTo>
                  <a:lnTo>
                    <a:pt x="41" y="32"/>
                  </a:lnTo>
                  <a:close/>
                  <a:moveTo>
                    <a:pt x="27" y="32"/>
                  </a:moveTo>
                  <a:lnTo>
                    <a:pt x="27" y="10"/>
                  </a:lnTo>
                  <a:lnTo>
                    <a:pt x="26" y="7"/>
                  </a:lnTo>
                  <a:lnTo>
                    <a:pt x="23" y="4"/>
                  </a:lnTo>
                  <a:lnTo>
                    <a:pt x="22" y="4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6" y="6"/>
                  </a:lnTo>
                  <a:lnTo>
                    <a:pt x="16" y="7"/>
                  </a:lnTo>
                  <a:lnTo>
                    <a:pt x="15" y="10"/>
                  </a:lnTo>
                  <a:lnTo>
                    <a:pt x="15" y="56"/>
                  </a:lnTo>
                  <a:lnTo>
                    <a:pt x="17" y="62"/>
                  </a:lnTo>
                  <a:lnTo>
                    <a:pt x="19" y="63"/>
                  </a:lnTo>
                  <a:lnTo>
                    <a:pt x="23" y="63"/>
                  </a:lnTo>
                  <a:lnTo>
                    <a:pt x="23" y="62"/>
                  </a:lnTo>
                  <a:lnTo>
                    <a:pt x="26" y="59"/>
                  </a:lnTo>
                  <a:lnTo>
                    <a:pt x="27" y="56"/>
                  </a:lnTo>
                  <a:lnTo>
                    <a:pt x="27" y="53"/>
                  </a:lnTo>
                  <a:lnTo>
                    <a:pt x="27" y="3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95" name="Freeform 232"/>
            <p:cNvSpPr>
              <a:spLocks/>
            </p:cNvSpPr>
            <p:nvPr/>
          </p:nvSpPr>
          <p:spPr bwMode="auto">
            <a:xfrm>
              <a:off x="2257201" y="5393507"/>
              <a:ext cx="27402" cy="57243"/>
            </a:xfrm>
            <a:custGeom>
              <a:avLst/>
              <a:gdLst>
                <a:gd name="T0" fmla="*/ 3 w 32"/>
                <a:gd name="T1" fmla="*/ 0 h 64"/>
                <a:gd name="T2" fmla="*/ 3 w 32"/>
                <a:gd name="T3" fmla="*/ 12 h 64"/>
                <a:gd name="T4" fmla="*/ 4 w 32"/>
                <a:gd name="T5" fmla="*/ 13 h 64"/>
                <a:gd name="T6" fmla="*/ 4 w 32"/>
                <a:gd name="T7" fmla="*/ 13 h 64"/>
                <a:gd name="T8" fmla="*/ 4 w 32"/>
                <a:gd name="T9" fmla="*/ 13 h 64"/>
                <a:gd name="T10" fmla="*/ 4 w 32"/>
                <a:gd name="T11" fmla="*/ 13 h 64"/>
                <a:gd name="T12" fmla="*/ 4 w 32"/>
                <a:gd name="T13" fmla="*/ 13 h 64"/>
                <a:gd name="T14" fmla="*/ 0 w 32"/>
                <a:gd name="T15" fmla="*/ 13 h 64"/>
                <a:gd name="T16" fmla="*/ 0 w 32"/>
                <a:gd name="T17" fmla="*/ 13 h 64"/>
                <a:gd name="T18" fmla="*/ 1 w 32"/>
                <a:gd name="T19" fmla="*/ 13 h 64"/>
                <a:gd name="T20" fmla="*/ 1 w 32"/>
                <a:gd name="T21" fmla="*/ 13 h 64"/>
                <a:gd name="T22" fmla="*/ 1 w 32"/>
                <a:gd name="T23" fmla="*/ 13 h 64"/>
                <a:gd name="T24" fmla="*/ 1 w 32"/>
                <a:gd name="T25" fmla="*/ 12 h 64"/>
                <a:gd name="T26" fmla="*/ 1 w 32"/>
                <a:gd name="T27" fmla="*/ 12 h 64"/>
                <a:gd name="T28" fmla="*/ 1 w 32"/>
                <a:gd name="T29" fmla="*/ 11 h 64"/>
                <a:gd name="T30" fmla="*/ 1 w 32"/>
                <a:gd name="T31" fmla="*/ 3 h 64"/>
                <a:gd name="T32" fmla="*/ 1 w 32"/>
                <a:gd name="T33" fmla="*/ 3 h 64"/>
                <a:gd name="T34" fmla="*/ 1 w 32"/>
                <a:gd name="T35" fmla="*/ 3 h 64"/>
                <a:gd name="T36" fmla="*/ 1 w 32"/>
                <a:gd name="T37" fmla="*/ 2 h 64"/>
                <a:gd name="T38" fmla="*/ 1 w 32"/>
                <a:gd name="T39" fmla="*/ 2 h 64"/>
                <a:gd name="T40" fmla="*/ 1 w 32"/>
                <a:gd name="T41" fmla="*/ 3 h 64"/>
                <a:gd name="T42" fmla="*/ 1 w 32"/>
                <a:gd name="T43" fmla="*/ 3 h 64"/>
                <a:gd name="T44" fmla="*/ 0 w 32"/>
                <a:gd name="T45" fmla="*/ 2 h 64"/>
                <a:gd name="T46" fmla="*/ 3 w 32"/>
                <a:gd name="T47" fmla="*/ 0 h 64"/>
                <a:gd name="T48" fmla="*/ 3 w 32"/>
                <a:gd name="T49" fmla="*/ 0 h 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2"/>
                <a:gd name="T76" fmla="*/ 0 h 64"/>
                <a:gd name="T77" fmla="*/ 32 w 32"/>
                <a:gd name="T78" fmla="*/ 64 h 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2" h="64">
                  <a:moveTo>
                    <a:pt x="24" y="0"/>
                  </a:moveTo>
                  <a:lnTo>
                    <a:pt x="24" y="59"/>
                  </a:lnTo>
                  <a:lnTo>
                    <a:pt x="27" y="62"/>
                  </a:lnTo>
                  <a:lnTo>
                    <a:pt x="28" y="62"/>
                  </a:lnTo>
                  <a:lnTo>
                    <a:pt x="30" y="63"/>
                  </a:lnTo>
                  <a:lnTo>
                    <a:pt x="32" y="63"/>
                  </a:lnTo>
                  <a:lnTo>
                    <a:pt x="32" y="64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4" y="63"/>
                  </a:lnTo>
                  <a:lnTo>
                    <a:pt x="6" y="62"/>
                  </a:lnTo>
                  <a:lnTo>
                    <a:pt x="7" y="62"/>
                  </a:lnTo>
                  <a:lnTo>
                    <a:pt x="9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0" y="14"/>
                  </a:lnTo>
                  <a:lnTo>
                    <a:pt x="9" y="13"/>
                  </a:lnTo>
                  <a:lnTo>
                    <a:pt x="7" y="13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23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96" name="Freeform 233"/>
            <p:cNvSpPr>
              <a:spLocks/>
            </p:cNvSpPr>
            <p:nvPr/>
          </p:nvSpPr>
          <p:spPr bwMode="auto">
            <a:xfrm>
              <a:off x="2293256" y="5393507"/>
              <a:ext cx="34612" cy="57243"/>
            </a:xfrm>
            <a:custGeom>
              <a:avLst/>
              <a:gdLst>
                <a:gd name="T0" fmla="*/ 5 w 41"/>
                <a:gd name="T1" fmla="*/ 13 h 64"/>
                <a:gd name="T2" fmla="*/ 0 w 41"/>
                <a:gd name="T3" fmla="*/ 13 h 64"/>
                <a:gd name="T4" fmla="*/ 0 w 41"/>
                <a:gd name="T5" fmla="*/ 13 h 64"/>
                <a:gd name="T6" fmla="*/ 1 w 41"/>
                <a:gd name="T7" fmla="*/ 10 h 64"/>
                <a:gd name="T8" fmla="*/ 2 w 41"/>
                <a:gd name="T9" fmla="*/ 9 h 64"/>
                <a:gd name="T10" fmla="*/ 3 w 41"/>
                <a:gd name="T11" fmla="*/ 7 h 64"/>
                <a:gd name="T12" fmla="*/ 3 w 41"/>
                <a:gd name="T13" fmla="*/ 6 h 64"/>
                <a:gd name="T14" fmla="*/ 3 w 41"/>
                <a:gd name="T15" fmla="*/ 5 h 64"/>
                <a:gd name="T16" fmla="*/ 3 w 41"/>
                <a:gd name="T17" fmla="*/ 4 h 64"/>
                <a:gd name="T18" fmla="*/ 3 w 41"/>
                <a:gd name="T19" fmla="*/ 3 h 64"/>
                <a:gd name="T20" fmla="*/ 2 w 41"/>
                <a:gd name="T21" fmla="*/ 2 h 64"/>
                <a:gd name="T22" fmla="*/ 1 w 41"/>
                <a:gd name="T23" fmla="*/ 2 h 64"/>
                <a:gd name="T24" fmla="*/ 1 w 41"/>
                <a:gd name="T25" fmla="*/ 3 h 64"/>
                <a:gd name="T26" fmla="*/ 1 w 41"/>
                <a:gd name="T27" fmla="*/ 3 h 64"/>
                <a:gd name="T28" fmla="*/ 0 w 41"/>
                <a:gd name="T29" fmla="*/ 3 h 64"/>
                <a:gd name="T30" fmla="*/ 1 w 41"/>
                <a:gd name="T31" fmla="*/ 3 h 64"/>
                <a:gd name="T32" fmla="*/ 1 w 41"/>
                <a:gd name="T33" fmla="*/ 1 h 64"/>
                <a:gd name="T34" fmla="*/ 2 w 41"/>
                <a:gd name="T35" fmla="*/ 1 h 64"/>
                <a:gd name="T36" fmla="*/ 2 w 41"/>
                <a:gd name="T37" fmla="*/ 0 h 64"/>
                <a:gd name="T38" fmla="*/ 3 w 41"/>
                <a:gd name="T39" fmla="*/ 0 h 64"/>
                <a:gd name="T40" fmla="*/ 4 w 41"/>
                <a:gd name="T41" fmla="*/ 1 h 64"/>
                <a:gd name="T42" fmla="*/ 4 w 41"/>
                <a:gd name="T43" fmla="*/ 1 h 64"/>
                <a:gd name="T44" fmla="*/ 5 w 41"/>
                <a:gd name="T45" fmla="*/ 1 h 64"/>
                <a:gd name="T46" fmla="*/ 5 w 41"/>
                <a:gd name="T47" fmla="*/ 2 h 64"/>
                <a:gd name="T48" fmla="*/ 5 w 41"/>
                <a:gd name="T49" fmla="*/ 3 h 64"/>
                <a:gd name="T50" fmla="*/ 5 w 41"/>
                <a:gd name="T51" fmla="*/ 4 h 64"/>
                <a:gd name="T52" fmla="*/ 5 w 41"/>
                <a:gd name="T53" fmla="*/ 5 h 64"/>
                <a:gd name="T54" fmla="*/ 4 w 41"/>
                <a:gd name="T55" fmla="*/ 6 h 64"/>
                <a:gd name="T56" fmla="*/ 3 w 41"/>
                <a:gd name="T57" fmla="*/ 7 h 64"/>
                <a:gd name="T58" fmla="*/ 2 w 41"/>
                <a:gd name="T59" fmla="*/ 11 h 64"/>
                <a:gd name="T60" fmla="*/ 4 w 41"/>
                <a:gd name="T61" fmla="*/ 11 h 64"/>
                <a:gd name="T62" fmla="*/ 4 w 41"/>
                <a:gd name="T63" fmla="*/ 11 h 64"/>
                <a:gd name="T64" fmla="*/ 5 w 41"/>
                <a:gd name="T65" fmla="*/ 11 h 64"/>
                <a:gd name="T66" fmla="*/ 5 w 41"/>
                <a:gd name="T67" fmla="*/ 10 h 64"/>
                <a:gd name="T68" fmla="*/ 5 w 41"/>
                <a:gd name="T69" fmla="*/ 10 h 64"/>
                <a:gd name="T70" fmla="*/ 5 w 41"/>
                <a:gd name="T71" fmla="*/ 9 h 64"/>
                <a:gd name="T72" fmla="*/ 5 w 41"/>
                <a:gd name="T73" fmla="*/ 9 h 64"/>
                <a:gd name="T74" fmla="*/ 5 w 41"/>
                <a:gd name="T75" fmla="*/ 13 h 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1"/>
                <a:gd name="T115" fmla="*/ 0 h 64"/>
                <a:gd name="T116" fmla="*/ 41 w 41"/>
                <a:gd name="T117" fmla="*/ 64 h 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1" h="64">
                  <a:moveTo>
                    <a:pt x="37" y="64"/>
                  </a:moveTo>
                  <a:lnTo>
                    <a:pt x="0" y="64"/>
                  </a:lnTo>
                  <a:lnTo>
                    <a:pt x="0" y="63"/>
                  </a:lnTo>
                  <a:lnTo>
                    <a:pt x="10" y="50"/>
                  </a:lnTo>
                  <a:lnTo>
                    <a:pt x="19" y="42"/>
                  </a:lnTo>
                  <a:lnTo>
                    <a:pt x="23" y="36"/>
                  </a:lnTo>
                  <a:lnTo>
                    <a:pt x="24" y="31"/>
                  </a:lnTo>
                  <a:lnTo>
                    <a:pt x="26" y="27"/>
                  </a:lnTo>
                  <a:lnTo>
                    <a:pt x="26" y="20"/>
                  </a:lnTo>
                  <a:lnTo>
                    <a:pt x="23" y="14"/>
                  </a:lnTo>
                  <a:lnTo>
                    <a:pt x="19" y="11"/>
                  </a:lnTo>
                  <a:lnTo>
                    <a:pt x="10" y="11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3" y="13"/>
                  </a:lnTo>
                  <a:lnTo>
                    <a:pt x="9" y="4"/>
                  </a:lnTo>
                  <a:lnTo>
                    <a:pt x="13" y="1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30" y="3"/>
                  </a:lnTo>
                  <a:lnTo>
                    <a:pt x="33" y="6"/>
                  </a:lnTo>
                  <a:lnTo>
                    <a:pt x="37" y="8"/>
                  </a:lnTo>
                  <a:lnTo>
                    <a:pt x="37" y="11"/>
                  </a:lnTo>
                  <a:lnTo>
                    <a:pt x="38" y="14"/>
                  </a:lnTo>
                  <a:lnTo>
                    <a:pt x="38" y="20"/>
                  </a:lnTo>
                  <a:lnTo>
                    <a:pt x="37" y="24"/>
                  </a:lnTo>
                  <a:lnTo>
                    <a:pt x="35" y="29"/>
                  </a:lnTo>
                  <a:lnTo>
                    <a:pt x="28" y="39"/>
                  </a:lnTo>
                  <a:lnTo>
                    <a:pt x="14" y="53"/>
                  </a:lnTo>
                  <a:lnTo>
                    <a:pt x="34" y="53"/>
                  </a:lnTo>
                  <a:lnTo>
                    <a:pt x="35" y="52"/>
                  </a:lnTo>
                  <a:lnTo>
                    <a:pt x="37" y="52"/>
                  </a:lnTo>
                  <a:lnTo>
                    <a:pt x="37" y="50"/>
                  </a:lnTo>
                  <a:lnTo>
                    <a:pt x="38" y="49"/>
                  </a:lnTo>
                  <a:lnTo>
                    <a:pt x="40" y="46"/>
                  </a:lnTo>
                  <a:lnTo>
                    <a:pt x="41" y="46"/>
                  </a:lnTo>
                  <a:lnTo>
                    <a:pt x="37" y="6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97" name="Freeform 234"/>
            <p:cNvSpPr>
              <a:spLocks/>
            </p:cNvSpPr>
            <p:nvPr/>
          </p:nvSpPr>
          <p:spPr bwMode="auto">
            <a:xfrm>
              <a:off x="2337964" y="5393507"/>
              <a:ext cx="28844" cy="57243"/>
            </a:xfrm>
            <a:custGeom>
              <a:avLst/>
              <a:gdLst>
                <a:gd name="T0" fmla="*/ 4 w 32"/>
                <a:gd name="T1" fmla="*/ 0 h 64"/>
                <a:gd name="T2" fmla="*/ 4 w 32"/>
                <a:gd name="T3" fmla="*/ 12 h 64"/>
                <a:gd name="T4" fmla="*/ 4 w 32"/>
                <a:gd name="T5" fmla="*/ 13 h 64"/>
                <a:gd name="T6" fmla="*/ 4 w 32"/>
                <a:gd name="T7" fmla="*/ 13 h 64"/>
                <a:gd name="T8" fmla="*/ 4 w 32"/>
                <a:gd name="T9" fmla="*/ 13 h 64"/>
                <a:gd name="T10" fmla="*/ 4 w 32"/>
                <a:gd name="T11" fmla="*/ 13 h 64"/>
                <a:gd name="T12" fmla="*/ 4 w 32"/>
                <a:gd name="T13" fmla="*/ 13 h 64"/>
                <a:gd name="T14" fmla="*/ 0 w 32"/>
                <a:gd name="T15" fmla="*/ 13 h 64"/>
                <a:gd name="T16" fmla="*/ 0 w 32"/>
                <a:gd name="T17" fmla="*/ 13 h 64"/>
                <a:gd name="T18" fmla="*/ 1 w 32"/>
                <a:gd name="T19" fmla="*/ 13 h 64"/>
                <a:gd name="T20" fmla="*/ 1 w 32"/>
                <a:gd name="T21" fmla="*/ 13 h 64"/>
                <a:gd name="T22" fmla="*/ 1 w 32"/>
                <a:gd name="T23" fmla="*/ 13 h 64"/>
                <a:gd name="T24" fmla="*/ 1 w 32"/>
                <a:gd name="T25" fmla="*/ 12 h 64"/>
                <a:gd name="T26" fmla="*/ 1 w 32"/>
                <a:gd name="T27" fmla="*/ 12 h 64"/>
                <a:gd name="T28" fmla="*/ 1 w 32"/>
                <a:gd name="T29" fmla="*/ 11 h 64"/>
                <a:gd name="T30" fmla="*/ 2 w 32"/>
                <a:gd name="T31" fmla="*/ 11 h 64"/>
                <a:gd name="T32" fmla="*/ 2 w 32"/>
                <a:gd name="T33" fmla="*/ 3 h 64"/>
                <a:gd name="T34" fmla="*/ 1 w 32"/>
                <a:gd name="T35" fmla="*/ 3 h 64"/>
                <a:gd name="T36" fmla="*/ 1 w 32"/>
                <a:gd name="T37" fmla="*/ 3 h 64"/>
                <a:gd name="T38" fmla="*/ 1 w 32"/>
                <a:gd name="T39" fmla="*/ 2 h 64"/>
                <a:gd name="T40" fmla="*/ 1 w 32"/>
                <a:gd name="T41" fmla="*/ 2 h 64"/>
                <a:gd name="T42" fmla="*/ 0 w 32"/>
                <a:gd name="T43" fmla="*/ 3 h 64"/>
                <a:gd name="T44" fmla="*/ 0 w 32"/>
                <a:gd name="T45" fmla="*/ 2 h 64"/>
                <a:gd name="T46" fmla="*/ 4 w 32"/>
                <a:gd name="T47" fmla="*/ 0 h 64"/>
                <a:gd name="T48" fmla="*/ 4 w 32"/>
                <a:gd name="T49" fmla="*/ 0 h 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2"/>
                <a:gd name="T76" fmla="*/ 0 h 64"/>
                <a:gd name="T77" fmla="*/ 32 w 32"/>
                <a:gd name="T78" fmla="*/ 64 h 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2" h="64">
                  <a:moveTo>
                    <a:pt x="23" y="0"/>
                  </a:moveTo>
                  <a:lnTo>
                    <a:pt x="23" y="59"/>
                  </a:lnTo>
                  <a:lnTo>
                    <a:pt x="26" y="62"/>
                  </a:lnTo>
                  <a:lnTo>
                    <a:pt x="28" y="62"/>
                  </a:lnTo>
                  <a:lnTo>
                    <a:pt x="28" y="63"/>
                  </a:lnTo>
                  <a:lnTo>
                    <a:pt x="32" y="63"/>
                  </a:lnTo>
                  <a:lnTo>
                    <a:pt x="32" y="64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2" y="63"/>
                  </a:lnTo>
                  <a:lnTo>
                    <a:pt x="5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8" y="60"/>
                  </a:lnTo>
                  <a:lnTo>
                    <a:pt x="8" y="57"/>
                  </a:lnTo>
                  <a:lnTo>
                    <a:pt x="9" y="55"/>
                  </a:lnTo>
                  <a:lnTo>
                    <a:pt x="9" y="14"/>
                  </a:lnTo>
                  <a:lnTo>
                    <a:pt x="8" y="13"/>
                  </a:lnTo>
                  <a:lnTo>
                    <a:pt x="7" y="13"/>
                  </a:lnTo>
                  <a:lnTo>
                    <a:pt x="5" y="11"/>
                  </a:lnTo>
                  <a:lnTo>
                    <a:pt x="2" y="11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98" name="Freeform 235"/>
            <p:cNvSpPr>
              <a:spLocks/>
            </p:cNvSpPr>
            <p:nvPr/>
          </p:nvSpPr>
          <p:spPr bwMode="auto">
            <a:xfrm>
              <a:off x="2698510" y="5393507"/>
              <a:ext cx="27402" cy="57243"/>
            </a:xfrm>
            <a:custGeom>
              <a:avLst/>
              <a:gdLst>
                <a:gd name="T0" fmla="*/ 3 w 32"/>
                <a:gd name="T1" fmla="*/ 0 h 64"/>
                <a:gd name="T2" fmla="*/ 3 w 32"/>
                <a:gd name="T3" fmla="*/ 12 h 64"/>
                <a:gd name="T4" fmla="*/ 3 w 32"/>
                <a:gd name="T5" fmla="*/ 13 h 64"/>
                <a:gd name="T6" fmla="*/ 4 w 32"/>
                <a:gd name="T7" fmla="*/ 13 h 64"/>
                <a:gd name="T8" fmla="*/ 4 w 32"/>
                <a:gd name="T9" fmla="*/ 13 h 64"/>
                <a:gd name="T10" fmla="*/ 4 w 32"/>
                <a:gd name="T11" fmla="*/ 13 h 64"/>
                <a:gd name="T12" fmla="*/ 4 w 32"/>
                <a:gd name="T13" fmla="*/ 13 h 64"/>
                <a:gd name="T14" fmla="*/ 0 w 32"/>
                <a:gd name="T15" fmla="*/ 13 h 64"/>
                <a:gd name="T16" fmla="*/ 0 w 32"/>
                <a:gd name="T17" fmla="*/ 13 h 64"/>
                <a:gd name="T18" fmla="*/ 1 w 32"/>
                <a:gd name="T19" fmla="*/ 13 h 64"/>
                <a:gd name="T20" fmla="*/ 1 w 32"/>
                <a:gd name="T21" fmla="*/ 13 h 64"/>
                <a:gd name="T22" fmla="*/ 1 w 32"/>
                <a:gd name="T23" fmla="*/ 13 h 64"/>
                <a:gd name="T24" fmla="*/ 1 w 32"/>
                <a:gd name="T25" fmla="*/ 12 h 64"/>
                <a:gd name="T26" fmla="*/ 1 w 32"/>
                <a:gd name="T27" fmla="*/ 12 h 64"/>
                <a:gd name="T28" fmla="*/ 1 w 32"/>
                <a:gd name="T29" fmla="*/ 11 h 64"/>
                <a:gd name="T30" fmla="*/ 1 w 32"/>
                <a:gd name="T31" fmla="*/ 3 h 64"/>
                <a:gd name="T32" fmla="*/ 1 w 32"/>
                <a:gd name="T33" fmla="*/ 3 h 64"/>
                <a:gd name="T34" fmla="*/ 1 w 32"/>
                <a:gd name="T35" fmla="*/ 3 h 64"/>
                <a:gd name="T36" fmla="*/ 1 w 32"/>
                <a:gd name="T37" fmla="*/ 2 h 64"/>
                <a:gd name="T38" fmla="*/ 1 w 32"/>
                <a:gd name="T39" fmla="*/ 2 h 64"/>
                <a:gd name="T40" fmla="*/ 1 w 32"/>
                <a:gd name="T41" fmla="*/ 3 h 64"/>
                <a:gd name="T42" fmla="*/ 1 w 32"/>
                <a:gd name="T43" fmla="*/ 3 h 64"/>
                <a:gd name="T44" fmla="*/ 0 w 32"/>
                <a:gd name="T45" fmla="*/ 2 h 64"/>
                <a:gd name="T46" fmla="*/ 3 w 32"/>
                <a:gd name="T47" fmla="*/ 0 h 64"/>
                <a:gd name="T48" fmla="*/ 3 w 32"/>
                <a:gd name="T49" fmla="*/ 0 h 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2"/>
                <a:gd name="T76" fmla="*/ 0 h 64"/>
                <a:gd name="T77" fmla="*/ 32 w 32"/>
                <a:gd name="T78" fmla="*/ 64 h 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2" h="64">
                  <a:moveTo>
                    <a:pt x="24" y="0"/>
                  </a:moveTo>
                  <a:lnTo>
                    <a:pt x="24" y="59"/>
                  </a:lnTo>
                  <a:lnTo>
                    <a:pt x="26" y="62"/>
                  </a:lnTo>
                  <a:lnTo>
                    <a:pt x="28" y="62"/>
                  </a:lnTo>
                  <a:lnTo>
                    <a:pt x="29" y="63"/>
                  </a:lnTo>
                  <a:lnTo>
                    <a:pt x="32" y="63"/>
                  </a:lnTo>
                  <a:lnTo>
                    <a:pt x="32" y="64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4" y="63"/>
                  </a:lnTo>
                  <a:lnTo>
                    <a:pt x="5" y="62"/>
                  </a:lnTo>
                  <a:lnTo>
                    <a:pt x="7" y="62"/>
                  </a:lnTo>
                  <a:lnTo>
                    <a:pt x="8" y="60"/>
                  </a:lnTo>
                  <a:lnTo>
                    <a:pt x="8" y="59"/>
                  </a:lnTo>
                  <a:lnTo>
                    <a:pt x="10" y="57"/>
                  </a:lnTo>
                  <a:lnTo>
                    <a:pt x="10" y="14"/>
                  </a:lnTo>
                  <a:lnTo>
                    <a:pt x="8" y="13"/>
                  </a:lnTo>
                  <a:lnTo>
                    <a:pt x="7" y="13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199" name="Freeform 236"/>
            <p:cNvSpPr>
              <a:spLocks/>
            </p:cNvSpPr>
            <p:nvPr/>
          </p:nvSpPr>
          <p:spPr bwMode="auto">
            <a:xfrm>
              <a:off x="2734565" y="5393507"/>
              <a:ext cx="36055" cy="57243"/>
            </a:xfrm>
            <a:custGeom>
              <a:avLst/>
              <a:gdLst>
                <a:gd name="T0" fmla="*/ 6 w 40"/>
                <a:gd name="T1" fmla="*/ 13 h 64"/>
                <a:gd name="T2" fmla="*/ 0 w 40"/>
                <a:gd name="T3" fmla="*/ 13 h 64"/>
                <a:gd name="T4" fmla="*/ 0 w 40"/>
                <a:gd name="T5" fmla="*/ 13 h 64"/>
                <a:gd name="T6" fmla="*/ 2 w 40"/>
                <a:gd name="T7" fmla="*/ 10 h 64"/>
                <a:gd name="T8" fmla="*/ 3 w 40"/>
                <a:gd name="T9" fmla="*/ 9 h 64"/>
                <a:gd name="T10" fmla="*/ 4 w 40"/>
                <a:gd name="T11" fmla="*/ 7 h 64"/>
                <a:gd name="T12" fmla="*/ 4 w 40"/>
                <a:gd name="T13" fmla="*/ 6 h 64"/>
                <a:gd name="T14" fmla="*/ 4 w 40"/>
                <a:gd name="T15" fmla="*/ 5 h 64"/>
                <a:gd name="T16" fmla="*/ 4 w 40"/>
                <a:gd name="T17" fmla="*/ 4 h 64"/>
                <a:gd name="T18" fmla="*/ 4 w 40"/>
                <a:gd name="T19" fmla="*/ 3 h 64"/>
                <a:gd name="T20" fmla="*/ 3 w 40"/>
                <a:gd name="T21" fmla="*/ 2 h 64"/>
                <a:gd name="T22" fmla="*/ 2 w 40"/>
                <a:gd name="T23" fmla="*/ 2 h 64"/>
                <a:gd name="T24" fmla="*/ 1 w 40"/>
                <a:gd name="T25" fmla="*/ 3 h 64"/>
                <a:gd name="T26" fmla="*/ 1 w 40"/>
                <a:gd name="T27" fmla="*/ 3 h 64"/>
                <a:gd name="T28" fmla="*/ 0 w 40"/>
                <a:gd name="T29" fmla="*/ 3 h 64"/>
                <a:gd name="T30" fmla="*/ 1 w 40"/>
                <a:gd name="T31" fmla="*/ 3 h 64"/>
                <a:gd name="T32" fmla="*/ 1 w 40"/>
                <a:gd name="T33" fmla="*/ 1 h 64"/>
                <a:gd name="T34" fmla="*/ 2 w 40"/>
                <a:gd name="T35" fmla="*/ 1 h 64"/>
                <a:gd name="T36" fmla="*/ 3 w 40"/>
                <a:gd name="T37" fmla="*/ 0 h 64"/>
                <a:gd name="T38" fmla="*/ 4 w 40"/>
                <a:gd name="T39" fmla="*/ 0 h 64"/>
                <a:gd name="T40" fmla="*/ 4 w 40"/>
                <a:gd name="T41" fmla="*/ 1 h 64"/>
                <a:gd name="T42" fmla="*/ 5 w 40"/>
                <a:gd name="T43" fmla="*/ 1 h 64"/>
                <a:gd name="T44" fmla="*/ 6 w 40"/>
                <a:gd name="T45" fmla="*/ 1 h 64"/>
                <a:gd name="T46" fmla="*/ 6 w 40"/>
                <a:gd name="T47" fmla="*/ 2 h 64"/>
                <a:gd name="T48" fmla="*/ 6 w 40"/>
                <a:gd name="T49" fmla="*/ 3 h 64"/>
                <a:gd name="T50" fmla="*/ 6 w 40"/>
                <a:gd name="T51" fmla="*/ 4 h 64"/>
                <a:gd name="T52" fmla="*/ 6 w 40"/>
                <a:gd name="T53" fmla="*/ 5 h 64"/>
                <a:gd name="T54" fmla="*/ 6 w 40"/>
                <a:gd name="T55" fmla="*/ 6 h 64"/>
                <a:gd name="T56" fmla="*/ 4 w 40"/>
                <a:gd name="T57" fmla="*/ 7 h 64"/>
                <a:gd name="T58" fmla="*/ 3 w 40"/>
                <a:gd name="T59" fmla="*/ 11 h 64"/>
                <a:gd name="T60" fmla="*/ 5 w 40"/>
                <a:gd name="T61" fmla="*/ 11 h 64"/>
                <a:gd name="T62" fmla="*/ 6 w 40"/>
                <a:gd name="T63" fmla="*/ 11 h 64"/>
                <a:gd name="T64" fmla="*/ 6 w 40"/>
                <a:gd name="T65" fmla="*/ 11 h 64"/>
                <a:gd name="T66" fmla="*/ 6 w 40"/>
                <a:gd name="T67" fmla="*/ 10 h 64"/>
                <a:gd name="T68" fmla="*/ 6 w 40"/>
                <a:gd name="T69" fmla="*/ 10 h 64"/>
                <a:gd name="T70" fmla="*/ 6 w 40"/>
                <a:gd name="T71" fmla="*/ 9 h 64"/>
                <a:gd name="T72" fmla="*/ 6 w 40"/>
                <a:gd name="T73" fmla="*/ 9 h 64"/>
                <a:gd name="T74" fmla="*/ 6 w 40"/>
                <a:gd name="T75" fmla="*/ 13 h 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0"/>
                <a:gd name="T115" fmla="*/ 0 h 64"/>
                <a:gd name="T116" fmla="*/ 40 w 40"/>
                <a:gd name="T117" fmla="*/ 64 h 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0" h="64">
                  <a:moveTo>
                    <a:pt x="36" y="64"/>
                  </a:moveTo>
                  <a:lnTo>
                    <a:pt x="0" y="64"/>
                  </a:lnTo>
                  <a:lnTo>
                    <a:pt x="0" y="63"/>
                  </a:lnTo>
                  <a:lnTo>
                    <a:pt x="10" y="50"/>
                  </a:lnTo>
                  <a:lnTo>
                    <a:pt x="18" y="42"/>
                  </a:lnTo>
                  <a:lnTo>
                    <a:pt x="22" y="36"/>
                  </a:lnTo>
                  <a:lnTo>
                    <a:pt x="24" y="31"/>
                  </a:lnTo>
                  <a:lnTo>
                    <a:pt x="25" y="27"/>
                  </a:lnTo>
                  <a:lnTo>
                    <a:pt x="25" y="20"/>
                  </a:lnTo>
                  <a:lnTo>
                    <a:pt x="22" y="14"/>
                  </a:lnTo>
                  <a:lnTo>
                    <a:pt x="18" y="11"/>
                  </a:lnTo>
                  <a:lnTo>
                    <a:pt x="10" y="11"/>
                  </a:lnTo>
                  <a:lnTo>
                    <a:pt x="5" y="14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3" y="13"/>
                  </a:lnTo>
                  <a:lnTo>
                    <a:pt x="8" y="4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29" y="3"/>
                  </a:lnTo>
                  <a:lnTo>
                    <a:pt x="32" y="6"/>
                  </a:lnTo>
                  <a:lnTo>
                    <a:pt x="36" y="8"/>
                  </a:lnTo>
                  <a:lnTo>
                    <a:pt x="36" y="11"/>
                  </a:lnTo>
                  <a:lnTo>
                    <a:pt x="38" y="14"/>
                  </a:lnTo>
                  <a:lnTo>
                    <a:pt x="38" y="20"/>
                  </a:lnTo>
                  <a:lnTo>
                    <a:pt x="36" y="24"/>
                  </a:lnTo>
                  <a:lnTo>
                    <a:pt x="35" y="29"/>
                  </a:lnTo>
                  <a:lnTo>
                    <a:pt x="28" y="39"/>
                  </a:lnTo>
                  <a:lnTo>
                    <a:pt x="14" y="53"/>
                  </a:lnTo>
                  <a:lnTo>
                    <a:pt x="33" y="53"/>
                  </a:lnTo>
                  <a:lnTo>
                    <a:pt x="35" y="52"/>
                  </a:lnTo>
                  <a:lnTo>
                    <a:pt x="36" y="52"/>
                  </a:lnTo>
                  <a:lnTo>
                    <a:pt x="36" y="50"/>
                  </a:lnTo>
                  <a:lnTo>
                    <a:pt x="38" y="49"/>
                  </a:lnTo>
                  <a:lnTo>
                    <a:pt x="39" y="46"/>
                  </a:lnTo>
                  <a:lnTo>
                    <a:pt x="40" y="46"/>
                  </a:lnTo>
                  <a:lnTo>
                    <a:pt x="36" y="6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00" name="Freeform 237"/>
            <p:cNvSpPr>
              <a:spLocks/>
            </p:cNvSpPr>
            <p:nvPr/>
          </p:nvSpPr>
          <p:spPr bwMode="auto">
            <a:xfrm>
              <a:off x="2773504" y="5393507"/>
              <a:ext cx="38939" cy="57243"/>
            </a:xfrm>
            <a:custGeom>
              <a:avLst/>
              <a:gdLst>
                <a:gd name="T0" fmla="*/ 6 w 42"/>
                <a:gd name="T1" fmla="*/ 13 h 64"/>
                <a:gd name="T2" fmla="*/ 0 w 42"/>
                <a:gd name="T3" fmla="*/ 13 h 64"/>
                <a:gd name="T4" fmla="*/ 0 w 42"/>
                <a:gd name="T5" fmla="*/ 13 h 64"/>
                <a:gd name="T6" fmla="*/ 2 w 42"/>
                <a:gd name="T7" fmla="*/ 10 h 64"/>
                <a:gd name="T8" fmla="*/ 3 w 42"/>
                <a:gd name="T9" fmla="*/ 9 h 64"/>
                <a:gd name="T10" fmla="*/ 4 w 42"/>
                <a:gd name="T11" fmla="*/ 7 h 64"/>
                <a:gd name="T12" fmla="*/ 4 w 42"/>
                <a:gd name="T13" fmla="*/ 6 h 64"/>
                <a:gd name="T14" fmla="*/ 4 w 42"/>
                <a:gd name="T15" fmla="*/ 5 h 64"/>
                <a:gd name="T16" fmla="*/ 4 w 42"/>
                <a:gd name="T17" fmla="*/ 5 h 64"/>
                <a:gd name="T18" fmla="*/ 4 w 42"/>
                <a:gd name="T19" fmla="*/ 4 h 64"/>
                <a:gd name="T20" fmla="*/ 4 w 42"/>
                <a:gd name="T21" fmla="*/ 3 h 64"/>
                <a:gd name="T22" fmla="*/ 3 w 42"/>
                <a:gd name="T23" fmla="*/ 2 h 64"/>
                <a:gd name="T24" fmla="*/ 2 w 42"/>
                <a:gd name="T25" fmla="*/ 2 h 64"/>
                <a:gd name="T26" fmla="*/ 1 w 42"/>
                <a:gd name="T27" fmla="*/ 3 h 64"/>
                <a:gd name="T28" fmla="*/ 1 w 42"/>
                <a:gd name="T29" fmla="*/ 3 h 64"/>
                <a:gd name="T30" fmla="*/ 1 w 42"/>
                <a:gd name="T31" fmla="*/ 3 h 64"/>
                <a:gd name="T32" fmla="*/ 1 w 42"/>
                <a:gd name="T33" fmla="*/ 3 h 64"/>
                <a:gd name="T34" fmla="*/ 2 w 42"/>
                <a:gd name="T35" fmla="*/ 1 h 64"/>
                <a:gd name="T36" fmla="*/ 3 w 42"/>
                <a:gd name="T37" fmla="*/ 1 h 64"/>
                <a:gd name="T38" fmla="*/ 3 w 42"/>
                <a:gd name="T39" fmla="*/ 0 h 64"/>
                <a:gd name="T40" fmla="*/ 4 w 42"/>
                <a:gd name="T41" fmla="*/ 0 h 64"/>
                <a:gd name="T42" fmla="*/ 5 w 42"/>
                <a:gd name="T43" fmla="*/ 1 h 64"/>
                <a:gd name="T44" fmla="*/ 5 w 42"/>
                <a:gd name="T45" fmla="*/ 1 h 64"/>
                <a:gd name="T46" fmla="*/ 6 w 42"/>
                <a:gd name="T47" fmla="*/ 1 h 64"/>
                <a:gd name="T48" fmla="*/ 6 w 42"/>
                <a:gd name="T49" fmla="*/ 3 h 64"/>
                <a:gd name="T50" fmla="*/ 6 w 42"/>
                <a:gd name="T51" fmla="*/ 4 h 64"/>
                <a:gd name="T52" fmla="*/ 6 w 42"/>
                <a:gd name="T53" fmla="*/ 5 h 64"/>
                <a:gd name="T54" fmla="*/ 6 w 42"/>
                <a:gd name="T55" fmla="*/ 6 h 64"/>
                <a:gd name="T56" fmla="*/ 5 w 42"/>
                <a:gd name="T57" fmla="*/ 7 h 64"/>
                <a:gd name="T58" fmla="*/ 3 w 42"/>
                <a:gd name="T59" fmla="*/ 11 h 64"/>
                <a:gd name="T60" fmla="*/ 6 w 42"/>
                <a:gd name="T61" fmla="*/ 11 h 64"/>
                <a:gd name="T62" fmla="*/ 6 w 42"/>
                <a:gd name="T63" fmla="*/ 10 h 64"/>
                <a:gd name="T64" fmla="*/ 7 w 42"/>
                <a:gd name="T65" fmla="*/ 9 h 64"/>
                <a:gd name="T66" fmla="*/ 7 w 42"/>
                <a:gd name="T67" fmla="*/ 9 h 64"/>
                <a:gd name="T68" fmla="*/ 6 w 42"/>
                <a:gd name="T69" fmla="*/ 13 h 6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2"/>
                <a:gd name="T106" fmla="*/ 0 h 64"/>
                <a:gd name="T107" fmla="*/ 42 w 42"/>
                <a:gd name="T108" fmla="*/ 64 h 6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2" h="64">
                  <a:moveTo>
                    <a:pt x="38" y="64"/>
                  </a:moveTo>
                  <a:lnTo>
                    <a:pt x="0" y="64"/>
                  </a:lnTo>
                  <a:lnTo>
                    <a:pt x="0" y="63"/>
                  </a:lnTo>
                  <a:lnTo>
                    <a:pt x="11" y="50"/>
                  </a:lnTo>
                  <a:lnTo>
                    <a:pt x="18" y="42"/>
                  </a:lnTo>
                  <a:lnTo>
                    <a:pt x="24" y="36"/>
                  </a:lnTo>
                  <a:lnTo>
                    <a:pt x="25" y="31"/>
                  </a:lnTo>
                  <a:lnTo>
                    <a:pt x="25" y="27"/>
                  </a:lnTo>
                  <a:lnTo>
                    <a:pt x="27" y="22"/>
                  </a:lnTo>
                  <a:lnTo>
                    <a:pt x="27" y="20"/>
                  </a:lnTo>
                  <a:lnTo>
                    <a:pt x="24" y="14"/>
                  </a:lnTo>
                  <a:lnTo>
                    <a:pt x="20" y="11"/>
                  </a:lnTo>
                  <a:lnTo>
                    <a:pt x="11" y="11"/>
                  </a:lnTo>
                  <a:lnTo>
                    <a:pt x="7" y="14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4" y="13"/>
                  </a:lnTo>
                  <a:lnTo>
                    <a:pt x="10" y="4"/>
                  </a:lnTo>
                  <a:lnTo>
                    <a:pt x="14" y="1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31" y="3"/>
                  </a:lnTo>
                  <a:lnTo>
                    <a:pt x="36" y="8"/>
                  </a:lnTo>
                  <a:lnTo>
                    <a:pt x="39" y="14"/>
                  </a:lnTo>
                  <a:lnTo>
                    <a:pt x="39" y="20"/>
                  </a:lnTo>
                  <a:lnTo>
                    <a:pt x="38" y="24"/>
                  </a:lnTo>
                  <a:lnTo>
                    <a:pt x="36" y="29"/>
                  </a:lnTo>
                  <a:lnTo>
                    <a:pt x="29" y="39"/>
                  </a:lnTo>
                  <a:lnTo>
                    <a:pt x="15" y="53"/>
                  </a:lnTo>
                  <a:lnTo>
                    <a:pt x="35" y="53"/>
                  </a:lnTo>
                  <a:lnTo>
                    <a:pt x="39" y="49"/>
                  </a:lnTo>
                  <a:lnTo>
                    <a:pt x="41" y="46"/>
                  </a:lnTo>
                  <a:lnTo>
                    <a:pt x="42" y="46"/>
                  </a:lnTo>
                  <a:lnTo>
                    <a:pt x="38" y="6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01" name="Freeform 238"/>
            <p:cNvSpPr>
              <a:spLocks/>
            </p:cNvSpPr>
            <p:nvPr/>
          </p:nvSpPr>
          <p:spPr bwMode="auto">
            <a:xfrm>
              <a:off x="3141261" y="5393507"/>
              <a:ext cx="27402" cy="57243"/>
            </a:xfrm>
            <a:custGeom>
              <a:avLst/>
              <a:gdLst>
                <a:gd name="T0" fmla="*/ 3 w 32"/>
                <a:gd name="T1" fmla="*/ 0 h 64"/>
                <a:gd name="T2" fmla="*/ 3 w 32"/>
                <a:gd name="T3" fmla="*/ 12 h 64"/>
                <a:gd name="T4" fmla="*/ 3 w 32"/>
                <a:gd name="T5" fmla="*/ 13 h 64"/>
                <a:gd name="T6" fmla="*/ 4 w 32"/>
                <a:gd name="T7" fmla="*/ 13 h 64"/>
                <a:gd name="T8" fmla="*/ 4 w 32"/>
                <a:gd name="T9" fmla="*/ 13 h 64"/>
                <a:gd name="T10" fmla="*/ 4 w 32"/>
                <a:gd name="T11" fmla="*/ 13 h 64"/>
                <a:gd name="T12" fmla="*/ 4 w 32"/>
                <a:gd name="T13" fmla="*/ 13 h 64"/>
                <a:gd name="T14" fmla="*/ 0 w 32"/>
                <a:gd name="T15" fmla="*/ 13 h 64"/>
                <a:gd name="T16" fmla="*/ 0 w 32"/>
                <a:gd name="T17" fmla="*/ 13 h 64"/>
                <a:gd name="T18" fmla="*/ 1 w 32"/>
                <a:gd name="T19" fmla="*/ 13 h 64"/>
                <a:gd name="T20" fmla="*/ 1 w 32"/>
                <a:gd name="T21" fmla="*/ 13 h 64"/>
                <a:gd name="T22" fmla="*/ 1 w 32"/>
                <a:gd name="T23" fmla="*/ 13 h 64"/>
                <a:gd name="T24" fmla="*/ 1 w 32"/>
                <a:gd name="T25" fmla="*/ 12 h 64"/>
                <a:gd name="T26" fmla="*/ 1 w 32"/>
                <a:gd name="T27" fmla="*/ 12 h 64"/>
                <a:gd name="T28" fmla="*/ 1 w 32"/>
                <a:gd name="T29" fmla="*/ 11 h 64"/>
                <a:gd name="T30" fmla="*/ 1 w 32"/>
                <a:gd name="T31" fmla="*/ 3 h 64"/>
                <a:gd name="T32" fmla="*/ 1 w 32"/>
                <a:gd name="T33" fmla="*/ 3 h 64"/>
                <a:gd name="T34" fmla="*/ 1 w 32"/>
                <a:gd name="T35" fmla="*/ 3 h 64"/>
                <a:gd name="T36" fmla="*/ 1 w 32"/>
                <a:gd name="T37" fmla="*/ 2 h 64"/>
                <a:gd name="T38" fmla="*/ 1 w 32"/>
                <a:gd name="T39" fmla="*/ 2 h 64"/>
                <a:gd name="T40" fmla="*/ 1 w 32"/>
                <a:gd name="T41" fmla="*/ 3 h 64"/>
                <a:gd name="T42" fmla="*/ 1 w 32"/>
                <a:gd name="T43" fmla="*/ 3 h 64"/>
                <a:gd name="T44" fmla="*/ 0 w 32"/>
                <a:gd name="T45" fmla="*/ 2 h 64"/>
                <a:gd name="T46" fmla="*/ 3 w 32"/>
                <a:gd name="T47" fmla="*/ 0 h 64"/>
                <a:gd name="T48" fmla="*/ 3 w 32"/>
                <a:gd name="T49" fmla="*/ 0 h 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2"/>
                <a:gd name="T76" fmla="*/ 0 h 64"/>
                <a:gd name="T77" fmla="*/ 32 w 32"/>
                <a:gd name="T78" fmla="*/ 64 h 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2" h="64">
                  <a:moveTo>
                    <a:pt x="23" y="0"/>
                  </a:moveTo>
                  <a:lnTo>
                    <a:pt x="23" y="59"/>
                  </a:lnTo>
                  <a:lnTo>
                    <a:pt x="26" y="62"/>
                  </a:lnTo>
                  <a:lnTo>
                    <a:pt x="28" y="62"/>
                  </a:lnTo>
                  <a:lnTo>
                    <a:pt x="29" y="63"/>
                  </a:lnTo>
                  <a:lnTo>
                    <a:pt x="32" y="63"/>
                  </a:lnTo>
                  <a:lnTo>
                    <a:pt x="32" y="64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4" y="63"/>
                  </a:lnTo>
                  <a:lnTo>
                    <a:pt x="5" y="62"/>
                  </a:lnTo>
                  <a:lnTo>
                    <a:pt x="7" y="62"/>
                  </a:lnTo>
                  <a:lnTo>
                    <a:pt x="8" y="60"/>
                  </a:lnTo>
                  <a:lnTo>
                    <a:pt x="8" y="59"/>
                  </a:lnTo>
                  <a:lnTo>
                    <a:pt x="9" y="57"/>
                  </a:lnTo>
                  <a:lnTo>
                    <a:pt x="9" y="14"/>
                  </a:lnTo>
                  <a:lnTo>
                    <a:pt x="8" y="13"/>
                  </a:lnTo>
                  <a:lnTo>
                    <a:pt x="7" y="13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02" name="Freeform 239"/>
            <p:cNvSpPr>
              <a:spLocks/>
            </p:cNvSpPr>
            <p:nvPr/>
          </p:nvSpPr>
          <p:spPr bwMode="auto">
            <a:xfrm>
              <a:off x="3177315" y="5393507"/>
              <a:ext cx="34612" cy="57243"/>
            </a:xfrm>
            <a:custGeom>
              <a:avLst/>
              <a:gdLst>
                <a:gd name="T0" fmla="*/ 5 w 40"/>
                <a:gd name="T1" fmla="*/ 13 h 64"/>
                <a:gd name="T2" fmla="*/ 0 w 40"/>
                <a:gd name="T3" fmla="*/ 13 h 64"/>
                <a:gd name="T4" fmla="*/ 0 w 40"/>
                <a:gd name="T5" fmla="*/ 13 h 64"/>
                <a:gd name="T6" fmla="*/ 1 w 40"/>
                <a:gd name="T7" fmla="*/ 10 h 64"/>
                <a:gd name="T8" fmla="*/ 2 w 40"/>
                <a:gd name="T9" fmla="*/ 9 h 64"/>
                <a:gd name="T10" fmla="*/ 3 w 40"/>
                <a:gd name="T11" fmla="*/ 6 h 64"/>
                <a:gd name="T12" fmla="*/ 3 w 40"/>
                <a:gd name="T13" fmla="*/ 5 h 64"/>
                <a:gd name="T14" fmla="*/ 3 w 40"/>
                <a:gd name="T15" fmla="*/ 4 h 64"/>
                <a:gd name="T16" fmla="*/ 3 w 40"/>
                <a:gd name="T17" fmla="*/ 3 h 64"/>
                <a:gd name="T18" fmla="*/ 2 w 40"/>
                <a:gd name="T19" fmla="*/ 3 h 64"/>
                <a:gd name="T20" fmla="*/ 2 w 40"/>
                <a:gd name="T21" fmla="*/ 2 h 64"/>
                <a:gd name="T22" fmla="*/ 1 w 40"/>
                <a:gd name="T23" fmla="*/ 2 h 64"/>
                <a:gd name="T24" fmla="*/ 1 w 40"/>
                <a:gd name="T25" fmla="*/ 3 h 64"/>
                <a:gd name="T26" fmla="*/ 1 w 40"/>
                <a:gd name="T27" fmla="*/ 3 h 64"/>
                <a:gd name="T28" fmla="*/ 0 w 40"/>
                <a:gd name="T29" fmla="*/ 3 h 64"/>
                <a:gd name="T30" fmla="*/ 1 w 40"/>
                <a:gd name="T31" fmla="*/ 3 h 64"/>
                <a:gd name="T32" fmla="*/ 1 w 40"/>
                <a:gd name="T33" fmla="*/ 1 h 64"/>
                <a:gd name="T34" fmla="*/ 1 w 40"/>
                <a:gd name="T35" fmla="*/ 1 h 64"/>
                <a:gd name="T36" fmla="*/ 2 w 40"/>
                <a:gd name="T37" fmla="*/ 0 h 64"/>
                <a:gd name="T38" fmla="*/ 3 w 40"/>
                <a:gd name="T39" fmla="*/ 0 h 64"/>
                <a:gd name="T40" fmla="*/ 4 w 40"/>
                <a:gd name="T41" fmla="*/ 1 h 64"/>
                <a:gd name="T42" fmla="*/ 4 w 40"/>
                <a:gd name="T43" fmla="*/ 1 h 64"/>
                <a:gd name="T44" fmla="*/ 5 w 40"/>
                <a:gd name="T45" fmla="*/ 1 h 64"/>
                <a:gd name="T46" fmla="*/ 5 w 40"/>
                <a:gd name="T47" fmla="*/ 2 h 64"/>
                <a:gd name="T48" fmla="*/ 5 w 40"/>
                <a:gd name="T49" fmla="*/ 3 h 64"/>
                <a:gd name="T50" fmla="*/ 5 w 40"/>
                <a:gd name="T51" fmla="*/ 4 h 64"/>
                <a:gd name="T52" fmla="*/ 5 w 40"/>
                <a:gd name="T53" fmla="*/ 5 h 64"/>
                <a:gd name="T54" fmla="*/ 5 w 40"/>
                <a:gd name="T55" fmla="*/ 6 h 64"/>
                <a:gd name="T56" fmla="*/ 4 w 40"/>
                <a:gd name="T57" fmla="*/ 7 h 64"/>
                <a:gd name="T58" fmla="*/ 2 w 40"/>
                <a:gd name="T59" fmla="*/ 11 h 64"/>
                <a:gd name="T60" fmla="*/ 4 w 40"/>
                <a:gd name="T61" fmla="*/ 11 h 64"/>
                <a:gd name="T62" fmla="*/ 5 w 40"/>
                <a:gd name="T63" fmla="*/ 11 h 64"/>
                <a:gd name="T64" fmla="*/ 5 w 40"/>
                <a:gd name="T65" fmla="*/ 11 h 64"/>
                <a:gd name="T66" fmla="*/ 5 w 40"/>
                <a:gd name="T67" fmla="*/ 10 h 64"/>
                <a:gd name="T68" fmla="*/ 5 w 40"/>
                <a:gd name="T69" fmla="*/ 10 h 64"/>
                <a:gd name="T70" fmla="*/ 5 w 40"/>
                <a:gd name="T71" fmla="*/ 9 h 64"/>
                <a:gd name="T72" fmla="*/ 5 w 40"/>
                <a:gd name="T73" fmla="*/ 9 h 64"/>
                <a:gd name="T74" fmla="*/ 5 w 40"/>
                <a:gd name="T75" fmla="*/ 13 h 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0"/>
                <a:gd name="T115" fmla="*/ 0 h 64"/>
                <a:gd name="T116" fmla="*/ 40 w 40"/>
                <a:gd name="T117" fmla="*/ 64 h 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0" h="64">
                  <a:moveTo>
                    <a:pt x="36" y="64"/>
                  </a:moveTo>
                  <a:lnTo>
                    <a:pt x="0" y="64"/>
                  </a:lnTo>
                  <a:lnTo>
                    <a:pt x="0" y="63"/>
                  </a:lnTo>
                  <a:lnTo>
                    <a:pt x="9" y="50"/>
                  </a:lnTo>
                  <a:lnTo>
                    <a:pt x="18" y="42"/>
                  </a:lnTo>
                  <a:lnTo>
                    <a:pt x="23" y="31"/>
                  </a:lnTo>
                  <a:lnTo>
                    <a:pt x="25" y="27"/>
                  </a:lnTo>
                  <a:lnTo>
                    <a:pt x="25" y="20"/>
                  </a:lnTo>
                  <a:lnTo>
                    <a:pt x="23" y="17"/>
                  </a:lnTo>
                  <a:lnTo>
                    <a:pt x="19" y="13"/>
                  </a:lnTo>
                  <a:lnTo>
                    <a:pt x="16" y="11"/>
                  </a:lnTo>
                  <a:lnTo>
                    <a:pt x="9" y="11"/>
                  </a:lnTo>
                  <a:lnTo>
                    <a:pt x="5" y="14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8" y="4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29" y="3"/>
                  </a:lnTo>
                  <a:lnTo>
                    <a:pt x="32" y="6"/>
                  </a:lnTo>
                  <a:lnTo>
                    <a:pt x="36" y="8"/>
                  </a:lnTo>
                  <a:lnTo>
                    <a:pt x="36" y="11"/>
                  </a:lnTo>
                  <a:lnTo>
                    <a:pt x="37" y="14"/>
                  </a:lnTo>
                  <a:lnTo>
                    <a:pt x="37" y="20"/>
                  </a:lnTo>
                  <a:lnTo>
                    <a:pt x="36" y="24"/>
                  </a:lnTo>
                  <a:lnTo>
                    <a:pt x="35" y="29"/>
                  </a:lnTo>
                  <a:lnTo>
                    <a:pt x="28" y="39"/>
                  </a:lnTo>
                  <a:lnTo>
                    <a:pt x="14" y="53"/>
                  </a:lnTo>
                  <a:lnTo>
                    <a:pt x="33" y="53"/>
                  </a:lnTo>
                  <a:lnTo>
                    <a:pt x="35" y="52"/>
                  </a:lnTo>
                  <a:lnTo>
                    <a:pt x="36" y="52"/>
                  </a:lnTo>
                  <a:lnTo>
                    <a:pt x="36" y="50"/>
                  </a:lnTo>
                  <a:lnTo>
                    <a:pt x="37" y="49"/>
                  </a:lnTo>
                  <a:lnTo>
                    <a:pt x="39" y="46"/>
                  </a:lnTo>
                  <a:lnTo>
                    <a:pt x="40" y="46"/>
                  </a:lnTo>
                  <a:lnTo>
                    <a:pt x="36" y="6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03" name="Freeform 240"/>
            <p:cNvSpPr>
              <a:spLocks/>
            </p:cNvSpPr>
            <p:nvPr/>
          </p:nvSpPr>
          <p:spPr bwMode="auto">
            <a:xfrm>
              <a:off x="3217697" y="5393507"/>
              <a:ext cx="36055" cy="59906"/>
            </a:xfrm>
            <a:custGeom>
              <a:avLst/>
              <a:gdLst>
                <a:gd name="T0" fmla="*/ 1 w 42"/>
                <a:gd name="T1" fmla="*/ 7 h 66"/>
                <a:gd name="T2" fmla="*/ 1 w 42"/>
                <a:gd name="T3" fmla="*/ 7 h 66"/>
                <a:gd name="T4" fmla="*/ 2 w 42"/>
                <a:gd name="T5" fmla="*/ 7 h 66"/>
                <a:gd name="T6" fmla="*/ 2 w 42"/>
                <a:gd name="T7" fmla="*/ 6 h 66"/>
                <a:gd name="T8" fmla="*/ 3 w 42"/>
                <a:gd name="T9" fmla="*/ 5 h 66"/>
                <a:gd name="T10" fmla="*/ 3 w 42"/>
                <a:gd name="T11" fmla="*/ 5 h 66"/>
                <a:gd name="T12" fmla="*/ 3 w 42"/>
                <a:gd name="T13" fmla="*/ 3 h 66"/>
                <a:gd name="T14" fmla="*/ 3 w 42"/>
                <a:gd name="T15" fmla="*/ 3 h 66"/>
                <a:gd name="T16" fmla="*/ 3 w 42"/>
                <a:gd name="T17" fmla="*/ 2 h 66"/>
                <a:gd name="T18" fmla="*/ 2 w 42"/>
                <a:gd name="T19" fmla="*/ 1 h 66"/>
                <a:gd name="T20" fmla="*/ 2 w 42"/>
                <a:gd name="T21" fmla="*/ 1 h 66"/>
                <a:gd name="T22" fmla="*/ 2 w 42"/>
                <a:gd name="T23" fmla="*/ 1 h 66"/>
                <a:gd name="T24" fmla="*/ 1 w 42"/>
                <a:gd name="T25" fmla="*/ 2 h 66"/>
                <a:gd name="T26" fmla="*/ 1 w 42"/>
                <a:gd name="T27" fmla="*/ 3 h 66"/>
                <a:gd name="T28" fmla="*/ 1 w 42"/>
                <a:gd name="T29" fmla="*/ 3 h 66"/>
                <a:gd name="T30" fmla="*/ 1 w 42"/>
                <a:gd name="T31" fmla="*/ 1 h 66"/>
                <a:gd name="T32" fmla="*/ 1 w 42"/>
                <a:gd name="T33" fmla="*/ 1 h 66"/>
                <a:gd name="T34" fmla="*/ 1 w 42"/>
                <a:gd name="T35" fmla="*/ 1 h 66"/>
                <a:gd name="T36" fmla="*/ 2 w 42"/>
                <a:gd name="T37" fmla="*/ 1 h 66"/>
                <a:gd name="T38" fmla="*/ 3 w 42"/>
                <a:gd name="T39" fmla="*/ 0 h 66"/>
                <a:gd name="T40" fmla="*/ 4 w 42"/>
                <a:gd name="T41" fmla="*/ 0 h 66"/>
                <a:gd name="T42" fmla="*/ 4 w 42"/>
                <a:gd name="T43" fmla="*/ 1 h 66"/>
                <a:gd name="T44" fmla="*/ 5 w 42"/>
                <a:gd name="T45" fmla="*/ 1 h 66"/>
                <a:gd name="T46" fmla="*/ 5 w 42"/>
                <a:gd name="T47" fmla="*/ 2 h 66"/>
                <a:gd name="T48" fmla="*/ 5 w 42"/>
                <a:gd name="T49" fmla="*/ 3 h 66"/>
                <a:gd name="T50" fmla="*/ 5 w 42"/>
                <a:gd name="T51" fmla="*/ 5 h 66"/>
                <a:gd name="T52" fmla="*/ 5 w 42"/>
                <a:gd name="T53" fmla="*/ 5 h 66"/>
                <a:gd name="T54" fmla="*/ 4 w 42"/>
                <a:gd name="T55" fmla="*/ 5 h 66"/>
                <a:gd name="T56" fmla="*/ 5 w 42"/>
                <a:gd name="T57" fmla="*/ 5 h 66"/>
                <a:gd name="T58" fmla="*/ 5 w 42"/>
                <a:gd name="T59" fmla="*/ 7 h 66"/>
                <a:gd name="T60" fmla="*/ 5 w 42"/>
                <a:gd name="T61" fmla="*/ 8 h 66"/>
                <a:gd name="T62" fmla="*/ 5 w 42"/>
                <a:gd name="T63" fmla="*/ 9 h 66"/>
                <a:gd name="T64" fmla="*/ 5 w 42"/>
                <a:gd name="T65" fmla="*/ 11 h 66"/>
                <a:gd name="T66" fmla="*/ 5 w 42"/>
                <a:gd name="T67" fmla="*/ 12 h 66"/>
                <a:gd name="T68" fmla="*/ 5 w 42"/>
                <a:gd name="T69" fmla="*/ 12 h 66"/>
                <a:gd name="T70" fmla="*/ 3 w 42"/>
                <a:gd name="T71" fmla="*/ 14 h 66"/>
                <a:gd name="T72" fmla="*/ 3 w 42"/>
                <a:gd name="T73" fmla="*/ 14 h 66"/>
                <a:gd name="T74" fmla="*/ 2 w 42"/>
                <a:gd name="T75" fmla="*/ 14 h 66"/>
                <a:gd name="T76" fmla="*/ 1 w 42"/>
                <a:gd name="T77" fmla="*/ 14 h 66"/>
                <a:gd name="T78" fmla="*/ 1 w 42"/>
                <a:gd name="T79" fmla="*/ 14 h 66"/>
                <a:gd name="T80" fmla="*/ 1 w 42"/>
                <a:gd name="T81" fmla="*/ 14 h 66"/>
                <a:gd name="T82" fmla="*/ 1 w 42"/>
                <a:gd name="T83" fmla="*/ 13 h 66"/>
                <a:gd name="T84" fmla="*/ 0 w 42"/>
                <a:gd name="T85" fmla="*/ 12 h 66"/>
                <a:gd name="T86" fmla="*/ 1 w 42"/>
                <a:gd name="T87" fmla="*/ 11 h 66"/>
                <a:gd name="T88" fmla="*/ 1 w 42"/>
                <a:gd name="T89" fmla="*/ 11 h 66"/>
                <a:gd name="T90" fmla="*/ 1 w 42"/>
                <a:gd name="T91" fmla="*/ 11 h 66"/>
                <a:gd name="T92" fmla="*/ 1 w 42"/>
                <a:gd name="T93" fmla="*/ 11 h 66"/>
                <a:gd name="T94" fmla="*/ 1 w 42"/>
                <a:gd name="T95" fmla="*/ 12 h 66"/>
                <a:gd name="T96" fmla="*/ 2 w 42"/>
                <a:gd name="T97" fmla="*/ 12 h 66"/>
                <a:gd name="T98" fmla="*/ 2 w 42"/>
                <a:gd name="T99" fmla="*/ 12 h 66"/>
                <a:gd name="T100" fmla="*/ 2 w 42"/>
                <a:gd name="T101" fmla="*/ 12 h 66"/>
                <a:gd name="T102" fmla="*/ 3 w 42"/>
                <a:gd name="T103" fmla="*/ 12 h 66"/>
                <a:gd name="T104" fmla="*/ 4 w 42"/>
                <a:gd name="T105" fmla="*/ 12 h 66"/>
                <a:gd name="T106" fmla="*/ 4 w 42"/>
                <a:gd name="T107" fmla="*/ 10 h 66"/>
                <a:gd name="T108" fmla="*/ 4 w 42"/>
                <a:gd name="T109" fmla="*/ 10 h 66"/>
                <a:gd name="T110" fmla="*/ 3 w 42"/>
                <a:gd name="T111" fmla="*/ 8 h 66"/>
                <a:gd name="T112" fmla="*/ 2 w 42"/>
                <a:gd name="T113" fmla="*/ 7 h 66"/>
                <a:gd name="T114" fmla="*/ 1 w 42"/>
                <a:gd name="T115" fmla="*/ 7 h 6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2"/>
                <a:gd name="T175" fmla="*/ 0 h 66"/>
                <a:gd name="T176" fmla="*/ 42 w 42"/>
                <a:gd name="T177" fmla="*/ 66 h 6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2" h="66">
                  <a:moveTo>
                    <a:pt x="12" y="31"/>
                  </a:moveTo>
                  <a:lnTo>
                    <a:pt x="12" y="29"/>
                  </a:lnTo>
                  <a:lnTo>
                    <a:pt x="15" y="29"/>
                  </a:lnTo>
                  <a:lnTo>
                    <a:pt x="18" y="28"/>
                  </a:lnTo>
                  <a:lnTo>
                    <a:pt x="24" y="22"/>
                  </a:lnTo>
                  <a:lnTo>
                    <a:pt x="25" y="20"/>
                  </a:lnTo>
                  <a:lnTo>
                    <a:pt x="25" y="17"/>
                  </a:lnTo>
                  <a:lnTo>
                    <a:pt x="24" y="13"/>
                  </a:lnTo>
                  <a:lnTo>
                    <a:pt x="22" y="10"/>
                  </a:lnTo>
                  <a:lnTo>
                    <a:pt x="19" y="8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7" y="10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4" y="8"/>
                  </a:lnTo>
                  <a:lnTo>
                    <a:pt x="8" y="6"/>
                  </a:lnTo>
                  <a:lnTo>
                    <a:pt x="11" y="3"/>
                  </a:lnTo>
                  <a:lnTo>
                    <a:pt x="17" y="1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2" y="1"/>
                  </a:lnTo>
                  <a:lnTo>
                    <a:pt x="38" y="7"/>
                  </a:lnTo>
                  <a:lnTo>
                    <a:pt x="39" y="10"/>
                  </a:lnTo>
                  <a:lnTo>
                    <a:pt x="39" y="14"/>
                  </a:lnTo>
                  <a:lnTo>
                    <a:pt x="36" y="20"/>
                  </a:lnTo>
                  <a:lnTo>
                    <a:pt x="35" y="21"/>
                  </a:lnTo>
                  <a:lnTo>
                    <a:pt x="29" y="24"/>
                  </a:lnTo>
                  <a:lnTo>
                    <a:pt x="35" y="27"/>
                  </a:lnTo>
                  <a:lnTo>
                    <a:pt x="39" y="31"/>
                  </a:lnTo>
                  <a:lnTo>
                    <a:pt x="42" y="36"/>
                  </a:lnTo>
                  <a:lnTo>
                    <a:pt x="42" y="41"/>
                  </a:lnTo>
                  <a:lnTo>
                    <a:pt x="40" y="48"/>
                  </a:lnTo>
                  <a:lnTo>
                    <a:pt x="39" y="53"/>
                  </a:lnTo>
                  <a:lnTo>
                    <a:pt x="35" y="59"/>
                  </a:lnTo>
                  <a:lnTo>
                    <a:pt x="26" y="64"/>
                  </a:lnTo>
                  <a:lnTo>
                    <a:pt x="21" y="64"/>
                  </a:lnTo>
                  <a:lnTo>
                    <a:pt x="15" y="66"/>
                  </a:lnTo>
                  <a:lnTo>
                    <a:pt x="10" y="66"/>
                  </a:lnTo>
                  <a:lnTo>
                    <a:pt x="5" y="64"/>
                  </a:lnTo>
                  <a:lnTo>
                    <a:pt x="3" y="63"/>
                  </a:lnTo>
                  <a:lnTo>
                    <a:pt x="1" y="60"/>
                  </a:lnTo>
                  <a:lnTo>
                    <a:pt x="0" y="56"/>
                  </a:lnTo>
                  <a:lnTo>
                    <a:pt x="5" y="50"/>
                  </a:lnTo>
                  <a:lnTo>
                    <a:pt x="7" y="50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11" y="53"/>
                  </a:lnTo>
                  <a:lnTo>
                    <a:pt x="14" y="55"/>
                  </a:lnTo>
                  <a:lnTo>
                    <a:pt x="17" y="57"/>
                  </a:lnTo>
                  <a:lnTo>
                    <a:pt x="19" y="59"/>
                  </a:lnTo>
                  <a:lnTo>
                    <a:pt x="25" y="59"/>
                  </a:lnTo>
                  <a:lnTo>
                    <a:pt x="31" y="53"/>
                  </a:lnTo>
                  <a:lnTo>
                    <a:pt x="31" y="45"/>
                  </a:lnTo>
                  <a:lnTo>
                    <a:pt x="29" y="42"/>
                  </a:lnTo>
                  <a:lnTo>
                    <a:pt x="26" y="38"/>
                  </a:lnTo>
                  <a:lnTo>
                    <a:pt x="18" y="32"/>
                  </a:lnTo>
                  <a:lnTo>
                    <a:pt x="12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grpSp>
          <p:nvGrpSpPr>
            <p:cNvPr id="204" name="Group 241"/>
            <p:cNvGrpSpPr>
              <a:grpSpLocks/>
            </p:cNvGrpSpPr>
            <p:nvPr/>
          </p:nvGrpSpPr>
          <p:grpSpPr bwMode="auto">
            <a:xfrm>
              <a:off x="1650041" y="1779186"/>
              <a:ext cx="3478550" cy="3889887"/>
              <a:chOff x="3476" y="1728"/>
              <a:chExt cx="2014" cy="2163"/>
            </a:xfrm>
          </p:grpSpPr>
          <p:sp>
            <p:nvSpPr>
              <p:cNvPr id="341" name="Freeform 242"/>
              <p:cNvSpPr>
                <a:spLocks/>
              </p:cNvSpPr>
              <p:nvPr/>
            </p:nvSpPr>
            <p:spPr bwMode="auto">
              <a:xfrm>
                <a:off x="4595" y="3738"/>
                <a:ext cx="16" cy="32"/>
              </a:xfrm>
              <a:custGeom>
                <a:avLst/>
                <a:gdLst>
                  <a:gd name="T0" fmla="*/ 1 w 32"/>
                  <a:gd name="T1" fmla="*/ 0 h 64"/>
                  <a:gd name="T2" fmla="*/ 1 w 32"/>
                  <a:gd name="T3" fmla="*/ 3 h 64"/>
                  <a:gd name="T4" fmla="*/ 1 w 32"/>
                  <a:gd name="T5" fmla="*/ 3 h 64"/>
                  <a:gd name="T6" fmla="*/ 1 w 32"/>
                  <a:gd name="T7" fmla="*/ 3 h 64"/>
                  <a:gd name="T8" fmla="*/ 1 w 32"/>
                  <a:gd name="T9" fmla="*/ 3 h 64"/>
                  <a:gd name="T10" fmla="*/ 2 w 32"/>
                  <a:gd name="T11" fmla="*/ 3 h 64"/>
                  <a:gd name="T12" fmla="*/ 2 w 32"/>
                  <a:gd name="T13" fmla="*/ 4 h 64"/>
                  <a:gd name="T14" fmla="*/ 0 w 32"/>
                  <a:gd name="T15" fmla="*/ 4 h 64"/>
                  <a:gd name="T16" fmla="*/ 0 w 32"/>
                  <a:gd name="T17" fmla="*/ 3 h 64"/>
                  <a:gd name="T18" fmla="*/ 1 w 32"/>
                  <a:gd name="T19" fmla="*/ 3 h 64"/>
                  <a:gd name="T20" fmla="*/ 1 w 32"/>
                  <a:gd name="T21" fmla="*/ 3 h 64"/>
                  <a:gd name="T22" fmla="*/ 1 w 32"/>
                  <a:gd name="T23" fmla="*/ 3 h 64"/>
                  <a:gd name="T24" fmla="*/ 1 w 32"/>
                  <a:gd name="T25" fmla="*/ 3 h 64"/>
                  <a:gd name="T26" fmla="*/ 1 w 32"/>
                  <a:gd name="T27" fmla="*/ 3 h 64"/>
                  <a:gd name="T28" fmla="*/ 1 w 32"/>
                  <a:gd name="T29" fmla="*/ 3 h 64"/>
                  <a:gd name="T30" fmla="*/ 1 w 32"/>
                  <a:gd name="T31" fmla="*/ 1 h 64"/>
                  <a:gd name="T32" fmla="*/ 1 w 32"/>
                  <a:gd name="T33" fmla="*/ 1 h 64"/>
                  <a:gd name="T34" fmla="*/ 1 w 32"/>
                  <a:gd name="T35" fmla="*/ 1 h 64"/>
                  <a:gd name="T36" fmla="*/ 1 w 32"/>
                  <a:gd name="T37" fmla="*/ 1 h 64"/>
                  <a:gd name="T38" fmla="*/ 1 w 32"/>
                  <a:gd name="T39" fmla="*/ 1 h 64"/>
                  <a:gd name="T40" fmla="*/ 1 w 32"/>
                  <a:gd name="T41" fmla="*/ 1 h 64"/>
                  <a:gd name="T42" fmla="*/ 1 w 32"/>
                  <a:gd name="T43" fmla="*/ 1 h 64"/>
                  <a:gd name="T44" fmla="*/ 0 w 32"/>
                  <a:gd name="T45" fmla="*/ 1 h 64"/>
                  <a:gd name="T46" fmla="*/ 1 w 32"/>
                  <a:gd name="T47" fmla="*/ 0 h 64"/>
                  <a:gd name="T48" fmla="*/ 1 w 32"/>
                  <a:gd name="T49" fmla="*/ 0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2"/>
                  <a:gd name="T76" fmla="*/ 0 h 64"/>
                  <a:gd name="T77" fmla="*/ 32 w 32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2" h="64">
                    <a:moveTo>
                      <a:pt x="23" y="0"/>
                    </a:moveTo>
                    <a:lnTo>
                      <a:pt x="23" y="59"/>
                    </a:lnTo>
                    <a:lnTo>
                      <a:pt x="26" y="62"/>
                    </a:lnTo>
                    <a:lnTo>
                      <a:pt x="28" y="62"/>
                    </a:lnTo>
                    <a:lnTo>
                      <a:pt x="29" y="63"/>
                    </a:lnTo>
                    <a:lnTo>
                      <a:pt x="32" y="63"/>
                    </a:lnTo>
                    <a:lnTo>
                      <a:pt x="32" y="64"/>
                    </a:lnTo>
                    <a:lnTo>
                      <a:pt x="0" y="64"/>
                    </a:lnTo>
                    <a:lnTo>
                      <a:pt x="0" y="63"/>
                    </a:lnTo>
                    <a:lnTo>
                      <a:pt x="4" y="63"/>
                    </a:lnTo>
                    <a:lnTo>
                      <a:pt x="5" y="62"/>
                    </a:lnTo>
                    <a:lnTo>
                      <a:pt x="7" y="62"/>
                    </a:lnTo>
                    <a:lnTo>
                      <a:pt x="8" y="60"/>
                    </a:lnTo>
                    <a:lnTo>
                      <a:pt x="8" y="59"/>
                    </a:lnTo>
                    <a:lnTo>
                      <a:pt x="9" y="57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7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1"/>
                    </a:lnTo>
                    <a:lnTo>
                      <a:pt x="22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42" name="Freeform 243"/>
              <p:cNvSpPr>
                <a:spLocks/>
              </p:cNvSpPr>
              <p:nvPr/>
            </p:nvSpPr>
            <p:spPr bwMode="auto">
              <a:xfrm>
                <a:off x="4616" y="3738"/>
                <a:ext cx="20" cy="32"/>
              </a:xfrm>
              <a:custGeom>
                <a:avLst/>
                <a:gdLst>
                  <a:gd name="T0" fmla="*/ 3 w 40"/>
                  <a:gd name="T1" fmla="*/ 4 h 64"/>
                  <a:gd name="T2" fmla="*/ 0 w 40"/>
                  <a:gd name="T3" fmla="*/ 4 h 64"/>
                  <a:gd name="T4" fmla="*/ 0 w 40"/>
                  <a:gd name="T5" fmla="*/ 3 h 64"/>
                  <a:gd name="T6" fmla="*/ 1 w 40"/>
                  <a:gd name="T7" fmla="*/ 3 h 64"/>
                  <a:gd name="T8" fmla="*/ 1 w 40"/>
                  <a:gd name="T9" fmla="*/ 2 h 64"/>
                  <a:gd name="T10" fmla="*/ 1 w 40"/>
                  <a:gd name="T11" fmla="*/ 2 h 64"/>
                  <a:gd name="T12" fmla="*/ 1 w 40"/>
                  <a:gd name="T13" fmla="*/ 1 h 64"/>
                  <a:gd name="T14" fmla="*/ 1 w 40"/>
                  <a:gd name="T15" fmla="*/ 1 h 64"/>
                  <a:gd name="T16" fmla="*/ 1 w 40"/>
                  <a:gd name="T17" fmla="*/ 1 h 64"/>
                  <a:gd name="T18" fmla="*/ 1 w 40"/>
                  <a:gd name="T19" fmla="*/ 1 h 64"/>
                  <a:gd name="T20" fmla="*/ 1 w 40"/>
                  <a:gd name="T21" fmla="*/ 1 h 64"/>
                  <a:gd name="T22" fmla="*/ 1 w 40"/>
                  <a:gd name="T23" fmla="*/ 1 h 64"/>
                  <a:gd name="T24" fmla="*/ 1 w 40"/>
                  <a:gd name="T25" fmla="*/ 1 h 64"/>
                  <a:gd name="T26" fmla="*/ 1 w 40"/>
                  <a:gd name="T27" fmla="*/ 1 h 64"/>
                  <a:gd name="T28" fmla="*/ 0 w 40"/>
                  <a:gd name="T29" fmla="*/ 1 h 64"/>
                  <a:gd name="T30" fmla="*/ 1 w 40"/>
                  <a:gd name="T31" fmla="*/ 1 h 64"/>
                  <a:gd name="T32" fmla="*/ 1 w 40"/>
                  <a:gd name="T33" fmla="*/ 1 h 64"/>
                  <a:gd name="T34" fmla="*/ 1 w 40"/>
                  <a:gd name="T35" fmla="*/ 1 h 64"/>
                  <a:gd name="T36" fmla="*/ 1 w 40"/>
                  <a:gd name="T37" fmla="*/ 0 h 64"/>
                  <a:gd name="T38" fmla="*/ 1 w 40"/>
                  <a:gd name="T39" fmla="*/ 0 h 64"/>
                  <a:gd name="T40" fmla="*/ 1 w 40"/>
                  <a:gd name="T41" fmla="*/ 1 h 64"/>
                  <a:gd name="T42" fmla="*/ 2 w 40"/>
                  <a:gd name="T43" fmla="*/ 1 h 64"/>
                  <a:gd name="T44" fmla="*/ 3 w 40"/>
                  <a:gd name="T45" fmla="*/ 1 h 64"/>
                  <a:gd name="T46" fmla="*/ 3 w 40"/>
                  <a:gd name="T47" fmla="*/ 1 h 64"/>
                  <a:gd name="T48" fmla="*/ 3 w 40"/>
                  <a:gd name="T49" fmla="*/ 1 h 64"/>
                  <a:gd name="T50" fmla="*/ 3 w 40"/>
                  <a:gd name="T51" fmla="*/ 1 h 64"/>
                  <a:gd name="T52" fmla="*/ 3 w 40"/>
                  <a:gd name="T53" fmla="*/ 1 h 64"/>
                  <a:gd name="T54" fmla="*/ 3 w 40"/>
                  <a:gd name="T55" fmla="*/ 1 h 64"/>
                  <a:gd name="T56" fmla="*/ 1 w 40"/>
                  <a:gd name="T57" fmla="*/ 2 h 64"/>
                  <a:gd name="T58" fmla="*/ 1 w 40"/>
                  <a:gd name="T59" fmla="*/ 3 h 64"/>
                  <a:gd name="T60" fmla="*/ 3 w 40"/>
                  <a:gd name="T61" fmla="*/ 3 h 64"/>
                  <a:gd name="T62" fmla="*/ 3 w 40"/>
                  <a:gd name="T63" fmla="*/ 3 h 64"/>
                  <a:gd name="T64" fmla="*/ 3 w 40"/>
                  <a:gd name="T65" fmla="*/ 3 h 64"/>
                  <a:gd name="T66" fmla="*/ 3 w 40"/>
                  <a:gd name="T67" fmla="*/ 3 h 64"/>
                  <a:gd name="T68" fmla="*/ 3 w 40"/>
                  <a:gd name="T69" fmla="*/ 3 h 64"/>
                  <a:gd name="T70" fmla="*/ 3 w 40"/>
                  <a:gd name="T71" fmla="*/ 2 h 64"/>
                  <a:gd name="T72" fmla="*/ 3 w 40"/>
                  <a:gd name="T73" fmla="*/ 2 h 64"/>
                  <a:gd name="T74" fmla="*/ 3 w 40"/>
                  <a:gd name="T75" fmla="*/ 4 h 6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0"/>
                  <a:gd name="T115" fmla="*/ 0 h 64"/>
                  <a:gd name="T116" fmla="*/ 40 w 40"/>
                  <a:gd name="T117" fmla="*/ 64 h 6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0" h="64">
                    <a:moveTo>
                      <a:pt x="36" y="64"/>
                    </a:moveTo>
                    <a:lnTo>
                      <a:pt x="0" y="64"/>
                    </a:lnTo>
                    <a:lnTo>
                      <a:pt x="0" y="63"/>
                    </a:lnTo>
                    <a:lnTo>
                      <a:pt x="9" y="50"/>
                    </a:lnTo>
                    <a:lnTo>
                      <a:pt x="18" y="42"/>
                    </a:lnTo>
                    <a:lnTo>
                      <a:pt x="22" y="36"/>
                    </a:lnTo>
                    <a:lnTo>
                      <a:pt x="23" y="31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2" y="14"/>
                    </a:lnTo>
                    <a:lnTo>
                      <a:pt x="18" y="11"/>
                    </a:lnTo>
                    <a:lnTo>
                      <a:pt x="9" y="11"/>
                    </a:lnTo>
                    <a:lnTo>
                      <a:pt x="5" y="14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2" y="13"/>
                    </a:lnTo>
                    <a:lnTo>
                      <a:pt x="8" y="4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9" y="3"/>
                    </a:lnTo>
                    <a:lnTo>
                      <a:pt x="32" y="6"/>
                    </a:lnTo>
                    <a:lnTo>
                      <a:pt x="36" y="8"/>
                    </a:lnTo>
                    <a:lnTo>
                      <a:pt x="36" y="11"/>
                    </a:lnTo>
                    <a:lnTo>
                      <a:pt x="37" y="14"/>
                    </a:lnTo>
                    <a:lnTo>
                      <a:pt x="37" y="20"/>
                    </a:lnTo>
                    <a:lnTo>
                      <a:pt x="36" y="24"/>
                    </a:lnTo>
                    <a:lnTo>
                      <a:pt x="35" y="29"/>
                    </a:lnTo>
                    <a:lnTo>
                      <a:pt x="28" y="39"/>
                    </a:lnTo>
                    <a:lnTo>
                      <a:pt x="14" y="53"/>
                    </a:lnTo>
                    <a:lnTo>
                      <a:pt x="33" y="53"/>
                    </a:lnTo>
                    <a:lnTo>
                      <a:pt x="35" y="52"/>
                    </a:lnTo>
                    <a:lnTo>
                      <a:pt x="36" y="52"/>
                    </a:lnTo>
                    <a:lnTo>
                      <a:pt x="36" y="50"/>
                    </a:lnTo>
                    <a:lnTo>
                      <a:pt x="37" y="49"/>
                    </a:lnTo>
                    <a:lnTo>
                      <a:pt x="39" y="46"/>
                    </a:lnTo>
                    <a:lnTo>
                      <a:pt x="40" y="46"/>
                    </a:lnTo>
                    <a:lnTo>
                      <a:pt x="36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43" name="Freeform 244"/>
              <p:cNvSpPr>
                <a:spLocks noEditPoints="1"/>
              </p:cNvSpPr>
              <p:nvPr/>
            </p:nvSpPr>
            <p:spPr bwMode="auto">
              <a:xfrm>
                <a:off x="4640" y="3738"/>
                <a:ext cx="21" cy="32"/>
              </a:xfrm>
              <a:custGeom>
                <a:avLst/>
                <a:gdLst>
                  <a:gd name="T0" fmla="*/ 0 w 40"/>
                  <a:gd name="T1" fmla="*/ 2 h 64"/>
                  <a:gd name="T2" fmla="*/ 2 w 40"/>
                  <a:gd name="T3" fmla="*/ 0 h 64"/>
                  <a:gd name="T4" fmla="*/ 3 w 40"/>
                  <a:gd name="T5" fmla="*/ 0 h 64"/>
                  <a:gd name="T6" fmla="*/ 3 w 40"/>
                  <a:gd name="T7" fmla="*/ 2 h 64"/>
                  <a:gd name="T8" fmla="*/ 3 w 40"/>
                  <a:gd name="T9" fmla="*/ 2 h 64"/>
                  <a:gd name="T10" fmla="*/ 3 w 40"/>
                  <a:gd name="T11" fmla="*/ 3 h 64"/>
                  <a:gd name="T12" fmla="*/ 3 w 40"/>
                  <a:gd name="T13" fmla="*/ 3 h 64"/>
                  <a:gd name="T14" fmla="*/ 3 w 40"/>
                  <a:gd name="T15" fmla="*/ 4 h 64"/>
                  <a:gd name="T16" fmla="*/ 2 w 40"/>
                  <a:gd name="T17" fmla="*/ 4 h 64"/>
                  <a:gd name="T18" fmla="*/ 2 w 40"/>
                  <a:gd name="T19" fmla="*/ 3 h 64"/>
                  <a:gd name="T20" fmla="*/ 0 w 40"/>
                  <a:gd name="T21" fmla="*/ 3 h 64"/>
                  <a:gd name="T22" fmla="*/ 0 w 40"/>
                  <a:gd name="T23" fmla="*/ 2 h 64"/>
                  <a:gd name="T24" fmla="*/ 1 w 40"/>
                  <a:gd name="T25" fmla="*/ 2 h 64"/>
                  <a:gd name="T26" fmla="*/ 2 w 40"/>
                  <a:gd name="T27" fmla="*/ 2 h 64"/>
                  <a:gd name="T28" fmla="*/ 2 w 40"/>
                  <a:gd name="T29" fmla="*/ 1 h 64"/>
                  <a:gd name="T30" fmla="*/ 1 w 40"/>
                  <a:gd name="T31" fmla="*/ 2 h 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0"/>
                  <a:gd name="T49" fmla="*/ 0 h 64"/>
                  <a:gd name="T50" fmla="*/ 40 w 40"/>
                  <a:gd name="T51" fmla="*/ 64 h 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0" h="64">
                    <a:moveTo>
                      <a:pt x="0" y="41"/>
                    </a:moveTo>
                    <a:lnTo>
                      <a:pt x="28" y="0"/>
                    </a:lnTo>
                    <a:lnTo>
                      <a:pt x="33" y="0"/>
                    </a:lnTo>
                    <a:lnTo>
                      <a:pt x="33" y="41"/>
                    </a:lnTo>
                    <a:lnTo>
                      <a:pt x="40" y="41"/>
                    </a:lnTo>
                    <a:lnTo>
                      <a:pt x="40" y="50"/>
                    </a:lnTo>
                    <a:lnTo>
                      <a:pt x="33" y="50"/>
                    </a:lnTo>
                    <a:lnTo>
                      <a:pt x="33" y="64"/>
                    </a:lnTo>
                    <a:lnTo>
                      <a:pt x="21" y="64"/>
                    </a:lnTo>
                    <a:lnTo>
                      <a:pt x="21" y="50"/>
                    </a:lnTo>
                    <a:lnTo>
                      <a:pt x="0" y="50"/>
                    </a:lnTo>
                    <a:lnTo>
                      <a:pt x="0" y="41"/>
                    </a:lnTo>
                    <a:close/>
                    <a:moveTo>
                      <a:pt x="2" y="41"/>
                    </a:moveTo>
                    <a:lnTo>
                      <a:pt x="21" y="41"/>
                    </a:lnTo>
                    <a:lnTo>
                      <a:pt x="21" y="15"/>
                    </a:lnTo>
                    <a:lnTo>
                      <a:pt x="2" y="4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44" name="Freeform 245"/>
              <p:cNvSpPr>
                <a:spLocks/>
              </p:cNvSpPr>
              <p:nvPr/>
            </p:nvSpPr>
            <p:spPr bwMode="auto">
              <a:xfrm>
                <a:off x="4851" y="3738"/>
                <a:ext cx="16" cy="32"/>
              </a:xfrm>
              <a:custGeom>
                <a:avLst/>
                <a:gdLst>
                  <a:gd name="T0" fmla="*/ 1 w 33"/>
                  <a:gd name="T1" fmla="*/ 0 h 64"/>
                  <a:gd name="T2" fmla="*/ 1 w 33"/>
                  <a:gd name="T3" fmla="*/ 3 h 64"/>
                  <a:gd name="T4" fmla="*/ 1 w 33"/>
                  <a:gd name="T5" fmla="*/ 3 h 64"/>
                  <a:gd name="T6" fmla="*/ 1 w 33"/>
                  <a:gd name="T7" fmla="*/ 3 h 64"/>
                  <a:gd name="T8" fmla="*/ 1 w 33"/>
                  <a:gd name="T9" fmla="*/ 3 h 64"/>
                  <a:gd name="T10" fmla="*/ 2 w 33"/>
                  <a:gd name="T11" fmla="*/ 3 h 64"/>
                  <a:gd name="T12" fmla="*/ 2 w 33"/>
                  <a:gd name="T13" fmla="*/ 4 h 64"/>
                  <a:gd name="T14" fmla="*/ 0 w 33"/>
                  <a:gd name="T15" fmla="*/ 4 h 64"/>
                  <a:gd name="T16" fmla="*/ 0 w 33"/>
                  <a:gd name="T17" fmla="*/ 3 h 64"/>
                  <a:gd name="T18" fmla="*/ 0 w 33"/>
                  <a:gd name="T19" fmla="*/ 3 h 64"/>
                  <a:gd name="T20" fmla="*/ 0 w 33"/>
                  <a:gd name="T21" fmla="*/ 3 h 64"/>
                  <a:gd name="T22" fmla="*/ 0 w 33"/>
                  <a:gd name="T23" fmla="*/ 3 h 64"/>
                  <a:gd name="T24" fmla="*/ 0 w 33"/>
                  <a:gd name="T25" fmla="*/ 3 h 64"/>
                  <a:gd name="T26" fmla="*/ 0 w 33"/>
                  <a:gd name="T27" fmla="*/ 3 h 64"/>
                  <a:gd name="T28" fmla="*/ 0 w 33"/>
                  <a:gd name="T29" fmla="*/ 3 h 64"/>
                  <a:gd name="T30" fmla="*/ 0 w 33"/>
                  <a:gd name="T31" fmla="*/ 1 h 64"/>
                  <a:gd name="T32" fmla="*/ 0 w 33"/>
                  <a:gd name="T33" fmla="*/ 1 h 64"/>
                  <a:gd name="T34" fmla="*/ 0 w 33"/>
                  <a:gd name="T35" fmla="*/ 1 h 64"/>
                  <a:gd name="T36" fmla="*/ 0 w 33"/>
                  <a:gd name="T37" fmla="*/ 1 h 64"/>
                  <a:gd name="T38" fmla="*/ 0 w 33"/>
                  <a:gd name="T39" fmla="*/ 1 h 64"/>
                  <a:gd name="T40" fmla="*/ 0 w 33"/>
                  <a:gd name="T41" fmla="*/ 1 h 64"/>
                  <a:gd name="T42" fmla="*/ 0 w 33"/>
                  <a:gd name="T43" fmla="*/ 1 h 64"/>
                  <a:gd name="T44" fmla="*/ 0 w 33"/>
                  <a:gd name="T45" fmla="*/ 1 h 64"/>
                  <a:gd name="T46" fmla="*/ 1 w 33"/>
                  <a:gd name="T47" fmla="*/ 0 h 64"/>
                  <a:gd name="T48" fmla="*/ 1 w 33"/>
                  <a:gd name="T49" fmla="*/ 0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3"/>
                  <a:gd name="T76" fmla="*/ 0 h 64"/>
                  <a:gd name="T77" fmla="*/ 33 w 33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3" h="64">
                    <a:moveTo>
                      <a:pt x="24" y="0"/>
                    </a:moveTo>
                    <a:lnTo>
                      <a:pt x="24" y="59"/>
                    </a:lnTo>
                    <a:lnTo>
                      <a:pt x="27" y="62"/>
                    </a:lnTo>
                    <a:lnTo>
                      <a:pt x="28" y="62"/>
                    </a:lnTo>
                    <a:lnTo>
                      <a:pt x="30" y="63"/>
                    </a:lnTo>
                    <a:lnTo>
                      <a:pt x="33" y="63"/>
                    </a:lnTo>
                    <a:lnTo>
                      <a:pt x="33" y="64"/>
                    </a:lnTo>
                    <a:lnTo>
                      <a:pt x="0" y="64"/>
                    </a:lnTo>
                    <a:lnTo>
                      <a:pt x="0" y="63"/>
                    </a:lnTo>
                    <a:lnTo>
                      <a:pt x="5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9" y="60"/>
                    </a:lnTo>
                    <a:lnTo>
                      <a:pt x="9" y="59"/>
                    </a:lnTo>
                    <a:lnTo>
                      <a:pt x="10" y="57"/>
                    </a:lnTo>
                    <a:lnTo>
                      <a:pt x="10" y="14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7" y="11"/>
                    </a:lnTo>
                    <a:lnTo>
                      <a:pt x="5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23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45" name="Freeform 246"/>
              <p:cNvSpPr>
                <a:spLocks/>
              </p:cNvSpPr>
              <p:nvPr/>
            </p:nvSpPr>
            <p:spPr bwMode="auto">
              <a:xfrm>
                <a:off x="4872" y="3738"/>
                <a:ext cx="21" cy="32"/>
              </a:xfrm>
              <a:custGeom>
                <a:avLst/>
                <a:gdLst>
                  <a:gd name="T0" fmla="*/ 3 w 41"/>
                  <a:gd name="T1" fmla="*/ 4 h 64"/>
                  <a:gd name="T2" fmla="*/ 0 w 41"/>
                  <a:gd name="T3" fmla="*/ 4 h 64"/>
                  <a:gd name="T4" fmla="*/ 0 w 41"/>
                  <a:gd name="T5" fmla="*/ 3 h 64"/>
                  <a:gd name="T6" fmla="*/ 1 w 41"/>
                  <a:gd name="T7" fmla="*/ 3 h 64"/>
                  <a:gd name="T8" fmla="*/ 2 w 41"/>
                  <a:gd name="T9" fmla="*/ 2 h 64"/>
                  <a:gd name="T10" fmla="*/ 2 w 41"/>
                  <a:gd name="T11" fmla="*/ 2 h 64"/>
                  <a:gd name="T12" fmla="*/ 2 w 41"/>
                  <a:gd name="T13" fmla="*/ 1 h 64"/>
                  <a:gd name="T14" fmla="*/ 2 w 41"/>
                  <a:gd name="T15" fmla="*/ 1 h 64"/>
                  <a:gd name="T16" fmla="*/ 2 w 41"/>
                  <a:gd name="T17" fmla="*/ 1 h 64"/>
                  <a:gd name="T18" fmla="*/ 2 w 41"/>
                  <a:gd name="T19" fmla="*/ 1 h 64"/>
                  <a:gd name="T20" fmla="*/ 2 w 41"/>
                  <a:gd name="T21" fmla="*/ 1 h 64"/>
                  <a:gd name="T22" fmla="*/ 1 w 41"/>
                  <a:gd name="T23" fmla="*/ 1 h 64"/>
                  <a:gd name="T24" fmla="*/ 1 w 41"/>
                  <a:gd name="T25" fmla="*/ 1 h 64"/>
                  <a:gd name="T26" fmla="*/ 1 w 41"/>
                  <a:gd name="T27" fmla="*/ 1 h 64"/>
                  <a:gd name="T28" fmla="*/ 0 w 41"/>
                  <a:gd name="T29" fmla="*/ 1 h 64"/>
                  <a:gd name="T30" fmla="*/ 1 w 41"/>
                  <a:gd name="T31" fmla="*/ 1 h 64"/>
                  <a:gd name="T32" fmla="*/ 1 w 41"/>
                  <a:gd name="T33" fmla="*/ 1 h 64"/>
                  <a:gd name="T34" fmla="*/ 1 w 41"/>
                  <a:gd name="T35" fmla="*/ 1 h 64"/>
                  <a:gd name="T36" fmla="*/ 2 w 41"/>
                  <a:gd name="T37" fmla="*/ 0 h 64"/>
                  <a:gd name="T38" fmla="*/ 2 w 41"/>
                  <a:gd name="T39" fmla="*/ 0 h 64"/>
                  <a:gd name="T40" fmla="*/ 2 w 41"/>
                  <a:gd name="T41" fmla="*/ 1 h 64"/>
                  <a:gd name="T42" fmla="*/ 3 w 41"/>
                  <a:gd name="T43" fmla="*/ 1 h 64"/>
                  <a:gd name="T44" fmla="*/ 3 w 41"/>
                  <a:gd name="T45" fmla="*/ 1 h 64"/>
                  <a:gd name="T46" fmla="*/ 3 w 41"/>
                  <a:gd name="T47" fmla="*/ 1 h 64"/>
                  <a:gd name="T48" fmla="*/ 3 w 41"/>
                  <a:gd name="T49" fmla="*/ 1 h 64"/>
                  <a:gd name="T50" fmla="*/ 3 w 41"/>
                  <a:gd name="T51" fmla="*/ 1 h 64"/>
                  <a:gd name="T52" fmla="*/ 3 w 41"/>
                  <a:gd name="T53" fmla="*/ 1 h 64"/>
                  <a:gd name="T54" fmla="*/ 3 w 41"/>
                  <a:gd name="T55" fmla="*/ 1 h 64"/>
                  <a:gd name="T56" fmla="*/ 2 w 41"/>
                  <a:gd name="T57" fmla="*/ 2 h 64"/>
                  <a:gd name="T58" fmla="*/ 1 w 41"/>
                  <a:gd name="T59" fmla="*/ 3 h 64"/>
                  <a:gd name="T60" fmla="*/ 3 w 41"/>
                  <a:gd name="T61" fmla="*/ 3 h 64"/>
                  <a:gd name="T62" fmla="*/ 3 w 41"/>
                  <a:gd name="T63" fmla="*/ 3 h 64"/>
                  <a:gd name="T64" fmla="*/ 3 w 41"/>
                  <a:gd name="T65" fmla="*/ 3 h 64"/>
                  <a:gd name="T66" fmla="*/ 3 w 41"/>
                  <a:gd name="T67" fmla="*/ 3 h 64"/>
                  <a:gd name="T68" fmla="*/ 3 w 41"/>
                  <a:gd name="T69" fmla="*/ 3 h 64"/>
                  <a:gd name="T70" fmla="*/ 3 w 41"/>
                  <a:gd name="T71" fmla="*/ 2 h 64"/>
                  <a:gd name="T72" fmla="*/ 3 w 41"/>
                  <a:gd name="T73" fmla="*/ 2 h 64"/>
                  <a:gd name="T74" fmla="*/ 3 w 41"/>
                  <a:gd name="T75" fmla="*/ 4 h 6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1"/>
                  <a:gd name="T115" fmla="*/ 0 h 64"/>
                  <a:gd name="T116" fmla="*/ 41 w 41"/>
                  <a:gd name="T117" fmla="*/ 64 h 6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1" h="64">
                    <a:moveTo>
                      <a:pt x="37" y="64"/>
                    </a:moveTo>
                    <a:lnTo>
                      <a:pt x="0" y="64"/>
                    </a:lnTo>
                    <a:lnTo>
                      <a:pt x="0" y="63"/>
                    </a:lnTo>
                    <a:lnTo>
                      <a:pt x="10" y="50"/>
                    </a:lnTo>
                    <a:lnTo>
                      <a:pt x="19" y="42"/>
                    </a:lnTo>
                    <a:lnTo>
                      <a:pt x="23" y="36"/>
                    </a:lnTo>
                    <a:lnTo>
                      <a:pt x="24" y="31"/>
                    </a:lnTo>
                    <a:lnTo>
                      <a:pt x="26" y="27"/>
                    </a:lnTo>
                    <a:lnTo>
                      <a:pt x="26" y="20"/>
                    </a:lnTo>
                    <a:lnTo>
                      <a:pt x="23" y="14"/>
                    </a:lnTo>
                    <a:lnTo>
                      <a:pt x="19" y="11"/>
                    </a:lnTo>
                    <a:lnTo>
                      <a:pt x="10" y="11"/>
                    </a:lnTo>
                    <a:lnTo>
                      <a:pt x="6" y="14"/>
                    </a:lnTo>
                    <a:lnTo>
                      <a:pt x="3" y="18"/>
                    </a:lnTo>
                    <a:lnTo>
                      <a:pt x="0" y="18"/>
                    </a:lnTo>
                    <a:lnTo>
                      <a:pt x="3" y="13"/>
                    </a:lnTo>
                    <a:lnTo>
                      <a:pt x="9" y="4"/>
                    </a:lnTo>
                    <a:lnTo>
                      <a:pt x="13" y="1"/>
                    </a:lnTo>
                    <a:lnTo>
                      <a:pt x="17" y="0"/>
                    </a:lnTo>
                    <a:lnTo>
                      <a:pt x="24" y="0"/>
                    </a:lnTo>
                    <a:lnTo>
                      <a:pt x="30" y="3"/>
                    </a:lnTo>
                    <a:lnTo>
                      <a:pt x="33" y="6"/>
                    </a:lnTo>
                    <a:lnTo>
                      <a:pt x="37" y="8"/>
                    </a:lnTo>
                    <a:lnTo>
                      <a:pt x="37" y="11"/>
                    </a:lnTo>
                    <a:lnTo>
                      <a:pt x="38" y="14"/>
                    </a:lnTo>
                    <a:lnTo>
                      <a:pt x="38" y="20"/>
                    </a:lnTo>
                    <a:lnTo>
                      <a:pt x="37" y="24"/>
                    </a:lnTo>
                    <a:lnTo>
                      <a:pt x="35" y="29"/>
                    </a:lnTo>
                    <a:lnTo>
                      <a:pt x="28" y="39"/>
                    </a:lnTo>
                    <a:lnTo>
                      <a:pt x="14" y="53"/>
                    </a:lnTo>
                    <a:lnTo>
                      <a:pt x="34" y="53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0"/>
                    </a:lnTo>
                    <a:lnTo>
                      <a:pt x="38" y="49"/>
                    </a:lnTo>
                    <a:lnTo>
                      <a:pt x="40" y="46"/>
                    </a:lnTo>
                    <a:lnTo>
                      <a:pt x="41" y="46"/>
                    </a:lnTo>
                    <a:lnTo>
                      <a:pt x="37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46" name="Freeform 247"/>
              <p:cNvSpPr>
                <a:spLocks/>
              </p:cNvSpPr>
              <p:nvPr/>
            </p:nvSpPr>
            <p:spPr bwMode="auto">
              <a:xfrm>
                <a:off x="4897" y="3739"/>
                <a:ext cx="20" cy="32"/>
              </a:xfrm>
              <a:custGeom>
                <a:avLst/>
                <a:gdLst>
                  <a:gd name="T0" fmla="*/ 1 w 40"/>
                  <a:gd name="T1" fmla="*/ 0 h 65"/>
                  <a:gd name="T2" fmla="*/ 3 w 40"/>
                  <a:gd name="T3" fmla="*/ 0 h 65"/>
                  <a:gd name="T4" fmla="*/ 3 w 40"/>
                  <a:gd name="T5" fmla="*/ 0 h 65"/>
                  <a:gd name="T6" fmla="*/ 1 w 40"/>
                  <a:gd name="T7" fmla="*/ 0 h 65"/>
                  <a:gd name="T8" fmla="*/ 1 w 40"/>
                  <a:gd name="T9" fmla="*/ 1 h 65"/>
                  <a:gd name="T10" fmla="*/ 1 w 40"/>
                  <a:gd name="T11" fmla="*/ 1 h 65"/>
                  <a:gd name="T12" fmla="*/ 3 w 40"/>
                  <a:gd name="T13" fmla="*/ 1 h 65"/>
                  <a:gd name="T14" fmla="*/ 3 w 40"/>
                  <a:gd name="T15" fmla="*/ 1 h 65"/>
                  <a:gd name="T16" fmla="*/ 3 w 40"/>
                  <a:gd name="T17" fmla="*/ 2 h 65"/>
                  <a:gd name="T18" fmla="*/ 3 w 40"/>
                  <a:gd name="T19" fmla="*/ 2 h 65"/>
                  <a:gd name="T20" fmla="*/ 3 w 40"/>
                  <a:gd name="T21" fmla="*/ 2 h 65"/>
                  <a:gd name="T22" fmla="*/ 3 w 40"/>
                  <a:gd name="T23" fmla="*/ 3 h 65"/>
                  <a:gd name="T24" fmla="*/ 3 w 40"/>
                  <a:gd name="T25" fmla="*/ 3 h 65"/>
                  <a:gd name="T26" fmla="*/ 3 w 40"/>
                  <a:gd name="T27" fmla="*/ 3 h 65"/>
                  <a:gd name="T28" fmla="*/ 2 w 40"/>
                  <a:gd name="T29" fmla="*/ 3 h 65"/>
                  <a:gd name="T30" fmla="*/ 1 w 40"/>
                  <a:gd name="T31" fmla="*/ 3 h 65"/>
                  <a:gd name="T32" fmla="*/ 1 w 40"/>
                  <a:gd name="T33" fmla="*/ 3 h 65"/>
                  <a:gd name="T34" fmla="*/ 1 w 40"/>
                  <a:gd name="T35" fmla="*/ 3 h 65"/>
                  <a:gd name="T36" fmla="*/ 1 w 40"/>
                  <a:gd name="T37" fmla="*/ 4 h 65"/>
                  <a:gd name="T38" fmla="*/ 1 w 40"/>
                  <a:gd name="T39" fmla="*/ 4 h 65"/>
                  <a:gd name="T40" fmla="*/ 1 w 40"/>
                  <a:gd name="T41" fmla="*/ 3 h 65"/>
                  <a:gd name="T42" fmla="*/ 1 w 40"/>
                  <a:gd name="T43" fmla="*/ 3 h 65"/>
                  <a:gd name="T44" fmla="*/ 0 w 40"/>
                  <a:gd name="T45" fmla="*/ 3 h 65"/>
                  <a:gd name="T46" fmla="*/ 0 w 40"/>
                  <a:gd name="T47" fmla="*/ 3 h 65"/>
                  <a:gd name="T48" fmla="*/ 1 w 40"/>
                  <a:gd name="T49" fmla="*/ 3 h 65"/>
                  <a:gd name="T50" fmla="*/ 1 w 40"/>
                  <a:gd name="T51" fmla="*/ 3 h 65"/>
                  <a:gd name="T52" fmla="*/ 1 w 40"/>
                  <a:gd name="T53" fmla="*/ 3 h 65"/>
                  <a:gd name="T54" fmla="*/ 1 w 40"/>
                  <a:gd name="T55" fmla="*/ 3 h 65"/>
                  <a:gd name="T56" fmla="*/ 1 w 40"/>
                  <a:gd name="T57" fmla="*/ 3 h 65"/>
                  <a:gd name="T58" fmla="*/ 1 w 40"/>
                  <a:gd name="T59" fmla="*/ 3 h 65"/>
                  <a:gd name="T60" fmla="*/ 1 w 40"/>
                  <a:gd name="T61" fmla="*/ 3 h 65"/>
                  <a:gd name="T62" fmla="*/ 1 w 40"/>
                  <a:gd name="T63" fmla="*/ 3 h 65"/>
                  <a:gd name="T64" fmla="*/ 1 w 40"/>
                  <a:gd name="T65" fmla="*/ 3 h 65"/>
                  <a:gd name="T66" fmla="*/ 1 w 40"/>
                  <a:gd name="T67" fmla="*/ 3 h 65"/>
                  <a:gd name="T68" fmla="*/ 2 w 40"/>
                  <a:gd name="T69" fmla="*/ 3 h 65"/>
                  <a:gd name="T70" fmla="*/ 2 w 40"/>
                  <a:gd name="T71" fmla="*/ 2 h 65"/>
                  <a:gd name="T72" fmla="*/ 1 w 40"/>
                  <a:gd name="T73" fmla="*/ 2 h 65"/>
                  <a:gd name="T74" fmla="*/ 1 w 40"/>
                  <a:gd name="T75" fmla="*/ 2 h 65"/>
                  <a:gd name="T76" fmla="*/ 1 w 40"/>
                  <a:gd name="T77" fmla="*/ 2 h 65"/>
                  <a:gd name="T78" fmla="*/ 1 w 40"/>
                  <a:gd name="T79" fmla="*/ 2 h 65"/>
                  <a:gd name="T80" fmla="*/ 1 w 40"/>
                  <a:gd name="T81" fmla="*/ 1 h 65"/>
                  <a:gd name="T82" fmla="*/ 0 w 40"/>
                  <a:gd name="T83" fmla="*/ 1 h 65"/>
                  <a:gd name="T84" fmla="*/ 1 w 40"/>
                  <a:gd name="T85" fmla="*/ 0 h 6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0"/>
                  <a:gd name="T130" fmla="*/ 0 h 65"/>
                  <a:gd name="T131" fmla="*/ 40 w 40"/>
                  <a:gd name="T132" fmla="*/ 65 h 6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0" h="65">
                    <a:moveTo>
                      <a:pt x="11" y="0"/>
                    </a:moveTo>
                    <a:lnTo>
                      <a:pt x="40" y="0"/>
                    </a:lnTo>
                    <a:lnTo>
                      <a:pt x="35" y="12"/>
                    </a:lnTo>
                    <a:lnTo>
                      <a:pt x="11" y="12"/>
                    </a:lnTo>
                    <a:lnTo>
                      <a:pt x="7" y="19"/>
                    </a:lnTo>
                    <a:lnTo>
                      <a:pt x="22" y="20"/>
                    </a:lnTo>
                    <a:lnTo>
                      <a:pt x="33" y="26"/>
                    </a:lnTo>
                    <a:lnTo>
                      <a:pt x="36" y="28"/>
                    </a:lnTo>
                    <a:lnTo>
                      <a:pt x="39" y="33"/>
                    </a:lnTo>
                    <a:lnTo>
                      <a:pt x="39" y="37"/>
                    </a:lnTo>
                    <a:lnTo>
                      <a:pt x="40" y="41"/>
                    </a:lnTo>
                    <a:lnTo>
                      <a:pt x="39" y="48"/>
                    </a:lnTo>
                    <a:lnTo>
                      <a:pt x="37" y="54"/>
                    </a:lnTo>
                    <a:lnTo>
                      <a:pt x="35" y="58"/>
                    </a:lnTo>
                    <a:lnTo>
                      <a:pt x="32" y="59"/>
                    </a:lnTo>
                    <a:lnTo>
                      <a:pt x="28" y="62"/>
                    </a:lnTo>
                    <a:lnTo>
                      <a:pt x="23" y="63"/>
                    </a:lnTo>
                    <a:lnTo>
                      <a:pt x="19" y="63"/>
                    </a:lnTo>
                    <a:lnTo>
                      <a:pt x="14" y="65"/>
                    </a:lnTo>
                    <a:lnTo>
                      <a:pt x="9" y="65"/>
                    </a:lnTo>
                    <a:lnTo>
                      <a:pt x="5" y="63"/>
                    </a:lnTo>
                    <a:lnTo>
                      <a:pt x="2" y="62"/>
                    </a:lnTo>
                    <a:lnTo>
                      <a:pt x="0" y="59"/>
                    </a:lnTo>
                    <a:lnTo>
                      <a:pt x="0" y="55"/>
                    </a:lnTo>
                    <a:lnTo>
                      <a:pt x="2" y="52"/>
                    </a:lnTo>
                    <a:lnTo>
                      <a:pt x="8" y="52"/>
                    </a:lnTo>
                    <a:lnTo>
                      <a:pt x="11" y="55"/>
                    </a:lnTo>
                    <a:lnTo>
                      <a:pt x="16" y="58"/>
                    </a:lnTo>
                    <a:lnTo>
                      <a:pt x="18" y="59"/>
                    </a:lnTo>
                    <a:lnTo>
                      <a:pt x="19" y="59"/>
                    </a:lnTo>
                    <a:lnTo>
                      <a:pt x="21" y="61"/>
                    </a:lnTo>
                    <a:lnTo>
                      <a:pt x="23" y="61"/>
                    </a:lnTo>
                    <a:lnTo>
                      <a:pt x="29" y="58"/>
                    </a:lnTo>
                    <a:lnTo>
                      <a:pt x="30" y="55"/>
                    </a:lnTo>
                    <a:lnTo>
                      <a:pt x="32" y="54"/>
                    </a:lnTo>
                    <a:lnTo>
                      <a:pt x="32" y="47"/>
                    </a:lnTo>
                    <a:lnTo>
                      <a:pt x="30" y="42"/>
                    </a:lnTo>
                    <a:lnTo>
                      <a:pt x="28" y="40"/>
                    </a:lnTo>
                    <a:lnTo>
                      <a:pt x="23" y="37"/>
                    </a:lnTo>
                    <a:lnTo>
                      <a:pt x="18" y="34"/>
                    </a:lnTo>
                    <a:lnTo>
                      <a:pt x="4" y="31"/>
                    </a:lnTo>
                    <a:lnTo>
                      <a:pt x="0" y="3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47" name="Freeform 248"/>
              <p:cNvSpPr>
                <a:spLocks/>
              </p:cNvSpPr>
              <p:nvPr/>
            </p:nvSpPr>
            <p:spPr bwMode="auto">
              <a:xfrm>
                <a:off x="5108" y="3738"/>
                <a:ext cx="16" cy="32"/>
              </a:xfrm>
              <a:custGeom>
                <a:avLst/>
                <a:gdLst>
                  <a:gd name="T0" fmla="*/ 1 w 33"/>
                  <a:gd name="T1" fmla="*/ 0 h 64"/>
                  <a:gd name="T2" fmla="*/ 1 w 33"/>
                  <a:gd name="T3" fmla="*/ 3 h 64"/>
                  <a:gd name="T4" fmla="*/ 1 w 33"/>
                  <a:gd name="T5" fmla="*/ 3 h 64"/>
                  <a:gd name="T6" fmla="*/ 1 w 33"/>
                  <a:gd name="T7" fmla="*/ 3 h 64"/>
                  <a:gd name="T8" fmla="*/ 1 w 33"/>
                  <a:gd name="T9" fmla="*/ 3 h 64"/>
                  <a:gd name="T10" fmla="*/ 2 w 33"/>
                  <a:gd name="T11" fmla="*/ 3 h 64"/>
                  <a:gd name="T12" fmla="*/ 2 w 33"/>
                  <a:gd name="T13" fmla="*/ 4 h 64"/>
                  <a:gd name="T14" fmla="*/ 0 w 33"/>
                  <a:gd name="T15" fmla="*/ 4 h 64"/>
                  <a:gd name="T16" fmla="*/ 0 w 33"/>
                  <a:gd name="T17" fmla="*/ 3 h 64"/>
                  <a:gd name="T18" fmla="*/ 0 w 33"/>
                  <a:gd name="T19" fmla="*/ 3 h 64"/>
                  <a:gd name="T20" fmla="*/ 0 w 33"/>
                  <a:gd name="T21" fmla="*/ 3 h 64"/>
                  <a:gd name="T22" fmla="*/ 0 w 33"/>
                  <a:gd name="T23" fmla="*/ 3 h 64"/>
                  <a:gd name="T24" fmla="*/ 0 w 33"/>
                  <a:gd name="T25" fmla="*/ 3 h 64"/>
                  <a:gd name="T26" fmla="*/ 0 w 33"/>
                  <a:gd name="T27" fmla="*/ 3 h 64"/>
                  <a:gd name="T28" fmla="*/ 0 w 33"/>
                  <a:gd name="T29" fmla="*/ 3 h 64"/>
                  <a:gd name="T30" fmla="*/ 0 w 33"/>
                  <a:gd name="T31" fmla="*/ 1 h 64"/>
                  <a:gd name="T32" fmla="*/ 0 w 33"/>
                  <a:gd name="T33" fmla="*/ 1 h 64"/>
                  <a:gd name="T34" fmla="*/ 0 w 33"/>
                  <a:gd name="T35" fmla="*/ 1 h 64"/>
                  <a:gd name="T36" fmla="*/ 0 w 33"/>
                  <a:gd name="T37" fmla="*/ 1 h 64"/>
                  <a:gd name="T38" fmla="*/ 0 w 33"/>
                  <a:gd name="T39" fmla="*/ 1 h 64"/>
                  <a:gd name="T40" fmla="*/ 0 w 33"/>
                  <a:gd name="T41" fmla="*/ 1 h 64"/>
                  <a:gd name="T42" fmla="*/ 0 w 33"/>
                  <a:gd name="T43" fmla="*/ 1 h 64"/>
                  <a:gd name="T44" fmla="*/ 0 w 33"/>
                  <a:gd name="T45" fmla="*/ 1 h 64"/>
                  <a:gd name="T46" fmla="*/ 1 w 33"/>
                  <a:gd name="T47" fmla="*/ 0 h 64"/>
                  <a:gd name="T48" fmla="*/ 1 w 33"/>
                  <a:gd name="T49" fmla="*/ 0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3"/>
                  <a:gd name="T76" fmla="*/ 0 h 64"/>
                  <a:gd name="T77" fmla="*/ 33 w 33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3" h="64">
                    <a:moveTo>
                      <a:pt x="24" y="0"/>
                    </a:moveTo>
                    <a:lnTo>
                      <a:pt x="24" y="59"/>
                    </a:lnTo>
                    <a:lnTo>
                      <a:pt x="27" y="62"/>
                    </a:lnTo>
                    <a:lnTo>
                      <a:pt x="28" y="62"/>
                    </a:lnTo>
                    <a:lnTo>
                      <a:pt x="30" y="63"/>
                    </a:lnTo>
                    <a:lnTo>
                      <a:pt x="33" y="63"/>
                    </a:lnTo>
                    <a:lnTo>
                      <a:pt x="33" y="64"/>
                    </a:lnTo>
                    <a:lnTo>
                      <a:pt x="0" y="64"/>
                    </a:lnTo>
                    <a:lnTo>
                      <a:pt x="0" y="63"/>
                    </a:lnTo>
                    <a:lnTo>
                      <a:pt x="4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9" y="60"/>
                    </a:lnTo>
                    <a:lnTo>
                      <a:pt x="9" y="59"/>
                    </a:lnTo>
                    <a:lnTo>
                      <a:pt x="10" y="57"/>
                    </a:lnTo>
                    <a:lnTo>
                      <a:pt x="10" y="14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23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48" name="Freeform 249"/>
              <p:cNvSpPr>
                <a:spLocks/>
              </p:cNvSpPr>
              <p:nvPr/>
            </p:nvSpPr>
            <p:spPr bwMode="auto">
              <a:xfrm>
                <a:off x="5129" y="3738"/>
                <a:ext cx="20" cy="32"/>
              </a:xfrm>
              <a:custGeom>
                <a:avLst/>
                <a:gdLst>
                  <a:gd name="T0" fmla="*/ 2 w 41"/>
                  <a:gd name="T1" fmla="*/ 4 h 64"/>
                  <a:gd name="T2" fmla="*/ 0 w 41"/>
                  <a:gd name="T3" fmla="*/ 4 h 64"/>
                  <a:gd name="T4" fmla="*/ 0 w 41"/>
                  <a:gd name="T5" fmla="*/ 3 h 64"/>
                  <a:gd name="T6" fmla="*/ 0 w 41"/>
                  <a:gd name="T7" fmla="*/ 3 h 64"/>
                  <a:gd name="T8" fmla="*/ 1 w 41"/>
                  <a:gd name="T9" fmla="*/ 2 h 64"/>
                  <a:gd name="T10" fmla="*/ 1 w 41"/>
                  <a:gd name="T11" fmla="*/ 2 h 64"/>
                  <a:gd name="T12" fmla="*/ 1 w 41"/>
                  <a:gd name="T13" fmla="*/ 1 h 64"/>
                  <a:gd name="T14" fmla="*/ 1 w 41"/>
                  <a:gd name="T15" fmla="*/ 1 h 64"/>
                  <a:gd name="T16" fmla="*/ 1 w 41"/>
                  <a:gd name="T17" fmla="*/ 1 h 64"/>
                  <a:gd name="T18" fmla="*/ 1 w 41"/>
                  <a:gd name="T19" fmla="*/ 1 h 64"/>
                  <a:gd name="T20" fmla="*/ 1 w 41"/>
                  <a:gd name="T21" fmla="*/ 1 h 64"/>
                  <a:gd name="T22" fmla="*/ 0 w 41"/>
                  <a:gd name="T23" fmla="*/ 1 h 64"/>
                  <a:gd name="T24" fmla="*/ 0 w 41"/>
                  <a:gd name="T25" fmla="*/ 1 h 64"/>
                  <a:gd name="T26" fmla="*/ 0 w 41"/>
                  <a:gd name="T27" fmla="*/ 1 h 64"/>
                  <a:gd name="T28" fmla="*/ 0 w 41"/>
                  <a:gd name="T29" fmla="*/ 1 h 64"/>
                  <a:gd name="T30" fmla="*/ 0 w 41"/>
                  <a:gd name="T31" fmla="*/ 1 h 64"/>
                  <a:gd name="T32" fmla="*/ 0 w 41"/>
                  <a:gd name="T33" fmla="*/ 1 h 64"/>
                  <a:gd name="T34" fmla="*/ 0 w 41"/>
                  <a:gd name="T35" fmla="*/ 1 h 64"/>
                  <a:gd name="T36" fmla="*/ 1 w 41"/>
                  <a:gd name="T37" fmla="*/ 0 h 64"/>
                  <a:gd name="T38" fmla="*/ 1 w 41"/>
                  <a:gd name="T39" fmla="*/ 0 h 64"/>
                  <a:gd name="T40" fmla="*/ 1 w 41"/>
                  <a:gd name="T41" fmla="*/ 1 h 64"/>
                  <a:gd name="T42" fmla="*/ 2 w 41"/>
                  <a:gd name="T43" fmla="*/ 1 h 64"/>
                  <a:gd name="T44" fmla="*/ 2 w 41"/>
                  <a:gd name="T45" fmla="*/ 1 h 64"/>
                  <a:gd name="T46" fmla="*/ 2 w 41"/>
                  <a:gd name="T47" fmla="*/ 1 h 64"/>
                  <a:gd name="T48" fmla="*/ 2 w 41"/>
                  <a:gd name="T49" fmla="*/ 1 h 64"/>
                  <a:gd name="T50" fmla="*/ 2 w 41"/>
                  <a:gd name="T51" fmla="*/ 1 h 64"/>
                  <a:gd name="T52" fmla="*/ 2 w 41"/>
                  <a:gd name="T53" fmla="*/ 1 h 64"/>
                  <a:gd name="T54" fmla="*/ 2 w 41"/>
                  <a:gd name="T55" fmla="*/ 1 h 64"/>
                  <a:gd name="T56" fmla="*/ 1 w 41"/>
                  <a:gd name="T57" fmla="*/ 2 h 64"/>
                  <a:gd name="T58" fmla="*/ 0 w 41"/>
                  <a:gd name="T59" fmla="*/ 3 h 64"/>
                  <a:gd name="T60" fmla="*/ 2 w 41"/>
                  <a:gd name="T61" fmla="*/ 3 h 64"/>
                  <a:gd name="T62" fmla="*/ 2 w 41"/>
                  <a:gd name="T63" fmla="*/ 3 h 64"/>
                  <a:gd name="T64" fmla="*/ 2 w 41"/>
                  <a:gd name="T65" fmla="*/ 3 h 64"/>
                  <a:gd name="T66" fmla="*/ 2 w 41"/>
                  <a:gd name="T67" fmla="*/ 3 h 64"/>
                  <a:gd name="T68" fmla="*/ 2 w 41"/>
                  <a:gd name="T69" fmla="*/ 3 h 64"/>
                  <a:gd name="T70" fmla="*/ 2 w 41"/>
                  <a:gd name="T71" fmla="*/ 2 h 64"/>
                  <a:gd name="T72" fmla="*/ 2 w 41"/>
                  <a:gd name="T73" fmla="*/ 2 h 64"/>
                  <a:gd name="T74" fmla="*/ 2 w 41"/>
                  <a:gd name="T75" fmla="*/ 4 h 6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1"/>
                  <a:gd name="T115" fmla="*/ 0 h 64"/>
                  <a:gd name="T116" fmla="*/ 41 w 41"/>
                  <a:gd name="T117" fmla="*/ 64 h 6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1" h="64">
                    <a:moveTo>
                      <a:pt x="37" y="64"/>
                    </a:moveTo>
                    <a:lnTo>
                      <a:pt x="0" y="64"/>
                    </a:lnTo>
                    <a:lnTo>
                      <a:pt x="0" y="63"/>
                    </a:lnTo>
                    <a:lnTo>
                      <a:pt x="10" y="50"/>
                    </a:lnTo>
                    <a:lnTo>
                      <a:pt x="19" y="42"/>
                    </a:lnTo>
                    <a:lnTo>
                      <a:pt x="23" y="36"/>
                    </a:lnTo>
                    <a:lnTo>
                      <a:pt x="24" y="31"/>
                    </a:lnTo>
                    <a:lnTo>
                      <a:pt x="26" y="27"/>
                    </a:lnTo>
                    <a:lnTo>
                      <a:pt x="26" y="20"/>
                    </a:lnTo>
                    <a:lnTo>
                      <a:pt x="23" y="14"/>
                    </a:lnTo>
                    <a:lnTo>
                      <a:pt x="19" y="11"/>
                    </a:lnTo>
                    <a:lnTo>
                      <a:pt x="10" y="11"/>
                    </a:lnTo>
                    <a:lnTo>
                      <a:pt x="6" y="14"/>
                    </a:lnTo>
                    <a:lnTo>
                      <a:pt x="3" y="18"/>
                    </a:lnTo>
                    <a:lnTo>
                      <a:pt x="0" y="18"/>
                    </a:lnTo>
                    <a:lnTo>
                      <a:pt x="3" y="13"/>
                    </a:lnTo>
                    <a:lnTo>
                      <a:pt x="9" y="4"/>
                    </a:lnTo>
                    <a:lnTo>
                      <a:pt x="13" y="1"/>
                    </a:lnTo>
                    <a:lnTo>
                      <a:pt x="17" y="0"/>
                    </a:lnTo>
                    <a:lnTo>
                      <a:pt x="24" y="0"/>
                    </a:lnTo>
                    <a:lnTo>
                      <a:pt x="30" y="3"/>
                    </a:lnTo>
                    <a:lnTo>
                      <a:pt x="33" y="6"/>
                    </a:lnTo>
                    <a:lnTo>
                      <a:pt x="37" y="8"/>
                    </a:lnTo>
                    <a:lnTo>
                      <a:pt x="37" y="11"/>
                    </a:lnTo>
                    <a:lnTo>
                      <a:pt x="38" y="14"/>
                    </a:lnTo>
                    <a:lnTo>
                      <a:pt x="38" y="20"/>
                    </a:lnTo>
                    <a:lnTo>
                      <a:pt x="37" y="24"/>
                    </a:lnTo>
                    <a:lnTo>
                      <a:pt x="35" y="29"/>
                    </a:lnTo>
                    <a:lnTo>
                      <a:pt x="28" y="39"/>
                    </a:lnTo>
                    <a:lnTo>
                      <a:pt x="14" y="53"/>
                    </a:lnTo>
                    <a:lnTo>
                      <a:pt x="34" y="53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0"/>
                    </a:lnTo>
                    <a:lnTo>
                      <a:pt x="38" y="49"/>
                    </a:lnTo>
                    <a:lnTo>
                      <a:pt x="40" y="46"/>
                    </a:lnTo>
                    <a:lnTo>
                      <a:pt x="41" y="46"/>
                    </a:lnTo>
                    <a:lnTo>
                      <a:pt x="37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49" name="Freeform 250"/>
              <p:cNvSpPr>
                <a:spLocks noEditPoints="1"/>
              </p:cNvSpPr>
              <p:nvPr/>
            </p:nvSpPr>
            <p:spPr bwMode="auto">
              <a:xfrm>
                <a:off x="5153" y="3738"/>
                <a:ext cx="20" cy="33"/>
              </a:xfrm>
              <a:custGeom>
                <a:avLst/>
                <a:gdLst>
                  <a:gd name="T0" fmla="*/ 2 w 41"/>
                  <a:gd name="T1" fmla="*/ 0 h 66"/>
                  <a:gd name="T2" fmla="*/ 2 w 41"/>
                  <a:gd name="T3" fmla="*/ 1 h 66"/>
                  <a:gd name="T4" fmla="*/ 2 w 41"/>
                  <a:gd name="T5" fmla="*/ 1 h 66"/>
                  <a:gd name="T6" fmla="*/ 1 w 41"/>
                  <a:gd name="T7" fmla="*/ 1 h 66"/>
                  <a:gd name="T8" fmla="*/ 1 w 41"/>
                  <a:gd name="T9" fmla="*/ 1 h 66"/>
                  <a:gd name="T10" fmla="*/ 1 w 41"/>
                  <a:gd name="T11" fmla="*/ 1 h 66"/>
                  <a:gd name="T12" fmla="*/ 1 w 41"/>
                  <a:gd name="T13" fmla="*/ 1 h 66"/>
                  <a:gd name="T14" fmla="*/ 1 w 41"/>
                  <a:gd name="T15" fmla="*/ 1 h 66"/>
                  <a:gd name="T16" fmla="*/ 1 w 41"/>
                  <a:gd name="T17" fmla="*/ 1 h 66"/>
                  <a:gd name="T18" fmla="*/ 1 w 41"/>
                  <a:gd name="T19" fmla="*/ 1 h 66"/>
                  <a:gd name="T20" fmla="*/ 2 w 41"/>
                  <a:gd name="T21" fmla="*/ 1 h 66"/>
                  <a:gd name="T22" fmla="*/ 2 w 41"/>
                  <a:gd name="T23" fmla="*/ 1 h 66"/>
                  <a:gd name="T24" fmla="*/ 2 w 41"/>
                  <a:gd name="T25" fmla="*/ 2 h 66"/>
                  <a:gd name="T26" fmla="*/ 2 w 41"/>
                  <a:gd name="T27" fmla="*/ 2 h 66"/>
                  <a:gd name="T28" fmla="*/ 2 w 41"/>
                  <a:gd name="T29" fmla="*/ 2 h 66"/>
                  <a:gd name="T30" fmla="*/ 2 w 41"/>
                  <a:gd name="T31" fmla="*/ 3 h 66"/>
                  <a:gd name="T32" fmla="*/ 2 w 41"/>
                  <a:gd name="T33" fmla="*/ 3 h 66"/>
                  <a:gd name="T34" fmla="*/ 2 w 41"/>
                  <a:gd name="T35" fmla="*/ 3 h 66"/>
                  <a:gd name="T36" fmla="*/ 1 w 41"/>
                  <a:gd name="T37" fmla="*/ 3 h 66"/>
                  <a:gd name="T38" fmla="*/ 1 w 41"/>
                  <a:gd name="T39" fmla="*/ 4 h 66"/>
                  <a:gd name="T40" fmla="*/ 1 w 41"/>
                  <a:gd name="T41" fmla="*/ 4 h 66"/>
                  <a:gd name="T42" fmla="*/ 1 w 41"/>
                  <a:gd name="T43" fmla="*/ 4 h 66"/>
                  <a:gd name="T44" fmla="*/ 1 w 41"/>
                  <a:gd name="T45" fmla="*/ 4 h 66"/>
                  <a:gd name="T46" fmla="*/ 0 w 41"/>
                  <a:gd name="T47" fmla="*/ 4 h 66"/>
                  <a:gd name="T48" fmla="*/ 0 w 41"/>
                  <a:gd name="T49" fmla="*/ 3 h 66"/>
                  <a:gd name="T50" fmla="*/ 0 w 41"/>
                  <a:gd name="T51" fmla="*/ 3 h 66"/>
                  <a:gd name="T52" fmla="*/ 0 w 41"/>
                  <a:gd name="T53" fmla="*/ 3 h 66"/>
                  <a:gd name="T54" fmla="*/ 0 w 41"/>
                  <a:gd name="T55" fmla="*/ 3 h 66"/>
                  <a:gd name="T56" fmla="*/ 0 w 41"/>
                  <a:gd name="T57" fmla="*/ 2 h 66"/>
                  <a:gd name="T58" fmla="*/ 0 w 41"/>
                  <a:gd name="T59" fmla="*/ 2 h 66"/>
                  <a:gd name="T60" fmla="*/ 0 w 41"/>
                  <a:gd name="T61" fmla="*/ 1 h 66"/>
                  <a:gd name="T62" fmla="*/ 0 w 41"/>
                  <a:gd name="T63" fmla="*/ 1 h 66"/>
                  <a:gd name="T64" fmla="*/ 0 w 41"/>
                  <a:gd name="T65" fmla="*/ 1 h 66"/>
                  <a:gd name="T66" fmla="*/ 0 w 41"/>
                  <a:gd name="T67" fmla="*/ 1 h 66"/>
                  <a:gd name="T68" fmla="*/ 1 w 41"/>
                  <a:gd name="T69" fmla="*/ 1 h 66"/>
                  <a:gd name="T70" fmla="*/ 1 w 41"/>
                  <a:gd name="T71" fmla="*/ 1 h 66"/>
                  <a:gd name="T72" fmla="*/ 2 w 41"/>
                  <a:gd name="T73" fmla="*/ 1 h 66"/>
                  <a:gd name="T74" fmla="*/ 2 w 41"/>
                  <a:gd name="T75" fmla="*/ 0 h 66"/>
                  <a:gd name="T76" fmla="*/ 0 w 41"/>
                  <a:gd name="T77" fmla="*/ 1 h 66"/>
                  <a:gd name="T78" fmla="*/ 0 w 41"/>
                  <a:gd name="T79" fmla="*/ 3 h 66"/>
                  <a:gd name="T80" fmla="*/ 1 w 41"/>
                  <a:gd name="T81" fmla="*/ 3 h 66"/>
                  <a:gd name="T82" fmla="*/ 1 w 41"/>
                  <a:gd name="T83" fmla="*/ 3 h 66"/>
                  <a:gd name="T84" fmla="*/ 1 w 41"/>
                  <a:gd name="T85" fmla="*/ 3 h 66"/>
                  <a:gd name="T86" fmla="*/ 1 w 41"/>
                  <a:gd name="T87" fmla="*/ 3 h 66"/>
                  <a:gd name="T88" fmla="*/ 1 w 41"/>
                  <a:gd name="T89" fmla="*/ 3 h 66"/>
                  <a:gd name="T90" fmla="*/ 1 w 41"/>
                  <a:gd name="T91" fmla="*/ 3 h 66"/>
                  <a:gd name="T92" fmla="*/ 1 w 41"/>
                  <a:gd name="T93" fmla="*/ 3 h 66"/>
                  <a:gd name="T94" fmla="*/ 1 w 41"/>
                  <a:gd name="T95" fmla="*/ 2 h 66"/>
                  <a:gd name="T96" fmla="*/ 1 w 41"/>
                  <a:gd name="T97" fmla="*/ 2 h 66"/>
                  <a:gd name="T98" fmla="*/ 1 w 41"/>
                  <a:gd name="T99" fmla="*/ 2 h 66"/>
                  <a:gd name="T100" fmla="*/ 1 w 41"/>
                  <a:gd name="T101" fmla="*/ 1 h 66"/>
                  <a:gd name="T102" fmla="*/ 1 w 41"/>
                  <a:gd name="T103" fmla="*/ 1 h 66"/>
                  <a:gd name="T104" fmla="*/ 0 w 41"/>
                  <a:gd name="T105" fmla="*/ 1 h 6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41"/>
                  <a:gd name="T160" fmla="*/ 0 h 66"/>
                  <a:gd name="T161" fmla="*/ 41 w 41"/>
                  <a:gd name="T162" fmla="*/ 66 h 6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41" h="66">
                    <a:moveTo>
                      <a:pt x="41" y="0"/>
                    </a:moveTo>
                    <a:lnTo>
                      <a:pt x="41" y="1"/>
                    </a:lnTo>
                    <a:lnTo>
                      <a:pt x="35" y="3"/>
                    </a:lnTo>
                    <a:lnTo>
                      <a:pt x="31" y="4"/>
                    </a:lnTo>
                    <a:lnTo>
                      <a:pt x="20" y="15"/>
                    </a:lnTo>
                    <a:lnTo>
                      <a:pt x="19" y="18"/>
                    </a:lnTo>
                    <a:lnTo>
                      <a:pt x="16" y="27"/>
                    </a:lnTo>
                    <a:lnTo>
                      <a:pt x="19" y="27"/>
                    </a:lnTo>
                    <a:lnTo>
                      <a:pt x="21" y="25"/>
                    </a:lnTo>
                    <a:lnTo>
                      <a:pt x="28" y="25"/>
                    </a:lnTo>
                    <a:lnTo>
                      <a:pt x="34" y="28"/>
                    </a:lnTo>
                    <a:lnTo>
                      <a:pt x="35" y="29"/>
                    </a:lnTo>
                    <a:lnTo>
                      <a:pt x="38" y="34"/>
                    </a:lnTo>
                    <a:lnTo>
                      <a:pt x="40" y="38"/>
                    </a:lnTo>
                    <a:lnTo>
                      <a:pt x="41" y="43"/>
                    </a:lnTo>
                    <a:lnTo>
                      <a:pt x="41" y="48"/>
                    </a:lnTo>
                    <a:lnTo>
                      <a:pt x="40" y="52"/>
                    </a:lnTo>
                    <a:lnTo>
                      <a:pt x="37" y="57"/>
                    </a:lnTo>
                    <a:lnTo>
                      <a:pt x="31" y="63"/>
                    </a:lnTo>
                    <a:lnTo>
                      <a:pt x="28" y="64"/>
                    </a:lnTo>
                    <a:lnTo>
                      <a:pt x="24" y="64"/>
                    </a:lnTo>
                    <a:lnTo>
                      <a:pt x="21" y="66"/>
                    </a:lnTo>
                    <a:lnTo>
                      <a:pt x="17" y="66"/>
                    </a:lnTo>
                    <a:lnTo>
                      <a:pt x="13" y="64"/>
                    </a:lnTo>
                    <a:lnTo>
                      <a:pt x="10" y="63"/>
                    </a:lnTo>
                    <a:lnTo>
                      <a:pt x="7" y="60"/>
                    </a:lnTo>
                    <a:lnTo>
                      <a:pt x="5" y="56"/>
                    </a:lnTo>
                    <a:lnTo>
                      <a:pt x="3" y="53"/>
                    </a:lnTo>
                    <a:lnTo>
                      <a:pt x="0" y="45"/>
                    </a:lnTo>
                    <a:lnTo>
                      <a:pt x="0" y="32"/>
                    </a:lnTo>
                    <a:lnTo>
                      <a:pt x="2" y="27"/>
                    </a:lnTo>
                    <a:lnTo>
                      <a:pt x="5" y="20"/>
                    </a:lnTo>
                    <a:lnTo>
                      <a:pt x="9" y="14"/>
                    </a:lnTo>
                    <a:lnTo>
                      <a:pt x="13" y="10"/>
                    </a:lnTo>
                    <a:lnTo>
                      <a:pt x="19" y="6"/>
                    </a:lnTo>
                    <a:lnTo>
                      <a:pt x="26" y="3"/>
                    </a:lnTo>
                    <a:lnTo>
                      <a:pt x="33" y="1"/>
                    </a:lnTo>
                    <a:lnTo>
                      <a:pt x="41" y="0"/>
                    </a:lnTo>
                    <a:close/>
                    <a:moveTo>
                      <a:pt x="14" y="31"/>
                    </a:moveTo>
                    <a:lnTo>
                      <a:pt x="14" y="53"/>
                    </a:lnTo>
                    <a:lnTo>
                      <a:pt x="17" y="59"/>
                    </a:lnTo>
                    <a:lnTo>
                      <a:pt x="21" y="63"/>
                    </a:lnTo>
                    <a:lnTo>
                      <a:pt x="24" y="62"/>
                    </a:lnTo>
                    <a:lnTo>
                      <a:pt x="26" y="59"/>
                    </a:lnTo>
                    <a:lnTo>
                      <a:pt x="27" y="57"/>
                    </a:lnTo>
                    <a:lnTo>
                      <a:pt x="27" y="55"/>
                    </a:lnTo>
                    <a:lnTo>
                      <a:pt x="28" y="49"/>
                    </a:lnTo>
                    <a:lnTo>
                      <a:pt x="27" y="42"/>
                    </a:lnTo>
                    <a:lnTo>
                      <a:pt x="27" y="36"/>
                    </a:lnTo>
                    <a:lnTo>
                      <a:pt x="24" y="32"/>
                    </a:lnTo>
                    <a:lnTo>
                      <a:pt x="21" y="29"/>
                    </a:lnTo>
                    <a:lnTo>
                      <a:pt x="17" y="29"/>
                    </a:lnTo>
                    <a:lnTo>
                      <a:pt x="14" y="3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50" name="Rectangle 251"/>
              <p:cNvSpPr>
                <a:spLocks noChangeArrowheads="1"/>
              </p:cNvSpPr>
              <p:nvPr/>
            </p:nvSpPr>
            <p:spPr bwMode="auto">
              <a:xfrm>
                <a:off x="5306" y="3627"/>
                <a:ext cx="64" cy="85"/>
              </a:xfrm>
              <a:prstGeom prst="rect">
                <a:avLst/>
              </a:prstGeom>
              <a:solidFill>
                <a:srgbClr val="0000CC"/>
              </a:solidFill>
              <a:ln w="0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51" name="Rectangle 252"/>
              <p:cNvSpPr>
                <a:spLocks noChangeArrowheads="1"/>
              </p:cNvSpPr>
              <p:nvPr/>
            </p:nvSpPr>
            <p:spPr bwMode="auto">
              <a:xfrm>
                <a:off x="5306" y="3542"/>
                <a:ext cx="64" cy="85"/>
              </a:xfrm>
              <a:prstGeom prst="rect">
                <a:avLst/>
              </a:prstGeom>
              <a:solidFill>
                <a:srgbClr val="0029CC"/>
              </a:solidFill>
              <a:ln w="0">
                <a:solidFill>
                  <a:srgbClr val="0029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52" name="Rectangle 253"/>
              <p:cNvSpPr>
                <a:spLocks noChangeArrowheads="1"/>
              </p:cNvSpPr>
              <p:nvPr/>
            </p:nvSpPr>
            <p:spPr bwMode="auto">
              <a:xfrm>
                <a:off x="5306" y="3456"/>
                <a:ext cx="64" cy="86"/>
              </a:xfrm>
              <a:prstGeom prst="rect">
                <a:avLst/>
              </a:prstGeom>
              <a:solidFill>
                <a:srgbClr val="0052CC"/>
              </a:solidFill>
              <a:ln w="0">
                <a:solidFill>
                  <a:srgbClr val="0052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53" name="Rectangle 254"/>
              <p:cNvSpPr>
                <a:spLocks noChangeArrowheads="1"/>
              </p:cNvSpPr>
              <p:nvPr/>
            </p:nvSpPr>
            <p:spPr bwMode="auto">
              <a:xfrm>
                <a:off x="5306" y="3371"/>
                <a:ext cx="64" cy="85"/>
              </a:xfrm>
              <a:prstGeom prst="rect">
                <a:avLst/>
              </a:prstGeom>
              <a:solidFill>
                <a:srgbClr val="007ACC"/>
              </a:solidFill>
              <a:ln w="0">
                <a:solidFill>
                  <a:srgbClr val="007A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54" name="Rectangle 255"/>
              <p:cNvSpPr>
                <a:spLocks noChangeArrowheads="1"/>
              </p:cNvSpPr>
              <p:nvPr/>
            </p:nvSpPr>
            <p:spPr bwMode="auto">
              <a:xfrm>
                <a:off x="5306" y="3285"/>
                <a:ext cx="64" cy="85"/>
              </a:xfrm>
              <a:prstGeom prst="rect">
                <a:avLst/>
              </a:prstGeom>
              <a:solidFill>
                <a:srgbClr val="00A3CC"/>
              </a:solidFill>
              <a:ln w="0">
                <a:solidFill>
                  <a:srgbClr val="00A3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55" name="Rectangle 256"/>
              <p:cNvSpPr>
                <a:spLocks noChangeArrowheads="1"/>
              </p:cNvSpPr>
              <p:nvPr/>
            </p:nvSpPr>
            <p:spPr bwMode="auto">
              <a:xfrm>
                <a:off x="5306" y="3200"/>
                <a:ext cx="64" cy="85"/>
              </a:xfrm>
              <a:prstGeom prst="rect">
                <a:avLst/>
              </a:prstGeom>
              <a:solidFill>
                <a:srgbClr val="00CCCC"/>
              </a:solidFill>
              <a:ln w="0">
                <a:solidFill>
                  <a:srgbClr val="00CC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56" name="Rectangle 257"/>
              <p:cNvSpPr>
                <a:spLocks noChangeArrowheads="1"/>
              </p:cNvSpPr>
              <p:nvPr/>
            </p:nvSpPr>
            <p:spPr bwMode="auto">
              <a:xfrm>
                <a:off x="5306" y="3115"/>
                <a:ext cx="64" cy="85"/>
              </a:xfrm>
              <a:prstGeom prst="rect">
                <a:avLst/>
              </a:prstGeom>
              <a:solidFill>
                <a:srgbClr val="00CCA3"/>
              </a:solidFill>
              <a:ln w="0">
                <a:solidFill>
                  <a:srgbClr val="00CCA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57" name="Rectangle 258"/>
              <p:cNvSpPr>
                <a:spLocks noChangeArrowheads="1"/>
              </p:cNvSpPr>
              <p:nvPr/>
            </p:nvSpPr>
            <p:spPr bwMode="auto">
              <a:xfrm>
                <a:off x="5306" y="3030"/>
                <a:ext cx="64" cy="85"/>
              </a:xfrm>
              <a:prstGeom prst="rect">
                <a:avLst/>
              </a:prstGeom>
              <a:solidFill>
                <a:srgbClr val="00CC7A"/>
              </a:solidFill>
              <a:ln w="0">
                <a:solidFill>
                  <a:srgbClr val="00CC7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58" name="Rectangle 259"/>
              <p:cNvSpPr>
                <a:spLocks noChangeArrowheads="1"/>
              </p:cNvSpPr>
              <p:nvPr/>
            </p:nvSpPr>
            <p:spPr bwMode="auto">
              <a:xfrm>
                <a:off x="5306" y="2944"/>
                <a:ext cx="64" cy="86"/>
              </a:xfrm>
              <a:prstGeom prst="rect">
                <a:avLst/>
              </a:prstGeom>
              <a:solidFill>
                <a:srgbClr val="00CC52"/>
              </a:solidFill>
              <a:ln w="0">
                <a:solidFill>
                  <a:srgbClr val="00CC52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59" name="Rectangle 260"/>
              <p:cNvSpPr>
                <a:spLocks noChangeArrowheads="1"/>
              </p:cNvSpPr>
              <p:nvPr/>
            </p:nvSpPr>
            <p:spPr bwMode="auto">
              <a:xfrm>
                <a:off x="5306" y="2859"/>
                <a:ext cx="64" cy="85"/>
              </a:xfrm>
              <a:prstGeom prst="rect">
                <a:avLst/>
              </a:prstGeom>
              <a:solidFill>
                <a:srgbClr val="00CC29"/>
              </a:solidFill>
              <a:ln w="0">
                <a:solidFill>
                  <a:srgbClr val="00CC29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60" name="Rectangle 261"/>
              <p:cNvSpPr>
                <a:spLocks noChangeArrowheads="1"/>
              </p:cNvSpPr>
              <p:nvPr/>
            </p:nvSpPr>
            <p:spPr bwMode="auto">
              <a:xfrm>
                <a:off x="5306" y="2773"/>
                <a:ext cx="64" cy="86"/>
              </a:xfrm>
              <a:prstGeom prst="rect">
                <a:avLst/>
              </a:prstGeom>
              <a:solidFill>
                <a:srgbClr val="00CC00"/>
              </a:solidFill>
              <a:ln w="0">
                <a:solidFill>
                  <a:srgbClr val="00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61" name="Rectangle 262"/>
              <p:cNvSpPr>
                <a:spLocks noChangeArrowheads="1"/>
              </p:cNvSpPr>
              <p:nvPr/>
            </p:nvSpPr>
            <p:spPr bwMode="auto">
              <a:xfrm>
                <a:off x="5306" y="2688"/>
                <a:ext cx="64" cy="85"/>
              </a:xfrm>
              <a:prstGeom prst="rect">
                <a:avLst/>
              </a:prstGeom>
              <a:solidFill>
                <a:srgbClr val="29CC00"/>
              </a:solidFill>
              <a:ln w="0">
                <a:solidFill>
                  <a:srgbClr val="29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62" name="Rectangle 263"/>
              <p:cNvSpPr>
                <a:spLocks noChangeArrowheads="1"/>
              </p:cNvSpPr>
              <p:nvPr/>
            </p:nvSpPr>
            <p:spPr bwMode="auto">
              <a:xfrm>
                <a:off x="5306" y="2603"/>
                <a:ext cx="64" cy="85"/>
              </a:xfrm>
              <a:prstGeom prst="rect">
                <a:avLst/>
              </a:prstGeom>
              <a:solidFill>
                <a:srgbClr val="52CC00"/>
              </a:solidFill>
              <a:ln w="0">
                <a:solidFill>
                  <a:srgbClr val="52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63" name="Rectangle 264"/>
              <p:cNvSpPr>
                <a:spLocks noChangeArrowheads="1"/>
              </p:cNvSpPr>
              <p:nvPr/>
            </p:nvSpPr>
            <p:spPr bwMode="auto">
              <a:xfrm>
                <a:off x="5306" y="2517"/>
                <a:ext cx="64" cy="85"/>
              </a:xfrm>
              <a:prstGeom prst="rect">
                <a:avLst/>
              </a:prstGeom>
              <a:solidFill>
                <a:srgbClr val="7ACC00"/>
              </a:solidFill>
              <a:ln w="0">
                <a:solidFill>
                  <a:srgbClr val="7A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64" name="Rectangle 265"/>
              <p:cNvSpPr>
                <a:spLocks noChangeArrowheads="1"/>
              </p:cNvSpPr>
              <p:nvPr/>
            </p:nvSpPr>
            <p:spPr bwMode="auto">
              <a:xfrm>
                <a:off x="5306" y="2432"/>
                <a:ext cx="64" cy="85"/>
              </a:xfrm>
              <a:prstGeom prst="rect">
                <a:avLst/>
              </a:prstGeom>
              <a:solidFill>
                <a:srgbClr val="A3CC00"/>
              </a:solidFill>
              <a:ln w="0">
                <a:solidFill>
                  <a:srgbClr val="A3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65" name="Rectangle 266"/>
              <p:cNvSpPr>
                <a:spLocks noChangeArrowheads="1"/>
              </p:cNvSpPr>
              <p:nvPr/>
            </p:nvSpPr>
            <p:spPr bwMode="auto">
              <a:xfrm>
                <a:off x="5306" y="2347"/>
                <a:ext cx="64" cy="85"/>
              </a:xfrm>
              <a:prstGeom prst="rect">
                <a:avLst/>
              </a:prstGeom>
              <a:solidFill>
                <a:srgbClr val="CCCC00"/>
              </a:solidFill>
              <a:ln w="0">
                <a:solidFill>
                  <a:srgbClr val="CC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66" name="Rectangle 267"/>
              <p:cNvSpPr>
                <a:spLocks noChangeArrowheads="1"/>
              </p:cNvSpPr>
              <p:nvPr/>
            </p:nvSpPr>
            <p:spPr bwMode="auto">
              <a:xfrm>
                <a:off x="5306" y="2262"/>
                <a:ext cx="64" cy="85"/>
              </a:xfrm>
              <a:prstGeom prst="rect">
                <a:avLst/>
              </a:prstGeom>
              <a:solidFill>
                <a:srgbClr val="CCA300"/>
              </a:solidFill>
              <a:ln w="0">
                <a:solidFill>
                  <a:srgbClr val="CCA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67" name="Rectangle 268"/>
              <p:cNvSpPr>
                <a:spLocks noChangeArrowheads="1"/>
              </p:cNvSpPr>
              <p:nvPr/>
            </p:nvSpPr>
            <p:spPr bwMode="auto">
              <a:xfrm>
                <a:off x="5306" y="2176"/>
                <a:ext cx="64" cy="86"/>
              </a:xfrm>
              <a:prstGeom prst="rect">
                <a:avLst/>
              </a:prstGeom>
              <a:solidFill>
                <a:srgbClr val="CC7A00"/>
              </a:solidFill>
              <a:ln w="0">
                <a:solidFill>
                  <a:srgbClr val="CC7A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68" name="Rectangle 269"/>
              <p:cNvSpPr>
                <a:spLocks noChangeArrowheads="1"/>
              </p:cNvSpPr>
              <p:nvPr/>
            </p:nvSpPr>
            <p:spPr bwMode="auto">
              <a:xfrm>
                <a:off x="5306" y="2090"/>
                <a:ext cx="64" cy="86"/>
              </a:xfrm>
              <a:prstGeom prst="rect">
                <a:avLst/>
              </a:prstGeom>
              <a:solidFill>
                <a:srgbClr val="CC5200"/>
              </a:solidFill>
              <a:ln w="0">
                <a:solidFill>
                  <a:srgbClr val="CC52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69" name="Rectangle 270"/>
              <p:cNvSpPr>
                <a:spLocks noChangeArrowheads="1"/>
              </p:cNvSpPr>
              <p:nvPr/>
            </p:nvSpPr>
            <p:spPr bwMode="auto">
              <a:xfrm>
                <a:off x="5306" y="2005"/>
                <a:ext cx="64" cy="85"/>
              </a:xfrm>
              <a:prstGeom prst="rect">
                <a:avLst/>
              </a:prstGeom>
              <a:solidFill>
                <a:srgbClr val="CC2900"/>
              </a:solidFill>
              <a:ln w="0">
                <a:solidFill>
                  <a:srgbClr val="CC29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70" name="Rectangle 271"/>
              <p:cNvSpPr>
                <a:spLocks noChangeArrowheads="1"/>
              </p:cNvSpPr>
              <p:nvPr/>
            </p:nvSpPr>
            <p:spPr bwMode="auto">
              <a:xfrm>
                <a:off x="5306" y="1920"/>
                <a:ext cx="64" cy="85"/>
              </a:xfrm>
              <a:prstGeom prst="rect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71" name="Line 272"/>
              <p:cNvSpPr>
                <a:spLocks noChangeShapeType="1"/>
              </p:cNvSpPr>
              <p:nvPr/>
            </p:nvSpPr>
            <p:spPr bwMode="auto">
              <a:xfrm flipV="1">
                <a:off x="5306" y="1919"/>
                <a:ext cx="0" cy="179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72" name="Line 273"/>
              <p:cNvSpPr>
                <a:spLocks noChangeShapeType="1"/>
              </p:cNvSpPr>
              <p:nvPr/>
            </p:nvSpPr>
            <p:spPr bwMode="auto">
              <a:xfrm>
                <a:off x="5306" y="1919"/>
                <a:ext cx="64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73" name="Line 274"/>
              <p:cNvSpPr>
                <a:spLocks noChangeShapeType="1"/>
              </p:cNvSpPr>
              <p:nvPr/>
            </p:nvSpPr>
            <p:spPr bwMode="auto">
              <a:xfrm>
                <a:off x="5370" y="1919"/>
                <a:ext cx="0" cy="179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74" name="Line 275"/>
              <p:cNvSpPr>
                <a:spLocks noChangeShapeType="1"/>
              </p:cNvSpPr>
              <p:nvPr/>
            </p:nvSpPr>
            <p:spPr bwMode="auto">
              <a:xfrm flipH="1">
                <a:off x="5306" y="3712"/>
                <a:ext cx="64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75" name="Line 276"/>
              <p:cNvSpPr>
                <a:spLocks noChangeShapeType="1"/>
              </p:cNvSpPr>
              <p:nvPr/>
            </p:nvSpPr>
            <p:spPr bwMode="auto">
              <a:xfrm flipV="1">
                <a:off x="5370" y="1919"/>
                <a:ext cx="0" cy="179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76" name="Line 277"/>
              <p:cNvSpPr>
                <a:spLocks noChangeShapeType="1"/>
              </p:cNvSpPr>
              <p:nvPr/>
            </p:nvSpPr>
            <p:spPr bwMode="auto">
              <a:xfrm>
                <a:off x="5306" y="3712"/>
                <a:ext cx="64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77" name="Freeform 278"/>
              <p:cNvSpPr>
                <a:spLocks/>
              </p:cNvSpPr>
              <p:nvPr/>
            </p:nvSpPr>
            <p:spPr bwMode="auto">
              <a:xfrm>
                <a:off x="5384" y="3696"/>
                <a:ext cx="16" cy="32"/>
              </a:xfrm>
              <a:custGeom>
                <a:avLst/>
                <a:gdLst>
                  <a:gd name="T0" fmla="*/ 1 w 33"/>
                  <a:gd name="T1" fmla="*/ 0 h 64"/>
                  <a:gd name="T2" fmla="*/ 1 w 33"/>
                  <a:gd name="T3" fmla="*/ 3 h 64"/>
                  <a:gd name="T4" fmla="*/ 1 w 33"/>
                  <a:gd name="T5" fmla="*/ 3 h 64"/>
                  <a:gd name="T6" fmla="*/ 1 w 33"/>
                  <a:gd name="T7" fmla="*/ 3 h 64"/>
                  <a:gd name="T8" fmla="*/ 1 w 33"/>
                  <a:gd name="T9" fmla="*/ 3 h 64"/>
                  <a:gd name="T10" fmla="*/ 2 w 33"/>
                  <a:gd name="T11" fmla="*/ 3 h 64"/>
                  <a:gd name="T12" fmla="*/ 2 w 33"/>
                  <a:gd name="T13" fmla="*/ 4 h 64"/>
                  <a:gd name="T14" fmla="*/ 0 w 33"/>
                  <a:gd name="T15" fmla="*/ 4 h 64"/>
                  <a:gd name="T16" fmla="*/ 0 w 33"/>
                  <a:gd name="T17" fmla="*/ 3 h 64"/>
                  <a:gd name="T18" fmla="*/ 0 w 33"/>
                  <a:gd name="T19" fmla="*/ 3 h 64"/>
                  <a:gd name="T20" fmla="*/ 0 w 33"/>
                  <a:gd name="T21" fmla="*/ 3 h 64"/>
                  <a:gd name="T22" fmla="*/ 0 w 33"/>
                  <a:gd name="T23" fmla="*/ 3 h 64"/>
                  <a:gd name="T24" fmla="*/ 0 w 33"/>
                  <a:gd name="T25" fmla="*/ 3 h 64"/>
                  <a:gd name="T26" fmla="*/ 0 w 33"/>
                  <a:gd name="T27" fmla="*/ 3 h 64"/>
                  <a:gd name="T28" fmla="*/ 0 w 33"/>
                  <a:gd name="T29" fmla="*/ 3 h 64"/>
                  <a:gd name="T30" fmla="*/ 0 w 33"/>
                  <a:gd name="T31" fmla="*/ 1 h 64"/>
                  <a:gd name="T32" fmla="*/ 0 w 33"/>
                  <a:gd name="T33" fmla="*/ 1 h 64"/>
                  <a:gd name="T34" fmla="*/ 0 w 33"/>
                  <a:gd name="T35" fmla="*/ 1 h 64"/>
                  <a:gd name="T36" fmla="*/ 0 w 33"/>
                  <a:gd name="T37" fmla="*/ 1 h 64"/>
                  <a:gd name="T38" fmla="*/ 0 w 33"/>
                  <a:gd name="T39" fmla="*/ 1 h 64"/>
                  <a:gd name="T40" fmla="*/ 0 w 33"/>
                  <a:gd name="T41" fmla="*/ 1 h 64"/>
                  <a:gd name="T42" fmla="*/ 0 w 33"/>
                  <a:gd name="T43" fmla="*/ 1 h 64"/>
                  <a:gd name="T44" fmla="*/ 0 w 33"/>
                  <a:gd name="T45" fmla="*/ 1 h 64"/>
                  <a:gd name="T46" fmla="*/ 1 w 33"/>
                  <a:gd name="T47" fmla="*/ 0 h 64"/>
                  <a:gd name="T48" fmla="*/ 1 w 33"/>
                  <a:gd name="T49" fmla="*/ 0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3"/>
                  <a:gd name="T76" fmla="*/ 0 h 64"/>
                  <a:gd name="T77" fmla="*/ 33 w 33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3" h="64">
                    <a:moveTo>
                      <a:pt x="24" y="0"/>
                    </a:moveTo>
                    <a:lnTo>
                      <a:pt x="24" y="59"/>
                    </a:lnTo>
                    <a:lnTo>
                      <a:pt x="27" y="62"/>
                    </a:lnTo>
                    <a:lnTo>
                      <a:pt x="28" y="62"/>
                    </a:lnTo>
                    <a:lnTo>
                      <a:pt x="30" y="63"/>
                    </a:lnTo>
                    <a:lnTo>
                      <a:pt x="33" y="63"/>
                    </a:lnTo>
                    <a:lnTo>
                      <a:pt x="33" y="64"/>
                    </a:lnTo>
                    <a:lnTo>
                      <a:pt x="0" y="64"/>
                    </a:lnTo>
                    <a:lnTo>
                      <a:pt x="0" y="63"/>
                    </a:lnTo>
                    <a:lnTo>
                      <a:pt x="5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9" y="60"/>
                    </a:lnTo>
                    <a:lnTo>
                      <a:pt x="9" y="59"/>
                    </a:lnTo>
                    <a:lnTo>
                      <a:pt x="10" y="57"/>
                    </a:lnTo>
                    <a:lnTo>
                      <a:pt x="10" y="14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7" y="11"/>
                    </a:lnTo>
                    <a:lnTo>
                      <a:pt x="5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23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78" name="Freeform 279"/>
              <p:cNvSpPr>
                <a:spLocks noEditPoints="1"/>
              </p:cNvSpPr>
              <p:nvPr/>
            </p:nvSpPr>
            <p:spPr bwMode="auto">
              <a:xfrm>
                <a:off x="5405" y="3696"/>
                <a:ext cx="21" cy="33"/>
              </a:xfrm>
              <a:custGeom>
                <a:avLst/>
                <a:gdLst>
                  <a:gd name="T0" fmla="*/ 3 w 40"/>
                  <a:gd name="T1" fmla="*/ 2 h 66"/>
                  <a:gd name="T2" fmla="*/ 3 w 40"/>
                  <a:gd name="T3" fmla="*/ 2 h 66"/>
                  <a:gd name="T4" fmla="*/ 3 w 40"/>
                  <a:gd name="T5" fmla="*/ 3 h 66"/>
                  <a:gd name="T6" fmla="*/ 3 w 40"/>
                  <a:gd name="T7" fmla="*/ 3 h 66"/>
                  <a:gd name="T8" fmla="*/ 2 w 40"/>
                  <a:gd name="T9" fmla="*/ 3 h 66"/>
                  <a:gd name="T10" fmla="*/ 2 w 40"/>
                  <a:gd name="T11" fmla="*/ 4 h 66"/>
                  <a:gd name="T12" fmla="*/ 2 w 40"/>
                  <a:gd name="T13" fmla="*/ 4 h 66"/>
                  <a:gd name="T14" fmla="*/ 1 w 40"/>
                  <a:gd name="T15" fmla="*/ 3 h 66"/>
                  <a:gd name="T16" fmla="*/ 1 w 40"/>
                  <a:gd name="T17" fmla="*/ 3 h 66"/>
                  <a:gd name="T18" fmla="*/ 1 w 40"/>
                  <a:gd name="T19" fmla="*/ 3 h 66"/>
                  <a:gd name="T20" fmla="*/ 1 w 40"/>
                  <a:gd name="T21" fmla="*/ 3 h 66"/>
                  <a:gd name="T22" fmla="*/ 1 w 40"/>
                  <a:gd name="T23" fmla="*/ 3 h 66"/>
                  <a:gd name="T24" fmla="*/ 0 w 40"/>
                  <a:gd name="T25" fmla="*/ 2 h 66"/>
                  <a:gd name="T26" fmla="*/ 0 w 40"/>
                  <a:gd name="T27" fmla="*/ 1 h 66"/>
                  <a:gd name="T28" fmla="*/ 1 w 40"/>
                  <a:gd name="T29" fmla="*/ 1 h 66"/>
                  <a:gd name="T30" fmla="*/ 1 w 40"/>
                  <a:gd name="T31" fmla="*/ 1 h 66"/>
                  <a:gd name="T32" fmla="*/ 1 w 40"/>
                  <a:gd name="T33" fmla="*/ 1 h 66"/>
                  <a:gd name="T34" fmla="*/ 2 w 40"/>
                  <a:gd name="T35" fmla="*/ 0 h 66"/>
                  <a:gd name="T36" fmla="*/ 2 w 40"/>
                  <a:gd name="T37" fmla="*/ 0 h 66"/>
                  <a:gd name="T38" fmla="*/ 2 w 40"/>
                  <a:gd name="T39" fmla="*/ 1 h 66"/>
                  <a:gd name="T40" fmla="*/ 2 w 40"/>
                  <a:gd name="T41" fmla="*/ 1 h 66"/>
                  <a:gd name="T42" fmla="*/ 3 w 40"/>
                  <a:gd name="T43" fmla="*/ 1 h 66"/>
                  <a:gd name="T44" fmla="*/ 3 w 40"/>
                  <a:gd name="T45" fmla="*/ 1 h 66"/>
                  <a:gd name="T46" fmla="*/ 3 w 40"/>
                  <a:gd name="T47" fmla="*/ 1 h 66"/>
                  <a:gd name="T48" fmla="*/ 3 w 40"/>
                  <a:gd name="T49" fmla="*/ 1 h 66"/>
                  <a:gd name="T50" fmla="*/ 3 w 40"/>
                  <a:gd name="T51" fmla="*/ 1 h 66"/>
                  <a:gd name="T52" fmla="*/ 3 w 40"/>
                  <a:gd name="T53" fmla="*/ 2 h 66"/>
                  <a:gd name="T54" fmla="*/ 2 w 40"/>
                  <a:gd name="T55" fmla="*/ 2 h 66"/>
                  <a:gd name="T56" fmla="*/ 2 w 40"/>
                  <a:gd name="T57" fmla="*/ 1 h 66"/>
                  <a:gd name="T58" fmla="*/ 2 w 40"/>
                  <a:gd name="T59" fmla="*/ 1 h 66"/>
                  <a:gd name="T60" fmla="*/ 2 w 40"/>
                  <a:gd name="T61" fmla="*/ 1 h 66"/>
                  <a:gd name="T62" fmla="*/ 2 w 40"/>
                  <a:gd name="T63" fmla="*/ 1 h 66"/>
                  <a:gd name="T64" fmla="*/ 2 w 40"/>
                  <a:gd name="T65" fmla="*/ 1 h 66"/>
                  <a:gd name="T66" fmla="*/ 2 w 40"/>
                  <a:gd name="T67" fmla="*/ 1 h 66"/>
                  <a:gd name="T68" fmla="*/ 1 w 40"/>
                  <a:gd name="T69" fmla="*/ 1 h 66"/>
                  <a:gd name="T70" fmla="*/ 1 w 40"/>
                  <a:gd name="T71" fmla="*/ 1 h 66"/>
                  <a:gd name="T72" fmla="*/ 1 w 40"/>
                  <a:gd name="T73" fmla="*/ 1 h 66"/>
                  <a:gd name="T74" fmla="*/ 1 w 40"/>
                  <a:gd name="T75" fmla="*/ 3 h 66"/>
                  <a:gd name="T76" fmla="*/ 1 w 40"/>
                  <a:gd name="T77" fmla="*/ 3 h 66"/>
                  <a:gd name="T78" fmla="*/ 1 w 40"/>
                  <a:gd name="T79" fmla="*/ 3 h 66"/>
                  <a:gd name="T80" fmla="*/ 2 w 40"/>
                  <a:gd name="T81" fmla="*/ 3 h 66"/>
                  <a:gd name="T82" fmla="*/ 2 w 40"/>
                  <a:gd name="T83" fmla="*/ 3 h 66"/>
                  <a:gd name="T84" fmla="*/ 2 w 40"/>
                  <a:gd name="T85" fmla="*/ 3 h 66"/>
                  <a:gd name="T86" fmla="*/ 2 w 40"/>
                  <a:gd name="T87" fmla="*/ 3 h 66"/>
                  <a:gd name="T88" fmla="*/ 2 w 40"/>
                  <a:gd name="T89" fmla="*/ 3 h 66"/>
                  <a:gd name="T90" fmla="*/ 2 w 40"/>
                  <a:gd name="T91" fmla="*/ 3 h 66"/>
                  <a:gd name="T92" fmla="*/ 2 w 40"/>
                  <a:gd name="T93" fmla="*/ 2 h 6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0"/>
                  <a:gd name="T142" fmla="*/ 0 h 66"/>
                  <a:gd name="T143" fmla="*/ 40 w 40"/>
                  <a:gd name="T144" fmla="*/ 66 h 6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0" h="66">
                    <a:moveTo>
                      <a:pt x="40" y="32"/>
                    </a:moveTo>
                    <a:lnTo>
                      <a:pt x="39" y="42"/>
                    </a:lnTo>
                    <a:lnTo>
                      <a:pt x="38" y="50"/>
                    </a:lnTo>
                    <a:lnTo>
                      <a:pt x="33" y="59"/>
                    </a:lnTo>
                    <a:lnTo>
                      <a:pt x="31" y="62"/>
                    </a:lnTo>
                    <a:lnTo>
                      <a:pt x="22" y="66"/>
                    </a:lnTo>
                    <a:lnTo>
                      <a:pt x="17" y="66"/>
                    </a:lnTo>
                    <a:lnTo>
                      <a:pt x="11" y="63"/>
                    </a:lnTo>
                    <a:lnTo>
                      <a:pt x="8" y="60"/>
                    </a:lnTo>
                    <a:lnTo>
                      <a:pt x="5" y="56"/>
                    </a:lnTo>
                    <a:lnTo>
                      <a:pt x="4" y="55"/>
                    </a:lnTo>
                    <a:lnTo>
                      <a:pt x="1" y="49"/>
                    </a:lnTo>
                    <a:lnTo>
                      <a:pt x="0" y="41"/>
                    </a:lnTo>
                    <a:lnTo>
                      <a:pt x="0" y="24"/>
                    </a:lnTo>
                    <a:lnTo>
                      <a:pt x="4" y="11"/>
                    </a:lnTo>
                    <a:lnTo>
                      <a:pt x="7" y="7"/>
                    </a:lnTo>
                    <a:lnTo>
                      <a:pt x="12" y="1"/>
                    </a:lnTo>
                    <a:lnTo>
                      <a:pt x="17" y="0"/>
                    </a:lnTo>
                    <a:lnTo>
                      <a:pt x="24" y="0"/>
                    </a:lnTo>
                    <a:lnTo>
                      <a:pt x="26" y="1"/>
                    </a:lnTo>
                    <a:lnTo>
                      <a:pt x="31" y="4"/>
                    </a:lnTo>
                    <a:lnTo>
                      <a:pt x="33" y="7"/>
                    </a:lnTo>
                    <a:lnTo>
                      <a:pt x="35" y="10"/>
                    </a:lnTo>
                    <a:lnTo>
                      <a:pt x="38" y="14"/>
                    </a:lnTo>
                    <a:lnTo>
                      <a:pt x="39" y="20"/>
                    </a:lnTo>
                    <a:lnTo>
                      <a:pt x="40" y="27"/>
                    </a:lnTo>
                    <a:lnTo>
                      <a:pt x="40" y="32"/>
                    </a:lnTo>
                    <a:close/>
                    <a:moveTo>
                      <a:pt x="26" y="32"/>
                    </a:moveTo>
                    <a:lnTo>
                      <a:pt x="26" y="10"/>
                    </a:lnTo>
                    <a:lnTo>
                      <a:pt x="25" y="7"/>
                    </a:lnTo>
                    <a:lnTo>
                      <a:pt x="22" y="4"/>
                    </a:lnTo>
                    <a:lnTo>
                      <a:pt x="21" y="4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5" y="6"/>
                    </a:lnTo>
                    <a:lnTo>
                      <a:pt x="15" y="10"/>
                    </a:lnTo>
                    <a:lnTo>
                      <a:pt x="14" y="15"/>
                    </a:lnTo>
                    <a:lnTo>
                      <a:pt x="14" y="53"/>
                    </a:lnTo>
                    <a:lnTo>
                      <a:pt x="15" y="56"/>
                    </a:lnTo>
                    <a:lnTo>
                      <a:pt x="15" y="60"/>
                    </a:lnTo>
                    <a:lnTo>
                      <a:pt x="18" y="63"/>
                    </a:lnTo>
                    <a:lnTo>
                      <a:pt x="22" y="63"/>
                    </a:lnTo>
                    <a:lnTo>
                      <a:pt x="22" y="62"/>
                    </a:lnTo>
                    <a:lnTo>
                      <a:pt x="25" y="59"/>
                    </a:lnTo>
                    <a:lnTo>
                      <a:pt x="26" y="56"/>
                    </a:lnTo>
                    <a:lnTo>
                      <a:pt x="26" y="53"/>
                    </a:lnTo>
                    <a:lnTo>
                      <a:pt x="26" y="3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79" name="Rectangle 280"/>
              <p:cNvSpPr>
                <a:spLocks noChangeArrowheads="1"/>
              </p:cNvSpPr>
              <p:nvPr/>
            </p:nvSpPr>
            <p:spPr bwMode="auto">
              <a:xfrm>
                <a:off x="5461" y="3678"/>
                <a:ext cx="11" cy="4"/>
              </a:xfrm>
              <a:prstGeom prst="rect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80" name="Freeform 281"/>
              <p:cNvSpPr>
                <a:spLocks/>
              </p:cNvSpPr>
              <p:nvPr/>
            </p:nvSpPr>
            <p:spPr bwMode="auto">
              <a:xfrm>
                <a:off x="5473" y="3663"/>
                <a:ext cx="17" cy="26"/>
              </a:xfrm>
              <a:custGeom>
                <a:avLst/>
                <a:gdLst>
                  <a:gd name="T0" fmla="*/ 2 w 33"/>
                  <a:gd name="T1" fmla="*/ 3 h 52"/>
                  <a:gd name="T2" fmla="*/ 0 w 33"/>
                  <a:gd name="T3" fmla="*/ 3 h 52"/>
                  <a:gd name="T4" fmla="*/ 0 w 33"/>
                  <a:gd name="T5" fmla="*/ 3 h 52"/>
                  <a:gd name="T6" fmla="*/ 1 w 33"/>
                  <a:gd name="T7" fmla="*/ 3 h 52"/>
                  <a:gd name="T8" fmla="*/ 1 w 33"/>
                  <a:gd name="T9" fmla="*/ 3 h 52"/>
                  <a:gd name="T10" fmla="*/ 1 w 33"/>
                  <a:gd name="T11" fmla="*/ 3 h 52"/>
                  <a:gd name="T12" fmla="*/ 2 w 33"/>
                  <a:gd name="T13" fmla="*/ 2 h 52"/>
                  <a:gd name="T14" fmla="*/ 2 w 33"/>
                  <a:gd name="T15" fmla="*/ 2 h 52"/>
                  <a:gd name="T16" fmla="*/ 2 w 33"/>
                  <a:gd name="T17" fmla="*/ 2 h 52"/>
                  <a:gd name="T18" fmla="*/ 2 w 33"/>
                  <a:gd name="T19" fmla="*/ 1 h 52"/>
                  <a:gd name="T20" fmla="*/ 1 w 33"/>
                  <a:gd name="T21" fmla="*/ 1 h 52"/>
                  <a:gd name="T22" fmla="*/ 1 w 33"/>
                  <a:gd name="T23" fmla="*/ 1 h 52"/>
                  <a:gd name="T24" fmla="*/ 1 w 33"/>
                  <a:gd name="T25" fmla="*/ 1 h 52"/>
                  <a:gd name="T26" fmla="*/ 1 w 33"/>
                  <a:gd name="T27" fmla="*/ 1 h 52"/>
                  <a:gd name="T28" fmla="*/ 1 w 33"/>
                  <a:gd name="T29" fmla="*/ 1 h 52"/>
                  <a:gd name="T30" fmla="*/ 0 w 33"/>
                  <a:gd name="T31" fmla="*/ 1 h 52"/>
                  <a:gd name="T32" fmla="*/ 1 w 33"/>
                  <a:gd name="T33" fmla="*/ 1 h 52"/>
                  <a:gd name="T34" fmla="*/ 1 w 33"/>
                  <a:gd name="T35" fmla="*/ 1 h 52"/>
                  <a:gd name="T36" fmla="*/ 1 w 33"/>
                  <a:gd name="T37" fmla="*/ 0 h 52"/>
                  <a:gd name="T38" fmla="*/ 2 w 33"/>
                  <a:gd name="T39" fmla="*/ 0 h 52"/>
                  <a:gd name="T40" fmla="*/ 2 w 33"/>
                  <a:gd name="T41" fmla="*/ 1 h 52"/>
                  <a:gd name="T42" fmla="*/ 2 w 33"/>
                  <a:gd name="T43" fmla="*/ 1 h 52"/>
                  <a:gd name="T44" fmla="*/ 2 w 33"/>
                  <a:gd name="T45" fmla="*/ 1 h 52"/>
                  <a:gd name="T46" fmla="*/ 2 w 33"/>
                  <a:gd name="T47" fmla="*/ 1 h 52"/>
                  <a:gd name="T48" fmla="*/ 2 w 33"/>
                  <a:gd name="T49" fmla="*/ 1 h 52"/>
                  <a:gd name="T50" fmla="*/ 2 w 33"/>
                  <a:gd name="T51" fmla="*/ 2 h 52"/>
                  <a:gd name="T52" fmla="*/ 2 w 33"/>
                  <a:gd name="T53" fmla="*/ 2 h 52"/>
                  <a:gd name="T54" fmla="*/ 2 w 33"/>
                  <a:gd name="T55" fmla="*/ 2 h 52"/>
                  <a:gd name="T56" fmla="*/ 2 w 33"/>
                  <a:gd name="T57" fmla="*/ 2 h 52"/>
                  <a:gd name="T58" fmla="*/ 2 w 33"/>
                  <a:gd name="T59" fmla="*/ 3 h 52"/>
                  <a:gd name="T60" fmla="*/ 1 w 33"/>
                  <a:gd name="T61" fmla="*/ 3 h 52"/>
                  <a:gd name="T62" fmla="*/ 2 w 33"/>
                  <a:gd name="T63" fmla="*/ 3 h 52"/>
                  <a:gd name="T64" fmla="*/ 2 w 33"/>
                  <a:gd name="T65" fmla="*/ 3 h 52"/>
                  <a:gd name="T66" fmla="*/ 2 w 33"/>
                  <a:gd name="T67" fmla="*/ 3 h 52"/>
                  <a:gd name="T68" fmla="*/ 2 w 33"/>
                  <a:gd name="T69" fmla="*/ 3 h 52"/>
                  <a:gd name="T70" fmla="*/ 3 w 33"/>
                  <a:gd name="T71" fmla="*/ 3 h 52"/>
                  <a:gd name="T72" fmla="*/ 2 w 33"/>
                  <a:gd name="T73" fmla="*/ 3 h 5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3"/>
                  <a:gd name="T112" fmla="*/ 0 h 52"/>
                  <a:gd name="T113" fmla="*/ 33 w 33"/>
                  <a:gd name="T114" fmla="*/ 52 h 5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3" h="52">
                    <a:moveTo>
                      <a:pt x="31" y="52"/>
                    </a:moveTo>
                    <a:lnTo>
                      <a:pt x="0" y="52"/>
                    </a:lnTo>
                    <a:lnTo>
                      <a:pt x="0" y="51"/>
                    </a:lnTo>
                    <a:lnTo>
                      <a:pt x="5" y="45"/>
                    </a:lnTo>
                    <a:lnTo>
                      <a:pt x="10" y="39"/>
                    </a:lnTo>
                    <a:lnTo>
                      <a:pt x="14" y="35"/>
                    </a:lnTo>
                    <a:lnTo>
                      <a:pt x="17" y="31"/>
                    </a:lnTo>
                    <a:lnTo>
                      <a:pt x="18" y="28"/>
                    </a:lnTo>
                    <a:lnTo>
                      <a:pt x="21" y="17"/>
                    </a:lnTo>
                    <a:lnTo>
                      <a:pt x="18" y="11"/>
                    </a:lnTo>
                    <a:lnTo>
                      <a:pt x="15" y="10"/>
                    </a:lnTo>
                    <a:lnTo>
                      <a:pt x="11" y="8"/>
                    </a:lnTo>
                    <a:lnTo>
                      <a:pt x="8" y="10"/>
                    </a:lnTo>
                    <a:lnTo>
                      <a:pt x="4" y="11"/>
                    </a:lnTo>
                    <a:lnTo>
                      <a:pt x="3" y="14"/>
                    </a:lnTo>
                    <a:lnTo>
                      <a:pt x="0" y="14"/>
                    </a:lnTo>
                    <a:lnTo>
                      <a:pt x="3" y="8"/>
                    </a:lnTo>
                    <a:lnTo>
                      <a:pt x="7" y="3"/>
                    </a:lnTo>
                    <a:lnTo>
                      <a:pt x="11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4" y="1"/>
                    </a:lnTo>
                    <a:lnTo>
                      <a:pt x="26" y="4"/>
                    </a:lnTo>
                    <a:lnTo>
                      <a:pt x="29" y="6"/>
                    </a:lnTo>
                    <a:lnTo>
                      <a:pt x="31" y="10"/>
                    </a:lnTo>
                    <a:lnTo>
                      <a:pt x="31" y="18"/>
                    </a:lnTo>
                    <a:lnTo>
                      <a:pt x="28" y="22"/>
                    </a:lnTo>
                    <a:lnTo>
                      <a:pt x="26" y="27"/>
                    </a:lnTo>
                    <a:lnTo>
                      <a:pt x="22" y="31"/>
                    </a:lnTo>
                    <a:lnTo>
                      <a:pt x="18" y="36"/>
                    </a:lnTo>
                    <a:lnTo>
                      <a:pt x="11" y="42"/>
                    </a:lnTo>
                    <a:lnTo>
                      <a:pt x="29" y="42"/>
                    </a:lnTo>
                    <a:lnTo>
                      <a:pt x="31" y="41"/>
                    </a:lnTo>
                    <a:lnTo>
                      <a:pt x="31" y="39"/>
                    </a:lnTo>
                    <a:lnTo>
                      <a:pt x="32" y="38"/>
                    </a:lnTo>
                    <a:lnTo>
                      <a:pt x="33" y="38"/>
                    </a:lnTo>
                    <a:lnTo>
                      <a:pt x="31" y="5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81" name="Line 282"/>
              <p:cNvSpPr>
                <a:spLocks noChangeShapeType="1"/>
              </p:cNvSpPr>
              <p:nvPr/>
            </p:nvSpPr>
            <p:spPr bwMode="auto">
              <a:xfrm>
                <a:off x="5338" y="3645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82" name="Line 283"/>
              <p:cNvSpPr>
                <a:spLocks noChangeShapeType="1"/>
              </p:cNvSpPr>
              <p:nvPr/>
            </p:nvSpPr>
            <p:spPr bwMode="auto">
              <a:xfrm>
                <a:off x="5338" y="3605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83" name="Line 284"/>
              <p:cNvSpPr>
                <a:spLocks noChangeShapeType="1"/>
              </p:cNvSpPr>
              <p:nvPr/>
            </p:nvSpPr>
            <p:spPr bwMode="auto">
              <a:xfrm>
                <a:off x="5338" y="3577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84" name="Line 285"/>
              <p:cNvSpPr>
                <a:spLocks noChangeShapeType="1"/>
              </p:cNvSpPr>
              <p:nvPr/>
            </p:nvSpPr>
            <p:spPr bwMode="auto">
              <a:xfrm>
                <a:off x="5338" y="3555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85" name="Line 286"/>
              <p:cNvSpPr>
                <a:spLocks noChangeShapeType="1"/>
              </p:cNvSpPr>
              <p:nvPr/>
            </p:nvSpPr>
            <p:spPr bwMode="auto">
              <a:xfrm>
                <a:off x="5338" y="3538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86" name="Line 287"/>
              <p:cNvSpPr>
                <a:spLocks noChangeShapeType="1"/>
              </p:cNvSpPr>
              <p:nvPr/>
            </p:nvSpPr>
            <p:spPr bwMode="auto">
              <a:xfrm>
                <a:off x="5338" y="3523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87" name="Line 288"/>
              <p:cNvSpPr>
                <a:spLocks noChangeShapeType="1"/>
              </p:cNvSpPr>
              <p:nvPr/>
            </p:nvSpPr>
            <p:spPr bwMode="auto">
              <a:xfrm>
                <a:off x="5338" y="3510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88" name="Line 289"/>
              <p:cNvSpPr>
                <a:spLocks noChangeShapeType="1"/>
              </p:cNvSpPr>
              <p:nvPr/>
            </p:nvSpPr>
            <p:spPr bwMode="auto">
              <a:xfrm>
                <a:off x="5338" y="3499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89" name="Line 290"/>
              <p:cNvSpPr>
                <a:spLocks noChangeShapeType="1"/>
              </p:cNvSpPr>
              <p:nvPr/>
            </p:nvSpPr>
            <p:spPr bwMode="auto">
              <a:xfrm>
                <a:off x="5306" y="3488"/>
                <a:ext cx="64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90" name="Freeform 291"/>
              <p:cNvSpPr>
                <a:spLocks/>
              </p:cNvSpPr>
              <p:nvPr/>
            </p:nvSpPr>
            <p:spPr bwMode="auto">
              <a:xfrm>
                <a:off x="5384" y="3472"/>
                <a:ext cx="16" cy="33"/>
              </a:xfrm>
              <a:custGeom>
                <a:avLst/>
                <a:gdLst>
                  <a:gd name="T0" fmla="*/ 1 w 33"/>
                  <a:gd name="T1" fmla="*/ 0 h 64"/>
                  <a:gd name="T2" fmla="*/ 1 w 33"/>
                  <a:gd name="T3" fmla="*/ 4 h 64"/>
                  <a:gd name="T4" fmla="*/ 1 w 33"/>
                  <a:gd name="T5" fmla="*/ 5 h 64"/>
                  <a:gd name="T6" fmla="*/ 1 w 33"/>
                  <a:gd name="T7" fmla="*/ 5 h 64"/>
                  <a:gd name="T8" fmla="*/ 1 w 33"/>
                  <a:gd name="T9" fmla="*/ 5 h 64"/>
                  <a:gd name="T10" fmla="*/ 2 w 33"/>
                  <a:gd name="T11" fmla="*/ 5 h 64"/>
                  <a:gd name="T12" fmla="*/ 2 w 33"/>
                  <a:gd name="T13" fmla="*/ 5 h 64"/>
                  <a:gd name="T14" fmla="*/ 0 w 33"/>
                  <a:gd name="T15" fmla="*/ 5 h 64"/>
                  <a:gd name="T16" fmla="*/ 0 w 33"/>
                  <a:gd name="T17" fmla="*/ 5 h 64"/>
                  <a:gd name="T18" fmla="*/ 0 w 33"/>
                  <a:gd name="T19" fmla="*/ 5 h 64"/>
                  <a:gd name="T20" fmla="*/ 0 w 33"/>
                  <a:gd name="T21" fmla="*/ 5 h 64"/>
                  <a:gd name="T22" fmla="*/ 0 w 33"/>
                  <a:gd name="T23" fmla="*/ 5 h 64"/>
                  <a:gd name="T24" fmla="*/ 0 w 33"/>
                  <a:gd name="T25" fmla="*/ 4 h 64"/>
                  <a:gd name="T26" fmla="*/ 0 w 33"/>
                  <a:gd name="T27" fmla="*/ 4 h 64"/>
                  <a:gd name="T28" fmla="*/ 0 w 33"/>
                  <a:gd name="T29" fmla="*/ 4 h 64"/>
                  <a:gd name="T30" fmla="*/ 0 w 33"/>
                  <a:gd name="T31" fmla="*/ 1 h 64"/>
                  <a:gd name="T32" fmla="*/ 0 w 33"/>
                  <a:gd name="T33" fmla="*/ 1 h 64"/>
                  <a:gd name="T34" fmla="*/ 0 w 33"/>
                  <a:gd name="T35" fmla="*/ 1 h 64"/>
                  <a:gd name="T36" fmla="*/ 0 w 33"/>
                  <a:gd name="T37" fmla="*/ 1 h 64"/>
                  <a:gd name="T38" fmla="*/ 0 w 33"/>
                  <a:gd name="T39" fmla="*/ 1 h 64"/>
                  <a:gd name="T40" fmla="*/ 0 w 33"/>
                  <a:gd name="T41" fmla="*/ 1 h 64"/>
                  <a:gd name="T42" fmla="*/ 0 w 33"/>
                  <a:gd name="T43" fmla="*/ 1 h 64"/>
                  <a:gd name="T44" fmla="*/ 0 w 33"/>
                  <a:gd name="T45" fmla="*/ 1 h 64"/>
                  <a:gd name="T46" fmla="*/ 1 w 33"/>
                  <a:gd name="T47" fmla="*/ 0 h 64"/>
                  <a:gd name="T48" fmla="*/ 1 w 33"/>
                  <a:gd name="T49" fmla="*/ 0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3"/>
                  <a:gd name="T76" fmla="*/ 0 h 64"/>
                  <a:gd name="T77" fmla="*/ 33 w 33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3" h="64">
                    <a:moveTo>
                      <a:pt x="24" y="0"/>
                    </a:moveTo>
                    <a:lnTo>
                      <a:pt x="24" y="59"/>
                    </a:lnTo>
                    <a:lnTo>
                      <a:pt x="27" y="62"/>
                    </a:lnTo>
                    <a:lnTo>
                      <a:pt x="28" y="62"/>
                    </a:lnTo>
                    <a:lnTo>
                      <a:pt x="30" y="63"/>
                    </a:lnTo>
                    <a:lnTo>
                      <a:pt x="33" y="63"/>
                    </a:lnTo>
                    <a:lnTo>
                      <a:pt x="33" y="64"/>
                    </a:lnTo>
                    <a:lnTo>
                      <a:pt x="0" y="64"/>
                    </a:lnTo>
                    <a:lnTo>
                      <a:pt x="0" y="63"/>
                    </a:lnTo>
                    <a:lnTo>
                      <a:pt x="5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9" y="60"/>
                    </a:lnTo>
                    <a:lnTo>
                      <a:pt x="9" y="59"/>
                    </a:lnTo>
                    <a:lnTo>
                      <a:pt x="10" y="57"/>
                    </a:lnTo>
                    <a:lnTo>
                      <a:pt x="10" y="14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7" y="11"/>
                    </a:lnTo>
                    <a:lnTo>
                      <a:pt x="5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23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91" name="Freeform 292"/>
              <p:cNvSpPr>
                <a:spLocks noEditPoints="1"/>
              </p:cNvSpPr>
              <p:nvPr/>
            </p:nvSpPr>
            <p:spPr bwMode="auto">
              <a:xfrm>
                <a:off x="5405" y="3472"/>
                <a:ext cx="21" cy="33"/>
              </a:xfrm>
              <a:custGeom>
                <a:avLst/>
                <a:gdLst>
                  <a:gd name="T0" fmla="*/ 3 w 40"/>
                  <a:gd name="T1" fmla="*/ 2 h 66"/>
                  <a:gd name="T2" fmla="*/ 3 w 40"/>
                  <a:gd name="T3" fmla="*/ 2 h 66"/>
                  <a:gd name="T4" fmla="*/ 3 w 40"/>
                  <a:gd name="T5" fmla="*/ 3 h 66"/>
                  <a:gd name="T6" fmla="*/ 3 w 40"/>
                  <a:gd name="T7" fmla="*/ 3 h 66"/>
                  <a:gd name="T8" fmla="*/ 2 w 40"/>
                  <a:gd name="T9" fmla="*/ 3 h 66"/>
                  <a:gd name="T10" fmla="*/ 2 w 40"/>
                  <a:gd name="T11" fmla="*/ 4 h 66"/>
                  <a:gd name="T12" fmla="*/ 2 w 40"/>
                  <a:gd name="T13" fmla="*/ 4 h 66"/>
                  <a:gd name="T14" fmla="*/ 1 w 40"/>
                  <a:gd name="T15" fmla="*/ 3 h 66"/>
                  <a:gd name="T16" fmla="*/ 1 w 40"/>
                  <a:gd name="T17" fmla="*/ 3 h 66"/>
                  <a:gd name="T18" fmla="*/ 1 w 40"/>
                  <a:gd name="T19" fmla="*/ 3 h 66"/>
                  <a:gd name="T20" fmla="*/ 1 w 40"/>
                  <a:gd name="T21" fmla="*/ 3 h 66"/>
                  <a:gd name="T22" fmla="*/ 1 w 40"/>
                  <a:gd name="T23" fmla="*/ 3 h 66"/>
                  <a:gd name="T24" fmla="*/ 0 w 40"/>
                  <a:gd name="T25" fmla="*/ 2 h 66"/>
                  <a:gd name="T26" fmla="*/ 0 w 40"/>
                  <a:gd name="T27" fmla="*/ 1 h 66"/>
                  <a:gd name="T28" fmla="*/ 1 w 40"/>
                  <a:gd name="T29" fmla="*/ 1 h 66"/>
                  <a:gd name="T30" fmla="*/ 1 w 40"/>
                  <a:gd name="T31" fmla="*/ 1 h 66"/>
                  <a:gd name="T32" fmla="*/ 1 w 40"/>
                  <a:gd name="T33" fmla="*/ 1 h 66"/>
                  <a:gd name="T34" fmla="*/ 2 w 40"/>
                  <a:gd name="T35" fmla="*/ 0 h 66"/>
                  <a:gd name="T36" fmla="*/ 2 w 40"/>
                  <a:gd name="T37" fmla="*/ 0 h 66"/>
                  <a:gd name="T38" fmla="*/ 2 w 40"/>
                  <a:gd name="T39" fmla="*/ 1 h 66"/>
                  <a:gd name="T40" fmla="*/ 2 w 40"/>
                  <a:gd name="T41" fmla="*/ 1 h 66"/>
                  <a:gd name="T42" fmla="*/ 3 w 40"/>
                  <a:gd name="T43" fmla="*/ 1 h 66"/>
                  <a:gd name="T44" fmla="*/ 3 w 40"/>
                  <a:gd name="T45" fmla="*/ 1 h 66"/>
                  <a:gd name="T46" fmla="*/ 3 w 40"/>
                  <a:gd name="T47" fmla="*/ 1 h 66"/>
                  <a:gd name="T48" fmla="*/ 3 w 40"/>
                  <a:gd name="T49" fmla="*/ 1 h 66"/>
                  <a:gd name="T50" fmla="*/ 3 w 40"/>
                  <a:gd name="T51" fmla="*/ 1 h 66"/>
                  <a:gd name="T52" fmla="*/ 3 w 40"/>
                  <a:gd name="T53" fmla="*/ 2 h 66"/>
                  <a:gd name="T54" fmla="*/ 2 w 40"/>
                  <a:gd name="T55" fmla="*/ 2 h 66"/>
                  <a:gd name="T56" fmla="*/ 2 w 40"/>
                  <a:gd name="T57" fmla="*/ 1 h 66"/>
                  <a:gd name="T58" fmla="*/ 2 w 40"/>
                  <a:gd name="T59" fmla="*/ 1 h 66"/>
                  <a:gd name="T60" fmla="*/ 2 w 40"/>
                  <a:gd name="T61" fmla="*/ 1 h 66"/>
                  <a:gd name="T62" fmla="*/ 2 w 40"/>
                  <a:gd name="T63" fmla="*/ 1 h 66"/>
                  <a:gd name="T64" fmla="*/ 2 w 40"/>
                  <a:gd name="T65" fmla="*/ 1 h 66"/>
                  <a:gd name="T66" fmla="*/ 2 w 40"/>
                  <a:gd name="T67" fmla="*/ 1 h 66"/>
                  <a:gd name="T68" fmla="*/ 1 w 40"/>
                  <a:gd name="T69" fmla="*/ 1 h 66"/>
                  <a:gd name="T70" fmla="*/ 1 w 40"/>
                  <a:gd name="T71" fmla="*/ 1 h 66"/>
                  <a:gd name="T72" fmla="*/ 1 w 40"/>
                  <a:gd name="T73" fmla="*/ 1 h 66"/>
                  <a:gd name="T74" fmla="*/ 1 w 40"/>
                  <a:gd name="T75" fmla="*/ 3 h 66"/>
                  <a:gd name="T76" fmla="*/ 1 w 40"/>
                  <a:gd name="T77" fmla="*/ 3 h 66"/>
                  <a:gd name="T78" fmla="*/ 1 w 40"/>
                  <a:gd name="T79" fmla="*/ 3 h 66"/>
                  <a:gd name="T80" fmla="*/ 2 w 40"/>
                  <a:gd name="T81" fmla="*/ 3 h 66"/>
                  <a:gd name="T82" fmla="*/ 2 w 40"/>
                  <a:gd name="T83" fmla="*/ 3 h 66"/>
                  <a:gd name="T84" fmla="*/ 2 w 40"/>
                  <a:gd name="T85" fmla="*/ 3 h 66"/>
                  <a:gd name="T86" fmla="*/ 2 w 40"/>
                  <a:gd name="T87" fmla="*/ 3 h 66"/>
                  <a:gd name="T88" fmla="*/ 2 w 40"/>
                  <a:gd name="T89" fmla="*/ 3 h 66"/>
                  <a:gd name="T90" fmla="*/ 2 w 40"/>
                  <a:gd name="T91" fmla="*/ 3 h 66"/>
                  <a:gd name="T92" fmla="*/ 2 w 40"/>
                  <a:gd name="T93" fmla="*/ 2 h 6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0"/>
                  <a:gd name="T142" fmla="*/ 0 h 66"/>
                  <a:gd name="T143" fmla="*/ 40 w 40"/>
                  <a:gd name="T144" fmla="*/ 66 h 6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0" h="66">
                    <a:moveTo>
                      <a:pt x="40" y="32"/>
                    </a:moveTo>
                    <a:lnTo>
                      <a:pt x="39" y="42"/>
                    </a:lnTo>
                    <a:lnTo>
                      <a:pt x="38" y="50"/>
                    </a:lnTo>
                    <a:lnTo>
                      <a:pt x="33" y="59"/>
                    </a:lnTo>
                    <a:lnTo>
                      <a:pt x="31" y="62"/>
                    </a:lnTo>
                    <a:lnTo>
                      <a:pt x="22" y="66"/>
                    </a:lnTo>
                    <a:lnTo>
                      <a:pt x="17" y="66"/>
                    </a:lnTo>
                    <a:lnTo>
                      <a:pt x="11" y="63"/>
                    </a:lnTo>
                    <a:lnTo>
                      <a:pt x="8" y="60"/>
                    </a:lnTo>
                    <a:lnTo>
                      <a:pt x="5" y="56"/>
                    </a:lnTo>
                    <a:lnTo>
                      <a:pt x="4" y="55"/>
                    </a:lnTo>
                    <a:lnTo>
                      <a:pt x="1" y="49"/>
                    </a:lnTo>
                    <a:lnTo>
                      <a:pt x="0" y="41"/>
                    </a:lnTo>
                    <a:lnTo>
                      <a:pt x="0" y="24"/>
                    </a:lnTo>
                    <a:lnTo>
                      <a:pt x="4" y="11"/>
                    </a:lnTo>
                    <a:lnTo>
                      <a:pt x="7" y="7"/>
                    </a:lnTo>
                    <a:lnTo>
                      <a:pt x="12" y="1"/>
                    </a:lnTo>
                    <a:lnTo>
                      <a:pt x="17" y="0"/>
                    </a:lnTo>
                    <a:lnTo>
                      <a:pt x="24" y="0"/>
                    </a:lnTo>
                    <a:lnTo>
                      <a:pt x="26" y="1"/>
                    </a:lnTo>
                    <a:lnTo>
                      <a:pt x="31" y="4"/>
                    </a:lnTo>
                    <a:lnTo>
                      <a:pt x="33" y="7"/>
                    </a:lnTo>
                    <a:lnTo>
                      <a:pt x="35" y="10"/>
                    </a:lnTo>
                    <a:lnTo>
                      <a:pt x="38" y="14"/>
                    </a:lnTo>
                    <a:lnTo>
                      <a:pt x="39" y="20"/>
                    </a:lnTo>
                    <a:lnTo>
                      <a:pt x="40" y="27"/>
                    </a:lnTo>
                    <a:lnTo>
                      <a:pt x="40" y="32"/>
                    </a:lnTo>
                    <a:close/>
                    <a:moveTo>
                      <a:pt x="26" y="32"/>
                    </a:moveTo>
                    <a:lnTo>
                      <a:pt x="26" y="10"/>
                    </a:lnTo>
                    <a:lnTo>
                      <a:pt x="25" y="7"/>
                    </a:lnTo>
                    <a:lnTo>
                      <a:pt x="22" y="4"/>
                    </a:lnTo>
                    <a:lnTo>
                      <a:pt x="21" y="4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5" y="6"/>
                    </a:lnTo>
                    <a:lnTo>
                      <a:pt x="15" y="10"/>
                    </a:lnTo>
                    <a:lnTo>
                      <a:pt x="14" y="15"/>
                    </a:lnTo>
                    <a:lnTo>
                      <a:pt x="14" y="53"/>
                    </a:lnTo>
                    <a:lnTo>
                      <a:pt x="15" y="56"/>
                    </a:lnTo>
                    <a:lnTo>
                      <a:pt x="15" y="60"/>
                    </a:lnTo>
                    <a:lnTo>
                      <a:pt x="18" y="63"/>
                    </a:lnTo>
                    <a:lnTo>
                      <a:pt x="22" y="63"/>
                    </a:lnTo>
                    <a:lnTo>
                      <a:pt x="22" y="62"/>
                    </a:lnTo>
                    <a:lnTo>
                      <a:pt x="25" y="59"/>
                    </a:lnTo>
                    <a:lnTo>
                      <a:pt x="26" y="56"/>
                    </a:lnTo>
                    <a:lnTo>
                      <a:pt x="26" y="53"/>
                    </a:lnTo>
                    <a:lnTo>
                      <a:pt x="26" y="3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92" name="Rectangle 293"/>
              <p:cNvSpPr>
                <a:spLocks noChangeArrowheads="1"/>
              </p:cNvSpPr>
              <p:nvPr/>
            </p:nvSpPr>
            <p:spPr bwMode="auto">
              <a:xfrm>
                <a:off x="5461" y="3455"/>
                <a:ext cx="11" cy="3"/>
              </a:xfrm>
              <a:prstGeom prst="rect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93" name="Freeform 294"/>
              <p:cNvSpPr>
                <a:spLocks/>
              </p:cNvSpPr>
              <p:nvPr/>
            </p:nvSpPr>
            <p:spPr bwMode="auto">
              <a:xfrm>
                <a:off x="5475" y="3440"/>
                <a:ext cx="14" cy="25"/>
              </a:xfrm>
              <a:custGeom>
                <a:avLst/>
                <a:gdLst>
                  <a:gd name="T0" fmla="*/ 2 w 27"/>
                  <a:gd name="T1" fmla="*/ 0 h 52"/>
                  <a:gd name="T2" fmla="*/ 2 w 27"/>
                  <a:gd name="T3" fmla="*/ 2 h 52"/>
                  <a:gd name="T4" fmla="*/ 2 w 27"/>
                  <a:gd name="T5" fmla="*/ 2 h 52"/>
                  <a:gd name="T6" fmla="*/ 2 w 27"/>
                  <a:gd name="T7" fmla="*/ 3 h 52"/>
                  <a:gd name="T8" fmla="*/ 2 w 27"/>
                  <a:gd name="T9" fmla="*/ 3 h 52"/>
                  <a:gd name="T10" fmla="*/ 2 w 27"/>
                  <a:gd name="T11" fmla="*/ 3 h 52"/>
                  <a:gd name="T12" fmla="*/ 0 w 27"/>
                  <a:gd name="T13" fmla="*/ 3 h 52"/>
                  <a:gd name="T14" fmla="*/ 0 w 27"/>
                  <a:gd name="T15" fmla="*/ 3 h 52"/>
                  <a:gd name="T16" fmla="*/ 1 w 27"/>
                  <a:gd name="T17" fmla="*/ 3 h 52"/>
                  <a:gd name="T18" fmla="*/ 1 w 27"/>
                  <a:gd name="T19" fmla="*/ 3 h 52"/>
                  <a:gd name="T20" fmla="*/ 1 w 27"/>
                  <a:gd name="T21" fmla="*/ 3 h 52"/>
                  <a:gd name="T22" fmla="*/ 1 w 27"/>
                  <a:gd name="T23" fmla="*/ 2 h 52"/>
                  <a:gd name="T24" fmla="*/ 1 w 27"/>
                  <a:gd name="T25" fmla="*/ 2 h 52"/>
                  <a:gd name="T26" fmla="*/ 1 w 27"/>
                  <a:gd name="T27" fmla="*/ 0 h 52"/>
                  <a:gd name="T28" fmla="*/ 1 w 27"/>
                  <a:gd name="T29" fmla="*/ 0 h 52"/>
                  <a:gd name="T30" fmla="*/ 1 w 27"/>
                  <a:gd name="T31" fmla="*/ 0 h 52"/>
                  <a:gd name="T32" fmla="*/ 1 w 27"/>
                  <a:gd name="T33" fmla="*/ 0 h 52"/>
                  <a:gd name="T34" fmla="*/ 1 w 27"/>
                  <a:gd name="T35" fmla="*/ 0 h 52"/>
                  <a:gd name="T36" fmla="*/ 0 w 27"/>
                  <a:gd name="T37" fmla="*/ 0 h 52"/>
                  <a:gd name="T38" fmla="*/ 2 w 27"/>
                  <a:gd name="T39" fmla="*/ 0 h 52"/>
                  <a:gd name="T40" fmla="*/ 2 w 27"/>
                  <a:gd name="T41" fmla="*/ 0 h 5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7"/>
                  <a:gd name="T64" fmla="*/ 0 h 52"/>
                  <a:gd name="T65" fmla="*/ 27 w 27"/>
                  <a:gd name="T66" fmla="*/ 52 h 5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7" h="52">
                    <a:moveTo>
                      <a:pt x="20" y="0"/>
                    </a:moveTo>
                    <a:lnTo>
                      <a:pt x="20" y="48"/>
                    </a:lnTo>
                    <a:lnTo>
                      <a:pt x="21" y="48"/>
                    </a:lnTo>
                    <a:lnTo>
                      <a:pt x="24" y="51"/>
                    </a:lnTo>
                    <a:lnTo>
                      <a:pt x="27" y="51"/>
                    </a:lnTo>
                    <a:lnTo>
                      <a:pt x="27" y="52"/>
                    </a:lnTo>
                    <a:lnTo>
                      <a:pt x="0" y="52"/>
                    </a:lnTo>
                    <a:lnTo>
                      <a:pt x="0" y="51"/>
                    </a:lnTo>
                    <a:lnTo>
                      <a:pt x="4" y="51"/>
                    </a:lnTo>
                    <a:lnTo>
                      <a:pt x="6" y="49"/>
                    </a:lnTo>
                    <a:lnTo>
                      <a:pt x="7" y="49"/>
                    </a:lnTo>
                    <a:lnTo>
                      <a:pt x="7" y="48"/>
                    </a:lnTo>
                    <a:lnTo>
                      <a:pt x="8" y="46"/>
                    </a:lnTo>
                    <a:lnTo>
                      <a:pt x="8" y="10"/>
                    </a:lnTo>
                    <a:lnTo>
                      <a:pt x="7" y="10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1" y="10"/>
                    </a:lnTo>
                    <a:lnTo>
                      <a:pt x="0" y="8"/>
                    </a:lnTo>
                    <a:lnTo>
                      <a:pt x="18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94" name="Line 295"/>
              <p:cNvSpPr>
                <a:spLocks noChangeShapeType="1"/>
              </p:cNvSpPr>
              <p:nvPr/>
            </p:nvSpPr>
            <p:spPr bwMode="auto">
              <a:xfrm>
                <a:off x="5338" y="3421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95" name="Line 296"/>
              <p:cNvSpPr>
                <a:spLocks noChangeShapeType="1"/>
              </p:cNvSpPr>
              <p:nvPr/>
            </p:nvSpPr>
            <p:spPr bwMode="auto">
              <a:xfrm>
                <a:off x="5338" y="3381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96" name="Line 297"/>
              <p:cNvSpPr>
                <a:spLocks noChangeShapeType="1"/>
              </p:cNvSpPr>
              <p:nvPr/>
            </p:nvSpPr>
            <p:spPr bwMode="auto">
              <a:xfrm>
                <a:off x="5338" y="3353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97" name="Line 298"/>
              <p:cNvSpPr>
                <a:spLocks noChangeShapeType="1"/>
              </p:cNvSpPr>
              <p:nvPr/>
            </p:nvSpPr>
            <p:spPr bwMode="auto">
              <a:xfrm>
                <a:off x="5338" y="3332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98" name="Line 299"/>
              <p:cNvSpPr>
                <a:spLocks noChangeShapeType="1"/>
              </p:cNvSpPr>
              <p:nvPr/>
            </p:nvSpPr>
            <p:spPr bwMode="auto">
              <a:xfrm>
                <a:off x="5338" y="3314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99" name="Line 300"/>
              <p:cNvSpPr>
                <a:spLocks noChangeShapeType="1"/>
              </p:cNvSpPr>
              <p:nvPr/>
            </p:nvSpPr>
            <p:spPr bwMode="auto">
              <a:xfrm>
                <a:off x="5338" y="3299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00" name="Line 301"/>
              <p:cNvSpPr>
                <a:spLocks noChangeShapeType="1"/>
              </p:cNvSpPr>
              <p:nvPr/>
            </p:nvSpPr>
            <p:spPr bwMode="auto">
              <a:xfrm>
                <a:off x="5338" y="3285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01" name="Line 302"/>
              <p:cNvSpPr>
                <a:spLocks noChangeShapeType="1"/>
              </p:cNvSpPr>
              <p:nvPr/>
            </p:nvSpPr>
            <p:spPr bwMode="auto">
              <a:xfrm>
                <a:off x="5338" y="3274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02" name="Line 303"/>
              <p:cNvSpPr>
                <a:spLocks noChangeShapeType="1"/>
              </p:cNvSpPr>
              <p:nvPr/>
            </p:nvSpPr>
            <p:spPr bwMode="auto">
              <a:xfrm>
                <a:off x="5306" y="3264"/>
                <a:ext cx="64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03" name="Freeform 304"/>
              <p:cNvSpPr>
                <a:spLocks/>
              </p:cNvSpPr>
              <p:nvPr/>
            </p:nvSpPr>
            <p:spPr bwMode="auto">
              <a:xfrm>
                <a:off x="5399" y="3248"/>
                <a:ext cx="16" cy="32"/>
              </a:xfrm>
              <a:custGeom>
                <a:avLst/>
                <a:gdLst>
                  <a:gd name="T0" fmla="*/ 1 w 32"/>
                  <a:gd name="T1" fmla="*/ 0 h 65"/>
                  <a:gd name="T2" fmla="*/ 1 w 32"/>
                  <a:gd name="T3" fmla="*/ 3 h 65"/>
                  <a:gd name="T4" fmla="*/ 1 w 32"/>
                  <a:gd name="T5" fmla="*/ 3 h 65"/>
                  <a:gd name="T6" fmla="*/ 1 w 32"/>
                  <a:gd name="T7" fmla="*/ 3 h 65"/>
                  <a:gd name="T8" fmla="*/ 1 w 32"/>
                  <a:gd name="T9" fmla="*/ 3 h 65"/>
                  <a:gd name="T10" fmla="*/ 2 w 32"/>
                  <a:gd name="T11" fmla="*/ 3 h 65"/>
                  <a:gd name="T12" fmla="*/ 2 w 32"/>
                  <a:gd name="T13" fmla="*/ 4 h 65"/>
                  <a:gd name="T14" fmla="*/ 0 w 32"/>
                  <a:gd name="T15" fmla="*/ 4 h 65"/>
                  <a:gd name="T16" fmla="*/ 0 w 32"/>
                  <a:gd name="T17" fmla="*/ 3 h 65"/>
                  <a:gd name="T18" fmla="*/ 1 w 32"/>
                  <a:gd name="T19" fmla="*/ 3 h 65"/>
                  <a:gd name="T20" fmla="*/ 1 w 32"/>
                  <a:gd name="T21" fmla="*/ 3 h 65"/>
                  <a:gd name="T22" fmla="*/ 1 w 32"/>
                  <a:gd name="T23" fmla="*/ 3 h 65"/>
                  <a:gd name="T24" fmla="*/ 1 w 32"/>
                  <a:gd name="T25" fmla="*/ 3 h 65"/>
                  <a:gd name="T26" fmla="*/ 1 w 32"/>
                  <a:gd name="T27" fmla="*/ 3 h 65"/>
                  <a:gd name="T28" fmla="*/ 1 w 32"/>
                  <a:gd name="T29" fmla="*/ 3 h 65"/>
                  <a:gd name="T30" fmla="*/ 1 w 32"/>
                  <a:gd name="T31" fmla="*/ 0 h 65"/>
                  <a:gd name="T32" fmla="*/ 1 w 32"/>
                  <a:gd name="T33" fmla="*/ 0 h 65"/>
                  <a:gd name="T34" fmla="*/ 1 w 32"/>
                  <a:gd name="T35" fmla="*/ 0 h 65"/>
                  <a:gd name="T36" fmla="*/ 1 w 32"/>
                  <a:gd name="T37" fmla="*/ 0 h 65"/>
                  <a:gd name="T38" fmla="*/ 1 w 32"/>
                  <a:gd name="T39" fmla="*/ 0 h 65"/>
                  <a:gd name="T40" fmla="*/ 1 w 32"/>
                  <a:gd name="T41" fmla="*/ 0 h 65"/>
                  <a:gd name="T42" fmla="*/ 1 w 32"/>
                  <a:gd name="T43" fmla="*/ 0 h 65"/>
                  <a:gd name="T44" fmla="*/ 0 w 32"/>
                  <a:gd name="T45" fmla="*/ 0 h 65"/>
                  <a:gd name="T46" fmla="*/ 1 w 32"/>
                  <a:gd name="T47" fmla="*/ 0 h 65"/>
                  <a:gd name="T48" fmla="*/ 1 w 32"/>
                  <a:gd name="T49" fmla="*/ 0 h 6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2"/>
                  <a:gd name="T76" fmla="*/ 0 h 65"/>
                  <a:gd name="T77" fmla="*/ 32 w 32"/>
                  <a:gd name="T78" fmla="*/ 65 h 6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2" h="65">
                    <a:moveTo>
                      <a:pt x="24" y="0"/>
                    </a:moveTo>
                    <a:lnTo>
                      <a:pt x="24" y="59"/>
                    </a:lnTo>
                    <a:lnTo>
                      <a:pt x="27" y="62"/>
                    </a:lnTo>
                    <a:lnTo>
                      <a:pt x="28" y="62"/>
                    </a:lnTo>
                    <a:lnTo>
                      <a:pt x="30" y="63"/>
                    </a:lnTo>
                    <a:lnTo>
                      <a:pt x="32" y="63"/>
                    </a:lnTo>
                    <a:lnTo>
                      <a:pt x="32" y="65"/>
                    </a:lnTo>
                    <a:lnTo>
                      <a:pt x="0" y="65"/>
                    </a:lnTo>
                    <a:lnTo>
                      <a:pt x="0" y="63"/>
                    </a:lnTo>
                    <a:lnTo>
                      <a:pt x="4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9" y="60"/>
                    </a:lnTo>
                    <a:lnTo>
                      <a:pt x="9" y="59"/>
                    </a:lnTo>
                    <a:lnTo>
                      <a:pt x="10" y="58"/>
                    </a:lnTo>
                    <a:lnTo>
                      <a:pt x="10" y="14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23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04" name="Line 305"/>
              <p:cNvSpPr>
                <a:spLocks noChangeShapeType="1"/>
              </p:cNvSpPr>
              <p:nvPr/>
            </p:nvSpPr>
            <p:spPr bwMode="auto">
              <a:xfrm>
                <a:off x="5338" y="3196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05" name="Line 306"/>
              <p:cNvSpPr>
                <a:spLocks noChangeShapeType="1"/>
              </p:cNvSpPr>
              <p:nvPr/>
            </p:nvSpPr>
            <p:spPr bwMode="auto">
              <a:xfrm>
                <a:off x="5338" y="3157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06" name="Line 307"/>
              <p:cNvSpPr>
                <a:spLocks noChangeShapeType="1"/>
              </p:cNvSpPr>
              <p:nvPr/>
            </p:nvSpPr>
            <p:spPr bwMode="auto">
              <a:xfrm>
                <a:off x="5338" y="3128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07" name="Line 308"/>
              <p:cNvSpPr>
                <a:spLocks noChangeShapeType="1"/>
              </p:cNvSpPr>
              <p:nvPr/>
            </p:nvSpPr>
            <p:spPr bwMode="auto">
              <a:xfrm>
                <a:off x="5338" y="3107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08" name="Line 309"/>
              <p:cNvSpPr>
                <a:spLocks noChangeShapeType="1"/>
              </p:cNvSpPr>
              <p:nvPr/>
            </p:nvSpPr>
            <p:spPr bwMode="auto">
              <a:xfrm>
                <a:off x="5338" y="3091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09" name="Line 310"/>
              <p:cNvSpPr>
                <a:spLocks noChangeShapeType="1"/>
              </p:cNvSpPr>
              <p:nvPr/>
            </p:nvSpPr>
            <p:spPr bwMode="auto">
              <a:xfrm>
                <a:off x="5338" y="3075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10" name="Line 311"/>
              <p:cNvSpPr>
                <a:spLocks noChangeShapeType="1"/>
              </p:cNvSpPr>
              <p:nvPr/>
            </p:nvSpPr>
            <p:spPr bwMode="auto">
              <a:xfrm>
                <a:off x="5338" y="3062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11" name="Line 312"/>
              <p:cNvSpPr>
                <a:spLocks noChangeShapeType="1"/>
              </p:cNvSpPr>
              <p:nvPr/>
            </p:nvSpPr>
            <p:spPr bwMode="auto">
              <a:xfrm>
                <a:off x="5338" y="3051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12" name="Line 313"/>
              <p:cNvSpPr>
                <a:spLocks noChangeShapeType="1"/>
              </p:cNvSpPr>
              <p:nvPr/>
            </p:nvSpPr>
            <p:spPr bwMode="auto">
              <a:xfrm>
                <a:off x="5306" y="3039"/>
                <a:ext cx="64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13" name="Freeform 314"/>
              <p:cNvSpPr>
                <a:spLocks/>
              </p:cNvSpPr>
              <p:nvPr/>
            </p:nvSpPr>
            <p:spPr bwMode="auto">
              <a:xfrm>
                <a:off x="5399" y="3024"/>
                <a:ext cx="16" cy="32"/>
              </a:xfrm>
              <a:custGeom>
                <a:avLst/>
                <a:gdLst>
                  <a:gd name="T0" fmla="*/ 1 w 32"/>
                  <a:gd name="T1" fmla="*/ 0 h 65"/>
                  <a:gd name="T2" fmla="*/ 1 w 32"/>
                  <a:gd name="T3" fmla="*/ 3 h 65"/>
                  <a:gd name="T4" fmla="*/ 1 w 32"/>
                  <a:gd name="T5" fmla="*/ 3 h 65"/>
                  <a:gd name="T6" fmla="*/ 1 w 32"/>
                  <a:gd name="T7" fmla="*/ 3 h 65"/>
                  <a:gd name="T8" fmla="*/ 1 w 32"/>
                  <a:gd name="T9" fmla="*/ 3 h 65"/>
                  <a:gd name="T10" fmla="*/ 2 w 32"/>
                  <a:gd name="T11" fmla="*/ 3 h 65"/>
                  <a:gd name="T12" fmla="*/ 2 w 32"/>
                  <a:gd name="T13" fmla="*/ 4 h 65"/>
                  <a:gd name="T14" fmla="*/ 0 w 32"/>
                  <a:gd name="T15" fmla="*/ 4 h 65"/>
                  <a:gd name="T16" fmla="*/ 0 w 32"/>
                  <a:gd name="T17" fmla="*/ 3 h 65"/>
                  <a:gd name="T18" fmla="*/ 1 w 32"/>
                  <a:gd name="T19" fmla="*/ 3 h 65"/>
                  <a:gd name="T20" fmla="*/ 1 w 32"/>
                  <a:gd name="T21" fmla="*/ 3 h 65"/>
                  <a:gd name="T22" fmla="*/ 1 w 32"/>
                  <a:gd name="T23" fmla="*/ 3 h 65"/>
                  <a:gd name="T24" fmla="*/ 1 w 32"/>
                  <a:gd name="T25" fmla="*/ 3 h 65"/>
                  <a:gd name="T26" fmla="*/ 1 w 32"/>
                  <a:gd name="T27" fmla="*/ 3 h 65"/>
                  <a:gd name="T28" fmla="*/ 1 w 32"/>
                  <a:gd name="T29" fmla="*/ 3 h 65"/>
                  <a:gd name="T30" fmla="*/ 1 w 32"/>
                  <a:gd name="T31" fmla="*/ 0 h 65"/>
                  <a:gd name="T32" fmla="*/ 1 w 32"/>
                  <a:gd name="T33" fmla="*/ 0 h 65"/>
                  <a:gd name="T34" fmla="*/ 1 w 32"/>
                  <a:gd name="T35" fmla="*/ 0 h 65"/>
                  <a:gd name="T36" fmla="*/ 1 w 32"/>
                  <a:gd name="T37" fmla="*/ 0 h 65"/>
                  <a:gd name="T38" fmla="*/ 1 w 32"/>
                  <a:gd name="T39" fmla="*/ 0 h 65"/>
                  <a:gd name="T40" fmla="*/ 1 w 32"/>
                  <a:gd name="T41" fmla="*/ 0 h 65"/>
                  <a:gd name="T42" fmla="*/ 1 w 32"/>
                  <a:gd name="T43" fmla="*/ 0 h 65"/>
                  <a:gd name="T44" fmla="*/ 0 w 32"/>
                  <a:gd name="T45" fmla="*/ 0 h 65"/>
                  <a:gd name="T46" fmla="*/ 1 w 32"/>
                  <a:gd name="T47" fmla="*/ 0 h 65"/>
                  <a:gd name="T48" fmla="*/ 1 w 32"/>
                  <a:gd name="T49" fmla="*/ 0 h 6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2"/>
                  <a:gd name="T76" fmla="*/ 0 h 65"/>
                  <a:gd name="T77" fmla="*/ 32 w 32"/>
                  <a:gd name="T78" fmla="*/ 65 h 6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2" h="65">
                    <a:moveTo>
                      <a:pt x="24" y="0"/>
                    </a:moveTo>
                    <a:lnTo>
                      <a:pt x="24" y="59"/>
                    </a:lnTo>
                    <a:lnTo>
                      <a:pt x="27" y="62"/>
                    </a:lnTo>
                    <a:lnTo>
                      <a:pt x="28" y="62"/>
                    </a:lnTo>
                    <a:lnTo>
                      <a:pt x="30" y="63"/>
                    </a:lnTo>
                    <a:lnTo>
                      <a:pt x="32" y="63"/>
                    </a:lnTo>
                    <a:lnTo>
                      <a:pt x="32" y="65"/>
                    </a:lnTo>
                    <a:lnTo>
                      <a:pt x="0" y="65"/>
                    </a:lnTo>
                    <a:lnTo>
                      <a:pt x="0" y="63"/>
                    </a:lnTo>
                    <a:lnTo>
                      <a:pt x="4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9" y="60"/>
                    </a:lnTo>
                    <a:lnTo>
                      <a:pt x="9" y="59"/>
                    </a:lnTo>
                    <a:lnTo>
                      <a:pt x="10" y="58"/>
                    </a:lnTo>
                    <a:lnTo>
                      <a:pt x="10" y="14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23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14" name="Freeform 315"/>
              <p:cNvSpPr>
                <a:spLocks noEditPoints="1"/>
              </p:cNvSpPr>
              <p:nvPr/>
            </p:nvSpPr>
            <p:spPr bwMode="auto">
              <a:xfrm>
                <a:off x="5421" y="3024"/>
                <a:ext cx="20" cy="33"/>
              </a:xfrm>
              <a:custGeom>
                <a:avLst/>
                <a:gdLst>
                  <a:gd name="T0" fmla="*/ 3 w 40"/>
                  <a:gd name="T1" fmla="*/ 2 h 66"/>
                  <a:gd name="T2" fmla="*/ 3 w 40"/>
                  <a:gd name="T3" fmla="*/ 2 h 66"/>
                  <a:gd name="T4" fmla="*/ 3 w 40"/>
                  <a:gd name="T5" fmla="*/ 3 h 66"/>
                  <a:gd name="T6" fmla="*/ 3 w 40"/>
                  <a:gd name="T7" fmla="*/ 3 h 66"/>
                  <a:gd name="T8" fmla="*/ 1 w 40"/>
                  <a:gd name="T9" fmla="*/ 3 h 66"/>
                  <a:gd name="T10" fmla="*/ 1 w 40"/>
                  <a:gd name="T11" fmla="*/ 4 h 66"/>
                  <a:gd name="T12" fmla="*/ 1 w 40"/>
                  <a:gd name="T13" fmla="*/ 4 h 66"/>
                  <a:gd name="T14" fmla="*/ 1 w 40"/>
                  <a:gd name="T15" fmla="*/ 3 h 66"/>
                  <a:gd name="T16" fmla="*/ 1 w 40"/>
                  <a:gd name="T17" fmla="*/ 3 h 66"/>
                  <a:gd name="T18" fmla="*/ 1 w 40"/>
                  <a:gd name="T19" fmla="*/ 3 h 66"/>
                  <a:gd name="T20" fmla="*/ 1 w 40"/>
                  <a:gd name="T21" fmla="*/ 3 h 66"/>
                  <a:gd name="T22" fmla="*/ 1 w 40"/>
                  <a:gd name="T23" fmla="*/ 3 h 66"/>
                  <a:gd name="T24" fmla="*/ 0 w 40"/>
                  <a:gd name="T25" fmla="*/ 2 h 66"/>
                  <a:gd name="T26" fmla="*/ 0 w 40"/>
                  <a:gd name="T27" fmla="*/ 1 h 66"/>
                  <a:gd name="T28" fmla="*/ 1 w 40"/>
                  <a:gd name="T29" fmla="*/ 1 h 66"/>
                  <a:gd name="T30" fmla="*/ 1 w 40"/>
                  <a:gd name="T31" fmla="*/ 1 h 66"/>
                  <a:gd name="T32" fmla="*/ 1 w 40"/>
                  <a:gd name="T33" fmla="*/ 1 h 66"/>
                  <a:gd name="T34" fmla="*/ 1 w 40"/>
                  <a:gd name="T35" fmla="*/ 0 h 66"/>
                  <a:gd name="T36" fmla="*/ 1 w 40"/>
                  <a:gd name="T37" fmla="*/ 0 h 66"/>
                  <a:gd name="T38" fmla="*/ 1 w 40"/>
                  <a:gd name="T39" fmla="*/ 1 h 66"/>
                  <a:gd name="T40" fmla="*/ 1 w 40"/>
                  <a:gd name="T41" fmla="*/ 1 h 66"/>
                  <a:gd name="T42" fmla="*/ 3 w 40"/>
                  <a:gd name="T43" fmla="*/ 1 h 66"/>
                  <a:gd name="T44" fmla="*/ 3 w 40"/>
                  <a:gd name="T45" fmla="*/ 1 h 66"/>
                  <a:gd name="T46" fmla="*/ 3 w 40"/>
                  <a:gd name="T47" fmla="*/ 1 h 66"/>
                  <a:gd name="T48" fmla="*/ 3 w 40"/>
                  <a:gd name="T49" fmla="*/ 1 h 66"/>
                  <a:gd name="T50" fmla="*/ 3 w 40"/>
                  <a:gd name="T51" fmla="*/ 1 h 66"/>
                  <a:gd name="T52" fmla="*/ 3 w 40"/>
                  <a:gd name="T53" fmla="*/ 2 h 66"/>
                  <a:gd name="T54" fmla="*/ 1 w 40"/>
                  <a:gd name="T55" fmla="*/ 2 h 66"/>
                  <a:gd name="T56" fmla="*/ 1 w 40"/>
                  <a:gd name="T57" fmla="*/ 1 h 66"/>
                  <a:gd name="T58" fmla="*/ 1 w 40"/>
                  <a:gd name="T59" fmla="*/ 1 h 66"/>
                  <a:gd name="T60" fmla="*/ 1 w 40"/>
                  <a:gd name="T61" fmla="*/ 1 h 66"/>
                  <a:gd name="T62" fmla="*/ 1 w 40"/>
                  <a:gd name="T63" fmla="*/ 1 h 66"/>
                  <a:gd name="T64" fmla="*/ 1 w 40"/>
                  <a:gd name="T65" fmla="*/ 1 h 66"/>
                  <a:gd name="T66" fmla="*/ 1 w 40"/>
                  <a:gd name="T67" fmla="*/ 1 h 66"/>
                  <a:gd name="T68" fmla="*/ 1 w 40"/>
                  <a:gd name="T69" fmla="*/ 1 h 66"/>
                  <a:gd name="T70" fmla="*/ 1 w 40"/>
                  <a:gd name="T71" fmla="*/ 1 h 66"/>
                  <a:gd name="T72" fmla="*/ 1 w 40"/>
                  <a:gd name="T73" fmla="*/ 1 h 66"/>
                  <a:gd name="T74" fmla="*/ 1 w 40"/>
                  <a:gd name="T75" fmla="*/ 3 h 66"/>
                  <a:gd name="T76" fmla="*/ 1 w 40"/>
                  <a:gd name="T77" fmla="*/ 3 h 66"/>
                  <a:gd name="T78" fmla="*/ 1 w 40"/>
                  <a:gd name="T79" fmla="*/ 3 h 66"/>
                  <a:gd name="T80" fmla="*/ 1 w 40"/>
                  <a:gd name="T81" fmla="*/ 3 h 66"/>
                  <a:gd name="T82" fmla="*/ 1 w 40"/>
                  <a:gd name="T83" fmla="*/ 3 h 66"/>
                  <a:gd name="T84" fmla="*/ 1 w 40"/>
                  <a:gd name="T85" fmla="*/ 3 h 66"/>
                  <a:gd name="T86" fmla="*/ 1 w 40"/>
                  <a:gd name="T87" fmla="*/ 3 h 66"/>
                  <a:gd name="T88" fmla="*/ 1 w 40"/>
                  <a:gd name="T89" fmla="*/ 3 h 66"/>
                  <a:gd name="T90" fmla="*/ 1 w 40"/>
                  <a:gd name="T91" fmla="*/ 3 h 66"/>
                  <a:gd name="T92" fmla="*/ 1 w 40"/>
                  <a:gd name="T93" fmla="*/ 2 h 6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0"/>
                  <a:gd name="T142" fmla="*/ 0 h 66"/>
                  <a:gd name="T143" fmla="*/ 40 w 40"/>
                  <a:gd name="T144" fmla="*/ 66 h 6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0" h="66">
                    <a:moveTo>
                      <a:pt x="40" y="32"/>
                    </a:moveTo>
                    <a:lnTo>
                      <a:pt x="39" y="42"/>
                    </a:lnTo>
                    <a:lnTo>
                      <a:pt x="37" y="51"/>
                    </a:lnTo>
                    <a:lnTo>
                      <a:pt x="33" y="59"/>
                    </a:lnTo>
                    <a:lnTo>
                      <a:pt x="30" y="62"/>
                    </a:lnTo>
                    <a:lnTo>
                      <a:pt x="22" y="66"/>
                    </a:lnTo>
                    <a:lnTo>
                      <a:pt x="16" y="66"/>
                    </a:lnTo>
                    <a:lnTo>
                      <a:pt x="11" y="63"/>
                    </a:lnTo>
                    <a:lnTo>
                      <a:pt x="8" y="60"/>
                    </a:lnTo>
                    <a:lnTo>
                      <a:pt x="5" y="56"/>
                    </a:lnTo>
                    <a:lnTo>
                      <a:pt x="4" y="55"/>
                    </a:lnTo>
                    <a:lnTo>
                      <a:pt x="1" y="49"/>
                    </a:lnTo>
                    <a:lnTo>
                      <a:pt x="0" y="41"/>
                    </a:lnTo>
                    <a:lnTo>
                      <a:pt x="0" y="24"/>
                    </a:lnTo>
                    <a:lnTo>
                      <a:pt x="4" y="11"/>
                    </a:lnTo>
                    <a:lnTo>
                      <a:pt x="7" y="7"/>
                    </a:lnTo>
                    <a:lnTo>
                      <a:pt x="12" y="2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6" y="2"/>
                    </a:lnTo>
                    <a:lnTo>
                      <a:pt x="30" y="4"/>
                    </a:lnTo>
                    <a:lnTo>
                      <a:pt x="33" y="7"/>
                    </a:lnTo>
                    <a:lnTo>
                      <a:pt x="35" y="10"/>
                    </a:lnTo>
                    <a:lnTo>
                      <a:pt x="37" y="14"/>
                    </a:lnTo>
                    <a:lnTo>
                      <a:pt x="39" y="20"/>
                    </a:lnTo>
                    <a:lnTo>
                      <a:pt x="40" y="27"/>
                    </a:lnTo>
                    <a:lnTo>
                      <a:pt x="40" y="32"/>
                    </a:lnTo>
                    <a:close/>
                    <a:moveTo>
                      <a:pt x="26" y="32"/>
                    </a:moveTo>
                    <a:lnTo>
                      <a:pt x="26" y="10"/>
                    </a:lnTo>
                    <a:lnTo>
                      <a:pt x="25" y="7"/>
                    </a:lnTo>
                    <a:lnTo>
                      <a:pt x="22" y="4"/>
                    </a:lnTo>
                    <a:lnTo>
                      <a:pt x="21" y="4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5" y="6"/>
                    </a:lnTo>
                    <a:lnTo>
                      <a:pt x="15" y="10"/>
                    </a:lnTo>
                    <a:lnTo>
                      <a:pt x="14" y="16"/>
                    </a:lnTo>
                    <a:lnTo>
                      <a:pt x="14" y="53"/>
                    </a:lnTo>
                    <a:lnTo>
                      <a:pt x="15" y="56"/>
                    </a:lnTo>
                    <a:lnTo>
                      <a:pt x="15" y="60"/>
                    </a:lnTo>
                    <a:lnTo>
                      <a:pt x="18" y="63"/>
                    </a:lnTo>
                    <a:lnTo>
                      <a:pt x="22" y="63"/>
                    </a:lnTo>
                    <a:lnTo>
                      <a:pt x="22" y="62"/>
                    </a:lnTo>
                    <a:lnTo>
                      <a:pt x="25" y="59"/>
                    </a:lnTo>
                    <a:lnTo>
                      <a:pt x="26" y="56"/>
                    </a:lnTo>
                    <a:lnTo>
                      <a:pt x="26" y="53"/>
                    </a:lnTo>
                    <a:lnTo>
                      <a:pt x="26" y="3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15" name="Line 316"/>
              <p:cNvSpPr>
                <a:spLocks noChangeShapeType="1"/>
              </p:cNvSpPr>
              <p:nvPr/>
            </p:nvSpPr>
            <p:spPr bwMode="auto">
              <a:xfrm>
                <a:off x="5338" y="2973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16" name="Line 317"/>
              <p:cNvSpPr>
                <a:spLocks noChangeShapeType="1"/>
              </p:cNvSpPr>
              <p:nvPr/>
            </p:nvSpPr>
            <p:spPr bwMode="auto">
              <a:xfrm>
                <a:off x="5338" y="2934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17" name="Line 318"/>
              <p:cNvSpPr>
                <a:spLocks noChangeShapeType="1"/>
              </p:cNvSpPr>
              <p:nvPr/>
            </p:nvSpPr>
            <p:spPr bwMode="auto">
              <a:xfrm>
                <a:off x="5338" y="2905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18" name="Line 319"/>
              <p:cNvSpPr>
                <a:spLocks noChangeShapeType="1"/>
              </p:cNvSpPr>
              <p:nvPr/>
            </p:nvSpPr>
            <p:spPr bwMode="auto">
              <a:xfrm>
                <a:off x="5338" y="2884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19" name="Line 320"/>
              <p:cNvSpPr>
                <a:spLocks noChangeShapeType="1"/>
              </p:cNvSpPr>
              <p:nvPr/>
            </p:nvSpPr>
            <p:spPr bwMode="auto">
              <a:xfrm>
                <a:off x="5338" y="2866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20" name="Line 321"/>
              <p:cNvSpPr>
                <a:spLocks noChangeShapeType="1"/>
              </p:cNvSpPr>
              <p:nvPr/>
            </p:nvSpPr>
            <p:spPr bwMode="auto">
              <a:xfrm>
                <a:off x="5338" y="2851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21" name="Line 322"/>
              <p:cNvSpPr>
                <a:spLocks noChangeShapeType="1"/>
              </p:cNvSpPr>
              <p:nvPr/>
            </p:nvSpPr>
            <p:spPr bwMode="auto">
              <a:xfrm>
                <a:off x="5338" y="2838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22" name="Line 323"/>
              <p:cNvSpPr>
                <a:spLocks noChangeShapeType="1"/>
              </p:cNvSpPr>
              <p:nvPr/>
            </p:nvSpPr>
            <p:spPr bwMode="auto">
              <a:xfrm>
                <a:off x="5338" y="2827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23" name="Line 324"/>
              <p:cNvSpPr>
                <a:spLocks noChangeShapeType="1"/>
              </p:cNvSpPr>
              <p:nvPr/>
            </p:nvSpPr>
            <p:spPr bwMode="auto">
              <a:xfrm>
                <a:off x="5306" y="2816"/>
                <a:ext cx="64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24" name="Freeform 325"/>
              <p:cNvSpPr>
                <a:spLocks/>
              </p:cNvSpPr>
              <p:nvPr/>
            </p:nvSpPr>
            <p:spPr bwMode="auto">
              <a:xfrm>
                <a:off x="5399" y="2800"/>
                <a:ext cx="16" cy="32"/>
              </a:xfrm>
              <a:custGeom>
                <a:avLst/>
                <a:gdLst>
                  <a:gd name="T0" fmla="*/ 1 w 32"/>
                  <a:gd name="T1" fmla="*/ 0 h 64"/>
                  <a:gd name="T2" fmla="*/ 1 w 32"/>
                  <a:gd name="T3" fmla="*/ 3 h 64"/>
                  <a:gd name="T4" fmla="*/ 1 w 32"/>
                  <a:gd name="T5" fmla="*/ 3 h 64"/>
                  <a:gd name="T6" fmla="*/ 1 w 32"/>
                  <a:gd name="T7" fmla="*/ 3 h 64"/>
                  <a:gd name="T8" fmla="*/ 1 w 32"/>
                  <a:gd name="T9" fmla="*/ 3 h 64"/>
                  <a:gd name="T10" fmla="*/ 2 w 32"/>
                  <a:gd name="T11" fmla="*/ 3 h 64"/>
                  <a:gd name="T12" fmla="*/ 2 w 32"/>
                  <a:gd name="T13" fmla="*/ 4 h 64"/>
                  <a:gd name="T14" fmla="*/ 0 w 32"/>
                  <a:gd name="T15" fmla="*/ 4 h 64"/>
                  <a:gd name="T16" fmla="*/ 0 w 32"/>
                  <a:gd name="T17" fmla="*/ 3 h 64"/>
                  <a:gd name="T18" fmla="*/ 1 w 32"/>
                  <a:gd name="T19" fmla="*/ 3 h 64"/>
                  <a:gd name="T20" fmla="*/ 1 w 32"/>
                  <a:gd name="T21" fmla="*/ 3 h 64"/>
                  <a:gd name="T22" fmla="*/ 1 w 32"/>
                  <a:gd name="T23" fmla="*/ 3 h 64"/>
                  <a:gd name="T24" fmla="*/ 1 w 32"/>
                  <a:gd name="T25" fmla="*/ 3 h 64"/>
                  <a:gd name="T26" fmla="*/ 1 w 32"/>
                  <a:gd name="T27" fmla="*/ 3 h 64"/>
                  <a:gd name="T28" fmla="*/ 1 w 32"/>
                  <a:gd name="T29" fmla="*/ 3 h 64"/>
                  <a:gd name="T30" fmla="*/ 1 w 32"/>
                  <a:gd name="T31" fmla="*/ 1 h 64"/>
                  <a:gd name="T32" fmla="*/ 1 w 32"/>
                  <a:gd name="T33" fmla="*/ 1 h 64"/>
                  <a:gd name="T34" fmla="*/ 1 w 32"/>
                  <a:gd name="T35" fmla="*/ 1 h 64"/>
                  <a:gd name="T36" fmla="*/ 1 w 32"/>
                  <a:gd name="T37" fmla="*/ 1 h 64"/>
                  <a:gd name="T38" fmla="*/ 1 w 32"/>
                  <a:gd name="T39" fmla="*/ 1 h 64"/>
                  <a:gd name="T40" fmla="*/ 1 w 32"/>
                  <a:gd name="T41" fmla="*/ 1 h 64"/>
                  <a:gd name="T42" fmla="*/ 1 w 32"/>
                  <a:gd name="T43" fmla="*/ 1 h 64"/>
                  <a:gd name="T44" fmla="*/ 0 w 32"/>
                  <a:gd name="T45" fmla="*/ 1 h 64"/>
                  <a:gd name="T46" fmla="*/ 1 w 32"/>
                  <a:gd name="T47" fmla="*/ 0 h 64"/>
                  <a:gd name="T48" fmla="*/ 1 w 32"/>
                  <a:gd name="T49" fmla="*/ 0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2"/>
                  <a:gd name="T76" fmla="*/ 0 h 64"/>
                  <a:gd name="T77" fmla="*/ 32 w 32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2" h="64">
                    <a:moveTo>
                      <a:pt x="24" y="0"/>
                    </a:moveTo>
                    <a:lnTo>
                      <a:pt x="24" y="59"/>
                    </a:lnTo>
                    <a:lnTo>
                      <a:pt x="27" y="61"/>
                    </a:lnTo>
                    <a:lnTo>
                      <a:pt x="28" y="61"/>
                    </a:lnTo>
                    <a:lnTo>
                      <a:pt x="30" y="63"/>
                    </a:lnTo>
                    <a:lnTo>
                      <a:pt x="32" y="63"/>
                    </a:lnTo>
                    <a:lnTo>
                      <a:pt x="32" y="64"/>
                    </a:lnTo>
                    <a:lnTo>
                      <a:pt x="0" y="64"/>
                    </a:lnTo>
                    <a:lnTo>
                      <a:pt x="0" y="63"/>
                    </a:lnTo>
                    <a:lnTo>
                      <a:pt x="4" y="63"/>
                    </a:lnTo>
                    <a:lnTo>
                      <a:pt x="6" y="61"/>
                    </a:lnTo>
                    <a:lnTo>
                      <a:pt x="7" y="61"/>
                    </a:lnTo>
                    <a:lnTo>
                      <a:pt x="9" y="60"/>
                    </a:lnTo>
                    <a:lnTo>
                      <a:pt x="9" y="59"/>
                    </a:lnTo>
                    <a:lnTo>
                      <a:pt x="10" y="57"/>
                    </a:lnTo>
                    <a:lnTo>
                      <a:pt x="10" y="14"/>
                    </a:lnTo>
                    <a:lnTo>
                      <a:pt x="9" y="12"/>
                    </a:lnTo>
                    <a:lnTo>
                      <a:pt x="7" y="12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23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25" name="Freeform 326"/>
              <p:cNvSpPr>
                <a:spLocks noEditPoints="1"/>
              </p:cNvSpPr>
              <p:nvPr/>
            </p:nvSpPr>
            <p:spPr bwMode="auto">
              <a:xfrm>
                <a:off x="5421" y="2800"/>
                <a:ext cx="20" cy="33"/>
              </a:xfrm>
              <a:custGeom>
                <a:avLst/>
                <a:gdLst>
                  <a:gd name="T0" fmla="*/ 3 w 40"/>
                  <a:gd name="T1" fmla="*/ 2 h 66"/>
                  <a:gd name="T2" fmla="*/ 3 w 40"/>
                  <a:gd name="T3" fmla="*/ 2 h 66"/>
                  <a:gd name="T4" fmla="*/ 3 w 40"/>
                  <a:gd name="T5" fmla="*/ 3 h 66"/>
                  <a:gd name="T6" fmla="*/ 3 w 40"/>
                  <a:gd name="T7" fmla="*/ 3 h 66"/>
                  <a:gd name="T8" fmla="*/ 1 w 40"/>
                  <a:gd name="T9" fmla="*/ 3 h 66"/>
                  <a:gd name="T10" fmla="*/ 1 w 40"/>
                  <a:gd name="T11" fmla="*/ 4 h 66"/>
                  <a:gd name="T12" fmla="*/ 1 w 40"/>
                  <a:gd name="T13" fmla="*/ 4 h 66"/>
                  <a:gd name="T14" fmla="*/ 1 w 40"/>
                  <a:gd name="T15" fmla="*/ 3 h 66"/>
                  <a:gd name="T16" fmla="*/ 1 w 40"/>
                  <a:gd name="T17" fmla="*/ 3 h 66"/>
                  <a:gd name="T18" fmla="*/ 1 w 40"/>
                  <a:gd name="T19" fmla="*/ 3 h 66"/>
                  <a:gd name="T20" fmla="*/ 1 w 40"/>
                  <a:gd name="T21" fmla="*/ 3 h 66"/>
                  <a:gd name="T22" fmla="*/ 1 w 40"/>
                  <a:gd name="T23" fmla="*/ 3 h 66"/>
                  <a:gd name="T24" fmla="*/ 0 w 40"/>
                  <a:gd name="T25" fmla="*/ 2 h 66"/>
                  <a:gd name="T26" fmla="*/ 0 w 40"/>
                  <a:gd name="T27" fmla="*/ 1 h 66"/>
                  <a:gd name="T28" fmla="*/ 1 w 40"/>
                  <a:gd name="T29" fmla="*/ 1 h 66"/>
                  <a:gd name="T30" fmla="*/ 1 w 40"/>
                  <a:gd name="T31" fmla="*/ 1 h 66"/>
                  <a:gd name="T32" fmla="*/ 1 w 40"/>
                  <a:gd name="T33" fmla="*/ 1 h 66"/>
                  <a:gd name="T34" fmla="*/ 1 w 40"/>
                  <a:gd name="T35" fmla="*/ 0 h 66"/>
                  <a:gd name="T36" fmla="*/ 1 w 40"/>
                  <a:gd name="T37" fmla="*/ 0 h 66"/>
                  <a:gd name="T38" fmla="*/ 1 w 40"/>
                  <a:gd name="T39" fmla="*/ 1 h 66"/>
                  <a:gd name="T40" fmla="*/ 1 w 40"/>
                  <a:gd name="T41" fmla="*/ 1 h 66"/>
                  <a:gd name="T42" fmla="*/ 3 w 40"/>
                  <a:gd name="T43" fmla="*/ 1 h 66"/>
                  <a:gd name="T44" fmla="*/ 3 w 40"/>
                  <a:gd name="T45" fmla="*/ 1 h 66"/>
                  <a:gd name="T46" fmla="*/ 3 w 40"/>
                  <a:gd name="T47" fmla="*/ 1 h 66"/>
                  <a:gd name="T48" fmla="*/ 3 w 40"/>
                  <a:gd name="T49" fmla="*/ 1 h 66"/>
                  <a:gd name="T50" fmla="*/ 3 w 40"/>
                  <a:gd name="T51" fmla="*/ 1 h 66"/>
                  <a:gd name="T52" fmla="*/ 3 w 40"/>
                  <a:gd name="T53" fmla="*/ 2 h 66"/>
                  <a:gd name="T54" fmla="*/ 1 w 40"/>
                  <a:gd name="T55" fmla="*/ 2 h 66"/>
                  <a:gd name="T56" fmla="*/ 1 w 40"/>
                  <a:gd name="T57" fmla="*/ 1 h 66"/>
                  <a:gd name="T58" fmla="*/ 1 w 40"/>
                  <a:gd name="T59" fmla="*/ 1 h 66"/>
                  <a:gd name="T60" fmla="*/ 1 w 40"/>
                  <a:gd name="T61" fmla="*/ 1 h 66"/>
                  <a:gd name="T62" fmla="*/ 1 w 40"/>
                  <a:gd name="T63" fmla="*/ 1 h 66"/>
                  <a:gd name="T64" fmla="*/ 1 w 40"/>
                  <a:gd name="T65" fmla="*/ 1 h 66"/>
                  <a:gd name="T66" fmla="*/ 1 w 40"/>
                  <a:gd name="T67" fmla="*/ 1 h 66"/>
                  <a:gd name="T68" fmla="*/ 1 w 40"/>
                  <a:gd name="T69" fmla="*/ 1 h 66"/>
                  <a:gd name="T70" fmla="*/ 1 w 40"/>
                  <a:gd name="T71" fmla="*/ 1 h 66"/>
                  <a:gd name="T72" fmla="*/ 1 w 40"/>
                  <a:gd name="T73" fmla="*/ 1 h 66"/>
                  <a:gd name="T74" fmla="*/ 1 w 40"/>
                  <a:gd name="T75" fmla="*/ 3 h 66"/>
                  <a:gd name="T76" fmla="*/ 1 w 40"/>
                  <a:gd name="T77" fmla="*/ 3 h 66"/>
                  <a:gd name="T78" fmla="*/ 1 w 40"/>
                  <a:gd name="T79" fmla="*/ 3 h 66"/>
                  <a:gd name="T80" fmla="*/ 1 w 40"/>
                  <a:gd name="T81" fmla="*/ 3 h 66"/>
                  <a:gd name="T82" fmla="*/ 1 w 40"/>
                  <a:gd name="T83" fmla="*/ 3 h 66"/>
                  <a:gd name="T84" fmla="*/ 1 w 40"/>
                  <a:gd name="T85" fmla="*/ 3 h 66"/>
                  <a:gd name="T86" fmla="*/ 1 w 40"/>
                  <a:gd name="T87" fmla="*/ 3 h 66"/>
                  <a:gd name="T88" fmla="*/ 1 w 40"/>
                  <a:gd name="T89" fmla="*/ 3 h 66"/>
                  <a:gd name="T90" fmla="*/ 1 w 40"/>
                  <a:gd name="T91" fmla="*/ 3 h 66"/>
                  <a:gd name="T92" fmla="*/ 1 w 40"/>
                  <a:gd name="T93" fmla="*/ 2 h 6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0"/>
                  <a:gd name="T142" fmla="*/ 0 h 66"/>
                  <a:gd name="T143" fmla="*/ 40 w 40"/>
                  <a:gd name="T144" fmla="*/ 66 h 6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0" h="66">
                    <a:moveTo>
                      <a:pt x="40" y="32"/>
                    </a:moveTo>
                    <a:lnTo>
                      <a:pt x="39" y="42"/>
                    </a:lnTo>
                    <a:lnTo>
                      <a:pt x="37" y="50"/>
                    </a:lnTo>
                    <a:lnTo>
                      <a:pt x="33" y="59"/>
                    </a:lnTo>
                    <a:lnTo>
                      <a:pt x="30" y="61"/>
                    </a:lnTo>
                    <a:lnTo>
                      <a:pt x="22" y="66"/>
                    </a:lnTo>
                    <a:lnTo>
                      <a:pt x="16" y="66"/>
                    </a:lnTo>
                    <a:lnTo>
                      <a:pt x="11" y="63"/>
                    </a:lnTo>
                    <a:lnTo>
                      <a:pt x="8" y="60"/>
                    </a:lnTo>
                    <a:lnTo>
                      <a:pt x="5" y="56"/>
                    </a:lnTo>
                    <a:lnTo>
                      <a:pt x="4" y="54"/>
                    </a:lnTo>
                    <a:lnTo>
                      <a:pt x="1" y="49"/>
                    </a:lnTo>
                    <a:lnTo>
                      <a:pt x="0" y="40"/>
                    </a:lnTo>
                    <a:lnTo>
                      <a:pt x="0" y="24"/>
                    </a:lnTo>
                    <a:lnTo>
                      <a:pt x="4" y="11"/>
                    </a:lnTo>
                    <a:lnTo>
                      <a:pt x="7" y="7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6" y="1"/>
                    </a:lnTo>
                    <a:lnTo>
                      <a:pt x="30" y="4"/>
                    </a:lnTo>
                    <a:lnTo>
                      <a:pt x="33" y="7"/>
                    </a:lnTo>
                    <a:lnTo>
                      <a:pt x="35" y="10"/>
                    </a:lnTo>
                    <a:lnTo>
                      <a:pt x="37" y="14"/>
                    </a:lnTo>
                    <a:lnTo>
                      <a:pt x="39" y="19"/>
                    </a:lnTo>
                    <a:lnTo>
                      <a:pt x="40" y="26"/>
                    </a:lnTo>
                    <a:lnTo>
                      <a:pt x="40" y="32"/>
                    </a:lnTo>
                    <a:close/>
                    <a:moveTo>
                      <a:pt x="26" y="32"/>
                    </a:moveTo>
                    <a:lnTo>
                      <a:pt x="26" y="10"/>
                    </a:lnTo>
                    <a:lnTo>
                      <a:pt x="25" y="7"/>
                    </a:lnTo>
                    <a:lnTo>
                      <a:pt x="22" y="4"/>
                    </a:lnTo>
                    <a:lnTo>
                      <a:pt x="21" y="4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5" y="5"/>
                    </a:lnTo>
                    <a:lnTo>
                      <a:pt x="15" y="10"/>
                    </a:lnTo>
                    <a:lnTo>
                      <a:pt x="14" y="15"/>
                    </a:lnTo>
                    <a:lnTo>
                      <a:pt x="14" y="53"/>
                    </a:lnTo>
                    <a:lnTo>
                      <a:pt x="15" y="56"/>
                    </a:lnTo>
                    <a:lnTo>
                      <a:pt x="15" y="60"/>
                    </a:lnTo>
                    <a:lnTo>
                      <a:pt x="18" y="63"/>
                    </a:lnTo>
                    <a:lnTo>
                      <a:pt x="22" y="63"/>
                    </a:lnTo>
                    <a:lnTo>
                      <a:pt x="22" y="61"/>
                    </a:lnTo>
                    <a:lnTo>
                      <a:pt x="25" y="59"/>
                    </a:lnTo>
                    <a:lnTo>
                      <a:pt x="26" y="56"/>
                    </a:lnTo>
                    <a:lnTo>
                      <a:pt x="26" y="53"/>
                    </a:lnTo>
                    <a:lnTo>
                      <a:pt x="26" y="3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26" name="Freeform 327"/>
              <p:cNvSpPr>
                <a:spLocks/>
              </p:cNvSpPr>
              <p:nvPr/>
            </p:nvSpPr>
            <p:spPr bwMode="auto">
              <a:xfrm>
                <a:off x="5461" y="2783"/>
                <a:ext cx="17" cy="26"/>
              </a:xfrm>
              <a:custGeom>
                <a:avLst/>
                <a:gdLst>
                  <a:gd name="T0" fmla="*/ 1 w 34"/>
                  <a:gd name="T1" fmla="*/ 3 h 52"/>
                  <a:gd name="T2" fmla="*/ 0 w 34"/>
                  <a:gd name="T3" fmla="*/ 3 h 52"/>
                  <a:gd name="T4" fmla="*/ 0 w 34"/>
                  <a:gd name="T5" fmla="*/ 3 h 52"/>
                  <a:gd name="T6" fmla="*/ 1 w 34"/>
                  <a:gd name="T7" fmla="*/ 3 h 52"/>
                  <a:gd name="T8" fmla="*/ 1 w 34"/>
                  <a:gd name="T9" fmla="*/ 3 h 52"/>
                  <a:gd name="T10" fmla="*/ 1 w 34"/>
                  <a:gd name="T11" fmla="*/ 3 h 52"/>
                  <a:gd name="T12" fmla="*/ 1 w 34"/>
                  <a:gd name="T13" fmla="*/ 2 h 52"/>
                  <a:gd name="T14" fmla="*/ 1 w 34"/>
                  <a:gd name="T15" fmla="*/ 2 h 52"/>
                  <a:gd name="T16" fmla="*/ 1 w 34"/>
                  <a:gd name="T17" fmla="*/ 2 h 52"/>
                  <a:gd name="T18" fmla="*/ 1 w 34"/>
                  <a:gd name="T19" fmla="*/ 1 h 52"/>
                  <a:gd name="T20" fmla="*/ 1 w 34"/>
                  <a:gd name="T21" fmla="*/ 1 h 52"/>
                  <a:gd name="T22" fmla="*/ 1 w 34"/>
                  <a:gd name="T23" fmla="*/ 1 h 52"/>
                  <a:gd name="T24" fmla="*/ 1 w 34"/>
                  <a:gd name="T25" fmla="*/ 1 h 52"/>
                  <a:gd name="T26" fmla="*/ 1 w 34"/>
                  <a:gd name="T27" fmla="*/ 1 h 52"/>
                  <a:gd name="T28" fmla="*/ 1 w 34"/>
                  <a:gd name="T29" fmla="*/ 1 h 52"/>
                  <a:gd name="T30" fmla="*/ 1 w 34"/>
                  <a:gd name="T31" fmla="*/ 1 h 52"/>
                  <a:gd name="T32" fmla="*/ 0 w 34"/>
                  <a:gd name="T33" fmla="*/ 1 h 52"/>
                  <a:gd name="T34" fmla="*/ 1 w 34"/>
                  <a:gd name="T35" fmla="*/ 1 h 52"/>
                  <a:gd name="T36" fmla="*/ 1 w 34"/>
                  <a:gd name="T37" fmla="*/ 1 h 52"/>
                  <a:gd name="T38" fmla="*/ 1 w 34"/>
                  <a:gd name="T39" fmla="*/ 0 h 52"/>
                  <a:gd name="T40" fmla="*/ 1 w 34"/>
                  <a:gd name="T41" fmla="*/ 0 h 52"/>
                  <a:gd name="T42" fmla="*/ 1 w 34"/>
                  <a:gd name="T43" fmla="*/ 1 h 52"/>
                  <a:gd name="T44" fmla="*/ 1 w 34"/>
                  <a:gd name="T45" fmla="*/ 1 h 52"/>
                  <a:gd name="T46" fmla="*/ 1 w 34"/>
                  <a:gd name="T47" fmla="*/ 1 h 52"/>
                  <a:gd name="T48" fmla="*/ 1 w 34"/>
                  <a:gd name="T49" fmla="*/ 1 h 52"/>
                  <a:gd name="T50" fmla="*/ 1 w 34"/>
                  <a:gd name="T51" fmla="*/ 1 h 52"/>
                  <a:gd name="T52" fmla="*/ 1 w 34"/>
                  <a:gd name="T53" fmla="*/ 2 h 52"/>
                  <a:gd name="T54" fmla="*/ 1 w 34"/>
                  <a:gd name="T55" fmla="*/ 2 h 52"/>
                  <a:gd name="T56" fmla="*/ 1 w 34"/>
                  <a:gd name="T57" fmla="*/ 2 h 52"/>
                  <a:gd name="T58" fmla="*/ 1 w 34"/>
                  <a:gd name="T59" fmla="*/ 3 h 52"/>
                  <a:gd name="T60" fmla="*/ 1 w 34"/>
                  <a:gd name="T61" fmla="*/ 3 h 52"/>
                  <a:gd name="T62" fmla="*/ 1 w 34"/>
                  <a:gd name="T63" fmla="*/ 3 h 52"/>
                  <a:gd name="T64" fmla="*/ 1 w 34"/>
                  <a:gd name="T65" fmla="*/ 3 h 52"/>
                  <a:gd name="T66" fmla="*/ 2 w 34"/>
                  <a:gd name="T67" fmla="*/ 3 h 52"/>
                  <a:gd name="T68" fmla="*/ 1 w 34"/>
                  <a:gd name="T69" fmla="*/ 3 h 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4"/>
                  <a:gd name="T106" fmla="*/ 0 h 52"/>
                  <a:gd name="T107" fmla="*/ 34 w 34"/>
                  <a:gd name="T108" fmla="*/ 52 h 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4" h="52">
                    <a:moveTo>
                      <a:pt x="30" y="52"/>
                    </a:moveTo>
                    <a:lnTo>
                      <a:pt x="0" y="52"/>
                    </a:lnTo>
                    <a:lnTo>
                      <a:pt x="0" y="51"/>
                    </a:lnTo>
                    <a:lnTo>
                      <a:pt x="6" y="45"/>
                    </a:lnTo>
                    <a:lnTo>
                      <a:pt x="10" y="39"/>
                    </a:lnTo>
                    <a:lnTo>
                      <a:pt x="14" y="35"/>
                    </a:lnTo>
                    <a:lnTo>
                      <a:pt x="16" y="31"/>
                    </a:lnTo>
                    <a:lnTo>
                      <a:pt x="19" y="28"/>
                    </a:lnTo>
                    <a:lnTo>
                      <a:pt x="20" y="23"/>
                    </a:lnTo>
                    <a:lnTo>
                      <a:pt x="20" y="13"/>
                    </a:lnTo>
                    <a:lnTo>
                      <a:pt x="19" y="11"/>
                    </a:lnTo>
                    <a:lnTo>
                      <a:pt x="16" y="10"/>
                    </a:lnTo>
                    <a:lnTo>
                      <a:pt x="12" y="9"/>
                    </a:lnTo>
                    <a:lnTo>
                      <a:pt x="7" y="10"/>
                    </a:lnTo>
                    <a:lnTo>
                      <a:pt x="5" y="11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3" y="9"/>
                    </a:lnTo>
                    <a:lnTo>
                      <a:pt x="7" y="3"/>
                    </a:lnTo>
                    <a:lnTo>
                      <a:pt x="12" y="0"/>
                    </a:lnTo>
                    <a:lnTo>
                      <a:pt x="20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30" y="6"/>
                    </a:lnTo>
                    <a:lnTo>
                      <a:pt x="31" y="10"/>
                    </a:lnTo>
                    <a:lnTo>
                      <a:pt x="31" y="13"/>
                    </a:lnTo>
                    <a:lnTo>
                      <a:pt x="30" y="18"/>
                    </a:lnTo>
                    <a:lnTo>
                      <a:pt x="29" y="23"/>
                    </a:lnTo>
                    <a:lnTo>
                      <a:pt x="23" y="31"/>
                    </a:lnTo>
                    <a:lnTo>
                      <a:pt x="12" y="42"/>
                    </a:lnTo>
                    <a:lnTo>
                      <a:pt x="29" y="42"/>
                    </a:lnTo>
                    <a:lnTo>
                      <a:pt x="31" y="39"/>
                    </a:lnTo>
                    <a:lnTo>
                      <a:pt x="31" y="38"/>
                    </a:lnTo>
                    <a:lnTo>
                      <a:pt x="34" y="38"/>
                    </a:lnTo>
                    <a:lnTo>
                      <a:pt x="30" y="5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27" name="Line 328"/>
              <p:cNvSpPr>
                <a:spLocks noChangeShapeType="1"/>
              </p:cNvSpPr>
              <p:nvPr/>
            </p:nvSpPr>
            <p:spPr bwMode="auto">
              <a:xfrm>
                <a:off x="5338" y="2748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28" name="Line 329"/>
              <p:cNvSpPr>
                <a:spLocks noChangeShapeType="1"/>
              </p:cNvSpPr>
              <p:nvPr/>
            </p:nvSpPr>
            <p:spPr bwMode="auto">
              <a:xfrm>
                <a:off x="5338" y="2709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29" name="Line 330"/>
              <p:cNvSpPr>
                <a:spLocks noChangeShapeType="1"/>
              </p:cNvSpPr>
              <p:nvPr/>
            </p:nvSpPr>
            <p:spPr bwMode="auto">
              <a:xfrm>
                <a:off x="5338" y="2681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30" name="Line 331"/>
              <p:cNvSpPr>
                <a:spLocks noChangeShapeType="1"/>
              </p:cNvSpPr>
              <p:nvPr/>
            </p:nvSpPr>
            <p:spPr bwMode="auto">
              <a:xfrm>
                <a:off x="5338" y="2659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31" name="Line 332"/>
              <p:cNvSpPr>
                <a:spLocks noChangeShapeType="1"/>
              </p:cNvSpPr>
              <p:nvPr/>
            </p:nvSpPr>
            <p:spPr bwMode="auto">
              <a:xfrm>
                <a:off x="5338" y="2642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32" name="Line 333"/>
              <p:cNvSpPr>
                <a:spLocks noChangeShapeType="1"/>
              </p:cNvSpPr>
              <p:nvPr/>
            </p:nvSpPr>
            <p:spPr bwMode="auto">
              <a:xfrm>
                <a:off x="5338" y="2626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33" name="Line 334"/>
              <p:cNvSpPr>
                <a:spLocks noChangeShapeType="1"/>
              </p:cNvSpPr>
              <p:nvPr/>
            </p:nvSpPr>
            <p:spPr bwMode="auto">
              <a:xfrm>
                <a:off x="5338" y="2614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34" name="Line 335"/>
              <p:cNvSpPr>
                <a:spLocks noChangeShapeType="1"/>
              </p:cNvSpPr>
              <p:nvPr/>
            </p:nvSpPr>
            <p:spPr bwMode="auto">
              <a:xfrm>
                <a:off x="5338" y="2602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35" name="Line 336"/>
              <p:cNvSpPr>
                <a:spLocks noChangeShapeType="1"/>
              </p:cNvSpPr>
              <p:nvPr/>
            </p:nvSpPr>
            <p:spPr bwMode="auto">
              <a:xfrm>
                <a:off x="5306" y="2593"/>
                <a:ext cx="64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36" name="Freeform 337"/>
              <p:cNvSpPr>
                <a:spLocks/>
              </p:cNvSpPr>
              <p:nvPr/>
            </p:nvSpPr>
            <p:spPr bwMode="auto">
              <a:xfrm>
                <a:off x="5399" y="2576"/>
                <a:ext cx="16" cy="33"/>
              </a:xfrm>
              <a:custGeom>
                <a:avLst/>
                <a:gdLst>
                  <a:gd name="T0" fmla="*/ 1 w 32"/>
                  <a:gd name="T1" fmla="*/ 0 h 64"/>
                  <a:gd name="T2" fmla="*/ 1 w 32"/>
                  <a:gd name="T3" fmla="*/ 4 h 64"/>
                  <a:gd name="T4" fmla="*/ 1 w 32"/>
                  <a:gd name="T5" fmla="*/ 4 h 64"/>
                  <a:gd name="T6" fmla="*/ 1 w 32"/>
                  <a:gd name="T7" fmla="*/ 4 h 64"/>
                  <a:gd name="T8" fmla="*/ 1 w 32"/>
                  <a:gd name="T9" fmla="*/ 5 h 64"/>
                  <a:gd name="T10" fmla="*/ 2 w 32"/>
                  <a:gd name="T11" fmla="*/ 5 h 64"/>
                  <a:gd name="T12" fmla="*/ 2 w 32"/>
                  <a:gd name="T13" fmla="*/ 5 h 64"/>
                  <a:gd name="T14" fmla="*/ 0 w 32"/>
                  <a:gd name="T15" fmla="*/ 5 h 64"/>
                  <a:gd name="T16" fmla="*/ 0 w 32"/>
                  <a:gd name="T17" fmla="*/ 5 h 64"/>
                  <a:gd name="T18" fmla="*/ 1 w 32"/>
                  <a:gd name="T19" fmla="*/ 5 h 64"/>
                  <a:gd name="T20" fmla="*/ 1 w 32"/>
                  <a:gd name="T21" fmla="*/ 4 h 64"/>
                  <a:gd name="T22" fmla="*/ 1 w 32"/>
                  <a:gd name="T23" fmla="*/ 4 h 64"/>
                  <a:gd name="T24" fmla="*/ 1 w 32"/>
                  <a:gd name="T25" fmla="*/ 4 h 64"/>
                  <a:gd name="T26" fmla="*/ 1 w 32"/>
                  <a:gd name="T27" fmla="*/ 4 h 64"/>
                  <a:gd name="T28" fmla="*/ 1 w 32"/>
                  <a:gd name="T29" fmla="*/ 4 h 64"/>
                  <a:gd name="T30" fmla="*/ 1 w 32"/>
                  <a:gd name="T31" fmla="*/ 1 h 64"/>
                  <a:gd name="T32" fmla="*/ 1 w 32"/>
                  <a:gd name="T33" fmla="*/ 1 h 64"/>
                  <a:gd name="T34" fmla="*/ 1 w 32"/>
                  <a:gd name="T35" fmla="*/ 1 h 64"/>
                  <a:gd name="T36" fmla="*/ 1 w 32"/>
                  <a:gd name="T37" fmla="*/ 1 h 64"/>
                  <a:gd name="T38" fmla="*/ 1 w 32"/>
                  <a:gd name="T39" fmla="*/ 1 h 64"/>
                  <a:gd name="T40" fmla="*/ 1 w 32"/>
                  <a:gd name="T41" fmla="*/ 1 h 64"/>
                  <a:gd name="T42" fmla="*/ 1 w 32"/>
                  <a:gd name="T43" fmla="*/ 1 h 64"/>
                  <a:gd name="T44" fmla="*/ 0 w 32"/>
                  <a:gd name="T45" fmla="*/ 1 h 64"/>
                  <a:gd name="T46" fmla="*/ 1 w 32"/>
                  <a:gd name="T47" fmla="*/ 0 h 64"/>
                  <a:gd name="T48" fmla="*/ 1 w 32"/>
                  <a:gd name="T49" fmla="*/ 0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2"/>
                  <a:gd name="T76" fmla="*/ 0 h 64"/>
                  <a:gd name="T77" fmla="*/ 32 w 32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2" h="64">
                    <a:moveTo>
                      <a:pt x="24" y="0"/>
                    </a:moveTo>
                    <a:lnTo>
                      <a:pt x="24" y="59"/>
                    </a:lnTo>
                    <a:lnTo>
                      <a:pt x="27" y="61"/>
                    </a:lnTo>
                    <a:lnTo>
                      <a:pt x="28" y="61"/>
                    </a:lnTo>
                    <a:lnTo>
                      <a:pt x="30" y="63"/>
                    </a:lnTo>
                    <a:lnTo>
                      <a:pt x="32" y="63"/>
                    </a:lnTo>
                    <a:lnTo>
                      <a:pt x="32" y="64"/>
                    </a:lnTo>
                    <a:lnTo>
                      <a:pt x="0" y="64"/>
                    </a:lnTo>
                    <a:lnTo>
                      <a:pt x="0" y="63"/>
                    </a:lnTo>
                    <a:lnTo>
                      <a:pt x="4" y="63"/>
                    </a:lnTo>
                    <a:lnTo>
                      <a:pt x="6" y="61"/>
                    </a:lnTo>
                    <a:lnTo>
                      <a:pt x="7" y="61"/>
                    </a:lnTo>
                    <a:lnTo>
                      <a:pt x="9" y="60"/>
                    </a:lnTo>
                    <a:lnTo>
                      <a:pt x="9" y="59"/>
                    </a:lnTo>
                    <a:lnTo>
                      <a:pt x="10" y="57"/>
                    </a:lnTo>
                    <a:lnTo>
                      <a:pt x="10" y="14"/>
                    </a:lnTo>
                    <a:lnTo>
                      <a:pt x="9" y="12"/>
                    </a:lnTo>
                    <a:lnTo>
                      <a:pt x="7" y="12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23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37" name="Freeform 338"/>
              <p:cNvSpPr>
                <a:spLocks noEditPoints="1"/>
              </p:cNvSpPr>
              <p:nvPr/>
            </p:nvSpPr>
            <p:spPr bwMode="auto">
              <a:xfrm>
                <a:off x="5421" y="2576"/>
                <a:ext cx="20" cy="33"/>
              </a:xfrm>
              <a:custGeom>
                <a:avLst/>
                <a:gdLst>
                  <a:gd name="T0" fmla="*/ 3 w 40"/>
                  <a:gd name="T1" fmla="*/ 2 h 66"/>
                  <a:gd name="T2" fmla="*/ 3 w 40"/>
                  <a:gd name="T3" fmla="*/ 2 h 66"/>
                  <a:gd name="T4" fmla="*/ 3 w 40"/>
                  <a:gd name="T5" fmla="*/ 3 h 66"/>
                  <a:gd name="T6" fmla="*/ 3 w 40"/>
                  <a:gd name="T7" fmla="*/ 3 h 66"/>
                  <a:gd name="T8" fmla="*/ 1 w 40"/>
                  <a:gd name="T9" fmla="*/ 3 h 66"/>
                  <a:gd name="T10" fmla="*/ 1 w 40"/>
                  <a:gd name="T11" fmla="*/ 4 h 66"/>
                  <a:gd name="T12" fmla="*/ 1 w 40"/>
                  <a:gd name="T13" fmla="*/ 4 h 66"/>
                  <a:gd name="T14" fmla="*/ 1 w 40"/>
                  <a:gd name="T15" fmla="*/ 3 h 66"/>
                  <a:gd name="T16" fmla="*/ 1 w 40"/>
                  <a:gd name="T17" fmla="*/ 3 h 66"/>
                  <a:gd name="T18" fmla="*/ 1 w 40"/>
                  <a:gd name="T19" fmla="*/ 3 h 66"/>
                  <a:gd name="T20" fmla="*/ 1 w 40"/>
                  <a:gd name="T21" fmla="*/ 3 h 66"/>
                  <a:gd name="T22" fmla="*/ 1 w 40"/>
                  <a:gd name="T23" fmla="*/ 3 h 66"/>
                  <a:gd name="T24" fmla="*/ 0 w 40"/>
                  <a:gd name="T25" fmla="*/ 2 h 66"/>
                  <a:gd name="T26" fmla="*/ 0 w 40"/>
                  <a:gd name="T27" fmla="*/ 1 h 66"/>
                  <a:gd name="T28" fmla="*/ 1 w 40"/>
                  <a:gd name="T29" fmla="*/ 1 h 66"/>
                  <a:gd name="T30" fmla="*/ 1 w 40"/>
                  <a:gd name="T31" fmla="*/ 1 h 66"/>
                  <a:gd name="T32" fmla="*/ 1 w 40"/>
                  <a:gd name="T33" fmla="*/ 1 h 66"/>
                  <a:gd name="T34" fmla="*/ 1 w 40"/>
                  <a:gd name="T35" fmla="*/ 0 h 66"/>
                  <a:gd name="T36" fmla="*/ 1 w 40"/>
                  <a:gd name="T37" fmla="*/ 0 h 66"/>
                  <a:gd name="T38" fmla="*/ 1 w 40"/>
                  <a:gd name="T39" fmla="*/ 1 h 66"/>
                  <a:gd name="T40" fmla="*/ 1 w 40"/>
                  <a:gd name="T41" fmla="*/ 1 h 66"/>
                  <a:gd name="T42" fmla="*/ 3 w 40"/>
                  <a:gd name="T43" fmla="*/ 1 h 66"/>
                  <a:gd name="T44" fmla="*/ 3 w 40"/>
                  <a:gd name="T45" fmla="*/ 1 h 66"/>
                  <a:gd name="T46" fmla="*/ 3 w 40"/>
                  <a:gd name="T47" fmla="*/ 1 h 66"/>
                  <a:gd name="T48" fmla="*/ 3 w 40"/>
                  <a:gd name="T49" fmla="*/ 1 h 66"/>
                  <a:gd name="T50" fmla="*/ 3 w 40"/>
                  <a:gd name="T51" fmla="*/ 1 h 66"/>
                  <a:gd name="T52" fmla="*/ 3 w 40"/>
                  <a:gd name="T53" fmla="*/ 2 h 66"/>
                  <a:gd name="T54" fmla="*/ 1 w 40"/>
                  <a:gd name="T55" fmla="*/ 2 h 66"/>
                  <a:gd name="T56" fmla="*/ 1 w 40"/>
                  <a:gd name="T57" fmla="*/ 1 h 66"/>
                  <a:gd name="T58" fmla="*/ 1 w 40"/>
                  <a:gd name="T59" fmla="*/ 1 h 66"/>
                  <a:gd name="T60" fmla="*/ 1 w 40"/>
                  <a:gd name="T61" fmla="*/ 1 h 66"/>
                  <a:gd name="T62" fmla="*/ 1 w 40"/>
                  <a:gd name="T63" fmla="*/ 1 h 66"/>
                  <a:gd name="T64" fmla="*/ 1 w 40"/>
                  <a:gd name="T65" fmla="*/ 1 h 66"/>
                  <a:gd name="T66" fmla="*/ 1 w 40"/>
                  <a:gd name="T67" fmla="*/ 1 h 66"/>
                  <a:gd name="T68" fmla="*/ 1 w 40"/>
                  <a:gd name="T69" fmla="*/ 1 h 66"/>
                  <a:gd name="T70" fmla="*/ 1 w 40"/>
                  <a:gd name="T71" fmla="*/ 1 h 66"/>
                  <a:gd name="T72" fmla="*/ 1 w 40"/>
                  <a:gd name="T73" fmla="*/ 1 h 66"/>
                  <a:gd name="T74" fmla="*/ 1 w 40"/>
                  <a:gd name="T75" fmla="*/ 3 h 66"/>
                  <a:gd name="T76" fmla="*/ 1 w 40"/>
                  <a:gd name="T77" fmla="*/ 3 h 66"/>
                  <a:gd name="T78" fmla="*/ 1 w 40"/>
                  <a:gd name="T79" fmla="*/ 3 h 66"/>
                  <a:gd name="T80" fmla="*/ 1 w 40"/>
                  <a:gd name="T81" fmla="*/ 3 h 66"/>
                  <a:gd name="T82" fmla="*/ 1 w 40"/>
                  <a:gd name="T83" fmla="*/ 3 h 66"/>
                  <a:gd name="T84" fmla="*/ 1 w 40"/>
                  <a:gd name="T85" fmla="*/ 3 h 66"/>
                  <a:gd name="T86" fmla="*/ 1 w 40"/>
                  <a:gd name="T87" fmla="*/ 3 h 66"/>
                  <a:gd name="T88" fmla="*/ 1 w 40"/>
                  <a:gd name="T89" fmla="*/ 3 h 66"/>
                  <a:gd name="T90" fmla="*/ 1 w 40"/>
                  <a:gd name="T91" fmla="*/ 3 h 66"/>
                  <a:gd name="T92" fmla="*/ 1 w 40"/>
                  <a:gd name="T93" fmla="*/ 2 h 6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0"/>
                  <a:gd name="T142" fmla="*/ 0 h 66"/>
                  <a:gd name="T143" fmla="*/ 40 w 40"/>
                  <a:gd name="T144" fmla="*/ 66 h 6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0" h="66">
                    <a:moveTo>
                      <a:pt x="40" y="32"/>
                    </a:moveTo>
                    <a:lnTo>
                      <a:pt x="39" y="42"/>
                    </a:lnTo>
                    <a:lnTo>
                      <a:pt x="37" y="50"/>
                    </a:lnTo>
                    <a:lnTo>
                      <a:pt x="33" y="59"/>
                    </a:lnTo>
                    <a:lnTo>
                      <a:pt x="30" y="61"/>
                    </a:lnTo>
                    <a:lnTo>
                      <a:pt x="22" y="66"/>
                    </a:lnTo>
                    <a:lnTo>
                      <a:pt x="16" y="66"/>
                    </a:lnTo>
                    <a:lnTo>
                      <a:pt x="11" y="63"/>
                    </a:lnTo>
                    <a:lnTo>
                      <a:pt x="8" y="60"/>
                    </a:lnTo>
                    <a:lnTo>
                      <a:pt x="5" y="56"/>
                    </a:lnTo>
                    <a:lnTo>
                      <a:pt x="4" y="54"/>
                    </a:lnTo>
                    <a:lnTo>
                      <a:pt x="1" y="49"/>
                    </a:lnTo>
                    <a:lnTo>
                      <a:pt x="0" y="40"/>
                    </a:lnTo>
                    <a:lnTo>
                      <a:pt x="0" y="24"/>
                    </a:lnTo>
                    <a:lnTo>
                      <a:pt x="4" y="11"/>
                    </a:lnTo>
                    <a:lnTo>
                      <a:pt x="7" y="7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6" y="1"/>
                    </a:lnTo>
                    <a:lnTo>
                      <a:pt x="30" y="4"/>
                    </a:lnTo>
                    <a:lnTo>
                      <a:pt x="33" y="7"/>
                    </a:lnTo>
                    <a:lnTo>
                      <a:pt x="35" y="10"/>
                    </a:lnTo>
                    <a:lnTo>
                      <a:pt x="37" y="14"/>
                    </a:lnTo>
                    <a:lnTo>
                      <a:pt x="39" y="19"/>
                    </a:lnTo>
                    <a:lnTo>
                      <a:pt x="40" y="26"/>
                    </a:lnTo>
                    <a:lnTo>
                      <a:pt x="40" y="32"/>
                    </a:lnTo>
                    <a:close/>
                    <a:moveTo>
                      <a:pt x="26" y="32"/>
                    </a:moveTo>
                    <a:lnTo>
                      <a:pt x="26" y="10"/>
                    </a:lnTo>
                    <a:lnTo>
                      <a:pt x="25" y="7"/>
                    </a:lnTo>
                    <a:lnTo>
                      <a:pt x="22" y="4"/>
                    </a:lnTo>
                    <a:lnTo>
                      <a:pt x="21" y="4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5" y="5"/>
                    </a:lnTo>
                    <a:lnTo>
                      <a:pt x="15" y="10"/>
                    </a:lnTo>
                    <a:lnTo>
                      <a:pt x="14" y="15"/>
                    </a:lnTo>
                    <a:lnTo>
                      <a:pt x="14" y="53"/>
                    </a:lnTo>
                    <a:lnTo>
                      <a:pt x="15" y="56"/>
                    </a:lnTo>
                    <a:lnTo>
                      <a:pt x="15" y="60"/>
                    </a:lnTo>
                    <a:lnTo>
                      <a:pt x="18" y="63"/>
                    </a:lnTo>
                    <a:lnTo>
                      <a:pt x="22" y="63"/>
                    </a:lnTo>
                    <a:lnTo>
                      <a:pt x="22" y="61"/>
                    </a:lnTo>
                    <a:lnTo>
                      <a:pt x="25" y="59"/>
                    </a:lnTo>
                    <a:lnTo>
                      <a:pt x="26" y="56"/>
                    </a:lnTo>
                    <a:lnTo>
                      <a:pt x="26" y="53"/>
                    </a:lnTo>
                    <a:lnTo>
                      <a:pt x="26" y="3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38" name="Freeform 339"/>
              <p:cNvSpPr>
                <a:spLocks/>
              </p:cNvSpPr>
              <p:nvPr/>
            </p:nvSpPr>
            <p:spPr bwMode="auto">
              <a:xfrm>
                <a:off x="5461" y="2559"/>
                <a:ext cx="17" cy="27"/>
              </a:xfrm>
              <a:custGeom>
                <a:avLst/>
                <a:gdLst>
                  <a:gd name="T0" fmla="*/ 1 w 34"/>
                  <a:gd name="T1" fmla="*/ 2 h 53"/>
                  <a:gd name="T2" fmla="*/ 1 w 34"/>
                  <a:gd name="T3" fmla="*/ 2 h 53"/>
                  <a:gd name="T4" fmla="*/ 1 w 34"/>
                  <a:gd name="T5" fmla="*/ 2 h 53"/>
                  <a:gd name="T6" fmla="*/ 1 w 34"/>
                  <a:gd name="T7" fmla="*/ 2 h 53"/>
                  <a:gd name="T8" fmla="*/ 1 w 34"/>
                  <a:gd name="T9" fmla="*/ 2 h 53"/>
                  <a:gd name="T10" fmla="*/ 1 w 34"/>
                  <a:gd name="T11" fmla="*/ 1 h 53"/>
                  <a:gd name="T12" fmla="*/ 1 w 34"/>
                  <a:gd name="T13" fmla="*/ 1 h 53"/>
                  <a:gd name="T14" fmla="*/ 1 w 34"/>
                  <a:gd name="T15" fmla="*/ 1 h 53"/>
                  <a:gd name="T16" fmla="*/ 1 w 34"/>
                  <a:gd name="T17" fmla="*/ 1 h 53"/>
                  <a:gd name="T18" fmla="*/ 1 w 34"/>
                  <a:gd name="T19" fmla="*/ 1 h 53"/>
                  <a:gd name="T20" fmla="*/ 1 w 34"/>
                  <a:gd name="T21" fmla="*/ 1 h 53"/>
                  <a:gd name="T22" fmla="*/ 1 w 34"/>
                  <a:gd name="T23" fmla="*/ 1 h 53"/>
                  <a:gd name="T24" fmla="*/ 1 w 34"/>
                  <a:gd name="T25" fmla="*/ 1 h 53"/>
                  <a:gd name="T26" fmla="*/ 1 w 34"/>
                  <a:gd name="T27" fmla="*/ 1 h 53"/>
                  <a:gd name="T28" fmla="*/ 1 w 34"/>
                  <a:gd name="T29" fmla="*/ 0 h 53"/>
                  <a:gd name="T30" fmla="*/ 1 w 34"/>
                  <a:gd name="T31" fmla="*/ 0 h 53"/>
                  <a:gd name="T32" fmla="*/ 1 w 34"/>
                  <a:gd name="T33" fmla="*/ 1 h 53"/>
                  <a:gd name="T34" fmla="*/ 1 w 34"/>
                  <a:gd name="T35" fmla="*/ 1 h 53"/>
                  <a:gd name="T36" fmla="*/ 1 w 34"/>
                  <a:gd name="T37" fmla="*/ 1 h 53"/>
                  <a:gd name="T38" fmla="*/ 1 w 34"/>
                  <a:gd name="T39" fmla="*/ 1 h 53"/>
                  <a:gd name="T40" fmla="*/ 1 w 34"/>
                  <a:gd name="T41" fmla="*/ 1 h 53"/>
                  <a:gd name="T42" fmla="*/ 1 w 34"/>
                  <a:gd name="T43" fmla="*/ 2 h 53"/>
                  <a:gd name="T44" fmla="*/ 1 w 34"/>
                  <a:gd name="T45" fmla="*/ 2 h 53"/>
                  <a:gd name="T46" fmla="*/ 1 w 34"/>
                  <a:gd name="T47" fmla="*/ 2 h 53"/>
                  <a:gd name="T48" fmla="*/ 1 w 34"/>
                  <a:gd name="T49" fmla="*/ 2 h 53"/>
                  <a:gd name="T50" fmla="*/ 2 w 34"/>
                  <a:gd name="T51" fmla="*/ 2 h 53"/>
                  <a:gd name="T52" fmla="*/ 2 w 34"/>
                  <a:gd name="T53" fmla="*/ 2 h 53"/>
                  <a:gd name="T54" fmla="*/ 1 w 34"/>
                  <a:gd name="T55" fmla="*/ 3 h 53"/>
                  <a:gd name="T56" fmla="*/ 1 w 34"/>
                  <a:gd name="T57" fmla="*/ 3 h 53"/>
                  <a:gd name="T58" fmla="*/ 1 w 34"/>
                  <a:gd name="T59" fmla="*/ 4 h 53"/>
                  <a:gd name="T60" fmla="*/ 1 w 34"/>
                  <a:gd name="T61" fmla="*/ 4 h 53"/>
                  <a:gd name="T62" fmla="*/ 1 w 34"/>
                  <a:gd name="T63" fmla="*/ 4 h 53"/>
                  <a:gd name="T64" fmla="*/ 1 w 34"/>
                  <a:gd name="T65" fmla="*/ 4 h 53"/>
                  <a:gd name="T66" fmla="*/ 1 w 34"/>
                  <a:gd name="T67" fmla="*/ 4 h 53"/>
                  <a:gd name="T68" fmla="*/ 0 w 34"/>
                  <a:gd name="T69" fmla="*/ 3 h 53"/>
                  <a:gd name="T70" fmla="*/ 0 w 34"/>
                  <a:gd name="T71" fmla="*/ 3 h 53"/>
                  <a:gd name="T72" fmla="*/ 1 w 34"/>
                  <a:gd name="T73" fmla="*/ 3 h 53"/>
                  <a:gd name="T74" fmla="*/ 1 w 34"/>
                  <a:gd name="T75" fmla="*/ 3 h 53"/>
                  <a:gd name="T76" fmla="*/ 1 w 34"/>
                  <a:gd name="T77" fmla="*/ 3 h 53"/>
                  <a:gd name="T78" fmla="*/ 1 w 34"/>
                  <a:gd name="T79" fmla="*/ 3 h 53"/>
                  <a:gd name="T80" fmla="*/ 1 w 34"/>
                  <a:gd name="T81" fmla="*/ 3 h 53"/>
                  <a:gd name="T82" fmla="*/ 1 w 34"/>
                  <a:gd name="T83" fmla="*/ 3 h 53"/>
                  <a:gd name="T84" fmla="*/ 1 w 34"/>
                  <a:gd name="T85" fmla="*/ 3 h 53"/>
                  <a:gd name="T86" fmla="*/ 1 w 34"/>
                  <a:gd name="T87" fmla="*/ 3 h 53"/>
                  <a:gd name="T88" fmla="*/ 1 w 34"/>
                  <a:gd name="T89" fmla="*/ 3 h 53"/>
                  <a:gd name="T90" fmla="*/ 1 w 34"/>
                  <a:gd name="T91" fmla="*/ 3 h 53"/>
                  <a:gd name="T92" fmla="*/ 1 w 34"/>
                  <a:gd name="T93" fmla="*/ 3 h 53"/>
                  <a:gd name="T94" fmla="*/ 1 w 34"/>
                  <a:gd name="T95" fmla="*/ 3 h 53"/>
                  <a:gd name="T96" fmla="*/ 1 w 34"/>
                  <a:gd name="T97" fmla="*/ 2 h 53"/>
                  <a:gd name="T98" fmla="*/ 1 w 34"/>
                  <a:gd name="T99" fmla="*/ 2 h 53"/>
                  <a:gd name="T100" fmla="*/ 1 w 34"/>
                  <a:gd name="T101" fmla="*/ 2 h 5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4"/>
                  <a:gd name="T154" fmla="*/ 0 h 53"/>
                  <a:gd name="T155" fmla="*/ 34 w 34"/>
                  <a:gd name="T156" fmla="*/ 53 h 5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4" h="53">
                    <a:moveTo>
                      <a:pt x="9" y="25"/>
                    </a:moveTo>
                    <a:lnTo>
                      <a:pt x="9" y="24"/>
                    </a:lnTo>
                    <a:lnTo>
                      <a:pt x="12" y="22"/>
                    </a:lnTo>
                    <a:lnTo>
                      <a:pt x="14" y="22"/>
                    </a:lnTo>
                    <a:lnTo>
                      <a:pt x="19" y="18"/>
                    </a:lnTo>
                    <a:lnTo>
                      <a:pt x="20" y="15"/>
                    </a:lnTo>
                    <a:lnTo>
                      <a:pt x="20" y="11"/>
                    </a:lnTo>
                    <a:lnTo>
                      <a:pt x="14" y="5"/>
                    </a:lnTo>
                    <a:lnTo>
                      <a:pt x="7" y="5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3" y="7"/>
                    </a:lnTo>
                    <a:lnTo>
                      <a:pt x="6" y="4"/>
                    </a:lnTo>
                    <a:lnTo>
                      <a:pt x="9" y="3"/>
                    </a:lnTo>
                    <a:lnTo>
                      <a:pt x="13" y="0"/>
                    </a:lnTo>
                    <a:lnTo>
                      <a:pt x="22" y="0"/>
                    </a:lnTo>
                    <a:lnTo>
                      <a:pt x="26" y="1"/>
                    </a:lnTo>
                    <a:lnTo>
                      <a:pt x="29" y="3"/>
                    </a:lnTo>
                    <a:lnTo>
                      <a:pt x="30" y="5"/>
                    </a:lnTo>
                    <a:lnTo>
                      <a:pt x="31" y="10"/>
                    </a:lnTo>
                    <a:lnTo>
                      <a:pt x="29" y="15"/>
                    </a:lnTo>
                    <a:lnTo>
                      <a:pt x="26" y="18"/>
                    </a:lnTo>
                    <a:lnTo>
                      <a:pt x="23" y="19"/>
                    </a:lnTo>
                    <a:lnTo>
                      <a:pt x="27" y="21"/>
                    </a:lnTo>
                    <a:lnTo>
                      <a:pt x="31" y="25"/>
                    </a:lnTo>
                    <a:lnTo>
                      <a:pt x="33" y="28"/>
                    </a:lnTo>
                    <a:lnTo>
                      <a:pt x="34" y="32"/>
                    </a:lnTo>
                    <a:lnTo>
                      <a:pt x="31" y="43"/>
                    </a:lnTo>
                    <a:lnTo>
                      <a:pt x="29" y="47"/>
                    </a:lnTo>
                    <a:lnTo>
                      <a:pt x="23" y="50"/>
                    </a:lnTo>
                    <a:lnTo>
                      <a:pt x="19" y="52"/>
                    </a:lnTo>
                    <a:lnTo>
                      <a:pt x="12" y="53"/>
                    </a:lnTo>
                    <a:lnTo>
                      <a:pt x="7" y="53"/>
                    </a:lnTo>
                    <a:lnTo>
                      <a:pt x="2" y="50"/>
                    </a:lnTo>
                    <a:lnTo>
                      <a:pt x="0" y="47"/>
                    </a:lnTo>
                    <a:lnTo>
                      <a:pt x="0" y="43"/>
                    </a:lnTo>
                    <a:lnTo>
                      <a:pt x="3" y="40"/>
                    </a:lnTo>
                    <a:lnTo>
                      <a:pt x="5" y="40"/>
                    </a:lnTo>
                    <a:lnTo>
                      <a:pt x="6" y="42"/>
                    </a:lnTo>
                    <a:lnTo>
                      <a:pt x="9" y="42"/>
                    </a:lnTo>
                    <a:lnTo>
                      <a:pt x="12" y="43"/>
                    </a:lnTo>
                    <a:lnTo>
                      <a:pt x="13" y="46"/>
                    </a:lnTo>
                    <a:lnTo>
                      <a:pt x="16" y="46"/>
                    </a:lnTo>
                    <a:lnTo>
                      <a:pt x="17" y="47"/>
                    </a:lnTo>
                    <a:lnTo>
                      <a:pt x="23" y="45"/>
                    </a:lnTo>
                    <a:lnTo>
                      <a:pt x="24" y="42"/>
                    </a:lnTo>
                    <a:lnTo>
                      <a:pt x="24" y="36"/>
                    </a:lnTo>
                    <a:lnTo>
                      <a:pt x="23" y="33"/>
                    </a:lnTo>
                    <a:lnTo>
                      <a:pt x="17" y="28"/>
                    </a:lnTo>
                    <a:lnTo>
                      <a:pt x="14" y="26"/>
                    </a:ln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39" name="Line 340"/>
              <p:cNvSpPr>
                <a:spLocks noChangeShapeType="1"/>
              </p:cNvSpPr>
              <p:nvPr/>
            </p:nvSpPr>
            <p:spPr bwMode="auto">
              <a:xfrm>
                <a:off x="5338" y="2525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40" name="Line 341"/>
              <p:cNvSpPr>
                <a:spLocks noChangeShapeType="1"/>
              </p:cNvSpPr>
              <p:nvPr/>
            </p:nvSpPr>
            <p:spPr bwMode="auto">
              <a:xfrm>
                <a:off x="5338" y="2485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41" name="Line 342"/>
              <p:cNvSpPr>
                <a:spLocks noChangeShapeType="1"/>
              </p:cNvSpPr>
              <p:nvPr/>
            </p:nvSpPr>
            <p:spPr bwMode="auto">
              <a:xfrm>
                <a:off x="5338" y="2457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42" name="Line 343"/>
              <p:cNvSpPr>
                <a:spLocks noChangeShapeType="1"/>
              </p:cNvSpPr>
              <p:nvPr/>
            </p:nvSpPr>
            <p:spPr bwMode="auto">
              <a:xfrm>
                <a:off x="5338" y="2436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43" name="Line 344"/>
              <p:cNvSpPr>
                <a:spLocks noChangeShapeType="1"/>
              </p:cNvSpPr>
              <p:nvPr/>
            </p:nvSpPr>
            <p:spPr bwMode="auto">
              <a:xfrm>
                <a:off x="5338" y="2417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44" name="Line 345"/>
              <p:cNvSpPr>
                <a:spLocks noChangeShapeType="1"/>
              </p:cNvSpPr>
              <p:nvPr/>
            </p:nvSpPr>
            <p:spPr bwMode="auto">
              <a:xfrm>
                <a:off x="5338" y="2403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45" name="Line 346"/>
              <p:cNvSpPr>
                <a:spLocks noChangeShapeType="1"/>
              </p:cNvSpPr>
              <p:nvPr/>
            </p:nvSpPr>
            <p:spPr bwMode="auto">
              <a:xfrm>
                <a:off x="5338" y="2389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46" name="Line 347"/>
              <p:cNvSpPr>
                <a:spLocks noChangeShapeType="1"/>
              </p:cNvSpPr>
              <p:nvPr/>
            </p:nvSpPr>
            <p:spPr bwMode="auto">
              <a:xfrm>
                <a:off x="5338" y="2378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47" name="Line 348"/>
              <p:cNvSpPr>
                <a:spLocks noChangeShapeType="1"/>
              </p:cNvSpPr>
              <p:nvPr/>
            </p:nvSpPr>
            <p:spPr bwMode="auto">
              <a:xfrm>
                <a:off x="5306" y="2368"/>
                <a:ext cx="64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48" name="Freeform 349"/>
              <p:cNvSpPr>
                <a:spLocks/>
              </p:cNvSpPr>
              <p:nvPr/>
            </p:nvSpPr>
            <p:spPr bwMode="auto">
              <a:xfrm>
                <a:off x="5399" y="2351"/>
                <a:ext cx="16" cy="33"/>
              </a:xfrm>
              <a:custGeom>
                <a:avLst/>
                <a:gdLst>
                  <a:gd name="T0" fmla="*/ 1 w 32"/>
                  <a:gd name="T1" fmla="*/ 0 h 64"/>
                  <a:gd name="T2" fmla="*/ 1 w 32"/>
                  <a:gd name="T3" fmla="*/ 4 h 64"/>
                  <a:gd name="T4" fmla="*/ 1 w 32"/>
                  <a:gd name="T5" fmla="*/ 5 h 64"/>
                  <a:gd name="T6" fmla="*/ 1 w 32"/>
                  <a:gd name="T7" fmla="*/ 5 h 64"/>
                  <a:gd name="T8" fmla="*/ 1 w 32"/>
                  <a:gd name="T9" fmla="*/ 5 h 64"/>
                  <a:gd name="T10" fmla="*/ 2 w 32"/>
                  <a:gd name="T11" fmla="*/ 5 h 64"/>
                  <a:gd name="T12" fmla="*/ 2 w 32"/>
                  <a:gd name="T13" fmla="*/ 5 h 64"/>
                  <a:gd name="T14" fmla="*/ 0 w 32"/>
                  <a:gd name="T15" fmla="*/ 5 h 64"/>
                  <a:gd name="T16" fmla="*/ 0 w 32"/>
                  <a:gd name="T17" fmla="*/ 5 h 64"/>
                  <a:gd name="T18" fmla="*/ 1 w 32"/>
                  <a:gd name="T19" fmla="*/ 5 h 64"/>
                  <a:gd name="T20" fmla="*/ 1 w 32"/>
                  <a:gd name="T21" fmla="*/ 5 h 64"/>
                  <a:gd name="T22" fmla="*/ 1 w 32"/>
                  <a:gd name="T23" fmla="*/ 5 h 64"/>
                  <a:gd name="T24" fmla="*/ 1 w 32"/>
                  <a:gd name="T25" fmla="*/ 4 h 64"/>
                  <a:gd name="T26" fmla="*/ 1 w 32"/>
                  <a:gd name="T27" fmla="*/ 4 h 64"/>
                  <a:gd name="T28" fmla="*/ 1 w 32"/>
                  <a:gd name="T29" fmla="*/ 4 h 64"/>
                  <a:gd name="T30" fmla="*/ 1 w 32"/>
                  <a:gd name="T31" fmla="*/ 1 h 64"/>
                  <a:gd name="T32" fmla="*/ 1 w 32"/>
                  <a:gd name="T33" fmla="*/ 1 h 64"/>
                  <a:gd name="T34" fmla="*/ 1 w 32"/>
                  <a:gd name="T35" fmla="*/ 1 h 64"/>
                  <a:gd name="T36" fmla="*/ 1 w 32"/>
                  <a:gd name="T37" fmla="*/ 1 h 64"/>
                  <a:gd name="T38" fmla="*/ 1 w 32"/>
                  <a:gd name="T39" fmla="*/ 1 h 64"/>
                  <a:gd name="T40" fmla="*/ 1 w 32"/>
                  <a:gd name="T41" fmla="*/ 1 h 64"/>
                  <a:gd name="T42" fmla="*/ 1 w 32"/>
                  <a:gd name="T43" fmla="*/ 1 h 64"/>
                  <a:gd name="T44" fmla="*/ 0 w 32"/>
                  <a:gd name="T45" fmla="*/ 1 h 64"/>
                  <a:gd name="T46" fmla="*/ 1 w 32"/>
                  <a:gd name="T47" fmla="*/ 0 h 64"/>
                  <a:gd name="T48" fmla="*/ 1 w 32"/>
                  <a:gd name="T49" fmla="*/ 0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2"/>
                  <a:gd name="T76" fmla="*/ 0 h 64"/>
                  <a:gd name="T77" fmla="*/ 32 w 32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2" h="64">
                    <a:moveTo>
                      <a:pt x="24" y="0"/>
                    </a:moveTo>
                    <a:lnTo>
                      <a:pt x="24" y="59"/>
                    </a:lnTo>
                    <a:lnTo>
                      <a:pt x="27" y="62"/>
                    </a:lnTo>
                    <a:lnTo>
                      <a:pt x="28" y="62"/>
                    </a:lnTo>
                    <a:lnTo>
                      <a:pt x="30" y="63"/>
                    </a:lnTo>
                    <a:lnTo>
                      <a:pt x="32" y="63"/>
                    </a:lnTo>
                    <a:lnTo>
                      <a:pt x="32" y="64"/>
                    </a:lnTo>
                    <a:lnTo>
                      <a:pt x="0" y="64"/>
                    </a:lnTo>
                    <a:lnTo>
                      <a:pt x="0" y="63"/>
                    </a:lnTo>
                    <a:lnTo>
                      <a:pt x="4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9" y="60"/>
                    </a:lnTo>
                    <a:lnTo>
                      <a:pt x="9" y="59"/>
                    </a:lnTo>
                    <a:lnTo>
                      <a:pt x="10" y="57"/>
                    </a:lnTo>
                    <a:lnTo>
                      <a:pt x="10" y="14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23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49" name="Freeform 350"/>
              <p:cNvSpPr>
                <a:spLocks noEditPoints="1"/>
              </p:cNvSpPr>
              <p:nvPr/>
            </p:nvSpPr>
            <p:spPr bwMode="auto">
              <a:xfrm>
                <a:off x="5421" y="2351"/>
                <a:ext cx="20" cy="33"/>
              </a:xfrm>
              <a:custGeom>
                <a:avLst/>
                <a:gdLst>
                  <a:gd name="T0" fmla="*/ 3 w 40"/>
                  <a:gd name="T1" fmla="*/ 2 h 66"/>
                  <a:gd name="T2" fmla="*/ 3 w 40"/>
                  <a:gd name="T3" fmla="*/ 2 h 66"/>
                  <a:gd name="T4" fmla="*/ 3 w 40"/>
                  <a:gd name="T5" fmla="*/ 3 h 66"/>
                  <a:gd name="T6" fmla="*/ 3 w 40"/>
                  <a:gd name="T7" fmla="*/ 3 h 66"/>
                  <a:gd name="T8" fmla="*/ 1 w 40"/>
                  <a:gd name="T9" fmla="*/ 3 h 66"/>
                  <a:gd name="T10" fmla="*/ 1 w 40"/>
                  <a:gd name="T11" fmla="*/ 4 h 66"/>
                  <a:gd name="T12" fmla="*/ 1 w 40"/>
                  <a:gd name="T13" fmla="*/ 4 h 66"/>
                  <a:gd name="T14" fmla="*/ 1 w 40"/>
                  <a:gd name="T15" fmla="*/ 3 h 66"/>
                  <a:gd name="T16" fmla="*/ 1 w 40"/>
                  <a:gd name="T17" fmla="*/ 3 h 66"/>
                  <a:gd name="T18" fmla="*/ 1 w 40"/>
                  <a:gd name="T19" fmla="*/ 3 h 66"/>
                  <a:gd name="T20" fmla="*/ 1 w 40"/>
                  <a:gd name="T21" fmla="*/ 3 h 66"/>
                  <a:gd name="T22" fmla="*/ 1 w 40"/>
                  <a:gd name="T23" fmla="*/ 3 h 66"/>
                  <a:gd name="T24" fmla="*/ 0 w 40"/>
                  <a:gd name="T25" fmla="*/ 2 h 66"/>
                  <a:gd name="T26" fmla="*/ 0 w 40"/>
                  <a:gd name="T27" fmla="*/ 1 h 66"/>
                  <a:gd name="T28" fmla="*/ 1 w 40"/>
                  <a:gd name="T29" fmla="*/ 1 h 66"/>
                  <a:gd name="T30" fmla="*/ 1 w 40"/>
                  <a:gd name="T31" fmla="*/ 1 h 66"/>
                  <a:gd name="T32" fmla="*/ 1 w 40"/>
                  <a:gd name="T33" fmla="*/ 1 h 66"/>
                  <a:gd name="T34" fmla="*/ 1 w 40"/>
                  <a:gd name="T35" fmla="*/ 0 h 66"/>
                  <a:gd name="T36" fmla="*/ 1 w 40"/>
                  <a:gd name="T37" fmla="*/ 0 h 66"/>
                  <a:gd name="T38" fmla="*/ 1 w 40"/>
                  <a:gd name="T39" fmla="*/ 1 h 66"/>
                  <a:gd name="T40" fmla="*/ 1 w 40"/>
                  <a:gd name="T41" fmla="*/ 1 h 66"/>
                  <a:gd name="T42" fmla="*/ 3 w 40"/>
                  <a:gd name="T43" fmla="*/ 1 h 66"/>
                  <a:gd name="T44" fmla="*/ 3 w 40"/>
                  <a:gd name="T45" fmla="*/ 1 h 66"/>
                  <a:gd name="T46" fmla="*/ 3 w 40"/>
                  <a:gd name="T47" fmla="*/ 1 h 66"/>
                  <a:gd name="T48" fmla="*/ 3 w 40"/>
                  <a:gd name="T49" fmla="*/ 1 h 66"/>
                  <a:gd name="T50" fmla="*/ 3 w 40"/>
                  <a:gd name="T51" fmla="*/ 1 h 66"/>
                  <a:gd name="T52" fmla="*/ 3 w 40"/>
                  <a:gd name="T53" fmla="*/ 2 h 66"/>
                  <a:gd name="T54" fmla="*/ 1 w 40"/>
                  <a:gd name="T55" fmla="*/ 2 h 66"/>
                  <a:gd name="T56" fmla="*/ 1 w 40"/>
                  <a:gd name="T57" fmla="*/ 1 h 66"/>
                  <a:gd name="T58" fmla="*/ 1 w 40"/>
                  <a:gd name="T59" fmla="*/ 1 h 66"/>
                  <a:gd name="T60" fmla="*/ 1 w 40"/>
                  <a:gd name="T61" fmla="*/ 1 h 66"/>
                  <a:gd name="T62" fmla="*/ 1 w 40"/>
                  <a:gd name="T63" fmla="*/ 1 h 66"/>
                  <a:gd name="T64" fmla="*/ 1 w 40"/>
                  <a:gd name="T65" fmla="*/ 1 h 66"/>
                  <a:gd name="T66" fmla="*/ 1 w 40"/>
                  <a:gd name="T67" fmla="*/ 1 h 66"/>
                  <a:gd name="T68" fmla="*/ 1 w 40"/>
                  <a:gd name="T69" fmla="*/ 1 h 66"/>
                  <a:gd name="T70" fmla="*/ 1 w 40"/>
                  <a:gd name="T71" fmla="*/ 1 h 66"/>
                  <a:gd name="T72" fmla="*/ 1 w 40"/>
                  <a:gd name="T73" fmla="*/ 1 h 66"/>
                  <a:gd name="T74" fmla="*/ 1 w 40"/>
                  <a:gd name="T75" fmla="*/ 3 h 66"/>
                  <a:gd name="T76" fmla="*/ 1 w 40"/>
                  <a:gd name="T77" fmla="*/ 3 h 66"/>
                  <a:gd name="T78" fmla="*/ 1 w 40"/>
                  <a:gd name="T79" fmla="*/ 3 h 66"/>
                  <a:gd name="T80" fmla="*/ 1 w 40"/>
                  <a:gd name="T81" fmla="*/ 3 h 66"/>
                  <a:gd name="T82" fmla="*/ 1 w 40"/>
                  <a:gd name="T83" fmla="*/ 3 h 66"/>
                  <a:gd name="T84" fmla="*/ 1 w 40"/>
                  <a:gd name="T85" fmla="*/ 3 h 66"/>
                  <a:gd name="T86" fmla="*/ 1 w 40"/>
                  <a:gd name="T87" fmla="*/ 3 h 66"/>
                  <a:gd name="T88" fmla="*/ 1 w 40"/>
                  <a:gd name="T89" fmla="*/ 3 h 66"/>
                  <a:gd name="T90" fmla="*/ 1 w 40"/>
                  <a:gd name="T91" fmla="*/ 3 h 66"/>
                  <a:gd name="T92" fmla="*/ 1 w 40"/>
                  <a:gd name="T93" fmla="*/ 2 h 6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0"/>
                  <a:gd name="T142" fmla="*/ 0 h 66"/>
                  <a:gd name="T143" fmla="*/ 40 w 40"/>
                  <a:gd name="T144" fmla="*/ 66 h 6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0" h="66">
                    <a:moveTo>
                      <a:pt x="40" y="32"/>
                    </a:moveTo>
                    <a:lnTo>
                      <a:pt x="39" y="42"/>
                    </a:lnTo>
                    <a:lnTo>
                      <a:pt x="37" y="50"/>
                    </a:lnTo>
                    <a:lnTo>
                      <a:pt x="33" y="59"/>
                    </a:lnTo>
                    <a:lnTo>
                      <a:pt x="30" y="62"/>
                    </a:lnTo>
                    <a:lnTo>
                      <a:pt x="22" y="66"/>
                    </a:lnTo>
                    <a:lnTo>
                      <a:pt x="16" y="66"/>
                    </a:lnTo>
                    <a:lnTo>
                      <a:pt x="11" y="63"/>
                    </a:lnTo>
                    <a:lnTo>
                      <a:pt x="8" y="60"/>
                    </a:lnTo>
                    <a:lnTo>
                      <a:pt x="5" y="56"/>
                    </a:lnTo>
                    <a:lnTo>
                      <a:pt x="4" y="55"/>
                    </a:lnTo>
                    <a:lnTo>
                      <a:pt x="1" y="49"/>
                    </a:lnTo>
                    <a:lnTo>
                      <a:pt x="0" y="41"/>
                    </a:lnTo>
                    <a:lnTo>
                      <a:pt x="0" y="24"/>
                    </a:lnTo>
                    <a:lnTo>
                      <a:pt x="4" y="11"/>
                    </a:lnTo>
                    <a:lnTo>
                      <a:pt x="7" y="7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6" y="1"/>
                    </a:lnTo>
                    <a:lnTo>
                      <a:pt x="30" y="4"/>
                    </a:lnTo>
                    <a:lnTo>
                      <a:pt x="33" y="7"/>
                    </a:lnTo>
                    <a:lnTo>
                      <a:pt x="35" y="10"/>
                    </a:lnTo>
                    <a:lnTo>
                      <a:pt x="37" y="14"/>
                    </a:lnTo>
                    <a:lnTo>
                      <a:pt x="39" y="20"/>
                    </a:lnTo>
                    <a:lnTo>
                      <a:pt x="40" y="27"/>
                    </a:lnTo>
                    <a:lnTo>
                      <a:pt x="40" y="32"/>
                    </a:lnTo>
                    <a:close/>
                    <a:moveTo>
                      <a:pt x="26" y="32"/>
                    </a:moveTo>
                    <a:lnTo>
                      <a:pt x="26" y="10"/>
                    </a:lnTo>
                    <a:lnTo>
                      <a:pt x="25" y="7"/>
                    </a:lnTo>
                    <a:lnTo>
                      <a:pt x="22" y="4"/>
                    </a:lnTo>
                    <a:lnTo>
                      <a:pt x="21" y="4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5" y="6"/>
                    </a:lnTo>
                    <a:lnTo>
                      <a:pt x="15" y="10"/>
                    </a:lnTo>
                    <a:lnTo>
                      <a:pt x="14" y="15"/>
                    </a:lnTo>
                    <a:lnTo>
                      <a:pt x="14" y="53"/>
                    </a:lnTo>
                    <a:lnTo>
                      <a:pt x="15" y="56"/>
                    </a:lnTo>
                    <a:lnTo>
                      <a:pt x="15" y="60"/>
                    </a:lnTo>
                    <a:lnTo>
                      <a:pt x="18" y="63"/>
                    </a:lnTo>
                    <a:lnTo>
                      <a:pt x="22" y="63"/>
                    </a:lnTo>
                    <a:lnTo>
                      <a:pt x="22" y="62"/>
                    </a:lnTo>
                    <a:lnTo>
                      <a:pt x="25" y="59"/>
                    </a:lnTo>
                    <a:lnTo>
                      <a:pt x="26" y="56"/>
                    </a:lnTo>
                    <a:lnTo>
                      <a:pt x="26" y="53"/>
                    </a:lnTo>
                    <a:lnTo>
                      <a:pt x="26" y="3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50" name="Freeform 351"/>
              <p:cNvSpPr>
                <a:spLocks noEditPoints="1"/>
              </p:cNvSpPr>
              <p:nvPr/>
            </p:nvSpPr>
            <p:spPr bwMode="auto">
              <a:xfrm>
                <a:off x="5461" y="2335"/>
                <a:ext cx="17" cy="26"/>
              </a:xfrm>
              <a:custGeom>
                <a:avLst/>
                <a:gdLst>
                  <a:gd name="T0" fmla="*/ 0 w 32"/>
                  <a:gd name="T1" fmla="*/ 2 h 52"/>
                  <a:gd name="T2" fmla="*/ 2 w 32"/>
                  <a:gd name="T3" fmla="*/ 0 h 52"/>
                  <a:gd name="T4" fmla="*/ 2 w 32"/>
                  <a:gd name="T5" fmla="*/ 0 h 52"/>
                  <a:gd name="T6" fmla="*/ 2 w 32"/>
                  <a:gd name="T7" fmla="*/ 2 h 52"/>
                  <a:gd name="T8" fmla="*/ 3 w 32"/>
                  <a:gd name="T9" fmla="*/ 2 h 52"/>
                  <a:gd name="T10" fmla="*/ 3 w 32"/>
                  <a:gd name="T11" fmla="*/ 3 h 52"/>
                  <a:gd name="T12" fmla="*/ 2 w 32"/>
                  <a:gd name="T13" fmla="*/ 3 h 52"/>
                  <a:gd name="T14" fmla="*/ 2 w 32"/>
                  <a:gd name="T15" fmla="*/ 3 h 52"/>
                  <a:gd name="T16" fmla="*/ 2 w 32"/>
                  <a:gd name="T17" fmla="*/ 3 h 52"/>
                  <a:gd name="T18" fmla="*/ 2 w 32"/>
                  <a:gd name="T19" fmla="*/ 3 h 52"/>
                  <a:gd name="T20" fmla="*/ 0 w 32"/>
                  <a:gd name="T21" fmla="*/ 3 h 52"/>
                  <a:gd name="T22" fmla="*/ 0 w 32"/>
                  <a:gd name="T23" fmla="*/ 2 h 52"/>
                  <a:gd name="T24" fmla="*/ 1 w 32"/>
                  <a:gd name="T25" fmla="*/ 2 h 52"/>
                  <a:gd name="T26" fmla="*/ 2 w 32"/>
                  <a:gd name="T27" fmla="*/ 2 h 52"/>
                  <a:gd name="T28" fmla="*/ 2 w 32"/>
                  <a:gd name="T29" fmla="*/ 1 h 52"/>
                  <a:gd name="T30" fmla="*/ 1 w 32"/>
                  <a:gd name="T31" fmla="*/ 2 h 5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2"/>
                  <a:gd name="T49" fmla="*/ 0 h 52"/>
                  <a:gd name="T50" fmla="*/ 32 w 32"/>
                  <a:gd name="T51" fmla="*/ 52 h 5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2" h="52">
                    <a:moveTo>
                      <a:pt x="0" y="32"/>
                    </a:moveTo>
                    <a:lnTo>
                      <a:pt x="22" y="0"/>
                    </a:lnTo>
                    <a:lnTo>
                      <a:pt x="28" y="0"/>
                    </a:lnTo>
                    <a:lnTo>
                      <a:pt x="28" y="32"/>
                    </a:lnTo>
                    <a:lnTo>
                      <a:pt x="32" y="32"/>
                    </a:lnTo>
                    <a:lnTo>
                      <a:pt x="32" y="40"/>
                    </a:lnTo>
                    <a:lnTo>
                      <a:pt x="28" y="40"/>
                    </a:lnTo>
                    <a:lnTo>
                      <a:pt x="28" y="52"/>
                    </a:lnTo>
                    <a:lnTo>
                      <a:pt x="17" y="52"/>
                    </a:lnTo>
                    <a:lnTo>
                      <a:pt x="17" y="40"/>
                    </a:lnTo>
                    <a:lnTo>
                      <a:pt x="0" y="40"/>
                    </a:lnTo>
                    <a:lnTo>
                      <a:pt x="0" y="32"/>
                    </a:lnTo>
                    <a:close/>
                    <a:moveTo>
                      <a:pt x="1" y="32"/>
                    </a:moveTo>
                    <a:lnTo>
                      <a:pt x="17" y="32"/>
                    </a:lnTo>
                    <a:lnTo>
                      <a:pt x="17" y="12"/>
                    </a:lnTo>
                    <a:lnTo>
                      <a:pt x="1" y="3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51" name="Line 352"/>
              <p:cNvSpPr>
                <a:spLocks noChangeShapeType="1"/>
              </p:cNvSpPr>
              <p:nvPr/>
            </p:nvSpPr>
            <p:spPr bwMode="auto">
              <a:xfrm>
                <a:off x="5338" y="2300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52" name="Line 353"/>
              <p:cNvSpPr>
                <a:spLocks noChangeShapeType="1"/>
              </p:cNvSpPr>
              <p:nvPr/>
            </p:nvSpPr>
            <p:spPr bwMode="auto">
              <a:xfrm>
                <a:off x="5338" y="2260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53" name="Line 354"/>
              <p:cNvSpPr>
                <a:spLocks noChangeShapeType="1"/>
              </p:cNvSpPr>
              <p:nvPr/>
            </p:nvSpPr>
            <p:spPr bwMode="auto">
              <a:xfrm>
                <a:off x="5338" y="2234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54" name="Line 355"/>
              <p:cNvSpPr>
                <a:spLocks noChangeShapeType="1"/>
              </p:cNvSpPr>
              <p:nvPr/>
            </p:nvSpPr>
            <p:spPr bwMode="auto">
              <a:xfrm>
                <a:off x="5338" y="2211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55" name="Line 356"/>
              <p:cNvSpPr>
                <a:spLocks noChangeShapeType="1"/>
              </p:cNvSpPr>
              <p:nvPr/>
            </p:nvSpPr>
            <p:spPr bwMode="auto">
              <a:xfrm>
                <a:off x="5338" y="2194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56" name="Line 357"/>
              <p:cNvSpPr>
                <a:spLocks noChangeShapeType="1"/>
              </p:cNvSpPr>
              <p:nvPr/>
            </p:nvSpPr>
            <p:spPr bwMode="auto">
              <a:xfrm>
                <a:off x="5338" y="2178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57" name="Line 358"/>
              <p:cNvSpPr>
                <a:spLocks noChangeShapeType="1"/>
              </p:cNvSpPr>
              <p:nvPr/>
            </p:nvSpPr>
            <p:spPr bwMode="auto">
              <a:xfrm>
                <a:off x="5338" y="2166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58" name="Line 359"/>
              <p:cNvSpPr>
                <a:spLocks noChangeShapeType="1"/>
              </p:cNvSpPr>
              <p:nvPr/>
            </p:nvSpPr>
            <p:spPr bwMode="auto">
              <a:xfrm>
                <a:off x="5338" y="2155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59" name="Line 360"/>
              <p:cNvSpPr>
                <a:spLocks noChangeShapeType="1"/>
              </p:cNvSpPr>
              <p:nvPr/>
            </p:nvSpPr>
            <p:spPr bwMode="auto">
              <a:xfrm>
                <a:off x="5306" y="2144"/>
                <a:ext cx="64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60" name="Freeform 361"/>
              <p:cNvSpPr>
                <a:spLocks/>
              </p:cNvSpPr>
              <p:nvPr/>
            </p:nvSpPr>
            <p:spPr bwMode="auto">
              <a:xfrm>
                <a:off x="5399" y="2128"/>
                <a:ext cx="16" cy="32"/>
              </a:xfrm>
              <a:custGeom>
                <a:avLst/>
                <a:gdLst>
                  <a:gd name="T0" fmla="*/ 1 w 32"/>
                  <a:gd name="T1" fmla="*/ 0 h 64"/>
                  <a:gd name="T2" fmla="*/ 1 w 32"/>
                  <a:gd name="T3" fmla="*/ 3 h 64"/>
                  <a:gd name="T4" fmla="*/ 1 w 32"/>
                  <a:gd name="T5" fmla="*/ 3 h 64"/>
                  <a:gd name="T6" fmla="*/ 1 w 32"/>
                  <a:gd name="T7" fmla="*/ 3 h 64"/>
                  <a:gd name="T8" fmla="*/ 1 w 32"/>
                  <a:gd name="T9" fmla="*/ 3 h 64"/>
                  <a:gd name="T10" fmla="*/ 2 w 32"/>
                  <a:gd name="T11" fmla="*/ 3 h 64"/>
                  <a:gd name="T12" fmla="*/ 2 w 32"/>
                  <a:gd name="T13" fmla="*/ 4 h 64"/>
                  <a:gd name="T14" fmla="*/ 0 w 32"/>
                  <a:gd name="T15" fmla="*/ 4 h 64"/>
                  <a:gd name="T16" fmla="*/ 0 w 32"/>
                  <a:gd name="T17" fmla="*/ 3 h 64"/>
                  <a:gd name="T18" fmla="*/ 1 w 32"/>
                  <a:gd name="T19" fmla="*/ 3 h 64"/>
                  <a:gd name="T20" fmla="*/ 1 w 32"/>
                  <a:gd name="T21" fmla="*/ 3 h 64"/>
                  <a:gd name="T22" fmla="*/ 1 w 32"/>
                  <a:gd name="T23" fmla="*/ 3 h 64"/>
                  <a:gd name="T24" fmla="*/ 1 w 32"/>
                  <a:gd name="T25" fmla="*/ 3 h 64"/>
                  <a:gd name="T26" fmla="*/ 1 w 32"/>
                  <a:gd name="T27" fmla="*/ 3 h 64"/>
                  <a:gd name="T28" fmla="*/ 1 w 32"/>
                  <a:gd name="T29" fmla="*/ 3 h 64"/>
                  <a:gd name="T30" fmla="*/ 1 w 32"/>
                  <a:gd name="T31" fmla="*/ 1 h 64"/>
                  <a:gd name="T32" fmla="*/ 1 w 32"/>
                  <a:gd name="T33" fmla="*/ 1 h 64"/>
                  <a:gd name="T34" fmla="*/ 1 w 32"/>
                  <a:gd name="T35" fmla="*/ 1 h 64"/>
                  <a:gd name="T36" fmla="*/ 1 w 32"/>
                  <a:gd name="T37" fmla="*/ 1 h 64"/>
                  <a:gd name="T38" fmla="*/ 1 w 32"/>
                  <a:gd name="T39" fmla="*/ 1 h 64"/>
                  <a:gd name="T40" fmla="*/ 1 w 32"/>
                  <a:gd name="T41" fmla="*/ 1 h 64"/>
                  <a:gd name="T42" fmla="*/ 1 w 32"/>
                  <a:gd name="T43" fmla="*/ 1 h 64"/>
                  <a:gd name="T44" fmla="*/ 0 w 32"/>
                  <a:gd name="T45" fmla="*/ 1 h 64"/>
                  <a:gd name="T46" fmla="*/ 1 w 32"/>
                  <a:gd name="T47" fmla="*/ 0 h 64"/>
                  <a:gd name="T48" fmla="*/ 1 w 32"/>
                  <a:gd name="T49" fmla="*/ 0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2"/>
                  <a:gd name="T76" fmla="*/ 0 h 64"/>
                  <a:gd name="T77" fmla="*/ 32 w 32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2" h="64">
                    <a:moveTo>
                      <a:pt x="24" y="0"/>
                    </a:moveTo>
                    <a:lnTo>
                      <a:pt x="24" y="59"/>
                    </a:lnTo>
                    <a:lnTo>
                      <a:pt x="27" y="62"/>
                    </a:lnTo>
                    <a:lnTo>
                      <a:pt x="28" y="62"/>
                    </a:lnTo>
                    <a:lnTo>
                      <a:pt x="30" y="63"/>
                    </a:lnTo>
                    <a:lnTo>
                      <a:pt x="32" y="63"/>
                    </a:lnTo>
                    <a:lnTo>
                      <a:pt x="32" y="64"/>
                    </a:lnTo>
                    <a:lnTo>
                      <a:pt x="0" y="64"/>
                    </a:lnTo>
                    <a:lnTo>
                      <a:pt x="0" y="63"/>
                    </a:lnTo>
                    <a:lnTo>
                      <a:pt x="4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9" y="60"/>
                    </a:lnTo>
                    <a:lnTo>
                      <a:pt x="9" y="59"/>
                    </a:lnTo>
                    <a:lnTo>
                      <a:pt x="10" y="57"/>
                    </a:lnTo>
                    <a:lnTo>
                      <a:pt x="10" y="14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23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61" name="Freeform 362"/>
              <p:cNvSpPr>
                <a:spLocks noEditPoints="1"/>
              </p:cNvSpPr>
              <p:nvPr/>
            </p:nvSpPr>
            <p:spPr bwMode="auto">
              <a:xfrm>
                <a:off x="5421" y="2128"/>
                <a:ext cx="20" cy="33"/>
              </a:xfrm>
              <a:custGeom>
                <a:avLst/>
                <a:gdLst>
                  <a:gd name="T0" fmla="*/ 3 w 40"/>
                  <a:gd name="T1" fmla="*/ 2 h 66"/>
                  <a:gd name="T2" fmla="*/ 3 w 40"/>
                  <a:gd name="T3" fmla="*/ 2 h 66"/>
                  <a:gd name="T4" fmla="*/ 3 w 40"/>
                  <a:gd name="T5" fmla="*/ 3 h 66"/>
                  <a:gd name="T6" fmla="*/ 3 w 40"/>
                  <a:gd name="T7" fmla="*/ 3 h 66"/>
                  <a:gd name="T8" fmla="*/ 1 w 40"/>
                  <a:gd name="T9" fmla="*/ 3 h 66"/>
                  <a:gd name="T10" fmla="*/ 1 w 40"/>
                  <a:gd name="T11" fmla="*/ 4 h 66"/>
                  <a:gd name="T12" fmla="*/ 1 w 40"/>
                  <a:gd name="T13" fmla="*/ 4 h 66"/>
                  <a:gd name="T14" fmla="*/ 1 w 40"/>
                  <a:gd name="T15" fmla="*/ 3 h 66"/>
                  <a:gd name="T16" fmla="*/ 1 w 40"/>
                  <a:gd name="T17" fmla="*/ 3 h 66"/>
                  <a:gd name="T18" fmla="*/ 1 w 40"/>
                  <a:gd name="T19" fmla="*/ 3 h 66"/>
                  <a:gd name="T20" fmla="*/ 1 w 40"/>
                  <a:gd name="T21" fmla="*/ 3 h 66"/>
                  <a:gd name="T22" fmla="*/ 1 w 40"/>
                  <a:gd name="T23" fmla="*/ 3 h 66"/>
                  <a:gd name="T24" fmla="*/ 0 w 40"/>
                  <a:gd name="T25" fmla="*/ 2 h 66"/>
                  <a:gd name="T26" fmla="*/ 0 w 40"/>
                  <a:gd name="T27" fmla="*/ 1 h 66"/>
                  <a:gd name="T28" fmla="*/ 1 w 40"/>
                  <a:gd name="T29" fmla="*/ 1 h 66"/>
                  <a:gd name="T30" fmla="*/ 1 w 40"/>
                  <a:gd name="T31" fmla="*/ 1 h 66"/>
                  <a:gd name="T32" fmla="*/ 1 w 40"/>
                  <a:gd name="T33" fmla="*/ 1 h 66"/>
                  <a:gd name="T34" fmla="*/ 1 w 40"/>
                  <a:gd name="T35" fmla="*/ 0 h 66"/>
                  <a:gd name="T36" fmla="*/ 1 w 40"/>
                  <a:gd name="T37" fmla="*/ 0 h 66"/>
                  <a:gd name="T38" fmla="*/ 1 w 40"/>
                  <a:gd name="T39" fmla="*/ 1 h 66"/>
                  <a:gd name="T40" fmla="*/ 1 w 40"/>
                  <a:gd name="T41" fmla="*/ 1 h 66"/>
                  <a:gd name="T42" fmla="*/ 3 w 40"/>
                  <a:gd name="T43" fmla="*/ 1 h 66"/>
                  <a:gd name="T44" fmla="*/ 3 w 40"/>
                  <a:gd name="T45" fmla="*/ 1 h 66"/>
                  <a:gd name="T46" fmla="*/ 3 w 40"/>
                  <a:gd name="T47" fmla="*/ 1 h 66"/>
                  <a:gd name="T48" fmla="*/ 3 w 40"/>
                  <a:gd name="T49" fmla="*/ 1 h 66"/>
                  <a:gd name="T50" fmla="*/ 3 w 40"/>
                  <a:gd name="T51" fmla="*/ 1 h 66"/>
                  <a:gd name="T52" fmla="*/ 3 w 40"/>
                  <a:gd name="T53" fmla="*/ 2 h 66"/>
                  <a:gd name="T54" fmla="*/ 1 w 40"/>
                  <a:gd name="T55" fmla="*/ 2 h 66"/>
                  <a:gd name="T56" fmla="*/ 1 w 40"/>
                  <a:gd name="T57" fmla="*/ 1 h 66"/>
                  <a:gd name="T58" fmla="*/ 1 w 40"/>
                  <a:gd name="T59" fmla="*/ 1 h 66"/>
                  <a:gd name="T60" fmla="*/ 1 w 40"/>
                  <a:gd name="T61" fmla="*/ 1 h 66"/>
                  <a:gd name="T62" fmla="*/ 1 w 40"/>
                  <a:gd name="T63" fmla="*/ 1 h 66"/>
                  <a:gd name="T64" fmla="*/ 1 w 40"/>
                  <a:gd name="T65" fmla="*/ 1 h 66"/>
                  <a:gd name="T66" fmla="*/ 1 w 40"/>
                  <a:gd name="T67" fmla="*/ 1 h 66"/>
                  <a:gd name="T68" fmla="*/ 1 w 40"/>
                  <a:gd name="T69" fmla="*/ 1 h 66"/>
                  <a:gd name="T70" fmla="*/ 1 w 40"/>
                  <a:gd name="T71" fmla="*/ 1 h 66"/>
                  <a:gd name="T72" fmla="*/ 1 w 40"/>
                  <a:gd name="T73" fmla="*/ 1 h 66"/>
                  <a:gd name="T74" fmla="*/ 1 w 40"/>
                  <a:gd name="T75" fmla="*/ 3 h 66"/>
                  <a:gd name="T76" fmla="*/ 1 w 40"/>
                  <a:gd name="T77" fmla="*/ 3 h 66"/>
                  <a:gd name="T78" fmla="*/ 1 w 40"/>
                  <a:gd name="T79" fmla="*/ 3 h 66"/>
                  <a:gd name="T80" fmla="*/ 1 w 40"/>
                  <a:gd name="T81" fmla="*/ 3 h 66"/>
                  <a:gd name="T82" fmla="*/ 1 w 40"/>
                  <a:gd name="T83" fmla="*/ 3 h 66"/>
                  <a:gd name="T84" fmla="*/ 1 w 40"/>
                  <a:gd name="T85" fmla="*/ 3 h 66"/>
                  <a:gd name="T86" fmla="*/ 1 w 40"/>
                  <a:gd name="T87" fmla="*/ 3 h 66"/>
                  <a:gd name="T88" fmla="*/ 1 w 40"/>
                  <a:gd name="T89" fmla="*/ 3 h 66"/>
                  <a:gd name="T90" fmla="*/ 1 w 40"/>
                  <a:gd name="T91" fmla="*/ 3 h 66"/>
                  <a:gd name="T92" fmla="*/ 1 w 40"/>
                  <a:gd name="T93" fmla="*/ 2 h 6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0"/>
                  <a:gd name="T142" fmla="*/ 0 h 66"/>
                  <a:gd name="T143" fmla="*/ 40 w 40"/>
                  <a:gd name="T144" fmla="*/ 66 h 6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0" h="66">
                    <a:moveTo>
                      <a:pt x="40" y="32"/>
                    </a:moveTo>
                    <a:lnTo>
                      <a:pt x="39" y="42"/>
                    </a:lnTo>
                    <a:lnTo>
                      <a:pt x="37" y="50"/>
                    </a:lnTo>
                    <a:lnTo>
                      <a:pt x="33" y="59"/>
                    </a:lnTo>
                    <a:lnTo>
                      <a:pt x="30" y="62"/>
                    </a:lnTo>
                    <a:lnTo>
                      <a:pt x="22" y="66"/>
                    </a:lnTo>
                    <a:lnTo>
                      <a:pt x="16" y="66"/>
                    </a:lnTo>
                    <a:lnTo>
                      <a:pt x="11" y="63"/>
                    </a:lnTo>
                    <a:lnTo>
                      <a:pt x="8" y="60"/>
                    </a:lnTo>
                    <a:lnTo>
                      <a:pt x="5" y="56"/>
                    </a:lnTo>
                    <a:lnTo>
                      <a:pt x="4" y="55"/>
                    </a:lnTo>
                    <a:lnTo>
                      <a:pt x="1" y="49"/>
                    </a:lnTo>
                    <a:lnTo>
                      <a:pt x="0" y="41"/>
                    </a:lnTo>
                    <a:lnTo>
                      <a:pt x="0" y="24"/>
                    </a:lnTo>
                    <a:lnTo>
                      <a:pt x="4" y="11"/>
                    </a:lnTo>
                    <a:lnTo>
                      <a:pt x="7" y="7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6" y="1"/>
                    </a:lnTo>
                    <a:lnTo>
                      <a:pt x="30" y="4"/>
                    </a:lnTo>
                    <a:lnTo>
                      <a:pt x="33" y="7"/>
                    </a:lnTo>
                    <a:lnTo>
                      <a:pt x="35" y="10"/>
                    </a:lnTo>
                    <a:lnTo>
                      <a:pt x="37" y="14"/>
                    </a:lnTo>
                    <a:lnTo>
                      <a:pt x="39" y="20"/>
                    </a:lnTo>
                    <a:lnTo>
                      <a:pt x="40" y="27"/>
                    </a:lnTo>
                    <a:lnTo>
                      <a:pt x="40" y="32"/>
                    </a:lnTo>
                    <a:close/>
                    <a:moveTo>
                      <a:pt x="26" y="32"/>
                    </a:moveTo>
                    <a:lnTo>
                      <a:pt x="26" y="10"/>
                    </a:lnTo>
                    <a:lnTo>
                      <a:pt x="25" y="7"/>
                    </a:lnTo>
                    <a:lnTo>
                      <a:pt x="22" y="4"/>
                    </a:lnTo>
                    <a:lnTo>
                      <a:pt x="21" y="4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5" y="6"/>
                    </a:lnTo>
                    <a:lnTo>
                      <a:pt x="15" y="10"/>
                    </a:lnTo>
                    <a:lnTo>
                      <a:pt x="14" y="15"/>
                    </a:lnTo>
                    <a:lnTo>
                      <a:pt x="14" y="53"/>
                    </a:lnTo>
                    <a:lnTo>
                      <a:pt x="15" y="56"/>
                    </a:lnTo>
                    <a:lnTo>
                      <a:pt x="15" y="60"/>
                    </a:lnTo>
                    <a:lnTo>
                      <a:pt x="18" y="63"/>
                    </a:lnTo>
                    <a:lnTo>
                      <a:pt x="22" y="63"/>
                    </a:lnTo>
                    <a:lnTo>
                      <a:pt x="22" y="62"/>
                    </a:lnTo>
                    <a:lnTo>
                      <a:pt x="25" y="59"/>
                    </a:lnTo>
                    <a:lnTo>
                      <a:pt x="26" y="56"/>
                    </a:lnTo>
                    <a:lnTo>
                      <a:pt x="26" y="53"/>
                    </a:lnTo>
                    <a:lnTo>
                      <a:pt x="26" y="3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62" name="Freeform 363"/>
              <p:cNvSpPr>
                <a:spLocks/>
              </p:cNvSpPr>
              <p:nvPr/>
            </p:nvSpPr>
            <p:spPr bwMode="auto">
              <a:xfrm>
                <a:off x="5461" y="2110"/>
                <a:ext cx="17" cy="27"/>
              </a:xfrm>
              <a:custGeom>
                <a:avLst/>
                <a:gdLst>
                  <a:gd name="T0" fmla="*/ 1 w 32"/>
                  <a:gd name="T1" fmla="*/ 0 h 53"/>
                  <a:gd name="T2" fmla="*/ 3 w 32"/>
                  <a:gd name="T3" fmla="*/ 0 h 53"/>
                  <a:gd name="T4" fmla="*/ 2 w 32"/>
                  <a:gd name="T5" fmla="*/ 1 h 53"/>
                  <a:gd name="T6" fmla="*/ 1 w 32"/>
                  <a:gd name="T7" fmla="*/ 1 h 53"/>
                  <a:gd name="T8" fmla="*/ 1 w 32"/>
                  <a:gd name="T9" fmla="*/ 1 h 53"/>
                  <a:gd name="T10" fmla="*/ 1 w 32"/>
                  <a:gd name="T11" fmla="*/ 1 h 53"/>
                  <a:gd name="T12" fmla="*/ 2 w 32"/>
                  <a:gd name="T13" fmla="*/ 2 h 53"/>
                  <a:gd name="T14" fmla="*/ 2 w 32"/>
                  <a:gd name="T15" fmla="*/ 2 h 53"/>
                  <a:gd name="T16" fmla="*/ 2 w 32"/>
                  <a:gd name="T17" fmla="*/ 2 h 53"/>
                  <a:gd name="T18" fmla="*/ 3 w 32"/>
                  <a:gd name="T19" fmla="*/ 2 h 53"/>
                  <a:gd name="T20" fmla="*/ 3 w 32"/>
                  <a:gd name="T21" fmla="*/ 3 h 53"/>
                  <a:gd name="T22" fmla="*/ 2 w 32"/>
                  <a:gd name="T23" fmla="*/ 3 h 53"/>
                  <a:gd name="T24" fmla="*/ 2 w 32"/>
                  <a:gd name="T25" fmla="*/ 3 h 53"/>
                  <a:gd name="T26" fmla="*/ 2 w 32"/>
                  <a:gd name="T27" fmla="*/ 4 h 53"/>
                  <a:gd name="T28" fmla="*/ 2 w 32"/>
                  <a:gd name="T29" fmla="*/ 4 h 53"/>
                  <a:gd name="T30" fmla="*/ 1 w 32"/>
                  <a:gd name="T31" fmla="*/ 4 h 53"/>
                  <a:gd name="T32" fmla="*/ 1 w 32"/>
                  <a:gd name="T33" fmla="*/ 4 h 53"/>
                  <a:gd name="T34" fmla="*/ 1 w 32"/>
                  <a:gd name="T35" fmla="*/ 4 h 53"/>
                  <a:gd name="T36" fmla="*/ 1 w 32"/>
                  <a:gd name="T37" fmla="*/ 4 h 53"/>
                  <a:gd name="T38" fmla="*/ 0 w 32"/>
                  <a:gd name="T39" fmla="*/ 4 h 53"/>
                  <a:gd name="T40" fmla="*/ 0 w 32"/>
                  <a:gd name="T41" fmla="*/ 3 h 53"/>
                  <a:gd name="T42" fmla="*/ 1 w 32"/>
                  <a:gd name="T43" fmla="*/ 3 h 53"/>
                  <a:gd name="T44" fmla="*/ 1 w 32"/>
                  <a:gd name="T45" fmla="*/ 3 h 53"/>
                  <a:gd name="T46" fmla="*/ 1 w 32"/>
                  <a:gd name="T47" fmla="*/ 3 h 53"/>
                  <a:gd name="T48" fmla="*/ 1 w 32"/>
                  <a:gd name="T49" fmla="*/ 3 h 53"/>
                  <a:gd name="T50" fmla="*/ 1 w 32"/>
                  <a:gd name="T51" fmla="*/ 3 h 53"/>
                  <a:gd name="T52" fmla="*/ 1 w 32"/>
                  <a:gd name="T53" fmla="*/ 3 h 53"/>
                  <a:gd name="T54" fmla="*/ 1 w 32"/>
                  <a:gd name="T55" fmla="*/ 4 h 53"/>
                  <a:gd name="T56" fmla="*/ 2 w 32"/>
                  <a:gd name="T57" fmla="*/ 4 h 53"/>
                  <a:gd name="T58" fmla="*/ 2 w 32"/>
                  <a:gd name="T59" fmla="*/ 3 h 53"/>
                  <a:gd name="T60" fmla="*/ 2 w 32"/>
                  <a:gd name="T61" fmla="*/ 3 h 53"/>
                  <a:gd name="T62" fmla="*/ 2 w 32"/>
                  <a:gd name="T63" fmla="*/ 3 h 53"/>
                  <a:gd name="T64" fmla="*/ 2 w 32"/>
                  <a:gd name="T65" fmla="*/ 3 h 53"/>
                  <a:gd name="T66" fmla="*/ 2 w 32"/>
                  <a:gd name="T67" fmla="*/ 2 h 53"/>
                  <a:gd name="T68" fmla="*/ 1 w 32"/>
                  <a:gd name="T69" fmla="*/ 2 h 53"/>
                  <a:gd name="T70" fmla="*/ 1 w 32"/>
                  <a:gd name="T71" fmla="*/ 2 h 53"/>
                  <a:gd name="T72" fmla="*/ 0 w 32"/>
                  <a:gd name="T73" fmla="*/ 2 h 53"/>
                  <a:gd name="T74" fmla="*/ 1 w 32"/>
                  <a:gd name="T75" fmla="*/ 0 h 5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2"/>
                  <a:gd name="T115" fmla="*/ 0 h 53"/>
                  <a:gd name="T116" fmla="*/ 32 w 32"/>
                  <a:gd name="T117" fmla="*/ 53 h 5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2" h="53">
                    <a:moveTo>
                      <a:pt x="10" y="0"/>
                    </a:moveTo>
                    <a:lnTo>
                      <a:pt x="32" y="0"/>
                    </a:lnTo>
                    <a:lnTo>
                      <a:pt x="28" y="10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12" y="15"/>
                    </a:lnTo>
                    <a:lnTo>
                      <a:pt x="18" y="17"/>
                    </a:lnTo>
                    <a:lnTo>
                      <a:pt x="22" y="18"/>
                    </a:lnTo>
                    <a:lnTo>
                      <a:pt x="27" y="21"/>
                    </a:lnTo>
                    <a:lnTo>
                      <a:pt x="32" y="29"/>
                    </a:lnTo>
                    <a:lnTo>
                      <a:pt x="32" y="39"/>
                    </a:lnTo>
                    <a:lnTo>
                      <a:pt x="29" y="43"/>
                    </a:lnTo>
                    <a:lnTo>
                      <a:pt x="28" y="46"/>
                    </a:lnTo>
                    <a:lnTo>
                      <a:pt x="25" y="49"/>
                    </a:lnTo>
                    <a:lnTo>
                      <a:pt x="22" y="50"/>
                    </a:lnTo>
                    <a:lnTo>
                      <a:pt x="11" y="53"/>
                    </a:lnTo>
                    <a:lnTo>
                      <a:pt x="8" y="53"/>
                    </a:lnTo>
                    <a:lnTo>
                      <a:pt x="4" y="52"/>
                    </a:lnTo>
                    <a:lnTo>
                      <a:pt x="1" y="50"/>
                    </a:lnTo>
                    <a:lnTo>
                      <a:pt x="0" y="49"/>
                    </a:lnTo>
                    <a:lnTo>
                      <a:pt x="0" y="45"/>
                    </a:lnTo>
                    <a:lnTo>
                      <a:pt x="3" y="42"/>
                    </a:lnTo>
                    <a:lnTo>
                      <a:pt x="5" y="42"/>
                    </a:lnTo>
                    <a:lnTo>
                      <a:pt x="7" y="43"/>
                    </a:lnTo>
                    <a:lnTo>
                      <a:pt x="8" y="43"/>
                    </a:lnTo>
                    <a:lnTo>
                      <a:pt x="11" y="46"/>
                    </a:lnTo>
                    <a:lnTo>
                      <a:pt x="14" y="48"/>
                    </a:lnTo>
                    <a:lnTo>
                      <a:pt x="15" y="49"/>
                    </a:lnTo>
                    <a:lnTo>
                      <a:pt x="21" y="49"/>
                    </a:lnTo>
                    <a:lnTo>
                      <a:pt x="24" y="48"/>
                    </a:lnTo>
                    <a:lnTo>
                      <a:pt x="27" y="42"/>
                    </a:lnTo>
                    <a:lnTo>
                      <a:pt x="25" y="38"/>
                    </a:lnTo>
                    <a:lnTo>
                      <a:pt x="22" y="34"/>
                    </a:lnTo>
                    <a:lnTo>
                      <a:pt x="20" y="31"/>
                    </a:lnTo>
                    <a:lnTo>
                      <a:pt x="14" y="28"/>
                    </a:lnTo>
                    <a:lnTo>
                      <a:pt x="8" y="27"/>
                    </a:lnTo>
                    <a:lnTo>
                      <a:pt x="0" y="27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63" name="Line 364"/>
              <p:cNvSpPr>
                <a:spLocks noChangeShapeType="1"/>
              </p:cNvSpPr>
              <p:nvPr/>
            </p:nvSpPr>
            <p:spPr bwMode="auto">
              <a:xfrm>
                <a:off x="5338" y="2077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64" name="Line 365"/>
              <p:cNvSpPr>
                <a:spLocks noChangeShapeType="1"/>
              </p:cNvSpPr>
              <p:nvPr/>
            </p:nvSpPr>
            <p:spPr bwMode="auto">
              <a:xfrm>
                <a:off x="5338" y="2037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65" name="Line 366"/>
              <p:cNvSpPr>
                <a:spLocks noChangeShapeType="1"/>
              </p:cNvSpPr>
              <p:nvPr/>
            </p:nvSpPr>
            <p:spPr bwMode="auto">
              <a:xfrm>
                <a:off x="5338" y="2009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66" name="Line 367"/>
              <p:cNvSpPr>
                <a:spLocks noChangeShapeType="1"/>
              </p:cNvSpPr>
              <p:nvPr/>
            </p:nvSpPr>
            <p:spPr bwMode="auto">
              <a:xfrm>
                <a:off x="5338" y="1987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67" name="Line 368"/>
              <p:cNvSpPr>
                <a:spLocks noChangeShapeType="1"/>
              </p:cNvSpPr>
              <p:nvPr/>
            </p:nvSpPr>
            <p:spPr bwMode="auto">
              <a:xfrm>
                <a:off x="5338" y="1970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68" name="Line 369"/>
              <p:cNvSpPr>
                <a:spLocks noChangeShapeType="1"/>
              </p:cNvSpPr>
              <p:nvPr/>
            </p:nvSpPr>
            <p:spPr bwMode="auto">
              <a:xfrm>
                <a:off x="5338" y="1955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69" name="Line 370"/>
              <p:cNvSpPr>
                <a:spLocks noChangeShapeType="1"/>
              </p:cNvSpPr>
              <p:nvPr/>
            </p:nvSpPr>
            <p:spPr bwMode="auto">
              <a:xfrm>
                <a:off x="5338" y="1941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70" name="Line 371"/>
              <p:cNvSpPr>
                <a:spLocks noChangeShapeType="1"/>
              </p:cNvSpPr>
              <p:nvPr/>
            </p:nvSpPr>
            <p:spPr bwMode="auto">
              <a:xfrm>
                <a:off x="5338" y="1930"/>
                <a:ext cx="32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71" name="Line 372"/>
              <p:cNvSpPr>
                <a:spLocks noChangeShapeType="1"/>
              </p:cNvSpPr>
              <p:nvPr/>
            </p:nvSpPr>
            <p:spPr bwMode="auto">
              <a:xfrm>
                <a:off x="5306" y="1920"/>
                <a:ext cx="64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72" name="Freeform 373"/>
              <p:cNvSpPr>
                <a:spLocks/>
              </p:cNvSpPr>
              <p:nvPr/>
            </p:nvSpPr>
            <p:spPr bwMode="auto">
              <a:xfrm>
                <a:off x="5399" y="1903"/>
                <a:ext cx="16" cy="32"/>
              </a:xfrm>
              <a:custGeom>
                <a:avLst/>
                <a:gdLst>
                  <a:gd name="T0" fmla="*/ 1 w 32"/>
                  <a:gd name="T1" fmla="*/ 0 h 65"/>
                  <a:gd name="T2" fmla="*/ 1 w 32"/>
                  <a:gd name="T3" fmla="*/ 3 h 65"/>
                  <a:gd name="T4" fmla="*/ 1 w 32"/>
                  <a:gd name="T5" fmla="*/ 3 h 65"/>
                  <a:gd name="T6" fmla="*/ 1 w 32"/>
                  <a:gd name="T7" fmla="*/ 3 h 65"/>
                  <a:gd name="T8" fmla="*/ 1 w 32"/>
                  <a:gd name="T9" fmla="*/ 3 h 65"/>
                  <a:gd name="T10" fmla="*/ 2 w 32"/>
                  <a:gd name="T11" fmla="*/ 3 h 65"/>
                  <a:gd name="T12" fmla="*/ 2 w 32"/>
                  <a:gd name="T13" fmla="*/ 4 h 65"/>
                  <a:gd name="T14" fmla="*/ 0 w 32"/>
                  <a:gd name="T15" fmla="*/ 4 h 65"/>
                  <a:gd name="T16" fmla="*/ 0 w 32"/>
                  <a:gd name="T17" fmla="*/ 3 h 65"/>
                  <a:gd name="T18" fmla="*/ 1 w 32"/>
                  <a:gd name="T19" fmla="*/ 3 h 65"/>
                  <a:gd name="T20" fmla="*/ 1 w 32"/>
                  <a:gd name="T21" fmla="*/ 3 h 65"/>
                  <a:gd name="T22" fmla="*/ 1 w 32"/>
                  <a:gd name="T23" fmla="*/ 3 h 65"/>
                  <a:gd name="T24" fmla="*/ 1 w 32"/>
                  <a:gd name="T25" fmla="*/ 3 h 65"/>
                  <a:gd name="T26" fmla="*/ 1 w 32"/>
                  <a:gd name="T27" fmla="*/ 3 h 65"/>
                  <a:gd name="T28" fmla="*/ 1 w 32"/>
                  <a:gd name="T29" fmla="*/ 3 h 65"/>
                  <a:gd name="T30" fmla="*/ 1 w 32"/>
                  <a:gd name="T31" fmla="*/ 0 h 65"/>
                  <a:gd name="T32" fmla="*/ 1 w 32"/>
                  <a:gd name="T33" fmla="*/ 0 h 65"/>
                  <a:gd name="T34" fmla="*/ 1 w 32"/>
                  <a:gd name="T35" fmla="*/ 0 h 65"/>
                  <a:gd name="T36" fmla="*/ 1 w 32"/>
                  <a:gd name="T37" fmla="*/ 0 h 65"/>
                  <a:gd name="T38" fmla="*/ 1 w 32"/>
                  <a:gd name="T39" fmla="*/ 0 h 65"/>
                  <a:gd name="T40" fmla="*/ 1 w 32"/>
                  <a:gd name="T41" fmla="*/ 0 h 65"/>
                  <a:gd name="T42" fmla="*/ 1 w 32"/>
                  <a:gd name="T43" fmla="*/ 0 h 65"/>
                  <a:gd name="T44" fmla="*/ 0 w 32"/>
                  <a:gd name="T45" fmla="*/ 0 h 65"/>
                  <a:gd name="T46" fmla="*/ 1 w 32"/>
                  <a:gd name="T47" fmla="*/ 0 h 65"/>
                  <a:gd name="T48" fmla="*/ 1 w 32"/>
                  <a:gd name="T49" fmla="*/ 0 h 6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2"/>
                  <a:gd name="T76" fmla="*/ 0 h 65"/>
                  <a:gd name="T77" fmla="*/ 32 w 32"/>
                  <a:gd name="T78" fmla="*/ 65 h 6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2" h="65">
                    <a:moveTo>
                      <a:pt x="24" y="0"/>
                    </a:moveTo>
                    <a:lnTo>
                      <a:pt x="24" y="59"/>
                    </a:lnTo>
                    <a:lnTo>
                      <a:pt x="27" y="62"/>
                    </a:lnTo>
                    <a:lnTo>
                      <a:pt x="28" y="62"/>
                    </a:lnTo>
                    <a:lnTo>
                      <a:pt x="30" y="63"/>
                    </a:lnTo>
                    <a:lnTo>
                      <a:pt x="32" y="63"/>
                    </a:lnTo>
                    <a:lnTo>
                      <a:pt x="32" y="65"/>
                    </a:lnTo>
                    <a:lnTo>
                      <a:pt x="0" y="65"/>
                    </a:lnTo>
                    <a:lnTo>
                      <a:pt x="0" y="63"/>
                    </a:lnTo>
                    <a:lnTo>
                      <a:pt x="4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9" y="60"/>
                    </a:lnTo>
                    <a:lnTo>
                      <a:pt x="9" y="59"/>
                    </a:lnTo>
                    <a:lnTo>
                      <a:pt x="10" y="58"/>
                    </a:lnTo>
                    <a:lnTo>
                      <a:pt x="10" y="14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23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73" name="Freeform 374"/>
              <p:cNvSpPr>
                <a:spLocks noEditPoints="1"/>
              </p:cNvSpPr>
              <p:nvPr/>
            </p:nvSpPr>
            <p:spPr bwMode="auto">
              <a:xfrm>
                <a:off x="5421" y="1903"/>
                <a:ext cx="20" cy="33"/>
              </a:xfrm>
              <a:custGeom>
                <a:avLst/>
                <a:gdLst>
                  <a:gd name="T0" fmla="*/ 3 w 40"/>
                  <a:gd name="T1" fmla="*/ 2 h 66"/>
                  <a:gd name="T2" fmla="*/ 3 w 40"/>
                  <a:gd name="T3" fmla="*/ 2 h 66"/>
                  <a:gd name="T4" fmla="*/ 3 w 40"/>
                  <a:gd name="T5" fmla="*/ 3 h 66"/>
                  <a:gd name="T6" fmla="*/ 3 w 40"/>
                  <a:gd name="T7" fmla="*/ 3 h 66"/>
                  <a:gd name="T8" fmla="*/ 1 w 40"/>
                  <a:gd name="T9" fmla="*/ 3 h 66"/>
                  <a:gd name="T10" fmla="*/ 1 w 40"/>
                  <a:gd name="T11" fmla="*/ 4 h 66"/>
                  <a:gd name="T12" fmla="*/ 1 w 40"/>
                  <a:gd name="T13" fmla="*/ 4 h 66"/>
                  <a:gd name="T14" fmla="*/ 1 w 40"/>
                  <a:gd name="T15" fmla="*/ 3 h 66"/>
                  <a:gd name="T16" fmla="*/ 1 w 40"/>
                  <a:gd name="T17" fmla="*/ 3 h 66"/>
                  <a:gd name="T18" fmla="*/ 1 w 40"/>
                  <a:gd name="T19" fmla="*/ 3 h 66"/>
                  <a:gd name="T20" fmla="*/ 1 w 40"/>
                  <a:gd name="T21" fmla="*/ 3 h 66"/>
                  <a:gd name="T22" fmla="*/ 1 w 40"/>
                  <a:gd name="T23" fmla="*/ 3 h 66"/>
                  <a:gd name="T24" fmla="*/ 0 w 40"/>
                  <a:gd name="T25" fmla="*/ 2 h 66"/>
                  <a:gd name="T26" fmla="*/ 0 w 40"/>
                  <a:gd name="T27" fmla="*/ 1 h 66"/>
                  <a:gd name="T28" fmla="*/ 1 w 40"/>
                  <a:gd name="T29" fmla="*/ 1 h 66"/>
                  <a:gd name="T30" fmla="*/ 1 w 40"/>
                  <a:gd name="T31" fmla="*/ 1 h 66"/>
                  <a:gd name="T32" fmla="*/ 1 w 40"/>
                  <a:gd name="T33" fmla="*/ 1 h 66"/>
                  <a:gd name="T34" fmla="*/ 1 w 40"/>
                  <a:gd name="T35" fmla="*/ 0 h 66"/>
                  <a:gd name="T36" fmla="*/ 1 w 40"/>
                  <a:gd name="T37" fmla="*/ 0 h 66"/>
                  <a:gd name="T38" fmla="*/ 1 w 40"/>
                  <a:gd name="T39" fmla="*/ 1 h 66"/>
                  <a:gd name="T40" fmla="*/ 1 w 40"/>
                  <a:gd name="T41" fmla="*/ 1 h 66"/>
                  <a:gd name="T42" fmla="*/ 3 w 40"/>
                  <a:gd name="T43" fmla="*/ 1 h 66"/>
                  <a:gd name="T44" fmla="*/ 3 w 40"/>
                  <a:gd name="T45" fmla="*/ 1 h 66"/>
                  <a:gd name="T46" fmla="*/ 3 w 40"/>
                  <a:gd name="T47" fmla="*/ 1 h 66"/>
                  <a:gd name="T48" fmla="*/ 3 w 40"/>
                  <a:gd name="T49" fmla="*/ 1 h 66"/>
                  <a:gd name="T50" fmla="*/ 3 w 40"/>
                  <a:gd name="T51" fmla="*/ 1 h 66"/>
                  <a:gd name="T52" fmla="*/ 3 w 40"/>
                  <a:gd name="T53" fmla="*/ 2 h 66"/>
                  <a:gd name="T54" fmla="*/ 1 w 40"/>
                  <a:gd name="T55" fmla="*/ 2 h 66"/>
                  <a:gd name="T56" fmla="*/ 1 w 40"/>
                  <a:gd name="T57" fmla="*/ 1 h 66"/>
                  <a:gd name="T58" fmla="*/ 1 w 40"/>
                  <a:gd name="T59" fmla="*/ 1 h 66"/>
                  <a:gd name="T60" fmla="*/ 1 w 40"/>
                  <a:gd name="T61" fmla="*/ 1 h 66"/>
                  <a:gd name="T62" fmla="*/ 1 w 40"/>
                  <a:gd name="T63" fmla="*/ 1 h 66"/>
                  <a:gd name="T64" fmla="*/ 1 w 40"/>
                  <a:gd name="T65" fmla="*/ 1 h 66"/>
                  <a:gd name="T66" fmla="*/ 1 w 40"/>
                  <a:gd name="T67" fmla="*/ 1 h 66"/>
                  <a:gd name="T68" fmla="*/ 1 w 40"/>
                  <a:gd name="T69" fmla="*/ 1 h 66"/>
                  <a:gd name="T70" fmla="*/ 1 w 40"/>
                  <a:gd name="T71" fmla="*/ 1 h 66"/>
                  <a:gd name="T72" fmla="*/ 1 w 40"/>
                  <a:gd name="T73" fmla="*/ 1 h 66"/>
                  <a:gd name="T74" fmla="*/ 1 w 40"/>
                  <a:gd name="T75" fmla="*/ 3 h 66"/>
                  <a:gd name="T76" fmla="*/ 1 w 40"/>
                  <a:gd name="T77" fmla="*/ 3 h 66"/>
                  <a:gd name="T78" fmla="*/ 1 w 40"/>
                  <a:gd name="T79" fmla="*/ 3 h 66"/>
                  <a:gd name="T80" fmla="*/ 1 w 40"/>
                  <a:gd name="T81" fmla="*/ 3 h 66"/>
                  <a:gd name="T82" fmla="*/ 1 w 40"/>
                  <a:gd name="T83" fmla="*/ 3 h 66"/>
                  <a:gd name="T84" fmla="*/ 1 w 40"/>
                  <a:gd name="T85" fmla="*/ 3 h 66"/>
                  <a:gd name="T86" fmla="*/ 1 w 40"/>
                  <a:gd name="T87" fmla="*/ 3 h 66"/>
                  <a:gd name="T88" fmla="*/ 1 w 40"/>
                  <a:gd name="T89" fmla="*/ 3 h 66"/>
                  <a:gd name="T90" fmla="*/ 1 w 40"/>
                  <a:gd name="T91" fmla="*/ 3 h 66"/>
                  <a:gd name="T92" fmla="*/ 1 w 40"/>
                  <a:gd name="T93" fmla="*/ 2 h 6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0"/>
                  <a:gd name="T142" fmla="*/ 0 h 66"/>
                  <a:gd name="T143" fmla="*/ 40 w 40"/>
                  <a:gd name="T144" fmla="*/ 66 h 6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0" h="66">
                    <a:moveTo>
                      <a:pt x="40" y="32"/>
                    </a:moveTo>
                    <a:lnTo>
                      <a:pt x="39" y="42"/>
                    </a:lnTo>
                    <a:lnTo>
                      <a:pt x="37" y="51"/>
                    </a:lnTo>
                    <a:lnTo>
                      <a:pt x="33" y="59"/>
                    </a:lnTo>
                    <a:lnTo>
                      <a:pt x="30" y="62"/>
                    </a:lnTo>
                    <a:lnTo>
                      <a:pt x="22" y="66"/>
                    </a:lnTo>
                    <a:lnTo>
                      <a:pt x="16" y="66"/>
                    </a:lnTo>
                    <a:lnTo>
                      <a:pt x="11" y="63"/>
                    </a:lnTo>
                    <a:lnTo>
                      <a:pt x="8" y="60"/>
                    </a:lnTo>
                    <a:lnTo>
                      <a:pt x="5" y="56"/>
                    </a:lnTo>
                    <a:lnTo>
                      <a:pt x="4" y="55"/>
                    </a:lnTo>
                    <a:lnTo>
                      <a:pt x="1" y="49"/>
                    </a:lnTo>
                    <a:lnTo>
                      <a:pt x="0" y="41"/>
                    </a:lnTo>
                    <a:lnTo>
                      <a:pt x="0" y="24"/>
                    </a:lnTo>
                    <a:lnTo>
                      <a:pt x="4" y="11"/>
                    </a:lnTo>
                    <a:lnTo>
                      <a:pt x="7" y="7"/>
                    </a:lnTo>
                    <a:lnTo>
                      <a:pt x="12" y="2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6" y="2"/>
                    </a:lnTo>
                    <a:lnTo>
                      <a:pt x="30" y="4"/>
                    </a:lnTo>
                    <a:lnTo>
                      <a:pt x="33" y="7"/>
                    </a:lnTo>
                    <a:lnTo>
                      <a:pt x="35" y="10"/>
                    </a:lnTo>
                    <a:lnTo>
                      <a:pt x="37" y="14"/>
                    </a:lnTo>
                    <a:lnTo>
                      <a:pt x="39" y="20"/>
                    </a:lnTo>
                    <a:lnTo>
                      <a:pt x="40" y="27"/>
                    </a:lnTo>
                    <a:lnTo>
                      <a:pt x="40" y="32"/>
                    </a:lnTo>
                    <a:close/>
                    <a:moveTo>
                      <a:pt x="26" y="32"/>
                    </a:moveTo>
                    <a:lnTo>
                      <a:pt x="26" y="10"/>
                    </a:lnTo>
                    <a:lnTo>
                      <a:pt x="25" y="7"/>
                    </a:lnTo>
                    <a:lnTo>
                      <a:pt x="22" y="4"/>
                    </a:lnTo>
                    <a:lnTo>
                      <a:pt x="21" y="4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5" y="6"/>
                    </a:lnTo>
                    <a:lnTo>
                      <a:pt x="15" y="10"/>
                    </a:lnTo>
                    <a:lnTo>
                      <a:pt x="14" y="16"/>
                    </a:lnTo>
                    <a:lnTo>
                      <a:pt x="14" y="53"/>
                    </a:lnTo>
                    <a:lnTo>
                      <a:pt x="15" y="56"/>
                    </a:lnTo>
                    <a:lnTo>
                      <a:pt x="15" y="60"/>
                    </a:lnTo>
                    <a:lnTo>
                      <a:pt x="18" y="63"/>
                    </a:lnTo>
                    <a:lnTo>
                      <a:pt x="22" y="63"/>
                    </a:lnTo>
                    <a:lnTo>
                      <a:pt x="22" y="62"/>
                    </a:lnTo>
                    <a:lnTo>
                      <a:pt x="25" y="59"/>
                    </a:lnTo>
                    <a:lnTo>
                      <a:pt x="26" y="56"/>
                    </a:lnTo>
                    <a:lnTo>
                      <a:pt x="26" y="53"/>
                    </a:lnTo>
                    <a:lnTo>
                      <a:pt x="26" y="3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74" name="Freeform 375"/>
              <p:cNvSpPr>
                <a:spLocks noEditPoints="1"/>
              </p:cNvSpPr>
              <p:nvPr/>
            </p:nvSpPr>
            <p:spPr bwMode="auto">
              <a:xfrm>
                <a:off x="5461" y="1887"/>
                <a:ext cx="17" cy="27"/>
              </a:xfrm>
              <a:custGeom>
                <a:avLst/>
                <a:gdLst>
                  <a:gd name="T0" fmla="*/ 3 w 32"/>
                  <a:gd name="T1" fmla="*/ 0 h 53"/>
                  <a:gd name="T2" fmla="*/ 2 w 32"/>
                  <a:gd name="T3" fmla="*/ 1 h 53"/>
                  <a:gd name="T4" fmla="*/ 2 w 32"/>
                  <a:gd name="T5" fmla="*/ 1 h 53"/>
                  <a:gd name="T6" fmla="*/ 2 w 32"/>
                  <a:gd name="T7" fmla="*/ 1 h 53"/>
                  <a:gd name="T8" fmla="*/ 2 w 32"/>
                  <a:gd name="T9" fmla="*/ 1 h 53"/>
                  <a:gd name="T10" fmla="*/ 1 w 32"/>
                  <a:gd name="T11" fmla="*/ 1 h 53"/>
                  <a:gd name="T12" fmla="*/ 1 w 32"/>
                  <a:gd name="T13" fmla="*/ 1 h 53"/>
                  <a:gd name="T14" fmla="*/ 1 w 32"/>
                  <a:gd name="T15" fmla="*/ 2 h 53"/>
                  <a:gd name="T16" fmla="*/ 1 w 32"/>
                  <a:gd name="T17" fmla="*/ 2 h 53"/>
                  <a:gd name="T18" fmla="*/ 2 w 32"/>
                  <a:gd name="T19" fmla="*/ 2 h 53"/>
                  <a:gd name="T20" fmla="*/ 2 w 32"/>
                  <a:gd name="T21" fmla="*/ 2 h 53"/>
                  <a:gd name="T22" fmla="*/ 3 w 32"/>
                  <a:gd name="T23" fmla="*/ 2 h 53"/>
                  <a:gd name="T24" fmla="*/ 3 w 32"/>
                  <a:gd name="T25" fmla="*/ 2 h 53"/>
                  <a:gd name="T26" fmla="*/ 3 w 32"/>
                  <a:gd name="T27" fmla="*/ 3 h 53"/>
                  <a:gd name="T28" fmla="*/ 2 w 32"/>
                  <a:gd name="T29" fmla="*/ 3 h 53"/>
                  <a:gd name="T30" fmla="*/ 2 w 32"/>
                  <a:gd name="T31" fmla="*/ 4 h 53"/>
                  <a:gd name="T32" fmla="*/ 2 w 32"/>
                  <a:gd name="T33" fmla="*/ 4 h 53"/>
                  <a:gd name="T34" fmla="*/ 2 w 32"/>
                  <a:gd name="T35" fmla="*/ 4 h 53"/>
                  <a:gd name="T36" fmla="*/ 1 w 32"/>
                  <a:gd name="T37" fmla="*/ 4 h 53"/>
                  <a:gd name="T38" fmla="*/ 1 w 32"/>
                  <a:gd name="T39" fmla="*/ 4 h 53"/>
                  <a:gd name="T40" fmla="*/ 1 w 32"/>
                  <a:gd name="T41" fmla="*/ 3 h 53"/>
                  <a:gd name="T42" fmla="*/ 0 w 32"/>
                  <a:gd name="T43" fmla="*/ 3 h 53"/>
                  <a:gd name="T44" fmla="*/ 0 w 32"/>
                  <a:gd name="T45" fmla="*/ 2 h 53"/>
                  <a:gd name="T46" fmla="*/ 1 w 32"/>
                  <a:gd name="T47" fmla="*/ 2 h 53"/>
                  <a:gd name="T48" fmla="*/ 1 w 32"/>
                  <a:gd name="T49" fmla="*/ 1 h 53"/>
                  <a:gd name="T50" fmla="*/ 1 w 32"/>
                  <a:gd name="T51" fmla="*/ 1 h 53"/>
                  <a:gd name="T52" fmla="*/ 2 w 32"/>
                  <a:gd name="T53" fmla="*/ 1 h 53"/>
                  <a:gd name="T54" fmla="*/ 2 w 32"/>
                  <a:gd name="T55" fmla="*/ 0 h 53"/>
                  <a:gd name="T56" fmla="*/ 3 w 32"/>
                  <a:gd name="T57" fmla="*/ 0 h 53"/>
                  <a:gd name="T58" fmla="*/ 1 w 32"/>
                  <a:gd name="T59" fmla="*/ 2 h 53"/>
                  <a:gd name="T60" fmla="*/ 1 w 32"/>
                  <a:gd name="T61" fmla="*/ 3 h 53"/>
                  <a:gd name="T62" fmla="*/ 1 w 32"/>
                  <a:gd name="T63" fmla="*/ 3 h 53"/>
                  <a:gd name="T64" fmla="*/ 1 w 32"/>
                  <a:gd name="T65" fmla="*/ 4 h 53"/>
                  <a:gd name="T66" fmla="*/ 1 w 32"/>
                  <a:gd name="T67" fmla="*/ 4 h 53"/>
                  <a:gd name="T68" fmla="*/ 2 w 32"/>
                  <a:gd name="T69" fmla="*/ 4 h 53"/>
                  <a:gd name="T70" fmla="*/ 2 w 32"/>
                  <a:gd name="T71" fmla="*/ 4 h 53"/>
                  <a:gd name="T72" fmla="*/ 2 w 32"/>
                  <a:gd name="T73" fmla="*/ 3 h 53"/>
                  <a:gd name="T74" fmla="*/ 2 w 32"/>
                  <a:gd name="T75" fmla="*/ 3 h 53"/>
                  <a:gd name="T76" fmla="*/ 2 w 32"/>
                  <a:gd name="T77" fmla="*/ 3 h 53"/>
                  <a:gd name="T78" fmla="*/ 2 w 32"/>
                  <a:gd name="T79" fmla="*/ 3 h 53"/>
                  <a:gd name="T80" fmla="*/ 2 w 32"/>
                  <a:gd name="T81" fmla="*/ 2 h 53"/>
                  <a:gd name="T82" fmla="*/ 2 w 32"/>
                  <a:gd name="T83" fmla="*/ 2 h 53"/>
                  <a:gd name="T84" fmla="*/ 1 w 32"/>
                  <a:gd name="T85" fmla="*/ 2 h 53"/>
                  <a:gd name="T86" fmla="*/ 1 w 32"/>
                  <a:gd name="T87" fmla="*/ 2 h 53"/>
                  <a:gd name="T88" fmla="*/ 1 w 32"/>
                  <a:gd name="T89" fmla="*/ 2 h 5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2"/>
                  <a:gd name="T136" fmla="*/ 0 h 53"/>
                  <a:gd name="T137" fmla="*/ 32 w 32"/>
                  <a:gd name="T138" fmla="*/ 53 h 5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2" h="53">
                    <a:moveTo>
                      <a:pt x="32" y="0"/>
                    </a:moveTo>
                    <a:lnTo>
                      <a:pt x="28" y="1"/>
                    </a:lnTo>
                    <a:lnTo>
                      <a:pt x="25" y="3"/>
                    </a:lnTo>
                    <a:lnTo>
                      <a:pt x="22" y="6"/>
                    </a:lnTo>
                    <a:lnTo>
                      <a:pt x="18" y="8"/>
                    </a:lnTo>
                    <a:lnTo>
                      <a:pt x="15" y="11"/>
                    </a:lnTo>
                    <a:lnTo>
                      <a:pt x="14" y="15"/>
                    </a:lnTo>
                    <a:lnTo>
                      <a:pt x="12" y="21"/>
                    </a:lnTo>
                    <a:lnTo>
                      <a:pt x="15" y="21"/>
                    </a:lnTo>
                    <a:lnTo>
                      <a:pt x="17" y="20"/>
                    </a:lnTo>
                    <a:lnTo>
                      <a:pt x="24" y="20"/>
                    </a:lnTo>
                    <a:lnTo>
                      <a:pt x="31" y="27"/>
                    </a:lnTo>
                    <a:lnTo>
                      <a:pt x="32" y="31"/>
                    </a:lnTo>
                    <a:lnTo>
                      <a:pt x="32" y="39"/>
                    </a:lnTo>
                    <a:lnTo>
                      <a:pt x="29" y="43"/>
                    </a:lnTo>
                    <a:lnTo>
                      <a:pt x="27" y="49"/>
                    </a:lnTo>
                    <a:lnTo>
                      <a:pt x="21" y="52"/>
                    </a:lnTo>
                    <a:lnTo>
                      <a:pt x="17" y="53"/>
                    </a:lnTo>
                    <a:lnTo>
                      <a:pt x="12" y="52"/>
                    </a:lnTo>
                    <a:lnTo>
                      <a:pt x="7" y="50"/>
                    </a:lnTo>
                    <a:lnTo>
                      <a:pt x="1" y="42"/>
                    </a:lnTo>
                    <a:lnTo>
                      <a:pt x="0" y="38"/>
                    </a:lnTo>
                    <a:lnTo>
                      <a:pt x="0" y="27"/>
                    </a:lnTo>
                    <a:lnTo>
                      <a:pt x="1" y="21"/>
                    </a:lnTo>
                    <a:lnTo>
                      <a:pt x="4" y="15"/>
                    </a:lnTo>
                    <a:lnTo>
                      <a:pt x="10" y="7"/>
                    </a:lnTo>
                    <a:lnTo>
                      <a:pt x="21" y="1"/>
                    </a:lnTo>
                    <a:lnTo>
                      <a:pt x="27" y="0"/>
                    </a:lnTo>
                    <a:lnTo>
                      <a:pt x="32" y="0"/>
                    </a:lnTo>
                    <a:close/>
                    <a:moveTo>
                      <a:pt x="11" y="25"/>
                    </a:moveTo>
                    <a:lnTo>
                      <a:pt x="11" y="42"/>
                    </a:lnTo>
                    <a:lnTo>
                      <a:pt x="14" y="48"/>
                    </a:lnTo>
                    <a:lnTo>
                      <a:pt x="15" y="49"/>
                    </a:lnTo>
                    <a:lnTo>
                      <a:pt x="15" y="50"/>
                    </a:lnTo>
                    <a:lnTo>
                      <a:pt x="17" y="50"/>
                    </a:lnTo>
                    <a:lnTo>
                      <a:pt x="20" y="49"/>
                    </a:lnTo>
                    <a:lnTo>
                      <a:pt x="21" y="48"/>
                    </a:lnTo>
                    <a:lnTo>
                      <a:pt x="21" y="46"/>
                    </a:lnTo>
                    <a:lnTo>
                      <a:pt x="22" y="43"/>
                    </a:lnTo>
                    <a:lnTo>
                      <a:pt x="22" y="34"/>
                    </a:lnTo>
                    <a:lnTo>
                      <a:pt x="20" y="25"/>
                    </a:lnTo>
                    <a:lnTo>
                      <a:pt x="18" y="24"/>
                    </a:lnTo>
                    <a:lnTo>
                      <a:pt x="15" y="22"/>
                    </a:lnTo>
                    <a:lnTo>
                      <a:pt x="14" y="24"/>
                    </a:lnTo>
                    <a:lnTo>
                      <a:pt x="11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75" name="Freeform 376"/>
              <p:cNvSpPr>
                <a:spLocks/>
              </p:cNvSpPr>
              <p:nvPr/>
            </p:nvSpPr>
            <p:spPr bwMode="auto">
              <a:xfrm>
                <a:off x="3478" y="1868"/>
                <a:ext cx="33" cy="37"/>
              </a:xfrm>
              <a:custGeom>
                <a:avLst/>
                <a:gdLst>
                  <a:gd name="T0" fmla="*/ 2 w 66"/>
                  <a:gd name="T1" fmla="*/ 0 h 73"/>
                  <a:gd name="T2" fmla="*/ 2 w 66"/>
                  <a:gd name="T3" fmla="*/ 0 h 73"/>
                  <a:gd name="T4" fmla="*/ 3 w 66"/>
                  <a:gd name="T5" fmla="*/ 1 h 73"/>
                  <a:gd name="T6" fmla="*/ 3 w 66"/>
                  <a:gd name="T7" fmla="*/ 1 h 73"/>
                  <a:gd name="T8" fmla="*/ 3 w 66"/>
                  <a:gd name="T9" fmla="*/ 1 h 73"/>
                  <a:gd name="T10" fmla="*/ 4 w 66"/>
                  <a:gd name="T11" fmla="*/ 1 h 73"/>
                  <a:gd name="T12" fmla="*/ 4 w 66"/>
                  <a:gd name="T13" fmla="*/ 0 h 73"/>
                  <a:gd name="T14" fmla="*/ 4 w 66"/>
                  <a:gd name="T15" fmla="*/ 0 h 73"/>
                  <a:gd name="T16" fmla="*/ 4 w 66"/>
                  <a:gd name="T17" fmla="*/ 2 h 73"/>
                  <a:gd name="T18" fmla="*/ 4 w 66"/>
                  <a:gd name="T19" fmla="*/ 2 h 73"/>
                  <a:gd name="T20" fmla="*/ 3 w 66"/>
                  <a:gd name="T21" fmla="*/ 2 h 73"/>
                  <a:gd name="T22" fmla="*/ 3 w 66"/>
                  <a:gd name="T23" fmla="*/ 1 h 73"/>
                  <a:gd name="T24" fmla="*/ 3 w 66"/>
                  <a:gd name="T25" fmla="*/ 1 h 73"/>
                  <a:gd name="T26" fmla="*/ 3 w 66"/>
                  <a:gd name="T27" fmla="*/ 1 h 73"/>
                  <a:gd name="T28" fmla="*/ 2 w 66"/>
                  <a:gd name="T29" fmla="*/ 1 h 73"/>
                  <a:gd name="T30" fmla="*/ 1 w 66"/>
                  <a:gd name="T31" fmla="*/ 1 h 73"/>
                  <a:gd name="T32" fmla="*/ 1 w 66"/>
                  <a:gd name="T33" fmla="*/ 1 h 73"/>
                  <a:gd name="T34" fmla="*/ 1 w 66"/>
                  <a:gd name="T35" fmla="*/ 1 h 73"/>
                  <a:gd name="T36" fmla="*/ 1 w 66"/>
                  <a:gd name="T37" fmla="*/ 2 h 73"/>
                  <a:gd name="T38" fmla="*/ 1 w 66"/>
                  <a:gd name="T39" fmla="*/ 2 h 73"/>
                  <a:gd name="T40" fmla="*/ 1 w 66"/>
                  <a:gd name="T41" fmla="*/ 3 h 73"/>
                  <a:gd name="T42" fmla="*/ 1 w 66"/>
                  <a:gd name="T43" fmla="*/ 4 h 73"/>
                  <a:gd name="T44" fmla="*/ 1 w 66"/>
                  <a:gd name="T45" fmla="*/ 4 h 73"/>
                  <a:gd name="T46" fmla="*/ 1 w 66"/>
                  <a:gd name="T47" fmla="*/ 4 h 73"/>
                  <a:gd name="T48" fmla="*/ 2 w 66"/>
                  <a:gd name="T49" fmla="*/ 5 h 73"/>
                  <a:gd name="T50" fmla="*/ 2 w 66"/>
                  <a:gd name="T51" fmla="*/ 5 h 73"/>
                  <a:gd name="T52" fmla="*/ 2 w 66"/>
                  <a:gd name="T53" fmla="*/ 5 h 73"/>
                  <a:gd name="T54" fmla="*/ 2 w 66"/>
                  <a:gd name="T55" fmla="*/ 5 h 73"/>
                  <a:gd name="T56" fmla="*/ 2 w 66"/>
                  <a:gd name="T57" fmla="*/ 5 h 73"/>
                  <a:gd name="T58" fmla="*/ 3 w 66"/>
                  <a:gd name="T59" fmla="*/ 5 h 73"/>
                  <a:gd name="T60" fmla="*/ 3 w 66"/>
                  <a:gd name="T61" fmla="*/ 5 h 73"/>
                  <a:gd name="T62" fmla="*/ 3 w 66"/>
                  <a:gd name="T63" fmla="*/ 4 h 73"/>
                  <a:gd name="T64" fmla="*/ 4 w 66"/>
                  <a:gd name="T65" fmla="*/ 4 h 73"/>
                  <a:gd name="T66" fmla="*/ 4 w 66"/>
                  <a:gd name="T67" fmla="*/ 4 h 73"/>
                  <a:gd name="T68" fmla="*/ 3 w 66"/>
                  <a:gd name="T69" fmla="*/ 5 h 73"/>
                  <a:gd name="T70" fmla="*/ 3 w 66"/>
                  <a:gd name="T71" fmla="*/ 5 h 73"/>
                  <a:gd name="T72" fmla="*/ 2 w 66"/>
                  <a:gd name="T73" fmla="*/ 5 h 73"/>
                  <a:gd name="T74" fmla="*/ 1 w 66"/>
                  <a:gd name="T75" fmla="*/ 5 h 73"/>
                  <a:gd name="T76" fmla="*/ 1 w 66"/>
                  <a:gd name="T77" fmla="*/ 5 h 73"/>
                  <a:gd name="T78" fmla="*/ 1 w 66"/>
                  <a:gd name="T79" fmla="*/ 5 h 73"/>
                  <a:gd name="T80" fmla="*/ 1 w 66"/>
                  <a:gd name="T81" fmla="*/ 5 h 73"/>
                  <a:gd name="T82" fmla="*/ 1 w 66"/>
                  <a:gd name="T83" fmla="*/ 4 h 73"/>
                  <a:gd name="T84" fmla="*/ 1 w 66"/>
                  <a:gd name="T85" fmla="*/ 4 h 73"/>
                  <a:gd name="T86" fmla="*/ 1 w 66"/>
                  <a:gd name="T87" fmla="*/ 4 h 73"/>
                  <a:gd name="T88" fmla="*/ 0 w 66"/>
                  <a:gd name="T89" fmla="*/ 3 h 73"/>
                  <a:gd name="T90" fmla="*/ 0 w 66"/>
                  <a:gd name="T91" fmla="*/ 3 h 73"/>
                  <a:gd name="T92" fmla="*/ 1 w 66"/>
                  <a:gd name="T93" fmla="*/ 2 h 73"/>
                  <a:gd name="T94" fmla="*/ 1 w 66"/>
                  <a:gd name="T95" fmla="*/ 2 h 73"/>
                  <a:gd name="T96" fmla="*/ 1 w 66"/>
                  <a:gd name="T97" fmla="*/ 1 h 73"/>
                  <a:gd name="T98" fmla="*/ 1 w 66"/>
                  <a:gd name="T99" fmla="*/ 1 h 73"/>
                  <a:gd name="T100" fmla="*/ 1 w 66"/>
                  <a:gd name="T101" fmla="*/ 1 h 73"/>
                  <a:gd name="T102" fmla="*/ 1 w 66"/>
                  <a:gd name="T103" fmla="*/ 1 h 73"/>
                  <a:gd name="T104" fmla="*/ 2 w 66"/>
                  <a:gd name="T105" fmla="*/ 0 h 73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6"/>
                  <a:gd name="T160" fmla="*/ 0 h 73"/>
                  <a:gd name="T161" fmla="*/ 66 w 66"/>
                  <a:gd name="T162" fmla="*/ 73 h 73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6" h="73">
                    <a:moveTo>
                      <a:pt x="32" y="0"/>
                    </a:moveTo>
                    <a:lnTo>
                      <a:pt x="43" y="0"/>
                    </a:lnTo>
                    <a:lnTo>
                      <a:pt x="55" y="3"/>
                    </a:lnTo>
                    <a:lnTo>
                      <a:pt x="58" y="4"/>
                    </a:lnTo>
                    <a:lnTo>
                      <a:pt x="62" y="4"/>
                    </a:lnTo>
                    <a:lnTo>
                      <a:pt x="65" y="2"/>
                    </a:lnTo>
                    <a:lnTo>
                      <a:pt x="65" y="0"/>
                    </a:lnTo>
                    <a:lnTo>
                      <a:pt x="66" y="0"/>
                    </a:lnTo>
                    <a:lnTo>
                      <a:pt x="66" y="24"/>
                    </a:lnTo>
                    <a:lnTo>
                      <a:pt x="65" y="24"/>
                    </a:lnTo>
                    <a:lnTo>
                      <a:pt x="63" y="18"/>
                    </a:lnTo>
                    <a:lnTo>
                      <a:pt x="59" y="13"/>
                    </a:lnTo>
                    <a:lnTo>
                      <a:pt x="56" y="10"/>
                    </a:lnTo>
                    <a:lnTo>
                      <a:pt x="48" y="4"/>
                    </a:lnTo>
                    <a:lnTo>
                      <a:pt x="38" y="4"/>
                    </a:lnTo>
                    <a:lnTo>
                      <a:pt x="29" y="7"/>
                    </a:lnTo>
                    <a:lnTo>
                      <a:pt x="27" y="11"/>
                    </a:lnTo>
                    <a:lnTo>
                      <a:pt x="24" y="14"/>
                    </a:lnTo>
                    <a:lnTo>
                      <a:pt x="22" y="17"/>
                    </a:lnTo>
                    <a:lnTo>
                      <a:pt x="20" y="28"/>
                    </a:lnTo>
                    <a:lnTo>
                      <a:pt x="20" y="48"/>
                    </a:lnTo>
                    <a:lnTo>
                      <a:pt x="21" y="53"/>
                    </a:lnTo>
                    <a:lnTo>
                      <a:pt x="27" y="62"/>
                    </a:lnTo>
                    <a:lnTo>
                      <a:pt x="29" y="63"/>
                    </a:lnTo>
                    <a:lnTo>
                      <a:pt x="32" y="66"/>
                    </a:lnTo>
                    <a:lnTo>
                      <a:pt x="35" y="67"/>
                    </a:lnTo>
                    <a:lnTo>
                      <a:pt x="38" y="67"/>
                    </a:lnTo>
                    <a:lnTo>
                      <a:pt x="42" y="69"/>
                    </a:lnTo>
                    <a:lnTo>
                      <a:pt x="46" y="67"/>
                    </a:lnTo>
                    <a:lnTo>
                      <a:pt x="50" y="67"/>
                    </a:lnTo>
                    <a:lnTo>
                      <a:pt x="55" y="65"/>
                    </a:lnTo>
                    <a:lnTo>
                      <a:pt x="58" y="63"/>
                    </a:lnTo>
                    <a:lnTo>
                      <a:pt x="66" y="55"/>
                    </a:lnTo>
                    <a:lnTo>
                      <a:pt x="66" y="62"/>
                    </a:lnTo>
                    <a:lnTo>
                      <a:pt x="53" y="70"/>
                    </a:lnTo>
                    <a:lnTo>
                      <a:pt x="49" y="72"/>
                    </a:lnTo>
                    <a:lnTo>
                      <a:pt x="43" y="73"/>
                    </a:lnTo>
                    <a:lnTo>
                      <a:pt x="31" y="73"/>
                    </a:lnTo>
                    <a:lnTo>
                      <a:pt x="25" y="72"/>
                    </a:lnTo>
                    <a:lnTo>
                      <a:pt x="18" y="69"/>
                    </a:lnTo>
                    <a:lnTo>
                      <a:pt x="13" y="65"/>
                    </a:lnTo>
                    <a:lnTo>
                      <a:pt x="8" y="60"/>
                    </a:lnTo>
                    <a:lnTo>
                      <a:pt x="4" y="55"/>
                    </a:lnTo>
                    <a:lnTo>
                      <a:pt x="1" y="49"/>
                    </a:lnTo>
                    <a:lnTo>
                      <a:pt x="0" y="44"/>
                    </a:lnTo>
                    <a:lnTo>
                      <a:pt x="0" y="38"/>
                    </a:lnTo>
                    <a:lnTo>
                      <a:pt x="3" y="24"/>
                    </a:lnTo>
                    <a:lnTo>
                      <a:pt x="6" y="18"/>
                    </a:lnTo>
                    <a:lnTo>
                      <a:pt x="10" y="13"/>
                    </a:lnTo>
                    <a:lnTo>
                      <a:pt x="14" y="9"/>
                    </a:lnTo>
                    <a:lnTo>
                      <a:pt x="20" y="4"/>
                    </a:lnTo>
                    <a:lnTo>
                      <a:pt x="25" y="2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76" name="Freeform 377"/>
              <p:cNvSpPr>
                <a:spLocks noEditPoints="1"/>
              </p:cNvSpPr>
              <p:nvPr/>
            </p:nvSpPr>
            <p:spPr bwMode="auto">
              <a:xfrm>
                <a:off x="3517" y="1868"/>
                <a:ext cx="36" cy="37"/>
              </a:xfrm>
              <a:custGeom>
                <a:avLst/>
                <a:gdLst>
                  <a:gd name="T0" fmla="*/ 2 w 73"/>
                  <a:gd name="T1" fmla="*/ 1 h 73"/>
                  <a:gd name="T2" fmla="*/ 1 w 73"/>
                  <a:gd name="T3" fmla="*/ 1 h 73"/>
                  <a:gd name="T4" fmla="*/ 1 w 73"/>
                  <a:gd name="T5" fmla="*/ 1 h 73"/>
                  <a:gd name="T6" fmla="*/ 1 w 73"/>
                  <a:gd name="T7" fmla="*/ 1 h 73"/>
                  <a:gd name="T8" fmla="*/ 1 w 73"/>
                  <a:gd name="T9" fmla="*/ 2 h 73"/>
                  <a:gd name="T10" fmla="*/ 1 w 73"/>
                  <a:gd name="T11" fmla="*/ 3 h 73"/>
                  <a:gd name="T12" fmla="*/ 1 w 73"/>
                  <a:gd name="T13" fmla="*/ 4 h 73"/>
                  <a:gd name="T14" fmla="*/ 1 w 73"/>
                  <a:gd name="T15" fmla="*/ 5 h 73"/>
                  <a:gd name="T16" fmla="*/ 1 w 73"/>
                  <a:gd name="T17" fmla="*/ 5 h 73"/>
                  <a:gd name="T18" fmla="*/ 2 w 73"/>
                  <a:gd name="T19" fmla="*/ 5 h 73"/>
                  <a:gd name="T20" fmla="*/ 2 w 73"/>
                  <a:gd name="T21" fmla="*/ 5 h 73"/>
                  <a:gd name="T22" fmla="*/ 2 w 73"/>
                  <a:gd name="T23" fmla="*/ 5 h 73"/>
                  <a:gd name="T24" fmla="*/ 3 w 73"/>
                  <a:gd name="T25" fmla="*/ 5 h 73"/>
                  <a:gd name="T26" fmla="*/ 3 w 73"/>
                  <a:gd name="T27" fmla="*/ 4 h 73"/>
                  <a:gd name="T28" fmla="*/ 3 w 73"/>
                  <a:gd name="T29" fmla="*/ 4 h 73"/>
                  <a:gd name="T30" fmla="*/ 3 w 73"/>
                  <a:gd name="T31" fmla="*/ 3 h 73"/>
                  <a:gd name="T32" fmla="*/ 3 w 73"/>
                  <a:gd name="T33" fmla="*/ 2 h 73"/>
                  <a:gd name="T34" fmla="*/ 3 w 73"/>
                  <a:gd name="T35" fmla="*/ 2 h 73"/>
                  <a:gd name="T36" fmla="*/ 3 w 73"/>
                  <a:gd name="T37" fmla="*/ 2 h 73"/>
                  <a:gd name="T38" fmla="*/ 3 w 73"/>
                  <a:gd name="T39" fmla="*/ 1 h 73"/>
                  <a:gd name="T40" fmla="*/ 3 w 73"/>
                  <a:gd name="T41" fmla="*/ 1 h 73"/>
                  <a:gd name="T42" fmla="*/ 2 w 73"/>
                  <a:gd name="T43" fmla="*/ 1 h 73"/>
                  <a:gd name="T44" fmla="*/ 2 w 73"/>
                  <a:gd name="T45" fmla="*/ 1 h 73"/>
                  <a:gd name="T46" fmla="*/ 2 w 73"/>
                  <a:gd name="T47" fmla="*/ 1 h 73"/>
                  <a:gd name="T48" fmla="*/ 2 w 73"/>
                  <a:gd name="T49" fmla="*/ 1 h 73"/>
                  <a:gd name="T50" fmla="*/ 2 w 73"/>
                  <a:gd name="T51" fmla="*/ 0 h 73"/>
                  <a:gd name="T52" fmla="*/ 3 w 73"/>
                  <a:gd name="T53" fmla="*/ 1 h 73"/>
                  <a:gd name="T54" fmla="*/ 3 w 73"/>
                  <a:gd name="T55" fmla="*/ 1 h 73"/>
                  <a:gd name="T56" fmla="*/ 4 w 73"/>
                  <a:gd name="T57" fmla="*/ 2 h 73"/>
                  <a:gd name="T58" fmla="*/ 4 w 73"/>
                  <a:gd name="T59" fmla="*/ 3 h 73"/>
                  <a:gd name="T60" fmla="*/ 4 w 73"/>
                  <a:gd name="T61" fmla="*/ 3 h 73"/>
                  <a:gd name="T62" fmla="*/ 4 w 73"/>
                  <a:gd name="T63" fmla="*/ 4 h 73"/>
                  <a:gd name="T64" fmla="*/ 3 w 73"/>
                  <a:gd name="T65" fmla="*/ 5 h 73"/>
                  <a:gd name="T66" fmla="*/ 3 w 73"/>
                  <a:gd name="T67" fmla="*/ 5 h 73"/>
                  <a:gd name="T68" fmla="*/ 2 w 73"/>
                  <a:gd name="T69" fmla="*/ 5 h 73"/>
                  <a:gd name="T70" fmla="*/ 1 w 73"/>
                  <a:gd name="T71" fmla="*/ 5 h 73"/>
                  <a:gd name="T72" fmla="*/ 1 w 73"/>
                  <a:gd name="T73" fmla="*/ 5 h 73"/>
                  <a:gd name="T74" fmla="*/ 0 w 73"/>
                  <a:gd name="T75" fmla="*/ 4 h 73"/>
                  <a:gd name="T76" fmla="*/ 0 w 73"/>
                  <a:gd name="T77" fmla="*/ 4 h 73"/>
                  <a:gd name="T78" fmla="*/ 0 w 73"/>
                  <a:gd name="T79" fmla="*/ 3 h 73"/>
                  <a:gd name="T80" fmla="*/ 0 w 73"/>
                  <a:gd name="T81" fmla="*/ 2 h 73"/>
                  <a:gd name="T82" fmla="*/ 0 w 73"/>
                  <a:gd name="T83" fmla="*/ 1 h 73"/>
                  <a:gd name="T84" fmla="*/ 1 w 73"/>
                  <a:gd name="T85" fmla="*/ 1 h 73"/>
                  <a:gd name="T86" fmla="*/ 2 w 73"/>
                  <a:gd name="T87" fmla="*/ 0 h 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3"/>
                  <a:gd name="T133" fmla="*/ 0 h 73"/>
                  <a:gd name="T134" fmla="*/ 73 w 73"/>
                  <a:gd name="T135" fmla="*/ 73 h 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3" h="73">
                    <a:moveTo>
                      <a:pt x="32" y="3"/>
                    </a:moveTo>
                    <a:lnTo>
                      <a:pt x="28" y="6"/>
                    </a:lnTo>
                    <a:lnTo>
                      <a:pt x="25" y="9"/>
                    </a:lnTo>
                    <a:lnTo>
                      <a:pt x="23" y="13"/>
                    </a:lnTo>
                    <a:lnTo>
                      <a:pt x="20" y="23"/>
                    </a:lnTo>
                    <a:lnTo>
                      <a:pt x="18" y="37"/>
                    </a:lnTo>
                    <a:lnTo>
                      <a:pt x="20" y="52"/>
                    </a:lnTo>
                    <a:lnTo>
                      <a:pt x="27" y="66"/>
                    </a:lnTo>
                    <a:lnTo>
                      <a:pt x="30" y="67"/>
                    </a:lnTo>
                    <a:lnTo>
                      <a:pt x="34" y="69"/>
                    </a:lnTo>
                    <a:lnTo>
                      <a:pt x="42" y="69"/>
                    </a:lnTo>
                    <a:lnTo>
                      <a:pt x="45" y="67"/>
                    </a:lnTo>
                    <a:lnTo>
                      <a:pt x="48" y="65"/>
                    </a:lnTo>
                    <a:lnTo>
                      <a:pt x="51" y="60"/>
                    </a:lnTo>
                    <a:lnTo>
                      <a:pt x="52" y="56"/>
                    </a:lnTo>
                    <a:lnTo>
                      <a:pt x="55" y="45"/>
                    </a:lnTo>
                    <a:lnTo>
                      <a:pt x="55" y="25"/>
                    </a:lnTo>
                    <a:lnTo>
                      <a:pt x="53" y="20"/>
                    </a:lnTo>
                    <a:lnTo>
                      <a:pt x="52" y="17"/>
                    </a:lnTo>
                    <a:lnTo>
                      <a:pt x="51" y="11"/>
                    </a:lnTo>
                    <a:lnTo>
                      <a:pt x="48" y="9"/>
                    </a:lnTo>
                    <a:lnTo>
                      <a:pt x="46" y="6"/>
                    </a:lnTo>
                    <a:lnTo>
                      <a:pt x="42" y="4"/>
                    </a:lnTo>
                    <a:lnTo>
                      <a:pt x="37" y="3"/>
                    </a:lnTo>
                    <a:lnTo>
                      <a:pt x="32" y="3"/>
                    </a:lnTo>
                    <a:close/>
                    <a:moveTo>
                      <a:pt x="37" y="0"/>
                    </a:moveTo>
                    <a:lnTo>
                      <a:pt x="51" y="3"/>
                    </a:lnTo>
                    <a:lnTo>
                      <a:pt x="63" y="10"/>
                    </a:lnTo>
                    <a:lnTo>
                      <a:pt x="72" y="21"/>
                    </a:lnTo>
                    <a:lnTo>
                      <a:pt x="73" y="35"/>
                    </a:lnTo>
                    <a:lnTo>
                      <a:pt x="72" y="48"/>
                    </a:lnTo>
                    <a:lnTo>
                      <a:pt x="66" y="59"/>
                    </a:lnTo>
                    <a:lnTo>
                      <a:pt x="58" y="66"/>
                    </a:lnTo>
                    <a:lnTo>
                      <a:pt x="49" y="72"/>
                    </a:lnTo>
                    <a:lnTo>
                      <a:pt x="37" y="73"/>
                    </a:lnTo>
                    <a:lnTo>
                      <a:pt x="25" y="72"/>
                    </a:lnTo>
                    <a:lnTo>
                      <a:pt x="16" y="67"/>
                    </a:lnTo>
                    <a:lnTo>
                      <a:pt x="7" y="59"/>
                    </a:lnTo>
                    <a:lnTo>
                      <a:pt x="2" y="49"/>
                    </a:lnTo>
                    <a:lnTo>
                      <a:pt x="0" y="37"/>
                    </a:lnTo>
                    <a:lnTo>
                      <a:pt x="3" y="21"/>
                    </a:lnTo>
                    <a:lnTo>
                      <a:pt x="10" y="10"/>
                    </a:lnTo>
                    <a:lnTo>
                      <a:pt x="23" y="3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77" name="Freeform 378"/>
              <p:cNvSpPr>
                <a:spLocks/>
              </p:cNvSpPr>
              <p:nvPr/>
            </p:nvSpPr>
            <p:spPr bwMode="auto">
              <a:xfrm>
                <a:off x="3556" y="1869"/>
                <a:ext cx="49" cy="35"/>
              </a:xfrm>
              <a:custGeom>
                <a:avLst/>
                <a:gdLst>
                  <a:gd name="T0" fmla="*/ 0 w 97"/>
                  <a:gd name="T1" fmla="*/ 0 h 70"/>
                  <a:gd name="T2" fmla="*/ 2 w 97"/>
                  <a:gd name="T3" fmla="*/ 0 h 70"/>
                  <a:gd name="T4" fmla="*/ 3 w 97"/>
                  <a:gd name="T5" fmla="*/ 2 h 70"/>
                  <a:gd name="T6" fmla="*/ 5 w 97"/>
                  <a:gd name="T7" fmla="*/ 0 h 70"/>
                  <a:gd name="T8" fmla="*/ 7 w 97"/>
                  <a:gd name="T9" fmla="*/ 0 h 70"/>
                  <a:gd name="T10" fmla="*/ 7 w 97"/>
                  <a:gd name="T11" fmla="*/ 1 h 70"/>
                  <a:gd name="T12" fmla="*/ 6 w 97"/>
                  <a:gd name="T13" fmla="*/ 1 h 70"/>
                  <a:gd name="T14" fmla="*/ 6 w 97"/>
                  <a:gd name="T15" fmla="*/ 1 h 70"/>
                  <a:gd name="T16" fmla="*/ 6 w 97"/>
                  <a:gd name="T17" fmla="*/ 1 h 70"/>
                  <a:gd name="T18" fmla="*/ 6 w 97"/>
                  <a:gd name="T19" fmla="*/ 1 h 70"/>
                  <a:gd name="T20" fmla="*/ 6 w 97"/>
                  <a:gd name="T21" fmla="*/ 4 h 70"/>
                  <a:gd name="T22" fmla="*/ 6 w 97"/>
                  <a:gd name="T23" fmla="*/ 4 h 70"/>
                  <a:gd name="T24" fmla="*/ 7 w 97"/>
                  <a:gd name="T25" fmla="*/ 4 h 70"/>
                  <a:gd name="T26" fmla="*/ 7 w 97"/>
                  <a:gd name="T27" fmla="*/ 4 h 70"/>
                  <a:gd name="T28" fmla="*/ 4 w 97"/>
                  <a:gd name="T29" fmla="*/ 4 h 70"/>
                  <a:gd name="T30" fmla="*/ 4 w 97"/>
                  <a:gd name="T31" fmla="*/ 4 h 70"/>
                  <a:gd name="T32" fmla="*/ 5 w 97"/>
                  <a:gd name="T33" fmla="*/ 4 h 70"/>
                  <a:gd name="T34" fmla="*/ 5 w 97"/>
                  <a:gd name="T35" fmla="*/ 4 h 70"/>
                  <a:gd name="T36" fmla="*/ 5 w 97"/>
                  <a:gd name="T37" fmla="*/ 3 h 70"/>
                  <a:gd name="T38" fmla="*/ 5 w 97"/>
                  <a:gd name="T39" fmla="*/ 1 h 70"/>
                  <a:gd name="T40" fmla="*/ 3 w 97"/>
                  <a:gd name="T41" fmla="*/ 4 h 70"/>
                  <a:gd name="T42" fmla="*/ 3 w 97"/>
                  <a:gd name="T43" fmla="*/ 4 h 70"/>
                  <a:gd name="T44" fmla="*/ 1 w 97"/>
                  <a:gd name="T45" fmla="*/ 1 h 70"/>
                  <a:gd name="T46" fmla="*/ 1 w 97"/>
                  <a:gd name="T47" fmla="*/ 3 h 70"/>
                  <a:gd name="T48" fmla="*/ 1 w 97"/>
                  <a:gd name="T49" fmla="*/ 3 h 70"/>
                  <a:gd name="T50" fmla="*/ 2 w 97"/>
                  <a:gd name="T51" fmla="*/ 4 h 70"/>
                  <a:gd name="T52" fmla="*/ 2 w 97"/>
                  <a:gd name="T53" fmla="*/ 4 h 70"/>
                  <a:gd name="T54" fmla="*/ 2 w 97"/>
                  <a:gd name="T55" fmla="*/ 4 h 70"/>
                  <a:gd name="T56" fmla="*/ 2 w 97"/>
                  <a:gd name="T57" fmla="*/ 4 h 70"/>
                  <a:gd name="T58" fmla="*/ 0 w 97"/>
                  <a:gd name="T59" fmla="*/ 4 h 70"/>
                  <a:gd name="T60" fmla="*/ 0 w 97"/>
                  <a:gd name="T61" fmla="*/ 4 h 70"/>
                  <a:gd name="T62" fmla="*/ 1 w 97"/>
                  <a:gd name="T63" fmla="*/ 4 h 70"/>
                  <a:gd name="T64" fmla="*/ 1 w 97"/>
                  <a:gd name="T65" fmla="*/ 3 h 70"/>
                  <a:gd name="T66" fmla="*/ 1 w 97"/>
                  <a:gd name="T67" fmla="*/ 1 h 70"/>
                  <a:gd name="T68" fmla="*/ 1 w 97"/>
                  <a:gd name="T69" fmla="*/ 1 h 70"/>
                  <a:gd name="T70" fmla="*/ 1 w 97"/>
                  <a:gd name="T71" fmla="*/ 1 h 70"/>
                  <a:gd name="T72" fmla="*/ 1 w 97"/>
                  <a:gd name="T73" fmla="*/ 1 h 70"/>
                  <a:gd name="T74" fmla="*/ 1 w 97"/>
                  <a:gd name="T75" fmla="*/ 1 h 70"/>
                  <a:gd name="T76" fmla="*/ 0 w 97"/>
                  <a:gd name="T77" fmla="*/ 1 h 70"/>
                  <a:gd name="T78" fmla="*/ 0 w 97"/>
                  <a:gd name="T79" fmla="*/ 0 h 7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97"/>
                  <a:gd name="T121" fmla="*/ 0 h 70"/>
                  <a:gd name="T122" fmla="*/ 97 w 97"/>
                  <a:gd name="T123" fmla="*/ 70 h 7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97" h="70">
                    <a:moveTo>
                      <a:pt x="0" y="0"/>
                    </a:moveTo>
                    <a:lnTo>
                      <a:pt x="28" y="0"/>
                    </a:lnTo>
                    <a:lnTo>
                      <a:pt x="48" y="46"/>
                    </a:lnTo>
                    <a:lnTo>
                      <a:pt x="67" y="0"/>
                    </a:lnTo>
                    <a:lnTo>
                      <a:pt x="97" y="0"/>
                    </a:lnTo>
                    <a:lnTo>
                      <a:pt x="97" y="1"/>
                    </a:lnTo>
                    <a:lnTo>
                      <a:pt x="91" y="1"/>
                    </a:lnTo>
                    <a:lnTo>
                      <a:pt x="88" y="2"/>
                    </a:lnTo>
                    <a:lnTo>
                      <a:pt x="88" y="4"/>
                    </a:lnTo>
                    <a:lnTo>
                      <a:pt x="87" y="4"/>
                    </a:lnTo>
                    <a:lnTo>
                      <a:pt x="87" y="64"/>
                    </a:lnTo>
                    <a:lnTo>
                      <a:pt x="90" y="67"/>
                    </a:lnTo>
                    <a:lnTo>
                      <a:pt x="97" y="67"/>
                    </a:lnTo>
                    <a:lnTo>
                      <a:pt x="97" y="70"/>
                    </a:lnTo>
                    <a:lnTo>
                      <a:pt x="60" y="70"/>
                    </a:lnTo>
                    <a:lnTo>
                      <a:pt x="60" y="67"/>
                    </a:lnTo>
                    <a:lnTo>
                      <a:pt x="69" y="67"/>
                    </a:lnTo>
                    <a:lnTo>
                      <a:pt x="69" y="64"/>
                    </a:lnTo>
                    <a:lnTo>
                      <a:pt x="70" y="63"/>
                    </a:lnTo>
                    <a:lnTo>
                      <a:pt x="70" y="5"/>
                    </a:lnTo>
                    <a:lnTo>
                      <a:pt x="42" y="70"/>
                    </a:lnTo>
                    <a:lnTo>
                      <a:pt x="41" y="70"/>
                    </a:lnTo>
                    <a:lnTo>
                      <a:pt x="14" y="5"/>
                    </a:lnTo>
                    <a:lnTo>
                      <a:pt x="14" y="61"/>
                    </a:lnTo>
                    <a:lnTo>
                      <a:pt x="15" y="63"/>
                    </a:lnTo>
                    <a:lnTo>
                      <a:pt x="17" y="65"/>
                    </a:lnTo>
                    <a:lnTo>
                      <a:pt x="18" y="67"/>
                    </a:lnTo>
                    <a:lnTo>
                      <a:pt x="25" y="67"/>
                    </a:lnTo>
                    <a:lnTo>
                      <a:pt x="25" y="70"/>
                    </a:lnTo>
                    <a:lnTo>
                      <a:pt x="0" y="70"/>
                    </a:lnTo>
                    <a:lnTo>
                      <a:pt x="0" y="67"/>
                    </a:lnTo>
                    <a:lnTo>
                      <a:pt x="6" y="67"/>
                    </a:lnTo>
                    <a:lnTo>
                      <a:pt x="10" y="63"/>
                    </a:lnTo>
                    <a:lnTo>
                      <a:pt x="10" y="7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78" name="Freeform 379"/>
              <p:cNvSpPr>
                <a:spLocks/>
              </p:cNvSpPr>
              <p:nvPr/>
            </p:nvSpPr>
            <p:spPr bwMode="auto">
              <a:xfrm>
                <a:off x="3607" y="1869"/>
                <a:ext cx="48" cy="35"/>
              </a:xfrm>
              <a:custGeom>
                <a:avLst/>
                <a:gdLst>
                  <a:gd name="T0" fmla="*/ 0 w 97"/>
                  <a:gd name="T1" fmla="*/ 0 h 70"/>
                  <a:gd name="T2" fmla="*/ 1 w 97"/>
                  <a:gd name="T3" fmla="*/ 0 h 70"/>
                  <a:gd name="T4" fmla="*/ 3 w 97"/>
                  <a:gd name="T5" fmla="*/ 2 h 70"/>
                  <a:gd name="T6" fmla="*/ 4 w 97"/>
                  <a:gd name="T7" fmla="*/ 0 h 70"/>
                  <a:gd name="T8" fmla="*/ 6 w 97"/>
                  <a:gd name="T9" fmla="*/ 0 h 70"/>
                  <a:gd name="T10" fmla="*/ 6 w 97"/>
                  <a:gd name="T11" fmla="*/ 1 h 70"/>
                  <a:gd name="T12" fmla="*/ 5 w 97"/>
                  <a:gd name="T13" fmla="*/ 1 h 70"/>
                  <a:gd name="T14" fmla="*/ 5 w 97"/>
                  <a:gd name="T15" fmla="*/ 1 h 70"/>
                  <a:gd name="T16" fmla="*/ 5 w 97"/>
                  <a:gd name="T17" fmla="*/ 1 h 70"/>
                  <a:gd name="T18" fmla="*/ 5 w 97"/>
                  <a:gd name="T19" fmla="*/ 1 h 70"/>
                  <a:gd name="T20" fmla="*/ 5 w 97"/>
                  <a:gd name="T21" fmla="*/ 1 h 70"/>
                  <a:gd name="T22" fmla="*/ 5 w 97"/>
                  <a:gd name="T23" fmla="*/ 3 h 70"/>
                  <a:gd name="T24" fmla="*/ 5 w 97"/>
                  <a:gd name="T25" fmla="*/ 3 h 70"/>
                  <a:gd name="T26" fmla="*/ 5 w 97"/>
                  <a:gd name="T27" fmla="*/ 4 h 70"/>
                  <a:gd name="T28" fmla="*/ 5 w 97"/>
                  <a:gd name="T29" fmla="*/ 4 h 70"/>
                  <a:gd name="T30" fmla="*/ 6 w 97"/>
                  <a:gd name="T31" fmla="*/ 4 h 70"/>
                  <a:gd name="T32" fmla="*/ 6 w 97"/>
                  <a:gd name="T33" fmla="*/ 4 h 70"/>
                  <a:gd name="T34" fmla="*/ 3 w 97"/>
                  <a:gd name="T35" fmla="*/ 4 h 70"/>
                  <a:gd name="T36" fmla="*/ 3 w 97"/>
                  <a:gd name="T37" fmla="*/ 4 h 70"/>
                  <a:gd name="T38" fmla="*/ 4 w 97"/>
                  <a:gd name="T39" fmla="*/ 4 h 70"/>
                  <a:gd name="T40" fmla="*/ 4 w 97"/>
                  <a:gd name="T41" fmla="*/ 4 h 70"/>
                  <a:gd name="T42" fmla="*/ 4 w 97"/>
                  <a:gd name="T43" fmla="*/ 3 h 70"/>
                  <a:gd name="T44" fmla="*/ 4 w 97"/>
                  <a:gd name="T45" fmla="*/ 3 h 70"/>
                  <a:gd name="T46" fmla="*/ 4 w 97"/>
                  <a:gd name="T47" fmla="*/ 1 h 70"/>
                  <a:gd name="T48" fmla="*/ 2 w 97"/>
                  <a:gd name="T49" fmla="*/ 4 h 70"/>
                  <a:gd name="T50" fmla="*/ 2 w 97"/>
                  <a:gd name="T51" fmla="*/ 4 h 70"/>
                  <a:gd name="T52" fmla="*/ 0 w 97"/>
                  <a:gd name="T53" fmla="*/ 1 h 70"/>
                  <a:gd name="T54" fmla="*/ 0 w 97"/>
                  <a:gd name="T55" fmla="*/ 3 h 70"/>
                  <a:gd name="T56" fmla="*/ 0 w 97"/>
                  <a:gd name="T57" fmla="*/ 3 h 70"/>
                  <a:gd name="T58" fmla="*/ 0 w 97"/>
                  <a:gd name="T59" fmla="*/ 4 h 70"/>
                  <a:gd name="T60" fmla="*/ 1 w 97"/>
                  <a:gd name="T61" fmla="*/ 4 h 70"/>
                  <a:gd name="T62" fmla="*/ 1 w 97"/>
                  <a:gd name="T63" fmla="*/ 4 h 70"/>
                  <a:gd name="T64" fmla="*/ 1 w 97"/>
                  <a:gd name="T65" fmla="*/ 4 h 70"/>
                  <a:gd name="T66" fmla="*/ 0 w 97"/>
                  <a:gd name="T67" fmla="*/ 4 h 70"/>
                  <a:gd name="T68" fmla="*/ 0 w 97"/>
                  <a:gd name="T69" fmla="*/ 4 h 70"/>
                  <a:gd name="T70" fmla="*/ 0 w 97"/>
                  <a:gd name="T71" fmla="*/ 4 h 70"/>
                  <a:gd name="T72" fmla="*/ 0 w 97"/>
                  <a:gd name="T73" fmla="*/ 4 h 70"/>
                  <a:gd name="T74" fmla="*/ 0 w 97"/>
                  <a:gd name="T75" fmla="*/ 4 h 70"/>
                  <a:gd name="T76" fmla="*/ 0 w 97"/>
                  <a:gd name="T77" fmla="*/ 3 h 70"/>
                  <a:gd name="T78" fmla="*/ 0 w 97"/>
                  <a:gd name="T79" fmla="*/ 1 h 70"/>
                  <a:gd name="T80" fmla="*/ 0 w 97"/>
                  <a:gd name="T81" fmla="*/ 1 h 70"/>
                  <a:gd name="T82" fmla="*/ 0 w 97"/>
                  <a:gd name="T83" fmla="*/ 1 h 70"/>
                  <a:gd name="T84" fmla="*/ 0 w 97"/>
                  <a:gd name="T85" fmla="*/ 1 h 70"/>
                  <a:gd name="T86" fmla="*/ 0 w 97"/>
                  <a:gd name="T87" fmla="*/ 1 h 70"/>
                  <a:gd name="T88" fmla="*/ 0 w 97"/>
                  <a:gd name="T89" fmla="*/ 0 h 7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7"/>
                  <a:gd name="T136" fmla="*/ 0 h 70"/>
                  <a:gd name="T137" fmla="*/ 97 w 97"/>
                  <a:gd name="T138" fmla="*/ 70 h 7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7" h="70">
                    <a:moveTo>
                      <a:pt x="0" y="0"/>
                    </a:moveTo>
                    <a:lnTo>
                      <a:pt x="28" y="0"/>
                    </a:lnTo>
                    <a:lnTo>
                      <a:pt x="48" y="46"/>
                    </a:lnTo>
                    <a:lnTo>
                      <a:pt x="67" y="0"/>
                    </a:lnTo>
                    <a:lnTo>
                      <a:pt x="97" y="0"/>
                    </a:lnTo>
                    <a:lnTo>
                      <a:pt x="97" y="1"/>
                    </a:lnTo>
                    <a:lnTo>
                      <a:pt x="90" y="1"/>
                    </a:lnTo>
                    <a:lnTo>
                      <a:pt x="88" y="2"/>
                    </a:lnTo>
                    <a:lnTo>
                      <a:pt x="87" y="2"/>
                    </a:lnTo>
                    <a:lnTo>
                      <a:pt x="87" y="7"/>
                    </a:lnTo>
                    <a:lnTo>
                      <a:pt x="85" y="11"/>
                    </a:lnTo>
                    <a:lnTo>
                      <a:pt x="85" y="60"/>
                    </a:lnTo>
                    <a:lnTo>
                      <a:pt x="87" y="63"/>
                    </a:lnTo>
                    <a:lnTo>
                      <a:pt x="87" y="64"/>
                    </a:lnTo>
                    <a:lnTo>
                      <a:pt x="90" y="67"/>
                    </a:lnTo>
                    <a:lnTo>
                      <a:pt x="97" y="67"/>
                    </a:lnTo>
                    <a:lnTo>
                      <a:pt x="97" y="70"/>
                    </a:lnTo>
                    <a:lnTo>
                      <a:pt x="60" y="70"/>
                    </a:lnTo>
                    <a:lnTo>
                      <a:pt x="60" y="67"/>
                    </a:lnTo>
                    <a:lnTo>
                      <a:pt x="67" y="67"/>
                    </a:lnTo>
                    <a:lnTo>
                      <a:pt x="69" y="65"/>
                    </a:lnTo>
                    <a:lnTo>
                      <a:pt x="69" y="63"/>
                    </a:lnTo>
                    <a:lnTo>
                      <a:pt x="70" y="60"/>
                    </a:lnTo>
                    <a:lnTo>
                      <a:pt x="70" y="5"/>
                    </a:lnTo>
                    <a:lnTo>
                      <a:pt x="42" y="70"/>
                    </a:lnTo>
                    <a:lnTo>
                      <a:pt x="41" y="70"/>
                    </a:lnTo>
                    <a:lnTo>
                      <a:pt x="14" y="5"/>
                    </a:lnTo>
                    <a:lnTo>
                      <a:pt x="14" y="61"/>
                    </a:lnTo>
                    <a:lnTo>
                      <a:pt x="15" y="63"/>
                    </a:lnTo>
                    <a:lnTo>
                      <a:pt x="15" y="65"/>
                    </a:lnTo>
                    <a:lnTo>
                      <a:pt x="18" y="67"/>
                    </a:lnTo>
                    <a:lnTo>
                      <a:pt x="24" y="67"/>
                    </a:lnTo>
                    <a:lnTo>
                      <a:pt x="24" y="70"/>
                    </a:lnTo>
                    <a:lnTo>
                      <a:pt x="0" y="70"/>
                    </a:lnTo>
                    <a:lnTo>
                      <a:pt x="0" y="67"/>
                    </a:lnTo>
                    <a:lnTo>
                      <a:pt x="5" y="67"/>
                    </a:lnTo>
                    <a:lnTo>
                      <a:pt x="7" y="65"/>
                    </a:lnTo>
                    <a:lnTo>
                      <a:pt x="7" y="64"/>
                    </a:lnTo>
                    <a:lnTo>
                      <a:pt x="10" y="63"/>
                    </a:lnTo>
                    <a:lnTo>
                      <a:pt x="10" y="7"/>
                    </a:lnTo>
                    <a:lnTo>
                      <a:pt x="8" y="4"/>
                    </a:lnTo>
                    <a:lnTo>
                      <a:pt x="7" y="2"/>
                    </a:lnTo>
                    <a:lnTo>
                      <a:pt x="4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79" name="Freeform 380"/>
              <p:cNvSpPr>
                <a:spLocks noEditPoints="1"/>
              </p:cNvSpPr>
              <p:nvPr/>
            </p:nvSpPr>
            <p:spPr bwMode="auto">
              <a:xfrm>
                <a:off x="3658" y="1868"/>
                <a:ext cx="37" cy="37"/>
              </a:xfrm>
              <a:custGeom>
                <a:avLst/>
                <a:gdLst>
                  <a:gd name="T0" fmla="*/ 2 w 74"/>
                  <a:gd name="T1" fmla="*/ 1 h 73"/>
                  <a:gd name="T2" fmla="*/ 1 w 74"/>
                  <a:gd name="T3" fmla="*/ 1 h 73"/>
                  <a:gd name="T4" fmla="*/ 1 w 74"/>
                  <a:gd name="T5" fmla="*/ 1 h 73"/>
                  <a:gd name="T6" fmla="*/ 1 w 74"/>
                  <a:gd name="T7" fmla="*/ 1 h 73"/>
                  <a:gd name="T8" fmla="*/ 1 w 74"/>
                  <a:gd name="T9" fmla="*/ 2 h 73"/>
                  <a:gd name="T10" fmla="*/ 1 w 74"/>
                  <a:gd name="T11" fmla="*/ 3 h 73"/>
                  <a:gd name="T12" fmla="*/ 1 w 74"/>
                  <a:gd name="T13" fmla="*/ 4 h 73"/>
                  <a:gd name="T14" fmla="*/ 1 w 74"/>
                  <a:gd name="T15" fmla="*/ 4 h 73"/>
                  <a:gd name="T16" fmla="*/ 1 w 74"/>
                  <a:gd name="T17" fmla="*/ 5 h 73"/>
                  <a:gd name="T18" fmla="*/ 2 w 74"/>
                  <a:gd name="T19" fmla="*/ 5 h 73"/>
                  <a:gd name="T20" fmla="*/ 2 w 74"/>
                  <a:gd name="T21" fmla="*/ 5 h 73"/>
                  <a:gd name="T22" fmla="*/ 2 w 74"/>
                  <a:gd name="T23" fmla="*/ 5 h 73"/>
                  <a:gd name="T24" fmla="*/ 3 w 74"/>
                  <a:gd name="T25" fmla="*/ 5 h 73"/>
                  <a:gd name="T26" fmla="*/ 3 w 74"/>
                  <a:gd name="T27" fmla="*/ 4 h 73"/>
                  <a:gd name="T28" fmla="*/ 3 w 74"/>
                  <a:gd name="T29" fmla="*/ 4 h 73"/>
                  <a:gd name="T30" fmla="*/ 3 w 74"/>
                  <a:gd name="T31" fmla="*/ 3 h 73"/>
                  <a:gd name="T32" fmla="*/ 3 w 74"/>
                  <a:gd name="T33" fmla="*/ 2 h 73"/>
                  <a:gd name="T34" fmla="*/ 3 w 74"/>
                  <a:gd name="T35" fmla="*/ 2 h 73"/>
                  <a:gd name="T36" fmla="*/ 3 w 74"/>
                  <a:gd name="T37" fmla="*/ 2 h 73"/>
                  <a:gd name="T38" fmla="*/ 3 w 74"/>
                  <a:gd name="T39" fmla="*/ 2 h 73"/>
                  <a:gd name="T40" fmla="*/ 3 w 74"/>
                  <a:gd name="T41" fmla="*/ 1 h 73"/>
                  <a:gd name="T42" fmla="*/ 2 w 74"/>
                  <a:gd name="T43" fmla="*/ 1 h 73"/>
                  <a:gd name="T44" fmla="*/ 2 w 74"/>
                  <a:gd name="T45" fmla="*/ 1 h 73"/>
                  <a:gd name="T46" fmla="*/ 2 w 74"/>
                  <a:gd name="T47" fmla="*/ 1 h 73"/>
                  <a:gd name="T48" fmla="*/ 2 w 74"/>
                  <a:gd name="T49" fmla="*/ 0 h 73"/>
                  <a:gd name="T50" fmla="*/ 3 w 74"/>
                  <a:gd name="T51" fmla="*/ 1 h 73"/>
                  <a:gd name="T52" fmla="*/ 5 w 74"/>
                  <a:gd name="T53" fmla="*/ 1 h 73"/>
                  <a:gd name="T54" fmla="*/ 5 w 74"/>
                  <a:gd name="T55" fmla="*/ 2 h 73"/>
                  <a:gd name="T56" fmla="*/ 5 w 74"/>
                  <a:gd name="T57" fmla="*/ 3 h 73"/>
                  <a:gd name="T58" fmla="*/ 5 w 74"/>
                  <a:gd name="T59" fmla="*/ 3 h 73"/>
                  <a:gd name="T60" fmla="*/ 5 w 74"/>
                  <a:gd name="T61" fmla="*/ 4 h 73"/>
                  <a:gd name="T62" fmla="*/ 3 w 74"/>
                  <a:gd name="T63" fmla="*/ 5 h 73"/>
                  <a:gd name="T64" fmla="*/ 3 w 74"/>
                  <a:gd name="T65" fmla="*/ 5 h 73"/>
                  <a:gd name="T66" fmla="*/ 2 w 74"/>
                  <a:gd name="T67" fmla="*/ 5 h 73"/>
                  <a:gd name="T68" fmla="*/ 1 w 74"/>
                  <a:gd name="T69" fmla="*/ 5 h 73"/>
                  <a:gd name="T70" fmla="*/ 1 w 74"/>
                  <a:gd name="T71" fmla="*/ 5 h 73"/>
                  <a:gd name="T72" fmla="*/ 1 w 74"/>
                  <a:gd name="T73" fmla="*/ 4 h 73"/>
                  <a:gd name="T74" fmla="*/ 1 w 74"/>
                  <a:gd name="T75" fmla="*/ 4 h 73"/>
                  <a:gd name="T76" fmla="*/ 0 w 74"/>
                  <a:gd name="T77" fmla="*/ 3 h 73"/>
                  <a:gd name="T78" fmla="*/ 1 w 74"/>
                  <a:gd name="T79" fmla="*/ 2 h 73"/>
                  <a:gd name="T80" fmla="*/ 1 w 74"/>
                  <a:gd name="T81" fmla="*/ 1 h 73"/>
                  <a:gd name="T82" fmla="*/ 1 w 74"/>
                  <a:gd name="T83" fmla="*/ 1 h 73"/>
                  <a:gd name="T84" fmla="*/ 2 w 74"/>
                  <a:gd name="T85" fmla="*/ 0 h 7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74"/>
                  <a:gd name="T130" fmla="*/ 0 h 73"/>
                  <a:gd name="T131" fmla="*/ 74 w 74"/>
                  <a:gd name="T132" fmla="*/ 73 h 7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74" h="73">
                    <a:moveTo>
                      <a:pt x="34" y="3"/>
                    </a:moveTo>
                    <a:lnTo>
                      <a:pt x="30" y="6"/>
                    </a:lnTo>
                    <a:lnTo>
                      <a:pt x="27" y="9"/>
                    </a:lnTo>
                    <a:lnTo>
                      <a:pt x="24" y="13"/>
                    </a:lnTo>
                    <a:lnTo>
                      <a:pt x="20" y="23"/>
                    </a:lnTo>
                    <a:lnTo>
                      <a:pt x="20" y="37"/>
                    </a:lnTo>
                    <a:lnTo>
                      <a:pt x="21" y="52"/>
                    </a:lnTo>
                    <a:lnTo>
                      <a:pt x="25" y="63"/>
                    </a:lnTo>
                    <a:lnTo>
                      <a:pt x="28" y="66"/>
                    </a:lnTo>
                    <a:lnTo>
                      <a:pt x="32" y="69"/>
                    </a:lnTo>
                    <a:lnTo>
                      <a:pt x="44" y="69"/>
                    </a:lnTo>
                    <a:lnTo>
                      <a:pt x="46" y="67"/>
                    </a:lnTo>
                    <a:lnTo>
                      <a:pt x="49" y="65"/>
                    </a:lnTo>
                    <a:lnTo>
                      <a:pt x="52" y="60"/>
                    </a:lnTo>
                    <a:lnTo>
                      <a:pt x="53" y="56"/>
                    </a:lnTo>
                    <a:lnTo>
                      <a:pt x="56" y="45"/>
                    </a:lnTo>
                    <a:lnTo>
                      <a:pt x="56" y="31"/>
                    </a:lnTo>
                    <a:lnTo>
                      <a:pt x="55" y="25"/>
                    </a:lnTo>
                    <a:lnTo>
                      <a:pt x="55" y="20"/>
                    </a:lnTo>
                    <a:lnTo>
                      <a:pt x="53" y="17"/>
                    </a:lnTo>
                    <a:lnTo>
                      <a:pt x="52" y="11"/>
                    </a:lnTo>
                    <a:lnTo>
                      <a:pt x="45" y="4"/>
                    </a:lnTo>
                    <a:lnTo>
                      <a:pt x="41" y="3"/>
                    </a:lnTo>
                    <a:lnTo>
                      <a:pt x="34" y="3"/>
                    </a:lnTo>
                    <a:close/>
                    <a:moveTo>
                      <a:pt x="37" y="0"/>
                    </a:moveTo>
                    <a:lnTo>
                      <a:pt x="52" y="3"/>
                    </a:lnTo>
                    <a:lnTo>
                      <a:pt x="65" y="10"/>
                    </a:lnTo>
                    <a:lnTo>
                      <a:pt x="72" y="21"/>
                    </a:lnTo>
                    <a:lnTo>
                      <a:pt x="74" y="35"/>
                    </a:lnTo>
                    <a:lnTo>
                      <a:pt x="73" y="48"/>
                    </a:lnTo>
                    <a:lnTo>
                      <a:pt x="67" y="59"/>
                    </a:lnTo>
                    <a:lnTo>
                      <a:pt x="59" y="66"/>
                    </a:lnTo>
                    <a:lnTo>
                      <a:pt x="49" y="72"/>
                    </a:lnTo>
                    <a:lnTo>
                      <a:pt x="38" y="73"/>
                    </a:lnTo>
                    <a:lnTo>
                      <a:pt x="27" y="72"/>
                    </a:lnTo>
                    <a:lnTo>
                      <a:pt x="17" y="67"/>
                    </a:lnTo>
                    <a:lnTo>
                      <a:pt x="9" y="59"/>
                    </a:lnTo>
                    <a:lnTo>
                      <a:pt x="3" y="49"/>
                    </a:lnTo>
                    <a:lnTo>
                      <a:pt x="0" y="37"/>
                    </a:lnTo>
                    <a:lnTo>
                      <a:pt x="3" y="21"/>
                    </a:lnTo>
                    <a:lnTo>
                      <a:pt x="11" y="10"/>
                    </a:lnTo>
                    <a:lnTo>
                      <a:pt x="23" y="3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80" name="Freeform 381"/>
              <p:cNvSpPr>
                <a:spLocks/>
              </p:cNvSpPr>
              <p:nvPr/>
            </p:nvSpPr>
            <p:spPr bwMode="auto">
              <a:xfrm>
                <a:off x="3699" y="1869"/>
                <a:ext cx="35" cy="36"/>
              </a:xfrm>
              <a:custGeom>
                <a:avLst/>
                <a:gdLst>
                  <a:gd name="T0" fmla="*/ 0 w 72"/>
                  <a:gd name="T1" fmla="*/ 0 h 71"/>
                  <a:gd name="T2" fmla="*/ 1 w 72"/>
                  <a:gd name="T3" fmla="*/ 0 h 71"/>
                  <a:gd name="T4" fmla="*/ 3 w 72"/>
                  <a:gd name="T5" fmla="*/ 3 h 71"/>
                  <a:gd name="T6" fmla="*/ 3 w 72"/>
                  <a:gd name="T7" fmla="*/ 1 h 71"/>
                  <a:gd name="T8" fmla="*/ 3 w 72"/>
                  <a:gd name="T9" fmla="*/ 1 h 71"/>
                  <a:gd name="T10" fmla="*/ 3 w 72"/>
                  <a:gd name="T11" fmla="*/ 1 h 71"/>
                  <a:gd name="T12" fmla="*/ 3 w 72"/>
                  <a:gd name="T13" fmla="*/ 1 h 71"/>
                  <a:gd name="T14" fmla="*/ 2 w 72"/>
                  <a:gd name="T15" fmla="*/ 1 h 71"/>
                  <a:gd name="T16" fmla="*/ 2 w 72"/>
                  <a:gd name="T17" fmla="*/ 0 h 71"/>
                  <a:gd name="T18" fmla="*/ 4 w 72"/>
                  <a:gd name="T19" fmla="*/ 0 h 71"/>
                  <a:gd name="T20" fmla="*/ 4 w 72"/>
                  <a:gd name="T21" fmla="*/ 1 h 71"/>
                  <a:gd name="T22" fmla="*/ 4 w 72"/>
                  <a:gd name="T23" fmla="*/ 1 h 71"/>
                  <a:gd name="T24" fmla="*/ 4 w 72"/>
                  <a:gd name="T25" fmla="*/ 1 h 71"/>
                  <a:gd name="T26" fmla="*/ 4 w 72"/>
                  <a:gd name="T27" fmla="*/ 1 h 71"/>
                  <a:gd name="T28" fmla="*/ 3 w 72"/>
                  <a:gd name="T29" fmla="*/ 1 h 71"/>
                  <a:gd name="T30" fmla="*/ 3 w 72"/>
                  <a:gd name="T31" fmla="*/ 1 h 71"/>
                  <a:gd name="T32" fmla="*/ 3 w 72"/>
                  <a:gd name="T33" fmla="*/ 1 h 71"/>
                  <a:gd name="T34" fmla="*/ 3 w 72"/>
                  <a:gd name="T35" fmla="*/ 5 h 71"/>
                  <a:gd name="T36" fmla="*/ 3 w 72"/>
                  <a:gd name="T37" fmla="*/ 5 h 71"/>
                  <a:gd name="T38" fmla="*/ 0 w 72"/>
                  <a:gd name="T39" fmla="*/ 1 h 71"/>
                  <a:gd name="T40" fmla="*/ 0 w 72"/>
                  <a:gd name="T41" fmla="*/ 4 h 71"/>
                  <a:gd name="T42" fmla="*/ 1 w 72"/>
                  <a:gd name="T43" fmla="*/ 4 h 71"/>
                  <a:gd name="T44" fmla="*/ 1 w 72"/>
                  <a:gd name="T45" fmla="*/ 5 h 71"/>
                  <a:gd name="T46" fmla="*/ 1 w 72"/>
                  <a:gd name="T47" fmla="*/ 5 h 71"/>
                  <a:gd name="T48" fmla="*/ 1 w 72"/>
                  <a:gd name="T49" fmla="*/ 5 h 71"/>
                  <a:gd name="T50" fmla="*/ 1 w 72"/>
                  <a:gd name="T51" fmla="*/ 5 h 71"/>
                  <a:gd name="T52" fmla="*/ 0 w 72"/>
                  <a:gd name="T53" fmla="*/ 5 h 71"/>
                  <a:gd name="T54" fmla="*/ 0 w 72"/>
                  <a:gd name="T55" fmla="*/ 5 h 71"/>
                  <a:gd name="T56" fmla="*/ 0 w 72"/>
                  <a:gd name="T57" fmla="*/ 5 h 71"/>
                  <a:gd name="T58" fmla="*/ 0 w 72"/>
                  <a:gd name="T59" fmla="*/ 4 h 71"/>
                  <a:gd name="T60" fmla="*/ 0 w 72"/>
                  <a:gd name="T61" fmla="*/ 4 h 71"/>
                  <a:gd name="T62" fmla="*/ 0 w 72"/>
                  <a:gd name="T63" fmla="*/ 1 h 71"/>
                  <a:gd name="T64" fmla="*/ 0 w 72"/>
                  <a:gd name="T65" fmla="*/ 1 h 71"/>
                  <a:gd name="T66" fmla="*/ 0 w 72"/>
                  <a:gd name="T67" fmla="*/ 1 h 71"/>
                  <a:gd name="T68" fmla="*/ 0 w 72"/>
                  <a:gd name="T69" fmla="*/ 1 h 71"/>
                  <a:gd name="T70" fmla="*/ 0 w 72"/>
                  <a:gd name="T71" fmla="*/ 1 h 71"/>
                  <a:gd name="T72" fmla="*/ 0 w 72"/>
                  <a:gd name="T73" fmla="*/ 0 h 7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2"/>
                  <a:gd name="T112" fmla="*/ 0 h 71"/>
                  <a:gd name="T113" fmla="*/ 72 w 72"/>
                  <a:gd name="T114" fmla="*/ 71 h 7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2" h="71">
                    <a:moveTo>
                      <a:pt x="0" y="0"/>
                    </a:moveTo>
                    <a:lnTo>
                      <a:pt x="24" y="0"/>
                    </a:lnTo>
                    <a:lnTo>
                      <a:pt x="58" y="40"/>
                    </a:lnTo>
                    <a:lnTo>
                      <a:pt x="58" y="9"/>
                    </a:lnTo>
                    <a:lnTo>
                      <a:pt x="55" y="4"/>
                    </a:lnTo>
                    <a:lnTo>
                      <a:pt x="54" y="2"/>
                    </a:lnTo>
                    <a:lnTo>
                      <a:pt x="51" y="1"/>
                    </a:lnTo>
                    <a:lnTo>
                      <a:pt x="48" y="1"/>
                    </a:lnTo>
                    <a:lnTo>
                      <a:pt x="48" y="0"/>
                    </a:lnTo>
                    <a:lnTo>
                      <a:pt x="72" y="0"/>
                    </a:lnTo>
                    <a:lnTo>
                      <a:pt x="72" y="1"/>
                    </a:lnTo>
                    <a:lnTo>
                      <a:pt x="69" y="1"/>
                    </a:lnTo>
                    <a:lnTo>
                      <a:pt x="68" y="2"/>
                    </a:lnTo>
                    <a:lnTo>
                      <a:pt x="65" y="2"/>
                    </a:lnTo>
                    <a:lnTo>
                      <a:pt x="63" y="4"/>
                    </a:lnTo>
                    <a:lnTo>
                      <a:pt x="63" y="5"/>
                    </a:lnTo>
                    <a:lnTo>
                      <a:pt x="62" y="7"/>
                    </a:lnTo>
                    <a:lnTo>
                      <a:pt x="62" y="71"/>
                    </a:lnTo>
                    <a:lnTo>
                      <a:pt x="61" y="71"/>
                    </a:lnTo>
                    <a:lnTo>
                      <a:pt x="14" y="12"/>
                    </a:lnTo>
                    <a:lnTo>
                      <a:pt x="14" y="61"/>
                    </a:lnTo>
                    <a:lnTo>
                      <a:pt x="16" y="64"/>
                    </a:lnTo>
                    <a:lnTo>
                      <a:pt x="17" y="65"/>
                    </a:lnTo>
                    <a:lnTo>
                      <a:pt x="20" y="67"/>
                    </a:lnTo>
                    <a:lnTo>
                      <a:pt x="24" y="67"/>
                    </a:lnTo>
                    <a:lnTo>
                      <a:pt x="24" y="70"/>
                    </a:lnTo>
                    <a:lnTo>
                      <a:pt x="0" y="70"/>
                    </a:lnTo>
                    <a:lnTo>
                      <a:pt x="0" y="67"/>
                    </a:lnTo>
                    <a:lnTo>
                      <a:pt x="6" y="67"/>
                    </a:lnTo>
                    <a:lnTo>
                      <a:pt x="9" y="64"/>
                    </a:lnTo>
                    <a:lnTo>
                      <a:pt x="10" y="61"/>
                    </a:lnTo>
                    <a:lnTo>
                      <a:pt x="10" y="7"/>
                    </a:lnTo>
                    <a:lnTo>
                      <a:pt x="6" y="2"/>
                    </a:lnTo>
                    <a:lnTo>
                      <a:pt x="5" y="2"/>
                    </a:lnTo>
                    <a:lnTo>
                      <a:pt x="3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81" name="Freeform 382"/>
              <p:cNvSpPr>
                <a:spLocks/>
              </p:cNvSpPr>
              <p:nvPr/>
            </p:nvSpPr>
            <p:spPr bwMode="auto">
              <a:xfrm>
                <a:off x="3749" y="1868"/>
                <a:ext cx="16" cy="37"/>
              </a:xfrm>
              <a:custGeom>
                <a:avLst/>
                <a:gdLst>
                  <a:gd name="T0" fmla="*/ 2 w 31"/>
                  <a:gd name="T1" fmla="*/ 0 h 73"/>
                  <a:gd name="T2" fmla="*/ 2 w 31"/>
                  <a:gd name="T3" fmla="*/ 0 h 73"/>
                  <a:gd name="T4" fmla="*/ 1 w 31"/>
                  <a:gd name="T5" fmla="*/ 5 h 73"/>
                  <a:gd name="T6" fmla="*/ 0 w 31"/>
                  <a:gd name="T7" fmla="*/ 5 h 73"/>
                  <a:gd name="T8" fmla="*/ 2 w 31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73"/>
                  <a:gd name="T17" fmla="*/ 31 w 31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73">
                    <a:moveTo>
                      <a:pt x="24" y="0"/>
                    </a:moveTo>
                    <a:lnTo>
                      <a:pt x="31" y="0"/>
                    </a:lnTo>
                    <a:lnTo>
                      <a:pt x="6" y="73"/>
                    </a:lnTo>
                    <a:lnTo>
                      <a:pt x="0" y="7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82" name="Freeform 383"/>
              <p:cNvSpPr>
                <a:spLocks noEditPoints="1"/>
              </p:cNvSpPr>
              <p:nvPr/>
            </p:nvSpPr>
            <p:spPr bwMode="auto">
              <a:xfrm>
                <a:off x="3765" y="1869"/>
                <a:ext cx="30" cy="35"/>
              </a:xfrm>
              <a:custGeom>
                <a:avLst/>
                <a:gdLst>
                  <a:gd name="T0" fmla="*/ 2 w 58"/>
                  <a:gd name="T1" fmla="*/ 1 h 70"/>
                  <a:gd name="T2" fmla="*/ 2 w 58"/>
                  <a:gd name="T3" fmla="*/ 2 h 70"/>
                  <a:gd name="T4" fmla="*/ 3 w 58"/>
                  <a:gd name="T5" fmla="*/ 2 h 70"/>
                  <a:gd name="T6" fmla="*/ 3 w 58"/>
                  <a:gd name="T7" fmla="*/ 2 h 70"/>
                  <a:gd name="T8" fmla="*/ 3 w 58"/>
                  <a:gd name="T9" fmla="*/ 1 h 70"/>
                  <a:gd name="T10" fmla="*/ 3 w 58"/>
                  <a:gd name="T11" fmla="*/ 1 h 70"/>
                  <a:gd name="T12" fmla="*/ 3 w 58"/>
                  <a:gd name="T13" fmla="*/ 1 h 70"/>
                  <a:gd name="T14" fmla="*/ 3 w 58"/>
                  <a:gd name="T15" fmla="*/ 1 h 70"/>
                  <a:gd name="T16" fmla="*/ 3 w 58"/>
                  <a:gd name="T17" fmla="*/ 1 h 70"/>
                  <a:gd name="T18" fmla="*/ 3 w 58"/>
                  <a:gd name="T19" fmla="*/ 1 h 70"/>
                  <a:gd name="T20" fmla="*/ 3 w 58"/>
                  <a:gd name="T21" fmla="*/ 1 h 70"/>
                  <a:gd name="T22" fmla="*/ 2 w 58"/>
                  <a:gd name="T23" fmla="*/ 1 h 70"/>
                  <a:gd name="T24" fmla="*/ 0 w 58"/>
                  <a:gd name="T25" fmla="*/ 0 h 70"/>
                  <a:gd name="T26" fmla="*/ 3 w 58"/>
                  <a:gd name="T27" fmla="*/ 0 h 70"/>
                  <a:gd name="T28" fmla="*/ 4 w 58"/>
                  <a:gd name="T29" fmla="*/ 1 h 70"/>
                  <a:gd name="T30" fmla="*/ 4 w 58"/>
                  <a:gd name="T31" fmla="*/ 1 h 70"/>
                  <a:gd name="T32" fmla="*/ 4 w 58"/>
                  <a:gd name="T33" fmla="*/ 1 h 70"/>
                  <a:gd name="T34" fmla="*/ 4 w 58"/>
                  <a:gd name="T35" fmla="*/ 1 h 70"/>
                  <a:gd name="T36" fmla="*/ 4 w 58"/>
                  <a:gd name="T37" fmla="*/ 1 h 70"/>
                  <a:gd name="T38" fmla="*/ 4 w 58"/>
                  <a:gd name="T39" fmla="*/ 1 h 70"/>
                  <a:gd name="T40" fmla="*/ 4 w 58"/>
                  <a:gd name="T41" fmla="*/ 1 h 70"/>
                  <a:gd name="T42" fmla="*/ 4 w 58"/>
                  <a:gd name="T43" fmla="*/ 2 h 70"/>
                  <a:gd name="T44" fmla="*/ 3 w 58"/>
                  <a:gd name="T45" fmla="*/ 2 h 70"/>
                  <a:gd name="T46" fmla="*/ 3 w 58"/>
                  <a:gd name="T47" fmla="*/ 2 h 70"/>
                  <a:gd name="T48" fmla="*/ 2 w 58"/>
                  <a:gd name="T49" fmla="*/ 2 h 70"/>
                  <a:gd name="T50" fmla="*/ 2 w 58"/>
                  <a:gd name="T51" fmla="*/ 3 h 70"/>
                  <a:gd name="T52" fmla="*/ 2 w 58"/>
                  <a:gd name="T53" fmla="*/ 4 h 70"/>
                  <a:gd name="T54" fmla="*/ 2 w 58"/>
                  <a:gd name="T55" fmla="*/ 4 h 70"/>
                  <a:gd name="T56" fmla="*/ 2 w 58"/>
                  <a:gd name="T57" fmla="*/ 4 h 70"/>
                  <a:gd name="T58" fmla="*/ 3 w 58"/>
                  <a:gd name="T59" fmla="*/ 4 h 70"/>
                  <a:gd name="T60" fmla="*/ 3 w 58"/>
                  <a:gd name="T61" fmla="*/ 4 h 70"/>
                  <a:gd name="T62" fmla="*/ 0 w 58"/>
                  <a:gd name="T63" fmla="*/ 4 h 70"/>
                  <a:gd name="T64" fmla="*/ 0 w 58"/>
                  <a:gd name="T65" fmla="*/ 4 h 70"/>
                  <a:gd name="T66" fmla="*/ 1 w 58"/>
                  <a:gd name="T67" fmla="*/ 4 h 70"/>
                  <a:gd name="T68" fmla="*/ 1 w 58"/>
                  <a:gd name="T69" fmla="*/ 4 h 70"/>
                  <a:gd name="T70" fmla="*/ 1 w 58"/>
                  <a:gd name="T71" fmla="*/ 3 h 70"/>
                  <a:gd name="T72" fmla="*/ 1 w 58"/>
                  <a:gd name="T73" fmla="*/ 3 h 70"/>
                  <a:gd name="T74" fmla="*/ 1 w 58"/>
                  <a:gd name="T75" fmla="*/ 1 h 70"/>
                  <a:gd name="T76" fmla="*/ 1 w 58"/>
                  <a:gd name="T77" fmla="*/ 1 h 70"/>
                  <a:gd name="T78" fmla="*/ 1 w 58"/>
                  <a:gd name="T79" fmla="*/ 1 h 70"/>
                  <a:gd name="T80" fmla="*/ 1 w 58"/>
                  <a:gd name="T81" fmla="*/ 1 h 70"/>
                  <a:gd name="T82" fmla="*/ 1 w 58"/>
                  <a:gd name="T83" fmla="*/ 1 h 70"/>
                  <a:gd name="T84" fmla="*/ 1 w 58"/>
                  <a:gd name="T85" fmla="*/ 1 h 70"/>
                  <a:gd name="T86" fmla="*/ 0 w 58"/>
                  <a:gd name="T87" fmla="*/ 1 h 70"/>
                  <a:gd name="T88" fmla="*/ 0 w 58"/>
                  <a:gd name="T89" fmla="*/ 0 h 7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58"/>
                  <a:gd name="T136" fmla="*/ 0 h 70"/>
                  <a:gd name="T137" fmla="*/ 58 w 58"/>
                  <a:gd name="T138" fmla="*/ 70 h 7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58" h="70">
                    <a:moveTo>
                      <a:pt x="25" y="2"/>
                    </a:moveTo>
                    <a:lnTo>
                      <a:pt x="25" y="33"/>
                    </a:lnTo>
                    <a:lnTo>
                      <a:pt x="32" y="33"/>
                    </a:lnTo>
                    <a:lnTo>
                      <a:pt x="36" y="32"/>
                    </a:lnTo>
                    <a:lnTo>
                      <a:pt x="39" y="30"/>
                    </a:lnTo>
                    <a:lnTo>
                      <a:pt x="42" y="22"/>
                    </a:lnTo>
                    <a:lnTo>
                      <a:pt x="42" y="12"/>
                    </a:lnTo>
                    <a:lnTo>
                      <a:pt x="40" y="9"/>
                    </a:lnTo>
                    <a:lnTo>
                      <a:pt x="39" y="5"/>
                    </a:lnTo>
                    <a:lnTo>
                      <a:pt x="36" y="4"/>
                    </a:lnTo>
                    <a:lnTo>
                      <a:pt x="32" y="2"/>
                    </a:lnTo>
                    <a:lnTo>
                      <a:pt x="25" y="2"/>
                    </a:lnTo>
                    <a:close/>
                    <a:moveTo>
                      <a:pt x="0" y="0"/>
                    </a:moveTo>
                    <a:lnTo>
                      <a:pt x="37" y="0"/>
                    </a:lnTo>
                    <a:lnTo>
                      <a:pt x="49" y="2"/>
                    </a:lnTo>
                    <a:lnTo>
                      <a:pt x="51" y="4"/>
                    </a:lnTo>
                    <a:lnTo>
                      <a:pt x="56" y="8"/>
                    </a:lnTo>
                    <a:lnTo>
                      <a:pt x="58" y="12"/>
                    </a:lnTo>
                    <a:lnTo>
                      <a:pt x="58" y="22"/>
                    </a:lnTo>
                    <a:lnTo>
                      <a:pt x="57" y="25"/>
                    </a:lnTo>
                    <a:lnTo>
                      <a:pt x="54" y="29"/>
                    </a:lnTo>
                    <a:lnTo>
                      <a:pt x="51" y="32"/>
                    </a:lnTo>
                    <a:lnTo>
                      <a:pt x="47" y="33"/>
                    </a:lnTo>
                    <a:lnTo>
                      <a:pt x="42" y="36"/>
                    </a:lnTo>
                    <a:lnTo>
                      <a:pt x="25" y="36"/>
                    </a:lnTo>
                    <a:lnTo>
                      <a:pt x="25" y="63"/>
                    </a:lnTo>
                    <a:lnTo>
                      <a:pt x="26" y="64"/>
                    </a:lnTo>
                    <a:lnTo>
                      <a:pt x="26" y="65"/>
                    </a:lnTo>
                    <a:lnTo>
                      <a:pt x="28" y="67"/>
                    </a:lnTo>
                    <a:lnTo>
                      <a:pt x="35" y="67"/>
                    </a:lnTo>
                    <a:lnTo>
                      <a:pt x="35" y="70"/>
                    </a:lnTo>
                    <a:lnTo>
                      <a:pt x="0" y="70"/>
                    </a:lnTo>
                    <a:lnTo>
                      <a:pt x="0" y="67"/>
                    </a:lnTo>
                    <a:lnTo>
                      <a:pt x="5" y="67"/>
                    </a:lnTo>
                    <a:lnTo>
                      <a:pt x="8" y="64"/>
                    </a:lnTo>
                    <a:lnTo>
                      <a:pt x="8" y="63"/>
                    </a:lnTo>
                    <a:lnTo>
                      <a:pt x="9" y="60"/>
                    </a:lnTo>
                    <a:lnTo>
                      <a:pt x="9" y="8"/>
                    </a:lnTo>
                    <a:lnTo>
                      <a:pt x="8" y="7"/>
                    </a:lnTo>
                    <a:lnTo>
                      <a:pt x="8" y="4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83" name="Freeform 384"/>
              <p:cNvSpPr>
                <a:spLocks noEditPoints="1"/>
              </p:cNvSpPr>
              <p:nvPr/>
            </p:nvSpPr>
            <p:spPr bwMode="auto">
              <a:xfrm>
                <a:off x="3797" y="1868"/>
                <a:ext cx="38" cy="36"/>
              </a:xfrm>
              <a:custGeom>
                <a:avLst/>
                <a:gdLst>
                  <a:gd name="T0" fmla="*/ 2 w 75"/>
                  <a:gd name="T1" fmla="*/ 1 h 72"/>
                  <a:gd name="T2" fmla="*/ 2 w 75"/>
                  <a:gd name="T3" fmla="*/ 3 h 72"/>
                  <a:gd name="T4" fmla="*/ 3 w 75"/>
                  <a:gd name="T5" fmla="*/ 3 h 72"/>
                  <a:gd name="T6" fmla="*/ 2 w 75"/>
                  <a:gd name="T7" fmla="*/ 1 h 72"/>
                  <a:gd name="T8" fmla="*/ 3 w 75"/>
                  <a:gd name="T9" fmla="*/ 0 h 72"/>
                  <a:gd name="T10" fmla="*/ 3 w 75"/>
                  <a:gd name="T11" fmla="*/ 0 h 72"/>
                  <a:gd name="T12" fmla="*/ 4 w 75"/>
                  <a:gd name="T13" fmla="*/ 3 h 72"/>
                  <a:gd name="T14" fmla="*/ 5 w 75"/>
                  <a:gd name="T15" fmla="*/ 3 h 72"/>
                  <a:gd name="T16" fmla="*/ 5 w 75"/>
                  <a:gd name="T17" fmla="*/ 5 h 72"/>
                  <a:gd name="T18" fmla="*/ 5 w 75"/>
                  <a:gd name="T19" fmla="*/ 5 h 72"/>
                  <a:gd name="T20" fmla="*/ 5 w 75"/>
                  <a:gd name="T21" fmla="*/ 5 h 72"/>
                  <a:gd name="T22" fmla="*/ 5 w 75"/>
                  <a:gd name="T23" fmla="*/ 5 h 72"/>
                  <a:gd name="T24" fmla="*/ 5 w 75"/>
                  <a:gd name="T25" fmla="*/ 5 h 72"/>
                  <a:gd name="T26" fmla="*/ 3 w 75"/>
                  <a:gd name="T27" fmla="*/ 5 h 72"/>
                  <a:gd name="T28" fmla="*/ 3 w 75"/>
                  <a:gd name="T29" fmla="*/ 5 h 72"/>
                  <a:gd name="T30" fmla="*/ 4 w 75"/>
                  <a:gd name="T31" fmla="*/ 5 h 72"/>
                  <a:gd name="T32" fmla="*/ 4 w 75"/>
                  <a:gd name="T33" fmla="*/ 5 h 72"/>
                  <a:gd name="T34" fmla="*/ 4 w 75"/>
                  <a:gd name="T35" fmla="*/ 5 h 72"/>
                  <a:gd name="T36" fmla="*/ 4 w 75"/>
                  <a:gd name="T37" fmla="*/ 5 h 72"/>
                  <a:gd name="T38" fmla="*/ 4 w 75"/>
                  <a:gd name="T39" fmla="*/ 5 h 72"/>
                  <a:gd name="T40" fmla="*/ 4 w 75"/>
                  <a:gd name="T41" fmla="*/ 3 h 72"/>
                  <a:gd name="T42" fmla="*/ 4 w 75"/>
                  <a:gd name="T43" fmla="*/ 3 h 72"/>
                  <a:gd name="T44" fmla="*/ 3 w 75"/>
                  <a:gd name="T45" fmla="*/ 3 h 72"/>
                  <a:gd name="T46" fmla="*/ 2 w 75"/>
                  <a:gd name="T47" fmla="*/ 3 h 72"/>
                  <a:gd name="T48" fmla="*/ 1 w 75"/>
                  <a:gd name="T49" fmla="*/ 3 h 72"/>
                  <a:gd name="T50" fmla="*/ 1 w 75"/>
                  <a:gd name="T51" fmla="*/ 5 h 72"/>
                  <a:gd name="T52" fmla="*/ 1 w 75"/>
                  <a:gd name="T53" fmla="*/ 5 h 72"/>
                  <a:gd name="T54" fmla="*/ 2 w 75"/>
                  <a:gd name="T55" fmla="*/ 5 h 72"/>
                  <a:gd name="T56" fmla="*/ 2 w 75"/>
                  <a:gd name="T57" fmla="*/ 5 h 72"/>
                  <a:gd name="T58" fmla="*/ 0 w 75"/>
                  <a:gd name="T59" fmla="*/ 5 h 72"/>
                  <a:gd name="T60" fmla="*/ 0 w 75"/>
                  <a:gd name="T61" fmla="*/ 5 h 72"/>
                  <a:gd name="T62" fmla="*/ 1 w 75"/>
                  <a:gd name="T63" fmla="*/ 5 h 72"/>
                  <a:gd name="T64" fmla="*/ 1 w 75"/>
                  <a:gd name="T65" fmla="*/ 5 h 72"/>
                  <a:gd name="T66" fmla="*/ 1 w 75"/>
                  <a:gd name="T67" fmla="*/ 5 h 72"/>
                  <a:gd name="T68" fmla="*/ 1 w 75"/>
                  <a:gd name="T69" fmla="*/ 5 h 72"/>
                  <a:gd name="T70" fmla="*/ 1 w 75"/>
                  <a:gd name="T71" fmla="*/ 3 h 72"/>
                  <a:gd name="T72" fmla="*/ 1 w 75"/>
                  <a:gd name="T73" fmla="*/ 3 h 72"/>
                  <a:gd name="T74" fmla="*/ 3 w 75"/>
                  <a:gd name="T75" fmla="*/ 0 h 7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75"/>
                  <a:gd name="T115" fmla="*/ 0 h 72"/>
                  <a:gd name="T116" fmla="*/ 75 w 75"/>
                  <a:gd name="T117" fmla="*/ 72 h 7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75" h="72">
                    <a:moveTo>
                      <a:pt x="32" y="23"/>
                    </a:moveTo>
                    <a:lnTo>
                      <a:pt x="21" y="48"/>
                    </a:lnTo>
                    <a:lnTo>
                      <a:pt x="43" y="48"/>
                    </a:lnTo>
                    <a:lnTo>
                      <a:pt x="32" y="23"/>
                    </a:lnTo>
                    <a:close/>
                    <a:moveTo>
                      <a:pt x="37" y="0"/>
                    </a:moveTo>
                    <a:lnTo>
                      <a:pt x="39" y="0"/>
                    </a:lnTo>
                    <a:lnTo>
                      <a:pt x="64" y="58"/>
                    </a:lnTo>
                    <a:lnTo>
                      <a:pt x="67" y="62"/>
                    </a:lnTo>
                    <a:lnTo>
                      <a:pt x="68" y="66"/>
                    </a:lnTo>
                    <a:lnTo>
                      <a:pt x="70" y="67"/>
                    </a:lnTo>
                    <a:lnTo>
                      <a:pt x="72" y="69"/>
                    </a:lnTo>
                    <a:lnTo>
                      <a:pt x="75" y="69"/>
                    </a:lnTo>
                    <a:lnTo>
                      <a:pt x="75" y="72"/>
                    </a:lnTo>
                    <a:lnTo>
                      <a:pt x="42" y="72"/>
                    </a:lnTo>
                    <a:lnTo>
                      <a:pt x="42" y="69"/>
                    </a:lnTo>
                    <a:lnTo>
                      <a:pt x="50" y="69"/>
                    </a:lnTo>
                    <a:lnTo>
                      <a:pt x="50" y="67"/>
                    </a:lnTo>
                    <a:lnTo>
                      <a:pt x="51" y="66"/>
                    </a:lnTo>
                    <a:lnTo>
                      <a:pt x="51" y="65"/>
                    </a:lnTo>
                    <a:lnTo>
                      <a:pt x="50" y="65"/>
                    </a:lnTo>
                    <a:lnTo>
                      <a:pt x="50" y="62"/>
                    </a:lnTo>
                    <a:lnTo>
                      <a:pt x="49" y="59"/>
                    </a:lnTo>
                    <a:lnTo>
                      <a:pt x="46" y="52"/>
                    </a:lnTo>
                    <a:lnTo>
                      <a:pt x="19" y="52"/>
                    </a:lnTo>
                    <a:lnTo>
                      <a:pt x="15" y="59"/>
                    </a:lnTo>
                    <a:lnTo>
                      <a:pt x="15" y="67"/>
                    </a:lnTo>
                    <a:lnTo>
                      <a:pt x="16" y="69"/>
                    </a:lnTo>
                    <a:lnTo>
                      <a:pt x="25" y="69"/>
                    </a:lnTo>
                    <a:lnTo>
                      <a:pt x="25" y="72"/>
                    </a:lnTo>
                    <a:lnTo>
                      <a:pt x="0" y="72"/>
                    </a:lnTo>
                    <a:lnTo>
                      <a:pt x="0" y="69"/>
                    </a:lnTo>
                    <a:lnTo>
                      <a:pt x="2" y="69"/>
                    </a:lnTo>
                    <a:lnTo>
                      <a:pt x="4" y="67"/>
                    </a:lnTo>
                    <a:lnTo>
                      <a:pt x="7" y="66"/>
                    </a:lnTo>
                    <a:lnTo>
                      <a:pt x="8" y="65"/>
                    </a:lnTo>
                    <a:lnTo>
                      <a:pt x="9" y="60"/>
                    </a:lnTo>
                    <a:lnTo>
                      <a:pt x="12" y="56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84" name="Freeform 385"/>
              <p:cNvSpPr>
                <a:spLocks/>
              </p:cNvSpPr>
              <p:nvPr/>
            </p:nvSpPr>
            <p:spPr bwMode="auto">
              <a:xfrm>
                <a:off x="3836" y="1869"/>
                <a:ext cx="51" cy="36"/>
              </a:xfrm>
              <a:custGeom>
                <a:avLst/>
                <a:gdLst>
                  <a:gd name="T0" fmla="*/ 0 w 102"/>
                  <a:gd name="T1" fmla="*/ 0 h 71"/>
                  <a:gd name="T2" fmla="*/ 2 w 102"/>
                  <a:gd name="T3" fmla="*/ 0 h 71"/>
                  <a:gd name="T4" fmla="*/ 2 w 102"/>
                  <a:gd name="T5" fmla="*/ 1 h 71"/>
                  <a:gd name="T6" fmla="*/ 2 w 102"/>
                  <a:gd name="T7" fmla="*/ 1 h 71"/>
                  <a:gd name="T8" fmla="*/ 2 w 102"/>
                  <a:gd name="T9" fmla="*/ 1 h 71"/>
                  <a:gd name="T10" fmla="*/ 2 w 102"/>
                  <a:gd name="T11" fmla="*/ 1 h 71"/>
                  <a:gd name="T12" fmla="*/ 2 w 102"/>
                  <a:gd name="T13" fmla="*/ 1 h 71"/>
                  <a:gd name="T14" fmla="*/ 2 w 102"/>
                  <a:gd name="T15" fmla="*/ 1 h 71"/>
                  <a:gd name="T16" fmla="*/ 2 w 102"/>
                  <a:gd name="T17" fmla="*/ 1 h 71"/>
                  <a:gd name="T18" fmla="*/ 3 w 102"/>
                  <a:gd name="T19" fmla="*/ 3 h 71"/>
                  <a:gd name="T20" fmla="*/ 3 w 102"/>
                  <a:gd name="T21" fmla="*/ 2 h 71"/>
                  <a:gd name="T22" fmla="*/ 3 w 102"/>
                  <a:gd name="T23" fmla="*/ 1 h 71"/>
                  <a:gd name="T24" fmla="*/ 3 w 102"/>
                  <a:gd name="T25" fmla="*/ 1 h 71"/>
                  <a:gd name="T26" fmla="*/ 3 w 102"/>
                  <a:gd name="T27" fmla="*/ 1 h 71"/>
                  <a:gd name="T28" fmla="*/ 3 w 102"/>
                  <a:gd name="T29" fmla="*/ 1 h 71"/>
                  <a:gd name="T30" fmla="*/ 3 w 102"/>
                  <a:gd name="T31" fmla="*/ 1 h 71"/>
                  <a:gd name="T32" fmla="*/ 3 w 102"/>
                  <a:gd name="T33" fmla="*/ 1 h 71"/>
                  <a:gd name="T34" fmla="*/ 3 w 102"/>
                  <a:gd name="T35" fmla="*/ 1 h 71"/>
                  <a:gd name="T36" fmla="*/ 3 w 102"/>
                  <a:gd name="T37" fmla="*/ 1 h 71"/>
                  <a:gd name="T38" fmla="*/ 3 w 102"/>
                  <a:gd name="T39" fmla="*/ 1 h 71"/>
                  <a:gd name="T40" fmla="*/ 3 w 102"/>
                  <a:gd name="T41" fmla="*/ 0 h 71"/>
                  <a:gd name="T42" fmla="*/ 5 w 102"/>
                  <a:gd name="T43" fmla="*/ 0 h 71"/>
                  <a:gd name="T44" fmla="*/ 5 w 102"/>
                  <a:gd name="T45" fmla="*/ 1 h 71"/>
                  <a:gd name="T46" fmla="*/ 5 w 102"/>
                  <a:gd name="T47" fmla="*/ 1 h 71"/>
                  <a:gd name="T48" fmla="*/ 3 w 102"/>
                  <a:gd name="T49" fmla="*/ 1 h 71"/>
                  <a:gd name="T50" fmla="*/ 3 w 102"/>
                  <a:gd name="T51" fmla="*/ 1 h 71"/>
                  <a:gd name="T52" fmla="*/ 5 w 102"/>
                  <a:gd name="T53" fmla="*/ 1 h 71"/>
                  <a:gd name="T54" fmla="*/ 5 w 102"/>
                  <a:gd name="T55" fmla="*/ 3 h 71"/>
                  <a:gd name="T56" fmla="*/ 6 w 102"/>
                  <a:gd name="T57" fmla="*/ 1 h 71"/>
                  <a:gd name="T58" fmla="*/ 6 w 102"/>
                  <a:gd name="T59" fmla="*/ 1 h 71"/>
                  <a:gd name="T60" fmla="*/ 6 w 102"/>
                  <a:gd name="T61" fmla="*/ 1 h 71"/>
                  <a:gd name="T62" fmla="*/ 6 w 102"/>
                  <a:gd name="T63" fmla="*/ 1 h 71"/>
                  <a:gd name="T64" fmla="*/ 6 w 102"/>
                  <a:gd name="T65" fmla="*/ 1 h 71"/>
                  <a:gd name="T66" fmla="*/ 6 w 102"/>
                  <a:gd name="T67" fmla="*/ 1 h 71"/>
                  <a:gd name="T68" fmla="*/ 6 w 102"/>
                  <a:gd name="T69" fmla="*/ 1 h 71"/>
                  <a:gd name="T70" fmla="*/ 6 w 102"/>
                  <a:gd name="T71" fmla="*/ 0 h 71"/>
                  <a:gd name="T72" fmla="*/ 6 w 102"/>
                  <a:gd name="T73" fmla="*/ 0 h 71"/>
                  <a:gd name="T74" fmla="*/ 6 w 102"/>
                  <a:gd name="T75" fmla="*/ 1 h 71"/>
                  <a:gd name="T76" fmla="*/ 6 w 102"/>
                  <a:gd name="T77" fmla="*/ 1 h 71"/>
                  <a:gd name="T78" fmla="*/ 6 w 102"/>
                  <a:gd name="T79" fmla="*/ 1 h 71"/>
                  <a:gd name="T80" fmla="*/ 6 w 102"/>
                  <a:gd name="T81" fmla="*/ 1 h 71"/>
                  <a:gd name="T82" fmla="*/ 6 w 102"/>
                  <a:gd name="T83" fmla="*/ 1 h 71"/>
                  <a:gd name="T84" fmla="*/ 6 w 102"/>
                  <a:gd name="T85" fmla="*/ 1 h 71"/>
                  <a:gd name="T86" fmla="*/ 6 w 102"/>
                  <a:gd name="T87" fmla="*/ 1 h 71"/>
                  <a:gd name="T88" fmla="*/ 6 w 102"/>
                  <a:gd name="T89" fmla="*/ 1 h 71"/>
                  <a:gd name="T90" fmla="*/ 5 w 102"/>
                  <a:gd name="T91" fmla="*/ 5 h 71"/>
                  <a:gd name="T92" fmla="*/ 5 w 102"/>
                  <a:gd name="T93" fmla="*/ 5 h 71"/>
                  <a:gd name="T94" fmla="*/ 3 w 102"/>
                  <a:gd name="T95" fmla="*/ 2 h 71"/>
                  <a:gd name="T96" fmla="*/ 3 w 102"/>
                  <a:gd name="T97" fmla="*/ 5 h 71"/>
                  <a:gd name="T98" fmla="*/ 2 w 102"/>
                  <a:gd name="T99" fmla="*/ 5 h 71"/>
                  <a:gd name="T100" fmla="*/ 1 w 102"/>
                  <a:gd name="T101" fmla="*/ 1 h 71"/>
                  <a:gd name="T102" fmla="*/ 1 w 102"/>
                  <a:gd name="T103" fmla="*/ 1 h 71"/>
                  <a:gd name="T104" fmla="*/ 1 w 102"/>
                  <a:gd name="T105" fmla="*/ 1 h 71"/>
                  <a:gd name="T106" fmla="*/ 1 w 102"/>
                  <a:gd name="T107" fmla="*/ 1 h 71"/>
                  <a:gd name="T108" fmla="*/ 0 w 102"/>
                  <a:gd name="T109" fmla="*/ 1 h 71"/>
                  <a:gd name="T110" fmla="*/ 0 w 102"/>
                  <a:gd name="T111" fmla="*/ 0 h 7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02"/>
                  <a:gd name="T169" fmla="*/ 0 h 71"/>
                  <a:gd name="T170" fmla="*/ 102 w 102"/>
                  <a:gd name="T171" fmla="*/ 71 h 7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02" h="71">
                    <a:moveTo>
                      <a:pt x="0" y="0"/>
                    </a:moveTo>
                    <a:lnTo>
                      <a:pt x="28" y="0"/>
                    </a:lnTo>
                    <a:lnTo>
                      <a:pt x="28" y="1"/>
                    </a:lnTo>
                    <a:lnTo>
                      <a:pt x="25" y="1"/>
                    </a:lnTo>
                    <a:lnTo>
                      <a:pt x="24" y="2"/>
                    </a:lnTo>
                    <a:lnTo>
                      <a:pt x="22" y="2"/>
                    </a:lnTo>
                    <a:lnTo>
                      <a:pt x="22" y="7"/>
                    </a:lnTo>
                    <a:lnTo>
                      <a:pt x="24" y="9"/>
                    </a:lnTo>
                    <a:lnTo>
                      <a:pt x="25" y="14"/>
                    </a:lnTo>
                    <a:lnTo>
                      <a:pt x="39" y="46"/>
                    </a:lnTo>
                    <a:lnTo>
                      <a:pt x="51" y="19"/>
                    </a:lnTo>
                    <a:lnTo>
                      <a:pt x="48" y="12"/>
                    </a:lnTo>
                    <a:lnTo>
                      <a:pt x="46" y="9"/>
                    </a:lnTo>
                    <a:lnTo>
                      <a:pt x="46" y="8"/>
                    </a:lnTo>
                    <a:lnTo>
                      <a:pt x="45" y="5"/>
                    </a:lnTo>
                    <a:lnTo>
                      <a:pt x="45" y="4"/>
                    </a:lnTo>
                    <a:lnTo>
                      <a:pt x="44" y="2"/>
                    </a:lnTo>
                    <a:lnTo>
                      <a:pt x="42" y="2"/>
                    </a:lnTo>
                    <a:lnTo>
                      <a:pt x="39" y="1"/>
                    </a:lnTo>
                    <a:lnTo>
                      <a:pt x="37" y="1"/>
                    </a:lnTo>
                    <a:lnTo>
                      <a:pt x="37" y="0"/>
                    </a:lnTo>
                    <a:lnTo>
                      <a:pt x="69" y="0"/>
                    </a:lnTo>
                    <a:lnTo>
                      <a:pt x="69" y="1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9"/>
                    </a:lnTo>
                    <a:lnTo>
                      <a:pt x="65" y="12"/>
                    </a:lnTo>
                    <a:lnTo>
                      <a:pt x="79" y="46"/>
                    </a:lnTo>
                    <a:lnTo>
                      <a:pt x="88" y="15"/>
                    </a:lnTo>
                    <a:lnTo>
                      <a:pt x="90" y="12"/>
                    </a:lnTo>
                    <a:lnTo>
                      <a:pt x="90" y="11"/>
                    </a:lnTo>
                    <a:lnTo>
                      <a:pt x="91" y="9"/>
                    </a:lnTo>
                    <a:lnTo>
                      <a:pt x="91" y="4"/>
                    </a:lnTo>
                    <a:lnTo>
                      <a:pt x="88" y="1"/>
                    </a:lnTo>
                    <a:lnTo>
                      <a:pt x="84" y="1"/>
                    </a:lnTo>
                    <a:lnTo>
                      <a:pt x="84" y="0"/>
                    </a:lnTo>
                    <a:lnTo>
                      <a:pt x="102" y="0"/>
                    </a:lnTo>
                    <a:lnTo>
                      <a:pt x="102" y="1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8" y="2"/>
                    </a:lnTo>
                    <a:lnTo>
                      <a:pt x="98" y="4"/>
                    </a:lnTo>
                    <a:lnTo>
                      <a:pt x="97" y="4"/>
                    </a:lnTo>
                    <a:lnTo>
                      <a:pt x="97" y="5"/>
                    </a:lnTo>
                    <a:lnTo>
                      <a:pt x="94" y="14"/>
                    </a:lnTo>
                    <a:lnTo>
                      <a:pt x="73" y="71"/>
                    </a:lnTo>
                    <a:lnTo>
                      <a:pt x="72" y="71"/>
                    </a:lnTo>
                    <a:lnTo>
                      <a:pt x="52" y="25"/>
                    </a:lnTo>
                    <a:lnTo>
                      <a:pt x="34" y="71"/>
                    </a:lnTo>
                    <a:lnTo>
                      <a:pt x="31" y="71"/>
                    </a:lnTo>
                    <a:lnTo>
                      <a:pt x="8" y="14"/>
                    </a:lnTo>
                    <a:lnTo>
                      <a:pt x="7" y="8"/>
                    </a:lnTo>
                    <a:lnTo>
                      <a:pt x="6" y="5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85" name="Freeform 386"/>
              <p:cNvSpPr>
                <a:spLocks/>
              </p:cNvSpPr>
              <p:nvPr/>
            </p:nvSpPr>
            <p:spPr bwMode="auto">
              <a:xfrm>
                <a:off x="3890" y="1868"/>
                <a:ext cx="33" cy="37"/>
              </a:xfrm>
              <a:custGeom>
                <a:avLst/>
                <a:gdLst>
                  <a:gd name="T0" fmla="*/ 1 w 66"/>
                  <a:gd name="T1" fmla="*/ 0 h 73"/>
                  <a:gd name="T2" fmla="*/ 2 w 66"/>
                  <a:gd name="T3" fmla="*/ 0 h 73"/>
                  <a:gd name="T4" fmla="*/ 3 w 66"/>
                  <a:gd name="T5" fmla="*/ 1 h 73"/>
                  <a:gd name="T6" fmla="*/ 3 w 66"/>
                  <a:gd name="T7" fmla="*/ 1 h 73"/>
                  <a:gd name="T8" fmla="*/ 3 w 66"/>
                  <a:gd name="T9" fmla="*/ 1 h 73"/>
                  <a:gd name="T10" fmla="*/ 3 w 66"/>
                  <a:gd name="T11" fmla="*/ 1 h 73"/>
                  <a:gd name="T12" fmla="*/ 3 w 66"/>
                  <a:gd name="T13" fmla="*/ 1 h 73"/>
                  <a:gd name="T14" fmla="*/ 4 w 66"/>
                  <a:gd name="T15" fmla="*/ 0 h 73"/>
                  <a:gd name="T16" fmla="*/ 4 w 66"/>
                  <a:gd name="T17" fmla="*/ 0 h 73"/>
                  <a:gd name="T18" fmla="*/ 4 w 66"/>
                  <a:gd name="T19" fmla="*/ 2 h 73"/>
                  <a:gd name="T20" fmla="*/ 4 w 66"/>
                  <a:gd name="T21" fmla="*/ 2 h 73"/>
                  <a:gd name="T22" fmla="*/ 3 w 66"/>
                  <a:gd name="T23" fmla="*/ 1 h 73"/>
                  <a:gd name="T24" fmla="*/ 3 w 66"/>
                  <a:gd name="T25" fmla="*/ 1 h 73"/>
                  <a:gd name="T26" fmla="*/ 3 w 66"/>
                  <a:gd name="T27" fmla="*/ 1 h 73"/>
                  <a:gd name="T28" fmla="*/ 3 w 66"/>
                  <a:gd name="T29" fmla="*/ 1 h 73"/>
                  <a:gd name="T30" fmla="*/ 2 w 66"/>
                  <a:gd name="T31" fmla="*/ 1 h 73"/>
                  <a:gd name="T32" fmla="*/ 1 w 66"/>
                  <a:gd name="T33" fmla="*/ 1 h 73"/>
                  <a:gd name="T34" fmla="*/ 1 w 66"/>
                  <a:gd name="T35" fmla="*/ 1 h 73"/>
                  <a:gd name="T36" fmla="*/ 1 w 66"/>
                  <a:gd name="T37" fmla="*/ 1 h 73"/>
                  <a:gd name="T38" fmla="*/ 1 w 66"/>
                  <a:gd name="T39" fmla="*/ 2 h 73"/>
                  <a:gd name="T40" fmla="*/ 1 w 66"/>
                  <a:gd name="T41" fmla="*/ 2 h 73"/>
                  <a:gd name="T42" fmla="*/ 1 w 66"/>
                  <a:gd name="T43" fmla="*/ 3 h 73"/>
                  <a:gd name="T44" fmla="*/ 1 w 66"/>
                  <a:gd name="T45" fmla="*/ 3 h 73"/>
                  <a:gd name="T46" fmla="*/ 1 w 66"/>
                  <a:gd name="T47" fmla="*/ 4 h 73"/>
                  <a:gd name="T48" fmla="*/ 1 w 66"/>
                  <a:gd name="T49" fmla="*/ 4 h 73"/>
                  <a:gd name="T50" fmla="*/ 1 w 66"/>
                  <a:gd name="T51" fmla="*/ 4 h 73"/>
                  <a:gd name="T52" fmla="*/ 1 w 66"/>
                  <a:gd name="T53" fmla="*/ 4 h 73"/>
                  <a:gd name="T54" fmla="*/ 2 w 66"/>
                  <a:gd name="T55" fmla="*/ 5 h 73"/>
                  <a:gd name="T56" fmla="*/ 2 w 66"/>
                  <a:gd name="T57" fmla="*/ 5 h 73"/>
                  <a:gd name="T58" fmla="*/ 2 w 66"/>
                  <a:gd name="T59" fmla="*/ 5 h 73"/>
                  <a:gd name="T60" fmla="*/ 2 w 66"/>
                  <a:gd name="T61" fmla="*/ 5 h 73"/>
                  <a:gd name="T62" fmla="*/ 3 w 66"/>
                  <a:gd name="T63" fmla="*/ 5 h 73"/>
                  <a:gd name="T64" fmla="*/ 3 w 66"/>
                  <a:gd name="T65" fmla="*/ 5 h 73"/>
                  <a:gd name="T66" fmla="*/ 3 w 66"/>
                  <a:gd name="T67" fmla="*/ 4 h 73"/>
                  <a:gd name="T68" fmla="*/ 3 w 66"/>
                  <a:gd name="T69" fmla="*/ 4 h 73"/>
                  <a:gd name="T70" fmla="*/ 4 w 66"/>
                  <a:gd name="T71" fmla="*/ 4 h 73"/>
                  <a:gd name="T72" fmla="*/ 4 w 66"/>
                  <a:gd name="T73" fmla="*/ 4 h 73"/>
                  <a:gd name="T74" fmla="*/ 3 w 66"/>
                  <a:gd name="T75" fmla="*/ 5 h 73"/>
                  <a:gd name="T76" fmla="*/ 3 w 66"/>
                  <a:gd name="T77" fmla="*/ 5 h 73"/>
                  <a:gd name="T78" fmla="*/ 3 w 66"/>
                  <a:gd name="T79" fmla="*/ 5 h 73"/>
                  <a:gd name="T80" fmla="*/ 3 w 66"/>
                  <a:gd name="T81" fmla="*/ 5 h 73"/>
                  <a:gd name="T82" fmla="*/ 2 w 66"/>
                  <a:gd name="T83" fmla="*/ 5 h 73"/>
                  <a:gd name="T84" fmla="*/ 1 w 66"/>
                  <a:gd name="T85" fmla="*/ 5 h 73"/>
                  <a:gd name="T86" fmla="*/ 1 w 66"/>
                  <a:gd name="T87" fmla="*/ 5 h 73"/>
                  <a:gd name="T88" fmla="*/ 1 w 66"/>
                  <a:gd name="T89" fmla="*/ 5 h 73"/>
                  <a:gd name="T90" fmla="*/ 1 w 66"/>
                  <a:gd name="T91" fmla="*/ 4 h 73"/>
                  <a:gd name="T92" fmla="*/ 1 w 66"/>
                  <a:gd name="T93" fmla="*/ 4 h 73"/>
                  <a:gd name="T94" fmla="*/ 1 w 66"/>
                  <a:gd name="T95" fmla="*/ 4 h 73"/>
                  <a:gd name="T96" fmla="*/ 0 w 66"/>
                  <a:gd name="T97" fmla="*/ 3 h 73"/>
                  <a:gd name="T98" fmla="*/ 0 w 66"/>
                  <a:gd name="T99" fmla="*/ 2 h 73"/>
                  <a:gd name="T100" fmla="*/ 1 w 66"/>
                  <a:gd name="T101" fmla="*/ 2 h 73"/>
                  <a:gd name="T102" fmla="*/ 1 w 66"/>
                  <a:gd name="T103" fmla="*/ 1 h 73"/>
                  <a:gd name="T104" fmla="*/ 1 w 66"/>
                  <a:gd name="T105" fmla="*/ 1 h 73"/>
                  <a:gd name="T106" fmla="*/ 1 w 66"/>
                  <a:gd name="T107" fmla="*/ 1 h 73"/>
                  <a:gd name="T108" fmla="*/ 1 w 66"/>
                  <a:gd name="T109" fmla="*/ 1 h 73"/>
                  <a:gd name="T110" fmla="*/ 1 w 66"/>
                  <a:gd name="T111" fmla="*/ 0 h 7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6"/>
                  <a:gd name="T169" fmla="*/ 0 h 73"/>
                  <a:gd name="T170" fmla="*/ 66 w 66"/>
                  <a:gd name="T171" fmla="*/ 73 h 7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6" h="73">
                    <a:moveTo>
                      <a:pt x="31" y="0"/>
                    </a:moveTo>
                    <a:lnTo>
                      <a:pt x="43" y="0"/>
                    </a:lnTo>
                    <a:lnTo>
                      <a:pt x="55" y="3"/>
                    </a:lnTo>
                    <a:lnTo>
                      <a:pt x="57" y="4"/>
                    </a:lnTo>
                    <a:lnTo>
                      <a:pt x="62" y="4"/>
                    </a:lnTo>
                    <a:lnTo>
                      <a:pt x="63" y="3"/>
                    </a:lnTo>
                    <a:lnTo>
                      <a:pt x="63" y="2"/>
                    </a:lnTo>
                    <a:lnTo>
                      <a:pt x="64" y="0"/>
                    </a:lnTo>
                    <a:lnTo>
                      <a:pt x="66" y="0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59" y="13"/>
                    </a:lnTo>
                    <a:lnTo>
                      <a:pt x="55" y="10"/>
                    </a:lnTo>
                    <a:lnTo>
                      <a:pt x="52" y="7"/>
                    </a:lnTo>
                    <a:lnTo>
                      <a:pt x="48" y="4"/>
                    </a:lnTo>
                    <a:lnTo>
                      <a:pt x="38" y="4"/>
                    </a:lnTo>
                    <a:lnTo>
                      <a:pt x="29" y="7"/>
                    </a:lnTo>
                    <a:lnTo>
                      <a:pt x="27" y="11"/>
                    </a:lnTo>
                    <a:lnTo>
                      <a:pt x="24" y="14"/>
                    </a:lnTo>
                    <a:lnTo>
                      <a:pt x="20" y="23"/>
                    </a:lnTo>
                    <a:lnTo>
                      <a:pt x="20" y="28"/>
                    </a:lnTo>
                    <a:lnTo>
                      <a:pt x="18" y="35"/>
                    </a:lnTo>
                    <a:lnTo>
                      <a:pt x="20" y="45"/>
                    </a:lnTo>
                    <a:lnTo>
                      <a:pt x="21" y="53"/>
                    </a:lnTo>
                    <a:lnTo>
                      <a:pt x="24" y="58"/>
                    </a:lnTo>
                    <a:lnTo>
                      <a:pt x="25" y="62"/>
                    </a:lnTo>
                    <a:lnTo>
                      <a:pt x="28" y="63"/>
                    </a:lnTo>
                    <a:lnTo>
                      <a:pt x="32" y="66"/>
                    </a:lnTo>
                    <a:lnTo>
                      <a:pt x="36" y="67"/>
                    </a:lnTo>
                    <a:lnTo>
                      <a:pt x="42" y="69"/>
                    </a:lnTo>
                    <a:lnTo>
                      <a:pt x="46" y="67"/>
                    </a:lnTo>
                    <a:lnTo>
                      <a:pt x="50" y="67"/>
                    </a:lnTo>
                    <a:lnTo>
                      <a:pt x="55" y="65"/>
                    </a:lnTo>
                    <a:lnTo>
                      <a:pt x="57" y="63"/>
                    </a:lnTo>
                    <a:lnTo>
                      <a:pt x="62" y="59"/>
                    </a:lnTo>
                    <a:lnTo>
                      <a:pt x="64" y="55"/>
                    </a:lnTo>
                    <a:lnTo>
                      <a:pt x="64" y="62"/>
                    </a:lnTo>
                    <a:lnTo>
                      <a:pt x="60" y="65"/>
                    </a:lnTo>
                    <a:lnTo>
                      <a:pt x="57" y="67"/>
                    </a:lnTo>
                    <a:lnTo>
                      <a:pt x="53" y="70"/>
                    </a:lnTo>
                    <a:lnTo>
                      <a:pt x="49" y="72"/>
                    </a:lnTo>
                    <a:lnTo>
                      <a:pt x="43" y="73"/>
                    </a:lnTo>
                    <a:lnTo>
                      <a:pt x="31" y="73"/>
                    </a:lnTo>
                    <a:lnTo>
                      <a:pt x="24" y="72"/>
                    </a:lnTo>
                    <a:lnTo>
                      <a:pt x="17" y="69"/>
                    </a:lnTo>
                    <a:lnTo>
                      <a:pt x="8" y="60"/>
                    </a:lnTo>
                    <a:lnTo>
                      <a:pt x="4" y="55"/>
                    </a:lnTo>
                    <a:lnTo>
                      <a:pt x="1" y="49"/>
                    </a:lnTo>
                    <a:lnTo>
                      <a:pt x="0" y="44"/>
                    </a:lnTo>
                    <a:lnTo>
                      <a:pt x="0" y="31"/>
                    </a:lnTo>
                    <a:lnTo>
                      <a:pt x="3" y="24"/>
                    </a:lnTo>
                    <a:lnTo>
                      <a:pt x="8" y="13"/>
                    </a:lnTo>
                    <a:lnTo>
                      <a:pt x="14" y="9"/>
                    </a:lnTo>
                    <a:lnTo>
                      <a:pt x="18" y="4"/>
                    </a:lnTo>
                    <a:lnTo>
                      <a:pt x="25" y="2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86" name="Freeform 387"/>
              <p:cNvSpPr>
                <a:spLocks/>
              </p:cNvSpPr>
              <p:nvPr/>
            </p:nvSpPr>
            <p:spPr bwMode="auto">
              <a:xfrm>
                <a:off x="3926" y="1868"/>
                <a:ext cx="15" cy="37"/>
              </a:xfrm>
              <a:custGeom>
                <a:avLst/>
                <a:gdLst>
                  <a:gd name="T0" fmla="*/ 1 w 31"/>
                  <a:gd name="T1" fmla="*/ 0 h 73"/>
                  <a:gd name="T2" fmla="*/ 1 w 31"/>
                  <a:gd name="T3" fmla="*/ 0 h 73"/>
                  <a:gd name="T4" fmla="*/ 0 w 31"/>
                  <a:gd name="T5" fmla="*/ 5 h 73"/>
                  <a:gd name="T6" fmla="*/ 0 w 31"/>
                  <a:gd name="T7" fmla="*/ 5 h 73"/>
                  <a:gd name="T8" fmla="*/ 1 w 31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73"/>
                  <a:gd name="T17" fmla="*/ 31 w 31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73">
                    <a:moveTo>
                      <a:pt x="26" y="0"/>
                    </a:moveTo>
                    <a:lnTo>
                      <a:pt x="31" y="0"/>
                    </a:lnTo>
                    <a:lnTo>
                      <a:pt x="7" y="73"/>
                    </a:lnTo>
                    <a:lnTo>
                      <a:pt x="0" y="73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87" name="Freeform 388"/>
              <p:cNvSpPr>
                <a:spLocks noEditPoints="1"/>
              </p:cNvSpPr>
              <p:nvPr/>
            </p:nvSpPr>
            <p:spPr bwMode="auto">
              <a:xfrm>
                <a:off x="3957" y="1868"/>
                <a:ext cx="11" cy="36"/>
              </a:xfrm>
              <a:custGeom>
                <a:avLst/>
                <a:gdLst>
                  <a:gd name="T0" fmla="*/ 0 w 23"/>
                  <a:gd name="T1" fmla="*/ 1 h 72"/>
                  <a:gd name="T2" fmla="*/ 1 w 23"/>
                  <a:gd name="T3" fmla="*/ 1 h 72"/>
                  <a:gd name="T4" fmla="*/ 1 w 23"/>
                  <a:gd name="T5" fmla="*/ 5 h 72"/>
                  <a:gd name="T6" fmla="*/ 1 w 23"/>
                  <a:gd name="T7" fmla="*/ 5 h 72"/>
                  <a:gd name="T8" fmla="*/ 1 w 23"/>
                  <a:gd name="T9" fmla="*/ 5 h 72"/>
                  <a:gd name="T10" fmla="*/ 1 w 23"/>
                  <a:gd name="T11" fmla="*/ 5 h 72"/>
                  <a:gd name="T12" fmla="*/ 1 w 23"/>
                  <a:gd name="T13" fmla="*/ 5 h 72"/>
                  <a:gd name="T14" fmla="*/ 0 w 23"/>
                  <a:gd name="T15" fmla="*/ 5 h 72"/>
                  <a:gd name="T16" fmla="*/ 0 w 23"/>
                  <a:gd name="T17" fmla="*/ 5 h 72"/>
                  <a:gd name="T18" fmla="*/ 0 w 23"/>
                  <a:gd name="T19" fmla="*/ 5 h 72"/>
                  <a:gd name="T20" fmla="*/ 0 w 23"/>
                  <a:gd name="T21" fmla="*/ 5 h 72"/>
                  <a:gd name="T22" fmla="*/ 0 w 23"/>
                  <a:gd name="T23" fmla="*/ 5 h 72"/>
                  <a:gd name="T24" fmla="*/ 0 w 23"/>
                  <a:gd name="T25" fmla="*/ 2 h 72"/>
                  <a:gd name="T26" fmla="*/ 0 w 23"/>
                  <a:gd name="T27" fmla="*/ 1 h 72"/>
                  <a:gd name="T28" fmla="*/ 0 w 23"/>
                  <a:gd name="T29" fmla="*/ 1 h 72"/>
                  <a:gd name="T30" fmla="*/ 0 w 23"/>
                  <a:gd name="T31" fmla="*/ 1 h 72"/>
                  <a:gd name="T32" fmla="*/ 0 w 23"/>
                  <a:gd name="T33" fmla="*/ 1 h 72"/>
                  <a:gd name="T34" fmla="*/ 0 w 23"/>
                  <a:gd name="T35" fmla="*/ 0 h 72"/>
                  <a:gd name="T36" fmla="*/ 0 w 23"/>
                  <a:gd name="T37" fmla="*/ 0 h 72"/>
                  <a:gd name="T38" fmla="*/ 0 w 23"/>
                  <a:gd name="T39" fmla="*/ 1 h 72"/>
                  <a:gd name="T40" fmla="*/ 0 w 23"/>
                  <a:gd name="T41" fmla="*/ 1 h 72"/>
                  <a:gd name="T42" fmla="*/ 1 w 23"/>
                  <a:gd name="T43" fmla="*/ 1 h 72"/>
                  <a:gd name="T44" fmla="*/ 1 w 23"/>
                  <a:gd name="T45" fmla="*/ 1 h 72"/>
                  <a:gd name="T46" fmla="*/ 0 w 23"/>
                  <a:gd name="T47" fmla="*/ 1 h 72"/>
                  <a:gd name="T48" fmla="*/ 0 w 23"/>
                  <a:gd name="T49" fmla="*/ 1 h 72"/>
                  <a:gd name="T50" fmla="*/ 0 w 23"/>
                  <a:gd name="T51" fmla="*/ 1 h 72"/>
                  <a:gd name="T52" fmla="*/ 0 w 23"/>
                  <a:gd name="T53" fmla="*/ 1 h 72"/>
                  <a:gd name="T54" fmla="*/ 0 w 23"/>
                  <a:gd name="T55" fmla="*/ 1 h 72"/>
                  <a:gd name="T56" fmla="*/ 0 w 23"/>
                  <a:gd name="T57" fmla="*/ 1 h 72"/>
                  <a:gd name="T58" fmla="*/ 0 w 23"/>
                  <a:gd name="T59" fmla="*/ 0 h 72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"/>
                  <a:gd name="T91" fmla="*/ 0 h 72"/>
                  <a:gd name="T92" fmla="*/ 23 w 23"/>
                  <a:gd name="T93" fmla="*/ 72 h 72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" h="72">
                    <a:moveTo>
                      <a:pt x="0" y="24"/>
                    </a:moveTo>
                    <a:lnTo>
                      <a:pt x="18" y="24"/>
                    </a:lnTo>
                    <a:lnTo>
                      <a:pt x="18" y="66"/>
                    </a:lnTo>
                    <a:lnTo>
                      <a:pt x="20" y="67"/>
                    </a:lnTo>
                    <a:lnTo>
                      <a:pt x="20" y="69"/>
                    </a:lnTo>
                    <a:lnTo>
                      <a:pt x="23" y="69"/>
                    </a:lnTo>
                    <a:lnTo>
                      <a:pt x="23" y="72"/>
                    </a:lnTo>
                    <a:lnTo>
                      <a:pt x="0" y="72"/>
                    </a:lnTo>
                    <a:lnTo>
                      <a:pt x="0" y="69"/>
                    </a:lnTo>
                    <a:lnTo>
                      <a:pt x="1" y="69"/>
                    </a:lnTo>
                    <a:lnTo>
                      <a:pt x="3" y="67"/>
                    </a:lnTo>
                    <a:lnTo>
                      <a:pt x="4" y="65"/>
                    </a:lnTo>
                    <a:lnTo>
                      <a:pt x="4" y="32"/>
                    </a:lnTo>
                    <a:lnTo>
                      <a:pt x="3" y="30"/>
                    </a:lnTo>
                    <a:lnTo>
                      <a:pt x="3" y="27"/>
                    </a:lnTo>
                    <a:lnTo>
                      <a:pt x="0" y="27"/>
                    </a:lnTo>
                    <a:lnTo>
                      <a:pt x="0" y="24"/>
                    </a:lnTo>
                    <a:close/>
                    <a:moveTo>
                      <a:pt x="7" y="0"/>
                    </a:moveTo>
                    <a:lnTo>
                      <a:pt x="13" y="0"/>
                    </a:lnTo>
                    <a:lnTo>
                      <a:pt x="14" y="2"/>
                    </a:lnTo>
                    <a:lnTo>
                      <a:pt x="15" y="2"/>
                    </a:lnTo>
                    <a:lnTo>
                      <a:pt x="18" y="7"/>
                    </a:lnTo>
                    <a:lnTo>
                      <a:pt x="17" y="10"/>
                    </a:lnTo>
                    <a:lnTo>
                      <a:pt x="13" y="14"/>
                    </a:lnTo>
                    <a:lnTo>
                      <a:pt x="8" y="14"/>
                    </a:lnTo>
                    <a:lnTo>
                      <a:pt x="4" y="10"/>
                    </a:lnTo>
                    <a:lnTo>
                      <a:pt x="4" y="6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88" name="Freeform 389"/>
              <p:cNvSpPr>
                <a:spLocks/>
              </p:cNvSpPr>
              <p:nvPr/>
            </p:nvSpPr>
            <p:spPr bwMode="auto">
              <a:xfrm>
                <a:off x="3971" y="1879"/>
                <a:ext cx="25" cy="25"/>
              </a:xfrm>
              <a:custGeom>
                <a:avLst/>
                <a:gdLst>
                  <a:gd name="T0" fmla="*/ 3 w 49"/>
                  <a:gd name="T1" fmla="*/ 0 h 49"/>
                  <a:gd name="T2" fmla="*/ 3 w 49"/>
                  <a:gd name="T3" fmla="*/ 1 h 49"/>
                  <a:gd name="T4" fmla="*/ 3 w 49"/>
                  <a:gd name="T5" fmla="*/ 1 h 49"/>
                  <a:gd name="T6" fmla="*/ 3 w 49"/>
                  <a:gd name="T7" fmla="*/ 1 h 49"/>
                  <a:gd name="T8" fmla="*/ 3 w 49"/>
                  <a:gd name="T9" fmla="*/ 1 h 49"/>
                  <a:gd name="T10" fmla="*/ 3 w 49"/>
                  <a:gd name="T11" fmla="*/ 1 h 49"/>
                  <a:gd name="T12" fmla="*/ 3 w 49"/>
                  <a:gd name="T13" fmla="*/ 3 h 49"/>
                  <a:gd name="T14" fmla="*/ 3 w 49"/>
                  <a:gd name="T15" fmla="*/ 3 h 49"/>
                  <a:gd name="T16" fmla="*/ 3 w 49"/>
                  <a:gd name="T17" fmla="*/ 3 h 49"/>
                  <a:gd name="T18" fmla="*/ 4 w 49"/>
                  <a:gd name="T19" fmla="*/ 3 h 49"/>
                  <a:gd name="T20" fmla="*/ 4 w 49"/>
                  <a:gd name="T21" fmla="*/ 4 h 49"/>
                  <a:gd name="T22" fmla="*/ 2 w 49"/>
                  <a:gd name="T23" fmla="*/ 4 h 49"/>
                  <a:gd name="T24" fmla="*/ 2 w 49"/>
                  <a:gd name="T25" fmla="*/ 3 h 49"/>
                  <a:gd name="T26" fmla="*/ 2 w 49"/>
                  <a:gd name="T27" fmla="*/ 3 h 49"/>
                  <a:gd name="T28" fmla="*/ 2 w 49"/>
                  <a:gd name="T29" fmla="*/ 3 h 49"/>
                  <a:gd name="T30" fmla="*/ 2 w 49"/>
                  <a:gd name="T31" fmla="*/ 3 h 49"/>
                  <a:gd name="T32" fmla="*/ 2 w 49"/>
                  <a:gd name="T33" fmla="*/ 1 h 49"/>
                  <a:gd name="T34" fmla="*/ 2 w 49"/>
                  <a:gd name="T35" fmla="*/ 1 h 49"/>
                  <a:gd name="T36" fmla="*/ 2 w 49"/>
                  <a:gd name="T37" fmla="*/ 1 h 49"/>
                  <a:gd name="T38" fmla="*/ 2 w 49"/>
                  <a:gd name="T39" fmla="*/ 1 h 49"/>
                  <a:gd name="T40" fmla="*/ 2 w 49"/>
                  <a:gd name="T41" fmla="*/ 1 h 49"/>
                  <a:gd name="T42" fmla="*/ 2 w 49"/>
                  <a:gd name="T43" fmla="*/ 1 h 49"/>
                  <a:gd name="T44" fmla="*/ 2 w 49"/>
                  <a:gd name="T45" fmla="*/ 1 h 49"/>
                  <a:gd name="T46" fmla="*/ 2 w 49"/>
                  <a:gd name="T47" fmla="*/ 1 h 49"/>
                  <a:gd name="T48" fmla="*/ 2 w 49"/>
                  <a:gd name="T49" fmla="*/ 1 h 49"/>
                  <a:gd name="T50" fmla="*/ 2 w 49"/>
                  <a:gd name="T51" fmla="*/ 3 h 49"/>
                  <a:gd name="T52" fmla="*/ 2 w 49"/>
                  <a:gd name="T53" fmla="*/ 3 h 49"/>
                  <a:gd name="T54" fmla="*/ 2 w 49"/>
                  <a:gd name="T55" fmla="*/ 3 h 49"/>
                  <a:gd name="T56" fmla="*/ 2 w 49"/>
                  <a:gd name="T57" fmla="*/ 3 h 49"/>
                  <a:gd name="T58" fmla="*/ 2 w 49"/>
                  <a:gd name="T59" fmla="*/ 4 h 49"/>
                  <a:gd name="T60" fmla="*/ 0 w 49"/>
                  <a:gd name="T61" fmla="*/ 4 h 49"/>
                  <a:gd name="T62" fmla="*/ 0 w 49"/>
                  <a:gd name="T63" fmla="*/ 3 h 49"/>
                  <a:gd name="T64" fmla="*/ 1 w 49"/>
                  <a:gd name="T65" fmla="*/ 3 h 49"/>
                  <a:gd name="T66" fmla="*/ 1 w 49"/>
                  <a:gd name="T67" fmla="*/ 3 h 49"/>
                  <a:gd name="T68" fmla="*/ 1 w 49"/>
                  <a:gd name="T69" fmla="*/ 3 h 49"/>
                  <a:gd name="T70" fmla="*/ 1 w 49"/>
                  <a:gd name="T71" fmla="*/ 1 h 49"/>
                  <a:gd name="T72" fmla="*/ 1 w 49"/>
                  <a:gd name="T73" fmla="*/ 1 h 49"/>
                  <a:gd name="T74" fmla="*/ 1 w 49"/>
                  <a:gd name="T75" fmla="*/ 1 h 49"/>
                  <a:gd name="T76" fmla="*/ 0 w 49"/>
                  <a:gd name="T77" fmla="*/ 1 h 49"/>
                  <a:gd name="T78" fmla="*/ 0 w 49"/>
                  <a:gd name="T79" fmla="*/ 1 h 49"/>
                  <a:gd name="T80" fmla="*/ 2 w 49"/>
                  <a:gd name="T81" fmla="*/ 1 h 49"/>
                  <a:gd name="T82" fmla="*/ 2 w 49"/>
                  <a:gd name="T83" fmla="*/ 1 h 49"/>
                  <a:gd name="T84" fmla="*/ 2 w 49"/>
                  <a:gd name="T85" fmla="*/ 1 h 49"/>
                  <a:gd name="T86" fmla="*/ 2 w 49"/>
                  <a:gd name="T87" fmla="*/ 1 h 49"/>
                  <a:gd name="T88" fmla="*/ 2 w 49"/>
                  <a:gd name="T89" fmla="*/ 1 h 49"/>
                  <a:gd name="T90" fmla="*/ 2 w 49"/>
                  <a:gd name="T91" fmla="*/ 1 h 49"/>
                  <a:gd name="T92" fmla="*/ 3 w 49"/>
                  <a:gd name="T93" fmla="*/ 0 h 4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9"/>
                  <a:gd name="T142" fmla="*/ 0 h 49"/>
                  <a:gd name="T143" fmla="*/ 49 w 49"/>
                  <a:gd name="T144" fmla="*/ 49 h 49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9" h="49">
                    <a:moveTo>
                      <a:pt x="33" y="0"/>
                    </a:moveTo>
                    <a:lnTo>
                      <a:pt x="37" y="1"/>
                    </a:lnTo>
                    <a:lnTo>
                      <a:pt x="40" y="2"/>
                    </a:lnTo>
                    <a:lnTo>
                      <a:pt x="43" y="5"/>
                    </a:lnTo>
                    <a:lnTo>
                      <a:pt x="43" y="9"/>
                    </a:lnTo>
                    <a:lnTo>
                      <a:pt x="44" y="12"/>
                    </a:lnTo>
                    <a:lnTo>
                      <a:pt x="44" y="42"/>
                    </a:lnTo>
                    <a:lnTo>
                      <a:pt x="46" y="43"/>
                    </a:lnTo>
                    <a:lnTo>
                      <a:pt x="46" y="46"/>
                    </a:lnTo>
                    <a:lnTo>
                      <a:pt x="49" y="46"/>
                    </a:lnTo>
                    <a:lnTo>
                      <a:pt x="49" y="49"/>
                    </a:lnTo>
                    <a:lnTo>
                      <a:pt x="26" y="49"/>
                    </a:lnTo>
                    <a:lnTo>
                      <a:pt x="26" y="46"/>
                    </a:lnTo>
                    <a:lnTo>
                      <a:pt x="29" y="46"/>
                    </a:lnTo>
                    <a:lnTo>
                      <a:pt x="29" y="44"/>
                    </a:lnTo>
                    <a:lnTo>
                      <a:pt x="30" y="43"/>
                    </a:lnTo>
                    <a:lnTo>
                      <a:pt x="30" y="9"/>
                    </a:lnTo>
                    <a:lnTo>
                      <a:pt x="29" y="9"/>
                    </a:lnTo>
                    <a:lnTo>
                      <a:pt x="29" y="8"/>
                    </a:lnTo>
                    <a:lnTo>
                      <a:pt x="28" y="8"/>
                    </a:lnTo>
                    <a:lnTo>
                      <a:pt x="28" y="7"/>
                    </a:lnTo>
                    <a:lnTo>
                      <a:pt x="25" y="7"/>
                    </a:lnTo>
                    <a:lnTo>
                      <a:pt x="22" y="8"/>
                    </a:lnTo>
                    <a:lnTo>
                      <a:pt x="21" y="11"/>
                    </a:lnTo>
                    <a:lnTo>
                      <a:pt x="18" y="15"/>
                    </a:lnTo>
                    <a:lnTo>
                      <a:pt x="18" y="43"/>
                    </a:lnTo>
                    <a:lnTo>
                      <a:pt x="19" y="44"/>
                    </a:lnTo>
                    <a:lnTo>
                      <a:pt x="19" y="46"/>
                    </a:lnTo>
                    <a:lnTo>
                      <a:pt x="22" y="46"/>
                    </a:lnTo>
                    <a:lnTo>
                      <a:pt x="22" y="49"/>
                    </a:lnTo>
                    <a:lnTo>
                      <a:pt x="0" y="49"/>
                    </a:lnTo>
                    <a:lnTo>
                      <a:pt x="0" y="46"/>
                    </a:lnTo>
                    <a:lnTo>
                      <a:pt x="2" y="46"/>
                    </a:lnTo>
                    <a:lnTo>
                      <a:pt x="2" y="44"/>
                    </a:lnTo>
                    <a:lnTo>
                      <a:pt x="4" y="43"/>
                    </a:lnTo>
                    <a:lnTo>
                      <a:pt x="4" y="7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18" y="1"/>
                    </a:lnTo>
                    <a:lnTo>
                      <a:pt x="18" y="8"/>
                    </a:lnTo>
                    <a:lnTo>
                      <a:pt x="22" y="5"/>
                    </a:lnTo>
                    <a:lnTo>
                      <a:pt x="25" y="2"/>
                    </a:lnTo>
                    <a:lnTo>
                      <a:pt x="28" y="1"/>
                    </a:lnTo>
                    <a:lnTo>
                      <a:pt x="29" y="1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89" name="Freeform 390"/>
              <p:cNvSpPr>
                <a:spLocks/>
              </p:cNvSpPr>
              <p:nvPr/>
            </p:nvSpPr>
            <p:spPr bwMode="auto">
              <a:xfrm>
                <a:off x="4014" y="1879"/>
                <a:ext cx="39" cy="25"/>
              </a:xfrm>
              <a:custGeom>
                <a:avLst/>
                <a:gdLst>
                  <a:gd name="T0" fmla="*/ 2 w 78"/>
                  <a:gd name="T1" fmla="*/ 0 h 49"/>
                  <a:gd name="T2" fmla="*/ 2 w 78"/>
                  <a:gd name="T3" fmla="*/ 1 h 49"/>
                  <a:gd name="T4" fmla="*/ 3 w 78"/>
                  <a:gd name="T5" fmla="*/ 1 h 49"/>
                  <a:gd name="T6" fmla="*/ 3 w 78"/>
                  <a:gd name="T7" fmla="*/ 1 h 49"/>
                  <a:gd name="T8" fmla="*/ 3 w 78"/>
                  <a:gd name="T9" fmla="*/ 0 h 49"/>
                  <a:gd name="T10" fmla="*/ 5 w 78"/>
                  <a:gd name="T11" fmla="*/ 1 h 49"/>
                  <a:gd name="T12" fmla="*/ 5 w 78"/>
                  <a:gd name="T13" fmla="*/ 1 h 49"/>
                  <a:gd name="T14" fmla="*/ 5 w 78"/>
                  <a:gd name="T15" fmla="*/ 3 h 49"/>
                  <a:gd name="T16" fmla="*/ 5 w 78"/>
                  <a:gd name="T17" fmla="*/ 3 h 49"/>
                  <a:gd name="T18" fmla="*/ 5 w 78"/>
                  <a:gd name="T19" fmla="*/ 4 h 49"/>
                  <a:gd name="T20" fmla="*/ 3 w 78"/>
                  <a:gd name="T21" fmla="*/ 3 h 49"/>
                  <a:gd name="T22" fmla="*/ 3 w 78"/>
                  <a:gd name="T23" fmla="*/ 3 h 49"/>
                  <a:gd name="T24" fmla="*/ 3 w 78"/>
                  <a:gd name="T25" fmla="*/ 1 h 49"/>
                  <a:gd name="T26" fmla="*/ 3 w 78"/>
                  <a:gd name="T27" fmla="*/ 1 h 49"/>
                  <a:gd name="T28" fmla="*/ 2 w 78"/>
                  <a:gd name="T29" fmla="*/ 1 h 49"/>
                  <a:gd name="T30" fmla="*/ 3 w 78"/>
                  <a:gd name="T31" fmla="*/ 3 h 49"/>
                  <a:gd name="T32" fmla="*/ 3 w 78"/>
                  <a:gd name="T33" fmla="*/ 3 h 49"/>
                  <a:gd name="T34" fmla="*/ 1 w 78"/>
                  <a:gd name="T35" fmla="*/ 4 h 49"/>
                  <a:gd name="T36" fmla="*/ 1 w 78"/>
                  <a:gd name="T37" fmla="*/ 3 h 49"/>
                  <a:gd name="T38" fmla="*/ 1 w 78"/>
                  <a:gd name="T39" fmla="*/ 3 h 49"/>
                  <a:gd name="T40" fmla="*/ 1 w 78"/>
                  <a:gd name="T41" fmla="*/ 1 h 49"/>
                  <a:gd name="T42" fmla="*/ 1 w 78"/>
                  <a:gd name="T43" fmla="*/ 1 h 49"/>
                  <a:gd name="T44" fmla="*/ 1 w 78"/>
                  <a:gd name="T45" fmla="*/ 1 h 49"/>
                  <a:gd name="T46" fmla="*/ 1 w 78"/>
                  <a:gd name="T47" fmla="*/ 3 h 49"/>
                  <a:gd name="T48" fmla="*/ 1 w 78"/>
                  <a:gd name="T49" fmla="*/ 3 h 49"/>
                  <a:gd name="T50" fmla="*/ 1 w 78"/>
                  <a:gd name="T51" fmla="*/ 4 h 49"/>
                  <a:gd name="T52" fmla="*/ 0 w 78"/>
                  <a:gd name="T53" fmla="*/ 3 h 49"/>
                  <a:gd name="T54" fmla="*/ 1 w 78"/>
                  <a:gd name="T55" fmla="*/ 3 h 49"/>
                  <a:gd name="T56" fmla="*/ 1 w 78"/>
                  <a:gd name="T57" fmla="*/ 1 h 49"/>
                  <a:gd name="T58" fmla="*/ 1 w 78"/>
                  <a:gd name="T59" fmla="*/ 1 h 49"/>
                  <a:gd name="T60" fmla="*/ 0 w 78"/>
                  <a:gd name="T61" fmla="*/ 1 h 49"/>
                  <a:gd name="T62" fmla="*/ 1 w 78"/>
                  <a:gd name="T63" fmla="*/ 1 h 49"/>
                  <a:gd name="T64" fmla="*/ 2 w 78"/>
                  <a:gd name="T65" fmla="*/ 0 h 4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78"/>
                  <a:gd name="T100" fmla="*/ 0 h 49"/>
                  <a:gd name="T101" fmla="*/ 78 w 78"/>
                  <a:gd name="T102" fmla="*/ 49 h 4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78" h="49">
                    <a:moveTo>
                      <a:pt x="32" y="0"/>
                    </a:moveTo>
                    <a:lnTo>
                      <a:pt x="35" y="0"/>
                    </a:lnTo>
                    <a:lnTo>
                      <a:pt x="41" y="2"/>
                    </a:lnTo>
                    <a:lnTo>
                      <a:pt x="42" y="4"/>
                    </a:lnTo>
                    <a:lnTo>
                      <a:pt x="45" y="9"/>
                    </a:lnTo>
                    <a:lnTo>
                      <a:pt x="52" y="2"/>
                    </a:lnTo>
                    <a:lnTo>
                      <a:pt x="55" y="1"/>
                    </a:lnTo>
                    <a:lnTo>
                      <a:pt x="57" y="1"/>
                    </a:lnTo>
                    <a:lnTo>
                      <a:pt x="60" y="0"/>
                    </a:lnTo>
                    <a:lnTo>
                      <a:pt x="63" y="0"/>
                    </a:lnTo>
                    <a:lnTo>
                      <a:pt x="66" y="1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1" y="5"/>
                    </a:lnTo>
                    <a:lnTo>
                      <a:pt x="73" y="8"/>
                    </a:lnTo>
                    <a:lnTo>
                      <a:pt x="73" y="42"/>
                    </a:lnTo>
                    <a:lnTo>
                      <a:pt x="74" y="43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78" y="49"/>
                    </a:lnTo>
                    <a:lnTo>
                      <a:pt x="55" y="49"/>
                    </a:lnTo>
                    <a:lnTo>
                      <a:pt x="55" y="46"/>
                    </a:lnTo>
                    <a:lnTo>
                      <a:pt x="57" y="46"/>
                    </a:lnTo>
                    <a:lnTo>
                      <a:pt x="57" y="44"/>
                    </a:lnTo>
                    <a:lnTo>
                      <a:pt x="59" y="43"/>
                    </a:lnTo>
                    <a:lnTo>
                      <a:pt x="59" y="9"/>
                    </a:lnTo>
                    <a:lnTo>
                      <a:pt x="56" y="7"/>
                    </a:lnTo>
                    <a:lnTo>
                      <a:pt x="52" y="7"/>
                    </a:lnTo>
                    <a:lnTo>
                      <a:pt x="48" y="11"/>
                    </a:lnTo>
                    <a:lnTo>
                      <a:pt x="46" y="14"/>
                    </a:lnTo>
                    <a:lnTo>
                      <a:pt x="46" y="43"/>
                    </a:lnTo>
                    <a:lnTo>
                      <a:pt x="48" y="44"/>
                    </a:lnTo>
                    <a:lnTo>
                      <a:pt x="48" y="46"/>
                    </a:lnTo>
                    <a:lnTo>
                      <a:pt x="50" y="46"/>
                    </a:lnTo>
                    <a:lnTo>
                      <a:pt x="50" y="49"/>
                    </a:lnTo>
                    <a:lnTo>
                      <a:pt x="27" y="49"/>
                    </a:lnTo>
                    <a:lnTo>
                      <a:pt x="27" y="46"/>
                    </a:lnTo>
                    <a:lnTo>
                      <a:pt x="29" y="46"/>
                    </a:lnTo>
                    <a:lnTo>
                      <a:pt x="29" y="44"/>
                    </a:lnTo>
                    <a:lnTo>
                      <a:pt x="31" y="44"/>
                    </a:lnTo>
                    <a:lnTo>
                      <a:pt x="31" y="9"/>
                    </a:lnTo>
                    <a:lnTo>
                      <a:pt x="28" y="7"/>
                    </a:lnTo>
                    <a:lnTo>
                      <a:pt x="24" y="7"/>
                    </a:lnTo>
                    <a:lnTo>
                      <a:pt x="24" y="8"/>
                    </a:lnTo>
                    <a:lnTo>
                      <a:pt x="22" y="9"/>
                    </a:lnTo>
                    <a:lnTo>
                      <a:pt x="20" y="11"/>
                    </a:lnTo>
                    <a:lnTo>
                      <a:pt x="18" y="14"/>
                    </a:lnTo>
                    <a:lnTo>
                      <a:pt x="18" y="43"/>
                    </a:lnTo>
                    <a:lnTo>
                      <a:pt x="20" y="44"/>
                    </a:lnTo>
                    <a:lnTo>
                      <a:pt x="20" y="46"/>
                    </a:lnTo>
                    <a:lnTo>
                      <a:pt x="22" y="46"/>
                    </a:lnTo>
                    <a:lnTo>
                      <a:pt x="22" y="49"/>
                    </a:lnTo>
                    <a:lnTo>
                      <a:pt x="0" y="49"/>
                    </a:lnTo>
                    <a:lnTo>
                      <a:pt x="0" y="46"/>
                    </a:lnTo>
                    <a:lnTo>
                      <a:pt x="3" y="46"/>
                    </a:lnTo>
                    <a:lnTo>
                      <a:pt x="3" y="44"/>
                    </a:lnTo>
                    <a:lnTo>
                      <a:pt x="4" y="43"/>
                    </a:lnTo>
                    <a:lnTo>
                      <a:pt x="4" y="8"/>
                    </a:lnTo>
                    <a:lnTo>
                      <a:pt x="3" y="7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18" y="1"/>
                    </a:lnTo>
                    <a:lnTo>
                      <a:pt x="18" y="8"/>
                    </a:lnTo>
                    <a:lnTo>
                      <a:pt x="21" y="5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90" name="Freeform 391"/>
              <p:cNvSpPr>
                <a:spLocks noEditPoints="1"/>
              </p:cNvSpPr>
              <p:nvPr/>
            </p:nvSpPr>
            <p:spPr bwMode="auto">
              <a:xfrm>
                <a:off x="4057" y="1879"/>
                <a:ext cx="21" cy="26"/>
              </a:xfrm>
              <a:custGeom>
                <a:avLst/>
                <a:gdLst>
                  <a:gd name="T0" fmla="*/ 1 w 42"/>
                  <a:gd name="T1" fmla="*/ 1 h 50"/>
                  <a:gd name="T2" fmla="*/ 1 w 42"/>
                  <a:gd name="T3" fmla="*/ 1 h 50"/>
                  <a:gd name="T4" fmla="*/ 1 w 42"/>
                  <a:gd name="T5" fmla="*/ 1 h 50"/>
                  <a:gd name="T6" fmla="*/ 1 w 42"/>
                  <a:gd name="T7" fmla="*/ 1 h 50"/>
                  <a:gd name="T8" fmla="*/ 1 w 42"/>
                  <a:gd name="T9" fmla="*/ 2 h 50"/>
                  <a:gd name="T10" fmla="*/ 1 w 42"/>
                  <a:gd name="T11" fmla="*/ 2 h 50"/>
                  <a:gd name="T12" fmla="*/ 1 w 42"/>
                  <a:gd name="T13" fmla="*/ 2 h 50"/>
                  <a:gd name="T14" fmla="*/ 1 w 42"/>
                  <a:gd name="T15" fmla="*/ 1 h 50"/>
                  <a:gd name="T16" fmla="*/ 1 w 42"/>
                  <a:gd name="T17" fmla="*/ 1 h 50"/>
                  <a:gd name="T18" fmla="*/ 1 w 42"/>
                  <a:gd name="T19" fmla="*/ 1 h 50"/>
                  <a:gd name="T20" fmla="*/ 1 w 42"/>
                  <a:gd name="T21" fmla="*/ 1 h 50"/>
                  <a:gd name="T22" fmla="*/ 1 w 42"/>
                  <a:gd name="T23" fmla="*/ 1 h 50"/>
                  <a:gd name="T24" fmla="*/ 1 w 42"/>
                  <a:gd name="T25" fmla="*/ 0 h 50"/>
                  <a:gd name="T26" fmla="*/ 3 w 42"/>
                  <a:gd name="T27" fmla="*/ 1 h 50"/>
                  <a:gd name="T28" fmla="*/ 3 w 42"/>
                  <a:gd name="T29" fmla="*/ 1 h 50"/>
                  <a:gd name="T30" fmla="*/ 3 w 42"/>
                  <a:gd name="T31" fmla="*/ 1 h 50"/>
                  <a:gd name="T32" fmla="*/ 3 w 42"/>
                  <a:gd name="T33" fmla="*/ 2 h 50"/>
                  <a:gd name="T34" fmla="*/ 3 w 42"/>
                  <a:gd name="T35" fmla="*/ 2 h 50"/>
                  <a:gd name="T36" fmla="*/ 1 w 42"/>
                  <a:gd name="T37" fmla="*/ 2 h 50"/>
                  <a:gd name="T38" fmla="*/ 1 w 42"/>
                  <a:gd name="T39" fmla="*/ 2 h 50"/>
                  <a:gd name="T40" fmla="*/ 1 w 42"/>
                  <a:gd name="T41" fmla="*/ 3 h 50"/>
                  <a:gd name="T42" fmla="*/ 1 w 42"/>
                  <a:gd name="T43" fmla="*/ 3 h 50"/>
                  <a:gd name="T44" fmla="*/ 1 w 42"/>
                  <a:gd name="T45" fmla="*/ 3 h 50"/>
                  <a:gd name="T46" fmla="*/ 3 w 42"/>
                  <a:gd name="T47" fmla="*/ 3 h 50"/>
                  <a:gd name="T48" fmla="*/ 3 w 42"/>
                  <a:gd name="T49" fmla="*/ 3 h 50"/>
                  <a:gd name="T50" fmla="*/ 3 w 42"/>
                  <a:gd name="T51" fmla="*/ 3 h 50"/>
                  <a:gd name="T52" fmla="*/ 3 w 42"/>
                  <a:gd name="T53" fmla="*/ 3 h 50"/>
                  <a:gd name="T54" fmla="*/ 3 w 42"/>
                  <a:gd name="T55" fmla="*/ 3 h 50"/>
                  <a:gd name="T56" fmla="*/ 3 w 42"/>
                  <a:gd name="T57" fmla="*/ 3 h 50"/>
                  <a:gd name="T58" fmla="*/ 3 w 42"/>
                  <a:gd name="T59" fmla="*/ 3 h 50"/>
                  <a:gd name="T60" fmla="*/ 1 w 42"/>
                  <a:gd name="T61" fmla="*/ 4 h 50"/>
                  <a:gd name="T62" fmla="*/ 1 w 42"/>
                  <a:gd name="T63" fmla="*/ 4 h 50"/>
                  <a:gd name="T64" fmla="*/ 1 w 42"/>
                  <a:gd name="T65" fmla="*/ 4 h 50"/>
                  <a:gd name="T66" fmla="*/ 1 w 42"/>
                  <a:gd name="T67" fmla="*/ 4 h 50"/>
                  <a:gd name="T68" fmla="*/ 1 w 42"/>
                  <a:gd name="T69" fmla="*/ 3 h 50"/>
                  <a:gd name="T70" fmla="*/ 1 w 42"/>
                  <a:gd name="T71" fmla="*/ 3 h 50"/>
                  <a:gd name="T72" fmla="*/ 1 w 42"/>
                  <a:gd name="T73" fmla="*/ 3 h 50"/>
                  <a:gd name="T74" fmla="*/ 0 w 42"/>
                  <a:gd name="T75" fmla="*/ 3 h 50"/>
                  <a:gd name="T76" fmla="*/ 0 w 42"/>
                  <a:gd name="T77" fmla="*/ 2 h 50"/>
                  <a:gd name="T78" fmla="*/ 1 w 42"/>
                  <a:gd name="T79" fmla="*/ 1 h 50"/>
                  <a:gd name="T80" fmla="*/ 1 w 42"/>
                  <a:gd name="T81" fmla="*/ 1 h 50"/>
                  <a:gd name="T82" fmla="*/ 1 w 42"/>
                  <a:gd name="T83" fmla="*/ 1 h 50"/>
                  <a:gd name="T84" fmla="*/ 1 w 42"/>
                  <a:gd name="T85" fmla="*/ 1 h 50"/>
                  <a:gd name="T86" fmla="*/ 1 w 42"/>
                  <a:gd name="T87" fmla="*/ 0 h 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2"/>
                  <a:gd name="T133" fmla="*/ 0 h 50"/>
                  <a:gd name="T134" fmla="*/ 42 w 42"/>
                  <a:gd name="T135" fmla="*/ 50 h 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2" h="50">
                    <a:moveTo>
                      <a:pt x="20" y="4"/>
                    </a:moveTo>
                    <a:lnTo>
                      <a:pt x="19" y="5"/>
                    </a:lnTo>
                    <a:lnTo>
                      <a:pt x="16" y="9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4" y="19"/>
                    </a:lnTo>
                    <a:lnTo>
                      <a:pt x="30" y="19"/>
                    </a:lnTo>
                    <a:lnTo>
                      <a:pt x="30" y="15"/>
                    </a:lnTo>
                    <a:lnTo>
                      <a:pt x="28" y="11"/>
                    </a:lnTo>
                    <a:lnTo>
                      <a:pt x="28" y="7"/>
                    </a:lnTo>
                    <a:lnTo>
                      <a:pt x="26" y="4"/>
                    </a:lnTo>
                    <a:lnTo>
                      <a:pt x="20" y="4"/>
                    </a:lnTo>
                    <a:close/>
                    <a:moveTo>
                      <a:pt x="24" y="0"/>
                    </a:moveTo>
                    <a:lnTo>
                      <a:pt x="33" y="2"/>
                    </a:lnTo>
                    <a:lnTo>
                      <a:pt x="37" y="5"/>
                    </a:lnTo>
                    <a:lnTo>
                      <a:pt x="40" y="9"/>
                    </a:lnTo>
                    <a:lnTo>
                      <a:pt x="42" y="18"/>
                    </a:lnTo>
                    <a:lnTo>
                      <a:pt x="42" y="23"/>
                    </a:lnTo>
                    <a:lnTo>
                      <a:pt x="14" y="23"/>
                    </a:lnTo>
                    <a:lnTo>
                      <a:pt x="16" y="29"/>
                    </a:lnTo>
                    <a:lnTo>
                      <a:pt x="17" y="33"/>
                    </a:lnTo>
                    <a:lnTo>
                      <a:pt x="23" y="39"/>
                    </a:lnTo>
                    <a:lnTo>
                      <a:pt x="26" y="40"/>
                    </a:lnTo>
                    <a:lnTo>
                      <a:pt x="34" y="40"/>
                    </a:lnTo>
                    <a:lnTo>
                      <a:pt x="37" y="37"/>
                    </a:lnTo>
                    <a:lnTo>
                      <a:pt x="40" y="36"/>
                    </a:lnTo>
                    <a:lnTo>
                      <a:pt x="41" y="33"/>
                    </a:lnTo>
                    <a:lnTo>
                      <a:pt x="42" y="35"/>
                    </a:lnTo>
                    <a:lnTo>
                      <a:pt x="37" y="43"/>
                    </a:lnTo>
                    <a:lnTo>
                      <a:pt x="34" y="46"/>
                    </a:lnTo>
                    <a:lnTo>
                      <a:pt x="30" y="49"/>
                    </a:lnTo>
                    <a:lnTo>
                      <a:pt x="26" y="50"/>
                    </a:lnTo>
                    <a:lnTo>
                      <a:pt x="17" y="50"/>
                    </a:lnTo>
                    <a:lnTo>
                      <a:pt x="13" y="49"/>
                    </a:lnTo>
                    <a:lnTo>
                      <a:pt x="9" y="46"/>
                    </a:lnTo>
                    <a:lnTo>
                      <a:pt x="5" y="42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19"/>
                    </a:lnTo>
                    <a:lnTo>
                      <a:pt x="2" y="15"/>
                    </a:lnTo>
                    <a:lnTo>
                      <a:pt x="7" y="7"/>
                    </a:lnTo>
                    <a:lnTo>
                      <a:pt x="12" y="2"/>
                    </a:lnTo>
                    <a:lnTo>
                      <a:pt x="17" y="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91" name="Freeform 392"/>
              <p:cNvSpPr>
                <a:spLocks/>
              </p:cNvSpPr>
              <p:nvPr/>
            </p:nvSpPr>
            <p:spPr bwMode="auto">
              <a:xfrm>
                <a:off x="4081" y="1879"/>
                <a:ext cx="39" cy="25"/>
              </a:xfrm>
              <a:custGeom>
                <a:avLst/>
                <a:gdLst>
                  <a:gd name="T0" fmla="*/ 2 w 79"/>
                  <a:gd name="T1" fmla="*/ 0 h 49"/>
                  <a:gd name="T2" fmla="*/ 2 w 79"/>
                  <a:gd name="T3" fmla="*/ 0 h 49"/>
                  <a:gd name="T4" fmla="*/ 2 w 79"/>
                  <a:gd name="T5" fmla="*/ 1 h 49"/>
                  <a:gd name="T6" fmla="*/ 2 w 79"/>
                  <a:gd name="T7" fmla="*/ 1 h 49"/>
                  <a:gd name="T8" fmla="*/ 2 w 79"/>
                  <a:gd name="T9" fmla="*/ 1 h 49"/>
                  <a:gd name="T10" fmla="*/ 3 w 79"/>
                  <a:gd name="T11" fmla="*/ 1 h 49"/>
                  <a:gd name="T12" fmla="*/ 3 w 79"/>
                  <a:gd name="T13" fmla="*/ 1 h 49"/>
                  <a:gd name="T14" fmla="*/ 3 w 79"/>
                  <a:gd name="T15" fmla="*/ 1 h 49"/>
                  <a:gd name="T16" fmla="*/ 3 w 79"/>
                  <a:gd name="T17" fmla="*/ 0 h 49"/>
                  <a:gd name="T18" fmla="*/ 4 w 79"/>
                  <a:gd name="T19" fmla="*/ 0 h 49"/>
                  <a:gd name="T20" fmla="*/ 4 w 79"/>
                  <a:gd name="T21" fmla="*/ 1 h 49"/>
                  <a:gd name="T22" fmla="*/ 4 w 79"/>
                  <a:gd name="T23" fmla="*/ 1 h 49"/>
                  <a:gd name="T24" fmla="*/ 4 w 79"/>
                  <a:gd name="T25" fmla="*/ 1 h 49"/>
                  <a:gd name="T26" fmla="*/ 4 w 79"/>
                  <a:gd name="T27" fmla="*/ 1 h 49"/>
                  <a:gd name="T28" fmla="*/ 4 w 79"/>
                  <a:gd name="T29" fmla="*/ 1 h 49"/>
                  <a:gd name="T30" fmla="*/ 4 w 79"/>
                  <a:gd name="T31" fmla="*/ 3 h 49"/>
                  <a:gd name="T32" fmla="*/ 4 w 79"/>
                  <a:gd name="T33" fmla="*/ 3 h 49"/>
                  <a:gd name="T34" fmla="*/ 4 w 79"/>
                  <a:gd name="T35" fmla="*/ 3 h 49"/>
                  <a:gd name="T36" fmla="*/ 4 w 79"/>
                  <a:gd name="T37" fmla="*/ 4 h 49"/>
                  <a:gd name="T38" fmla="*/ 3 w 79"/>
                  <a:gd name="T39" fmla="*/ 4 h 49"/>
                  <a:gd name="T40" fmla="*/ 3 w 79"/>
                  <a:gd name="T41" fmla="*/ 3 h 49"/>
                  <a:gd name="T42" fmla="*/ 3 w 79"/>
                  <a:gd name="T43" fmla="*/ 3 h 49"/>
                  <a:gd name="T44" fmla="*/ 3 w 79"/>
                  <a:gd name="T45" fmla="*/ 3 h 49"/>
                  <a:gd name="T46" fmla="*/ 3 w 79"/>
                  <a:gd name="T47" fmla="*/ 1 h 49"/>
                  <a:gd name="T48" fmla="*/ 3 w 79"/>
                  <a:gd name="T49" fmla="*/ 1 h 49"/>
                  <a:gd name="T50" fmla="*/ 3 w 79"/>
                  <a:gd name="T51" fmla="*/ 1 h 49"/>
                  <a:gd name="T52" fmla="*/ 3 w 79"/>
                  <a:gd name="T53" fmla="*/ 1 h 49"/>
                  <a:gd name="T54" fmla="*/ 2 w 79"/>
                  <a:gd name="T55" fmla="*/ 1 h 49"/>
                  <a:gd name="T56" fmla="*/ 2 w 79"/>
                  <a:gd name="T57" fmla="*/ 3 h 49"/>
                  <a:gd name="T58" fmla="*/ 3 w 79"/>
                  <a:gd name="T59" fmla="*/ 3 h 49"/>
                  <a:gd name="T60" fmla="*/ 3 w 79"/>
                  <a:gd name="T61" fmla="*/ 3 h 49"/>
                  <a:gd name="T62" fmla="*/ 3 w 79"/>
                  <a:gd name="T63" fmla="*/ 3 h 49"/>
                  <a:gd name="T64" fmla="*/ 3 w 79"/>
                  <a:gd name="T65" fmla="*/ 4 h 49"/>
                  <a:gd name="T66" fmla="*/ 1 w 79"/>
                  <a:gd name="T67" fmla="*/ 4 h 49"/>
                  <a:gd name="T68" fmla="*/ 1 w 79"/>
                  <a:gd name="T69" fmla="*/ 3 h 49"/>
                  <a:gd name="T70" fmla="*/ 1 w 79"/>
                  <a:gd name="T71" fmla="*/ 3 h 49"/>
                  <a:gd name="T72" fmla="*/ 2 w 79"/>
                  <a:gd name="T73" fmla="*/ 3 h 49"/>
                  <a:gd name="T74" fmla="*/ 2 w 79"/>
                  <a:gd name="T75" fmla="*/ 1 h 49"/>
                  <a:gd name="T76" fmla="*/ 1 w 79"/>
                  <a:gd name="T77" fmla="*/ 1 h 49"/>
                  <a:gd name="T78" fmla="*/ 1 w 79"/>
                  <a:gd name="T79" fmla="*/ 1 h 49"/>
                  <a:gd name="T80" fmla="*/ 1 w 79"/>
                  <a:gd name="T81" fmla="*/ 1 h 49"/>
                  <a:gd name="T82" fmla="*/ 1 w 79"/>
                  <a:gd name="T83" fmla="*/ 1 h 49"/>
                  <a:gd name="T84" fmla="*/ 1 w 79"/>
                  <a:gd name="T85" fmla="*/ 1 h 49"/>
                  <a:gd name="T86" fmla="*/ 1 w 79"/>
                  <a:gd name="T87" fmla="*/ 1 h 49"/>
                  <a:gd name="T88" fmla="*/ 1 w 79"/>
                  <a:gd name="T89" fmla="*/ 3 h 49"/>
                  <a:gd name="T90" fmla="*/ 1 w 79"/>
                  <a:gd name="T91" fmla="*/ 3 h 49"/>
                  <a:gd name="T92" fmla="*/ 1 w 79"/>
                  <a:gd name="T93" fmla="*/ 3 h 49"/>
                  <a:gd name="T94" fmla="*/ 1 w 79"/>
                  <a:gd name="T95" fmla="*/ 3 h 49"/>
                  <a:gd name="T96" fmla="*/ 1 w 79"/>
                  <a:gd name="T97" fmla="*/ 4 h 49"/>
                  <a:gd name="T98" fmla="*/ 0 w 79"/>
                  <a:gd name="T99" fmla="*/ 4 h 49"/>
                  <a:gd name="T100" fmla="*/ 0 w 79"/>
                  <a:gd name="T101" fmla="*/ 3 h 49"/>
                  <a:gd name="T102" fmla="*/ 0 w 79"/>
                  <a:gd name="T103" fmla="*/ 3 h 49"/>
                  <a:gd name="T104" fmla="*/ 0 w 79"/>
                  <a:gd name="T105" fmla="*/ 3 h 49"/>
                  <a:gd name="T106" fmla="*/ 0 w 79"/>
                  <a:gd name="T107" fmla="*/ 3 h 49"/>
                  <a:gd name="T108" fmla="*/ 0 w 79"/>
                  <a:gd name="T109" fmla="*/ 1 h 49"/>
                  <a:gd name="T110" fmla="*/ 0 w 79"/>
                  <a:gd name="T111" fmla="*/ 1 h 49"/>
                  <a:gd name="T112" fmla="*/ 0 w 79"/>
                  <a:gd name="T113" fmla="*/ 1 h 49"/>
                  <a:gd name="T114" fmla="*/ 0 w 79"/>
                  <a:gd name="T115" fmla="*/ 1 h 49"/>
                  <a:gd name="T116" fmla="*/ 0 w 79"/>
                  <a:gd name="T117" fmla="*/ 1 h 49"/>
                  <a:gd name="T118" fmla="*/ 1 w 79"/>
                  <a:gd name="T119" fmla="*/ 1 h 49"/>
                  <a:gd name="T120" fmla="*/ 1 w 79"/>
                  <a:gd name="T121" fmla="*/ 1 h 49"/>
                  <a:gd name="T122" fmla="*/ 1 w 79"/>
                  <a:gd name="T123" fmla="*/ 1 h 49"/>
                  <a:gd name="T124" fmla="*/ 2 w 79"/>
                  <a:gd name="T125" fmla="*/ 0 h 4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9"/>
                  <a:gd name="T190" fmla="*/ 0 h 49"/>
                  <a:gd name="T191" fmla="*/ 79 w 79"/>
                  <a:gd name="T192" fmla="*/ 49 h 4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9" h="49">
                    <a:moveTo>
                      <a:pt x="33" y="0"/>
                    </a:moveTo>
                    <a:lnTo>
                      <a:pt x="36" y="0"/>
                    </a:lnTo>
                    <a:lnTo>
                      <a:pt x="41" y="2"/>
                    </a:lnTo>
                    <a:lnTo>
                      <a:pt x="43" y="4"/>
                    </a:lnTo>
                    <a:lnTo>
                      <a:pt x="45" y="9"/>
                    </a:lnTo>
                    <a:lnTo>
                      <a:pt x="51" y="4"/>
                    </a:lnTo>
                    <a:lnTo>
                      <a:pt x="57" y="1"/>
                    </a:lnTo>
                    <a:lnTo>
                      <a:pt x="58" y="1"/>
                    </a:lnTo>
                    <a:lnTo>
                      <a:pt x="61" y="0"/>
                    </a:lnTo>
                    <a:lnTo>
                      <a:pt x="64" y="0"/>
                    </a:lnTo>
                    <a:lnTo>
                      <a:pt x="69" y="2"/>
                    </a:lnTo>
                    <a:lnTo>
                      <a:pt x="72" y="5"/>
                    </a:lnTo>
                    <a:lnTo>
                      <a:pt x="73" y="8"/>
                    </a:lnTo>
                    <a:lnTo>
                      <a:pt x="73" y="11"/>
                    </a:lnTo>
                    <a:lnTo>
                      <a:pt x="75" y="14"/>
                    </a:lnTo>
                    <a:lnTo>
                      <a:pt x="75" y="44"/>
                    </a:lnTo>
                    <a:lnTo>
                      <a:pt x="76" y="46"/>
                    </a:lnTo>
                    <a:lnTo>
                      <a:pt x="79" y="46"/>
                    </a:lnTo>
                    <a:lnTo>
                      <a:pt x="79" y="49"/>
                    </a:lnTo>
                    <a:lnTo>
                      <a:pt x="55" y="49"/>
                    </a:lnTo>
                    <a:lnTo>
                      <a:pt x="55" y="46"/>
                    </a:lnTo>
                    <a:lnTo>
                      <a:pt x="58" y="46"/>
                    </a:lnTo>
                    <a:lnTo>
                      <a:pt x="59" y="44"/>
                    </a:lnTo>
                    <a:lnTo>
                      <a:pt x="59" y="9"/>
                    </a:lnTo>
                    <a:lnTo>
                      <a:pt x="57" y="7"/>
                    </a:lnTo>
                    <a:lnTo>
                      <a:pt x="52" y="7"/>
                    </a:lnTo>
                    <a:lnTo>
                      <a:pt x="48" y="11"/>
                    </a:lnTo>
                    <a:lnTo>
                      <a:pt x="47" y="14"/>
                    </a:lnTo>
                    <a:lnTo>
                      <a:pt x="47" y="43"/>
                    </a:lnTo>
                    <a:lnTo>
                      <a:pt x="48" y="44"/>
                    </a:lnTo>
                    <a:lnTo>
                      <a:pt x="48" y="46"/>
                    </a:lnTo>
                    <a:lnTo>
                      <a:pt x="51" y="46"/>
                    </a:lnTo>
                    <a:lnTo>
                      <a:pt x="51" y="49"/>
                    </a:lnTo>
                    <a:lnTo>
                      <a:pt x="29" y="49"/>
                    </a:lnTo>
                    <a:lnTo>
                      <a:pt x="29" y="46"/>
                    </a:lnTo>
                    <a:lnTo>
                      <a:pt x="30" y="46"/>
                    </a:lnTo>
                    <a:lnTo>
                      <a:pt x="33" y="43"/>
                    </a:lnTo>
                    <a:lnTo>
                      <a:pt x="33" y="9"/>
                    </a:lnTo>
                    <a:lnTo>
                      <a:pt x="31" y="9"/>
                    </a:lnTo>
                    <a:lnTo>
                      <a:pt x="31" y="8"/>
                    </a:lnTo>
                    <a:lnTo>
                      <a:pt x="30" y="8"/>
                    </a:lnTo>
                    <a:lnTo>
                      <a:pt x="30" y="7"/>
                    </a:lnTo>
                    <a:lnTo>
                      <a:pt x="26" y="7"/>
                    </a:lnTo>
                    <a:lnTo>
                      <a:pt x="19" y="14"/>
                    </a:lnTo>
                    <a:lnTo>
                      <a:pt x="19" y="43"/>
                    </a:lnTo>
                    <a:lnTo>
                      <a:pt x="20" y="44"/>
                    </a:lnTo>
                    <a:lnTo>
                      <a:pt x="20" y="46"/>
                    </a:lnTo>
                    <a:lnTo>
                      <a:pt x="23" y="46"/>
                    </a:lnTo>
                    <a:lnTo>
                      <a:pt x="23" y="49"/>
                    </a:lnTo>
                    <a:lnTo>
                      <a:pt x="0" y="49"/>
                    </a:lnTo>
                    <a:lnTo>
                      <a:pt x="0" y="46"/>
                    </a:lnTo>
                    <a:lnTo>
                      <a:pt x="3" y="46"/>
                    </a:lnTo>
                    <a:lnTo>
                      <a:pt x="3" y="44"/>
                    </a:lnTo>
                    <a:lnTo>
                      <a:pt x="5" y="43"/>
                    </a:lnTo>
                    <a:lnTo>
                      <a:pt x="5" y="7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19" y="1"/>
                    </a:lnTo>
                    <a:lnTo>
                      <a:pt x="19" y="8"/>
                    </a:lnTo>
                    <a:lnTo>
                      <a:pt x="22" y="5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92" name="Freeform 393"/>
              <p:cNvSpPr>
                <a:spLocks noEditPoints="1"/>
              </p:cNvSpPr>
              <p:nvPr/>
            </p:nvSpPr>
            <p:spPr bwMode="auto">
              <a:xfrm>
                <a:off x="4124" y="1879"/>
                <a:ext cx="23" cy="26"/>
              </a:xfrm>
              <a:custGeom>
                <a:avLst/>
                <a:gdLst>
                  <a:gd name="T0" fmla="*/ 1 w 46"/>
                  <a:gd name="T1" fmla="*/ 1 h 50"/>
                  <a:gd name="T2" fmla="*/ 1 w 46"/>
                  <a:gd name="T3" fmla="*/ 1 h 50"/>
                  <a:gd name="T4" fmla="*/ 1 w 46"/>
                  <a:gd name="T5" fmla="*/ 1 h 50"/>
                  <a:gd name="T6" fmla="*/ 1 w 46"/>
                  <a:gd name="T7" fmla="*/ 1 h 50"/>
                  <a:gd name="T8" fmla="*/ 1 w 46"/>
                  <a:gd name="T9" fmla="*/ 3 h 50"/>
                  <a:gd name="T10" fmla="*/ 1 w 46"/>
                  <a:gd name="T11" fmla="*/ 3 h 50"/>
                  <a:gd name="T12" fmla="*/ 1 w 46"/>
                  <a:gd name="T13" fmla="*/ 3 h 50"/>
                  <a:gd name="T14" fmla="*/ 1 w 46"/>
                  <a:gd name="T15" fmla="*/ 3 h 50"/>
                  <a:gd name="T16" fmla="*/ 2 w 46"/>
                  <a:gd name="T17" fmla="*/ 3 h 50"/>
                  <a:gd name="T18" fmla="*/ 2 w 46"/>
                  <a:gd name="T19" fmla="*/ 1 h 50"/>
                  <a:gd name="T20" fmla="*/ 1 w 46"/>
                  <a:gd name="T21" fmla="*/ 1 h 50"/>
                  <a:gd name="T22" fmla="*/ 1 w 46"/>
                  <a:gd name="T23" fmla="*/ 1 h 50"/>
                  <a:gd name="T24" fmla="*/ 1 w 46"/>
                  <a:gd name="T25" fmla="*/ 1 h 50"/>
                  <a:gd name="T26" fmla="*/ 1 w 46"/>
                  <a:gd name="T27" fmla="*/ 1 h 50"/>
                  <a:gd name="T28" fmla="*/ 1 w 46"/>
                  <a:gd name="T29" fmla="*/ 0 h 50"/>
                  <a:gd name="T30" fmla="*/ 1 w 46"/>
                  <a:gd name="T31" fmla="*/ 0 h 50"/>
                  <a:gd name="T32" fmla="*/ 2 w 46"/>
                  <a:gd name="T33" fmla="*/ 1 h 50"/>
                  <a:gd name="T34" fmla="*/ 3 w 46"/>
                  <a:gd name="T35" fmla="*/ 1 h 50"/>
                  <a:gd name="T36" fmla="*/ 3 w 46"/>
                  <a:gd name="T37" fmla="*/ 1 h 50"/>
                  <a:gd name="T38" fmla="*/ 3 w 46"/>
                  <a:gd name="T39" fmla="*/ 1 h 50"/>
                  <a:gd name="T40" fmla="*/ 3 w 46"/>
                  <a:gd name="T41" fmla="*/ 1 h 50"/>
                  <a:gd name="T42" fmla="*/ 3 w 46"/>
                  <a:gd name="T43" fmla="*/ 2 h 50"/>
                  <a:gd name="T44" fmla="*/ 3 w 46"/>
                  <a:gd name="T45" fmla="*/ 2 h 50"/>
                  <a:gd name="T46" fmla="*/ 3 w 46"/>
                  <a:gd name="T47" fmla="*/ 3 h 50"/>
                  <a:gd name="T48" fmla="*/ 3 w 46"/>
                  <a:gd name="T49" fmla="*/ 3 h 50"/>
                  <a:gd name="T50" fmla="*/ 3 w 46"/>
                  <a:gd name="T51" fmla="*/ 3 h 50"/>
                  <a:gd name="T52" fmla="*/ 1 w 46"/>
                  <a:gd name="T53" fmla="*/ 4 h 50"/>
                  <a:gd name="T54" fmla="*/ 1 w 46"/>
                  <a:gd name="T55" fmla="*/ 4 h 50"/>
                  <a:gd name="T56" fmla="*/ 1 w 46"/>
                  <a:gd name="T57" fmla="*/ 4 h 50"/>
                  <a:gd name="T58" fmla="*/ 1 w 46"/>
                  <a:gd name="T59" fmla="*/ 4 h 50"/>
                  <a:gd name="T60" fmla="*/ 1 w 46"/>
                  <a:gd name="T61" fmla="*/ 3 h 50"/>
                  <a:gd name="T62" fmla="*/ 1 w 46"/>
                  <a:gd name="T63" fmla="*/ 3 h 50"/>
                  <a:gd name="T64" fmla="*/ 1 w 46"/>
                  <a:gd name="T65" fmla="*/ 3 h 50"/>
                  <a:gd name="T66" fmla="*/ 1 w 46"/>
                  <a:gd name="T67" fmla="*/ 3 h 50"/>
                  <a:gd name="T68" fmla="*/ 0 w 46"/>
                  <a:gd name="T69" fmla="*/ 2 h 50"/>
                  <a:gd name="T70" fmla="*/ 1 w 46"/>
                  <a:gd name="T71" fmla="*/ 2 h 50"/>
                  <a:gd name="T72" fmla="*/ 1 w 46"/>
                  <a:gd name="T73" fmla="*/ 1 h 50"/>
                  <a:gd name="T74" fmla="*/ 1 w 46"/>
                  <a:gd name="T75" fmla="*/ 1 h 50"/>
                  <a:gd name="T76" fmla="*/ 1 w 46"/>
                  <a:gd name="T77" fmla="*/ 1 h 50"/>
                  <a:gd name="T78" fmla="*/ 1 w 46"/>
                  <a:gd name="T79" fmla="*/ 1 h 50"/>
                  <a:gd name="T80" fmla="*/ 1 w 46"/>
                  <a:gd name="T81" fmla="*/ 1 h 50"/>
                  <a:gd name="T82" fmla="*/ 1 w 46"/>
                  <a:gd name="T83" fmla="*/ 0 h 5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6"/>
                  <a:gd name="T127" fmla="*/ 0 h 50"/>
                  <a:gd name="T128" fmla="*/ 46 w 46"/>
                  <a:gd name="T129" fmla="*/ 50 h 5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6" h="50">
                    <a:moveTo>
                      <a:pt x="20" y="4"/>
                    </a:moveTo>
                    <a:lnTo>
                      <a:pt x="17" y="7"/>
                    </a:lnTo>
                    <a:lnTo>
                      <a:pt x="17" y="9"/>
                    </a:lnTo>
                    <a:lnTo>
                      <a:pt x="15" y="14"/>
                    </a:lnTo>
                    <a:lnTo>
                      <a:pt x="15" y="39"/>
                    </a:lnTo>
                    <a:lnTo>
                      <a:pt x="18" y="44"/>
                    </a:lnTo>
                    <a:lnTo>
                      <a:pt x="20" y="46"/>
                    </a:lnTo>
                    <a:lnTo>
                      <a:pt x="28" y="46"/>
                    </a:lnTo>
                    <a:lnTo>
                      <a:pt x="32" y="37"/>
                    </a:lnTo>
                    <a:lnTo>
                      <a:pt x="32" y="12"/>
                    </a:lnTo>
                    <a:lnTo>
                      <a:pt x="31" y="9"/>
                    </a:lnTo>
                    <a:lnTo>
                      <a:pt x="31" y="7"/>
                    </a:lnTo>
                    <a:lnTo>
                      <a:pt x="28" y="4"/>
                    </a:lnTo>
                    <a:lnTo>
                      <a:pt x="20" y="4"/>
                    </a:lnTo>
                    <a:close/>
                    <a:moveTo>
                      <a:pt x="24" y="0"/>
                    </a:moveTo>
                    <a:lnTo>
                      <a:pt x="28" y="0"/>
                    </a:lnTo>
                    <a:lnTo>
                      <a:pt x="32" y="1"/>
                    </a:lnTo>
                    <a:lnTo>
                      <a:pt x="36" y="4"/>
                    </a:lnTo>
                    <a:lnTo>
                      <a:pt x="39" y="5"/>
                    </a:lnTo>
                    <a:lnTo>
                      <a:pt x="41" y="7"/>
                    </a:lnTo>
                    <a:lnTo>
                      <a:pt x="43" y="12"/>
                    </a:lnTo>
                    <a:lnTo>
                      <a:pt x="46" y="21"/>
                    </a:lnTo>
                    <a:lnTo>
                      <a:pt x="46" y="30"/>
                    </a:lnTo>
                    <a:lnTo>
                      <a:pt x="43" y="39"/>
                    </a:lnTo>
                    <a:lnTo>
                      <a:pt x="42" y="42"/>
                    </a:lnTo>
                    <a:lnTo>
                      <a:pt x="38" y="46"/>
                    </a:lnTo>
                    <a:lnTo>
                      <a:pt x="29" y="49"/>
                    </a:lnTo>
                    <a:lnTo>
                      <a:pt x="24" y="50"/>
                    </a:lnTo>
                    <a:lnTo>
                      <a:pt x="18" y="50"/>
                    </a:lnTo>
                    <a:lnTo>
                      <a:pt x="14" y="49"/>
                    </a:lnTo>
                    <a:lnTo>
                      <a:pt x="10" y="46"/>
                    </a:lnTo>
                    <a:lnTo>
                      <a:pt x="6" y="42"/>
                    </a:lnTo>
                    <a:lnTo>
                      <a:pt x="3" y="37"/>
                    </a:lnTo>
                    <a:lnTo>
                      <a:pt x="1" y="32"/>
                    </a:lnTo>
                    <a:lnTo>
                      <a:pt x="0" y="25"/>
                    </a:lnTo>
                    <a:lnTo>
                      <a:pt x="1" y="21"/>
                    </a:lnTo>
                    <a:lnTo>
                      <a:pt x="1" y="15"/>
                    </a:lnTo>
                    <a:lnTo>
                      <a:pt x="4" y="11"/>
                    </a:lnTo>
                    <a:lnTo>
                      <a:pt x="7" y="8"/>
                    </a:lnTo>
                    <a:lnTo>
                      <a:pt x="10" y="4"/>
                    </a:lnTo>
                    <a:lnTo>
                      <a:pt x="18" y="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93" name="Freeform 394"/>
              <p:cNvSpPr>
                <a:spLocks/>
              </p:cNvSpPr>
              <p:nvPr/>
            </p:nvSpPr>
            <p:spPr bwMode="auto">
              <a:xfrm>
                <a:off x="4152" y="1879"/>
                <a:ext cx="20" cy="25"/>
              </a:xfrm>
              <a:custGeom>
                <a:avLst/>
                <a:gdLst>
                  <a:gd name="T0" fmla="*/ 2 w 41"/>
                  <a:gd name="T1" fmla="*/ 0 h 49"/>
                  <a:gd name="T2" fmla="*/ 2 w 41"/>
                  <a:gd name="T3" fmla="*/ 0 h 49"/>
                  <a:gd name="T4" fmla="*/ 2 w 41"/>
                  <a:gd name="T5" fmla="*/ 1 h 49"/>
                  <a:gd name="T6" fmla="*/ 2 w 41"/>
                  <a:gd name="T7" fmla="*/ 1 h 49"/>
                  <a:gd name="T8" fmla="*/ 2 w 41"/>
                  <a:gd name="T9" fmla="*/ 1 h 49"/>
                  <a:gd name="T10" fmla="*/ 2 w 41"/>
                  <a:gd name="T11" fmla="*/ 1 h 49"/>
                  <a:gd name="T12" fmla="*/ 2 w 41"/>
                  <a:gd name="T13" fmla="*/ 1 h 49"/>
                  <a:gd name="T14" fmla="*/ 2 w 41"/>
                  <a:gd name="T15" fmla="*/ 1 h 49"/>
                  <a:gd name="T16" fmla="*/ 2 w 41"/>
                  <a:gd name="T17" fmla="*/ 1 h 49"/>
                  <a:gd name="T18" fmla="*/ 1 w 41"/>
                  <a:gd name="T19" fmla="*/ 1 h 49"/>
                  <a:gd name="T20" fmla="*/ 1 w 41"/>
                  <a:gd name="T21" fmla="*/ 1 h 49"/>
                  <a:gd name="T22" fmla="*/ 1 w 41"/>
                  <a:gd name="T23" fmla="*/ 1 h 49"/>
                  <a:gd name="T24" fmla="*/ 1 w 41"/>
                  <a:gd name="T25" fmla="*/ 1 h 49"/>
                  <a:gd name="T26" fmla="*/ 1 w 41"/>
                  <a:gd name="T27" fmla="*/ 1 h 49"/>
                  <a:gd name="T28" fmla="*/ 1 w 41"/>
                  <a:gd name="T29" fmla="*/ 1 h 49"/>
                  <a:gd name="T30" fmla="*/ 1 w 41"/>
                  <a:gd name="T31" fmla="*/ 1 h 49"/>
                  <a:gd name="T32" fmla="*/ 1 w 41"/>
                  <a:gd name="T33" fmla="*/ 2 h 49"/>
                  <a:gd name="T34" fmla="*/ 1 w 41"/>
                  <a:gd name="T35" fmla="*/ 2 h 49"/>
                  <a:gd name="T36" fmla="*/ 1 w 41"/>
                  <a:gd name="T37" fmla="*/ 3 h 49"/>
                  <a:gd name="T38" fmla="*/ 1 w 41"/>
                  <a:gd name="T39" fmla="*/ 3 h 49"/>
                  <a:gd name="T40" fmla="*/ 1 w 41"/>
                  <a:gd name="T41" fmla="*/ 3 h 49"/>
                  <a:gd name="T42" fmla="*/ 1 w 41"/>
                  <a:gd name="T43" fmla="*/ 3 h 49"/>
                  <a:gd name="T44" fmla="*/ 1 w 41"/>
                  <a:gd name="T45" fmla="*/ 4 h 49"/>
                  <a:gd name="T46" fmla="*/ 0 w 41"/>
                  <a:gd name="T47" fmla="*/ 4 h 49"/>
                  <a:gd name="T48" fmla="*/ 0 w 41"/>
                  <a:gd name="T49" fmla="*/ 3 h 49"/>
                  <a:gd name="T50" fmla="*/ 0 w 41"/>
                  <a:gd name="T51" fmla="*/ 3 h 49"/>
                  <a:gd name="T52" fmla="*/ 0 w 41"/>
                  <a:gd name="T53" fmla="*/ 3 h 49"/>
                  <a:gd name="T54" fmla="*/ 0 w 41"/>
                  <a:gd name="T55" fmla="*/ 1 h 49"/>
                  <a:gd name="T56" fmla="*/ 0 w 41"/>
                  <a:gd name="T57" fmla="*/ 1 h 49"/>
                  <a:gd name="T58" fmla="*/ 0 w 41"/>
                  <a:gd name="T59" fmla="*/ 1 h 49"/>
                  <a:gd name="T60" fmla="*/ 0 w 41"/>
                  <a:gd name="T61" fmla="*/ 1 h 49"/>
                  <a:gd name="T62" fmla="*/ 0 w 41"/>
                  <a:gd name="T63" fmla="*/ 1 h 49"/>
                  <a:gd name="T64" fmla="*/ 1 w 41"/>
                  <a:gd name="T65" fmla="*/ 1 h 49"/>
                  <a:gd name="T66" fmla="*/ 1 w 41"/>
                  <a:gd name="T67" fmla="*/ 1 h 49"/>
                  <a:gd name="T68" fmla="*/ 1 w 41"/>
                  <a:gd name="T69" fmla="*/ 1 h 49"/>
                  <a:gd name="T70" fmla="*/ 1 w 41"/>
                  <a:gd name="T71" fmla="*/ 1 h 49"/>
                  <a:gd name="T72" fmla="*/ 2 w 41"/>
                  <a:gd name="T73" fmla="*/ 0 h 4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1"/>
                  <a:gd name="T112" fmla="*/ 0 h 49"/>
                  <a:gd name="T113" fmla="*/ 41 w 41"/>
                  <a:gd name="T114" fmla="*/ 49 h 4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1" h="49">
                    <a:moveTo>
                      <a:pt x="34" y="0"/>
                    </a:moveTo>
                    <a:lnTo>
                      <a:pt x="36" y="0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41" y="5"/>
                    </a:lnTo>
                    <a:lnTo>
                      <a:pt x="41" y="7"/>
                    </a:lnTo>
                    <a:lnTo>
                      <a:pt x="38" y="12"/>
                    </a:lnTo>
                    <a:lnTo>
                      <a:pt x="36" y="14"/>
                    </a:lnTo>
                    <a:lnTo>
                      <a:pt x="34" y="15"/>
                    </a:lnTo>
                    <a:lnTo>
                      <a:pt x="31" y="14"/>
                    </a:lnTo>
                    <a:lnTo>
                      <a:pt x="28" y="11"/>
                    </a:lnTo>
                    <a:lnTo>
                      <a:pt x="28" y="9"/>
                    </a:lnTo>
                    <a:lnTo>
                      <a:pt x="25" y="9"/>
                    </a:lnTo>
                    <a:lnTo>
                      <a:pt x="22" y="11"/>
                    </a:lnTo>
                    <a:lnTo>
                      <a:pt x="21" y="12"/>
                    </a:lnTo>
                    <a:lnTo>
                      <a:pt x="21" y="15"/>
                    </a:lnTo>
                    <a:lnTo>
                      <a:pt x="20" y="19"/>
                    </a:lnTo>
                    <a:lnTo>
                      <a:pt x="18" y="22"/>
                    </a:lnTo>
                    <a:lnTo>
                      <a:pt x="18" y="44"/>
                    </a:lnTo>
                    <a:lnTo>
                      <a:pt x="20" y="44"/>
                    </a:lnTo>
                    <a:lnTo>
                      <a:pt x="20" y="46"/>
                    </a:lnTo>
                    <a:lnTo>
                      <a:pt x="22" y="46"/>
                    </a:lnTo>
                    <a:lnTo>
                      <a:pt x="22" y="49"/>
                    </a:lnTo>
                    <a:lnTo>
                      <a:pt x="0" y="49"/>
                    </a:lnTo>
                    <a:lnTo>
                      <a:pt x="0" y="46"/>
                    </a:lnTo>
                    <a:lnTo>
                      <a:pt x="3" y="46"/>
                    </a:lnTo>
                    <a:lnTo>
                      <a:pt x="4" y="44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18" y="1"/>
                    </a:lnTo>
                    <a:lnTo>
                      <a:pt x="18" y="12"/>
                    </a:lnTo>
                    <a:lnTo>
                      <a:pt x="24" y="4"/>
                    </a:lnTo>
                    <a:lnTo>
                      <a:pt x="28" y="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94" name="Freeform 395"/>
              <p:cNvSpPr>
                <a:spLocks/>
              </p:cNvSpPr>
              <p:nvPr/>
            </p:nvSpPr>
            <p:spPr bwMode="auto">
              <a:xfrm>
                <a:off x="4172" y="1880"/>
                <a:ext cx="26" cy="36"/>
              </a:xfrm>
              <a:custGeom>
                <a:avLst/>
                <a:gdLst>
                  <a:gd name="T0" fmla="*/ 0 w 51"/>
                  <a:gd name="T1" fmla="*/ 0 h 71"/>
                  <a:gd name="T2" fmla="*/ 2 w 51"/>
                  <a:gd name="T3" fmla="*/ 0 h 71"/>
                  <a:gd name="T4" fmla="*/ 2 w 51"/>
                  <a:gd name="T5" fmla="*/ 1 h 71"/>
                  <a:gd name="T6" fmla="*/ 2 w 51"/>
                  <a:gd name="T7" fmla="*/ 1 h 71"/>
                  <a:gd name="T8" fmla="*/ 2 w 51"/>
                  <a:gd name="T9" fmla="*/ 1 h 71"/>
                  <a:gd name="T10" fmla="*/ 2 w 51"/>
                  <a:gd name="T11" fmla="*/ 1 h 71"/>
                  <a:gd name="T12" fmla="*/ 2 w 51"/>
                  <a:gd name="T13" fmla="*/ 1 h 71"/>
                  <a:gd name="T14" fmla="*/ 3 w 51"/>
                  <a:gd name="T15" fmla="*/ 2 h 71"/>
                  <a:gd name="T16" fmla="*/ 3 w 51"/>
                  <a:gd name="T17" fmla="*/ 2 h 71"/>
                  <a:gd name="T18" fmla="*/ 3 w 51"/>
                  <a:gd name="T19" fmla="*/ 1 h 71"/>
                  <a:gd name="T20" fmla="*/ 3 w 51"/>
                  <a:gd name="T21" fmla="*/ 1 h 71"/>
                  <a:gd name="T22" fmla="*/ 3 w 51"/>
                  <a:gd name="T23" fmla="*/ 1 h 71"/>
                  <a:gd name="T24" fmla="*/ 3 w 51"/>
                  <a:gd name="T25" fmla="*/ 1 h 71"/>
                  <a:gd name="T26" fmla="*/ 3 w 51"/>
                  <a:gd name="T27" fmla="*/ 0 h 71"/>
                  <a:gd name="T28" fmla="*/ 4 w 51"/>
                  <a:gd name="T29" fmla="*/ 0 h 71"/>
                  <a:gd name="T30" fmla="*/ 4 w 51"/>
                  <a:gd name="T31" fmla="*/ 1 h 71"/>
                  <a:gd name="T32" fmla="*/ 4 w 51"/>
                  <a:gd name="T33" fmla="*/ 1 h 71"/>
                  <a:gd name="T34" fmla="*/ 3 w 51"/>
                  <a:gd name="T35" fmla="*/ 1 h 71"/>
                  <a:gd name="T36" fmla="*/ 3 w 51"/>
                  <a:gd name="T37" fmla="*/ 1 h 71"/>
                  <a:gd name="T38" fmla="*/ 3 w 51"/>
                  <a:gd name="T39" fmla="*/ 1 h 71"/>
                  <a:gd name="T40" fmla="*/ 3 w 51"/>
                  <a:gd name="T41" fmla="*/ 1 h 71"/>
                  <a:gd name="T42" fmla="*/ 2 w 51"/>
                  <a:gd name="T43" fmla="*/ 4 h 71"/>
                  <a:gd name="T44" fmla="*/ 2 w 51"/>
                  <a:gd name="T45" fmla="*/ 4 h 71"/>
                  <a:gd name="T46" fmla="*/ 2 w 51"/>
                  <a:gd name="T47" fmla="*/ 4 h 71"/>
                  <a:gd name="T48" fmla="*/ 2 w 51"/>
                  <a:gd name="T49" fmla="*/ 4 h 71"/>
                  <a:gd name="T50" fmla="*/ 2 w 51"/>
                  <a:gd name="T51" fmla="*/ 5 h 71"/>
                  <a:gd name="T52" fmla="*/ 1 w 51"/>
                  <a:gd name="T53" fmla="*/ 5 h 71"/>
                  <a:gd name="T54" fmla="*/ 1 w 51"/>
                  <a:gd name="T55" fmla="*/ 5 h 71"/>
                  <a:gd name="T56" fmla="*/ 1 w 51"/>
                  <a:gd name="T57" fmla="*/ 5 h 71"/>
                  <a:gd name="T58" fmla="*/ 1 w 51"/>
                  <a:gd name="T59" fmla="*/ 5 h 71"/>
                  <a:gd name="T60" fmla="*/ 1 w 51"/>
                  <a:gd name="T61" fmla="*/ 5 h 71"/>
                  <a:gd name="T62" fmla="*/ 1 w 51"/>
                  <a:gd name="T63" fmla="*/ 4 h 71"/>
                  <a:gd name="T64" fmla="*/ 1 w 51"/>
                  <a:gd name="T65" fmla="*/ 4 h 71"/>
                  <a:gd name="T66" fmla="*/ 1 w 51"/>
                  <a:gd name="T67" fmla="*/ 4 h 71"/>
                  <a:gd name="T68" fmla="*/ 1 w 51"/>
                  <a:gd name="T69" fmla="*/ 4 h 71"/>
                  <a:gd name="T70" fmla="*/ 1 w 51"/>
                  <a:gd name="T71" fmla="*/ 4 h 71"/>
                  <a:gd name="T72" fmla="*/ 1 w 51"/>
                  <a:gd name="T73" fmla="*/ 4 h 71"/>
                  <a:gd name="T74" fmla="*/ 1 w 51"/>
                  <a:gd name="T75" fmla="*/ 4 h 71"/>
                  <a:gd name="T76" fmla="*/ 1 w 51"/>
                  <a:gd name="T77" fmla="*/ 4 h 71"/>
                  <a:gd name="T78" fmla="*/ 1 w 51"/>
                  <a:gd name="T79" fmla="*/ 5 h 71"/>
                  <a:gd name="T80" fmla="*/ 1 w 51"/>
                  <a:gd name="T81" fmla="*/ 5 h 71"/>
                  <a:gd name="T82" fmla="*/ 2 w 51"/>
                  <a:gd name="T83" fmla="*/ 4 h 71"/>
                  <a:gd name="T84" fmla="*/ 2 w 51"/>
                  <a:gd name="T85" fmla="*/ 4 h 71"/>
                  <a:gd name="T86" fmla="*/ 2 w 51"/>
                  <a:gd name="T87" fmla="*/ 4 h 71"/>
                  <a:gd name="T88" fmla="*/ 2 w 51"/>
                  <a:gd name="T89" fmla="*/ 4 h 71"/>
                  <a:gd name="T90" fmla="*/ 1 w 51"/>
                  <a:gd name="T91" fmla="*/ 1 h 71"/>
                  <a:gd name="T92" fmla="*/ 1 w 51"/>
                  <a:gd name="T93" fmla="*/ 1 h 71"/>
                  <a:gd name="T94" fmla="*/ 1 w 51"/>
                  <a:gd name="T95" fmla="*/ 1 h 71"/>
                  <a:gd name="T96" fmla="*/ 1 w 51"/>
                  <a:gd name="T97" fmla="*/ 1 h 71"/>
                  <a:gd name="T98" fmla="*/ 1 w 51"/>
                  <a:gd name="T99" fmla="*/ 1 h 71"/>
                  <a:gd name="T100" fmla="*/ 0 w 51"/>
                  <a:gd name="T101" fmla="*/ 1 h 71"/>
                  <a:gd name="T102" fmla="*/ 0 w 51"/>
                  <a:gd name="T103" fmla="*/ 0 h 7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1"/>
                  <a:gd name="T157" fmla="*/ 0 h 71"/>
                  <a:gd name="T158" fmla="*/ 51 w 51"/>
                  <a:gd name="T159" fmla="*/ 71 h 7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1" h="71">
                    <a:moveTo>
                      <a:pt x="0" y="0"/>
                    </a:moveTo>
                    <a:lnTo>
                      <a:pt x="26" y="0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22" y="4"/>
                    </a:lnTo>
                    <a:lnTo>
                      <a:pt x="22" y="10"/>
                    </a:lnTo>
                    <a:lnTo>
                      <a:pt x="23" y="13"/>
                    </a:lnTo>
                    <a:lnTo>
                      <a:pt x="33" y="31"/>
                    </a:lnTo>
                    <a:lnTo>
                      <a:pt x="39" y="17"/>
                    </a:lnTo>
                    <a:lnTo>
                      <a:pt x="40" y="13"/>
                    </a:lnTo>
                    <a:lnTo>
                      <a:pt x="40" y="6"/>
                    </a:lnTo>
                    <a:lnTo>
                      <a:pt x="39" y="3"/>
                    </a:lnTo>
                    <a:lnTo>
                      <a:pt x="35" y="3"/>
                    </a:lnTo>
                    <a:lnTo>
                      <a:pt x="35" y="0"/>
                    </a:lnTo>
                    <a:lnTo>
                      <a:pt x="51" y="0"/>
                    </a:lnTo>
                    <a:lnTo>
                      <a:pt x="51" y="3"/>
                    </a:lnTo>
                    <a:lnTo>
                      <a:pt x="49" y="3"/>
                    </a:lnTo>
                    <a:lnTo>
                      <a:pt x="46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3" y="14"/>
                    </a:lnTo>
                    <a:lnTo>
                      <a:pt x="28" y="49"/>
                    </a:lnTo>
                    <a:lnTo>
                      <a:pt x="26" y="56"/>
                    </a:lnTo>
                    <a:lnTo>
                      <a:pt x="23" y="60"/>
                    </a:lnTo>
                    <a:lnTo>
                      <a:pt x="22" y="64"/>
                    </a:lnTo>
                    <a:lnTo>
                      <a:pt x="18" y="69"/>
                    </a:lnTo>
                    <a:lnTo>
                      <a:pt x="12" y="71"/>
                    </a:lnTo>
                    <a:lnTo>
                      <a:pt x="9" y="70"/>
                    </a:lnTo>
                    <a:lnTo>
                      <a:pt x="7" y="70"/>
                    </a:lnTo>
                    <a:lnTo>
                      <a:pt x="4" y="69"/>
                    </a:lnTo>
                    <a:lnTo>
                      <a:pt x="2" y="66"/>
                    </a:lnTo>
                    <a:lnTo>
                      <a:pt x="2" y="60"/>
                    </a:lnTo>
                    <a:lnTo>
                      <a:pt x="5" y="57"/>
                    </a:lnTo>
                    <a:lnTo>
                      <a:pt x="7" y="57"/>
                    </a:lnTo>
                    <a:lnTo>
                      <a:pt x="8" y="56"/>
                    </a:lnTo>
                    <a:lnTo>
                      <a:pt x="9" y="56"/>
                    </a:lnTo>
                    <a:lnTo>
                      <a:pt x="11" y="57"/>
                    </a:lnTo>
                    <a:lnTo>
                      <a:pt x="12" y="57"/>
                    </a:lnTo>
                    <a:lnTo>
                      <a:pt x="14" y="59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8" y="64"/>
                    </a:lnTo>
                    <a:lnTo>
                      <a:pt x="21" y="59"/>
                    </a:lnTo>
                    <a:lnTo>
                      <a:pt x="23" y="55"/>
                    </a:lnTo>
                    <a:lnTo>
                      <a:pt x="25" y="49"/>
                    </a:lnTo>
                    <a:lnTo>
                      <a:pt x="9" y="14"/>
                    </a:lnTo>
                    <a:lnTo>
                      <a:pt x="8" y="10"/>
                    </a:lnTo>
                    <a:lnTo>
                      <a:pt x="5" y="7"/>
                    </a:lnTo>
                    <a:lnTo>
                      <a:pt x="4" y="4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95" name="Freeform 396"/>
              <p:cNvSpPr>
                <a:spLocks/>
              </p:cNvSpPr>
              <p:nvPr/>
            </p:nvSpPr>
            <p:spPr bwMode="auto">
              <a:xfrm>
                <a:off x="5060" y="1728"/>
                <a:ext cx="23" cy="36"/>
              </a:xfrm>
              <a:custGeom>
                <a:avLst/>
                <a:gdLst>
                  <a:gd name="T0" fmla="*/ 1 w 46"/>
                  <a:gd name="T1" fmla="*/ 0 h 71"/>
                  <a:gd name="T2" fmla="*/ 1 w 46"/>
                  <a:gd name="T3" fmla="*/ 0 h 71"/>
                  <a:gd name="T4" fmla="*/ 1 w 46"/>
                  <a:gd name="T5" fmla="*/ 1 h 71"/>
                  <a:gd name="T6" fmla="*/ 2 w 46"/>
                  <a:gd name="T7" fmla="*/ 1 h 71"/>
                  <a:gd name="T8" fmla="*/ 3 w 46"/>
                  <a:gd name="T9" fmla="*/ 1 h 71"/>
                  <a:gd name="T10" fmla="*/ 3 w 46"/>
                  <a:gd name="T11" fmla="*/ 1 h 71"/>
                  <a:gd name="T12" fmla="*/ 3 w 46"/>
                  <a:gd name="T13" fmla="*/ 1 h 71"/>
                  <a:gd name="T14" fmla="*/ 3 w 46"/>
                  <a:gd name="T15" fmla="*/ 1 h 71"/>
                  <a:gd name="T16" fmla="*/ 3 w 46"/>
                  <a:gd name="T17" fmla="*/ 1 h 71"/>
                  <a:gd name="T18" fmla="*/ 3 w 46"/>
                  <a:gd name="T19" fmla="*/ 2 h 71"/>
                  <a:gd name="T20" fmla="*/ 3 w 46"/>
                  <a:gd name="T21" fmla="*/ 2 h 71"/>
                  <a:gd name="T22" fmla="*/ 3 w 46"/>
                  <a:gd name="T23" fmla="*/ 2 h 71"/>
                  <a:gd name="T24" fmla="*/ 3 w 46"/>
                  <a:gd name="T25" fmla="*/ 2 h 71"/>
                  <a:gd name="T26" fmla="*/ 1 w 46"/>
                  <a:gd name="T27" fmla="*/ 3 h 71"/>
                  <a:gd name="T28" fmla="*/ 1 w 46"/>
                  <a:gd name="T29" fmla="*/ 4 h 71"/>
                  <a:gd name="T30" fmla="*/ 3 w 46"/>
                  <a:gd name="T31" fmla="*/ 4 h 71"/>
                  <a:gd name="T32" fmla="*/ 3 w 46"/>
                  <a:gd name="T33" fmla="*/ 4 h 71"/>
                  <a:gd name="T34" fmla="*/ 3 w 46"/>
                  <a:gd name="T35" fmla="*/ 4 h 71"/>
                  <a:gd name="T36" fmla="*/ 3 w 46"/>
                  <a:gd name="T37" fmla="*/ 4 h 71"/>
                  <a:gd name="T38" fmla="*/ 3 w 46"/>
                  <a:gd name="T39" fmla="*/ 4 h 71"/>
                  <a:gd name="T40" fmla="*/ 3 w 46"/>
                  <a:gd name="T41" fmla="*/ 4 h 71"/>
                  <a:gd name="T42" fmla="*/ 3 w 46"/>
                  <a:gd name="T43" fmla="*/ 4 h 71"/>
                  <a:gd name="T44" fmla="*/ 3 w 46"/>
                  <a:gd name="T45" fmla="*/ 5 h 71"/>
                  <a:gd name="T46" fmla="*/ 0 w 46"/>
                  <a:gd name="T47" fmla="*/ 5 h 71"/>
                  <a:gd name="T48" fmla="*/ 0 w 46"/>
                  <a:gd name="T49" fmla="*/ 5 h 71"/>
                  <a:gd name="T50" fmla="*/ 1 w 46"/>
                  <a:gd name="T51" fmla="*/ 4 h 71"/>
                  <a:gd name="T52" fmla="*/ 1 w 46"/>
                  <a:gd name="T53" fmla="*/ 3 h 71"/>
                  <a:gd name="T54" fmla="*/ 1 w 46"/>
                  <a:gd name="T55" fmla="*/ 3 h 71"/>
                  <a:gd name="T56" fmla="*/ 1 w 46"/>
                  <a:gd name="T57" fmla="*/ 3 h 71"/>
                  <a:gd name="T58" fmla="*/ 1 w 46"/>
                  <a:gd name="T59" fmla="*/ 2 h 71"/>
                  <a:gd name="T60" fmla="*/ 1 w 46"/>
                  <a:gd name="T61" fmla="*/ 2 h 71"/>
                  <a:gd name="T62" fmla="*/ 1 w 46"/>
                  <a:gd name="T63" fmla="*/ 1 h 71"/>
                  <a:gd name="T64" fmla="*/ 1 w 46"/>
                  <a:gd name="T65" fmla="*/ 1 h 71"/>
                  <a:gd name="T66" fmla="*/ 1 w 46"/>
                  <a:gd name="T67" fmla="*/ 1 h 71"/>
                  <a:gd name="T68" fmla="*/ 1 w 46"/>
                  <a:gd name="T69" fmla="*/ 1 h 71"/>
                  <a:gd name="T70" fmla="*/ 1 w 46"/>
                  <a:gd name="T71" fmla="*/ 2 h 71"/>
                  <a:gd name="T72" fmla="*/ 1 w 46"/>
                  <a:gd name="T73" fmla="*/ 2 h 71"/>
                  <a:gd name="T74" fmla="*/ 1 w 46"/>
                  <a:gd name="T75" fmla="*/ 1 h 71"/>
                  <a:gd name="T76" fmla="*/ 1 w 46"/>
                  <a:gd name="T77" fmla="*/ 1 h 71"/>
                  <a:gd name="T78" fmla="*/ 1 w 46"/>
                  <a:gd name="T79" fmla="*/ 1 h 71"/>
                  <a:gd name="T80" fmla="*/ 1 w 46"/>
                  <a:gd name="T81" fmla="*/ 0 h 7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6"/>
                  <a:gd name="T124" fmla="*/ 0 h 71"/>
                  <a:gd name="T125" fmla="*/ 46 w 46"/>
                  <a:gd name="T126" fmla="*/ 71 h 7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6" h="71">
                    <a:moveTo>
                      <a:pt x="18" y="0"/>
                    </a:moveTo>
                    <a:lnTo>
                      <a:pt x="27" y="0"/>
                    </a:lnTo>
                    <a:lnTo>
                      <a:pt x="29" y="1"/>
                    </a:lnTo>
                    <a:lnTo>
                      <a:pt x="32" y="1"/>
                    </a:lnTo>
                    <a:lnTo>
                      <a:pt x="35" y="4"/>
                    </a:lnTo>
                    <a:lnTo>
                      <a:pt x="38" y="6"/>
                    </a:lnTo>
                    <a:lnTo>
                      <a:pt x="41" y="8"/>
                    </a:lnTo>
                    <a:lnTo>
                      <a:pt x="42" y="11"/>
                    </a:lnTo>
                    <a:lnTo>
                      <a:pt x="42" y="15"/>
                    </a:lnTo>
                    <a:lnTo>
                      <a:pt x="43" y="17"/>
                    </a:lnTo>
                    <a:lnTo>
                      <a:pt x="42" y="21"/>
                    </a:lnTo>
                    <a:lnTo>
                      <a:pt x="42" y="27"/>
                    </a:lnTo>
                    <a:lnTo>
                      <a:pt x="39" y="32"/>
                    </a:lnTo>
                    <a:lnTo>
                      <a:pt x="31" y="43"/>
                    </a:lnTo>
                    <a:lnTo>
                      <a:pt x="17" y="59"/>
                    </a:lnTo>
                    <a:lnTo>
                      <a:pt x="38" y="59"/>
                    </a:lnTo>
                    <a:lnTo>
                      <a:pt x="39" y="57"/>
                    </a:lnTo>
                    <a:lnTo>
                      <a:pt x="41" y="57"/>
                    </a:lnTo>
                    <a:lnTo>
                      <a:pt x="42" y="56"/>
                    </a:lnTo>
                    <a:lnTo>
                      <a:pt x="42" y="55"/>
                    </a:lnTo>
                    <a:lnTo>
                      <a:pt x="43" y="52"/>
                    </a:lnTo>
                    <a:lnTo>
                      <a:pt x="46" y="52"/>
                    </a:lnTo>
                    <a:lnTo>
                      <a:pt x="42" y="71"/>
                    </a:lnTo>
                    <a:lnTo>
                      <a:pt x="0" y="71"/>
                    </a:lnTo>
                    <a:lnTo>
                      <a:pt x="0" y="70"/>
                    </a:lnTo>
                    <a:lnTo>
                      <a:pt x="13" y="56"/>
                    </a:lnTo>
                    <a:lnTo>
                      <a:pt x="20" y="46"/>
                    </a:lnTo>
                    <a:lnTo>
                      <a:pt x="25" y="39"/>
                    </a:lnTo>
                    <a:lnTo>
                      <a:pt x="27" y="34"/>
                    </a:lnTo>
                    <a:lnTo>
                      <a:pt x="28" y="29"/>
                    </a:lnTo>
                    <a:lnTo>
                      <a:pt x="28" y="21"/>
                    </a:lnTo>
                    <a:lnTo>
                      <a:pt x="25" y="15"/>
                    </a:lnTo>
                    <a:lnTo>
                      <a:pt x="17" y="11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3" y="20"/>
                    </a:lnTo>
                    <a:lnTo>
                      <a:pt x="1" y="20"/>
                    </a:lnTo>
                    <a:lnTo>
                      <a:pt x="7" y="8"/>
                    </a:lnTo>
                    <a:lnTo>
                      <a:pt x="10" y="4"/>
                    </a:lnTo>
                    <a:lnTo>
                      <a:pt x="14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96" name="Freeform 397"/>
              <p:cNvSpPr>
                <a:spLocks noEditPoints="1"/>
              </p:cNvSpPr>
              <p:nvPr/>
            </p:nvSpPr>
            <p:spPr bwMode="auto">
              <a:xfrm>
                <a:off x="5087" y="1728"/>
                <a:ext cx="23" cy="36"/>
              </a:xfrm>
              <a:custGeom>
                <a:avLst/>
                <a:gdLst>
                  <a:gd name="T0" fmla="*/ 1 w 46"/>
                  <a:gd name="T1" fmla="*/ 0 h 73"/>
                  <a:gd name="T2" fmla="*/ 1 w 46"/>
                  <a:gd name="T3" fmla="*/ 0 h 73"/>
                  <a:gd name="T4" fmla="*/ 1 w 46"/>
                  <a:gd name="T5" fmla="*/ 0 h 73"/>
                  <a:gd name="T6" fmla="*/ 1 w 46"/>
                  <a:gd name="T7" fmla="*/ 0 h 73"/>
                  <a:gd name="T8" fmla="*/ 1 w 46"/>
                  <a:gd name="T9" fmla="*/ 1 h 73"/>
                  <a:gd name="T10" fmla="*/ 1 w 46"/>
                  <a:gd name="T11" fmla="*/ 3 h 73"/>
                  <a:gd name="T12" fmla="*/ 1 w 46"/>
                  <a:gd name="T13" fmla="*/ 3 h 73"/>
                  <a:gd name="T14" fmla="*/ 1 w 46"/>
                  <a:gd name="T15" fmla="*/ 3 h 73"/>
                  <a:gd name="T16" fmla="*/ 1 w 46"/>
                  <a:gd name="T17" fmla="*/ 4 h 73"/>
                  <a:gd name="T18" fmla="*/ 1 w 46"/>
                  <a:gd name="T19" fmla="*/ 4 h 73"/>
                  <a:gd name="T20" fmla="*/ 1 w 46"/>
                  <a:gd name="T21" fmla="*/ 4 h 73"/>
                  <a:gd name="T22" fmla="*/ 1 w 46"/>
                  <a:gd name="T23" fmla="*/ 4 h 73"/>
                  <a:gd name="T24" fmla="*/ 1 w 46"/>
                  <a:gd name="T25" fmla="*/ 3 h 73"/>
                  <a:gd name="T26" fmla="*/ 1 w 46"/>
                  <a:gd name="T27" fmla="*/ 3 h 73"/>
                  <a:gd name="T28" fmla="*/ 1 w 46"/>
                  <a:gd name="T29" fmla="*/ 0 h 73"/>
                  <a:gd name="T30" fmla="*/ 1 w 46"/>
                  <a:gd name="T31" fmla="*/ 0 h 73"/>
                  <a:gd name="T32" fmla="*/ 1 w 46"/>
                  <a:gd name="T33" fmla="*/ 0 h 73"/>
                  <a:gd name="T34" fmla="*/ 1 w 46"/>
                  <a:gd name="T35" fmla="*/ 0 h 73"/>
                  <a:gd name="T36" fmla="*/ 1 w 46"/>
                  <a:gd name="T37" fmla="*/ 0 h 73"/>
                  <a:gd name="T38" fmla="*/ 1 w 46"/>
                  <a:gd name="T39" fmla="*/ 0 h 73"/>
                  <a:gd name="T40" fmla="*/ 1 w 46"/>
                  <a:gd name="T41" fmla="*/ 0 h 73"/>
                  <a:gd name="T42" fmla="*/ 1 w 46"/>
                  <a:gd name="T43" fmla="*/ 0 h 73"/>
                  <a:gd name="T44" fmla="*/ 3 w 46"/>
                  <a:gd name="T45" fmla="*/ 0 h 73"/>
                  <a:gd name="T46" fmla="*/ 3 w 46"/>
                  <a:gd name="T47" fmla="*/ 0 h 73"/>
                  <a:gd name="T48" fmla="*/ 3 w 46"/>
                  <a:gd name="T49" fmla="*/ 0 h 73"/>
                  <a:gd name="T50" fmla="*/ 3 w 46"/>
                  <a:gd name="T51" fmla="*/ 0 h 73"/>
                  <a:gd name="T52" fmla="*/ 3 w 46"/>
                  <a:gd name="T53" fmla="*/ 1 h 73"/>
                  <a:gd name="T54" fmla="*/ 3 w 46"/>
                  <a:gd name="T55" fmla="*/ 1 h 73"/>
                  <a:gd name="T56" fmla="*/ 3 w 46"/>
                  <a:gd name="T57" fmla="*/ 2 h 73"/>
                  <a:gd name="T58" fmla="*/ 3 w 46"/>
                  <a:gd name="T59" fmla="*/ 2 h 73"/>
                  <a:gd name="T60" fmla="*/ 3 w 46"/>
                  <a:gd name="T61" fmla="*/ 3 h 73"/>
                  <a:gd name="T62" fmla="*/ 3 w 46"/>
                  <a:gd name="T63" fmla="*/ 4 h 73"/>
                  <a:gd name="T64" fmla="*/ 3 w 46"/>
                  <a:gd name="T65" fmla="*/ 4 h 73"/>
                  <a:gd name="T66" fmla="*/ 1 w 46"/>
                  <a:gd name="T67" fmla="*/ 4 h 73"/>
                  <a:gd name="T68" fmla="*/ 1 w 46"/>
                  <a:gd name="T69" fmla="*/ 4 h 73"/>
                  <a:gd name="T70" fmla="*/ 1 w 46"/>
                  <a:gd name="T71" fmla="*/ 4 h 73"/>
                  <a:gd name="T72" fmla="*/ 1 w 46"/>
                  <a:gd name="T73" fmla="*/ 4 h 73"/>
                  <a:gd name="T74" fmla="*/ 1 w 46"/>
                  <a:gd name="T75" fmla="*/ 4 h 73"/>
                  <a:gd name="T76" fmla="*/ 1 w 46"/>
                  <a:gd name="T77" fmla="*/ 3 h 73"/>
                  <a:gd name="T78" fmla="*/ 1 w 46"/>
                  <a:gd name="T79" fmla="*/ 3 h 73"/>
                  <a:gd name="T80" fmla="*/ 1 w 46"/>
                  <a:gd name="T81" fmla="*/ 2 h 73"/>
                  <a:gd name="T82" fmla="*/ 0 w 46"/>
                  <a:gd name="T83" fmla="*/ 2 h 73"/>
                  <a:gd name="T84" fmla="*/ 0 w 46"/>
                  <a:gd name="T85" fmla="*/ 1 h 73"/>
                  <a:gd name="T86" fmla="*/ 1 w 46"/>
                  <a:gd name="T87" fmla="*/ 1 h 73"/>
                  <a:gd name="T88" fmla="*/ 1 w 46"/>
                  <a:gd name="T89" fmla="*/ 1 h 73"/>
                  <a:gd name="T90" fmla="*/ 1 w 46"/>
                  <a:gd name="T91" fmla="*/ 0 h 73"/>
                  <a:gd name="T92" fmla="*/ 1 w 46"/>
                  <a:gd name="T93" fmla="*/ 0 h 73"/>
                  <a:gd name="T94" fmla="*/ 1 w 46"/>
                  <a:gd name="T95" fmla="*/ 0 h 73"/>
                  <a:gd name="T96" fmla="*/ 1 w 46"/>
                  <a:gd name="T97" fmla="*/ 0 h 73"/>
                  <a:gd name="T98" fmla="*/ 1 w 46"/>
                  <a:gd name="T99" fmla="*/ 0 h 7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6"/>
                  <a:gd name="T151" fmla="*/ 0 h 73"/>
                  <a:gd name="T152" fmla="*/ 46 w 46"/>
                  <a:gd name="T153" fmla="*/ 73 h 7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6" h="73">
                    <a:moveTo>
                      <a:pt x="21" y="3"/>
                    </a:moveTo>
                    <a:lnTo>
                      <a:pt x="18" y="6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5" y="17"/>
                    </a:lnTo>
                    <a:lnTo>
                      <a:pt x="15" y="55"/>
                    </a:lnTo>
                    <a:lnTo>
                      <a:pt x="16" y="59"/>
                    </a:lnTo>
                    <a:lnTo>
                      <a:pt x="16" y="63"/>
                    </a:lnTo>
                    <a:lnTo>
                      <a:pt x="19" y="69"/>
                    </a:lnTo>
                    <a:lnTo>
                      <a:pt x="26" y="69"/>
                    </a:lnTo>
                    <a:lnTo>
                      <a:pt x="26" y="67"/>
                    </a:lnTo>
                    <a:lnTo>
                      <a:pt x="28" y="66"/>
                    </a:lnTo>
                    <a:lnTo>
                      <a:pt x="29" y="62"/>
                    </a:lnTo>
                    <a:lnTo>
                      <a:pt x="30" y="59"/>
                    </a:lnTo>
                    <a:lnTo>
                      <a:pt x="30" y="14"/>
                    </a:lnTo>
                    <a:lnTo>
                      <a:pt x="29" y="10"/>
                    </a:lnTo>
                    <a:lnTo>
                      <a:pt x="28" y="7"/>
                    </a:lnTo>
                    <a:lnTo>
                      <a:pt x="23" y="3"/>
                    </a:lnTo>
                    <a:lnTo>
                      <a:pt x="21" y="3"/>
                    </a:lnTo>
                    <a:close/>
                    <a:moveTo>
                      <a:pt x="18" y="0"/>
                    </a:moveTo>
                    <a:lnTo>
                      <a:pt x="26" y="0"/>
                    </a:lnTo>
                    <a:lnTo>
                      <a:pt x="30" y="1"/>
                    </a:lnTo>
                    <a:lnTo>
                      <a:pt x="35" y="4"/>
                    </a:lnTo>
                    <a:lnTo>
                      <a:pt x="37" y="7"/>
                    </a:lnTo>
                    <a:lnTo>
                      <a:pt x="40" y="11"/>
                    </a:lnTo>
                    <a:lnTo>
                      <a:pt x="42" y="15"/>
                    </a:lnTo>
                    <a:lnTo>
                      <a:pt x="43" y="22"/>
                    </a:lnTo>
                    <a:lnTo>
                      <a:pt x="44" y="28"/>
                    </a:lnTo>
                    <a:lnTo>
                      <a:pt x="46" y="36"/>
                    </a:lnTo>
                    <a:lnTo>
                      <a:pt x="44" y="46"/>
                    </a:lnTo>
                    <a:lnTo>
                      <a:pt x="42" y="56"/>
                    </a:lnTo>
                    <a:lnTo>
                      <a:pt x="37" y="64"/>
                    </a:lnTo>
                    <a:lnTo>
                      <a:pt x="35" y="69"/>
                    </a:lnTo>
                    <a:lnTo>
                      <a:pt x="30" y="70"/>
                    </a:lnTo>
                    <a:lnTo>
                      <a:pt x="25" y="73"/>
                    </a:lnTo>
                    <a:lnTo>
                      <a:pt x="19" y="73"/>
                    </a:lnTo>
                    <a:lnTo>
                      <a:pt x="14" y="70"/>
                    </a:lnTo>
                    <a:lnTo>
                      <a:pt x="9" y="67"/>
                    </a:lnTo>
                    <a:lnTo>
                      <a:pt x="4" y="59"/>
                    </a:lnTo>
                    <a:lnTo>
                      <a:pt x="2" y="53"/>
                    </a:lnTo>
                    <a:lnTo>
                      <a:pt x="1" y="45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1" y="22"/>
                    </a:lnTo>
                    <a:lnTo>
                      <a:pt x="4" y="17"/>
                    </a:lnTo>
                    <a:lnTo>
                      <a:pt x="5" y="11"/>
                    </a:lnTo>
                    <a:lnTo>
                      <a:pt x="8" y="7"/>
                    </a:lnTo>
                    <a:lnTo>
                      <a:pt x="11" y="4"/>
                    </a:lnTo>
                    <a:lnTo>
                      <a:pt x="15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97" name="Freeform 398"/>
              <p:cNvSpPr>
                <a:spLocks noEditPoints="1"/>
              </p:cNvSpPr>
              <p:nvPr/>
            </p:nvSpPr>
            <p:spPr bwMode="auto">
              <a:xfrm>
                <a:off x="5114" y="1728"/>
                <a:ext cx="22" cy="36"/>
              </a:xfrm>
              <a:custGeom>
                <a:avLst/>
                <a:gdLst>
                  <a:gd name="T0" fmla="*/ 1 w 45"/>
                  <a:gd name="T1" fmla="*/ 0 h 73"/>
                  <a:gd name="T2" fmla="*/ 1 w 45"/>
                  <a:gd name="T3" fmla="*/ 0 h 73"/>
                  <a:gd name="T4" fmla="*/ 1 w 45"/>
                  <a:gd name="T5" fmla="*/ 0 h 73"/>
                  <a:gd name="T6" fmla="*/ 1 w 45"/>
                  <a:gd name="T7" fmla="*/ 0 h 73"/>
                  <a:gd name="T8" fmla="*/ 0 w 45"/>
                  <a:gd name="T9" fmla="*/ 1 h 73"/>
                  <a:gd name="T10" fmla="*/ 0 w 45"/>
                  <a:gd name="T11" fmla="*/ 3 h 73"/>
                  <a:gd name="T12" fmla="*/ 1 w 45"/>
                  <a:gd name="T13" fmla="*/ 3 h 73"/>
                  <a:gd name="T14" fmla="*/ 1 w 45"/>
                  <a:gd name="T15" fmla="*/ 4 h 73"/>
                  <a:gd name="T16" fmla="*/ 1 w 45"/>
                  <a:gd name="T17" fmla="*/ 4 h 73"/>
                  <a:gd name="T18" fmla="*/ 1 w 45"/>
                  <a:gd name="T19" fmla="*/ 4 h 73"/>
                  <a:gd name="T20" fmla="*/ 1 w 45"/>
                  <a:gd name="T21" fmla="*/ 4 h 73"/>
                  <a:gd name="T22" fmla="*/ 1 w 45"/>
                  <a:gd name="T23" fmla="*/ 4 h 73"/>
                  <a:gd name="T24" fmla="*/ 1 w 45"/>
                  <a:gd name="T25" fmla="*/ 3 h 73"/>
                  <a:gd name="T26" fmla="*/ 1 w 45"/>
                  <a:gd name="T27" fmla="*/ 0 h 73"/>
                  <a:gd name="T28" fmla="*/ 1 w 45"/>
                  <a:gd name="T29" fmla="*/ 0 h 73"/>
                  <a:gd name="T30" fmla="*/ 1 w 45"/>
                  <a:gd name="T31" fmla="*/ 0 h 73"/>
                  <a:gd name="T32" fmla="*/ 1 w 45"/>
                  <a:gd name="T33" fmla="*/ 0 h 73"/>
                  <a:gd name="T34" fmla="*/ 1 w 45"/>
                  <a:gd name="T35" fmla="*/ 0 h 73"/>
                  <a:gd name="T36" fmla="*/ 1 w 45"/>
                  <a:gd name="T37" fmla="*/ 0 h 73"/>
                  <a:gd name="T38" fmla="*/ 1 w 45"/>
                  <a:gd name="T39" fmla="*/ 0 h 73"/>
                  <a:gd name="T40" fmla="*/ 2 w 45"/>
                  <a:gd name="T41" fmla="*/ 0 h 73"/>
                  <a:gd name="T42" fmla="*/ 2 w 45"/>
                  <a:gd name="T43" fmla="*/ 0 h 73"/>
                  <a:gd name="T44" fmla="*/ 2 w 45"/>
                  <a:gd name="T45" fmla="*/ 0 h 73"/>
                  <a:gd name="T46" fmla="*/ 2 w 45"/>
                  <a:gd name="T47" fmla="*/ 0 h 73"/>
                  <a:gd name="T48" fmla="*/ 2 w 45"/>
                  <a:gd name="T49" fmla="*/ 1 h 73"/>
                  <a:gd name="T50" fmla="*/ 2 w 45"/>
                  <a:gd name="T51" fmla="*/ 1 h 73"/>
                  <a:gd name="T52" fmla="*/ 2 w 45"/>
                  <a:gd name="T53" fmla="*/ 2 h 73"/>
                  <a:gd name="T54" fmla="*/ 2 w 45"/>
                  <a:gd name="T55" fmla="*/ 3 h 73"/>
                  <a:gd name="T56" fmla="*/ 2 w 45"/>
                  <a:gd name="T57" fmla="*/ 3 h 73"/>
                  <a:gd name="T58" fmla="*/ 2 w 45"/>
                  <a:gd name="T59" fmla="*/ 4 h 73"/>
                  <a:gd name="T60" fmla="*/ 2 w 45"/>
                  <a:gd name="T61" fmla="*/ 4 h 73"/>
                  <a:gd name="T62" fmla="*/ 1 w 45"/>
                  <a:gd name="T63" fmla="*/ 4 h 73"/>
                  <a:gd name="T64" fmla="*/ 1 w 45"/>
                  <a:gd name="T65" fmla="*/ 4 h 73"/>
                  <a:gd name="T66" fmla="*/ 1 w 45"/>
                  <a:gd name="T67" fmla="*/ 4 h 73"/>
                  <a:gd name="T68" fmla="*/ 0 w 45"/>
                  <a:gd name="T69" fmla="*/ 4 h 73"/>
                  <a:gd name="T70" fmla="*/ 0 w 45"/>
                  <a:gd name="T71" fmla="*/ 4 h 73"/>
                  <a:gd name="T72" fmla="*/ 0 w 45"/>
                  <a:gd name="T73" fmla="*/ 3 h 73"/>
                  <a:gd name="T74" fmla="*/ 0 w 45"/>
                  <a:gd name="T75" fmla="*/ 3 h 73"/>
                  <a:gd name="T76" fmla="*/ 0 w 45"/>
                  <a:gd name="T77" fmla="*/ 3 h 73"/>
                  <a:gd name="T78" fmla="*/ 0 w 45"/>
                  <a:gd name="T79" fmla="*/ 2 h 73"/>
                  <a:gd name="T80" fmla="*/ 0 w 45"/>
                  <a:gd name="T81" fmla="*/ 2 h 73"/>
                  <a:gd name="T82" fmla="*/ 0 w 45"/>
                  <a:gd name="T83" fmla="*/ 1 h 73"/>
                  <a:gd name="T84" fmla="*/ 0 w 45"/>
                  <a:gd name="T85" fmla="*/ 1 h 73"/>
                  <a:gd name="T86" fmla="*/ 0 w 45"/>
                  <a:gd name="T87" fmla="*/ 1 h 73"/>
                  <a:gd name="T88" fmla="*/ 0 w 45"/>
                  <a:gd name="T89" fmla="*/ 0 h 73"/>
                  <a:gd name="T90" fmla="*/ 0 w 45"/>
                  <a:gd name="T91" fmla="*/ 0 h 73"/>
                  <a:gd name="T92" fmla="*/ 0 w 45"/>
                  <a:gd name="T93" fmla="*/ 0 h 73"/>
                  <a:gd name="T94" fmla="*/ 0 w 45"/>
                  <a:gd name="T95" fmla="*/ 0 h 73"/>
                  <a:gd name="T96" fmla="*/ 1 w 45"/>
                  <a:gd name="T97" fmla="*/ 0 h 7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5"/>
                  <a:gd name="T148" fmla="*/ 0 h 73"/>
                  <a:gd name="T149" fmla="*/ 45 w 45"/>
                  <a:gd name="T150" fmla="*/ 73 h 7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5" h="73">
                    <a:moveTo>
                      <a:pt x="21" y="3"/>
                    </a:moveTo>
                    <a:lnTo>
                      <a:pt x="18" y="6"/>
                    </a:lnTo>
                    <a:lnTo>
                      <a:pt x="17" y="8"/>
                    </a:lnTo>
                    <a:lnTo>
                      <a:pt x="17" y="11"/>
                    </a:lnTo>
                    <a:lnTo>
                      <a:pt x="15" y="17"/>
                    </a:lnTo>
                    <a:lnTo>
                      <a:pt x="15" y="59"/>
                    </a:lnTo>
                    <a:lnTo>
                      <a:pt x="17" y="63"/>
                    </a:lnTo>
                    <a:lnTo>
                      <a:pt x="17" y="66"/>
                    </a:lnTo>
                    <a:lnTo>
                      <a:pt x="20" y="69"/>
                    </a:lnTo>
                    <a:lnTo>
                      <a:pt x="27" y="69"/>
                    </a:lnTo>
                    <a:lnTo>
                      <a:pt x="27" y="67"/>
                    </a:lnTo>
                    <a:lnTo>
                      <a:pt x="28" y="66"/>
                    </a:lnTo>
                    <a:lnTo>
                      <a:pt x="29" y="62"/>
                    </a:lnTo>
                    <a:lnTo>
                      <a:pt x="29" y="10"/>
                    </a:lnTo>
                    <a:lnTo>
                      <a:pt x="28" y="7"/>
                    </a:lnTo>
                    <a:lnTo>
                      <a:pt x="24" y="3"/>
                    </a:lnTo>
                    <a:lnTo>
                      <a:pt x="21" y="3"/>
                    </a:lnTo>
                    <a:close/>
                    <a:moveTo>
                      <a:pt x="18" y="0"/>
                    </a:moveTo>
                    <a:lnTo>
                      <a:pt x="27" y="0"/>
                    </a:lnTo>
                    <a:lnTo>
                      <a:pt x="31" y="1"/>
                    </a:lnTo>
                    <a:lnTo>
                      <a:pt x="35" y="4"/>
                    </a:lnTo>
                    <a:lnTo>
                      <a:pt x="38" y="7"/>
                    </a:lnTo>
                    <a:lnTo>
                      <a:pt x="39" y="11"/>
                    </a:lnTo>
                    <a:lnTo>
                      <a:pt x="42" y="15"/>
                    </a:lnTo>
                    <a:lnTo>
                      <a:pt x="43" y="22"/>
                    </a:lnTo>
                    <a:lnTo>
                      <a:pt x="45" y="28"/>
                    </a:lnTo>
                    <a:lnTo>
                      <a:pt x="45" y="43"/>
                    </a:lnTo>
                    <a:lnTo>
                      <a:pt x="43" y="49"/>
                    </a:lnTo>
                    <a:lnTo>
                      <a:pt x="42" y="56"/>
                    </a:lnTo>
                    <a:lnTo>
                      <a:pt x="38" y="64"/>
                    </a:lnTo>
                    <a:lnTo>
                      <a:pt x="35" y="69"/>
                    </a:lnTo>
                    <a:lnTo>
                      <a:pt x="31" y="70"/>
                    </a:lnTo>
                    <a:lnTo>
                      <a:pt x="25" y="73"/>
                    </a:lnTo>
                    <a:lnTo>
                      <a:pt x="20" y="73"/>
                    </a:lnTo>
                    <a:lnTo>
                      <a:pt x="14" y="70"/>
                    </a:lnTo>
                    <a:lnTo>
                      <a:pt x="10" y="67"/>
                    </a:lnTo>
                    <a:lnTo>
                      <a:pt x="7" y="63"/>
                    </a:lnTo>
                    <a:lnTo>
                      <a:pt x="4" y="57"/>
                    </a:lnTo>
                    <a:lnTo>
                      <a:pt x="3" y="53"/>
                    </a:lnTo>
                    <a:lnTo>
                      <a:pt x="1" y="45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1" y="22"/>
                    </a:lnTo>
                    <a:lnTo>
                      <a:pt x="3" y="17"/>
                    </a:lnTo>
                    <a:lnTo>
                      <a:pt x="5" y="11"/>
                    </a:lnTo>
                    <a:lnTo>
                      <a:pt x="8" y="7"/>
                    </a:lnTo>
                    <a:lnTo>
                      <a:pt x="11" y="4"/>
                    </a:lnTo>
                    <a:lnTo>
                      <a:pt x="15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98" name="Freeform 399"/>
              <p:cNvSpPr>
                <a:spLocks noEditPoints="1"/>
              </p:cNvSpPr>
              <p:nvPr/>
            </p:nvSpPr>
            <p:spPr bwMode="auto">
              <a:xfrm>
                <a:off x="5141" y="1728"/>
                <a:ext cx="22" cy="36"/>
              </a:xfrm>
              <a:custGeom>
                <a:avLst/>
                <a:gdLst>
                  <a:gd name="T0" fmla="*/ 1 w 45"/>
                  <a:gd name="T1" fmla="*/ 0 h 73"/>
                  <a:gd name="T2" fmla="*/ 1 w 45"/>
                  <a:gd name="T3" fmla="*/ 0 h 73"/>
                  <a:gd name="T4" fmla="*/ 1 w 45"/>
                  <a:gd name="T5" fmla="*/ 0 h 73"/>
                  <a:gd name="T6" fmla="*/ 0 w 45"/>
                  <a:gd name="T7" fmla="*/ 0 h 73"/>
                  <a:gd name="T8" fmla="*/ 0 w 45"/>
                  <a:gd name="T9" fmla="*/ 1 h 73"/>
                  <a:gd name="T10" fmla="*/ 1 w 45"/>
                  <a:gd name="T11" fmla="*/ 1 h 73"/>
                  <a:gd name="T12" fmla="*/ 1 w 45"/>
                  <a:gd name="T13" fmla="*/ 2 h 73"/>
                  <a:gd name="T14" fmla="*/ 1 w 45"/>
                  <a:gd name="T15" fmla="*/ 2 h 73"/>
                  <a:gd name="T16" fmla="*/ 1 w 45"/>
                  <a:gd name="T17" fmla="*/ 2 h 73"/>
                  <a:gd name="T18" fmla="*/ 1 w 45"/>
                  <a:gd name="T19" fmla="*/ 1 h 73"/>
                  <a:gd name="T20" fmla="*/ 1 w 45"/>
                  <a:gd name="T21" fmla="*/ 1 h 73"/>
                  <a:gd name="T22" fmla="*/ 1 w 45"/>
                  <a:gd name="T23" fmla="*/ 0 h 73"/>
                  <a:gd name="T24" fmla="*/ 1 w 45"/>
                  <a:gd name="T25" fmla="*/ 0 h 73"/>
                  <a:gd name="T26" fmla="*/ 1 w 45"/>
                  <a:gd name="T27" fmla="*/ 0 h 73"/>
                  <a:gd name="T28" fmla="*/ 1 w 45"/>
                  <a:gd name="T29" fmla="*/ 0 h 73"/>
                  <a:gd name="T30" fmla="*/ 1 w 45"/>
                  <a:gd name="T31" fmla="*/ 0 h 73"/>
                  <a:gd name="T32" fmla="*/ 1 w 45"/>
                  <a:gd name="T33" fmla="*/ 0 h 73"/>
                  <a:gd name="T34" fmla="*/ 1 w 45"/>
                  <a:gd name="T35" fmla="*/ 0 h 73"/>
                  <a:gd name="T36" fmla="*/ 2 w 45"/>
                  <a:gd name="T37" fmla="*/ 0 h 73"/>
                  <a:gd name="T38" fmla="*/ 2 w 45"/>
                  <a:gd name="T39" fmla="*/ 0 h 73"/>
                  <a:gd name="T40" fmla="*/ 2 w 45"/>
                  <a:gd name="T41" fmla="*/ 0 h 73"/>
                  <a:gd name="T42" fmla="*/ 2 w 45"/>
                  <a:gd name="T43" fmla="*/ 1 h 73"/>
                  <a:gd name="T44" fmla="*/ 2 w 45"/>
                  <a:gd name="T45" fmla="*/ 2 h 73"/>
                  <a:gd name="T46" fmla="*/ 2 w 45"/>
                  <a:gd name="T47" fmla="*/ 3 h 73"/>
                  <a:gd name="T48" fmla="*/ 2 w 45"/>
                  <a:gd name="T49" fmla="*/ 3 h 73"/>
                  <a:gd name="T50" fmla="*/ 1 w 45"/>
                  <a:gd name="T51" fmla="*/ 3 h 73"/>
                  <a:gd name="T52" fmla="*/ 1 w 45"/>
                  <a:gd name="T53" fmla="*/ 4 h 73"/>
                  <a:gd name="T54" fmla="*/ 0 w 45"/>
                  <a:gd name="T55" fmla="*/ 4 h 73"/>
                  <a:gd name="T56" fmla="*/ 0 w 45"/>
                  <a:gd name="T57" fmla="*/ 4 h 73"/>
                  <a:gd name="T58" fmla="*/ 0 w 45"/>
                  <a:gd name="T59" fmla="*/ 4 h 73"/>
                  <a:gd name="T60" fmla="*/ 0 w 45"/>
                  <a:gd name="T61" fmla="*/ 4 h 73"/>
                  <a:gd name="T62" fmla="*/ 0 w 45"/>
                  <a:gd name="T63" fmla="*/ 4 h 73"/>
                  <a:gd name="T64" fmla="*/ 0 w 45"/>
                  <a:gd name="T65" fmla="*/ 4 h 73"/>
                  <a:gd name="T66" fmla="*/ 1 w 45"/>
                  <a:gd name="T67" fmla="*/ 3 h 73"/>
                  <a:gd name="T68" fmla="*/ 1 w 45"/>
                  <a:gd name="T69" fmla="*/ 3 h 73"/>
                  <a:gd name="T70" fmla="*/ 1 w 45"/>
                  <a:gd name="T71" fmla="*/ 2 h 73"/>
                  <a:gd name="T72" fmla="*/ 1 w 45"/>
                  <a:gd name="T73" fmla="*/ 2 h 73"/>
                  <a:gd name="T74" fmla="*/ 1 w 45"/>
                  <a:gd name="T75" fmla="*/ 2 h 73"/>
                  <a:gd name="T76" fmla="*/ 1 w 45"/>
                  <a:gd name="T77" fmla="*/ 2 h 73"/>
                  <a:gd name="T78" fmla="*/ 0 w 45"/>
                  <a:gd name="T79" fmla="*/ 2 h 73"/>
                  <a:gd name="T80" fmla="*/ 0 w 45"/>
                  <a:gd name="T81" fmla="*/ 2 h 73"/>
                  <a:gd name="T82" fmla="*/ 0 w 45"/>
                  <a:gd name="T83" fmla="*/ 1 h 73"/>
                  <a:gd name="T84" fmla="*/ 0 w 45"/>
                  <a:gd name="T85" fmla="*/ 1 h 73"/>
                  <a:gd name="T86" fmla="*/ 0 w 45"/>
                  <a:gd name="T87" fmla="*/ 0 h 73"/>
                  <a:gd name="T88" fmla="*/ 0 w 45"/>
                  <a:gd name="T89" fmla="*/ 0 h 73"/>
                  <a:gd name="T90" fmla="*/ 0 w 45"/>
                  <a:gd name="T91" fmla="*/ 0 h 73"/>
                  <a:gd name="T92" fmla="*/ 0 w 45"/>
                  <a:gd name="T93" fmla="*/ 0 h 73"/>
                  <a:gd name="T94" fmla="*/ 0 w 45"/>
                  <a:gd name="T95" fmla="*/ 0 h 73"/>
                  <a:gd name="T96" fmla="*/ 1 w 45"/>
                  <a:gd name="T97" fmla="*/ 0 h 7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5"/>
                  <a:gd name="T148" fmla="*/ 0 h 73"/>
                  <a:gd name="T149" fmla="*/ 45 w 45"/>
                  <a:gd name="T150" fmla="*/ 73 h 7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5" h="73">
                    <a:moveTo>
                      <a:pt x="20" y="3"/>
                    </a:moveTo>
                    <a:lnTo>
                      <a:pt x="16" y="7"/>
                    </a:lnTo>
                    <a:lnTo>
                      <a:pt x="16" y="10"/>
                    </a:lnTo>
                    <a:lnTo>
                      <a:pt x="14" y="13"/>
                    </a:lnTo>
                    <a:lnTo>
                      <a:pt x="14" y="24"/>
                    </a:lnTo>
                    <a:lnTo>
                      <a:pt x="16" y="29"/>
                    </a:lnTo>
                    <a:lnTo>
                      <a:pt x="18" y="38"/>
                    </a:lnTo>
                    <a:lnTo>
                      <a:pt x="24" y="41"/>
                    </a:lnTo>
                    <a:lnTo>
                      <a:pt x="30" y="38"/>
                    </a:lnTo>
                    <a:lnTo>
                      <a:pt x="30" y="22"/>
                    </a:lnTo>
                    <a:lnTo>
                      <a:pt x="28" y="17"/>
                    </a:lnTo>
                    <a:lnTo>
                      <a:pt x="28" y="11"/>
                    </a:lnTo>
                    <a:lnTo>
                      <a:pt x="25" y="6"/>
                    </a:lnTo>
                    <a:lnTo>
                      <a:pt x="23" y="3"/>
                    </a:lnTo>
                    <a:lnTo>
                      <a:pt x="20" y="3"/>
                    </a:lnTo>
                    <a:close/>
                    <a:moveTo>
                      <a:pt x="18" y="0"/>
                    </a:moveTo>
                    <a:lnTo>
                      <a:pt x="27" y="0"/>
                    </a:lnTo>
                    <a:lnTo>
                      <a:pt x="30" y="1"/>
                    </a:lnTo>
                    <a:lnTo>
                      <a:pt x="34" y="3"/>
                    </a:lnTo>
                    <a:lnTo>
                      <a:pt x="39" y="8"/>
                    </a:lnTo>
                    <a:lnTo>
                      <a:pt x="42" y="13"/>
                    </a:lnTo>
                    <a:lnTo>
                      <a:pt x="45" y="20"/>
                    </a:lnTo>
                    <a:lnTo>
                      <a:pt x="45" y="35"/>
                    </a:lnTo>
                    <a:lnTo>
                      <a:pt x="39" y="49"/>
                    </a:lnTo>
                    <a:lnTo>
                      <a:pt x="35" y="56"/>
                    </a:lnTo>
                    <a:lnTo>
                      <a:pt x="31" y="62"/>
                    </a:lnTo>
                    <a:lnTo>
                      <a:pt x="24" y="66"/>
                    </a:lnTo>
                    <a:lnTo>
                      <a:pt x="13" y="71"/>
                    </a:lnTo>
                    <a:lnTo>
                      <a:pt x="0" y="73"/>
                    </a:lnTo>
                    <a:lnTo>
                      <a:pt x="0" y="71"/>
                    </a:lnTo>
                    <a:lnTo>
                      <a:pt x="6" y="70"/>
                    </a:lnTo>
                    <a:lnTo>
                      <a:pt x="10" y="69"/>
                    </a:lnTo>
                    <a:lnTo>
                      <a:pt x="14" y="66"/>
                    </a:lnTo>
                    <a:lnTo>
                      <a:pt x="24" y="56"/>
                    </a:lnTo>
                    <a:lnTo>
                      <a:pt x="27" y="49"/>
                    </a:lnTo>
                    <a:lnTo>
                      <a:pt x="28" y="42"/>
                    </a:lnTo>
                    <a:lnTo>
                      <a:pt x="27" y="43"/>
                    </a:lnTo>
                    <a:lnTo>
                      <a:pt x="25" y="43"/>
                    </a:lnTo>
                    <a:lnTo>
                      <a:pt x="24" y="45"/>
                    </a:lnTo>
                    <a:lnTo>
                      <a:pt x="14" y="45"/>
                    </a:lnTo>
                    <a:lnTo>
                      <a:pt x="6" y="39"/>
                    </a:lnTo>
                    <a:lnTo>
                      <a:pt x="0" y="31"/>
                    </a:lnTo>
                    <a:lnTo>
                      <a:pt x="0" y="20"/>
                    </a:lnTo>
                    <a:lnTo>
                      <a:pt x="3" y="11"/>
                    </a:lnTo>
                    <a:lnTo>
                      <a:pt x="4" y="8"/>
                    </a:lnTo>
                    <a:lnTo>
                      <a:pt x="9" y="6"/>
                    </a:lnTo>
                    <a:lnTo>
                      <a:pt x="11" y="3"/>
                    </a:lnTo>
                    <a:lnTo>
                      <a:pt x="14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499" name="Freeform 400"/>
              <p:cNvSpPr>
                <a:spLocks/>
              </p:cNvSpPr>
              <p:nvPr/>
            </p:nvSpPr>
            <p:spPr bwMode="auto">
              <a:xfrm>
                <a:off x="5165" y="1728"/>
                <a:ext cx="16" cy="36"/>
              </a:xfrm>
              <a:custGeom>
                <a:avLst/>
                <a:gdLst>
                  <a:gd name="T0" fmla="*/ 1 w 32"/>
                  <a:gd name="T1" fmla="*/ 0 h 73"/>
                  <a:gd name="T2" fmla="*/ 2 w 32"/>
                  <a:gd name="T3" fmla="*/ 0 h 73"/>
                  <a:gd name="T4" fmla="*/ 1 w 32"/>
                  <a:gd name="T5" fmla="*/ 4 h 73"/>
                  <a:gd name="T6" fmla="*/ 0 w 32"/>
                  <a:gd name="T7" fmla="*/ 4 h 73"/>
                  <a:gd name="T8" fmla="*/ 1 w 32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73"/>
                  <a:gd name="T17" fmla="*/ 32 w 32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73">
                    <a:moveTo>
                      <a:pt x="25" y="0"/>
                    </a:moveTo>
                    <a:lnTo>
                      <a:pt x="32" y="0"/>
                    </a:lnTo>
                    <a:lnTo>
                      <a:pt x="7" y="73"/>
                    </a:lnTo>
                    <a:lnTo>
                      <a:pt x="0" y="73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00" name="Freeform 401"/>
              <p:cNvSpPr>
                <a:spLocks noEditPoints="1"/>
              </p:cNvSpPr>
              <p:nvPr/>
            </p:nvSpPr>
            <p:spPr bwMode="auto">
              <a:xfrm>
                <a:off x="5182" y="1728"/>
                <a:ext cx="22" cy="36"/>
              </a:xfrm>
              <a:custGeom>
                <a:avLst/>
                <a:gdLst>
                  <a:gd name="T0" fmla="*/ 1 w 45"/>
                  <a:gd name="T1" fmla="*/ 0 h 73"/>
                  <a:gd name="T2" fmla="*/ 1 w 45"/>
                  <a:gd name="T3" fmla="*/ 0 h 73"/>
                  <a:gd name="T4" fmla="*/ 1 w 45"/>
                  <a:gd name="T5" fmla="*/ 0 h 73"/>
                  <a:gd name="T6" fmla="*/ 1 w 45"/>
                  <a:gd name="T7" fmla="*/ 0 h 73"/>
                  <a:gd name="T8" fmla="*/ 0 w 45"/>
                  <a:gd name="T9" fmla="*/ 1 h 73"/>
                  <a:gd name="T10" fmla="*/ 0 w 45"/>
                  <a:gd name="T11" fmla="*/ 3 h 73"/>
                  <a:gd name="T12" fmla="*/ 1 w 45"/>
                  <a:gd name="T13" fmla="*/ 3 h 73"/>
                  <a:gd name="T14" fmla="*/ 1 w 45"/>
                  <a:gd name="T15" fmla="*/ 4 h 73"/>
                  <a:gd name="T16" fmla="*/ 1 w 45"/>
                  <a:gd name="T17" fmla="*/ 4 h 73"/>
                  <a:gd name="T18" fmla="*/ 1 w 45"/>
                  <a:gd name="T19" fmla="*/ 4 h 73"/>
                  <a:gd name="T20" fmla="*/ 1 w 45"/>
                  <a:gd name="T21" fmla="*/ 4 h 73"/>
                  <a:gd name="T22" fmla="*/ 1 w 45"/>
                  <a:gd name="T23" fmla="*/ 4 h 73"/>
                  <a:gd name="T24" fmla="*/ 1 w 45"/>
                  <a:gd name="T25" fmla="*/ 3 h 73"/>
                  <a:gd name="T26" fmla="*/ 1 w 45"/>
                  <a:gd name="T27" fmla="*/ 0 h 73"/>
                  <a:gd name="T28" fmla="*/ 1 w 45"/>
                  <a:gd name="T29" fmla="*/ 0 h 73"/>
                  <a:gd name="T30" fmla="*/ 1 w 45"/>
                  <a:gd name="T31" fmla="*/ 0 h 73"/>
                  <a:gd name="T32" fmla="*/ 1 w 45"/>
                  <a:gd name="T33" fmla="*/ 0 h 73"/>
                  <a:gd name="T34" fmla="*/ 1 w 45"/>
                  <a:gd name="T35" fmla="*/ 0 h 73"/>
                  <a:gd name="T36" fmla="*/ 1 w 45"/>
                  <a:gd name="T37" fmla="*/ 0 h 73"/>
                  <a:gd name="T38" fmla="*/ 1 w 45"/>
                  <a:gd name="T39" fmla="*/ 0 h 73"/>
                  <a:gd name="T40" fmla="*/ 2 w 45"/>
                  <a:gd name="T41" fmla="*/ 0 h 73"/>
                  <a:gd name="T42" fmla="*/ 2 w 45"/>
                  <a:gd name="T43" fmla="*/ 0 h 73"/>
                  <a:gd name="T44" fmla="*/ 2 w 45"/>
                  <a:gd name="T45" fmla="*/ 0 h 73"/>
                  <a:gd name="T46" fmla="*/ 2 w 45"/>
                  <a:gd name="T47" fmla="*/ 0 h 73"/>
                  <a:gd name="T48" fmla="*/ 2 w 45"/>
                  <a:gd name="T49" fmla="*/ 1 h 73"/>
                  <a:gd name="T50" fmla="*/ 2 w 45"/>
                  <a:gd name="T51" fmla="*/ 1 h 73"/>
                  <a:gd name="T52" fmla="*/ 2 w 45"/>
                  <a:gd name="T53" fmla="*/ 2 h 73"/>
                  <a:gd name="T54" fmla="*/ 2 w 45"/>
                  <a:gd name="T55" fmla="*/ 3 h 73"/>
                  <a:gd name="T56" fmla="*/ 2 w 45"/>
                  <a:gd name="T57" fmla="*/ 3 h 73"/>
                  <a:gd name="T58" fmla="*/ 2 w 45"/>
                  <a:gd name="T59" fmla="*/ 4 h 73"/>
                  <a:gd name="T60" fmla="*/ 2 w 45"/>
                  <a:gd name="T61" fmla="*/ 4 h 73"/>
                  <a:gd name="T62" fmla="*/ 1 w 45"/>
                  <a:gd name="T63" fmla="*/ 4 h 73"/>
                  <a:gd name="T64" fmla="*/ 1 w 45"/>
                  <a:gd name="T65" fmla="*/ 4 h 73"/>
                  <a:gd name="T66" fmla="*/ 1 w 45"/>
                  <a:gd name="T67" fmla="*/ 4 h 73"/>
                  <a:gd name="T68" fmla="*/ 0 w 45"/>
                  <a:gd name="T69" fmla="*/ 4 h 73"/>
                  <a:gd name="T70" fmla="*/ 0 w 45"/>
                  <a:gd name="T71" fmla="*/ 4 h 73"/>
                  <a:gd name="T72" fmla="*/ 0 w 45"/>
                  <a:gd name="T73" fmla="*/ 3 h 73"/>
                  <a:gd name="T74" fmla="*/ 0 w 45"/>
                  <a:gd name="T75" fmla="*/ 3 h 73"/>
                  <a:gd name="T76" fmla="*/ 0 w 45"/>
                  <a:gd name="T77" fmla="*/ 3 h 73"/>
                  <a:gd name="T78" fmla="*/ 0 w 45"/>
                  <a:gd name="T79" fmla="*/ 2 h 73"/>
                  <a:gd name="T80" fmla="*/ 0 w 45"/>
                  <a:gd name="T81" fmla="*/ 2 h 73"/>
                  <a:gd name="T82" fmla="*/ 0 w 45"/>
                  <a:gd name="T83" fmla="*/ 1 h 73"/>
                  <a:gd name="T84" fmla="*/ 0 w 45"/>
                  <a:gd name="T85" fmla="*/ 1 h 73"/>
                  <a:gd name="T86" fmla="*/ 0 w 45"/>
                  <a:gd name="T87" fmla="*/ 1 h 73"/>
                  <a:gd name="T88" fmla="*/ 0 w 45"/>
                  <a:gd name="T89" fmla="*/ 0 h 73"/>
                  <a:gd name="T90" fmla="*/ 0 w 45"/>
                  <a:gd name="T91" fmla="*/ 0 h 73"/>
                  <a:gd name="T92" fmla="*/ 0 w 45"/>
                  <a:gd name="T93" fmla="*/ 0 h 73"/>
                  <a:gd name="T94" fmla="*/ 0 w 45"/>
                  <a:gd name="T95" fmla="*/ 0 h 73"/>
                  <a:gd name="T96" fmla="*/ 1 w 45"/>
                  <a:gd name="T97" fmla="*/ 0 h 7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5"/>
                  <a:gd name="T148" fmla="*/ 0 h 73"/>
                  <a:gd name="T149" fmla="*/ 45 w 45"/>
                  <a:gd name="T150" fmla="*/ 73 h 7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5" h="73">
                    <a:moveTo>
                      <a:pt x="21" y="3"/>
                    </a:moveTo>
                    <a:lnTo>
                      <a:pt x="18" y="6"/>
                    </a:lnTo>
                    <a:lnTo>
                      <a:pt x="17" y="8"/>
                    </a:lnTo>
                    <a:lnTo>
                      <a:pt x="17" y="11"/>
                    </a:lnTo>
                    <a:lnTo>
                      <a:pt x="15" y="17"/>
                    </a:lnTo>
                    <a:lnTo>
                      <a:pt x="15" y="55"/>
                    </a:lnTo>
                    <a:lnTo>
                      <a:pt x="17" y="59"/>
                    </a:lnTo>
                    <a:lnTo>
                      <a:pt x="17" y="66"/>
                    </a:lnTo>
                    <a:lnTo>
                      <a:pt x="19" y="69"/>
                    </a:lnTo>
                    <a:lnTo>
                      <a:pt x="26" y="69"/>
                    </a:lnTo>
                    <a:lnTo>
                      <a:pt x="26" y="67"/>
                    </a:lnTo>
                    <a:lnTo>
                      <a:pt x="28" y="66"/>
                    </a:lnTo>
                    <a:lnTo>
                      <a:pt x="29" y="62"/>
                    </a:lnTo>
                    <a:lnTo>
                      <a:pt x="29" y="10"/>
                    </a:lnTo>
                    <a:lnTo>
                      <a:pt x="28" y="7"/>
                    </a:lnTo>
                    <a:lnTo>
                      <a:pt x="24" y="3"/>
                    </a:lnTo>
                    <a:lnTo>
                      <a:pt x="21" y="3"/>
                    </a:lnTo>
                    <a:close/>
                    <a:moveTo>
                      <a:pt x="18" y="0"/>
                    </a:moveTo>
                    <a:lnTo>
                      <a:pt x="26" y="0"/>
                    </a:lnTo>
                    <a:lnTo>
                      <a:pt x="31" y="1"/>
                    </a:lnTo>
                    <a:lnTo>
                      <a:pt x="35" y="4"/>
                    </a:lnTo>
                    <a:lnTo>
                      <a:pt x="38" y="7"/>
                    </a:lnTo>
                    <a:lnTo>
                      <a:pt x="40" y="11"/>
                    </a:lnTo>
                    <a:lnTo>
                      <a:pt x="42" y="15"/>
                    </a:lnTo>
                    <a:lnTo>
                      <a:pt x="43" y="22"/>
                    </a:lnTo>
                    <a:lnTo>
                      <a:pt x="45" y="28"/>
                    </a:lnTo>
                    <a:lnTo>
                      <a:pt x="45" y="43"/>
                    </a:lnTo>
                    <a:lnTo>
                      <a:pt x="43" y="49"/>
                    </a:lnTo>
                    <a:lnTo>
                      <a:pt x="42" y="56"/>
                    </a:lnTo>
                    <a:lnTo>
                      <a:pt x="38" y="64"/>
                    </a:lnTo>
                    <a:lnTo>
                      <a:pt x="35" y="69"/>
                    </a:lnTo>
                    <a:lnTo>
                      <a:pt x="31" y="70"/>
                    </a:lnTo>
                    <a:lnTo>
                      <a:pt x="25" y="73"/>
                    </a:lnTo>
                    <a:lnTo>
                      <a:pt x="19" y="73"/>
                    </a:lnTo>
                    <a:lnTo>
                      <a:pt x="14" y="70"/>
                    </a:lnTo>
                    <a:lnTo>
                      <a:pt x="10" y="67"/>
                    </a:lnTo>
                    <a:lnTo>
                      <a:pt x="7" y="63"/>
                    </a:lnTo>
                    <a:lnTo>
                      <a:pt x="4" y="57"/>
                    </a:lnTo>
                    <a:lnTo>
                      <a:pt x="3" y="53"/>
                    </a:lnTo>
                    <a:lnTo>
                      <a:pt x="1" y="45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1" y="22"/>
                    </a:lnTo>
                    <a:lnTo>
                      <a:pt x="3" y="17"/>
                    </a:lnTo>
                    <a:lnTo>
                      <a:pt x="5" y="11"/>
                    </a:lnTo>
                    <a:lnTo>
                      <a:pt x="8" y="7"/>
                    </a:lnTo>
                    <a:lnTo>
                      <a:pt x="11" y="4"/>
                    </a:lnTo>
                    <a:lnTo>
                      <a:pt x="15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01" name="Freeform 402"/>
              <p:cNvSpPr>
                <a:spLocks/>
              </p:cNvSpPr>
              <p:nvPr/>
            </p:nvSpPr>
            <p:spPr bwMode="auto">
              <a:xfrm>
                <a:off x="5209" y="1729"/>
                <a:ext cx="22" cy="35"/>
              </a:xfrm>
              <a:custGeom>
                <a:avLst/>
                <a:gdLst>
                  <a:gd name="T0" fmla="*/ 0 w 45"/>
                  <a:gd name="T1" fmla="*/ 0 h 72"/>
                  <a:gd name="T2" fmla="*/ 2 w 45"/>
                  <a:gd name="T3" fmla="*/ 0 h 72"/>
                  <a:gd name="T4" fmla="*/ 2 w 45"/>
                  <a:gd name="T5" fmla="*/ 0 h 72"/>
                  <a:gd name="T6" fmla="*/ 0 w 45"/>
                  <a:gd name="T7" fmla="*/ 0 h 72"/>
                  <a:gd name="T8" fmla="*/ 0 w 45"/>
                  <a:gd name="T9" fmla="*/ 1 h 72"/>
                  <a:gd name="T10" fmla="*/ 1 w 45"/>
                  <a:gd name="T11" fmla="*/ 1 h 72"/>
                  <a:gd name="T12" fmla="*/ 2 w 45"/>
                  <a:gd name="T13" fmla="*/ 1 h 72"/>
                  <a:gd name="T14" fmla="*/ 2 w 45"/>
                  <a:gd name="T15" fmla="*/ 2 h 72"/>
                  <a:gd name="T16" fmla="*/ 2 w 45"/>
                  <a:gd name="T17" fmla="*/ 2 h 72"/>
                  <a:gd name="T18" fmla="*/ 2 w 45"/>
                  <a:gd name="T19" fmla="*/ 3 h 72"/>
                  <a:gd name="T20" fmla="*/ 2 w 45"/>
                  <a:gd name="T21" fmla="*/ 3 h 72"/>
                  <a:gd name="T22" fmla="*/ 2 w 45"/>
                  <a:gd name="T23" fmla="*/ 3 h 72"/>
                  <a:gd name="T24" fmla="*/ 2 w 45"/>
                  <a:gd name="T25" fmla="*/ 4 h 72"/>
                  <a:gd name="T26" fmla="*/ 1 w 45"/>
                  <a:gd name="T27" fmla="*/ 4 h 72"/>
                  <a:gd name="T28" fmla="*/ 1 w 45"/>
                  <a:gd name="T29" fmla="*/ 4 h 72"/>
                  <a:gd name="T30" fmla="*/ 1 w 45"/>
                  <a:gd name="T31" fmla="*/ 4 h 72"/>
                  <a:gd name="T32" fmla="*/ 0 w 45"/>
                  <a:gd name="T33" fmla="*/ 4 h 72"/>
                  <a:gd name="T34" fmla="*/ 0 w 45"/>
                  <a:gd name="T35" fmla="*/ 4 h 72"/>
                  <a:gd name="T36" fmla="*/ 0 w 45"/>
                  <a:gd name="T37" fmla="*/ 4 h 72"/>
                  <a:gd name="T38" fmla="*/ 0 w 45"/>
                  <a:gd name="T39" fmla="*/ 3 h 72"/>
                  <a:gd name="T40" fmla="*/ 0 w 45"/>
                  <a:gd name="T41" fmla="*/ 3 h 72"/>
                  <a:gd name="T42" fmla="*/ 0 w 45"/>
                  <a:gd name="T43" fmla="*/ 3 h 72"/>
                  <a:gd name="T44" fmla="*/ 0 w 45"/>
                  <a:gd name="T45" fmla="*/ 3 h 72"/>
                  <a:gd name="T46" fmla="*/ 0 w 45"/>
                  <a:gd name="T47" fmla="*/ 3 h 72"/>
                  <a:gd name="T48" fmla="*/ 1 w 45"/>
                  <a:gd name="T49" fmla="*/ 3 h 72"/>
                  <a:gd name="T50" fmla="*/ 1 w 45"/>
                  <a:gd name="T51" fmla="*/ 4 h 72"/>
                  <a:gd name="T52" fmla="*/ 1 w 45"/>
                  <a:gd name="T53" fmla="*/ 4 h 72"/>
                  <a:gd name="T54" fmla="*/ 1 w 45"/>
                  <a:gd name="T55" fmla="*/ 4 h 72"/>
                  <a:gd name="T56" fmla="*/ 1 w 45"/>
                  <a:gd name="T57" fmla="*/ 4 h 72"/>
                  <a:gd name="T58" fmla="*/ 1 w 45"/>
                  <a:gd name="T59" fmla="*/ 4 h 72"/>
                  <a:gd name="T60" fmla="*/ 1 w 45"/>
                  <a:gd name="T61" fmla="*/ 4 h 72"/>
                  <a:gd name="T62" fmla="*/ 2 w 45"/>
                  <a:gd name="T63" fmla="*/ 3 h 72"/>
                  <a:gd name="T64" fmla="*/ 2 w 45"/>
                  <a:gd name="T65" fmla="*/ 3 h 72"/>
                  <a:gd name="T66" fmla="*/ 2 w 45"/>
                  <a:gd name="T67" fmla="*/ 3 h 72"/>
                  <a:gd name="T68" fmla="*/ 2 w 45"/>
                  <a:gd name="T69" fmla="*/ 3 h 72"/>
                  <a:gd name="T70" fmla="*/ 1 w 45"/>
                  <a:gd name="T71" fmla="*/ 2 h 72"/>
                  <a:gd name="T72" fmla="*/ 1 w 45"/>
                  <a:gd name="T73" fmla="*/ 2 h 72"/>
                  <a:gd name="T74" fmla="*/ 1 w 45"/>
                  <a:gd name="T75" fmla="*/ 2 h 72"/>
                  <a:gd name="T76" fmla="*/ 0 w 45"/>
                  <a:gd name="T77" fmla="*/ 2 h 72"/>
                  <a:gd name="T78" fmla="*/ 0 w 45"/>
                  <a:gd name="T79" fmla="*/ 2 h 72"/>
                  <a:gd name="T80" fmla="*/ 0 w 45"/>
                  <a:gd name="T81" fmla="*/ 0 h 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5"/>
                  <a:gd name="T124" fmla="*/ 0 h 72"/>
                  <a:gd name="T125" fmla="*/ 45 w 45"/>
                  <a:gd name="T126" fmla="*/ 72 h 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5" h="72">
                    <a:moveTo>
                      <a:pt x="13" y="0"/>
                    </a:moveTo>
                    <a:lnTo>
                      <a:pt x="45" y="0"/>
                    </a:lnTo>
                    <a:lnTo>
                      <a:pt x="39" y="13"/>
                    </a:lnTo>
                    <a:lnTo>
                      <a:pt x="13" y="13"/>
                    </a:lnTo>
                    <a:lnTo>
                      <a:pt x="8" y="20"/>
                    </a:lnTo>
                    <a:lnTo>
                      <a:pt x="25" y="21"/>
                    </a:lnTo>
                    <a:lnTo>
                      <a:pt x="38" y="28"/>
                    </a:lnTo>
                    <a:lnTo>
                      <a:pt x="43" y="37"/>
                    </a:lnTo>
                    <a:lnTo>
                      <a:pt x="45" y="41"/>
                    </a:lnTo>
                    <a:lnTo>
                      <a:pt x="45" y="51"/>
                    </a:lnTo>
                    <a:lnTo>
                      <a:pt x="42" y="59"/>
                    </a:lnTo>
                    <a:lnTo>
                      <a:pt x="41" y="62"/>
                    </a:lnTo>
                    <a:lnTo>
                      <a:pt x="35" y="68"/>
                    </a:lnTo>
                    <a:lnTo>
                      <a:pt x="31" y="68"/>
                    </a:lnTo>
                    <a:lnTo>
                      <a:pt x="27" y="70"/>
                    </a:lnTo>
                    <a:lnTo>
                      <a:pt x="22" y="72"/>
                    </a:lnTo>
                    <a:lnTo>
                      <a:pt x="10" y="72"/>
                    </a:lnTo>
                    <a:lnTo>
                      <a:pt x="6" y="70"/>
                    </a:lnTo>
                    <a:lnTo>
                      <a:pt x="0" y="65"/>
                    </a:lnTo>
                    <a:lnTo>
                      <a:pt x="0" y="61"/>
                    </a:lnTo>
                    <a:lnTo>
                      <a:pt x="3" y="59"/>
                    </a:lnTo>
                    <a:lnTo>
                      <a:pt x="4" y="58"/>
                    </a:lnTo>
                    <a:lnTo>
                      <a:pt x="10" y="58"/>
                    </a:lnTo>
                    <a:lnTo>
                      <a:pt x="11" y="59"/>
                    </a:lnTo>
                    <a:lnTo>
                      <a:pt x="17" y="62"/>
                    </a:lnTo>
                    <a:lnTo>
                      <a:pt x="18" y="65"/>
                    </a:lnTo>
                    <a:lnTo>
                      <a:pt x="21" y="66"/>
                    </a:lnTo>
                    <a:lnTo>
                      <a:pt x="22" y="66"/>
                    </a:lnTo>
                    <a:lnTo>
                      <a:pt x="24" y="68"/>
                    </a:lnTo>
                    <a:lnTo>
                      <a:pt x="27" y="68"/>
                    </a:lnTo>
                    <a:lnTo>
                      <a:pt x="29" y="66"/>
                    </a:lnTo>
                    <a:lnTo>
                      <a:pt x="34" y="63"/>
                    </a:lnTo>
                    <a:lnTo>
                      <a:pt x="35" y="62"/>
                    </a:lnTo>
                    <a:lnTo>
                      <a:pt x="36" y="59"/>
                    </a:lnTo>
                    <a:lnTo>
                      <a:pt x="36" y="52"/>
                    </a:lnTo>
                    <a:lnTo>
                      <a:pt x="31" y="44"/>
                    </a:lnTo>
                    <a:lnTo>
                      <a:pt x="28" y="41"/>
                    </a:lnTo>
                    <a:lnTo>
                      <a:pt x="17" y="37"/>
                    </a:lnTo>
                    <a:lnTo>
                      <a:pt x="4" y="35"/>
                    </a:lnTo>
                    <a:lnTo>
                      <a:pt x="0" y="35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02" name="Freeform 403"/>
              <p:cNvSpPr>
                <a:spLocks/>
              </p:cNvSpPr>
              <p:nvPr/>
            </p:nvSpPr>
            <p:spPr bwMode="auto">
              <a:xfrm>
                <a:off x="5233" y="1728"/>
                <a:ext cx="16" cy="36"/>
              </a:xfrm>
              <a:custGeom>
                <a:avLst/>
                <a:gdLst>
                  <a:gd name="T0" fmla="*/ 1 w 32"/>
                  <a:gd name="T1" fmla="*/ 0 h 73"/>
                  <a:gd name="T2" fmla="*/ 2 w 32"/>
                  <a:gd name="T3" fmla="*/ 0 h 73"/>
                  <a:gd name="T4" fmla="*/ 1 w 32"/>
                  <a:gd name="T5" fmla="*/ 4 h 73"/>
                  <a:gd name="T6" fmla="*/ 0 w 32"/>
                  <a:gd name="T7" fmla="*/ 4 h 73"/>
                  <a:gd name="T8" fmla="*/ 1 w 32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73"/>
                  <a:gd name="T17" fmla="*/ 32 w 32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73">
                    <a:moveTo>
                      <a:pt x="25" y="0"/>
                    </a:moveTo>
                    <a:lnTo>
                      <a:pt x="32" y="0"/>
                    </a:lnTo>
                    <a:lnTo>
                      <a:pt x="7" y="73"/>
                    </a:lnTo>
                    <a:lnTo>
                      <a:pt x="0" y="73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03" name="Freeform 404"/>
              <p:cNvSpPr>
                <a:spLocks/>
              </p:cNvSpPr>
              <p:nvPr/>
            </p:nvSpPr>
            <p:spPr bwMode="auto">
              <a:xfrm>
                <a:off x="5252" y="1728"/>
                <a:ext cx="18" cy="36"/>
              </a:xfrm>
              <a:custGeom>
                <a:avLst/>
                <a:gdLst>
                  <a:gd name="T0" fmla="*/ 1 w 36"/>
                  <a:gd name="T1" fmla="*/ 0 h 71"/>
                  <a:gd name="T2" fmla="*/ 1 w 36"/>
                  <a:gd name="T3" fmla="*/ 0 h 71"/>
                  <a:gd name="T4" fmla="*/ 1 w 36"/>
                  <a:gd name="T5" fmla="*/ 4 h 71"/>
                  <a:gd name="T6" fmla="*/ 1 w 36"/>
                  <a:gd name="T7" fmla="*/ 5 h 71"/>
                  <a:gd name="T8" fmla="*/ 2 w 36"/>
                  <a:gd name="T9" fmla="*/ 5 h 71"/>
                  <a:gd name="T10" fmla="*/ 2 w 36"/>
                  <a:gd name="T11" fmla="*/ 5 h 71"/>
                  <a:gd name="T12" fmla="*/ 0 w 36"/>
                  <a:gd name="T13" fmla="*/ 5 h 71"/>
                  <a:gd name="T14" fmla="*/ 0 w 36"/>
                  <a:gd name="T15" fmla="*/ 5 h 71"/>
                  <a:gd name="T16" fmla="*/ 1 w 36"/>
                  <a:gd name="T17" fmla="*/ 5 h 71"/>
                  <a:gd name="T18" fmla="*/ 1 w 36"/>
                  <a:gd name="T19" fmla="*/ 5 h 71"/>
                  <a:gd name="T20" fmla="*/ 1 w 36"/>
                  <a:gd name="T21" fmla="*/ 5 h 71"/>
                  <a:gd name="T22" fmla="*/ 1 w 36"/>
                  <a:gd name="T23" fmla="*/ 4 h 71"/>
                  <a:gd name="T24" fmla="*/ 1 w 36"/>
                  <a:gd name="T25" fmla="*/ 1 h 71"/>
                  <a:gd name="T26" fmla="*/ 1 w 36"/>
                  <a:gd name="T27" fmla="*/ 1 h 71"/>
                  <a:gd name="T28" fmla="*/ 1 w 36"/>
                  <a:gd name="T29" fmla="*/ 1 h 71"/>
                  <a:gd name="T30" fmla="*/ 1 w 36"/>
                  <a:gd name="T31" fmla="*/ 1 h 71"/>
                  <a:gd name="T32" fmla="*/ 1 w 36"/>
                  <a:gd name="T33" fmla="*/ 1 h 71"/>
                  <a:gd name="T34" fmla="*/ 1 w 36"/>
                  <a:gd name="T35" fmla="*/ 1 h 71"/>
                  <a:gd name="T36" fmla="*/ 0 w 36"/>
                  <a:gd name="T37" fmla="*/ 1 h 71"/>
                  <a:gd name="T38" fmla="*/ 1 w 36"/>
                  <a:gd name="T39" fmla="*/ 0 h 7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6"/>
                  <a:gd name="T61" fmla="*/ 0 h 71"/>
                  <a:gd name="T62" fmla="*/ 36 w 36"/>
                  <a:gd name="T63" fmla="*/ 71 h 7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6" h="71">
                    <a:moveTo>
                      <a:pt x="25" y="0"/>
                    </a:moveTo>
                    <a:lnTo>
                      <a:pt x="27" y="0"/>
                    </a:lnTo>
                    <a:lnTo>
                      <a:pt x="27" y="64"/>
                    </a:lnTo>
                    <a:lnTo>
                      <a:pt x="31" y="69"/>
                    </a:lnTo>
                    <a:lnTo>
                      <a:pt x="36" y="69"/>
                    </a:lnTo>
                    <a:lnTo>
                      <a:pt x="36" y="71"/>
                    </a:lnTo>
                    <a:lnTo>
                      <a:pt x="0" y="71"/>
                    </a:lnTo>
                    <a:lnTo>
                      <a:pt x="0" y="69"/>
                    </a:lnTo>
                    <a:lnTo>
                      <a:pt x="8" y="69"/>
                    </a:lnTo>
                    <a:lnTo>
                      <a:pt x="10" y="67"/>
                    </a:lnTo>
                    <a:lnTo>
                      <a:pt x="10" y="66"/>
                    </a:lnTo>
                    <a:lnTo>
                      <a:pt x="11" y="64"/>
                    </a:lnTo>
                    <a:lnTo>
                      <a:pt x="11" y="14"/>
                    </a:lnTo>
                    <a:lnTo>
                      <a:pt x="10" y="14"/>
                    </a:lnTo>
                    <a:lnTo>
                      <a:pt x="10" y="13"/>
                    </a:lnTo>
                    <a:lnTo>
                      <a:pt x="8" y="13"/>
                    </a:lnTo>
                    <a:lnTo>
                      <a:pt x="7" y="11"/>
                    </a:lnTo>
                    <a:lnTo>
                      <a:pt x="1" y="14"/>
                    </a:lnTo>
                    <a:lnTo>
                      <a:pt x="0" y="11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04" name="Freeform 405"/>
              <p:cNvSpPr>
                <a:spLocks noEditPoints="1"/>
              </p:cNvSpPr>
              <p:nvPr/>
            </p:nvSpPr>
            <p:spPr bwMode="auto">
              <a:xfrm>
                <a:off x="5276" y="1728"/>
                <a:ext cx="23" cy="36"/>
              </a:xfrm>
              <a:custGeom>
                <a:avLst/>
                <a:gdLst>
                  <a:gd name="T0" fmla="*/ 2 w 45"/>
                  <a:gd name="T1" fmla="*/ 2 h 71"/>
                  <a:gd name="T2" fmla="*/ 1 w 45"/>
                  <a:gd name="T3" fmla="*/ 3 h 71"/>
                  <a:gd name="T4" fmla="*/ 2 w 45"/>
                  <a:gd name="T5" fmla="*/ 3 h 71"/>
                  <a:gd name="T6" fmla="*/ 2 w 45"/>
                  <a:gd name="T7" fmla="*/ 2 h 71"/>
                  <a:gd name="T8" fmla="*/ 2 w 45"/>
                  <a:gd name="T9" fmla="*/ 0 h 71"/>
                  <a:gd name="T10" fmla="*/ 3 w 45"/>
                  <a:gd name="T11" fmla="*/ 0 h 71"/>
                  <a:gd name="T12" fmla="*/ 3 w 45"/>
                  <a:gd name="T13" fmla="*/ 3 h 71"/>
                  <a:gd name="T14" fmla="*/ 3 w 45"/>
                  <a:gd name="T15" fmla="*/ 3 h 71"/>
                  <a:gd name="T16" fmla="*/ 3 w 45"/>
                  <a:gd name="T17" fmla="*/ 4 h 71"/>
                  <a:gd name="T18" fmla="*/ 3 w 45"/>
                  <a:gd name="T19" fmla="*/ 4 h 71"/>
                  <a:gd name="T20" fmla="*/ 3 w 45"/>
                  <a:gd name="T21" fmla="*/ 5 h 71"/>
                  <a:gd name="T22" fmla="*/ 2 w 45"/>
                  <a:gd name="T23" fmla="*/ 5 h 71"/>
                  <a:gd name="T24" fmla="*/ 2 w 45"/>
                  <a:gd name="T25" fmla="*/ 4 h 71"/>
                  <a:gd name="T26" fmla="*/ 0 w 45"/>
                  <a:gd name="T27" fmla="*/ 4 h 71"/>
                  <a:gd name="T28" fmla="*/ 0 w 45"/>
                  <a:gd name="T29" fmla="*/ 3 h 71"/>
                  <a:gd name="T30" fmla="*/ 2 w 45"/>
                  <a:gd name="T31" fmla="*/ 0 h 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5"/>
                  <a:gd name="T49" fmla="*/ 0 h 71"/>
                  <a:gd name="T50" fmla="*/ 45 w 45"/>
                  <a:gd name="T51" fmla="*/ 71 h 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5" h="71">
                    <a:moveTo>
                      <a:pt x="24" y="17"/>
                    </a:moveTo>
                    <a:lnTo>
                      <a:pt x="3" y="45"/>
                    </a:lnTo>
                    <a:lnTo>
                      <a:pt x="24" y="45"/>
                    </a:lnTo>
                    <a:lnTo>
                      <a:pt x="24" y="17"/>
                    </a:lnTo>
                    <a:close/>
                    <a:moveTo>
                      <a:pt x="32" y="0"/>
                    </a:moveTo>
                    <a:lnTo>
                      <a:pt x="39" y="0"/>
                    </a:lnTo>
                    <a:lnTo>
                      <a:pt x="39" y="45"/>
                    </a:lnTo>
                    <a:lnTo>
                      <a:pt x="45" y="45"/>
                    </a:lnTo>
                    <a:lnTo>
                      <a:pt x="45" y="56"/>
                    </a:lnTo>
                    <a:lnTo>
                      <a:pt x="39" y="56"/>
                    </a:lnTo>
                    <a:lnTo>
                      <a:pt x="39" y="71"/>
                    </a:lnTo>
                    <a:lnTo>
                      <a:pt x="24" y="71"/>
                    </a:lnTo>
                    <a:lnTo>
                      <a:pt x="24" y="56"/>
                    </a:lnTo>
                    <a:lnTo>
                      <a:pt x="0" y="56"/>
                    </a:lnTo>
                    <a:lnTo>
                      <a:pt x="0" y="45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05" name="Freeform 406"/>
              <p:cNvSpPr>
                <a:spLocks/>
              </p:cNvSpPr>
              <p:nvPr/>
            </p:nvSpPr>
            <p:spPr bwMode="auto">
              <a:xfrm>
                <a:off x="5345" y="1728"/>
                <a:ext cx="18" cy="36"/>
              </a:xfrm>
              <a:custGeom>
                <a:avLst/>
                <a:gdLst>
                  <a:gd name="T0" fmla="*/ 1 w 37"/>
                  <a:gd name="T1" fmla="*/ 0 h 71"/>
                  <a:gd name="T2" fmla="*/ 1 w 37"/>
                  <a:gd name="T3" fmla="*/ 0 h 71"/>
                  <a:gd name="T4" fmla="*/ 1 w 37"/>
                  <a:gd name="T5" fmla="*/ 4 h 71"/>
                  <a:gd name="T6" fmla="*/ 1 w 37"/>
                  <a:gd name="T7" fmla="*/ 5 h 71"/>
                  <a:gd name="T8" fmla="*/ 1 w 37"/>
                  <a:gd name="T9" fmla="*/ 5 h 71"/>
                  <a:gd name="T10" fmla="*/ 2 w 37"/>
                  <a:gd name="T11" fmla="*/ 5 h 71"/>
                  <a:gd name="T12" fmla="*/ 2 w 37"/>
                  <a:gd name="T13" fmla="*/ 5 h 71"/>
                  <a:gd name="T14" fmla="*/ 0 w 37"/>
                  <a:gd name="T15" fmla="*/ 5 h 71"/>
                  <a:gd name="T16" fmla="*/ 0 w 37"/>
                  <a:gd name="T17" fmla="*/ 5 h 71"/>
                  <a:gd name="T18" fmla="*/ 0 w 37"/>
                  <a:gd name="T19" fmla="*/ 5 h 71"/>
                  <a:gd name="T20" fmla="*/ 0 w 37"/>
                  <a:gd name="T21" fmla="*/ 5 h 71"/>
                  <a:gd name="T22" fmla="*/ 0 w 37"/>
                  <a:gd name="T23" fmla="*/ 5 h 71"/>
                  <a:gd name="T24" fmla="*/ 0 w 37"/>
                  <a:gd name="T25" fmla="*/ 5 h 71"/>
                  <a:gd name="T26" fmla="*/ 0 w 37"/>
                  <a:gd name="T27" fmla="*/ 4 h 71"/>
                  <a:gd name="T28" fmla="*/ 0 w 37"/>
                  <a:gd name="T29" fmla="*/ 1 h 71"/>
                  <a:gd name="T30" fmla="*/ 0 w 37"/>
                  <a:gd name="T31" fmla="*/ 1 h 71"/>
                  <a:gd name="T32" fmla="*/ 0 w 37"/>
                  <a:gd name="T33" fmla="*/ 1 h 71"/>
                  <a:gd name="T34" fmla="*/ 0 w 37"/>
                  <a:gd name="T35" fmla="*/ 1 h 71"/>
                  <a:gd name="T36" fmla="*/ 0 w 37"/>
                  <a:gd name="T37" fmla="*/ 1 h 71"/>
                  <a:gd name="T38" fmla="*/ 0 w 37"/>
                  <a:gd name="T39" fmla="*/ 1 h 71"/>
                  <a:gd name="T40" fmla="*/ 0 w 37"/>
                  <a:gd name="T41" fmla="*/ 1 h 71"/>
                  <a:gd name="T42" fmla="*/ 1 w 37"/>
                  <a:gd name="T43" fmla="*/ 0 h 7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7"/>
                  <a:gd name="T67" fmla="*/ 0 h 71"/>
                  <a:gd name="T68" fmla="*/ 37 w 37"/>
                  <a:gd name="T69" fmla="*/ 71 h 7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7" h="71">
                    <a:moveTo>
                      <a:pt x="26" y="0"/>
                    </a:moveTo>
                    <a:lnTo>
                      <a:pt x="27" y="0"/>
                    </a:lnTo>
                    <a:lnTo>
                      <a:pt x="27" y="64"/>
                    </a:lnTo>
                    <a:lnTo>
                      <a:pt x="28" y="66"/>
                    </a:lnTo>
                    <a:lnTo>
                      <a:pt x="30" y="69"/>
                    </a:lnTo>
                    <a:lnTo>
                      <a:pt x="37" y="69"/>
                    </a:lnTo>
                    <a:lnTo>
                      <a:pt x="37" y="71"/>
                    </a:lnTo>
                    <a:lnTo>
                      <a:pt x="0" y="71"/>
                    </a:lnTo>
                    <a:lnTo>
                      <a:pt x="0" y="69"/>
                    </a:lnTo>
                    <a:lnTo>
                      <a:pt x="7" y="69"/>
                    </a:lnTo>
                    <a:lnTo>
                      <a:pt x="9" y="67"/>
                    </a:lnTo>
                    <a:lnTo>
                      <a:pt x="10" y="67"/>
                    </a:lnTo>
                    <a:lnTo>
                      <a:pt x="10" y="66"/>
                    </a:lnTo>
                    <a:lnTo>
                      <a:pt x="11" y="64"/>
                    </a:lnTo>
                    <a:lnTo>
                      <a:pt x="11" y="14"/>
                    </a:lnTo>
                    <a:lnTo>
                      <a:pt x="10" y="14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7" y="11"/>
                    </a:lnTo>
                    <a:lnTo>
                      <a:pt x="2" y="14"/>
                    </a:lnTo>
                    <a:lnTo>
                      <a:pt x="0" y="11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06" name="Freeform 407"/>
              <p:cNvSpPr>
                <a:spLocks/>
              </p:cNvSpPr>
              <p:nvPr/>
            </p:nvSpPr>
            <p:spPr bwMode="auto">
              <a:xfrm>
                <a:off x="5370" y="1729"/>
                <a:ext cx="23" cy="35"/>
              </a:xfrm>
              <a:custGeom>
                <a:avLst/>
                <a:gdLst>
                  <a:gd name="T0" fmla="*/ 0 w 47"/>
                  <a:gd name="T1" fmla="*/ 0 h 70"/>
                  <a:gd name="T2" fmla="*/ 2 w 47"/>
                  <a:gd name="T3" fmla="*/ 0 h 70"/>
                  <a:gd name="T4" fmla="*/ 1 w 47"/>
                  <a:gd name="T5" fmla="*/ 4 h 70"/>
                  <a:gd name="T6" fmla="*/ 1 w 47"/>
                  <a:gd name="T7" fmla="*/ 4 h 70"/>
                  <a:gd name="T8" fmla="*/ 2 w 47"/>
                  <a:gd name="T9" fmla="*/ 1 h 70"/>
                  <a:gd name="T10" fmla="*/ 0 w 47"/>
                  <a:gd name="T11" fmla="*/ 1 h 70"/>
                  <a:gd name="T12" fmla="*/ 0 w 47"/>
                  <a:gd name="T13" fmla="*/ 1 h 70"/>
                  <a:gd name="T14" fmla="*/ 0 w 47"/>
                  <a:gd name="T15" fmla="*/ 1 h 70"/>
                  <a:gd name="T16" fmla="*/ 0 w 47"/>
                  <a:gd name="T17" fmla="*/ 1 h 70"/>
                  <a:gd name="T18" fmla="*/ 0 w 47"/>
                  <a:gd name="T19" fmla="*/ 1 h 70"/>
                  <a:gd name="T20" fmla="*/ 0 w 47"/>
                  <a:gd name="T21" fmla="*/ 0 h 7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7"/>
                  <a:gd name="T34" fmla="*/ 0 h 70"/>
                  <a:gd name="T35" fmla="*/ 47 w 47"/>
                  <a:gd name="T36" fmla="*/ 70 h 7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7" h="70">
                    <a:moveTo>
                      <a:pt x="6" y="0"/>
                    </a:moveTo>
                    <a:lnTo>
                      <a:pt x="47" y="0"/>
                    </a:lnTo>
                    <a:lnTo>
                      <a:pt x="21" y="70"/>
                    </a:lnTo>
                    <a:lnTo>
                      <a:pt x="16" y="70"/>
                    </a:lnTo>
                    <a:lnTo>
                      <a:pt x="34" y="13"/>
                    </a:lnTo>
                    <a:lnTo>
                      <a:pt x="14" y="13"/>
                    </a:lnTo>
                    <a:lnTo>
                      <a:pt x="6" y="16"/>
                    </a:lnTo>
                    <a:lnTo>
                      <a:pt x="3" y="19"/>
                    </a:lnTo>
                    <a:lnTo>
                      <a:pt x="2" y="21"/>
                    </a:lnTo>
                    <a:lnTo>
                      <a:pt x="0" y="2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07" name="Freeform 408"/>
              <p:cNvSpPr>
                <a:spLocks/>
              </p:cNvSpPr>
              <p:nvPr/>
            </p:nvSpPr>
            <p:spPr bwMode="auto">
              <a:xfrm>
                <a:off x="5396" y="1756"/>
                <a:ext cx="9" cy="8"/>
              </a:xfrm>
              <a:custGeom>
                <a:avLst/>
                <a:gdLst>
                  <a:gd name="T0" fmla="*/ 1 w 16"/>
                  <a:gd name="T1" fmla="*/ 0 h 17"/>
                  <a:gd name="T2" fmla="*/ 1 w 16"/>
                  <a:gd name="T3" fmla="*/ 0 h 17"/>
                  <a:gd name="T4" fmla="*/ 2 w 16"/>
                  <a:gd name="T5" fmla="*/ 0 h 17"/>
                  <a:gd name="T6" fmla="*/ 2 w 16"/>
                  <a:gd name="T7" fmla="*/ 0 h 17"/>
                  <a:gd name="T8" fmla="*/ 1 w 16"/>
                  <a:gd name="T9" fmla="*/ 1 h 17"/>
                  <a:gd name="T10" fmla="*/ 1 w 16"/>
                  <a:gd name="T11" fmla="*/ 1 h 17"/>
                  <a:gd name="T12" fmla="*/ 0 w 16"/>
                  <a:gd name="T13" fmla="*/ 0 h 17"/>
                  <a:gd name="T14" fmla="*/ 0 w 16"/>
                  <a:gd name="T15" fmla="*/ 0 h 17"/>
                  <a:gd name="T16" fmla="*/ 1 w 16"/>
                  <a:gd name="T17" fmla="*/ 0 h 17"/>
                  <a:gd name="T18" fmla="*/ 1 w 16"/>
                  <a:gd name="T19" fmla="*/ 0 h 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"/>
                  <a:gd name="T31" fmla="*/ 0 h 17"/>
                  <a:gd name="T32" fmla="*/ 16 w 16"/>
                  <a:gd name="T33" fmla="*/ 17 h 1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" h="17">
                    <a:moveTo>
                      <a:pt x="5" y="0"/>
                    </a:moveTo>
                    <a:lnTo>
                      <a:pt x="11" y="0"/>
                    </a:lnTo>
                    <a:lnTo>
                      <a:pt x="16" y="6"/>
                    </a:lnTo>
                    <a:lnTo>
                      <a:pt x="16" y="11"/>
                    </a:lnTo>
                    <a:lnTo>
                      <a:pt x="11" y="17"/>
                    </a:lnTo>
                    <a:lnTo>
                      <a:pt x="5" y="17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2" y="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08" name="Freeform 409"/>
              <p:cNvSpPr>
                <a:spLocks/>
              </p:cNvSpPr>
              <p:nvPr/>
            </p:nvSpPr>
            <p:spPr bwMode="auto">
              <a:xfrm>
                <a:off x="5408" y="1728"/>
                <a:ext cx="23" cy="36"/>
              </a:xfrm>
              <a:custGeom>
                <a:avLst/>
                <a:gdLst>
                  <a:gd name="T0" fmla="*/ 1 w 47"/>
                  <a:gd name="T1" fmla="*/ 0 h 71"/>
                  <a:gd name="T2" fmla="*/ 1 w 47"/>
                  <a:gd name="T3" fmla="*/ 0 h 71"/>
                  <a:gd name="T4" fmla="*/ 1 w 47"/>
                  <a:gd name="T5" fmla="*/ 1 h 71"/>
                  <a:gd name="T6" fmla="*/ 2 w 47"/>
                  <a:gd name="T7" fmla="*/ 1 h 71"/>
                  <a:gd name="T8" fmla="*/ 2 w 47"/>
                  <a:gd name="T9" fmla="*/ 1 h 71"/>
                  <a:gd name="T10" fmla="*/ 2 w 47"/>
                  <a:gd name="T11" fmla="*/ 1 h 71"/>
                  <a:gd name="T12" fmla="*/ 2 w 47"/>
                  <a:gd name="T13" fmla="*/ 1 h 71"/>
                  <a:gd name="T14" fmla="*/ 2 w 47"/>
                  <a:gd name="T15" fmla="*/ 1 h 71"/>
                  <a:gd name="T16" fmla="*/ 2 w 47"/>
                  <a:gd name="T17" fmla="*/ 1 h 71"/>
                  <a:gd name="T18" fmla="*/ 2 w 47"/>
                  <a:gd name="T19" fmla="*/ 2 h 71"/>
                  <a:gd name="T20" fmla="*/ 2 w 47"/>
                  <a:gd name="T21" fmla="*/ 2 h 71"/>
                  <a:gd name="T22" fmla="*/ 2 w 47"/>
                  <a:gd name="T23" fmla="*/ 2 h 71"/>
                  <a:gd name="T24" fmla="*/ 2 w 47"/>
                  <a:gd name="T25" fmla="*/ 2 h 71"/>
                  <a:gd name="T26" fmla="*/ 1 w 47"/>
                  <a:gd name="T27" fmla="*/ 3 h 71"/>
                  <a:gd name="T28" fmla="*/ 1 w 47"/>
                  <a:gd name="T29" fmla="*/ 4 h 71"/>
                  <a:gd name="T30" fmla="*/ 2 w 47"/>
                  <a:gd name="T31" fmla="*/ 4 h 71"/>
                  <a:gd name="T32" fmla="*/ 2 w 47"/>
                  <a:gd name="T33" fmla="*/ 4 h 71"/>
                  <a:gd name="T34" fmla="*/ 2 w 47"/>
                  <a:gd name="T35" fmla="*/ 4 h 71"/>
                  <a:gd name="T36" fmla="*/ 2 w 47"/>
                  <a:gd name="T37" fmla="*/ 4 h 71"/>
                  <a:gd name="T38" fmla="*/ 2 w 47"/>
                  <a:gd name="T39" fmla="*/ 4 h 71"/>
                  <a:gd name="T40" fmla="*/ 2 w 47"/>
                  <a:gd name="T41" fmla="*/ 4 h 71"/>
                  <a:gd name="T42" fmla="*/ 2 w 47"/>
                  <a:gd name="T43" fmla="*/ 4 h 71"/>
                  <a:gd name="T44" fmla="*/ 2 w 47"/>
                  <a:gd name="T45" fmla="*/ 5 h 71"/>
                  <a:gd name="T46" fmla="*/ 0 w 47"/>
                  <a:gd name="T47" fmla="*/ 5 h 71"/>
                  <a:gd name="T48" fmla="*/ 0 w 47"/>
                  <a:gd name="T49" fmla="*/ 5 h 71"/>
                  <a:gd name="T50" fmla="*/ 0 w 47"/>
                  <a:gd name="T51" fmla="*/ 4 h 71"/>
                  <a:gd name="T52" fmla="*/ 1 w 47"/>
                  <a:gd name="T53" fmla="*/ 3 h 71"/>
                  <a:gd name="T54" fmla="*/ 1 w 47"/>
                  <a:gd name="T55" fmla="*/ 3 h 71"/>
                  <a:gd name="T56" fmla="*/ 1 w 47"/>
                  <a:gd name="T57" fmla="*/ 3 h 71"/>
                  <a:gd name="T58" fmla="*/ 1 w 47"/>
                  <a:gd name="T59" fmla="*/ 2 h 71"/>
                  <a:gd name="T60" fmla="*/ 1 w 47"/>
                  <a:gd name="T61" fmla="*/ 2 h 71"/>
                  <a:gd name="T62" fmla="*/ 1 w 47"/>
                  <a:gd name="T63" fmla="*/ 1 h 71"/>
                  <a:gd name="T64" fmla="*/ 1 w 47"/>
                  <a:gd name="T65" fmla="*/ 1 h 71"/>
                  <a:gd name="T66" fmla="*/ 0 w 47"/>
                  <a:gd name="T67" fmla="*/ 1 h 71"/>
                  <a:gd name="T68" fmla="*/ 0 w 47"/>
                  <a:gd name="T69" fmla="*/ 1 h 71"/>
                  <a:gd name="T70" fmla="*/ 0 w 47"/>
                  <a:gd name="T71" fmla="*/ 2 h 71"/>
                  <a:gd name="T72" fmla="*/ 0 w 47"/>
                  <a:gd name="T73" fmla="*/ 2 h 71"/>
                  <a:gd name="T74" fmla="*/ 0 w 47"/>
                  <a:gd name="T75" fmla="*/ 1 h 71"/>
                  <a:gd name="T76" fmla="*/ 0 w 47"/>
                  <a:gd name="T77" fmla="*/ 1 h 71"/>
                  <a:gd name="T78" fmla="*/ 0 w 47"/>
                  <a:gd name="T79" fmla="*/ 1 h 71"/>
                  <a:gd name="T80" fmla="*/ 1 w 47"/>
                  <a:gd name="T81" fmla="*/ 0 h 7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7"/>
                  <a:gd name="T124" fmla="*/ 0 h 71"/>
                  <a:gd name="T125" fmla="*/ 47 w 47"/>
                  <a:gd name="T126" fmla="*/ 71 h 7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7" h="71">
                    <a:moveTo>
                      <a:pt x="19" y="0"/>
                    </a:moveTo>
                    <a:lnTo>
                      <a:pt x="27" y="0"/>
                    </a:lnTo>
                    <a:lnTo>
                      <a:pt x="30" y="1"/>
                    </a:lnTo>
                    <a:lnTo>
                      <a:pt x="33" y="1"/>
                    </a:lnTo>
                    <a:lnTo>
                      <a:pt x="35" y="4"/>
                    </a:lnTo>
                    <a:lnTo>
                      <a:pt x="38" y="6"/>
                    </a:lnTo>
                    <a:lnTo>
                      <a:pt x="41" y="8"/>
                    </a:lnTo>
                    <a:lnTo>
                      <a:pt x="42" y="11"/>
                    </a:lnTo>
                    <a:lnTo>
                      <a:pt x="42" y="15"/>
                    </a:lnTo>
                    <a:lnTo>
                      <a:pt x="44" y="17"/>
                    </a:lnTo>
                    <a:lnTo>
                      <a:pt x="42" y="21"/>
                    </a:lnTo>
                    <a:lnTo>
                      <a:pt x="42" y="27"/>
                    </a:lnTo>
                    <a:lnTo>
                      <a:pt x="40" y="32"/>
                    </a:lnTo>
                    <a:lnTo>
                      <a:pt x="31" y="43"/>
                    </a:lnTo>
                    <a:lnTo>
                      <a:pt x="17" y="59"/>
                    </a:lnTo>
                    <a:lnTo>
                      <a:pt x="38" y="59"/>
                    </a:lnTo>
                    <a:lnTo>
                      <a:pt x="40" y="57"/>
                    </a:lnTo>
                    <a:lnTo>
                      <a:pt x="41" y="57"/>
                    </a:lnTo>
                    <a:lnTo>
                      <a:pt x="42" y="56"/>
                    </a:lnTo>
                    <a:lnTo>
                      <a:pt x="42" y="55"/>
                    </a:lnTo>
                    <a:lnTo>
                      <a:pt x="44" y="52"/>
                    </a:lnTo>
                    <a:lnTo>
                      <a:pt x="47" y="52"/>
                    </a:lnTo>
                    <a:lnTo>
                      <a:pt x="42" y="71"/>
                    </a:lnTo>
                    <a:lnTo>
                      <a:pt x="0" y="71"/>
                    </a:lnTo>
                    <a:lnTo>
                      <a:pt x="0" y="70"/>
                    </a:lnTo>
                    <a:lnTo>
                      <a:pt x="13" y="56"/>
                    </a:lnTo>
                    <a:lnTo>
                      <a:pt x="20" y="46"/>
                    </a:lnTo>
                    <a:lnTo>
                      <a:pt x="26" y="39"/>
                    </a:lnTo>
                    <a:lnTo>
                      <a:pt x="27" y="34"/>
                    </a:lnTo>
                    <a:lnTo>
                      <a:pt x="28" y="29"/>
                    </a:lnTo>
                    <a:lnTo>
                      <a:pt x="28" y="21"/>
                    </a:lnTo>
                    <a:lnTo>
                      <a:pt x="26" y="15"/>
                    </a:lnTo>
                    <a:lnTo>
                      <a:pt x="17" y="11"/>
                    </a:lnTo>
                    <a:lnTo>
                      <a:pt x="9" y="14"/>
                    </a:lnTo>
                    <a:lnTo>
                      <a:pt x="6" y="15"/>
                    </a:lnTo>
                    <a:lnTo>
                      <a:pt x="3" y="20"/>
                    </a:lnTo>
                    <a:lnTo>
                      <a:pt x="2" y="20"/>
                    </a:lnTo>
                    <a:lnTo>
                      <a:pt x="7" y="8"/>
                    </a:lnTo>
                    <a:lnTo>
                      <a:pt x="10" y="4"/>
                    </a:lnTo>
                    <a:lnTo>
                      <a:pt x="14" y="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09" name="Freeform 410"/>
              <p:cNvSpPr>
                <a:spLocks/>
              </p:cNvSpPr>
              <p:nvPr/>
            </p:nvSpPr>
            <p:spPr bwMode="auto">
              <a:xfrm>
                <a:off x="5438" y="1728"/>
                <a:ext cx="18" cy="36"/>
              </a:xfrm>
              <a:custGeom>
                <a:avLst/>
                <a:gdLst>
                  <a:gd name="T0" fmla="*/ 1 w 37"/>
                  <a:gd name="T1" fmla="*/ 0 h 71"/>
                  <a:gd name="T2" fmla="*/ 1 w 37"/>
                  <a:gd name="T3" fmla="*/ 4 h 71"/>
                  <a:gd name="T4" fmla="*/ 1 w 37"/>
                  <a:gd name="T5" fmla="*/ 5 h 71"/>
                  <a:gd name="T6" fmla="*/ 2 w 37"/>
                  <a:gd name="T7" fmla="*/ 5 h 71"/>
                  <a:gd name="T8" fmla="*/ 2 w 37"/>
                  <a:gd name="T9" fmla="*/ 5 h 71"/>
                  <a:gd name="T10" fmla="*/ 0 w 37"/>
                  <a:gd name="T11" fmla="*/ 5 h 71"/>
                  <a:gd name="T12" fmla="*/ 0 w 37"/>
                  <a:gd name="T13" fmla="*/ 5 h 71"/>
                  <a:gd name="T14" fmla="*/ 0 w 37"/>
                  <a:gd name="T15" fmla="*/ 5 h 71"/>
                  <a:gd name="T16" fmla="*/ 0 w 37"/>
                  <a:gd name="T17" fmla="*/ 5 h 71"/>
                  <a:gd name="T18" fmla="*/ 0 w 37"/>
                  <a:gd name="T19" fmla="*/ 5 h 71"/>
                  <a:gd name="T20" fmla="*/ 0 w 37"/>
                  <a:gd name="T21" fmla="*/ 4 h 71"/>
                  <a:gd name="T22" fmla="*/ 0 w 37"/>
                  <a:gd name="T23" fmla="*/ 1 h 71"/>
                  <a:gd name="T24" fmla="*/ 0 w 37"/>
                  <a:gd name="T25" fmla="*/ 1 h 71"/>
                  <a:gd name="T26" fmla="*/ 0 w 37"/>
                  <a:gd name="T27" fmla="*/ 1 h 71"/>
                  <a:gd name="T28" fmla="*/ 0 w 37"/>
                  <a:gd name="T29" fmla="*/ 1 h 71"/>
                  <a:gd name="T30" fmla="*/ 0 w 37"/>
                  <a:gd name="T31" fmla="*/ 1 h 71"/>
                  <a:gd name="T32" fmla="*/ 0 w 37"/>
                  <a:gd name="T33" fmla="*/ 1 h 71"/>
                  <a:gd name="T34" fmla="*/ 0 w 37"/>
                  <a:gd name="T35" fmla="*/ 1 h 71"/>
                  <a:gd name="T36" fmla="*/ 1 w 37"/>
                  <a:gd name="T37" fmla="*/ 0 h 7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7"/>
                  <a:gd name="T58" fmla="*/ 0 h 71"/>
                  <a:gd name="T59" fmla="*/ 37 w 37"/>
                  <a:gd name="T60" fmla="*/ 71 h 7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7" h="71">
                    <a:moveTo>
                      <a:pt x="27" y="0"/>
                    </a:moveTo>
                    <a:lnTo>
                      <a:pt x="27" y="64"/>
                    </a:lnTo>
                    <a:lnTo>
                      <a:pt x="31" y="69"/>
                    </a:lnTo>
                    <a:lnTo>
                      <a:pt x="37" y="69"/>
                    </a:lnTo>
                    <a:lnTo>
                      <a:pt x="37" y="71"/>
                    </a:lnTo>
                    <a:lnTo>
                      <a:pt x="0" y="71"/>
                    </a:lnTo>
                    <a:lnTo>
                      <a:pt x="0" y="69"/>
                    </a:lnTo>
                    <a:lnTo>
                      <a:pt x="9" y="69"/>
                    </a:lnTo>
                    <a:lnTo>
                      <a:pt x="10" y="67"/>
                    </a:lnTo>
                    <a:lnTo>
                      <a:pt x="10" y="66"/>
                    </a:lnTo>
                    <a:lnTo>
                      <a:pt x="11" y="64"/>
                    </a:lnTo>
                    <a:lnTo>
                      <a:pt x="11" y="14"/>
                    </a:lnTo>
                    <a:lnTo>
                      <a:pt x="10" y="14"/>
                    </a:lnTo>
                    <a:lnTo>
                      <a:pt x="10" y="13"/>
                    </a:lnTo>
                    <a:lnTo>
                      <a:pt x="9" y="13"/>
                    </a:lnTo>
                    <a:lnTo>
                      <a:pt x="7" y="11"/>
                    </a:lnTo>
                    <a:lnTo>
                      <a:pt x="2" y="14"/>
                    </a:lnTo>
                    <a:lnTo>
                      <a:pt x="0" y="11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10" name="Freeform 411"/>
              <p:cNvSpPr>
                <a:spLocks/>
              </p:cNvSpPr>
              <p:nvPr/>
            </p:nvSpPr>
            <p:spPr bwMode="auto">
              <a:xfrm>
                <a:off x="4201" y="3835"/>
                <a:ext cx="38" cy="42"/>
              </a:xfrm>
              <a:custGeom>
                <a:avLst/>
                <a:gdLst>
                  <a:gd name="T0" fmla="*/ 0 w 76"/>
                  <a:gd name="T1" fmla="*/ 0 h 86"/>
                  <a:gd name="T2" fmla="*/ 5 w 76"/>
                  <a:gd name="T3" fmla="*/ 0 h 86"/>
                  <a:gd name="T4" fmla="*/ 5 w 76"/>
                  <a:gd name="T5" fmla="*/ 1 h 86"/>
                  <a:gd name="T6" fmla="*/ 5 w 76"/>
                  <a:gd name="T7" fmla="*/ 1 h 86"/>
                  <a:gd name="T8" fmla="*/ 5 w 76"/>
                  <a:gd name="T9" fmla="*/ 1 h 86"/>
                  <a:gd name="T10" fmla="*/ 5 w 76"/>
                  <a:gd name="T11" fmla="*/ 1 h 86"/>
                  <a:gd name="T12" fmla="*/ 5 w 76"/>
                  <a:gd name="T13" fmla="*/ 0 h 86"/>
                  <a:gd name="T14" fmla="*/ 5 w 76"/>
                  <a:gd name="T15" fmla="*/ 0 h 86"/>
                  <a:gd name="T16" fmla="*/ 3 w 76"/>
                  <a:gd name="T17" fmla="*/ 0 h 86"/>
                  <a:gd name="T18" fmla="*/ 3 w 76"/>
                  <a:gd name="T19" fmla="*/ 0 h 86"/>
                  <a:gd name="T20" fmla="*/ 3 w 76"/>
                  <a:gd name="T21" fmla="*/ 0 h 86"/>
                  <a:gd name="T22" fmla="*/ 3 w 76"/>
                  <a:gd name="T23" fmla="*/ 4 h 86"/>
                  <a:gd name="T24" fmla="*/ 3 w 76"/>
                  <a:gd name="T25" fmla="*/ 4 h 86"/>
                  <a:gd name="T26" fmla="*/ 3 w 76"/>
                  <a:gd name="T27" fmla="*/ 4 h 86"/>
                  <a:gd name="T28" fmla="*/ 3 w 76"/>
                  <a:gd name="T29" fmla="*/ 5 h 86"/>
                  <a:gd name="T30" fmla="*/ 3 w 76"/>
                  <a:gd name="T31" fmla="*/ 5 h 86"/>
                  <a:gd name="T32" fmla="*/ 3 w 76"/>
                  <a:gd name="T33" fmla="*/ 5 h 86"/>
                  <a:gd name="T34" fmla="*/ 3 w 76"/>
                  <a:gd name="T35" fmla="*/ 5 h 86"/>
                  <a:gd name="T36" fmla="*/ 3 w 76"/>
                  <a:gd name="T37" fmla="*/ 5 h 86"/>
                  <a:gd name="T38" fmla="*/ 1 w 76"/>
                  <a:gd name="T39" fmla="*/ 5 h 86"/>
                  <a:gd name="T40" fmla="*/ 1 w 76"/>
                  <a:gd name="T41" fmla="*/ 5 h 86"/>
                  <a:gd name="T42" fmla="*/ 1 w 76"/>
                  <a:gd name="T43" fmla="*/ 5 h 86"/>
                  <a:gd name="T44" fmla="*/ 1 w 76"/>
                  <a:gd name="T45" fmla="*/ 5 h 86"/>
                  <a:gd name="T46" fmla="*/ 1 w 76"/>
                  <a:gd name="T47" fmla="*/ 5 h 86"/>
                  <a:gd name="T48" fmla="*/ 1 w 76"/>
                  <a:gd name="T49" fmla="*/ 4 h 86"/>
                  <a:gd name="T50" fmla="*/ 1 w 76"/>
                  <a:gd name="T51" fmla="*/ 4 h 86"/>
                  <a:gd name="T52" fmla="*/ 1 w 76"/>
                  <a:gd name="T53" fmla="*/ 0 h 86"/>
                  <a:gd name="T54" fmla="*/ 1 w 76"/>
                  <a:gd name="T55" fmla="*/ 0 h 86"/>
                  <a:gd name="T56" fmla="*/ 1 w 76"/>
                  <a:gd name="T57" fmla="*/ 0 h 86"/>
                  <a:gd name="T58" fmla="*/ 1 w 76"/>
                  <a:gd name="T59" fmla="*/ 0 h 86"/>
                  <a:gd name="T60" fmla="*/ 1 w 76"/>
                  <a:gd name="T61" fmla="*/ 0 h 86"/>
                  <a:gd name="T62" fmla="*/ 1 w 76"/>
                  <a:gd name="T63" fmla="*/ 1 h 86"/>
                  <a:gd name="T64" fmla="*/ 0 w 76"/>
                  <a:gd name="T65" fmla="*/ 1 h 86"/>
                  <a:gd name="T66" fmla="*/ 0 w 76"/>
                  <a:gd name="T67" fmla="*/ 0 h 8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76"/>
                  <a:gd name="T103" fmla="*/ 0 h 86"/>
                  <a:gd name="T104" fmla="*/ 76 w 76"/>
                  <a:gd name="T105" fmla="*/ 86 h 8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76" h="86">
                    <a:moveTo>
                      <a:pt x="0" y="0"/>
                    </a:moveTo>
                    <a:lnTo>
                      <a:pt x="76" y="0"/>
                    </a:lnTo>
                    <a:lnTo>
                      <a:pt x="76" y="24"/>
                    </a:lnTo>
                    <a:lnTo>
                      <a:pt x="73" y="24"/>
                    </a:lnTo>
                    <a:lnTo>
                      <a:pt x="72" y="19"/>
                    </a:lnTo>
                    <a:lnTo>
                      <a:pt x="72" y="16"/>
                    </a:lnTo>
                    <a:lnTo>
                      <a:pt x="70" y="12"/>
                    </a:lnTo>
                    <a:lnTo>
                      <a:pt x="67" y="9"/>
                    </a:lnTo>
                    <a:lnTo>
                      <a:pt x="63" y="7"/>
                    </a:lnTo>
                    <a:lnTo>
                      <a:pt x="62" y="6"/>
                    </a:lnTo>
                    <a:lnTo>
                      <a:pt x="48" y="6"/>
                    </a:lnTo>
                    <a:lnTo>
                      <a:pt x="48" y="75"/>
                    </a:lnTo>
                    <a:lnTo>
                      <a:pt x="49" y="77"/>
                    </a:lnTo>
                    <a:lnTo>
                      <a:pt x="49" y="79"/>
                    </a:lnTo>
                    <a:lnTo>
                      <a:pt x="51" y="82"/>
                    </a:lnTo>
                    <a:lnTo>
                      <a:pt x="52" y="82"/>
                    </a:lnTo>
                    <a:lnTo>
                      <a:pt x="55" y="83"/>
                    </a:lnTo>
                    <a:lnTo>
                      <a:pt x="60" y="83"/>
                    </a:lnTo>
                    <a:lnTo>
                      <a:pt x="60" y="86"/>
                    </a:lnTo>
                    <a:lnTo>
                      <a:pt x="16" y="86"/>
                    </a:lnTo>
                    <a:lnTo>
                      <a:pt x="16" y="83"/>
                    </a:lnTo>
                    <a:lnTo>
                      <a:pt x="23" y="83"/>
                    </a:lnTo>
                    <a:lnTo>
                      <a:pt x="25" y="82"/>
                    </a:lnTo>
                    <a:lnTo>
                      <a:pt x="27" y="82"/>
                    </a:lnTo>
                    <a:lnTo>
                      <a:pt x="27" y="79"/>
                    </a:lnTo>
                    <a:lnTo>
                      <a:pt x="28" y="77"/>
                    </a:lnTo>
                    <a:lnTo>
                      <a:pt x="28" y="6"/>
                    </a:lnTo>
                    <a:lnTo>
                      <a:pt x="17" y="6"/>
                    </a:lnTo>
                    <a:lnTo>
                      <a:pt x="13" y="7"/>
                    </a:lnTo>
                    <a:lnTo>
                      <a:pt x="10" y="9"/>
                    </a:lnTo>
                    <a:lnTo>
                      <a:pt x="7" y="12"/>
                    </a:lnTo>
                    <a:lnTo>
                      <a:pt x="3" y="24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11" name="Freeform 412"/>
              <p:cNvSpPr>
                <a:spLocks/>
              </p:cNvSpPr>
              <p:nvPr/>
            </p:nvSpPr>
            <p:spPr bwMode="auto">
              <a:xfrm>
                <a:off x="4247" y="3834"/>
                <a:ext cx="21" cy="43"/>
              </a:xfrm>
              <a:custGeom>
                <a:avLst/>
                <a:gdLst>
                  <a:gd name="T0" fmla="*/ 1 w 44"/>
                  <a:gd name="T1" fmla="*/ 0 h 87"/>
                  <a:gd name="T2" fmla="*/ 1 w 44"/>
                  <a:gd name="T3" fmla="*/ 0 h 87"/>
                  <a:gd name="T4" fmla="*/ 1 w 44"/>
                  <a:gd name="T5" fmla="*/ 4 h 87"/>
                  <a:gd name="T6" fmla="*/ 2 w 44"/>
                  <a:gd name="T7" fmla="*/ 5 h 87"/>
                  <a:gd name="T8" fmla="*/ 2 w 44"/>
                  <a:gd name="T9" fmla="*/ 5 h 87"/>
                  <a:gd name="T10" fmla="*/ 2 w 44"/>
                  <a:gd name="T11" fmla="*/ 5 h 87"/>
                  <a:gd name="T12" fmla="*/ 2 w 44"/>
                  <a:gd name="T13" fmla="*/ 5 h 87"/>
                  <a:gd name="T14" fmla="*/ 2 w 44"/>
                  <a:gd name="T15" fmla="*/ 5 h 87"/>
                  <a:gd name="T16" fmla="*/ 0 w 44"/>
                  <a:gd name="T17" fmla="*/ 5 h 87"/>
                  <a:gd name="T18" fmla="*/ 0 w 44"/>
                  <a:gd name="T19" fmla="*/ 5 h 87"/>
                  <a:gd name="T20" fmla="*/ 0 w 44"/>
                  <a:gd name="T21" fmla="*/ 5 h 87"/>
                  <a:gd name="T22" fmla="*/ 0 w 44"/>
                  <a:gd name="T23" fmla="*/ 5 h 87"/>
                  <a:gd name="T24" fmla="*/ 0 w 44"/>
                  <a:gd name="T25" fmla="*/ 5 h 87"/>
                  <a:gd name="T26" fmla="*/ 0 w 44"/>
                  <a:gd name="T27" fmla="*/ 1 h 87"/>
                  <a:gd name="T28" fmla="*/ 0 w 44"/>
                  <a:gd name="T29" fmla="*/ 1 h 87"/>
                  <a:gd name="T30" fmla="*/ 0 w 44"/>
                  <a:gd name="T31" fmla="*/ 0 h 87"/>
                  <a:gd name="T32" fmla="*/ 0 w 44"/>
                  <a:gd name="T33" fmla="*/ 0 h 87"/>
                  <a:gd name="T34" fmla="*/ 0 w 44"/>
                  <a:gd name="T35" fmla="*/ 0 h 87"/>
                  <a:gd name="T36" fmla="*/ 0 w 44"/>
                  <a:gd name="T37" fmla="*/ 0 h 87"/>
                  <a:gd name="T38" fmla="*/ 0 w 44"/>
                  <a:gd name="T39" fmla="*/ 1 h 87"/>
                  <a:gd name="T40" fmla="*/ 0 w 44"/>
                  <a:gd name="T41" fmla="*/ 0 h 87"/>
                  <a:gd name="T42" fmla="*/ 1 w 44"/>
                  <a:gd name="T43" fmla="*/ 0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4"/>
                  <a:gd name="T67" fmla="*/ 0 h 87"/>
                  <a:gd name="T68" fmla="*/ 44 w 44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4" h="87">
                    <a:moveTo>
                      <a:pt x="31" y="0"/>
                    </a:moveTo>
                    <a:lnTo>
                      <a:pt x="32" y="0"/>
                    </a:lnTo>
                    <a:lnTo>
                      <a:pt x="32" y="78"/>
                    </a:lnTo>
                    <a:lnTo>
                      <a:pt x="34" y="81"/>
                    </a:lnTo>
                    <a:lnTo>
                      <a:pt x="37" y="83"/>
                    </a:lnTo>
                    <a:lnTo>
                      <a:pt x="38" y="84"/>
                    </a:lnTo>
                    <a:lnTo>
                      <a:pt x="44" y="84"/>
                    </a:lnTo>
                    <a:lnTo>
                      <a:pt x="44" y="87"/>
                    </a:lnTo>
                    <a:lnTo>
                      <a:pt x="0" y="87"/>
                    </a:lnTo>
                    <a:lnTo>
                      <a:pt x="0" y="84"/>
                    </a:lnTo>
                    <a:lnTo>
                      <a:pt x="7" y="84"/>
                    </a:lnTo>
                    <a:lnTo>
                      <a:pt x="10" y="83"/>
                    </a:lnTo>
                    <a:lnTo>
                      <a:pt x="13" y="80"/>
                    </a:lnTo>
                    <a:lnTo>
                      <a:pt x="13" y="17"/>
                    </a:lnTo>
                    <a:lnTo>
                      <a:pt x="11" y="17"/>
                    </a:lnTo>
                    <a:lnTo>
                      <a:pt x="11" y="15"/>
                    </a:lnTo>
                    <a:lnTo>
                      <a:pt x="9" y="15"/>
                    </a:lnTo>
                    <a:lnTo>
                      <a:pt x="9" y="14"/>
                    </a:lnTo>
                    <a:lnTo>
                      <a:pt x="6" y="15"/>
                    </a:lnTo>
                    <a:lnTo>
                      <a:pt x="2" y="17"/>
                    </a:lnTo>
                    <a:lnTo>
                      <a:pt x="0" y="14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12" name="Freeform 413"/>
              <p:cNvSpPr>
                <a:spLocks/>
              </p:cNvSpPr>
              <p:nvPr/>
            </p:nvSpPr>
            <p:spPr bwMode="auto">
              <a:xfrm>
                <a:off x="4274" y="3834"/>
                <a:ext cx="19" cy="44"/>
              </a:xfrm>
              <a:custGeom>
                <a:avLst/>
                <a:gdLst>
                  <a:gd name="T0" fmla="*/ 1 w 38"/>
                  <a:gd name="T1" fmla="*/ 0 h 88"/>
                  <a:gd name="T2" fmla="*/ 2 w 38"/>
                  <a:gd name="T3" fmla="*/ 0 h 88"/>
                  <a:gd name="T4" fmla="*/ 1 w 38"/>
                  <a:gd name="T5" fmla="*/ 6 h 88"/>
                  <a:gd name="T6" fmla="*/ 0 w 38"/>
                  <a:gd name="T7" fmla="*/ 6 h 88"/>
                  <a:gd name="T8" fmla="*/ 1 w 38"/>
                  <a:gd name="T9" fmla="*/ 0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88"/>
                  <a:gd name="T17" fmla="*/ 38 w 38"/>
                  <a:gd name="T18" fmla="*/ 88 h 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88">
                    <a:moveTo>
                      <a:pt x="29" y="0"/>
                    </a:moveTo>
                    <a:lnTo>
                      <a:pt x="38" y="0"/>
                    </a:lnTo>
                    <a:lnTo>
                      <a:pt x="8" y="88"/>
                    </a:lnTo>
                    <a:lnTo>
                      <a:pt x="0" y="88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13" name="Freeform 414"/>
              <p:cNvSpPr>
                <a:spLocks/>
              </p:cNvSpPr>
              <p:nvPr/>
            </p:nvSpPr>
            <p:spPr bwMode="auto">
              <a:xfrm>
                <a:off x="4293" y="3834"/>
                <a:ext cx="28" cy="43"/>
              </a:xfrm>
              <a:custGeom>
                <a:avLst/>
                <a:gdLst>
                  <a:gd name="T0" fmla="*/ 2 w 56"/>
                  <a:gd name="T1" fmla="*/ 0 h 87"/>
                  <a:gd name="T2" fmla="*/ 2 w 56"/>
                  <a:gd name="T3" fmla="*/ 0 h 87"/>
                  <a:gd name="T4" fmla="*/ 3 w 56"/>
                  <a:gd name="T5" fmla="*/ 0 h 87"/>
                  <a:gd name="T6" fmla="*/ 3 w 56"/>
                  <a:gd name="T7" fmla="*/ 0 h 87"/>
                  <a:gd name="T8" fmla="*/ 4 w 56"/>
                  <a:gd name="T9" fmla="*/ 0 h 87"/>
                  <a:gd name="T10" fmla="*/ 4 w 56"/>
                  <a:gd name="T11" fmla="*/ 1 h 87"/>
                  <a:gd name="T12" fmla="*/ 4 w 56"/>
                  <a:gd name="T13" fmla="*/ 1 h 87"/>
                  <a:gd name="T14" fmla="*/ 4 w 56"/>
                  <a:gd name="T15" fmla="*/ 2 h 87"/>
                  <a:gd name="T16" fmla="*/ 3 w 56"/>
                  <a:gd name="T17" fmla="*/ 2 h 87"/>
                  <a:gd name="T18" fmla="*/ 3 w 56"/>
                  <a:gd name="T19" fmla="*/ 3 h 87"/>
                  <a:gd name="T20" fmla="*/ 3 w 56"/>
                  <a:gd name="T21" fmla="*/ 3 h 87"/>
                  <a:gd name="T22" fmla="*/ 2 w 56"/>
                  <a:gd name="T23" fmla="*/ 4 h 87"/>
                  <a:gd name="T24" fmla="*/ 3 w 56"/>
                  <a:gd name="T25" fmla="*/ 4 h 87"/>
                  <a:gd name="T26" fmla="*/ 4 w 56"/>
                  <a:gd name="T27" fmla="*/ 4 h 87"/>
                  <a:gd name="T28" fmla="*/ 4 w 56"/>
                  <a:gd name="T29" fmla="*/ 4 h 87"/>
                  <a:gd name="T30" fmla="*/ 4 w 56"/>
                  <a:gd name="T31" fmla="*/ 3 h 87"/>
                  <a:gd name="T32" fmla="*/ 4 w 56"/>
                  <a:gd name="T33" fmla="*/ 3 h 87"/>
                  <a:gd name="T34" fmla="*/ 4 w 56"/>
                  <a:gd name="T35" fmla="*/ 5 h 87"/>
                  <a:gd name="T36" fmla="*/ 0 w 56"/>
                  <a:gd name="T37" fmla="*/ 5 h 87"/>
                  <a:gd name="T38" fmla="*/ 0 w 56"/>
                  <a:gd name="T39" fmla="*/ 5 h 87"/>
                  <a:gd name="T40" fmla="*/ 1 w 56"/>
                  <a:gd name="T41" fmla="*/ 4 h 87"/>
                  <a:gd name="T42" fmla="*/ 2 w 56"/>
                  <a:gd name="T43" fmla="*/ 3 h 87"/>
                  <a:gd name="T44" fmla="*/ 2 w 56"/>
                  <a:gd name="T45" fmla="*/ 3 h 87"/>
                  <a:gd name="T46" fmla="*/ 3 w 56"/>
                  <a:gd name="T47" fmla="*/ 2 h 87"/>
                  <a:gd name="T48" fmla="*/ 3 w 56"/>
                  <a:gd name="T49" fmla="*/ 2 h 87"/>
                  <a:gd name="T50" fmla="*/ 3 w 56"/>
                  <a:gd name="T51" fmla="*/ 1 h 87"/>
                  <a:gd name="T52" fmla="*/ 3 w 56"/>
                  <a:gd name="T53" fmla="*/ 1 h 87"/>
                  <a:gd name="T54" fmla="*/ 3 w 56"/>
                  <a:gd name="T55" fmla="*/ 1 h 87"/>
                  <a:gd name="T56" fmla="*/ 2 w 56"/>
                  <a:gd name="T57" fmla="*/ 1 h 87"/>
                  <a:gd name="T58" fmla="*/ 2 w 56"/>
                  <a:gd name="T59" fmla="*/ 1 h 87"/>
                  <a:gd name="T60" fmla="*/ 2 w 56"/>
                  <a:gd name="T61" fmla="*/ 0 h 87"/>
                  <a:gd name="T62" fmla="*/ 1 w 56"/>
                  <a:gd name="T63" fmla="*/ 1 h 87"/>
                  <a:gd name="T64" fmla="*/ 1 w 56"/>
                  <a:gd name="T65" fmla="*/ 1 h 87"/>
                  <a:gd name="T66" fmla="*/ 1 w 56"/>
                  <a:gd name="T67" fmla="*/ 1 h 87"/>
                  <a:gd name="T68" fmla="*/ 1 w 56"/>
                  <a:gd name="T69" fmla="*/ 1 h 87"/>
                  <a:gd name="T70" fmla="*/ 1 w 56"/>
                  <a:gd name="T71" fmla="*/ 1 h 87"/>
                  <a:gd name="T72" fmla="*/ 1 w 56"/>
                  <a:gd name="T73" fmla="*/ 0 h 87"/>
                  <a:gd name="T74" fmla="*/ 1 w 56"/>
                  <a:gd name="T75" fmla="*/ 0 h 87"/>
                  <a:gd name="T76" fmla="*/ 2 w 56"/>
                  <a:gd name="T77" fmla="*/ 0 h 87"/>
                  <a:gd name="T78" fmla="*/ 2 w 56"/>
                  <a:gd name="T79" fmla="*/ 0 h 8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56"/>
                  <a:gd name="T121" fmla="*/ 0 h 87"/>
                  <a:gd name="T122" fmla="*/ 56 w 56"/>
                  <a:gd name="T123" fmla="*/ 87 h 8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56" h="87">
                    <a:moveTo>
                      <a:pt x="22" y="0"/>
                    </a:moveTo>
                    <a:lnTo>
                      <a:pt x="32" y="0"/>
                    </a:lnTo>
                    <a:lnTo>
                      <a:pt x="40" y="3"/>
                    </a:lnTo>
                    <a:lnTo>
                      <a:pt x="45" y="7"/>
                    </a:lnTo>
                    <a:lnTo>
                      <a:pt x="49" y="10"/>
                    </a:lnTo>
                    <a:lnTo>
                      <a:pt x="52" y="18"/>
                    </a:lnTo>
                    <a:lnTo>
                      <a:pt x="52" y="27"/>
                    </a:lnTo>
                    <a:lnTo>
                      <a:pt x="50" y="32"/>
                    </a:lnTo>
                    <a:lnTo>
                      <a:pt x="47" y="39"/>
                    </a:lnTo>
                    <a:lnTo>
                      <a:pt x="42" y="48"/>
                    </a:lnTo>
                    <a:lnTo>
                      <a:pt x="33" y="59"/>
                    </a:lnTo>
                    <a:lnTo>
                      <a:pt x="19" y="71"/>
                    </a:lnTo>
                    <a:lnTo>
                      <a:pt x="46" y="71"/>
                    </a:lnTo>
                    <a:lnTo>
                      <a:pt x="49" y="69"/>
                    </a:lnTo>
                    <a:lnTo>
                      <a:pt x="50" y="69"/>
                    </a:lnTo>
                    <a:lnTo>
                      <a:pt x="53" y="63"/>
                    </a:lnTo>
                    <a:lnTo>
                      <a:pt x="56" y="63"/>
                    </a:lnTo>
                    <a:lnTo>
                      <a:pt x="50" y="87"/>
                    </a:lnTo>
                    <a:lnTo>
                      <a:pt x="0" y="87"/>
                    </a:lnTo>
                    <a:lnTo>
                      <a:pt x="0" y="85"/>
                    </a:lnTo>
                    <a:lnTo>
                      <a:pt x="15" y="69"/>
                    </a:lnTo>
                    <a:lnTo>
                      <a:pt x="25" y="56"/>
                    </a:lnTo>
                    <a:lnTo>
                      <a:pt x="30" y="48"/>
                    </a:lnTo>
                    <a:lnTo>
                      <a:pt x="33" y="42"/>
                    </a:lnTo>
                    <a:lnTo>
                      <a:pt x="33" y="35"/>
                    </a:lnTo>
                    <a:lnTo>
                      <a:pt x="35" y="29"/>
                    </a:lnTo>
                    <a:lnTo>
                      <a:pt x="35" y="25"/>
                    </a:lnTo>
                    <a:lnTo>
                      <a:pt x="33" y="21"/>
                    </a:lnTo>
                    <a:lnTo>
                      <a:pt x="30" y="18"/>
                    </a:lnTo>
                    <a:lnTo>
                      <a:pt x="28" y="17"/>
                    </a:lnTo>
                    <a:lnTo>
                      <a:pt x="19" y="14"/>
                    </a:lnTo>
                    <a:lnTo>
                      <a:pt x="11" y="17"/>
                    </a:lnTo>
                    <a:lnTo>
                      <a:pt x="7" y="20"/>
                    </a:lnTo>
                    <a:lnTo>
                      <a:pt x="4" y="24"/>
                    </a:lnTo>
                    <a:lnTo>
                      <a:pt x="1" y="24"/>
                    </a:lnTo>
                    <a:lnTo>
                      <a:pt x="4" y="17"/>
                    </a:lnTo>
                    <a:lnTo>
                      <a:pt x="8" y="10"/>
                    </a:lnTo>
                    <a:lnTo>
                      <a:pt x="12" y="6"/>
                    </a:lnTo>
                    <a:lnTo>
                      <a:pt x="18" y="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14" name="Freeform 415"/>
              <p:cNvSpPr>
                <a:spLocks/>
              </p:cNvSpPr>
              <p:nvPr/>
            </p:nvSpPr>
            <p:spPr bwMode="auto">
              <a:xfrm>
                <a:off x="4343" y="3848"/>
                <a:ext cx="48" cy="29"/>
              </a:xfrm>
              <a:custGeom>
                <a:avLst/>
                <a:gdLst>
                  <a:gd name="T0" fmla="*/ 3 w 95"/>
                  <a:gd name="T1" fmla="*/ 0 h 59"/>
                  <a:gd name="T2" fmla="*/ 4 w 95"/>
                  <a:gd name="T3" fmla="*/ 0 h 59"/>
                  <a:gd name="T4" fmla="*/ 4 w 95"/>
                  <a:gd name="T5" fmla="*/ 0 h 59"/>
                  <a:gd name="T6" fmla="*/ 5 w 95"/>
                  <a:gd name="T7" fmla="*/ 0 h 59"/>
                  <a:gd name="T8" fmla="*/ 6 w 95"/>
                  <a:gd name="T9" fmla="*/ 0 h 59"/>
                  <a:gd name="T10" fmla="*/ 6 w 95"/>
                  <a:gd name="T11" fmla="*/ 3 h 59"/>
                  <a:gd name="T12" fmla="*/ 6 w 95"/>
                  <a:gd name="T13" fmla="*/ 3 h 59"/>
                  <a:gd name="T14" fmla="*/ 6 w 95"/>
                  <a:gd name="T15" fmla="*/ 3 h 59"/>
                  <a:gd name="T16" fmla="*/ 5 w 95"/>
                  <a:gd name="T17" fmla="*/ 3 h 59"/>
                  <a:gd name="T18" fmla="*/ 5 w 95"/>
                  <a:gd name="T19" fmla="*/ 3 h 59"/>
                  <a:gd name="T20" fmla="*/ 5 w 95"/>
                  <a:gd name="T21" fmla="*/ 3 h 59"/>
                  <a:gd name="T22" fmla="*/ 5 w 95"/>
                  <a:gd name="T23" fmla="*/ 0 h 59"/>
                  <a:gd name="T24" fmla="*/ 5 w 95"/>
                  <a:gd name="T25" fmla="*/ 0 h 59"/>
                  <a:gd name="T26" fmla="*/ 4 w 95"/>
                  <a:gd name="T27" fmla="*/ 0 h 59"/>
                  <a:gd name="T28" fmla="*/ 4 w 95"/>
                  <a:gd name="T29" fmla="*/ 3 h 59"/>
                  <a:gd name="T30" fmla="*/ 4 w 95"/>
                  <a:gd name="T31" fmla="*/ 3 h 59"/>
                  <a:gd name="T32" fmla="*/ 3 w 95"/>
                  <a:gd name="T33" fmla="*/ 3 h 59"/>
                  <a:gd name="T34" fmla="*/ 3 w 95"/>
                  <a:gd name="T35" fmla="*/ 3 h 59"/>
                  <a:gd name="T36" fmla="*/ 3 w 95"/>
                  <a:gd name="T37" fmla="*/ 3 h 59"/>
                  <a:gd name="T38" fmla="*/ 3 w 95"/>
                  <a:gd name="T39" fmla="*/ 0 h 59"/>
                  <a:gd name="T40" fmla="*/ 2 w 95"/>
                  <a:gd name="T41" fmla="*/ 0 h 59"/>
                  <a:gd name="T42" fmla="*/ 2 w 95"/>
                  <a:gd name="T43" fmla="*/ 0 h 59"/>
                  <a:gd name="T44" fmla="*/ 2 w 95"/>
                  <a:gd name="T45" fmla="*/ 3 h 59"/>
                  <a:gd name="T46" fmla="*/ 2 w 95"/>
                  <a:gd name="T47" fmla="*/ 3 h 59"/>
                  <a:gd name="T48" fmla="*/ 2 w 95"/>
                  <a:gd name="T49" fmla="*/ 3 h 59"/>
                  <a:gd name="T50" fmla="*/ 0 w 95"/>
                  <a:gd name="T51" fmla="*/ 3 h 59"/>
                  <a:gd name="T52" fmla="*/ 1 w 95"/>
                  <a:gd name="T53" fmla="*/ 3 h 59"/>
                  <a:gd name="T54" fmla="*/ 1 w 95"/>
                  <a:gd name="T55" fmla="*/ 3 h 59"/>
                  <a:gd name="T56" fmla="*/ 1 w 95"/>
                  <a:gd name="T57" fmla="*/ 0 h 59"/>
                  <a:gd name="T58" fmla="*/ 1 w 95"/>
                  <a:gd name="T59" fmla="*/ 0 h 59"/>
                  <a:gd name="T60" fmla="*/ 0 w 95"/>
                  <a:gd name="T61" fmla="*/ 0 h 59"/>
                  <a:gd name="T62" fmla="*/ 2 w 95"/>
                  <a:gd name="T63" fmla="*/ 0 h 59"/>
                  <a:gd name="T64" fmla="*/ 2 w 95"/>
                  <a:gd name="T65" fmla="*/ 0 h 59"/>
                  <a:gd name="T66" fmla="*/ 3 w 95"/>
                  <a:gd name="T67" fmla="*/ 0 h 5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5"/>
                  <a:gd name="T103" fmla="*/ 0 h 59"/>
                  <a:gd name="T104" fmla="*/ 95 w 95"/>
                  <a:gd name="T105" fmla="*/ 59 h 5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5" h="59">
                    <a:moveTo>
                      <a:pt x="39" y="0"/>
                    </a:moveTo>
                    <a:lnTo>
                      <a:pt x="43" y="0"/>
                    </a:lnTo>
                    <a:lnTo>
                      <a:pt x="51" y="4"/>
                    </a:lnTo>
                    <a:lnTo>
                      <a:pt x="53" y="7"/>
                    </a:lnTo>
                    <a:lnTo>
                      <a:pt x="54" y="11"/>
                    </a:lnTo>
                    <a:lnTo>
                      <a:pt x="61" y="4"/>
                    </a:lnTo>
                    <a:lnTo>
                      <a:pt x="70" y="0"/>
                    </a:lnTo>
                    <a:lnTo>
                      <a:pt x="77" y="0"/>
                    </a:lnTo>
                    <a:lnTo>
                      <a:pt x="85" y="4"/>
                    </a:lnTo>
                    <a:lnTo>
                      <a:pt x="89" y="13"/>
                    </a:lnTo>
                    <a:lnTo>
                      <a:pt x="89" y="53"/>
                    </a:lnTo>
                    <a:lnTo>
                      <a:pt x="91" y="53"/>
                    </a:lnTo>
                    <a:lnTo>
                      <a:pt x="91" y="55"/>
                    </a:lnTo>
                    <a:lnTo>
                      <a:pt x="92" y="56"/>
                    </a:lnTo>
                    <a:lnTo>
                      <a:pt x="95" y="56"/>
                    </a:lnTo>
                    <a:lnTo>
                      <a:pt x="95" y="59"/>
                    </a:lnTo>
                    <a:lnTo>
                      <a:pt x="67" y="59"/>
                    </a:lnTo>
                    <a:lnTo>
                      <a:pt x="67" y="56"/>
                    </a:lnTo>
                    <a:lnTo>
                      <a:pt x="68" y="56"/>
                    </a:lnTo>
                    <a:lnTo>
                      <a:pt x="70" y="55"/>
                    </a:lnTo>
                    <a:lnTo>
                      <a:pt x="70" y="53"/>
                    </a:lnTo>
                    <a:lnTo>
                      <a:pt x="71" y="52"/>
                    </a:lnTo>
                    <a:lnTo>
                      <a:pt x="71" y="11"/>
                    </a:lnTo>
                    <a:lnTo>
                      <a:pt x="70" y="10"/>
                    </a:lnTo>
                    <a:lnTo>
                      <a:pt x="68" y="10"/>
                    </a:lnTo>
                    <a:lnTo>
                      <a:pt x="68" y="8"/>
                    </a:lnTo>
                    <a:lnTo>
                      <a:pt x="63" y="8"/>
                    </a:lnTo>
                    <a:lnTo>
                      <a:pt x="56" y="15"/>
                    </a:lnTo>
                    <a:lnTo>
                      <a:pt x="56" y="55"/>
                    </a:lnTo>
                    <a:lnTo>
                      <a:pt x="58" y="56"/>
                    </a:lnTo>
                    <a:lnTo>
                      <a:pt x="61" y="56"/>
                    </a:lnTo>
                    <a:lnTo>
                      <a:pt x="61" y="59"/>
                    </a:lnTo>
                    <a:lnTo>
                      <a:pt x="33" y="59"/>
                    </a:lnTo>
                    <a:lnTo>
                      <a:pt x="33" y="56"/>
                    </a:lnTo>
                    <a:lnTo>
                      <a:pt x="35" y="56"/>
                    </a:lnTo>
                    <a:lnTo>
                      <a:pt x="36" y="55"/>
                    </a:lnTo>
                    <a:lnTo>
                      <a:pt x="36" y="53"/>
                    </a:lnTo>
                    <a:lnTo>
                      <a:pt x="37" y="53"/>
                    </a:lnTo>
                    <a:lnTo>
                      <a:pt x="37" y="11"/>
                    </a:lnTo>
                    <a:lnTo>
                      <a:pt x="35" y="8"/>
                    </a:lnTo>
                    <a:lnTo>
                      <a:pt x="29" y="8"/>
                    </a:lnTo>
                    <a:lnTo>
                      <a:pt x="29" y="10"/>
                    </a:lnTo>
                    <a:lnTo>
                      <a:pt x="26" y="11"/>
                    </a:lnTo>
                    <a:lnTo>
                      <a:pt x="22" y="15"/>
                    </a:lnTo>
                    <a:lnTo>
                      <a:pt x="22" y="52"/>
                    </a:lnTo>
                    <a:lnTo>
                      <a:pt x="23" y="53"/>
                    </a:lnTo>
                    <a:lnTo>
                      <a:pt x="23" y="55"/>
                    </a:lnTo>
                    <a:lnTo>
                      <a:pt x="25" y="56"/>
                    </a:lnTo>
                    <a:lnTo>
                      <a:pt x="28" y="56"/>
                    </a:lnTo>
                    <a:lnTo>
                      <a:pt x="28" y="59"/>
                    </a:lnTo>
                    <a:lnTo>
                      <a:pt x="0" y="59"/>
                    </a:lnTo>
                    <a:lnTo>
                      <a:pt x="0" y="56"/>
                    </a:lnTo>
                    <a:lnTo>
                      <a:pt x="1" y="56"/>
                    </a:lnTo>
                    <a:lnTo>
                      <a:pt x="4" y="53"/>
                    </a:lnTo>
                    <a:lnTo>
                      <a:pt x="4" y="52"/>
                    </a:lnTo>
                    <a:lnTo>
                      <a:pt x="5" y="49"/>
                    </a:lnTo>
                    <a:lnTo>
                      <a:pt x="5" y="11"/>
                    </a:lnTo>
                    <a:lnTo>
                      <a:pt x="4" y="8"/>
                    </a:lnTo>
                    <a:lnTo>
                      <a:pt x="4" y="7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22" y="1"/>
                    </a:lnTo>
                    <a:lnTo>
                      <a:pt x="22" y="10"/>
                    </a:lnTo>
                    <a:lnTo>
                      <a:pt x="26" y="6"/>
                    </a:lnTo>
                    <a:lnTo>
                      <a:pt x="32" y="3"/>
                    </a:lnTo>
                    <a:lnTo>
                      <a:pt x="36" y="1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15" name="Freeform 416"/>
              <p:cNvSpPr>
                <a:spLocks noEditPoints="1"/>
              </p:cNvSpPr>
              <p:nvPr/>
            </p:nvSpPr>
            <p:spPr bwMode="auto">
              <a:xfrm>
                <a:off x="4395" y="3848"/>
                <a:ext cx="29" cy="30"/>
              </a:xfrm>
              <a:custGeom>
                <a:avLst/>
                <a:gdLst>
                  <a:gd name="T0" fmla="*/ 2 w 58"/>
                  <a:gd name="T1" fmla="*/ 2 h 60"/>
                  <a:gd name="T2" fmla="*/ 2 w 58"/>
                  <a:gd name="T3" fmla="*/ 3 h 60"/>
                  <a:gd name="T4" fmla="*/ 2 w 58"/>
                  <a:gd name="T5" fmla="*/ 3 h 60"/>
                  <a:gd name="T6" fmla="*/ 2 w 58"/>
                  <a:gd name="T7" fmla="*/ 4 h 60"/>
                  <a:gd name="T8" fmla="*/ 2 w 58"/>
                  <a:gd name="T9" fmla="*/ 3 h 60"/>
                  <a:gd name="T10" fmla="*/ 2 w 58"/>
                  <a:gd name="T11" fmla="*/ 0 h 60"/>
                  <a:gd name="T12" fmla="*/ 3 w 58"/>
                  <a:gd name="T13" fmla="*/ 1 h 60"/>
                  <a:gd name="T14" fmla="*/ 4 w 58"/>
                  <a:gd name="T15" fmla="*/ 1 h 60"/>
                  <a:gd name="T16" fmla="*/ 4 w 58"/>
                  <a:gd name="T17" fmla="*/ 1 h 60"/>
                  <a:gd name="T18" fmla="*/ 4 w 58"/>
                  <a:gd name="T19" fmla="*/ 4 h 60"/>
                  <a:gd name="T20" fmla="*/ 4 w 58"/>
                  <a:gd name="T21" fmla="*/ 4 h 60"/>
                  <a:gd name="T22" fmla="*/ 4 w 58"/>
                  <a:gd name="T23" fmla="*/ 4 h 60"/>
                  <a:gd name="T24" fmla="*/ 3 w 58"/>
                  <a:gd name="T25" fmla="*/ 4 h 60"/>
                  <a:gd name="T26" fmla="*/ 3 w 58"/>
                  <a:gd name="T27" fmla="*/ 4 h 60"/>
                  <a:gd name="T28" fmla="*/ 2 w 58"/>
                  <a:gd name="T29" fmla="*/ 4 h 60"/>
                  <a:gd name="T30" fmla="*/ 2 w 58"/>
                  <a:gd name="T31" fmla="*/ 4 h 60"/>
                  <a:gd name="T32" fmla="*/ 1 w 58"/>
                  <a:gd name="T33" fmla="*/ 4 h 60"/>
                  <a:gd name="T34" fmla="*/ 1 w 58"/>
                  <a:gd name="T35" fmla="*/ 4 h 60"/>
                  <a:gd name="T36" fmla="*/ 1 w 58"/>
                  <a:gd name="T37" fmla="*/ 3 h 60"/>
                  <a:gd name="T38" fmla="*/ 1 w 58"/>
                  <a:gd name="T39" fmla="*/ 3 h 60"/>
                  <a:gd name="T40" fmla="*/ 2 w 58"/>
                  <a:gd name="T41" fmla="*/ 2 h 60"/>
                  <a:gd name="T42" fmla="*/ 2 w 58"/>
                  <a:gd name="T43" fmla="*/ 1 h 60"/>
                  <a:gd name="T44" fmla="*/ 2 w 58"/>
                  <a:gd name="T45" fmla="*/ 1 h 60"/>
                  <a:gd name="T46" fmla="*/ 2 w 58"/>
                  <a:gd name="T47" fmla="*/ 1 h 60"/>
                  <a:gd name="T48" fmla="*/ 2 w 58"/>
                  <a:gd name="T49" fmla="*/ 1 h 60"/>
                  <a:gd name="T50" fmla="*/ 1 w 58"/>
                  <a:gd name="T51" fmla="*/ 1 h 60"/>
                  <a:gd name="T52" fmla="*/ 2 w 58"/>
                  <a:gd name="T53" fmla="*/ 1 h 60"/>
                  <a:gd name="T54" fmla="*/ 2 w 58"/>
                  <a:gd name="T55" fmla="*/ 2 h 60"/>
                  <a:gd name="T56" fmla="*/ 1 w 58"/>
                  <a:gd name="T57" fmla="*/ 2 h 60"/>
                  <a:gd name="T58" fmla="*/ 1 w 58"/>
                  <a:gd name="T59" fmla="*/ 2 h 60"/>
                  <a:gd name="T60" fmla="*/ 1 w 58"/>
                  <a:gd name="T61" fmla="*/ 1 h 60"/>
                  <a:gd name="T62" fmla="*/ 1 w 58"/>
                  <a:gd name="T63" fmla="*/ 1 h 60"/>
                  <a:gd name="T64" fmla="*/ 2 w 58"/>
                  <a:gd name="T65" fmla="*/ 0 h 6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60"/>
                  <a:gd name="T101" fmla="*/ 58 w 58"/>
                  <a:gd name="T102" fmla="*/ 60 h 6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60">
                    <a:moveTo>
                      <a:pt x="32" y="27"/>
                    </a:moveTo>
                    <a:lnTo>
                      <a:pt x="24" y="32"/>
                    </a:lnTo>
                    <a:lnTo>
                      <a:pt x="21" y="36"/>
                    </a:lnTo>
                    <a:lnTo>
                      <a:pt x="20" y="38"/>
                    </a:lnTo>
                    <a:lnTo>
                      <a:pt x="18" y="41"/>
                    </a:lnTo>
                    <a:lnTo>
                      <a:pt x="18" y="45"/>
                    </a:lnTo>
                    <a:lnTo>
                      <a:pt x="23" y="49"/>
                    </a:lnTo>
                    <a:lnTo>
                      <a:pt x="28" y="49"/>
                    </a:lnTo>
                    <a:lnTo>
                      <a:pt x="30" y="48"/>
                    </a:lnTo>
                    <a:lnTo>
                      <a:pt x="32" y="46"/>
                    </a:lnTo>
                    <a:lnTo>
                      <a:pt x="32" y="27"/>
                    </a:lnTo>
                    <a:close/>
                    <a:moveTo>
                      <a:pt x="24" y="0"/>
                    </a:moveTo>
                    <a:lnTo>
                      <a:pt x="32" y="0"/>
                    </a:lnTo>
                    <a:lnTo>
                      <a:pt x="41" y="3"/>
                    </a:lnTo>
                    <a:lnTo>
                      <a:pt x="46" y="6"/>
                    </a:lnTo>
                    <a:lnTo>
                      <a:pt x="49" y="11"/>
                    </a:lnTo>
                    <a:lnTo>
                      <a:pt x="49" y="13"/>
                    </a:lnTo>
                    <a:lnTo>
                      <a:pt x="51" y="14"/>
                    </a:lnTo>
                    <a:lnTo>
                      <a:pt x="51" y="52"/>
                    </a:lnTo>
                    <a:lnTo>
                      <a:pt x="55" y="52"/>
                    </a:lnTo>
                    <a:lnTo>
                      <a:pt x="58" y="49"/>
                    </a:lnTo>
                    <a:lnTo>
                      <a:pt x="58" y="50"/>
                    </a:lnTo>
                    <a:lnTo>
                      <a:pt x="56" y="53"/>
                    </a:lnTo>
                    <a:lnTo>
                      <a:pt x="51" y="59"/>
                    </a:lnTo>
                    <a:lnTo>
                      <a:pt x="48" y="60"/>
                    </a:lnTo>
                    <a:lnTo>
                      <a:pt x="41" y="60"/>
                    </a:lnTo>
                    <a:lnTo>
                      <a:pt x="38" y="59"/>
                    </a:lnTo>
                    <a:lnTo>
                      <a:pt x="35" y="56"/>
                    </a:lnTo>
                    <a:lnTo>
                      <a:pt x="32" y="50"/>
                    </a:lnTo>
                    <a:lnTo>
                      <a:pt x="27" y="55"/>
                    </a:lnTo>
                    <a:lnTo>
                      <a:pt x="21" y="57"/>
                    </a:lnTo>
                    <a:lnTo>
                      <a:pt x="17" y="60"/>
                    </a:lnTo>
                    <a:lnTo>
                      <a:pt x="9" y="60"/>
                    </a:lnTo>
                    <a:lnTo>
                      <a:pt x="6" y="59"/>
                    </a:lnTo>
                    <a:lnTo>
                      <a:pt x="4" y="57"/>
                    </a:lnTo>
                    <a:lnTo>
                      <a:pt x="2" y="52"/>
                    </a:lnTo>
                    <a:lnTo>
                      <a:pt x="0" y="48"/>
                    </a:lnTo>
                    <a:lnTo>
                      <a:pt x="2" y="43"/>
                    </a:lnTo>
                    <a:lnTo>
                      <a:pt x="3" y="41"/>
                    </a:lnTo>
                    <a:lnTo>
                      <a:pt x="6" y="36"/>
                    </a:lnTo>
                    <a:lnTo>
                      <a:pt x="16" y="31"/>
                    </a:lnTo>
                    <a:lnTo>
                      <a:pt x="32" y="22"/>
                    </a:lnTo>
                    <a:lnTo>
                      <a:pt x="32" y="10"/>
                    </a:lnTo>
                    <a:lnTo>
                      <a:pt x="31" y="8"/>
                    </a:lnTo>
                    <a:lnTo>
                      <a:pt x="31" y="7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7" y="4"/>
                    </a:lnTo>
                    <a:lnTo>
                      <a:pt x="20" y="4"/>
                    </a:lnTo>
                    <a:lnTo>
                      <a:pt x="17" y="6"/>
                    </a:lnTo>
                    <a:lnTo>
                      <a:pt x="16" y="7"/>
                    </a:lnTo>
                    <a:lnTo>
                      <a:pt x="16" y="10"/>
                    </a:lnTo>
                    <a:lnTo>
                      <a:pt x="17" y="13"/>
                    </a:lnTo>
                    <a:lnTo>
                      <a:pt x="18" y="14"/>
                    </a:lnTo>
                    <a:lnTo>
                      <a:pt x="18" y="15"/>
                    </a:lnTo>
                    <a:lnTo>
                      <a:pt x="20" y="17"/>
                    </a:lnTo>
                    <a:lnTo>
                      <a:pt x="20" y="18"/>
                    </a:lnTo>
                    <a:lnTo>
                      <a:pt x="14" y="24"/>
                    </a:lnTo>
                    <a:lnTo>
                      <a:pt x="7" y="24"/>
                    </a:lnTo>
                    <a:lnTo>
                      <a:pt x="3" y="20"/>
                    </a:lnTo>
                    <a:lnTo>
                      <a:pt x="3" y="18"/>
                    </a:lnTo>
                    <a:lnTo>
                      <a:pt x="2" y="15"/>
                    </a:lnTo>
                    <a:lnTo>
                      <a:pt x="3" y="11"/>
                    </a:lnTo>
                    <a:lnTo>
                      <a:pt x="9" y="6"/>
                    </a:lnTo>
                    <a:lnTo>
                      <a:pt x="11" y="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16" name="Freeform 417"/>
              <p:cNvSpPr>
                <a:spLocks noEditPoints="1"/>
              </p:cNvSpPr>
              <p:nvPr/>
            </p:nvSpPr>
            <p:spPr bwMode="auto">
              <a:xfrm>
                <a:off x="4428" y="3848"/>
                <a:ext cx="31" cy="43"/>
              </a:xfrm>
              <a:custGeom>
                <a:avLst/>
                <a:gdLst>
                  <a:gd name="T0" fmla="*/ 2 w 62"/>
                  <a:gd name="T1" fmla="*/ 0 h 87"/>
                  <a:gd name="T2" fmla="*/ 2 w 62"/>
                  <a:gd name="T3" fmla="*/ 0 h 87"/>
                  <a:gd name="T4" fmla="*/ 2 w 62"/>
                  <a:gd name="T5" fmla="*/ 0 h 87"/>
                  <a:gd name="T6" fmla="*/ 2 w 62"/>
                  <a:gd name="T7" fmla="*/ 0 h 87"/>
                  <a:gd name="T8" fmla="*/ 2 w 62"/>
                  <a:gd name="T9" fmla="*/ 3 h 87"/>
                  <a:gd name="T10" fmla="*/ 2 w 62"/>
                  <a:gd name="T11" fmla="*/ 3 h 87"/>
                  <a:gd name="T12" fmla="*/ 2 w 62"/>
                  <a:gd name="T13" fmla="*/ 3 h 87"/>
                  <a:gd name="T14" fmla="*/ 3 w 62"/>
                  <a:gd name="T15" fmla="*/ 3 h 87"/>
                  <a:gd name="T16" fmla="*/ 3 w 62"/>
                  <a:gd name="T17" fmla="*/ 3 h 87"/>
                  <a:gd name="T18" fmla="*/ 3 w 62"/>
                  <a:gd name="T19" fmla="*/ 3 h 87"/>
                  <a:gd name="T20" fmla="*/ 3 w 62"/>
                  <a:gd name="T21" fmla="*/ 3 h 87"/>
                  <a:gd name="T22" fmla="*/ 3 w 62"/>
                  <a:gd name="T23" fmla="*/ 3 h 87"/>
                  <a:gd name="T24" fmla="*/ 3 w 62"/>
                  <a:gd name="T25" fmla="*/ 2 h 87"/>
                  <a:gd name="T26" fmla="*/ 3 w 62"/>
                  <a:gd name="T27" fmla="*/ 2 h 87"/>
                  <a:gd name="T28" fmla="*/ 3 w 62"/>
                  <a:gd name="T29" fmla="*/ 1 h 87"/>
                  <a:gd name="T30" fmla="*/ 3 w 62"/>
                  <a:gd name="T31" fmla="*/ 1 h 87"/>
                  <a:gd name="T32" fmla="*/ 3 w 62"/>
                  <a:gd name="T33" fmla="*/ 0 h 87"/>
                  <a:gd name="T34" fmla="*/ 3 w 62"/>
                  <a:gd name="T35" fmla="*/ 0 h 87"/>
                  <a:gd name="T36" fmla="*/ 3 w 62"/>
                  <a:gd name="T37" fmla="*/ 0 h 87"/>
                  <a:gd name="T38" fmla="*/ 2 w 62"/>
                  <a:gd name="T39" fmla="*/ 0 h 87"/>
                  <a:gd name="T40" fmla="*/ 3 w 62"/>
                  <a:gd name="T41" fmla="*/ 0 h 87"/>
                  <a:gd name="T42" fmla="*/ 3 w 62"/>
                  <a:gd name="T43" fmla="*/ 0 h 87"/>
                  <a:gd name="T44" fmla="*/ 3 w 62"/>
                  <a:gd name="T45" fmla="*/ 0 h 87"/>
                  <a:gd name="T46" fmla="*/ 4 w 62"/>
                  <a:gd name="T47" fmla="*/ 0 h 87"/>
                  <a:gd name="T48" fmla="*/ 4 w 62"/>
                  <a:gd name="T49" fmla="*/ 0 h 87"/>
                  <a:gd name="T50" fmla="*/ 4 w 62"/>
                  <a:gd name="T51" fmla="*/ 0 h 87"/>
                  <a:gd name="T52" fmla="*/ 4 w 62"/>
                  <a:gd name="T53" fmla="*/ 0 h 87"/>
                  <a:gd name="T54" fmla="*/ 4 w 62"/>
                  <a:gd name="T55" fmla="*/ 1 h 87"/>
                  <a:gd name="T56" fmla="*/ 4 w 62"/>
                  <a:gd name="T57" fmla="*/ 1 h 87"/>
                  <a:gd name="T58" fmla="*/ 4 w 62"/>
                  <a:gd name="T59" fmla="*/ 2 h 87"/>
                  <a:gd name="T60" fmla="*/ 4 w 62"/>
                  <a:gd name="T61" fmla="*/ 2 h 87"/>
                  <a:gd name="T62" fmla="*/ 4 w 62"/>
                  <a:gd name="T63" fmla="*/ 2 h 87"/>
                  <a:gd name="T64" fmla="*/ 4 w 62"/>
                  <a:gd name="T65" fmla="*/ 3 h 87"/>
                  <a:gd name="T66" fmla="*/ 4 w 62"/>
                  <a:gd name="T67" fmla="*/ 3 h 87"/>
                  <a:gd name="T68" fmla="*/ 4 w 62"/>
                  <a:gd name="T69" fmla="*/ 3 h 87"/>
                  <a:gd name="T70" fmla="*/ 3 w 62"/>
                  <a:gd name="T71" fmla="*/ 3 h 87"/>
                  <a:gd name="T72" fmla="*/ 3 w 62"/>
                  <a:gd name="T73" fmla="*/ 3 h 87"/>
                  <a:gd name="T74" fmla="*/ 3 w 62"/>
                  <a:gd name="T75" fmla="*/ 3 h 87"/>
                  <a:gd name="T76" fmla="*/ 2 w 62"/>
                  <a:gd name="T77" fmla="*/ 3 h 87"/>
                  <a:gd name="T78" fmla="*/ 2 w 62"/>
                  <a:gd name="T79" fmla="*/ 3 h 87"/>
                  <a:gd name="T80" fmla="*/ 2 w 62"/>
                  <a:gd name="T81" fmla="*/ 3 h 87"/>
                  <a:gd name="T82" fmla="*/ 2 w 62"/>
                  <a:gd name="T83" fmla="*/ 3 h 87"/>
                  <a:gd name="T84" fmla="*/ 2 w 62"/>
                  <a:gd name="T85" fmla="*/ 5 h 87"/>
                  <a:gd name="T86" fmla="*/ 2 w 62"/>
                  <a:gd name="T87" fmla="*/ 5 h 87"/>
                  <a:gd name="T88" fmla="*/ 2 w 62"/>
                  <a:gd name="T89" fmla="*/ 5 h 87"/>
                  <a:gd name="T90" fmla="*/ 2 w 62"/>
                  <a:gd name="T91" fmla="*/ 5 h 87"/>
                  <a:gd name="T92" fmla="*/ 0 w 62"/>
                  <a:gd name="T93" fmla="*/ 5 h 87"/>
                  <a:gd name="T94" fmla="*/ 0 w 62"/>
                  <a:gd name="T95" fmla="*/ 5 h 87"/>
                  <a:gd name="T96" fmla="*/ 1 w 62"/>
                  <a:gd name="T97" fmla="*/ 5 h 87"/>
                  <a:gd name="T98" fmla="*/ 1 w 62"/>
                  <a:gd name="T99" fmla="*/ 5 h 87"/>
                  <a:gd name="T100" fmla="*/ 1 w 62"/>
                  <a:gd name="T101" fmla="*/ 5 h 87"/>
                  <a:gd name="T102" fmla="*/ 1 w 62"/>
                  <a:gd name="T103" fmla="*/ 5 h 87"/>
                  <a:gd name="T104" fmla="*/ 1 w 62"/>
                  <a:gd name="T105" fmla="*/ 0 h 87"/>
                  <a:gd name="T106" fmla="*/ 1 w 62"/>
                  <a:gd name="T107" fmla="*/ 0 h 87"/>
                  <a:gd name="T108" fmla="*/ 1 w 62"/>
                  <a:gd name="T109" fmla="*/ 0 h 87"/>
                  <a:gd name="T110" fmla="*/ 1 w 62"/>
                  <a:gd name="T111" fmla="*/ 0 h 87"/>
                  <a:gd name="T112" fmla="*/ 0 w 62"/>
                  <a:gd name="T113" fmla="*/ 0 h 87"/>
                  <a:gd name="T114" fmla="*/ 0 w 62"/>
                  <a:gd name="T115" fmla="*/ 0 h 87"/>
                  <a:gd name="T116" fmla="*/ 2 w 62"/>
                  <a:gd name="T117" fmla="*/ 0 h 87"/>
                  <a:gd name="T118" fmla="*/ 2 w 62"/>
                  <a:gd name="T119" fmla="*/ 0 h 87"/>
                  <a:gd name="T120" fmla="*/ 2 w 62"/>
                  <a:gd name="T121" fmla="*/ 0 h 87"/>
                  <a:gd name="T122" fmla="*/ 3 w 62"/>
                  <a:gd name="T123" fmla="*/ 0 h 87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62"/>
                  <a:gd name="T187" fmla="*/ 0 h 87"/>
                  <a:gd name="T188" fmla="*/ 62 w 62"/>
                  <a:gd name="T189" fmla="*/ 87 h 87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62" h="87">
                    <a:moveTo>
                      <a:pt x="31" y="7"/>
                    </a:moveTo>
                    <a:lnTo>
                      <a:pt x="28" y="8"/>
                    </a:lnTo>
                    <a:lnTo>
                      <a:pt x="25" y="11"/>
                    </a:lnTo>
                    <a:lnTo>
                      <a:pt x="23" y="15"/>
                    </a:lnTo>
                    <a:lnTo>
                      <a:pt x="23" y="48"/>
                    </a:lnTo>
                    <a:lnTo>
                      <a:pt x="27" y="52"/>
                    </a:lnTo>
                    <a:lnTo>
                      <a:pt x="31" y="55"/>
                    </a:lnTo>
                    <a:lnTo>
                      <a:pt x="35" y="56"/>
                    </a:lnTo>
                    <a:lnTo>
                      <a:pt x="38" y="56"/>
                    </a:lnTo>
                    <a:lnTo>
                      <a:pt x="39" y="55"/>
                    </a:lnTo>
                    <a:lnTo>
                      <a:pt x="41" y="52"/>
                    </a:lnTo>
                    <a:lnTo>
                      <a:pt x="44" y="48"/>
                    </a:lnTo>
                    <a:lnTo>
                      <a:pt x="44" y="41"/>
                    </a:lnTo>
                    <a:lnTo>
                      <a:pt x="45" y="32"/>
                    </a:lnTo>
                    <a:lnTo>
                      <a:pt x="45" y="25"/>
                    </a:lnTo>
                    <a:lnTo>
                      <a:pt x="44" y="18"/>
                    </a:lnTo>
                    <a:lnTo>
                      <a:pt x="42" y="14"/>
                    </a:lnTo>
                    <a:lnTo>
                      <a:pt x="39" y="8"/>
                    </a:lnTo>
                    <a:lnTo>
                      <a:pt x="37" y="7"/>
                    </a:lnTo>
                    <a:lnTo>
                      <a:pt x="31" y="7"/>
                    </a:lnTo>
                    <a:close/>
                    <a:moveTo>
                      <a:pt x="35" y="0"/>
                    </a:moveTo>
                    <a:lnTo>
                      <a:pt x="39" y="0"/>
                    </a:lnTo>
                    <a:lnTo>
                      <a:pt x="45" y="1"/>
                    </a:lnTo>
                    <a:lnTo>
                      <a:pt x="52" y="4"/>
                    </a:lnTo>
                    <a:lnTo>
                      <a:pt x="55" y="7"/>
                    </a:lnTo>
                    <a:lnTo>
                      <a:pt x="58" y="11"/>
                    </a:lnTo>
                    <a:lnTo>
                      <a:pt x="59" y="14"/>
                    </a:lnTo>
                    <a:lnTo>
                      <a:pt x="60" y="20"/>
                    </a:lnTo>
                    <a:lnTo>
                      <a:pt x="62" y="24"/>
                    </a:lnTo>
                    <a:lnTo>
                      <a:pt x="62" y="35"/>
                    </a:lnTo>
                    <a:lnTo>
                      <a:pt x="60" y="41"/>
                    </a:lnTo>
                    <a:lnTo>
                      <a:pt x="59" y="45"/>
                    </a:lnTo>
                    <a:lnTo>
                      <a:pt x="56" y="50"/>
                    </a:lnTo>
                    <a:lnTo>
                      <a:pt x="53" y="53"/>
                    </a:lnTo>
                    <a:lnTo>
                      <a:pt x="52" y="56"/>
                    </a:lnTo>
                    <a:lnTo>
                      <a:pt x="48" y="59"/>
                    </a:lnTo>
                    <a:lnTo>
                      <a:pt x="44" y="60"/>
                    </a:lnTo>
                    <a:lnTo>
                      <a:pt x="35" y="60"/>
                    </a:lnTo>
                    <a:lnTo>
                      <a:pt x="30" y="57"/>
                    </a:lnTo>
                    <a:lnTo>
                      <a:pt x="28" y="56"/>
                    </a:lnTo>
                    <a:lnTo>
                      <a:pt x="25" y="55"/>
                    </a:lnTo>
                    <a:lnTo>
                      <a:pt x="23" y="52"/>
                    </a:lnTo>
                    <a:lnTo>
                      <a:pt x="23" y="80"/>
                    </a:lnTo>
                    <a:lnTo>
                      <a:pt x="27" y="84"/>
                    </a:lnTo>
                    <a:lnTo>
                      <a:pt x="31" y="84"/>
                    </a:lnTo>
                    <a:lnTo>
                      <a:pt x="31" y="87"/>
                    </a:lnTo>
                    <a:lnTo>
                      <a:pt x="0" y="87"/>
                    </a:lnTo>
                    <a:lnTo>
                      <a:pt x="0" y="84"/>
                    </a:lnTo>
                    <a:lnTo>
                      <a:pt x="1" y="84"/>
                    </a:lnTo>
                    <a:lnTo>
                      <a:pt x="4" y="83"/>
                    </a:lnTo>
                    <a:lnTo>
                      <a:pt x="4" y="81"/>
                    </a:lnTo>
                    <a:lnTo>
                      <a:pt x="6" y="80"/>
                    </a:lnTo>
                    <a:lnTo>
                      <a:pt x="6" y="8"/>
                    </a:lnTo>
                    <a:lnTo>
                      <a:pt x="4" y="7"/>
                    </a:lnTo>
                    <a:lnTo>
                      <a:pt x="4" y="6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23" y="1"/>
                    </a:lnTo>
                    <a:lnTo>
                      <a:pt x="23" y="10"/>
                    </a:lnTo>
                    <a:lnTo>
                      <a:pt x="30" y="3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17" name="Freeform 418"/>
              <p:cNvSpPr>
                <a:spLocks noEditPoints="1"/>
              </p:cNvSpPr>
              <p:nvPr/>
            </p:nvSpPr>
            <p:spPr bwMode="auto">
              <a:xfrm>
                <a:off x="4479" y="3848"/>
                <a:ext cx="29" cy="30"/>
              </a:xfrm>
              <a:custGeom>
                <a:avLst/>
                <a:gdLst>
                  <a:gd name="T0" fmla="*/ 2 w 58"/>
                  <a:gd name="T1" fmla="*/ 2 h 60"/>
                  <a:gd name="T2" fmla="*/ 2 w 58"/>
                  <a:gd name="T3" fmla="*/ 3 h 60"/>
                  <a:gd name="T4" fmla="*/ 2 w 58"/>
                  <a:gd name="T5" fmla="*/ 3 h 60"/>
                  <a:gd name="T6" fmla="*/ 2 w 58"/>
                  <a:gd name="T7" fmla="*/ 3 h 60"/>
                  <a:gd name="T8" fmla="*/ 2 w 58"/>
                  <a:gd name="T9" fmla="*/ 4 h 60"/>
                  <a:gd name="T10" fmla="*/ 3 w 58"/>
                  <a:gd name="T11" fmla="*/ 3 h 60"/>
                  <a:gd name="T12" fmla="*/ 2 w 58"/>
                  <a:gd name="T13" fmla="*/ 0 h 60"/>
                  <a:gd name="T14" fmla="*/ 3 w 58"/>
                  <a:gd name="T15" fmla="*/ 1 h 60"/>
                  <a:gd name="T16" fmla="*/ 3 w 58"/>
                  <a:gd name="T17" fmla="*/ 1 h 60"/>
                  <a:gd name="T18" fmla="*/ 3 w 58"/>
                  <a:gd name="T19" fmla="*/ 1 h 60"/>
                  <a:gd name="T20" fmla="*/ 4 w 58"/>
                  <a:gd name="T21" fmla="*/ 4 h 60"/>
                  <a:gd name="T22" fmla="*/ 4 w 58"/>
                  <a:gd name="T23" fmla="*/ 4 h 60"/>
                  <a:gd name="T24" fmla="*/ 4 w 58"/>
                  <a:gd name="T25" fmla="*/ 4 h 60"/>
                  <a:gd name="T26" fmla="*/ 4 w 58"/>
                  <a:gd name="T27" fmla="*/ 4 h 60"/>
                  <a:gd name="T28" fmla="*/ 3 w 58"/>
                  <a:gd name="T29" fmla="*/ 4 h 60"/>
                  <a:gd name="T30" fmla="*/ 3 w 58"/>
                  <a:gd name="T31" fmla="*/ 4 h 60"/>
                  <a:gd name="T32" fmla="*/ 3 w 58"/>
                  <a:gd name="T33" fmla="*/ 4 h 60"/>
                  <a:gd name="T34" fmla="*/ 3 w 58"/>
                  <a:gd name="T35" fmla="*/ 4 h 60"/>
                  <a:gd name="T36" fmla="*/ 2 w 58"/>
                  <a:gd name="T37" fmla="*/ 4 h 60"/>
                  <a:gd name="T38" fmla="*/ 1 w 58"/>
                  <a:gd name="T39" fmla="*/ 4 h 60"/>
                  <a:gd name="T40" fmla="*/ 1 w 58"/>
                  <a:gd name="T41" fmla="*/ 4 h 60"/>
                  <a:gd name="T42" fmla="*/ 0 w 58"/>
                  <a:gd name="T43" fmla="*/ 3 h 60"/>
                  <a:gd name="T44" fmla="*/ 1 w 58"/>
                  <a:gd name="T45" fmla="*/ 3 h 60"/>
                  <a:gd name="T46" fmla="*/ 2 w 58"/>
                  <a:gd name="T47" fmla="*/ 2 h 60"/>
                  <a:gd name="T48" fmla="*/ 3 w 58"/>
                  <a:gd name="T49" fmla="*/ 1 h 60"/>
                  <a:gd name="T50" fmla="*/ 2 w 58"/>
                  <a:gd name="T51" fmla="*/ 1 h 60"/>
                  <a:gd name="T52" fmla="*/ 2 w 58"/>
                  <a:gd name="T53" fmla="*/ 1 h 60"/>
                  <a:gd name="T54" fmla="*/ 2 w 58"/>
                  <a:gd name="T55" fmla="*/ 1 h 60"/>
                  <a:gd name="T56" fmla="*/ 1 w 58"/>
                  <a:gd name="T57" fmla="*/ 1 h 60"/>
                  <a:gd name="T58" fmla="*/ 1 w 58"/>
                  <a:gd name="T59" fmla="*/ 1 h 60"/>
                  <a:gd name="T60" fmla="*/ 2 w 58"/>
                  <a:gd name="T61" fmla="*/ 1 h 60"/>
                  <a:gd name="T62" fmla="*/ 1 w 58"/>
                  <a:gd name="T63" fmla="*/ 2 h 60"/>
                  <a:gd name="T64" fmla="*/ 1 w 58"/>
                  <a:gd name="T65" fmla="*/ 2 h 60"/>
                  <a:gd name="T66" fmla="*/ 1 w 58"/>
                  <a:gd name="T67" fmla="*/ 2 h 60"/>
                  <a:gd name="T68" fmla="*/ 1 w 58"/>
                  <a:gd name="T69" fmla="*/ 1 h 60"/>
                  <a:gd name="T70" fmla="*/ 2 w 58"/>
                  <a:gd name="T71" fmla="*/ 1 h 6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8"/>
                  <a:gd name="T109" fmla="*/ 0 h 60"/>
                  <a:gd name="T110" fmla="*/ 58 w 58"/>
                  <a:gd name="T111" fmla="*/ 60 h 6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8" h="60">
                    <a:moveTo>
                      <a:pt x="33" y="27"/>
                    </a:moveTo>
                    <a:lnTo>
                      <a:pt x="27" y="29"/>
                    </a:lnTo>
                    <a:lnTo>
                      <a:pt x="23" y="32"/>
                    </a:lnTo>
                    <a:lnTo>
                      <a:pt x="20" y="36"/>
                    </a:lnTo>
                    <a:lnTo>
                      <a:pt x="19" y="38"/>
                    </a:lnTo>
                    <a:lnTo>
                      <a:pt x="19" y="41"/>
                    </a:lnTo>
                    <a:lnTo>
                      <a:pt x="17" y="43"/>
                    </a:lnTo>
                    <a:lnTo>
                      <a:pt x="19" y="45"/>
                    </a:lnTo>
                    <a:lnTo>
                      <a:pt x="19" y="46"/>
                    </a:lnTo>
                    <a:lnTo>
                      <a:pt x="21" y="49"/>
                    </a:lnTo>
                    <a:lnTo>
                      <a:pt x="27" y="49"/>
                    </a:lnTo>
                    <a:lnTo>
                      <a:pt x="33" y="46"/>
                    </a:lnTo>
                    <a:lnTo>
                      <a:pt x="33" y="27"/>
                    </a:lnTo>
                    <a:close/>
                    <a:moveTo>
                      <a:pt x="24" y="0"/>
                    </a:moveTo>
                    <a:lnTo>
                      <a:pt x="34" y="0"/>
                    </a:lnTo>
                    <a:lnTo>
                      <a:pt x="40" y="1"/>
                    </a:lnTo>
                    <a:lnTo>
                      <a:pt x="44" y="4"/>
                    </a:lnTo>
                    <a:lnTo>
                      <a:pt x="47" y="6"/>
                    </a:lnTo>
                    <a:lnTo>
                      <a:pt x="48" y="8"/>
                    </a:lnTo>
                    <a:lnTo>
                      <a:pt x="48" y="11"/>
                    </a:lnTo>
                    <a:lnTo>
                      <a:pt x="49" y="13"/>
                    </a:lnTo>
                    <a:lnTo>
                      <a:pt x="49" y="50"/>
                    </a:lnTo>
                    <a:lnTo>
                      <a:pt x="51" y="52"/>
                    </a:lnTo>
                    <a:lnTo>
                      <a:pt x="54" y="52"/>
                    </a:lnTo>
                    <a:lnTo>
                      <a:pt x="56" y="49"/>
                    </a:lnTo>
                    <a:lnTo>
                      <a:pt x="58" y="50"/>
                    </a:lnTo>
                    <a:lnTo>
                      <a:pt x="56" y="53"/>
                    </a:lnTo>
                    <a:lnTo>
                      <a:pt x="54" y="56"/>
                    </a:lnTo>
                    <a:lnTo>
                      <a:pt x="48" y="59"/>
                    </a:lnTo>
                    <a:lnTo>
                      <a:pt x="47" y="60"/>
                    </a:lnTo>
                    <a:lnTo>
                      <a:pt x="41" y="60"/>
                    </a:lnTo>
                    <a:lnTo>
                      <a:pt x="38" y="59"/>
                    </a:lnTo>
                    <a:lnTo>
                      <a:pt x="37" y="57"/>
                    </a:lnTo>
                    <a:lnTo>
                      <a:pt x="34" y="56"/>
                    </a:lnTo>
                    <a:lnTo>
                      <a:pt x="33" y="53"/>
                    </a:lnTo>
                    <a:lnTo>
                      <a:pt x="33" y="50"/>
                    </a:lnTo>
                    <a:lnTo>
                      <a:pt x="27" y="55"/>
                    </a:lnTo>
                    <a:lnTo>
                      <a:pt x="21" y="57"/>
                    </a:lnTo>
                    <a:lnTo>
                      <a:pt x="17" y="60"/>
                    </a:lnTo>
                    <a:lnTo>
                      <a:pt x="9" y="60"/>
                    </a:lnTo>
                    <a:lnTo>
                      <a:pt x="6" y="59"/>
                    </a:lnTo>
                    <a:lnTo>
                      <a:pt x="2" y="55"/>
                    </a:lnTo>
                    <a:lnTo>
                      <a:pt x="0" y="52"/>
                    </a:lnTo>
                    <a:lnTo>
                      <a:pt x="0" y="43"/>
                    </a:lnTo>
                    <a:lnTo>
                      <a:pt x="2" y="41"/>
                    </a:lnTo>
                    <a:lnTo>
                      <a:pt x="6" y="36"/>
                    </a:lnTo>
                    <a:lnTo>
                      <a:pt x="12" y="32"/>
                    </a:lnTo>
                    <a:lnTo>
                      <a:pt x="20" y="28"/>
                    </a:lnTo>
                    <a:lnTo>
                      <a:pt x="33" y="22"/>
                    </a:lnTo>
                    <a:lnTo>
                      <a:pt x="33" y="10"/>
                    </a:lnTo>
                    <a:lnTo>
                      <a:pt x="31" y="8"/>
                    </a:lnTo>
                    <a:lnTo>
                      <a:pt x="31" y="7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7" y="4"/>
                    </a:lnTo>
                    <a:lnTo>
                      <a:pt x="19" y="4"/>
                    </a:lnTo>
                    <a:lnTo>
                      <a:pt x="16" y="6"/>
                    </a:lnTo>
                    <a:lnTo>
                      <a:pt x="16" y="7"/>
                    </a:lnTo>
                    <a:lnTo>
                      <a:pt x="14" y="8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9" y="15"/>
                    </a:lnTo>
                    <a:lnTo>
                      <a:pt x="19" y="20"/>
                    </a:lnTo>
                    <a:lnTo>
                      <a:pt x="16" y="21"/>
                    </a:lnTo>
                    <a:lnTo>
                      <a:pt x="13" y="24"/>
                    </a:lnTo>
                    <a:lnTo>
                      <a:pt x="9" y="24"/>
                    </a:lnTo>
                    <a:lnTo>
                      <a:pt x="6" y="22"/>
                    </a:lnTo>
                    <a:lnTo>
                      <a:pt x="2" y="18"/>
                    </a:lnTo>
                    <a:lnTo>
                      <a:pt x="2" y="13"/>
                    </a:lnTo>
                    <a:lnTo>
                      <a:pt x="9" y="6"/>
                    </a:lnTo>
                    <a:lnTo>
                      <a:pt x="14" y="3"/>
                    </a:lnTo>
                    <a:lnTo>
                      <a:pt x="19" y="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18" name="Freeform 419"/>
              <p:cNvSpPr>
                <a:spLocks/>
              </p:cNvSpPr>
              <p:nvPr/>
            </p:nvSpPr>
            <p:spPr bwMode="auto">
              <a:xfrm>
                <a:off x="4512" y="3835"/>
                <a:ext cx="14" cy="42"/>
              </a:xfrm>
              <a:custGeom>
                <a:avLst/>
                <a:gdLst>
                  <a:gd name="T0" fmla="*/ 0 w 28"/>
                  <a:gd name="T1" fmla="*/ 0 h 86"/>
                  <a:gd name="T2" fmla="*/ 2 w 28"/>
                  <a:gd name="T3" fmla="*/ 0 h 86"/>
                  <a:gd name="T4" fmla="*/ 2 w 28"/>
                  <a:gd name="T5" fmla="*/ 4 h 86"/>
                  <a:gd name="T6" fmla="*/ 2 w 28"/>
                  <a:gd name="T7" fmla="*/ 4 h 86"/>
                  <a:gd name="T8" fmla="*/ 2 w 28"/>
                  <a:gd name="T9" fmla="*/ 5 h 86"/>
                  <a:gd name="T10" fmla="*/ 2 w 28"/>
                  <a:gd name="T11" fmla="*/ 5 h 86"/>
                  <a:gd name="T12" fmla="*/ 2 w 28"/>
                  <a:gd name="T13" fmla="*/ 5 h 86"/>
                  <a:gd name="T14" fmla="*/ 2 w 28"/>
                  <a:gd name="T15" fmla="*/ 5 h 86"/>
                  <a:gd name="T16" fmla="*/ 0 w 28"/>
                  <a:gd name="T17" fmla="*/ 5 h 86"/>
                  <a:gd name="T18" fmla="*/ 0 w 28"/>
                  <a:gd name="T19" fmla="*/ 5 h 86"/>
                  <a:gd name="T20" fmla="*/ 1 w 28"/>
                  <a:gd name="T21" fmla="*/ 5 h 86"/>
                  <a:gd name="T22" fmla="*/ 1 w 28"/>
                  <a:gd name="T23" fmla="*/ 4 h 86"/>
                  <a:gd name="T24" fmla="*/ 1 w 28"/>
                  <a:gd name="T25" fmla="*/ 4 h 86"/>
                  <a:gd name="T26" fmla="*/ 1 w 28"/>
                  <a:gd name="T27" fmla="*/ 4 h 86"/>
                  <a:gd name="T28" fmla="*/ 1 w 28"/>
                  <a:gd name="T29" fmla="*/ 0 h 86"/>
                  <a:gd name="T30" fmla="*/ 1 w 28"/>
                  <a:gd name="T31" fmla="*/ 0 h 86"/>
                  <a:gd name="T32" fmla="*/ 1 w 28"/>
                  <a:gd name="T33" fmla="*/ 0 h 86"/>
                  <a:gd name="T34" fmla="*/ 1 w 28"/>
                  <a:gd name="T35" fmla="*/ 0 h 86"/>
                  <a:gd name="T36" fmla="*/ 0 w 28"/>
                  <a:gd name="T37" fmla="*/ 0 h 86"/>
                  <a:gd name="T38" fmla="*/ 0 w 28"/>
                  <a:gd name="T39" fmla="*/ 0 h 8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8"/>
                  <a:gd name="T61" fmla="*/ 0 h 86"/>
                  <a:gd name="T62" fmla="*/ 28 w 28"/>
                  <a:gd name="T63" fmla="*/ 86 h 8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8" h="86">
                    <a:moveTo>
                      <a:pt x="0" y="0"/>
                    </a:moveTo>
                    <a:lnTo>
                      <a:pt x="23" y="0"/>
                    </a:lnTo>
                    <a:lnTo>
                      <a:pt x="23" y="79"/>
                    </a:lnTo>
                    <a:lnTo>
                      <a:pt x="24" y="80"/>
                    </a:lnTo>
                    <a:lnTo>
                      <a:pt x="24" y="82"/>
                    </a:lnTo>
                    <a:lnTo>
                      <a:pt x="25" y="83"/>
                    </a:lnTo>
                    <a:lnTo>
                      <a:pt x="28" y="83"/>
                    </a:lnTo>
                    <a:lnTo>
                      <a:pt x="28" y="86"/>
                    </a:lnTo>
                    <a:lnTo>
                      <a:pt x="0" y="86"/>
                    </a:lnTo>
                    <a:lnTo>
                      <a:pt x="0" y="83"/>
                    </a:lnTo>
                    <a:lnTo>
                      <a:pt x="2" y="83"/>
                    </a:lnTo>
                    <a:lnTo>
                      <a:pt x="4" y="80"/>
                    </a:lnTo>
                    <a:lnTo>
                      <a:pt x="4" y="79"/>
                    </a:lnTo>
                    <a:lnTo>
                      <a:pt x="6" y="76"/>
                    </a:lnTo>
                    <a:lnTo>
                      <a:pt x="6" y="10"/>
                    </a:lnTo>
                    <a:lnTo>
                      <a:pt x="4" y="7"/>
                    </a:lnTo>
                    <a:lnTo>
                      <a:pt x="4" y="6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19" name="Freeform 420"/>
              <p:cNvSpPr>
                <a:spLocks/>
              </p:cNvSpPr>
              <p:nvPr/>
            </p:nvSpPr>
            <p:spPr bwMode="auto">
              <a:xfrm>
                <a:off x="4530" y="3835"/>
                <a:ext cx="14" cy="42"/>
              </a:xfrm>
              <a:custGeom>
                <a:avLst/>
                <a:gdLst>
                  <a:gd name="T0" fmla="*/ 0 w 28"/>
                  <a:gd name="T1" fmla="*/ 0 h 86"/>
                  <a:gd name="T2" fmla="*/ 2 w 28"/>
                  <a:gd name="T3" fmla="*/ 0 h 86"/>
                  <a:gd name="T4" fmla="*/ 2 w 28"/>
                  <a:gd name="T5" fmla="*/ 4 h 86"/>
                  <a:gd name="T6" fmla="*/ 2 w 28"/>
                  <a:gd name="T7" fmla="*/ 4 h 86"/>
                  <a:gd name="T8" fmla="*/ 2 w 28"/>
                  <a:gd name="T9" fmla="*/ 5 h 86"/>
                  <a:gd name="T10" fmla="*/ 2 w 28"/>
                  <a:gd name="T11" fmla="*/ 5 h 86"/>
                  <a:gd name="T12" fmla="*/ 2 w 28"/>
                  <a:gd name="T13" fmla="*/ 5 h 86"/>
                  <a:gd name="T14" fmla="*/ 2 w 28"/>
                  <a:gd name="T15" fmla="*/ 5 h 86"/>
                  <a:gd name="T16" fmla="*/ 0 w 28"/>
                  <a:gd name="T17" fmla="*/ 5 h 86"/>
                  <a:gd name="T18" fmla="*/ 0 w 28"/>
                  <a:gd name="T19" fmla="*/ 5 h 86"/>
                  <a:gd name="T20" fmla="*/ 1 w 28"/>
                  <a:gd name="T21" fmla="*/ 5 h 86"/>
                  <a:gd name="T22" fmla="*/ 1 w 28"/>
                  <a:gd name="T23" fmla="*/ 5 h 86"/>
                  <a:gd name="T24" fmla="*/ 1 w 28"/>
                  <a:gd name="T25" fmla="*/ 4 h 86"/>
                  <a:gd name="T26" fmla="*/ 1 w 28"/>
                  <a:gd name="T27" fmla="*/ 4 h 86"/>
                  <a:gd name="T28" fmla="*/ 1 w 28"/>
                  <a:gd name="T29" fmla="*/ 0 h 86"/>
                  <a:gd name="T30" fmla="*/ 1 w 28"/>
                  <a:gd name="T31" fmla="*/ 0 h 86"/>
                  <a:gd name="T32" fmla="*/ 1 w 28"/>
                  <a:gd name="T33" fmla="*/ 0 h 86"/>
                  <a:gd name="T34" fmla="*/ 1 w 28"/>
                  <a:gd name="T35" fmla="*/ 0 h 86"/>
                  <a:gd name="T36" fmla="*/ 0 w 28"/>
                  <a:gd name="T37" fmla="*/ 0 h 86"/>
                  <a:gd name="T38" fmla="*/ 0 w 28"/>
                  <a:gd name="T39" fmla="*/ 0 h 8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8"/>
                  <a:gd name="T61" fmla="*/ 0 h 86"/>
                  <a:gd name="T62" fmla="*/ 28 w 28"/>
                  <a:gd name="T63" fmla="*/ 86 h 8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8" h="86">
                    <a:moveTo>
                      <a:pt x="0" y="0"/>
                    </a:moveTo>
                    <a:lnTo>
                      <a:pt x="22" y="0"/>
                    </a:lnTo>
                    <a:lnTo>
                      <a:pt x="22" y="79"/>
                    </a:lnTo>
                    <a:lnTo>
                      <a:pt x="23" y="80"/>
                    </a:lnTo>
                    <a:lnTo>
                      <a:pt x="23" y="82"/>
                    </a:lnTo>
                    <a:lnTo>
                      <a:pt x="25" y="83"/>
                    </a:lnTo>
                    <a:lnTo>
                      <a:pt x="28" y="83"/>
                    </a:lnTo>
                    <a:lnTo>
                      <a:pt x="28" y="86"/>
                    </a:lnTo>
                    <a:lnTo>
                      <a:pt x="0" y="86"/>
                    </a:lnTo>
                    <a:lnTo>
                      <a:pt x="0" y="83"/>
                    </a:lnTo>
                    <a:lnTo>
                      <a:pt x="1" y="83"/>
                    </a:lnTo>
                    <a:lnTo>
                      <a:pt x="2" y="82"/>
                    </a:lnTo>
                    <a:lnTo>
                      <a:pt x="2" y="80"/>
                    </a:lnTo>
                    <a:lnTo>
                      <a:pt x="4" y="79"/>
                    </a:lnTo>
                    <a:lnTo>
                      <a:pt x="4" y="7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20" name="Freeform 421"/>
              <p:cNvSpPr>
                <a:spLocks/>
              </p:cNvSpPr>
              <p:nvPr/>
            </p:nvSpPr>
            <p:spPr bwMode="auto">
              <a:xfrm>
                <a:off x="4820" y="3789"/>
                <a:ext cx="45" cy="37"/>
              </a:xfrm>
              <a:custGeom>
                <a:avLst/>
                <a:gdLst>
                  <a:gd name="T0" fmla="*/ 1 w 91"/>
                  <a:gd name="T1" fmla="*/ 0 h 73"/>
                  <a:gd name="T2" fmla="*/ 3 w 91"/>
                  <a:gd name="T3" fmla="*/ 0 h 73"/>
                  <a:gd name="T4" fmla="*/ 3 w 91"/>
                  <a:gd name="T5" fmla="*/ 1 h 73"/>
                  <a:gd name="T6" fmla="*/ 2 w 91"/>
                  <a:gd name="T7" fmla="*/ 1 h 73"/>
                  <a:gd name="T8" fmla="*/ 2 w 91"/>
                  <a:gd name="T9" fmla="*/ 1 h 73"/>
                  <a:gd name="T10" fmla="*/ 2 w 91"/>
                  <a:gd name="T11" fmla="*/ 1 h 73"/>
                  <a:gd name="T12" fmla="*/ 2 w 91"/>
                  <a:gd name="T13" fmla="*/ 1 h 73"/>
                  <a:gd name="T14" fmla="*/ 2 w 91"/>
                  <a:gd name="T15" fmla="*/ 1 h 73"/>
                  <a:gd name="T16" fmla="*/ 2 w 91"/>
                  <a:gd name="T17" fmla="*/ 2 h 73"/>
                  <a:gd name="T18" fmla="*/ 1 w 91"/>
                  <a:gd name="T19" fmla="*/ 3 h 73"/>
                  <a:gd name="T20" fmla="*/ 3 w 91"/>
                  <a:gd name="T21" fmla="*/ 3 h 73"/>
                  <a:gd name="T22" fmla="*/ 4 w 91"/>
                  <a:gd name="T23" fmla="*/ 1 h 73"/>
                  <a:gd name="T24" fmla="*/ 4 w 91"/>
                  <a:gd name="T25" fmla="*/ 1 h 73"/>
                  <a:gd name="T26" fmla="*/ 4 w 91"/>
                  <a:gd name="T27" fmla="*/ 1 h 73"/>
                  <a:gd name="T28" fmla="*/ 4 w 91"/>
                  <a:gd name="T29" fmla="*/ 1 h 73"/>
                  <a:gd name="T30" fmla="*/ 3 w 91"/>
                  <a:gd name="T31" fmla="*/ 1 h 73"/>
                  <a:gd name="T32" fmla="*/ 3 w 91"/>
                  <a:gd name="T33" fmla="*/ 0 h 73"/>
                  <a:gd name="T34" fmla="*/ 5 w 91"/>
                  <a:gd name="T35" fmla="*/ 0 h 73"/>
                  <a:gd name="T36" fmla="*/ 5 w 91"/>
                  <a:gd name="T37" fmla="*/ 1 h 73"/>
                  <a:gd name="T38" fmla="*/ 5 w 91"/>
                  <a:gd name="T39" fmla="*/ 1 h 73"/>
                  <a:gd name="T40" fmla="*/ 5 w 91"/>
                  <a:gd name="T41" fmla="*/ 1 h 73"/>
                  <a:gd name="T42" fmla="*/ 5 w 91"/>
                  <a:gd name="T43" fmla="*/ 1 h 73"/>
                  <a:gd name="T44" fmla="*/ 5 w 91"/>
                  <a:gd name="T45" fmla="*/ 1 h 73"/>
                  <a:gd name="T46" fmla="*/ 4 w 91"/>
                  <a:gd name="T47" fmla="*/ 1 h 73"/>
                  <a:gd name="T48" fmla="*/ 4 w 91"/>
                  <a:gd name="T49" fmla="*/ 1 h 73"/>
                  <a:gd name="T50" fmla="*/ 4 w 91"/>
                  <a:gd name="T51" fmla="*/ 1 h 73"/>
                  <a:gd name="T52" fmla="*/ 4 w 91"/>
                  <a:gd name="T53" fmla="*/ 4 h 73"/>
                  <a:gd name="T54" fmla="*/ 3 w 91"/>
                  <a:gd name="T55" fmla="*/ 4 h 73"/>
                  <a:gd name="T56" fmla="*/ 3 w 91"/>
                  <a:gd name="T57" fmla="*/ 5 h 73"/>
                  <a:gd name="T58" fmla="*/ 4 w 91"/>
                  <a:gd name="T59" fmla="*/ 5 h 73"/>
                  <a:gd name="T60" fmla="*/ 4 w 91"/>
                  <a:gd name="T61" fmla="*/ 5 h 73"/>
                  <a:gd name="T62" fmla="*/ 4 w 91"/>
                  <a:gd name="T63" fmla="*/ 5 h 73"/>
                  <a:gd name="T64" fmla="*/ 2 w 91"/>
                  <a:gd name="T65" fmla="*/ 5 h 73"/>
                  <a:gd name="T66" fmla="*/ 2 w 91"/>
                  <a:gd name="T67" fmla="*/ 5 h 73"/>
                  <a:gd name="T68" fmla="*/ 3 w 91"/>
                  <a:gd name="T69" fmla="*/ 5 h 73"/>
                  <a:gd name="T70" fmla="*/ 3 w 91"/>
                  <a:gd name="T71" fmla="*/ 5 h 73"/>
                  <a:gd name="T72" fmla="*/ 3 w 91"/>
                  <a:gd name="T73" fmla="*/ 4 h 73"/>
                  <a:gd name="T74" fmla="*/ 3 w 91"/>
                  <a:gd name="T75" fmla="*/ 4 h 73"/>
                  <a:gd name="T76" fmla="*/ 3 w 91"/>
                  <a:gd name="T77" fmla="*/ 3 h 73"/>
                  <a:gd name="T78" fmla="*/ 1 w 91"/>
                  <a:gd name="T79" fmla="*/ 3 h 73"/>
                  <a:gd name="T80" fmla="*/ 1 w 91"/>
                  <a:gd name="T81" fmla="*/ 4 h 73"/>
                  <a:gd name="T82" fmla="*/ 1 w 91"/>
                  <a:gd name="T83" fmla="*/ 4 h 73"/>
                  <a:gd name="T84" fmla="*/ 1 w 91"/>
                  <a:gd name="T85" fmla="*/ 5 h 73"/>
                  <a:gd name="T86" fmla="*/ 1 w 91"/>
                  <a:gd name="T87" fmla="*/ 5 h 73"/>
                  <a:gd name="T88" fmla="*/ 1 w 91"/>
                  <a:gd name="T89" fmla="*/ 5 h 73"/>
                  <a:gd name="T90" fmla="*/ 1 w 91"/>
                  <a:gd name="T91" fmla="*/ 5 h 73"/>
                  <a:gd name="T92" fmla="*/ 1 w 91"/>
                  <a:gd name="T93" fmla="*/ 5 h 73"/>
                  <a:gd name="T94" fmla="*/ 0 w 91"/>
                  <a:gd name="T95" fmla="*/ 5 h 73"/>
                  <a:gd name="T96" fmla="*/ 0 w 91"/>
                  <a:gd name="T97" fmla="*/ 5 h 73"/>
                  <a:gd name="T98" fmla="*/ 0 w 91"/>
                  <a:gd name="T99" fmla="*/ 5 h 73"/>
                  <a:gd name="T100" fmla="*/ 0 w 91"/>
                  <a:gd name="T101" fmla="*/ 5 h 73"/>
                  <a:gd name="T102" fmla="*/ 0 w 91"/>
                  <a:gd name="T103" fmla="*/ 4 h 73"/>
                  <a:gd name="T104" fmla="*/ 0 w 91"/>
                  <a:gd name="T105" fmla="*/ 4 h 73"/>
                  <a:gd name="T106" fmla="*/ 1 w 91"/>
                  <a:gd name="T107" fmla="*/ 1 h 73"/>
                  <a:gd name="T108" fmla="*/ 1 w 91"/>
                  <a:gd name="T109" fmla="*/ 1 h 73"/>
                  <a:gd name="T110" fmla="*/ 1 w 91"/>
                  <a:gd name="T111" fmla="*/ 1 h 73"/>
                  <a:gd name="T112" fmla="*/ 1 w 91"/>
                  <a:gd name="T113" fmla="*/ 1 h 73"/>
                  <a:gd name="T114" fmla="*/ 1 w 91"/>
                  <a:gd name="T115" fmla="*/ 1 h 73"/>
                  <a:gd name="T116" fmla="*/ 1 w 91"/>
                  <a:gd name="T117" fmla="*/ 1 h 73"/>
                  <a:gd name="T118" fmla="*/ 1 w 91"/>
                  <a:gd name="T119" fmla="*/ 1 h 73"/>
                  <a:gd name="T120" fmla="*/ 1 w 91"/>
                  <a:gd name="T121" fmla="*/ 1 h 73"/>
                  <a:gd name="T122" fmla="*/ 1 w 91"/>
                  <a:gd name="T123" fmla="*/ 1 h 73"/>
                  <a:gd name="T124" fmla="*/ 1 w 91"/>
                  <a:gd name="T125" fmla="*/ 0 h 7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91"/>
                  <a:gd name="T190" fmla="*/ 0 h 73"/>
                  <a:gd name="T191" fmla="*/ 91 w 91"/>
                  <a:gd name="T192" fmla="*/ 73 h 73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91" h="73">
                    <a:moveTo>
                      <a:pt x="20" y="0"/>
                    </a:moveTo>
                    <a:lnTo>
                      <a:pt x="48" y="0"/>
                    </a:lnTo>
                    <a:lnTo>
                      <a:pt x="48" y="3"/>
                    </a:lnTo>
                    <a:lnTo>
                      <a:pt x="44" y="3"/>
                    </a:lnTo>
                    <a:lnTo>
                      <a:pt x="42" y="4"/>
                    </a:lnTo>
                    <a:lnTo>
                      <a:pt x="41" y="4"/>
                    </a:lnTo>
                    <a:lnTo>
                      <a:pt x="40" y="6"/>
                    </a:lnTo>
                    <a:lnTo>
                      <a:pt x="37" y="11"/>
                    </a:lnTo>
                    <a:lnTo>
                      <a:pt x="35" y="17"/>
                    </a:lnTo>
                    <a:lnTo>
                      <a:pt x="30" y="34"/>
                    </a:lnTo>
                    <a:lnTo>
                      <a:pt x="63" y="34"/>
                    </a:lnTo>
                    <a:lnTo>
                      <a:pt x="69" y="16"/>
                    </a:lnTo>
                    <a:lnTo>
                      <a:pt x="69" y="6"/>
                    </a:lnTo>
                    <a:lnTo>
                      <a:pt x="68" y="4"/>
                    </a:lnTo>
                    <a:lnTo>
                      <a:pt x="68" y="3"/>
                    </a:lnTo>
                    <a:lnTo>
                      <a:pt x="62" y="3"/>
                    </a:lnTo>
                    <a:lnTo>
                      <a:pt x="62" y="0"/>
                    </a:lnTo>
                    <a:lnTo>
                      <a:pt x="91" y="0"/>
                    </a:lnTo>
                    <a:lnTo>
                      <a:pt x="90" y="3"/>
                    </a:lnTo>
                    <a:lnTo>
                      <a:pt x="86" y="3"/>
                    </a:lnTo>
                    <a:lnTo>
                      <a:pt x="84" y="4"/>
                    </a:lnTo>
                    <a:lnTo>
                      <a:pt x="83" y="4"/>
                    </a:lnTo>
                    <a:lnTo>
                      <a:pt x="80" y="6"/>
                    </a:lnTo>
                    <a:lnTo>
                      <a:pt x="79" y="9"/>
                    </a:lnTo>
                    <a:lnTo>
                      <a:pt x="79" y="11"/>
                    </a:lnTo>
                    <a:lnTo>
                      <a:pt x="77" y="16"/>
                    </a:lnTo>
                    <a:lnTo>
                      <a:pt x="65" y="59"/>
                    </a:lnTo>
                    <a:lnTo>
                      <a:pt x="63" y="63"/>
                    </a:lnTo>
                    <a:lnTo>
                      <a:pt x="63" y="69"/>
                    </a:lnTo>
                    <a:lnTo>
                      <a:pt x="65" y="70"/>
                    </a:lnTo>
                    <a:lnTo>
                      <a:pt x="72" y="70"/>
                    </a:lnTo>
                    <a:lnTo>
                      <a:pt x="70" y="73"/>
                    </a:lnTo>
                    <a:lnTo>
                      <a:pt x="44" y="73"/>
                    </a:lnTo>
                    <a:lnTo>
                      <a:pt x="44" y="70"/>
                    </a:lnTo>
                    <a:lnTo>
                      <a:pt x="49" y="70"/>
                    </a:lnTo>
                    <a:lnTo>
                      <a:pt x="54" y="66"/>
                    </a:lnTo>
                    <a:lnTo>
                      <a:pt x="55" y="62"/>
                    </a:lnTo>
                    <a:lnTo>
                      <a:pt x="56" y="59"/>
                    </a:lnTo>
                    <a:lnTo>
                      <a:pt x="62" y="37"/>
                    </a:lnTo>
                    <a:lnTo>
                      <a:pt x="30" y="37"/>
                    </a:lnTo>
                    <a:lnTo>
                      <a:pt x="23" y="59"/>
                    </a:lnTo>
                    <a:lnTo>
                      <a:pt x="21" y="62"/>
                    </a:lnTo>
                    <a:lnTo>
                      <a:pt x="21" y="69"/>
                    </a:lnTo>
                    <a:lnTo>
                      <a:pt x="23" y="69"/>
                    </a:lnTo>
                    <a:lnTo>
                      <a:pt x="23" y="70"/>
                    </a:lnTo>
                    <a:lnTo>
                      <a:pt x="30" y="70"/>
                    </a:lnTo>
                    <a:lnTo>
                      <a:pt x="28" y="73"/>
                    </a:lnTo>
                    <a:lnTo>
                      <a:pt x="0" y="73"/>
                    </a:lnTo>
                    <a:lnTo>
                      <a:pt x="2" y="70"/>
                    </a:lnTo>
                    <a:lnTo>
                      <a:pt x="7" y="70"/>
                    </a:lnTo>
                    <a:lnTo>
                      <a:pt x="12" y="66"/>
                    </a:lnTo>
                    <a:lnTo>
                      <a:pt x="13" y="62"/>
                    </a:lnTo>
                    <a:lnTo>
                      <a:pt x="14" y="59"/>
                    </a:lnTo>
                    <a:lnTo>
                      <a:pt x="27" y="16"/>
                    </a:lnTo>
                    <a:lnTo>
                      <a:pt x="27" y="13"/>
                    </a:lnTo>
                    <a:lnTo>
                      <a:pt x="28" y="10"/>
                    </a:lnTo>
                    <a:lnTo>
                      <a:pt x="28" y="6"/>
                    </a:lnTo>
                    <a:lnTo>
                      <a:pt x="27" y="6"/>
                    </a:lnTo>
                    <a:lnTo>
                      <a:pt x="27" y="4"/>
                    </a:lnTo>
                    <a:lnTo>
                      <a:pt x="26" y="4"/>
                    </a:lnTo>
                    <a:lnTo>
                      <a:pt x="26" y="3"/>
                    </a:lnTo>
                    <a:lnTo>
                      <a:pt x="20" y="3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21" name="Freeform 422"/>
              <p:cNvSpPr>
                <a:spLocks noEditPoints="1"/>
              </p:cNvSpPr>
              <p:nvPr/>
            </p:nvSpPr>
            <p:spPr bwMode="auto">
              <a:xfrm>
                <a:off x="4862" y="3791"/>
                <a:ext cx="12" cy="35"/>
              </a:xfrm>
              <a:custGeom>
                <a:avLst/>
                <a:gdLst>
                  <a:gd name="T0" fmla="*/ 2 w 24"/>
                  <a:gd name="T1" fmla="*/ 1 h 71"/>
                  <a:gd name="T2" fmla="*/ 1 w 24"/>
                  <a:gd name="T3" fmla="*/ 3 h 71"/>
                  <a:gd name="T4" fmla="*/ 1 w 24"/>
                  <a:gd name="T5" fmla="*/ 3 h 71"/>
                  <a:gd name="T6" fmla="*/ 1 w 24"/>
                  <a:gd name="T7" fmla="*/ 4 h 71"/>
                  <a:gd name="T8" fmla="*/ 1 w 24"/>
                  <a:gd name="T9" fmla="*/ 4 h 71"/>
                  <a:gd name="T10" fmla="*/ 1 w 24"/>
                  <a:gd name="T11" fmla="*/ 3 h 71"/>
                  <a:gd name="T12" fmla="*/ 1 w 24"/>
                  <a:gd name="T13" fmla="*/ 3 h 71"/>
                  <a:gd name="T14" fmla="*/ 2 w 24"/>
                  <a:gd name="T15" fmla="*/ 3 h 71"/>
                  <a:gd name="T16" fmla="*/ 1 w 24"/>
                  <a:gd name="T17" fmla="*/ 4 h 71"/>
                  <a:gd name="T18" fmla="*/ 1 w 24"/>
                  <a:gd name="T19" fmla="*/ 4 h 71"/>
                  <a:gd name="T20" fmla="*/ 1 w 24"/>
                  <a:gd name="T21" fmla="*/ 4 h 71"/>
                  <a:gd name="T22" fmla="*/ 1 w 24"/>
                  <a:gd name="T23" fmla="*/ 4 h 71"/>
                  <a:gd name="T24" fmla="*/ 0 w 24"/>
                  <a:gd name="T25" fmla="*/ 4 h 71"/>
                  <a:gd name="T26" fmla="*/ 0 w 24"/>
                  <a:gd name="T27" fmla="*/ 3 h 71"/>
                  <a:gd name="T28" fmla="*/ 1 w 24"/>
                  <a:gd name="T29" fmla="*/ 2 h 71"/>
                  <a:gd name="T30" fmla="*/ 1 w 24"/>
                  <a:gd name="T31" fmla="*/ 1 h 71"/>
                  <a:gd name="T32" fmla="*/ 1 w 24"/>
                  <a:gd name="T33" fmla="*/ 1 h 71"/>
                  <a:gd name="T34" fmla="*/ 1 w 24"/>
                  <a:gd name="T35" fmla="*/ 1 h 71"/>
                  <a:gd name="T36" fmla="*/ 1 w 24"/>
                  <a:gd name="T37" fmla="*/ 1 h 71"/>
                  <a:gd name="T38" fmla="*/ 1 w 24"/>
                  <a:gd name="T39" fmla="*/ 1 h 71"/>
                  <a:gd name="T40" fmla="*/ 1 w 24"/>
                  <a:gd name="T41" fmla="*/ 1 h 71"/>
                  <a:gd name="T42" fmla="*/ 1 w 24"/>
                  <a:gd name="T43" fmla="*/ 1 h 71"/>
                  <a:gd name="T44" fmla="*/ 2 w 24"/>
                  <a:gd name="T45" fmla="*/ 1 h 71"/>
                  <a:gd name="T46" fmla="*/ 2 w 24"/>
                  <a:gd name="T47" fmla="*/ 0 h 71"/>
                  <a:gd name="T48" fmla="*/ 2 w 24"/>
                  <a:gd name="T49" fmla="*/ 0 h 71"/>
                  <a:gd name="T50" fmla="*/ 2 w 24"/>
                  <a:gd name="T51" fmla="*/ 0 h 71"/>
                  <a:gd name="T52" fmla="*/ 2 w 24"/>
                  <a:gd name="T53" fmla="*/ 0 h 71"/>
                  <a:gd name="T54" fmla="*/ 2 w 24"/>
                  <a:gd name="T55" fmla="*/ 0 h 71"/>
                  <a:gd name="T56" fmla="*/ 2 w 24"/>
                  <a:gd name="T57" fmla="*/ 0 h 71"/>
                  <a:gd name="T58" fmla="*/ 1 w 24"/>
                  <a:gd name="T59" fmla="*/ 0 h 71"/>
                  <a:gd name="T60" fmla="*/ 1 w 24"/>
                  <a:gd name="T61" fmla="*/ 0 h 71"/>
                  <a:gd name="T62" fmla="*/ 2 w 24"/>
                  <a:gd name="T63" fmla="*/ 0 h 7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4"/>
                  <a:gd name="T97" fmla="*/ 0 h 71"/>
                  <a:gd name="T98" fmla="*/ 24 w 24"/>
                  <a:gd name="T99" fmla="*/ 71 h 7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4" h="71">
                    <a:moveTo>
                      <a:pt x="19" y="20"/>
                    </a:moveTo>
                    <a:lnTo>
                      <a:pt x="10" y="59"/>
                    </a:lnTo>
                    <a:lnTo>
                      <a:pt x="8" y="61"/>
                    </a:lnTo>
                    <a:lnTo>
                      <a:pt x="8" y="65"/>
                    </a:lnTo>
                    <a:lnTo>
                      <a:pt x="11" y="65"/>
                    </a:lnTo>
                    <a:lnTo>
                      <a:pt x="14" y="61"/>
                    </a:lnTo>
                    <a:lnTo>
                      <a:pt x="15" y="58"/>
                    </a:lnTo>
                    <a:lnTo>
                      <a:pt x="18" y="59"/>
                    </a:lnTo>
                    <a:lnTo>
                      <a:pt x="10" y="68"/>
                    </a:lnTo>
                    <a:lnTo>
                      <a:pt x="7" y="69"/>
                    </a:lnTo>
                    <a:lnTo>
                      <a:pt x="5" y="71"/>
                    </a:lnTo>
                    <a:lnTo>
                      <a:pt x="3" y="71"/>
                    </a:lnTo>
                    <a:lnTo>
                      <a:pt x="0" y="69"/>
                    </a:lnTo>
                    <a:lnTo>
                      <a:pt x="0" y="59"/>
                    </a:lnTo>
                    <a:lnTo>
                      <a:pt x="8" y="34"/>
                    </a:lnTo>
                    <a:lnTo>
                      <a:pt x="10" y="31"/>
                    </a:lnTo>
                    <a:lnTo>
                      <a:pt x="10" y="26"/>
                    </a:lnTo>
                    <a:lnTo>
                      <a:pt x="8" y="26"/>
                    </a:lnTo>
                    <a:lnTo>
                      <a:pt x="8" y="24"/>
                    </a:lnTo>
                    <a:lnTo>
                      <a:pt x="4" y="24"/>
                    </a:lnTo>
                    <a:lnTo>
                      <a:pt x="3" y="26"/>
                    </a:lnTo>
                    <a:lnTo>
                      <a:pt x="3" y="23"/>
                    </a:lnTo>
                    <a:lnTo>
                      <a:pt x="19" y="20"/>
                    </a:lnTo>
                    <a:close/>
                    <a:moveTo>
                      <a:pt x="17" y="0"/>
                    </a:moveTo>
                    <a:lnTo>
                      <a:pt x="21" y="0"/>
                    </a:lnTo>
                    <a:lnTo>
                      <a:pt x="24" y="2"/>
                    </a:lnTo>
                    <a:lnTo>
                      <a:pt x="24" y="9"/>
                    </a:lnTo>
                    <a:lnTo>
                      <a:pt x="22" y="10"/>
                    </a:lnTo>
                    <a:lnTo>
                      <a:pt x="17" y="10"/>
                    </a:lnTo>
                    <a:lnTo>
                      <a:pt x="14" y="7"/>
                    </a:lnTo>
                    <a:lnTo>
                      <a:pt x="14" y="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22" name="Freeform 423"/>
              <p:cNvSpPr>
                <a:spLocks/>
              </p:cNvSpPr>
              <p:nvPr/>
            </p:nvSpPr>
            <p:spPr bwMode="auto">
              <a:xfrm>
                <a:off x="4874" y="3801"/>
                <a:ext cx="21" cy="25"/>
              </a:xfrm>
              <a:custGeom>
                <a:avLst/>
                <a:gdLst>
                  <a:gd name="T0" fmla="*/ 2 w 40"/>
                  <a:gd name="T1" fmla="*/ 0 h 51"/>
                  <a:gd name="T2" fmla="*/ 2 w 40"/>
                  <a:gd name="T3" fmla="*/ 0 h 51"/>
                  <a:gd name="T4" fmla="*/ 2 w 40"/>
                  <a:gd name="T5" fmla="*/ 0 h 51"/>
                  <a:gd name="T6" fmla="*/ 3 w 40"/>
                  <a:gd name="T7" fmla="*/ 0 h 51"/>
                  <a:gd name="T8" fmla="*/ 3 w 40"/>
                  <a:gd name="T9" fmla="*/ 0 h 51"/>
                  <a:gd name="T10" fmla="*/ 3 w 40"/>
                  <a:gd name="T11" fmla="*/ 0 h 51"/>
                  <a:gd name="T12" fmla="*/ 3 w 40"/>
                  <a:gd name="T13" fmla="*/ 0 h 51"/>
                  <a:gd name="T14" fmla="*/ 3 w 40"/>
                  <a:gd name="T15" fmla="*/ 0 h 51"/>
                  <a:gd name="T16" fmla="*/ 3 w 40"/>
                  <a:gd name="T17" fmla="*/ 1 h 51"/>
                  <a:gd name="T18" fmla="*/ 3 w 40"/>
                  <a:gd name="T19" fmla="*/ 1 h 51"/>
                  <a:gd name="T20" fmla="*/ 3 w 40"/>
                  <a:gd name="T21" fmla="*/ 0 h 51"/>
                  <a:gd name="T22" fmla="*/ 3 w 40"/>
                  <a:gd name="T23" fmla="*/ 0 h 51"/>
                  <a:gd name="T24" fmla="*/ 3 w 40"/>
                  <a:gd name="T25" fmla="*/ 0 h 51"/>
                  <a:gd name="T26" fmla="*/ 2 w 40"/>
                  <a:gd name="T27" fmla="*/ 0 h 51"/>
                  <a:gd name="T28" fmla="*/ 2 w 40"/>
                  <a:gd name="T29" fmla="*/ 0 h 51"/>
                  <a:gd name="T30" fmla="*/ 2 w 40"/>
                  <a:gd name="T31" fmla="*/ 0 h 51"/>
                  <a:gd name="T32" fmla="*/ 2 w 40"/>
                  <a:gd name="T33" fmla="*/ 0 h 51"/>
                  <a:gd name="T34" fmla="*/ 2 w 40"/>
                  <a:gd name="T35" fmla="*/ 0 h 51"/>
                  <a:gd name="T36" fmla="*/ 2 w 40"/>
                  <a:gd name="T37" fmla="*/ 0 h 51"/>
                  <a:gd name="T38" fmla="*/ 2 w 40"/>
                  <a:gd name="T39" fmla="*/ 0 h 51"/>
                  <a:gd name="T40" fmla="*/ 2 w 40"/>
                  <a:gd name="T41" fmla="*/ 0 h 51"/>
                  <a:gd name="T42" fmla="*/ 2 w 40"/>
                  <a:gd name="T43" fmla="*/ 0 h 51"/>
                  <a:gd name="T44" fmla="*/ 2 w 40"/>
                  <a:gd name="T45" fmla="*/ 0 h 51"/>
                  <a:gd name="T46" fmla="*/ 2 w 40"/>
                  <a:gd name="T47" fmla="*/ 1 h 51"/>
                  <a:gd name="T48" fmla="*/ 2 w 40"/>
                  <a:gd name="T49" fmla="*/ 1 h 51"/>
                  <a:gd name="T50" fmla="*/ 3 w 40"/>
                  <a:gd name="T51" fmla="*/ 1 h 51"/>
                  <a:gd name="T52" fmla="*/ 3 w 40"/>
                  <a:gd name="T53" fmla="*/ 2 h 51"/>
                  <a:gd name="T54" fmla="*/ 3 w 40"/>
                  <a:gd name="T55" fmla="*/ 2 h 51"/>
                  <a:gd name="T56" fmla="*/ 3 w 40"/>
                  <a:gd name="T57" fmla="*/ 2 h 51"/>
                  <a:gd name="T58" fmla="*/ 2 w 40"/>
                  <a:gd name="T59" fmla="*/ 3 h 51"/>
                  <a:gd name="T60" fmla="*/ 2 w 40"/>
                  <a:gd name="T61" fmla="*/ 3 h 51"/>
                  <a:gd name="T62" fmla="*/ 1 w 40"/>
                  <a:gd name="T63" fmla="*/ 3 h 51"/>
                  <a:gd name="T64" fmla="*/ 1 w 40"/>
                  <a:gd name="T65" fmla="*/ 3 h 51"/>
                  <a:gd name="T66" fmla="*/ 1 w 40"/>
                  <a:gd name="T67" fmla="*/ 3 h 51"/>
                  <a:gd name="T68" fmla="*/ 1 w 40"/>
                  <a:gd name="T69" fmla="*/ 2 h 51"/>
                  <a:gd name="T70" fmla="*/ 1 w 40"/>
                  <a:gd name="T71" fmla="*/ 2 h 51"/>
                  <a:gd name="T72" fmla="*/ 1 w 40"/>
                  <a:gd name="T73" fmla="*/ 3 h 51"/>
                  <a:gd name="T74" fmla="*/ 1 w 40"/>
                  <a:gd name="T75" fmla="*/ 3 h 51"/>
                  <a:gd name="T76" fmla="*/ 0 w 40"/>
                  <a:gd name="T77" fmla="*/ 3 h 51"/>
                  <a:gd name="T78" fmla="*/ 1 w 40"/>
                  <a:gd name="T79" fmla="*/ 2 h 51"/>
                  <a:gd name="T80" fmla="*/ 1 w 40"/>
                  <a:gd name="T81" fmla="*/ 2 h 51"/>
                  <a:gd name="T82" fmla="*/ 1 w 40"/>
                  <a:gd name="T83" fmla="*/ 2 h 51"/>
                  <a:gd name="T84" fmla="*/ 1 w 40"/>
                  <a:gd name="T85" fmla="*/ 2 h 51"/>
                  <a:gd name="T86" fmla="*/ 1 w 40"/>
                  <a:gd name="T87" fmla="*/ 2 h 51"/>
                  <a:gd name="T88" fmla="*/ 1 w 40"/>
                  <a:gd name="T89" fmla="*/ 3 h 51"/>
                  <a:gd name="T90" fmla="*/ 2 w 40"/>
                  <a:gd name="T91" fmla="*/ 3 h 51"/>
                  <a:gd name="T92" fmla="*/ 2 w 40"/>
                  <a:gd name="T93" fmla="*/ 2 h 51"/>
                  <a:gd name="T94" fmla="*/ 2 w 40"/>
                  <a:gd name="T95" fmla="*/ 2 h 51"/>
                  <a:gd name="T96" fmla="*/ 2 w 40"/>
                  <a:gd name="T97" fmla="*/ 2 h 51"/>
                  <a:gd name="T98" fmla="*/ 2 w 40"/>
                  <a:gd name="T99" fmla="*/ 2 h 51"/>
                  <a:gd name="T100" fmla="*/ 2 w 40"/>
                  <a:gd name="T101" fmla="*/ 2 h 51"/>
                  <a:gd name="T102" fmla="*/ 2 w 40"/>
                  <a:gd name="T103" fmla="*/ 2 h 51"/>
                  <a:gd name="T104" fmla="*/ 1 w 40"/>
                  <a:gd name="T105" fmla="*/ 1 h 51"/>
                  <a:gd name="T106" fmla="*/ 1 w 40"/>
                  <a:gd name="T107" fmla="*/ 1 h 51"/>
                  <a:gd name="T108" fmla="*/ 1 w 40"/>
                  <a:gd name="T109" fmla="*/ 1 h 51"/>
                  <a:gd name="T110" fmla="*/ 1 w 40"/>
                  <a:gd name="T111" fmla="*/ 0 h 51"/>
                  <a:gd name="T112" fmla="*/ 1 w 40"/>
                  <a:gd name="T113" fmla="*/ 0 h 51"/>
                  <a:gd name="T114" fmla="*/ 1 w 40"/>
                  <a:gd name="T115" fmla="*/ 0 h 51"/>
                  <a:gd name="T116" fmla="*/ 2 w 40"/>
                  <a:gd name="T117" fmla="*/ 0 h 51"/>
                  <a:gd name="T118" fmla="*/ 2 w 40"/>
                  <a:gd name="T119" fmla="*/ 0 h 51"/>
                  <a:gd name="T120" fmla="*/ 2 w 40"/>
                  <a:gd name="T121" fmla="*/ 0 h 5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0"/>
                  <a:gd name="T184" fmla="*/ 0 h 51"/>
                  <a:gd name="T185" fmla="*/ 40 w 40"/>
                  <a:gd name="T186" fmla="*/ 51 h 5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0" h="51">
                    <a:moveTo>
                      <a:pt x="25" y="0"/>
                    </a:moveTo>
                    <a:lnTo>
                      <a:pt x="28" y="0"/>
                    </a:lnTo>
                    <a:lnTo>
                      <a:pt x="29" y="2"/>
                    </a:lnTo>
                    <a:lnTo>
                      <a:pt x="32" y="3"/>
                    </a:lnTo>
                    <a:lnTo>
                      <a:pt x="33" y="4"/>
                    </a:lnTo>
                    <a:lnTo>
                      <a:pt x="35" y="4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38" y="17"/>
                    </a:lnTo>
                    <a:lnTo>
                      <a:pt x="35" y="17"/>
                    </a:lnTo>
                    <a:lnTo>
                      <a:pt x="35" y="13"/>
                    </a:lnTo>
                    <a:lnTo>
                      <a:pt x="33" y="9"/>
                    </a:lnTo>
                    <a:lnTo>
                      <a:pt x="33" y="6"/>
                    </a:lnTo>
                    <a:lnTo>
                      <a:pt x="29" y="4"/>
                    </a:lnTo>
                    <a:lnTo>
                      <a:pt x="26" y="3"/>
                    </a:lnTo>
                    <a:lnTo>
                      <a:pt x="25" y="3"/>
                    </a:lnTo>
                    <a:lnTo>
                      <a:pt x="22" y="4"/>
                    </a:lnTo>
                    <a:lnTo>
                      <a:pt x="22" y="6"/>
                    </a:lnTo>
                    <a:lnTo>
                      <a:pt x="21" y="7"/>
                    </a:lnTo>
                    <a:lnTo>
                      <a:pt x="19" y="7"/>
                    </a:lnTo>
                    <a:lnTo>
                      <a:pt x="19" y="11"/>
                    </a:lnTo>
                    <a:lnTo>
                      <a:pt x="21" y="13"/>
                    </a:lnTo>
                    <a:lnTo>
                      <a:pt x="21" y="14"/>
                    </a:lnTo>
                    <a:lnTo>
                      <a:pt x="28" y="21"/>
                    </a:lnTo>
                    <a:lnTo>
                      <a:pt x="30" y="25"/>
                    </a:lnTo>
                    <a:lnTo>
                      <a:pt x="32" y="28"/>
                    </a:lnTo>
                    <a:lnTo>
                      <a:pt x="33" y="32"/>
                    </a:lnTo>
                    <a:lnTo>
                      <a:pt x="35" y="35"/>
                    </a:lnTo>
                    <a:lnTo>
                      <a:pt x="32" y="44"/>
                    </a:lnTo>
                    <a:lnTo>
                      <a:pt x="26" y="49"/>
                    </a:lnTo>
                    <a:lnTo>
                      <a:pt x="22" y="51"/>
                    </a:lnTo>
                    <a:lnTo>
                      <a:pt x="14" y="51"/>
                    </a:lnTo>
                    <a:lnTo>
                      <a:pt x="8" y="48"/>
                    </a:lnTo>
                    <a:lnTo>
                      <a:pt x="7" y="48"/>
                    </a:lnTo>
                    <a:lnTo>
                      <a:pt x="7" y="46"/>
                    </a:lnTo>
                    <a:lnTo>
                      <a:pt x="5" y="46"/>
                    </a:lnTo>
                    <a:lnTo>
                      <a:pt x="4" y="48"/>
                    </a:lnTo>
                    <a:lnTo>
                      <a:pt x="2" y="51"/>
                    </a:lnTo>
                    <a:lnTo>
                      <a:pt x="0" y="51"/>
                    </a:lnTo>
                    <a:lnTo>
                      <a:pt x="4" y="34"/>
                    </a:lnTo>
                    <a:lnTo>
                      <a:pt x="5" y="34"/>
                    </a:lnTo>
                    <a:lnTo>
                      <a:pt x="7" y="38"/>
                    </a:lnTo>
                    <a:lnTo>
                      <a:pt x="7" y="42"/>
                    </a:lnTo>
                    <a:lnTo>
                      <a:pt x="11" y="46"/>
                    </a:lnTo>
                    <a:lnTo>
                      <a:pt x="14" y="48"/>
                    </a:lnTo>
                    <a:lnTo>
                      <a:pt x="19" y="48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6" y="41"/>
                    </a:lnTo>
                    <a:lnTo>
                      <a:pt x="26" y="38"/>
                    </a:lnTo>
                    <a:lnTo>
                      <a:pt x="25" y="35"/>
                    </a:lnTo>
                    <a:lnTo>
                      <a:pt x="22" y="32"/>
                    </a:lnTo>
                    <a:lnTo>
                      <a:pt x="16" y="24"/>
                    </a:lnTo>
                    <a:lnTo>
                      <a:pt x="14" y="21"/>
                    </a:lnTo>
                    <a:lnTo>
                      <a:pt x="11" y="16"/>
                    </a:lnTo>
                    <a:lnTo>
                      <a:pt x="11" y="13"/>
                    </a:lnTo>
                    <a:lnTo>
                      <a:pt x="12" y="10"/>
                    </a:lnTo>
                    <a:lnTo>
                      <a:pt x="12" y="7"/>
                    </a:lnTo>
                    <a:lnTo>
                      <a:pt x="18" y="2"/>
                    </a:lnTo>
                    <a:lnTo>
                      <a:pt x="21" y="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23" name="Freeform 424"/>
              <p:cNvSpPr>
                <a:spLocks/>
              </p:cNvSpPr>
              <p:nvPr/>
            </p:nvSpPr>
            <p:spPr bwMode="auto">
              <a:xfrm>
                <a:off x="4897" y="3795"/>
                <a:ext cx="15" cy="31"/>
              </a:xfrm>
              <a:custGeom>
                <a:avLst/>
                <a:gdLst>
                  <a:gd name="T0" fmla="*/ 2 w 29"/>
                  <a:gd name="T1" fmla="*/ 0 h 64"/>
                  <a:gd name="T2" fmla="*/ 2 w 29"/>
                  <a:gd name="T3" fmla="*/ 0 h 64"/>
                  <a:gd name="T4" fmla="*/ 2 w 29"/>
                  <a:gd name="T5" fmla="*/ 0 h 64"/>
                  <a:gd name="T6" fmla="*/ 2 w 29"/>
                  <a:gd name="T7" fmla="*/ 0 h 64"/>
                  <a:gd name="T8" fmla="*/ 2 w 29"/>
                  <a:gd name="T9" fmla="*/ 1 h 64"/>
                  <a:gd name="T10" fmla="*/ 2 w 29"/>
                  <a:gd name="T11" fmla="*/ 1 h 64"/>
                  <a:gd name="T12" fmla="*/ 1 w 29"/>
                  <a:gd name="T13" fmla="*/ 3 h 64"/>
                  <a:gd name="T14" fmla="*/ 1 w 29"/>
                  <a:gd name="T15" fmla="*/ 3 h 64"/>
                  <a:gd name="T16" fmla="*/ 1 w 29"/>
                  <a:gd name="T17" fmla="*/ 3 h 64"/>
                  <a:gd name="T18" fmla="*/ 1 w 29"/>
                  <a:gd name="T19" fmla="*/ 3 h 64"/>
                  <a:gd name="T20" fmla="*/ 1 w 29"/>
                  <a:gd name="T21" fmla="*/ 3 h 64"/>
                  <a:gd name="T22" fmla="*/ 1 w 29"/>
                  <a:gd name="T23" fmla="*/ 3 h 64"/>
                  <a:gd name="T24" fmla="*/ 1 w 29"/>
                  <a:gd name="T25" fmla="*/ 3 h 64"/>
                  <a:gd name="T26" fmla="*/ 1 w 29"/>
                  <a:gd name="T27" fmla="*/ 3 h 64"/>
                  <a:gd name="T28" fmla="*/ 1 w 29"/>
                  <a:gd name="T29" fmla="*/ 3 h 64"/>
                  <a:gd name="T30" fmla="*/ 2 w 29"/>
                  <a:gd name="T31" fmla="*/ 3 h 64"/>
                  <a:gd name="T32" fmla="*/ 2 w 29"/>
                  <a:gd name="T33" fmla="*/ 3 h 64"/>
                  <a:gd name="T34" fmla="*/ 1 w 29"/>
                  <a:gd name="T35" fmla="*/ 3 h 64"/>
                  <a:gd name="T36" fmla="*/ 1 w 29"/>
                  <a:gd name="T37" fmla="*/ 3 h 64"/>
                  <a:gd name="T38" fmla="*/ 1 w 29"/>
                  <a:gd name="T39" fmla="*/ 3 h 64"/>
                  <a:gd name="T40" fmla="*/ 1 w 29"/>
                  <a:gd name="T41" fmla="*/ 3 h 64"/>
                  <a:gd name="T42" fmla="*/ 1 w 29"/>
                  <a:gd name="T43" fmla="*/ 3 h 64"/>
                  <a:gd name="T44" fmla="*/ 1 w 29"/>
                  <a:gd name="T45" fmla="*/ 3 h 64"/>
                  <a:gd name="T46" fmla="*/ 0 w 29"/>
                  <a:gd name="T47" fmla="*/ 3 h 64"/>
                  <a:gd name="T48" fmla="*/ 0 w 29"/>
                  <a:gd name="T49" fmla="*/ 3 h 64"/>
                  <a:gd name="T50" fmla="*/ 1 w 29"/>
                  <a:gd name="T51" fmla="*/ 2 h 64"/>
                  <a:gd name="T52" fmla="*/ 1 w 29"/>
                  <a:gd name="T53" fmla="*/ 1 h 64"/>
                  <a:gd name="T54" fmla="*/ 1 w 29"/>
                  <a:gd name="T55" fmla="*/ 1 h 64"/>
                  <a:gd name="T56" fmla="*/ 1 w 29"/>
                  <a:gd name="T57" fmla="*/ 1 h 64"/>
                  <a:gd name="T58" fmla="*/ 1 w 29"/>
                  <a:gd name="T59" fmla="*/ 0 h 64"/>
                  <a:gd name="T60" fmla="*/ 1 w 29"/>
                  <a:gd name="T61" fmla="*/ 0 h 64"/>
                  <a:gd name="T62" fmla="*/ 1 w 29"/>
                  <a:gd name="T63" fmla="*/ 0 h 64"/>
                  <a:gd name="T64" fmla="*/ 2 w 29"/>
                  <a:gd name="T65" fmla="*/ 0 h 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9"/>
                  <a:gd name="T100" fmla="*/ 0 h 64"/>
                  <a:gd name="T101" fmla="*/ 29 w 29"/>
                  <a:gd name="T102" fmla="*/ 64 h 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9" h="64">
                    <a:moveTo>
                      <a:pt x="21" y="0"/>
                    </a:moveTo>
                    <a:lnTo>
                      <a:pt x="24" y="0"/>
                    </a:lnTo>
                    <a:lnTo>
                      <a:pt x="20" y="15"/>
                    </a:lnTo>
                    <a:lnTo>
                      <a:pt x="29" y="15"/>
                    </a:lnTo>
                    <a:lnTo>
                      <a:pt x="29" y="17"/>
                    </a:lnTo>
                    <a:lnTo>
                      <a:pt x="18" y="17"/>
                    </a:lnTo>
                    <a:lnTo>
                      <a:pt x="10" y="50"/>
                    </a:lnTo>
                    <a:lnTo>
                      <a:pt x="8" y="52"/>
                    </a:lnTo>
                    <a:lnTo>
                      <a:pt x="8" y="59"/>
                    </a:lnTo>
                    <a:lnTo>
                      <a:pt x="10" y="59"/>
                    </a:lnTo>
                    <a:lnTo>
                      <a:pt x="10" y="58"/>
                    </a:lnTo>
                    <a:lnTo>
                      <a:pt x="11" y="58"/>
                    </a:lnTo>
                    <a:lnTo>
                      <a:pt x="11" y="57"/>
                    </a:lnTo>
                    <a:lnTo>
                      <a:pt x="13" y="55"/>
                    </a:lnTo>
                    <a:lnTo>
                      <a:pt x="15" y="54"/>
                    </a:lnTo>
                    <a:lnTo>
                      <a:pt x="17" y="51"/>
                    </a:lnTo>
                    <a:lnTo>
                      <a:pt x="18" y="52"/>
                    </a:lnTo>
                    <a:lnTo>
                      <a:pt x="15" y="57"/>
                    </a:lnTo>
                    <a:lnTo>
                      <a:pt x="13" y="59"/>
                    </a:lnTo>
                    <a:lnTo>
                      <a:pt x="10" y="61"/>
                    </a:lnTo>
                    <a:lnTo>
                      <a:pt x="8" y="62"/>
                    </a:lnTo>
                    <a:lnTo>
                      <a:pt x="6" y="64"/>
                    </a:lnTo>
                    <a:lnTo>
                      <a:pt x="3" y="64"/>
                    </a:lnTo>
                    <a:lnTo>
                      <a:pt x="0" y="62"/>
                    </a:lnTo>
                    <a:lnTo>
                      <a:pt x="0" y="52"/>
                    </a:lnTo>
                    <a:lnTo>
                      <a:pt x="1" y="48"/>
                    </a:lnTo>
                    <a:lnTo>
                      <a:pt x="11" y="17"/>
                    </a:lnTo>
                    <a:lnTo>
                      <a:pt x="1" y="17"/>
                    </a:lnTo>
                    <a:lnTo>
                      <a:pt x="3" y="16"/>
                    </a:lnTo>
                    <a:lnTo>
                      <a:pt x="8" y="15"/>
                    </a:lnTo>
                    <a:lnTo>
                      <a:pt x="13" y="12"/>
                    </a:lnTo>
                    <a:lnTo>
                      <a:pt x="15" y="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24" name="Freeform 425"/>
              <p:cNvSpPr>
                <a:spLocks noEditPoints="1"/>
              </p:cNvSpPr>
              <p:nvPr/>
            </p:nvSpPr>
            <p:spPr bwMode="auto">
              <a:xfrm>
                <a:off x="4912" y="3801"/>
                <a:ext cx="23" cy="25"/>
              </a:xfrm>
              <a:custGeom>
                <a:avLst/>
                <a:gdLst>
                  <a:gd name="T0" fmla="*/ 1 w 47"/>
                  <a:gd name="T1" fmla="*/ 0 h 51"/>
                  <a:gd name="T2" fmla="*/ 1 w 47"/>
                  <a:gd name="T3" fmla="*/ 0 h 51"/>
                  <a:gd name="T4" fmla="*/ 1 w 47"/>
                  <a:gd name="T5" fmla="*/ 0 h 51"/>
                  <a:gd name="T6" fmla="*/ 0 w 47"/>
                  <a:gd name="T7" fmla="*/ 1 h 51"/>
                  <a:gd name="T8" fmla="*/ 0 w 47"/>
                  <a:gd name="T9" fmla="*/ 2 h 51"/>
                  <a:gd name="T10" fmla="*/ 0 w 47"/>
                  <a:gd name="T11" fmla="*/ 2 h 51"/>
                  <a:gd name="T12" fmla="*/ 0 w 47"/>
                  <a:gd name="T13" fmla="*/ 2 h 51"/>
                  <a:gd name="T14" fmla="*/ 0 w 47"/>
                  <a:gd name="T15" fmla="*/ 2 h 51"/>
                  <a:gd name="T16" fmla="*/ 0 w 47"/>
                  <a:gd name="T17" fmla="*/ 3 h 51"/>
                  <a:gd name="T18" fmla="*/ 1 w 47"/>
                  <a:gd name="T19" fmla="*/ 3 h 51"/>
                  <a:gd name="T20" fmla="*/ 1 w 47"/>
                  <a:gd name="T21" fmla="*/ 2 h 51"/>
                  <a:gd name="T22" fmla="*/ 1 w 47"/>
                  <a:gd name="T23" fmla="*/ 2 h 51"/>
                  <a:gd name="T24" fmla="*/ 2 w 47"/>
                  <a:gd name="T25" fmla="*/ 1 h 51"/>
                  <a:gd name="T26" fmla="*/ 2 w 47"/>
                  <a:gd name="T27" fmla="*/ 0 h 51"/>
                  <a:gd name="T28" fmla="*/ 2 w 47"/>
                  <a:gd name="T29" fmla="*/ 0 h 51"/>
                  <a:gd name="T30" fmla="*/ 1 w 47"/>
                  <a:gd name="T31" fmla="*/ 0 h 51"/>
                  <a:gd name="T32" fmla="*/ 1 w 47"/>
                  <a:gd name="T33" fmla="*/ 0 h 51"/>
                  <a:gd name="T34" fmla="*/ 1 w 47"/>
                  <a:gd name="T35" fmla="*/ 0 h 51"/>
                  <a:gd name="T36" fmla="*/ 2 w 47"/>
                  <a:gd name="T37" fmla="*/ 0 h 51"/>
                  <a:gd name="T38" fmla="*/ 2 w 47"/>
                  <a:gd name="T39" fmla="*/ 0 h 51"/>
                  <a:gd name="T40" fmla="*/ 2 w 47"/>
                  <a:gd name="T41" fmla="*/ 0 h 51"/>
                  <a:gd name="T42" fmla="*/ 2 w 47"/>
                  <a:gd name="T43" fmla="*/ 1 h 51"/>
                  <a:gd name="T44" fmla="*/ 2 w 47"/>
                  <a:gd name="T45" fmla="*/ 1 h 51"/>
                  <a:gd name="T46" fmla="*/ 2 w 47"/>
                  <a:gd name="T47" fmla="*/ 2 h 51"/>
                  <a:gd name="T48" fmla="*/ 2 w 47"/>
                  <a:gd name="T49" fmla="*/ 2 h 51"/>
                  <a:gd name="T50" fmla="*/ 2 w 47"/>
                  <a:gd name="T51" fmla="*/ 2 h 51"/>
                  <a:gd name="T52" fmla="*/ 2 w 47"/>
                  <a:gd name="T53" fmla="*/ 2 h 51"/>
                  <a:gd name="T54" fmla="*/ 1 w 47"/>
                  <a:gd name="T55" fmla="*/ 2 h 51"/>
                  <a:gd name="T56" fmla="*/ 1 w 47"/>
                  <a:gd name="T57" fmla="*/ 3 h 51"/>
                  <a:gd name="T58" fmla="*/ 1 w 47"/>
                  <a:gd name="T59" fmla="*/ 3 h 51"/>
                  <a:gd name="T60" fmla="*/ 0 w 47"/>
                  <a:gd name="T61" fmla="*/ 3 h 51"/>
                  <a:gd name="T62" fmla="*/ 0 w 47"/>
                  <a:gd name="T63" fmla="*/ 3 h 51"/>
                  <a:gd name="T64" fmla="*/ 0 w 47"/>
                  <a:gd name="T65" fmla="*/ 2 h 51"/>
                  <a:gd name="T66" fmla="*/ 0 w 47"/>
                  <a:gd name="T67" fmla="*/ 2 h 51"/>
                  <a:gd name="T68" fmla="*/ 0 w 47"/>
                  <a:gd name="T69" fmla="*/ 2 h 51"/>
                  <a:gd name="T70" fmla="*/ 0 w 47"/>
                  <a:gd name="T71" fmla="*/ 1 h 51"/>
                  <a:gd name="T72" fmla="*/ 0 w 47"/>
                  <a:gd name="T73" fmla="*/ 1 h 51"/>
                  <a:gd name="T74" fmla="*/ 0 w 47"/>
                  <a:gd name="T75" fmla="*/ 1 h 51"/>
                  <a:gd name="T76" fmla="*/ 0 w 47"/>
                  <a:gd name="T77" fmla="*/ 0 h 51"/>
                  <a:gd name="T78" fmla="*/ 0 w 47"/>
                  <a:gd name="T79" fmla="*/ 0 h 51"/>
                  <a:gd name="T80" fmla="*/ 1 w 47"/>
                  <a:gd name="T81" fmla="*/ 0 h 51"/>
                  <a:gd name="T82" fmla="*/ 1 w 47"/>
                  <a:gd name="T83" fmla="*/ 0 h 51"/>
                  <a:gd name="T84" fmla="*/ 1 w 47"/>
                  <a:gd name="T85" fmla="*/ 0 h 51"/>
                  <a:gd name="T86" fmla="*/ 1 w 47"/>
                  <a:gd name="T87" fmla="*/ 0 h 5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7"/>
                  <a:gd name="T133" fmla="*/ 0 h 51"/>
                  <a:gd name="T134" fmla="*/ 47 w 47"/>
                  <a:gd name="T135" fmla="*/ 51 h 5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7" h="51">
                    <a:moveTo>
                      <a:pt x="26" y="3"/>
                    </a:moveTo>
                    <a:lnTo>
                      <a:pt x="23" y="6"/>
                    </a:lnTo>
                    <a:lnTo>
                      <a:pt x="19" y="9"/>
                    </a:lnTo>
                    <a:lnTo>
                      <a:pt x="10" y="25"/>
                    </a:lnTo>
                    <a:lnTo>
                      <a:pt x="9" y="37"/>
                    </a:lnTo>
                    <a:lnTo>
                      <a:pt x="9" y="39"/>
                    </a:lnTo>
                    <a:lnTo>
                      <a:pt x="10" y="44"/>
                    </a:lnTo>
                    <a:lnTo>
                      <a:pt x="12" y="46"/>
                    </a:lnTo>
                    <a:lnTo>
                      <a:pt x="14" y="48"/>
                    </a:lnTo>
                    <a:lnTo>
                      <a:pt x="21" y="48"/>
                    </a:lnTo>
                    <a:lnTo>
                      <a:pt x="24" y="45"/>
                    </a:lnTo>
                    <a:lnTo>
                      <a:pt x="28" y="42"/>
                    </a:lnTo>
                    <a:lnTo>
                      <a:pt x="37" y="25"/>
                    </a:lnTo>
                    <a:lnTo>
                      <a:pt x="38" y="13"/>
                    </a:lnTo>
                    <a:lnTo>
                      <a:pt x="37" y="9"/>
                    </a:lnTo>
                    <a:lnTo>
                      <a:pt x="31" y="3"/>
                    </a:lnTo>
                    <a:lnTo>
                      <a:pt x="26" y="3"/>
                    </a:lnTo>
                    <a:close/>
                    <a:moveTo>
                      <a:pt x="31" y="0"/>
                    </a:moveTo>
                    <a:lnTo>
                      <a:pt x="40" y="3"/>
                    </a:lnTo>
                    <a:lnTo>
                      <a:pt x="45" y="9"/>
                    </a:lnTo>
                    <a:lnTo>
                      <a:pt x="47" y="13"/>
                    </a:lnTo>
                    <a:lnTo>
                      <a:pt x="47" y="23"/>
                    </a:lnTo>
                    <a:lnTo>
                      <a:pt x="45" y="28"/>
                    </a:lnTo>
                    <a:lnTo>
                      <a:pt x="42" y="34"/>
                    </a:lnTo>
                    <a:lnTo>
                      <a:pt x="41" y="38"/>
                    </a:lnTo>
                    <a:lnTo>
                      <a:pt x="38" y="41"/>
                    </a:lnTo>
                    <a:lnTo>
                      <a:pt x="34" y="44"/>
                    </a:lnTo>
                    <a:lnTo>
                      <a:pt x="31" y="46"/>
                    </a:lnTo>
                    <a:lnTo>
                      <a:pt x="26" y="49"/>
                    </a:lnTo>
                    <a:lnTo>
                      <a:pt x="21" y="51"/>
                    </a:lnTo>
                    <a:lnTo>
                      <a:pt x="12" y="51"/>
                    </a:lnTo>
                    <a:lnTo>
                      <a:pt x="7" y="49"/>
                    </a:lnTo>
                    <a:lnTo>
                      <a:pt x="5" y="46"/>
                    </a:lnTo>
                    <a:lnTo>
                      <a:pt x="2" y="42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2" y="23"/>
                    </a:lnTo>
                    <a:lnTo>
                      <a:pt x="5" y="17"/>
                    </a:lnTo>
                    <a:lnTo>
                      <a:pt x="7" y="13"/>
                    </a:lnTo>
                    <a:lnTo>
                      <a:pt x="12" y="9"/>
                    </a:lnTo>
                    <a:lnTo>
                      <a:pt x="17" y="6"/>
                    </a:lnTo>
                    <a:lnTo>
                      <a:pt x="21" y="3"/>
                    </a:lnTo>
                    <a:lnTo>
                      <a:pt x="26" y="2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25" name="Freeform 426"/>
              <p:cNvSpPr>
                <a:spLocks noEditPoints="1"/>
              </p:cNvSpPr>
              <p:nvPr/>
            </p:nvSpPr>
            <p:spPr bwMode="auto">
              <a:xfrm>
                <a:off x="4937" y="3801"/>
                <a:ext cx="30" cy="36"/>
              </a:xfrm>
              <a:custGeom>
                <a:avLst/>
                <a:gdLst>
                  <a:gd name="T0" fmla="*/ 0 w 61"/>
                  <a:gd name="T1" fmla="*/ 3 h 73"/>
                  <a:gd name="T2" fmla="*/ 0 w 61"/>
                  <a:gd name="T3" fmla="*/ 3 h 73"/>
                  <a:gd name="T4" fmla="*/ 0 w 61"/>
                  <a:gd name="T5" fmla="*/ 4 h 73"/>
                  <a:gd name="T6" fmla="*/ 1 w 61"/>
                  <a:gd name="T7" fmla="*/ 4 h 73"/>
                  <a:gd name="T8" fmla="*/ 2 w 61"/>
                  <a:gd name="T9" fmla="*/ 4 h 73"/>
                  <a:gd name="T10" fmla="*/ 2 w 61"/>
                  <a:gd name="T11" fmla="*/ 4 h 73"/>
                  <a:gd name="T12" fmla="*/ 2 w 61"/>
                  <a:gd name="T13" fmla="*/ 3 h 73"/>
                  <a:gd name="T14" fmla="*/ 2 w 61"/>
                  <a:gd name="T15" fmla="*/ 3 h 73"/>
                  <a:gd name="T16" fmla="*/ 1 w 61"/>
                  <a:gd name="T17" fmla="*/ 3 h 73"/>
                  <a:gd name="T18" fmla="*/ 1 w 61"/>
                  <a:gd name="T19" fmla="*/ 3 h 73"/>
                  <a:gd name="T20" fmla="*/ 1 w 61"/>
                  <a:gd name="T21" fmla="*/ 0 h 73"/>
                  <a:gd name="T22" fmla="*/ 1 w 61"/>
                  <a:gd name="T23" fmla="*/ 1 h 73"/>
                  <a:gd name="T24" fmla="*/ 1 w 61"/>
                  <a:gd name="T25" fmla="*/ 1 h 73"/>
                  <a:gd name="T26" fmla="*/ 1 w 61"/>
                  <a:gd name="T27" fmla="*/ 1 h 73"/>
                  <a:gd name="T28" fmla="*/ 2 w 61"/>
                  <a:gd name="T29" fmla="*/ 1 h 73"/>
                  <a:gd name="T30" fmla="*/ 2 w 61"/>
                  <a:gd name="T31" fmla="*/ 1 h 73"/>
                  <a:gd name="T32" fmla="*/ 2 w 61"/>
                  <a:gd name="T33" fmla="*/ 1 h 73"/>
                  <a:gd name="T34" fmla="*/ 2 w 61"/>
                  <a:gd name="T35" fmla="*/ 0 h 73"/>
                  <a:gd name="T36" fmla="*/ 2 w 61"/>
                  <a:gd name="T37" fmla="*/ 0 h 73"/>
                  <a:gd name="T38" fmla="*/ 1 w 61"/>
                  <a:gd name="T39" fmla="*/ 0 h 73"/>
                  <a:gd name="T40" fmla="*/ 2 w 61"/>
                  <a:gd name="T41" fmla="*/ 0 h 73"/>
                  <a:gd name="T42" fmla="*/ 2 w 61"/>
                  <a:gd name="T43" fmla="*/ 0 h 73"/>
                  <a:gd name="T44" fmla="*/ 3 w 61"/>
                  <a:gd name="T45" fmla="*/ 0 h 73"/>
                  <a:gd name="T46" fmla="*/ 3 w 61"/>
                  <a:gd name="T47" fmla="*/ 0 h 73"/>
                  <a:gd name="T48" fmla="*/ 3 w 61"/>
                  <a:gd name="T49" fmla="*/ 1 h 73"/>
                  <a:gd name="T50" fmla="*/ 2 w 61"/>
                  <a:gd name="T51" fmla="*/ 1 h 73"/>
                  <a:gd name="T52" fmla="*/ 1 w 61"/>
                  <a:gd name="T53" fmla="*/ 2 h 73"/>
                  <a:gd name="T54" fmla="*/ 1 w 61"/>
                  <a:gd name="T55" fmla="*/ 2 h 73"/>
                  <a:gd name="T56" fmla="*/ 1 w 61"/>
                  <a:gd name="T57" fmla="*/ 2 h 73"/>
                  <a:gd name="T58" fmla="*/ 1 w 61"/>
                  <a:gd name="T59" fmla="*/ 2 h 73"/>
                  <a:gd name="T60" fmla="*/ 2 w 61"/>
                  <a:gd name="T61" fmla="*/ 2 h 73"/>
                  <a:gd name="T62" fmla="*/ 2 w 61"/>
                  <a:gd name="T63" fmla="*/ 3 h 73"/>
                  <a:gd name="T64" fmla="*/ 3 w 61"/>
                  <a:gd name="T65" fmla="*/ 3 h 73"/>
                  <a:gd name="T66" fmla="*/ 2 w 61"/>
                  <a:gd name="T67" fmla="*/ 4 h 73"/>
                  <a:gd name="T68" fmla="*/ 1 w 61"/>
                  <a:gd name="T69" fmla="*/ 4 h 73"/>
                  <a:gd name="T70" fmla="*/ 0 w 61"/>
                  <a:gd name="T71" fmla="*/ 4 h 73"/>
                  <a:gd name="T72" fmla="*/ 0 w 61"/>
                  <a:gd name="T73" fmla="*/ 4 h 73"/>
                  <a:gd name="T74" fmla="*/ 0 w 61"/>
                  <a:gd name="T75" fmla="*/ 3 h 73"/>
                  <a:gd name="T76" fmla="*/ 0 w 61"/>
                  <a:gd name="T77" fmla="*/ 3 h 73"/>
                  <a:gd name="T78" fmla="*/ 0 w 61"/>
                  <a:gd name="T79" fmla="*/ 3 h 73"/>
                  <a:gd name="T80" fmla="*/ 0 w 61"/>
                  <a:gd name="T81" fmla="*/ 2 h 73"/>
                  <a:gd name="T82" fmla="*/ 0 w 61"/>
                  <a:gd name="T83" fmla="*/ 2 h 73"/>
                  <a:gd name="T84" fmla="*/ 0 w 61"/>
                  <a:gd name="T85" fmla="*/ 2 h 73"/>
                  <a:gd name="T86" fmla="*/ 1 w 61"/>
                  <a:gd name="T87" fmla="*/ 2 h 73"/>
                  <a:gd name="T88" fmla="*/ 1 w 61"/>
                  <a:gd name="T89" fmla="*/ 1 h 73"/>
                  <a:gd name="T90" fmla="*/ 0 w 61"/>
                  <a:gd name="T91" fmla="*/ 1 h 73"/>
                  <a:gd name="T92" fmla="*/ 0 w 61"/>
                  <a:gd name="T93" fmla="*/ 1 h 73"/>
                  <a:gd name="T94" fmla="*/ 1 w 61"/>
                  <a:gd name="T95" fmla="*/ 0 h 73"/>
                  <a:gd name="T96" fmla="*/ 2 w 61"/>
                  <a:gd name="T97" fmla="*/ 0 h 7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1"/>
                  <a:gd name="T148" fmla="*/ 0 h 73"/>
                  <a:gd name="T149" fmla="*/ 61 w 61"/>
                  <a:gd name="T150" fmla="*/ 73 h 7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1" h="73">
                    <a:moveTo>
                      <a:pt x="19" y="49"/>
                    </a:moveTo>
                    <a:lnTo>
                      <a:pt x="13" y="52"/>
                    </a:lnTo>
                    <a:lnTo>
                      <a:pt x="10" y="55"/>
                    </a:lnTo>
                    <a:lnTo>
                      <a:pt x="9" y="58"/>
                    </a:lnTo>
                    <a:lnTo>
                      <a:pt x="9" y="63"/>
                    </a:lnTo>
                    <a:lnTo>
                      <a:pt x="12" y="67"/>
                    </a:lnTo>
                    <a:lnTo>
                      <a:pt x="14" y="69"/>
                    </a:lnTo>
                    <a:lnTo>
                      <a:pt x="19" y="70"/>
                    </a:lnTo>
                    <a:lnTo>
                      <a:pt x="28" y="70"/>
                    </a:lnTo>
                    <a:lnTo>
                      <a:pt x="33" y="69"/>
                    </a:lnTo>
                    <a:lnTo>
                      <a:pt x="37" y="69"/>
                    </a:lnTo>
                    <a:lnTo>
                      <a:pt x="40" y="66"/>
                    </a:lnTo>
                    <a:lnTo>
                      <a:pt x="42" y="60"/>
                    </a:lnTo>
                    <a:lnTo>
                      <a:pt x="42" y="59"/>
                    </a:lnTo>
                    <a:lnTo>
                      <a:pt x="40" y="56"/>
                    </a:lnTo>
                    <a:lnTo>
                      <a:pt x="37" y="55"/>
                    </a:lnTo>
                    <a:lnTo>
                      <a:pt x="33" y="52"/>
                    </a:lnTo>
                    <a:lnTo>
                      <a:pt x="28" y="52"/>
                    </a:lnTo>
                    <a:lnTo>
                      <a:pt x="24" y="51"/>
                    </a:lnTo>
                    <a:lnTo>
                      <a:pt x="19" y="49"/>
                    </a:lnTo>
                    <a:close/>
                    <a:moveTo>
                      <a:pt x="30" y="3"/>
                    </a:moveTo>
                    <a:lnTo>
                      <a:pt x="24" y="9"/>
                    </a:lnTo>
                    <a:lnTo>
                      <a:pt x="21" y="13"/>
                    </a:lnTo>
                    <a:lnTo>
                      <a:pt x="20" y="17"/>
                    </a:lnTo>
                    <a:lnTo>
                      <a:pt x="20" y="24"/>
                    </a:lnTo>
                    <a:lnTo>
                      <a:pt x="21" y="27"/>
                    </a:lnTo>
                    <a:lnTo>
                      <a:pt x="26" y="31"/>
                    </a:lnTo>
                    <a:lnTo>
                      <a:pt x="31" y="31"/>
                    </a:lnTo>
                    <a:lnTo>
                      <a:pt x="33" y="30"/>
                    </a:lnTo>
                    <a:lnTo>
                      <a:pt x="35" y="28"/>
                    </a:lnTo>
                    <a:lnTo>
                      <a:pt x="38" y="25"/>
                    </a:lnTo>
                    <a:lnTo>
                      <a:pt x="40" y="23"/>
                    </a:lnTo>
                    <a:lnTo>
                      <a:pt x="41" y="18"/>
                    </a:lnTo>
                    <a:lnTo>
                      <a:pt x="41" y="16"/>
                    </a:lnTo>
                    <a:lnTo>
                      <a:pt x="42" y="13"/>
                    </a:lnTo>
                    <a:lnTo>
                      <a:pt x="42" y="11"/>
                    </a:lnTo>
                    <a:lnTo>
                      <a:pt x="40" y="6"/>
                    </a:lnTo>
                    <a:lnTo>
                      <a:pt x="37" y="4"/>
                    </a:lnTo>
                    <a:lnTo>
                      <a:pt x="33" y="3"/>
                    </a:lnTo>
                    <a:lnTo>
                      <a:pt x="30" y="3"/>
                    </a:lnTo>
                    <a:close/>
                    <a:moveTo>
                      <a:pt x="34" y="0"/>
                    </a:moveTo>
                    <a:lnTo>
                      <a:pt x="37" y="0"/>
                    </a:lnTo>
                    <a:lnTo>
                      <a:pt x="40" y="2"/>
                    </a:lnTo>
                    <a:lnTo>
                      <a:pt x="42" y="2"/>
                    </a:lnTo>
                    <a:lnTo>
                      <a:pt x="45" y="4"/>
                    </a:lnTo>
                    <a:lnTo>
                      <a:pt x="61" y="4"/>
                    </a:lnTo>
                    <a:lnTo>
                      <a:pt x="59" y="10"/>
                    </a:lnTo>
                    <a:lnTo>
                      <a:pt x="49" y="10"/>
                    </a:lnTo>
                    <a:lnTo>
                      <a:pt x="51" y="11"/>
                    </a:lnTo>
                    <a:lnTo>
                      <a:pt x="51" y="20"/>
                    </a:lnTo>
                    <a:lnTo>
                      <a:pt x="45" y="28"/>
                    </a:lnTo>
                    <a:lnTo>
                      <a:pt x="41" y="31"/>
                    </a:lnTo>
                    <a:lnTo>
                      <a:pt x="35" y="32"/>
                    </a:lnTo>
                    <a:lnTo>
                      <a:pt x="28" y="34"/>
                    </a:lnTo>
                    <a:lnTo>
                      <a:pt x="24" y="35"/>
                    </a:lnTo>
                    <a:lnTo>
                      <a:pt x="21" y="37"/>
                    </a:lnTo>
                    <a:lnTo>
                      <a:pt x="21" y="38"/>
                    </a:lnTo>
                    <a:lnTo>
                      <a:pt x="20" y="38"/>
                    </a:lnTo>
                    <a:lnTo>
                      <a:pt x="20" y="41"/>
                    </a:lnTo>
                    <a:lnTo>
                      <a:pt x="23" y="42"/>
                    </a:lnTo>
                    <a:lnTo>
                      <a:pt x="24" y="42"/>
                    </a:lnTo>
                    <a:lnTo>
                      <a:pt x="34" y="46"/>
                    </a:lnTo>
                    <a:lnTo>
                      <a:pt x="38" y="46"/>
                    </a:lnTo>
                    <a:lnTo>
                      <a:pt x="44" y="49"/>
                    </a:lnTo>
                    <a:lnTo>
                      <a:pt x="48" y="53"/>
                    </a:lnTo>
                    <a:lnTo>
                      <a:pt x="49" y="58"/>
                    </a:lnTo>
                    <a:lnTo>
                      <a:pt x="48" y="62"/>
                    </a:lnTo>
                    <a:lnTo>
                      <a:pt x="41" y="69"/>
                    </a:lnTo>
                    <a:lnTo>
                      <a:pt x="37" y="70"/>
                    </a:lnTo>
                    <a:lnTo>
                      <a:pt x="23" y="73"/>
                    </a:lnTo>
                    <a:lnTo>
                      <a:pt x="14" y="73"/>
                    </a:lnTo>
                    <a:lnTo>
                      <a:pt x="10" y="72"/>
                    </a:lnTo>
                    <a:lnTo>
                      <a:pt x="5" y="69"/>
                    </a:lnTo>
                    <a:lnTo>
                      <a:pt x="2" y="66"/>
                    </a:lnTo>
                    <a:lnTo>
                      <a:pt x="0" y="63"/>
                    </a:lnTo>
                    <a:lnTo>
                      <a:pt x="0" y="59"/>
                    </a:lnTo>
                    <a:lnTo>
                      <a:pt x="2" y="58"/>
                    </a:lnTo>
                    <a:lnTo>
                      <a:pt x="3" y="55"/>
                    </a:lnTo>
                    <a:lnTo>
                      <a:pt x="7" y="51"/>
                    </a:lnTo>
                    <a:lnTo>
                      <a:pt x="12" y="51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4" y="41"/>
                    </a:lnTo>
                    <a:lnTo>
                      <a:pt x="14" y="39"/>
                    </a:lnTo>
                    <a:lnTo>
                      <a:pt x="17" y="37"/>
                    </a:lnTo>
                    <a:lnTo>
                      <a:pt x="23" y="34"/>
                    </a:lnTo>
                    <a:lnTo>
                      <a:pt x="20" y="32"/>
                    </a:lnTo>
                    <a:lnTo>
                      <a:pt x="16" y="31"/>
                    </a:lnTo>
                    <a:lnTo>
                      <a:pt x="14" y="28"/>
                    </a:lnTo>
                    <a:lnTo>
                      <a:pt x="12" y="27"/>
                    </a:lnTo>
                    <a:lnTo>
                      <a:pt x="10" y="23"/>
                    </a:lnTo>
                    <a:lnTo>
                      <a:pt x="10" y="20"/>
                    </a:lnTo>
                    <a:lnTo>
                      <a:pt x="13" y="11"/>
                    </a:lnTo>
                    <a:lnTo>
                      <a:pt x="17" y="6"/>
                    </a:lnTo>
                    <a:lnTo>
                      <a:pt x="23" y="3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26" name="Freeform 427"/>
              <p:cNvSpPr>
                <a:spLocks/>
              </p:cNvSpPr>
              <p:nvPr/>
            </p:nvSpPr>
            <p:spPr bwMode="auto">
              <a:xfrm>
                <a:off x="4965" y="3801"/>
                <a:ext cx="21" cy="25"/>
              </a:xfrm>
              <a:custGeom>
                <a:avLst/>
                <a:gdLst>
                  <a:gd name="T0" fmla="*/ 2 w 40"/>
                  <a:gd name="T1" fmla="*/ 0 h 49"/>
                  <a:gd name="T2" fmla="*/ 1 w 40"/>
                  <a:gd name="T3" fmla="*/ 2 h 49"/>
                  <a:gd name="T4" fmla="*/ 2 w 40"/>
                  <a:gd name="T5" fmla="*/ 1 h 49"/>
                  <a:gd name="T6" fmla="*/ 2 w 40"/>
                  <a:gd name="T7" fmla="*/ 1 h 49"/>
                  <a:gd name="T8" fmla="*/ 3 w 40"/>
                  <a:gd name="T9" fmla="*/ 1 h 49"/>
                  <a:gd name="T10" fmla="*/ 3 w 40"/>
                  <a:gd name="T11" fmla="*/ 0 h 49"/>
                  <a:gd name="T12" fmla="*/ 3 w 40"/>
                  <a:gd name="T13" fmla="*/ 0 h 49"/>
                  <a:gd name="T14" fmla="*/ 3 w 40"/>
                  <a:gd name="T15" fmla="*/ 1 h 49"/>
                  <a:gd name="T16" fmla="*/ 3 w 40"/>
                  <a:gd name="T17" fmla="*/ 1 h 49"/>
                  <a:gd name="T18" fmla="*/ 3 w 40"/>
                  <a:gd name="T19" fmla="*/ 1 h 49"/>
                  <a:gd name="T20" fmla="*/ 3 w 40"/>
                  <a:gd name="T21" fmla="*/ 1 h 49"/>
                  <a:gd name="T22" fmla="*/ 3 w 40"/>
                  <a:gd name="T23" fmla="*/ 1 h 49"/>
                  <a:gd name="T24" fmla="*/ 3 w 40"/>
                  <a:gd name="T25" fmla="*/ 1 h 49"/>
                  <a:gd name="T26" fmla="*/ 3 w 40"/>
                  <a:gd name="T27" fmla="*/ 1 h 49"/>
                  <a:gd name="T28" fmla="*/ 3 w 40"/>
                  <a:gd name="T29" fmla="*/ 1 h 49"/>
                  <a:gd name="T30" fmla="*/ 3 w 40"/>
                  <a:gd name="T31" fmla="*/ 1 h 49"/>
                  <a:gd name="T32" fmla="*/ 3 w 40"/>
                  <a:gd name="T33" fmla="*/ 1 h 49"/>
                  <a:gd name="T34" fmla="*/ 3 w 40"/>
                  <a:gd name="T35" fmla="*/ 1 h 49"/>
                  <a:gd name="T36" fmla="*/ 2 w 40"/>
                  <a:gd name="T37" fmla="*/ 1 h 49"/>
                  <a:gd name="T38" fmla="*/ 2 w 40"/>
                  <a:gd name="T39" fmla="*/ 1 h 49"/>
                  <a:gd name="T40" fmla="*/ 2 w 40"/>
                  <a:gd name="T41" fmla="*/ 2 h 49"/>
                  <a:gd name="T42" fmla="*/ 1 w 40"/>
                  <a:gd name="T43" fmla="*/ 2 h 49"/>
                  <a:gd name="T44" fmla="*/ 1 w 40"/>
                  <a:gd name="T45" fmla="*/ 2 h 49"/>
                  <a:gd name="T46" fmla="*/ 1 w 40"/>
                  <a:gd name="T47" fmla="*/ 3 h 49"/>
                  <a:gd name="T48" fmla="*/ 1 w 40"/>
                  <a:gd name="T49" fmla="*/ 3 h 49"/>
                  <a:gd name="T50" fmla="*/ 1 w 40"/>
                  <a:gd name="T51" fmla="*/ 3 h 49"/>
                  <a:gd name="T52" fmla="*/ 1 w 40"/>
                  <a:gd name="T53" fmla="*/ 3 h 49"/>
                  <a:gd name="T54" fmla="*/ 1 w 40"/>
                  <a:gd name="T55" fmla="*/ 4 h 49"/>
                  <a:gd name="T56" fmla="*/ 0 w 40"/>
                  <a:gd name="T57" fmla="*/ 4 h 49"/>
                  <a:gd name="T58" fmla="*/ 1 w 40"/>
                  <a:gd name="T59" fmla="*/ 1 h 49"/>
                  <a:gd name="T60" fmla="*/ 1 w 40"/>
                  <a:gd name="T61" fmla="*/ 1 h 49"/>
                  <a:gd name="T62" fmla="*/ 1 w 40"/>
                  <a:gd name="T63" fmla="*/ 1 h 49"/>
                  <a:gd name="T64" fmla="*/ 1 w 40"/>
                  <a:gd name="T65" fmla="*/ 1 h 49"/>
                  <a:gd name="T66" fmla="*/ 1 w 40"/>
                  <a:gd name="T67" fmla="*/ 1 h 49"/>
                  <a:gd name="T68" fmla="*/ 1 w 40"/>
                  <a:gd name="T69" fmla="*/ 1 h 49"/>
                  <a:gd name="T70" fmla="*/ 2 w 40"/>
                  <a:gd name="T71" fmla="*/ 0 h 49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0"/>
                  <a:gd name="T109" fmla="*/ 0 h 49"/>
                  <a:gd name="T110" fmla="*/ 40 w 40"/>
                  <a:gd name="T111" fmla="*/ 49 h 49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0" h="49">
                    <a:moveTo>
                      <a:pt x="21" y="0"/>
                    </a:moveTo>
                    <a:lnTo>
                      <a:pt x="15" y="27"/>
                    </a:lnTo>
                    <a:lnTo>
                      <a:pt x="24" y="13"/>
                    </a:lnTo>
                    <a:lnTo>
                      <a:pt x="31" y="4"/>
                    </a:lnTo>
                    <a:lnTo>
                      <a:pt x="33" y="2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39" y="2"/>
                    </a:lnTo>
                    <a:lnTo>
                      <a:pt x="40" y="3"/>
                    </a:lnTo>
                    <a:lnTo>
                      <a:pt x="40" y="9"/>
                    </a:lnTo>
                    <a:lnTo>
                      <a:pt x="39" y="10"/>
                    </a:lnTo>
                    <a:lnTo>
                      <a:pt x="38" y="13"/>
                    </a:lnTo>
                    <a:lnTo>
                      <a:pt x="38" y="14"/>
                    </a:lnTo>
                    <a:lnTo>
                      <a:pt x="36" y="16"/>
                    </a:lnTo>
                    <a:lnTo>
                      <a:pt x="33" y="16"/>
                    </a:lnTo>
                    <a:lnTo>
                      <a:pt x="33" y="14"/>
                    </a:lnTo>
                    <a:lnTo>
                      <a:pt x="32" y="13"/>
                    </a:lnTo>
                    <a:lnTo>
                      <a:pt x="32" y="10"/>
                    </a:lnTo>
                    <a:lnTo>
                      <a:pt x="29" y="10"/>
                    </a:lnTo>
                    <a:lnTo>
                      <a:pt x="25" y="14"/>
                    </a:lnTo>
                    <a:lnTo>
                      <a:pt x="19" y="23"/>
                    </a:lnTo>
                    <a:lnTo>
                      <a:pt x="15" y="28"/>
                    </a:lnTo>
                    <a:lnTo>
                      <a:pt x="14" y="31"/>
                    </a:lnTo>
                    <a:lnTo>
                      <a:pt x="12" y="35"/>
                    </a:lnTo>
                    <a:lnTo>
                      <a:pt x="11" y="38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8" y="49"/>
                    </a:lnTo>
                    <a:lnTo>
                      <a:pt x="0" y="49"/>
                    </a:lnTo>
                    <a:lnTo>
                      <a:pt x="10" y="16"/>
                    </a:lnTo>
                    <a:lnTo>
                      <a:pt x="10" y="13"/>
                    </a:lnTo>
                    <a:lnTo>
                      <a:pt x="11" y="9"/>
                    </a:lnTo>
                    <a:lnTo>
                      <a:pt x="11" y="6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27" name="Freeform 428"/>
              <p:cNvSpPr>
                <a:spLocks noEditPoints="1"/>
              </p:cNvSpPr>
              <p:nvPr/>
            </p:nvSpPr>
            <p:spPr bwMode="auto">
              <a:xfrm>
                <a:off x="4987" y="3801"/>
                <a:ext cx="25" cy="25"/>
              </a:xfrm>
              <a:custGeom>
                <a:avLst/>
                <a:gdLst>
                  <a:gd name="T0" fmla="*/ 1 w 51"/>
                  <a:gd name="T1" fmla="*/ 0 h 51"/>
                  <a:gd name="T2" fmla="*/ 1 w 51"/>
                  <a:gd name="T3" fmla="*/ 0 h 51"/>
                  <a:gd name="T4" fmla="*/ 0 w 51"/>
                  <a:gd name="T5" fmla="*/ 1 h 51"/>
                  <a:gd name="T6" fmla="*/ 0 w 51"/>
                  <a:gd name="T7" fmla="*/ 2 h 51"/>
                  <a:gd name="T8" fmla="*/ 0 w 51"/>
                  <a:gd name="T9" fmla="*/ 2 h 51"/>
                  <a:gd name="T10" fmla="*/ 0 w 51"/>
                  <a:gd name="T11" fmla="*/ 2 h 51"/>
                  <a:gd name="T12" fmla="*/ 1 w 51"/>
                  <a:gd name="T13" fmla="*/ 2 h 51"/>
                  <a:gd name="T14" fmla="*/ 1 w 51"/>
                  <a:gd name="T15" fmla="*/ 2 h 51"/>
                  <a:gd name="T16" fmla="*/ 1 w 51"/>
                  <a:gd name="T17" fmla="*/ 2 h 51"/>
                  <a:gd name="T18" fmla="*/ 1 w 51"/>
                  <a:gd name="T19" fmla="*/ 2 h 51"/>
                  <a:gd name="T20" fmla="*/ 2 w 51"/>
                  <a:gd name="T21" fmla="*/ 1 h 51"/>
                  <a:gd name="T22" fmla="*/ 2 w 51"/>
                  <a:gd name="T23" fmla="*/ 0 h 51"/>
                  <a:gd name="T24" fmla="*/ 2 w 51"/>
                  <a:gd name="T25" fmla="*/ 0 h 51"/>
                  <a:gd name="T26" fmla="*/ 2 w 51"/>
                  <a:gd name="T27" fmla="*/ 0 h 51"/>
                  <a:gd name="T28" fmla="*/ 2 w 51"/>
                  <a:gd name="T29" fmla="*/ 0 h 51"/>
                  <a:gd name="T30" fmla="*/ 2 w 51"/>
                  <a:gd name="T31" fmla="*/ 0 h 51"/>
                  <a:gd name="T32" fmla="*/ 1 w 51"/>
                  <a:gd name="T33" fmla="*/ 0 h 51"/>
                  <a:gd name="T34" fmla="*/ 1 w 51"/>
                  <a:gd name="T35" fmla="*/ 0 h 51"/>
                  <a:gd name="T36" fmla="*/ 2 w 51"/>
                  <a:gd name="T37" fmla="*/ 0 h 51"/>
                  <a:gd name="T38" fmla="*/ 2 w 51"/>
                  <a:gd name="T39" fmla="*/ 0 h 51"/>
                  <a:gd name="T40" fmla="*/ 2 w 51"/>
                  <a:gd name="T41" fmla="*/ 0 h 51"/>
                  <a:gd name="T42" fmla="*/ 2 w 51"/>
                  <a:gd name="T43" fmla="*/ 0 h 51"/>
                  <a:gd name="T44" fmla="*/ 2 w 51"/>
                  <a:gd name="T45" fmla="*/ 0 h 51"/>
                  <a:gd name="T46" fmla="*/ 3 w 51"/>
                  <a:gd name="T47" fmla="*/ 0 h 51"/>
                  <a:gd name="T48" fmla="*/ 2 w 51"/>
                  <a:gd name="T49" fmla="*/ 2 h 51"/>
                  <a:gd name="T50" fmla="*/ 2 w 51"/>
                  <a:gd name="T51" fmla="*/ 2 h 51"/>
                  <a:gd name="T52" fmla="*/ 2 w 51"/>
                  <a:gd name="T53" fmla="*/ 2 h 51"/>
                  <a:gd name="T54" fmla="*/ 2 w 51"/>
                  <a:gd name="T55" fmla="*/ 2 h 51"/>
                  <a:gd name="T56" fmla="*/ 2 w 51"/>
                  <a:gd name="T57" fmla="*/ 2 h 51"/>
                  <a:gd name="T58" fmla="*/ 2 w 51"/>
                  <a:gd name="T59" fmla="*/ 2 h 51"/>
                  <a:gd name="T60" fmla="*/ 2 w 51"/>
                  <a:gd name="T61" fmla="*/ 2 h 51"/>
                  <a:gd name="T62" fmla="*/ 3 w 51"/>
                  <a:gd name="T63" fmla="*/ 2 h 51"/>
                  <a:gd name="T64" fmla="*/ 2 w 51"/>
                  <a:gd name="T65" fmla="*/ 3 h 51"/>
                  <a:gd name="T66" fmla="*/ 2 w 51"/>
                  <a:gd name="T67" fmla="*/ 3 h 51"/>
                  <a:gd name="T68" fmla="*/ 2 w 51"/>
                  <a:gd name="T69" fmla="*/ 3 h 51"/>
                  <a:gd name="T70" fmla="*/ 1 w 51"/>
                  <a:gd name="T71" fmla="*/ 3 h 51"/>
                  <a:gd name="T72" fmla="*/ 1 w 51"/>
                  <a:gd name="T73" fmla="*/ 3 h 51"/>
                  <a:gd name="T74" fmla="*/ 1 w 51"/>
                  <a:gd name="T75" fmla="*/ 2 h 51"/>
                  <a:gd name="T76" fmla="*/ 1 w 51"/>
                  <a:gd name="T77" fmla="*/ 2 h 51"/>
                  <a:gd name="T78" fmla="*/ 1 w 51"/>
                  <a:gd name="T79" fmla="*/ 2 h 51"/>
                  <a:gd name="T80" fmla="*/ 2 w 51"/>
                  <a:gd name="T81" fmla="*/ 2 h 51"/>
                  <a:gd name="T82" fmla="*/ 1 w 51"/>
                  <a:gd name="T83" fmla="*/ 2 h 51"/>
                  <a:gd name="T84" fmla="*/ 0 w 51"/>
                  <a:gd name="T85" fmla="*/ 3 h 51"/>
                  <a:gd name="T86" fmla="*/ 0 w 51"/>
                  <a:gd name="T87" fmla="*/ 3 h 51"/>
                  <a:gd name="T88" fmla="*/ 0 w 51"/>
                  <a:gd name="T89" fmla="*/ 2 h 51"/>
                  <a:gd name="T90" fmla="*/ 0 w 51"/>
                  <a:gd name="T91" fmla="*/ 2 h 51"/>
                  <a:gd name="T92" fmla="*/ 0 w 51"/>
                  <a:gd name="T93" fmla="*/ 2 h 51"/>
                  <a:gd name="T94" fmla="*/ 0 w 51"/>
                  <a:gd name="T95" fmla="*/ 1 h 51"/>
                  <a:gd name="T96" fmla="*/ 0 w 51"/>
                  <a:gd name="T97" fmla="*/ 1 h 51"/>
                  <a:gd name="T98" fmla="*/ 0 w 51"/>
                  <a:gd name="T99" fmla="*/ 0 h 51"/>
                  <a:gd name="T100" fmla="*/ 0 w 51"/>
                  <a:gd name="T101" fmla="*/ 0 h 51"/>
                  <a:gd name="T102" fmla="*/ 1 w 51"/>
                  <a:gd name="T103" fmla="*/ 0 h 51"/>
                  <a:gd name="T104" fmla="*/ 1 w 51"/>
                  <a:gd name="T105" fmla="*/ 0 h 51"/>
                  <a:gd name="T106" fmla="*/ 1 w 51"/>
                  <a:gd name="T107" fmla="*/ 0 h 5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1"/>
                  <a:gd name="T163" fmla="*/ 0 h 51"/>
                  <a:gd name="T164" fmla="*/ 51 w 51"/>
                  <a:gd name="T165" fmla="*/ 51 h 5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1" h="51">
                    <a:moveTo>
                      <a:pt x="30" y="3"/>
                    </a:moveTo>
                    <a:lnTo>
                      <a:pt x="24" y="6"/>
                    </a:lnTo>
                    <a:lnTo>
                      <a:pt x="13" y="20"/>
                    </a:lnTo>
                    <a:lnTo>
                      <a:pt x="9" y="37"/>
                    </a:lnTo>
                    <a:lnTo>
                      <a:pt x="11" y="42"/>
                    </a:lnTo>
                    <a:lnTo>
                      <a:pt x="14" y="45"/>
                    </a:lnTo>
                    <a:lnTo>
                      <a:pt x="16" y="45"/>
                    </a:lnTo>
                    <a:lnTo>
                      <a:pt x="20" y="44"/>
                    </a:lnTo>
                    <a:lnTo>
                      <a:pt x="24" y="41"/>
                    </a:lnTo>
                    <a:lnTo>
                      <a:pt x="30" y="35"/>
                    </a:lnTo>
                    <a:lnTo>
                      <a:pt x="37" y="24"/>
                    </a:lnTo>
                    <a:lnTo>
                      <a:pt x="38" y="11"/>
                    </a:lnTo>
                    <a:lnTo>
                      <a:pt x="38" y="7"/>
                    </a:lnTo>
                    <a:lnTo>
                      <a:pt x="35" y="6"/>
                    </a:lnTo>
                    <a:lnTo>
                      <a:pt x="34" y="4"/>
                    </a:lnTo>
                    <a:lnTo>
                      <a:pt x="34" y="3"/>
                    </a:lnTo>
                    <a:lnTo>
                      <a:pt x="30" y="3"/>
                    </a:lnTo>
                    <a:close/>
                    <a:moveTo>
                      <a:pt x="31" y="0"/>
                    </a:moveTo>
                    <a:lnTo>
                      <a:pt x="35" y="2"/>
                    </a:lnTo>
                    <a:lnTo>
                      <a:pt x="37" y="3"/>
                    </a:lnTo>
                    <a:lnTo>
                      <a:pt x="38" y="6"/>
                    </a:lnTo>
                    <a:lnTo>
                      <a:pt x="41" y="9"/>
                    </a:lnTo>
                    <a:lnTo>
                      <a:pt x="42" y="3"/>
                    </a:lnTo>
                    <a:lnTo>
                      <a:pt x="51" y="0"/>
                    </a:lnTo>
                    <a:lnTo>
                      <a:pt x="41" y="38"/>
                    </a:lnTo>
                    <a:lnTo>
                      <a:pt x="39" y="42"/>
                    </a:lnTo>
                    <a:lnTo>
                      <a:pt x="39" y="45"/>
                    </a:lnTo>
                    <a:lnTo>
                      <a:pt x="41" y="46"/>
                    </a:lnTo>
                    <a:lnTo>
                      <a:pt x="41" y="45"/>
                    </a:lnTo>
                    <a:lnTo>
                      <a:pt x="44" y="42"/>
                    </a:lnTo>
                    <a:lnTo>
                      <a:pt x="45" y="38"/>
                    </a:lnTo>
                    <a:lnTo>
                      <a:pt x="48" y="41"/>
                    </a:lnTo>
                    <a:lnTo>
                      <a:pt x="41" y="48"/>
                    </a:lnTo>
                    <a:lnTo>
                      <a:pt x="38" y="49"/>
                    </a:lnTo>
                    <a:lnTo>
                      <a:pt x="37" y="51"/>
                    </a:lnTo>
                    <a:lnTo>
                      <a:pt x="31" y="51"/>
                    </a:lnTo>
                    <a:lnTo>
                      <a:pt x="31" y="48"/>
                    </a:lnTo>
                    <a:lnTo>
                      <a:pt x="30" y="46"/>
                    </a:lnTo>
                    <a:lnTo>
                      <a:pt x="31" y="45"/>
                    </a:lnTo>
                    <a:lnTo>
                      <a:pt x="31" y="39"/>
                    </a:lnTo>
                    <a:lnTo>
                      <a:pt x="34" y="35"/>
                    </a:lnTo>
                    <a:lnTo>
                      <a:pt x="24" y="45"/>
                    </a:lnTo>
                    <a:lnTo>
                      <a:pt x="13" y="51"/>
                    </a:lnTo>
                    <a:lnTo>
                      <a:pt x="7" y="51"/>
                    </a:lnTo>
                    <a:lnTo>
                      <a:pt x="2" y="45"/>
                    </a:lnTo>
                    <a:lnTo>
                      <a:pt x="0" y="42"/>
                    </a:lnTo>
                    <a:lnTo>
                      <a:pt x="0" y="32"/>
                    </a:lnTo>
                    <a:lnTo>
                      <a:pt x="3" y="27"/>
                    </a:lnTo>
                    <a:lnTo>
                      <a:pt x="6" y="20"/>
                    </a:lnTo>
                    <a:lnTo>
                      <a:pt x="9" y="14"/>
                    </a:lnTo>
                    <a:lnTo>
                      <a:pt x="14" y="9"/>
                    </a:lnTo>
                    <a:lnTo>
                      <a:pt x="23" y="3"/>
                    </a:lnTo>
                    <a:lnTo>
                      <a:pt x="28" y="2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28" name="Freeform 429"/>
              <p:cNvSpPr>
                <a:spLocks/>
              </p:cNvSpPr>
              <p:nvPr/>
            </p:nvSpPr>
            <p:spPr bwMode="auto">
              <a:xfrm>
                <a:off x="5014" y="3801"/>
                <a:ext cx="35" cy="25"/>
              </a:xfrm>
              <a:custGeom>
                <a:avLst/>
                <a:gdLst>
                  <a:gd name="T0" fmla="*/ 0 w 71"/>
                  <a:gd name="T1" fmla="*/ 1 h 51"/>
                  <a:gd name="T2" fmla="*/ 1 w 71"/>
                  <a:gd name="T3" fmla="*/ 1 h 51"/>
                  <a:gd name="T4" fmla="*/ 1 w 71"/>
                  <a:gd name="T5" fmla="*/ 0 h 51"/>
                  <a:gd name="T6" fmla="*/ 2 w 71"/>
                  <a:gd name="T7" fmla="*/ 0 h 51"/>
                  <a:gd name="T8" fmla="*/ 2 w 71"/>
                  <a:gd name="T9" fmla="*/ 0 h 51"/>
                  <a:gd name="T10" fmla="*/ 2 w 71"/>
                  <a:gd name="T11" fmla="*/ 0 h 51"/>
                  <a:gd name="T12" fmla="*/ 2 w 71"/>
                  <a:gd name="T13" fmla="*/ 0 h 51"/>
                  <a:gd name="T14" fmla="*/ 2 w 71"/>
                  <a:gd name="T15" fmla="*/ 0 h 51"/>
                  <a:gd name="T16" fmla="*/ 3 w 71"/>
                  <a:gd name="T17" fmla="*/ 0 h 51"/>
                  <a:gd name="T18" fmla="*/ 3 w 71"/>
                  <a:gd name="T19" fmla="*/ 0 h 51"/>
                  <a:gd name="T20" fmla="*/ 4 w 71"/>
                  <a:gd name="T21" fmla="*/ 0 h 51"/>
                  <a:gd name="T22" fmla="*/ 4 w 71"/>
                  <a:gd name="T23" fmla="*/ 0 h 51"/>
                  <a:gd name="T24" fmla="*/ 4 w 71"/>
                  <a:gd name="T25" fmla="*/ 2 h 51"/>
                  <a:gd name="T26" fmla="*/ 3 w 71"/>
                  <a:gd name="T27" fmla="*/ 2 h 51"/>
                  <a:gd name="T28" fmla="*/ 4 w 71"/>
                  <a:gd name="T29" fmla="*/ 2 h 51"/>
                  <a:gd name="T30" fmla="*/ 4 w 71"/>
                  <a:gd name="T31" fmla="*/ 2 h 51"/>
                  <a:gd name="T32" fmla="*/ 4 w 71"/>
                  <a:gd name="T33" fmla="*/ 2 h 51"/>
                  <a:gd name="T34" fmla="*/ 4 w 71"/>
                  <a:gd name="T35" fmla="*/ 2 h 51"/>
                  <a:gd name="T36" fmla="*/ 3 w 71"/>
                  <a:gd name="T37" fmla="*/ 3 h 51"/>
                  <a:gd name="T38" fmla="*/ 3 w 71"/>
                  <a:gd name="T39" fmla="*/ 3 h 51"/>
                  <a:gd name="T40" fmla="*/ 3 w 71"/>
                  <a:gd name="T41" fmla="*/ 2 h 51"/>
                  <a:gd name="T42" fmla="*/ 3 w 71"/>
                  <a:gd name="T43" fmla="*/ 2 h 51"/>
                  <a:gd name="T44" fmla="*/ 3 w 71"/>
                  <a:gd name="T45" fmla="*/ 1 h 51"/>
                  <a:gd name="T46" fmla="*/ 3 w 71"/>
                  <a:gd name="T47" fmla="*/ 0 h 51"/>
                  <a:gd name="T48" fmla="*/ 3 w 71"/>
                  <a:gd name="T49" fmla="*/ 0 h 51"/>
                  <a:gd name="T50" fmla="*/ 3 w 71"/>
                  <a:gd name="T51" fmla="*/ 1 h 51"/>
                  <a:gd name="T52" fmla="*/ 2 w 71"/>
                  <a:gd name="T53" fmla="*/ 1 h 51"/>
                  <a:gd name="T54" fmla="*/ 1 w 71"/>
                  <a:gd name="T55" fmla="*/ 3 h 51"/>
                  <a:gd name="T56" fmla="*/ 2 w 71"/>
                  <a:gd name="T57" fmla="*/ 0 h 51"/>
                  <a:gd name="T58" fmla="*/ 2 w 71"/>
                  <a:gd name="T59" fmla="*/ 0 h 51"/>
                  <a:gd name="T60" fmla="*/ 2 w 71"/>
                  <a:gd name="T61" fmla="*/ 0 h 51"/>
                  <a:gd name="T62" fmla="*/ 1 w 71"/>
                  <a:gd name="T63" fmla="*/ 0 h 51"/>
                  <a:gd name="T64" fmla="*/ 1 w 71"/>
                  <a:gd name="T65" fmla="*/ 1 h 51"/>
                  <a:gd name="T66" fmla="*/ 1 w 71"/>
                  <a:gd name="T67" fmla="*/ 1 h 51"/>
                  <a:gd name="T68" fmla="*/ 0 w 71"/>
                  <a:gd name="T69" fmla="*/ 2 h 51"/>
                  <a:gd name="T70" fmla="*/ 0 w 71"/>
                  <a:gd name="T71" fmla="*/ 3 h 51"/>
                  <a:gd name="T72" fmla="*/ 0 w 71"/>
                  <a:gd name="T73" fmla="*/ 0 h 51"/>
                  <a:gd name="T74" fmla="*/ 0 w 71"/>
                  <a:gd name="T75" fmla="*/ 0 h 51"/>
                  <a:gd name="T76" fmla="*/ 0 w 71"/>
                  <a:gd name="T77" fmla="*/ 0 h 51"/>
                  <a:gd name="T78" fmla="*/ 1 w 71"/>
                  <a:gd name="T79" fmla="*/ 0 h 5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71"/>
                  <a:gd name="T121" fmla="*/ 0 h 51"/>
                  <a:gd name="T122" fmla="*/ 71 w 71"/>
                  <a:gd name="T123" fmla="*/ 51 h 5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71" h="51">
                    <a:moveTo>
                      <a:pt x="22" y="0"/>
                    </a:moveTo>
                    <a:lnTo>
                      <a:pt x="15" y="25"/>
                    </a:lnTo>
                    <a:lnTo>
                      <a:pt x="18" y="20"/>
                    </a:lnTo>
                    <a:lnTo>
                      <a:pt x="21" y="16"/>
                    </a:lnTo>
                    <a:lnTo>
                      <a:pt x="22" y="11"/>
                    </a:lnTo>
                    <a:lnTo>
                      <a:pt x="29" y="4"/>
                    </a:lnTo>
                    <a:lnTo>
                      <a:pt x="33" y="3"/>
                    </a:lnTo>
                    <a:lnTo>
                      <a:pt x="35" y="2"/>
                    </a:lnTo>
                    <a:lnTo>
                      <a:pt x="36" y="2"/>
                    </a:lnTo>
                    <a:lnTo>
                      <a:pt x="39" y="0"/>
                    </a:lnTo>
                    <a:lnTo>
                      <a:pt x="42" y="2"/>
                    </a:lnTo>
                    <a:lnTo>
                      <a:pt x="44" y="4"/>
                    </a:lnTo>
                    <a:lnTo>
                      <a:pt x="44" y="6"/>
                    </a:lnTo>
                    <a:lnTo>
                      <a:pt x="46" y="7"/>
                    </a:lnTo>
                    <a:lnTo>
                      <a:pt x="44" y="9"/>
                    </a:lnTo>
                    <a:lnTo>
                      <a:pt x="44" y="14"/>
                    </a:lnTo>
                    <a:lnTo>
                      <a:pt x="40" y="28"/>
                    </a:lnTo>
                    <a:lnTo>
                      <a:pt x="49" y="13"/>
                    </a:lnTo>
                    <a:lnTo>
                      <a:pt x="60" y="2"/>
                    </a:lnTo>
                    <a:lnTo>
                      <a:pt x="63" y="2"/>
                    </a:lnTo>
                    <a:lnTo>
                      <a:pt x="65" y="0"/>
                    </a:lnTo>
                    <a:lnTo>
                      <a:pt x="68" y="2"/>
                    </a:lnTo>
                    <a:lnTo>
                      <a:pt x="71" y="4"/>
                    </a:lnTo>
                    <a:lnTo>
                      <a:pt x="71" y="13"/>
                    </a:lnTo>
                    <a:lnTo>
                      <a:pt x="70" y="16"/>
                    </a:lnTo>
                    <a:lnTo>
                      <a:pt x="64" y="35"/>
                    </a:lnTo>
                    <a:lnTo>
                      <a:pt x="63" y="39"/>
                    </a:lnTo>
                    <a:lnTo>
                      <a:pt x="63" y="45"/>
                    </a:lnTo>
                    <a:lnTo>
                      <a:pt x="64" y="45"/>
                    </a:lnTo>
                    <a:lnTo>
                      <a:pt x="64" y="44"/>
                    </a:lnTo>
                    <a:lnTo>
                      <a:pt x="67" y="42"/>
                    </a:lnTo>
                    <a:lnTo>
                      <a:pt x="68" y="41"/>
                    </a:lnTo>
                    <a:lnTo>
                      <a:pt x="68" y="38"/>
                    </a:lnTo>
                    <a:lnTo>
                      <a:pt x="71" y="39"/>
                    </a:lnTo>
                    <a:lnTo>
                      <a:pt x="68" y="42"/>
                    </a:lnTo>
                    <a:lnTo>
                      <a:pt x="67" y="45"/>
                    </a:lnTo>
                    <a:lnTo>
                      <a:pt x="65" y="46"/>
                    </a:lnTo>
                    <a:lnTo>
                      <a:pt x="63" y="48"/>
                    </a:lnTo>
                    <a:lnTo>
                      <a:pt x="60" y="51"/>
                    </a:lnTo>
                    <a:lnTo>
                      <a:pt x="56" y="51"/>
                    </a:lnTo>
                    <a:lnTo>
                      <a:pt x="53" y="48"/>
                    </a:lnTo>
                    <a:lnTo>
                      <a:pt x="53" y="44"/>
                    </a:lnTo>
                    <a:lnTo>
                      <a:pt x="54" y="41"/>
                    </a:lnTo>
                    <a:lnTo>
                      <a:pt x="56" y="35"/>
                    </a:lnTo>
                    <a:lnTo>
                      <a:pt x="61" y="18"/>
                    </a:lnTo>
                    <a:lnTo>
                      <a:pt x="61" y="16"/>
                    </a:lnTo>
                    <a:lnTo>
                      <a:pt x="63" y="13"/>
                    </a:lnTo>
                    <a:lnTo>
                      <a:pt x="63" y="9"/>
                    </a:lnTo>
                    <a:lnTo>
                      <a:pt x="61" y="7"/>
                    </a:lnTo>
                    <a:lnTo>
                      <a:pt x="58" y="7"/>
                    </a:lnTo>
                    <a:lnTo>
                      <a:pt x="56" y="10"/>
                    </a:lnTo>
                    <a:lnTo>
                      <a:pt x="51" y="16"/>
                    </a:lnTo>
                    <a:lnTo>
                      <a:pt x="46" y="21"/>
                    </a:lnTo>
                    <a:lnTo>
                      <a:pt x="42" y="28"/>
                    </a:lnTo>
                    <a:lnTo>
                      <a:pt x="33" y="49"/>
                    </a:lnTo>
                    <a:lnTo>
                      <a:pt x="25" y="49"/>
                    </a:lnTo>
                    <a:lnTo>
                      <a:pt x="35" y="17"/>
                    </a:lnTo>
                    <a:lnTo>
                      <a:pt x="36" y="13"/>
                    </a:lnTo>
                    <a:lnTo>
                      <a:pt x="36" y="9"/>
                    </a:lnTo>
                    <a:lnTo>
                      <a:pt x="35" y="9"/>
                    </a:lnTo>
                    <a:lnTo>
                      <a:pt x="35" y="7"/>
                    </a:lnTo>
                    <a:lnTo>
                      <a:pt x="32" y="7"/>
                    </a:lnTo>
                    <a:lnTo>
                      <a:pt x="30" y="9"/>
                    </a:lnTo>
                    <a:lnTo>
                      <a:pt x="28" y="10"/>
                    </a:lnTo>
                    <a:lnTo>
                      <a:pt x="25" y="14"/>
                    </a:lnTo>
                    <a:lnTo>
                      <a:pt x="22" y="17"/>
                    </a:lnTo>
                    <a:lnTo>
                      <a:pt x="19" y="23"/>
                    </a:lnTo>
                    <a:lnTo>
                      <a:pt x="16" y="27"/>
                    </a:lnTo>
                    <a:lnTo>
                      <a:pt x="14" y="32"/>
                    </a:lnTo>
                    <a:lnTo>
                      <a:pt x="12" y="37"/>
                    </a:lnTo>
                    <a:lnTo>
                      <a:pt x="11" y="42"/>
                    </a:lnTo>
                    <a:lnTo>
                      <a:pt x="8" y="49"/>
                    </a:lnTo>
                    <a:lnTo>
                      <a:pt x="0" y="49"/>
                    </a:lnTo>
                    <a:lnTo>
                      <a:pt x="11" y="14"/>
                    </a:lnTo>
                    <a:lnTo>
                      <a:pt x="11" y="6"/>
                    </a:lnTo>
                    <a:lnTo>
                      <a:pt x="9" y="4"/>
                    </a:lnTo>
                    <a:lnTo>
                      <a:pt x="5" y="4"/>
                    </a:lnTo>
                    <a:lnTo>
                      <a:pt x="4" y="6"/>
                    </a:lnTo>
                    <a:lnTo>
                      <a:pt x="5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29" name="Freeform 430"/>
              <p:cNvSpPr>
                <a:spLocks/>
              </p:cNvSpPr>
              <p:nvPr/>
            </p:nvSpPr>
            <p:spPr bwMode="auto">
              <a:xfrm>
                <a:off x="5065" y="3789"/>
                <a:ext cx="24" cy="37"/>
              </a:xfrm>
              <a:custGeom>
                <a:avLst/>
                <a:gdLst>
                  <a:gd name="T0" fmla="*/ 2 w 47"/>
                  <a:gd name="T1" fmla="*/ 0 h 73"/>
                  <a:gd name="T2" fmla="*/ 3 w 47"/>
                  <a:gd name="T3" fmla="*/ 0 h 73"/>
                  <a:gd name="T4" fmla="*/ 3 w 47"/>
                  <a:gd name="T5" fmla="*/ 1 h 73"/>
                  <a:gd name="T6" fmla="*/ 3 w 47"/>
                  <a:gd name="T7" fmla="*/ 1 h 73"/>
                  <a:gd name="T8" fmla="*/ 3 w 47"/>
                  <a:gd name="T9" fmla="*/ 1 h 73"/>
                  <a:gd name="T10" fmla="*/ 3 w 47"/>
                  <a:gd name="T11" fmla="*/ 1 h 73"/>
                  <a:gd name="T12" fmla="*/ 3 w 47"/>
                  <a:gd name="T13" fmla="*/ 1 h 73"/>
                  <a:gd name="T14" fmla="*/ 3 w 47"/>
                  <a:gd name="T15" fmla="*/ 1 h 73"/>
                  <a:gd name="T16" fmla="*/ 3 w 47"/>
                  <a:gd name="T17" fmla="*/ 2 h 73"/>
                  <a:gd name="T18" fmla="*/ 2 w 47"/>
                  <a:gd name="T19" fmla="*/ 4 h 73"/>
                  <a:gd name="T20" fmla="*/ 2 w 47"/>
                  <a:gd name="T21" fmla="*/ 4 h 73"/>
                  <a:gd name="T22" fmla="*/ 2 w 47"/>
                  <a:gd name="T23" fmla="*/ 5 h 73"/>
                  <a:gd name="T24" fmla="*/ 2 w 47"/>
                  <a:gd name="T25" fmla="*/ 5 h 73"/>
                  <a:gd name="T26" fmla="*/ 2 w 47"/>
                  <a:gd name="T27" fmla="*/ 5 h 73"/>
                  <a:gd name="T28" fmla="*/ 2 w 47"/>
                  <a:gd name="T29" fmla="*/ 5 h 73"/>
                  <a:gd name="T30" fmla="*/ 2 w 47"/>
                  <a:gd name="T31" fmla="*/ 5 h 73"/>
                  <a:gd name="T32" fmla="*/ 2 w 47"/>
                  <a:gd name="T33" fmla="*/ 5 h 73"/>
                  <a:gd name="T34" fmla="*/ 0 w 47"/>
                  <a:gd name="T35" fmla="*/ 5 h 73"/>
                  <a:gd name="T36" fmla="*/ 0 w 47"/>
                  <a:gd name="T37" fmla="*/ 5 h 73"/>
                  <a:gd name="T38" fmla="*/ 1 w 47"/>
                  <a:gd name="T39" fmla="*/ 5 h 73"/>
                  <a:gd name="T40" fmla="*/ 1 w 47"/>
                  <a:gd name="T41" fmla="*/ 5 h 73"/>
                  <a:gd name="T42" fmla="*/ 1 w 47"/>
                  <a:gd name="T43" fmla="*/ 4 h 73"/>
                  <a:gd name="T44" fmla="*/ 1 w 47"/>
                  <a:gd name="T45" fmla="*/ 4 h 73"/>
                  <a:gd name="T46" fmla="*/ 2 w 47"/>
                  <a:gd name="T47" fmla="*/ 1 h 73"/>
                  <a:gd name="T48" fmla="*/ 2 w 47"/>
                  <a:gd name="T49" fmla="*/ 1 h 73"/>
                  <a:gd name="T50" fmla="*/ 2 w 47"/>
                  <a:gd name="T51" fmla="*/ 1 h 73"/>
                  <a:gd name="T52" fmla="*/ 2 w 47"/>
                  <a:gd name="T53" fmla="*/ 1 h 73"/>
                  <a:gd name="T54" fmla="*/ 2 w 47"/>
                  <a:gd name="T55" fmla="*/ 1 h 73"/>
                  <a:gd name="T56" fmla="*/ 2 w 47"/>
                  <a:gd name="T57" fmla="*/ 1 h 73"/>
                  <a:gd name="T58" fmla="*/ 2 w 47"/>
                  <a:gd name="T59" fmla="*/ 0 h 7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47"/>
                  <a:gd name="T91" fmla="*/ 0 h 73"/>
                  <a:gd name="T92" fmla="*/ 47 w 47"/>
                  <a:gd name="T93" fmla="*/ 73 h 7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47" h="73">
                    <a:moveTo>
                      <a:pt x="19" y="0"/>
                    </a:moveTo>
                    <a:lnTo>
                      <a:pt x="47" y="0"/>
                    </a:lnTo>
                    <a:lnTo>
                      <a:pt x="46" y="3"/>
                    </a:lnTo>
                    <a:lnTo>
                      <a:pt x="43" y="3"/>
                    </a:lnTo>
                    <a:lnTo>
                      <a:pt x="42" y="4"/>
                    </a:lnTo>
                    <a:lnTo>
                      <a:pt x="39" y="4"/>
                    </a:lnTo>
                    <a:lnTo>
                      <a:pt x="36" y="7"/>
                    </a:lnTo>
                    <a:lnTo>
                      <a:pt x="36" y="13"/>
                    </a:lnTo>
                    <a:lnTo>
                      <a:pt x="35" y="17"/>
                    </a:lnTo>
                    <a:lnTo>
                      <a:pt x="22" y="61"/>
                    </a:lnTo>
                    <a:lnTo>
                      <a:pt x="21" y="63"/>
                    </a:lnTo>
                    <a:lnTo>
                      <a:pt x="21" y="66"/>
                    </a:lnTo>
                    <a:lnTo>
                      <a:pt x="19" y="66"/>
                    </a:lnTo>
                    <a:lnTo>
                      <a:pt x="19" y="68"/>
                    </a:lnTo>
                    <a:lnTo>
                      <a:pt x="22" y="70"/>
                    </a:lnTo>
                    <a:lnTo>
                      <a:pt x="29" y="70"/>
                    </a:lnTo>
                    <a:lnTo>
                      <a:pt x="29" y="73"/>
                    </a:lnTo>
                    <a:lnTo>
                      <a:pt x="0" y="73"/>
                    </a:lnTo>
                    <a:lnTo>
                      <a:pt x="0" y="70"/>
                    </a:lnTo>
                    <a:lnTo>
                      <a:pt x="7" y="70"/>
                    </a:lnTo>
                    <a:lnTo>
                      <a:pt x="11" y="66"/>
                    </a:lnTo>
                    <a:lnTo>
                      <a:pt x="12" y="63"/>
                    </a:lnTo>
                    <a:lnTo>
                      <a:pt x="14" y="59"/>
                    </a:lnTo>
                    <a:lnTo>
                      <a:pt x="25" y="16"/>
                    </a:lnTo>
                    <a:lnTo>
                      <a:pt x="26" y="13"/>
                    </a:lnTo>
                    <a:lnTo>
                      <a:pt x="26" y="6"/>
                    </a:lnTo>
                    <a:lnTo>
                      <a:pt x="25" y="6"/>
                    </a:lnTo>
                    <a:lnTo>
                      <a:pt x="25" y="3"/>
                    </a:lnTo>
                    <a:lnTo>
                      <a:pt x="19" y="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30" name="Freeform 431"/>
              <p:cNvSpPr>
                <a:spLocks noEditPoints="1"/>
              </p:cNvSpPr>
              <p:nvPr/>
            </p:nvSpPr>
            <p:spPr bwMode="auto">
              <a:xfrm>
                <a:off x="5083" y="3789"/>
                <a:ext cx="39" cy="37"/>
              </a:xfrm>
              <a:custGeom>
                <a:avLst/>
                <a:gdLst>
                  <a:gd name="T0" fmla="*/ 3 w 77"/>
                  <a:gd name="T1" fmla="*/ 1 h 73"/>
                  <a:gd name="T2" fmla="*/ 2 w 77"/>
                  <a:gd name="T3" fmla="*/ 4 h 73"/>
                  <a:gd name="T4" fmla="*/ 2 w 77"/>
                  <a:gd name="T5" fmla="*/ 5 h 73"/>
                  <a:gd name="T6" fmla="*/ 2 w 77"/>
                  <a:gd name="T7" fmla="*/ 5 h 73"/>
                  <a:gd name="T8" fmla="*/ 2 w 77"/>
                  <a:gd name="T9" fmla="*/ 5 h 73"/>
                  <a:gd name="T10" fmla="*/ 2 w 77"/>
                  <a:gd name="T11" fmla="*/ 5 h 73"/>
                  <a:gd name="T12" fmla="*/ 3 w 77"/>
                  <a:gd name="T13" fmla="*/ 5 h 73"/>
                  <a:gd name="T14" fmla="*/ 3 w 77"/>
                  <a:gd name="T15" fmla="*/ 5 h 73"/>
                  <a:gd name="T16" fmla="*/ 4 w 77"/>
                  <a:gd name="T17" fmla="*/ 5 h 73"/>
                  <a:gd name="T18" fmla="*/ 4 w 77"/>
                  <a:gd name="T19" fmla="*/ 4 h 73"/>
                  <a:gd name="T20" fmla="*/ 4 w 77"/>
                  <a:gd name="T21" fmla="*/ 4 h 73"/>
                  <a:gd name="T22" fmla="*/ 4 w 77"/>
                  <a:gd name="T23" fmla="*/ 4 h 73"/>
                  <a:gd name="T24" fmla="*/ 5 w 77"/>
                  <a:gd name="T25" fmla="*/ 4 h 73"/>
                  <a:gd name="T26" fmla="*/ 5 w 77"/>
                  <a:gd name="T27" fmla="*/ 3 h 73"/>
                  <a:gd name="T28" fmla="*/ 5 w 77"/>
                  <a:gd name="T29" fmla="*/ 3 h 73"/>
                  <a:gd name="T30" fmla="*/ 5 w 77"/>
                  <a:gd name="T31" fmla="*/ 2 h 73"/>
                  <a:gd name="T32" fmla="*/ 5 w 77"/>
                  <a:gd name="T33" fmla="*/ 2 h 73"/>
                  <a:gd name="T34" fmla="*/ 5 w 77"/>
                  <a:gd name="T35" fmla="*/ 1 h 73"/>
                  <a:gd name="T36" fmla="*/ 4 w 77"/>
                  <a:gd name="T37" fmla="*/ 1 h 73"/>
                  <a:gd name="T38" fmla="*/ 4 w 77"/>
                  <a:gd name="T39" fmla="*/ 1 h 73"/>
                  <a:gd name="T40" fmla="*/ 3 w 77"/>
                  <a:gd name="T41" fmla="*/ 1 h 73"/>
                  <a:gd name="T42" fmla="*/ 2 w 77"/>
                  <a:gd name="T43" fmla="*/ 0 h 73"/>
                  <a:gd name="T44" fmla="*/ 3 w 77"/>
                  <a:gd name="T45" fmla="*/ 0 h 73"/>
                  <a:gd name="T46" fmla="*/ 4 w 77"/>
                  <a:gd name="T47" fmla="*/ 1 h 73"/>
                  <a:gd name="T48" fmla="*/ 4 w 77"/>
                  <a:gd name="T49" fmla="*/ 1 h 73"/>
                  <a:gd name="T50" fmla="*/ 5 w 77"/>
                  <a:gd name="T51" fmla="*/ 1 h 73"/>
                  <a:gd name="T52" fmla="*/ 5 w 77"/>
                  <a:gd name="T53" fmla="*/ 1 h 73"/>
                  <a:gd name="T54" fmla="*/ 5 w 77"/>
                  <a:gd name="T55" fmla="*/ 1 h 73"/>
                  <a:gd name="T56" fmla="*/ 5 w 77"/>
                  <a:gd name="T57" fmla="*/ 2 h 73"/>
                  <a:gd name="T58" fmla="*/ 5 w 77"/>
                  <a:gd name="T59" fmla="*/ 2 h 73"/>
                  <a:gd name="T60" fmla="*/ 5 w 77"/>
                  <a:gd name="T61" fmla="*/ 3 h 73"/>
                  <a:gd name="T62" fmla="*/ 5 w 77"/>
                  <a:gd name="T63" fmla="*/ 3 h 73"/>
                  <a:gd name="T64" fmla="*/ 5 w 77"/>
                  <a:gd name="T65" fmla="*/ 3 h 73"/>
                  <a:gd name="T66" fmla="*/ 5 w 77"/>
                  <a:gd name="T67" fmla="*/ 4 h 73"/>
                  <a:gd name="T68" fmla="*/ 4 w 77"/>
                  <a:gd name="T69" fmla="*/ 5 h 73"/>
                  <a:gd name="T70" fmla="*/ 4 w 77"/>
                  <a:gd name="T71" fmla="*/ 5 h 73"/>
                  <a:gd name="T72" fmla="*/ 4 w 77"/>
                  <a:gd name="T73" fmla="*/ 5 h 73"/>
                  <a:gd name="T74" fmla="*/ 3 w 77"/>
                  <a:gd name="T75" fmla="*/ 5 h 73"/>
                  <a:gd name="T76" fmla="*/ 3 w 77"/>
                  <a:gd name="T77" fmla="*/ 5 h 73"/>
                  <a:gd name="T78" fmla="*/ 3 w 77"/>
                  <a:gd name="T79" fmla="*/ 5 h 73"/>
                  <a:gd name="T80" fmla="*/ 0 w 77"/>
                  <a:gd name="T81" fmla="*/ 5 h 73"/>
                  <a:gd name="T82" fmla="*/ 0 w 77"/>
                  <a:gd name="T83" fmla="*/ 5 h 73"/>
                  <a:gd name="T84" fmla="*/ 1 w 77"/>
                  <a:gd name="T85" fmla="*/ 5 h 73"/>
                  <a:gd name="T86" fmla="*/ 1 w 77"/>
                  <a:gd name="T87" fmla="*/ 5 h 73"/>
                  <a:gd name="T88" fmla="*/ 1 w 77"/>
                  <a:gd name="T89" fmla="*/ 5 h 73"/>
                  <a:gd name="T90" fmla="*/ 1 w 77"/>
                  <a:gd name="T91" fmla="*/ 4 h 73"/>
                  <a:gd name="T92" fmla="*/ 1 w 77"/>
                  <a:gd name="T93" fmla="*/ 4 h 73"/>
                  <a:gd name="T94" fmla="*/ 2 w 77"/>
                  <a:gd name="T95" fmla="*/ 1 h 73"/>
                  <a:gd name="T96" fmla="*/ 2 w 77"/>
                  <a:gd name="T97" fmla="*/ 1 h 73"/>
                  <a:gd name="T98" fmla="*/ 2 w 77"/>
                  <a:gd name="T99" fmla="*/ 1 h 73"/>
                  <a:gd name="T100" fmla="*/ 2 w 77"/>
                  <a:gd name="T101" fmla="*/ 1 h 73"/>
                  <a:gd name="T102" fmla="*/ 2 w 77"/>
                  <a:gd name="T103" fmla="*/ 1 h 73"/>
                  <a:gd name="T104" fmla="*/ 2 w 77"/>
                  <a:gd name="T105" fmla="*/ 0 h 73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7"/>
                  <a:gd name="T160" fmla="*/ 0 h 73"/>
                  <a:gd name="T161" fmla="*/ 77 w 77"/>
                  <a:gd name="T162" fmla="*/ 73 h 73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7" h="73">
                    <a:moveTo>
                      <a:pt x="37" y="4"/>
                    </a:moveTo>
                    <a:lnTo>
                      <a:pt x="23" y="61"/>
                    </a:lnTo>
                    <a:lnTo>
                      <a:pt x="20" y="66"/>
                    </a:lnTo>
                    <a:lnTo>
                      <a:pt x="20" y="68"/>
                    </a:lnTo>
                    <a:lnTo>
                      <a:pt x="23" y="70"/>
                    </a:lnTo>
                    <a:lnTo>
                      <a:pt x="27" y="70"/>
                    </a:lnTo>
                    <a:lnTo>
                      <a:pt x="35" y="69"/>
                    </a:lnTo>
                    <a:lnTo>
                      <a:pt x="46" y="66"/>
                    </a:lnTo>
                    <a:lnTo>
                      <a:pt x="51" y="65"/>
                    </a:lnTo>
                    <a:lnTo>
                      <a:pt x="53" y="63"/>
                    </a:lnTo>
                    <a:lnTo>
                      <a:pt x="58" y="59"/>
                    </a:lnTo>
                    <a:lnTo>
                      <a:pt x="60" y="55"/>
                    </a:lnTo>
                    <a:lnTo>
                      <a:pt x="65" y="49"/>
                    </a:lnTo>
                    <a:lnTo>
                      <a:pt x="66" y="44"/>
                    </a:lnTo>
                    <a:lnTo>
                      <a:pt x="67" y="37"/>
                    </a:lnTo>
                    <a:lnTo>
                      <a:pt x="67" y="30"/>
                    </a:lnTo>
                    <a:lnTo>
                      <a:pt x="66" y="21"/>
                    </a:lnTo>
                    <a:lnTo>
                      <a:pt x="65" y="16"/>
                    </a:lnTo>
                    <a:lnTo>
                      <a:pt x="62" y="10"/>
                    </a:lnTo>
                    <a:lnTo>
                      <a:pt x="51" y="4"/>
                    </a:lnTo>
                    <a:lnTo>
                      <a:pt x="37" y="4"/>
                    </a:lnTo>
                    <a:close/>
                    <a:moveTo>
                      <a:pt x="18" y="0"/>
                    </a:moveTo>
                    <a:lnTo>
                      <a:pt x="48" y="0"/>
                    </a:lnTo>
                    <a:lnTo>
                      <a:pt x="59" y="3"/>
                    </a:lnTo>
                    <a:lnTo>
                      <a:pt x="63" y="4"/>
                    </a:lnTo>
                    <a:lnTo>
                      <a:pt x="67" y="7"/>
                    </a:lnTo>
                    <a:lnTo>
                      <a:pt x="70" y="10"/>
                    </a:lnTo>
                    <a:lnTo>
                      <a:pt x="73" y="14"/>
                    </a:lnTo>
                    <a:lnTo>
                      <a:pt x="76" y="20"/>
                    </a:lnTo>
                    <a:lnTo>
                      <a:pt x="77" y="24"/>
                    </a:lnTo>
                    <a:lnTo>
                      <a:pt x="77" y="34"/>
                    </a:lnTo>
                    <a:lnTo>
                      <a:pt x="76" y="40"/>
                    </a:lnTo>
                    <a:lnTo>
                      <a:pt x="76" y="44"/>
                    </a:lnTo>
                    <a:lnTo>
                      <a:pt x="70" y="55"/>
                    </a:lnTo>
                    <a:lnTo>
                      <a:pt x="60" y="65"/>
                    </a:lnTo>
                    <a:lnTo>
                      <a:pt x="56" y="68"/>
                    </a:lnTo>
                    <a:lnTo>
                      <a:pt x="52" y="69"/>
                    </a:lnTo>
                    <a:lnTo>
                      <a:pt x="46" y="70"/>
                    </a:lnTo>
                    <a:lnTo>
                      <a:pt x="42" y="72"/>
                    </a:lnTo>
                    <a:lnTo>
                      <a:pt x="37" y="73"/>
                    </a:lnTo>
                    <a:lnTo>
                      <a:pt x="0" y="73"/>
                    </a:lnTo>
                    <a:lnTo>
                      <a:pt x="0" y="70"/>
                    </a:lnTo>
                    <a:lnTo>
                      <a:pt x="6" y="70"/>
                    </a:lnTo>
                    <a:lnTo>
                      <a:pt x="9" y="69"/>
                    </a:lnTo>
                    <a:lnTo>
                      <a:pt x="11" y="66"/>
                    </a:lnTo>
                    <a:lnTo>
                      <a:pt x="13" y="63"/>
                    </a:lnTo>
                    <a:lnTo>
                      <a:pt x="13" y="59"/>
                    </a:lnTo>
                    <a:lnTo>
                      <a:pt x="25" y="16"/>
                    </a:lnTo>
                    <a:lnTo>
                      <a:pt x="27" y="13"/>
                    </a:lnTo>
                    <a:lnTo>
                      <a:pt x="27" y="6"/>
                    </a:lnTo>
                    <a:lnTo>
                      <a:pt x="24" y="3"/>
                    </a:lnTo>
                    <a:lnTo>
                      <a:pt x="18" y="3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31" name="Freeform 432"/>
              <p:cNvSpPr>
                <a:spLocks noEditPoints="1"/>
              </p:cNvSpPr>
              <p:nvPr/>
            </p:nvSpPr>
            <p:spPr bwMode="auto">
              <a:xfrm>
                <a:off x="5141" y="3803"/>
                <a:ext cx="29" cy="10"/>
              </a:xfrm>
              <a:custGeom>
                <a:avLst/>
                <a:gdLst>
                  <a:gd name="T0" fmla="*/ 0 w 57"/>
                  <a:gd name="T1" fmla="*/ 1 h 20"/>
                  <a:gd name="T2" fmla="*/ 4 w 57"/>
                  <a:gd name="T3" fmla="*/ 1 h 20"/>
                  <a:gd name="T4" fmla="*/ 4 w 57"/>
                  <a:gd name="T5" fmla="*/ 1 h 20"/>
                  <a:gd name="T6" fmla="*/ 0 w 57"/>
                  <a:gd name="T7" fmla="*/ 1 h 20"/>
                  <a:gd name="T8" fmla="*/ 0 w 57"/>
                  <a:gd name="T9" fmla="*/ 1 h 20"/>
                  <a:gd name="T10" fmla="*/ 0 w 57"/>
                  <a:gd name="T11" fmla="*/ 0 h 20"/>
                  <a:gd name="T12" fmla="*/ 4 w 57"/>
                  <a:gd name="T13" fmla="*/ 0 h 20"/>
                  <a:gd name="T14" fmla="*/ 4 w 57"/>
                  <a:gd name="T15" fmla="*/ 1 h 20"/>
                  <a:gd name="T16" fmla="*/ 0 w 57"/>
                  <a:gd name="T17" fmla="*/ 1 h 20"/>
                  <a:gd name="T18" fmla="*/ 0 w 57"/>
                  <a:gd name="T19" fmla="*/ 0 h 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7"/>
                  <a:gd name="T31" fmla="*/ 0 h 20"/>
                  <a:gd name="T32" fmla="*/ 57 w 57"/>
                  <a:gd name="T33" fmla="*/ 20 h 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7" h="20">
                    <a:moveTo>
                      <a:pt x="0" y="17"/>
                    </a:moveTo>
                    <a:lnTo>
                      <a:pt x="57" y="17"/>
                    </a:lnTo>
                    <a:lnTo>
                      <a:pt x="57" y="20"/>
                    </a:lnTo>
                    <a:lnTo>
                      <a:pt x="0" y="20"/>
                    </a:lnTo>
                    <a:lnTo>
                      <a:pt x="0" y="17"/>
                    </a:lnTo>
                    <a:close/>
                    <a:moveTo>
                      <a:pt x="0" y="0"/>
                    </a:moveTo>
                    <a:lnTo>
                      <a:pt x="57" y="0"/>
                    </a:lnTo>
                    <a:lnTo>
                      <a:pt x="57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32" name="Freeform 433"/>
              <p:cNvSpPr>
                <a:spLocks/>
              </p:cNvSpPr>
              <p:nvPr/>
            </p:nvSpPr>
            <p:spPr bwMode="auto">
              <a:xfrm>
                <a:off x="5242" y="3789"/>
                <a:ext cx="23" cy="37"/>
              </a:xfrm>
              <a:custGeom>
                <a:avLst/>
                <a:gdLst>
                  <a:gd name="T0" fmla="*/ 2 w 47"/>
                  <a:gd name="T1" fmla="*/ 0 h 75"/>
                  <a:gd name="T2" fmla="*/ 2 w 47"/>
                  <a:gd name="T3" fmla="*/ 0 h 75"/>
                  <a:gd name="T4" fmla="*/ 2 w 47"/>
                  <a:gd name="T5" fmla="*/ 0 h 75"/>
                  <a:gd name="T6" fmla="*/ 2 w 47"/>
                  <a:gd name="T7" fmla="*/ 1 h 75"/>
                  <a:gd name="T8" fmla="*/ 2 w 47"/>
                  <a:gd name="T9" fmla="*/ 1 h 75"/>
                  <a:gd name="T10" fmla="*/ 2 w 47"/>
                  <a:gd name="T11" fmla="*/ 1 h 75"/>
                  <a:gd name="T12" fmla="*/ 2 w 47"/>
                  <a:gd name="T13" fmla="*/ 2 h 75"/>
                  <a:gd name="T14" fmla="*/ 2 w 47"/>
                  <a:gd name="T15" fmla="*/ 2 h 75"/>
                  <a:gd name="T16" fmla="*/ 2 w 47"/>
                  <a:gd name="T17" fmla="*/ 3 h 75"/>
                  <a:gd name="T18" fmla="*/ 1 w 47"/>
                  <a:gd name="T19" fmla="*/ 4 h 75"/>
                  <a:gd name="T20" fmla="*/ 1 w 47"/>
                  <a:gd name="T21" fmla="*/ 4 h 75"/>
                  <a:gd name="T22" fmla="*/ 0 w 47"/>
                  <a:gd name="T23" fmla="*/ 4 h 75"/>
                  <a:gd name="T24" fmla="*/ 0 w 47"/>
                  <a:gd name="T25" fmla="*/ 4 h 75"/>
                  <a:gd name="T26" fmla="*/ 0 w 47"/>
                  <a:gd name="T27" fmla="*/ 4 h 75"/>
                  <a:gd name="T28" fmla="*/ 0 w 47"/>
                  <a:gd name="T29" fmla="*/ 4 h 75"/>
                  <a:gd name="T30" fmla="*/ 1 w 47"/>
                  <a:gd name="T31" fmla="*/ 4 h 75"/>
                  <a:gd name="T32" fmla="*/ 1 w 47"/>
                  <a:gd name="T33" fmla="*/ 4 h 75"/>
                  <a:gd name="T34" fmla="*/ 1 w 47"/>
                  <a:gd name="T35" fmla="*/ 3 h 75"/>
                  <a:gd name="T36" fmla="*/ 2 w 47"/>
                  <a:gd name="T37" fmla="*/ 3 h 75"/>
                  <a:gd name="T38" fmla="*/ 1 w 47"/>
                  <a:gd name="T39" fmla="*/ 2 h 75"/>
                  <a:gd name="T40" fmla="*/ 1 w 47"/>
                  <a:gd name="T41" fmla="*/ 2 h 75"/>
                  <a:gd name="T42" fmla="*/ 1 w 47"/>
                  <a:gd name="T43" fmla="*/ 2 h 75"/>
                  <a:gd name="T44" fmla="*/ 1 w 47"/>
                  <a:gd name="T45" fmla="*/ 2 h 75"/>
                  <a:gd name="T46" fmla="*/ 0 w 47"/>
                  <a:gd name="T47" fmla="*/ 2 h 75"/>
                  <a:gd name="T48" fmla="*/ 2 w 47"/>
                  <a:gd name="T49" fmla="*/ 1 h 75"/>
                  <a:gd name="T50" fmla="*/ 2 w 47"/>
                  <a:gd name="T51" fmla="*/ 1 h 75"/>
                  <a:gd name="T52" fmla="*/ 2 w 47"/>
                  <a:gd name="T53" fmla="*/ 0 h 75"/>
                  <a:gd name="T54" fmla="*/ 1 w 47"/>
                  <a:gd name="T55" fmla="*/ 0 h 75"/>
                  <a:gd name="T56" fmla="*/ 1 w 47"/>
                  <a:gd name="T57" fmla="*/ 0 h 75"/>
                  <a:gd name="T58" fmla="*/ 1 w 47"/>
                  <a:gd name="T59" fmla="*/ 0 h 75"/>
                  <a:gd name="T60" fmla="*/ 1 w 47"/>
                  <a:gd name="T61" fmla="*/ 0 h 75"/>
                  <a:gd name="T62" fmla="*/ 1 w 47"/>
                  <a:gd name="T63" fmla="*/ 0 h 7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7"/>
                  <a:gd name="T97" fmla="*/ 0 h 75"/>
                  <a:gd name="T98" fmla="*/ 47 w 47"/>
                  <a:gd name="T99" fmla="*/ 75 h 7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7" h="75">
                    <a:moveTo>
                      <a:pt x="27" y="0"/>
                    </a:moveTo>
                    <a:lnTo>
                      <a:pt x="35" y="0"/>
                    </a:lnTo>
                    <a:lnTo>
                      <a:pt x="40" y="2"/>
                    </a:lnTo>
                    <a:lnTo>
                      <a:pt x="42" y="3"/>
                    </a:lnTo>
                    <a:lnTo>
                      <a:pt x="45" y="6"/>
                    </a:lnTo>
                    <a:lnTo>
                      <a:pt x="47" y="9"/>
                    </a:lnTo>
                    <a:lnTo>
                      <a:pt x="47" y="16"/>
                    </a:lnTo>
                    <a:lnTo>
                      <a:pt x="45" y="20"/>
                    </a:lnTo>
                    <a:lnTo>
                      <a:pt x="40" y="26"/>
                    </a:lnTo>
                    <a:lnTo>
                      <a:pt x="35" y="28"/>
                    </a:lnTo>
                    <a:lnTo>
                      <a:pt x="31" y="30"/>
                    </a:lnTo>
                    <a:lnTo>
                      <a:pt x="34" y="31"/>
                    </a:lnTo>
                    <a:lnTo>
                      <a:pt x="40" y="37"/>
                    </a:lnTo>
                    <a:lnTo>
                      <a:pt x="41" y="40"/>
                    </a:lnTo>
                    <a:lnTo>
                      <a:pt x="41" y="44"/>
                    </a:lnTo>
                    <a:lnTo>
                      <a:pt x="42" y="47"/>
                    </a:lnTo>
                    <a:lnTo>
                      <a:pt x="41" y="54"/>
                    </a:lnTo>
                    <a:lnTo>
                      <a:pt x="38" y="61"/>
                    </a:lnTo>
                    <a:lnTo>
                      <a:pt x="35" y="65"/>
                    </a:lnTo>
                    <a:lnTo>
                      <a:pt x="31" y="69"/>
                    </a:lnTo>
                    <a:lnTo>
                      <a:pt x="27" y="70"/>
                    </a:lnTo>
                    <a:lnTo>
                      <a:pt x="23" y="73"/>
                    </a:lnTo>
                    <a:lnTo>
                      <a:pt x="17" y="75"/>
                    </a:lnTo>
                    <a:lnTo>
                      <a:pt x="9" y="75"/>
                    </a:lnTo>
                    <a:lnTo>
                      <a:pt x="5" y="73"/>
                    </a:lnTo>
                    <a:lnTo>
                      <a:pt x="2" y="72"/>
                    </a:lnTo>
                    <a:lnTo>
                      <a:pt x="0" y="70"/>
                    </a:lnTo>
                    <a:lnTo>
                      <a:pt x="0" y="68"/>
                    </a:lnTo>
                    <a:lnTo>
                      <a:pt x="2" y="65"/>
                    </a:lnTo>
                    <a:lnTo>
                      <a:pt x="13" y="65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7" y="68"/>
                    </a:lnTo>
                    <a:lnTo>
                      <a:pt x="21" y="68"/>
                    </a:lnTo>
                    <a:lnTo>
                      <a:pt x="27" y="65"/>
                    </a:lnTo>
                    <a:lnTo>
                      <a:pt x="30" y="62"/>
                    </a:lnTo>
                    <a:lnTo>
                      <a:pt x="31" y="59"/>
                    </a:lnTo>
                    <a:lnTo>
                      <a:pt x="33" y="55"/>
                    </a:lnTo>
                    <a:lnTo>
                      <a:pt x="33" y="48"/>
                    </a:lnTo>
                    <a:lnTo>
                      <a:pt x="31" y="45"/>
                    </a:lnTo>
                    <a:lnTo>
                      <a:pt x="31" y="42"/>
                    </a:lnTo>
                    <a:lnTo>
                      <a:pt x="28" y="41"/>
                    </a:lnTo>
                    <a:lnTo>
                      <a:pt x="27" y="38"/>
                    </a:lnTo>
                    <a:lnTo>
                      <a:pt x="24" y="35"/>
                    </a:lnTo>
                    <a:lnTo>
                      <a:pt x="20" y="35"/>
                    </a:lnTo>
                    <a:lnTo>
                      <a:pt x="16" y="34"/>
                    </a:lnTo>
                    <a:lnTo>
                      <a:pt x="13" y="34"/>
                    </a:lnTo>
                    <a:lnTo>
                      <a:pt x="13" y="33"/>
                    </a:lnTo>
                    <a:lnTo>
                      <a:pt x="24" y="30"/>
                    </a:lnTo>
                    <a:lnTo>
                      <a:pt x="33" y="24"/>
                    </a:lnTo>
                    <a:lnTo>
                      <a:pt x="35" y="21"/>
                    </a:lnTo>
                    <a:lnTo>
                      <a:pt x="37" y="18"/>
                    </a:lnTo>
                    <a:lnTo>
                      <a:pt x="37" y="13"/>
                    </a:lnTo>
                    <a:lnTo>
                      <a:pt x="34" y="9"/>
                    </a:lnTo>
                    <a:lnTo>
                      <a:pt x="33" y="7"/>
                    </a:lnTo>
                    <a:lnTo>
                      <a:pt x="30" y="7"/>
                    </a:lnTo>
                    <a:lnTo>
                      <a:pt x="27" y="6"/>
                    </a:lnTo>
                    <a:lnTo>
                      <a:pt x="23" y="7"/>
                    </a:lnTo>
                    <a:lnTo>
                      <a:pt x="20" y="10"/>
                    </a:lnTo>
                    <a:lnTo>
                      <a:pt x="16" y="13"/>
                    </a:lnTo>
                    <a:lnTo>
                      <a:pt x="14" y="13"/>
                    </a:lnTo>
                    <a:lnTo>
                      <a:pt x="19" y="7"/>
                    </a:lnTo>
                    <a:lnTo>
                      <a:pt x="21" y="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33" name="Line 434"/>
              <p:cNvSpPr>
                <a:spLocks noChangeShapeType="1"/>
              </p:cNvSpPr>
              <p:nvPr/>
            </p:nvSpPr>
            <p:spPr bwMode="auto">
              <a:xfrm flipV="1">
                <a:off x="3731" y="1919"/>
                <a:ext cx="0" cy="179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34" name="Line 435"/>
              <p:cNvSpPr>
                <a:spLocks noChangeShapeType="1"/>
              </p:cNvSpPr>
              <p:nvPr/>
            </p:nvSpPr>
            <p:spPr bwMode="auto">
              <a:xfrm flipV="1">
                <a:off x="3987" y="1919"/>
                <a:ext cx="0" cy="179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35" name="Line 436"/>
              <p:cNvSpPr>
                <a:spLocks noChangeShapeType="1"/>
              </p:cNvSpPr>
              <p:nvPr/>
            </p:nvSpPr>
            <p:spPr bwMode="auto">
              <a:xfrm flipV="1">
                <a:off x="4243" y="1919"/>
                <a:ext cx="0" cy="179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36" name="Line 437"/>
              <p:cNvSpPr>
                <a:spLocks noChangeShapeType="1"/>
              </p:cNvSpPr>
              <p:nvPr/>
            </p:nvSpPr>
            <p:spPr bwMode="auto">
              <a:xfrm flipV="1">
                <a:off x="4500" y="1919"/>
                <a:ext cx="0" cy="179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37" name="Line 438"/>
              <p:cNvSpPr>
                <a:spLocks noChangeShapeType="1"/>
              </p:cNvSpPr>
              <p:nvPr/>
            </p:nvSpPr>
            <p:spPr bwMode="auto">
              <a:xfrm flipV="1">
                <a:off x="4756" y="1919"/>
                <a:ext cx="0" cy="179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38" name="Line 439"/>
              <p:cNvSpPr>
                <a:spLocks noChangeShapeType="1"/>
              </p:cNvSpPr>
              <p:nvPr/>
            </p:nvSpPr>
            <p:spPr bwMode="auto">
              <a:xfrm flipV="1">
                <a:off x="5012" y="1919"/>
                <a:ext cx="0" cy="179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39" name="Line 440"/>
              <p:cNvSpPr>
                <a:spLocks noChangeShapeType="1"/>
              </p:cNvSpPr>
              <p:nvPr/>
            </p:nvSpPr>
            <p:spPr bwMode="auto">
              <a:xfrm>
                <a:off x="3476" y="3712"/>
                <a:ext cx="1791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540" name="Line 441"/>
              <p:cNvSpPr>
                <a:spLocks noChangeShapeType="1"/>
              </p:cNvSpPr>
              <p:nvPr/>
            </p:nvSpPr>
            <p:spPr bwMode="auto">
              <a:xfrm>
                <a:off x="3476" y="3533"/>
                <a:ext cx="1791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</p:grpSp>
        <p:sp>
          <p:nvSpPr>
            <p:cNvPr id="205" name="Line 442"/>
            <p:cNvSpPr>
              <a:spLocks noChangeShapeType="1"/>
            </p:cNvSpPr>
            <p:nvPr/>
          </p:nvSpPr>
          <p:spPr bwMode="auto">
            <a:xfrm>
              <a:off x="1650041" y="4702592"/>
              <a:ext cx="3092045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06" name="Line 443"/>
            <p:cNvSpPr>
              <a:spLocks noChangeShapeType="1"/>
            </p:cNvSpPr>
            <p:nvPr/>
          </p:nvSpPr>
          <p:spPr bwMode="auto">
            <a:xfrm>
              <a:off x="1650041" y="4381763"/>
              <a:ext cx="3092045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07" name="Line 444"/>
            <p:cNvSpPr>
              <a:spLocks noChangeShapeType="1"/>
            </p:cNvSpPr>
            <p:nvPr/>
          </p:nvSpPr>
          <p:spPr bwMode="auto">
            <a:xfrm>
              <a:off x="1650041" y="4058272"/>
              <a:ext cx="3092045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08" name="Line 445"/>
            <p:cNvSpPr>
              <a:spLocks noChangeShapeType="1"/>
            </p:cNvSpPr>
            <p:nvPr/>
          </p:nvSpPr>
          <p:spPr bwMode="auto">
            <a:xfrm>
              <a:off x="1650041" y="3737442"/>
              <a:ext cx="3566524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09" name="Line 446"/>
            <p:cNvSpPr>
              <a:spLocks noChangeShapeType="1"/>
            </p:cNvSpPr>
            <p:nvPr/>
          </p:nvSpPr>
          <p:spPr bwMode="auto">
            <a:xfrm>
              <a:off x="1650041" y="3413951"/>
              <a:ext cx="3092045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10" name="Line 447"/>
            <p:cNvSpPr>
              <a:spLocks noChangeShapeType="1"/>
            </p:cNvSpPr>
            <p:nvPr/>
          </p:nvSpPr>
          <p:spPr bwMode="auto">
            <a:xfrm>
              <a:off x="1650041" y="3091790"/>
              <a:ext cx="3092045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11" name="Line 448"/>
            <p:cNvSpPr>
              <a:spLocks noChangeShapeType="1"/>
            </p:cNvSpPr>
            <p:nvPr/>
          </p:nvSpPr>
          <p:spPr bwMode="auto">
            <a:xfrm>
              <a:off x="1650041" y="2769630"/>
              <a:ext cx="3092045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12" name="Line 449"/>
            <p:cNvSpPr>
              <a:spLocks noChangeShapeType="1"/>
            </p:cNvSpPr>
            <p:nvPr/>
          </p:nvSpPr>
          <p:spPr bwMode="auto">
            <a:xfrm>
              <a:off x="1650041" y="2447470"/>
              <a:ext cx="3092045" cy="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300"/>
            </a:p>
          </p:txBody>
        </p:sp>
        <p:sp>
          <p:nvSpPr>
            <p:cNvPr id="213" name="Rectangle 458"/>
            <p:cNvSpPr>
              <a:spLocks noChangeArrowheads="1"/>
            </p:cNvSpPr>
            <p:nvPr/>
          </p:nvSpPr>
          <p:spPr bwMode="auto">
            <a:xfrm>
              <a:off x="1592354" y="5377532"/>
              <a:ext cx="3624211" cy="3261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 sz="1300"/>
            </a:p>
          </p:txBody>
        </p:sp>
        <p:sp>
          <p:nvSpPr>
            <p:cNvPr id="214" name="Rectangle 459"/>
            <p:cNvSpPr>
              <a:spLocks noChangeArrowheads="1"/>
            </p:cNvSpPr>
            <p:nvPr/>
          </p:nvSpPr>
          <p:spPr bwMode="auto">
            <a:xfrm>
              <a:off x="1241903" y="2125309"/>
              <a:ext cx="392274" cy="32628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 sz="1300"/>
            </a:p>
          </p:txBody>
        </p:sp>
        <p:sp>
          <p:nvSpPr>
            <p:cNvPr id="215" name="Rectangle 460"/>
            <p:cNvSpPr>
              <a:spLocks noChangeArrowheads="1"/>
            </p:cNvSpPr>
            <p:nvPr/>
          </p:nvSpPr>
          <p:spPr bwMode="auto">
            <a:xfrm>
              <a:off x="4931012" y="2066734"/>
              <a:ext cx="235076" cy="334407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 sz="1300"/>
            </a:p>
          </p:txBody>
        </p:sp>
        <p:sp>
          <p:nvSpPr>
            <p:cNvPr id="216" name="テキスト ボックス 7"/>
            <p:cNvSpPr txBox="1">
              <a:spLocks noChangeArrowheads="1"/>
            </p:cNvSpPr>
            <p:nvPr/>
          </p:nvSpPr>
          <p:spPr bwMode="auto">
            <a:xfrm>
              <a:off x="1337134" y="3143304"/>
              <a:ext cx="236476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Os</a:t>
              </a:r>
            </a:p>
          </p:txBody>
        </p:sp>
        <p:sp>
          <p:nvSpPr>
            <p:cNvPr id="217" name="テキスト ボックス 7"/>
            <p:cNvSpPr txBox="1">
              <a:spLocks noChangeArrowheads="1"/>
            </p:cNvSpPr>
            <p:nvPr/>
          </p:nvSpPr>
          <p:spPr bwMode="auto">
            <a:xfrm>
              <a:off x="1331559" y="3468127"/>
              <a:ext cx="236278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</a:t>
              </a:r>
            </a:p>
          </p:txBody>
        </p:sp>
        <p:sp>
          <p:nvSpPr>
            <p:cNvPr id="218" name="テキスト ボックス 7"/>
            <p:cNvSpPr txBox="1">
              <a:spLocks noChangeArrowheads="1"/>
            </p:cNvSpPr>
            <p:nvPr/>
          </p:nvSpPr>
          <p:spPr bwMode="auto">
            <a:xfrm>
              <a:off x="1328257" y="3795615"/>
              <a:ext cx="233811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</a:p>
          </p:txBody>
        </p:sp>
        <p:sp>
          <p:nvSpPr>
            <p:cNvPr id="219" name="テキスト ボックス 7"/>
            <p:cNvSpPr txBox="1">
              <a:spLocks noChangeArrowheads="1"/>
            </p:cNvSpPr>
            <p:nvPr/>
          </p:nvSpPr>
          <p:spPr bwMode="auto">
            <a:xfrm>
              <a:off x="1339868" y="4111116"/>
              <a:ext cx="217874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Ta</a:t>
              </a:r>
            </a:p>
          </p:txBody>
        </p:sp>
        <p:sp>
          <p:nvSpPr>
            <p:cNvPr id="220" name="テキスト ボックス 7"/>
            <p:cNvSpPr txBox="1">
              <a:spLocks noChangeArrowheads="1"/>
            </p:cNvSpPr>
            <p:nvPr/>
          </p:nvSpPr>
          <p:spPr bwMode="auto">
            <a:xfrm>
              <a:off x="1299693" y="4437271"/>
              <a:ext cx="249399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Hf</a:t>
              </a:r>
            </a:p>
          </p:txBody>
        </p:sp>
        <p:sp>
          <p:nvSpPr>
            <p:cNvPr id="221" name="テキスト ボックス 7"/>
            <p:cNvSpPr txBox="1">
              <a:spLocks noChangeArrowheads="1"/>
            </p:cNvSpPr>
            <p:nvPr/>
          </p:nvSpPr>
          <p:spPr bwMode="auto">
            <a:xfrm>
              <a:off x="1314115" y="4752775"/>
              <a:ext cx="249399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Lu</a:t>
              </a:r>
            </a:p>
          </p:txBody>
        </p:sp>
        <p:sp>
          <p:nvSpPr>
            <p:cNvPr id="222" name="テキスト ボックス 7"/>
            <p:cNvSpPr txBox="1">
              <a:spLocks noChangeArrowheads="1"/>
            </p:cNvSpPr>
            <p:nvPr/>
          </p:nvSpPr>
          <p:spPr bwMode="auto">
            <a:xfrm>
              <a:off x="1307366" y="5076266"/>
              <a:ext cx="259035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Yb</a:t>
              </a:r>
              <a:endParaRPr lang="en-US" altLang="ja-JP" sz="13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3" name="テキスト ボックス 7"/>
            <p:cNvSpPr txBox="1">
              <a:spLocks noChangeArrowheads="1"/>
            </p:cNvSpPr>
            <p:nvPr/>
          </p:nvSpPr>
          <p:spPr bwMode="auto">
            <a:xfrm>
              <a:off x="1390599" y="2823806"/>
              <a:ext cx="171462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</a:p>
          </p:txBody>
        </p:sp>
        <p:sp>
          <p:nvSpPr>
            <p:cNvPr id="224" name="テキスト ボックス 7"/>
            <p:cNvSpPr txBox="1">
              <a:spLocks noChangeArrowheads="1"/>
            </p:cNvSpPr>
            <p:nvPr/>
          </p:nvSpPr>
          <p:spPr bwMode="auto">
            <a:xfrm>
              <a:off x="1370824" y="2493658"/>
              <a:ext cx="191258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Pt</a:t>
              </a:r>
            </a:p>
          </p:txBody>
        </p:sp>
        <p:sp>
          <p:nvSpPr>
            <p:cNvPr id="225" name="テキスト ボックス 7"/>
            <p:cNvSpPr txBox="1">
              <a:spLocks noChangeArrowheads="1"/>
            </p:cNvSpPr>
            <p:nvPr/>
          </p:nvSpPr>
          <p:spPr bwMode="auto">
            <a:xfrm>
              <a:off x="1313140" y="2163510"/>
              <a:ext cx="259035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Au</a:t>
              </a:r>
            </a:p>
          </p:txBody>
        </p:sp>
        <p:sp>
          <p:nvSpPr>
            <p:cNvPr id="226" name="テキスト ボックス 7"/>
            <p:cNvSpPr txBox="1">
              <a:spLocks noChangeArrowheads="1"/>
            </p:cNvSpPr>
            <p:nvPr/>
          </p:nvSpPr>
          <p:spPr bwMode="auto">
            <a:xfrm>
              <a:off x="1680845" y="5390439"/>
              <a:ext cx="308111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 dirty="0"/>
                <a:t>120</a:t>
              </a:r>
            </a:p>
          </p:txBody>
        </p:sp>
        <p:sp>
          <p:nvSpPr>
            <p:cNvPr id="227" name="テキスト ボックス 7"/>
            <p:cNvSpPr txBox="1">
              <a:spLocks noChangeArrowheads="1"/>
            </p:cNvSpPr>
            <p:nvPr/>
          </p:nvSpPr>
          <p:spPr bwMode="auto">
            <a:xfrm>
              <a:off x="2115635" y="5394433"/>
              <a:ext cx="311749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 dirty="0"/>
                <a:t>121</a:t>
              </a:r>
            </a:p>
          </p:txBody>
        </p:sp>
        <p:sp>
          <p:nvSpPr>
            <p:cNvPr id="228" name="テキスト ボックス 7"/>
            <p:cNvSpPr txBox="1">
              <a:spLocks noChangeArrowheads="1"/>
            </p:cNvSpPr>
            <p:nvPr/>
          </p:nvSpPr>
          <p:spPr bwMode="auto">
            <a:xfrm>
              <a:off x="2562715" y="5395764"/>
              <a:ext cx="311749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 dirty="0"/>
                <a:t>122</a:t>
              </a:r>
            </a:p>
          </p:txBody>
        </p:sp>
        <p:sp>
          <p:nvSpPr>
            <p:cNvPr id="229" name="テキスト ボックス 7"/>
            <p:cNvSpPr txBox="1">
              <a:spLocks noChangeArrowheads="1"/>
            </p:cNvSpPr>
            <p:nvPr/>
          </p:nvSpPr>
          <p:spPr bwMode="auto">
            <a:xfrm>
              <a:off x="3009098" y="5390439"/>
              <a:ext cx="308111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 dirty="0"/>
                <a:t>123</a:t>
              </a:r>
            </a:p>
          </p:txBody>
        </p:sp>
        <p:sp>
          <p:nvSpPr>
            <p:cNvPr id="230" name="テキスト ボックス 7"/>
            <p:cNvSpPr txBox="1">
              <a:spLocks noChangeArrowheads="1"/>
            </p:cNvSpPr>
            <p:nvPr/>
          </p:nvSpPr>
          <p:spPr bwMode="auto">
            <a:xfrm>
              <a:off x="3446080" y="5394433"/>
              <a:ext cx="308111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 dirty="0"/>
                <a:t>124</a:t>
              </a:r>
            </a:p>
          </p:txBody>
        </p:sp>
        <p:sp>
          <p:nvSpPr>
            <p:cNvPr id="231" name="テキスト ボックス 7"/>
            <p:cNvSpPr txBox="1">
              <a:spLocks noChangeArrowheads="1"/>
            </p:cNvSpPr>
            <p:nvPr/>
          </p:nvSpPr>
          <p:spPr bwMode="auto">
            <a:xfrm>
              <a:off x="3888833" y="5395764"/>
              <a:ext cx="308111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 dirty="0"/>
                <a:t>125</a:t>
              </a:r>
            </a:p>
          </p:txBody>
        </p:sp>
        <p:sp>
          <p:nvSpPr>
            <p:cNvPr id="232" name="テキスト ボックス 7"/>
            <p:cNvSpPr txBox="1">
              <a:spLocks noChangeArrowheads="1"/>
            </p:cNvSpPr>
            <p:nvPr/>
          </p:nvSpPr>
          <p:spPr bwMode="auto">
            <a:xfrm>
              <a:off x="4961294" y="4435939"/>
              <a:ext cx="229352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r>
                <a:rPr lang="en-US" altLang="ja-JP" sz="1300" b="1"/>
                <a:t>1 s</a:t>
              </a:r>
            </a:p>
          </p:txBody>
        </p:sp>
        <p:sp>
          <p:nvSpPr>
            <p:cNvPr id="233" name="テキスト ボックス 7"/>
            <p:cNvSpPr txBox="1">
              <a:spLocks noChangeArrowheads="1"/>
            </p:cNvSpPr>
            <p:nvPr/>
          </p:nvSpPr>
          <p:spPr bwMode="auto">
            <a:xfrm>
              <a:off x="4949759" y="2995942"/>
              <a:ext cx="257253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1300" b="1"/>
                <a:t>1 h</a:t>
              </a:r>
            </a:p>
          </p:txBody>
        </p:sp>
        <p:sp>
          <p:nvSpPr>
            <p:cNvPr id="234" name="Rectangle 485"/>
            <p:cNvSpPr>
              <a:spLocks noChangeArrowheads="1"/>
            </p:cNvSpPr>
            <p:nvPr/>
          </p:nvSpPr>
          <p:spPr bwMode="auto">
            <a:xfrm>
              <a:off x="1621198" y="1755224"/>
              <a:ext cx="3503067" cy="363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ja-JP" sz="1300" b="1"/>
            </a:p>
          </p:txBody>
        </p:sp>
        <p:sp>
          <p:nvSpPr>
            <p:cNvPr id="235" name="Text Box 498"/>
            <p:cNvSpPr txBox="1">
              <a:spLocks noChangeArrowheads="1"/>
            </p:cNvSpPr>
            <p:nvPr/>
          </p:nvSpPr>
          <p:spPr bwMode="auto">
            <a:xfrm>
              <a:off x="1554935" y="2455023"/>
              <a:ext cx="618354" cy="3280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1300" b="1" baseline="30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198</a:t>
              </a:r>
              <a:r>
                <a:rPr lang="en-US" altLang="ja-JP" sz="13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Pt</a:t>
              </a:r>
              <a:endParaRPr lang="en-US" altLang="ja-JP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36" name="グループ化 844"/>
            <p:cNvGrpSpPr/>
            <p:nvPr/>
          </p:nvGrpSpPr>
          <p:grpSpPr>
            <a:xfrm>
              <a:off x="4702085" y="2075212"/>
              <a:ext cx="515573" cy="3548180"/>
              <a:chOff x="7589577" y="702085"/>
              <a:chExt cx="567522" cy="4231190"/>
            </a:xfrm>
          </p:grpSpPr>
          <p:sp>
            <p:nvSpPr>
              <p:cNvPr id="311" name="Line 116"/>
              <p:cNvSpPr>
                <a:spLocks noChangeShapeType="1"/>
              </p:cNvSpPr>
              <p:nvPr/>
            </p:nvSpPr>
            <p:spPr bwMode="auto">
              <a:xfrm>
                <a:off x="7638691" y="771935"/>
                <a:ext cx="0" cy="383786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12" name="Rectangle 460"/>
              <p:cNvSpPr>
                <a:spLocks noChangeArrowheads="1"/>
              </p:cNvSpPr>
              <p:nvPr/>
            </p:nvSpPr>
            <p:spPr bwMode="auto">
              <a:xfrm>
                <a:off x="7845067" y="702085"/>
                <a:ext cx="258763" cy="39878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300"/>
              </a:p>
            </p:txBody>
          </p:sp>
          <p:sp>
            <p:nvSpPr>
              <p:cNvPr id="313" name="テキスト ボックス 7"/>
              <p:cNvSpPr txBox="1">
                <a:spLocks noChangeArrowheads="1"/>
              </p:cNvSpPr>
              <p:nvPr/>
            </p:nvSpPr>
            <p:spPr bwMode="auto">
              <a:xfrm>
                <a:off x="7878406" y="3531320"/>
                <a:ext cx="252461" cy="26766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spAutoFit/>
              </a:bodyPr>
              <a:lstStyle/>
              <a:p>
                <a:r>
                  <a:rPr lang="en-US" altLang="ja-JP" sz="1300" b="1"/>
                  <a:t>1 s</a:t>
                </a:r>
              </a:p>
            </p:txBody>
          </p:sp>
          <p:sp>
            <p:nvSpPr>
              <p:cNvPr id="314" name="テキスト ボックス 7"/>
              <p:cNvSpPr txBox="1">
                <a:spLocks noChangeArrowheads="1"/>
              </p:cNvSpPr>
              <p:nvPr/>
            </p:nvSpPr>
            <p:spPr bwMode="auto">
              <a:xfrm>
                <a:off x="7865702" y="1813335"/>
                <a:ext cx="283174" cy="26766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ja-JP" sz="1300" b="1"/>
                  <a:t>1 h</a:t>
                </a:r>
              </a:p>
            </p:txBody>
          </p:sp>
          <p:sp>
            <p:nvSpPr>
              <p:cNvPr id="315" name="Rectangle 50"/>
              <p:cNvSpPr>
                <a:spLocks noChangeArrowheads="1"/>
              </p:cNvSpPr>
              <p:nvPr/>
            </p:nvSpPr>
            <p:spPr bwMode="auto">
              <a:xfrm>
                <a:off x="7640505" y="4225623"/>
                <a:ext cx="495205" cy="384175"/>
              </a:xfrm>
              <a:prstGeom prst="rect">
                <a:avLst/>
              </a:prstGeom>
              <a:solidFill>
                <a:srgbClr val="0052CC"/>
              </a:solidFill>
              <a:ln w="0">
                <a:solidFill>
                  <a:srgbClr val="0052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16" name="Rectangle 57"/>
              <p:cNvSpPr>
                <a:spLocks noChangeArrowheads="1"/>
              </p:cNvSpPr>
              <p:nvPr/>
            </p:nvSpPr>
            <p:spPr bwMode="auto">
              <a:xfrm>
                <a:off x="7641997" y="3835893"/>
                <a:ext cx="495304" cy="384175"/>
              </a:xfrm>
              <a:prstGeom prst="rect">
                <a:avLst/>
              </a:prstGeom>
              <a:solidFill>
                <a:srgbClr val="0052CC"/>
              </a:solidFill>
              <a:ln w="0">
                <a:solidFill>
                  <a:srgbClr val="0052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17" name="Rectangle 85"/>
              <p:cNvSpPr>
                <a:spLocks noChangeArrowheads="1"/>
              </p:cNvSpPr>
              <p:nvPr/>
            </p:nvSpPr>
            <p:spPr bwMode="auto">
              <a:xfrm>
                <a:off x="7641997" y="1532163"/>
                <a:ext cx="501064" cy="390793"/>
              </a:xfrm>
              <a:prstGeom prst="rect">
                <a:avLst/>
              </a:prstGeom>
              <a:solidFill>
                <a:srgbClr val="00A3CC"/>
              </a:solidFill>
              <a:ln w="0">
                <a:solidFill>
                  <a:srgbClr val="00A3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18" name="Line 220"/>
              <p:cNvSpPr>
                <a:spLocks noChangeShapeType="1"/>
              </p:cNvSpPr>
              <p:nvPr/>
            </p:nvSpPr>
            <p:spPr bwMode="auto">
              <a:xfrm>
                <a:off x="7691209" y="4566143"/>
                <a:ext cx="0" cy="4127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19" name="Line 221"/>
              <p:cNvSpPr>
                <a:spLocks noChangeShapeType="1"/>
              </p:cNvSpPr>
              <p:nvPr/>
            </p:nvSpPr>
            <p:spPr bwMode="auto">
              <a:xfrm>
                <a:off x="7789634" y="4566143"/>
                <a:ext cx="0" cy="4127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20" name="Line 222"/>
              <p:cNvSpPr>
                <a:spLocks noChangeShapeType="1"/>
              </p:cNvSpPr>
              <p:nvPr/>
            </p:nvSpPr>
            <p:spPr bwMode="auto">
              <a:xfrm>
                <a:off x="7886472" y="4526456"/>
                <a:ext cx="0" cy="841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21" name="Line 226"/>
              <p:cNvSpPr>
                <a:spLocks noChangeShapeType="1"/>
              </p:cNvSpPr>
              <p:nvPr/>
            </p:nvSpPr>
            <p:spPr bwMode="auto">
              <a:xfrm>
                <a:off x="7886472" y="4526456"/>
                <a:ext cx="0" cy="841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22" name="Line 227"/>
              <p:cNvSpPr>
                <a:spLocks noChangeShapeType="1"/>
              </p:cNvSpPr>
              <p:nvPr/>
            </p:nvSpPr>
            <p:spPr bwMode="auto">
              <a:xfrm>
                <a:off x="7981722" y="4566143"/>
                <a:ext cx="0" cy="4127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23" name="Line 228"/>
              <p:cNvSpPr>
                <a:spLocks noChangeShapeType="1"/>
              </p:cNvSpPr>
              <p:nvPr/>
            </p:nvSpPr>
            <p:spPr bwMode="auto">
              <a:xfrm>
                <a:off x="8081734" y="4566143"/>
                <a:ext cx="0" cy="4127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24" name="テキスト ボックス 7"/>
              <p:cNvSpPr txBox="1">
                <a:spLocks noChangeArrowheads="1"/>
              </p:cNvSpPr>
              <p:nvPr/>
            </p:nvSpPr>
            <p:spPr bwMode="auto">
              <a:xfrm>
                <a:off x="7685328" y="4665608"/>
                <a:ext cx="343160" cy="26766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spAutoFit/>
              </a:bodyPr>
              <a:lstStyle/>
              <a:p>
                <a:pPr algn="r"/>
                <a:r>
                  <a:rPr lang="en-US" altLang="ja-JP" sz="1300" b="1" dirty="0" smtClean="0"/>
                  <a:t>127</a:t>
                </a:r>
                <a:endParaRPr lang="en-US" altLang="ja-JP" sz="1300" b="1" dirty="0"/>
              </a:p>
            </p:txBody>
          </p:sp>
          <p:cxnSp>
            <p:nvCxnSpPr>
              <p:cNvPr id="325" name="直線コネクタ 324"/>
              <p:cNvCxnSpPr/>
              <p:nvPr/>
            </p:nvCxnSpPr>
            <p:spPr>
              <a:xfrm>
                <a:off x="7589577" y="4211498"/>
                <a:ext cx="53295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直線コネクタ 325"/>
              <p:cNvCxnSpPr/>
              <p:nvPr/>
            </p:nvCxnSpPr>
            <p:spPr>
              <a:xfrm>
                <a:off x="7597505" y="4609378"/>
                <a:ext cx="53295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直線コネクタ 326"/>
              <p:cNvCxnSpPr/>
              <p:nvPr/>
            </p:nvCxnSpPr>
            <p:spPr>
              <a:xfrm>
                <a:off x="7643584" y="3088182"/>
                <a:ext cx="48775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直線コネクタ 327"/>
              <p:cNvCxnSpPr/>
              <p:nvPr/>
            </p:nvCxnSpPr>
            <p:spPr>
              <a:xfrm>
                <a:off x="7594638" y="2687008"/>
                <a:ext cx="53295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直線コネクタ 328"/>
              <p:cNvCxnSpPr/>
              <p:nvPr/>
            </p:nvCxnSpPr>
            <p:spPr>
              <a:xfrm>
                <a:off x="7635236" y="2313314"/>
                <a:ext cx="496098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直線コネクタ 329"/>
              <p:cNvCxnSpPr/>
              <p:nvPr/>
            </p:nvCxnSpPr>
            <p:spPr>
              <a:xfrm>
                <a:off x="7595813" y="1531244"/>
                <a:ext cx="53295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直線コネクタ 330"/>
              <p:cNvCxnSpPr/>
              <p:nvPr/>
            </p:nvCxnSpPr>
            <p:spPr>
              <a:xfrm>
                <a:off x="7646643" y="1162530"/>
                <a:ext cx="48413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直線コネクタ 331"/>
              <p:cNvCxnSpPr/>
              <p:nvPr/>
            </p:nvCxnSpPr>
            <p:spPr>
              <a:xfrm>
                <a:off x="7598104" y="758442"/>
                <a:ext cx="53295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3" name="Freeform 77"/>
              <p:cNvSpPr>
                <a:spLocks/>
              </p:cNvSpPr>
              <p:nvPr/>
            </p:nvSpPr>
            <p:spPr bwMode="auto">
              <a:xfrm>
                <a:off x="7632654" y="1147416"/>
                <a:ext cx="524445" cy="380138"/>
              </a:xfrm>
              <a:custGeom>
                <a:avLst/>
                <a:gdLst>
                  <a:gd name="T0" fmla="*/ 0 w 513"/>
                  <a:gd name="T1" fmla="*/ 0 h 360"/>
                  <a:gd name="T2" fmla="*/ 65 w 513"/>
                  <a:gd name="T3" fmla="*/ 0 h 360"/>
                  <a:gd name="T4" fmla="*/ 65 w 513"/>
                  <a:gd name="T5" fmla="*/ 76 h 360"/>
                  <a:gd name="T6" fmla="*/ 0 w 513"/>
                  <a:gd name="T7" fmla="*/ 76 h 360"/>
                  <a:gd name="T8" fmla="*/ 0 w 513"/>
                  <a:gd name="T9" fmla="*/ 0 h 3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3"/>
                  <a:gd name="T16" fmla="*/ 0 h 360"/>
                  <a:gd name="T17" fmla="*/ 513 w 513"/>
                  <a:gd name="T18" fmla="*/ 360 h 3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3" h="360">
                    <a:moveTo>
                      <a:pt x="0" y="0"/>
                    </a:moveTo>
                    <a:lnTo>
                      <a:pt x="513" y="0"/>
                    </a:lnTo>
                    <a:lnTo>
                      <a:pt x="513" y="358"/>
                    </a:lnTo>
                    <a:lnTo>
                      <a:pt x="0" y="3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CC"/>
              </a:solidFill>
              <a:ln w="0">
                <a:solidFill>
                  <a:srgbClr val="00CC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34" name="Freeform 77"/>
              <p:cNvSpPr>
                <a:spLocks/>
              </p:cNvSpPr>
              <p:nvPr/>
            </p:nvSpPr>
            <p:spPr bwMode="auto">
              <a:xfrm>
                <a:off x="7653109" y="760240"/>
                <a:ext cx="488951" cy="386344"/>
              </a:xfrm>
              <a:custGeom>
                <a:avLst/>
                <a:gdLst>
                  <a:gd name="T0" fmla="*/ 0 w 513"/>
                  <a:gd name="T1" fmla="*/ 0 h 360"/>
                  <a:gd name="T2" fmla="*/ 65 w 513"/>
                  <a:gd name="T3" fmla="*/ 0 h 360"/>
                  <a:gd name="T4" fmla="*/ 65 w 513"/>
                  <a:gd name="T5" fmla="*/ 76 h 360"/>
                  <a:gd name="T6" fmla="*/ 0 w 513"/>
                  <a:gd name="T7" fmla="*/ 76 h 360"/>
                  <a:gd name="T8" fmla="*/ 0 w 513"/>
                  <a:gd name="T9" fmla="*/ 0 h 3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3"/>
                  <a:gd name="T16" fmla="*/ 0 h 360"/>
                  <a:gd name="T17" fmla="*/ 513 w 513"/>
                  <a:gd name="T18" fmla="*/ 360 h 3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3" h="360">
                    <a:moveTo>
                      <a:pt x="0" y="0"/>
                    </a:moveTo>
                    <a:lnTo>
                      <a:pt x="513" y="0"/>
                    </a:lnTo>
                    <a:lnTo>
                      <a:pt x="513" y="358"/>
                    </a:lnTo>
                    <a:lnTo>
                      <a:pt x="0" y="3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CC"/>
              </a:solidFill>
              <a:ln w="0">
                <a:solidFill>
                  <a:srgbClr val="00CC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35" name="Rectangle 85"/>
              <p:cNvSpPr>
                <a:spLocks noChangeArrowheads="1"/>
              </p:cNvSpPr>
              <p:nvPr/>
            </p:nvSpPr>
            <p:spPr bwMode="auto">
              <a:xfrm>
                <a:off x="7641030" y="1922975"/>
                <a:ext cx="496271" cy="398411"/>
              </a:xfrm>
              <a:prstGeom prst="rect">
                <a:avLst/>
              </a:prstGeom>
              <a:solidFill>
                <a:srgbClr val="00A3CC"/>
              </a:solidFill>
              <a:ln w="0">
                <a:solidFill>
                  <a:srgbClr val="00A3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36" name="Rectangle 64"/>
              <p:cNvSpPr>
                <a:spLocks noChangeArrowheads="1"/>
              </p:cNvSpPr>
              <p:nvPr/>
            </p:nvSpPr>
            <p:spPr bwMode="auto">
              <a:xfrm>
                <a:off x="7640505" y="2307356"/>
                <a:ext cx="496796" cy="396686"/>
              </a:xfrm>
              <a:prstGeom prst="rect">
                <a:avLst/>
              </a:prstGeom>
              <a:solidFill>
                <a:srgbClr val="007ACC"/>
              </a:solidFill>
              <a:ln w="0">
                <a:solidFill>
                  <a:srgbClr val="007A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37" name="Rectangle 57"/>
              <p:cNvSpPr>
                <a:spLocks noChangeArrowheads="1"/>
              </p:cNvSpPr>
              <p:nvPr/>
            </p:nvSpPr>
            <p:spPr bwMode="auto">
              <a:xfrm>
                <a:off x="7639787" y="3443116"/>
                <a:ext cx="497601" cy="390759"/>
              </a:xfrm>
              <a:prstGeom prst="rect">
                <a:avLst/>
              </a:prstGeom>
              <a:solidFill>
                <a:srgbClr val="0052CC"/>
              </a:solidFill>
              <a:ln w="0">
                <a:solidFill>
                  <a:srgbClr val="0052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38" name="Rectangle 57"/>
              <p:cNvSpPr>
                <a:spLocks noChangeArrowheads="1"/>
              </p:cNvSpPr>
              <p:nvPr/>
            </p:nvSpPr>
            <p:spPr bwMode="auto">
              <a:xfrm>
                <a:off x="7639700" y="3072741"/>
                <a:ext cx="497601" cy="384175"/>
              </a:xfrm>
              <a:prstGeom prst="rect">
                <a:avLst/>
              </a:prstGeom>
              <a:solidFill>
                <a:srgbClr val="0052CC"/>
              </a:solidFill>
              <a:ln w="0">
                <a:solidFill>
                  <a:srgbClr val="0052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39" name="Rectangle 57"/>
              <p:cNvSpPr>
                <a:spLocks noChangeArrowheads="1"/>
              </p:cNvSpPr>
              <p:nvPr/>
            </p:nvSpPr>
            <p:spPr bwMode="auto">
              <a:xfrm>
                <a:off x="7639817" y="2702335"/>
                <a:ext cx="503243" cy="373063"/>
              </a:xfrm>
              <a:prstGeom prst="rect">
                <a:avLst/>
              </a:prstGeom>
              <a:solidFill>
                <a:srgbClr val="0052CC"/>
              </a:solidFill>
              <a:ln w="0">
                <a:solidFill>
                  <a:srgbClr val="0052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  <p:sp>
            <p:nvSpPr>
              <p:cNvPr id="340" name="Line 116"/>
              <p:cNvSpPr>
                <a:spLocks noChangeShapeType="1"/>
              </p:cNvSpPr>
              <p:nvPr/>
            </p:nvSpPr>
            <p:spPr bwMode="auto">
              <a:xfrm>
                <a:off x="8144921" y="768843"/>
                <a:ext cx="0" cy="384492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300"/>
              </a:p>
            </p:txBody>
          </p:sp>
        </p:grpSp>
        <p:cxnSp>
          <p:nvCxnSpPr>
            <p:cNvPr id="237" name="直線コネクタ 236"/>
            <p:cNvCxnSpPr/>
            <p:nvPr/>
          </p:nvCxnSpPr>
          <p:spPr>
            <a:xfrm>
              <a:off x="4714684" y="2767735"/>
              <a:ext cx="48417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線コネクタ 237"/>
            <p:cNvCxnSpPr/>
            <p:nvPr/>
          </p:nvCxnSpPr>
          <p:spPr>
            <a:xfrm>
              <a:off x="4707879" y="2122141"/>
              <a:ext cx="48417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直線コネクタ 238"/>
            <p:cNvCxnSpPr/>
            <p:nvPr/>
          </p:nvCxnSpPr>
          <p:spPr>
            <a:xfrm>
              <a:off x="4707916" y="4700951"/>
              <a:ext cx="48417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直線コネクタ 239"/>
            <p:cNvCxnSpPr/>
            <p:nvPr/>
          </p:nvCxnSpPr>
          <p:spPr>
            <a:xfrm>
              <a:off x="4706683" y="3415647"/>
              <a:ext cx="48417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直線コネクタ 240"/>
            <p:cNvCxnSpPr/>
            <p:nvPr/>
          </p:nvCxnSpPr>
          <p:spPr>
            <a:xfrm>
              <a:off x="4755761" y="4058762"/>
              <a:ext cx="43906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2" name="Picture 2" descr="\\LINUX02\public\halflives_color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6311" y="1978255"/>
              <a:ext cx="692249" cy="34758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3" name="直線コネクタ 242"/>
            <p:cNvCxnSpPr/>
            <p:nvPr/>
          </p:nvCxnSpPr>
          <p:spPr>
            <a:xfrm>
              <a:off x="4719704" y="2438782"/>
              <a:ext cx="48417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直線コネクタ 243"/>
            <p:cNvCxnSpPr/>
            <p:nvPr/>
          </p:nvCxnSpPr>
          <p:spPr>
            <a:xfrm>
              <a:off x="4713623" y="3091791"/>
              <a:ext cx="48417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線コネクタ 244"/>
            <p:cNvCxnSpPr/>
            <p:nvPr/>
          </p:nvCxnSpPr>
          <p:spPr>
            <a:xfrm>
              <a:off x="4719704" y="4380705"/>
              <a:ext cx="48417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テキスト ボックス 495"/>
            <p:cNvSpPr txBox="1">
              <a:spLocks noChangeArrowheads="1"/>
            </p:cNvSpPr>
            <p:nvPr/>
          </p:nvSpPr>
          <p:spPr bwMode="gray">
            <a:xfrm>
              <a:off x="2884534" y="5548436"/>
              <a:ext cx="1564981" cy="328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300" dirty="0" smtClean="0">
                  <a:latin typeface="Symbol" pitchFamily="18" charset="2"/>
                </a:rPr>
                <a:t>Neutron number</a:t>
              </a:r>
              <a:endParaRPr lang="ja-JP" altLang="en-US" sz="1300" dirty="0">
                <a:latin typeface="Symbol" pitchFamily="18" charset="2"/>
              </a:endParaRPr>
            </a:p>
          </p:txBody>
        </p:sp>
        <p:sp>
          <p:nvSpPr>
            <p:cNvPr id="247" name="Rectangle 458"/>
            <p:cNvSpPr>
              <a:spLocks noChangeArrowheads="1"/>
            </p:cNvSpPr>
            <p:nvPr/>
          </p:nvSpPr>
          <p:spPr bwMode="auto">
            <a:xfrm>
              <a:off x="5454558" y="2001121"/>
              <a:ext cx="483084" cy="31455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 sz="1300"/>
            </a:p>
          </p:txBody>
        </p:sp>
        <p:sp>
          <p:nvSpPr>
            <p:cNvPr id="248" name="Text Box 486"/>
            <p:cNvSpPr txBox="1">
              <a:spLocks noChangeArrowheads="1"/>
            </p:cNvSpPr>
            <p:nvPr/>
          </p:nvSpPr>
          <p:spPr bwMode="gray">
            <a:xfrm>
              <a:off x="4523715" y="1835838"/>
              <a:ext cx="1253231" cy="293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100" dirty="0" smtClean="0">
                  <a:latin typeface="Times New Roman" pitchFamily="18" charset="0"/>
                  <a:cs typeface="Times New Roman" pitchFamily="18" charset="0"/>
                </a:rPr>
                <a:t>Expected </a:t>
              </a:r>
              <a:r>
                <a:rPr lang="ja-JP" altLang="en-US" sz="1100" dirty="0" smtClean="0">
                  <a:latin typeface="Times New Roman" pitchFamily="18" charset="0"/>
                  <a:cs typeface="Times New Roman" pitchFamily="18" charset="0"/>
                </a:rPr>
                <a:t>：</a:t>
              </a:r>
              <a:r>
                <a:rPr lang="en-US" altLang="ja-JP" sz="1100" dirty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altLang="ja-JP" sz="1100" baseline="-25000" dirty="0">
                  <a:latin typeface="Times New Roman" pitchFamily="18" charset="0"/>
                  <a:cs typeface="Times New Roman" pitchFamily="18" charset="0"/>
                </a:rPr>
                <a:t>1/2</a:t>
              </a:r>
              <a:endParaRPr lang="en-US" altLang="ja-JP" sz="11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9" name="Text Box 496"/>
            <p:cNvSpPr txBox="1">
              <a:spLocks noChangeArrowheads="1"/>
            </p:cNvSpPr>
            <p:nvPr/>
          </p:nvSpPr>
          <p:spPr bwMode="gray">
            <a:xfrm>
              <a:off x="2345672" y="2040975"/>
              <a:ext cx="2219654" cy="414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8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measured region</a:t>
              </a:r>
              <a:endParaRPr lang="en-US" altLang="ja-JP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0" name="Text Box 496"/>
            <p:cNvSpPr txBox="1">
              <a:spLocks noChangeArrowheads="1"/>
            </p:cNvSpPr>
            <p:nvPr/>
          </p:nvSpPr>
          <p:spPr bwMode="gray">
            <a:xfrm>
              <a:off x="2851472" y="3564896"/>
              <a:ext cx="965716" cy="333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1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Stage I</a:t>
              </a:r>
              <a:endParaRPr lang="en-US" altLang="ja-JP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1" name="Text Box 496"/>
            <p:cNvSpPr txBox="1">
              <a:spLocks noChangeArrowheads="1"/>
            </p:cNvSpPr>
            <p:nvPr/>
          </p:nvSpPr>
          <p:spPr bwMode="gray">
            <a:xfrm>
              <a:off x="1697117" y="4711042"/>
              <a:ext cx="2562578" cy="305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1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Stage II </a:t>
              </a:r>
              <a:r>
                <a:rPr lang="en-US" altLang="ja-JP" sz="1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@</a:t>
              </a:r>
              <a:r>
                <a:rPr lang="en-US" altLang="ja-JP" sz="1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RIBF upgrade</a:t>
              </a:r>
              <a:endParaRPr lang="en-US" altLang="ja-JP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2" name="Text Box 496"/>
            <p:cNvSpPr txBox="1">
              <a:spLocks noChangeArrowheads="1"/>
            </p:cNvSpPr>
            <p:nvPr/>
          </p:nvSpPr>
          <p:spPr bwMode="gray">
            <a:xfrm>
              <a:off x="1786023" y="4134551"/>
              <a:ext cx="1954668" cy="554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1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Stage II 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1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@ present RIBF</a:t>
              </a:r>
              <a:endParaRPr lang="en-US" altLang="ja-JP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3" name="直線コネクタ 252"/>
            <p:cNvCxnSpPr/>
            <p:nvPr/>
          </p:nvCxnSpPr>
          <p:spPr bwMode="gray">
            <a:xfrm flipH="1">
              <a:off x="1640242" y="4057557"/>
              <a:ext cx="2244956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直線コネクタ 253"/>
            <p:cNvCxnSpPr/>
            <p:nvPr/>
          </p:nvCxnSpPr>
          <p:spPr bwMode="gray">
            <a:xfrm flipV="1">
              <a:off x="3866449" y="3746046"/>
              <a:ext cx="0" cy="318166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直線コネクタ 254"/>
            <p:cNvCxnSpPr/>
            <p:nvPr/>
          </p:nvCxnSpPr>
          <p:spPr bwMode="gray">
            <a:xfrm flipH="1">
              <a:off x="3867301" y="3748573"/>
              <a:ext cx="89833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直線コネクタ 255"/>
            <p:cNvCxnSpPr/>
            <p:nvPr/>
          </p:nvCxnSpPr>
          <p:spPr bwMode="gray">
            <a:xfrm flipV="1">
              <a:off x="2539704" y="3095040"/>
              <a:ext cx="0" cy="63932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直線コネクタ 256"/>
            <p:cNvCxnSpPr/>
            <p:nvPr/>
          </p:nvCxnSpPr>
          <p:spPr bwMode="gray">
            <a:xfrm flipV="1">
              <a:off x="2515910" y="3110404"/>
              <a:ext cx="464317" cy="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直線コネクタ 257"/>
            <p:cNvCxnSpPr/>
            <p:nvPr/>
          </p:nvCxnSpPr>
          <p:spPr bwMode="gray">
            <a:xfrm flipV="1">
              <a:off x="2980228" y="3089724"/>
              <a:ext cx="0" cy="346488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直線コネクタ 258"/>
            <p:cNvCxnSpPr/>
            <p:nvPr/>
          </p:nvCxnSpPr>
          <p:spPr bwMode="gray">
            <a:xfrm flipV="1">
              <a:off x="2967132" y="3395641"/>
              <a:ext cx="901611" cy="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直線コネクタ 259"/>
            <p:cNvCxnSpPr/>
            <p:nvPr/>
          </p:nvCxnSpPr>
          <p:spPr bwMode="gray">
            <a:xfrm flipV="1">
              <a:off x="3861491" y="3095040"/>
              <a:ext cx="0" cy="346488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直線コネクタ 260"/>
            <p:cNvCxnSpPr/>
            <p:nvPr/>
          </p:nvCxnSpPr>
          <p:spPr bwMode="gray">
            <a:xfrm>
              <a:off x="3868743" y="3095040"/>
              <a:ext cx="444163" cy="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直線コネクタ 261"/>
            <p:cNvCxnSpPr/>
            <p:nvPr/>
          </p:nvCxnSpPr>
          <p:spPr bwMode="gray">
            <a:xfrm flipV="1">
              <a:off x="4302905" y="2764930"/>
              <a:ext cx="0" cy="346488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直線コネクタ 262"/>
            <p:cNvCxnSpPr/>
            <p:nvPr/>
          </p:nvCxnSpPr>
          <p:spPr bwMode="gray">
            <a:xfrm flipV="1">
              <a:off x="4287893" y="2773350"/>
              <a:ext cx="464317" cy="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直線コネクタ 263"/>
            <p:cNvCxnSpPr/>
            <p:nvPr/>
          </p:nvCxnSpPr>
          <p:spPr bwMode="gray">
            <a:xfrm flipV="1">
              <a:off x="2585469" y="3425130"/>
              <a:ext cx="0" cy="319450"/>
            </a:xfrm>
            <a:prstGeom prst="line">
              <a:avLst/>
            </a:prstGeom>
            <a:ln w="57150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直線コネクタ 264"/>
            <p:cNvCxnSpPr/>
            <p:nvPr/>
          </p:nvCxnSpPr>
          <p:spPr bwMode="gray">
            <a:xfrm flipH="1">
              <a:off x="2560328" y="3418115"/>
              <a:ext cx="1748346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直線コネクタ 265"/>
            <p:cNvCxnSpPr/>
            <p:nvPr/>
          </p:nvCxnSpPr>
          <p:spPr bwMode="gray">
            <a:xfrm flipV="1">
              <a:off x="4284063" y="3113848"/>
              <a:ext cx="0" cy="343825"/>
            </a:xfrm>
            <a:prstGeom prst="line">
              <a:avLst/>
            </a:prstGeom>
            <a:ln w="57150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直線コネクタ 266"/>
            <p:cNvCxnSpPr/>
            <p:nvPr/>
          </p:nvCxnSpPr>
          <p:spPr bwMode="gray">
            <a:xfrm flipH="1">
              <a:off x="4290335" y="3122247"/>
              <a:ext cx="475160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直線コネクタ 267"/>
            <p:cNvCxnSpPr/>
            <p:nvPr/>
          </p:nvCxnSpPr>
          <p:spPr bwMode="gray">
            <a:xfrm flipV="1">
              <a:off x="4752210" y="2788454"/>
              <a:ext cx="0" cy="349589"/>
            </a:xfrm>
            <a:prstGeom prst="line">
              <a:avLst/>
            </a:prstGeom>
            <a:ln w="57150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直線コネクタ 268"/>
            <p:cNvCxnSpPr/>
            <p:nvPr/>
          </p:nvCxnSpPr>
          <p:spPr bwMode="gray">
            <a:xfrm flipV="1">
              <a:off x="1642652" y="3713037"/>
              <a:ext cx="914182" cy="315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直線コネクタ 269"/>
            <p:cNvCxnSpPr/>
            <p:nvPr/>
          </p:nvCxnSpPr>
          <p:spPr bwMode="gray">
            <a:xfrm flipH="1">
              <a:off x="1640242" y="4696861"/>
              <a:ext cx="222561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直線コネクタ 270"/>
            <p:cNvCxnSpPr/>
            <p:nvPr/>
          </p:nvCxnSpPr>
          <p:spPr bwMode="gray">
            <a:xfrm flipV="1">
              <a:off x="3890042" y="4366372"/>
              <a:ext cx="0" cy="318166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直線コネクタ 271"/>
            <p:cNvCxnSpPr/>
            <p:nvPr/>
          </p:nvCxnSpPr>
          <p:spPr bwMode="gray">
            <a:xfrm flipH="1">
              <a:off x="1642477" y="3757121"/>
              <a:ext cx="970467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直線コネクタ 272"/>
            <p:cNvCxnSpPr/>
            <p:nvPr/>
          </p:nvCxnSpPr>
          <p:spPr bwMode="gray">
            <a:xfrm flipV="1">
              <a:off x="4757543" y="2443041"/>
              <a:ext cx="0" cy="346488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直線コネクタ 273"/>
            <p:cNvCxnSpPr/>
            <p:nvPr/>
          </p:nvCxnSpPr>
          <p:spPr bwMode="gray">
            <a:xfrm flipV="1">
              <a:off x="4742531" y="2451461"/>
              <a:ext cx="464317" cy="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直線コネクタ 274"/>
            <p:cNvCxnSpPr/>
            <p:nvPr/>
          </p:nvCxnSpPr>
          <p:spPr bwMode="gray">
            <a:xfrm flipH="1">
              <a:off x="4731688" y="2796519"/>
              <a:ext cx="475160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直線コネクタ 275"/>
            <p:cNvCxnSpPr/>
            <p:nvPr/>
          </p:nvCxnSpPr>
          <p:spPr bwMode="gray">
            <a:xfrm flipH="1" flipV="1">
              <a:off x="4731689" y="4079422"/>
              <a:ext cx="511576" cy="1592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直線コネクタ 276"/>
            <p:cNvCxnSpPr/>
            <p:nvPr/>
          </p:nvCxnSpPr>
          <p:spPr bwMode="gray">
            <a:xfrm flipH="1" flipV="1">
              <a:off x="4741131" y="3429371"/>
              <a:ext cx="511576" cy="1592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直線コネクタ 277"/>
            <p:cNvCxnSpPr/>
            <p:nvPr/>
          </p:nvCxnSpPr>
          <p:spPr bwMode="gray">
            <a:xfrm flipV="1">
              <a:off x="4753567" y="3437429"/>
              <a:ext cx="0" cy="318166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直線矢印コネクタ 278"/>
            <p:cNvCxnSpPr/>
            <p:nvPr/>
          </p:nvCxnSpPr>
          <p:spPr bwMode="gray">
            <a:xfrm flipV="1">
              <a:off x="1100692" y="3747205"/>
              <a:ext cx="555116" cy="6289"/>
            </a:xfrm>
            <a:prstGeom prst="straightConnector1">
              <a:avLst/>
            </a:prstGeom>
            <a:ln w="28575">
              <a:solidFill>
                <a:srgbClr val="FF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テキスト ボックス 279"/>
            <p:cNvSpPr txBox="1"/>
            <p:nvPr/>
          </p:nvSpPr>
          <p:spPr bwMode="gray">
            <a:xfrm>
              <a:off x="599555" y="3252348"/>
              <a:ext cx="770021" cy="5525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300" baseline="30000" dirty="0" smtClean="0">
                  <a:latin typeface="+mj-lt"/>
                </a:rPr>
                <a:t>136</a:t>
              </a:r>
              <a:r>
                <a:rPr lang="en-US" altLang="ja-JP" sz="1300" dirty="0" smtClean="0">
                  <a:latin typeface="+mj-lt"/>
                </a:rPr>
                <a:t>Xe :</a:t>
              </a:r>
            </a:p>
            <a:p>
              <a:pPr algn="r"/>
              <a:r>
                <a:rPr lang="en-US" altLang="ja-JP" sz="1300" dirty="0" smtClean="0">
                  <a:latin typeface="+mj-lt"/>
                </a:rPr>
                <a:t>20pnA</a:t>
              </a:r>
              <a:endParaRPr kumimoji="1" lang="ja-JP" altLang="en-US" sz="1300" dirty="0">
                <a:latin typeface="+mj-lt"/>
              </a:endParaRPr>
            </a:p>
          </p:txBody>
        </p:sp>
        <p:cxnSp>
          <p:nvCxnSpPr>
            <p:cNvPr id="281" name="直線矢印コネクタ 280"/>
            <p:cNvCxnSpPr/>
            <p:nvPr/>
          </p:nvCxnSpPr>
          <p:spPr bwMode="gray">
            <a:xfrm>
              <a:off x="1100888" y="4058715"/>
              <a:ext cx="542974" cy="0"/>
            </a:xfrm>
            <a:prstGeom prst="straightConnector1">
              <a:avLst/>
            </a:prstGeom>
            <a:ln w="28575">
              <a:solidFill>
                <a:srgbClr val="FF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テキスト ボックス 281"/>
            <p:cNvSpPr txBox="1"/>
            <p:nvPr/>
          </p:nvSpPr>
          <p:spPr bwMode="gray">
            <a:xfrm>
              <a:off x="446997" y="3774800"/>
              <a:ext cx="922580" cy="328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ja-JP" sz="1300" dirty="0" smtClean="0">
                  <a:latin typeface="+mj-lt"/>
                </a:rPr>
                <a:t>250pnA</a:t>
              </a:r>
              <a:endParaRPr kumimoji="1" lang="ja-JP" altLang="en-US" sz="1300" dirty="0">
                <a:latin typeface="+mj-lt"/>
              </a:endParaRPr>
            </a:p>
          </p:txBody>
        </p:sp>
        <p:sp>
          <p:nvSpPr>
            <p:cNvPr id="283" name="テキスト ボックス 282"/>
            <p:cNvSpPr txBox="1"/>
            <p:nvPr/>
          </p:nvSpPr>
          <p:spPr bwMode="gray">
            <a:xfrm>
              <a:off x="403009" y="4182793"/>
              <a:ext cx="966569" cy="55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ja-JP" sz="1300" baseline="30000" dirty="0" smtClean="0">
                  <a:latin typeface="+mj-lt"/>
                </a:rPr>
                <a:t>238</a:t>
              </a:r>
              <a:r>
                <a:rPr lang="en-US" altLang="ja-JP" sz="1300" dirty="0" smtClean="0">
                  <a:latin typeface="+mj-lt"/>
                </a:rPr>
                <a:t>U : </a:t>
              </a:r>
            </a:p>
            <a:p>
              <a:pPr algn="r"/>
              <a:r>
                <a:rPr lang="en-US" altLang="ja-JP" sz="1300" dirty="0" smtClean="0">
                  <a:latin typeface="+mj-lt"/>
                </a:rPr>
                <a:t>500pnA</a:t>
              </a:r>
              <a:endParaRPr kumimoji="1" lang="ja-JP" altLang="en-US" sz="1300" dirty="0">
                <a:latin typeface="+mj-lt"/>
              </a:endParaRPr>
            </a:p>
          </p:txBody>
        </p:sp>
        <p:sp>
          <p:nvSpPr>
            <p:cNvPr id="284" name="Text Box 498"/>
            <p:cNvSpPr txBox="1">
              <a:spLocks noChangeArrowheads="1"/>
            </p:cNvSpPr>
            <p:nvPr/>
          </p:nvSpPr>
          <p:spPr bwMode="gray">
            <a:xfrm>
              <a:off x="4188759" y="3451099"/>
              <a:ext cx="663374" cy="328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300" b="1" baseline="30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201</a:t>
              </a:r>
              <a:r>
                <a:rPr lang="en-US" altLang="ja-JP" sz="13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Re</a:t>
              </a:r>
            </a:p>
          </p:txBody>
        </p:sp>
        <p:sp>
          <p:nvSpPr>
            <p:cNvPr id="285" name="Text Box 498"/>
            <p:cNvSpPr txBox="1">
              <a:spLocks noChangeArrowheads="1"/>
            </p:cNvSpPr>
            <p:nvPr/>
          </p:nvSpPr>
          <p:spPr bwMode="gray">
            <a:xfrm>
              <a:off x="4188664" y="3131450"/>
              <a:ext cx="663572" cy="328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300" b="1" baseline="30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202</a:t>
              </a:r>
              <a:r>
                <a:rPr lang="en-US" altLang="ja-JP" sz="13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Os</a:t>
              </a:r>
            </a:p>
          </p:txBody>
        </p:sp>
        <p:sp>
          <p:nvSpPr>
            <p:cNvPr id="287" name="Text Box 498"/>
            <p:cNvSpPr txBox="1">
              <a:spLocks noChangeArrowheads="1"/>
            </p:cNvSpPr>
            <p:nvPr/>
          </p:nvSpPr>
          <p:spPr bwMode="gray">
            <a:xfrm>
              <a:off x="4197786" y="3762947"/>
              <a:ext cx="645321" cy="328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300" b="1" baseline="30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200</a:t>
              </a:r>
              <a:r>
                <a:rPr lang="en-US" altLang="ja-JP" sz="13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W</a:t>
              </a:r>
            </a:p>
          </p:txBody>
        </p:sp>
        <p:sp>
          <p:nvSpPr>
            <p:cNvPr id="288" name="Text Box 498"/>
            <p:cNvSpPr txBox="1">
              <a:spLocks noChangeArrowheads="1"/>
            </p:cNvSpPr>
            <p:nvPr/>
          </p:nvSpPr>
          <p:spPr bwMode="gray">
            <a:xfrm>
              <a:off x="4197959" y="4065604"/>
              <a:ext cx="644970" cy="328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300" b="1" baseline="30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199</a:t>
              </a:r>
              <a:r>
                <a:rPr lang="en-US" altLang="ja-JP" sz="13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Ta</a:t>
              </a:r>
              <a:endParaRPr lang="en-US" altLang="ja-JP" sz="13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89" name="直線矢印コネクタ 288"/>
            <p:cNvCxnSpPr/>
            <p:nvPr/>
          </p:nvCxnSpPr>
          <p:spPr bwMode="gray">
            <a:xfrm>
              <a:off x="1083955" y="4702182"/>
              <a:ext cx="542974" cy="0"/>
            </a:xfrm>
            <a:prstGeom prst="straightConnector1">
              <a:avLst/>
            </a:prstGeom>
            <a:ln w="28575">
              <a:solidFill>
                <a:srgbClr val="FF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0" name="Text Box 498"/>
            <p:cNvSpPr txBox="1">
              <a:spLocks noChangeArrowheads="1"/>
            </p:cNvSpPr>
            <p:nvPr/>
          </p:nvSpPr>
          <p:spPr bwMode="gray">
            <a:xfrm>
              <a:off x="4221188" y="2792783"/>
              <a:ext cx="598559" cy="328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300" b="1" baseline="30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203</a:t>
              </a:r>
              <a:r>
                <a:rPr lang="en-US" altLang="ja-JP" sz="13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Ir</a:t>
              </a:r>
              <a:endParaRPr lang="en-US" altLang="ja-JP" sz="13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1" name="直線コネクタ 290"/>
            <p:cNvCxnSpPr/>
            <p:nvPr/>
          </p:nvCxnSpPr>
          <p:spPr bwMode="gray">
            <a:xfrm flipH="1">
              <a:off x="3842164" y="4389803"/>
              <a:ext cx="915379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直線コネクタ 291"/>
            <p:cNvCxnSpPr/>
            <p:nvPr/>
          </p:nvCxnSpPr>
          <p:spPr>
            <a:xfrm>
              <a:off x="4731688" y="3754007"/>
              <a:ext cx="484874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直線コネクタ 292"/>
            <p:cNvCxnSpPr/>
            <p:nvPr/>
          </p:nvCxnSpPr>
          <p:spPr bwMode="gray">
            <a:xfrm flipH="1">
              <a:off x="3885198" y="3746599"/>
              <a:ext cx="896549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4" name="Text Box 25"/>
            <p:cNvSpPr txBox="1">
              <a:spLocks noChangeArrowheads="1"/>
            </p:cNvSpPr>
            <p:nvPr/>
          </p:nvSpPr>
          <p:spPr bwMode="auto">
            <a:xfrm>
              <a:off x="1644340" y="1687061"/>
              <a:ext cx="3326647" cy="448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ja-JP" sz="1000" dirty="0"/>
                <a:t>KUTY : </a:t>
              </a:r>
              <a:r>
                <a:rPr lang="en-US" altLang="ja-JP" sz="1000" dirty="0" smtClean="0"/>
                <a:t>H. Koura, et al., http://wwwndc.jaea.go.jp/CN14/index.html</a:t>
              </a:r>
              <a:endParaRPr lang="en-US" altLang="ja-JP" sz="1000" dirty="0"/>
            </a:p>
          </p:txBody>
        </p:sp>
        <p:cxnSp>
          <p:nvCxnSpPr>
            <p:cNvPr id="296" name="直線コネクタ 295"/>
            <p:cNvCxnSpPr/>
            <p:nvPr/>
          </p:nvCxnSpPr>
          <p:spPr>
            <a:xfrm>
              <a:off x="2981297" y="5047296"/>
              <a:ext cx="1793966" cy="0"/>
            </a:xfrm>
            <a:prstGeom prst="line">
              <a:avLst/>
            </a:prstGeom>
            <a:ln w="603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直線コネクタ 296"/>
            <p:cNvCxnSpPr/>
            <p:nvPr/>
          </p:nvCxnSpPr>
          <p:spPr>
            <a:xfrm>
              <a:off x="4757936" y="4718050"/>
              <a:ext cx="448492" cy="0"/>
            </a:xfrm>
            <a:prstGeom prst="line">
              <a:avLst/>
            </a:prstGeom>
            <a:ln w="603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線コネクタ 297"/>
            <p:cNvCxnSpPr/>
            <p:nvPr/>
          </p:nvCxnSpPr>
          <p:spPr>
            <a:xfrm flipV="1">
              <a:off x="2076384" y="5032047"/>
              <a:ext cx="0" cy="330393"/>
            </a:xfrm>
            <a:prstGeom prst="line">
              <a:avLst/>
            </a:prstGeom>
            <a:ln w="603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直線コネクタ 298"/>
            <p:cNvCxnSpPr/>
            <p:nvPr/>
          </p:nvCxnSpPr>
          <p:spPr>
            <a:xfrm flipV="1">
              <a:off x="2531109" y="5038795"/>
              <a:ext cx="0" cy="330393"/>
            </a:xfrm>
            <a:prstGeom prst="line">
              <a:avLst/>
            </a:prstGeom>
            <a:ln w="603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線コネクタ 299"/>
            <p:cNvCxnSpPr/>
            <p:nvPr/>
          </p:nvCxnSpPr>
          <p:spPr>
            <a:xfrm>
              <a:off x="2097574" y="5038795"/>
              <a:ext cx="448492" cy="0"/>
            </a:xfrm>
            <a:prstGeom prst="line">
              <a:avLst/>
            </a:prstGeom>
            <a:ln w="603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直線コネクタ 300"/>
            <p:cNvCxnSpPr/>
            <p:nvPr/>
          </p:nvCxnSpPr>
          <p:spPr>
            <a:xfrm flipV="1">
              <a:off x="2985832" y="5054406"/>
              <a:ext cx="0" cy="330393"/>
            </a:xfrm>
            <a:prstGeom prst="line">
              <a:avLst/>
            </a:prstGeom>
            <a:ln w="603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直線コネクタ 301"/>
            <p:cNvCxnSpPr/>
            <p:nvPr/>
          </p:nvCxnSpPr>
          <p:spPr>
            <a:xfrm flipV="1">
              <a:off x="4740909" y="4708595"/>
              <a:ext cx="0" cy="330393"/>
            </a:xfrm>
            <a:prstGeom prst="line">
              <a:avLst/>
            </a:prstGeom>
            <a:ln w="603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線コネクタ 302"/>
            <p:cNvCxnSpPr/>
            <p:nvPr/>
          </p:nvCxnSpPr>
          <p:spPr bwMode="gray">
            <a:xfrm flipV="1">
              <a:off x="4750475" y="4087480"/>
              <a:ext cx="0" cy="318166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4" name="図形グループ 303"/>
            <p:cNvGrpSpPr/>
            <p:nvPr/>
          </p:nvGrpSpPr>
          <p:grpSpPr>
            <a:xfrm>
              <a:off x="4269458" y="4052630"/>
              <a:ext cx="491940" cy="1645437"/>
              <a:chOff x="332458" y="1715830"/>
              <a:chExt cx="491940" cy="1645437"/>
            </a:xfrm>
          </p:grpSpPr>
          <p:sp>
            <p:nvSpPr>
              <p:cNvPr id="308" name="角丸四角形 307"/>
              <p:cNvSpPr/>
              <p:nvPr/>
            </p:nvSpPr>
            <p:spPr>
              <a:xfrm>
                <a:off x="366128" y="1715830"/>
                <a:ext cx="454728" cy="1645437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0" name="テキスト ボックス 497"/>
              <p:cNvSpPr txBox="1">
                <a:spLocks noChangeArrowheads="1"/>
              </p:cNvSpPr>
              <p:nvPr/>
            </p:nvSpPr>
            <p:spPr bwMode="gray">
              <a:xfrm rot="16200000">
                <a:off x="6359" y="2285223"/>
                <a:ext cx="1144138" cy="4919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lnSpc>
                    <a:spcPct val="7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ja-JP" sz="1400" b="1" spc="230" dirty="0" smtClean="0">
                    <a:solidFill>
                      <a:srgbClr val="FF0000"/>
                    </a:solidFill>
                    <a:latin typeface="+mj-lt"/>
                    <a:ea typeface="+mj-ea"/>
                  </a:rPr>
                  <a:t>Waiting </a:t>
                </a:r>
              </a:p>
              <a:p>
                <a:pPr algn="ctr" eaLnBrk="1" hangingPunct="1">
                  <a:lnSpc>
                    <a:spcPct val="7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ja-JP" sz="1400" b="1" spc="230" dirty="0" smtClean="0">
                    <a:solidFill>
                      <a:srgbClr val="FF0000"/>
                    </a:solidFill>
                    <a:latin typeface="+mj-lt"/>
                    <a:ea typeface="+mj-ea"/>
                  </a:rPr>
                  <a:t>region</a:t>
                </a:r>
              </a:p>
            </p:txBody>
          </p:sp>
        </p:grpSp>
        <p:sp>
          <p:nvSpPr>
            <p:cNvPr id="305" name="テキスト ボックス 7"/>
            <p:cNvSpPr txBox="1">
              <a:spLocks noChangeArrowheads="1"/>
            </p:cNvSpPr>
            <p:nvPr/>
          </p:nvSpPr>
          <p:spPr bwMode="auto">
            <a:xfrm>
              <a:off x="4332276" y="5390439"/>
              <a:ext cx="311749" cy="2244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spAutoFit/>
            </a:bodyPr>
            <a:lstStyle/>
            <a:p>
              <a:pPr algn="r"/>
              <a:r>
                <a:rPr lang="en-US" altLang="ja-JP" sz="1300" b="1" dirty="0">
                  <a:solidFill>
                    <a:srgbClr val="FF0000"/>
                  </a:solidFill>
                </a:rPr>
                <a:t>126</a:t>
              </a:r>
            </a:p>
          </p:txBody>
        </p:sp>
        <p:sp>
          <p:nvSpPr>
            <p:cNvPr id="306" name="テキスト ボックス 305"/>
            <p:cNvSpPr txBox="1"/>
            <p:nvPr/>
          </p:nvSpPr>
          <p:spPr bwMode="gray">
            <a:xfrm>
              <a:off x="442806" y="5062701"/>
              <a:ext cx="926772" cy="328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ja-JP" sz="1300" dirty="0" smtClean="0">
                  <a:latin typeface="+mj-lt"/>
                </a:rPr>
                <a:t>10pμA</a:t>
              </a:r>
              <a:endParaRPr kumimoji="1" lang="ja-JP" altLang="en-US" sz="1300" dirty="0">
                <a:latin typeface="+mj-lt"/>
              </a:endParaRPr>
            </a:p>
          </p:txBody>
        </p:sp>
        <p:cxnSp>
          <p:nvCxnSpPr>
            <p:cNvPr id="307" name="直線矢印コネクタ 306"/>
            <p:cNvCxnSpPr/>
            <p:nvPr/>
          </p:nvCxnSpPr>
          <p:spPr bwMode="gray">
            <a:xfrm>
              <a:off x="1064957" y="5352667"/>
              <a:ext cx="542974" cy="0"/>
            </a:xfrm>
            <a:prstGeom prst="straightConnector1">
              <a:avLst/>
            </a:prstGeom>
            <a:ln w="28575">
              <a:solidFill>
                <a:srgbClr val="FF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0" name="円/楕円 559"/>
          <p:cNvSpPr/>
          <p:nvPr/>
        </p:nvSpPr>
        <p:spPr>
          <a:xfrm>
            <a:off x="1442592" y="1915931"/>
            <a:ext cx="146950" cy="14695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sz="1200"/>
          </a:p>
        </p:txBody>
      </p:sp>
      <p:sp>
        <p:nvSpPr>
          <p:cNvPr id="561" name="円/楕円 560"/>
          <p:cNvSpPr/>
          <p:nvPr/>
        </p:nvSpPr>
        <p:spPr>
          <a:xfrm>
            <a:off x="2151303" y="1921383"/>
            <a:ext cx="146950" cy="14695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sz="1200"/>
          </a:p>
        </p:txBody>
      </p:sp>
      <p:sp>
        <p:nvSpPr>
          <p:cNvPr id="562" name="円/楕円 561"/>
          <p:cNvSpPr/>
          <p:nvPr/>
        </p:nvSpPr>
        <p:spPr>
          <a:xfrm>
            <a:off x="1065124" y="2210234"/>
            <a:ext cx="146950" cy="14695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sz="1200"/>
          </a:p>
        </p:txBody>
      </p:sp>
      <p:sp>
        <p:nvSpPr>
          <p:cNvPr id="563" name="円/楕円 562"/>
          <p:cNvSpPr/>
          <p:nvPr/>
        </p:nvSpPr>
        <p:spPr>
          <a:xfrm>
            <a:off x="1427453" y="2194694"/>
            <a:ext cx="146950" cy="14695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sz="1200"/>
          </a:p>
        </p:txBody>
      </p:sp>
      <p:sp>
        <p:nvSpPr>
          <p:cNvPr id="577" name="円/楕円 576"/>
          <p:cNvSpPr/>
          <p:nvPr/>
        </p:nvSpPr>
        <p:spPr>
          <a:xfrm>
            <a:off x="727209" y="2209912"/>
            <a:ext cx="146950" cy="14695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sz="1200"/>
          </a:p>
        </p:txBody>
      </p:sp>
      <p:grpSp>
        <p:nvGrpSpPr>
          <p:cNvPr id="309" name="図形グループ 308"/>
          <p:cNvGrpSpPr/>
          <p:nvPr/>
        </p:nvGrpSpPr>
        <p:grpSpPr>
          <a:xfrm>
            <a:off x="717272" y="1905678"/>
            <a:ext cx="1237183" cy="726574"/>
            <a:chOff x="1294719" y="2377674"/>
            <a:chExt cx="1142015" cy="726574"/>
          </a:xfrm>
        </p:grpSpPr>
        <p:sp>
          <p:nvSpPr>
            <p:cNvPr id="585" name="円/楕円 584"/>
            <p:cNvSpPr/>
            <p:nvPr/>
          </p:nvSpPr>
          <p:spPr>
            <a:xfrm>
              <a:off x="1600613" y="2957298"/>
              <a:ext cx="135646" cy="146950"/>
            </a:xfrm>
            <a:prstGeom prst="ellipse">
              <a:avLst/>
            </a:prstGeom>
            <a:no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円/楕円 585"/>
            <p:cNvSpPr/>
            <p:nvPr/>
          </p:nvSpPr>
          <p:spPr>
            <a:xfrm>
              <a:off x="1926184" y="2957298"/>
              <a:ext cx="135646" cy="146950"/>
            </a:xfrm>
            <a:prstGeom prst="ellipse">
              <a:avLst/>
            </a:prstGeom>
            <a:no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円/楕円 586"/>
            <p:cNvSpPr/>
            <p:nvPr/>
          </p:nvSpPr>
          <p:spPr>
            <a:xfrm>
              <a:off x="2266188" y="2957298"/>
              <a:ext cx="135646" cy="146950"/>
            </a:xfrm>
            <a:prstGeom prst="ellipse">
              <a:avLst/>
            </a:prstGeom>
            <a:no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円/楕円 588"/>
            <p:cNvSpPr/>
            <p:nvPr/>
          </p:nvSpPr>
          <p:spPr>
            <a:xfrm>
              <a:off x="2282368" y="2666418"/>
              <a:ext cx="135646" cy="146950"/>
            </a:xfrm>
            <a:prstGeom prst="ellipse">
              <a:avLst/>
            </a:prstGeom>
            <a:no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0" name="円/楕円 589"/>
            <p:cNvSpPr/>
            <p:nvPr/>
          </p:nvSpPr>
          <p:spPr>
            <a:xfrm>
              <a:off x="1294719" y="2957298"/>
              <a:ext cx="135646" cy="146950"/>
            </a:xfrm>
            <a:prstGeom prst="ellipse">
              <a:avLst/>
            </a:prstGeom>
            <a:no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円/楕円 581"/>
            <p:cNvSpPr/>
            <p:nvPr/>
          </p:nvSpPr>
          <p:spPr>
            <a:xfrm>
              <a:off x="2301088" y="2377674"/>
              <a:ext cx="135646" cy="146950"/>
            </a:xfrm>
            <a:prstGeom prst="ellipse">
              <a:avLst/>
            </a:prstGeom>
            <a:no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8" name="テキスト ボックス 577"/>
          <p:cNvSpPr txBox="1"/>
          <p:nvPr/>
        </p:nvSpPr>
        <p:spPr>
          <a:xfrm>
            <a:off x="-27915" y="5337917"/>
            <a:ext cx="4803116" cy="1481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 smtClean="0">
                <a:latin typeface="メイリオ"/>
                <a:ea typeface="メイリオ"/>
                <a:cs typeface="メイリオ"/>
              </a:rPr>
              <a:t>• Lifetimes of 11 n-rich isotopes (</a:t>
            </a:r>
            <a:r>
              <a:rPr lang="en-US" sz="1400" dirty="0" err="1" smtClean="0">
                <a:latin typeface="メイリオ"/>
                <a:ea typeface="メイリオ"/>
                <a:cs typeface="メイリオ"/>
              </a:rPr>
              <a:t>Pt</a:t>
            </a:r>
            <a:r>
              <a:rPr lang="en-US" sz="1400" dirty="0" smtClean="0">
                <a:latin typeface="メイリオ"/>
                <a:ea typeface="メイリオ"/>
                <a:cs typeface="メイリオ"/>
              </a:rPr>
              <a:t>, </a:t>
            </a:r>
            <a:r>
              <a:rPr lang="en-US" sz="1400" dirty="0" err="1" smtClean="0">
                <a:latin typeface="メイリオ"/>
                <a:ea typeface="メイリオ"/>
                <a:cs typeface="メイリオ"/>
              </a:rPr>
              <a:t>Ir</a:t>
            </a:r>
            <a:r>
              <a:rPr lang="en-US" sz="1400" dirty="0" smtClean="0">
                <a:latin typeface="メイリオ"/>
                <a:ea typeface="メイリオ"/>
                <a:cs typeface="メイリオ"/>
              </a:rPr>
              <a:t>, and </a:t>
            </a:r>
            <a:r>
              <a:rPr lang="en-US" sz="1400" dirty="0" err="1" smtClean="0">
                <a:latin typeface="メイリオ"/>
                <a:ea typeface="メイリオ"/>
                <a:cs typeface="メイリオ"/>
              </a:rPr>
              <a:t>Os</a:t>
            </a:r>
            <a:r>
              <a:rPr lang="en-US" sz="1400" dirty="0" smtClean="0">
                <a:latin typeface="メイリオ"/>
                <a:ea typeface="メイリオ"/>
                <a:cs typeface="メイリオ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ja-JP" sz="1400" dirty="0" smtClean="0">
                <a:latin typeface="メイリオ"/>
                <a:ea typeface="メイリオ"/>
                <a:cs typeface="メイリオ"/>
              </a:rPr>
              <a:t>• </a:t>
            </a:r>
            <a:r>
              <a:rPr lang="en-US" altLang="ja-JP" sz="1400" baseline="30000" dirty="0" smtClean="0">
                <a:latin typeface="メイリオ"/>
                <a:ea typeface="メイリオ"/>
                <a:cs typeface="メイリオ"/>
              </a:rPr>
              <a:t>198</a:t>
            </a:r>
            <a:r>
              <a:rPr lang="en-US" altLang="ja-JP" sz="1400" dirty="0" smtClean="0">
                <a:latin typeface="メイリオ"/>
                <a:ea typeface="メイリオ"/>
                <a:cs typeface="メイリオ"/>
              </a:rPr>
              <a:t>Os: newly identified with half-life of 2 min..</a:t>
            </a:r>
          </a:p>
          <a:p>
            <a:pPr>
              <a:lnSpc>
                <a:spcPct val="130000"/>
              </a:lnSpc>
            </a:pPr>
            <a:r>
              <a:rPr lang="en-US" altLang="ja-JP" sz="1400" dirty="0">
                <a:latin typeface="メイリオ"/>
                <a:ea typeface="メイリオ"/>
                <a:cs typeface="メイリオ"/>
              </a:rPr>
              <a:t>• Some isomeric states </a:t>
            </a:r>
            <a:r>
              <a:rPr lang="en-US" altLang="ja-JP" sz="1400" dirty="0" smtClean="0">
                <a:latin typeface="メイリオ"/>
                <a:ea typeface="メイリオ"/>
                <a:cs typeface="メイリオ"/>
              </a:rPr>
              <a:t>newly assigned</a:t>
            </a:r>
          </a:p>
          <a:p>
            <a:pPr>
              <a:lnSpc>
                <a:spcPct val="130000"/>
              </a:lnSpc>
            </a:pPr>
            <a:r>
              <a:rPr lang="en-US" altLang="ja-JP" sz="1400" dirty="0" smtClean="0">
                <a:latin typeface="メイリオ"/>
                <a:ea typeface="メイリオ"/>
                <a:cs typeface="メイリオ"/>
              </a:rPr>
              <a:t>• HFSs of 4 n-rich isotopes (</a:t>
            </a:r>
            <a:r>
              <a:rPr lang="en-US" altLang="ja-JP" sz="1400" baseline="30000" dirty="0" smtClean="0">
                <a:latin typeface="メイリオ"/>
                <a:ea typeface="メイリオ"/>
                <a:cs typeface="メイリオ"/>
              </a:rPr>
              <a:t>199</a:t>
            </a:r>
            <a:r>
              <a:rPr lang="en-US" altLang="ja-JP" sz="1400" dirty="0" smtClean="0">
                <a:latin typeface="メイリオ"/>
                <a:ea typeface="メイリオ"/>
                <a:cs typeface="メイリオ"/>
              </a:rPr>
              <a:t>Pt, </a:t>
            </a:r>
            <a:r>
              <a:rPr lang="en-US" altLang="ja-JP" sz="1400" baseline="30000" dirty="0" smtClean="0">
                <a:latin typeface="メイリオ"/>
                <a:ea typeface="メイリオ"/>
                <a:cs typeface="メイリオ"/>
              </a:rPr>
              <a:t>196-198</a:t>
            </a:r>
            <a:r>
              <a:rPr lang="en-US" altLang="ja-JP" sz="1400" dirty="0" smtClean="0">
                <a:latin typeface="メイリオ"/>
                <a:ea typeface="メイリオ"/>
                <a:cs typeface="メイリオ"/>
              </a:rPr>
              <a:t>Ir)</a:t>
            </a:r>
          </a:p>
          <a:p>
            <a:pPr>
              <a:lnSpc>
                <a:spcPct val="130000"/>
              </a:lnSpc>
            </a:pPr>
            <a:r>
              <a:rPr lang="en-US" altLang="ja-JP" sz="1400" b="1" dirty="0" smtClean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            Further </a:t>
            </a:r>
            <a:r>
              <a:rPr lang="en-US" altLang="ja-JP" sz="1400" b="1" dirty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details -&gt; </a:t>
            </a:r>
            <a:r>
              <a:rPr lang="en-US" altLang="ja-JP" sz="1400" b="1" dirty="0" smtClean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Hirayama-</a:t>
            </a:r>
            <a:r>
              <a:rPr lang="en-US" altLang="ja-JP" sz="1400" b="1" dirty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san’s talk</a:t>
            </a:r>
            <a:r>
              <a:rPr lang="en-US" altLang="ja-JP" sz="1400" dirty="0">
                <a:latin typeface="メイリオ"/>
                <a:ea typeface="メイリオ"/>
                <a:cs typeface="メイリオ"/>
              </a:rPr>
              <a:t> </a:t>
            </a:r>
          </a:p>
        </p:txBody>
      </p:sp>
      <p:grpSp>
        <p:nvGrpSpPr>
          <p:cNvPr id="4" name="図形グループ 3"/>
          <p:cNvGrpSpPr/>
          <p:nvPr/>
        </p:nvGrpSpPr>
        <p:grpSpPr>
          <a:xfrm>
            <a:off x="4632343" y="903398"/>
            <a:ext cx="5262421" cy="1597662"/>
            <a:chOff x="4286380" y="880922"/>
            <a:chExt cx="4857620" cy="1597662"/>
          </a:xfrm>
        </p:grpSpPr>
        <p:pic>
          <p:nvPicPr>
            <p:cNvPr id="592" name="Picture 2" descr="C:\Users\kazu\Desktop\KEK\KISS project\EXP\Pt_2017Sep\PNG\198Os\198Os_life_3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01" t="8171" r="7762" b="5470"/>
            <a:stretch/>
          </p:blipFill>
          <p:spPr bwMode="auto">
            <a:xfrm>
              <a:off x="4286380" y="925314"/>
              <a:ext cx="1602707" cy="151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7" name="Picture 4" descr="C:\Users\kazu\Desktop\KEK\KISS project\EXP\Pt_2017Sep\PNG\199Ir\199Ir_r327_lifetime_20170920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5" t="8784" r="8853" b="4409"/>
            <a:stretch/>
          </p:blipFill>
          <p:spPr bwMode="auto">
            <a:xfrm>
              <a:off x="7525594" y="888189"/>
              <a:ext cx="1618406" cy="15903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9" name="Picture 2" descr="C:\Users\kazu\Desktop\KEK\KISS project\EXP\Pt_2017Sep\PNG\197Os\197Os_life_4.pn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4" t="7817" r="8849" b="4836"/>
            <a:stretch/>
          </p:blipFill>
          <p:spPr bwMode="auto">
            <a:xfrm>
              <a:off x="5850690" y="894604"/>
              <a:ext cx="1633468" cy="15775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0" name="正方形/長方形 549"/>
            <p:cNvSpPr/>
            <p:nvPr/>
          </p:nvSpPr>
          <p:spPr>
            <a:xfrm>
              <a:off x="5262467" y="969893"/>
              <a:ext cx="574261" cy="6461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0" name="正方形/長方形 619"/>
            <p:cNvSpPr/>
            <p:nvPr/>
          </p:nvSpPr>
          <p:spPr>
            <a:xfrm>
              <a:off x="6895332" y="934968"/>
              <a:ext cx="574261" cy="6461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1" name="正方形/長方形 620"/>
            <p:cNvSpPr/>
            <p:nvPr/>
          </p:nvSpPr>
          <p:spPr>
            <a:xfrm>
              <a:off x="8482049" y="944493"/>
              <a:ext cx="653509" cy="7111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テキスト ボックス 592"/>
            <p:cNvSpPr txBox="1"/>
            <p:nvPr/>
          </p:nvSpPr>
          <p:spPr>
            <a:xfrm>
              <a:off x="4777928" y="880922"/>
              <a:ext cx="103564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1400" b="1" baseline="30000" dirty="0" smtClean="0"/>
                <a:t>198</a:t>
              </a:r>
              <a:r>
                <a:rPr kumimoji="1" lang="en-US" altLang="ja-JP" sz="1400" b="1" dirty="0" smtClean="0"/>
                <a:t>Os</a:t>
              </a:r>
              <a:r>
                <a:rPr kumimoji="1" lang="en-US" altLang="ja-JP" sz="1200" b="1" dirty="0" smtClean="0"/>
                <a:t> </a:t>
              </a:r>
            </a:p>
            <a:p>
              <a:pPr algn="r"/>
              <a:r>
                <a:rPr kumimoji="1" lang="en-US" altLang="ja-JP" sz="1200" b="1" dirty="0" smtClean="0">
                  <a:solidFill>
                    <a:srgbClr val="FF0000"/>
                  </a:solidFill>
                </a:rPr>
                <a:t>t</a:t>
              </a:r>
              <a:r>
                <a:rPr kumimoji="1" lang="en-US" altLang="ja-JP" sz="1200" b="1" baseline="-25000" dirty="0" smtClean="0">
                  <a:solidFill>
                    <a:srgbClr val="FF0000"/>
                  </a:solidFill>
                </a:rPr>
                <a:t>1/2</a:t>
              </a:r>
              <a:r>
                <a:rPr lang="en-US" altLang="ja-JP" sz="1200" b="1" dirty="0" smtClean="0">
                  <a:solidFill>
                    <a:srgbClr val="FF0000"/>
                  </a:solidFill>
                </a:rPr>
                <a:t>=2.0(</a:t>
              </a:r>
              <a:r>
                <a:rPr lang="en-US" altLang="ja-JP" sz="1200" b="1" dirty="0">
                  <a:solidFill>
                    <a:srgbClr val="FF0000"/>
                  </a:solidFill>
                </a:rPr>
                <a:t>5</a:t>
              </a:r>
              <a:r>
                <a:rPr lang="en-US" altLang="ja-JP" sz="1200" b="1" dirty="0" smtClean="0">
                  <a:solidFill>
                    <a:srgbClr val="FF0000"/>
                  </a:solidFill>
                </a:rPr>
                <a:t>) m</a:t>
              </a:r>
            </a:p>
            <a:p>
              <a:pPr algn="r"/>
              <a:r>
                <a:rPr lang="en-US" altLang="ja-JP" sz="1200" b="1" dirty="0" smtClean="0">
                  <a:solidFill>
                    <a:srgbClr val="FF0000"/>
                  </a:solidFill>
                </a:rPr>
                <a:t>New obs.</a:t>
              </a:r>
              <a:r>
                <a:rPr lang="en-US" altLang="ja-JP" sz="1200" b="1" dirty="0" smtClean="0">
                  <a:solidFill>
                    <a:srgbClr val="0000FF"/>
                  </a:solidFill>
                </a:rPr>
                <a:t> </a:t>
              </a:r>
              <a:r>
                <a:rPr kumimoji="1" lang="en-US" altLang="ja-JP" sz="1200" b="1" dirty="0" smtClean="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598" name="テキスト ボックス 597"/>
            <p:cNvSpPr txBox="1"/>
            <p:nvPr/>
          </p:nvSpPr>
          <p:spPr>
            <a:xfrm>
              <a:off x="7999536" y="880922"/>
              <a:ext cx="112180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1400" b="1" baseline="30000" dirty="0" smtClean="0">
                  <a:solidFill>
                    <a:srgbClr val="000000"/>
                  </a:solidFill>
                </a:rPr>
                <a:t>199</a:t>
              </a:r>
              <a:r>
                <a:rPr kumimoji="1" lang="en-US" altLang="ja-JP" sz="1400" b="1" dirty="0" smtClean="0">
                  <a:solidFill>
                    <a:srgbClr val="000000"/>
                  </a:solidFill>
                </a:rPr>
                <a:t>Ir</a:t>
              </a:r>
              <a:r>
                <a:rPr kumimoji="1" lang="en-US" altLang="ja-JP" sz="1200" b="1" dirty="0" smtClean="0">
                  <a:solidFill>
                    <a:srgbClr val="0000FF"/>
                  </a:solidFill>
                </a:rPr>
                <a:t> </a:t>
              </a:r>
            </a:p>
            <a:p>
              <a:pPr algn="r"/>
              <a:r>
                <a:rPr kumimoji="1" lang="en-US" altLang="ja-JP" sz="1200" b="1" dirty="0" smtClean="0">
                  <a:solidFill>
                    <a:srgbClr val="0000FF"/>
                  </a:solidFill>
                </a:rPr>
                <a:t>t</a:t>
              </a:r>
              <a:r>
                <a:rPr kumimoji="1" lang="en-US" altLang="ja-JP" sz="1200" b="1" baseline="-25000" dirty="0" smtClean="0">
                  <a:solidFill>
                    <a:srgbClr val="0000FF"/>
                  </a:solidFill>
                </a:rPr>
                <a:t>1/2</a:t>
              </a:r>
              <a:r>
                <a:rPr lang="en-US" altLang="ja-JP" sz="1200" b="1" dirty="0" smtClean="0">
                  <a:solidFill>
                    <a:srgbClr val="0000FF"/>
                  </a:solidFill>
                </a:rPr>
                <a:t>= 6(+5/-4) s</a:t>
              </a:r>
            </a:p>
            <a:p>
              <a:pPr algn="r"/>
              <a:r>
                <a:rPr lang="en-US" altLang="ja-JP" sz="1200" b="1" dirty="0" smtClean="0">
                  <a:solidFill>
                    <a:srgbClr val="FF0000"/>
                  </a:solidFill>
                </a:rPr>
                <a:t>→ 77(57) s !!</a:t>
              </a:r>
              <a:endParaRPr kumimoji="1" lang="en-US" altLang="ja-JP" sz="1200" b="1" dirty="0" smtClean="0">
                <a:solidFill>
                  <a:srgbClr val="0000FF"/>
                </a:solidFill>
              </a:endParaRPr>
            </a:p>
          </p:txBody>
        </p:sp>
        <p:sp>
          <p:nvSpPr>
            <p:cNvPr id="600" name="テキスト ボックス 599"/>
            <p:cNvSpPr txBox="1"/>
            <p:nvPr/>
          </p:nvSpPr>
          <p:spPr>
            <a:xfrm>
              <a:off x="6410055" y="880922"/>
              <a:ext cx="1047499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1400" b="1" baseline="30000" dirty="0" smtClean="0">
                  <a:solidFill>
                    <a:srgbClr val="000000"/>
                  </a:solidFill>
                </a:rPr>
                <a:t>197</a:t>
              </a:r>
              <a:r>
                <a:rPr kumimoji="1" lang="en-US" altLang="ja-JP" sz="1400" b="1" dirty="0" smtClean="0">
                  <a:solidFill>
                    <a:srgbClr val="000000"/>
                  </a:solidFill>
                </a:rPr>
                <a:t>Os</a:t>
              </a:r>
              <a:r>
                <a:rPr kumimoji="1" lang="en-US" altLang="ja-JP" sz="1200" b="1" dirty="0" smtClean="0">
                  <a:solidFill>
                    <a:srgbClr val="0000FF"/>
                  </a:solidFill>
                </a:rPr>
                <a:t> </a:t>
              </a:r>
            </a:p>
            <a:p>
              <a:pPr algn="r"/>
              <a:r>
                <a:rPr kumimoji="1" lang="en-US" altLang="ja-JP" sz="1200" b="1" dirty="0" smtClean="0">
                  <a:solidFill>
                    <a:srgbClr val="0000FF"/>
                  </a:solidFill>
                </a:rPr>
                <a:t>t</a:t>
              </a:r>
              <a:r>
                <a:rPr kumimoji="1" lang="en-US" altLang="ja-JP" sz="1200" b="1" baseline="-25000" dirty="0" smtClean="0">
                  <a:solidFill>
                    <a:srgbClr val="0000FF"/>
                  </a:solidFill>
                </a:rPr>
                <a:t>1/2</a:t>
              </a:r>
              <a:r>
                <a:rPr lang="en-US" altLang="ja-JP" sz="1200" b="1" dirty="0" smtClean="0">
                  <a:solidFill>
                    <a:srgbClr val="0000FF"/>
                  </a:solidFill>
                </a:rPr>
                <a:t>= 2.8(6) m</a:t>
              </a:r>
            </a:p>
            <a:p>
              <a:pPr algn="r"/>
              <a:r>
                <a:rPr lang="en-US" altLang="ja-JP" sz="1200" b="1" dirty="0" smtClean="0">
                  <a:solidFill>
                    <a:srgbClr val="FF0000"/>
                  </a:solidFill>
                </a:rPr>
                <a:t>→ 100(20) s !!</a:t>
              </a:r>
              <a:r>
                <a:rPr lang="en-US" altLang="ja-JP" sz="1200" b="1" dirty="0" smtClean="0">
                  <a:solidFill>
                    <a:srgbClr val="0000FF"/>
                  </a:solidFill>
                </a:rPr>
                <a:t> </a:t>
              </a:r>
              <a:r>
                <a:rPr kumimoji="1" lang="en-US" altLang="ja-JP" sz="1200" b="1" dirty="0" smtClean="0">
                  <a:solidFill>
                    <a:srgbClr val="0000FF"/>
                  </a:solidFill>
                </a:rPr>
                <a:t> </a:t>
              </a:r>
            </a:p>
          </p:txBody>
        </p:sp>
      </p:grpSp>
      <p:grpSp>
        <p:nvGrpSpPr>
          <p:cNvPr id="631" name="図形グループ 630"/>
          <p:cNvGrpSpPr/>
          <p:nvPr/>
        </p:nvGrpSpPr>
        <p:grpSpPr>
          <a:xfrm>
            <a:off x="4419068" y="2496232"/>
            <a:ext cx="3198233" cy="1531100"/>
            <a:chOff x="534938" y="870322"/>
            <a:chExt cx="5174568" cy="2002668"/>
          </a:xfrm>
        </p:grpSpPr>
        <p:pic>
          <p:nvPicPr>
            <p:cNvPr id="632" name="Picture 4" descr="C:\Users\kazu\Desktop\KEK\KISS project\EXP\Pt_2017Sep\PNG\197Os\197Os_g_r351-354.pn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68" t="4607" r="9765" b="54274"/>
            <a:stretch/>
          </p:blipFill>
          <p:spPr bwMode="auto">
            <a:xfrm>
              <a:off x="534938" y="870322"/>
              <a:ext cx="5174568" cy="2002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3" name="テキスト ボックス 632"/>
            <p:cNvSpPr txBox="1"/>
            <p:nvPr/>
          </p:nvSpPr>
          <p:spPr>
            <a:xfrm>
              <a:off x="4660572" y="2337995"/>
              <a:ext cx="933799" cy="322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err="1" smtClean="0"/>
                <a:t>Eγ</a:t>
              </a:r>
              <a:r>
                <a:rPr kumimoji="1" lang="en-US" altLang="ja-JP" sz="1000" dirty="0" smtClean="0"/>
                <a:t>(</a:t>
              </a:r>
              <a:r>
                <a:rPr kumimoji="1" lang="en-US" altLang="ja-JP" sz="1000" dirty="0" err="1" smtClean="0"/>
                <a:t>keV</a:t>
              </a:r>
              <a:r>
                <a:rPr kumimoji="1" lang="en-US" altLang="ja-JP" sz="1000" dirty="0" smtClean="0"/>
                <a:t>)</a:t>
              </a:r>
              <a:endParaRPr kumimoji="1" lang="ja-JP" altLang="en-US" sz="1000" dirty="0"/>
            </a:p>
          </p:txBody>
        </p:sp>
        <p:sp>
          <p:nvSpPr>
            <p:cNvPr id="634" name="テキスト ボックス 633"/>
            <p:cNvSpPr txBox="1"/>
            <p:nvPr/>
          </p:nvSpPr>
          <p:spPr>
            <a:xfrm>
              <a:off x="4278583" y="2426721"/>
              <a:ext cx="614263" cy="322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>
                  <a:solidFill>
                    <a:srgbClr val="0000FF"/>
                  </a:solidFill>
                </a:rPr>
                <a:t>775 </a:t>
              </a:r>
              <a:endParaRPr kumimoji="1" lang="ja-JP" altLang="en-US" sz="1000" dirty="0">
                <a:solidFill>
                  <a:srgbClr val="0000FF"/>
                </a:solidFill>
              </a:endParaRPr>
            </a:p>
          </p:txBody>
        </p:sp>
        <p:sp>
          <p:nvSpPr>
            <p:cNvPr id="636" name="テキスト ボックス 635"/>
            <p:cNvSpPr txBox="1"/>
            <p:nvPr/>
          </p:nvSpPr>
          <p:spPr>
            <a:xfrm>
              <a:off x="3360781" y="2318018"/>
              <a:ext cx="614263" cy="322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>
                  <a:solidFill>
                    <a:srgbClr val="0000FF"/>
                  </a:solidFill>
                </a:rPr>
                <a:t>600</a:t>
              </a:r>
              <a:endParaRPr kumimoji="1" lang="ja-JP" altLang="en-US" sz="1000" dirty="0">
                <a:solidFill>
                  <a:srgbClr val="0000FF"/>
                </a:solidFill>
              </a:endParaRPr>
            </a:p>
          </p:txBody>
        </p:sp>
        <p:sp>
          <p:nvSpPr>
            <p:cNvPr id="638" name="テキスト ボックス 637"/>
            <p:cNvSpPr txBox="1"/>
            <p:nvPr/>
          </p:nvSpPr>
          <p:spPr>
            <a:xfrm>
              <a:off x="3006740" y="2314559"/>
              <a:ext cx="614263" cy="322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>
                  <a:solidFill>
                    <a:srgbClr val="0000FF"/>
                  </a:solidFill>
                </a:rPr>
                <a:t>495</a:t>
              </a:r>
              <a:endParaRPr kumimoji="1" lang="ja-JP" altLang="en-US" sz="1000" dirty="0">
                <a:solidFill>
                  <a:srgbClr val="0000FF"/>
                </a:solidFill>
              </a:endParaRPr>
            </a:p>
          </p:txBody>
        </p:sp>
        <p:cxnSp>
          <p:nvCxnSpPr>
            <p:cNvPr id="640" name="直線矢印コネクタ 639"/>
            <p:cNvCxnSpPr>
              <a:stCxn id="643" idx="3"/>
            </p:cNvCxnSpPr>
            <p:nvPr/>
          </p:nvCxnSpPr>
          <p:spPr>
            <a:xfrm flipH="1">
              <a:off x="3039539" y="2120639"/>
              <a:ext cx="342594" cy="180778"/>
            </a:xfrm>
            <a:prstGeom prst="straightConnector1">
              <a:avLst/>
            </a:prstGeom>
            <a:ln w="6350">
              <a:solidFill>
                <a:srgbClr val="FF0000"/>
              </a:solidFill>
              <a:tailEnd type="non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1" name="テキスト ボックス 640"/>
            <p:cNvSpPr txBox="1"/>
            <p:nvPr/>
          </p:nvSpPr>
          <p:spPr>
            <a:xfrm>
              <a:off x="3158102" y="1959611"/>
              <a:ext cx="614263" cy="322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>
                  <a:solidFill>
                    <a:srgbClr val="0000FF"/>
                  </a:solidFill>
                </a:rPr>
                <a:t>478</a:t>
              </a:r>
              <a:endParaRPr kumimoji="1" lang="ja-JP" altLang="en-US" sz="1000" dirty="0">
                <a:solidFill>
                  <a:srgbClr val="0000FF"/>
                </a:solidFill>
              </a:endParaRPr>
            </a:p>
          </p:txBody>
        </p:sp>
        <p:cxnSp>
          <p:nvCxnSpPr>
            <p:cNvPr id="642" name="直線矢印コネクタ 641"/>
            <p:cNvCxnSpPr/>
            <p:nvPr/>
          </p:nvCxnSpPr>
          <p:spPr>
            <a:xfrm flipH="1">
              <a:off x="2844593" y="2212417"/>
              <a:ext cx="173744" cy="335740"/>
            </a:xfrm>
            <a:prstGeom prst="straightConnector1">
              <a:avLst/>
            </a:prstGeom>
            <a:ln w="6350">
              <a:solidFill>
                <a:srgbClr val="FF0000"/>
              </a:solidFill>
              <a:tailEnd type="non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3" name="テキスト ボックス 642"/>
            <p:cNvSpPr txBox="1"/>
            <p:nvPr/>
          </p:nvSpPr>
          <p:spPr>
            <a:xfrm>
              <a:off x="2767870" y="1959611"/>
              <a:ext cx="614263" cy="322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>
                  <a:solidFill>
                    <a:srgbClr val="0000FF"/>
                  </a:solidFill>
                </a:rPr>
                <a:t>449</a:t>
              </a:r>
              <a:endParaRPr kumimoji="1" lang="ja-JP" altLang="en-US" sz="1000" dirty="0">
                <a:solidFill>
                  <a:srgbClr val="0000FF"/>
                </a:solidFill>
              </a:endParaRPr>
            </a:p>
          </p:txBody>
        </p:sp>
        <p:sp>
          <p:nvSpPr>
            <p:cNvPr id="644" name="テキスト ボックス 643"/>
            <p:cNvSpPr txBox="1"/>
            <p:nvPr/>
          </p:nvSpPr>
          <p:spPr>
            <a:xfrm>
              <a:off x="2506721" y="2146077"/>
              <a:ext cx="614263" cy="322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>
                  <a:solidFill>
                    <a:srgbClr val="0000FF"/>
                  </a:solidFill>
                </a:rPr>
                <a:t>441</a:t>
              </a:r>
              <a:endParaRPr kumimoji="1" lang="ja-JP" altLang="en-US" sz="1000" dirty="0">
                <a:solidFill>
                  <a:srgbClr val="0000FF"/>
                </a:solidFill>
              </a:endParaRPr>
            </a:p>
          </p:txBody>
        </p:sp>
        <p:sp>
          <p:nvSpPr>
            <p:cNvPr id="646" name="テキスト ボックス 645"/>
            <p:cNvSpPr txBox="1"/>
            <p:nvPr/>
          </p:nvSpPr>
          <p:spPr>
            <a:xfrm>
              <a:off x="2446095" y="913266"/>
              <a:ext cx="677360" cy="362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 smtClean="0">
                  <a:solidFill>
                    <a:srgbClr val="FF0000"/>
                  </a:solidFill>
                </a:rPr>
                <a:t>386</a:t>
              </a:r>
              <a:endParaRPr kumimoji="1" lang="ja-JP" altLang="en-US" sz="1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647" name="直線矢印コネクタ 646"/>
            <p:cNvCxnSpPr/>
            <p:nvPr/>
          </p:nvCxnSpPr>
          <p:spPr>
            <a:xfrm>
              <a:off x="2388087" y="2212417"/>
              <a:ext cx="25665" cy="289021"/>
            </a:xfrm>
            <a:prstGeom prst="straightConnector1">
              <a:avLst/>
            </a:prstGeom>
            <a:ln w="6350">
              <a:solidFill>
                <a:srgbClr val="FF0000"/>
              </a:solidFill>
              <a:tailEnd type="non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8" name="テキスト ボックス 647"/>
            <p:cNvSpPr txBox="1"/>
            <p:nvPr/>
          </p:nvSpPr>
          <p:spPr>
            <a:xfrm>
              <a:off x="2139816" y="1987517"/>
              <a:ext cx="614263" cy="322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>
                  <a:solidFill>
                    <a:srgbClr val="0000FF"/>
                  </a:solidFill>
                </a:rPr>
                <a:t>365</a:t>
              </a:r>
              <a:endParaRPr kumimoji="1" lang="ja-JP" altLang="en-US" sz="1000" dirty="0">
                <a:solidFill>
                  <a:srgbClr val="0000FF"/>
                </a:solidFill>
              </a:endParaRPr>
            </a:p>
          </p:txBody>
        </p:sp>
        <p:sp>
          <p:nvSpPr>
            <p:cNvPr id="650" name="テキスト ボックス 649"/>
            <p:cNvSpPr txBox="1"/>
            <p:nvPr/>
          </p:nvSpPr>
          <p:spPr>
            <a:xfrm>
              <a:off x="1967838" y="2161737"/>
              <a:ext cx="614263" cy="322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>
                  <a:solidFill>
                    <a:srgbClr val="0000FF"/>
                  </a:solidFill>
                </a:rPr>
                <a:t>333</a:t>
              </a:r>
              <a:endParaRPr kumimoji="1" lang="ja-JP" altLang="en-US" sz="1000" dirty="0">
                <a:solidFill>
                  <a:srgbClr val="0000FF"/>
                </a:solidFill>
              </a:endParaRPr>
            </a:p>
          </p:txBody>
        </p:sp>
        <p:sp>
          <p:nvSpPr>
            <p:cNvPr id="652" name="テキスト ボックス 651"/>
            <p:cNvSpPr txBox="1"/>
            <p:nvPr/>
          </p:nvSpPr>
          <p:spPr>
            <a:xfrm>
              <a:off x="1665131" y="1980645"/>
              <a:ext cx="614263" cy="322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>
                  <a:solidFill>
                    <a:srgbClr val="0000FF"/>
                  </a:solidFill>
                </a:rPr>
                <a:t>239 </a:t>
              </a:r>
              <a:endParaRPr kumimoji="1" lang="ja-JP" altLang="en-US" sz="1000" dirty="0">
                <a:solidFill>
                  <a:srgbClr val="0000FF"/>
                </a:solidFill>
              </a:endParaRPr>
            </a:p>
          </p:txBody>
        </p:sp>
        <p:cxnSp>
          <p:nvCxnSpPr>
            <p:cNvPr id="653" name="直線矢印コネクタ 652"/>
            <p:cNvCxnSpPr/>
            <p:nvPr/>
          </p:nvCxnSpPr>
          <p:spPr>
            <a:xfrm flipH="1">
              <a:off x="1769511" y="2230042"/>
              <a:ext cx="122565" cy="285631"/>
            </a:xfrm>
            <a:prstGeom prst="straightConnector1">
              <a:avLst/>
            </a:prstGeom>
            <a:ln w="6350">
              <a:solidFill>
                <a:srgbClr val="FF0000"/>
              </a:solidFill>
              <a:tailEnd type="non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4" name="直線矢印コネクタ 653"/>
            <p:cNvCxnSpPr/>
            <p:nvPr/>
          </p:nvCxnSpPr>
          <p:spPr>
            <a:xfrm flipH="1">
              <a:off x="805519" y="1691021"/>
              <a:ext cx="8222" cy="818121"/>
            </a:xfrm>
            <a:prstGeom prst="straightConnector1">
              <a:avLst/>
            </a:prstGeom>
            <a:ln w="6350">
              <a:solidFill>
                <a:srgbClr val="FF0000"/>
              </a:solidFill>
              <a:tailEnd type="non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5" name="テキスト ボックス 654"/>
            <p:cNvSpPr txBox="1"/>
            <p:nvPr/>
          </p:nvSpPr>
          <p:spPr>
            <a:xfrm>
              <a:off x="622187" y="1419552"/>
              <a:ext cx="509101" cy="322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>
                  <a:solidFill>
                    <a:srgbClr val="0000FF"/>
                  </a:solidFill>
                </a:rPr>
                <a:t>52</a:t>
              </a:r>
              <a:endParaRPr kumimoji="1" lang="ja-JP" altLang="en-US" sz="1000" dirty="0">
                <a:solidFill>
                  <a:srgbClr val="0000FF"/>
                </a:solidFill>
              </a:endParaRPr>
            </a:p>
          </p:txBody>
        </p:sp>
        <p:sp>
          <p:nvSpPr>
            <p:cNvPr id="656" name="テキスト ボックス 655"/>
            <p:cNvSpPr txBox="1"/>
            <p:nvPr/>
          </p:nvSpPr>
          <p:spPr>
            <a:xfrm>
              <a:off x="891109" y="1543931"/>
              <a:ext cx="666641" cy="322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>
                  <a:solidFill>
                    <a:srgbClr val="0000FF"/>
                  </a:solidFill>
                </a:rPr>
                <a:t>64.5</a:t>
              </a:r>
              <a:endParaRPr kumimoji="1" lang="ja-JP" altLang="en-US" sz="1000" dirty="0">
                <a:solidFill>
                  <a:srgbClr val="0000FF"/>
                </a:solidFill>
              </a:endParaRPr>
            </a:p>
          </p:txBody>
        </p:sp>
        <p:cxnSp>
          <p:nvCxnSpPr>
            <p:cNvPr id="657" name="直線矢印コネクタ 656"/>
            <p:cNvCxnSpPr/>
            <p:nvPr/>
          </p:nvCxnSpPr>
          <p:spPr>
            <a:xfrm flipH="1">
              <a:off x="893357" y="1795279"/>
              <a:ext cx="231903" cy="333835"/>
            </a:xfrm>
            <a:prstGeom prst="straightConnector1">
              <a:avLst/>
            </a:prstGeom>
            <a:ln w="6350">
              <a:solidFill>
                <a:srgbClr val="FF0000"/>
              </a:solidFill>
              <a:tailEnd type="non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8" name="直線矢印コネクタ 657"/>
            <p:cNvCxnSpPr/>
            <p:nvPr/>
          </p:nvCxnSpPr>
          <p:spPr>
            <a:xfrm flipH="1">
              <a:off x="919225" y="2077288"/>
              <a:ext cx="206034" cy="261726"/>
            </a:xfrm>
            <a:prstGeom prst="straightConnector1">
              <a:avLst/>
            </a:prstGeom>
            <a:ln w="6350">
              <a:solidFill>
                <a:srgbClr val="FF0000"/>
              </a:solidFill>
              <a:tailEnd type="non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9" name="テキスト ボックス 658"/>
            <p:cNvSpPr txBox="1"/>
            <p:nvPr/>
          </p:nvSpPr>
          <p:spPr>
            <a:xfrm>
              <a:off x="1060733" y="1798654"/>
              <a:ext cx="672253" cy="610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kumimoji="1" lang="en-US" altLang="ja-JP" sz="1000" dirty="0" smtClean="0">
                  <a:solidFill>
                    <a:srgbClr val="0000FF"/>
                  </a:solidFill>
                </a:rPr>
                <a:t>70.7</a:t>
              </a:r>
            </a:p>
            <a:p>
              <a:pPr>
                <a:lnSpc>
                  <a:spcPct val="80000"/>
                </a:lnSpc>
              </a:pPr>
              <a:r>
                <a:rPr lang="en-US" altLang="ja-JP" sz="1000" dirty="0" smtClean="0">
                  <a:solidFill>
                    <a:srgbClr val="0000FF"/>
                  </a:solidFill>
                </a:rPr>
                <a:t>73.5</a:t>
              </a:r>
            </a:p>
            <a:p>
              <a:pPr>
                <a:lnSpc>
                  <a:spcPct val="80000"/>
                </a:lnSpc>
              </a:pPr>
              <a:r>
                <a:rPr kumimoji="1" lang="en-US" altLang="ja-JP" sz="1000" dirty="0" smtClean="0">
                  <a:solidFill>
                    <a:srgbClr val="0000FF"/>
                  </a:solidFill>
                </a:rPr>
                <a:t>77.0</a:t>
              </a:r>
              <a:endParaRPr kumimoji="1" lang="ja-JP" altLang="en-US" sz="1000" dirty="0">
                <a:solidFill>
                  <a:srgbClr val="0000FF"/>
                </a:solidFill>
              </a:endParaRPr>
            </a:p>
          </p:txBody>
        </p:sp>
        <p:sp>
          <p:nvSpPr>
            <p:cNvPr id="660" name="テキスト ボックス 659"/>
            <p:cNvSpPr txBox="1"/>
            <p:nvPr/>
          </p:nvSpPr>
          <p:spPr>
            <a:xfrm>
              <a:off x="1316144" y="2170629"/>
              <a:ext cx="677360" cy="362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 smtClean="0">
                  <a:solidFill>
                    <a:srgbClr val="FF0000"/>
                  </a:solidFill>
                </a:rPr>
                <a:t>222</a:t>
              </a:r>
              <a:r>
                <a:rPr kumimoji="1" lang="en-US" altLang="ja-JP" sz="1000" dirty="0" smtClean="0">
                  <a:solidFill>
                    <a:srgbClr val="FF0000"/>
                  </a:solidFill>
                </a:rPr>
                <a:t> </a:t>
              </a:r>
              <a:endParaRPr kumimoji="1" lang="ja-JP" alt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688" name="テキスト ボックス 687"/>
          <p:cNvSpPr txBox="1"/>
          <p:nvPr/>
        </p:nvSpPr>
        <p:spPr>
          <a:xfrm>
            <a:off x="4622614" y="2505771"/>
            <a:ext cx="760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baseline="30000" dirty="0" smtClean="0">
                <a:solidFill>
                  <a:srgbClr val="000000"/>
                </a:solidFill>
              </a:rPr>
              <a:t>197</a:t>
            </a:r>
            <a:r>
              <a:rPr lang="en-US" altLang="ja-JP" b="1" dirty="0" smtClean="0">
                <a:solidFill>
                  <a:srgbClr val="000000"/>
                </a:solidFill>
              </a:rPr>
              <a:t>Os</a:t>
            </a:r>
            <a:endParaRPr lang="ja-JP" altLang="en-US" b="1" dirty="0">
              <a:solidFill>
                <a:srgbClr val="000000"/>
              </a:solidFill>
            </a:endParaRPr>
          </a:p>
        </p:txBody>
      </p:sp>
      <p:pic>
        <p:nvPicPr>
          <p:cNvPr id="601" name="Picture 2" descr="C:\Users\kazu\Desktop\KEK\KISS project\EXP\Pt_2017Sep\PNG\195Os\195mOs_g_r343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8" t="3918" r="8367" b="53855"/>
          <a:stretch/>
        </p:blipFill>
        <p:spPr bwMode="auto">
          <a:xfrm>
            <a:off x="7490053" y="2503335"/>
            <a:ext cx="2415951" cy="153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2" name="テキスト ボックス 601"/>
          <p:cNvSpPr txBox="1"/>
          <p:nvPr/>
        </p:nvSpPr>
        <p:spPr>
          <a:xfrm>
            <a:off x="7738649" y="2496437"/>
            <a:ext cx="666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baseline="30000" dirty="0" smtClean="0">
                <a:solidFill>
                  <a:srgbClr val="000090"/>
                </a:solidFill>
              </a:rPr>
              <a:t>195</a:t>
            </a:r>
            <a:r>
              <a:rPr lang="en-US" altLang="ja-JP" b="1" dirty="0" smtClean="0">
                <a:solidFill>
                  <a:srgbClr val="000090"/>
                </a:solidFill>
              </a:rPr>
              <a:t>Os</a:t>
            </a:r>
            <a:endParaRPr lang="ja-JP" altLang="en-US" b="1" dirty="0">
              <a:solidFill>
                <a:srgbClr val="000090"/>
              </a:solidFill>
            </a:endParaRPr>
          </a:p>
        </p:txBody>
      </p:sp>
      <p:sp>
        <p:nvSpPr>
          <p:cNvPr id="603" name="テキスト ボックス 602"/>
          <p:cNvSpPr txBox="1"/>
          <p:nvPr/>
        </p:nvSpPr>
        <p:spPr>
          <a:xfrm>
            <a:off x="8441612" y="3413565"/>
            <a:ext cx="418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FF0000"/>
                </a:solidFill>
              </a:rPr>
              <a:t>279</a:t>
            </a:r>
            <a:endParaRPr kumimoji="1" lang="ja-JP" altLang="en-US" sz="1200" b="1" dirty="0">
              <a:solidFill>
                <a:srgbClr val="FF0000"/>
              </a:solidFill>
            </a:endParaRPr>
          </a:p>
        </p:txBody>
      </p:sp>
      <p:sp>
        <p:nvSpPr>
          <p:cNvPr id="604" name="テキスト ボックス 603"/>
          <p:cNvSpPr txBox="1"/>
          <p:nvPr/>
        </p:nvSpPr>
        <p:spPr>
          <a:xfrm>
            <a:off x="8018326" y="2722231"/>
            <a:ext cx="418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FF0000"/>
                </a:solidFill>
              </a:rPr>
              <a:t>168</a:t>
            </a:r>
            <a:endParaRPr kumimoji="1" lang="ja-JP" altLang="en-US" sz="1200" b="1" dirty="0">
              <a:solidFill>
                <a:srgbClr val="FF0000"/>
              </a:solidFill>
            </a:endParaRPr>
          </a:p>
        </p:txBody>
      </p:sp>
      <p:sp>
        <p:nvSpPr>
          <p:cNvPr id="605" name="テキスト ボックス 604"/>
          <p:cNvSpPr txBox="1"/>
          <p:nvPr/>
        </p:nvSpPr>
        <p:spPr>
          <a:xfrm>
            <a:off x="7784790" y="3150314"/>
            <a:ext cx="418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FF0000"/>
                </a:solidFill>
              </a:rPr>
              <a:t>111</a:t>
            </a:r>
            <a:endParaRPr kumimoji="1" lang="ja-JP" altLang="en-US" sz="1200" b="1" dirty="0">
              <a:solidFill>
                <a:srgbClr val="FF0000"/>
              </a:solidFill>
            </a:endParaRPr>
          </a:p>
        </p:txBody>
      </p:sp>
      <p:grpSp>
        <p:nvGrpSpPr>
          <p:cNvPr id="559" name="図形グループ 558"/>
          <p:cNvGrpSpPr/>
          <p:nvPr/>
        </p:nvGrpSpPr>
        <p:grpSpPr>
          <a:xfrm>
            <a:off x="8289362" y="2555322"/>
            <a:ext cx="1805291" cy="807025"/>
            <a:chOff x="7180281" y="4813252"/>
            <a:chExt cx="2322015" cy="1140893"/>
          </a:xfrm>
        </p:grpSpPr>
        <p:cxnSp>
          <p:nvCxnSpPr>
            <p:cNvPr id="295" name="直線コネクタ 294"/>
            <p:cNvCxnSpPr/>
            <p:nvPr/>
          </p:nvCxnSpPr>
          <p:spPr>
            <a:xfrm>
              <a:off x="7597908" y="5035811"/>
              <a:ext cx="45278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直線コネクタ 605"/>
            <p:cNvCxnSpPr/>
            <p:nvPr/>
          </p:nvCxnSpPr>
          <p:spPr>
            <a:xfrm>
              <a:off x="7595699" y="5309689"/>
              <a:ext cx="45278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直線コネクタ 606"/>
            <p:cNvCxnSpPr/>
            <p:nvPr/>
          </p:nvCxnSpPr>
          <p:spPr>
            <a:xfrm>
              <a:off x="7593490" y="5517309"/>
              <a:ext cx="45278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8" name="直線コネクタ 607"/>
            <p:cNvCxnSpPr/>
            <p:nvPr/>
          </p:nvCxnSpPr>
          <p:spPr>
            <a:xfrm>
              <a:off x="7520600" y="5791192"/>
              <a:ext cx="62285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直線矢印コネクタ 541"/>
            <p:cNvCxnSpPr/>
            <p:nvPr/>
          </p:nvCxnSpPr>
          <p:spPr>
            <a:xfrm>
              <a:off x="7929212" y="5046855"/>
              <a:ext cx="0" cy="49695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直線矢印コネクタ 543"/>
            <p:cNvCxnSpPr/>
            <p:nvPr/>
          </p:nvCxnSpPr>
          <p:spPr>
            <a:xfrm>
              <a:off x="7708343" y="5035811"/>
              <a:ext cx="0" cy="28713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1" name="直線矢印コネクタ 610"/>
            <p:cNvCxnSpPr/>
            <p:nvPr/>
          </p:nvCxnSpPr>
          <p:spPr>
            <a:xfrm>
              <a:off x="7717178" y="5309689"/>
              <a:ext cx="0" cy="21203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直線矢印コネクタ 547"/>
            <p:cNvCxnSpPr/>
            <p:nvPr/>
          </p:nvCxnSpPr>
          <p:spPr>
            <a:xfrm>
              <a:off x="7818777" y="5521724"/>
              <a:ext cx="0" cy="298174"/>
            </a:xfrm>
            <a:prstGeom prst="straightConnector1">
              <a:avLst/>
            </a:prstGeom>
            <a:ln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9" name="テキスト ボックス 548"/>
            <p:cNvSpPr txBox="1"/>
            <p:nvPr/>
          </p:nvSpPr>
          <p:spPr>
            <a:xfrm>
              <a:off x="7180281" y="5461734"/>
              <a:ext cx="538484" cy="391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 smtClean="0"/>
                <a:t>148</a:t>
              </a:r>
              <a:endParaRPr lang="en-US" sz="1200" dirty="0"/>
            </a:p>
          </p:txBody>
        </p:sp>
        <p:sp>
          <p:nvSpPr>
            <p:cNvPr id="617" name="テキスト ボックス 616"/>
            <p:cNvSpPr txBox="1"/>
            <p:nvPr/>
          </p:nvSpPr>
          <p:spPr>
            <a:xfrm>
              <a:off x="7180281" y="5232768"/>
              <a:ext cx="538484" cy="391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 smtClean="0"/>
                <a:t>111</a:t>
              </a:r>
              <a:endParaRPr lang="en-US" sz="1200" dirty="0"/>
            </a:p>
          </p:txBody>
        </p:sp>
        <p:sp>
          <p:nvSpPr>
            <p:cNvPr id="618" name="テキスト ボックス 617"/>
            <p:cNvSpPr txBox="1"/>
            <p:nvPr/>
          </p:nvSpPr>
          <p:spPr>
            <a:xfrm>
              <a:off x="7965699" y="5058821"/>
              <a:ext cx="538484" cy="391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 smtClean="0"/>
                <a:t>279</a:t>
              </a:r>
              <a:endParaRPr lang="en-US" sz="1200" dirty="0"/>
            </a:p>
          </p:txBody>
        </p:sp>
        <p:sp>
          <p:nvSpPr>
            <p:cNvPr id="558" name="テキスト ボックス 557"/>
            <p:cNvSpPr txBox="1"/>
            <p:nvPr/>
          </p:nvSpPr>
          <p:spPr>
            <a:xfrm>
              <a:off x="8126244" y="5562551"/>
              <a:ext cx="1376052" cy="391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6.5(11) min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630" name="テキスト ボックス 629"/>
            <p:cNvSpPr txBox="1"/>
            <p:nvPr/>
          </p:nvSpPr>
          <p:spPr>
            <a:xfrm>
              <a:off x="7999244" y="4813252"/>
              <a:ext cx="1130299" cy="391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48.4(52) s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625" name="テキスト ボックス 624"/>
            <p:cNvSpPr txBox="1"/>
            <p:nvPr/>
          </p:nvSpPr>
          <p:spPr>
            <a:xfrm>
              <a:off x="7180281" y="5019628"/>
              <a:ext cx="538484" cy="391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 smtClean="0"/>
                <a:t>168</a:t>
              </a:r>
              <a:endParaRPr lang="en-US" sz="1200" dirty="0"/>
            </a:p>
          </p:txBody>
        </p:sp>
      </p:grpSp>
      <p:grpSp>
        <p:nvGrpSpPr>
          <p:cNvPr id="661" name="図形グループ 660"/>
          <p:cNvGrpSpPr/>
          <p:nvPr/>
        </p:nvGrpSpPr>
        <p:grpSpPr>
          <a:xfrm>
            <a:off x="5956732" y="2663521"/>
            <a:ext cx="1532989" cy="651304"/>
            <a:chOff x="6759942" y="5012272"/>
            <a:chExt cx="1971773" cy="920751"/>
          </a:xfrm>
        </p:grpSpPr>
        <p:cxnSp>
          <p:nvCxnSpPr>
            <p:cNvPr id="662" name="直線コネクタ 661"/>
            <p:cNvCxnSpPr/>
            <p:nvPr/>
          </p:nvCxnSpPr>
          <p:spPr>
            <a:xfrm>
              <a:off x="7058624" y="5196684"/>
              <a:ext cx="45278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3" name="直線コネクタ 662"/>
            <p:cNvCxnSpPr/>
            <p:nvPr/>
          </p:nvCxnSpPr>
          <p:spPr>
            <a:xfrm>
              <a:off x="7056416" y="5470562"/>
              <a:ext cx="45278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5" name="直線コネクタ 664"/>
            <p:cNvCxnSpPr/>
            <p:nvPr/>
          </p:nvCxnSpPr>
          <p:spPr>
            <a:xfrm>
              <a:off x="6981312" y="5706522"/>
              <a:ext cx="62285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7" name="直線矢印コネクタ 666"/>
            <p:cNvCxnSpPr/>
            <p:nvPr/>
          </p:nvCxnSpPr>
          <p:spPr>
            <a:xfrm>
              <a:off x="7286292" y="5196684"/>
              <a:ext cx="0" cy="28713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8" name="直線矢印コネクタ 667"/>
            <p:cNvCxnSpPr/>
            <p:nvPr/>
          </p:nvCxnSpPr>
          <p:spPr>
            <a:xfrm>
              <a:off x="7295124" y="5470562"/>
              <a:ext cx="0" cy="21203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1" name="テキスト ボックス 670"/>
            <p:cNvSpPr txBox="1"/>
            <p:nvPr/>
          </p:nvSpPr>
          <p:spPr>
            <a:xfrm>
              <a:off x="6759943" y="5392613"/>
              <a:ext cx="538484" cy="391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 smtClean="0"/>
                <a:t>386</a:t>
              </a:r>
              <a:endParaRPr lang="en-US" sz="1200" dirty="0"/>
            </a:p>
          </p:txBody>
        </p:sp>
        <p:sp>
          <p:nvSpPr>
            <p:cNvPr id="672" name="テキスト ボックス 671"/>
            <p:cNvSpPr txBox="1"/>
            <p:nvPr/>
          </p:nvSpPr>
          <p:spPr>
            <a:xfrm>
              <a:off x="6759942" y="5145611"/>
              <a:ext cx="538484" cy="391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 smtClean="0"/>
                <a:t>222</a:t>
              </a:r>
              <a:endParaRPr lang="en-US" sz="1200" dirty="0"/>
            </a:p>
          </p:txBody>
        </p:sp>
        <p:sp>
          <p:nvSpPr>
            <p:cNvPr id="673" name="テキスト ボックス 672"/>
            <p:cNvSpPr txBox="1"/>
            <p:nvPr/>
          </p:nvSpPr>
          <p:spPr>
            <a:xfrm>
              <a:off x="7601414" y="5541429"/>
              <a:ext cx="1130301" cy="391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56(13) s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674" name="テキスト ボックス 673"/>
            <p:cNvSpPr txBox="1"/>
            <p:nvPr/>
          </p:nvSpPr>
          <p:spPr>
            <a:xfrm>
              <a:off x="7474415" y="5012272"/>
              <a:ext cx="1130301" cy="391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0.56(12) s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624" name="テキスト ボックス 623"/>
          <p:cNvSpPr txBox="1"/>
          <p:nvPr/>
        </p:nvSpPr>
        <p:spPr>
          <a:xfrm>
            <a:off x="7925135" y="3557307"/>
            <a:ext cx="418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FF0000"/>
                </a:solidFill>
              </a:rPr>
              <a:t>148</a:t>
            </a:r>
            <a:endParaRPr kumimoji="1" lang="ja-JP" altLang="en-US" sz="1200" b="1" dirty="0">
              <a:solidFill>
                <a:srgbClr val="FF0000"/>
              </a:solidFill>
            </a:endParaRPr>
          </a:p>
        </p:txBody>
      </p:sp>
      <p:sp>
        <p:nvSpPr>
          <p:cNvPr id="543" name="テキスト ボックス 542"/>
          <p:cNvSpPr txBox="1"/>
          <p:nvPr/>
        </p:nvSpPr>
        <p:spPr>
          <a:xfrm>
            <a:off x="72266" y="4455612"/>
            <a:ext cx="863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err="1" smtClean="0"/>
              <a:t>ε</a:t>
            </a:r>
            <a:r>
              <a:rPr lang="en-US" altLang="ja-JP" sz="1400" baseline="-25000" dirty="0" err="1" smtClean="0"/>
              <a:t>ext</a:t>
            </a:r>
            <a:r>
              <a:rPr lang="en-US" altLang="ja-JP" sz="1400" dirty="0" smtClean="0"/>
              <a:t>=0.1%</a:t>
            </a:r>
            <a:endParaRPr lang="en-US" sz="1400" dirty="0"/>
          </a:p>
        </p:txBody>
      </p:sp>
      <p:sp>
        <p:nvSpPr>
          <p:cNvPr id="635" name="円/楕円 634"/>
          <p:cNvSpPr/>
          <p:nvPr/>
        </p:nvSpPr>
        <p:spPr>
          <a:xfrm>
            <a:off x="2155522" y="2194422"/>
            <a:ext cx="146950" cy="146950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図形グループ 2"/>
          <p:cNvGrpSpPr/>
          <p:nvPr/>
        </p:nvGrpSpPr>
        <p:grpSpPr>
          <a:xfrm>
            <a:off x="4372044" y="4051788"/>
            <a:ext cx="5520482" cy="2777296"/>
            <a:chOff x="4372044" y="4051788"/>
            <a:chExt cx="5520482" cy="2777296"/>
          </a:xfrm>
        </p:grpSpPr>
        <p:grpSp>
          <p:nvGrpSpPr>
            <p:cNvPr id="639" name="図形グループ 638"/>
            <p:cNvGrpSpPr/>
            <p:nvPr/>
          </p:nvGrpSpPr>
          <p:grpSpPr>
            <a:xfrm>
              <a:off x="4372044" y="4074463"/>
              <a:ext cx="5520482" cy="2754621"/>
              <a:chOff x="0" y="923141"/>
              <a:chExt cx="6535385" cy="3532793"/>
            </a:xfrm>
          </p:grpSpPr>
          <p:pic>
            <p:nvPicPr>
              <p:cNvPr id="649" name="図 648"/>
              <p:cNvPicPr>
                <a:picLocks noChangeAspect="1"/>
              </p:cNvPicPr>
              <p:nvPr/>
            </p:nvPicPr>
            <p:blipFill rotWithShape="1">
              <a:blip r:embed="rId9"/>
              <a:srcRect t="3029"/>
              <a:stretch/>
            </p:blipFill>
            <p:spPr>
              <a:xfrm>
                <a:off x="3759037" y="923141"/>
                <a:ext cx="2712467" cy="3391194"/>
              </a:xfrm>
              <a:prstGeom prst="rect">
                <a:avLst/>
              </a:prstGeom>
            </p:spPr>
          </p:pic>
          <p:sp>
            <p:nvSpPr>
              <p:cNvPr id="651" name="テキスト ボックス 650"/>
              <p:cNvSpPr txBox="1"/>
              <p:nvPr/>
            </p:nvSpPr>
            <p:spPr>
              <a:xfrm>
                <a:off x="0" y="3508600"/>
                <a:ext cx="3337018" cy="9473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 smtClean="0"/>
                  <a:t>line shape calibration:</a:t>
                </a:r>
              </a:p>
              <a:p>
                <a:r>
                  <a:rPr lang="en-US" sz="1050" dirty="0" smtClean="0"/>
                  <a:t>Doppler=1.0 GHz @300K</a:t>
                </a:r>
              </a:p>
              <a:p>
                <a:r>
                  <a:rPr lang="en-US" sz="1050" dirty="0" smtClean="0"/>
                  <a:t>Laser intrinsic </a:t>
                </a:r>
                <a:r>
                  <a:rPr lang="en-US" sz="1050" dirty="0" err="1" smtClean="0"/>
                  <a:t>linewidth</a:t>
                </a:r>
                <a:r>
                  <a:rPr lang="en-US" sz="1050" dirty="0" smtClean="0"/>
                  <a:t>=3.4 GHz</a:t>
                </a:r>
              </a:p>
              <a:p>
                <a:r>
                  <a:rPr lang="en-US" sz="1050" dirty="0" err="1" smtClean="0"/>
                  <a:t>gas-pressure+laser-power</a:t>
                </a:r>
                <a:r>
                  <a:rPr lang="en-US" sz="1050" dirty="0" smtClean="0"/>
                  <a:t> broadening=12.1 GHz</a:t>
                </a:r>
                <a:endParaRPr lang="en-US" sz="1050" dirty="0"/>
              </a:p>
            </p:txBody>
          </p:sp>
          <p:pic>
            <p:nvPicPr>
              <p:cNvPr id="664" name="図 663"/>
              <p:cNvPicPr>
                <a:picLocks noChangeAspect="1"/>
              </p:cNvPicPr>
              <p:nvPr/>
            </p:nvPicPr>
            <p:blipFill rotWithShape="1">
              <a:blip r:embed="rId10"/>
              <a:srcRect l="8972" t="2191" r="11261" b="7354"/>
              <a:stretch/>
            </p:blipFill>
            <p:spPr>
              <a:xfrm>
                <a:off x="50301" y="944280"/>
                <a:ext cx="3899792" cy="3415804"/>
              </a:xfrm>
              <a:prstGeom prst="rect">
                <a:avLst/>
              </a:prstGeom>
            </p:spPr>
          </p:pic>
          <p:sp>
            <p:nvSpPr>
              <p:cNvPr id="666" name="テキスト ボックス 665"/>
              <p:cNvSpPr txBox="1"/>
              <p:nvPr/>
            </p:nvSpPr>
            <p:spPr>
              <a:xfrm>
                <a:off x="4121590" y="1203655"/>
                <a:ext cx="822174" cy="4736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baseline="30000" dirty="0" smtClean="0"/>
                  <a:t>199g</a:t>
                </a:r>
                <a:r>
                  <a:rPr lang="en-US" b="1" dirty="0" smtClean="0"/>
                  <a:t>Pt</a:t>
                </a:r>
                <a:endParaRPr lang="en-US" b="1" dirty="0"/>
              </a:p>
            </p:txBody>
          </p:sp>
          <p:cxnSp>
            <p:nvCxnSpPr>
              <p:cNvPr id="669" name="直線コネクタ 668"/>
              <p:cNvCxnSpPr/>
              <p:nvPr/>
            </p:nvCxnSpPr>
            <p:spPr>
              <a:xfrm>
                <a:off x="4922325" y="1546860"/>
                <a:ext cx="226944" cy="766238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stealth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0" name="テキスト ボックス 669"/>
              <p:cNvSpPr txBox="1"/>
              <p:nvPr/>
            </p:nvSpPr>
            <p:spPr>
              <a:xfrm>
                <a:off x="5651387" y="1753617"/>
                <a:ext cx="883998" cy="4736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baseline="30000" dirty="0" smtClean="0"/>
                  <a:t>199m</a:t>
                </a:r>
                <a:r>
                  <a:rPr lang="en-US" b="1" dirty="0" smtClean="0"/>
                  <a:t>Pt</a:t>
                </a:r>
                <a:endParaRPr lang="en-US" b="1" dirty="0"/>
              </a:p>
            </p:txBody>
          </p:sp>
          <p:cxnSp>
            <p:nvCxnSpPr>
              <p:cNvPr id="675" name="直線コネクタ 674"/>
              <p:cNvCxnSpPr/>
              <p:nvPr/>
            </p:nvCxnSpPr>
            <p:spPr>
              <a:xfrm flipH="1">
                <a:off x="5282324" y="2096908"/>
                <a:ext cx="425776" cy="980065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stealth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76" name="図 675"/>
              <p:cNvPicPr>
                <a:picLocks noChangeAspect="1"/>
              </p:cNvPicPr>
              <p:nvPr/>
            </p:nvPicPr>
            <p:blipFill rotWithShape="1">
              <a:blip r:embed="rId11"/>
              <a:srcRect l="1351" t="3487" r="1289" b="2933"/>
              <a:stretch/>
            </p:blipFill>
            <p:spPr>
              <a:xfrm>
                <a:off x="2298020" y="967882"/>
                <a:ext cx="1611708" cy="1906913"/>
              </a:xfrm>
              <a:prstGeom prst="rect">
                <a:avLst/>
              </a:prstGeom>
            </p:spPr>
          </p:pic>
          <p:pic>
            <p:nvPicPr>
              <p:cNvPr id="677" name="図 676"/>
              <p:cNvPicPr>
                <a:picLocks noChangeAspect="1"/>
              </p:cNvPicPr>
              <p:nvPr/>
            </p:nvPicPr>
            <p:blipFill rotWithShape="1">
              <a:blip r:embed="rId12"/>
              <a:srcRect l="5433"/>
              <a:stretch/>
            </p:blipFill>
            <p:spPr>
              <a:xfrm>
                <a:off x="428999" y="1367929"/>
                <a:ext cx="1225947" cy="1598641"/>
              </a:xfrm>
              <a:prstGeom prst="rect">
                <a:avLst/>
              </a:prstGeom>
            </p:spPr>
          </p:pic>
          <p:sp>
            <p:nvSpPr>
              <p:cNvPr id="678" name="テキスト ボックス 677"/>
              <p:cNvSpPr txBox="1"/>
              <p:nvPr/>
            </p:nvSpPr>
            <p:spPr>
              <a:xfrm>
                <a:off x="618685" y="1398261"/>
                <a:ext cx="495621" cy="3552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FF0000"/>
                    </a:solidFill>
                  </a:rPr>
                  <a:t>392</a:t>
                </a:r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679" name="直線コネクタ 678"/>
              <p:cNvCxnSpPr>
                <a:stCxn id="678" idx="2"/>
              </p:cNvCxnSpPr>
              <p:nvPr/>
            </p:nvCxnSpPr>
            <p:spPr>
              <a:xfrm flipH="1">
                <a:off x="634712" y="1753512"/>
                <a:ext cx="231783" cy="347731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0" name="テキスト ボックス 679"/>
              <p:cNvSpPr txBox="1"/>
              <p:nvPr/>
            </p:nvSpPr>
            <p:spPr>
              <a:xfrm>
                <a:off x="1091360" y="1522862"/>
                <a:ext cx="503633" cy="3552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FF0000"/>
                    </a:solidFill>
                  </a:rPr>
                  <a:t>543</a:t>
                </a:r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681" name="直線コネクタ 680"/>
              <p:cNvCxnSpPr>
                <a:stCxn id="680" idx="2"/>
              </p:cNvCxnSpPr>
              <p:nvPr/>
            </p:nvCxnSpPr>
            <p:spPr>
              <a:xfrm>
                <a:off x="1343177" y="1878113"/>
                <a:ext cx="147229" cy="529463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2" name="テキスト ボックス 681"/>
              <p:cNvSpPr txBox="1"/>
              <p:nvPr/>
            </p:nvSpPr>
            <p:spPr>
              <a:xfrm>
                <a:off x="600992" y="1024857"/>
                <a:ext cx="1111669" cy="47366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b="1" baseline="30000" dirty="0" smtClean="0"/>
                  <a:t>199m</a:t>
                </a:r>
                <a:r>
                  <a:rPr lang="en-US" b="1" dirty="0" smtClean="0"/>
                  <a:t>Pt</a:t>
                </a:r>
                <a:endParaRPr lang="en-US" b="1" dirty="0"/>
              </a:p>
            </p:txBody>
          </p:sp>
        </p:grpSp>
        <p:sp>
          <p:nvSpPr>
            <p:cNvPr id="683" name="テキスト ボックス 682"/>
            <p:cNvSpPr txBox="1"/>
            <p:nvPr/>
          </p:nvSpPr>
          <p:spPr>
            <a:xfrm>
              <a:off x="8219054" y="4051788"/>
              <a:ext cx="16337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srgbClr val="FF0000"/>
                  </a:solidFill>
                </a:rPr>
                <a:t>Y. Hirayama et al.,</a:t>
              </a:r>
              <a:r>
                <a:rPr lang="sk-SK" sz="1200" dirty="0" smtClean="0">
                  <a:solidFill>
                    <a:srgbClr val="FF0000"/>
                  </a:solidFill>
                </a:rPr>
                <a:t>PRC. </a:t>
              </a:r>
            </a:p>
            <a:p>
              <a:pPr algn="r"/>
              <a:r>
                <a:rPr lang="sk-SK" sz="1200" dirty="0" smtClean="0">
                  <a:solidFill>
                    <a:srgbClr val="FF0000"/>
                  </a:solidFill>
                </a:rPr>
                <a:t>96. (2017) 014307.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684" name="直角三角形 683"/>
          <p:cNvSpPr/>
          <p:nvPr/>
        </p:nvSpPr>
        <p:spPr>
          <a:xfrm>
            <a:off x="1326235" y="1944178"/>
            <a:ext cx="168588" cy="179808"/>
          </a:xfrm>
          <a:prstGeom prst="rt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5" name="直角三角形 684"/>
          <p:cNvSpPr/>
          <p:nvPr/>
        </p:nvSpPr>
        <p:spPr>
          <a:xfrm>
            <a:off x="1321289" y="2220196"/>
            <a:ext cx="168588" cy="179808"/>
          </a:xfrm>
          <a:prstGeom prst="rt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6" name="直角三角形 685"/>
          <p:cNvSpPr/>
          <p:nvPr/>
        </p:nvSpPr>
        <p:spPr>
          <a:xfrm>
            <a:off x="967934" y="2237740"/>
            <a:ext cx="168588" cy="179808"/>
          </a:xfrm>
          <a:prstGeom prst="rt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7" name="直角三角形 686"/>
          <p:cNvSpPr/>
          <p:nvPr/>
        </p:nvSpPr>
        <p:spPr>
          <a:xfrm>
            <a:off x="614580" y="2255284"/>
            <a:ext cx="168588" cy="179808"/>
          </a:xfrm>
          <a:prstGeom prst="rt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テキスト ボックス 285"/>
          <p:cNvSpPr txBox="1"/>
          <p:nvPr/>
        </p:nvSpPr>
        <p:spPr>
          <a:xfrm>
            <a:off x="4927600" y="2146300"/>
            <a:ext cx="4762500" cy="318532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dirty="0" smtClean="0"/>
              <a:t>Preliminary</a:t>
            </a:r>
            <a:endParaRPr lang="en-US" dirty="0"/>
          </a:p>
        </p:txBody>
      </p:sp>
      <p:sp>
        <p:nvSpPr>
          <p:cNvPr id="645" name="テキスト ボックス 644"/>
          <p:cNvSpPr txBox="1"/>
          <p:nvPr/>
        </p:nvSpPr>
        <p:spPr>
          <a:xfrm>
            <a:off x="5168900" y="3810000"/>
            <a:ext cx="4127500" cy="318532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dirty="0" smtClean="0"/>
              <a:t>Preliminary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68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-23515" y="1612158"/>
            <a:ext cx="3421231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ja-JP" sz="1200" dirty="0" smtClean="0">
                <a:latin typeface="メイリオ"/>
                <a:ea typeface="メイリオ"/>
                <a:cs typeface="メイリオ"/>
              </a:rPr>
              <a:t>• suitable for the heavy nuclides</a:t>
            </a:r>
          </a:p>
          <a:p>
            <a:pPr>
              <a:lnSpc>
                <a:spcPct val="110000"/>
              </a:lnSpc>
            </a:pPr>
            <a:r>
              <a:rPr lang="en-US" altLang="ja-JP" sz="1200" b="1" dirty="0" smtClean="0">
                <a:solidFill>
                  <a:srgbClr val="0000FF"/>
                </a:solidFill>
                <a:latin typeface="メイリオ"/>
                <a:ea typeface="メイリオ"/>
                <a:cs typeface="メイリオ"/>
              </a:rPr>
              <a:t>→</a:t>
            </a:r>
            <a:r>
              <a:rPr lang="en-US" altLang="ja-JP" sz="1200" b="1" dirty="0" err="1" smtClean="0">
                <a:solidFill>
                  <a:srgbClr val="0000FF"/>
                </a:solidFill>
                <a:latin typeface="メイリオ"/>
                <a:ea typeface="メイリオ"/>
                <a:cs typeface="メイリオ"/>
              </a:rPr>
              <a:t>δm</a:t>
            </a:r>
            <a:r>
              <a:rPr lang="en-US" altLang="ja-JP" sz="1200" b="1" dirty="0" smtClean="0">
                <a:solidFill>
                  <a:srgbClr val="0000FF"/>
                </a:solidFill>
                <a:latin typeface="メイリオ"/>
                <a:ea typeface="メイリオ"/>
                <a:cs typeface="メイリオ"/>
              </a:rPr>
              <a:t>&lt;100keV at 100 ions</a:t>
            </a:r>
            <a:endParaRPr lang="en-US" altLang="ja-JP" sz="1200" b="1" dirty="0">
              <a:solidFill>
                <a:srgbClr val="0000FF"/>
              </a:solidFill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10000"/>
              </a:lnSpc>
            </a:pPr>
            <a:r>
              <a:rPr lang="en-US" altLang="ja-JP" sz="1200" dirty="0">
                <a:latin typeface="メイリオ"/>
                <a:ea typeface="メイリオ"/>
                <a:cs typeface="メイリオ"/>
              </a:rPr>
              <a:t>• </a:t>
            </a:r>
            <a:r>
              <a:rPr lang="en-US" altLang="ja-JP" sz="1200" dirty="0" smtClean="0">
                <a:latin typeface="メイリオ"/>
                <a:ea typeface="メイリオ"/>
                <a:cs typeface="メイリオ"/>
              </a:rPr>
              <a:t>fast measuring time ≤20 </a:t>
            </a:r>
            <a:r>
              <a:rPr lang="en-US" altLang="ja-JP" sz="1200" dirty="0" err="1" smtClean="0">
                <a:latin typeface="メイリオ"/>
                <a:ea typeface="メイリオ"/>
                <a:cs typeface="メイリオ"/>
              </a:rPr>
              <a:t>ms</a:t>
            </a:r>
            <a:endParaRPr lang="en-US" altLang="ja-JP" sz="12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10000"/>
              </a:lnSpc>
            </a:pPr>
            <a:r>
              <a:rPr lang="en-US" altLang="ja-JP" sz="1200" b="1" dirty="0" smtClean="0">
                <a:solidFill>
                  <a:srgbClr val="0000FF"/>
                </a:solidFill>
                <a:latin typeface="メイリオ"/>
                <a:ea typeface="メイリオ"/>
                <a:cs typeface="メイリオ"/>
              </a:rPr>
              <a:t>→available for short-lived</a:t>
            </a:r>
            <a:r>
              <a:rPr lang="en-US" altLang="ja-JP" sz="1200" b="1" dirty="0">
                <a:solidFill>
                  <a:srgbClr val="0000FF"/>
                </a:solidFill>
                <a:latin typeface="メイリオ"/>
                <a:ea typeface="メイリオ"/>
                <a:cs typeface="メイリオ"/>
              </a:rPr>
              <a:t> </a:t>
            </a:r>
            <a:r>
              <a:rPr lang="en-US" altLang="ja-JP" sz="1200" b="1" dirty="0" smtClean="0">
                <a:solidFill>
                  <a:srgbClr val="0000FF"/>
                </a:solidFill>
                <a:latin typeface="メイリオ"/>
                <a:ea typeface="メイリオ"/>
                <a:cs typeface="メイリオ"/>
              </a:rPr>
              <a:t>nuclides</a:t>
            </a:r>
          </a:p>
          <a:p>
            <a:pPr>
              <a:lnSpc>
                <a:spcPct val="110000"/>
              </a:lnSpc>
            </a:pPr>
            <a:r>
              <a:rPr lang="en-US" altLang="ja-JP" sz="1200" dirty="0" smtClean="0">
                <a:latin typeface="メイリオ"/>
                <a:ea typeface="メイリオ"/>
                <a:cs typeface="メイリオ"/>
              </a:rPr>
              <a:t>• compact (~1m)+simple principle</a:t>
            </a:r>
            <a:endParaRPr lang="en-US" altLang="ja-JP" sz="1200" b="1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10000"/>
              </a:lnSpc>
            </a:pPr>
            <a:r>
              <a:rPr lang="en-US" altLang="ja-JP" sz="1200" b="1" dirty="0" smtClean="0">
                <a:solidFill>
                  <a:srgbClr val="0000FF"/>
                </a:solidFill>
                <a:latin typeface="メイリオ"/>
                <a:ea typeface="メイリオ"/>
                <a:cs typeface="メイリオ"/>
              </a:rPr>
              <a:t>→many applications</a:t>
            </a:r>
            <a:endParaRPr lang="en-US" altLang="ja-JP" sz="1200" b="1" dirty="0">
              <a:solidFill>
                <a:srgbClr val="0000FF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8" name="タイトル 1"/>
          <p:cNvSpPr txBox="1">
            <a:spLocks/>
          </p:cNvSpPr>
          <p:nvPr/>
        </p:nvSpPr>
        <p:spPr>
          <a:xfrm>
            <a:off x="0" y="1742"/>
            <a:ext cx="9906000" cy="99540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2800" kern="1200">
                <a:solidFill>
                  <a:schemeClr val="tx1"/>
                </a:solidFill>
                <a:latin typeface="メイリオ"/>
                <a:ea typeface="メイリオ"/>
                <a:cs typeface="メイリオ"/>
              </a:defRPr>
            </a:lvl1pPr>
          </a:lstStyle>
          <a:p>
            <a:r>
              <a:rPr lang="en-US" altLang="ja-JP" dirty="0" smtClean="0"/>
              <a:t>Direct mass measurement with MRTOF-MS </a:t>
            </a:r>
          </a:p>
          <a:p>
            <a:r>
              <a:rPr lang="en-US" altLang="ja-JP" sz="2400" dirty="0" smtClean="0"/>
              <a:t>in 2016-2017 </a:t>
            </a:r>
            <a:endParaRPr lang="en-US" sz="2400" dirty="0"/>
          </a:p>
        </p:txBody>
      </p:sp>
      <p:grpSp>
        <p:nvGrpSpPr>
          <p:cNvPr id="9" name="図形グループ 8"/>
          <p:cNvGrpSpPr/>
          <p:nvPr/>
        </p:nvGrpSpPr>
        <p:grpSpPr>
          <a:xfrm>
            <a:off x="-35878" y="2924152"/>
            <a:ext cx="3421231" cy="3750299"/>
            <a:chOff x="-33129" y="2924135"/>
            <a:chExt cx="3158059" cy="3750299"/>
          </a:xfrm>
        </p:grpSpPr>
        <p:grpSp>
          <p:nvGrpSpPr>
            <p:cNvPr id="4" name="図形グループ 3"/>
            <p:cNvGrpSpPr/>
            <p:nvPr/>
          </p:nvGrpSpPr>
          <p:grpSpPr>
            <a:xfrm>
              <a:off x="1" y="3897272"/>
              <a:ext cx="2714618" cy="2777162"/>
              <a:chOff x="1" y="3897272"/>
              <a:chExt cx="2940836" cy="2777162"/>
            </a:xfrm>
          </p:grpSpPr>
          <p:pic>
            <p:nvPicPr>
              <p:cNvPr id="7" name="図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3897272"/>
                <a:ext cx="2751748" cy="25192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" name="テキスト ボックス 2"/>
              <p:cNvSpPr txBox="1"/>
              <p:nvPr/>
            </p:nvSpPr>
            <p:spPr>
              <a:xfrm>
                <a:off x="157253" y="6397435"/>
                <a:ext cx="27835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FF0000"/>
                    </a:solidFill>
                  </a:rPr>
                  <a:t>P. </a:t>
                </a:r>
                <a:r>
                  <a:rPr lang="en-US" sz="1200" dirty="0" err="1" smtClean="0">
                    <a:solidFill>
                      <a:srgbClr val="FF0000"/>
                    </a:solidFill>
                  </a:rPr>
                  <a:t>Schury</a:t>
                </a:r>
                <a:r>
                  <a:rPr lang="en-US" sz="1200" dirty="0" smtClean="0">
                    <a:solidFill>
                      <a:srgbClr val="FF0000"/>
                    </a:solidFill>
                  </a:rPr>
                  <a:t> et al, PRC95(‘17)011305R</a:t>
                </a:r>
              </a:p>
            </p:txBody>
          </p:sp>
        </p:grpSp>
        <p:sp>
          <p:nvSpPr>
            <p:cNvPr id="146" name="テキスト ボックス 145"/>
            <p:cNvSpPr txBox="1"/>
            <p:nvPr/>
          </p:nvSpPr>
          <p:spPr>
            <a:xfrm>
              <a:off x="-33129" y="2924135"/>
              <a:ext cx="3158059" cy="11049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ja-JP" sz="1200" dirty="0" smtClean="0">
                  <a:latin typeface="メイリオ"/>
                  <a:ea typeface="メイリオ"/>
                  <a:cs typeface="メイリオ"/>
                </a:rPr>
                <a:t>• high sensitivity</a:t>
              </a:r>
            </a:p>
            <a:p>
              <a:pPr>
                <a:lnSpc>
                  <a:spcPct val="110000"/>
                </a:lnSpc>
              </a:pPr>
              <a:r>
                <a:rPr lang="en-US" altLang="ja-JP" sz="1200" b="1" dirty="0" smtClean="0">
                  <a:solidFill>
                    <a:srgbClr val="0000FF"/>
                  </a:solidFill>
                  <a:latin typeface="メイリオ"/>
                  <a:ea typeface="メイリオ"/>
                  <a:cs typeface="メイリオ"/>
                </a:rPr>
                <a:t>←identification with 2 </a:t>
              </a:r>
              <a:r>
                <a:rPr lang="en-US" altLang="ja-JP" sz="1200" b="1" baseline="30000" dirty="0" smtClean="0">
                  <a:solidFill>
                    <a:srgbClr val="0000FF"/>
                  </a:solidFill>
                  <a:latin typeface="メイリオ"/>
                  <a:ea typeface="メイリオ"/>
                  <a:cs typeface="メイリオ"/>
                </a:rPr>
                <a:t>205</a:t>
              </a:r>
              <a:r>
                <a:rPr lang="en-US" altLang="ja-JP" sz="1200" b="1" dirty="0" smtClean="0">
                  <a:solidFill>
                    <a:srgbClr val="0000FF"/>
                  </a:solidFill>
                  <a:latin typeface="メイリオ"/>
                  <a:ea typeface="メイリオ"/>
                  <a:cs typeface="メイリオ"/>
                </a:rPr>
                <a:t>Bi ions</a:t>
              </a:r>
              <a:endParaRPr lang="en-US" altLang="ja-JP" sz="1200" b="1" dirty="0">
                <a:solidFill>
                  <a:srgbClr val="0000FF"/>
                </a:solidFill>
                <a:latin typeface="メイリオ"/>
                <a:ea typeface="メイリオ"/>
                <a:cs typeface="メイリオ"/>
              </a:endParaRPr>
            </a:p>
            <a:p>
              <a:pPr>
                <a:lnSpc>
                  <a:spcPct val="110000"/>
                </a:lnSpc>
              </a:pPr>
              <a:r>
                <a:rPr lang="en-US" altLang="ja-JP" sz="1200" dirty="0">
                  <a:latin typeface="メイリオ"/>
                  <a:ea typeface="メイリオ"/>
                  <a:cs typeface="メイリオ"/>
                </a:rPr>
                <a:t>• </a:t>
              </a:r>
              <a:r>
                <a:rPr lang="en-US" altLang="ja-JP" sz="1200" dirty="0" smtClean="0">
                  <a:latin typeface="メイリオ"/>
                  <a:ea typeface="メイリオ"/>
                  <a:cs typeface="メイリオ"/>
                </a:rPr>
                <a:t>high efficiency</a:t>
              </a:r>
            </a:p>
            <a:p>
              <a:pPr>
                <a:lnSpc>
                  <a:spcPct val="110000"/>
                </a:lnSpc>
              </a:pPr>
              <a:r>
                <a:rPr lang="en-US" altLang="ja-JP" sz="1200" b="1" dirty="0" smtClean="0">
                  <a:solidFill>
                    <a:srgbClr val="0000FF"/>
                  </a:solidFill>
                  <a:latin typeface="メイリオ"/>
                  <a:ea typeface="メイリオ"/>
                  <a:cs typeface="メイリオ"/>
                </a:rPr>
                <a:t>←simultaneous measurements</a:t>
              </a:r>
            </a:p>
            <a:p>
              <a:pPr>
                <a:lnSpc>
                  <a:spcPct val="110000"/>
                </a:lnSpc>
              </a:pPr>
              <a:r>
                <a:rPr lang="en-US" altLang="ja-JP" sz="1200" b="1" dirty="0">
                  <a:solidFill>
                    <a:srgbClr val="0000FF"/>
                  </a:solidFill>
                  <a:latin typeface="メイリオ"/>
                  <a:ea typeface="メイリオ"/>
                  <a:cs typeface="メイリオ"/>
                </a:rPr>
                <a:t> </a:t>
              </a:r>
              <a:r>
                <a:rPr lang="en-US" altLang="ja-JP" sz="1200" b="1" dirty="0" smtClean="0">
                  <a:solidFill>
                    <a:srgbClr val="0000FF"/>
                  </a:solidFill>
                  <a:latin typeface="メイリオ"/>
                  <a:ea typeface="メイリオ"/>
                  <a:cs typeface="メイリオ"/>
                </a:rPr>
                <a:t>  for 9 isotopes</a:t>
              </a:r>
            </a:p>
          </p:txBody>
        </p:sp>
      </p:grpSp>
      <p:grpSp>
        <p:nvGrpSpPr>
          <p:cNvPr id="149" name="図形グループ 148"/>
          <p:cNvGrpSpPr/>
          <p:nvPr/>
        </p:nvGrpSpPr>
        <p:grpSpPr>
          <a:xfrm>
            <a:off x="2732306" y="997950"/>
            <a:ext cx="7208976" cy="5821282"/>
            <a:chOff x="2522129" y="1114656"/>
            <a:chExt cx="6654439" cy="5821282"/>
          </a:xfrm>
        </p:grpSpPr>
        <p:grpSp>
          <p:nvGrpSpPr>
            <p:cNvPr id="147" name="図形グループ 146"/>
            <p:cNvGrpSpPr/>
            <p:nvPr/>
          </p:nvGrpSpPr>
          <p:grpSpPr>
            <a:xfrm>
              <a:off x="2522129" y="1114656"/>
              <a:ext cx="6654439" cy="5821282"/>
              <a:chOff x="2522129" y="1114656"/>
              <a:chExt cx="6654439" cy="5821282"/>
            </a:xfrm>
          </p:grpSpPr>
          <p:grpSp>
            <p:nvGrpSpPr>
              <p:cNvPr id="5" name="図形グループ 4"/>
              <p:cNvGrpSpPr/>
              <p:nvPr/>
            </p:nvGrpSpPr>
            <p:grpSpPr>
              <a:xfrm>
                <a:off x="2522129" y="1684396"/>
                <a:ext cx="6654439" cy="5251542"/>
                <a:chOff x="2732305" y="1684394"/>
                <a:chExt cx="7208975" cy="5251542"/>
              </a:xfrm>
            </p:grpSpPr>
            <p:grpSp>
              <p:nvGrpSpPr>
                <p:cNvPr id="10" name="図形グループ 9"/>
                <p:cNvGrpSpPr>
                  <a:grpSpLocks noChangeAspect="1"/>
                </p:cNvGrpSpPr>
                <p:nvPr/>
              </p:nvGrpSpPr>
              <p:grpSpPr>
                <a:xfrm>
                  <a:off x="2732305" y="1684394"/>
                  <a:ext cx="7208975" cy="3946679"/>
                  <a:chOff x="-20669" y="4533"/>
                  <a:chExt cx="9011218" cy="4933349"/>
                </a:xfrm>
              </p:grpSpPr>
              <p:grpSp>
                <p:nvGrpSpPr>
                  <p:cNvPr id="11" name="グループ"/>
                  <p:cNvGrpSpPr/>
                  <p:nvPr/>
                </p:nvGrpSpPr>
                <p:grpSpPr>
                  <a:xfrm>
                    <a:off x="464344" y="8930"/>
                    <a:ext cx="8483205" cy="4625301"/>
                    <a:chOff x="0" y="0"/>
                    <a:chExt cx="12065001" cy="6578204"/>
                  </a:xfrm>
                </p:grpSpPr>
                <p:pic>
                  <p:nvPicPr>
                    <p:cNvPr id="139" name="chart_001.png" descr="chart_001.png"/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/>
                    </a:blip>
                    <a:srcRect l="12254" t="28535" r="51307" b="19823"/>
                    <a:stretch>
                      <a:fillRect/>
                    </a:stretch>
                  </p:blipFill>
                  <p:spPr>
                    <a:xfrm rot="5400000">
                      <a:off x="2743399" y="-2743399"/>
                      <a:ext cx="6578204" cy="1206500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21600"/>
                          </a:moveTo>
                          <a:lnTo>
                            <a:pt x="216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ln w="12700" cap="flat">
                      <a:noFill/>
                      <a:miter lim="400000"/>
                    </a:ln>
                    <a:effectLst/>
                  </p:spPr>
                </p:pic>
                <p:sp>
                  <p:nvSpPr>
                    <p:cNvPr id="140" name="正方形"/>
                    <p:cNvSpPr/>
                    <p:nvPr/>
                  </p:nvSpPr>
                  <p:spPr>
                    <a:xfrm>
                      <a:off x="7287259" y="4271010"/>
                      <a:ext cx="277496" cy="277496"/>
                    </a:xfrm>
                    <a:prstGeom prst="rect">
                      <a:avLst/>
                    </a:prstGeom>
                    <a:noFill/>
                    <a:ln w="50800" cap="flat">
                      <a:solidFill>
                        <a:srgbClr val="D2D2D2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50800" tIns="50800" rIns="50800" bIns="50800" numCol="1" anchor="ctr">
                      <a:noAutofit/>
                    </a:bodyPr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 sz="1200" kern="1200"/>
                    </a:p>
                  </p:txBody>
                </p:sp>
              </p:grpSp>
              <p:sp>
                <p:nvSpPr>
                  <p:cNvPr id="12" name="四角形"/>
                  <p:cNvSpPr/>
                  <p:nvPr/>
                </p:nvSpPr>
                <p:spPr>
                  <a:xfrm>
                    <a:off x="421344" y="4533"/>
                    <a:ext cx="8569205" cy="4634110"/>
                  </a:xfrm>
                  <a:prstGeom prst="rect">
                    <a:avLst/>
                  </a:prstGeom>
                  <a:solidFill>
                    <a:srgbClr val="FFFFFF">
                      <a:alpha val="20582"/>
                    </a:srgbClr>
                  </a:solidFill>
                  <a:ln w="12700">
                    <a:miter lim="400000"/>
                  </a:ln>
                  <a:effectLst>
                    <a:outerShdw blurRad="38100" dist="25400" dir="5400000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lIns="35717" tIns="35717" rIns="35717" bIns="35717" anchor="ctr"/>
                  <a:lstStyle/>
                  <a:p>
                    <a:pPr>
                      <a:defRPr sz="2400">
                        <a:solidFill>
                          <a:srgbClr val="FFFFFF"/>
                        </a:solidFill>
                      </a:defRPr>
                    </a:pPr>
                    <a:endParaRPr sz="1200" kern="1200"/>
                  </a:p>
                </p:txBody>
              </p:sp>
              <p:pic>
                <p:nvPicPr>
                  <p:cNvPr id="13" name="chart_001.png" descr="chart_001.png"/>
                  <p:cNvPicPr>
                    <a:picLocks noChangeAspect="1"/>
                  </p:cNvPicPr>
                  <p:nvPr/>
                </p:nvPicPr>
                <p:blipFill>
                  <a:blip r:embed="rId4">
                    <a:extLst/>
                  </a:blip>
                  <a:srcRect l="57482" t="1541" r="32617" b="90808"/>
                  <a:stretch>
                    <a:fillRect/>
                  </a:stretch>
                </p:blipFill>
                <p:spPr>
                  <a:xfrm rot="5400000">
                    <a:off x="7358063" y="3044511"/>
                    <a:ext cx="1562695" cy="156269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lnTo>
                          <a:pt x="216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lnTo>
                          <a:pt x="0" y="21600"/>
                        </a:lnTo>
                        <a:close/>
                      </a:path>
                    </a:pathLst>
                  </a:custGeom>
                  <a:ln w="12700">
                    <a:solidFill>
                      <a:srgbClr val="000000"/>
                    </a:solidFill>
                    <a:miter lim="400000"/>
                  </a:ln>
                </p:spPr>
              </p:pic>
              <p:sp>
                <p:nvSpPr>
                  <p:cNvPr id="14" name="120"/>
                  <p:cNvSpPr/>
                  <p:nvPr/>
                </p:nvSpPr>
                <p:spPr>
                  <a:xfrm>
                    <a:off x="1643064" y="4616884"/>
                    <a:ext cx="382650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r>
                      <a:rPr sz="1200" kern="1200"/>
                      <a:t>120</a:t>
                    </a:r>
                  </a:p>
                </p:txBody>
              </p:sp>
              <p:sp>
                <p:nvSpPr>
                  <p:cNvPr id="15" name="115"/>
                  <p:cNvSpPr/>
                  <p:nvPr/>
                </p:nvSpPr>
                <p:spPr>
                  <a:xfrm>
                    <a:off x="685240" y="4616884"/>
                    <a:ext cx="382650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r>
                      <a:rPr sz="1200" kern="1200"/>
                      <a:t>115</a:t>
                    </a:r>
                  </a:p>
                </p:txBody>
              </p:sp>
              <p:sp>
                <p:nvSpPr>
                  <p:cNvPr id="16" name="135"/>
                  <p:cNvSpPr/>
                  <p:nvPr/>
                </p:nvSpPr>
                <p:spPr>
                  <a:xfrm>
                    <a:off x="4536281" y="4616884"/>
                    <a:ext cx="382650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r>
                      <a:rPr sz="1200" kern="1200"/>
                      <a:t>135</a:t>
                    </a:r>
                  </a:p>
                </p:txBody>
              </p:sp>
              <p:sp>
                <p:nvSpPr>
                  <p:cNvPr id="17" name="130"/>
                  <p:cNvSpPr/>
                  <p:nvPr/>
                </p:nvSpPr>
                <p:spPr>
                  <a:xfrm>
                    <a:off x="3574220" y="4616884"/>
                    <a:ext cx="382650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r>
                      <a:rPr sz="1200" kern="1200"/>
                      <a:t>130</a:t>
                    </a:r>
                  </a:p>
                </p:txBody>
              </p:sp>
              <p:sp>
                <p:nvSpPr>
                  <p:cNvPr id="18" name="125"/>
                  <p:cNvSpPr/>
                  <p:nvPr/>
                </p:nvSpPr>
                <p:spPr>
                  <a:xfrm>
                    <a:off x="2598538" y="4616884"/>
                    <a:ext cx="382650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r>
                      <a:rPr sz="1200" kern="1200"/>
                      <a:t>125</a:t>
                    </a:r>
                  </a:p>
                </p:txBody>
              </p:sp>
              <p:sp>
                <p:nvSpPr>
                  <p:cNvPr id="19" name="145"/>
                  <p:cNvSpPr/>
                  <p:nvPr/>
                </p:nvSpPr>
                <p:spPr>
                  <a:xfrm>
                    <a:off x="6465093" y="3956087"/>
                    <a:ext cx="382650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r>
                      <a:rPr sz="1200" kern="1200"/>
                      <a:t>145</a:t>
                    </a:r>
                  </a:p>
                </p:txBody>
              </p:sp>
              <p:sp>
                <p:nvSpPr>
                  <p:cNvPr id="20" name="140"/>
                  <p:cNvSpPr/>
                  <p:nvPr/>
                </p:nvSpPr>
                <p:spPr>
                  <a:xfrm>
                    <a:off x="5503031" y="4340064"/>
                    <a:ext cx="382650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r>
                      <a:rPr sz="1200" kern="1200"/>
                      <a:t>140</a:t>
                    </a:r>
                  </a:p>
                </p:txBody>
              </p:sp>
              <p:sp>
                <p:nvSpPr>
                  <p:cNvPr id="21" name="155"/>
                  <p:cNvSpPr/>
                  <p:nvPr/>
                </p:nvSpPr>
                <p:spPr>
                  <a:xfrm>
                    <a:off x="8402835" y="2018346"/>
                    <a:ext cx="382650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r>
                      <a:rPr sz="1200" kern="1200"/>
                      <a:t>155</a:t>
                    </a:r>
                  </a:p>
                </p:txBody>
              </p:sp>
              <p:sp>
                <p:nvSpPr>
                  <p:cNvPr id="22" name="150"/>
                  <p:cNvSpPr/>
                  <p:nvPr/>
                </p:nvSpPr>
                <p:spPr>
                  <a:xfrm>
                    <a:off x="7447359" y="2795228"/>
                    <a:ext cx="382650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r>
                      <a:rPr sz="1200" kern="1200"/>
                      <a:t>150</a:t>
                    </a:r>
                  </a:p>
                </p:txBody>
              </p:sp>
              <p:sp>
                <p:nvSpPr>
                  <p:cNvPr id="23" name="82Pb"/>
                  <p:cNvSpPr/>
                  <p:nvPr/>
                </p:nvSpPr>
                <p:spPr>
                  <a:xfrm>
                    <a:off x="-14166" y="4313276"/>
                    <a:ext cx="474885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82</a:t>
                    </a:r>
                    <a:r>
                      <a:rPr sz="1200" kern="1200"/>
                      <a:t>Pb</a:t>
                    </a:r>
                  </a:p>
                </p:txBody>
              </p:sp>
              <p:sp>
                <p:nvSpPr>
                  <p:cNvPr id="24" name="83Bi"/>
                  <p:cNvSpPr/>
                  <p:nvPr/>
                </p:nvSpPr>
                <p:spPr>
                  <a:xfrm>
                    <a:off x="60085" y="4116823"/>
                    <a:ext cx="403846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83</a:t>
                    </a:r>
                    <a:r>
                      <a:rPr sz="1200" kern="1200"/>
                      <a:t>Bi</a:t>
                    </a:r>
                  </a:p>
                </p:txBody>
              </p:sp>
              <p:sp>
                <p:nvSpPr>
                  <p:cNvPr id="25" name="84Po"/>
                  <p:cNvSpPr/>
                  <p:nvPr/>
                </p:nvSpPr>
                <p:spPr>
                  <a:xfrm>
                    <a:off x="-7196" y="3920369"/>
                    <a:ext cx="468091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84</a:t>
                    </a:r>
                    <a:r>
                      <a:rPr sz="1200" kern="1200"/>
                      <a:t>Po</a:t>
                    </a:r>
                  </a:p>
                </p:txBody>
              </p:sp>
              <p:sp>
                <p:nvSpPr>
                  <p:cNvPr id="26" name="85At"/>
                  <p:cNvSpPr/>
                  <p:nvPr/>
                </p:nvSpPr>
                <p:spPr>
                  <a:xfrm>
                    <a:off x="52413" y="3723916"/>
                    <a:ext cx="414554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 dirty="0"/>
                      <a:t>85</a:t>
                    </a:r>
                    <a:r>
                      <a:rPr sz="1200" kern="1200" dirty="0"/>
                      <a:t>At</a:t>
                    </a:r>
                  </a:p>
                </p:txBody>
              </p:sp>
              <p:sp>
                <p:nvSpPr>
                  <p:cNvPr id="27" name="86Rn"/>
                  <p:cNvSpPr/>
                  <p:nvPr/>
                </p:nvSpPr>
                <p:spPr>
                  <a:xfrm>
                    <a:off x="-20669" y="3527463"/>
                    <a:ext cx="478705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86</a:t>
                    </a:r>
                    <a:r>
                      <a:rPr sz="1200" kern="1200"/>
                      <a:t>Rn</a:t>
                    </a:r>
                  </a:p>
                </p:txBody>
              </p:sp>
              <p:sp>
                <p:nvSpPr>
                  <p:cNvPr id="28" name="87Fr"/>
                  <p:cNvSpPr/>
                  <p:nvPr/>
                </p:nvSpPr>
                <p:spPr>
                  <a:xfrm>
                    <a:off x="46531" y="3331009"/>
                    <a:ext cx="414365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87</a:t>
                    </a:r>
                    <a:r>
                      <a:rPr sz="1200" kern="1200"/>
                      <a:t>Fr</a:t>
                    </a:r>
                  </a:p>
                </p:txBody>
              </p:sp>
              <p:sp>
                <p:nvSpPr>
                  <p:cNvPr id="29" name="88Ra"/>
                  <p:cNvSpPr/>
                  <p:nvPr/>
                </p:nvSpPr>
                <p:spPr>
                  <a:xfrm>
                    <a:off x="-20669" y="3134557"/>
                    <a:ext cx="478705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88</a:t>
                    </a:r>
                    <a:r>
                      <a:rPr sz="1200" kern="1200"/>
                      <a:t>Ra</a:t>
                    </a:r>
                  </a:p>
                </p:txBody>
              </p:sp>
              <p:sp>
                <p:nvSpPr>
                  <p:cNvPr id="30" name="89Ac"/>
                  <p:cNvSpPr/>
                  <p:nvPr/>
                </p:nvSpPr>
                <p:spPr>
                  <a:xfrm>
                    <a:off x="701135" y="2938104"/>
                    <a:ext cx="457290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89</a:t>
                    </a:r>
                    <a:r>
                      <a:rPr sz="1200" kern="1200"/>
                      <a:t>Ac</a:t>
                    </a:r>
                  </a:p>
                </p:txBody>
              </p:sp>
              <p:sp>
                <p:nvSpPr>
                  <p:cNvPr id="31" name="90Th"/>
                  <p:cNvSpPr/>
                  <p:nvPr/>
                </p:nvSpPr>
                <p:spPr>
                  <a:xfrm>
                    <a:off x="892617" y="2741651"/>
                    <a:ext cx="457290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90</a:t>
                    </a:r>
                    <a:r>
                      <a:rPr sz="1200" kern="1200"/>
                      <a:t>Th</a:t>
                    </a:r>
                  </a:p>
                </p:txBody>
              </p:sp>
              <p:sp>
                <p:nvSpPr>
                  <p:cNvPr id="32" name="91Pa"/>
                  <p:cNvSpPr/>
                  <p:nvPr/>
                </p:nvSpPr>
                <p:spPr>
                  <a:xfrm>
                    <a:off x="1462242" y="2545198"/>
                    <a:ext cx="468091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91</a:t>
                    </a:r>
                    <a:r>
                      <a:rPr sz="1200" kern="1200"/>
                      <a:t>Pa</a:t>
                    </a:r>
                  </a:p>
                </p:txBody>
              </p:sp>
              <p:sp>
                <p:nvSpPr>
                  <p:cNvPr id="33" name="92U"/>
                  <p:cNvSpPr/>
                  <p:nvPr/>
                </p:nvSpPr>
                <p:spPr>
                  <a:xfrm>
                    <a:off x="2327665" y="2366604"/>
                    <a:ext cx="371724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92</a:t>
                    </a:r>
                    <a:r>
                      <a:rPr sz="1200" kern="1200"/>
                      <a:t>U</a:t>
                    </a:r>
                  </a:p>
                </p:txBody>
              </p:sp>
              <p:sp>
                <p:nvSpPr>
                  <p:cNvPr id="34" name="93Np"/>
                  <p:cNvSpPr/>
                  <p:nvPr/>
                </p:nvSpPr>
                <p:spPr>
                  <a:xfrm>
                    <a:off x="2404753" y="2170151"/>
                    <a:ext cx="490915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93</a:t>
                    </a:r>
                    <a:r>
                      <a:rPr sz="1200" kern="1200"/>
                      <a:t>Np</a:t>
                    </a:r>
                  </a:p>
                </p:txBody>
              </p:sp>
              <p:sp>
                <p:nvSpPr>
                  <p:cNvPr id="35" name="94Pu"/>
                  <p:cNvSpPr/>
                  <p:nvPr/>
                </p:nvSpPr>
                <p:spPr>
                  <a:xfrm>
                    <a:off x="3972410" y="1973698"/>
                    <a:ext cx="468091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94</a:t>
                    </a:r>
                    <a:r>
                      <a:rPr sz="1200" kern="1200"/>
                      <a:t>Pu</a:t>
                    </a:r>
                  </a:p>
                </p:txBody>
              </p:sp>
              <p:sp>
                <p:nvSpPr>
                  <p:cNvPr id="36" name="95Am"/>
                  <p:cNvSpPr/>
                  <p:nvPr/>
                </p:nvSpPr>
                <p:spPr>
                  <a:xfrm>
                    <a:off x="4116709" y="1777244"/>
                    <a:ext cx="521347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95</a:t>
                    </a:r>
                    <a:r>
                      <a:rPr sz="1200" kern="1200"/>
                      <a:t>Am</a:t>
                    </a:r>
                  </a:p>
                </p:txBody>
              </p:sp>
              <p:sp>
                <p:nvSpPr>
                  <p:cNvPr id="37" name="96Cm"/>
                  <p:cNvSpPr/>
                  <p:nvPr/>
                </p:nvSpPr>
                <p:spPr>
                  <a:xfrm>
                    <a:off x="4292691" y="1580791"/>
                    <a:ext cx="531961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96</a:t>
                    </a:r>
                    <a:r>
                      <a:rPr sz="1200" kern="1200"/>
                      <a:t>Cm</a:t>
                    </a:r>
                  </a:p>
                </p:txBody>
              </p:sp>
              <p:sp>
                <p:nvSpPr>
                  <p:cNvPr id="38" name="97Bk"/>
                  <p:cNvSpPr/>
                  <p:nvPr/>
                </p:nvSpPr>
                <p:spPr>
                  <a:xfrm>
                    <a:off x="4568614" y="1384338"/>
                    <a:ext cx="457290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97</a:t>
                    </a:r>
                    <a:r>
                      <a:rPr sz="1200" kern="1200"/>
                      <a:t>Bk</a:t>
                    </a:r>
                  </a:p>
                </p:txBody>
              </p:sp>
              <p:sp>
                <p:nvSpPr>
                  <p:cNvPr id="39" name="98Cf"/>
                  <p:cNvSpPr/>
                  <p:nvPr/>
                </p:nvSpPr>
                <p:spPr>
                  <a:xfrm>
                    <a:off x="4975079" y="1205744"/>
                    <a:ext cx="426795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98</a:t>
                    </a:r>
                    <a:r>
                      <a:rPr sz="1200" kern="1200"/>
                      <a:t>Cf</a:t>
                    </a:r>
                  </a:p>
                </p:txBody>
              </p:sp>
              <p:sp>
                <p:nvSpPr>
                  <p:cNvPr id="40" name="99Es"/>
                  <p:cNvSpPr/>
                  <p:nvPr/>
                </p:nvSpPr>
                <p:spPr>
                  <a:xfrm>
                    <a:off x="5152076" y="1009291"/>
                    <a:ext cx="457290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99</a:t>
                    </a:r>
                    <a:r>
                      <a:rPr sz="1200" kern="1200"/>
                      <a:t>Es</a:t>
                    </a:r>
                  </a:p>
                </p:txBody>
              </p:sp>
              <p:sp>
                <p:nvSpPr>
                  <p:cNvPr id="41" name="100Fm"/>
                  <p:cNvSpPr/>
                  <p:nvPr/>
                </p:nvSpPr>
                <p:spPr>
                  <a:xfrm>
                    <a:off x="5215025" y="812838"/>
                    <a:ext cx="581866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100</a:t>
                    </a:r>
                    <a:r>
                      <a:rPr sz="1200" kern="1200"/>
                      <a:t>Fm</a:t>
                    </a:r>
                  </a:p>
                </p:txBody>
              </p:sp>
              <p:sp>
                <p:nvSpPr>
                  <p:cNvPr id="42" name="101Md"/>
                  <p:cNvSpPr/>
                  <p:nvPr/>
                </p:nvSpPr>
                <p:spPr>
                  <a:xfrm>
                    <a:off x="5797046" y="634244"/>
                    <a:ext cx="571347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101</a:t>
                    </a:r>
                    <a:r>
                      <a:rPr sz="1200" kern="1200"/>
                      <a:t>Md</a:t>
                    </a:r>
                  </a:p>
                </p:txBody>
              </p:sp>
              <p:sp>
                <p:nvSpPr>
                  <p:cNvPr id="43" name="102No"/>
                  <p:cNvSpPr/>
                  <p:nvPr/>
                </p:nvSpPr>
                <p:spPr>
                  <a:xfrm>
                    <a:off x="6208237" y="455651"/>
                    <a:ext cx="550026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102</a:t>
                    </a:r>
                    <a:r>
                      <a:rPr sz="1200" kern="1200"/>
                      <a:t>No</a:t>
                    </a:r>
                  </a:p>
                </p:txBody>
              </p:sp>
              <p:sp>
                <p:nvSpPr>
                  <p:cNvPr id="44" name="103Lr"/>
                  <p:cNvSpPr/>
                  <p:nvPr/>
                </p:nvSpPr>
                <p:spPr>
                  <a:xfrm>
                    <a:off x="6670107" y="250268"/>
                    <a:ext cx="475167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 dirty="0"/>
                      <a:t>103</a:t>
                    </a:r>
                    <a:r>
                      <a:rPr sz="1200" kern="1200" dirty="0"/>
                      <a:t>Lr</a:t>
                    </a:r>
                  </a:p>
                </p:txBody>
              </p:sp>
              <p:sp>
                <p:nvSpPr>
                  <p:cNvPr id="45" name="104Rf"/>
                  <p:cNvSpPr/>
                  <p:nvPr/>
                </p:nvSpPr>
                <p:spPr>
                  <a:xfrm>
                    <a:off x="6835883" y="53816"/>
                    <a:ext cx="496489" cy="32099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35717" tIns="35717" rIns="35717" bIns="35717" anchor="ctr">
                    <a:spAutoFit/>
                  </a:bodyPr>
                  <a:lstStyle/>
                  <a:p>
                    <a:pPr algn="r"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-5999"/>
                      <a:t>104</a:t>
                    </a:r>
                    <a:r>
                      <a:rPr sz="1200" kern="1200"/>
                      <a:t>Rf</a:t>
                    </a:r>
                  </a:p>
                </p:txBody>
              </p:sp>
              <p:sp>
                <p:nvSpPr>
                  <p:cNvPr id="46" name="円形"/>
                  <p:cNvSpPr/>
                  <p:nvPr/>
                </p:nvSpPr>
                <p:spPr>
                  <a:xfrm>
                    <a:off x="6161484" y="2428875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47" name="円形"/>
                  <p:cNvSpPr/>
                  <p:nvPr/>
                </p:nvSpPr>
                <p:spPr>
                  <a:xfrm>
                    <a:off x="6357937" y="2428875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48" name="円形"/>
                  <p:cNvSpPr/>
                  <p:nvPr/>
                </p:nvSpPr>
                <p:spPr>
                  <a:xfrm>
                    <a:off x="6545461" y="2428875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49" name="円形"/>
                  <p:cNvSpPr/>
                  <p:nvPr/>
                </p:nvSpPr>
                <p:spPr>
                  <a:xfrm>
                    <a:off x="6929437" y="224135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50" name="円形"/>
                  <p:cNvSpPr/>
                  <p:nvPr/>
                </p:nvSpPr>
                <p:spPr>
                  <a:xfrm>
                    <a:off x="6349008" y="224135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51" name="円形"/>
                  <p:cNvSpPr/>
                  <p:nvPr/>
                </p:nvSpPr>
                <p:spPr>
                  <a:xfrm>
                    <a:off x="6545461" y="224135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52" name="円形"/>
                  <p:cNvSpPr/>
                  <p:nvPr/>
                </p:nvSpPr>
                <p:spPr>
                  <a:xfrm>
                    <a:off x="6732984" y="224135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53" name="円形"/>
                  <p:cNvSpPr/>
                  <p:nvPr/>
                </p:nvSpPr>
                <p:spPr>
                  <a:xfrm>
                    <a:off x="7125890" y="204489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54" name="円形"/>
                  <p:cNvSpPr/>
                  <p:nvPr/>
                </p:nvSpPr>
                <p:spPr>
                  <a:xfrm>
                    <a:off x="6545461" y="204489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55" name="円形"/>
                  <p:cNvSpPr/>
                  <p:nvPr/>
                </p:nvSpPr>
                <p:spPr>
                  <a:xfrm>
                    <a:off x="6741914" y="204489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56" name="円形"/>
                  <p:cNvSpPr/>
                  <p:nvPr/>
                </p:nvSpPr>
                <p:spPr>
                  <a:xfrm>
                    <a:off x="6929437" y="204489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57" name="円形"/>
                  <p:cNvSpPr/>
                  <p:nvPr/>
                </p:nvSpPr>
                <p:spPr>
                  <a:xfrm>
                    <a:off x="7697390" y="687586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FF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58" name="円形"/>
                  <p:cNvSpPr/>
                  <p:nvPr/>
                </p:nvSpPr>
                <p:spPr>
                  <a:xfrm>
                    <a:off x="7116961" y="687586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FF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59" name="円形"/>
                  <p:cNvSpPr/>
                  <p:nvPr/>
                </p:nvSpPr>
                <p:spPr>
                  <a:xfrm>
                    <a:off x="7313414" y="687586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FF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60" name="円形"/>
                  <p:cNvSpPr/>
                  <p:nvPr/>
                </p:nvSpPr>
                <p:spPr>
                  <a:xfrm>
                    <a:off x="7500937" y="687586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61" name="円形"/>
                  <p:cNvSpPr/>
                  <p:nvPr/>
                </p:nvSpPr>
                <p:spPr>
                  <a:xfrm>
                    <a:off x="7697390" y="884039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62" name="円形"/>
                  <p:cNvSpPr/>
                  <p:nvPr/>
                </p:nvSpPr>
                <p:spPr>
                  <a:xfrm>
                    <a:off x="7893844" y="508992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63" name="円形"/>
                  <p:cNvSpPr/>
                  <p:nvPr/>
                </p:nvSpPr>
                <p:spPr>
                  <a:xfrm>
                    <a:off x="7500937" y="884039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64" name="円形"/>
                  <p:cNvSpPr/>
                  <p:nvPr/>
                </p:nvSpPr>
                <p:spPr>
                  <a:xfrm>
                    <a:off x="4429125" y="261639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65" name="円形"/>
                  <p:cNvSpPr/>
                  <p:nvPr/>
                </p:nvSpPr>
                <p:spPr>
                  <a:xfrm>
                    <a:off x="4232672" y="261639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66" name="円形"/>
                  <p:cNvSpPr/>
                  <p:nvPr/>
                </p:nvSpPr>
                <p:spPr>
                  <a:xfrm>
                    <a:off x="4429125" y="281285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67" name="円形"/>
                  <p:cNvSpPr/>
                  <p:nvPr/>
                </p:nvSpPr>
                <p:spPr>
                  <a:xfrm>
                    <a:off x="4232672" y="281285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68" name="円形"/>
                  <p:cNvSpPr/>
                  <p:nvPr/>
                </p:nvSpPr>
                <p:spPr>
                  <a:xfrm>
                    <a:off x="4036219" y="319682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69" name="円形"/>
                  <p:cNvSpPr/>
                  <p:nvPr/>
                </p:nvSpPr>
                <p:spPr>
                  <a:xfrm>
                    <a:off x="3839765" y="319682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70" name="円形"/>
                  <p:cNvSpPr/>
                  <p:nvPr/>
                </p:nvSpPr>
                <p:spPr>
                  <a:xfrm>
                    <a:off x="4036219" y="3009304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71" name="円形"/>
                  <p:cNvSpPr/>
                  <p:nvPr/>
                </p:nvSpPr>
                <p:spPr>
                  <a:xfrm>
                    <a:off x="3839765" y="3009304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72" name="円形"/>
                  <p:cNvSpPr/>
                  <p:nvPr/>
                </p:nvSpPr>
                <p:spPr>
                  <a:xfrm>
                    <a:off x="2875359" y="4357687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73" name="円形"/>
                  <p:cNvSpPr/>
                  <p:nvPr/>
                </p:nvSpPr>
                <p:spPr>
                  <a:xfrm>
                    <a:off x="2107406" y="4357687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74" name="円形"/>
                  <p:cNvSpPr/>
                  <p:nvPr/>
                </p:nvSpPr>
                <p:spPr>
                  <a:xfrm>
                    <a:off x="2491383" y="4357687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75" name="円形"/>
                  <p:cNvSpPr/>
                  <p:nvPr/>
                </p:nvSpPr>
                <p:spPr>
                  <a:xfrm>
                    <a:off x="2678906" y="4357687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76" name="円形"/>
                  <p:cNvSpPr/>
                  <p:nvPr/>
                </p:nvSpPr>
                <p:spPr>
                  <a:xfrm>
                    <a:off x="2491383" y="3000375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77" name="円形"/>
                  <p:cNvSpPr/>
                  <p:nvPr/>
                </p:nvSpPr>
                <p:spPr>
                  <a:xfrm>
                    <a:off x="1910953" y="3000375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78" name="円形"/>
                  <p:cNvSpPr/>
                  <p:nvPr/>
                </p:nvSpPr>
                <p:spPr>
                  <a:xfrm>
                    <a:off x="2107406" y="3000375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79" name="円形"/>
                  <p:cNvSpPr/>
                  <p:nvPr/>
                </p:nvSpPr>
                <p:spPr>
                  <a:xfrm>
                    <a:off x="2294929" y="3000375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80" name="円形"/>
                  <p:cNvSpPr/>
                  <p:nvPr/>
                </p:nvSpPr>
                <p:spPr>
                  <a:xfrm>
                    <a:off x="2687836" y="319682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81" name="円形"/>
                  <p:cNvSpPr/>
                  <p:nvPr/>
                </p:nvSpPr>
                <p:spPr>
                  <a:xfrm>
                    <a:off x="2107406" y="319682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82" name="円形"/>
                  <p:cNvSpPr/>
                  <p:nvPr/>
                </p:nvSpPr>
                <p:spPr>
                  <a:xfrm>
                    <a:off x="2303859" y="319682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83" name="円形"/>
                  <p:cNvSpPr/>
                  <p:nvPr/>
                </p:nvSpPr>
                <p:spPr>
                  <a:xfrm>
                    <a:off x="2491383" y="319682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84" name="円形"/>
                  <p:cNvSpPr/>
                  <p:nvPr/>
                </p:nvSpPr>
                <p:spPr>
                  <a:xfrm>
                    <a:off x="2491383" y="339328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85" name="円形"/>
                  <p:cNvSpPr/>
                  <p:nvPr/>
                </p:nvSpPr>
                <p:spPr>
                  <a:xfrm>
                    <a:off x="1910953" y="339328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86" name="円形"/>
                  <p:cNvSpPr/>
                  <p:nvPr/>
                </p:nvSpPr>
                <p:spPr>
                  <a:xfrm>
                    <a:off x="2107406" y="339328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87" name="円形"/>
                  <p:cNvSpPr/>
                  <p:nvPr/>
                </p:nvSpPr>
                <p:spPr>
                  <a:xfrm>
                    <a:off x="2294929" y="339328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88" name="円形"/>
                  <p:cNvSpPr/>
                  <p:nvPr/>
                </p:nvSpPr>
                <p:spPr>
                  <a:xfrm>
                    <a:off x="1723429" y="339328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89" name="円形"/>
                  <p:cNvSpPr/>
                  <p:nvPr/>
                </p:nvSpPr>
                <p:spPr>
                  <a:xfrm>
                    <a:off x="1143000" y="339328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90" name="円形"/>
                  <p:cNvSpPr/>
                  <p:nvPr/>
                </p:nvSpPr>
                <p:spPr>
                  <a:xfrm>
                    <a:off x="1339453" y="339328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91" name="円形"/>
                  <p:cNvSpPr/>
                  <p:nvPr/>
                </p:nvSpPr>
                <p:spPr>
                  <a:xfrm>
                    <a:off x="1526976" y="339328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92" name="円形"/>
                  <p:cNvSpPr/>
                  <p:nvPr/>
                </p:nvSpPr>
                <p:spPr>
                  <a:xfrm>
                    <a:off x="2491383" y="3580804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93" name="円形"/>
                  <p:cNvSpPr/>
                  <p:nvPr/>
                </p:nvSpPr>
                <p:spPr>
                  <a:xfrm>
                    <a:off x="1910953" y="3580804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94" name="円形"/>
                  <p:cNvSpPr/>
                  <p:nvPr/>
                </p:nvSpPr>
                <p:spPr>
                  <a:xfrm>
                    <a:off x="2107406" y="3580804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95" name="円形"/>
                  <p:cNvSpPr/>
                  <p:nvPr/>
                </p:nvSpPr>
                <p:spPr>
                  <a:xfrm>
                    <a:off x="2294929" y="3580804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96" name="円形"/>
                  <p:cNvSpPr/>
                  <p:nvPr/>
                </p:nvSpPr>
                <p:spPr>
                  <a:xfrm>
                    <a:off x="1723429" y="3580804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97" name="円形"/>
                  <p:cNvSpPr/>
                  <p:nvPr/>
                </p:nvSpPr>
                <p:spPr>
                  <a:xfrm>
                    <a:off x="1143000" y="3580804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98" name="円形"/>
                  <p:cNvSpPr/>
                  <p:nvPr/>
                </p:nvSpPr>
                <p:spPr>
                  <a:xfrm>
                    <a:off x="1339453" y="3580804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99" name="円形"/>
                  <p:cNvSpPr/>
                  <p:nvPr/>
                </p:nvSpPr>
                <p:spPr>
                  <a:xfrm>
                    <a:off x="1526976" y="3580804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00" name="円形"/>
                  <p:cNvSpPr/>
                  <p:nvPr/>
                </p:nvSpPr>
                <p:spPr>
                  <a:xfrm>
                    <a:off x="2107406" y="377725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01" name="円形"/>
                  <p:cNvSpPr/>
                  <p:nvPr/>
                </p:nvSpPr>
                <p:spPr>
                  <a:xfrm>
                    <a:off x="2303859" y="377725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02" name="円形"/>
                  <p:cNvSpPr/>
                  <p:nvPr/>
                </p:nvSpPr>
                <p:spPr>
                  <a:xfrm>
                    <a:off x="1919883" y="377725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03" name="円形"/>
                  <p:cNvSpPr/>
                  <p:nvPr/>
                </p:nvSpPr>
                <p:spPr>
                  <a:xfrm>
                    <a:off x="1339453" y="377725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04" name="円形"/>
                  <p:cNvSpPr/>
                  <p:nvPr/>
                </p:nvSpPr>
                <p:spPr>
                  <a:xfrm>
                    <a:off x="1535906" y="377725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05" name="円形"/>
                  <p:cNvSpPr/>
                  <p:nvPr/>
                </p:nvSpPr>
                <p:spPr>
                  <a:xfrm>
                    <a:off x="1723429" y="3777258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06" name="円形"/>
                  <p:cNvSpPr/>
                  <p:nvPr/>
                </p:nvSpPr>
                <p:spPr>
                  <a:xfrm>
                    <a:off x="1535906" y="396478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07" name="円形"/>
                  <p:cNvSpPr/>
                  <p:nvPr/>
                </p:nvSpPr>
                <p:spPr>
                  <a:xfrm>
                    <a:off x="1732359" y="396478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08" name="円形"/>
                  <p:cNvSpPr/>
                  <p:nvPr/>
                </p:nvSpPr>
                <p:spPr>
                  <a:xfrm>
                    <a:off x="1910953" y="396478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09" name="円形"/>
                  <p:cNvSpPr/>
                  <p:nvPr/>
                </p:nvSpPr>
                <p:spPr>
                  <a:xfrm>
                    <a:off x="6741914" y="2428875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10" name="204, 206-208Pb"/>
                  <p:cNvSpPr/>
                  <p:nvPr/>
                </p:nvSpPr>
                <p:spPr>
                  <a:xfrm>
                    <a:off x="3339703" y="4332033"/>
                    <a:ext cx="1249358" cy="266756"/>
                  </a:xfrm>
                  <a:prstGeom prst="rect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lIns="35717" tIns="35717" rIns="35717" bIns="35717" anchor="ctr"/>
                  <a:lstStyle/>
                  <a:p>
                    <a:pPr>
                      <a:defRPr sz="2000">
                        <a:solidFill>
                          <a:srgbClr val="FFFFFF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31999" dirty="0"/>
                      <a:t>204, 206-208</a:t>
                    </a:r>
                    <a:r>
                      <a:rPr sz="1200" kern="1200" dirty="0"/>
                      <a:t>Pb</a:t>
                    </a:r>
                  </a:p>
                </p:txBody>
              </p:sp>
              <p:sp>
                <p:nvSpPr>
                  <p:cNvPr id="111" name="238U"/>
                  <p:cNvSpPr/>
                  <p:nvPr/>
                </p:nvSpPr>
                <p:spPr>
                  <a:xfrm>
                    <a:off x="6652617" y="2875359"/>
                    <a:ext cx="580430" cy="267891"/>
                  </a:xfrm>
                  <a:prstGeom prst="rect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lIns="35717" tIns="35717" rIns="35717" bIns="35717" anchor="ctr"/>
                  <a:lstStyle/>
                  <a:p>
                    <a:pPr>
                      <a:defRPr sz="2000">
                        <a:solidFill>
                          <a:srgbClr val="FFFFFF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31999"/>
                      <a:t>238</a:t>
                    </a:r>
                    <a:r>
                      <a:rPr sz="1200" kern="1200"/>
                      <a:t>U</a:t>
                    </a:r>
                  </a:p>
                </p:txBody>
              </p:sp>
              <p:sp>
                <p:nvSpPr>
                  <p:cNvPr id="112" name="線"/>
                  <p:cNvSpPr/>
                  <p:nvPr/>
                </p:nvSpPr>
                <p:spPr>
                  <a:xfrm>
                    <a:off x="6857100" y="2669977"/>
                    <a:ext cx="87315" cy="196931"/>
                  </a:xfrm>
                  <a:prstGeom prst="line">
                    <a:avLst/>
                  </a:prstGeom>
                  <a:ln w="25400">
                    <a:solidFill>
                      <a:srgbClr val="000000"/>
                    </a:solidFill>
                    <a:miter lim="400000"/>
                    <a:headEnd type="stealth"/>
                  </a:ln>
                </p:spPr>
                <p:txBody>
                  <a:bodyPr lIns="35717" tIns="35717" rIns="35717" bIns="35717" anchor="ctr"/>
                  <a:lstStyle/>
                  <a:p>
                    <a:pPr defTabSz="321457">
                      <a:defRPr sz="1200"/>
                    </a:pPr>
                    <a:endParaRPr sz="1200" kern="1200"/>
                  </a:p>
                </p:txBody>
              </p:sp>
              <p:sp>
                <p:nvSpPr>
                  <p:cNvPr id="113" name="235U"/>
                  <p:cNvSpPr/>
                  <p:nvPr/>
                </p:nvSpPr>
                <p:spPr>
                  <a:xfrm>
                    <a:off x="5875734" y="2875359"/>
                    <a:ext cx="580430" cy="267891"/>
                  </a:xfrm>
                  <a:prstGeom prst="rect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lIns="35717" tIns="35717" rIns="35717" bIns="35717" anchor="ctr"/>
                  <a:lstStyle/>
                  <a:p>
                    <a:pPr>
                      <a:defRPr sz="2000">
                        <a:solidFill>
                          <a:srgbClr val="FFFFFF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200" kern="1200" baseline="31999"/>
                      <a:t>235</a:t>
                    </a:r>
                    <a:r>
                      <a:rPr sz="1200" kern="1200"/>
                      <a:t>U</a:t>
                    </a:r>
                  </a:p>
                </p:txBody>
              </p:sp>
              <p:sp>
                <p:nvSpPr>
                  <p:cNvPr id="114" name="線"/>
                  <p:cNvSpPr/>
                  <p:nvPr/>
                </p:nvSpPr>
                <p:spPr>
                  <a:xfrm flipH="1">
                    <a:off x="6170414" y="2661047"/>
                    <a:ext cx="98227" cy="205861"/>
                  </a:xfrm>
                  <a:prstGeom prst="line">
                    <a:avLst/>
                  </a:prstGeom>
                  <a:ln w="25400">
                    <a:solidFill>
                      <a:srgbClr val="000000"/>
                    </a:solidFill>
                    <a:miter lim="400000"/>
                    <a:headEnd type="stealth"/>
                  </a:ln>
                </p:spPr>
                <p:txBody>
                  <a:bodyPr lIns="35717" tIns="35717" rIns="35717" bIns="35717" anchor="ctr"/>
                  <a:lstStyle/>
                  <a:p>
                    <a:pPr defTabSz="321457">
                      <a:defRPr sz="1200"/>
                    </a:pPr>
                    <a:endParaRPr sz="1200" kern="1200"/>
                  </a:p>
                </p:txBody>
              </p:sp>
              <p:sp>
                <p:nvSpPr>
                  <p:cNvPr id="115" name="線"/>
                  <p:cNvSpPr/>
                  <p:nvPr/>
                </p:nvSpPr>
                <p:spPr>
                  <a:xfrm>
                    <a:off x="3107159" y="4466477"/>
                    <a:ext cx="242723" cy="1"/>
                  </a:xfrm>
                  <a:prstGeom prst="line">
                    <a:avLst/>
                  </a:prstGeom>
                  <a:ln w="25400">
                    <a:solidFill>
                      <a:srgbClr val="000000"/>
                    </a:solidFill>
                    <a:miter lim="400000"/>
                    <a:headEnd type="stealth"/>
                  </a:ln>
                </p:spPr>
                <p:txBody>
                  <a:bodyPr lIns="35717" tIns="35717" rIns="35717" bIns="35717" anchor="ctr"/>
                  <a:lstStyle/>
                  <a:p>
                    <a:pPr defTabSz="321457">
                      <a:defRPr sz="1200"/>
                    </a:pPr>
                    <a:endParaRPr sz="1200" kern="1200"/>
                  </a:p>
                </p:txBody>
              </p:sp>
              <p:sp>
                <p:nvSpPr>
                  <p:cNvPr id="116" name="円形"/>
                  <p:cNvSpPr/>
                  <p:nvPr/>
                </p:nvSpPr>
                <p:spPr>
                  <a:xfrm>
                    <a:off x="6003969" y="4191076"/>
                    <a:ext cx="214312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17" name=":  Nuclide measured with our MRTOF"/>
                  <p:cNvSpPr/>
                  <p:nvPr/>
                </p:nvSpPr>
                <p:spPr>
                  <a:xfrm>
                    <a:off x="6201765" y="4107757"/>
                    <a:ext cx="1289235" cy="579401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35717" tIns="35717" rIns="35717" bIns="35717" anchor="ctr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sz="1400" kern="1200" dirty="0" smtClean="0"/>
                      <a:t>MRTOF</a:t>
                    </a:r>
                    <a:r>
                      <a:rPr lang="en-US" sz="1400" kern="1200" dirty="0" smtClean="0"/>
                      <a:t>-MS</a:t>
                    </a:r>
                  </a:p>
                  <a:p>
                    <a:pPr>
                      <a:lnSpc>
                        <a:spcPct val="90000"/>
                      </a:lnSpc>
                    </a:pPr>
                    <a:r>
                      <a:rPr lang="en-US" sz="1400" kern="1200" dirty="0" smtClean="0"/>
                      <a:t>@GARIS</a:t>
                    </a:r>
                    <a:r>
                      <a:rPr lang="en-US" altLang="ja-JP" sz="1400" kern="1200" dirty="0" smtClean="0"/>
                      <a:t> II</a:t>
                    </a:r>
                  </a:p>
                </p:txBody>
              </p:sp>
              <p:sp>
                <p:nvSpPr>
                  <p:cNvPr id="118" name="円形"/>
                  <p:cNvSpPr/>
                  <p:nvPr/>
                </p:nvSpPr>
                <p:spPr>
                  <a:xfrm>
                    <a:off x="7518797" y="1062633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19" name="円形"/>
                  <p:cNvSpPr/>
                  <p:nvPr/>
                </p:nvSpPr>
                <p:spPr>
                  <a:xfrm>
                    <a:off x="6929768" y="1062633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FF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20" name="円形"/>
                  <p:cNvSpPr/>
                  <p:nvPr/>
                </p:nvSpPr>
                <p:spPr>
                  <a:xfrm>
                    <a:off x="7322344" y="1062633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21" name="円形"/>
                  <p:cNvSpPr/>
                  <p:nvPr/>
                </p:nvSpPr>
                <p:spPr>
                  <a:xfrm>
                    <a:off x="6938367" y="2428875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22" name="円形"/>
                  <p:cNvSpPr/>
                  <p:nvPr/>
                </p:nvSpPr>
                <p:spPr>
                  <a:xfrm>
                    <a:off x="7125890" y="2428875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23" name="円形"/>
                  <p:cNvSpPr/>
                  <p:nvPr/>
                </p:nvSpPr>
                <p:spPr>
                  <a:xfrm>
                    <a:off x="7125890" y="224135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24" name="図形"/>
                  <p:cNvSpPr/>
                  <p:nvPr/>
                </p:nvSpPr>
                <p:spPr>
                  <a:xfrm>
                    <a:off x="1055967" y="2920008"/>
                    <a:ext cx="1935478" cy="134838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8645" y="0"/>
                        </a:moveTo>
                        <a:lnTo>
                          <a:pt x="19308" y="0"/>
                        </a:lnTo>
                        <a:lnTo>
                          <a:pt x="21600" y="6151"/>
                        </a:lnTo>
                        <a:lnTo>
                          <a:pt x="15122" y="21600"/>
                        </a:lnTo>
                        <a:lnTo>
                          <a:pt x="4260" y="21600"/>
                        </a:lnTo>
                        <a:lnTo>
                          <a:pt x="0" y="15467"/>
                        </a:lnTo>
                        <a:lnTo>
                          <a:pt x="74" y="6294"/>
                        </a:lnTo>
                        <a:lnTo>
                          <a:pt x="8645" y="0"/>
                        </a:lnTo>
                        <a:close/>
                      </a:path>
                    </a:pathLst>
                  </a:custGeom>
                  <a:ln w="50800">
                    <a:solidFill>
                      <a:srgbClr val="FF40FF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25" name="線"/>
                  <p:cNvSpPr/>
                  <p:nvPr/>
                </p:nvSpPr>
                <p:spPr>
                  <a:xfrm flipH="1" flipV="1">
                    <a:off x="2034938" y="2459828"/>
                    <a:ext cx="251063" cy="442320"/>
                  </a:xfrm>
                  <a:prstGeom prst="line">
                    <a:avLst/>
                  </a:prstGeom>
                  <a:ln w="50800">
                    <a:solidFill>
                      <a:srgbClr val="FF40FF"/>
                    </a:solidFill>
                    <a:miter lim="400000"/>
                    <a:headEnd type="stealth"/>
                  </a:ln>
                </p:spPr>
                <p:txBody>
                  <a:bodyPr lIns="35717" tIns="35717" rIns="35717" bIns="35717" anchor="ctr"/>
                  <a:lstStyle/>
                  <a:p>
                    <a:pPr defTabSz="321457">
                      <a:defRPr sz="1200"/>
                    </a:pPr>
                    <a:endParaRPr sz="1200" kern="1200"/>
                  </a:p>
                </p:txBody>
              </p:sp>
              <p:sp>
                <p:nvSpPr>
                  <p:cNvPr id="126" name="Fusion-evaporation…"/>
                  <p:cNvSpPr/>
                  <p:nvPr/>
                </p:nvSpPr>
                <p:spPr>
                  <a:xfrm>
                    <a:off x="379460" y="2080617"/>
                    <a:ext cx="1835103" cy="500063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000000"/>
                    </a:solidFill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lIns="35717" tIns="35717" rIns="35717" bIns="35717" anchor="ctr"/>
                  <a:lstStyle/>
                  <a:p>
                    <a:pPr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100" kern="1200" dirty="0"/>
                      <a:t>Fusion-evaporation</a:t>
                    </a:r>
                    <a:endParaRPr sz="1100" kern="1200" baseline="31999" dirty="0"/>
                  </a:p>
                  <a:p>
                    <a:pPr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100" kern="1200" baseline="31999" dirty="0"/>
                      <a:t>48</a:t>
                    </a:r>
                    <a:r>
                      <a:rPr sz="1100" kern="1200" dirty="0"/>
                      <a:t>Ca + </a:t>
                    </a:r>
                    <a:r>
                      <a:rPr sz="1100" kern="1200" baseline="31999" dirty="0"/>
                      <a:t>169</a:t>
                    </a:r>
                    <a:r>
                      <a:rPr sz="1100" kern="1200" dirty="0"/>
                      <a:t>Tm/</a:t>
                    </a:r>
                    <a:r>
                      <a:rPr sz="1100" kern="1200" baseline="31999" dirty="0"/>
                      <a:t>165</a:t>
                    </a:r>
                    <a:r>
                      <a:rPr sz="1100" kern="1200" dirty="0"/>
                      <a:t>Ho</a:t>
                    </a:r>
                  </a:p>
                </p:txBody>
              </p:sp>
              <p:sp>
                <p:nvSpPr>
                  <p:cNvPr id="127" name="図形"/>
                  <p:cNvSpPr/>
                  <p:nvPr/>
                </p:nvSpPr>
                <p:spPr>
                  <a:xfrm>
                    <a:off x="3759399" y="2536031"/>
                    <a:ext cx="964406" cy="96440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8600" y="0"/>
                        </a:moveTo>
                        <a:lnTo>
                          <a:pt x="21600" y="0"/>
                        </a:lnTo>
                        <a:lnTo>
                          <a:pt x="21600" y="12800"/>
                        </a:lnTo>
                        <a:lnTo>
                          <a:pt x="13000" y="21600"/>
                        </a:lnTo>
                        <a:lnTo>
                          <a:pt x="0" y="21600"/>
                        </a:lnTo>
                        <a:lnTo>
                          <a:pt x="0" y="8400"/>
                        </a:lnTo>
                        <a:lnTo>
                          <a:pt x="8600" y="0"/>
                        </a:lnTo>
                        <a:close/>
                      </a:path>
                    </a:pathLst>
                  </a:custGeom>
                  <a:ln w="50800">
                    <a:solidFill>
                      <a:srgbClr val="FF40FF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28" name="線"/>
                  <p:cNvSpPr/>
                  <p:nvPr/>
                </p:nvSpPr>
                <p:spPr>
                  <a:xfrm flipH="1" flipV="1">
                    <a:off x="3768328" y="2187774"/>
                    <a:ext cx="251062" cy="442320"/>
                  </a:xfrm>
                  <a:prstGeom prst="line">
                    <a:avLst/>
                  </a:prstGeom>
                  <a:ln w="50800">
                    <a:solidFill>
                      <a:srgbClr val="FF40FF"/>
                    </a:solidFill>
                    <a:miter lim="400000"/>
                    <a:headEnd type="stealth"/>
                  </a:ln>
                </p:spPr>
                <p:txBody>
                  <a:bodyPr lIns="35717" tIns="35717" rIns="35717" bIns="35717" anchor="ctr"/>
                  <a:lstStyle/>
                  <a:p>
                    <a:pPr defTabSz="321457">
                      <a:defRPr sz="1200"/>
                    </a:pPr>
                    <a:endParaRPr sz="1200" kern="1200"/>
                  </a:p>
                </p:txBody>
              </p:sp>
              <p:sp>
                <p:nvSpPr>
                  <p:cNvPr id="129" name="Fusion-evaporation…"/>
                  <p:cNvSpPr/>
                  <p:nvPr/>
                </p:nvSpPr>
                <p:spPr>
                  <a:xfrm>
                    <a:off x="2214453" y="1672496"/>
                    <a:ext cx="1783471" cy="500063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000000"/>
                    </a:solidFill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lIns="35717" tIns="35717" rIns="35717" bIns="35717" anchor="ctr"/>
                  <a:lstStyle/>
                  <a:p>
                    <a:pPr>
                      <a:defRPr sz="2000">
                        <a:solidFill>
                          <a:srgbClr val="FF40FF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100" kern="1200" dirty="0"/>
                      <a:t>Fusion-evaporation</a:t>
                    </a:r>
                    <a:endParaRPr sz="1100" kern="1200" baseline="31999" dirty="0"/>
                  </a:p>
                  <a:p>
                    <a:pPr>
                      <a:defRPr sz="2000">
                        <a:solidFill>
                          <a:srgbClr val="FF40FF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100" kern="1200" baseline="31999" dirty="0"/>
                      <a:t>18</a:t>
                    </a:r>
                    <a:r>
                      <a:rPr sz="1100" kern="1200" dirty="0"/>
                      <a:t>O/</a:t>
                    </a:r>
                    <a:r>
                      <a:rPr sz="1100" kern="1200" baseline="31999" dirty="0"/>
                      <a:t>19</a:t>
                    </a:r>
                    <a:r>
                      <a:rPr sz="1100" kern="1200" dirty="0"/>
                      <a:t>F + </a:t>
                    </a:r>
                    <a:r>
                      <a:rPr sz="1100" kern="1200" baseline="31999" dirty="0"/>
                      <a:t>208</a:t>
                    </a:r>
                    <a:r>
                      <a:rPr sz="1100" kern="1200" dirty="0"/>
                      <a:t>Pb/</a:t>
                    </a:r>
                    <a:r>
                      <a:rPr sz="1100" kern="1200" baseline="31999" dirty="0"/>
                      <a:t>209</a:t>
                    </a:r>
                    <a:r>
                      <a:rPr sz="1100" kern="1200" dirty="0"/>
                      <a:t>Bi</a:t>
                    </a:r>
                  </a:p>
                </p:txBody>
              </p:sp>
              <p:sp>
                <p:nvSpPr>
                  <p:cNvPr id="130" name="図形"/>
                  <p:cNvSpPr/>
                  <p:nvPr/>
                </p:nvSpPr>
                <p:spPr>
                  <a:xfrm>
                    <a:off x="6072187" y="1955602"/>
                    <a:ext cx="1357313" cy="76795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6253" y="0"/>
                        </a:moveTo>
                        <a:lnTo>
                          <a:pt x="21600" y="251"/>
                        </a:lnTo>
                        <a:lnTo>
                          <a:pt x="21458" y="21600"/>
                        </a:lnTo>
                        <a:lnTo>
                          <a:pt x="87" y="21462"/>
                        </a:lnTo>
                        <a:lnTo>
                          <a:pt x="0" y="11051"/>
                        </a:lnTo>
                        <a:lnTo>
                          <a:pt x="6253" y="0"/>
                        </a:lnTo>
                        <a:close/>
                      </a:path>
                    </a:pathLst>
                  </a:custGeom>
                  <a:ln w="50800">
                    <a:solidFill>
                      <a:srgbClr val="FF40FF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31" name="図形"/>
                  <p:cNvSpPr/>
                  <p:nvPr/>
                </p:nvSpPr>
                <p:spPr>
                  <a:xfrm>
                    <a:off x="6858000" y="410766"/>
                    <a:ext cx="1339453" cy="96440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3024" y="4400"/>
                        </a:moveTo>
                        <a:lnTo>
                          <a:pt x="18576" y="0"/>
                        </a:lnTo>
                        <a:lnTo>
                          <a:pt x="21600" y="4400"/>
                        </a:lnTo>
                        <a:lnTo>
                          <a:pt x="15552" y="21600"/>
                        </a:lnTo>
                        <a:lnTo>
                          <a:pt x="0" y="21600"/>
                        </a:lnTo>
                        <a:lnTo>
                          <a:pt x="0" y="12800"/>
                        </a:lnTo>
                        <a:lnTo>
                          <a:pt x="3024" y="4400"/>
                        </a:lnTo>
                        <a:close/>
                      </a:path>
                    </a:pathLst>
                  </a:custGeom>
                  <a:ln w="50800">
                    <a:solidFill>
                      <a:srgbClr val="FF40FF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32" name="線"/>
                  <p:cNvSpPr/>
                  <p:nvPr/>
                </p:nvSpPr>
                <p:spPr>
                  <a:xfrm flipH="1" flipV="1">
                    <a:off x="4795242" y="1321594"/>
                    <a:ext cx="1446609" cy="830462"/>
                  </a:xfrm>
                  <a:prstGeom prst="line">
                    <a:avLst/>
                  </a:prstGeom>
                  <a:ln w="50800">
                    <a:solidFill>
                      <a:srgbClr val="FF40FF"/>
                    </a:solidFill>
                    <a:miter lim="400000"/>
                    <a:headEnd type="stealth"/>
                  </a:ln>
                </p:spPr>
                <p:txBody>
                  <a:bodyPr lIns="35717" tIns="35717" rIns="35717" bIns="35717" anchor="ctr"/>
                  <a:lstStyle/>
                  <a:p>
                    <a:pPr defTabSz="321457">
                      <a:defRPr sz="1200"/>
                    </a:pPr>
                    <a:endParaRPr sz="1200" kern="1200"/>
                  </a:p>
                </p:txBody>
              </p:sp>
              <p:sp>
                <p:nvSpPr>
                  <p:cNvPr id="133" name="Transfer…"/>
                  <p:cNvSpPr/>
                  <p:nvPr/>
                </p:nvSpPr>
                <p:spPr>
                  <a:xfrm>
                    <a:off x="3384352" y="834427"/>
                    <a:ext cx="1706279" cy="500063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000000"/>
                    </a:solidFill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lIns="35717" tIns="35717" rIns="35717" bIns="35717" anchor="ctr"/>
                  <a:lstStyle/>
                  <a:p>
                    <a:pPr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100" kern="1200" dirty="0"/>
                      <a:t>Transfer</a:t>
                    </a:r>
                    <a:endParaRPr sz="1100" kern="1200" baseline="31999" dirty="0"/>
                  </a:p>
                  <a:p>
                    <a:pPr>
                      <a:defRPr sz="2000"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100" kern="1200" baseline="31999" dirty="0"/>
                      <a:t>18</a:t>
                    </a:r>
                    <a:r>
                      <a:rPr sz="1100" kern="1200" dirty="0"/>
                      <a:t>O/</a:t>
                    </a:r>
                    <a:r>
                      <a:rPr sz="1100" kern="1200" baseline="31999" dirty="0"/>
                      <a:t>19</a:t>
                    </a:r>
                    <a:r>
                      <a:rPr sz="1100" kern="1200" dirty="0"/>
                      <a:t>F + </a:t>
                    </a:r>
                    <a:r>
                      <a:rPr sz="1100" kern="1200" baseline="31999" dirty="0"/>
                      <a:t>235</a:t>
                    </a:r>
                    <a:r>
                      <a:rPr sz="1100" kern="1200" dirty="0"/>
                      <a:t>U/</a:t>
                    </a:r>
                    <a:r>
                      <a:rPr sz="1100" kern="1200" baseline="31999" dirty="0"/>
                      <a:t>238</a:t>
                    </a:r>
                    <a:r>
                      <a:rPr sz="1100" kern="1200" dirty="0"/>
                      <a:t>U</a:t>
                    </a:r>
                  </a:p>
                </p:txBody>
              </p:sp>
              <p:sp>
                <p:nvSpPr>
                  <p:cNvPr id="134" name="線"/>
                  <p:cNvSpPr/>
                  <p:nvPr/>
                </p:nvSpPr>
                <p:spPr>
                  <a:xfrm flipH="1" flipV="1">
                    <a:off x="5480442" y="391664"/>
                    <a:ext cx="1386488" cy="545953"/>
                  </a:xfrm>
                  <a:prstGeom prst="line">
                    <a:avLst/>
                  </a:prstGeom>
                  <a:ln w="50800">
                    <a:solidFill>
                      <a:srgbClr val="FF40FF"/>
                    </a:solidFill>
                    <a:miter lim="400000"/>
                    <a:headEnd type="stealth"/>
                  </a:ln>
                </p:spPr>
                <p:txBody>
                  <a:bodyPr lIns="35717" tIns="35717" rIns="35717" bIns="35717" anchor="ctr"/>
                  <a:lstStyle/>
                  <a:p>
                    <a:pPr defTabSz="321457">
                      <a:defRPr sz="1200"/>
                    </a:pPr>
                    <a:endParaRPr sz="1200" kern="1200"/>
                  </a:p>
                </p:txBody>
              </p:sp>
              <p:sp>
                <p:nvSpPr>
                  <p:cNvPr id="135" name="Fusion-evaporation…"/>
                  <p:cNvSpPr/>
                  <p:nvPr/>
                </p:nvSpPr>
                <p:spPr>
                  <a:xfrm>
                    <a:off x="3964781" y="19182"/>
                    <a:ext cx="1949856" cy="750094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000000"/>
                    </a:solidFill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lIns="35717" tIns="35717" rIns="35717" bIns="35717" anchor="ctr"/>
                  <a:lstStyle/>
                  <a:p>
                    <a:pPr>
                      <a:defRPr sz="2000">
                        <a:solidFill>
                          <a:srgbClr val="FF40FF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100" kern="1200" dirty="0"/>
                      <a:t>Fusion-evaporation</a:t>
                    </a:r>
                  </a:p>
                  <a:p>
                    <a:pPr>
                      <a:defRPr sz="2000">
                        <a:solidFill>
                          <a:srgbClr val="FF40FF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100" kern="1200" baseline="31999" dirty="0"/>
                      <a:t>48</a:t>
                    </a:r>
                    <a:r>
                      <a:rPr sz="1100" kern="1200" dirty="0"/>
                      <a:t>Ca + </a:t>
                    </a:r>
                    <a:r>
                      <a:rPr sz="1100" kern="1200" baseline="31999" dirty="0"/>
                      <a:t>203,205</a:t>
                    </a:r>
                    <a:r>
                      <a:rPr sz="1100" kern="1200" dirty="0"/>
                      <a:t>Tl/</a:t>
                    </a:r>
                    <a:r>
                      <a:rPr sz="1100" kern="1200" baseline="31999" dirty="0"/>
                      <a:t>208</a:t>
                    </a:r>
                    <a:r>
                      <a:rPr sz="1100" kern="1200" dirty="0"/>
                      <a:t>Pb</a:t>
                    </a:r>
                    <a:endParaRPr sz="1100" kern="1200" baseline="31999" dirty="0"/>
                  </a:p>
                  <a:p>
                    <a:pPr>
                      <a:defRPr sz="2000">
                        <a:solidFill>
                          <a:srgbClr val="FF40FF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r>
                      <a:rPr sz="1100" kern="1200" baseline="31999" dirty="0"/>
                      <a:t>18</a:t>
                    </a:r>
                    <a:r>
                      <a:rPr sz="1100" kern="1200" dirty="0"/>
                      <a:t>O/</a:t>
                    </a:r>
                    <a:r>
                      <a:rPr sz="1100" kern="1200" baseline="31999" dirty="0"/>
                      <a:t>19</a:t>
                    </a:r>
                    <a:r>
                      <a:rPr sz="1100" kern="1200" dirty="0"/>
                      <a:t>F + </a:t>
                    </a:r>
                    <a:r>
                      <a:rPr sz="1100" kern="1200" baseline="31999" dirty="0"/>
                      <a:t>232</a:t>
                    </a:r>
                    <a:r>
                      <a:rPr sz="1100" kern="1200" dirty="0"/>
                      <a:t>Th/</a:t>
                    </a:r>
                    <a:r>
                      <a:rPr sz="1100" kern="1200" baseline="31999" dirty="0"/>
                      <a:t>238</a:t>
                    </a:r>
                    <a:r>
                      <a:rPr sz="1100" kern="1200" dirty="0"/>
                      <a:t>U</a:t>
                    </a:r>
                  </a:p>
                </p:txBody>
              </p:sp>
              <p:sp>
                <p:nvSpPr>
                  <p:cNvPr id="136" name="円形"/>
                  <p:cNvSpPr/>
                  <p:nvPr/>
                </p:nvSpPr>
                <p:spPr>
                  <a:xfrm>
                    <a:off x="3062883" y="397371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37" name="円形"/>
                  <p:cNvSpPr/>
                  <p:nvPr/>
                </p:nvSpPr>
                <p:spPr>
                  <a:xfrm>
                    <a:off x="2678906" y="397371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  <p:sp>
                <p:nvSpPr>
                  <p:cNvPr id="138" name="円形"/>
                  <p:cNvSpPr/>
                  <p:nvPr/>
                </p:nvSpPr>
                <p:spPr>
                  <a:xfrm>
                    <a:off x="2866429" y="3973711"/>
                    <a:ext cx="214313" cy="214313"/>
                  </a:xfrm>
                  <a:prstGeom prst="ellipse">
                    <a:avLst/>
                  </a:prstGeom>
                  <a:ln w="50800">
                    <a:solidFill>
                      <a:srgbClr val="000000"/>
                    </a:solidFill>
                    <a:miter lim="400000"/>
                  </a:ln>
                </p:spPr>
                <p:txBody>
                  <a:bodyPr lIns="35717" tIns="35717" rIns="35717" bIns="35717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 sz="1200" kern="1200"/>
                  </a:p>
                </p:txBody>
              </p:sp>
            </p:grpSp>
            <p:sp>
              <p:nvSpPr>
                <p:cNvPr id="144" name="テキスト ボックス 143"/>
                <p:cNvSpPr txBox="1"/>
                <p:nvPr/>
              </p:nvSpPr>
              <p:spPr>
                <a:xfrm>
                  <a:off x="2744035" y="5550941"/>
                  <a:ext cx="7173758" cy="13849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>
                      <a:latin typeface="メイリオ"/>
                      <a:ea typeface="メイリオ"/>
                      <a:cs typeface="メイリオ"/>
                    </a:rPr>
                    <a:t>• Masses of 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more than 80 isotopes were measured</a:t>
                  </a:r>
                  <a:r>
                    <a:rPr lang="en-US" sz="1200" b="1" dirty="0" smtClean="0">
                      <a:latin typeface="メイリオ"/>
                      <a:ea typeface="メイリオ"/>
                      <a:cs typeface="メイリオ"/>
                    </a:rPr>
                    <a:t> </a:t>
                  </a:r>
                  <a:r>
                    <a:rPr lang="en-US" sz="1200" dirty="0" smtClean="0">
                      <a:latin typeface="メイリオ"/>
                      <a:ea typeface="メイリオ"/>
                      <a:cs typeface="メイリオ"/>
                    </a:rPr>
                    <a:t>in 2016-2017</a:t>
                  </a:r>
                </a:p>
                <a:p>
                  <a:r>
                    <a:rPr lang="en-US" sz="1200" dirty="0" smtClean="0">
                      <a:latin typeface="メイリオ"/>
                      <a:ea typeface="メイリオ"/>
                      <a:cs typeface="メイリオ"/>
                    </a:rPr>
                    <a:t>• More than 30 masses of them were directly measured for the first time</a:t>
                  </a:r>
                </a:p>
                <a:p>
                  <a:r>
                    <a:rPr lang="en-US" sz="1200" dirty="0" smtClean="0">
                      <a:latin typeface="メイリオ"/>
                      <a:ea typeface="メイリオ"/>
                      <a:cs typeface="メイリオ"/>
                    </a:rPr>
                    <a:t>• 4 of them (</a:t>
                  </a:r>
                  <a:r>
                    <a:rPr lang="is-IS" sz="1200" b="1" baseline="30000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246</a:t>
                  </a:r>
                  <a:r>
                    <a:rPr lang="is-IS" sz="1200" b="1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Es</a:t>
                  </a:r>
                  <a:r>
                    <a:rPr lang="is-IS" sz="1200" b="1" baseline="30000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,</a:t>
                  </a:r>
                  <a:r>
                    <a:rPr lang="is-IS" sz="1200" b="1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 </a:t>
                  </a:r>
                  <a:r>
                    <a:rPr lang="is-IS" sz="1200" b="1" baseline="30000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249, 250, 252</a:t>
                  </a:r>
                  <a:r>
                    <a:rPr lang="is-IS" sz="1200" b="1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Md</a:t>
                  </a:r>
                  <a:r>
                    <a:rPr lang="en-US" sz="1200" dirty="0" smtClean="0">
                      <a:latin typeface="メイリオ"/>
                      <a:ea typeface="メイリオ"/>
                      <a:cs typeface="メイリオ"/>
                    </a:rPr>
                    <a:t>) were newly determined</a:t>
                  </a:r>
                </a:p>
                <a:p>
                  <a:r>
                    <a:rPr lang="en-US" sz="1200" dirty="0" smtClean="0">
                      <a:latin typeface="メイリオ"/>
                      <a:ea typeface="メイリオ"/>
                      <a:cs typeface="メイリオ"/>
                    </a:rPr>
                    <a:t>• Highest precision of 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3.5x10</a:t>
                  </a:r>
                  <a:r>
                    <a:rPr lang="en-US" sz="1200" b="1" baseline="30000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-8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 (2.8 </a:t>
                  </a:r>
                  <a:r>
                    <a:rPr lang="en-US" sz="1200" b="1" dirty="0" err="1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keV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!!) using 10</a:t>
                  </a:r>
                  <a:r>
                    <a:rPr lang="en-US" sz="1200" b="1" baseline="30000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4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 ions was achieved for </a:t>
                  </a:r>
                  <a:r>
                    <a:rPr lang="en-US" sz="1200" b="1" baseline="30000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65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Ga</a:t>
                  </a:r>
                  <a:r>
                    <a:rPr lang="en-US" sz="1200" b="1" baseline="30000" dirty="0" smtClean="0">
                      <a:solidFill>
                        <a:srgbClr val="0000FF"/>
                      </a:solidFill>
                      <a:latin typeface="メイリオ"/>
                      <a:ea typeface="メイリオ"/>
                      <a:cs typeface="メイリオ"/>
                    </a:rPr>
                    <a:t>+</a:t>
                  </a:r>
                  <a:endParaRPr lang="en-US" sz="1200" b="1" dirty="0" smtClean="0">
                    <a:solidFill>
                      <a:srgbClr val="0000FF"/>
                    </a:solidFill>
                    <a:latin typeface="メイリオ"/>
                    <a:ea typeface="メイリオ"/>
                    <a:cs typeface="メイリオ"/>
                  </a:endParaRPr>
                </a:p>
                <a:p>
                  <a:r>
                    <a:rPr lang="en-US" altLang="ja-JP" sz="1200" dirty="0" smtClean="0">
                      <a:latin typeface="メイリオ"/>
                      <a:ea typeface="メイリオ"/>
                      <a:cs typeface="メイリオ"/>
                    </a:rPr>
                    <a:t>→</a:t>
                  </a:r>
                  <a:r>
                    <a:rPr lang="ja-JP" altLang="en-US" sz="1200" dirty="0" smtClean="0">
                      <a:latin typeface="メイリオ"/>
                      <a:ea typeface="メイリオ"/>
                      <a:cs typeface="メイリオ"/>
                    </a:rPr>
                    <a:t>　</a:t>
                  </a:r>
                  <a:r>
                    <a:rPr lang="en-US" altLang="ja-JP" sz="1200" dirty="0" smtClean="0">
                      <a:latin typeface="メイリオ"/>
                      <a:ea typeface="メイリオ"/>
                      <a:cs typeface="メイリオ"/>
                    </a:rPr>
                    <a:t>Feasible for accurate mass measurements in A=60~80 proton-rich mass region </a:t>
                  </a:r>
                </a:p>
                <a:p>
                  <a:r>
                    <a:rPr lang="ja-JP" altLang="ja-JP" sz="1200" dirty="0">
                      <a:latin typeface="メイリオ"/>
                      <a:ea typeface="メイリオ"/>
                      <a:cs typeface="メイリオ"/>
                    </a:rPr>
                    <a:t>　</a:t>
                  </a:r>
                  <a:r>
                    <a:rPr lang="ja-JP" altLang="en-US" sz="1200" dirty="0" smtClean="0">
                      <a:latin typeface="メイリオ"/>
                      <a:ea typeface="メイリオ"/>
                      <a:cs typeface="メイリオ"/>
                    </a:rPr>
                    <a:t>　</a:t>
                  </a:r>
                  <a:r>
                    <a:rPr lang="en-US" altLang="ja-JP" sz="1200" dirty="0" smtClean="0">
                      <a:latin typeface="メイリオ"/>
                      <a:ea typeface="メイリオ"/>
                      <a:cs typeface="メイリオ"/>
                    </a:rPr>
                    <a:t>relevant to the </a:t>
                  </a:r>
                  <a:r>
                    <a:rPr lang="en-US" altLang="ja-JP" sz="1200" dirty="0" err="1" smtClean="0">
                      <a:latin typeface="メイリオ"/>
                      <a:ea typeface="メイリオ"/>
                      <a:cs typeface="メイリオ"/>
                    </a:rPr>
                    <a:t>rp</a:t>
                  </a:r>
                  <a:r>
                    <a:rPr lang="en-US" altLang="ja-JP" sz="1200" dirty="0" smtClean="0">
                      <a:latin typeface="メイリオ"/>
                      <a:ea typeface="メイリオ"/>
                      <a:cs typeface="メイリオ"/>
                    </a:rPr>
                    <a:t>-process</a:t>
                  </a:r>
                  <a:r>
                    <a:rPr lang="en-US" sz="1200" dirty="0" smtClean="0">
                      <a:latin typeface="メイリオ"/>
                      <a:ea typeface="メイリオ"/>
                      <a:cs typeface="メイリオ"/>
                    </a:rPr>
                    <a:t> </a:t>
                  </a:r>
                </a:p>
                <a:p>
                  <a:pPr algn="r"/>
                  <a:r>
                    <a:rPr lang="en-US" sz="1200" b="1" dirty="0" smtClean="0">
                      <a:solidFill>
                        <a:srgbClr val="FF0000"/>
                      </a:solidFill>
                      <a:latin typeface="メイリオ"/>
                      <a:ea typeface="メイリオ"/>
                      <a:cs typeface="メイリオ"/>
                    </a:rPr>
                    <a:t>                                                                                   Further details -&gt; Wada-san’s talk</a:t>
                  </a:r>
                  <a:r>
                    <a:rPr lang="en-US" sz="1200" dirty="0" smtClean="0">
                      <a:latin typeface="メイリオ"/>
                      <a:ea typeface="メイリオ"/>
                      <a:cs typeface="メイリオ"/>
                    </a:rPr>
                    <a:t> </a:t>
                  </a:r>
                  <a:endParaRPr lang="en-US" sz="1200" dirty="0">
                    <a:latin typeface="メイリオ"/>
                    <a:ea typeface="メイリオ"/>
                    <a:cs typeface="メイリオ"/>
                  </a:endParaRPr>
                </a:p>
              </p:txBody>
            </p:sp>
          </p:grpSp>
          <p:grpSp>
            <p:nvGrpSpPr>
              <p:cNvPr id="6" name="図形グループ 5"/>
              <p:cNvGrpSpPr/>
              <p:nvPr/>
            </p:nvGrpSpPr>
            <p:grpSpPr>
              <a:xfrm>
                <a:off x="2887438" y="1114656"/>
                <a:ext cx="6167860" cy="1906735"/>
                <a:chOff x="3128056" y="1114653"/>
                <a:chExt cx="6681833" cy="1906735"/>
              </a:xfrm>
            </p:grpSpPr>
            <p:pic>
              <p:nvPicPr>
                <p:cNvPr id="142" name="pasted-image.png" descr="pasted-image.png"/>
                <p:cNvPicPr>
                  <a:picLocks noChangeAspect="1"/>
                </p:cNvPicPr>
                <p:nvPr/>
              </p:nvPicPr>
              <p:blipFill>
                <a:blip r:embed="rId5">
                  <a:extLst/>
                </a:blip>
                <a:stretch>
                  <a:fillRect/>
                </a:stretch>
              </p:blipFill>
              <p:spPr>
                <a:xfrm>
                  <a:off x="3128056" y="1422748"/>
                  <a:ext cx="2313199" cy="1598640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145" name="テキスト ボックス 144"/>
                <p:cNvSpPr txBox="1"/>
                <p:nvPr/>
              </p:nvSpPr>
              <p:spPr>
                <a:xfrm>
                  <a:off x="3791217" y="1138552"/>
                  <a:ext cx="25210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rgbClr val="FF0000"/>
                      </a:solidFill>
                    </a:rPr>
                    <a:t>S. Kimura et al, arXiv.1706.00186</a:t>
                  </a:r>
                </a:p>
              </p:txBody>
            </p:sp>
            <p:sp>
              <p:nvSpPr>
                <p:cNvPr id="150" name="テキスト ボックス 149"/>
                <p:cNvSpPr txBox="1"/>
                <p:nvPr/>
              </p:nvSpPr>
              <p:spPr>
                <a:xfrm>
                  <a:off x="7288885" y="1114653"/>
                  <a:ext cx="2521004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rgbClr val="FF0000"/>
                      </a:solidFill>
                    </a:rPr>
                    <a:t>P. </a:t>
                  </a:r>
                  <a:r>
                    <a:rPr lang="en-US" sz="1200" dirty="0" err="1" smtClean="0">
                      <a:solidFill>
                        <a:srgbClr val="FF0000"/>
                      </a:solidFill>
                    </a:rPr>
                    <a:t>Schury</a:t>
                  </a:r>
                  <a:r>
                    <a:rPr lang="en-US" sz="1200" dirty="0" smtClean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sz="1200" dirty="0" err="1" smtClean="0">
                      <a:solidFill>
                        <a:srgbClr val="FF0000"/>
                      </a:solidFill>
                    </a:rPr>
                    <a:t>ea.al</a:t>
                  </a:r>
                  <a:r>
                    <a:rPr lang="en-US" sz="1200" dirty="0" smtClean="0">
                      <a:solidFill>
                        <a:srgbClr val="FF0000"/>
                      </a:solidFill>
                    </a:rPr>
                    <a:t>, NIM B407(‘17)160.</a:t>
                  </a:r>
                </a:p>
                <a:p>
                  <a:r>
                    <a:rPr lang="en-US" sz="1200" dirty="0" smtClean="0">
                      <a:solidFill>
                        <a:srgbClr val="FF0000"/>
                      </a:solidFill>
                    </a:rPr>
                    <a:t>Y. Ito, et al., </a:t>
                  </a:r>
                  <a:r>
                    <a:rPr lang="en-US" altLang="ja-JP" sz="1200" dirty="0" err="1">
                      <a:solidFill>
                        <a:srgbClr val="FF0000"/>
                      </a:solidFill>
                    </a:rPr>
                    <a:t>arXiv</a:t>
                  </a:r>
                  <a:r>
                    <a:rPr lang="en-US" altLang="ja-JP" sz="1200" dirty="0">
                      <a:solidFill>
                        <a:srgbClr val="FF0000"/>
                      </a:solidFill>
                    </a:rPr>
                    <a:t>: 1709.06468v1</a:t>
                  </a:r>
                  <a:endParaRPr lang="en-US" sz="1200" dirty="0" smtClean="0">
                    <a:solidFill>
                      <a:srgbClr val="FF0000"/>
                    </a:solidFill>
                  </a:endParaRPr>
                </a:p>
              </p:txBody>
            </p:sp>
          </p:grpSp>
        </p:grpSp>
        <p:sp>
          <p:nvSpPr>
            <p:cNvPr id="148" name="ドーナツ 147"/>
            <p:cNvSpPr/>
            <p:nvPr/>
          </p:nvSpPr>
          <p:spPr>
            <a:xfrm>
              <a:off x="3446330" y="2389717"/>
              <a:ext cx="164703" cy="175683"/>
            </a:xfrm>
            <a:prstGeom prst="donut">
              <a:avLst>
                <a:gd name="adj" fmla="val 1266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41" name="図 1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10" y="967851"/>
            <a:ext cx="3657238" cy="73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9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398693" y="1661388"/>
            <a:ext cx="5920707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20000"/>
              </a:lnSpc>
            </a:pPr>
            <a:endParaRPr lang="en-US" altLang="ja-JP" sz="2400" dirty="0">
              <a:latin typeface="メイリオ"/>
              <a:ea typeface="メイリオ"/>
              <a:cs typeface="メイリオ"/>
            </a:endParaRPr>
          </a:p>
          <a:p>
            <a:pPr lvl="1">
              <a:lnSpc>
                <a:spcPct val="120000"/>
              </a:lnSpc>
            </a:pPr>
            <a:r>
              <a:rPr lang="en-US" altLang="ja-JP" sz="2400" dirty="0" smtClean="0">
                <a:latin typeface="メイリオ"/>
                <a:ea typeface="メイリオ"/>
                <a:cs typeface="メイリオ"/>
              </a:rPr>
              <a:t> </a:t>
            </a:r>
            <a:endParaRPr lang="en-US" altLang="ja-JP" sz="2400" dirty="0">
              <a:latin typeface="メイリオ"/>
              <a:ea typeface="メイリオ"/>
              <a:cs typeface="メイリオ"/>
            </a:endParaRPr>
          </a:p>
          <a:p>
            <a:endParaRPr lang="en-US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51545"/>
            <a:ext cx="8915400" cy="728156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en-US" sz="3100" dirty="0" smtClean="0"/>
              <a:t>WNSC: Wako Nuclear Science Center @ RIBF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Institute of Particle and Nuclear Studies, KEK</a:t>
            </a:r>
            <a:endParaRPr lang="en-US" sz="27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0762" y="1069350"/>
            <a:ext cx="8915400" cy="569921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 smtClean="0"/>
              <a:t>Scientific staff: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2400" dirty="0" smtClean="0"/>
              <a:t>H. </a:t>
            </a:r>
            <a:r>
              <a:rPr lang="en-US" sz="2400" dirty="0" err="1" smtClean="0"/>
              <a:t>Miyatake</a:t>
            </a:r>
            <a:r>
              <a:rPr lang="en-US" sz="2400" dirty="0" smtClean="0"/>
              <a:t>, M. Wada,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2400" dirty="0" smtClean="0"/>
              <a:t>Y.X. Watanabe, Y. Hirayama, </a:t>
            </a:r>
            <a:r>
              <a:rPr lang="en-US" altLang="ja-JP" sz="2400" dirty="0" smtClean="0"/>
              <a:t>P</a:t>
            </a:r>
            <a:r>
              <a:rPr lang="en-US" altLang="ja-JP" sz="2400" dirty="0"/>
              <a:t>. </a:t>
            </a:r>
            <a:r>
              <a:rPr lang="en-US" altLang="ja-JP" sz="2400" dirty="0" err="1"/>
              <a:t>Schury</a:t>
            </a:r>
            <a:endParaRPr lang="en-US" sz="2400" dirty="0" smtClean="0"/>
          </a:p>
          <a:p>
            <a:pPr marL="457200" lvl="1" indent="0">
              <a:lnSpc>
                <a:spcPct val="120000"/>
              </a:lnSpc>
              <a:buNone/>
            </a:pPr>
            <a:endParaRPr lang="en-US" sz="2400" dirty="0" smtClean="0"/>
          </a:p>
          <a:p>
            <a:pPr>
              <a:lnSpc>
                <a:spcPct val="120000"/>
              </a:lnSpc>
            </a:pPr>
            <a:r>
              <a:rPr lang="en-US" sz="2400" dirty="0" smtClean="0"/>
              <a:t>Technical staff: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2400" dirty="0" smtClean="0"/>
              <a:t>M. Oyaizu, Y. </a:t>
            </a:r>
            <a:r>
              <a:rPr lang="en-US" sz="2400" dirty="0" err="1" smtClean="0"/>
              <a:t>Kakiguchi</a:t>
            </a:r>
            <a:endParaRPr lang="en-US" sz="2400" dirty="0" smtClean="0"/>
          </a:p>
          <a:p>
            <a:pPr>
              <a:lnSpc>
                <a:spcPct val="120000"/>
              </a:lnSpc>
            </a:pPr>
            <a:r>
              <a:rPr lang="en-US" sz="2400" dirty="0" smtClean="0"/>
              <a:t>Secretary: M. Izawa</a:t>
            </a:r>
          </a:p>
        </p:txBody>
      </p:sp>
      <p:grpSp>
        <p:nvGrpSpPr>
          <p:cNvPr id="19" name="図形グループ 18"/>
          <p:cNvGrpSpPr/>
          <p:nvPr/>
        </p:nvGrpSpPr>
        <p:grpSpPr>
          <a:xfrm>
            <a:off x="498803" y="1203977"/>
            <a:ext cx="5791489" cy="1967539"/>
            <a:chOff x="973340" y="1293407"/>
            <a:chExt cx="5791490" cy="1967539"/>
          </a:xfrm>
        </p:grpSpPr>
        <p:cxnSp>
          <p:nvCxnSpPr>
            <p:cNvPr id="6" name="直線コネクタ 5"/>
            <p:cNvCxnSpPr/>
            <p:nvPr/>
          </p:nvCxnSpPr>
          <p:spPr>
            <a:xfrm flipV="1">
              <a:off x="4021189" y="1505056"/>
              <a:ext cx="728988" cy="28219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テキスト ボックス 6"/>
            <p:cNvSpPr txBox="1"/>
            <p:nvPr/>
          </p:nvSpPr>
          <p:spPr>
            <a:xfrm>
              <a:off x="4773692" y="1293407"/>
              <a:ext cx="17333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SLOWRI, MRTOF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直線コネクタ 9"/>
            <p:cNvCxnSpPr>
              <a:endCxn id="11" idx="0"/>
            </p:cNvCxnSpPr>
            <p:nvPr/>
          </p:nvCxnSpPr>
          <p:spPr>
            <a:xfrm flipH="1">
              <a:off x="2487638" y="2692930"/>
              <a:ext cx="6199" cy="19868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テキスト ボックス 10"/>
            <p:cNvSpPr txBox="1"/>
            <p:nvPr/>
          </p:nvSpPr>
          <p:spPr>
            <a:xfrm>
              <a:off x="973340" y="2891614"/>
              <a:ext cx="30285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MNT reaction, Gamma-</a:t>
              </a:r>
              <a:r>
                <a:rPr lang="en-US" dirty="0" err="1" smtClean="0">
                  <a:solidFill>
                    <a:srgbClr val="FF0000"/>
                  </a:solidFill>
                </a:rPr>
                <a:t>spectr</a:t>
              </a:r>
              <a:r>
                <a:rPr lang="en-US" dirty="0" smtClean="0">
                  <a:solidFill>
                    <a:srgbClr val="FF0000"/>
                  </a:solidFill>
                </a:rPr>
                <a:t>.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直線コネクタ 11"/>
            <p:cNvCxnSpPr/>
            <p:nvPr/>
          </p:nvCxnSpPr>
          <p:spPr>
            <a:xfrm flipV="1">
              <a:off x="4123693" y="2010204"/>
              <a:ext cx="728988" cy="28219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テキスト ボックス 12"/>
            <p:cNvSpPr txBox="1"/>
            <p:nvPr/>
          </p:nvSpPr>
          <p:spPr>
            <a:xfrm>
              <a:off x="4876197" y="1798554"/>
              <a:ext cx="18886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KISS, Laser-</a:t>
              </a:r>
              <a:r>
                <a:rPr lang="en-US" dirty="0" err="1" smtClean="0">
                  <a:solidFill>
                    <a:srgbClr val="FF0000"/>
                  </a:solidFill>
                </a:rPr>
                <a:t>spectr</a:t>
              </a:r>
              <a:r>
                <a:rPr lang="en-US" dirty="0" smtClean="0">
                  <a:solidFill>
                    <a:srgbClr val="FF0000"/>
                  </a:solidFill>
                </a:rPr>
                <a:t>.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テキスト ボックス 15"/>
          <p:cNvSpPr txBox="1"/>
          <p:nvPr/>
        </p:nvSpPr>
        <p:spPr>
          <a:xfrm>
            <a:off x="4778493" y="2808143"/>
            <a:ext cx="1449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MR-TOF, KISS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7" name="直線コネクタ 16"/>
          <p:cNvCxnSpPr>
            <a:endCxn id="16" idx="0"/>
          </p:cNvCxnSpPr>
          <p:nvPr/>
        </p:nvCxnSpPr>
        <p:spPr>
          <a:xfrm>
            <a:off x="5499100" y="2590800"/>
            <a:ext cx="4092" cy="2173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図 23" descr="IMG_0476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1" t="25440" r="19041" b="27956"/>
          <a:stretch/>
        </p:blipFill>
        <p:spPr>
          <a:xfrm>
            <a:off x="6368017" y="1511300"/>
            <a:ext cx="3499883" cy="1989038"/>
          </a:xfrm>
          <a:prstGeom prst="rect">
            <a:avLst/>
          </a:prstGeom>
        </p:spPr>
      </p:pic>
      <p:grpSp>
        <p:nvGrpSpPr>
          <p:cNvPr id="26" name="図形グループ 25"/>
          <p:cNvGrpSpPr/>
          <p:nvPr/>
        </p:nvGrpSpPr>
        <p:grpSpPr>
          <a:xfrm>
            <a:off x="0" y="3657330"/>
            <a:ext cx="9842500" cy="3200670"/>
            <a:chOff x="0" y="3657330"/>
            <a:chExt cx="9842500" cy="3200670"/>
          </a:xfrm>
        </p:grpSpPr>
        <p:sp>
          <p:nvSpPr>
            <p:cNvPr id="8" name="正方形/長方形 7"/>
            <p:cNvSpPr/>
            <p:nvPr/>
          </p:nvSpPr>
          <p:spPr>
            <a:xfrm>
              <a:off x="0" y="5042118"/>
              <a:ext cx="7186583" cy="181588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for group activities, </a:t>
              </a:r>
            </a:p>
            <a:p>
              <a:r>
                <a:rPr lang="en-US" sz="2400" dirty="0" smtClean="0"/>
                <a:t> </a:t>
              </a:r>
              <a:r>
                <a:rPr lang="en-US" sz="3200" dirty="0">
                  <a:solidFill>
                    <a:srgbClr val="0000FF"/>
                  </a:solidFill>
                </a:rPr>
                <a:t>→http://</a:t>
              </a:r>
              <a:r>
                <a:rPr lang="en-US" sz="3200" dirty="0" err="1">
                  <a:solidFill>
                    <a:srgbClr val="0000FF"/>
                  </a:solidFill>
                </a:rPr>
                <a:t>research.kek.jp</a:t>
              </a:r>
              <a:r>
                <a:rPr lang="en-US" sz="3200" dirty="0">
                  <a:solidFill>
                    <a:srgbClr val="0000FF"/>
                  </a:solidFill>
                </a:rPr>
                <a:t>/group/</a:t>
              </a:r>
              <a:r>
                <a:rPr lang="en-US" sz="3200" dirty="0" err="1">
                  <a:solidFill>
                    <a:srgbClr val="0000FF"/>
                  </a:solidFill>
                </a:rPr>
                <a:t>wnsc</a:t>
              </a:r>
              <a:r>
                <a:rPr lang="en-US" sz="3200" dirty="0">
                  <a:solidFill>
                    <a:srgbClr val="0000FF"/>
                  </a:solidFill>
                </a:rPr>
                <a:t>/en</a:t>
              </a:r>
              <a:r>
                <a:rPr lang="en-US" sz="3200" dirty="0" smtClean="0">
                  <a:solidFill>
                    <a:srgbClr val="0000FF"/>
                  </a:solidFill>
                </a:rPr>
                <a:t>/</a:t>
              </a:r>
            </a:p>
            <a:p>
              <a:r>
                <a:rPr lang="en-US" altLang="ja-JP" sz="2400" dirty="0" smtClean="0"/>
                <a:t>for </a:t>
              </a:r>
              <a:r>
                <a:rPr lang="en-US" altLang="ja-JP" sz="2400" dirty="0"/>
                <a:t>contact the SSRI-PNS</a:t>
              </a:r>
            </a:p>
            <a:p>
              <a:r>
                <a:rPr lang="en-US" altLang="ja-JP" sz="3200" dirty="0" smtClean="0">
                  <a:solidFill>
                    <a:srgbClr val="0000FF"/>
                  </a:solidFill>
                </a:rPr>
                <a:t> →</a:t>
              </a:r>
              <a:r>
                <a:rPr lang="en-US" altLang="ja-JP" sz="3200" dirty="0" err="1">
                  <a:solidFill>
                    <a:srgbClr val="0000FF"/>
                  </a:solidFill>
                </a:rPr>
                <a:t>SSRI-PNS_contact@</a:t>
              </a:r>
              <a:r>
                <a:rPr lang="en-US" altLang="ja-JP" sz="3200" dirty="0" err="1" smtClean="0">
                  <a:solidFill>
                    <a:srgbClr val="0000FF"/>
                  </a:solidFill>
                </a:rPr>
                <a:t>kek.jp</a:t>
              </a:r>
              <a:endParaRPr lang="en-US" altLang="ja-JP" sz="3200" dirty="0">
                <a:solidFill>
                  <a:srgbClr val="0000FF"/>
                </a:solidFill>
              </a:endParaRPr>
            </a:p>
          </p:txBody>
        </p:sp>
        <p:sp>
          <p:nvSpPr>
            <p:cNvPr id="25" name="テキスト ボックス 24"/>
            <p:cNvSpPr txBox="1">
              <a:spLocks noChangeArrowheads="1"/>
            </p:cNvSpPr>
            <p:nvPr/>
          </p:nvSpPr>
          <p:spPr bwMode="auto">
            <a:xfrm>
              <a:off x="6360119" y="3657330"/>
              <a:ext cx="3482381" cy="126188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scene3d>
              <a:camera prst="orthographicFront"/>
              <a:lightRig rig="threePt" dir="t"/>
            </a:scene3d>
            <a:sp3d extrusionH="127000" contourW="12700">
              <a:bevelT w="114300" prst="artDeco"/>
              <a:extrusionClr>
                <a:schemeClr val="tx2">
                  <a:lumMod val="60000"/>
                  <a:lumOff val="40000"/>
                </a:schemeClr>
              </a:extrusionClr>
              <a:contourClr>
                <a:schemeClr val="tx1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altLang="ja-JP" sz="1400" b="1" kern="1200" dirty="0" smtClean="0">
                  <a:latin typeface="Helvetica" charset="0"/>
                  <a:cs typeface="Helvetica" charset="0"/>
                </a:rPr>
                <a:t>SSRI-</a:t>
              </a:r>
              <a:r>
                <a:rPr lang="en-US" altLang="ja-JP" sz="1400" b="1" kern="1200" dirty="0" err="1" smtClean="0">
                  <a:latin typeface="Helvetica" charset="0"/>
                  <a:cs typeface="Helvetica" charset="0"/>
                </a:rPr>
                <a:t>pns</a:t>
              </a:r>
              <a:r>
                <a:rPr lang="en-US" altLang="ja-JP" sz="1400" b="1" kern="1200" dirty="0" smtClean="0">
                  <a:latin typeface="Helvetica" charset="0"/>
                  <a:cs typeface="Helvetica" charset="0"/>
                </a:rPr>
                <a:t>: Steering Committee</a:t>
              </a:r>
            </a:p>
            <a:p>
              <a:pPr algn="ctr" defTabSz="914400"/>
              <a:r>
                <a:rPr lang="en-US" altLang="ja-JP" sz="1400" b="1" kern="1200" dirty="0" smtClean="0">
                  <a:solidFill>
                    <a:srgbClr val="FF0000"/>
                  </a:solidFill>
                  <a:latin typeface="Helvetica" charset="0"/>
                  <a:cs typeface="Helvetica" charset="0"/>
                </a:rPr>
                <a:t>Chair: M. Wada (KEK)</a:t>
              </a:r>
            </a:p>
            <a:p>
              <a:pPr algn="ctr"/>
              <a:r>
                <a:rPr lang="en-US" altLang="ja-JP" sz="1200" kern="1200" dirty="0" smtClean="0">
                  <a:latin typeface="Helvetica" charset="0"/>
                  <a:cs typeface="Helvetica" charset="0"/>
                </a:rPr>
                <a:t>H. Ueno (RIKEN), G. </a:t>
              </a:r>
              <a:r>
                <a:rPr lang="en-US" altLang="ja-JP" sz="1200" kern="1200" dirty="0" err="1" smtClean="0">
                  <a:latin typeface="Helvetica" charset="0"/>
                  <a:cs typeface="Helvetica" charset="0"/>
                </a:rPr>
                <a:t>Georgiev</a:t>
              </a:r>
              <a:r>
                <a:rPr lang="en-US" altLang="ja-JP" sz="1200" kern="1200" dirty="0" smtClean="0">
                  <a:latin typeface="Helvetica" charset="0"/>
                  <a:cs typeface="Helvetica" charset="0"/>
                </a:rPr>
                <a:t> (</a:t>
              </a:r>
              <a:r>
                <a:rPr lang="en-US" altLang="ja-JP" sz="1200" kern="1200" dirty="0" err="1" smtClean="0">
                  <a:latin typeface="Helvetica" charset="0"/>
                  <a:cs typeface="Helvetica" charset="0"/>
                </a:rPr>
                <a:t>Orsay</a:t>
              </a:r>
              <a:r>
                <a:rPr lang="en-US" altLang="ja-JP" sz="1200" kern="1200" dirty="0" smtClean="0">
                  <a:latin typeface="Helvetica" charset="0"/>
                  <a:cs typeface="Helvetica" charset="0"/>
                </a:rPr>
                <a:t>), </a:t>
              </a:r>
              <a:r>
                <a:rPr lang="en-US" altLang="ja-JP" sz="1200" kern="1200" dirty="0">
                  <a:latin typeface="Helvetica" charset="0"/>
                  <a:cs typeface="Helvetica" charset="0"/>
                </a:rPr>
                <a:t>A. Andreyev (York), H</a:t>
              </a:r>
              <a:r>
                <a:rPr lang="en-US" altLang="ja-JP" sz="1200" kern="1200" dirty="0" smtClean="0">
                  <a:latin typeface="Helvetica" charset="0"/>
                  <a:cs typeface="Helvetica" charset="0"/>
                </a:rPr>
                <a:t>. Watanabe (</a:t>
              </a:r>
              <a:r>
                <a:rPr lang="en-US" altLang="ja-JP" sz="1200" kern="1200" dirty="0" err="1" smtClean="0">
                  <a:latin typeface="Helvetica" charset="0"/>
                  <a:cs typeface="Helvetica" charset="0"/>
                </a:rPr>
                <a:t>Beihang</a:t>
              </a:r>
              <a:r>
                <a:rPr lang="en-US" altLang="ja-JP" sz="1200" kern="1200" dirty="0" smtClean="0">
                  <a:latin typeface="Helvetica" charset="0"/>
                  <a:cs typeface="Helvetica" charset="0"/>
                </a:rPr>
                <a:t>), K.Y. Kwon (IBS), Y. Watanabe (KEK), K. Morita (Kyushu U.)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132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08501" y="3594102"/>
            <a:ext cx="901700" cy="6858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6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97628" y="176376"/>
            <a:ext cx="7312065" cy="663599"/>
          </a:xfrm>
        </p:spPr>
        <p:txBody>
          <a:bodyPr>
            <a:normAutofit/>
          </a:bodyPr>
          <a:lstStyle/>
          <a:p>
            <a:r>
              <a:rPr lang="en-US" sz="3100" dirty="0" smtClean="0"/>
              <a:t>Staffs and Students at WNSC</a:t>
            </a:r>
            <a:endParaRPr lang="en-US" dirty="0"/>
          </a:p>
        </p:txBody>
      </p:sp>
      <p:grpSp>
        <p:nvGrpSpPr>
          <p:cNvPr id="8" name="図形グループ 7"/>
          <p:cNvGrpSpPr/>
          <p:nvPr/>
        </p:nvGrpSpPr>
        <p:grpSpPr>
          <a:xfrm>
            <a:off x="-12324" y="1131946"/>
            <a:ext cx="1569772" cy="1894052"/>
            <a:chOff x="-77350" y="1140556"/>
            <a:chExt cx="1449025" cy="1894052"/>
          </a:xfrm>
        </p:grpSpPr>
        <p:pic>
          <p:nvPicPr>
            <p:cNvPr id="6" name="図 5" descr="IMG_0906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16" t="14744" r="52805" b="23343"/>
            <a:stretch/>
          </p:blipFill>
          <p:spPr>
            <a:xfrm>
              <a:off x="1" y="1140556"/>
              <a:ext cx="1371674" cy="1651000"/>
            </a:xfrm>
            <a:prstGeom prst="rect">
              <a:avLst/>
            </a:prstGeom>
          </p:spPr>
        </p:pic>
        <p:sp>
          <p:nvSpPr>
            <p:cNvPr id="7" name="テキスト ボックス 6"/>
            <p:cNvSpPr txBox="1"/>
            <p:nvPr/>
          </p:nvSpPr>
          <p:spPr>
            <a:xfrm>
              <a:off x="-77350" y="2726831"/>
              <a:ext cx="14273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latin typeface="ＤＦＰ隷書体"/>
                  <a:ea typeface="ＤＦＰ隷書体"/>
                  <a:cs typeface="ＤＦＰ隷書体"/>
                </a:rPr>
                <a:t>Wada, </a:t>
              </a:r>
              <a:r>
                <a:rPr lang="en-US" altLang="ja-JP" sz="1400" dirty="0" err="1" smtClean="0">
                  <a:latin typeface="ＤＦＰ隷書体"/>
                  <a:ea typeface="ＤＦＰ隷書体"/>
                  <a:cs typeface="ＤＦＰ隷書体"/>
                </a:rPr>
                <a:t>Michiharu</a:t>
              </a:r>
              <a:endParaRPr lang="en-US" sz="1400" dirty="0">
                <a:latin typeface="ＤＦＰ隷書体"/>
                <a:ea typeface="ＤＦＰ隷書体"/>
                <a:cs typeface="ＤＦＰ隷書体"/>
              </a:endParaRPr>
            </a:p>
          </p:txBody>
        </p:sp>
      </p:grpSp>
      <p:grpSp>
        <p:nvGrpSpPr>
          <p:cNvPr id="9" name="図形グループ 8"/>
          <p:cNvGrpSpPr/>
          <p:nvPr/>
        </p:nvGrpSpPr>
        <p:grpSpPr>
          <a:xfrm>
            <a:off x="1567369" y="1131946"/>
            <a:ext cx="1723549" cy="1894052"/>
            <a:chOff x="1442320" y="1140556"/>
            <a:chExt cx="1590972" cy="1894052"/>
          </a:xfrm>
        </p:grpSpPr>
        <p:pic>
          <p:nvPicPr>
            <p:cNvPr id="4" name="図 3" descr="IMG_0904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66" t="14009" r="16203" b="18688"/>
            <a:stretch/>
          </p:blipFill>
          <p:spPr>
            <a:xfrm>
              <a:off x="1575692" y="1140556"/>
              <a:ext cx="1378029" cy="1651000"/>
            </a:xfrm>
            <a:prstGeom prst="rect">
              <a:avLst/>
            </a:prstGeom>
          </p:spPr>
        </p:pic>
        <p:sp>
          <p:nvSpPr>
            <p:cNvPr id="15" name="テキスト ボックス 14"/>
            <p:cNvSpPr txBox="1"/>
            <p:nvPr/>
          </p:nvSpPr>
          <p:spPr>
            <a:xfrm>
              <a:off x="1442320" y="2726831"/>
              <a:ext cx="1590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latin typeface="ＤＦＰ隷書体"/>
                  <a:ea typeface="ＤＦＰ隷書体"/>
                  <a:cs typeface="ＤＦＰ隷書体"/>
                </a:rPr>
                <a:t>Watanabe, Yutaka</a:t>
              </a:r>
              <a:endParaRPr lang="en-US" sz="1400" dirty="0">
                <a:latin typeface="ＤＦＰ隷書体"/>
                <a:ea typeface="ＤＦＰ隷書体"/>
                <a:cs typeface="ＤＦＰ隷書体"/>
              </a:endParaRPr>
            </a:p>
          </p:txBody>
        </p:sp>
      </p:grpSp>
      <p:grpSp>
        <p:nvGrpSpPr>
          <p:cNvPr id="10" name="図形グループ 9"/>
          <p:cNvGrpSpPr/>
          <p:nvPr/>
        </p:nvGrpSpPr>
        <p:grpSpPr>
          <a:xfrm>
            <a:off x="5040461" y="1131946"/>
            <a:ext cx="1493016" cy="1894052"/>
            <a:chOff x="4557892" y="1140556"/>
            <a:chExt cx="1378169" cy="1894052"/>
          </a:xfrm>
        </p:grpSpPr>
        <p:pic>
          <p:nvPicPr>
            <p:cNvPr id="36" name="図 35" descr="IMG_0900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67" t="21355" r="47450" b="23087"/>
            <a:stretch/>
          </p:blipFill>
          <p:spPr>
            <a:xfrm>
              <a:off x="4557892" y="1140556"/>
              <a:ext cx="1378169" cy="1651000"/>
            </a:xfrm>
            <a:prstGeom prst="rect">
              <a:avLst/>
            </a:prstGeom>
          </p:spPr>
        </p:pic>
        <p:sp>
          <p:nvSpPr>
            <p:cNvPr id="16" name="テキスト ボックス 15"/>
            <p:cNvSpPr txBox="1"/>
            <p:nvPr/>
          </p:nvSpPr>
          <p:spPr>
            <a:xfrm>
              <a:off x="4715708" y="2726831"/>
              <a:ext cx="11766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pc="-130" dirty="0" err="1" smtClean="0">
                  <a:latin typeface="ＤＦＰ隷書体"/>
                  <a:ea typeface="ＤＦＰ隷書体"/>
                  <a:cs typeface="ＤＦＰ隷書体"/>
                </a:rPr>
                <a:t>Schury</a:t>
              </a:r>
              <a:r>
                <a:rPr lang="en-US" sz="1400" spc="-130" dirty="0" smtClean="0">
                  <a:latin typeface="ＤＦＰ隷書体"/>
                  <a:ea typeface="ＤＦＰ隷書体"/>
                  <a:cs typeface="ＤＦＰ隷書体"/>
                </a:rPr>
                <a:t>, Peter H.</a:t>
              </a:r>
              <a:endParaRPr lang="en-US" sz="1400" spc="-130" dirty="0">
                <a:latin typeface="ＤＦＰ隷書体"/>
                <a:ea typeface="ＤＦＰ隷書体"/>
                <a:cs typeface="ＤＦＰ隷書体"/>
              </a:endParaRPr>
            </a:p>
          </p:txBody>
        </p:sp>
      </p:grpSp>
      <p:grpSp>
        <p:nvGrpSpPr>
          <p:cNvPr id="11" name="図形グループ 10"/>
          <p:cNvGrpSpPr/>
          <p:nvPr/>
        </p:nvGrpSpPr>
        <p:grpSpPr>
          <a:xfrm>
            <a:off x="6681000" y="1131946"/>
            <a:ext cx="1636018" cy="1894052"/>
            <a:chOff x="6040248" y="1140556"/>
            <a:chExt cx="1510174" cy="1894052"/>
          </a:xfrm>
        </p:grpSpPr>
        <p:pic>
          <p:nvPicPr>
            <p:cNvPr id="35" name="図 34" descr="IMG_0899.JP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25" t="6840" r="11761" b="37602"/>
            <a:stretch/>
          </p:blipFill>
          <p:spPr>
            <a:xfrm>
              <a:off x="6078210" y="1140556"/>
              <a:ext cx="1379409" cy="1651000"/>
            </a:xfrm>
            <a:prstGeom prst="rect">
              <a:avLst/>
            </a:prstGeom>
          </p:spPr>
        </p:pic>
        <p:sp>
          <p:nvSpPr>
            <p:cNvPr id="17" name="テキスト ボックス 16"/>
            <p:cNvSpPr txBox="1"/>
            <p:nvPr/>
          </p:nvSpPr>
          <p:spPr>
            <a:xfrm>
              <a:off x="6040248" y="2726831"/>
              <a:ext cx="15101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err="1" smtClean="0">
                  <a:latin typeface="ＤＦＰ隷書体"/>
                  <a:ea typeface="ＤＦＰ隷書体"/>
                  <a:cs typeface="ＤＦＰ隷書体"/>
                </a:rPr>
                <a:t>Kakiguchi</a:t>
              </a:r>
              <a:r>
                <a:rPr lang="en-US" altLang="ja-JP" sz="1400" dirty="0" smtClean="0">
                  <a:latin typeface="ＤＦＰ隷書体"/>
                  <a:ea typeface="ＤＦＰ隷書体"/>
                  <a:cs typeface="ＤＦＰ隷書体"/>
                </a:rPr>
                <a:t>, Yutaka</a:t>
              </a:r>
              <a:endParaRPr lang="en-US" sz="1400" dirty="0">
                <a:latin typeface="ＤＦＰ隷書体"/>
                <a:ea typeface="ＤＦＰ隷書体"/>
                <a:cs typeface="ＤＦＰ隷書体"/>
              </a:endParaRPr>
            </a:p>
          </p:txBody>
        </p:sp>
      </p:grpSp>
      <p:grpSp>
        <p:nvGrpSpPr>
          <p:cNvPr id="12" name="図形グループ 11"/>
          <p:cNvGrpSpPr/>
          <p:nvPr/>
        </p:nvGrpSpPr>
        <p:grpSpPr>
          <a:xfrm>
            <a:off x="8358876" y="1131946"/>
            <a:ext cx="1544270" cy="1894052"/>
            <a:chOff x="7649919" y="1140556"/>
            <a:chExt cx="1425483" cy="1894052"/>
          </a:xfrm>
        </p:grpSpPr>
        <p:pic>
          <p:nvPicPr>
            <p:cNvPr id="3" name="図 2" descr="IMG_0903.JPG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44" t="12262" r="22638" b="12621"/>
            <a:stretch/>
          </p:blipFill>
          <p:spPr>
            <a:xfrm>
              <a:off x="7661008" y="1140556"/>
              <a:ext cx="1377856" cy="1651000"/>
            </a:xfrm>
            <a:prstGeom prst="rect">
              <a:avLst/>
            </a:prstGeom>
          </p:spPr>
        </p:pic>
        <p:sp>
          <p:nvSpPr>
            <p:cNvPr id="18" name="テキスト ボックス 17"/>
            <p:cNvSpPr txBox="1"/>
            <p:nvPr/>
          </p:nvSpPr>
          <p:spPr>
            <a:xfrm>
              <a:off x="7649919" y="2726831"/>
              <a:ext cx="14254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latin typeface="ＤＦＰ隷書体"/>
                  <a:ea typeface="ＤＦＰ隷書体"/>
                  <a:cs typeface="ＤＦＰ隷書体"/>
                </a:rPr>
                <a:t>Oyaizu, </a:t>
              </a:r>
              <a:r>
                <a:rPr lang="en-US" altLang="ja-JP" sz="1400" dirty="0" err="1" smtClean="0">
                  <a:latin typeface="ＤＦＰ隷書体"/>
                  <a:ea typeface="ＤＦＰ隷書体"/>
                  <a:cs typeface="ＤＦＰ隷書体"/>
                </a:rPr>
                <a:t>Michihiro</a:t>
              </a:r>
              <a:endParaRPr lang="en-US" sz="1400" dirty="0">
                <a:latin typeface="ＤＦＰ隷書体"/>
                <a:ea typeface="ＤＦＰ隷書体"/>
                <a:cs typeface="ＤＦＰ隷書体"/>
              </a:endParaRPr>
            </a:p>
          </p:txBody>
        </p:sp>
      </p:grpSp>
      <p:grpSp>
        <p:nvGrpSpPr>
          <p:cNvPr id="13" name="図形グループ 12"/>
          <p:cNvGrpSpPr/>
          <p:nvPr/>
        </p:nvGrpSpPr>
        <p:grpSpPr>
          <a:xfrm>
            <a:off x="1739031" y="3017725"/>
            <a:ext cx="1485062" cy="1895570"/>
            <a:chOff x="4637" y="3080032"/>
            <a:chExt cx="1370825" cy="1895570"/>
          </a:xfrm>
        </p:grpSpPr>
        <p:pic>
          <p:nvPicPr>
            <p:cNvPr id="32" name="図 31" descr="IMG_0896.JPG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18" t="13031" r="46761" b="31204"/>
            <a:stretch/>
          </p:blipFill>
          <p:spPr>
            <a:xfrm>
              <a:off x="4637" y="3080032"/>
              <a:ext cx="1370825" cy="1651000"/>
            </a:xfrm>
            <a:prstGeom prst="rect">
              <a:avLst/>
            </a:prstGeom>
          </p:spPr>
        </p:pic>
        <p:sp>
          <p:nvSpPr>
            <p:cNvPr id="19" name="テキスト ボックス 18"/>
            <p:cNvSpPr txBox="1"/>
            <p:nvPr/>
          </p:nvSpPr>
          <p:spPr>
            <a:xfrm>
              <a:off x="39871" y="4667825"/>
              <a:ext cx="13305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pc="-130" dirty="0" smtClean="0">
                  <a:latin typeface="ＤＦＰ隷書体"/>
                  <a:ea typeface="ＤＦＰ隷書体"/>
                  <a:cs typeface="ＤＦＰ隷書体"/>
                </a:rPr>
                <a:t>Park, </a:t>
              </a:r>
              <a:r>
                <a:rPr lang="en-US" sz="1400" spc="-130" dirty="0" err="1" smtClean="0">
                  <a:latin typeface="ＤＦＰ隷書体"/>
                  <a:ea typeface="ＤＦＰ隷書体"/>
                  <a:cs typeface="ＤＦＰ隷書体"/>
                </a:rPr>
                <a:t>Jinhyung</a:t>
              </a:r>
              <a:r>
                <a:rPr lang="en-US" sz="1400" spc="-130" dirty="0" smtClean="0">
                  <a:latin typeface="ＤＦＰ隷書体"/>
                  <a:ea typeface="ＤＦＰ隷書体"/>
                  <a:cs typeface="ＤＦＰ隷書体"/>
                </a:rPr>
                <a:t> (IBS)</a:t>
              </a:r>
              <a:endParaRPr lang="en-US" sz="1400" spc="-130" dirty="0">
                <a:latin typeface="ＤＦＰ隷書体"/>
                <a:ea typeface="ＤＦＰ隷書体"/>
                <a:cs typeface="ＤＦＰ隷書体"/>
              </a:endParaRPr>
            </a:p>
          </p:txBody>
        </p:sp>
      </p:grpSp>
      <p:grpSp>
        <p:nvGrpSpPr>
          <p:cNvPr id="14" name="図形グループ 13"/>
          <p:cNvGrpSpPr/>
          <p:nvPr/>
        </p:nvGrpSpPr>
        <p:grpSpPr>
          <a:xfrm>
            <a:off x="3313210" y="3017725"/>
            <a:ext cx="1620957" cy="1895570"/>
            <a:chOff x="1526527" y="3080032"/>
            <a:chExt cx="1496267" cy="1895570"/>
          </a:xfrm>
        </p:grpSpPr>
        <p:pic>
          <p:nvPicPr>
            <p:cNvPr id="31" name="図 30" descr="IMG_0895.JPG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38" t="8676" r="52079" b="35599"/>
            <a:stretch/>
          </p:blipFill>
          <p:spPr>
            <a:xfrm>
              <a:off x="1579344" y="3080032"/>
              <a:ext cx="1374259" cy="1651000"/>
            </a:xfrm>
            <a:prstGeom prst="rect">
              <a:avLst/>
            </a:prstGeom>
          </p:spPr>
        </p:pic>
        <p:sp>
          <p:nvSpPr>
            <p:cNvPr id="20" name="テキスト ボックス 19"/>
            <p:cNvSpPr txBox="1"/>
            <p:nvPr/>
          </p:nvSpPr>
          <p:spPr>
            <a:xfrm>
              <a:off x="1526527" y="4667825"/>
              <a:ext cx="14962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pc="-130" dirty="0" smtClean="0">
                  <a:latin typeface="ＤＦＰ隷書体"/>
                  <a:ea typeface="ＤＦＰ隷書体"/>
                  <a:cs typeface="ＤＦＰ隷書体"/>
                </a:rPr>
                <a:t>Moon, Jun-young (IBS)</a:t>
              </a:r>
              <a:endParaRPr lang="en-US" sz="1400" spc="-130" dirty="0">
                <a:latin typeface="ＤＦＰ隷書体"/>
                <a:ea typeface="ＤＦＰ隷書体"/>
                <a:cs typeface="ＤＦＰ隷書体"/>
              </a:endParaRPr>
            </a:p>
          </p:txBody>
        </p:sp>
      </p:grpSp>
      <p:grpSp>
        <p:nvGrpSpPr>
          <p:cNvPr id="25" name="図形グループ 24"/>
          <p:cNvGrpSpPr/>
          <p:nvPr/>
        </p:nvGrpSpPr>
        <p:grpSpPr>
          <a:xfrm>
            <a:off x="83695" y="3017725"/>
            <a:ext cx="1488183" cy="1895570"/>
            <a:chOff x="3190944" y="3080032"/>
            <a:chExt cx="1373708" cy="1895570"/>
          </a:xfrm>
        </p:grpSpPr>
        <p:pic>
          <p:nvPicPr>
            <p:cNvPr id="34" name="図 33" descr="IMG_0898.JPG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35" t="8714" r="54444" b="35564"/>
            <a:stretch/>
          </p:blipFill>
          <p:spPr>
            <a:xfrm>
              <a:off x="3190944" y="3080032"/>
              <a:ext cx="1371674" cy="1651000"/>
            </a:xfrm>
            <a:prstGeom prst="rect">
              <a:avLst/>
            </a:prstGeom>
          </p:spPr>
        </p:pic>
        <p:sp>
          <p:nvSpPr>
            <p:cNvPr id="21" name="テキスト ボックス 20"/>
            <p:cNvSpPr txBox="1"/>
            <p:nvPr/>
          </p:nvSpPr>
          <p:spPr>
            <a:xfrm>
              <a:off x="3259647" y="4667825"/>
              <a:ext cx="13050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latin typeface="ＤＦＰ隷書体"/>
                  <a:ea typeface="ＤＦＰ隷書体"/>
                  <a:cs typeface="ＤＦＰ隷書体"/>
                </a:rPr>
                <a:t>Izawa, </a:t>
              </a:r>
              <a:r>
                <a:rPr lang="en-US" altLang="ja-JP" sz="1400" dirty="0" err="1" smtClean="0">
                  <a:latin typeface="ＤＦＰ隷書体"/>
                  <a:ea typeface="ＤＦＰ隷書体"/>
                  <a:cs typeface="ＤＦＰ隷書体"/>
                </a:rPr>
                <a:t>Machiko</a:t>
              </a:r>
              <a:endParaRPr lang="en-US" sz="1400" dirty="0">
                <a:latin typeface="ＤＦＰ隷書体"/>
                <a:ea typeface="ＤＦＰ隷書体"/>
                <a:cs typeface="ＤＦＰ隷書体"/>
              </a:endParaRPr>
            </a:p>
          </p:txBody>
        </p:sp>
      </p:grpSp>
      <p:grpSp>
        <p:nvGrpSpPr>
          <p:cNvPr id="26" name="図形グループ 25"/>
          <p:cNvGrpSpPr/>
          <p:nvPr/>
        </p:nvGrpSpPr>
        <p:grpSpPr>
          <a:xfrm>
            <a:off x="76962" y="4936092"/>
            <a:ext cx="1492866" cy="1883424"/>
            <a:chOff x="4421340" y="4961977"/>
            <a:chExt cx="1378029" cy="1883424"/>
          </a:xfrm>
        </p:grpSpPr>
        <p:pic>
          <p:nvPicPr>
            <p:cNvPr id="5" name="図 4" descr="IMG_0905.JPG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06" t="14745" r="39093" b="29662"/>
            <a:stretch/>
          </p:blipFill>
          <p:spPr>
            <a:xfrm>
              <a:off x="4421340" y="4961977"/>
              <a:ext cx="1378029" cy="1651000"/>
            </a:xfrm>
            <a:prstGeom prst="rect">
              <a:avLst/>
            </a:prstGeom>
          </p:spPr>
        </p:pic>
        <p:sp>
          <p:nvSpPr>
            <p:cNvPr id="22" name="テキスト ボックス 21"/>
            <p:cNvSpPr txBox="1"/>
            <p:nvPr/>
          </p:nvSpPr>
          <p:spPr>
            <a:xfrm>
              <a:off x="4532876" y="6537624"/>
              <a:ext cx="11529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dirty="0" smtClean="0">
                  <a:latin typeface="ＤＦＰ隷書体"/>
                  <a:ea typeface="ＤＦＰ隷書体"/>
                  <a:cs typeface="ＤＦＰ隷書体"/>
                </a:rPr>
                <a:t>Kimura, </a:t>
              </a:r>
              <a:r>
                <a:rPr lang="en-US" altLang="ja-JP" sz="1400" dirty="0" err="1" smtClean="0">
                  <a:latin typeface="ＤＦＰ隷書体"/>
                  <a:ea typeface="ＤＦＰ隷書体"/>
                  <a:cs typeface="ＤＦＰ隷書体"/>
                </a:rPr>
                <a:t>Sota</a:t>
              </a:r>
              <a:r>
                <a:rPr lang="en-US" altLang="ja-JP" sz="1400" dirty="0" smtClean="0">
                  <a:latin typeface="ＤＦＰ隷書体"/>
                  <a:ea typeface="ＤＦＰ隷書体"/>
                  <a:cs typeface="ＤＦＰ隷書体"/>
                </a:rPr>
                <a:t> </a:t>
              </a:r>
              <a:endParaRPr lang="en-US" sz="1400" dirty="0">
                <a:latin typeface="ＤＦＰ隷書体"/>
                <a:ea typeface="ＤＦＰ隷書体"/>
                <a:cs typeface="ＤＦＰ隷書体"/>
              </a:endParaRPr>
            </a:p>
          </p:txBody>
        </p:sp>
      </p:grpSp>
      <p:grpSp>
        <p:nvGrpSpPr>
          <p:cNvPr id="27" name="図形グループ 26"/>
          <p:cNvGrpSpPr/>
          <p:nvPr/>
        </p:nvGrpSpPr>
        <p:grpSpPr>
          <a:xfrm>
            <a:off x="1721604" y="4936092"/>
            <a:ext cx="1481420" cy="1883424"/>
            <a:chOff x="5997038" y="4961977"/>
            <a:chExt cx="1367465" cy="1883424"/>
          </a:xfrm>
        </p:grpSpPr>
        <p:pic>
          <p:nvPicPr>
            <p:cNvPr id="38" name="図 37" descr="IMG_0902.JPG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04" t="13716" r="42775" b="30391"/>
            <a:stretch/>
          </p:blipFill>
          <p:spPr>
            <a:xfrm>
              <a:off x="5997038" y="4961977"/>
              <a:ext cx="1367465" cy="1651000"/>
            </a:xfrm>
            <a:prstGeom prst="rect">
              <a:avLst/>
            </a:prstGeom>
          </p:spPr>
        </p:pic>
        <p:sp>
          <p:nvSpPr>
            <p:cNvPr id="23" name="テキスト ボックス 22"/>
            <p:cNvSpPr txBox="1"/>
            <p:nvPr/>
          </p:nvSpPr>
          <p:spPr>
            <a:xfrm>
              <a:off x="6091408" y="6537624"/>
              <a:ext cx="11787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dirty="0" err="1" smtClean="0">
                  <a:latin typeface="ＤＦＰ隷書体"/>
                  <a:ea typeface="ＤＦＰ隷書体"/>
                  <a:cs typeface="ＤＦＰ隷書体"/>
                </a:rPr>
                <a:t>Mukai</a:t>
              </a:r>
              <a:r>
                <a:rPr lang="en-US" altLang="ja-JP" sz="1400" dirty="0" smtClean="0">
                  <a:latin typeface="ＤＦＰ隷書体"/>
                  <a:ea typeface="ＤＦＰ隷書体"/>
                  <a:cs typeface="ＤＦＰ隷書体"/>
                </a:rPr>
                <a:t>, </a:t>
              </a:r>
              <a:r>
                <a:rPr lang="en-US" altLang="ja-JP" sz="1400" dirty="0" err="1" smtClean="0">
                  <a:latin typeface="ＤＦＰ隷書体"/>
                  <a:ea typeface="ＤＦＰ隷書体"/>
                  <a:cs typeface="ＤＦＰ隷書体"/>
                </a:rPr>
                <a:t>Momo</a:t>
              </a:r>
              <a:endParaRPr lang="en-US" sz="1400" dirty="0">
                <a:latin typeface="ＤＦＰ隷書体"/>
                <a:ea typeface="ＤＦＰ隷書体"/>
                <a:cs typeface="ＤＦＰ隷書体"/>
              </a:endParaRPr>
            </a:p>
          </p:txBody>
        </p:sp>
      </p:grpSp>
      <p:grpSp>
        <p:nvGrpSpPr>
          <p:cNvPr id="28" name="図形グループ 27"/>
          <p:cNvGrpSpPr/>
          <p:nvPr/>
        </p:nvGrpSpPr>
        <p:grpSpPr>
          <a:xfrm>
            <a:off x="3351793" y="4936092"/>
            <a:ext cx="1531188" cy="1883424"/>
            <a:chOff x="7600969" y="4961977"/>
            <a:chExt cx="1413406" cy="1883424"/>
          </a:xfrm>
        </p:grpSpPr>
        <p:pic>
          <p:nvPicPr>
            <p:cNvPr id="33" name="図 32" descr="IMG_0897.JPG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08" t="1714" r="22199" b="32809"/>
            <a:stretch/>
          </p:blipFill>
          <p:spPr>
            <a:xfrm>
              <a:off x="7627811" y="4961977"/>
              <a:ext cx="1374848" cy="1651000"/>
            </a:xfrm>
            <a:prstGeom prst="rect">
              <a:avLst/>
            </a:prstGeom>
          </p:spPr>
        </p:pic>
        <p:sp>
          <p:nvSpPr>
            <p:cNvPr id="24" name="テキスト ボックス 23"/>
            <p:cNvSpPr txBox="1"/>
            <p:nvPr/>
          </p:nvSpPr>
          <p:spPr>
            <a:xfrm>
              <a:off x="7600969" y="6537624"/>
              <a:ext cx="14134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pc="-130" dirty="0" err="1" smtClean="0">
                  <a:latin typeface="ＤＦＰ隷書体"/>
                  <a:ea typeface="ＤＦＰ隷書体"/>
                  <a:cs typeface="ＤＦＰ隷書体"/>
                </a:rPr>
                <a:t>Murad</a:t>
              </a:r>
              <a:r>
                <a:rPr lang="en-US" sz="1400" spc="-130" dirty="0" smtClean="0">
                  <a:latin typeface="ＤＦＰ隷書体"/>
                  <a:ea typeface="ＤＦＰ隷書体"/>
                  <a:cs typeface="ＤＦＰ隷書体"/>
                </a:rPr>
                <a:t> Ahmed, MD.</a:t>
              </a:r>
              <a:endParaRPr lang="en-US" sz="1400" spc="-130" dirty="0">
                <a:latin typeface="ＤＦＰ隷書体"/>
                <a:ea typeface="ＤＦＰ隷書体"/>
                <a:cs typeface="ＤＦＰ隷書体"/>
              </a:endParaRPr>
            </a:p>
          </p:txBody>
        </p:sp>
      </p:grpSp>
      <p:grpSp>
        <p:nvGrpSpPr>
          <p:cNvPr id="30" name="図形グループ 29"/>
          <p:cNvGrpSpPr/>
          <p:nvPr/>
        </p:nvGrpSpPr>
        <p:grpSpPr>
          <a:xfrm>
            <a:off x="3163227" y="1131949"/>
            <a:ext cx="1877438" cy="1898379"/>
            <a:chOff x="2890977" y="1140192"/>
            <a:chExt cx="1733023" cy="1898379"/>
          </a:xfrm>
        </p:grpSpPr>
        <p:pic>
          <p:nvPicPr>
            <p:cNvPr id="29" name="図 28" descr="IMG_0911.JPG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77" t="15916" r="25149" b="17184"/>
            <a:stretch/>
          </p:blipFill>
          <p:spPr>
            <a:xfrm>
              <a:off x="3071796" y="1140192"/>
              <a:ext cx="1377856" cy="1651000"/>
            </a:xfrm>
            <a:prstGeom prst="rect">
              <a:avLst/>
            </a:prstGeom>
          </p:spPr>
        </p:pic>
        <p:sp>
          <p:nvSpPr>
            <p:cNvPr id="39" name="テキスト ボックス 38"/>
            <p:cNvSpPr txBox="1"/>
            <p:nvPr/>
          </p:nvSpPr>
          <p:spPr>
            <a:xfrm>
              <a:off x="2890977" y="2730794"/>
              <a:ext cx="17330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latin typeface="ＤＦＰ隷書体"/>
                  <a:ea typeface="ＤＦＰ隷書体"/>
                  <a:cs typeface="ＤＦＰ隷書体"/>
                </a:rPr>
                <a:t>Hirayama, Yoshikazu</a:t>
              </a:r>
              <a:endParaRPr lang="en-US" sz="1400" dirty="0">
                <a:latin typeface="ＤＦＰ隷書体"/>
                <a:ea typeface="ＤＦＰ隷書体"/>
                <a:cs typeface="ＤＦＰ隷書体"/>
              </a:endParaRPr>
            </a:p>
          </p:txBody>
        </p:sp>
      </p:grpSp>
      <p:pic>
        <p:nvPicPr>
          <p:cNvPr id="40" name="図 39" descr="IMG_0918.JPG"/>
          <p:cNvPicPr>
            <a:picLocks noChangeAspect="1"/>
          </p:cNvPicPr>
          <p:nvPr/>
        </p:nvPicPr>
        <p:blipFill rotWithShape="1">
          <a:blip r:embed="rId15" cstate="print">
            <a:alphaModFix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0" t="14189" r="1150" b="20035"/>
          <a:stretch/>
        </p:blipFill>
        <p:spPr>
          <a:xfrm>
            <a:off x="5395512" y="3077602"/>
            <a:ext cx="4135583" cy="1919111"/>
          </a:xfrm>
          <a:prstGeom prst="rect">
            <a:avLst/>
          </a:prstGeom>
        </p:spPr>
      </p:pic>
      <p:sp>
        <p:nvSpPr>
          <p:cNvPr id="44" name="正方形/長方形 43"/>
          <p:cNvSpPr/>
          <p:nvPr/>
        </p:nvSpPr>
        <p:spPr>
          <a:xfrm>
            <a:off x="4925144" y="5242197"/>
            <a:ext cx="4955203" cy="14465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200" dirty="0" smtClean="0"/>
              <a:t>for group activities, </a:t>
            </a:r>
          </a:p>
          <a:p>
            <a:r>
              <a:rPr lang="en-US" sz="2200" dirty="0" smtClean="0">
                <a:solidFill>
                  <a:srgbClr val="0000FF"/>
                </a:solidFill>
              </a:rPr>
              <a:t>→</a:t>
            </a:r>
            <a:r>
              <a:rPr lang="en-US" sz="2200" dirty="0">
                <a:solidFill>
                  <a:srgbClr val="0000FF"/>
                </a:solidFill>
              </a:rPr>
              <a:t>http://</a:t>
            </a:r>
            <a:r>
              <a:rPr lang="en-US" sz="2200" dirty="0" err="1">
                <a:solidFill>
                  <a:srgbClr val="0000FF"/>
                </a:solidFill>
              </a:rPr>
              <a:t>research.kek.jp</a:t>
            </a:r>
            <a:r>
              <a:rPr lang="en-US" sz="2200" dirty="0">
                <a:solidFill>
                  <a:srgbClr val="0000FF"/>
                </a:solidFill>
              </a:rPr>
              <a:t>/group/</a:t>
            </a:r>
            <a:r>
              <a:rPr lang="en-US" sz="2200" dirty="0" err="1">
                <a:solidFill>
                  <a:srgbClr val="0000FF"/>
                </a:solidFill>
              </a:rPr>
              <a:t>wnsc</a:t>
            </a:r>
            <a:r>
              <a:rPr lang="en-US" sz="2200" dirty="0">
                <a:solidFill>
                  <a:srgbClr val="0000FF"/>
                </a:solidFill>
              </a:rPr>
              <a:t>/en</a:t>
            </a:r>
            <a:r>
              <a:rPr lang="en-US" sz="2200" dirty="0" smtClean="0">
                <a:solidFill>
                  <a:srgbClr val="0000FF"/>
                </a:solidFill>
              </a:rPr>
              <a:t>/</a:t>
            </a:r>
          </a:p>
          <a:p>
            <a:r>
              <a:rPr lang="en-US" altLang="ja-JP" sz="2200" dirty="0" smtClean="0"/>
              <a:t>for </a:t>
            </a:r>
            <a:r>
              <a:rPr lang="en-US" altLang="ja-JP" sz="2200" dirty="0"/>
              <a:t>contact the SSRI-PNS</a:t>
            </a:r>
          </a:p>
          <a:p>
            <a:r>
              <a:rPr lang="en-US" altLang="ja-JP" sz="2200" dirty="0" smtClean="0">
                <a:solidFill>
                  <a:srgbClr val="0000FF"/>
                </a:solidFill>
              </a:rPr>
              <a:t> →</a:t>
            </a:r>
            <a:r>
              <a:rPr lang="en-US" altLang="ja-JP" sz="2200" dirty="0" err="1">
                <a:solidFill>
                  <a:srgbClr val="0000FF"/>
                </a:solidFill>
              </a:rPr>
              <a:t>SSRI-PNS_contact@</a:t>
            </a:r>
            <a:r>
              <a:rPr lang="en-US" altLang="ja-JP" sz="2200" dirty="0" err="1" smtClean="0">
                <a:solidFill>
                  <a:srgbClr val="0000FF"/>
                </a:solidFill>
              </a:rPr>
              <a:t>kek.jp</a:t>
            </a:r>
            <a:endParaRPr lang="en-US" altLang="ja-JP" sz="2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92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タイトル 1"/>
          <p:cNvSpPr>
            <a:spLocks noGrp="1"/>
          </p:cNvSpPr>
          <p:nvPr>
            <p:ph type="title"/>
          </p:nvPr>
        </p:nvSpPr>
        <p:spPr>
          <a:xfrm>
            <a:off x="0" y="1"/>
            <a:ext cx="5104342" cy="574675"/>
          </a:xfrm>
        </p:spPr>
        <p:txBody>
          <a:bodyPr anchor="t"/>
          <a:lstStyle/>
          <a:p>
            <a:r>
              <a:rPr lang="en-US" altLang="ja-JP" sz="2400">
                <a:latin typeface="Arial" charset="0"/>
                <a:ea typeface="ＭＳ Ｐゴシック" charset="0"/>
                <a:cs typeface="ＭＳ Ｐゴシック" charset="0"/>
              </a:rPr>
              <a:t>How to reach the 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2400">
                <a:latin typeface="Arial" charset="0"/>
                <a:ea typeface="ＭＳ Ｐゴシック" charset="0"/>
                <a:cs typeface="ＭＳ Ｐゴシック" charset="0"/>
              </a:rPr>
              <a:t>Blank spot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2400">
                <a:latin typeface="Arial" charset="0"/>
                <a:ea typeface="ＭＳ Ｐゴシック" charset="0"/>
                <a:cs typeface="ＭＳ Ｐゴシック" charset="0"/>
              </a:rPr>
              <a:t> ?</a:t>
            </a:r>
          </a:p>
        </p:txBody>
      </p:sp>
      <p:sp>
        <p:nvSpPr>
          <p:cNvPr id="22530" name="正方形/長方形 88"/>
          <p:cNvSpPr>
            <a:spLocks noChangeArrowheads="1"/>
          </p:cNvSpPr>
          <p:nvPr/>
        </p:nvSpPr>
        <p:spPr bwMode="auto">
          <a:xfrm>
            <a:off x="1131623" y="431801"/>
            <a:ext cx="44181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ja-JP">
                <a:solidFill>
                  <a:srgbClr val="FF0000"/>
                </a:solidFill>
              </a:rPr>
              <a:t>Multi-nucleon transfer reactions (MNT) with </a:t>
            </a:r>
          </a:p>
          <a:p>
            <a:pPr algn="r">
              <a:spcAft>
                <a:spcPts val="600"/>
              </a:spcAft>
            </a:pPr>
            <a:r>
              <a:rPr lang="en-US" altLang="ja-JP">
                <a:solidFill>
                  <a:srgbClr val="FF0000"/>
                </a:solidFill>
              </a:rPr>
              <a:t>n-rich RNBs (~10 MeV/u)</a:t>
            </a:r>
          </a:p>
          <a:p>
            <a:pPr algn="r">
              <a:spcAft>
                <a:spcPts val="600"/>
              </a:spcAft>
            </a:pPr>
            <a:r>
              <a:rPr lang="en-US" altLang="ja-JP" sz="1400"/>
              <a:t>proposed by C.H. Dasso et al., PRL73(</a:t>
            </a:r>
            <a:r>
              <a:rPr lang="en-US" sz="1400"/>
              <a:t>‘</a:t>
            </a:r>
            <a:r>
              <a:rPr lang="en-US" altLang="ja-JP" sz="1400"/>
              <a:t>94)1907.</a:t>
            </a:r>
          </a:p>
        </p:txBody>
      </p:sp>
      <p:grpSp>
        <p:nvGrpSpPr>
          <p:cNvPr id="2" name="Group 1112"/>
          <p:cNvGrpSpPr>
            <a:grpSpLocks/>
          </p:cNvGrpSpPr>
          <p:nvPr/>
        </p:nvGrpSpPr>
        <p:grpSpPr bwMode="auto">
          <a:xfrm>
            <a:off x="5663274" y="688975"/>
            <a:ext cx="4249605" cy="2262188"/>
            <a:chOff x="3226" y="434"/>
            <a:chExt cx="2471" cy="1425"/>
          </a:xfrm>
        </p:grpSpPr>
        <p:grpSp>
          <p:nvGrpSpPr>
            <p:cNvPr id="22610" name="図形グループ 44"/>
            <p:cNvGrpSpPr>
              <a:grpSpLocks/>
            </p:cNvGrpSpPr>
            <p:nvPr/>
          </p:nvGrpSpPr>
          <p:grpSpPr bwMode="auto">
            <a:xfrm>
              <a:off x="3226" y="434"/>
              <a:ext cx="2471" cy="1425"/>
              <a:chOff x="5161175" y="591017"/>
              <a:chExt cx="3922713" cy="2261285"/>
            </a:xfrm>
          </p:grpSpPr>
          <p:pic>
            <p:nvPicPr>
              <p:cNvPr id="22613" name="Picture 30" descr="a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5"/>
              <a:stretch>
                <a:fillRect/>
              </a:stretch>
            </p:blipFill>
            <p:spPr bwMode="auto">
              <a:xfrm>
                <a:off x="5161175" y="591017"/>
                <a:ext cx="3922713" cy="22612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614" name="Oval 34"/>
              <p:cNvSpPr>
                <a:spLocks noChangeArrowheads="1"/>
              </p:cNvSpPr>
              <p:nvPr/>
            </p:nvSpPr>
            <p:spPr bwMode="auto">
              <a:xfrm>
                <a:off x="7315036" y="1117704"/>
                <a:ext cx="131533" cy="13153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15" name="Line 35"/>
              <p:cNvSpPr>
                <a:spLocks noChangeShapeType="1"/>
              </p:cNvSpPr>
              <p:nvPr/>
            </p:nvSpPr>
            <p:spPr bwMode="auto">
              <a:xfrm flipH="1">
                <a:off x="6673810" y="1199912"/>
                <a:ext cx="641226" cy="13975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16" name="Line 21"/>
              <p:cNvSpPr>
                <a:spLocks noChangeShapeType="1"/>
              </p:cNvSpPr>
              <p:nvPr/>
            </p:nvSpPr>
            <p:spPr bwMode="auto">
              <a:xfrm flipV="1">
                <a:off x="7336958" y="1669870"/>
                <a:ext cx="0" cy="933066"/>
              </a:xfrm>
              <a:prstGeom prst="line">
                <a:avLst/>
              </a:prstGeom>
              <a:noFill/>
              <a:ln w="76200" cmpd="tri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Text Box 16"/>
              <p:cNvSpPr txBox="1">
                <a:spLocks noChangeArrowheads="1"/>
              </p:cNvSpPr>
              <p:nvPr/>
            </p:nvSpPr>
            <p:spPr bwMode="auto">
              <a:xfrm>
                <a:off x="7217676" y="1862097"/>
                <a:ext cx="1255921" cy="6460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altLang="ja-JP" baseline="30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ea typeface="ＭＳ Ｐゴシック" charset="-128"/>
                    <a:cs typeface="ＭＳ Ｐゴシック" charset="-128"/>
                  </a:rPr>
                  <a:t>124</a:t>
                </a:r>
                <a:r>
                  <a:rPr lang="en-US" altLang="ja-JP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ea typeface="ＭＳ Ｐゴシック" charset="-128"/>
                    <a:cs typeface="ＭＳ Ｐゴシック" charset="-128"/>
                  </a:rPr>
                  <a:t>Xe(stable)</a:t>
                </a:r>
                <a:r>
                  <a:rPr lang="en-US" altLang="ja-JP" dirty="0">
                    <a:ea typeface="ＭＳ Ｐゴシック" charset="-128"/>
                    <a:cs typeface="ＭＳ Ｐゴシック" charset="-128"/>
                  </a:rPr>
                  <a:t> </a:t>
                </a:r>
              </a:p>
              <a:p>
                <a:pPr algn="ctr">
                  <a:defRPr/>
                </a:pPr>
                <a:r>
                  <a:rPr lang="en-US" altLang="ja-JP" dirty="0">
                    <a:ea typeface="ＭＳ Ｐゴシック" charset="-128"/>
                    <a:cs typeface="ＭＳ Ｐゴシック" charset="-128"/>
                  </a:rPr>
                  <a:t>+ </a:t>
                </a:r>
                <a:r>
                  <a:rPr lang="en-US" altLang="ja-JP" baseline="30000" dirty="0">
                    <a:ea typeface="ＭＳ Ｐゴシック" charset="-128"/>
                    <a:cs typeface="ＭＳ Ｐゴシック" charset="-128"/>
                  </a:rPr>
                  <a:t>208</a:t>
                </a:r>
                <a:r>
                  <a:rPr lang="en-US" altLang="ja-JP" dirty="0">
                    <a:ea typeface="ＭＳ Ｐゴシック" charset="-128"/>
                    <a:cs typeface="ＭＳ Ｐゴシック" charset="-128"/>
                  </a:rPr>
                  <a:t>Pb</a:t>
                </a:r>
              </a:p>
            </p:txBody>
          </p:sp>
        </p:grpSp>
        <p:sp>
          <p:nvSpPr>
            <p:cNvPr id="22611" name="Line 1102"/>
            <p:cNvSpPr>
              <a:spLocks noChangeShapeType="1"/>
            </p:cNvSpPr>
            <p:nvPr/>
          </p:nvSpPr>
          <p:spPr bwMode="auto">
            <a:xfrm flipV="1">
              <a:off x="3470" y="466"/>
              <a:ext cx="900" cy="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2612" name="Text Box 1109"/>
            <p:cNvSpPr txBox="1">
              <a:spLocks noChangeArrowheads="1"/>
            </p:cNvSpPr>
            <p:nvPr/>
          </p:nvSpPr>
          <p:spPr bwMode="auto">
            <a:xfrm>
              <a:off x="4838" y="871"/>
              <a:ext cx="54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altLang="ja-JP" sz="1400"/>
                <a:t>N/Z=1.43</a:t>
              </a:r>
            </a:p>
          </p:txBody>
        </p:sp>
      </p:grpSp>
      <p:grpSp>
        <p:nvGrpSpPr>
          <p:cNvPr id="4" name="Group 1113"/>
          <p:cNvGrpSpPr>
            <a:grpSpLocks/>
          </p:cNvGrpSpPr>
          <p:nvPr/>
        </p:nvGrpSpPr>
        <p:grpSpPr bwMode="auto">
          <a:xfrm>
            <a:off x="5659835" y="2690814"/>
            <a:ext cx="4249605" cy="2219325"/>
            <a:chOff x="3224" y="1695"/>
            <a:chExt cx="2471" cy="1398"/>
          </a:xfrm>
        </p:grpSpPr>
        <p:grpSp>
          <p:nvGrpSpPr>
            <p:cNvPr id="22601" name="図形グループ 63"/>
            <p:cNvGrpSpPr>
              <a:grpSpLocks/>
            </p:cNvGrpSpPr>
            <p:nvPr/>
          </p:nvGrpSpPr>
          <p:grpSpPr bwMode="auto">
            <a:xfrm>
              <a:off x="3224" y="1695"/>
              <a:ext cx="2471" cy="1398"/>
              <a:chOff x="5118100" y="2690813"/>
              <a:chExt cx="3922713" cy="2219325"/>
            </a:xfrm>
          </p:grpSpPr>
          <p:grpSp>
            <p:nvGrpSpPr>
              <p:cNvPr id="22604" name="図形グループ 40"/>
              <p:cNvGrpSpPr>
                <a:grpSpLocks/>
              </p:cNvGrpSpPr>
              <p:nvPr/>
            </p:nvGrpSpPr>
            <p:grpSpPr bwMode="auto">
              <a:xfrm>
                <a:off x="5118100" y="2690813"/>
                <a:ext cx="3922713" cy="2219325"/>
                <a:chOff x="5132387" y="2592619"/>
                <a:chExt cx="3922713" cy="2219094"/>
              </a:xfrm>
            </p:grpSpPr>
            <p:pic>
              <p:nvPicPr>
                <p:cNvPr id="22606" name="Picture 24" descr="b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9367"/>
                <a:stretch>
                  <a:fillRect/>
                </a:stretch>
              </p:blipFill>
              <p:spPr bwMode="auto">
                <a:xfrm>
                  <a:off x="5132387" y="2592619"/>
                  <a:ext cx="3922713" cy="22190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2607" name="Oval 28"/>
                <p:cNvSpPr>
                  <a:spLocks noChangeArrowheads="1"/>
                </p:cNvSpPr>
                <p:nvPr/>
              </p:nvSpPr>
              <p:spPr bwMode="auto">
                <a:xfrm>
                  <a:off x="7253365" y="3093556"/>
                  <a:ext cx="131533" cy="131534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08" name="Line 29"/>
                <p:cNvSpPr>
                  <a:spLocks noChangeShapeType="1"/>
                </p:cNvSpPr>
                <p:nvPr/>
              </p:nvSpPr>
              <p:spPr bwMode="auto">
                <a:xfrm>
                  <a:off x="7319131" y="3225090"/>
                  <a:ext cx="0" cy="20552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9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7334203" y="3629281"/>
                  <a:ext cx="0" cy="933066"/>
                </a:xfrm>
                <a:prstGeom prst="line">
                  <a:avLst/>
                </a:prstGeom>
                <a:noFill/>
                <a:ln w="76200" cmpd="tri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24" name="Text Box 8"/>
              <p:cNvSpPr txBox="1">
                <a:spLocks noChangeArrowheads="1"/>
              </p:cNvSpPr>
              <p:nvPr/>
            </p:nvSpPr>
            <p:spPr bwMode="auto">
              <a:xfrm>
                <a:off x="7388915" y="4021138"/>
                <a:ext cx="1255921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altLang="ja-JP" baseline="30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ea typeface="ＭＳ Ｐゴシック" charset="-128"/>
                    <a:cs typeface="ＭＳ Ｐゴシック" charset="-128"/>
                  </a:rPr>
                  <a:t>136</a:t>
                </a:r>
                <a:r>
                  <a:rPr lang="en-US" altLang="ja-JP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ea typeface="ＭＳ Ｐゴシック" charset="-128"/>
                    <a:cs typeface="ＭＳ Ｐゴシック" charset="-128"/>
                  </a:rPr>
                  <a:t>Xe(stable)</a:t>
                </a:r>
                <a:r>
                  <a:rPr lang="en-US" altLang="ja-JP" dirty="0">
                    <a:ea typeface="ＭＳ Ｐゴシック" charset="-128"/>
                    <a:cs typeface="ＭＳ Ｐゴシック" charset="-128"/>
                  </a:rPr>
                  <a:t> </a:t>
                </a:r>
              </a:p>
              <a:p>
                <a:pPr algn="ctr">
                  <a:defRPr/>
                </a:pPr>
                <a:r>
                  <a:rPr lang="en-US" altLang="ja-JP" dirty="0">
                    <a:ea typeface="ＭＳ Ｐゴシック" charset="-128"/>
                    <a:cs typeface="ＭＳ Ｐゴシック" charset="-128"/>
                  </a:rPr>
                  <a:t>+ </a:t>
                </a:r>
                <a:r>
                  <a:rPr lang="en-US" altLang="ja-JP" baseline="30000" dirty="0">
                    <a:ea typeface="ＭＳ Ｐゴシック" charset="-128"/>
                    <a:cs typeface="ＭＳ Ｐゴシック" charset="-128"/>
                  </a:rPr>
                  <a:t>208</a:t>
                </a:r>
                <a:r>
                  <a:rPr lang="en-US" altLang="ja-JP" dirty="0">
                    <a:ea typeface="ＭＳ Ｐゴシック" charset="-128"/>
                    <a:cs typeface="ＭＳ Ｐゴシック" charset="-128"/>
                  </a:rPr>
                  <a:t>Pb</a:t>
                </a:r>
              </a:p>
            </p:txBody>
          </p:sp>
        </p:grpSp>
        <p:sp>
          <p:nvSpPr>
            <p:cNvPr id="22602" name="Line 1107"/>
            <p:cNvSpPr>
              <a:spLocks noChangeShapeType="1"/>
            </p:cNvSpPr>
            <p:nvPr/>
          </p:nvSpPr>
          <p:spPr bwMode="auto">
            <a:xfrm flipH="1">
              <a:off x="3468" y="1700"/>
              <a:ext cx="1644" cy="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2603" name="Text Box 1110"/>
            <p:cNvSpPr txBox="1">
              <a:spLocks noChangeArrowheads="1"/>
            </p:cNvSpPr>
            <p:nvPr/>
          </p:nvSpPr>
          <p:spPr bwMode="auto">
            <a:xfrm>
              <a:off x="3502" y="1799"/>
              <a:ext cx="54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altLang="ja-JP" sz="1400"/>
                <a:t>N/Z=1.51</a:t>
              </a:r>
            </a:p>
          </p:txBody>
        </p:sp>
      </p:grpSp>
      <p:grpSp>
        <p:nvGrpSpPr>
          <p:cNvPr id="7" name="Group 1114"/>
          <p:cNvGrpSpPr>
            <a:grpSpLocks/>
          </p:cNvGrpSpPr>
          <p:nvPr/>
        </p:nvGrpSpPr>
        <p:grpSpPr bwMode="auto">
          <a:xfrm>
            <a:off x="5658115" y="4602164"/>
            <a:ext cx="4249606" cy="2255837"/>
            <a:chOff x="3223" y="2899"/>
            <a:chExt cx="2471" cy="1421"/>
          </a:xfrm>
        </p:grpSpPr>
        <p:grpSp>
          <p:nvGrpSpPr>
            <p:cNvPr id="22592" name="図形グループ 64"/>
            <p:cNvGrpSpPr>
              <a:grpSpLocks/>
            </p:cNvGrpSpPr>
            <p:nvPr/>
          </p:nvGrpSpPr>
          <p:grpSpPr bwMode="auto">
            <a:xfrm>
              <a:off x="3223" y="2899"/>
              <a:ext cx="2471" cy="1421"/>
              <a:chOff x="5116513" y="4601395"/>
              <a:chExt cx="3922712" cy="2256605"/>
            </a:xfrm>
          </p:grpSpPr>
          <p:grpSp>
            <p:nvGrpSpPr>
              <p:cNvPr id="22595" name="図形グループ 39"/>
              <p:cNvGrpSpPr>
                <a:grpSpLocks/>
              </p:cNvGrpSpPr>
              <p:nvPr/>
            </p:nvGrpSpPr>
            <p:grpSpPr bwMode="auto">
              <a:xfrm>
                <a:off x="5116513" y="4657725"/>
                <a:ext cx="3922712" cy="2200275"/>
                <a:chOff x="5130800" y="4559300"/>
                <a:chExt cx="3922713" cy="2200274"/>
              </a:xfrm>
            </p:grpSpPr>
            <p:pic>
              <p:nvPicPr>
                <p:cNvPr id="22597" name="Picture 31" descr="d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0136"/>
                <a:stretch>
                  <a:fillRect/>
                </a:stretch>
              </p:blipFill>
              <p:spPr bwMode="auto">
                <a:xfrm>
                  <a:off x="5130800" y="4559300"/>
                  <a:ext cx="3922713" cy="22002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2598" name="Oval 32"/>
                <p:cNvSpPr>
                  <a:spLocks noChangeArrowheads="1"/>
                </p:cNvSpPr>
                <p:nvPr/>
              </p:nvSpPr>
              <p:spPr bwMode="auto">
                <a:xfrm>
                  <a:off x="6306381" y="5527818"/>
                  <a:ext cx="131533" cy="131534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599" name="Freeform 33"/>
                <p:cNvSpPr>
                  <a:spLocks/>
                </p:cNvSpPr>
                <p:nvPr/>
              </p:nvSpPr>
              <p:spPr bwMode="auto">
                <a:xfrm>
                  <a:off x="6437914" y="5626468"/>
                  <a:ext cx="328834" cy="131534"/>
                </a:xfrm>
                <a:custGeom>
                  <a:avLst/>
                  <a:gdLst>
                    <a:gd name="T0" fmla="*/ 0 w 240"/>
                    <a:gd name="T1" fmla="*/ 0 h 96"/>
                    <a:gd name="T2" fmla="*/ 2147483647 w 240"/>
                    <a:gd name="T3" fmla="*/ 2147483647 h 96"/>
                    <a:gd name="T4" fmla="*/ 2147483647 w 240"/>
                    <a:gd name="T5" fmla="*/ 2147483647 h 96"/>
                    <a:gd name="T6" fmla="*/ 0 60000 65536"/>
                    <a:gd name="T7" fmla="*/ 0 60000 65536"/>
                    <a:gd name="T8" fmla="*/ 0 60000 65536"/>
                    <a:gd name="T9" fmla="*/ 0 w 240"/>
                    <a:gd name="T10" fmla="*/ 0 h 96"/>
                    <a:gd name="T11" fmla="*/ 240 w 240"/>
                    <a:gd name="T12" fmla="*/ 96 h 9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0" h="96">
                      <a:moveTo>
                        <a:pt x="0" y="0"/>
                      </a:moveTo>
                      <a:cubicBezTo>
                        <a:pt x="28" y="16"/>
                        <a:pt x="56" y="32"/>
                        <a:pt x="96" y="48"/>
                      </a:cubicBezTo>
                      <a:cubicBezTo>
                        <a:pt x="136" y="64"/>
                        <a:pt x="188" y="80"/>
                        <a:pt x="240" y="96"/>
                      </a:cubicBezTo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0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7306583" y="5583993"/>
                  <a:ext cx="0" cy="933066"/>
                </a:xfrm>
                <a:prstGeom prst="line">
                  <a:avLst/>
                </a:prstGeom>
                <a:noFill/>
                <a:ln w="76200" cmpd="tri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26" name="Text Box 6"/>
              <p:cNvSpPr txBox="1">
                <a:spLocks noChangeArrowheads="1"/>
              </p:cNvSpPr>
              <p:nvPr/>
            </p:nvSpPr>
            <p:spPr bwMode="auto">
              <a:xfrm>
                <a:off x="5553484" y="4601395"/>
                <a:ext cx="1745434" cy="646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altLang="ja-JP" baseline="30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ea typeface="ＭＳ Ｐゴシック" charset="-128"/>
                    <a:cs typeface="ＭＳ Ｐゴシック" charset="-128"/>
                  </a:rPr>
                  <a:t>144</a:t>
                </a:r>
                <a:r>
                  <a:rPr lang="en-US" altLang="ja-JP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ea typeface="ＭＳ Ｐゴシック" charset="-128"/>
                    <a:cs typeface="ＭＳ Ｐゴシック" charset="-128"/>
                  </a:rPr>
                  <a:t>Xe(raidioactive)</a:t>
                </a:r>
                <a:r>
                  <a:rPr lang="en-US" altLang="ja-JP" dirty="0">
                    <a:ea typeface="ＭＳ Ｐゴシック" charset="-128"/>
                    <a:cs typeface="ＭＳ Ｐゴシック" charset="-128"/>
                  </a:rPr>
                  <a:t> </a:t>
                </a:r>
              </a:p>
              <a:p>
                <a:pPr algn="ctr">
                  <a:defRPr/>
                </a:pPr>
                <a:r>
                  <a:rPr lang="en-US" altLang="ja-JP" dirty="0">
                    <a:ea typeface="ＭＳ Ｐゴシック" charset="-128"/>
                    <a:cs typeface="ＭＳ Ｐゴシック" charset="-128"/>
                  </a:rPr>
                  <a:t>+ </a:t>
                </a:r>
                <a:r>
                  <a:rPr lang="en-US" altLang="ja-JP" baseline="30000" dirty="0">
                    <a:ea typeface="ＭＳ Ｐゴシック" charset="-128"/>
                    <a:cs typeface="ＭＳ Ｐゴシック" charset="-128"/>
                  </a:rPr>
                  <a:t>198</a:t>
                </a:r>
                <a:r>
                  <a:rPr lang="en-US" altLang="ja-JP" dirty="0">
                    <a:ea typeface="ＭＳ Ｐゴシック" charset="-128"/>
                    <a:cs typeface="ＭＳ Ｐゴシック" charset="-128"/>
                  </a:rPr>
                  <a:t>Pt</a:t>
                </a:r>
              </a:p>
            </p:txBody>
          </p:sp>
        </p:grpSp>
        <p:sp>
          <p:nvSpPr>
            <p:cNvPr id="22593" name="Line 1108"/>
            <p:cNvSpPr>
              <a:spLocks noChangeShapeType="1"/>
            </p:cNvSpPr>
            <p:nvPr/>
          </p:nvSpPr>
          <p:spPr bwMode="auto">
            <a:xfrm flipV="1">
              <a:off x="3466" y="3012"/>
              <a:ext cx="1978" cy="9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2594" name="Text Box 1111"/>
            <p:cNvSpPr txBox="1">
              <a:spLocks noChangeArrowheads="1"/>
            </p:cNvSpPr>
            <p:nvPr/>
          </p:nvSpPr>
          <p:spPr bwMode="auto">
            <a:xfrm>
              <a:off x="3494" y="3231"/>
              <a:ext cx="54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altLang="ja-JP" sz="1400"/>
                <a:t>N/Z=1.57</a:t>
              </a:r>
            </a:p>
          </p:txBody>
        </p:sp>
      </p:grpSp>
      <p:grpSp>
        <p:nvGrpSpPr>
          <p:cNvPr id="10" name="図形グループ 91"/>
          <p:cNvGrpSpPr>
            <a:grpSpLocks/>
          </p:cNvGrpSpPr>
          <p:nvPr/>
        </p:nvGrpSpPr>
        <p:grpSpPr bwMode="auto">
          <a:xfrm>
            <a:off x="330200" y="871538"/>
            <a:ext cx="5434542" cy="5999162"/>
            <a:chOff x="304800" y="871413"/>
            <a:chExt cx="5016500" cy="5999162"/>
          </a:xfrm>
        </p:grpSpPr>
        <p:grpSp>
          <p:nvGrpSpPr>
            <p:cNvPr id="22579" name="図形グループ 107"/>
            <p:cNvGrpSpPr>
              <a:grpSpLocks/>
            </p:cNvGrpSpPr>
            <p:nvPr/>
          </p:nvGrpSpPr>
          <p:grpSpPr bwMode="auto">
            <a:xfrm>
              <a:off x="304800" y="871413"/>
              <a:ext cx="5016500" cy="5999162"/>
              <a:chOff x="115888" y="750763"/>
              <a:chExt cx="5016500" cy="5999162"/>
            </a:xfrm>
          </p:grpSpPr>
          <p:grpSp>
            <p:nvGrpSpPr>
              <p:cNvPr id="22583" name="図形グループ 33"/>
              <p:cNvGrpSpPr>
                <a:grpSpLocks/>
              </p:cNvGrpSpPr>
              <p:nvPr/>
            </p:nvGrpSpPr>
            <p:grpSpPr bwMode="auto">
              <a:xfrm>
                <a:off x="115888" y="750763"/>
                <a:ext cx="5016500" cy="5999162"/>
                <a:chOff x="115888" y="750763"/>
                <a:chExt cx="5016500" cy="5999162"/>
              </a:xfrm>
            </p:grpSpPr>
            <p:grpSp>
              <p:nvGrpSpPr>
                <p:cNvPr id="22585" name="図形グループ 41"/>
                <p:cNvGrpSpPr>
                  <a:grpSpLocks/>
                </p:cNvGrpSpPr>
                <p:nvPr/>
              </p:nvGrpSpPr>
              <p:grpSpPr bwMode="auto">
                <a:xfrm>
                  <a:off x="115888" y="750763"/>
                  <a:ext cx="5016500" cy="5999162"/>
                  <a:chOff x="406401" y="850818"/>
                  <a:chExt cx="4517914" cy="6019800"/>
                </a:xfrm>
              </p:grpSpPr>
              <p:pic>
                <p:nvPicPr>
                  <p:cNvPr id="22589" name="図 4"/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8697" r="2269"/>
                  <a:stretch>
                    <a:fillRect/>
                  </a:stretch>
                </p:blipFill>
                <p:spPr bwMode="auto">
                  <a:xfrm>
                    <a:off x="406401" y="850818"/>
                    <a:ext cx="4517914" cy="60198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05" name="右中かっこ 104"/>
                  <p:cNvSpPr/>
                  <p:nvPr/>
                </p:nvSpPr>
                <p:spPr>
                  <a:xfrm>
                    <a:off x="2548121" y="5191637"/>
                    <a:ext cx="64338" cy="324964"/>
                  </a:xfrm>
                  <a:prstGeom prst="rightBrace">
                    <a:avLst/>
                  </a:prstGeom>
                  <a:ln>
                    <a:solidFill>
                      <a:srgbClr val="008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  <p:sp>
                <p:nvSpPr>
                  <p:cNvPr id="22591" name="テキスト ボックス 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26756" y="5116894"/>
                    <a:ext cx="1298580" cy="7412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fontAlgn="base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fontAlgn="base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fontAlgn="base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fontAlgn="base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r>
                      <a:rPr lang="en-US" altLang="ja-JP" sz="1400"/>
                      <a:t>from 10</a:t>
                    </a:r>
                    <a:r>
                      <a:rPr lang="en-US" altLang="ja-JP" sz="1400" baseline="30000"/>
                      <a:t>14</a:t>
                    </a:r>
                    <a:r>
                      <a:rPr lang="en-US" altLang="ja-JP" sz="1400"/>
                      <a:t> fis/s </a:t>
                    </a:r>
                  </a:p>
                  <a:p>
                    <a:r>
                      <a:rPr lang="en-US" altLang="ja-JP" sz="1400"/>
                      <a:t>induced by </a:t>
                    </a:r>
                  </a:p>
                  <a:p>
                    <a:r>
                      <a:rPr lang="en-US" altLang="ja-JP" sz="1400"/>
                      <a:t>40 MeV deuteron</a:t>
                    </a:r>
                  </a:p>
                </p:txBody>
              </p:sp>
            </p:grpSp>
            <p:sp>
              <p:nvSpPr>
                <p:cNvPr id="22586" name="テキスト ボックス 26"/>
                <p:cNvSpPr txBox="1">
                  <a:spLocks noChangeArrowheads="1"/>
                </p:cNvSpPr>
                <p:nvPr/>
              </p:nvSpPr>
              <p:spPr bwMode="auto">
                <a:xfrm>
                  <a:off x="919354" y="1031825"/>
                  <a:ext cx="612797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altLang="ja-JP" sz="1600" baseline="30000">
                      <a:solidFill>
                        <a:srgbClr val="0000FF"/>
                      </a:solidFill>
                    </a:rPr>
                    <a:t>140</a:t>
                  </a:r>
                  <a:r>
                    <a:rPr lang="en-US" altLang="ja-JP" sz="1600">
                      <a:solidFill>
                        <a:srgbClr val="0000FF"/>
                      </a:solidFill>
                    </a:rPr>
                    <a:t>Xe</a:t>
                  </a:r>
                </a:p>
              </p:txBody>
            </p:sp>
            <p:sp>
              <p:nvSpPr>
                <p:cNvPr id="22587" name="テキスト ボックス 27"/>
                <p:cNvSpPr txBox="1">
                  <a:spLocks noChangeArrowheads="1"/>
                </p:cNvSpPr>
                <p:nvPr/>
              </p:nvSpPr>
              <p:spPr bwMode="auto">
                <a:xfrm>
                  <a:off x="4121151" y="3625850"/>
                  <a:ext cx="612797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altLang="ja-JP" sz="1600" baseline="30000"/>
                    <a:t>144</a:t>
                  </a:r>
                  <a:r>
                    <a:rPr lang="en-US" altLang="ja-JP" sz="1600"/>
                    <a:t>Xe</a:t>
                  </a:r>
                </a:p>
              </p:txBody>
            </p:sp>
            <p:sp>
              <p:nvSpPr>
                <p:cNvPr id="22588" name="テキスト ボックス 29"/>
                <p:cNvSpPr txBox="1">
                  <a:spLocks noChangeArrowheads="1"/>
                </p:cNvSpPr>
                <p:nvPr/>
              </p:nvSpPr>
              <p:spPr bwMode="auto">
                <a:xfrm>
                  <a:off x="3657601" y="4032250"/>
                  <a:ext cx="612797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altLang="ja-JP" sz="1600" baseline="30000">
                      <a:solidFill>
                        <a:srgbClr val="FF0000"/>
                      </a:solidFill>
                    </a:rPr>
                    <a:t>136</a:t>
                  </a:r>
                  <a:r>
                    <a:rPr lang="en-US" altLang="ja-JP" sz="1600">
                      <a:solidFill>
                        <a:srgbClr val="FF0000"/>
                      </a:solidFill>
                    </a:rPr>
                    <a:t>Xe</a:t>
                  </a:r>
                </a:p>
              </p:txBody>
            </p:sp>
          </p:grpSp>
          <p:sp>
            <p:nvSpPr>
              <p:cNvPr id="22584" name="テキスト ボックス 43"/>
              <p:cNvSpPr txBox="1">
                <a:spLocks noChangeArrowheads="1"/>
              </p:cNvSpPr>
              <p:nvPr/>
            </p:nvSpPr>
            <p:spPr bwMode="auto">
              <a:xfrm>
                <a:off x="839403" y="3455572"/>
                <a:ext cx="210229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altLang="ja-JP" sz="1600" baseline="30000">
                    <a:solidFill>
                      <a:srgbClr val="FF0000"/>
                    </a:solidFill>
                  </a:rPr>
                  <a:t>140, 144</a:t>
                </a:r>
                <a:r>
                  <a:rPr lang="en-US" altLang="ja-JP" sz="1600">
                    <a:solidFill>
                      <a:srgbClr val="FF0000"/>
                    </a:solidFill>
                  </a:rPr>
                  <a:t>Xe + </a:t>
                </a:r>
                <a:r>
                  <a:rPr lang="en-US" altLang="ja-JP" sz="1600" baseline="30000">
                    <a:solidFill>
                      <a:srgbClr val="FF0000"/>
                    </a:solidFill>
                  </a:rPr>
                  <a:t>198</a:t>
                </a:r>
                <a:r>
                  <a:rPr lang="en-US" altLang="ja-JP" sz="1600">
                    <a:solidFill>
                      <a:srgbClr val="FF0000"/>
                    </a:solidFill>
                  </a:rPr>
                  <a:t>Pt </a:t>
                </a:r>
              </a:p>
              <a:p>
                <a:r>
                  <a:rPr lang="en-US" altLang="ja-JP" sz="1600">
                    <a:solidFill>
                      <a:srgbClr val="FF0000"/>
                    </a:solidFill>
                  </a:rPr>
                  <a:t>seems to be the best ?</a:t>
                </a:r>
              </a:p>
              <a:p>
                <a:r>
                  <a:rPr lang="en-US" altLang="ja-JP" sz="1600">
                    <a:solidFill>
                      <a:srgbClr val="FF0000"/>
                    </a:solidFill>
                  </a:rPr>
                  <a:t>but,</a:t>
                </a:r>
              </a:p>
              <a:p>
                <a:r>
                  <a:rPr lang="en-US" altLang="ja-JP" sz="1600" baseline="30000">
                    <a:solidFill>
                      <a:srgbClr val="FF0000"/>
                    </a:solidFill>
                  </a:rPr>
                  <a:t>136</a:t>
                </a:r>
                <a:r>
                  <a:rPr lang="en-US" altLang="ja-JP" sz="1600">
                    <a:solidFill>
                      <a:srgbClr val="FF0000"/>
                    </a:solidFill>
                  </a:rPr>
                  <a:t>Xe + </a:t>
                </a:r>
                <a:r>
                  <a:rPr lang="en-US" altLang="ja-JP" sz="1600" baseline="30000">
                    <a:solidFill>
                      <a:srgbClr val="FF0000"/>
                    </a:solidFill>
                  </a:rPr>
                  <a:t>198</a:t>
                </a:r>
                <a:r>
                  <a:rPr lang="en-US" altLang="ja-JP" sz="1600">
                    <a:solidFill>
                      <a:srgbClr val="FF0000"/>
                    </a:solidFill>
                  </a:rPr>
                  <a:t>Pt is realistic</a:t>
                </a:r>
              </a:p>
            </p:txBody>
          </p:sp>
        </p:grpSp>
        <p:cxnSp>
          <p:nvCxnSpPr>
            <p:cNvPr id="22580" name="直線矢印コネクタ 82"/>
            <p:cNvCxnSpPr>
              <a:cxnSpLocks noChangeShapeType="1"/>
            </p:cNvCxnSpPr>
            <p:nvPr/>
          </p:nvCxnSpPr>
          <p:spPr bwMode="auto">
            <a:xfrm>
              <a:off x="2600691" y="1904895"/>
              <a:ext cx="2464609" cy="1588"/>
            </a:xfrm>
            <a:prstGeom prst="straightConnector1">
              <a:avLst/>
            </a:prstGeom>
            <a:noFill/>
            <a:ln w="38100">
              <a:solidFill>
                <a:srgbClr val="66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1" name="直線コネクタ 89"/>
            <p:cNvCxnSpPr>
              <a:cxnSpLocks noChangeShapeType="1"/>
            </p:cNvCxnSpPr>
            <p:nvPr/>
          </p:nvCxnSpPr>
          <p:spPr bwMode="auto">
            <a:xfrm rot="10800000">
              <a:off x="2162203" y="1889777"/>
              <a:ext cx="408248" cy="1588"/>
            </a:xfrm>
            <a:prstGeom prst="line">
              <a:avLst/>
            </a:prstGeom>
            <a:noFill/>
            <a:ln w="38100">
              <a:solidFill>
                <a:srgbClr val="660066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82" name="テキスト ボックス 90"/>
            <p:cNvSpPr txBox="1">
              <a:spLocks noChangeArrowheads="1"/>
            </p:cNvSpPr>
            <p:nvPr/>
          </p:nvSpPr>
          <p:spPr bwMode="auto">
            <a:xfrm>
              <a:off x="3084544" y="1496713"/>
              <a:ext cx="16036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altLang="ja-JP" sz="2000">
                  <a:solidFill>
                    <a:srgbClr val="7B0F7B"/>
                  </a:solidFill>
                </a:rPr>
                <a:t>waiting nuclei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482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2" y="1313293"/>
            <a:ext cx="6026626" cy="1908185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214921" y="20782"/>
            <a:ext cx="946728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2400" dirty="0" smtClean="0">
                <a:latin typeface="メイリオ"/>
                <a:ea typeface="メイリオ"/>
                <a:cs typeface="メイリオ"/>
              </a:rPr>
              <a:t>Future’s option: Low energy neutron-rich RI beams with OEDO</a:t>
            </a:r>
            <a:endParaRPr kumimoji="1" lang="en-US" altLang="ja-JP" sz="2400" dirty="0" smtClean="0">
              <a:latin typeface="メイリオ"/>
              <a:ea typeface="メイリオ"/>
              <a:cs typeface="メイリオ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17" y="2374332"/>
            <a:ext cx="2056131" cy="38505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253481" y="506749"/>
            <a:ext cx="549509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600" b="1" dirty="0" smtClean="0">
                <a:solidFill>
                  <a:srgbClr val="0000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OEDO (Optimized Energy Degrading Optics for RI beam)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4133" y="1872805"/>
            <a:ext cx="1044067" cy="2381416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23" y="3071193"/>
            <a:ext cx="4602511" cy="3043745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662628" y="6247556"/>
            <a:ext cx="263453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600" dirty="0" smtClean="0">
                <a:solidFill>
                  <a:srgbClr val="0000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Cooled He gas cell efficiency </a:t>
            </a:r>
          </a:p>
        </p:txBody>
      </p:sp>
      <p:sp>
        <p:nvSpPr>
          <p:cNvPr id="13" name="円/楕円 12"/>
          <p:cNvSpPr/>
          <p:nvPr/>
        </p:nvSpPr>
        <p:spPr>
          <a:xfrm>
            <a:off x="5664870" y="1625328"/>
            <a:ext cx="450310" cy="41567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27274" y="1062172"/>
            <a:ext cx="597802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Energy-degrading system for RI beam with an RF deflector for beam focus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6098570" y="578271"/>
            <a:ext cx="3794976" cy="3125313"/>
            <a:chOff x="5600421" y="526309"/>
            <a:chExt cx="3503055" cy="3125313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0421" y="772674"/>
              <a:ext cx="3503055" cy="2878948"/>
            </a:xfrm>
            <a:prstGeom prst="rect">
              <a:avLst/>
            </a:prstGeom>
          </p:spPr>
        </p:pic>
        <p:sp>
          <p:nvSpPr>
            <p:cNvPr id="181" name="テキスト ボックス 180"/>
            <p:cNvSpPr txBox="1"/>
            <p:nvPr/>
          </p:nvSpPr>
          <p:spPr>
            <a:xfrm>
              <a:off x="5925962" y="526309"/>
              <a:ext cx="2512922" cy="260762"/>
            </a:xfrm>
            <a:prstGeom prst="rect">
              <a:avLst/>
            </a:prstGeom>
            <a:noFill/>
          </p:spPr>
          <p:txBody>
            <a:bodyPr wrap="none" lIns="36000" tIns="7200" rIns="36000" bIns="7200" rtlCol="0">
              <a:spAutoFit/>
            </a:bodyPr>
            <a:lstStyle/>
            <a:p>
              <a:r>
                <a:rPr lang="en-US" altLang="ja-JP" sz="1600" b="1" baseline="30000" dirty="0" smtClean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142</a:t>
              </a:r>
              <a:r>
                <a:rPr lang="en-US" altLang="ja-JP" sz="1600" b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Xe (</a:t>
              </a:r>
              <a:r>
                <a:rPr lang="en-US" altLang="ja-JP" sz="1600" b="1" i="1" dirty="0" err="1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</a:t>
              </a:r>
              <a:r>
                <a:rPr lang="en-US" altLang="ja-JP" sz="1600" b="1" baseline="-25000" dirty="0" err="1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lab</a:t>
              </a:r>
              <a:r>
                <a:rPr lang="en-US" altLang="ja-JP" sz="1600" b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= 8 MeV/</a:t>
              </a:r>
              <a:r>
                <a:rPr lang="en-US" altLang="ja-JP" sz="1600" b="1" i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</a:t>
              </a:r>
              <a:r>
                <a:rPr lang="en-US" altLang="ja-JP" sz="1600" b="1" dirty="0" smtClean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)</a:t>
              </a:r>
              <a:r>
                <a:rPr kumimoji="1" lang="en-US" altLang="ja-JP" sz="1600" b="1" dirty="0" smtClean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+ </a:t>
              </a:r>
              <a:r>
                <a:rPr lang="en-US" altLang="ja-JP" sz="1600" b="1" baseline="30000" dirty="0" smtClean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238</a:t>
              </a:r>
              <a:r>
                <a:rPr lang="en-US" altLang="ja-JP" sz="1600" b="1" dirty="0" smtClean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</a:t>
              </a:r>
              <a:endParaRPr kumimoji="1" lang="en-US" altLang="ja-JP" sz="1600" b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grpSp>
          <p:nvGrpSpPr>
            <p:cNvPr id="5" name="グループ化 181"/>
            <p:cNvGrpSpPr/>
            <p:nvPr/>
          </p:nvGrpSpPr>
          <p:grpSpPr>
            <a:xfrm>
              <a:off x="6074105" y="1648896"/>
              <a:ext cx="1530244" cy="1174007"/>
              <a:chOff x="5332002" y="3388986"/>
              <a:chExt cx="1219100" cy="1003452"/>
            </a:xfrm>
          </p:grpSpPr>
          <p:cxnSp>
            <p:nvCxnSpPr>
              <p:cNvPr id="183" name="直線コネクタ 182"/>
              <p:cNvCxnSpPr/>
              <p:nvPr/>
            </p:nvCxnSpPr>
            <p:spPr>
              <a:xfrm>
                <a:off x="5881486" y="4270038"/>
                <a:ext cx="0" cy="12240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直線コネクタ 183"/>
              <p:cNvCxnSpPr/>
              <p:nvPr/>
            </p:nvCxnSpPr>
            <p:spPr>
              <a:xfrm>
                <a:off x="5332002" y="4391782"/>
                <a:ext cx="540000" cy="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直線コネクタ 184"/>
              <p:cNvCxnSpPr/>
              <p:nvPr/>
            </p:nvCxnSpPr>
            <p:spPr>
              <a:xfrm>
                <a:off x="6212046" y="4135646"/>
                <a:ext cx="0" cy="12240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直線コネクタ 185"/>
              <p:cNvCxnSpPr/>
              <p:nvPr/>
            </p:nvCxnSpPr>
            <p:spPr>
              <a:xfrm>
                <a:off x="6329482" y="4014330"/>
                <a:ext cx="0" cy="12240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直線コネクタ 186"/>
              <p:cNvCxnSpPr/>
              <p:nvPr/>
            </p:nvCxnSpPr>
            <p:spPr>
              <a:xfrm>
                <a:off x="6550822" y="3768159"/>
                <a:ext cx="0" cy="24480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直線コネクタ 187"/>
              <p:cNvCxnSpPr/>
              <p:nvPr/>
            </p:nvCxnSpPr>
            <p:spPr>
              <a:xfrm>
                <a:off x="6212046" y="3516175"/>
                <a:ext cx="0" cy="12240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直線コネクタ 188"/>
              <p:cNvCxnSpPr/>
              <p:nvPr/>
            </p:nvCxnSpPr>
            <p:spPr>
              <a:xfrm>
                <a:off x="6438702" y="3639802"/>
                <a:ext cx="0" cy="12240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直線コネクタ 189"/>
              <p:cNvCxnSpPr/>
              <p:nvPr/>
            </p:nvCxnSpPr>
            <p:spPr>
              <a:xfrm>
                <a:off x="5985390" y="3391228"/>
                <a:ext cx="0" cy="12240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直線コネクタ 190"/>
              <p:cNvCxnSpPr/>
              <p:nvPr/>
            </p:nvCxnSpPr>
            <p:spPr>
              <a:xfrm>
                <a:off x="5883137" y="4269030"/>
                <a:ext cx="324000" cy="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直線コネクタ 191"/>
              <p:cNvCxnSpPr/>
              <p:nvPr/>
            </p:nvCxnSpPr>
            <p:spPr>
              <a:xfrm>
                <a:off x="6213025" y="4135646"/>
                <a:ext cx="108000" cy="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直線コネクタ 192"/>
              <p:cNvCxnSpPr/>
              <p:nvPr/>
            </p:nvCxnSpPr>
            <p:spPr>
              <a:xfrm>
                <a:off x="6327902" y="4015794"/>
                <a:ext cx="223200" cy="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直線コネクタ 193"/>
              <p:cNvCxnSpPr/>
              <p:nvPr/>
            </p:nvCxnSpPr>
            <p:spPr>
              <a:xfrm>
                <a:off x="6438702" y="3770290"/>
                <a:ext cx="108000" cy="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直線コネクタ 194"/>
              <p:cNvCxnSpPr/>
              <p:nvPr/>
            </p:nvCxnSpPr>
            <p:spPr>
              <a:xfrm flipH="1">
                <a:off x="6212045" y="3642222"/>
                <a:ext cx="230400" cy="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直線コネクタ 195"/>
              <p:cNvCxnSpPr/>
              <p:nvPr/>
            </p:nvCxnSpPr>
            <p:spPr>
              <a:xfrm>
                <a:off x="5985390" y="3514154"/>
                <a:ext cx="201330" cy="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直線コネクタ 196"/>
              <p:cNvCxnSpPr/>
              <p:nvPr/>
            </p:nvCxnSpPr>
            <p:spPr>
              <a:xfrm>
                <a:off x="5334422" y="3388986"/>
                <a:ext cx="648000" cy="0"/>
              </a:xfrm>
              <a:prstGeom prst="line">
                <a:avLst/>
              </a:prstGeom>
              <a:ln w="50800" cap="sq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8" name="正方形/長方形 197"/>
            <p:cNvSpPr/>
            <p:nvPr/>
          </p:nvSpPr>
          <p:spPr>
            <a:xfrm>
              <a:off x="6344218" y="2099696"/>
              <a:ext cx="126000" cy="144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9" name="テキスト ボックス 198"/>
            <p:cNvSpPr txBox="1"/>
            <p:nvPr/>
          </p:nvSpPr>
          <p:spPr>
            <a:xfrm>
              <a:off x="6248130" y="1839581"/>
              <a:ext cx="347451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1600" b="1" baseline="300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238</a:t>
              </a:r>
              <a:r>
                <a:rPr kumimoji="1" lang="en-US" altLang="ja-JP" sz="1600" b="1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U</a:t>
              </a:r>
              <a:endParaRPr kumimoji="1" lang="ja-JP" altLang="en-US" sz="1600" b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21" name="テキスト ボックス 220"/>
            <p:cNvSpPr txBox="1"/>
            <p:nvPr/>
          </p:nvSpPr>
          <p:spPr>
            <a:xfrm rot="18655536">
              <a:off x="7616426" y="927957"/>
              <a:ext cx="649717" cy="22728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kumimoji="1" lang="en-US" altLang="ja-JP" sz="1600" b="1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known</a:t>
              </a:r>
              <a:endParaRPr kumimoji="1" lang="ja-JP" altLang="en-US" sz="1600" b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grpSp>
          <p:nvGrpSpPr>
            <p:cNvPr id="6" name="グループ化 56"/>
            <p:cNvGrpSpPr/>
            <p:nvPr/>
          </p:nvGrpSpPr>
          <p:grpSpPr>
            <a:xfrm>
              <a:off x="6183072" y="1032848"/>
              <a:ext cx="2263912" cy="2252136"/>
              <a:chOff x="5734179" y="2389658"/>
              <a:chExt cx="2540828" cy="2579179"/>
            </a:xfrm>
          </p:grpSpPr>
          <p:cxnSp>
            <p:nvCxnSpPr>
              <p:cNvPr id="58" name="直線コネクタ 57"/>
              <p:cNvCxnSpPr/>
              <p:nvPr/>
            </p:nvCxnSpPr>
            <p:spPr>
              <a:xfrm>
                <a:off x="5734179" y="4808768"/>
                <a:ext cx="0" cy="160069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線コネクタ 58"/>
              <p:cNvCxnSpPr/>
              <p:nvPr/>
            </p:nvCxnSpPr>
            <p:spPr>
              <a:xfrm>
                <a:off x="6380209" y="4135412"/>
                <a:ext cx="0" cy="160069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線コネクタ 59"/>
              <p:cNvCxnSpPr/>
              <p:nvPr/>
            </p:nvCxnSpPr>
            <p:spPr>
              <a:xfrm>
                <a:off x="5739722" y="4805947"/>
                <a:ext cx="171125" cy="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線コネクタ 60"/>
              <p:cNvCxnSpPr/>
              <p:nvPr/>
            </p:nvCxnSpPr>
            <p:spPr>
              <a:xfrm>
                <a:off x="6544832" y="3758896"/>
                <a:ext cx="317055" cy="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線コネクタ 61"/>
              <p:cNvCxnSpPr/>
              <p:nvPr/>
            </p:nvCxnSpPr>
            <p:spPr>
              <a:xfrm>
                <a:off x="5904520" y="4642685"/>
                <a:ext cx="0" cy="162631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線コネクタ 62"/>
              <p:cNvCxnSpPr/>
              <p:nvPr/>
            </p:nvCxnSpPr>
            <p:spPr>
              <a:xfrm>
                <a:off x="5910846" y="4641338"/>
                <a:ext cx="144000" cy="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線コネクタ 63"/>
              <p:cNvCxnSpPr/>
              <p:nvPr/>
            </p:nvCxnSpPr>
            <p:spPr>
              <a:xfrm>
                <a:off x="6054846" y="4297568"/>
                <a:ext cx="317359" cy="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線コネクタ 64"/>
              <p:cNvCxnSpPr/>
              <p:nvPr/>
            </p:nvCxnSpPr>
            <p:spPr>
              <a:xfrm>
                <a:off x="6054846" y="4297568"/>
                <a:ext cx="0" cy="334712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線コネクタ 65"/>
              <p:cNvCxnSpPr/>
              <p:nvPr/>
            </p:nvCxnSpPr>
            <p:spPr>
              <a:xfrm>
                <a:off x="7179694" y="3258854"/>
                <a:ext cx="0" cy="16194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線コネクタ 66"/>
              <p:cNvCxnSpPr/>
              <p:nvPr/>
            </p:nvCxnSpPr>
            <p:spPr>
              <a:xfrm>
                <a:off x="6545710" y="3768275"/>
                <a:ext cx="0" cy="350661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線コネクタ 67"/>
              <p:cNvCxnSpPr/>
              <p:nvPr/>
            </p:nvCxnSpPr>
            <p:spPr>
              <a:xfrm>
                <a:off x="6866830" y="3596742"/>
                <a:ext cx="0" cy="137865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/>
              <p:cNvCxnSpPr/>
              <p:nvPr/>
            </p:nvCxnSpPr>
            <p:spPr>
              <a:xfrm>
                <a:off x="6386337" y="4127966"/>
                <a:ext cx="159375" cy="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線コネクタ 69"/>
              <p:cNvCxnSpPr/>
              <p:nvPr/>
            </p:nvCxnSpPr>
            <p:spPr>
              <a:xfrm>
                <a:off x="7038109" y="3429001"/>
                <a:ext cx="130119" cy="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線コネクタ 70"/>
              <p:cNvCxnSpPr/>
              <p:nvPr/>
            </p:nvCxnSpPr>
            <p:spPr>
              <a:xfrm>
                <a:off x="7668350" y="2913422"/>
                <a:ext cx="0" cy="164482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線コネクタ 71"/>
              <p:cNvCxnSpPr/>
              <p:nvPr/>
            </p:nvCxnSpPr>
            <p:spPr>
              <a:xfrm>
                <a:off x="7391118" y="3079008"/>
                <a:ext cx="274223" cy="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線コネクタ 72"/>
              <p:cNvCxnSpPr/>
              <p:nvPr/>
            </p:nvCxnSpPr>
            <p:spPr>
              <a:xfrm>
                <a:off x="7986975" y="2575143"/>
                <a:ext cx="0" cy="129673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線コネクタ 73"/>
              <p:cNvCxnSpPr/>
              <p:nvPr/>
            </p:nvCxnSpPr>
            <p:spPr>
              <a:xfrm>
                <a:off x="7812360" y="2718968"/>
                <a:ext cx="174614" cy="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線コネクタ 74"/>
              <p:cNvCxnSpPr/>
              <p:nvPr/>
            </p:nvCxnSpPr>
            <p:spPr>
              <a:xfrm>
                <a:off x="8128559" y="2389658"/>
                <a:ext cx="146448" cy="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線コネクタ 75"/>
              <p:cNvCxnSpPr/>
              <p:nvPr/>
            </p:nvCxnSpPr>
            <p:spPr>
              <a:xfrm>
                <a:off x="6862775" y="3592263"/>
                <a:ext cx="155562" cy="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線コネクタ 76"/>
              <p:cNvCxnSpPr/>
              <p:nvPr/>
            </p:nvCxnSpPr>
            <p:spPr>
              <a:xfrm>
                <a:off x="7027573" y="3429001"/>
                <a:ext cx="0" cy="162631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線コネクタ 77"/>
              <p:cNvCxnSpPr/>
              <p:nvPr/>
            </p:nvCxnSpPr>
            <p:spPr>
              <a:xfrm>
                <a:off x="7325945" y="3080017"/>
                <a:ext cx="0" cy="171505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線コネクタ 78"/>
              <p:cNvCxnSpPr/>
              <p:nvPr/>
            </p:nvCxnSpPr>
            <p:spPr>
              <a:xfrm>
                <a:off x="7184360" y="3259729"/>
                <a:ext cx="130119" cy="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線コネクタ 79"/>
              <p:cNvCxnSpPr/>
              <p:nvPr/>
            </p:nvCxnSpPr>
            <p:spPr>
              <a:xfrm>
                <a:off x="7812360" y="2721459"/>
                <a:ext cx="0" cy="171505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線コネクタ 80"/>
              <p:cNvCxnSpPr/>
              <p:nvPr/>
            </p:nvCxnSpPr>
            <p:spPr>
              <a:xfrm>
                <a:off x="7670775" y="2901171"/>
                <a:ext cx="130119" cy="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線コネクタ 81"/>
              <p:cNvCxnSpPr/>
              <p:nvPr/>
            </p:nvCxnSpPr>
            <p:spPr>
              <a:xfrm>
                <a:off x="8128559" y="2395431"/>
                <a:ext cx="0" cy="171505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線コネクタ 82"/>
              <p:cNvCxnSpPr/>
              <p:nvPr/>
            </p:nvCxnSpPr>
            <p:spPr>
              <a:xfrm>
                <a:off x="7986974" y="2575143"/>
                <a:ext cx="130119" cy="0"/>
              </a:xfrm>
              <a:prstGeom prst="line">
                <a:avLst/>
              </a:prstGeom>
              <a:ln w="50800" cap="sq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グループ化 4"/>
          <p:cNvGrpSpPr/>
          <p:nvPr/>
        </p:nvGrpSpPr>
        <p:grpSpPr>
          <a:xfrm>
            <a:off x="6004937" y="3723413"/>
            <a:ext cx="3908115" cy="3144995"/>
            <a:chOff x="5436945" y="4595610"/>
            <a:chExt cx="3607491" cy="3144995"/>
          </a:xfrm>
        </p:grpSpPr>
        <p:pic>
          <p:nvPicPr>
            <p:cNvPr id="84" name="図 8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6945" y="4775828"/>
              <a:ext cx="3607491" cy="2964777"/>
            </a:xfrm>
            <a:prstGeom prst="rect">
              <a:avLst/>
            </a:prstGeom>
          </p:spPr>
        </p:pic>
        <p:sp>
          <p:nvSpPr>
            <p:cNvPr id="87" name="テキスト ボックス 86"/>
            <p:cNvSpPr txBox="1"/>
            <p:nvPr/>
          </p:nvSpPr>
          <p:spPr>
            <a:xfrm>
              <a:off x="5750712" y="4595610"/>
              <a:ext cx="2565544" cy="260762"/>
            </a:xfrm>
            <a:prstGeom prst="rect">
              <a:avLst/>
            </a:prstGeom>
            <a:noFill/>
          </p:spPr>
          <p:txBody>
            <a:bodyPr wrap="none" lIns="36000" tIns="7200" rIns="36000" bIns="7200" rtlCol="0">
              <a:spAutoFit/>
            </a:bodyPr>
            <a:lstStyle/>
            <a:p>
              <a:r>
                <a:rPr lang="en-US" altLang="ja-JP" sz="1600" b="1" baseline="30000" dirty="0" smtClean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142</a:t>
              </a:r>
              <a:r>
                <a:rPr lang="en-US" altLang="ja-JP" sz="1600" b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Xe (</a:t>
              </a:r>
              <a:r>
                <a:rPr lang="en-US" altLang="ja-JP" sz="1600" b="1" i="1" dirty="0" err="1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</a:t>
              </a:r>
              <a:r>
                <a:rPr lang="en-US" altLang="ja-JP" sz="1600" b="1" baseline="-25000" dirty="0" err="1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lab</a:t>
              </a:r>
              <a:r>
                <a:rPr lang="en-US" altLang="ja-JP" sz="1600" b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= 8 MeV/</a:t>
              </a:r>
              <a:r>
                <a:rPr lang="en-US" altLang="ja-JP" sz="1600" b="1" i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</a:t>
              </a:r>
              <a:r>
                <a:rPr lang="en-US" altLang="ja-JP" sz="1600" b="1" dirty="0" smtClean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)</a:t>
              </a:r>
              <a:r>
                <a:rPr kumimoji="1" lang="en-US" altLang="ja-JP" sz="1600" b="1" dirty="0" smtClean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+ </a:t>
              </a:r>
              <a:r>
                <a:rPr lang="en-US" altLang="ja-JP" sz="1600" b="1" baseline="30000" dirty="0" smtClean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198</a:t>
              </a:r>
              <a:r>
                <a:rPr lang="en-US" altLang="ja-JP" sz="1600" b="1" dirty="0" smtClean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Pt</a:t>
              </a:r>
              <a:endParaRPr kumimoji="1" lang="en-US" altLang="ja-JP" sz="1600" b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6874110" y="6068668"/>
              <a:ext cx="126000" cy="144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テキスト ボックス 88"/>
            <p:cNvSpPr txBox="1"/>
            <p:nvPr/>
          </p:nvSpPr>
          <p:spPr>
            <a:xfrm>
              <a:off x="6778022" y="5808553"/>
              <a:ext cx="40007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1600" b="1" baseline="300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198</a:t>
              </a:r>
              <a:r>
                <a:rPr kumimoji="1" lang="en-US" altLang="ja-JP" sz="1600" b="1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Pt</a:t>
              </a:r>
              <a:endParaRPr kumimoji="1" lang="ja-JP" altLang="en-US" sz="1600" b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cxnSp>
          <p:nvCxnSpPr>
            <p:cNvPr id="90" name="直線コネクタ 89"/>
            <p:cNvCxnSpPr/>
            <p:nvPr/>
          </p:nvCxnSpPr>
          <p:spPr>
            <a:xfrm>
              <a:off x="7502571" y="6744043"/>
              <a:ext cx="0" cy="143204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線コネクタ 90"/>
            <p:cNvCxnSpPr/>
            <p:nvPr/>
          </p:nvCxnSpPr>
          <p:spPr>
            <a:xfrm>
              <a:off x="6401521" y="6886480"/>
              <a:ext cx="1089145" cy="0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線コネクタ 91"/>
            <p:cNvCxnSpPr/>
            <p:nvPr/>
          </p:nvCxnSpPr>
          <p:spPr>
            <a:xfrm>
              <a:off x="7981782" y="6543959"/>
              <a:ext cx="0" cy="162488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線コネクタ 92"/>
            <p:cNvCxnSpPr/>
            <p:nvPr/>
          </p:nvCxnSpPr>
          <p:spPr>
            <a:xfrm>
              <a:off x="8259614" y="6057753"/>
              <a:ext cx="0" cy="486206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線コネクタ 93"/>
            <p:cNvCxnSpPr/>
            <p:nvPr/>
          </p:nvCxnSpPr>
          <p:spPr>
            <a:xfrm>
              <a:off x="7871318" y="5723502"/>
              <a:ext cx="0" cy="143204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線コネクタ 94"/>
            <p:cNvCxnSpPr/>
            <p:nvPr/>
          </p:nvCxnSpPr>
          <p:spPr>
            <a:xfrm>
              <a:off x="8118878" y="5927130"/>
              <a:ext cx="0" cy="84216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線コネクタ 95"/>
            <p:cNvCxnSpPr/>
            <p:nvPr/>
          </p:nvCxnSpPr>
          <p:spPr>
            <a:xfrm>
              <a:off x="7632994" y="5577318"/>
              <a:ext cx="0" cy="126146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線コネクタ 96"/>
            <p:cNvCxnSpPr/>
            <p:nvPr/>
          </p:nvCxnSpPr>
          <p:spPr>
            <a:xfrm>
              <a:off x="7502571" y="6706447"/>
              <a:ext cx="479211" cy="0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線コネクタ 97"/>
            <p:cNvCxnSpPr/>
            <p:nvPr/>
          </p:nvCxnSpPr>
          <p:spPr>
            <a:xfrm>
              <a:off x="7979799" y="6543959"/>
              <a:ext cx="280166" cy="0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線コネクタ 98"/>
            <p:cNvCxnSpPr/>
            <p:nvPr/>
          </p:nvCxnSpPr>
          <p:spPr>
            <a:xfrm>
              <a:off x="8118878" y="6057753"/>
              <a:ext cx="135564" cy="0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コネクタ 99"/>
            <p:cNvCxnSpPr/>
            <p:nvPr/>
          </p:nvCxnSpPr>
          <p:spPr>
            <a:xfrm flipH="1">
              <a:off x="7871316" y="5889445"/>
              <a:ext cx="247562" cy="0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線コネクタ 100"/>
            <p:cNvCxnSpPr/>
            <p:nvPr/>
          </p:nvCxnSpPr>
          <p:spPr>
            <a:xfrm>
              <a:off x="7632994" y="5721138"/>
              <a:ext cx="238322" cy="0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コネクタ 101"/>
            <p:cNvCxnSpPr/>
            <p:nvPr/>
          </p:nvCxnSpPr>
          <p:spPr>
            <a:xfrm>
              <a:off x="6520682" y="5566947"/>
              <a:ext cx="1093840" cy="0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線コネクタ 102"/>
            <p:cNvCxnSpPr/>
            <p:nvPr/>
          </p:nvCxnSpPr>
          <p:spPr>
            <a:xfrm>
              <a:off x="6520682" y="5584573"/>
              <a:ext cx="0" cy="126146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線コネクタ 103"/>
            <p:cNvCxnSpPr/>
            <p:nvPr/>
          </p:nvCxnSpPr>
          <p:spPr>
            <a:xfrm>
              <a:off x="6282360" y="5725016"/>
              <a:ext cx="238322" cy="0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線コネクタ 104"/>
            <p:cNvCxnSpPr/>
            <p:nvPr/>
          </p:nvCxnSpPr>
          <p:spPr>
            <a:xfrm>
              <a:off x="6282360" y="5738606"/>
              <a:ext cx="0" cy="126146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線コネクタ 105"/>
            <p:cNvCxnSpPr/>
            <p:nvPr/>
          </p:nvCxnSpPr>
          <p:spPr>
            <a:xfrm>
              <a:off x="6151139" y="5890635"/>
              <a:ext cx="131221" cy="0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線コネクタ 106"/>
            <p:cNvCxnSpPr/>
            <p:nvPr/>
          </p:nvCxnSpPr>
          <p:spPr>
            <a:xfrm>
              <a:off x="6151139" y="5906165"/>
              <a:ext cx="0" cy="126146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線コネクタ 107"/>
            <p:cNvCxnSpPr/>
            <p:nvPr/>
          </p:nvCxnSpPr>
          <p:spPr>
            <a:xfrm>
              <a:off x="6401521" y="6742887"/>
              <a:ext cx="0" cy="126146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線コネクタ 108"/>
            <p:cNvCxnSpPr/>
            <p:nvPr/>
          </p:nvCxnSpPr>
          <p:spPr>
            <a:xfrm>
              <a:off x="6163693" y="6728258"/>
              <a:ext cx="237828" cy="0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線コネクタ 109"/>
            <p:cNvCxnSpPr/>
            <p:nvPr/>
          </p:nvCxnSpPr>
          <p:spPr>
            <a:xfrm>
              <a:off x="6163693" y="6585054"/>
              <a:ext cx="0" cy="143204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線コネクタ 110"/>
            <p:cNvCxnSpPr/>
            <p:nvPr/>
          </p:nvCxnSpPr>
          <p:spPr>
            <a:xfrm>
              <a:off x="6044532" y="6543959"/>
              <a:ext cx="119161" cy="0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線コネクタ 111"/>
            <p:cNvCxnSpPr/>
            <p:nvPr/>
          </p:nvCxnSpPr>
          <p:spPr>
            <a:xfrm>
              <a:off x="6038186" y="6226300"/>
              <a:ext cx="0" cy="292143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線コネクタ 112"/>
            <p:cNvCxnSpPr/>
            <p:nvPr/>
          </p:nvCxnSpPr>
          <p:spPr>
            <a:xfrm>
              <a:off x="5906965" y="6226300"/>
              <a:ext cx="131221" cy="0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線コネクタ 113"/>
            <p:cNvCxnSpPr/>
            <p:nvPr/>
          </p:nvCxnSpPr>
          <p:spPr>
            <a:xfrm>
              <a:off x="5906964" y="6057753"/>
              <a:ext cx="244175" cy="0"/>
            </a:xfrm>
            <a:prstGeom prst="line">
              <a:avLst/>
            </a:prstGeom>
            <a:ln w="50800" cap="sq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直線矢印コネクタ 85"/>
          <p:cNvCxnSpPr/>
          <p:nvPr/>
        </p:nvCxnSpPr>
        <p:spPr>
          <a:xfrm flipV="1">
            <a:off x="5393267" y="2896929"/>
            <a:ext cx="1269889" cy="311812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線矢印コネクタ 114"/>
          <p:cNvCxnSpPr/>
          <p:nvPr/>
        </p:nvCxnSpPr>
        <p:spPr>
          <a:xfrm flipV="1">
            <a:off x="5393267" y="5712857"/>
            <a:ext cx="1334434" cy="30219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テキスト ボックス 197"/>
          <p:cNvSpPr txBox="1">
            <a:spLocks noChangeArrowheads="1"/>
          </p:cNvSpPr>
          <p:nvPr/>
        </p:nvSpPr>
        <p:spPr bwMode="auto">
          <a:xfrm>
            <a:off x="3941504" y="6095801"/>
            <a:ext cx="250973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100 </a:t>
            </a:r>
            <a:r>
              <a:rPr lang="el-GR" altLang="ja-JP" sz="16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μ</a:t>
            </a:r>
            <a:r>
              <a:rPr lang="en-US" altLang="ja-JP" sz="16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 ~ 100 counts/day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(10</a:t>
            </a:r>
            <a:r>
              <a:rPr lang="en-US" altLang="ja-JP" sz="1600" baseline="300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6</a:t>
            </a:r>
            <a:r>
              <a:rPr lang="en-US" altLang="ja-JP" sz="16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pps, 10 mg/cm</a:t>
            </a:r>
            <a:r>
              <a:rPr lang="en-US" altLang="ja-JP" sz="1600" baseline="300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US" altLang="ja-JP" sz="16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l-GR" altLang="ja-JP" sz="16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ε</a:t>
            </a:r>
            <a:r>
              <a:rPr lang="en-US" altLang="ja-JP" sz="1600" baseline="-250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extraction</a:t>
            </a:r>
            <a:r>
              <a:rPr lang="en-US" altLang="ja-JP" sz="16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= 20%)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314592" y="3929465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Isotope separator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V="1">
            <a:off x="4436166" y="3336946"/>
            <a:ext cx="0" cy="185952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線矢印コネクタ 115"/>
          <p:cNvCxnSpPr/>
          <p:nvPr/>
        </p:nvCxnSpPr>
        <p:spPr>
          <a:xfrm flipV="1">
            <a:off x="3570855" y="5198187"/>
            <a:ext cx="865311" cy="822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26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イメージ" descr="イメージ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50346" y="9487"/>
            <a:ext cx="4677168" cy="297585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図形グループ 4"/>
          <p:cNvGrpSpPr/>
          <p:nvPr/>
        </p:nvGrpSpPr>
        <p:grpSpPr>
          <a:xfrm>
            <a:off x="1384123" y="2791176"/>
            <a:ext cx="9447469" cy="4685668"/>
            <a:chOff x="1384123" y="2791176"/>
            <a:chExt cx="9447468" cy="4685668"/>
          </a:xfrm>
        </p:grpSpPr>
        <p:pic>
          <p:nvPicPr>
            <p:cNvPr id="258" name="RFGC-MRTOF.png" descr="RFGC-MRTOF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523387" y="2791176"/>
              <a:ext cx="8308204" cy="255637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2" name="RFGC-MRTOF.png" descr="RFGC-MRTOF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523387" y="3876473"/>
              <a:ext cx="8308204" cy="255637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3" name="RFGC-MRTOF.png" descr="RFGC-MRTOF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523387" y="4920473"/>
              <a:ext cx="8308204" cy="2556371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2" name="図形グループ 1"/>
            <p:cNvGrpSpPr/>
            <p:nvPr/>
          </p:nvGrpSpPr>
          <p:grpSpPr>
            <a:xfrm>
              <a:off x="1384123" y="2917795"/>
              <a:ext cx="8232651" cy="3845624"/>
              <a:chOff x="1384123" y="2917795"/>
              <a:chExt cx="8232651" cy="3845624"/>
            </a:xfrm>
          </p:grpSpPr>
          <p:sp>
            <p:nvSpPr>
              <p:cNvPr id="259" name="矢印"/>
              <p:cNvSpPr/>
              <p:nvPr/>
            </p:nvSpPr>
            <p:spPr>
              <a:xfrm rot="20520000">
                <a:off x="2710766" y="4446942"/>
                <a:ext cx="799198" cy="398072"/>
              </a:xfrm>
              <a:prstGeom prst="rightArrow">
                <a:avLst>
                  <a:gd name="adj1" fmla="val 32000"/>
                  <a:gd name="adj2" fmla="val 101587"/>
                </a:avLst>
              </a:prstGeom>
              <a:blipFill>
                <a:blip r:embed="rId5"/>
              </a:blipFill>
              <a:ln w="12700"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lIns="37419" tIns="37419" rIns="37419" bIns="37419" anchor="ctr"/>
              <a:lstStyle/>
              <a:p>
                <a:pPr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60" name="BigRIPS"/>
              <p:cNvSpPr txBox="1"/>
              <p:nvPr/>
            </p:nvSpPr>
            <p:spPr>
              <a:xfrm rot="20520000">
                <a:off x="1384123" y="4762659"/>
                <a:ext cx="1238748" cy="44490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7419" tIns="37419" rIns="37419" bIns="37419" anchor="ctr">
                <a:spAutoFit/>
              </a:bodyPr>
              <a:lstStyle>
                <a:lvl1pPr>
                  <a:defRPr sz="3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rPr sz="2400" dirty="0"/>
                  <a:t>BigRIPS</a:t>
                </a:r>
              </a:p>
            </p:txBody>
          </p:sp>
          <p:sp>
            <p:nvSpPr>
              <p:cNvPr id="261" name="200 MeV/u"/>
              <p:cNvSpPr txBox="1"/>
              <p:nvPr/>
            </p:nvSpPr>
            <p:spPr>
              <a:xfrm rot="20520000">
                <a:off x="1820967" y="4993780"/>
                <a:ext cx="1079149" cy="32179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7419" tIns="37419" rIns="37419" bIns="37419" anchor="ctr">
                <a:spAutoFit/>
              </a:bodyPr>
              <a:lstStyle>
                <a:lvl1pPr>
                  <a:defRPr sz="1600" b="1">
                    <a:solidFill>
                      <a:srgbClr val="0B5D18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200 MeV/u</a:t>
                </a:r>
              </a:p>
            </p:txBody>
          </p:sp>
          <p:sp>
            <p:nvSpPr>
              <p:cNvPr id="264" name="四角形"/>
              <p:cNvSpPr/>
              <p:nvPr/>
            </p:nvSpPr>
            <p:spPr>
              <a:xfrm rot="20669794">
                <a:off x="3495787" y="4757078"/>
                <a:ext cx="3476024" cy="892969"/>
              </a:xfrm>
              <a:prstGeom prst="rect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37419" tIns="37419" rIns="37419" bIns="37419" anchor="ctr"/>
              <a:lstStyle/>
              <a:p>
                <a:pPr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65" name="四角形"/>
              <p:cNvSpPr/>
              <p:nvPr/>
            </p:nvSpPr>
            <p:spPr>
              <a:xfrm rot="20520000">
                <a:off x="3495787" y="5752190"/>
                <a:ext cx="3476024" cy="892969"/>
              </a:xfrm>
              <a:prstGeom prst="rect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37419" tIns="37419" rIns="37419" bIns="37419" anchor="ctr"/>
              <a:lstStyle/>
              <a:p>
                <a:pPr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pic>
            <p:nvPicPr>
              <p:cNvPr id="266" name="GARIS-RFGC.png" descr="GARIS-RFGC.png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5722325" y="4428104"/>
                <a:ext cx="1357648" cy="939910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267" name="GARIS-RFGC.png" descr="GARIS-RFGC.png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5832063" y="5465401"/>
                <a:ext cx="1357648" cy="939910"/>
              </a:xfrm>
              <a:prstGeom prst="rect">
                <a:avLst/>
              </a:prstGeom>
              <a:ln w="12700">
                <a:miter lim="400000"/>
              </a:ln>
            </p:spPr>
          </p:pic>
          <p:sp>
            <p:nvSpPr>
              <p:cNvPr id="268" name="150 cm   He 200 mbar"/>
              <p:cNvSpPr txBox="1"/>
              <p:nvPr/>
            </p:nvSpPr>
            <p:spPr>
              <a:xfrm rot="20580000">
                <a:off x="3736954" y="3501403"/>
                <a:ext cx="2105572" cy="32179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7419" tIns="37419" rIns="37419" bIns="37419" anchor="ctr">
                <a:spAutoFit/>
              </a:bodyPr>
              <a:lstStyle>
                <a:lvl1pPr>
                  <a:defRPr sz="1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150 cm   He 200 mbar</a:t>
                </a:r>
              </a:p>
            </p:txBody>
          </p:sp>
          <p:sp>
            <p:nvSpPr>
              <p:cNvPr id="269" name="30 cm   He 100 mbar"/>
              <p:cNvSpPr txBox="1"/>
              <p:nvPr/>
            </p:nvSpPr>
            <p:spPr>
              <a:xfrm rot="20580000">
                <a:off x="5021748" y="4306623"/>
                <a:ext cx="1991458" cy="32179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7419" tIns="37419" rIns="37419" bIns="37419" anchor="ctr">
                <a:spAutoFit/>
              </a:bodyPr>
              <a:lstStyle>
                <a:lvl1pPr>
                  <a:defRPr sz="1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30 cm   He 100 mbar</a:t>
                </a:r>
              </a:p>
            </p:txBody>
          </p:sp>
          <p:sp>
            <p:nvSpPr>
              <p:cNvPr id="270" name="30 cm   He 1 mbar"/>
              <p:cNvSpPr txBox="1"/>
              <p:nvPr/>
            </p:nvSpPr>
            <p:spPr>
              <a:xfrm rot="20580000">
                <a:off x="5356862" y="5356106"/>
                <a:ext cx="1763230" cy="32179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7419" tIns="37419" rIns="37419" bIns="37419" anchor="ctr">
                <a:spAutoFit/>
              </a:bodyPr>
              <a:lstStyle>
                <a:lvl1pPr>
                  <a:defRPr sz="1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30 cm   He 1 mbar</a:t>
                </a:r>
              </a:p>
            </p:txBody>
          </p:sp>
          <p:sp>
            <p:nvSpPr>
              <p:cNvPr id="271" name="矢印"/>
              <p:cNvSpPr/>
              <p:nvPr/>
            </p:nvSpPr>
            <p:spPr>
              <a:xfrm rot="20520000">
                <a:off x="4844861" y="4993547"/>
                <a:ext cx="799198" cy="398072"/>
              </a:xfrm>
              <a:prstGeom prst="rightArrow">
                <a:avLst>
                  <a:gd name="adj1" fmla="val 32000"/>
                  <a:gd name="adj2" fmla="val 101587"/>
                </a:avLst>
              </a:prstGeom>
              <a:blipFill>
                <a:blip r:embed="rId5"/>
              </a:blipFill>
              <a:ln w="12700"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lIns="37419" tIns="37419" rIns="37419" bIns="37419" anchor="ctr"/>
              <a:lstStyle/>
              <a:p>
                <a:pPr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72" name="GARIS"/>
              <p:cNvSpPr txBox="1"/>
              <p:nvPr/>
            </p:nvSpPr>
            <p:spPr>
              <a:xfrm rot="20520000">
                <a:off x="3685793" y="5294550"/>
                <a:ext cx="1033313" cy="44490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7419" tIns="37419" rIns="37419" bIns="37419" anchor="ctr">
                <a:spAutoFit/>
              </a:bodyPr>
              <a:lstStyle>
                <a:lvl1pPr>
                  <a:defRPr sz="3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rPr sz="2400"/>
                  <a:t>GARIS</a:t>
                </a:r>
              </a:p>
            </p:txBody>
          </p:sp>
          <p:sp>
            <p:nvSpPr>
              <p:cNvPr id="273" name="5 MeV/u"/>
              <p:cNvSpPr txBox="1"/>
              <p:nvPr/>
            </p:nvSpPr>
            <p:spPr>
              <a:xfrm rot="20520000">
                <a:off x="4002953" y="5594461"/>
                <a:ext cx="863745" cy="32179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7419" tIns="37419" rIns="37419" bIns="37419" anchor="ctr">
                <a:spAutoFit/>
              </a:bodyPr>
              <a:lstStyle>
                <a:lvl1pPr>
                  <a:defRPr sz="1600" b="1">
                    <a:solidFill>
                      <a:srgbClr val="0B5D18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5 MeV/u</a:t>
                </a:r>
              </a:p>
            </p:txBody>
          </p:sp>
          <p:sp>
            <p:nvSpPr>
              <p:cNvPr id="274" name="KISS"/>
              <p:cNvSpPr txBox="1"/>
              <p:nvPr/>
            </p:nvSpPr>
            <p:spPr>
              <a:xfrm rot="20520000">
                <a:off x="4401271" y="6175847"/>
                <a:ext cx="776933" cy="44490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7419" tIns="37419" rIns="37419" bIns="37419" anchor="ctr">
                <a:spAutoFit/>
              </a:bodyPr>
              <a:lstStyle>
                <a:lvl1pPr>
                  <a:defRPr sz="3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rPr sz="2400" dirty="0"/>
                  <a:t>KISS</a:t>
                </a:r>
              </a:p>
            </p:txBody>
          </p:sp>
          <p:sp>
            <p:nvSpPr>
              <p:cNvPr id="275" name="30 keV"/>
              <p:cNvSpPr txBox="1"/>
              <p:nvPr/>
            </p:nvSpPr>
            <p:spPr>
              <a:xfrm rot="20520000">
                <a:off x="4714621" y="6441629"/>
                <a:ext cx="725887" cy="32179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7419" tIns="37419" rIns="37419" bIns="37419" anchor="ctr">
                <a:spAutoFit/>
              </a:bodyPr>
              <a:lstStyle>
                <a:lvl1pPr>
                  <a:defRPr sz="1600" b="1">
                    <a:solidFill>
                      <a:srgbClr val="0B5D18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30 keV</a:t>
                </a:r>
              </a:p>
            </p:txBody>
          </p:sp>
          <p:sp>
            <p:nvSpPr>
              <p:cNvPr id="276" name="線"/>
              <p:cNvSpPr/>
              <p:nvPr/>
            </p:nvSpPr>
            <p:spPr>
              <a:xfrm flipV="1">
                <a:off x="5267671" y="6035274"/>
                <a:ext cx="779156" cy="219888"/>
              </a:xfrm>
              <a:prstGeom prst="line">
                <a:avLst/>
              </a:prstGeom>
              <a:ln w="25400">
                <a:solidFill>
                  <a:srgbClr val="000000"/>
                </a:solidFill>
                <a:miter lim="400000"/>
                <a:tailEnd type="triangle"/>
              </a:ln>
            </p:spPr>
            <p:txBody>
              <a:bodyPr lIns="37419" tIns="37419" rIns="37419" bIns="37419" anchor="ctr"/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77" name="楕円"/>
              <p:cNvSpPr/>
              <p:nvPr/>
            </p:nvSpPr>
            <p:spPr>
              <a:xfrm>
                <a:off x="6042757" y="5958864"/>
                <a:ext cx="82712" cy="91893"/>
              </a:xfrm>
              <a:prstGeom prst="ellipse">
                <a:avLst/>
              </a:prstGeom>
              <a:blipFill>
                <a:blip r:embed="rId5"/>
              </a:blipFill>
              <a:ln w="12700"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lIns="37419" tIns="37419" rIns="37419" bIns="37419" anchor="ctr"/>
              <a:lstStyle/>
              <a:p>
                <a:pPr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78" name="Pin Hole"/>
              <p:cNvSpPr txBox="1"/>
              <p:nvPr/>
            </p:nvSpPr>
            <p:spPr>
              <a:xfrm>
                <a:off x="5902424" y="6400644"/>
                <a:ext cx="857834" cy="32179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7419" tIns="37419" rIns="37419" bIns="37419" anchor="ctr">
                <a:spAutoFit/>
              </a:bodyPr>
              <a:lstStyle>
                <a:lvl1pPr>
                  <a:defRPr sz="1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Pin Hole</a:t>
                </a:r>
              </a:p>
            </p:txBody>
          </p:sp>
          <p:sp>
            <p:nvSpPr>
              <p:cNvPr id="279" name="線"/>
              <p:cNvSpPr/>
              <p:nvPr/>
            </p:nvSpPr>
            <p:spPr>
              <a:xfrm flipV="1">
                <a:off x="5969153" y="6053843"/>
                <a:ext cx="113834" cy="397452"/>
              </a:xfrm>
              <a:prstGeom prst="line">
                <a:avLst/>
              </a:prstGeom>
              <a:ln>
                <a:solidFill>
                  <a:srgbClr val="C82506"/>
                </a:solidFill>
                <a:miter lim="400000"/>
              </a:ln>
            </p:spPr>
            <p:txBody>
              <a:bodyPr lIns="37419" tIns="37419" rIns="37419" bIns="37419" anchor="ctr"/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80" name="Ion Traps"/>
              <p:cNvSpPr txBox="1"/>
              <p:nvPr/>
            </p:nvSpPr>
            <p:spPr>
              <a:xfrm rot="20640000">
                <a:off x="7301401" y="2917795"/>
                <a:ext cx="1038122" cy="35256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7419" tIns="37419" rIns="37419" bIns="37419" anchor="ctr">
                <a:spAutoFit/>
              </a:bodyPr>
              <a:lstStyle>
                <a:lvl1pPr>
                  <a:defRPr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Ion Traps</a:t>
                </a:r>
              </a:p>
            </p:txBody>
          </p:sp>
          <p:sp>
            <p:nvSpPr>
              <p:cNvPr id="281" name="MRTOF"/>
              <p:cNvSpPr txBox="1"/>
              <p:nvPr/>
            </p:nvSpPr>
            <p:spPr>
              <a:xfrm rot="2201433">
                <a:off x="8728783" y="3586212"/>
                <a:ext cx="887991" cy="35256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7419" tIns="37419" rIns="37419" bIns="37419" anchor="ctr">
                <a:spAutoFit/>
              </a:bodyPr>
              <a:lstStyle>
                <a:lvl1pPr>
                  <a:defRPr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MRTOF</a:t>
                </a:r>
              </a:p>
            </p:txBody>
          </p:sp>
        </p:grpSp>
      </p:grpSp>
      <p:grpSp>
        <p:nvGrpSpPr>
          <p:cNvPr id="4" name="図形グループ 3"/>
          <p:cNvGrpSpPr/>
          <p:nvPr/>
        </p:nvGrpSpPr>
        <p:grpSpPr>
          <a:xfrm>
            <a:off x="47388" y="892691"/>
            <a:ext cx="5444238" cy="3432624"/>
            <a:chOff x="47388" y="1243340"/>
            <a:chExt cx="5444238" cy="3432624"/>
          </a:xfrm>
        </p:grpSpPr>
        <p:pic>
          <p:nvPicPr>
            <p:cNvPr id="282" name="birdfig-ribf-slowri.pdf" descr="birdfig-ribf-slowri.pdf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7388" y="1243340"/>
              <a:ext cx="5444238" cy="279397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83" name="GARIS"/>
            <p:cNvSpPr txBox="1"/>
            <p:nvPr/>
          </p:nvSpPr>
          <p:spPr>
            <a:xfrm>
              <a:off x="285809" y="1636867"/>
              <a:ext cx="985223" cy="4449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7419" tIns="37419" rIns="37419" bIns="37419" anchor="ctr">
              <a:spAutoFit/>
            </a:bodyPr>
            <a:lstStyle>
              <a:lvl1pPr>
                <a:defRPr sz="3600">
                  <a:solidFill>
                    <a:srgbClr val="C82506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rPr sz="2400" dirty="0"/>
                <a:t>GARIS</a:t>
              </a:r>
            </a:p>
          </p:txBody>
        </p:sp>
        <p:sp>
          <p:nvSpPr>
            <p:cNvPr id="284" name="線"/>
            <p:cNvSpPr/>
            <p:nvPr/>
          </p:nvSpPr>
          <p:spPr>
            <a:xfrm>
              <a:off x="1279415" y="1895457"/>
              <a:ext cx="836149" cy="545128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  <a:tailEnd type="triangle"/>
            </a:ln>
          </p:spPr>
          <p:txBody>
            <a:bodyPr lIns="37419" tIns="37419" rIns="37419" bIns="3741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285" name="線"/>
            <p:cNvSpPr/>
            <p:nvPr/>
          </p:nvSpPr>
          <p:spPr>
            <a:xfrm>
              <a:off x="843467" y="2075525"/>
              <a:ext cx="4259" cy="618118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  <a:tailEnd type="triangle"/>
            </a:ln>
          </p:spPr>
          <p:txBody>
            <a:bodyPr lIns="37419" tIns="37419" rIns="37419" bIns="3741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286" name="KISS"/>
            <p:cNvSpPr txBox="1"/>
            <p:nvPr/>
          </p:nvSpPr>
          <p:spPr>
            <a:xfrm>
              <a:off x="169731" y="3668700"/>
              <a:ext cx="702393" cy="4449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7419" tIns="37419" rIns="37419" bIns="37419" anchor="ctr">
              <a:spAutoFit/>
            </a:bodyPr>
            <a:lstStyle>
              <a:lvl1pPr>
                <a:defRPr sz="3600">
                  <a:solidFill>
                    <a:srgbClr val="0365C0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rPr sz="2400" dirty="0"/>
                <a:t>KISS</a:t>
              </a:r>
            </a:p>
          </p:txBody>
        </p:sp>
        <p:sp>
          <p:nvSpPr>
            <p:cNvPr id="287" name="線"/>
            <p:cNvSpPr/>
            <p:nvPr/>
          </p:nvSpPr>
          <p:spPr>
            <a:xfrm flipV="1">
              <a:off x="549675" y="2993481"/>
              <a:ext cx="511459" cy="712137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  <a:tailEnd type="triangle"/>
            </a:ln>
          </p:spPr>
          <p:txBody>
            <a:bodyPr lIns="37419" tIns="37419" rIns="37419" bIns="3741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288" name="BigRIPS…"/>
            <p:cNvSpPr txBox="1"/>
            <p:nvPr/>
          </p:nvSpPr>
          <p:spPr>
            <a:xfrm>
              <a:off x="1091906" y="3861731"/>
              <a:ext cx="1460714" cy="8142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7419" tIns="37419" rIns="37419" bIns="37419" anchor="ctr">
              <a:spAutoFit/>
            </a:bodyPr>
            <a:lstStyle/>
            <a:p>
              <a:pPr>
                <a:defRPr sz="3600">
                  <a:solidFill>
                    <a:srgbClr val="C82506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2400" dirty="0"/>
                <a:t>BigRIPS</a:t>
              </a:r>
            </a:p>
            <a:p>
              <a:pPr>
                <a:defRPr sz="3600">
                  <a:solidFill>
                    <a:srgbClr val="C82506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2400" dirty="0"/>
                <a:t>+SLOWRI</a:t>
              </a:r>
            </a:p>
          </p:txBody>
        </p:sp>
        <p:sp>
          <p:nvSpPr>
            <p:cNvPr id="289" name="線"/>
            <p:cNvSpPr/>
            <p:nvPr/>
          </p:nvSpPr>
          <p:spPr>
            <a:xfrm flipV="1">
              <a:off x="1819614" y="2909526"/>
              <a:ext cx="1554253" cy="976161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  <a:tailEnd type="triangle"/>
            </a:ln>
          </p:spPr>
          <p:txBody>
            <a:bodyPr lIns="37419" tIns="37419" rIns="37419" bIns="3741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</p:grpSp>
      <p:sp>
        <p:nvSpPr>
          <p:cNvPr id="3" name="テキスト ボックス 2"/>
          <p:cNvSpPr txBox="1"/>
          <p:nvPr/>
        </p:nvSpPr>
        <p:spPr>
          <a:xfrm>
            <a:off x="56867" y="9484"/>
            <a:ext cx="64684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dirty="0" smtClean="0">
                <a:latin typeface="メイリオ"/>
                <a:ea typeface="メイリオ"/>
                <a:cs typeface="メイリオ"/>
              </a:rPr>
              <a:t>Comprehensive mass </a:t>
            </a:r>
            <a:r>
              <a:rPr lang="en-US" altLang="ja-JP" sz="2800" dirty="0">
                <a:latin typeface="メイリオ"/>
                <a:ea typeface="メイリオ"/>
                <a:cs typeface="メイリオ"/>
              </a:rPr>
              <a:t>measurement </a:t>
            </a:r>
            <a:endParaRPr lang="en-US" altLang="ja-JP" sz="2800" dirty="0" smtClean="0">
              <a:latin typeface="メイリオ"/>
              <a:ea typeface="メイリオ"/>
              <a:cs typeface="メイリオ"/>
            </a:endParaRPr>
          </a:p>
          <a:p>
            <a:pPr algn="ctr"/>
            <a:r>
              <a:rPr lang="en-US" altLang="ja-JP" sz="2800" dirty="0" smtClean="0">
                <a:latin typeface="メイリオ"/>
                <a:ea typeface="メイリオ"/>
                <a:cs typeface="メイリオ"/>
              </a:rPr>
              <a:t>with </a:t>
            </a:r>
            <a:r>
              <a:rPr lang="en-US" altLang="ja-JP" sz="2800" dirty="0">
                <a:latin typeface="メイリオ"/>
                <a:ea typeface="メイリオ"/>
                <a:cs typeface="メイリオ"/>
              </a:rPr>
              <a:t>MRTOF-MS </a:t>
            </a:r>
          </a:p>
        </p:txBody>
      </p:sp>
    </p:spTree>
    <p:extLst>
      <p:ext uri="{BB962C8B-B14F-4D97-AF65-F5344CB8AC3E}">
        <p14:creationId xmlns:p14="http://schemas.microsoft.com/office/powerpoint/2010/main" val="179048186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9623" y="1339355"/>
            <a:ext cx="8266250" cy="5001025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テキスト ボックス 17"/>
          <p:cNvSpPr txBox="1"/>
          <p:nvPr/>
        </p:nvSpPr>
        <p:spPr>
          <a:xfrm>
            <a:off x="519811" y="-47700"/>
            <a:ext cx="8893785" cy="73969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ja-JP" sz="2400" dirty="0" smtClean="0">
                <a:latin typeface="メイリオ"/>
                <a:ea typeface="メイリオ"/>
                <a:cs typeface="メイリオ"/>
              </a:rPr>
              <a:t>Future’s plan: KISS Stage II &amp; MRTOF</a:t>
            </a:r>
          </a:p>
          <a:p>
            <a:pPr algn="ctr">
              <a:lnSpc>
                <a:spcPct val="110000"/>
              </a:lnSpc>
            </a:pPr>
            <a:r>
              <a:rPr lang="en-US" altLang="en-US" sz="2000" dirty="0" smtClean="0">
                <a:latin typeface="メイリオ"/>
                <a:ea typeface="メイリオ"/>
                <a:cs typeface="メイリオ"/>
              </a:rPr>
              <a:t>-Comprehensive study of element synthesis with precise spectroscopy-</a:t>
            </a:r>
            <a:endParaRPr kumimoji="1" lang="ja-JP" altLang="en-US" sz="2000" dirty="0">
              <a:solidFill>
                <a:srgbClr val="0000FF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992271" y="5260935"/>
            <a:ext cx="719806" cy="190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図形グループ 1"/>
          <p:cNvGrpSpPr/>
          <p:nvPr/>
        </p:nvGrpSpPr>
        <p:grpSpPr>
          <a:xfrm>
            <a:off x="78341" y="789510"/>
            <a:ext cx="8686918" cy="2774114"/>
            <a:chOff x="78340" y="789510"/>
            <a:chExt cx="8686915" cy="2774114"/>
          </a:xfrm>
        </p:grpSpPr>
        <p:grpSp>
          <p:nvGrpSpPr>
            <p:cNvPr id="7" name="図形グループ 6"/>
            <p:cNvGrpSpPr/>
            <p:nvPr/>
          </p:nvGrpSpPr>
          <p:grpSpPr>
            <a:xfrm>
              <a:off x="3905923" y="789510"/>
              <a:ext cx="4859332" cy="1826541"/>
              <a:chOff x="4001549" y="486884"/>
              <a:chExt cx="5586904" cy="2100024"/>
            </a:xfrm>
          </p:grpSpPr>
          <p:sp>
            <p:nvSpPr>
              <p:cNvPr id="13" name="円/楕円 12"/>
              <p:cNvSpPr/>
              <p:nvPr/>
            </p:nvSpPr>
            <p:spPr>
              <a:xfrm rot="19752159">
                <a:off x="6141049" y="1324895"/>
                <a:ext cx="3447404" cy="1262013"/>
              </a:xfrm>
              <a:prstGeom prst="ellipse">
                <a:avLst/>
              </a:prstGeom>
              <a:solidFill>
                <a:srgbClr val="64FFEE">
                  <a:alpha val="48000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直線コネクタ 7"/>
              <p:cNvCxnSpPr/>
              <p:nvPr/>
            </p:nvCxnSpPr>
            <p:spPr>
              <a:xfrm>
                <a:off x="5567909" y="1228458"/>
                <a:ext cx="1389481" cy="6378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テキスト ボックス 15"/>
              <p:cNvSpPr txBox="1"/>
              <p:nvPr/>
            </p:nvSpPr>
            <p:spPr>
              <a:xfrm>
                <a:off x="4001549" y="486884"/>
                <a:ext cx="3355346" cy="672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>
                    <a:latin typeface="メイリオ"/>
                    <a:ea typeface="メイリオ"/>
                    <a:cs typeface="メイリオ"/>
                  </a:rPr>
                  <a:t>KISS upgrade</a:t>
                </a:r>
                <a:endParaRPr lang="en-US" sz="3200" dirty="0">
                  <a:latin typeface="メイリオ"/>
                  <a:ea typeface="メイリオ"/>
                  <a:cs typeface="メイリオ"/>
                </a:endParaRPr>
              </a:p>
            </p:txBody>
          </p:sp>
        </p:grpSp>
        <p:grpSp>
          <p:nvGrpSpPr>
            <p:cNvPr id="25" name="図形グループ 24"/>
            <p:cNvGrpSpPr/>
            <p:nvPr/>
          </p:nvGrpSpPr>
          <p:grpSpPr>
            <a:xfrm>
              <a:off x="78340" y="809143"/>
              <a:ext cx="3919644" cy="2754481"/>
              <a:chOff x="32187" y="849954"/>
              <a:chExt cx="9226958" cy="5985357"/>
            </a:xfrm>
          </p:grpSpPr>
          <p:grpSp>
            <p:nvGrpSpPr>
              <p:cNvPr id="26" name="グループ化 73"/>
              <p:cNvGrpSpPr/>
              <p:nvPr/>
            </p:nvGrpSpPr>
            <p:grpSpPr>
              <a:xfrm>
                <a:off x="32187" y="850043"/>
                <a:ext cx="9226958" cy="5985268"/>
                <a:chOff x="-105326" y="608903"/>
                <a:chExt cx="9226958" cy="5985268"/>
              </a:xfrm>
            </p:grpSpPr>
            <p:pic>
              <p:nvPicPr>
                <p:cNvPr id="28" name="Picture 2" descr="C:\Users\kazu\Desktop\solidworks_2014\doughnut_f2_2015\2\3D_n3_c.pn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844" y="608903"/>
                  <a:ext cx="9093788" cy="591644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9" name="正方形/長方形 28"/>
                <p:cNvSpPr/>
                <p:nvPr/>
              </p:nvSpPr>
              <p:spPr>
                <a:xfrm rot="20003171" flipH="1">
                  <a:off x="3264361" y="3721815"/>
                  <a:ext cx="254909" cy="167675"/>
                </a:xfrm>
                <a:prstGeom prst="rect">
                  <a:avLst/>
                </a:prstGeom>
                <a:solidFill>
                  <a:srgbClr val="64CE67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000"/>
                </a:p>
              </p:txBody>
            </p:sp>
            <p:sp>
              <p:nvSpPr>
                <p:cNvPr id="30" name="正方形/長方形 29"/>
                <p:cNvSpPr/>
                <p:nvPr/>
              </p:nvSpPr>
              <p:spPr>
                <a:xfrm rot="2863351" flipV="1">
                  <a:off x="3330439" y="4183899"/>
                  <a:ext cx="97495" cy="53946"/>
                </a:xfrm>
                <a:prstGeom prst="rect">
                  <a:avLst/>
                </a:prstGeom>
                <a:solidFill>
                  <a:srgbClr val="64CE67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000"/>
                </a:p>
              </p:txBody>
            </p:sp>
            <p:sp>
              <p:nvSpPr>
                <p:cNvPr id="33" name="テキスト ボックス 32"/>
                <p:cNvSpPr txBox="1"/>
                <p:nvPr/>
              </p:nvSpPr>
              <p:spPr>
                <a:xfrm>
                  <a:off x="4788307" y="1329256"/>
                  <a:ext cx="3091264" cy="5350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000" b="1" dirty="0" smtClean="0">
                      <a:solidFill>
                        <a:srgbClr val="000000"/>
                      </a:solidFill>
                    </a:rPr>
                    <a:t>Beam dump (~20kW)</a:t>
                  </a:r>
                </a:p>
              </p:txBody>
            </p:sp>
            <p:sp>
              <p:nvSpPr>
                <p:cNvPr id="37" name="テキスト ボックス 36"/>
                <p:cNvSpPr txBox="1"/>
                <p:nvPr/>
              </p:nvSpPr>
              <p:spPr>
                <a:xfrm>
                  <a:off x="5002008" y="6059144"/>
                  <a:ext cx="3262929" cy="5350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altLang="ja-JP" sz="1000" b="1" dirty="0" smtClean="0">
                      <a:solidFill>
                        <a:srgbClr val="000000"/>
                      </a:solidFill>
                      <a:latin typeface="Calibri"/>
                      <a:ea typeface="ＭＳ Ｐゴシック"/>
                    </a:rPr>
                    <a:t>Collinear 3 color lasers</a:t>
                  </a:r>
                </a:p>
              </p:txBody>
            </p:sp>
            <p:cxnSp>
              <p:nvCxnSpPr>
                <p:cNvPr id="38" name="直線矢印コネクタ 37"/>
                <p:cNvCxnSpPr/>
                <p:nvPr/>
              </p:nvCxnSpPr>
              <p:spPr>
                <a:xfrm flipH="1" flipV="1">
                  <a:off x="4851920" y="4367097"/>
                  <a:ext cx="3963227" cy="1705643"/>
                </a:xfrm>
                <a:prstGeom prst="straightConnector1">
                  <a:avLst/>
                </a:prstGeom>
                <a:ln w="5715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線矢印コネクタ 38"/>
                <p:cNvCxnSpPr/>
                <p:nvPr/>
              </p:nvCxnSpPr>
              <p:spPr>
                <a:xfrm flipH="1" flipV="1">
                  <a:off x="4902200" y="4443532"/>
                  <a:ext cx="3867151" cy="1671842"/>
                </a:xfrm>
                <a:prstGeom prst="straightConnector1">
                  <a:avLst/>
                </a:prstGeom>
                <a:ln w="57150">
                  <a:solidFill>
                    <a:srgbClr val="00B05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線矢印コネクタ 39"/>
                <p:cNvCxnSpPr/>
                <p:nvPr/>
              </p:nvCxnSpPr>
              <p:spPr>
                <a:xfrm flipV="1">
                  <a:off x="4097167" y="1876383"/>
                  <a:ext cx="2125975" cy="1240123"/>
                </a:xfrm>
                <a:prstGeom prst="straightConnector1">
                  <a:avLst/>
                </a:prstGeom>
                <a:ln w="76200">
                  <a:solidFill>
                    <a:srgbClr val="FFC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テキスト ボックス 40"/>
                <p:cNvSpPr txBox="1"/>
                <p:nvPr/>
              </p:nvSpPr>
              <p:spPr>
                <a:xfrm>
                  <a:off x="-105326" y="3383970"/>
                  <a:ext cx="1715937" cy="1203811"/>
                </a:xfrm>
                <a:prstGeom prst="rect">
                  <a:avLst/>
                </a:prstGeom>
                <a:solidFill>
                  <a:schemeClr val="bg1">
                    <a:alpha val="74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1000" b="1" baseline="30000" dirty="0" smtClean="0">
                      <a:solidFill>
                        <a:srgbClr val="000000"/>
                      </a:solidFill>
                    </a:rPr>
                    <a:t>238</a:t>
                  </a:r>
                  <a:r>
                    <a:rPr lang="en-US" altLang="ja-JP" sz="1000" b="1" dirty="0" smtClean="0">
                      <a:solidFill>
                        <a:srgbClr val="000000"/>
                      </a:solidFill>
                    </a:rPr>
                    <a:t>U beam</a:t>
                  </a:r>
                </a:p>
                <a:p>
                  <a:pPr algn="ctr"/>
                  <a:r>
                    <a:rPr kumimoji="1" lang="en-US" altLang="ja-JP" sz="1000" b="1" dirty="0" smtClean="0">
                      <a:solidFill>
                        <a:srgbClr val="000000"/>
                      </a:solidFill>
                    </a:rPr>
                    <a:t>11 MeV/A</a:t>
                  </a:r>
                </a:p>
                <a:p>
                  <a:pPr algn="ctr"/>
                  <a:r>
                    <a:rPr kumimoji="1" lang="en-US" altLang="ja-JP" sz="1000" b="1" dirty="0" smtClean="0">
                      <a:solidFill>
                        <a:srgbClr val="000000"/>
                      </a:solidFill>
                    </a:rPr>
                    <a:t>10 </a:t>
                  </a:r>
                  <a:r>
                    <a:rPr kumimoji="1" lang="en-US" altLang="ja-JP" sz="1000" b="1" dirty="0" err="1" smtClean="0">
                      <a:solidFill>
                        <a:srgbClr val="000000"/>
                      </a:solidFill>
                    </a:rPr>
                    <a:t>pμA</a:t>
                  </a:r>
                  <a:endParaRPr kumimoji="1" lang="ja-JP" altLang="en-US" sz="1000" b="1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" name="テキスト ボックス 41"/>
                <p:cNvSpPr txBox="1"/>
                <p:nvPr/>
              </p:nvSpPr>
              <p:spPr>
                <a:xfrm>
                  <a:off x="406433" y="5144242"/>
                  <a:ext cx="2997307" cy="869420"/>
                </a:xfrm>
                <a:prstGeom prst="rect">
                  <a:avLst/>
                </a:prstGeom>
                <a:solidFill>
                  <a:schemeClr val="bg1">
                    <a:alpha val="74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000" b="1" dirty="0" smtClean="0">
                      <a:solidFill>
                        <a:srgbClr val="000000"/>
                      </a:solidFill>
                    </a:rPr>
                    <a:t>Rotating</a:t>
                  </a:r>
                  <a:r>
                    <a:rPr lang="ja-JP" altLang="en-US" sz="1000" b="1" dirty="0" smtClean="0">
                      <a:solidFill>
                        <a:srgbClr val="000000"/>
                      </a:solidFill>
                    </a:rPr>
                    <a:t> </a:t>
                  </a:r>
                  <a:r>
                    <a:rPr lang="en-US" altLang="ja-JP" sz="1000" b="1" baseline="30000" dirty="0" smtClean="0">
                      <a:solidFill>
                        <a:srgbClr val="000000"/>
                      </a:solidFill>
                    </a:rPr>
                    <a:t>198</a:t>
                  </a:r>
                  <a:r>
                    <a:rPr lang="en-US" altLang="ja-JP" sz="1000" b="1" dirty="0" smtClean="0">
                      <a:solidFill>
                        <a:srgbClr val="000000"/>
                      </a:solidFill>
                    </a:rPr>
                    <a:t>Pt-target</a:t>
                  </a:r>
                  <a:endParaRPr kumimoji="1" lang="en-US" altLang="ja-JP" sz="1000" b="1" dirty="0" smtClean="0">
                    <a:solidFill>
                      <a:srgbClr val="000000"/>
                    </a:solidFill>
                  </a:endParaRPr>
                </a:p>
                <a:p>
                  <a:r>
                    <a:rPr kumimoji="1" lang="en-US" altLang="ja-JP" sz="1000" b="1" dirty="0" smtClean="0">
                      <a:solidFill>
                        <a:srgbClr val="000000"/>
                      </a:solidFill>
                    </a:rPr>
                    <a:t>(~ 7 kW)</a:t>
                  </a:r>
                  <a:endParaRPr kumimoji="1" lang="ja-JP" altLang="en-US" sz="1000" b="1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43" name="直線矢印コネクタ 42"/>
                <p:cNvCxnSpPr/>
                <p:nvPr/>
              </p:nvCxnSpPr>
              <p:spPr>
                <a:xfrm flipV="1">
                  <a:off x="1996684" y="4672537"/>
                  <a:ext cx="775116" cy="583761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矢印コネクタ 45"/>
                <p:cNvCxnSpPr/>
                <p:nvPr/>
              </p:nvCxnSpPr>
              <p:spPr>
                <a:xfrm flipV="1">
                  <a:off x="8423353" y="6115374"/>
                  <a:ext cx="312998" cy="361410"/>
                </a:xfrm>
                <a:prstGeom prst="straightConnector1">
                  <a:avLst/>
                </a:prstGeom>
                <a:ln w="57150">
                  <a:solidFill>
                    <a:srgbClr val="00B05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線矢印コネクタ 46"/>
                <p:cNvCxnSpPr/>
                <p:nvPr/>
              </p:nvCxnSpPr>
              <p:spPr>
                <a:xfrm flipH="1">
                  <a:off x="8473228" y="6053330"/>
                  <a:ext cx="388197" cy="454352"/>
                </a:xfrm>
                <a:prstGeom prst="straightConnector1">
                  <a:avLst/>
                </a:prstGeom>
                <a:ln w="57150"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線矢印コネクタ 47"/>
                <p:cNvCxnSpPr/>
                <p:nvPr/>
              </p:nvCxnSpPr>
              <p:spPr>
                <a:xfrm flipH="1">
                  <a:off x="8534666" y="6053330"/>
                  <a:ext cx="374651" cy="466089"/>
                </a:xfrm>
                <a:prstGeom prst="straightConnector1">
                  <a:avLst/>
                </a:prstGeom>
                <a:ln w="57150">
                  <a:solidFill>
                    <a:srgbClr val="3333FF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テキスト ボックス 48"/>
                <p:cNvSpPr txBox="1"/>
                <p:nvPr/>
              </p:nvSpPr>
              <p:spPr>
                <a:xfrm>
                  <a:off x="5419413" y="3315985"/>
                  <a:ext cx="3314962" cy="8694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altLang="ja-JP" sz="1000" b="1" dirty="0" smtClean="0">
                      <a:solidFill>
                        <a:srgbClr val="000000"/>
                      </a:solidFill>
                      <a:latin typeface="Calibri"/>
                      <a:ea typeface="ＭＳ Ｐゴシック"/>
                    </a:rPr>
                    <a:t>S-shape RF </a:t>
                  </a:r>
                  <a:r>
                    <a:rPr lang="en-US" altLang="ja-JP" sz="1000" b="1" dirty="0" err="1" smtClean="0">
                      <a:solidFill>
                        <a:srgbClr val="000000"/>
                      </a:solidFill>
                      <a:latin typeface="Calibri"/>
                      <a:ea typeface="ＭＳ Ｐゴシック"/>
                    </a:rPr>
                    <a:t>quadrupole</a:t>
                  </a:r>
                  <a:r>
                    <a:rPr lang="en-US" altLang="ja-JP" sz="1000" b="1" dirty="0" smtClean="0">
                      <a:solidFill>
                        <a:srgbClr val="000000"/>
                      </a:solidFill>
                      <a:latin typeface="Calibri"/>
                      <a:ea typeface="ＭＳ Ｐゴシック"/>
                    </a:rPr>
                    <a:t> </a:t>
                  </a:r>
                </a:p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altLang="ja-JP" sz="1000" b="1" dirty="0" smtClean="0">
                      <a:solidFill>
                        <a:srgbClr val="000000"/>
                      </a:solidFill>
                      <a:latin typeface="Calibri"/>
                      <a:ea typeface="ＭＳ Ｐゴシック"/>
                    </a:rPr>
                    <a:t>ion-guide</a:t>
                  </a:r>
                  <a:endParaRPr lang="ja-JP" altLang="en-US" sz="1000" b="1" dirty="0">
                    <a:solidFill>
                      <a:srgbClr val="000000"/>
                    </a:solidFill>
                    <a:latin typeface="Calibri"/>
                    <a:ea typeface="ＭＳ Ｐゴシック"/>
                  </a:endParaRPr>
                </a:p>
              </p:txBody>
            </p:sp>
            <p:cxnSp>
              <p:nvCxnSpPr>
                <p:cNvPr id="51" name="直線矢印コネクタ 50"/>
                <p:cNvCxnSpPr/>
                <p:nvPr/>
              </p:nvCxnSpPr>
              <p:spPr>
                <a:xfrm flipV="1">
                  <a:off x="27844" y="3981586"/>
                  <a:ext cx="2482697" cy="1356527"/>
                </a:xfrm>
                <a:prstGeom prst="straightConnector1">
                  <a:avLst/>
                </a:prstGeom>
                <a:ln w="76200">
                  <a:solidFill>
                    <a:srgbClr val="FFC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正方形/長方形 53"/>
                <p:cNvSpPr/>
                <p:nvPr/>
              </p:nvSpPr>
              <p:spPr>
                <a:xfrm rot="16021927" flipH="1">
                  <a:off x="3197129" y="4034000"/>
                  <a:ext cx="304479" cy="64293"/>
                </a:xfrm>
                <a:prstGeom prst="rect">
                  <a:avLst/>
                </a:prstGeom>
                <a:solidFill>
                  <a:srgbClr val="64CE67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000"/>
                </a:p>
              </p:txBody>
            </p:sp>
            <p:cxnSp>
              <p:nvCxnSpPr>
                <p:cNvPr id="56" name="直線矢印コネクタ 55"/>
                <p:cNvCxnSpPr/>
                <p:nvPr/>
              </p:nvCxnSpPr>
              <p:spPr>
                <a:xfrm flipH="1" flipV="1">
                  <a:off x="5070475" y="4397375"/>
                  <a:ext cx="3838842" cy="1655955"/>
                </a:xfrm>
                <a:prstGeom prst="straightConnector1">
                  <a:avLst/>
                </a:prstGeom>
                <a:ln w="57150">
                  <a:solidFill>
                    <a:srgbClr val="3333FF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線コネクタ 57"/>
                <p:cNvCxnSpPr/>
                <p:nvPr/>
              </p:nvCxnSpPr>
              <p:spPr>
                <a:xfrm>
                  <a:off x="1426972" y="1700448"/>
                  <a:ext cx="83344" cy="11662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7" name="Picture 4" descr="\\LINUX02\public\3D_n4_c2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7513" y="849954"/>
                <a:ext cx="723900" cy="2438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4" name="図形グループ 3"/>
          <p:cNvGrpSpPr/>
          <p:nvPr/>
        </p:nvGrpSpPr>
        <p:grpSpPr>
          <a:xfrm>
            <a:off x="2328045" y="2295805"/>
            <a:ext cx="7577961" cy="4574515"/>
            <a:chOff x="2328039" y="2295795"/>
            <a:chExt cx="7577961" cy="4574515"/>
          </a:xfrm>
        </p:grpSpPr>
        <p:grpSp>
          <p:nvGrpSpPr>
            <p:cNvPr id="3" name="図形グループ 2"/>
            <p:cNvGrpSpPr/>
            <p:nvPr/>
          </p:nvGrpSpPr>
          <p:grpSpPr>
            <a:xfrm>
              <a:off x="2328039" y="2295795"/>
              <a:ext cx="7577961" cy="4574515"/>
              <a:chOff x="2328039" y="2295795"/>
              <a:chExt cx="7577961" cy="4574515"/>
            </a:xfrm>
          </p:grpSpPr>
          <p:grpSp>
            <p:nvGrpSpPr>
              <p:cNvPr id="11" name="図形グループ 10"/>
              <p:cNvGrpSpPr/>
              <p:nvPr/>
            </p:nvGrpSpPr>
            <p:grpSpPr>
              <a:xfrm>
                <a:off x="2328039" y="3306567"/>
                <a:ext cx="5761215" cy="3563743"/>
                <a:chOff x="2172085" y="3083158"/>
                <a:chExt cx="6623830" cy="4097329"/>
              </a:xfrm>
            </p:grpSpPr>
            <p:sp>
              <p:nvSpPr>
                <p:cNvPr id="17" name="テキスト ボックス 16"/>
                <p:cNvSpPr txBox="1"/>
                <p:nvPr/>
              </p:nvSpPr>
              <p:spPr>
                <a:xfrm>
                  <a:off x="5034869" y="4809633"/>
                  <a:ext cx="3761046" cy="23708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sz="3200" dirty="0" smtClean="0">
                      <a:latin typeface="メイリオ"/>
                      <a:ea typeface="メイリオ"/>
                      <a:cs typeface="メイリオ"/>
                    </a:rPr>
                    <a:t>High pure RI </a:t>
                  </a:r>
                </a:p>
                <a:p>
                  <a:r>
                    <a:rPr lang="en-US" altLang="ja-JP" sz="3200" dirty="0" smtClean="0">
                      <a:latin typeface="メイリオ"/>
                      <a:ea typeface="メイリオ"/>
                      <a:cs typeface="メイリオ"/>
                    </a:rPr>
                    <a:t>spectroscopy line (HPSP)+MRTOFs</a:t>
                  </a:r>
                </a:p>
              </p:txBody>
            </p:sp>
            <p:cxnSp>
              <p:nvCxnSpPr>
                <p:cNvPr id="19" name="直線コネクタ 18"/>
                <p:cNvCxnSpPr>
                  <a:endCxn id="17" idx="0"/>
                </p:cNvCxnSpPr>
                <p:nvPr/>
              </p:nvCxnSpPr>
              <p:spPr>
                <a:xfrm>
                  <a:off x="5625441" y="4103598"/>
                  <a:ext cx="1289951" cy="70603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円/楕円 14"/>
                <p:cNvSpPr/>
                <p:nvPr/>
              </p:nvSpPr>
              <p:spPr>
                <a:xfrm rot="19678064">
                  <a:off x="2172085" y="3083158"/>
                  <a:ext cx="5011365" cy="1471347"/>
                </a:xfrm>
                <a:prstGeom prst="ellipse">
                  <a:avLst/>
                </a:prstGeom>
                <a:solidFill>
                  <a:srgbClr val="64FFEE">
                    <a:alpha val="48000"/>
                  </a:srgb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65" name="pasted-image.pdf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7102803" y="2993022"/>
                <a:ext cx="2789493" cy="3775272"/>
              </a:xfrm>
              <a:prstGeom prst="rect">
                <a:avLst/>
              </a:prstGeom>
              <a:ln w="12700">
                <a:miter lim="400000"/>
              </a:ln>
            </p:spPr>
          </p:pic>
          <p:grpSp>
            <p:nvGrpSpPr>
              <p:cNvPr id="71" name="図形グループ 70"/>
              <p:cNvGrpSpPr/>
              <p:nvPr/>
            </p:nvGrpSpPr>
            <p:grpSpPr>
              <a:xfrm>
                <a:off x="8706842" y="2712862"/>
                <a:ext cx="345652" cy="4145138"/>
                <a:chOff x="9874643" y="277468"/>
                <a:chExt cx="555149" cy="6145362"/>
              </a:xfrm>
            </p:grpSpPr>
            <p:cxnSp>
              <p:nvCxnSpPr>
                <p:cNvPr id="73" name="直線矢印コネクタ 72"/>
                <p:cNvCxnSpPr/>
                <p:nvPr/>
              </p:nvCxnSpPr>
              <p:spPr>
                <a:xfrm>
                  <a:off x="9880997" y="5994206"/>
                  <a:ext cx="0" cy="428624"/>
                </a:xfrm>
                <a:prstGeom prst="straightConnector1">
                  <a:avLst/>
                </a:prstGeom>
                <a:ln w="50800"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直線矢印コネクタ 73"/>
                <p:cNvCxnSpPr/>
                <p:nvPr/>
              </p:nvCxnSpPr>
              <p:spPr>
                <a:xfrm flipV="1">
                  <a:off x="9874643" y="277468"/>
                  <a:ext cx="0" cy="428624"/>
                </a:xfrm>
                <a:prstGeom prst="straightConnector1">
                  <a:avLst/>
                </a:prstGeom>
                <a:ln w="50800"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直線矢印コネクタ 75"/>
                <p:cNvCxnSpPr/>
                <p:nvPr/>
              </p:nvCxnSpPr>
              <p:spPr>
                <a:xfrm rot="5400000" flipV="1">
                  <a:off x="10215480" y="2305795"/>
                  <a:ext cx="0" cy="428624"/>
                </a:xfrm>
                <a:prstGeom prst="straightConnector1">
                  <a:avLst/>
                </a:prstGeom>
                <a:ln w="50800"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1" name="Shape 147"/>
              <p:cNvSpPr/>
              <p:nvPr/>
            </p:nvSpPr>
            <p:spPr>
              <a:xfrm>
                <a:off x="9148870" y="5926723"/>
                <a:ext cx="757130" cy="425758"/>
              </a:xfrm>
              <a:prstGeom prst="rect">
                <a:avLst/>
              </a:prstGeom>
              <a:gradFill>
                <a:gsLst>
                  <a:gs pos="0">
                    <a:srgbClr val="FBFBFB"/>
                  </a:gs>
                  <a:gs pos="100000">
                    <a:srgbClr val="BEBEBE"/>
                  </a:gs>
                </a:gsLst>
                <a:lin ang="5400000"/>
              </a:gradFill>
              <a:ln w="12700"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/>
              <a:p>
                <a:pPr algn="r"/>
                <a:r>
                  <a:rPr lang="en-US" altLang="ja-JP" sz="1050" dirty="0" smtClean="0">
                    <a:latin typeface="メイリオ"/>
                    <a:ea typeface="メイリオ"/>
                    <a:cs typeface="メイリオ"/>
                  </a:rPr>
                  <a:t>β-delayed neutron</a:t>
                </a:r>
                <a:endParaRPr sz="1050" dirty="0">
                  <a:latin typeface="メイリオ"/>
                  <a:ea typeface="メイリオ"/>
                  <a:cs typeface="メイリオ"/>
                </a:endParaRPr>
              </a:p>
            </p:txBody>
          </p:sp>
          <p:sp>
            <p:nvSpPr>
              <p:cNvPr id="82" name="Shape 147"/>
              <p:cNvSpPr/>
              <p:nvPr/>
            </p:nvSpPr>
            <p:spPr>
              <a:xfrm>
                <a:off x="9128566" y="2295795"/>
                <a:ext cx="777434" cy="748923"/>
              </a:xfrm>
              <a:prstGeom prst="rect">
                <a:avLst/>
              </a:prstGeom>
              <a:gradFill>
                <a:gsLst>
                  <a:gs pos="0">
                    <a:srgbClr val="FBFBFB"/>
                  </a:gs>
                  <a:gs pos="100000">
                    <a:srgbClr val="BEBEBE"/>
                  </a:gs>
                </a:gsLst>
                <a:lin ang="5400000"/>
              </a:gradFill>
              <a:ln w="12700"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/>
              <a:p>
                <a:pPr algn="r"/>
                <a:r>
                  <a:rPr lang="en-US" altLang="ja-JP" sz="1050" dirty="0" smtClean="0">
                    <a:latin typeface="メイリオ"/>
                    <a:ea typeface="メイリオ"/>
                    <a:cs typeface="メイリオ"/>
                  </a:rPr>
                  <a:t>Mass</a:t>
                </a:r>
                <a:endParaRPr lang="en-US" altLang="ja-JP" sz="1050" dirty="0">
                  <a:latin typeface="メイリオ"/>
                  <a:ea typeface="メイリオ"/>
                  <a:cs typeface="メイリオ"/>
                </a:endParaRPr>
              </a:p>
              <a:p>
                <a:pPr algn="r"/>
                <a:r>
                  <a:rPr lang="en-US" altLang="ja-JP" sz="1050" dirty="0" smtClean="0">
                    <a:latin typeface="メイリオ"/>
                    <a:ea typeface="メイリオ"/>
                    <a:cs typeface="メイリオ"/>
                  </a:rPr>
                  <a:t>Lifetime</a:t>
                </a:r>
              </a:p>
              <a:p>
                <a:pPr algn="r"/>
                <a:r>
                  <a:rPr lang="en-US" altLang="ja-JP" sz="1050" dirty="0" smtClean="0">
                    <a:latin typeface="メイリオ"/>
                    <a:ea typeface="メイリオ"/>
                    <a:cs typeface="メイリオ"/>
                  </a:rPr>
                  <a:t>Decay scheme</a:t>
                </a:r>
                <a:endParaRPr sz="1050" dirty="0">
                  <a:latin typeface="メイリオ"/>
                  <a:ea typeface="メイリオ"/>
                  <a:cs typeface="メイリオ"/>
                </a:endParaRPr>
              </a:p>
            </p:txBody>
          </p:sp>
          <p:sp>
            <p:nvSpPr>
              <p:cNvPr id="83" name="Shape 147"/>
              <p:cNvSpPr/>
              <p:nvPr/>
            </p:nvSpPr>
            <p:spPr>
              <a:xfrm>
                <a:off x="9101935" y="3946996"/>
                <a:ext cx="804065" cy="587340"/>
              </a:xfrm>
              <a:prstGeom prst="rect">
                <a:avLst/>
              </a:prstGeom>
              <a:gradFill>
                <a:gsLst>
                  <a:gs pos="0">
                    <a:srgbClr val="FBFBFB"/>
                  </a:gs>
                  <a:gs pos="100000">
                    <a:srgbClr val="BEBEBE"/>
                  </a:gs>
                </a:gsLst>
                <a:lin ang="5400000"/>
              </a:gradFill>
              <a:ln w="12700"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/>
              <a:p>
                <a:pPr algn="r"/>
                <a:r>
                  <a:rPr lang="en-US" altLang="ja-JP" sz="1050" dirty="0" smtClean="0">
                    <a:latin typeface="メイリオ"/>
                    <a:ea typeface="メイリオ"/>
                    <a:cs typeface="メイリオ"/>
                  </a:rPr>
                  <a:t>radii</a:t>
                </a:r>
              </a:p>
              <a:p>
                <a:pPr algn="r"/>
                <a:r>
                  <a:rPr lang="en-US" altLang="ja-JP" sz="1050" dirty="0" smtClean="0">
                    <a:latin typeface="メイリオ"/>
                    <a:ea typeface="メイリオ"/>
                    <a:cs typeface="メイリオ"/>
                  </a:rPr>
                  <a:t>moment</a:t>
                </a:r>
              </a:p>
              <a:p>
                <a:pPr algn="r"/>
                <a:r>
                  <a:rPr lang="en-US" altLang="ja-JP" sz="1050" dirty="0" smtClean="0">
                    <a:latin typeface="メイリオ"/>
                    <a:ea typeface="メイリオ"/>
                    <a:cs typeface="メイリオ"/>
                  </a:rPr>
                  <a:t>Ion.  pot.</a:t>
                </a:r>
                <a:endParaRPr sz="1050" dirty="0">
                  <a:latin typeface="メイリオ"/>
                  <a:ea typeface="メイリオ"/>
                  <a:cs typeface="メイリオ"/>
                </a:endParaRPr>
              </a:p>
            </p:txBody>
          </p:sp>
          <p:sp>
            <p:nvSpPr>
              <p:cNvPr id="85" name="テキスト ボックス 84"/>
              <p:cNvSpPr txBox="1"/>
              <p:nvPr/>
            </p:nvSpPr>
            <p:spPr>
              <a:xfrm>
                <a:off x="6631203" y="4285670"/>
                <a:ext cx="89725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b="1" dirty="0" smtClean="0"/>
                  <a:t>from SLOWRI</a:t>
                </a:r>
              </a:p>
            </p:txBody>
          </p:sp>
        </p:grpSp>
        <p:cxnSp>
          <p:nvCxnSpPr>
            <p:cNvPr id="79" name="直線矢印コネクタ 78"/>
            <p:cNvCxnSpPr/>
            <p:nvPr/>
          </p:nvCxnSpPr>
          <p:spPr>
            <a:xfrm flipV="1">
              <a:off x="6753954" y="4232971"/>
              <a:ext cx="925087" cy="1"/>
            </a:xfrm>
            <a:prstGeom prst="straightConnector1">
              <a:avLst/>
            </a:prstGeom>
            <a:ln w="44450"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0308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l="5746" t="11759" r="3622"/>
          <a:stretch/>
        </p:blipFill>
        <p:spPr>
          <a:xfrm>
            <a:off x="0" y="986912"/>
            <a:ext cx="9893384" cy="4784587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 rotWithShape="1">
          <a:blip r:embed="rId4"/>
          <a:srcRect l="18212" t="16750" r="14953" b="10945"/>
          <a:stretch/>
        </p:blipFill>
        <p:spPr>
          <a:xfrm>
            <a:off x="7585415" y="1099553"/>
            <a:ext cx="1623482" cy="816736"/>
          </a:xfrm>
          <a:prstGeom prst="rect">
            <a:avLst/>
          </a:prstGeom>
        </p:spPr>
      </p:pic>
      <p:sp>
        <p:nvSpPr>
          <p:cNvPr id="42" name="正方形/長方形 41"/>
          <p:cNvSpPr/>
          <p:nvPr/>
        </p:nvSpPr>
        <p:spPr>
          <a:xfrm>
            <a:off x="7512060" y="1082621"/>
            <a:ext cx="2155473" cy="119200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タイトル 1"/>
          <p:cNvSpPr>
            <a:spLocks noGrp="1"/>
          </p:cNvSpPr>
          <p:nvPr>
            <p:ph type="title"/>
          </p:nvPr>
        </p:nvSpPr>
        <p:spPr>
          <a:xfrm>
            <a:off x="0" y="1761"/>
            <a:ext cx="9906000" cy="782345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Preliminary lifetime systematics of </a:t>
            </a:r>
            <a:r>
              <a:rPr lang="en-US" altLang="ja-JP" dirty="0" err="1" smtClean="0"/>
              <a:t>Ir</a:t>
            </a:r>
            <a:r>
              <a:rPr lang="en-US" altLang="ja-JP" dirty="0"/>
              <a:t> </a:t>
            </a:r>
            <a:r>
              <a:rPr lang="en-US" altLang="ja-JP" dirty="0" smtClean="0"/>
              <a:t>and </a:t>
            </a:r>
            <a:r>
              <a:rPr lang="en-US" altLang="ja-JP" dirty="0" err="1" smtClean="0"/>
              <a:t>Os</a:t>
            </a:r>
            <a:r>
              <a:rPr lang="en-US" altLang="ja-JP" dirty="0" smtClean="0"/>
              <a:t> isotopes</a:t>
            </a:r>
            <a:endParaRPr lang="en-US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945121" y="5962860"/>
            <a:ext cx="8535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• Measured half-lives of </a:t>
            </a:r>
            <a:r>
              <a:rPr lang="en-US" baseline="30000" dirty="0" smtClean="0"/>
              <a:t>199</a:t>
            </a:r>
            <a:r>
              <a:rPr lang="en-US" dirty="0" smtClean="0"/>
              <a:t>Ir would become close to the DF3 predictions. </a:t>
            </a:r>
          </a:p>
          <a:p>
            <a:r>
              <a:rPr lang="en-US" dirty="0" smtClean="0"/>
              <a:t>• Newly obtained half-life of </a:t>
            </a:r>
            <a:r>
              <a:rPr lang="en-US" baseline="30000" dirty="0" smtClean="0"/>
              <a:t>197-8</a:t>
            </a:r>
            <a:r>
              <a:rPr lang="en-US" dirty="0" smtClean="0"/>
              <a:t>Os would be longer than the DF3 by a factor around 2-3.</a:t>
            </a: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6304846" y="850347"/>
            <a:ext cx="31105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from T.K. Nieto et al., EPJ A50(</a:t>
            </a:r>
            <a:r>
              <a:rPr lang="mr-IN" sz="1100" dirty="0" smtClean="0"/>
              <a:t>’</a:t>
            </a:r>
            <a:r>
              <a:rPr lang="en-US" sz="1100" dirty="0" smtClean="0"/>
              <a:t>14)135.</a:t>
            </a:r>
            <a:endParaRPr lang="en-US" sz="1100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8897068" y="146363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GPｺﾞｼｯｸE"/>
                <a:ea typeface="HGPｺﾞｼｯｸE"/>
                <a:cs typeface="HGPｺﾞｼｯｸE"/>
              </a:rPr>
              <a:t>(PF@GSI)</a:t>
            </a:r>
            <a:endParaRPr lang="en-US" sz="1200" dirty="0">
              <a:latin typeface="HGPｺﾞｼｯｸE"/>
              <a:ea typeface="HGPｺﾞｼｯｸE"/>
              <a:cs typeface="HGPｺﾞｼｯｸE"/>
            </a:endParaRPr>
          </a:p>
        </p:txBody>
      </p:sp>
      <p:grpSp>
        <p:nvGrpSpPr>
          <p:cNvPr id="2" name="図形グループ 1"/>
          <p:cNvGrpSpPr/>
          <p:nvPr/>
        </p:nvGrpSpPr>
        <p:grpSpPr>
          <a:xfrm>
            <a:off x="1229507" y="1463592"/>
            <a:ext cx="8259091" cy="1660608"/>
            <a:chOff x="1134930" y="1463592"/>
            <a:chExt cx="7623776" cy="1660608"/>
          </a:xfrm>
        </p:grpSpPr>
        <p:cxnSp>
          <p:nvCxnSpPr>
            <p:cNvPr id="6" name="直線矢印コネクタ 5"/>
            <p:cNvCxnSpPr/>
            <p:nvPr/>
          </p:nvCxnSpPr>
          <p:spPr>
            <a:xfrm flipV="1">
              <a:off x="2172452" y="2599995"/>
              <a:ext cx="0" cy="524205"/>
            </a:xfrm>
            <a:prstGeom prst="straightConnector1">
              <a:avLst/>
            </a:prstGeom>
            <a:ln>
              <a:solidFill>
                <a:srgbClr val="008000"/>
              </a:solidFill>
              <a:prstDash val="sysDash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円/楕円 6"/>
            <p:cNvSpPr/>
            <p:nvPr/>
          </p:nvSpPr>
          <p:spPr>
            <a:xfrm>
              <a:off x="6502887" y="2357518"/>
              <a:ext cx="131371" cy="120435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直線コネクタ 8"/>
            <p:cNvCxnSpPr/>
            <p:nvPr/>
          </p:nvCxnSpPr>
          <p:spPr>
            <a:xfrm>
              <a:off x="6567792" y="2422924"/>
              <a:ext cx="1560" cy="11173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/>
            <p:cNvCxnSpPr/>
            <p:nvPr/>
          </p:nvCxnSpPr>
          <p:spPr>
            <a:xfrm>
              <a:off x="6568572" y="2318749"/>
              <a:ext cx="0" cy="71967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円/楕円 13"/>
            <p:cNvSpPr/>
            <p:nvPr/>
          </p:nvSpPr>
          <p:spPr>
            <a:xfrm>
              <a:off x="6240453" y="2434474"/>
              <a:ext cx="131371" cy="120435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直線コネクタ 14"/>
            <p:cNvCxnSpPr/>
            <p:nvPr/>
          </p:nvCxnSpPr>
          <p:spPr>
            <a:xfrm>
              <a:off x="6305358" y="2499880"/>
              <a:ext cx="1560" cy="11173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>
              <a:off x="6306138" y="2564275"/>
              <a:ext cx="0" cy="71967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円/楕円 16"/>
            <p:cNvSpPr/>
            <p:nvPr/>
          </p:nvSpPr>
          <p:spPr>
            <a:xfrm>
              <a:off x="5732476" y="2111941"/>
              <a:ext cx="131371" cy="120435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直線コネクタ 17"/>
            <p:cNvCxnSpPr/>
            <p:nvPr/>
          </p:nvCxnSpPr>
          <p:spPr>
            <a:xfrm>
              <a:off x="5797381" y="2177347"/>
              <a:ext cx="1560" cy="11173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>
              <a:off x="5798161" y="2073172"/>
              <a:ext cx="0" cy="71967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図形グループ 22"/>
            <p:cNvGrpSpPr/>
            <p:nvPr/>
          </p:nvGrpSpPr>
          <p:grpSpPr>
            <a:xfrm>
              <a:off x="1710671" y="2809815"/>
              <a:ext cx="131371" cy="215905"/>
              <a:chOff x="4555471" y="2294461"/>
              <a:chExt cx="131371" cy="215905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4555471" y="2333230"/>
                <a:ext cx="131371" cy="120435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" name="直線コネクタ 20"/>
              <p:cNvCxnSpPr/>
              <p:nvPr/>
            </p:nvCxnSpPr>
            <p:spPr>
              <a:xfrm>
                <a:off x="4620376" y="2398636"/>
                <a:ext cx="1560" cy="111730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21"/>
              <p:cNvCxnSpPr/>
              <p:nvPr/>
            </p:nvCxnSpPr>
            <p:spPr>
              <a:xfrm>
                <a:off x="4621156" y="2294461"/>
                <a:ext cx="0" cy="71967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図形グループ 23"/>
            <p:cNvGrpSpPr/>
            <p:nvPr/>
          </p:nvGrpSpPr>
          <p:grpSpPr>
            <a:xfrm>
              <a:off x="1431256" y="1463592"/>
              <a:ext cx="693346" cy="1127208"/>
              <a:chOff x="4555471" y="2294461"/>
              <a:chExt cx="693346" cy="1127208"/>
            </a:xfrm>
          </p:grpSpPr>
          <p:sp>
            <p:nvSpPr>
              <p:cNvPr id="25" name="円/楕円 24"/>
              <p:cNvSpPr/>
              <p:nvPr/>
            </p:nvSpPr>
            <p:spPr>
              <a:xfrm>
                <a:off x="4555471" y="2333230"/>
                <a:ext cx="131371" cy="120435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" name="直線コネクタ 25"/>
              <p:cNvCxnSpPr/>
              <p:nvPr/>
            </p:nvCxnSpPr>
            <p:spPr>
              <a:xfrm>
                <a:off x="4620376" y="2398636"/>
                <a:ext cx="1560" cy="111730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線コネクタ 26"/>
              <p:cNvCxnSpPr/>
              <p:nvPr/>
            </p:nvCxnSpPr>
            <p:spPr>
              <a:xfrm>
                <a:off x="4621156" y="2294461"/>
                <a:ext cx="0" cy="71967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円/楕円 40"/>
              <p:cNvSpPr/>
              <p:nvPr/>
            </p:nvSpPr>
            <p:spPr>
              <a:xfrm>
                <a:off x="5117446" y="2933305"/>
                <a:ext cx="131371" cy="120435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直線コネクタ 45"/>
              <p:cNvCxnSpPr/>
              <p:nvPr/>
            </p:nvCxnSpPr>
            <p:spPr>
              <a:xfrm>
                <a:off x="5182351" y="2998711"/>
                <a:ext cx="0" cy="422958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線コネクタ 46"/>
              <p:cNvCxnSpPr/>
              <p:nvPr/>
            </p:nvCxnSpPr>
            <p:spPr>
              <a:xfrm>
                <a:off x="5183131" y="2745394"/>
                <a:ext cx="0" cy="221109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円/楕円 30"/>
            <p:cNvSpPr/>
            <p:nvPr/>
          </p:nvSpPr>
          <p:spPr>
            <a:xfrm>
              <a:off x="7036328" y="1925710"/>
              <a:ext cx="131371" cy="120435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7391403" y="1844618"/>
              <a:ext cx="136730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 smtClean="0">
                  <a:latin typeface="HGPｺﾞｼｯｸE"/>
                  <a:ea typeface="HGPｺﾞｼｯｸE"/>
                  <a:cs typeface="HGPｺﾞｼｯｸE"/>
                </a:rPr>
                <a:t>Expt. KISS (MNT) </a:t>
              </a:r>
            </a:p>
            <a:p>
              <a:r>
                <a:rPr lang="en-US" sz="1300" dirty="0" smtClean="0">
                  <a:latin typeface="HGPｺﾞｼｯｸE"/>
                  <a:ea typeface="HGPｺﾞｼｯｸE"/>
                  <a:cs typeface="HGPｺﾞｼｯｸE"/>
                </a:rPr>
                <a:t>(Very preliminary)</a:t>
              </a:r>
              <a:endParaRPr lang="en-US" sz="1300" dirty="0">
                <a:latin typeface="HGPｺﾞｼｯｸE"/>
                <a:ea typeface="HGPｺﾞｼｯｸE"/>
                <a:cs typeface="HGPｺﾞｼｯｸE"/>
              </a:endParaRPr>
            </a:p>
          </p:txBody>
        </p:sp>
        <p:grpSp>
          <p:nvGrpSpPr>
            <p:cNvPr id="33" name="図形グループ 32"/>
            <p:cNvGrpSpPr/>
            <p:nvPr/>
          </p:nvGrpSpPr>
          <p:grpSpPr>
            <a:xfrm>
              <a:off x="5986330" y="1489014"/>
              <a:ext cx="131371" cy="215905"/>
              <a:chOff x="4555471" y="2294461"/>
              <a:chExt cx="131371" cy="215905"/>
            </a:xfrm>
          </p:grpSpPr>
          <p:sp>
            <p:nvSpPr>
              <p:cNvPr id="34" name="円/楕円 33"/>
              <p:cNvSpPr/>
              <p:nvPr/>
            </p:nvSpPr>
            <p:spPr>
              <a:xfrm>
                <a:off x="4555471" y="2333230"/>
                <a:ext cx="131371" cy="120435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直線コネクタ 34"/>
              <p:cNvCxnSpPr/>
              <p:nvPr/>
            </p:nvCxnSpPr>
            <p:spPr>
              <a:xfrm>
                <a:off x="4620376" y="2398636"/>
                <a:ext cx="1560" cy="111730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線コネクタ 35"/>
              <p:cNvCxnSpPr/>
              <p:nvPr/>
            </p:nvCxnSpPr>
            <p:spPr>
              <a:xfrm>
                <a:off x="4621156" y="2294461"/>
                <a:ext cx="0" cy="71967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図形グループ 36"/>
            <p:cNvGrpSpPr/>
            <p:nvPr/>
          </p:nvGrpSpPr>
          <p:grpSpPr>
            <a:xfrm>
              <a:off x="1134930" y="2081682"/>
              <a:ext cx="131371" cy="215905"/>
              <a:chOff x="4555471" y="2294461"/>
              <a:chExt cx="131371" cy="215905"/>
            </a:xfrm>
          </p:grpSpPr>
          <p:sp>
            <p:nvSpPr>
              <p:cNvPr id="38" name="円/楕円 37"/>
              <p:cNvSpPr/>
              <p:nvPr/>
            </p:nvSpPr>
            <p:spPr>
              <a:xfrm>
                <a:off x="4555471" y="2333230"/>
                <a:ext cx="131371" cy="120435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直線コネクタ 38"/>
              <p:cNvCxnSpPr/>
              <p:nvPr/>
            </p:nvCxnSpPr>
            <p:spPr>
              <a:xfrm>
                <a:off x="4620376" y="2398636"/>
                <a:ext cx="1560" cy="111730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線コネクタ 39"/>
              <p:cNvCxnSpPr/>
              <p:nvPr/>
            </p:nvCxnSpPr>
            <p:spPr>
              <a:xfrm>
                <a:off x="4621156" y="2294461"/>
                <a:ext cx="0" cy="71967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正方形/長方形 4"/>
          <p:cNvSpPr/>
          <p:nvPr/>
        </p:nvSpPr>
        <p:spPr>
          <a:xfrm>
            <a:off x="3363145" y="1072444"/>
            <a:ext cx="305741" cy="3781778"/>
          </a:xfrm>
          <a:prstGeom prst="rect">
            <a:avLst/>
          </a:prstGeom>
          <a:solidFill>
            <a:srgbClr val="FF6600">
              <a:alpha val="21000"/>
            </a:srgbClr>
          </a:solidFill>
          <a:ln>
            <a:solidFill>
              <a:schemeClr val="accent1">
                <a:shade val="95000"/>
                <a:satMod val="105000"/>
                <a:alpha val="34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正方形/長方形 49"/>
          <p:cNvSpPr/>
          <p:nvPr/>
        </p:nvSpPr>
        <p:spPr>
          <a:xfrm>
            <a:off x="8083782" y="1069622"/>
            <a:ext cx="305741" cy="3781778"/>
          </a:xfrm>
          <a:prstGeom prst="rect">
            <a:avLst/>
          </a:prstGeom>
          <a:solidFill>
            <a:srgbClr val="FF6600">
              <a:alpha val="21000"/>
            </a:srgbClr>
          </a:solidFill>
          <a:ln>
            <a:solidFill>
              <a:schemeClr val="accent1">
                <a:shade val="95000"/>
                <a:satMod val="105000"/>
                <a:alpha val="34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正方形/長方形 50"/>
          <p:cNvSpPr/>
          <p:nvPr/>
        </p:nvSpPr>
        <p:spPr>
          <a:xfrm>
            <a:off x="2832209" y="3231202"/>
            <a:ext cx="4346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ja-JP" sz="6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Preliminary</a:t>
            </a:r>
            <a:endParaRPr lang="ja-JP" altLang="en-US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533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4" grpId="1"/>
      <p:bldP spid="51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12751</TotalTime>
  <Words>1418</Words>
  <Application>Microsoft Macintosh PowerPoint</Application>
  <PresentationFormat>A4 210x297 mm</PresentationFormat>
  <Paragraphs>363</Paragraphs>
  <Slides>12</Slides>
  <Notes>11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3" baseType="lpstr">
      <vt:lpstr>Office テーマ</vt:lpstr>
      <vt:lpstr>  Wako Nuclear Science Center (WNSC) High Energy Accelerator Research Organization (KEK) </vt:lpstr>
      <vt:lpstr>PowerPoint プレゼンテーション</vt:lpstr>
      <vt:lpstr>Decay &amp; laser spectroscopy @KISS</vt:lpstr>
      <vt:lpstr>PowerPoint プレゼンテーション</vt:lpstr>
      <vt:lpstr>WNSC: Wako Nuclear Science Center @ RIBF Institute of Particle and Nuclear Studies, KEK</vt:lpstr>
      <vt:lpstr>PowerPoint プレゼンテーション</vt:lpstr>
      <vt:lpstr>Staffs and Students at WNSC</vt:lpstr>
      <vt:lpstr>How to reach the “Blank spot” ?</vt:lpstr>
      <vt:lpstr>PowerPoint プレゼンテーション</vt:lpstr>
      <vt:lpstr>PowerPoint プレゼンテーション</vt:lpstr>
      <vt:lpstr>PowerPoint プレゼンテーション</vt:lpstr>
      <vt:lpstr>Preliminary lifetime systematics of Ir and Os isotopes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On-line experimental results of argon gas cell based on laser ion source  (KEK Isotope Separation System : KISS) </dc:title>
  <dc:creator>kazu</dc:creator>
  <cp:lastModifiedBy>宮武 宇也</cp:lastModifiedBy>
  <cp:revision>477</cp:revision>
  <cp:lastPrinted>2017-12-13T05:24:06Z</cp:lastPrinted>
  <dcterms:created xsi:type="dcterms:W3CDTF">2015-08-14T01:06:34Z</dcterms:created>
  <dcterms:modified xsi:type="dcterms:W3CDTF">2017-12-15T05:40:22Z</dcterms:modified>
</cp:coreProperties>
</file>