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8"/>
  </p:notesMasterIdLst>
  <p:sldIdLst>
    <p:sldId id="262" r:id="rId3"/>
    <p:sldId id="260" r:id="rId4"/>
    <p:sldId id="268" r:id="rId5"/>
    <p:sldId id="269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91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965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ECB4A5-39B8-4A82-AD6C-9840702E8496}" type="datetimeFigureOut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3B49FB-56DD-4D88-867D-E12D59725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537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1984A-BAE6-40AC-9D04-428DDB9F91A5}" type="datetime1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FA4BB-B985-40E9-9A82-439D734471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6429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83FC-E075-44F1-B8D8-EBF33A939EBD}" type="datetime1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FA4BB-B985-40E9-9A82-439D734471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5993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114FE-39B6-471D-9430-49CABBA9D748}" type="datetime1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FA4BB-B985-40E9-9A82-439D734471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2971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FD3E3-FD9D-4428-9C14-1B2039D9EA50}" type="datetime1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FA4BB-B985-40E9-9A82-439D734471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7073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270A0-E590-416F-8DE7-DE111EAB7644}" type="datetime1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FA4BB-B985-40E9-9A82-439D734471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2816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B36FB-8EF3-4891-A086-881D9A7A6C53}" type="datetime1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FA4BB-B985-40E9-9A82-439D734471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1100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744F-491C-49A6-8A03-4B865D1DE675}" type="datetime1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FA4BB-B985-40E9-9A82-439D734471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3503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CCCA5-1805-463B-8B37-B3C1649524DD}" type="datetime1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FA4BB-B985-40E9-9A82-439D734471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004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F0B79-C38F-40E5-BA85-17B73F146BD7}" type="datetime1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FA4BB-B985-40E9-9A82-439D734471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4244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D95E6-99E7-41F7-B82E-42F95649CF39}" type="datetime1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FA4BB-B985-40E9-9A82-439D734471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4861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32333-0F4B-4B85-BC5E-C486F758231C}" type="datetime1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FA4BB-B985-40E9-9A82-439D734471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61904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89137-DEFD-47D6-AF56-91380147D463}" type="datetime1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4058B-998D-4412-A3F6-2F4A4FCE84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367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0544-202D-4651-8D74-4CBFB4F15009}" type="datetime1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4058B-998D-4412-A3F6-2F4A4FCE84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94741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B3CAA-3E6F-4435-9444-423DD2FA72A2}" type="datetime1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4058B-998D-4412-A3F6-2F4A4FCE84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26761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EE6A-981F-4B72-A6FB-E131D13C0AB3}" type="datetime1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4058B-998D-4412-A3F6-2F4A4FCE84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93551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8E171-BF70-48BF-8694-04747157025D}" type="datetime1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4058B-998D-4412-A3F6-2F4A4FCE84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52243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5E0C2-71A7-4071-BF17-E4294D7FA69D}" type="datetime1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4058B-998D-4412-A3F6-2F4A4FCE84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12344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8726B-189B-4409-AC23-64726791917F}" type="datetime1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4058B-998D-4412-A3F6-2F4A4FCE84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87467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5F789-3B64-4861-ADFD-ABB0FAF50316}" type="datetime1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4058B-998D-4412-A3F6-2F4A4FCE84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89983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D316-16DB-4E6D-8F41-265F64718CD8}" type="datetime1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4058B-998D-4412-A3F6-2F4A4FCE84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03556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16C5-BEBC-4831-82B8-D69E1DEB594B}" type="datetime1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4058B-998D-4412-A3F6-2F4A4FCE84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75784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9A758-A325-4098-A268-94848503A9F8}" type="datetime1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4058B-998D-4412-A3F6-2F4A4FCE84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81796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7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682672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4A94C-686B-4E48-B900-95BA4DA16788}" type="datetime1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7FA4BB-B985-40E9-9A82-439D734471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3638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4CD43-5C29-4B33-A262-617D2223BA85}" type="datetime1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4058B-998D-4412-A3F6-2F4A4FCE84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8422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52B9611-3821-444A-B89F-A8D62EECC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6971"/>
            <a:ext cx="7886700" cy="984959"/>
          </a:xfrm>
        </p:spPr>
        <p:txBody>
          <a:bodyPr/>
          <a:lstStyle/>
          <a:p>
            <a:r>
              <a:rPr lang="en-US" altLang="ja-JP" dirty="0"/>
              <a:t>“Realistic beam power projection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B75FF2D-CD67-4407-B20F-1C8F070E73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962" y="1392689"/>
            <a:ext cx="4637219" cy="514278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ja-JP" dirty="0"/>
              <a:t>MR power supply upgrade is the highest priority in KEK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ja-JP" dirty="0"/>
              <a:t>Power upgrade to 1.3MW for </a:t>
            </a:r>
            <a:r>
              <a:rPr lang="en-US" altLang="ja-JP" dirty="0" err="1"/>
              <a:t>HyperK</a:t>
            </a:r>
            <a:r>
              <a:rPr lang="en-US" altLang="ja-JP" dirty="0"/>
              <a:t> is the highest priority in KEK PIP (project implementation plan) among projects whose fund need to be newly requested to the Gov.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ja-JP" dirty="0"/>
              <a:t>KEK is making and will make best effort to realize the power upgrade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ja-JP" dirty="0"/>
              <a:t>However, we cannot promise multi-year plan due to single year funding scheme in Japan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C2B0FBF-5AA7-41D7-A50D-C2224619D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FA4BB-B985-40E9-9A82-439D73447109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DD853BA-D32D-41CA-86C8-3317331140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771" y="1928128"/>
            <a:ext cx="4226975" cy="313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037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F756E7-02E8-48BB-A9F7-00E685477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76656"/>
            <a:ext cx="7886700" cy="604382"/>
          </a:xfrm>
        </p:spPr>
        <p:txBody>
          <a:bodyPr>
            <a:noAutofit/>
          </a:bodyPr>
          <a:lstStyle/>
          <a:p>
            <a:r>
              <a:rPr lang="en-US" altLang="ja-JP" sz="3200" dirty="0"/>
              <a:t>Intermediate water Cherenkov detector</a:t>
            </a:r>
            <a:endParaRPr kumimoji="1" lang="ja-JP" altLang="en-US" sz="32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140118E-C00B-4860-AD1F-8B759A20A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18565"/>
            <a:ext cx="9084833" cy="4885180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kumimoji="1" lang="en-US" altLang="ja-JP" dirty="0"/>
              <a:t>Background situation seen from Japan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1" lang="en-US" altLang="ja-JP" dirty="0"/>
              <a:t>Proposed as a separate experiment to J-PARC PAC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kumimoji="1" lang="en-US" altLang="ja-JP" dirty="0">
                <a:sym typeface="Wingdings" panose="05000000000000000000" pitchFamily="2" charset="2"/>
              </a:rPr>
              <a:t>Stage-1 Status is granted (Science </a:t>
            </a:r>
            <a:r>
              <a:rPr lang="en-US" altLang="ja-JP" dirty="0">
                <a:sym typeface="Wingdings" panose="05000000000000000000" pitchFamily="2" charset="2"/>
              </a:rPr>
              <a:t>merit is good and technically sound</a:t>
            </a:r>
            <a:r>
              <a:rPr kumimoji="1" lang="en-US" altLang="ja-JP" dirty="0">
                <a:sym typeface="Wingdings" panose="05000000000000000000" pitchFamily="2" charset="2"/>
              </a:rPr>
              <a:t>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1" lang="en-US" altLang="ja-JP" dirty="0">
                <a:sym typeface="Wingdings" panose="05000000000000000000" pitchFamily="2" charset="2"/>
              </a:rPr>
              <a:t>JST Master plan for large projects (2017)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altLang="ja-JP" dirty="0">
                <a:sym typeface="Wingdings" panose="05000000000000000000" pitchFamily="2" charset="2"/>
              </a:rPr>
              <a:t>Included in the proposed package for Hyper K as new “near detector”, technical detail (not even specify water </a:t>
            </a:r>
            <a:r>
              <a:rPr lang="en-US" altLang="ja-JP" dirty="0" err="1">
                <a:sym typeface="Wingdings" panose="05000000000000000000" pitchFamily="2" charset="2"/>
              </a:rPr>
              <a:t>cherenkkov</a:t>
            </a:r>
            <a:r>
              <a:rPr lang="en-US" altLang="ja-JP" dirty="0">
                <a:sym typeface="Wingdings" panose="05000000000000000000" pitchFamily="2" charset="2"/>
              </a:rPr>
              <a:t>)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altLang="ja-JP" dirty="0">
                <a:sym typeface="Wingdings" panose="05000000000000000000" pitchFamily="2" charset="2"/>
              </a:rPr>
              <a:t>10 </a:t>
            </a:r>
            <a:r>
              <a:rPr lang="en-US" altLang="ja-JP" dirty="0" err="1">
                <a:sym typeface="Wingdings" panose="05000000000000000000" pitchFamily="2" charset="2"/>
              </a:rPr>
              <a:t>oku</a:t>
            </a:r>
            <a:r>
              <a:rPr lang="en-US" altLang="ja-JP" dirty="0">
                <a:sym typeface="Wingdings" panose="05000000000000000000" pitchFamily="2" charset="2"/>
              </a:rPr>
              <a:t>-Yen for facility (japan), 30-oku yen for detector (external fund </a:t>
            </a:r>
            <a:r>
              <a:rPr lang="en-US" altLang="ja-JP" dirty="0" err="1">
                <a:sym typeface="Wingdings" panose="05000000000000000000" pitchFamily="2" charset="2"/>
              </a:rPr>
              <a:t>incl</a:t>
            </a:r>
            <a:r>
              <a:rPr lang="en-US" altLang="ja-JP" dirty="0">
                <a:sym typeface="Wingdings" panose="05000000000000000000" pitchFamily="2" charset="2"/>
              </a:rPr>
              <a:t> international contribution)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ja-JP" dirty="0">
                <a:sym typeface="Wingdings" panose="05000000000000000000" pitchFamily="2" charset="2"/>
              </a:rPr>
              <a:t>MEXT roadmap 2017 for large projects 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kumimoji="1" lang="en-US" altLang="ja-JP" dirty="0">
                <a:sym typeface="Wingdings" panose="05000000000000000000" pitchFamily="2" charset="2"/>
              </a:rPr>
              <a:t>Same as in JST master plan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ja-JP" dirty="0">
                <a:sym typeface="Wingdings" panose="05000000000000000000" pitchFamily="2" charset="2"/>
              </a:rPr>
              <a:t>KEK Project Implementation plan (PIP) 2016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kumimoji="1" lang="en-US" altLang="ja-JP" dirty="0">
                <a:sym typeface="Wingdings" panose="05000000000000000000" pitchFamily="2" charset="2"/>
              </a:rPr>
              <a:t>Prioritization process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altLang="ja-JP" dirty="0">
                <a:sym typeface="Wingdings" panose="05000000000000000000" pitchFamily="2" charset="2"/>
              </a:rPr>
              <a:t>Proposed package from proponent</a:t>
            </a:r>
          </a:p>
          <a:p>
            <a:pPr lvl="2">
              <a:lnSpc>
                <a:spcPct val="110000"/>
              </a:lnSpc>
              <a:spcBef>
                <a:spcPts val="0"/>
              </a:spcBef>
            </a:pPr>
            <a:r>
              <a:rPr lang="en-US" altLang="ja-JP" dirty="0">
                <a:sym typeface="Wingdings" panose="05000000000000000000" pitchFamily="2" charset="2"/>
              </a:rPr>
              <a:t>Include near detector same as Master plan/Roadmap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altLang="ja-JP" dirty="0">
                <a:sym typeface="Wingdings" panose="05000000000000000000" pitchFamily="2" charset="2"/>
              </a:rPr>
              <a:t>Committee recommendation and KEK-PIP</a:t>
            </a:r>
          </a:p>
          <a:p>
            <a:pPr lvl="2">
              <a:lnSpc>
                <a:spcPct val="110000"/>
              </a:lnSpc>
              <a:spcBef>
                <a:spcPts val="0"/>
              </a:spcBef>
            </a:pPr>
            <a:r>
              <a:rPr lang="en-US" altLang="ja-JP" dirty="0">
                <a:sym typeface="Wingdings" panose="05000000000000000000" pitchFamily="2" charset="2"/>
              </a:rPr>
              <a:t>Did not explicitly contain near detector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F6DB738-5B45-4941-8195-2FAB0456C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FA4BB-B985-40E9-9A82-439D73447109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98F54B9-F4B2-47D9-85A0-FA699EC21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035" y="5503745"/>
            <a:ext cx="4390965" cy="124546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895425B-ECD9-48D4-8CFC-EDB935CE2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016" y="5503745"/>
            <a:ext cx="4426772" cy="1417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181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9F4918-E1F4-478D-95B9-DF4BC1015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524" y="50648"/>
            <a:ext cx="7886700" cy="718935"/>
          </a:xfrm>
        </p:spPr>
        <p:txBody>
          <a:bodyPr/>
          <a:lstStyle/>
          <a:p>
            <a:r>
              <a:rPr kumimoji="1" lang="en-US" altLang="ja-JP" dirty="0"/>
              <a:t>KEK-PIP presentation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9B29688-11E2-48A9-AEFA-7EC906F00F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45332BB-CF0E-4969-B55D-81CF84C20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4058B-998D-4412-A3F6-2F4A4FCE84A1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C88AA09-3B82-4F05-8EC6-CFD8EF2C5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70" y="769583"/>
            <a:ext cx="4081495" cy="30659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793497F-E7D9-4DB6-9A20-A08CA862B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320" y="4001294"/>
            <a:ext cx="3802554" cy="281146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76699D3-F29F-48B8-BDD8-4A75F8D4E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5934" y="3968570"/>
            <a:ext cx="3727504" cy="272152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748B527-A099-4F10-BD82-255F8344F4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681037"/>
            <a:ext cx="4147073" cy="3035727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7A1D3CF-E678-4921-9E96-EF36CFE8803A}"/>
              </a:ext>
            </a:extLst>
          </p:cNvPr>
          <p:cNvSpPr/>
          <p:nvPr/>
        </p:nvSpPr>
        <p:spPr>
          <a:xfrm>
            <a:off x="2775473" y="3365502"/>
            <a:ext cx="1479176" cy="45640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FA377C4-7758-43E5-B9AB-2A5E396B09B0}"/>
              </a:ext>
            </a:extLst>
          </p:cNvPr>
          <p:cNvSpPr/>
          <p:nvPr/>
        </p:nvSpPr>
        <p:spPr>
          <a:xfrm>
            <a:off x="4759586" y="3291840"/>
            <a:ext cx="1479176" cy="2124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4818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E38BDB79-4918-4D17-BE54-13C81C637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162" y="2678228"/>
            <a:ext cx="6819676" cy="3424638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2FDCEDD-C1D1-4012-A243-FA2B4D3A1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104" y="75865"/>
            <a:ext cx="7886700" cy="691233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/>
              <a:t>KEK-PIP 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7ABCEB9-A9F0-4EE1-84DD-93FDDAA07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4058B-998D-4412-A3F6-2F4A4FCE84A1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062129E-8030-470F-8A8D-38E647CAA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8400" y="1274733"/>
            <a:ext cx="4567200" cy="96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192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52B9611-3821-444A-B89F-A8D62EECC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25" y="92391"/>
            <a:ext cx="7886700" cy="984959"/>
          </a:xfrm>
        </p:spPr>
        <p:txBody>
          <a:bodyPr>
            <a:normAutofit fontScale="90000"/>
          </a:bodyPr>
          <a:lstStyle/>
          <a:p>
            <a:r>
              <a:rPr lang="en-US" altLang="ja-JP" dirty="0"/>
              <a:t>Potential funding scenario for IWCD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B75FF2D-CD67-4407-B20F-1C8F070E73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961" y="1204856"/>
            <a:ext cx="8507429" cy="565314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ja-JP" dirty="0"/>
              <a:t>First of all, we, in KEK, haven’t discussed yet in detail, so today we can not say official answer.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ja-JP" dirty="0"/>
              <a:t>First, neutrino community need to decide how to proceed with IWCD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altLang="ja-JP" dirty="0"/>
              <a:t>Whether separate collaboration?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altLang="ja-JP" dirty="0"/>
              <a:t>Absorbed in </a:t>
            </a:r>
            <a:r>
              <a:rPr lang="en-US" altLang="ja-JP" dirty="0" err="1"/>
              <a:t>HyperK</a:t>
            </a:r>
            <a:r>
              <a:rPr lang="ja-JP" altLang="en-US" dirty="0"/>
              <a:t>？</a:t>
            </a:r>
            <a:endParaRPr lang="en-US" altLang="ja-JP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ja-JP" dirty="0"/>
              <a:t>Then the collaboration may request host institutions, ICRR and KEK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ja-JP" dirty="0"/>
              <a:t>KEK and ICRR discuss how to handle this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ja-JP" dirty="0"/>
              <a:t>(Assuming KEK will handle)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ja-JP" dirty="0"/>
              <a:t>Two possible major steps have to be taken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altLang="ja-JP" dirty="0"/>
              <a:t>PAC type of review</a:t>
            </a:r>
          </a:p>
          <a:p>
            <a:pPr lvl="2">
              <a:lnSpc>
                <a:spcPct val="110000"/>
              </a:lnSpc>
              <a:spcBef>
                <a:spcPts val="0"/>
              </a:spcBef>
            </a:pPr>
            <a:r>
              <a:rPr lang="en-US" altLang="ja-JP" dirty="0"/>
              <a:t>In order for KEK/IPNS to “approve” the project and make commitment, “PAC” type of review committee is needed to assess physics importance and technical feasibility. This could be HKAC or sub committee.</a:t>
            </a:r>
          </a:p>
          <a:p>
            <a:pPr lvl="2">
              <a:lnSpc>
                <a:spcPct val="110000"/>
              </a:lnSpc>
              <a:spcBef>
                <a:spcPts val="0"/>
              </a:spcBef>
            </a:pPr>
            <a:r>
              <a:rPr lang="en-US" altLang="ja-JP" dirty="0"/>
              <a:t>If the committee endorse the project, then the director makes decision based on the recommendation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altLang="ja-JP" dirty="0"/>
              <a:t>PIP</a:t>
            </a:r>
          </a:p>
          <a:p>
            <a:pPr lvl="2">
              <a:lnSpc>
                <a:spcPct val="110000"/>
              </a:lnSpc>
              <a:spcBef>
                <a:spcPts val="0"/>
              </a:spcBef>
            </a:pPr>
            <a:r>
              <a:rPr lang="en-US" altLang="ja-JP" dirty="0"/>
              <a:t>In addition, in order for a project to be in the queue of funding request, it is need to be listed in the KEK-PIP.</a:t>
            </a:r>
          </a:p>
          <a:p>
            <a:pPr lvl="2">
              <a:lnSpc>
                <a:spcPct val="110000"/>
              </a:lnSpc>
              <a:spcBef>
                <a:spcPts val="0"/>
              </a:spcBef>
            </a:pPr>
            <a:r>
              <a:rPr lang="en-US" altLang="ja-JP" dirty="0"/>
              <a:t>KEK-PIP is released in 2016. </a:t>
            </a:r>
          </a:p>
          <a:p>
            <a:pPr lvl="2">
              <a:lnSpc>
                <a:spcPct val="110000"/>
              </a:lnSpc>
              <a:spcBef>
                <a:spcPts val="0"/>
              </a:spcBef>
            </a:pPr>
            <a:r>
              <a:rPr lang="en-US" altLang="ja-JP" dirty="0"/>
              <a:t>We heard that KEK-DGs plan is that KEK-PIP should be stable as long as about 6 years which is the period of middle term plan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C2B0FBF-5AA7-41D7-A50D-C2224619D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FA4BB-B985-40E9-9A82-439D73447109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113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mbria-Calibri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1122</TotalTime>
  <Words>409</Words>
  <Application>Microsoft Office PowerPoint</Application>
  <PresentationFormat>画面に合わせる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5</vt:i4>
      </vt:variant>
    </vt:vector>
  </HeadingPairs>
  <TitlesOfParts>
    <vt:vector size="15" baseType="lpstr">
      <vt:lpstr>ＭＳ Ｐゴシック</vt:lpstr>
      <vt:lpstr>游ゴシック</vt:lpstr>
      <vt:lpstr>游ゴシック Light</vt:lpstr>
      <vt:lpstr>Arial</vt:lpstr>
      <vt:lpstr>Calibri</vt:lpstr>
      <vt:lpstr>Calibri Light</vt:lpstr>
      <vt:lpstr>Cambria</vt:lpstr>
      <vt:lpstr>Wingdings</vt:lpstr>
      <vt:lpstr>Office テーマ</vt:lpstr>
      <vt:lpstr>1_Office テーマ</vt:lpstr>
      <vt:lpstr>“Realistic beam power projection</vt:lpstr>
      <vt:lpstr>Intermediate water Cherenkov detector</vt:lpstr>
      <vt:lpstr>KEK-PIP presentation</vt:lpstr>
      <vt:lpstr>KEK-PIP </vt:lpstr>
      <vt:lpstr>Potential funding scenario for IWCD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KEK-TRIUMF</dc:title>
  <dc:creator>kobayasi</dc:creator>
  <cp:lastModifiedBy>kobayasi</cp:lastModifiedBy>
  <cp:revision>23</cp:revision>
  <dcterms:created xsi:type="dcterms:W3CDTF">2017-12-11T12:55:22Z</dcterms:created>
  <dcterms:modified xsi:type="dcterms:W3CDTF">2017-12-14T22:42:03Z</dcterms:modified>
</cp:coreProperties>
</file>