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 id="2147484739" r:id="rId2"/>
    <p:sldMasterId id="2147485597" r:id="rId3"/>
    <p:sldMasterId id="2147485621" r:id="rId4"/>
    <p:sldMasterId id="2147485633" r:id="rId5"/>
    <p:sldMasterId id="2147485780" r:id="rId6"/>
    <p:sldMasterId id="2147485804" r:id="rId7"/>
    <p:sldMasterId id="2147485816" r:id="rId8"/>
    <p:sldMasterId id="2147485861" r:id="rId9"/>
    <p:sldMasterId id="2147485873" r:id="rId10"/>
  </p:sldMasterIdLst>
  <p:notesMasterIdLst>
    <p:notesMasterId r:id="rId45"/>
  </p:notesMasterIdLst>
  <p:sldIdLst>
    <p:sldId id="715" r:id="rId11"/>
    <p:sldId id="718" r:id="rId12"/>
    <p:sldId id="716" r:id="rId13"/>
    <p:sldId id="717" r:id="rId14"/>
    <p:sldId id="719" r:id="rId15"/>
    <p:sldId id="720" r:id="rId16"/>
    <p:sldId id="650" r:id="rId17"/>
    <p:sldId id="722" r:id="rId18"/>
    <p:sldId id="723" r:id="rId19"/>
    <p:sldId id="714" r:id="rId20"/>
    <p:sldId id="711" r:id="rId21"/>
    <p:sldId id="712" r:id="rId22"/>
    <p:sldId id="713" r:id="rId23"/>
    <p:sldId id="724" r:id="rId24"/>
    <p:sldId id="676" r:id="rId25"/>
    <p:sldId id="677" r:id="rId26"/>
    <p:sldId id="687" r:id="rId27"/>
    <p:sldId id="688" r:id="rId28"/>
    <p:sldId id="629" r:id="rId29"/>
    <p:sldId id="725" r:id="rId30"/>
    <p:sldId id="727" r:id="rId31"/>
    <p:sldId id="728" r:id="rId32"/>
    <p:sldId id="730" r:id="rId33"/>
    <p:sldId id="741" r:id="rId34"/>
    <p:sldId id="738" r:id="rId35"/>
    <p:sldId id="749" r:id="rId36"/>
    <p:sldId id="743" r:id="rId37"/>
    <p:sldId id="744" r:id="rId38"/>
    <p:sldId id="745" r:id="rId39"/>
    <p:sldId id="746" r:id="rId40"/>
    <p:sldId id="747" r:id="rId41"/>
    <p:sldId id="748" r:id="rId42"/>
    <p:sldId id="742" r:id="rId43"/>
    <p:sldId id="693" r:id="rId44"/>
  </p:sldIdLst>
  <p:sldSz cx="9144000" cy="6858000" type="screen4x3"/>
  <p:notesSz cx="6858000" cy="9144000"/>
  <p:defaultTextStyle>
    <a:defPPr>
      <a:defRPr lang="ja-JP"/>
    </a:defPPr>
    <a:lvl1pPr algn="l" defTabSz="453703" rtl="0" fontAlgn="base">
      <a:spcBef>
        <a:spcPct val="0"/>
      </a:spcBef>
      <a:spcAft>
        <a:spcPct val="0"/>
      </a:spcAft>
      <a:defRPr kumimoji="1" sz="2400" kern="1200">
        <a:solidFill>
          <a:schemeClr val="tx1"/>
        </a:solidFill>
        <a:latin typeface="Arial" charset="0"/>
        <a:ea typeface="ＭＳ Ｐゴシック" charset="0"/>
        <a:cs typeface="ＭＳ Ｐゴシック" charset="0"/>
      </a:defRPr>
    </a:lvl1pPr>
    <a:lvl2pPr marL="453703" indent="1588" algn="l" defTabSz="453703" rtl="0" fontAlgn="base">
      <a:spcBef>
        <a:spcPct val="0"/>
      </a:spcBef>
      <a:spcAft>
        <a:spcPct val="0"/>
      </a:spcAft>
      <a:defRPr kumimoji="1" sz="2400" kern="1200">
        <a:solidFill>
          <a:schemeClr val="tx1"/>
        </a:solidFill>
        <a:latin typeface="Arial" charset="0"/>
        <a:ea typeface="ＭＳ Ｐゴシック" charset="0"/>
        <a:cs typeface="ＭＳ Ｐゴシック" charset="0"/>
      </a:defRPr>
    </a:lvl2pPr>
    <a:lvl3pPr marL="910570" indent="1588" algn="l" defTabSz="453703" rtl="0" fontAlgn="base">
      <a:spcBef>
        <a:spcPct val="0"/>
      </a:spcBef>
      <a:spcAft>
        <a:spcPct val="0"/>
      </a:spcAft>
      <a:defRPr kumimoji="1" sz="2400" kern="1200">
        <a:solidFill>
          <a:schemeClr val="tx1"/>
        </a:solidFill>
        <a:latin typeface="Arial" charset="0"/>
        <a:ea typeface="ＭＳ Ｐゴシック" charset="0"/>
        <a:cs typeface="ＭＳ Ｐゴシック" charset="0"/>
      </a:defRPr>
    </a:lvl3pPr>
    <a:lvl4pPr marL="1367445" indent="1588" algn="l" defTabSz="453703" rtl="0" fontAlgn="base">
      <a:spcBef>
        <a:spcPct val="0"/>
      </a:spcBef>
      <a:spcAft>
        <a:spcPct val="0"/>
      </a:spcAft>
      <a:defRPr kumimoji="1" sz="2400" kern="1200">
        <a:solidFill>
          <a:schemeClr val="tx1"/>
        </a:solidFill>
        <a:latin typeface="Arial" charset="0"/>
        <a:ea typeface="ＭＳ Ｐゴシック" charset="0"/>
        <a:cs typeface="ＭＳ Ｐゴシック" charset="0"/>
      </a:defRPr>
    </a:lvl4pPr>
    <a:lvl5pPr marL="1824317" indent="1588" algn="l" defTabSz="453703" rtl="0" fontAlgn="base">
      <a:spcBef>
        <a:spcPct val="0"/>
      </a:spcBef>
      <a:spcAft>
        <a:spcPct val="0"/>
      </a:spcAft>
      <a:defRPr kumimoji="1" sz="2400" kern="1200">
        <a:solidFill>
          <a:schemeClr val="tx1"/>
        </a:solidFill>
        <a:latin typeface="Arial" charset="0"/>
        <a:ea typeface="ＭＳ Ｐゴシック" charset="0"/>
        <a:cs typeface="ＭＳ Ｐゴシック" charset="0"/>
      </a:defRPr>
    </a:lvl5pPr>
    <a:lvl6pPr marL="2284362" algn="l" defTabSz="456869" rtl="0" eaLnBrk="1" latinLnBrk="0" hangingPunct="1">
      <a:defRPr kumimoji="1" sz="2400" kern="1200">
        <a:solidFill>
          <a:schemeClr val="tx1"/>
        </a:solidFill>
        <a:latin typeface="Arial" charset="0"/>
        <a:ea typeface="ＭＳ Ｐゴシック" charset="0"/>
        <a:cs typeface="ＭＳ Ｐゴシック" charset="0"/>
      </a:defRPr>
    </a:lvl6pPr>
    <a:lvl7pPr marL="2741238" algn="l" defTabSz="456869" rtl="0" eaLnBrk="1" latinLnBrk="0" hangingPunct="1">
      <a:defRPr kumimoji="1" sz="2400" kern="1200">
        <a:solidFill>
          <a:schemeClr val="tx1"/>
        </a:solidFill>
        <a:latin typeface="Arial" charset="0"/>
        <a:ea typeface="ＭＳ Ｐゴシック" charset="0"/>
        <a:cs typeface="ＭＳ Ｐゴシック" charset="0"/>
      </a:defRPr>
    </a:lvl7pPr>
    <a:lvl8pPr marL="3198104" algn="l" defTabSz="456869" rtl="0" eaLnBrk="1" latinLnBrk="0" hangingPunct="1">
      <a:defRPr kumimoji="1" sz="2400" kern="1200">
        <a:solidFill>
          <a:schemeClr val="tx1"/>
        </a:solidFill>
        <a:latin typeface="Arial" charset="0"/>
        <a:ea typeface="ＭＳ Ｐゴシック" charset="0"/>
        <a:cs typeface="ＭＳ Ｐゴシック" charset="0"/>
      </a:defRPr>
    </a:lvl8pPr>
    <a:lvl9pPr marL="3654982" algn="l" defTabSz="456869" rtl="0" eaLnBrk="1" latinLnBrk="0" hangingPunct="1">
      <a:defRPr kumimoji="1"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56B8"/>
    <a:srgbClr val="D0F099"/>
    <a:srgbClr val="D2D26C"/>
    <a:srgbClr val="D9FD8A"/>
    <a:srgbClr val="B5D193"/>
    <a:srgbClr val="9FCA7C"/>
    <a:srgbClr val="189150"/>
    <a:srgbClr val="FFA3BC"/>
    <a:srgbClr val="AD11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2"/>
    <p:restoredTop sz="94622"/>
  </p:normalViewPr>
  <p:slideViewPr>
    <p:cSldViewPr snapToObjects="1">
      <p:cViewPr varScale="1">
        <p:scale>
          <a:sx n="125" d="100"/>
          <a:sy n="125" d="100"/>
        </p:scale>
        <p:origin x="44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10" Type="http://schemas.openxmlformats.org/officeDocument/2006/relationships/slideMaster" Target="slideMasters/slideMaster10.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 Id="rId2" Type="http://schemas.openxmlformats.org/officeDocument/2006/relationships/image" Target="../media/image38.emf"/><Relationship Id="rId3" Type="http://schemas.openxmlformats.org/officeDocument/2006/relationships/image" Target="../media/image3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7.emf"/><Relationship Id="rId2" Type="http://schemas.openxmlformats.org/officeDocument/2006/relationships/image" Target="../media/image1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defTabSz="456988">
              <a:defRPr sz="1200">
                <a:latin typeface="Calibri" pitchFamily="-109" charset="0"/>
                <a:ea typeface="ＭＳ Ｐゴシック" pitchFamily="-109" charset="-128"/>
                <a:cs typeface="ＭＳ Ｐゴシック" pitchFamily="-109" charset="-128"/>
              </a:defRPr>
            </a:lvl1pPr>
          </a:lstStyle>
          <a:p>
            <a:pPr>
              <a:defRPr/>
            </a:pPr>
            <a:endParaRPr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defTabSz="456988">
              <a:defRPr sz="1200">
                <a:latin typeface="Calibri" charset="0"/>
              </a:defRPr>
            </a:lvl1pPr>
          </a:lstStyle>
          <a:p>
            <a:pPr>
              <a:defRPr/>
            </a:pPr>
            <a:fld id="{7E48F2F7-F3F8-4242-98EC-1BC6C1081D9A}" type="datetime1">
              <a:rPr lang="ja-JP" altLang="en-US"/>
              <a:pPr>
                <a:defRPr/>
              </a:pPr>
              <a:t>2017/12/18</a:t>
            </a:fld>
            <a:endParaRPr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ja-JP" altLang="en-US" noProof="0"/>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defTabSz="456988">
              <a:defRPr sz="1200">
                <a:latin typeface="Calibri" pitchFamily="-109" charset="0"/>
                <a:ea typeface="ＭＳ Ｐゴシック" pitchFamily="-109" charset="-128"/>
                <a:cs typeface="ＭＳ Ｐゴシック" pitchFamily="-109" charset="-128"/>
              </a:defRPr>
            </a:lvl1pPr>
          </a:lstStyle>
          <a:p>
            <a:pPr>
              <a:defRPr/>
            </a:pPr>
            <a:endParaRPr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defTabSz="456988">
              <a:defRPr sz="1200">
                <a:latin typeface="Calibri" charset="0"/>
              </a:defRPr>
            </a:lvl1pPr>
          </a:lstStyle>
          <a:p>
            <a:pPr>
              <a:defRPr/>
            </a:pPr>
            <a:fld id="{13E2EACF-320D-1C4C-A193-A75C32158F8F}" type="slidenum">
              <a:rPr lang="ja-JP" altLang="en-US"/>
              <a:pPr>
                <a:defRPr/>
              </a:pPr>
              <a:t>‹#›</a:t>
            </a:fld>
            <a:endParaRPr lang="ja-JP" altLang="en-US"/>
          </a:p>
        </p:txBody>
      </p:sp>
    </p:spTree>
    <p:extLst>
      <p:ext uri="{BB962C8B-B14F-4D97-AF65-F5344CB8AC3E}">
        <p14:creationId xmlns:p14="http://schemas.microsoft.com/office/powerpoint/2010/main" val="3691109161"/>
      </p:ext>
    </p:extLst>
  </p:cSld>
  <p:clrMap bg1="lt1" tx1="dk1" bg2="lt2" tx2="dk2" accent1="accent1" accent2="accent2" accent3="accent3" accent4="accent4" accent5="accent5" accent6="accent6" hlink="hlink" folHlink="folHlink"/>
  <p:notesStyle>
    <a:lvl1pPr algn="l" defTabSz="453703" rtl="0" eaLnBrk="0" fontAlgn="base" hangingPunct="0">
      <a:spcBef>
        <a:spcPct val="30000"/>
      </a:spcBef>
      <a:spcAft>
        <a:spcPct val="0"/>
      </a:spcAft>
      <a:defRPr kumimoji="1" sz="1200" kern="1200">
        <a:solidFill>
          <a:schemeClr val="tx1"/>
        </a:solidFill>
        <a:latin typeface="+mn-lt"/>
        <a:ea typeface="+mn-ea"/>
        <a:cs typeface="ＭＳ Ｐゴシック" charset="-128"/>
      </a:defRPr>
    </a:lvl1pPr>
    <a:lvl2pPr marL="453703" algn="l" defTabSz="453703" rtl="0" eaLnBrk="0" fontAlgn="base" hangingPunct="0">
      <a:spcBef>
        <a:spcPct val="30000"/>
      </a:spcBef>
      <a:spcAft>
        <a:spcPct val="0"/>
      </a:spcAft>
      <a:defRPr kumimoji="1" sz="1200" kern="1200">
        <a:solidFill>
          <a:schemeClr val="tx1"/>
        </a:solidFill>
        <a:latin typeface="+mn-lt"/>
        <a:ea typeface="+mn-ea"/>
        <a:cs typeface="+mn-cs"/>
      </a:defRPr>
    </a:lvl2pPr>
    <a:lvl3pPr marL="910570" algn="l" defTabSz="453703" rtl="0" eaLnBrk="0" fontAlgn="base" hangingPunct="0">
      <a:spcBef>
        <a:spcPct val="30000"/>
      </a:spcBef>
      <a:spcAft>
        <a:spcPct val="0"/>
      </a:spcAft>
      <a:defRPr kumimoji="1" sz="1200" kern="1200">
        <a:solidFill>
          <a:schemeClr val="tx1"/>
        </a:solidFill>
        <a:latin typeface="+mn-lt"/>
        <a:ea typeface="+mn-ea"/>
        <a:cs typeface="+mn-cs"/>
      </a:defRPr>
    </a:lvl3pPr>
    <a:lvl4pPr marL="1367445" algn="l" defTabSz="453703" rtl="0" eaLnBrk="0" fontAlgn="base" hangingPunct="0">
      <a:spcBef>
        <a:spcPct val="30000"/>
      </a:spcBef>
      <a:spcAft>
        <a:spcPct val="0"/>
      </a:spcAft>
      <a:defRPr kumimoji="1" sz="1200" kern="1200">
        <a:solidFill>
          <a:schemeClr val="tx1"/>
        </a:solidFill>
        <a:latin typeface="+mn-lt"/>
        <a:ea typeface="+mn-ea"/>
        <a:cs typeface="+mn-cs"/>
      </a:defRPr>
    </a:lvl4pPr>
    <a:lvl5pPr marL="1824317" algn="l" defTabSz="453703" rtl="0" eaLnBrk="0" fontAlgn="base" hangingPunct="0">
      <a:spcBef>
        <a:spcPct val="30000"/>
      </a:spcBef>
      <a:spcAft>
        <a:spcPct val="0"/>
      </a:spcAft>
      <a:defRPr kumimoji="1" sz="1200" kern="1200">
        <a:solidFill>
          <a:schemeClr val="tx1"/>
        </a:solidFill>
        <a:latin typeface="+mn-lt"/>
        <a:ea typeface="+mn-ea"/>
        <a:cs typeface="+mn-cs"/>
      </a:defRPr>
    </a:lvl5pPr>
    <a:lvl6pPr marL="2282139" algn="l" defTabSz="456419" rtl="0" eaLnBrk="1" latinLnBrk="0" hangingPunct="1">
      <a:defRPr kumimoji="1" sz="1200" kern="1200">
        <a:solidFill>
          <a:schemeClr val="tx1"/>
        </a:solidFill>
        <a:latin typeface="+mn-lt"/>
        <a:ea typeface="+mn-ea"/>
        <a:cs typeface="+mn-cs"/>
      </a:defRPr>
    </a:lvl6pPr>
    <a:lvl7pPr marL="2738575" algn="l" defTabSz="456419" rtl="0" eaLnBrk="1" latinLnBrk="0" hangingPunct="1">
      <a:defRPr kumimoji="1" sz="1200" kern="1200">
        <a:solidFill>
          <a:schemeClr val="tx1"/>
        </a:solidFill>
        <a:latin typeface="+mn-lt"/>
        <a:ea typeface="+mn-ea"/>
        <a:cs typeface="+mn-cs"/>
      </a:defRPr>
    </a:lvl7pPr>
    <a:lvl8pPr marL="3195000" algn="l" defTabSz="456419" rtl="0" eaLnBrk="1" latinLnBrk="0" hangingPunct="1">
      <a:defRPr kumimoji="1" sz="1200" kern="1200">
        <a:solidFill>
          <a:schemeClr val="tx1"/>
        </a:solidFill>
        <a:latin typeface="+mn-lt"/>
        <a:ea typeface="+mn-ea"/>
        <a:cs typeface="+mn-cs"/>
      </a:defRPr>
    </a:lvl8pPr>
    <a:lvl9pPr marL="3651429" algn="l" defTabSz="456419"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F7EF670-19E0-EB48-A8BB-C06D136BCD53}" type="slidenum">
              <a:rPr kumimoji="1" lang="ja-JP" altLang="en-US" smtClean="0"/>
              <a:t>9</a:t>
            </a:fld>
            <a:endParaRPr kumimoji="1" lang="ja-JP" altLang="en-US"/>
          </a:p>
        </p:txBody>
      </p:sp>
    </p:spTree>
    <p:extLst>
      <p:ext uri="{BB962C8B-B14F-4D97-AF65-F5344CB8AC3E}">
        <p14:creationId xmlns:p14="http://schemas.microsoft.com/office/powerpoint/2010/main" val="2069122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a:p>
        </p:txBody>
      </p:sp>
      <p:sp>
        <p:nvSpPr>
          <p:cNvPr id="4" name="スライド番号プレースホルダー 3"/>
          <p:cNvSpPr>
            <a:spLocks noGrp="1"/>
          </p:cNvSpPr>
          <p:nvPr>
            <p:ph type="sldNum" sz="quarter" idx="10"/>
          </p:nvPr>
        </p:nvSpPr>
        <p:spPr/>
        <p:txBody>
          <a:bodyPr/>
          <a:lstStyle/>
          <a:p>
            <a:fld id="{CC76DC94-6FC1-4CFD-B29C-6BD20CAA9E05}" type="slidenum">
              <a:rPr lang="ja-JP" altLang="en-US" smtClean="0">
                <a:solidFill>
                  <a:prstClr val="black"/>
                </a:solidFill>
              </a:rPr>
              <a:pPr/>
              <a:t>20</a:t>
            </a:fld>
            <a:endParaRPr lang="ja-JP" altLang="en-US">
              <a:solidFill>
                <a:prstClr val="black"/>
              </a:solidFill>
            </a:endParaRPr>
          </a:p>
        </p:txBody>
      </p:sp>
    </p:spTree>
    <p:extLst>
      <p:ext uri="{BB962C8B-B14F-4D97-AF65-F5344CB8AC3E}">
        <p14:creationId xmlns:p14="http://schemas.microsoft.com/office/powerpoint/2010/main" val="953877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a:p>
        </p:txBody>
      </p:sp>
      <p:sp>
        <p:nvSpPr>
          <p:cNvPr id="4" name="スライド番号プレースホルダー 3"/>
          <p:cNvSpPr>
            <a:spLocks noGrp="1"/>
          </p:cNvSpPr>
          <p:nvPr>
            <p:ph type="sldNum" sz="quarter" idx="10"/>
          </p:nvPr>
        </p:nvSpPr>
        <p:spPr/>
        <p:txBody>
          <a:bodyPr/>
          <a:lstStyle/>
          <a:p>
            <a:fld id="{CC76DC94-6FC1-4CFD-B29C-6BD20CAA9E05}" type="slidenum">
              <a:rPr lang="ja-JP" altLang="en-US" smtClean="0">
                <a:solidFill>
                  <a:prstClr val="black"/>
                </a:solidFill>
              </a:rPr>
              <a:pPr/>
              <a:t>21</a:t>
            </a:fld>
            <a:endParaRPr lang="ja-JP" altLang="en-US">
              <a:solidFill>
                <a:prstClr val="black"/>
              </a:solidFill>
            </a:endParaRPr>
          </a:p>
        </p:txBody>
      </p:sp>
    </p:spTree>
    <p:extLst>
      <p:ext uri="{BB962C8B-B14F-4D97-AF65-F5344CB8AC3E}">
        <p14:creationId xmlns:p14="http://schemas.microsoft.com/office/powerpoint/2010/main" val="34586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a:p>
        </p:txBody>
      </p:sp>
      <p:sp>
        <p:nvSpPr>
          <p:cNvPr id="4" name="スライド番号プレースホルダー 3"/>
          <p:cNvSpPr>
            <a:spLocks noGrp="1"/>
          </p:cNvSpPr>
          <p:nvPr>
            <p:ph type="sldNum" sz="quarter" idx="10"/>
          </p:nvPr>
        </p:nvSpPr>
        <p:spPr/>
        <p:txBody>
          <a:bodyPr/>
          <a:lstStyle/>
          <a:p>
            <a:fld id="{CC76DC94-6FC1-4CFD-B29C-6BD20CAA9E05}" type="slidenum">
              <a:rPr lang="ja-JP" altLang="en-US" smtClean="0">
                <a:solidFill>
                  <a:prstClr val="black"/>
                </a:solidFill>
              </a:rPr>
              <a:pPr/>
              <a:t>22</a:t>
            </a:fld>
            <a:endParaRPr lang="ja-JP" altLang="en-US">
              <a:solidFill>
                <a:prstClr val="black"/>
              </a:solidFill>
            </a:endParaRPr>
          </a:p>
        </p:txBody>
      </p:sp>
    </p:spTree>
    <p:extLst>
      <p:ext uri="{BB962C8B-B14F-4D97-AF65-F5344CB8AC3E}">
        <p14:creationId xmlns:p14="http://schemas.microsoft.com/office/powerpoint/2010/main" val="1273675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a:p>
        </p:txBody>
      </p:sp>
      <p:sp>
        <p:nvSpPr>
          <p:cNvPr id="4" name="スライド番号プレースホルダー 3"/>
          <p:cNvSpPr>
            <a:spLocks noGrp="1"/>
          </p:cNvSpPr>
          <p:nvPr>
            <p:ph type="sldNum" sz="quarter" idx="10"/>
          </p:nvPr>
        </p:nvSpPr>
        <p:spPr/>
        <p:txBody>
          <a:bodyPr/>
          <a:lstStyle/>
          <a:p>
            <a:fld id="{CC76DC94-6FC1-4CFD-B29C-6BD20CAA9E05}" type="slidenum">
              <a:rPr lang="ja-JP" altLang="en-US" smtClean="0">
                <a:solidFill>
                  <a:prstClr val="black"/>
                </a:solidFill>
              </a:rPr>
              <a:pPr/>
              <a:t>23</a:t>
            </a:fld>
            <a:endParaRPr lang="ja-JP" altLang="en-US">
              <a:solidFill>
                <a:prstClr val="black"/>
              </a:solidFill>
            </a:endParaRPr>
          </a:p>
        </p:txBody>
      </p:sp>
    </p:spTree>
    <p:extLst>
      <p:ext uri="{BB962C8B-B14F-4D97-AF65-F5344CB8AC3E}">
        <p14:creationId xmlns:p14="http://schemas.microsoft.com/office/powerpoint/2010/main" val="286786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a:p>
        </p:txBody>
      </p:sp>
      <p:sp>
        <p:nvSpPr>
          <p:cNvPr id="4" name="スライド番号プレースホルダー 3"/>
          <p:cNvSpPr>
            <a:spLocks noGrp="1"/>
          </p:cNvSpPr>
          <p:nvPr>
            <p:ph type="sldNum" sz="quarter" idx="10"/>
          </p:nvPr>
        </p:nvSpPr>
        <p:spPr/>
        <p:txBody>
          <a:bodyPr/>
          <a:lstStyle/>
          <a:p>
            <a:fld id="{CC76DC94-6FC1-4CFD-B29C-6BD20CAA9E05}" type="slidenum">
              <a:rPr lang="ja-JP" altLang="en-US" smtClean="0">
                <a:solidFill>
                  <a:prstClr val="black"/>
                </a:solidFill>
              </a:rPr>
              <a:pPr/>
              <a:t>24</a:t>
            </a:fld>
            <a:endParaRPr lang="ja-JP" altLang="en-US">
              <a:solidFill>
                <a:prstClr val="black"/>
              </a:solidFill>
            </a:endParaRPr>
          </a:p>
        </p:txBody>
      </p:sp>
    </p:spTree>
    <p:extLst>
      <p:ext uri="{BB962C8B-B14F-4D97-AF65-F5344CB8AC3E}">
        <p14:creationId xmlns:p14="http://schemas.microsoft.com/office/powerpoint/2010/main" val="1982436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F355C06-F116-41F3-9074-8DADE88C2A1B}" type="slidenum">
              <a:rPr lang="ja-JP" altLang="en-US" smtClean="0">
                <a:solidFill>
                  <a:prstClr val="black"/>
                </a:solidFill>
              </a:rPr>
              <a:pPr/>
              <a:t>25</a:t>
            </a:fld>
            <a:endParaRPr lang="ja-JP" altLang="en-US">
              <a:solidFill>
                <a:prstClr val="black"/>
              </a:solidFill>
            </a:endParaRPr>
          </a:p>
        </p:txBody>
      </p:sp>
    </p:spTree>
    <p:extLst>
      <p:ext uri="{BB962C8B-B14F-4D97-AF65-F5344CB8AC3E}">
        <p14:creationId xmlns:p14="http://schemas.microsoft.com/office/powerpoint/2010/main" val="1287297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t>負ミュオン特性</a:t>
            </a:r>
            <a:r>
              <a:rPr lang="en-US" altLang="ja-JP" dirty="0"/>
              <a:t>X</a:t>
            </a:r>
            <a:r>
              <a:rPr lang="ja-JP" altLang="en-US" dirty="0"/>
              <a:t>線のエネルギーが通常の蛍光</a:t>
            </a:r>
            <a:r>
              <a:rPr lang="en-US" altLang="ja-JP" dirty="0"/>
              <a:t>X</a:t>
            </a:r>
            <a:r>
              <a:rPr lang="ja-JP" altLang="en-US" dirty="0"/>
              <a:t>線のそれの約２００倍と高エネルギーで透過力があることを利用し、隕石中の軽元素である炭素を同定する</a:t>
            </a:r>
            <a:r>
              <a:rPr lang="ja-JP" altLang="en-US"/>
              <a:t>ことに成功した。</a:t>
            </a:r>
            <a:endParaRPr lang="ja-JP" altLang="en-US" dirty="0"/>
          </a:p>
        </p:txBody>
      </p:sp>
      <p:sp>
        <p:nvSpPr>
          <p:cNvPr id="4" name="スライド番号プレースホルダ 3"/>
          <p:cNvSpPr>
            <a:spLocks noGrp="1"/>
          </p:cNvSpPr>
          <p:nvPr>
            <p:ph type="sldNum" sz="quarter" idx="10"/>
          </p:nvPr>
        </p:nvSpPr>
        <p:spPr/>
        <p:txBody>
          <a:bodyPr/>
          <a:lstStyle/>
          <a:p>
            <a:fld id="{D7EB2DE0-5A4F-224C-9ED0-C2F1485617DB}" type="slidenum">
              <a:rPr lang="ja-JP" altLang="en-US" smtClean="0">
                <a:solidFill>
                  <a:prstClr val="black"/>
                </a:solidFill>
              </a:rPr>
              <a:pPr/>
              <a:t>27</a:t>
            </a:fld>
            <a:endParaRPr lang="ja-JP" altLang="en-US">
              <a:solidFill>
                <a:prstClr val="black"/>
              </a:solidFill>
            </a:endParaRPr>
          </a:p>
        </p:txBody>
      </p:sp>
    </p:spTree>
    <p:extLst>
      <p:ext uri="{BB962C8B-B14F-4D97-AF65-F5344CB8AC3E}">
        <p14:creationId xmlns:p14="http://schemas.microsoft.com/office/powerpoint/2010/main" val="1964529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t>水素置換鉄系超伝導体</a:t>
            </a:r>
            <a:r>
              <a:rPr lang="en-US" altLang="ja-JP" dirty="0" err="1"/>
              <a:t>LaFeAs</a:t>
            </a:r>
            <a:r>
              <a:rPr lang="en-US" altLang="ja-JP" dirty="0"/>
              <a:t>(O,H)</a:t>
            </a:r>
            <a:r>
              <a:rPr lang="ja-JP" altLang="en-US" dirty="0"/>
              <a:t>での新たな磁性相の発見において、ミュオンはその特徴を生かして迅速に電子相図を決めるという重要な役割を果たした。</a:t>
            </a:r>
          </a:p>
        </p:txBody>
      </p:sp>
      <p:sp>
        <p:nvSpPr>
          <p:cNvPr id="4" name="スライド番号プレースホルダ 3"/>
          <p:cNvSpPr>
            <a:spLocks noGrp="1"/>
          </p:cNvSpPr>
          <p:nvPr>
            <p:ph type="sldNum" sz="quarter" idx="10"/>
          </p:nvPr>
        </p:nvSpPr>
        <p:spPr/>
        <p:txBody>
          <a:bodyPr/>
          <a:lstStyle/>
          <a:p>
            <a:fld id="{D7EB2DE0-5A4F-224C-9ED0-C2F1485617DB}" type="slidenum">
              <a:rPr lang="ja-JP" altLang="en-US" smtClean="0">
                <a:solidFill>
                  <a:prstClr val="black"/>
                </a:solidFill>
              </a:rPr>
              <a:pPr/>
              <a:t>29</a:t>
            </a:fld>
            <a:endParaRPr lang="ja-JP" altLang="en-US">
              <a:solidFill>
                <a:prstClr val="black"/>
              </a:solidFill>
            </a:endParaRPr>
          </a:p>
        </p:txBody>
      </p:sp>
    </p:spTree>
    <p:extLst>
      <p:ext uri="{BB962C8B-B14F-4D97-AF65-F5344CB8AC3E}">
        <p14:creationId xmlns:p14="http://schemas.microsoft.com/office/powerpoint/2010/main" val="2021774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t>ミュオンが高感度な磁性プロー笛あることを活かし、</a:t>
            </a:r>
            <a:r>
              <a:rPr lang="en-US" altLang="ja-JP" dirty="0"/>
              <a:t>CuIr2S4</a:t>
            </a:r>
            <a:r>
              <a:rPr lang="ja-JP" altLang="en-US" dirty="0"/>
              <a:t>というスピネル型イリジウム化合物で従来見落とされていた新規な磁性を発見した。</a:t>
            </a:r>
          </a:p>
        </p:txBody>
      </p:sp>
      <p:sp>
        <p:nvSpPr>
          <p:cNvPr id="4" name="スライド番号プレースホルダ 3"/>
          <p:cNvSpPr>
            <a:spLocks noGrp="1"/>
          </p:cNvSpPr>
          <p:nvPr>
            <p:ph type="sldNum" sz="quarter" idx="10"/>
          </p:nvPr>
        </p:nvSpPr>
        <p:spPr/>
        <p:txBody>
          <a:bodyPr/>
          <a:lstStyle/>
          <a:p>
            <a:fld id="{D7EB2DE0-5A4F-224C-9ED0-C2F1485617DB}" type="slidenum">
              <a:rPr lang="ja-JP" altLang="en-US" smtClean="0">
                <a:solidFill>
                  <a:prstClr val="black"/>
                </a:solidFill>
              </a:rPr>
              <a:pPr/>
              <a:t>30</a:t>
            </a:fld>
            <a:endParaRPr lang="ja-JP" altLang="en-US">
              <a:solidFill>
                <a:prstClr val="black"/>
              </a:solidFill>
            </a:endParaRPr>
          </a:p>
        </p:txBody>
      </p:sp>
    </p:spTree>
    <p:extLst>
      <p:ext uri="{BB962C8B-B14F-4D97-AF65-F5344CB8AC3E}">
        <p14:creationId xmlns:p14="http://schemas.microsoft.com/office/powerpoint/2010/main" val="1562101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08D984B-538B-8841-8C40-15EC31AE5AA3}" type="datetime1">
              <a:rPr lang="ja-JP" altLang="en-US" smtClean="0"/>
              <a:t>2017/12/18</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KEK-TRIUMF Scientific Symposium</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BEF2E17-16F1-7D49-B81B-F36F3DE12B29}" type="slidenum">
              <a:rPr lang="en-US" altLang="ja-JP"/>
              <a:pPr>
                <a:defRPr/>
              </a:pPr>
              <a:t>‹#›</a:t>
            </a:fld>
            <a:endParaRPr lang="en-US" altLang="ja-JP"/>
          </a:p>
        </p:txBody>
      </p:sp>
    </p:spTree>
    <p:extLst>
      <p:ext uri="{BB962C8B-B14F-4D97-AF65-F5344CB8AC3E}">
        <p14:creationId xmlns:p14="http://schemas.microsoft.com/office/powerpoint/2010/main" val="346980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ounded Rectangle 15"/>
          <p:cNvSpPr/>
          <p:nvPr/>
        </p:nvSpPr>
        <p:spPr>
          <a:xfrm>
            <a:off x="0" y="14"/>
            <a:ext cx="9144000" cy="62642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5" name="Group 9"/>
          <p:cNvGrpSpPr>
            <a:grpSpLocks noChangeAspect="1"/>
          </p:cNvGrpSpPr>
          <p:nvPr/>
        </p:nvGrpSpPr>
        <p:grpSpPr bwMode="auto">
          <a:xfrm>
            <a:off x="0" y="5354639"/>
            <a:ext cx="9144000"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5735" indent="0" algn="ctr">
              <a:buNone/>
              <a:defRPr>
                <a:solidFill>
                  <a:schemeClr val="tx1">
                    <a:tint val="75000"/>
                  </a:schemeClr>
                </a:solidFill>
              </a:defRPr>
            </a:lvl2pPr>
            <a:lvl3pPr marL="911498" indent="0" algn="ctr">
              <a:buNone/>
              <a:defRPr>
                <a:solidFill>
                  <a:schemeClr val="tx1">
                    <a:tint val="75000"/>
                  </a:schemeClr>
                </a:solidFill>
              </a:defRPr>
            </a:lvl3pPr>
            <a:lvl4pPr marL="1367260" indent="0" algn="ctr">
              <a:buNone/>
              <a:defRPr>
                <a:solidFill>
                  <a:schemeClr val="tx1">
                    <a:tint val="75000"/>
                  </a:schemeClr>
                </a:solidFill>
              </a:defRPr>
            </a:lvl4pPr>
            <a:lvl5pPr marL="1823005" indent="0" algn="ctr">
              <a:buNone/>
              <a:defRPr>
                <a:solidFill>
                  <a:schemeClr val="tx1">
                    <a:tint val="75000"/>
                  </a:schemeClr>
                </a:solidFill>
              </a:defRPr>
            </a:lvl5pPr>
            <a:lvl6pPr marL="2278763" indent="0" algn="ctr">
              <a:buNone/>
              <a:defRPr>
                <a:solidFill>
                  <a:schemeClr val="tx1">
                    <a:tint val="75000"/>
                  </a:schemeClr>
                </a:solidFill>
              </a:defRPr>
            </a:lvl6pPr>
            <a:lvl7pPr marL="2734515" indent="0" algn="ctr">
              <a:buNone/>
              <a:defRPr>
                <a:solidFill>
                  <a:schemeClr val="tx1">
                    <a:tint val="75000"/>
                  </a:schemeClr>
                </a:solidFill>
              </a:defRPr>
            </a:lvl7pPr>
            <a:lvl8pPr marL="3190261" indent="0" algn="ctr">
              <a:buNone/>
              <a:defRPr>
                <a:solidFill>
                  <a:schemeClr val="tx1">
                    <a:tint val="75000"/>
                  </a:schemeClr>
                </a:solidFill>
              </a:defRPr>
            </a:lvl8pPr>
            <a:lvl9pPr marL="3646007"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11" name="Date Placeholder 3"/>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DC94D412-410E-214E-A910-57DDB3F582F7}" type="datetime1">
              <a:rPr lang="ja-JP" altLang="en-US" smtClean="0"/>
              <a:t>2017/12/18</a:t>
            </a:fld>
            <a:endParaRPr lang="ja-JP" altLang="en-US"/>
          </a:p>
        </p:txBody>
      </p:sp>
      <p:sp>
        <p:nvSpPr>
          <p:cNvPr id="12" name="Footer Placeholder 4"/>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3" name="Slide Number Placeholder 5"/>
          <p:cNvSpPr>
            <a:spLocks noGrp="1"/>
          </p:cNvSpPr>
          <p:nvPr>
            <p:ph type="sldNum" sz="quarter" idx="12"/>
          </p:nvPr>
        </p:nvSpPr>
        <p:spPr/>
        <p:txBody>
          <a:bodyPr/>
          <a:lstStyle>
            <a:lvl1pPr defTabSz="455051" fontAlgn="base">
              <a:spcBef>
                <a:spcPct val="0"/>
              </a:spcBef>
              <a:spcAft>
                <a:spcPct val="0"/>
              </a:spcAft>
              <a:defRPr/>
            </a:lvl1pPr>
          </a:lstStyle>
          <a:p>
            <a:pPr>
              <a:defRPr/>
            </a:pPr>
            <a:fld id="{AC8C9D9A-D937-EB42-994F-E56CFA0AB1B0}" type="slidenum">
              <a:rPr lang="ja-JP" altLang="en-US"/>
              <a:pPr>
                <a:defRPr/>
              </a:pPr>
              <a:t>‹#›</a:t>
            </a:fld>
            <a:endParaRPr lang="ja-JP" altLang="en-US"/>
          </a:p>
        </p:txBody>
      </p:sp>
    </p:spTree>
    <p:extLst>
      <p:ext uri="{BB962C8B-B14F-4D97-AF65-F5344CB8AC3E}">
        <p14:creationId xmlns:p14="http://schemas.microsoft.com/office/powerpoint/2010/main" val="56771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Title 6"/>
          <p:cNvSpPr>
            <a:spLocks noGrp="1"/>
          </p:cNvSpPr>
          <p:nvPr>
            <p:ph type="title"/>
          </p:nvPr>
        </p:nvSpPr>
        <p:spPr/>
        <p:txBody>
          <a:bodyPr/>
          <a:lstStyle/>
          <a:p>
            <a:r>
              <a:rPr lang="ja-JP" altLang="en-US" smtClean="0"/>
              <a:t>マスター タイトルの書式設定</a:t>
            </a:r>
            <a:endParaRPr lang="en-US"/>
          </a:p>
        </p:txBody>
      </p:sp>
      <p:sp>
        <p:nvSpPr>
          <p:cNvPr id="4" name="Date Placeholder 3"/>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226A0B42-43DB-3944-887A-2C59CAC13118}" type="datetime1">
              <a:rPr lang="ja-JP" altLang="en-US" smtClean="0"/>
              <a:t>2017/12/18</a:t>
            </a:fld>
            <a:endParaRPr lang="ja-JP" altLang="en-US"/>
          </a:p>
        </p:txBody>
      </p:sp>
      <p:sp>
        <p:nvSpPr>
          <p:cNvPr id="5" name="Footer Placeholder 4"/>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6" name="Slide Number Placeholder 5"/>
          <p:cNvSpPr>
            <a:spLocks noGrp="1"/>
          </p:cNvSpPr>
          <p:nvPr>
            <p:ph type="sldNum" sz="quarter" idx="12"/>
          </p:nvPr>
        </p:nvSpPr>
        <p:spPr/>
        <p:txBody>
          <a:bodyPr/>
          <a:lstStyle>
            <a:lvl1pPr defTabSz="455051" fontAlgn="base">
              <a:spcBef>
                <a:spcPct val="0"/>
              </a:spcBef>
              <a:spcAft>
                <a:spcPct val="0"/>
              </a:spcAft>
              <a:defRPr/>
            </a:lvl1pPr>
          </a:lstStyle>
          <a:p>
            <a:pPr>
              <a:defRPr/>
            </a:pPr>
            <a:fld id="{8B8166B1-5A5C-164C-BB94-60A66720797B}" type="slidenum">
              <a:rPr lang="ja-JP" altLang="en-US"/>
              <a:pPr>
                <a:defRPr/>
              </a:pPr>
              <a:t>‹#›</a:t>
            </a:fld>
            <a:endParaRPr lang="ja-JP" altLang="en-US"/>
          </a:p>
        </p:txBody>
      </p:sp>
    </p:spTree>
    <p:extLst>
      <p:ext uri="{BB962C8B-B14F-4D97-AF65-F5344CB8AC3E}">
        <p14:creationId xmlns:p14="http://schemas.microsoft.com/office/powerpoint/2010/main" val="1730581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4" name="Rounded Rectangle 13"/>
          <p:cNvSpPr/>
          <p:nvPr/>
        </p:nvSpPr>
        <p:spPr>
          <a:xfrm>
            <a:off x="228614"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91146" tIns="45574" rIns="91146" bIns="45574"/>
          <a:lstStyle/>
          <a:p>
            <a:endParaRPr lang="ja-JP" altLang="en-US"/>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91146" tIns="45574" rIns="91146" bIns="45574"/>
          <a:lstStyle/>
          <a:p>
            <a:endParaRPr lang="ja-JP" altLang="en-US"/>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lIns="91146" tIns="45574" rIns="91146" bIns="45574"/>
          <a:lstStyle/>
          <a:p>
            <a:endParaRPr lang="ja-JP" altLang="en-US"/>
          </a:p>
        </p:txBody>
      </p:sp>
      <p:sp>
        <p:nvSpPr>
          <p:cNvPr id="8" name="Freeform 26"/>
          <p:cNvSpPr>
            <a:spLocks/>
          </p:cNvSpPr>
          <p:nvPr/>
        </p:nvSpPr>
        <p:spPr bwMode="hidden">
          <a:xfrm>
            <a:off x="5610225" y="4073539"/>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lIns="91146" tIns="45574" rIns="91146" bIns="45574"/>
          <a:lstStyle/>
          <a:p>
            <a:endParaRPr lang="ja-JP" altLang="en-US"/>
          </a:p>
        </p:txBody>
      </p:sp>
      <p:sp useBgFill="1">
        <p:nvSpPr>
          <p:cNvPr id="9" name="Freeform 10"/>
          <p:cNvSpPr>
            <a:spLocks/>
          </p:cNvSpPr>
          <p:nvPr/>
        </p:nvSpPr>
        <p:spPr bwMode="hidden">
          <a:xfrm>
            <a:off x="211138" y="4059252"/>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lIns="91146" tIns="45574" rIns="91146" bIns="45574"/>
          <a:lstStyle/>
          <a:p>
            <a:endParaRPr lang="ja-JP" altLang="en-US"/>
          </a:p>
        </p:txBody>
      </p:sp>
      <p:sp>
        <p:nvSpPr>
          <p:cNvPr id="2" name="Title 1"/>
          <p:cNvSpPr>
            <a:spLocks noGrp="1"/>
          </p:cNvSpPr>
          <p:nvPr>
            <p:ph type="title"/>
          </p:nvPr>
        </p:nvSpPr>
        <p:spPr>
          <a:xfrm>
            <a:off x="690032" y="2463561"/>
            <a:ext cx="7772400" cy="1524000"/>
          </a:xfrm>
        </p:spPr>
        <p:txBody>
          <a:bodyPr anchor="t">
            <a:normAutofit/>
          </a:bodyPr>
          <a:lstStyle>
            <a:lvl1pPr algn="ctr">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5735" indent="0">
              <a:buNone/>
              <a:defRPr sz="1800">
                <a:solidFill>
                  <a:schemeClr val="tx1">
                    <a:tint val="75000"/>
                  </a:schemeClr>
                </a:solidFill>
              </a:defRPr>
            </a:lvl2pPr>
            <a:lvl3pPr marL="911498" indent="0">
              <a:buNone/>
              <a:defRPr sz="1600">
                <a:solidFill>
                  <a:schemeClr val="tx1">
                    <a:tint val="75000"/>
                  </a:schemeClr>
                </a:solidFill>
              </a:defRPr>
            </a:lvl3pPr>
            <a:lvl4pPr marL="1367260" indent="0">
              <a:buNone/>
              <a:defRPr sz="1400">
                <a:solidFill>
                  <a:schemeClr val="tx1">
                    <a:tint val="75000"/>
                  </a:schemeClr>
                </a:solidFill>
              </a:defRPr>
            </a:lvl4pPr>
            <a:lvl5pPr marL="1823005" indent="0">
              <a:buNone/>
              <a:defRPr sz="1400">
                <a:solidFill>
                  <a:schemeClr val="tx1">
                    <a:tint val="75000"/>
                  </a:schemeClr>
                </a:solidFill>
              </a:defRPr>
            </a:lvl5pPr>
            <a:lvl6pPr marL="2278763" indent="0">
              <a:buNone/>
              <a:defRPr sz="1400">
                <a:solidFill>
                  <a:schemeClr val="tx1">
                    <a:tint val="75000"/>
                  </a:schemeClr>
                </a:solidFill>
              </a:defRPr>
            </a:lvl6pPr>
            <a:lvl7pPr marL="2734515" indent="0">
              <a:buNone/>
              <a:defRPr sz="1400">
                <a:solidFill>
                  <a:schemeClr val="tx1">
                    <a:tint val="75000"/>
                  </a:schemeClr>
                </a:solidFill>
              </a:defRPr>
            </a:lvl7pPr>
            <a:lvl8pPr marL="3190261" indent="0">
              <a:buNone/>
              <a:defRPr sz="1400">
                <a:solidFill>
                  <a:schemeClr val="tx1">
                    <a:tint val="75000"/>
                  </a:schemeClr>
                </a:solidFill>
              </a:defRPr>
            </a:lvl8pPr>
            <a:lvl9pPr marL="3646007" indent="0">
              <a:buNone/>
              <a:defRPr sz="1400">
                <a:solidFill>
                  <a:schemeClr val="tx1">
                    <a:tint val="75000"/>
                  </a:schemeClr>
                </a:solidFill>
              </a:defRPr>
            </a:lvl9pPr>
          </a:lstStyle>
          <a:p>
            <a:pPr lvl="0"/>
            <a:r>
              <a:rPr lang="ja-JP" altLang="en-US" smtClean="0"/>
              <a:t>マスター テキストの書式設定</a:t>
            </a:r>
          </a:p>
        </p:txBody>
      </p:sp>
      <p:sp>
        <p:nvSpPr>
          <p:cNvPr id="10" name="Date Placeholder 3"/>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EEDCE8F6-ADA1-D442-89B4-0E597A4F414D}" type="datetime1">
              <a:rPr lang="ja-JP" altLang="en-US" smtClean="0"/>
              <a:t>2017/12/18</a:t>
            </a:fld>
            <a:endParaRPr lang="ja-JP" altLang="en-US"/>
          </a:p>
        </p:txBody>
      </p:sp>
      <p:sp>
        <p:nvSpPr>
          <p:cNvPr id="11" name="Footer Placeholder 4"/>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2" name="Slide Number Placeholder 5"/>
          <p:cNvSpPr>
            <a:spLocks noGrp="1"/>
          </p:cNvSpPr>
          <p:nvPr>
            <p:ph type="sldNum" sz="quarter" idx="12"/>
          </p:nvPr>
        </p:nvSpPr>
        <p:spPr/>
        <p:txBody>
          <a:bodyPr/>
          <a:lstStyle>
            <a:lvl1pPr defTabSz="455051" fontAlgn="base">
              <a:spcBef>
                <a:spcPct val="0"/>
              </a:spcBef>
              <a:spcAft>
                <a:spcPct val="0"/>
              </a:spcAft>
              <a:defRPr/>
            </a:lvl1pPr>
          </a:lstStyle>
          <a:p>
            <a:pPr>
              <a:defRPr/>
            </a:pPr>
            <a:fld id="{D2719657-6511-D345-B45E-D093D1C5B4BD}" type="slidenum">
              <a:rPr lang="ja-JP" altLang="en-US"/>
              <a:pPr>
                <a:defRPr/>
              </a:pPr>
              <a:t>‹#›</a:t>
            </a:fld>
            <a:endParaRPr lang="ja-JP" altLang="en-US"/>
          </a:p>
        </p:txBody>
      </p:sp>
    </p:spTree>
    <p:extLst>
      <p:ext uri="{BB962C8B-B14F-4D97-AF65-F5344CB8AC3E}">
        <p14:creationId xmlns:p14="http://schemas.microsoft.com/office/powerpoint/2010/main" val="145800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Date Placeholder 4"/>
          <p:cNvSpPr>
            <a:spLocks noGrp="1"/>
          </p:cNvSpPr>
          <p:nvPr>
            <p:ph type="dt" sz="half" idx="15"/>
          </p:nvPr>
        </p:nvSpPr>
        <p:spPr/>
        <p:txBody>
          <a:bodyPr/>
          <a:lstStyle>
            <a:lvl1pPr defTabSz="455051" fontAlgn="base">
              <a:spcBef>
                <a:spcPct val="0"/>
              </a:spcBef>
              <a:spcAft>
                <a:spcPct val="0"/>
              </a:spcAft>
              <a:defRPr>
                <a:cs typeface="ＭＳ Ｐゴシック" charset="0"/>
              </a:defRPr>
            </a:lvl1pPr>
          </a:lstStyle>
          <a:p>
            <a:pPr>
              <a:defRPr/>
            </a:pPr>
            <a:fld id="{48FF3DC8-3C8F-2C40-887D-AFDD5A04715F}" type="datetime1">
              <a:rPr lang="ja-JP" altLang="en-US" smtClean="0"/>
              <a:t>2017/12/18</a:t>
            </a:fld>
            <a:endParaRPr lang="ja-JP" altLang="en-US"/>
          </a:p>
        </p:txBody>
      </p:sp>
      <p:sp>
        <p:nvSpPr>
          <p:cNvPr id="6" name="Footer Placeholder 5"/>
          <p:cNvSpPr>
            <a:spLocks noGrp="1"/>
          </p:cNvSpPr>
          <p:nvPr>
            <p:ph type="ftr" sz="quarter" idx="16"/>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7" name="Slide Number Placeholder 6"/>
          <p:cNvSpPr>
            <a:spLocks noGrp="1"/>
          </p:cNvSpPr>
          <p:nvPr>
            <p:ph type="sldNum" sz="quarter" idx="17"/>
          </p:nvPr>
        </p:nvSpPr>
        <p:spPr/>
        <p:txBody>
          <a:bodyPr/>
          <a:lstStyle>
            <a:lvl1pPr defTabSz="455051" fontAlgn="base">
              <a:spcBef>
                <a:spcPct val="0"/>
              </a:spcBef>
              <a:spcAft>
                <a:spcPct val="0"/>
              </a:spcAft>
              <a:defRPr/>
            </a:lvl1pPr>
          </a:lstStyle>
          <a:p>
            <a:pPr>
              <a:defRPr/>
            </a:pPr>
            <a:fld id="{82C97279-B52F-FE40-98D0-31BA38237746}" type="slidenum">
              <a:rPr lang="ja-JP" altLang="en-US"/>
              <a:pPr>
                <a:defRPr/>
              </a:pPr>
              <a:t>‹#›</a:t>
            </a:fld>
            <a:endParaRPr lang="ja-JP" altLang="en-US"/>
          </a:p>
        </p:txBody>
      </p:sp>
    </p:spTree>
    <p:extLst>
      <p:ext uri="{BB962C8B-B14F-4D97-AF65-F5344CB8AC3E}">
        <p14:creationId xmlns:p14="http://schemas.microsoft.com/office/powerpoint/2010/main" val="3295199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5735" indent="0">
              <a:buNone/>
              <a:defRPr sz="2000" b="1"/>
            </a:lvl2pPr>
            <a:lvl3pPr marL="911498" indent="0">
              <a:buNone/>
              <a:defRPr sz="1800" b="1"/>
            </a:lvl3pPr>
            <a:lvl4pPr marL="1367260" indent="0">
              <a:buNone/>
              <a:defRPr sz="1600" b="1"/>
            </a:lvl4pPr>
            <a:lvl5pPr marL="1823005" indent="0">
              <a:buNone/>
              <a:defRPr sz="1600" b="1"/>
            </a:lvl5pPr>
            <a:lvl6pPr marL="2278763" indent="0">
              <a:buNone/>
              <a:defRPr sz="1600" b="1"/>
            </a:lvl6pPr>
            <a:lvl7pPr marL="2734515" indent="0">
              <a:buNone/>
              <a:defRPr sz="1600" b="1"/>
            </a:lvl7pPr>
            <a:lvl8pPr marL="3190261" indent="0">
              <a:buNone/>
              <a:defRPr sz="1600" b="1"/>
            </a:lvl8pPr>
            <a:lvl9pPr marL="3646007"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77337" y="3429062"/>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5735" indent="0">
              <a:buNone/>
              <a:defRPr sz="2000" b="1"/>
            </a:lvl2pPr>
            <a:lvl3pPr marL="911498" indent="0">
              <a:buNone/>
              <a:defRPr sz="1800" b="1"/>
            </a:lvl3pPr>
            <a:lvl4pPr marL="1367260" indent="0">
              <a:buNone/>
              <a:defRPr sz="1600" b="1"/>
            </a:lvl4pPr>
            <a:lvl5pPr marL="1823005" indent="0">
              <a:buNone/>
              <a:defRPr sz="1600" b="1"/>
            </a:lvl5pPr>
            <a:lvl6pPr marL="2278763" indent="0">
              <a:buNone/>
              <a:defRPr sz="1600" b="1"/>
            </a:lvl6pPr>
            <a:lvl7pPr marL="2734515" indent="0">
              <a:buNone/>
              <a:defRPr sz="1600" b="1"/>
            </a:lvl7pPr>
            <a:lvl8pPr marL="3190261" indent="0">
              <a:buNone/>
              <a:defRPr sz="1600" b="1"/>
            </a:lvl8pPr>
            <a:lvl9pPr marL="3646007"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45025" y="3429062"/>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220BEC26-002D-C745-8B93-AAC3DAE04AF7}" type="datetime1">
              <a:rPr lang="ja-JP" altLang="en-US" smtClean="0"/>
              <a:t>2017/12/18</a:t>
            </a:fld>
            <a:endParaRPr lang="ja-JP" altLang="en-US"/>
          </a:p>
        </p:txBody>
      </p:sp>
      <p:sp>
        <p:nvSpPr>
          <p:cNvPr id="8" name="Footer Placeholder 7"/>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9" name="Slide Number Placeholder 8"/>
          <p:cNvSpPr>
            <a:spLocks noGrp="1"/>
          </p:cNvSpPr>
          <p:nvPr>
            <p:ph type="sldNum" sz="quarter" idx="12"/>
          </p:nvPr>
        </p:nvSpPr>
        <p:spPr/>
        <p:txBody>
          <a:bodyPr/>
          <a:lstStyle>
            <a:lvl1pPr defTabSz="455051" fontAlgn="base">
              <a:spcBef>
                <a:spcPct val="0"/>
              </a:spcBef>
              <a:spcAft>
                <a:spcPct val="0"/>
              </a:spcAft>
              <a:defRPr/>
            </a:lvl1pPr>
          </a:lstStyle>
          <a:p>
            <a:pPr>
              <a:defRPr/>
            </a:pPr>
            <a:fld id="{B80EDE0A-5A74-BF41-A04C-9FD57F403C63}" type="slidenum">
              <a:rPr lang="ja-JP" altLang="en-US"/>
              <a:pPr>
                <a:defRPr/>
              </a:pPr>
              <a:t>‹#›</a:t>
            </a:fld>
            <a:endParaRPr lang="ja-JP" altLang="en-US"/>
          </a:p>
        </p:txBody>
      </p:sp>
    </p:spTree>
    <p:extLst>
      <p:ext uri="{BB962C8B-B14F-4D97-AF65-F5344CB8AC3E}">
        <p14:creationId xmlns:p14="http://schemas.microsoft.com/office/powerpoint/2010/main" val="1977884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49D0C5D9-A5C0-E04F-BF31-D326DD878A89}" type="datetime1">
              <a:rPr lang="ja-JP" altLang="en-US" smtClean="0"/>
              <a:t>2017/12/18</a:t>
            </a:fld>
            <a:endParaRPr lang="ja-JP" altLang="en-US"/>
          </a:p>
        </p:txBody>
      </p:sp>
      <p:sp>
        <p:nvSpPr>
          <p:cNvPr id="4" name="Footer Placeholder 3"/>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5" name="Slide Number Placeholder 4"/>
          <p:cNvSpPr>
            <a:spLocks noGrp="1"/>
          </p:cNvSpPr>
          <p:nvPr>
            <p:ph type="sldNum" sz="quarter" idx="12"/>
          </p:nvPr>
        </p:nvSpPr>
        <p:spPr/>
        <p:txBody>
          <a:bodyPr/>
          <a:lstStyle>
            <a:lvl1pPr defTabSz="455051" fontAlgn="base">
              <a:spcBef>
                <a:spcPct val="0"/>
              </a:spcBef>
              <a:spcAft>
                <a:spcPct val="0"/>
              </a:spcAft>
              <a:defRPr/>
            </a:lvl1pPr>
          </a:lstStyle>
          <a:p>
            <a:pPr>
              <a:defRPr/>
            </a:pPr>
            <a:fld id="{CD56BB42-5EDF-3D41-B17E-A7539D816605}" type="slidenum">
              <a:rPr lang="ja-JP" altLang="en-US"/>
              <a:pPr>
                <a:defRPr/>
              </a:pPr>
              <a:t>‹#›</a:t>
            </a:fld>
            <a:endParaRPr lang="ja-JP" altLang="en-US"/>
          </a:p>
        </p:txBody>
      </p:sp>
    </p:spTree>
    <p:extLst>
      <p:ext uri="{BB962C8B-B14F-4D97-AF65-F5344CB8AC3E}">
        <p14:creationId xmlns:p14="http://schemas.microsoft.com/office/powerpoint/2010/main" val="206067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ounded Rectangle 11"/>
          <p:cNvSpPr/>
          <p:nvPr/>
        </p:nvSpPr>
        <p:spPr>
          <a:xfrm>
            <a:off x="228614" y="228614"/>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3" name="Group 5"/>
          <p:cNvGrpSpPr>
            <a:grpSpLocks noChangeAspect="1"/>
          </p:cNvGrpSpPr>
          <p:nvPr/>
        </p:nvGrpSpPr>
        <p:grpSpPr bwMode="auto">
          <a:xfrm>
            <a:off x="211138" y="714376"/>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9" name="Date Placeholder 1"/>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8705C7B0-75D6-964F-B20E-2A0DC61AFDE6}" type="datetime1">
              <a:rPr lang="ja-JP" altLang="en-US" smtClean="0"/>
              <a:t>2017/12/18</a:t>
            </a:fld>
            <a:endParaRPr lang="ja-JP" altLang="en-US"/>
          </a:p>
        </p:txBody>
      </p:sp>
      <p:sp>
        <p:nvSpPr>
          <p:cNvPr id="10" name="Footer Placeholder 2"/>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1" name="Slide Number Placeholder 3"/>
          <p:cNvSpPr>
            <a:spLocks noGrp="1"/>
          </p:cNvSpPr>
          <p:nvPr>
            <p:ph type="sldNum" sz="quarter" idx="12"/>
          </p:nvPr>
        </p:nvSpPr>
        <p:spPr/>
        <p:txBody>
          <a:bodyPr/>
          <a:lstStyle>
            <a:lvl1pPr defTabSz="455051" fontAlgn="base">
              <a:spcBef>
                <a:spcPct val="0"/>
              </a:spcBef>
              <a:spcAft>
                <a:spcPct val="0"/>
              </a:spcAft>
              <a:defRPr/>
            </a:lvl1pPr>
          </a:lstStyle>
          <a:p>
            <a:pPr>
              <a:defRPr/>
            </a:pPr>
            <a:fld id="{C667C276-468A-5647-8A26-FD1664986757}" type="slidenum">
              <a:rPr lang="ja-JP" altLang="en-US"/>
              <a:pPr>
                <a:defRPr/>
              </a:pPr>
              <a:t>‹#›</a:t>
            </a:fld>
            <a:endParaRPr lang="ja-JP" altLang="en-US"/>
          </a:p>
        </p:txBody>
      </p:sp>
    </p:spTree>
    <p:extLst>
      <p:ext uri="{BB962C8B-B14F-4D97-AF65-F5344CB8AC3E}">
        <p14:creationId xmlns:p14="http://schemas.microsoft.com/office/powerpoint/2010/main" val="1710400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5" name="Rounded Rectangle 14"/>
          <p:cNvSpPr/>
          <p:nvPr/>
        </p:nvSpPr>
        <p:spPr>
          <a:xfrm>
            <a:off x="228614" y="228614"/>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6" name="Group 23"/>
          <p:cNvGrpSpPr>
            <a:grpSpLocks noChangeAspect="1"/>
          </p:cNvGrpSpPr>
          <p:nvPr/>
        </p:nvGrpSpPr>
        <p:grpSpPr bwMode="auto">
          <a:xfrm>
            <a:off x="211138" y="714376"/>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4" name="Text Placeholder 3"/>
          <p:cNvSpPr>
            <a:spLocks noGrp="1"/>
          </p:cNvSpPr>
          <p:nvPr>
            <p:ph type="body" sz="half" idx="2"/>
          </p:nvPr>
        </p:nvSpPr>
        <p:spPr>
          <a:xfrm>
            <a:off x="914400" y="3581462"/>
            <a:ext cx="3352800" cy="1905001"/>
          </a:xfrm>
        </p:spPr>
        <p:txBody>
          <a:bodyPr>
            <a:normAutofit/>
          </a:bodyPr>
          <a:lstStyle>
            <a:lvl1pPr marL="0" indent="0">
              <a:spcBef>
                <a:spcPts val="0"/>
              </a:spcBef>
              <a:spcAft>
                <a:spcPts val="600"/>
              </a:spcAft>
              <a:buNone/>
              <a:defRPr sz="1800">
                <a:solidFill>
                  <a:schemeClr val="tx2"/>
                </a:solidFill>
              </a:defRPr>
            </a:lvl1pPr>
            <a:lvl2pPr marL="455735" indent="0">
              <a:buNone/>
              <a:defRPr sz="1200"/>
            </a:lvl2pPr>
            <a:lvl3pPr marL="911498" indent="0">
              <a:buNone/>
              <a:defRPr sz="1000"/>
            </a:lvl3pPr>
            <a:lvl4pPr marL="1367260" indent="0">
              <a:buNone/>
              <a:defRPr sz="900"/>
            </a:lvl4pPr>
            <a:lvl5pPr marL="1823005" indent="0">
              <a:buNone/>
              <a:defRPr sz="900"/>
            </a:lvl5pPr>
            <a:lvl6pPr marL="2278763" indent="0">
              <a:buNone/>
              <a:defRPr sz="900"/>
            </a:lvl6pPr>
            <a:lvl7pPr marL="2734515" indent="0">
              <a:buNone/>
              <a:defRPr sz="900"/>
            </a:lvl7pPr>
            <a:lvl8pPr marL="3190261" indent="0">
              <a:buNone/>
              <a:defRPr sz="900"/>
            </a:lvl8pPr>
            <a:lvl9pPr marL="3646007" indent="0">
              <a:buNone/>
              <a:defRPr sz="900"/>
            </a:lvl9pPr>
          </a:lstStyle>
          <a:p>
            <a:pPr lvl="0"/>
            <a:r>
              <a:rPr lang="ja-JP" altLang="en-US" smtClean="0"/>
              <a:t>マスター テキストの書式設定</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2" name="Date Placeholder 4"/>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D2CD2B7B-05F6-4D47-9135-3F35474361D0}" type="datetime1">
              <a:rPr lang="ja-JP" altLang="en-US" smtClean="0"/>
              <a:t>2017/12/18</a:t>
            </a:fld>
            <a:endParaRPr lang="ja-JP" altLang="en-US"/>
          </a:p>
        </p:txBody>
      </p:sp>
      <p:sp>
        <p:nvSpPr>
          <p:cNvPr id="13" name="Footer Placeholder 5"/>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4" name="Slide Number Placeholder 6"/>
          <p:cNvSpPr>
            <a:spLocks noGrp="1"/>
          </p:cNvSpPr>
          <p:nvPr>
            <p:ph type="sldNum" sz="quarter" idx="12"/>
          </p:nvPr>
        </p:nvSpPr>
        <p:spPr/>
        <p:txBody>
          <a:bodyPr/>
          <a:lstStyle>
            <a:lvl1pPr defTabSz="455051" fontAlgn="base">
              <a:spcBef>
                <a:spcPct val="0"/>
              </a:spcBef>
              <a:spcAft>
                <a:spcPct val="0"/>
              </a:spcAft>
              <a:defRPr/>
            </a:lvl1pPr>
          </a:lstStyle>
          <a:p>
            <a:pPr>
              <a:defRPr/>
            </a:pPr>
            <a:fld id="{92E32B9D-A409-4B4F-885A-60C055F09AC6}" type="slidenum">
              <a:rPr lang="ja-JP" altLang="en-US"/>
              <a:pPr>
                <a:defRPr/>
              </a:pPr>
              <a:t>‹#›</a:t>
            </a:fld>
            <a:endParaRPr lang="ja-JP" altLang="en-US"/>
          </a:p>
        </p:txBody>
      </p:sp>
    </p:spTree>
    <p:extLst>
      <p:ext uri="{BB962C8B-B14F-4D97-AF65-F5344CB8AC3E}">
        <p14:creationId xmlns:p14="http://schemas.microsoft.com/office/powerpoint/2010/main" val="14874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5" name="Rounded Rectangle 14"/>
          <p:cNvSpPr/>
          <p:nvPr/>
        </p:nvSpPr>
        <p:spPr>
          <a:xfrm>
            <a:off x="228614" y="228614"/>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6" name="Group 8"/>
          <p:cNvGrpSpPr>
            <a:grpSpLocks noChangeAspect="1"/>
          </p:cNvGrpSpPr>
          <p:nvPr/>
        </p:nvGrpSpPr>
        <p:grpSpPr bwMode="auto">
          <a:xfrm>
            <a:off x="211138" y="5354639"/>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4868395" y="2785534"/>
            <a:ext cx="3818467" cy="2421467"/>
          </a:xfrm>
        </p:spPr>
        <p:txBody>
          <a:bodyPr>
            <a:normAutofit/>
          </a:bodyPr>
          <a:lstStyle>
            <a:lvl1pPr marL="0" indent="0">
              <a:buNone/>
              <a:defRPr sz="1800">
                <a:solidFill>
                  <a:srgbClr val="FFFFFF"/>
                </a:solidFill>
              </a:defRPr>
            </a:lvl1pPr>
            <a:lvl2pPr marL="455735" indent="0">
              <a:buNone/>
              <a:defRPr sz="1200"/>
            </a:lvl2pPr>
            <a:lvl3pPr marL="911498" indent="0">
              <a:buNone/>
              <a:defRPr sz="1000"/>
            </a:lvl3pPr>
            <a:lvl4pPr marL="1367260" indent="0">
              <a:buNone/>
              <a:defRPr sz="900"/>
            </a:lvl4pPr>
            <a:lvl5pPr marL="1823005" indent="0">
              <a:buNone/>
              <a:defRPr sz="900"/>
            </a:lvl5pPr>
            <a:lvl6pPr marL="2278763" indent="0">
              <a:buNone/>
              <a:defRPr sz="900"/>
            </a:lvl6pPr>
            <a:lvl7pPr marL="2734515" indent="0">
              <a:buNone/>
              <a:defRPr sz="900"/>
            </a:lvl7pPr>
            <a:lvl8pPr marL="3190261" indent="0">
              <a:buNone/>
              <a:defRPr sz="900"/>
            </a:lvl8pPr>
            <a:lvl9pPr marL="3646007" indent="0">
              <a:buNone/>
              <a:defRPr sz="900"/>
            </a:lvl9pPr>
          </a:lstStyle>
          <a:p>
            <a:pPr lvl="0"/>
            <a:r>
              <a:rPr lang="ja-JP" altLang="en-US" smtClean="0"/>
              <a:t>マスター テキストの書式設定</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5735" indent="0">
              <a:buNone/>
              <a:defRPr sz="2800"/>
            </a:lvl2pPr>
            <a:lvl3pPr marL="911498" indent="0">
              <a:buNone/>
              <a:defRPr sz="2400"/>
            </a:lvl3pPr>
            <a:lvl4pPr marL="1367260" indent="0">
              <a:buNone/>
              <a:defRPr sz="2000"/>
            </a:lvl4pPr>
            <a:lvl5pPr marL="1823005" indent="0">
              <a:buNone/>
              <a:defRPr sz="2000"/>
            </a:lvl5pPr>
            <a:lvl6pPr marL="2278763" indent="0">
              <a:buNone/>
              <a:defRPr sz="2000"/>
            </a:lvl6pPr>
            <a:lvl7pPr marL="2734515" indent="0">
              <a:buNone/>
              <a:defRPr sz="2000"/>
            </a:lvl7pPr>
            <a:lvl8pPr marL="3190261" indent="0">
              <a:buNone/>
              <a:defRPr sz="2000"/>
            </a:lvl8pPr>
            <a:lvl9pPr marL="3646007" indent="0">
              <a:buNone/>
              <a:defRPr sz="2000"/>
            </a:lvl9pPr>
          </a:lstStyle>
          <a:p>
            <a:pPr lvl="0"/>
            <a:r>
              <a:rPr lang="ja-JP" altLang="en-US" noProof="0" smtClean="0"/>
              <a:t>プレースホルダーまでドラッグするかアイコンをクリックして図を追加</a:t>
            </a:r>
            <a:endParaRPr lang="en-US" noProof="0" dirty="0"/>
          </a:p>
        </p:txBody>
      </p:sp>
      <p:sp>
        <p:nvSpPr>
          <p:cNvPr id="12" name="Date Placeholder 4"/>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6585068C-2DFA-3D4C-87F1-59B73BBD188B}" type="datetime1">
              <a:rPr lang="ja-JP" altLang="en-US" smtClean="0"/>
              <a:t>2017/12/18</a:t>
            </a:fld>
            <a:endParaRPr lang="ja-JP" altLang="en-US"/>
          </a:p>
        </p:txBody>
      </p:sp>
      <p:sp>
        <p:nvSpPr>
          <p:cNvPr id="13" name="Footer Placeholder 5"/>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4" name="Slide Number Placeholder 6"/>
          <p:cNvSpPr>
            <a:spLocks noGrp="1"/>
          </p:cNvSpPr>
          <p:nvPr>
            <p:ph type="sldNum" sz="quarter" idx="12"/>
          </p:nvPr>
        </p:nvSpPr>
        <p:spPr/>
        <p:txBody>
          <a:bodyPr/>
          <a:lstStyle>
            <a:lvl1pPr defTabSz="455051" fontAlgn="base">
              <a:spcBef>
                <a:spcPct val="0"/>
              </a:spcBef>
              <a:spcAft>
                <a:spcPct val="0"/>
              </a:spcAft>
              <a:defRPr/>
            </a:lvl1pPr>
          </a:lstStyle>
          <a:p>
            <a:pPr>
              <a:defRPr/>
            </a:pPr>
            <a:fld id="{259EF8F0-F7D6-494A-A679-1E38A2E27AB9}" type="slidenum">
              <a:rPr lang="ja-JP" altLang="en-US"/>
              <a:pPr>
                <a:defRPr/>
              </a:pPr>
              <a:t>‹#›</a:t>
            </a:fld>
            <a:endParaRPr lang="ja-JP" altLang="en-US"/>
          </a:p>
        </p:txBody>
      </p:sp>
    </p:spTree>
    <p:extLst>
      <p:ext uri="{BB962C8B-B14F-4D97-AF65-F5344CB8AC3E}">
        <p14:creationId xmlns:p14="http://schemas.microsoft.com/office/powerpoint/2010/main" val="409202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C31EC47A-1A14-3142-84A5-B40ACEE6C2D1}" type="datetime1">
              <a:rPr lang="ja-JP" altLang="en-US" smtClean="0"/>
              <a:t>2017/12/18</a:t>
            </a:fld>
            <a:endParaRPr lang="ja-JP" altLang="en-US"/>
          </a:p>
        </p:txBody>
      </p:sp>
      <p:sp>
        <p:nvSpPr>
          <p:cNvPr id="5" name="Footer Placeholder 4"/>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6" name="Slide Number Placeholder 5"/>
          <p:cNvSpPr>
            <a:spLocks noGrp="1"/>
          </p:cNvSpPr>
          <p:nvPr>
            <p:ph type="sldNum" sz="quarter" idx="12"/>
          </p:nvPr>
        </p:nvSpPr>
        <p:spPr/>
        <p:txBody>
          <a:bodyPr/>
          <a:lstStyle>
            <a:lvl1pPr defTabSz="455051" fontAlgn="base">
              <a:spcBef>
                <a:spcPct val="0"/>
              </a:spcBef>
              <a:spcAft>
                <a:spcPct val="0"/>
              </a:spcAft>
              <a:defRPr/>
            </a:lvl1pPr>
          </a:lstStyle>
          <a:p>
            <a:pPr>
              <a:defRPr/>
            </a:pPr>
            <a:fld id="{809FDB8C-B443-A44F-9D74-5C8CBFF6233B}" type="slidenum">
              <a:rPr lang="ja-JP" altLang="en-US"/>
              <a:pPr>
                <a:defRPr/>
              </a:pPr>
              <a:t>‹#›</a:t>
            </a:fld>
            <a:endParaRPr lang="ja-JP" altLang="en-US"/>
          </a:p>
        </p:txBody>
      </p:sp>
    </p:spTree>
    <p:extLst>
      <p:ext uri="{BB962C8B-B14F-4D97-AF65-F5344CB8AC3E}">
        <p14:creationId xmlns:p14="http://schemas.microsoft.com/office/powerpoint/2010/main" val="1882731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4" name="Rounded Rectangle 20"/>
          <p:cNvSpPr/>
          <p:nvPr/>
        </p:nvSpPr>
        <p:spPr bwMode="hidden">
          <a:xfrm>
            <a:off x="228614" y="228614"/>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5" name="Group 14"/>
          <p:cNvGrpSpPr>
            <a:grpSpLocks noChangeAspect="1"/>
          </p:cNvGrpSpPr>
          <p:nvPr/>
        </p:nvGrpSpPr>
        <p:grpSpPr bwMode="auto">
          <a:xfrm>
            <a:off x="211138" y="714376"/>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2" name="Vertical Title 1"/>
          <p:cNvSpPr>
            <a:spLocks noGrp="1"/>
          </p:cNvSpPr>
          <p:nvPr>
            <p:ph type="title" orient="vert"/>
          </p:nvPr>
        </p:nvSpPr>
        <p:spPr>
          <a:xfrm>
            <a:off x="6629400" y="1447862"/>
            <a:ext cx="2057400" cy="4487333"/>
          </a:xfrm>
        </p:spPr>
        <p:txBody>
          <a:bodyPr vert="eaVert"/>
          <a:lstStyle>
            <a:lvl1pPr algn="l">
              <a:defRPr>
                <a:solidFill>
                  <a:schemeClr val="tx2"/>
                </a:solidFil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1" name="Date Placeholder 3"/>
          <p:cNvSpPr>
            <a:spLocks noGrp="1"/>
          </p:cNvSpPr>
          <p:nvPr>
            <p:ph type="dt" sz="half" idx="10"/>
          </p:nvPr>
        </p:nvSpPr>
        <p:spPr/>
        <p:txBody>
          <a:bodyPr/>
          <a:lstStyle>
            <a:lvl1pPr defTabSz="455051" fontAlgn="base">
              <a:spcBef>
                <a:spcPct val="0"/>
              </a:spcBef>
              <a:spcAft>
                <a:spcPct val="0"/>
              </a:spcAft>
              <a:defRPr>
                <a:cs typeface="ＭＳ Ｐゴシック" charset="0"/>
              </a:defRPr>
            </a:lvl1pPr>
          </a:lstStyle>
          <a:p>
            <a:pPr>
              <a:defRPr/>
            </a:pPr>
            <a:fld id="{1AA089FA-5E3D-D84C-B856-79317F6EED0A}" type="datetime1">
              <a:rPr lang="ja-JP" altLang="en-US" smtClean="0"/>
              <a:t>2017/12/18</a:t>
            </a:fld>
            <a:endParaRPr lang="ja-JP" altLang="en-US"/>
          </a:p>
        </p:txBody>
      </p:sp>
      <p:sp>
        <p:nvSpPr>
          <p:cNvPr id="12" name="Footer Placeholder 4"/>
          <p:cNvSpPr>
            <a:spLocks noGrp="1"/>
          </p:cNvSpPr>
          <p:nvPr>
            <p:ph type="ftr" sz="quarter" idx="11"/>
          </p:nvPr>
        </p:nvSpPr>
        <p:spPr/>
        <p:txBody>
          <a:bodyPr/>
          <a:lstStyle>
            <a:lvl1pPr defTabSz="455051" fontAlgn="base">
              <a:spcBef>
                <a:spcPct val="0"/>
              </a:spcBef>
              <a:spcAft>
                <a:spcPct val="0"/>
              </a:spcAft>
              <a:defRPr>
                <a:cs typeface="ＭＳ Ｐゴシック" charset="0"/>
              </a:defRPr>
            </a:lvl1pPr>
          </a:lstStyle>
          <a:p>
            <a:pPr>
              <a:defRPr/>
            </a:pPr>
            <a:r>
              <a:rPr lang="en-US" altLang="ja-JP" smtClean="0"/>
              <a:t>KEK-TRIUMF Scientific Symposium</a:t>
            </a:r>
            <a:endParaRPr lang="ja-JP" altLang="en-US"/>
          </a:p>
        </p:txBody>
      </p:sp>
      <p:sp>
        <p:nvSpPr>
          <p:cNvPr id="13" name="Slide Number Placeholder 5"/>
          <p:cNvSpPr>
            <a:spLocks noGrp="1"/>
          </p:cNvSpPr>
          <p:nvPr>
            <p:ph type="sldNum" sz="quarter" idx="12"/>
          </p:nvPr>
        </p:nvSpPr>
        <p:spPr/>
        <p:txBody>
          <a:bodyPr/>
          <a:lstStyle>
            <a:lvl1pPr defTabSz="455051" fontAlgn="base">
              <a:spcBef>
                <a:spcPct val="0"/>
              </a:spcBef>
              <a:spcAft>
                <a:spcPct val="0"/>
              </a:spcAft>
              <a:defRPr/>
            </a:lvl1pPr>
          </a:lstStyle>
          <a:p>
            <a:pPr>
              <a:defRPr/>
            </a:pPr>
            <a:fld id="{A3EA28BE-9389-574C-B607-EF7ED73A877E}" type="slidenum">
              <a:rPr lang="ja-JP" altLang="en-US"/>
              <a:pPr>
                <a:defRPr/>
              </a:pPr>
              <a:t>‹#›</a:t>
            </a:fld>
            <a:endParaRPr lang="ja-JP" altLang="en-US"/>
          </a:p>
        </p:txBody>
      </p:sp>
    </p:spTree>
    <p:extLst>
      <p:ext uri="{BB962C8B-B14F-4D97-AF65-F5344CB8AC3E}">
        <p14:creationId xmlns:p14="http://schemas.microsoft.com/office/powerpoint/2010/main" val="507362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354" y="2130848"/>
            <a:ext cx="7773293" cy="1470049"/>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824" y="3886689"/>
            <a:ext cx="6400354" cy="1752451"/>
          </a:xfrm>
          <a:prstGeom prst="rect">
            <a:avLst/>
          </a:prstGeom>
        </p:spPr>
        <p:txBody>
          <a:bodyPr vert="horz" lIns="64155" tIns="32073" rIns="64155" bIns="32073"/>
          <a:lstStyle>
            <a:lvl1pPr marL="0" indent="0" algn="ctr">
              <a:buNone/>
              <a:defRPr/>
            </a:lvl1pPr>
            <a:lvl2pPr marL="320761" indent="0" algn="ctr">
              <a:buNone/>
              <a:defRPr/>
            </a:lvl2pPr>
            <a:lvl3pPr marL="641529" indent="0" algn="ctr">
              <a:buNone/>
              <a:defRPr/>
            </a:lvl3pPr>
            <a:lvl4pPr marL="962298" indent="0" algn="ctr">
              <a:buNone/>
              <a:defRPr/>
            </a:lvl4pPr>
            <a:lvl5pPr marL="1283066" indent="0" algn="ctr">
              <a:buNone/>
              <a:defRPr/>
            </a:lvl5pPr>
            <a:lvl6pPr marL="1603838" indent="0" algn="ctr">
              <a:buNone/>
              <a:defRPr/>
            </a:lvl6pPr>
            <a:lvl7pPr marL="1924599" indent="0" algn="ctr">
              <a:buNone/>
              <a:defRPr/>
            </a:lvl7pPr>
            <a:lvl8pPr marL="2245371" indent="0" algn="ctr">
              <a:buNone/>
              <a:defRPr/>
            </a:lvl8pPr>
            <a:lvl9pPr marL="2566135" indent="0" algn="ctr">
              <a:buNone/>
              <a:defRPr/>
            </a:lvl9pPr>
          </a:lstStyle>
          <a:p>
            <a:r>
              <a:rPr lang="ja-JP" altLang="en-US" smtClean="0"/>
              <a:t>マスター サブタイトルの書式設定</a:t>
            </a:r>
            <a:endParaRPr lang="ja-JP" altLang="en-US"/>
          </a:p>
        </p:txBody>
      </p:sp>
    </p:spTree>
    <p:extLst>
      <p:ext uri="{BB962C8B-B14F-4D97-AF65-F5344CB8AC3E}">
        <p14:creationId xmlns:p14="http://schemas.microsoft.com/office/powerpoint/2010/main" val="30434307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57647" y="1600689"/>
            <a:ext cx="8228707" cy="4525119"/>
          </a:xfrm>
          <a:prstGeom prst="rect">
            <a:avLst/>
          </a:prstGeom>
        </p:spPr>
        <p:txBody>
          <a:bodyPr vert="horz" lIns="64155" tIns="32073" rIns="64155" bIns="32073"/>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76287331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189" y="4406802"/>
            <a:ext cx="7772176" cy="1361777"/>
          </a:xfrm>
        </p:spPr>
        <p:txBody>
          <a:bodyPr anchor="t"/>
          <a:lstStyle>
            <a:lvl1pPr algn="l">
              <a:defRPr sz="28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189" y="2906613"/>
            <a:ext cx="7772176" cy="1500188"/>
          </a:xfrm>
          <a:prstGeom prst="rect">
            <a:avLst/>
          </a:prstGeom>
        </p:spPr>
        <p:txBody>
          <a:bodyPr vert="horz" lIns="64155" tIns="32073" rIns="64155" bIns="32073" anchor="b"/>
          <a:lstStyle>
            <a:lvl1pPr marL="0" indent="0">
              <a:buNone/>
              <a:defRPr sz="1400"/>
            </a:lvl1pPr>
            <a:lvl2pPr marL="320761" indent="0">
              <a:buNone/>
              <a:defRPr sz="1300"/>
            </a:lvl2pPr>
            <a:lvl3pPr marL="641529" indent="0">
              <a:buNone/>
              <a:defRPr sz="1100"/>
            </a:lvl3pPr>
            <a:lvl4pPr marL="962298" indent="0">
              <a:buNone/>
              <a:defRPr sz="1000"/>
            </a:lvl4pPr>
            <a:lvl5pPr marL="1283066" indent="0">
              <a:buNone/>
              <a:defRPr sz="1000"/>
            </a:lvl5pPr>
            <a:lvl6pPr marL="1603838" indent="0">
              <a:buNone/>
              <a:defRPr sz="1000"/>
            </a:lvl6pPr>
            <a:lvl7pPr marL="1924599" indent="0">
              <a:buNone/>
              <a:defRPr sz="1000"/>
            </a:lvl7pPr>
            <a:lvl8pPr marL="2245371" indent="0">
              <a:buNone/>
              <a:defRPr sz="1000"/>
            </a:lvl8pPr>
            <a:lvl9pPr marL="2566135" indent="0">
              <a:buNone/>
              <a:defRPr sz="1000"/>
            </a:lvl9pPr>
          </a:lstStyle>
          <a:p>
            <a:pPr lvl="0"/>
            <a:r>
              <a:rPr lang="ja-JP" altLang="en-US" smtClean="0"/>
              <a:t>マスター テキストの書式設定</a:t>
            </a:r>
          </a:p>
        </p:txBody>
      </p:sp>
    </p:spTree>
    <p:extLst>
      <p:ext uri="{BB962C8B-B14F-4D97-AF65-F5344CB8AC3E}">
        <p14:creationId xmlns:p14="http://schemas.microsoft.com/office/powerpoint/2010/main" val="346873145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648" y="1600689"/>
            <a:ext cx="4060775" cy="4525119"/>
          </a:xfrm>
          <a:prstGeom prst="rect">
            <a:avLst/>
          </a:prstGeom>
        </p:spPr>
        <p:txBody>
          <a:bodyPr vert="horz" lIns="64155" tIns="32073" rIns="64155" bIns="32073"/>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25579" y="1600689"/>
            <a:ext cx="4060775" cy="4525119"/>
          </a:xfrm>
          <a:prstGeom prst="rect">
            <a:avLst/>
          </a:prstGeom>
        </p:spPr>
        <p:txBody>
          <a:bodyPr vert="horz" lIns="64155" tIns="32073" rIns="64155" bIns="32073"/>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53637345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647" y="274588"/>
            <a:ext cx="8228707"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647" y="1534791"/>
            <a:ext cx="4039568" cy="639589"/>
          </a:xfrm>
          <a:prstGeom prst="rect">
            <a:avLst/>
          </a:prstGeom>
        </p:spPr>
        <p:txBody>
          <a:bodyPr vert="horz" lIns="64155" tIns="32073" rIns="64155" bIns="32073" anchor="b"/>
          <a:lstStyle>
            <a:lvl1pPr marL="0" indent="0">
              <a:buNone/>
              <a:defRPr sz="1700" b="1"/>
            </a:lvl1pPr>
            <a:lvl2pPr marL="320761" indent="0">
              <a:buNone/>
              <a:defRPr sz="1400" b="1"/>
            </a:lvl2pPr>
            <a:lvl3pPr marL="641529" indent="0">
              <a:buNone/>
              <a:defRPr sz="1300" b="1"/>
            </a:lvl3pPr>
            <a:lvl4pPr marL="962298" indent="0">
              <a:buNone/>
              <a:defRPr sz="1100" b="1"/>
            </a:lvl4pPr>
            <a:lvl5pPr marL="1283066" indent="0">
              <a:buNone/>
              <a:defRPr sz="1100" b="1"/>
            </a:lvl5pPr>
            <a:lvl6pPr marL="1603838" indent="0">
              <a:buNone/>
              <a:defRPr sz="1100" b="1"/>
            </a:lvl6pPr>
            <a:lvl7pPr marL="1924599" indent="0">
              <a:buNone/>
              <a:defRPr sz="1100" b="1"/>
            </a:lvl7pPr>
            <a:lvl8pPr marL="2245371" indent="0">
              <a:buNone/>
              <a:defRPr sz="1100" b="1"/>
            </a:lvl8pPr>
            <a:lvl9pPr marL="2566135" indent="0">
              <a:buNone/>
              <a:defRPr sz="11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647" y="2174379"/>
            <a:ext cx="4039568" cy="3951387"/>
          </a:xfrm>
          <a:prstGeom prst="rect">
            <a:avLst/>
          </a:prstGeom>
        </p:spPr>
        <p:txBody>
          <a:bodyPr vert="horz" lIns="64155" tIns="32073" rIns="64155" bIns="32073"/>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4555" y="1534791"/>
            <a:ext cx="4041799" cy="639589"/>
          </a:xfrm>
          <a:prstGeom prst="rect">
            <a:avLst/>
          </a:prstGeom>
        </p:spPr>
        <p:txBody>
          <a:bodyPr vert="horz" lIns="64155" tIns="32073" rIns="64155" bIns="32073" anchor="b"/>
          <a:lstStyle>
            <a:lvl1pPr marL="0" indent="0">
              <a:buNone/>
              <a:defRPr sz="1700" b="1"/>
            </a:lvl1pPr>
            <a:lvl2pPr marL="320761" indent="0">
              <a:buNone/>
              <a:defRPr sz="1400" b="1"/>
            </a:lvl2pPr>
            <a:lvl3pPr marL="641529" indent="0">
              <a:buNone/>
              <a:defRPr sz="1300" b="1"/>
            </a:lvl3pPr>
            <a:lvl4pPr marL="962298" indent="0">
              <a:buNone/>
              <a:defRPr sz="1100" b="1"/>
            </a:lvl4pPr>
            <a:lvl5pPr marL="1283066" indent="0">
              <a:buNone/>
              <a:defRPr sz="1100" b="1"/>
            </a:lvl5pPr>
            <a:lvl6pPr marL="1603838" indent="0">
              <a:buNone/>
              <a:defRPr sz="1100" b="1"/>
            </a:lvl6pPr>
            <a:lvl7pPr marL="1924599" indent="0">
              <a:buNone/>
              <a:defRPr sz="1100" b="1"/>
            </a:lvl7pPr>
            <a:lvl8pPr marL="2245371" indent="0">
              <a:buNone/>
              <a:defRPr sz="1100" b="1"/>
            </a:lvl8pPr>
            <a:lvl9pPr marL="2566135" indent="0">
              <a:buNone/>
              <a:defRPr sz="11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4555" y="2174379"/>
            <a:ext cx="4041799" cy="3951387"/>
          </a:xfrm>
          <a:prstGeom prst="rect">
            <a:avLst/>
          </a:prstGeom>
        </p:spPr>
        <p:txBody>
          <a:bodyPr vert="horz" lIns="64155" tIns="32073" rIns="64155" bIns="32073"/>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19788231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Tree>
    <p:extLst>
      <p:ext uri="{BB962C8B-B14F-4D97-AF65-F5344CB8AC3E}">
        <p14:creationId xmlns:p14="http://schemas.microsoft.com/office/powerpoint/2010/main" val="290957248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61780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89" y="273515"/>
            <a:ext cx="3008189" cy="1161975"/>
          </a:xfrm>
        </p:spPr>
        <p:txBody>
          <a:bodyPr anchor="b"/>
          <a:lstStyle>
            <a:lvl1pPr algn="l">
              <a:defRPr sz="14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224" y="273473"/>
            <a:ext cx="5111130" cy="5852294"/>
          </a:xfrm>
          <a:prstGeom prst="rect">
            <a:avLst/>
          </a:prstGeom>
        </p:spPr>
        <p:txBody>
          <a:bodyPr vert="horz" lIns="64155" tIns="32073" rIns="64155" bIns="32073"/>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689" y="1435448"/>
            <a:ext cx="3008189" cy="4690318"/>
          </a:xfrm>
          <a:prstGeom prst="rect">
            <a:avLst/>
          </a:prstGeom>
        </p:spPr>
        <p:txBody>
          <a:bodyPr vert="horz" lIns="64155" tIns="32073" rIns="64155" bIns="32073"/>
          <a:lstStyle>
            <a:lvl1pPr marL="0" indent="0">
              <a:buNone/>
              <a:defRPr sz="1000"/>
            </a:lvl1pPr>
            <a:lvl2pPr marL="320761" indent="0">
              <a:buNone/>
              <a:defRPr sz="800"/>
            </a:lvl2pPr>
            <a:lvl3pPr marL="641529" indent="0">
              <a:buNone/>
              <a:defRPr sz="700"/>
            </a:lvl3pPr>
            <a:lvl4pPr marL="962298" indent="0">
              <a:buNone/>
              <a:defRPr sz="600"/>
            </a:lvl4pPr>
            <a:lvl5pPr marL="1283066" indent="0">
              <a:buNone/>
              <a:defRPr sz="600"/>
            </a:lvl5pPr>
            <a:lvl6pPr marL="1603838" indent="0">
              <a:buNone/>
              <a:defRPr sz="600"/>
            </a:lvl6pPr>
            <a:lvl7pPr marL="1924599" indent="0">
              <a:buNone/>
              <a:defRPr sz="600"/>
            </a:lvl7pPr>
            <a:lvl8pPr marL="2245371" indent="0">
              <a:buNone/>
              <a:defRPr sz="600"/>
            </a:lvl8pPr>
            <a:lvl9pPr marL="2566135" indent="0">
              <a:buNone/>
              <a:defRPr sz="600"/>
            </a:lvl9pPr>
          </a:lstStyle>
          <a:p>
            <a:pPr lvl="0"/>
            <a:r>
              <a:rPr lang="ja-JP" altLang="en-US" smtClean="0"/>
              <a:t>マスター テキストの書式設定</a:t>
            </a:r>
          </a:p>
        </p:txBody>
      </p:sp>
    </p:spTree>
    <p:extLst>
      <p:ext uri="{BB962C8B-B14F-4D97-AF65-F5344CB8AC3E}">
        <p14:creationId xmlns:p14="http://schemas.microsoft.com/office/powerpoint/2010/main" val="170779889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24"/>
            <a:ext cx="5486177" cy="567035"/>
          </a:xfrm>
        </p:spPr>
        <p:txBody>
          <a:bodyPr anchor="b"/>
          <a:lstStyle>
            <a:lvl1pPr algn="l">
              <a:defRPr sz="14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677" y="612800"/>
            <a:ext cx="5486177" cy="4114354"/>
          </a:xfrm>
          <a:prstGeom prst="rect">
            <a:avLst/>
          </a:prstGeom>
        </p:spPr>
        <p:txBody>
          <a:bodyPr vert="horz" lIns="64155" tIns="32073" rIns="64155" bIns="32073"/>
          <a:lstStyle>
            <a:lvl1pPr marL="0" indent="0">
              <a:buNone/>
              <a:defRPr sz="2200"/>
            </a:lvl1pPr>
            <a:lvl2pPr marL="320761" indent="0">
              <a:buNone/>
              <a:defRPr sz="2000"/>
            </a:lvl2pPr>
            <a:lvl3pPr marL="641529" indent="0">
              <a:buNone/>
              <a:defRPr sz="1700"/>
            </a:lvl3pPr>
            <a:lvl4pPr marL="962298" indent="0">
              <a:buNone/>
              <a:defRPr sz="1400"/>
            </a:lvl4pPr>
            <a:lvl5pPr marL="1283066" indent="0">
              <a:buNone/>
              <a:defRPr sz="1400"/>
            </a:lvl5pPr>
            <a:lvl6pPr marL="1603838" indent="0">
              <a:buNone/>
              <a:defRPr sz="1400"/>
            </a:lvl6pPr>
            <a:lvl7pPr marL="1924599" indent="0">
              <a:buNone/>
              <a:defRPr sz="1400"/>
            </a:lvl7pPr>
            <a:lvl8pPr marL="2245371" indent="0">
              <a:buNone/>
              <a:defRPr sz="1400"/>
            </a:lvl8pPr>
            <a:lvl9pPr marL="2566135" indent="0">
              <a:buNone/>
              <a:defRPr sz="1400"/>
            </a:lvl9pPr>
          </a:lstStyle>
          <a:p>
            <a:pPr lvl="0"/>
            <a:endParaRPr lang="ja-JP" altLang="en-US" noProof="0">
              <a:sym typeface="Hoefler Text" charset="0"/>
            </a:endParaRPr>
          </a:p>
        </p:txBody>
      </p:sp>
      <p:sp>
        <p:nvSpPr>
          <p:cNvPr id="4" name="テキスト プレースホルダー 3"/>
          <p:cNvSpPr>
            <a:spLocks noGrp="1"/>
          </p:cNvSpPr>
          <p:nvPr>
            <p:ph type="body" sz="half" idx="2"/>
          </p:nvPr>
        </p:nvSpPr>
        <p:spPr>
          <a:xfrm>
            <a:off x="1792677" y="5367860"/>
            <a:ext cx="5486177" cy="804788"/>
          </a:xfrm>
          <a:prstGeom prst="rect">
            <a:avLst/>
          </a:prstGeom>
        </p:spPr>
        <p:txBody>
          <a:bodyPr vert="horz" lIns="64155" tIns="32073" rIns="64155" bIns="32073"/>
          <a:lstStyle>
            <a:lvl1pPr marL="0" indent="0">
              <a:buNone/>
              <a:defRPr sz="1000"/>
            </a:lvl1pPr>
            <a:lvl2pPr marL="320761" indent="0">
              <a:buNone/>
              <a:defRPr sz="800"/>
            </a:lvl2pPr>
            <a:lvl3pPr marL="641529" indent="0">
              <a:buNone/>
              <a:defRPr sz="700"/>
            </a:lvl3pPr>
            <a:lvl4pPr marL="962298" indent="0">
              <a:buNone/>
              <a:defRPr sz="600"/>
            </a:lvl4pPr>
            <a:lvl5pPr marL="1283066" indent="0">
              <a:buNone/>
              <a:defRPr sz="600"/>
            </a:lvl5pPr>
            <a:lvl6pPr marL="1603838" indent="0">
              <a:buNone/>
              <a:defRPr sz="600"/>
            </a:lvl6pPr>
            <a:lvl7pPr marL="1924599" indent="0">
              <a:buNone/>
              <a:defRPr sz="600"/>
            </a:lvl7pPr>
            <a:lvl8pPr marL="2245371" indent="0">
              <a:buNone/>
              <a:defRPr sz="600"/>
            </a:lvl8pPr>
            <a:lvl9pPr marL="2566135" indent="0">
              <a:buNone/>
              <a:defRPr sz="600"/>
            </a:lvl9pPr>
          </a:lstStyle>
          <a:p>
            <a:pPr lvl="0"/>
            <a:r>
              <a:rPr lang="ja-JP" altLang="en-US" smtClean="0"/>
              <a:t>マスター テキストの書式設定</a:t>
            </a:r>
          </a:p>
        </p:txBody>
      </p:sp>
    </p:spTree>
    <p:extLst>
      <p:ext uri="{BB962C8B-B14F-4D97-AF65-F5344CB8AC3E}">
        <p14:creationId xmlns:p14="http://schemas.microsoft.com/office/powerpoint/2010/main" val="399773638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647" y="1600689"/>
            <a:ext cx="8228707" cy="4525119"/>
          </a:xfrm>
          <a:prstGeom prst="rect">
            <a:avLst/>
          </a:prstGeom>
        </p:spPr>
        <p:txBody>
          <a:bodyPr vert="eaVert" lIns="64155" tIns="32073" rIns="64155" bIns="32073"/>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90366411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294" y="1600689"/>
            <a:ext cx="2058293" cy="4525119"/>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5415" y="1600689"/>
            <a:ext cx="6067723" cy="4525119"/>
          </a:xfrm>
          <a:prstGeom prst="rect">
            <a:avLst/>
          </a:prstGeom>
        </p:spPr>
        <p:txBody>
          <a:bodyPr vert="eaVert" lIns="64155" tIns="32073" rIns="64155" bIns="32073"/>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86064033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6135" indent="0" algn="ctr">
              <a:buNone/>
              <a:defRPr/>
            </a:lvl2pPr>
            <a:lvl3pPr marL="912293" indent="0" algn="ctr">
              <a:buNone/>
              <a:defRPr/>
            </a:lvl3pPr>
            <a:lvl4pPr marL="1368450" indent="0" algn="ctr">
              <a:buNone/>
              <a:defRPr/>
            </a:lvl4pPr>
            <a:lvl5pPr marL="1824594" indent="0" algn="ctr">
              <a:buNone/>
              <a:defRPr/>
            </a:lvl5pPr>
            <a:lvl6pPr marL="2280738" indent="0" algn="ctr">
              <a:buNone/>
              <a:defRPr/>
            </a:lvl6pPr>
            <a:lvl7pPr marL="2736895" indent="0" algn="ctr">
              <a:buNone/>
              <a:defRPr/>
            </a:lvl7pPr>
            <a:lvl8pPr marL="3193039" indent="0" algn="ctr">
              <a:buNone/>
              <a:defRPr/>
            </a:lvl8pPr>
            <a:lvl9pPr marL="3649185" indent="0" algn="ctr">
              <a:buNone/>
              <a:defRPr/>
            </a:lvl9pPr>
          </a:lstStyle>
          <a:p>
            <a:r>
              <a:rPr lang="ja-JP" altLang="en-US" smtClean="0"/>
              <a:t>マスター サブタイトルの書式設定</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95E1BD12-FF4B-324E-A84E-77CB182C96A8}" type="slidenum">
              <a:rPr lang="en-US" altLang="ja-JP"/>
              <a:pPr>
                <a:defRPr/>
              </a:pPr>
              <a:t>‹#›</a:t>
            </a:fld>
            <a:endParaRPr lang="en-US" altLang="ja-JP"/>
          </a:p>
        </p:txBody>
      </p:sp>
    </p:spTree>
    <p:extLst>
      <p:ext uri="{BB962C8B-B14F-4D97-AF65-F5344CB8AC3E}">
        <p14:creationId xmlns:p14="http://schemas.microsoft.com/office/powerpoint/2010/main" val="333900668"/>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990D8305-820A-4541-B9C6-C989C0C963E2}" type="slidenum">
              <a:rPr lang="en-US" altLang="ja-JP"/>
              <a:pPr>
                <a:defRPr/>
              </a:pPr>
              <a:t>‹#›</a:t>
            </a:fld>
            <a:endParaRPr lang="en-US" altLang="ja-JP"/>
          </a:p>
        </p:txBody>
      </p:sp>
    </p:spTree>
    <p:extLst>
      <p:ext uri="{BB962C8B-B14F-4D97-AF65-F5344CB8AC3E}">
        <p14:creationId xmlns:p14="http://schemas.microsoft.com/office/powerpoint/2010/main" val="397694074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45"/>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58"/>
            <a:ext cx="7772400" cy="1500187"/>
          </a:xfrm>
        </p:spPr>
        <p:txBody>
          <a:bodyPr anchor="b"/>
          <a:lstStyle>
            <a:lvl1pPr marL="0" indent="0">
              <a:buNone/>
              <a:defRPr sz="2000"/>
            </a:lvl1pPr>
            <a:lvl2pPr marL="456135" indent="0">
              <a:buNone/>
              <a:defRPr sz="1800"/>
            </a:lvl2pPr>
            <a:lvl3pPr marL="912293" indent="0">
              <a:buNone/>
              <a:defRPr sz="1600"/>
            </a:lvl3pPr>
            <a:lvl4pPr marL="1368450" indent="0">
              <a:buNone/>
              <a:defRPr sz="1400"/>
            </a:lvl4pPr>
            <a:lvl5pPr marL="1824594" indent="0">
              <a:buNone/>
              <a:defRPr sz="1400"/>
            </a:lvl5pPr>
            <a:lvl6pPr marL="2280738" indent="0">
              <a:buNone/>
              <a:defRPr sz="1400"/>
            </a:lvl6pPr>
            <a:lvl7pPr marL="2736895" indent="0">
              <a:buNone/>
              <a:defRPr sz="1400"/>
            </a:lvl7pPr>
            <a:lvl8pPr marL="3193039" indent="0">
              <a:buNone/>
              <a:defRPr sz="1400"/>
            </a:lvl8pPr>
            <a:lvl9pPr marL="3649185" indent="0">
              <a:buNone/>
              <a:defRPr sz="1400"/>
            </a:lvl9pPr>
          </a:lstStyle>
          <a:p>
            <a:pPr lvl="0"/>
            <a:r>
              <a:rPr lang="ja-JP" altLang="en-US" smtClean="0"/>
              <a:t>マスター テキストの書式設定</a:t>
            </a:r>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65FFD428-AF84-4D4B-8D55-6850B5EF7AC9}" type="slidenum">
              <a:rPr lang="en-US" altLang="ja-JP"/>
              <a:pPr>
                <a:defRPr/>
              </a:pPr>
              <a:t>‹#›</a:t>
            </a:fld>
            <a:endParaRPr lang="en-US" altLang="ja-JP"/>
          </a:p>
        </p:txBody>
      </p:sp>
    </p:spTree>
    <p:extLst>
      <p:ext uri="{BB962C8B-B14F-4D97-AF65-F5344CB8AC3E}">
        <p14:creationId xmlns:p14="http://schemas.microsoft.com/office/powerpoint/2010/main" val="272606394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010277EB-5719-1A47-B00E-BE32F6E7EE4A}" type="slidenum">
              <a:rPr lang="en-US" altLang="ja-JP"/>
              <a:pPr>
                <a:defRPr/>
              </a:pPr>
              <a:t>‹#›</a:t>
            </a:fld>
            <a:endParaRPr lang="en-US" altLang="ja-JP"/>
          </a:p>
        </p:txBody>
      </p:sp>
    </p:spTree>
    <p:extLst>
      <p:ext uri="{BB962C8B-B14F-4D97-AF65-F5344CB8AC3E}">
        <p14:creationId xmlns:p14="http://schemas.microsoft.com/office/powerpoint/2010/main" val="8689040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6135" indent="0">
              <a:buNone/>
              <a:defRPr sz="2000" b="1"/>
            </a:lvl2pPr>
            <a:lvl3pPr marL="912293" indent="0">
              <a:buNone/>
              <a:defRPr sz="1800" b="1"/>
            </a:lvl3pPr>
            <a:lvl4pPr marL="1368450" indent="0">
              <a:buNone/>
              <a:defRPr sz="1600" b="1"/>
            </a:lvl4pPr>
            <a:lvl5pPr marL="1824594" indent="0">
              <a:buNone/>
              <a:defRPr sz="1600" b="1"/>
            </a:lvl5pPr>
            <a:lvl6pPr marL="2280738" indent="0">
              <a:buNone/>
              <a:defRPr sz="1600" b="1"/>
            </a:lvl6pPr>
            <a:lvl7pPr marL="2736895" indent="0">
              <a:buNone/>
              <a:defRPr sz="1600" b="1"/>
            </a:lvl7pPr>
            <a:lvl8pPr marL="3193039" indent="0">
              <a:buNone/>
              <a:defRPr sz="1600" b="1"/>
            </a:lvl8pPr>
            <a:lvl9pPr marL="3649185"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6135" indent="0">
              <a:buNone/>
              <a:defRPr sz="2000" b="1"/>
            </a:lvl2pPr>
            <a:lvl3pPr marL="912293" indent="0">
              <a:buNone/>
              <a:defRPr sz="1800" b="1"/>
            </a:lvl3pPr>
            <a:lvl4pPr marL="1368450" indent="0">
              <a:buNone/>
              <a:defRPr sz="1600" b="1"/>
            </a:lvl4pPr>
            <a:lvl5pPr marL="1824594" indent="0">
              <a:buNone/>
              <a:defRPr sz="1600" b="1"/>
            </a:lvl5pPr>
            <a:lvl6pPr marL="2280738" indent="0">
              <a:buNone/>
              <a:defRPr sz="1600" b="1"/>
            </a:lvl6pPr>
            <a:lvl7pPr marL="2736895" indent="0">
              <a:buNone/>
              <a:defRPr sz="1600" b="1"/>
            </a:lvl7pPr>
            <a:lvl8pPr marL="3193039" indent="0">
              <a:buNone/>
              <a:defRPr sz="1600" b="1"/>
            </a:lvl8pPr>
            <a:lvl9pPr marL="3649185"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スライド番号プレースホルダー 6"/>
          <p:cNvSpPr>
            <a:spLocks noGrp="1"/>
          </p:cNvSpPr>
          <p:nvPr>
            <p:ph type="sldNum" sz="quarter" idx="10"/>
          </p:nvPr>
        </p:nvSpPr>
        <p:spPr/>
        <p:txBody>
          <a:bodyPr/>
          <a:lstStyle>
            <a:lvl1pPr>
              <a:defRPr>
                <a:sym typeface="Palatino" charset="0"/>
              </a:defRPr>
            </a:lvl1pPr>
          </a:lstStyle>
          <a:p>
            <a:pPr>
              <a:defRPr/>
            </a:pPr>
            <a:fld id="{955F3747-41FF-2F4E-878D-6219704A7B39}" type="slidenum">
              <a:rPr lang="en-US" altLang="ja-JP"/>
              <a:pPr>
                <a:defRPr/>
              </a:pPr>
              <a:t>‹#›</a:t>
            </a:fld>
            <a:endParaRPr lang="en-US" altLang="ja-JP"/>
          </a:p>
        </p:txBody>
      </p:sp>
    </p:spTree>
    <p:extLst>
      <p:ext uri="{BB962C8B-B14F-4D97-AF65-F5344CB8AC3E}">
        <p14:creationId xmlns:p14="http://schemas.microsoft.com/office/powerpoint/2010/main" val="248732095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スライド番号プレースホルダー 2"/>
          <p:cNvSpPr>
            <a:spLocks noGrp="1"/>
          </p:cNvSpPr>
          <p:nvPr>
            <p:ph type="sldNum" sz="quarter" idx="10"/>
          </p:nvPr>
        </p:nvSpPr>
        <p:spPr/>
        <p:txBody>
          <a:bodyPr/>
          <a:lstStyle>
            <a:lvl1pPr>
              <a:defRPr>
                <a:sym typeface="Palatino" charset="0"/>
              </a:defRPr>
            </a:lvl1pPr>
          </a:lstStyle>
          <a:p>
            <a:pPr>
              <a:defRPr/>
            </a:pPr>
            <a:fld id="{C87358F2-59C8-D549-88F8-4A596D51BCE4}" type="slidenum">
              <a:rPr lang="en-US" altLang="ja-JP"/>
              <a:pPr>
                <a:defRPr/>
              </a:pPr>
              <a:t>‹#›</a:t>
            </a:fld>
            <a:endParaRPr lang="en-US" altLang="ja-JP"/>
          </a:p>
        </p:txBody>
      </p:sp>
    </p:spTree>
    <p:extLst>
      <p:ext uri="{BB962C8B-B14F-4D97-AF65-F5344CB8AC3E}">
        <p14:creationId xmlns:p14="http://schemas.microsoft.com/office/powerpoint/2010/main" val="287399198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lvl1pPr>
              <a:defRPr>
                <a:sym typeface="Palatino" charset="0"/>
              </a:defRPr>
            </a:lvl1pPr>
          </a:lstStyle>
          <a:p>
            <a:pPr>
              <a:defRPr/>
            </a:pPr>
            <a:fld id="{EAE1C7B3-8253-9E40-8655-C5FA35340236}" type="slidenum">
              <a:rPr lang="en-US" altLang="ja-JP"/>
              <a:pPr>
                <a:defRPr/>
              </a:pPr>
              <a:t>‹#›</a:t>
            </a:fld>
            <a:endParaRPr lang="en-US" altLang="ja-JP"/>
          </a:p>
        </p:txBody>
      </p:sp>
    </p:spTree>
    <p:extLst>
      <p:ext uri="{BB962C8B-B14F-4D97-AF65-F5344CB8AC3E}">
        <p14:creationId xmlns:p14="http://schemas.microsoft.com/office/powerpoint/2010/main" val="136391160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9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6135" indent="0">
              <a:buNone/>
              <a:defRPr sz="1200"/>
            </a:lvl2pPr>
            <a:lvl3pPr marL="912293" indent="0">
              <a:buNone/>
              <a:defRPr sz="1000"/>
            </a:lvl3pPr>
            <a:lvl4pPr marL="1368450" indent="0">
              <a:buNone/>
              <a:defRPr sz="900"/>
            </a:lvl4pPr>
            <a:lvl5pPr marL="1824594" indent="0">
              <a:buNone/>
              <a:defRPr sz="900"/>
            </a:lvl5pPr>
            <a:lvl6pPr marL="2280738" indent="0">
              <a:buNone/>
              <a:defRPr sz="900"/>
            </a:lvl6pPr>
            <a:lvl7pPr marL="2736895" indent="0">
              <a:buNone/>
              <a:defRPr sz="900"/>
            </a:lvl7pPr>
            <a:lvl8pPr marL="3193039" indent="0">
              <a:buNone/>
              <a:defRPr sz="900"/>
            </a:lvl8pPr>
            <a:lvl9pPr marL="3649185" indent="0">
              <a:buNone/>
              <a:defRPr sz="900"/>
            </a:lvl9pPr>
          </a:lstStyle>
          <a:p>
            <a:pPr lvl="0"/>
            <a:r>
              <a:rPr lang="ja-JP" altLang="en-US" smtClean="0"/>
              <a:t>マスター テキストの書式設定</a:t>
            </a:r>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80A43160-487B-D74B-9553-E3FCE905D845}" type="slidenum">
              <a:rPr lang="en-US" altLang="ja-JP"/>
              <a:pPr>
                <a:defRPr/>
              </a:pPr>
              <a:t>‹#›</a:t>
            </a:fld>
            <a:endParaRPr lang="en-US" altLang="ja-JP"/>
          </a:p>
        </p:txBody>
      </p:sp>
    </p:spTree>
    <p:extLst>
      <p:ext uri="{BB962C8B-B14F-4D97-AF65-F5344CB8AC3E}">
        <p14:creationId xmlns:p14="http://schemas.microsoft.com/office/powerpoint/2010/main" val="224178192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6135" indent="0">
              <a:buNone/>
              <a:defRPr sz="2800"/>
            </a:lvl2pPr>
            <a:lvl3pPr marL="912293" indent="0">
              <a:buNone/>
              <a:defRPr sz="2400"/>
            </a:lvl3pPr>
            <a:lvl4pPr marL="1368450" indent="0">
              <a:buNone/>
              <a:defRPr sz="2000"/>
            </a:lvl4pPr>
            <a:lvl5pPr marL="1824594" indent="0">
              <a:buNone/>
              <a:defRPr sz="2000"/>
            </a:lvl5pPr>
            <a:lvl6pPr marL="2280738" indent="0">
              <a:buNone/>
              <a:defRPr sz="2000"/>
            </a:lvl6pPr>
            <a:lvl7pPr marL="2736895" indent="0">
              <a:buNone/>
              <a:defRPr sz="2000"/>
            </a:lvl7pPr>
            <a:lvl8pPr marL="3193039" indent="0">
              <a:buNone/>
              <a:defRPr sz="2000"/>
            </a:lvl8pPr>
            <a:lvl9pPr marL="3649185"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6135" indent="0">
              <a:buNone/>
              <a:defRPr sz="1200"/>
            </a:lvl2pPr>
            <a:lvl3pPr marL="912293" indent="0">
              <a:buNone/>
              <a:defRPr sz="1000"/>
            </a:lvl3pPr>
            <a:lvl4pPr marL="1368450" indent="0">
              <a:buNone/>
              <a:defRPr sz="900"/>
            </a:lvl4pPr>
            <a:lvl5pPr marL="1824594" indent="0">
              <a:buNone/>
              <a:defRPr sz="900"/>
            </a:lvl5pPr>
            <a:lvl6pPr marL="2280738" indent="0">
              <a:buNone/>
              <a:defRPr sz="900"/>
            </a:lvl6pPr>
            <a:lvl7pPr marL="2736895" indent="0">
              <a:buNone/>
              <a:defRPr sz="900"/>
            </a:lvl7pPr>
            <a:lvl8pPr marL="3193039" indent="0">
              <a:buNone/>
              <a:defRPr sz="900"/>
            </a:lvl8pPr>
            <a:lvl9pPr marL="3649185" indent="0">
              <a:buNone/>
              <a:defRPr sz="900"/>
            </a:lvl9pPr>
          </a:lstStyle>
          <a:p>
            <a:pPr lvl="0"/>
            <a:r>
              <a:rPr lang="ja-JP" altLang="en-US" smtClean="0"/>
              <a:t>マスター テキストの書式設定</a:t>
            </a:r>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63D58673-D5F7-934F-9DC4-0A57D4F615E0}" type="slidenum">
              <a:rPr lang="en-US" altLang="ja-JP"/>
              <a:pPr>
                <a:defRPr/>
              </a:pPr>
              <a:t>‹#›</a:t>
            </a:fld>
            <a:endParaRPr lang="en-US" altLang="ja-JP"/>
          </a:p>
        </p:txBody>
      </p:sp>
    </p:spTree>
    <p:extLst>
      <p:ext uri="{BB962C8B-B14F-4D97-AF65-F5344CB8AC3E}">
        <p14:creationId xmlns:p14="http://schemas.microsoft.com/office/powerpoint/2010/main" val="229878675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BBB26FD0-523D-B244-88F7-CDB50D43AFC3}" type="slidenum">
              <a:rPr lang="en-US" altLang="ja-JP"/>
              <a:pPr>
                <a:defRPr/>
              </a:pPr>
              <a:t>‹#›</a:t>
            </a:fld>
            <a:endParaRPr lang="en-US" altLang="ja-JP"/>
          </a:p>
        </p:txBody>
      </p:sp>
    </p:spTree>
    <p:extLst>
      <p:ext uri="{BB962C8B-B14F-4D97-AF65-F5344CB8AC3E}">
        <p14:creationId xmlns:p14="http://schemas.microsoft.com/office/powerpoint/2010/main" val="161940128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9781E699-4974-B544-ADD2-F5CDA6D16739}" type="slidenum">
              <a:rPr lang="en-US" altLang="ja-JP"/>
              <a:pPr>
                <a:defRPr/>
              </a:pPr>
              <a:t>‹#›</a:t>
            </a:fld>
            <a:endParaRPr lang="en-US" altLang="ja-JP"/>
          </a:p>
        </p:txBody>
      </p:sp>
    </p:spTree>
    <p:extLst>
      <p:ext uri="{BB962C8B-B14F-4D97-AF65-F5344CB8AC3E}">
        <p14:creationId xmlns:p14="http://schemas.microsoft.com/office/powerpoint/2010/main" val="352983756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6419" indent="0" algn="ctr">
              <a:buNone/>
              <a:defRPr/>
            </a:lvl2pPr>
            <a:lvl3pPr marL="912853" indent="0" algn="ctr">
              <a:buNone/>
              <a:defRPr/>
            </a:lvl3pPr>
            <a:lvl4pPr marL="1369290" indent="0" algn="ctr">
              <a:buNone/>
              <a:defRPr/>
            </a:lvl4pPr>
            <a:lvl5pPr marL="1825716" indent="0" algn="ctr">
              <a:buNone/>
              <a:defRPr/>
            </a:lvl5pPr>
            <a:lvl6pPr marL="2282139" indent="0" algn="ctr">
              <a:buNone/>
              <a:defRPr/>
            </a:lvl6pPr>
            <a:lvl7pPr marL="2738575" indent="0" algn="ctr">
              <a:buNone/>
              <a:defRPr/>
            </a:lvl7pPr>
            <a:lvl8pPr marL="3195000" indent="0" algn="ctr">
              <a:buNone/>
              <a:defRPr/>
            </a:lvl8pPr>
            <a:lvl9pPr marL="3651429" indent="0" algn="ctr">
              <a:buNone/>
              <a:defRPr/>
            </a:lvl9pPr>
          </a:lstStyle>
          <a:p>
            <a:r>
              <a:rPr lang="ja-JP" altLang="en-US" smtClean="0"/>
              <a:t>マスター サブタイトルの書式設定</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45100FA7-4587-204E-93FA-30F22BBC366D}" type="slidenum">
              <a:rPr lang="en-US" altLang="ja-JP"/>
              <a:pPr>
                <a:defRPr/>
              </a:pPr>
              <a:t>‹#›</a:t>
            </a:fld>
            <a:endParaRPr lang="en-US" altLang="ja-JP"/>
          </a:p>
        </p:txBody>
      </p:sp>
    </p:spTree>
    <p:extLst>
      <p:ext uri="{BB962C8B-B14F-4D97-AF65-F5344CB8AC3E}">
        <p14:creationId xmlns:p14="http://schemas.microsoft.com/office/powerpoint/2010/main" val="151231006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5B2AD180-E38F-0742-9F0B-1CE7C516F267}" type="slidenum">
              <a:rPr lang="en-US" altLang="ja-JP"/>
              <a:pPr>
                <a:defRPr/>
              </a:pPr>
              <a:t>‹#›</a:t>
            </a:fld>
            <a:endParaRPr lang="en-US" altLang="ja-JP"/>
          </a:p>
        </p:txBody>
      </p:sp>
    </p:spTree>
    <p:extLst>
      <p:ext uri="{BB962C8B-B14F-4D97-AF65-F5344CB8AC3E}">
        <p14:creationId xmlns:p14="http://schemas.microsoft.com/office/powerpoint/2010/main" val="365805705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33"/>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46"/>
            <a:ext cx="7772400" cy="1500187"/>
          </a:xfrm>
        </p:spPr>
        <p:txBody>
          <a:bodyPr anchor="b"/>
          <a:lstStyle>
            <a:lvl1pPr marL="0" indent="0">
              <a:buNone/>
              <a:defRPr sz="2000"/>
            </a:lvl1pPr>
            <a:lvl2pPr marL="456419" indent="0">
              <a:buNone/>
              <a:defRPr sz="1800"/>
            </a:lvl2pPr>
            <a:lvl3pPr marL="912853" indent="0">
              <a:buNone/>
              <a:defRPr sz="1600"/>
            </a:lvl3pPr>
            <a:lvl4pPr marL="1369290" indent="0">
              <a:buNone/>
              <a:defRPr sz="1400"/>
            </a:lvl4pPr>
            <a:lvl5pPr marL="1825716" indent="0">
              <a:buNone/>
              <a:defRPr sz="1400"/>
            </a:lvl5pPr>
            <a:lvl6pPr marL="2282139" indent="0">
              <a:buNone/>
              <a:defRPr sz="1400"/>
            </a:lvl6pPr>
            <a:lvl7pPr marL="2738575" indent="0">
              <a:buNone/>
              <a:defRPr sz="1400"/>
            </a:lvl7pPr>
            <a:lvl8pPr marL="3195000" indent="0">
              <a:buNone/>
              <a:defRPr sz="1400"/>
            </a:lvl8pPr>
            <a:lvl9pPr marL="3651429" indent="0">
              <a:buNone/>
              <a:defRPr sz="1400"/>
            </a:lvl9pPr>
          </a:lstStyle>
          <a:p>
            <a:pPr lvl="0"/>
            <a:r>
              <a:rPr lang="ja-JP" altLang="en-US" smtClean="0"/>
              <a:t>マスター テキストの書式設定</a:t>
            </a:r>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47FDFE05-D7FA-CA4D-BAD5-85441650DB87}" type="slidenum">
              <a:rPr lang="en-US" altLang="ja-JP"/>
              <a:pPr>
                <a:defRPr/>
              </a:pPr>
              <a:t>‹#›</a:t>
            </a:fld>
            <a:endParaRPr lang="en-US" altLang="ja-JP"/>
          </a:p>
        </p:txBody>
      </p:sp>
    </p:spTree>
    <p:extLst>
      <p:ext uri="{BB962C8B-B14F-4D97-AF65-F5344CB8AC3E}">
        <p14:creationId xmlns:p14="http://schemas.microsoft.com/office/powerpoint/2010/main" val="3109093845"/>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7C26096C-D1D5-5D44-BB64-F60A465E374D}" type="slidenum">
              <a:rPr lang="en-US" altLang="ja-JP"/>
              <a:pPr>
                <a:defRPr/>
              </a:pPr>
              <a:t>‹#›</a:t>
            </a:fld>
            <a:endParaRPr lang="en-US" altLang="ja-JP"/>
          </a:p>
        </p:txBody>
      </p:sp>
    </p:spTree>
    <p:extLst>
      <p:ext uri="{BB962C8B-B14F-4D97-AF65-F5344CB8AC3E}">
        <p14:creationId xmlns:p14="http://schemas.microsoft.com/office/powerpoint/2010/main" val="245270190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6419" indent="0">
              <a:buNone/>
              <a:defRPr sz="2000" b="1"/>
            </a:lvl2pPr>
            <a:lvl3pPr marL="912853" indent="0">
              <a:buNone/>
              <a:defRPr sz="1800" b="1"/>
            </a:lvl3pPr>
            <a:lvl4pPr marL="1369290" indent="0">
              <a:buNone/>
              <a:defRPr sz="1600" b="1"/>
            </a:lvl4pPr>
            <a:lvl5pPr marL="1825716" indent="0">
              <a:buNone/>
              <a:defRPr sz="1600" b="1"/>
            </a:lvl5pPr>
            <a:lvl6pPr marL="2282139" indent="0">
              <a:buNone/>
              <a:defRPr sz="1600" b="1"/>
            </a:lvl6pPr>
            <a:lvl7pPr marL="2738575" indent="0">
              <a:buNone/>
              <a:defRPr sz="1600" b="1"/>
            </a:lvl7pPr>
            <a:lvl8pPr marL="3195000" indent="0">
              <a:buNone/>
              <a:defRPr sz="1600" b="1"/>
            </a:lvl8pPr>
            <a:lvl9pPr marL="3651429"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6419" indent="0">
              <a:buNone/>
              <a:defRPr sz="2000" b="1"/>
            </a:lvl2pPr>
            <a:lvl3pPr marL="912853" indent="0">
              <a:buNone/>
              <a:defRPr sz="1800" b="1"/>
            </a:lvl3pPr>
            <a:lvl4pPr marL="1369290" indent="0">
              <a:buNone/>
              <a:defRPr sz="1600" b="1"/>
            </a:lvl4pPr>
            <a:lvl5pPr marL="1825716" indent="0">
              <a:buNone/>
              <a:defRPr sz="1600" b="1"/>
            </a:lvl5pPr>
            <a:lvl6pPr marL="2282139" indent="0">
              <a:buNone/>
              <a:defRPr sz="1600" b="1"/>
            </a:lvl6pPr>
            <a:lvl7pPr marL="2738575" indent="0">
              <a:buNone/>
              <a:defRPr sz="1600" b="1"/>
            </a:lvl7pPr>
            <a:lvl8pPr marL="3195000" indent="0">
              <a:buNone/>
              <a:defRPr sz="1600" b="1"/>
            </a:lvl8pPr>
            <a:lvl9pPr marL="3651429"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スライド番号プレースホルダー 6"/>
          <p:cNvSpPr>
            <a:spLocks noGrp="1"/>
          </p:cNvSpPr>
          <p:nvPr>
            <p:ph type="sldNum" sz="quarter" idx="10"/>
          </p:nvPr>
        </p:nvSpPr>
        <p:spPr/>
        <p:txBody>
          <a:bodyPr/>
          <a:lstStyle>
            <a:lvl1pPr>
              <a:defRPr>
                <a:sym typeface="Palatino" charset="0"/>
              </a:defRPr>
            </a:lvl1pPr>
          </a:lstStyle>
          <a:p>
            <a:pPr>
              <a:defRPr/>
            </a:pPr>
            <a:fld id="{9055154D-82F3-9343-A85B-DDAA8FFCB05D}" type="slidenum">
              <a:rPr lang="en-US" altLang="ja-JP"/>
              <a:pPr>
                <a:defRPr/>
              </a:pPr>
              <a:t>‹#›</a:t>
            </a:fld>
            <a:endParaRPr lang="en-US" altLang="ja-JP"/>
          </a:p>
        </p:txBody>
      </p:sp>
    </p:spTree>
    <p:extLst>
      <p:ext uri="{BB962C8B-B14F-4D97-AF65-F5344CB8AC3E}">
        <p14:creationId xmlns:p14="http://schemas.microsoft.com/office/powerpoint/2010/main" val="166576009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スライド番号プレースホルダー 2"/>
          <p:cNvSpPr>
            <a:spLocks noGrp="1"/>
          </p:cNvSpPr>
          <p:nvPr>
            <p:ph type="sldNum" sz="quarter" idx="10"/>
          </p:nvPr>
        </p:nvSpPr>
        <p:spPr/>
        <p:txBody>
          <a:bodyPr/>
          <a:lstStyle>
            <a:lvl1pPr>
              <a:defRPr>
                <a:sym typeface="Palatino" charset="0"/>
              </a:defRPr>
            </a:lvl1pPr>
          </a:lstStyle>
          <a:p>
            <a:pPr>
              <a:defRPr/>
            </a:pPr>
            <a:fld id="{72E50137-6694-3143-B3E8-DC6A257715BA}" type="slidenum">
              <a:rPr lang="en-US" altLang="ja-JP"/>
              <a:pPr>
                <a:defRPr/>
              </a:pPr>
              <a:t>‹#›</a:t>
            </a:fld>
            <a:endParaRPr lang="en-US" altLang="ja-JP"/>
          </a:p>
        </p:txBody>
      </p:sp>
    </p:spTree>
    <p:extLst>
      <p:ext uri="{BB962C8B-B14F-4D97-AF65-F5344CB8AC3E}">
        <p14:creationId xmlns:p14="http://schemas.microsoft.com/office/powerpoint/2010/main" val="247368994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lvl1pPr>
              <a:defRPr>
                <a:sym typeface="Palatino" charset="0"/>
              </a:defRPr>
            </a:lvl1pPr>
          </a:lstStyle>
          <a:p>
            <a:pPr>
              <a:defRPr/>
            </a:pPr>
            <a:fld id="{4EF41565-8AC2-B543-B065-22177FA085A2}" type="slidenum">
              <a:rPr lang="en-US" altLang="ja-JP"/>
              <a:pPr>
                <a:defRPr/>
              </a:pPr>
              <a:t>‹#›</a:t>
            </a:fld>
            <a:endParaRPr lang="en-US" altLang="ja-JP"/>
          </a:p>
        </p:txBody>
      </p:sp>
    </p:spTree>
    <p:extLst>
      <p:ext uri="{BB962C8B-B14F-4D97-AF65-F5344CB8AC3E}">
        <p14:creationId xmlns:p14="http://schemas.microsoft.com/office/powerpoint/2010/main" val="245758574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8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6419" indent="0">
              <a:buNone/>
              <a:defRPr sz="1200"/>
            </a:lvl2pPr>
            <a:lvl3pPr marL="912853" indent="0">
              <a:buNone/>
              <a:defRPr sz="1000"/>
            </a:lvl3pPr>
            <a:lvl4pPr marL="1369290" indent="0">
              <a:buNone/>
              <a:defRPr sz="900"/>
            </a:lvl4pPr>
            <a:lvl5pPr marL="1825716" indent="0">
              <a:buNone/>
              <a:defRPr sz="900"/>
            </a:lvl5pPr>
            <a:lvl6pPr marL="2282139" indent="0">
              <a:buNone/>
              <a:defRPr sz="900"/>
            </a:lvl6pPr>
            <a:lvl7pPr marL="2738575" indent="0">
              <a:buNone/>
              <a:defRPr sz="900"/>
            </a:lvl7pPr>
            <a:lvl8pPr marL="3195000" indent="0">
              <a:buNone/>
              <a:defRPr sz="900"/>
            </a:lvl8pPr>
            <a:lvl9pPr marL="3651429" indent="0">
              <a:buNone/>
              <a:defRPr sz="900"/>
            </a:lvl9pPr>
          </a:lstStyle>
          <a:p>
            <a:pPr lvl="0"/>
            <a:r>
              <a:rPr lang="ja-JP" altLang="en-US" smtClean="0"/>
              <a:t>マスター テキストの書式設定</a:t>
            </a:r>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E1F27F2B-1988-AB41-89BF-ECBAB5D0101A}" type="slidenum">
              <a:rPr lang="en-US" altLang="ja-JP"/>
              <a:pPr>
                <a:defRPr/>
              </a:pPr>
              <a:t>‹#›</a:t>
            </a:fld>
            <a:endParaRPr lang="en-US" altLang="ja-JP"/>
          </a:p>
        </p:txBody>
      </p:sp>
    </p:spTree>
    <p:extLst>
      <p:ext uri="{BB962C8B-B14F-4D97-AF65-F5344CB8AC3E}">
        <p14:creationId xmlns:p14="http://schemas.microsoft.com/office/powerpoint/2010/main" val="1952524337"/>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6419" indent="0">
              <a:buNone/>
              <a:defRPr sz="2800"/>
            </a:lvl2pPr>
            <a:lvl3pPr marL="912853" indent="0">
              <a:buNone/>
              <a:defRPr sz="2400"/>
            </a:lvl3pPr>
            <a:lvl4pPr marL="1369290" indent="0">
              <a:buNone/>
              <a:defRPr sz="2000"/>
            </a:lvl4pPr>
            <a:lvl5pPr marL="1825716" indent="0">
              <a:buNone/>
              <a:defRPr sz="2000"/>
            </a:lvl5pPr>
            <a:lvl6pPr marL="2282139" indent="0">
              <a:buNone/>
              <a:defRPr sz="2000"/>
            </a:lvl6pPr>
            <a:lvl7pPr marL="2738575" indent="0">
              <a:buNone/>
              <a:defRPr sz="2000"/>
            </a:lvl7pPr>
            <a:lvl8pPr marL="3195000" indent="0">
              <a:buNone/>
              <a:defRPr sz="2000"/>
            </a:lvl8pPr>
            <a:lvl9pPr marL="3651429"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6419" indent="0">
              <a:buNone/>
              <a:defRPr sz="1200"/>
            </a:lvl2pPr>
            <a:lvl3pPr marL="912853" indent="0">
              <a:buNone/>
              <a:defRPr sz="1000"/>
            </a:lvl3pPr>
            <a:lvl4pPr marL="1369290" indent="0">
              <a:buNone/>
              <a:defRPr sz="900"/>
            </a:lvl4pPr>
            <a:lvl5pPr marL="1825716" indent="0">
              <a:buNone/>
              <a:defRPr sz="900"/>
            </a:lvl5pPr>
            <a:lvl6pPr marL="2282139" indent="0">
              <a:buNone/>
              <a:defRPr sz="900"/>
            </a:lvl6pPr>
            <a:lvl7pPr marL="2738575" indent="0">
              <a:buNone/>
              <a:defRPr sz="900"/>
            </a:lvl7pPr>
            <a:lvl8pPr marL="3195000" indent="0">
              <a:buNone/>
              <a:defRPr sz="900"/>
            </a:lvl8pPr>
            <a:lvl9pPr marL="3651429" indent="0">
              <a:buNone/>
              <a:defRPr sz="900"/>
            </a:lvl9pPr>
          </a:lstStyle>
          <a:p>
            <a:pPr lvl="0"/>
            <a:r>
              <a:rPr lang="ja-JP" altLang="en-US" smtClean="0"/>
              <a:t>マスター テキストの書式設定</a:t>
            </a:r>
          </a:p>
        </p:txBody>
      </p:sp>
      <p:sp>
        <p:nvSpPr>
          <p:cNvPr id="5" name="スライド番号プレースホルダー 4"/>
          <p:cNvSpPr>
            <a:spLocks noGrp="1"/>
          </p:cNvSpPr>
          <p:nvPr>
            <p:ph type="sldNum" sz="quarter" idx="10"/>
          </p:nvPr>
        </p:nvSpPr>
        <p:spPr/>
        <p:txBody>
          <a:bodyPr/>
          <a:lstStyle>
            <a:lvl1pPr>
              <a:defRPr>
                <a:sym typeface="Palatino" charset="0"/>
              </a:defRPr>
            </a:lvl1pPr>
          </a:lstStyle>
          <a:p>
            <a:pPr>
              <a:defRPr/>
            </a:pPr>
            <a:fld id="{6DB76D0C-2456-784C-8913-40B5D6EFB636}" type="slidenum">
              <a:rPr lang="en-US" altLang="ja-JP"/>
              <a:pPr>
                <a:defRPr/>
              </a:pPr>
              <a:t>‹#›</a:t>
            </a:fld>
            <a:endParaRPr lang="en-US" altLang="ja-JP"/>
          </a:p>
        </p:txBody>
      </p:sp>
    </p:spTree>
    <p:extLst>
      <p:ext uri="{BB962C8B-B14F-4D97-AF65-F5344CB8AC3E}">
        <p14:creationId xmlns:p14="http://schemas.microsoft.com/office/powerpoint/2010/main" val="3275473811"/>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2DE1470F-D588-0049-8921-B38560269F69}" type="slidenum">
              <a:rPr lang="en-US" altLang="ja-JP"/>
              <a:pPr>
                <a:defRPr/>
              </a:pPr>
              <a:t>‹#›</a:t>
            </a:fld>
            <a:endParaRPr lang="en-US" altLang="ja-JP"/>
          </a:p>
        </p:txBody>
      </p:sp>
    </p:spTree>
    <p:extLst>
      <p:ext uri="{BB962C8B-B14F-4D97-AF65-F5344CB8AC3E}">
        <p14:creationId xmlns:p14="http://schemas.microsoft.com/office/powerpoint/2010/main" val="32845379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スライド番号プレースホルダー 3"/>
          <p:cNvSpPr>
            <a:spLocks noGrp="1"/>
          </p:cNvSpPr>
          <p:nvPr>
            <p:ph type="sldNum" sz="quarter" idx="10"/>
          </p:nvPr>
        </p:nvSpPr>
        <p:spPr/>
        <p:txBody>
          <a:bodyPr/>
          <a:lstStyle>
            <a:lvl1pPr>
              <a:defRPr>
                <a:sym typeface="Palatino" charset="0"/>
              </a:defRPr>
            </a:lvl1pPr>
          </a:lstStyle>
          <a:p>
            <a:pPr>
              <a:defRPr/>
            </a:pPr>
            <a:fld id="{A48338BB-BA37-5F4C-AD71-9CE36398E043}" type="slidenum">
              <a:rPr lang="en-US" altLang="ja-JP"/>
              <a:pPr>
                <a:defRPr/>
              </a:pPr>
              <a:t>‹#›</a:t>
            </a:fld>
            <a:endParaRPr lang="en-US" altLang="ja-JP"/>
          </a:p>
        </p:txBody>
      </p:sp>
    </p:spTree>
    <p:extLst>
      <p:ext uri="{BB962C8B-B14F-4D97-AF65-F5344CB8AC3E}">
        <p14:creationId xmlns:p14="http://schemas.microsoft.com/office/powerpoint/2010/main" val="44404805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7"/>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1446" indent="0" algn="ctr">
              <a:buNone/>
              <a:defRPr>
                <a:solidFill>
                  <a:schemeClr val="tx1">
                    <a:tint val="75000"/>
                  </a:schemeClr>
                </a:solidFill>
              </a:defRPr>
            </a:lvl2pPr>
            <a:lvl3pPr marL="902880" indent="0" algn="ctr">
              <a:buNone/>
              <a:defRPr>
                <a:solidFill>
                  <a:schemeClr val="tx1">
                    <a:tint val="75000"/>
                  </a:schemeClr>
                </a:solidFill>
              </a:defRPr>
            </a:lvl3pPr>
            <a:lvl4pPr marL="1354370" indent="0" algn="ctr">
              <a:buNone/>
              <a:defRPr>
                <a:solidFill>
                  <a:schemeClr val="tx1">
                    <a:tint val="75000"/>
                  </a:schemeClr>
                </a:solidFill>
              </a:defRPr>
            </a:lvl4pPr>
            <a:lvl5pPr marL="1805818" indent="0" algn="ctr">
              <a:buNone/>
              <a:defRPr>
                <a:solidFill>
                  <a:schemeClr val="tx1">
                    <a:tint val="75000"/>
                  </a:schemeClr>
                </a:solidFill>
              </a:defRPr>
            </a:lvl5pPr>
            <a:lvl6pPr marL="2257277" indent="0" algn="ctr">
              <a:buNone/>
              <a:defRPr>
                <a:solidFill>
                  <a:schemeClr val="tx1">
                    <a:tint val="75000"/>
                  </a:schemeClr>
                </a:solidFill>
              </a:defRPr>
            </a:lvl6pPr>
            <a:lvl7pPr marL="2708707" indent="0" algn="ctr">
              <a:buNone/>
              <a:defRPr>
                <a:solidFill>
                  <a:schemeClr val="tx1">
                    <a:tint val="75000"/>
                  </a:schemeClr>
                </a:solidFill>
              </a:defRPr>
            </a:lvl7pPr>
            <a:lvl8pPr marL="3160159" indent="0" algn="ctr">
              <a:buNone/>
              <a:defRPr>
                <a:solidFill>
                  <a:schemeClr val="tx1">
                    <a:tint val="75000"/>
                  </a:schemeClr>
                </a:solidFill>
              </a:defRPr>
            </a:lvl8pPr>
            <a:lvl9pPr marL="3611607"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4D70A7D-82BD-3D4E-B937-86A096FFE324}"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A3198B4-A879-4243-87C4-B36873711494}"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148"/>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831"/>
            <a:ext cx="7772400" cy="1500187"/>
          </a:xfrm>
        </p:spPr>
        <p:txBody>
          <a:bodyPr anchor="b"/>
          <a:lstStyle>
            <a:lvl1pPr marL="0" indent="0">
              <a:buNone/>
              <a:defRPr sz="2000">
                <a:solidFill>
                  <a:schemeClr val="tx1">
                    <a:tint val="75000"/>
                  </a:schemeClr>
                </a:solidFill>
              </a:defRPr>
            </a:lvl1pPr>
            <a:lvl2pPr marL="451446" indent="0">
              <a:buNone/>
              <a:defRPr sz="1800">
                <a:solidFill>
                  <a:schemeClr val="tx1">
                    <a:tint val="75000"/>
                  </a:schemeClr>
                </a:solidFill>
              </a:defRPr>
            </a:lvl2pPr>
            <a:lvl3pPr marL="902880" indent="0">
              <a:buNone/>
              <a:defRPr sz="1600">
                <a:solidFill>
                  <a:schemeClr val="tx1">
                    <a:tint val="75000"/>
                  </a:schemeClr>
                </a:solidFill>
              </a:defRPr>
            </a:lvl3pPr>
            <a:lvl4pPr marL="1354370" indent="0">
              <a:buNone/>
              <a:defRPr sz="1400">
                <a:solidFill>
                  <a:schemeClr val="tx1">
                    <a:tint val="75000"/>
                  </a:schemeClr>
                </a:solidFill>
              </a:defRPr>
            </a:lvl4pPr>
            <a:lvl5pPr marL="1805818" indent="0">
              <a:buNone/>
              <a:defRPr sz="1400">
                <a:solidFill>
                  <a:schemeClr val="tx1">
                    <a:tint val="75000"/>
                  </a:schemeClr>
                </a:solidFill>
              </a:defRPr>
            </a:lvl5pPr>
            <a:lvl6pPr marL="2257277" indent="0">
              <a:buNone/>
              <a:defRPr sz="1400">
                <a:solidFill>
                  <a:schemeClr val="tx1">
                    <a:tint val="75000"/>
                  </a:schemeClr>
                </a:solidFill>
              </a:defRPr>
            </a:lvl6pPr>
            <a:lvl7pPr marL="2708707" indent="0">
              <a:buNone/>
              <a:defRPr sz="1400">
                <a:solidFill>
                  <a:schemeClr val="tx1">
                    <a:tint val="75000"/>
                  </a:schemeClr>
                </a:solidFill>
              </a:defRPr>
            </a:lvl7pPr>
            <a:lvl8pPr marL="3160159" indent="0">
              <a:buNone/>
              <a:defRPr sz="1400">
                <a:solidFill>
                  <a:schemeClr val="tx1">
                    <a:tint val="75000"/>
                  </a:schemeClr>
                </a:solidFill>
              </a:defRPr>
            </a:lvl8pPr>
            <a:lvl9pPr marL="3611607"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AB8E80D-550E-8D4A-937B-E377DB9C27E9}"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44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1" y="160044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6D066FB-8410-FE49-A4B5-4730F1C43A39}"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1446" indent="0">
              <a:buNone/>
              <a:defRPr sz="2000" b="1"/>
            </a:lvl2pPr>
            <a:lvl3pPr marL="902880" indent="0">
              <a:buNone/>
              <a:defRPr sz="1800" b="1"/>
            </a:lvl3pPr>
            <a:lvl4pPr marL="1354370" indent="0">
              <a:buNone/>
              <a:defRPr sz="1600" b="1"/>
            </a:lvl4pPr>
            <a:lvl5pPr marL="1805818" indent="0">
              <a:buNone/>
              <a:defRPr sz="1600" b="1"/>
            </a:lvl5pPr>
            <a:lvl6pPr marL="2257277" indent="0">
              <a:buNone/>
              <a:defRPr sz="1600" b="1"/>
            </a:lvl6pPr>
            <a:lvl7pPr marL="2708707" indent="0">
              <a:buNone/>
              <a:defRPr sz="1600" b="1"/>
            </a:lvl7pPr>
            <a:lvl8pPr marL="3160159" indent="0">
              <a:buNone/>
              <a:defRPr sz="1600" b="1"/>
            </a:lvl8pPr>
            <a:lvl9pPr marL="3611607"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7" y="1535113"/>
            <a:ext cx="4041775" cy="639762"/>
          </a:xfrm>
        </p:spPr>
        <p:txBody>
          <a:bodyPr anchor="b"/>
          <a:lstStyle>
            <a:lvl1pPr marL="0" indent="0">
              <a:buNone/>
              <a:defRPr sz="2400" b="1"/>
            </a:lvl1pPr>
            <a:lvl2pPr marL="451446" indent="0">
              <a:buNone/>
              <a:defRPr sz="2000" b="1"/>
            </a:lvl2pPr>
            <a:lvl3pPr marL="902880" indent="0">
              <a:buNone/>
              <a:defRPr sz="1800" b="1"/>
            </a:lvl3pPr>
            <a:lvl4pPr marL="1354370" indent="0">
              <a:buNone/>
              <a:defRPr sz="1600" b="1"/>
            </a:lvl4pPr>
            <a:lvl5pPr marL="1805818" indent="0">
              <a:buNone/>
              <a:defRPr sz="1600" b="1"/>
            </a:lvl5pPr>
            <a:lvl6pPr marL="2257277" indent="0">
              <a:buNone/>
              <a:defRPr sz="1600" b="1"/>
            </a:lvl6pPr>
            <a:lvl7pPr marL="2708707" indent="0">
              <a:buNone/>
              <a:defRPr sz="1600" b="1"/>
            </a:lvl7pPr>
            <a:lvl8pPr marL="3160159" indent="0">
              <a:buNone/>
              <a:defRPr sz="1600" b="1"/>
            </a:lvl8pPr>
            <a:lvl9pPr marL="3611607"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8CFCD6E-5613-F247-8497-856DC16BB0B8}"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3303156-1AFD-434E-AC13-40B59DBEA1FD}"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2A49C90-8CEA-F84B-BD31-86010930EA20}"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3" y="273051"/>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29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3" y="1435101"/>
            <a:ext cx="3008313" cy="4691063"/>
          </a:xfrm>
        </p:spPr>
        <p:txBody>
          <a:bodyPr/>
          <a:lstStyle>
            <a:lvl1pPr marL="0" indent="0">
              <a:buNone/>
              <a:defRPr sz="1400"/>
            </a:lvl1pPr>
            <a:lvl2pPr marL="451446" indent="0">
              <a:buNone/>
              <a:defRPr sz="1200"/>
            </a:lvl2pPr>
            <a:lvl3pPr marL="902880" indent="0">
              <a:buNone/>
              <a:defRPr sz="1000"/>
            </a:lvl3pPr>
            <a:lvl4pPr marL="1354370" indent="0">
              <a:buNone/>
              <a:defRPr sz="900"/>
            </a:lvl4pPr>
            <a:lvl5pPr marL="1805818" indent="0">
              <a:buNone/>
              <a:defRPr sz="900"/>
            </a:lvl5pPr>
            <a:lvl6pPr marL="2257277" indent="0">
              <a:buNone/>
              <a:defRPr sz="900"/>
            </a:lvl6pPr>
            <a:lvl7pPr marL="2708707" indent="0">
              <a:buNone/>
              <a:defRPr sz="900"/>
            </a:lvl7pPr>
            <a:lvl8pPr marL="3160159" indent="0">
              <a:buNone/>
              <a:defRPr sz="900"/>
            </a:lvl8pPr>
            <a:lvl9pPr marL="3611607"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66FECDE-3F71-D740-AF44-D603A8F95080}"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1446" indent="0">
              <a:buNone/>
              <a:defRPr sz="2800"/>
            </a:lvl2pPr>
            <a:lvl3pPr marL="902880" indent="0">
              <a:buNone/>
              <a:defRPr sz="2400"/>
            </a:lvl3pPr>
            <a:lvl4pPr marL="1354370" indent="0">
              <a:buNone/>
              <a:defRPr sz="2000"/>
            </a:lvl4pPr>
            <a:lvl5pPr marL="1805818" indent="0">
              <a:buNone/>
              <a:defRPr sz="2000"/>
            </a:lvl5pPr>
            <a:lvl6pPr marL="2257277" indent="0">
              <a:buNone/>
              <a:defRPr sz="2000"/>
            </a:lvl6pPr>
            <a:lvl7pPr marL="2708707" indent="0">
              <a:buNone/>
              <a:defRPr sz="2000"/>
            </a:lvl7pPr>
            <a:lvl8pPr marL="3160159" indent="0">
              <a:buNone/>
              <a:defRPr sz="2000"/>
            </a:lvl8pPr>
            <a:lvl9pPr marL="3611607"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9"/>
            <a:ext cx="5486400" cy="804862"/>
          </a:xfrm>
        </p:spPr>
        <p:txBody>
          <a:bodyPr/>
          <a:lstStyle>
            <a:lvl1pPr marL="0" indent="0">
              <a:buNone/>
              <a:defRPr sz="1400"/>
            </a:lvl1pPr>
            <a:lvl2pPr marL="451446" indent="0">
              <a:buNone/>
              <a:defRPr sz="1200"/>
            </a:lvl2pPr>
            <a:lvl3pPr marL="902880" indent="0">
              <a:buNone/>
              <a:defRPr sz="1000"/>
            </a:lvl3pPr>
            <a:lvl4pPr marL="1354370" indent="0">
              <a:buNone/>
              <a:defRPr sz="900"/>
            </a:lvl4pPr>
            <a:lvl5pPr marL="1805818" indent="0">
              <a:buNone/>
              <a:defRPr sz="900"/>
            </a:lvl5pPr>
            <a:lvl6pPr marL="2257277" indent="0">
              <a:buNone/>
              <a:defRPr sz="900"/>
            </a:lvl6pPr>
            <a:lvl7pPr marL="2708707" indent="0">
              <a:buNone/>
              <a:defRPr sz="900"/>
            </a:lvl7pPr>
            <a:lvl8pPr marL="3160159" indent="0">
              <a:buNone/>
              <a:defRPr sz="900"/>
            </a:lvl8pPr>
            <a:lvl9pPr marL="3611607"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B43208C-6023-494B-96CB-825530B7C089}"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4EE9C1C-ACAC-CC48-8284-D5750DA4E4B4}"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886"/>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1" y="274886"/>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96C110C-A942-0441-9197-741C7BD0379D}"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タイトル &amp; 箇条書き（2 段組み）">
    <p:spTree>
      <p:nvGrpSpPr>
        <p:cNvPr id="1" name=""/>
        <p:cNvGrpSpPr/>
        <p:nvPr/>
      </p:nvGrpSpPr>
      <p:grpSpPr>
        <a:xfrm>
          <a:off x="0" y="0"/>
          <a:ext cx="0" cy="0"/>
          <a:chOff x="0" y="0"/>
          <a:chExt cx="0" cy="0"/>
        </a:xfrm>
      </p:grpSpPr>
      <p:sp>
        <p:nvSpPr>
          <p:cNvPr id="117" name="タイトルテキスト"/>
          <p:cNvSpPr txBox="1">
            <a:spLocks noGrp="1"/>
          </p:cNvSpPr>
          <p:nvPr>
            <p:ph type="title"/>
          </p:nvPr>
        </p:nvSpPr>
        <p:spPr>
          <a:xfrm>
            <a:off x="889000" y="177799"/>
            <a:ext cx="7366001" cy="1714501"/>
          </a:xfrm>
          <a:prstGeom prst="rect">
            <a:avLst/>
          </a:prstGeom>
        </p:spPr>
        <p:txBody>
          <a:bodyPr lIns="54186" tIns="54186" rIns="54186" bIns="54186">
            <a:noAutofit/>
          </a:bodyPr>
          <a:lstStyle>
            <a:lvl1pPr defTabSz="285740">
              <a:defRPr sz="5484">
                <a:latin typeface="Gill Sans"/>
                <a:ea typeface="Gill Sans"/>
                <a:cs typeface="Gill Sans"/>
                <a:sym typeface="Gill Sans"/>
              </a:defRPr>
            </a:lvl1pPr>
          </a:lstStyle>
          <a:p>
            <a:r>
              <a:t>タイトルテキスト</a:t>
            </a:r>
          </a:p>
        </p:txBody>
      </p:sp>
      <p:sp>
        <p:nvSpPr>
          <p:cNvPr id="118" name="本文レベル1…"/>
          <p:cNvSpPr txBox="1">
            <a:spLocks noGrp="1"/>
          </p:cNvSpPr>
          <p:nvPr>
            <p:ph type="body" idx="1"/>
          </p:nvPr>
        </p:nvSpPr>
        <p:spPr>
          <a:xfrm>
            <a:off x="889000" y="1943099"/>
            <a:ext cx="7366001" cy="4025901"/>
          </a:xfrm>
          <a:prstGeom prst="rect">
            <a:avLst/>
          </a:prstGeom>
        </p:spPr>
        <p:txBody>
          <a:bodyPr lIns="54186" tIns="54186" rIns="54186" bIns="54186" numCol="2" spcCol="523804" anchor="t">
            <a:noAutofit/>
          </a:bodyPr>
          <a:lstStyle>
            <a:lvl1pPr marL="558958" indent="-380371" defTabSz="285740">
              <a:spcBef>
                <a:spcPts val="1898"/>
              </a:spcBef>
              <a:buSzPct val="171000"/>
              <a:defRPr sz="1969">
                <a:latin typeface="Gill Sans"/>
                <a:ea typeface="Gill Sans"/>
                <a:cs typeface="Gill Sans"/>
                <a:sym typeface="Gill Sans"/>
              </a:defRPr>
            </a:lvl1pPr>
            <a:lvl2pPr marL="800051" indent="-380371" defTabSz="285740">
              <a:spcBef>
                <a:spcPts val="1898"/>
              </a:spcBef>
              <a:buSzPct val="171000"/>
              <a:defRPr sz="1969">
                <a:latin typeface="Gill Sans"/>
                <a:ea typeface="Gill Sans"/>
                <a:cs typeface="Gill Sans"/>
                <a:sym typeface="Gill Sans"/>
              </a:defRPr>
            </a:lvl2pPr>
            <a:lvl3pPr marL="1041144" indent="-380371" defTabSz="285740">
              <a:spcBef>
                <a:spcPts val="1898"/>
              </a:spcBef>
              <a:buSzPct val="171000"/>
              <a:defRPr sz="1969">
                <a:latin typeface="Gill Sans"/>
                <a:ea typeface="Gill Sans"/>
                <a:cs typeface="Gill Sans"/>
                <a:sym typeface="Gill Sans"/>
              </a:defRPr>
            </a:lvl3pPr>
            <a:lvl4pPr marL="1291167" indent="-380371" defTabSz="285740">
              <a:spcBef>
                <a:spcPts val="1898"/>
              </a:spcBef>
              <a:buSzPct val="171000"/>
              <a:defRPr sz="1969">
                <a:latin typeface="Gill Sans"/>
                <a:ea typeface="Gill Sans"/>
                <a:cs typeface="Gill Sans"/>
                <a:sym typeface="Gill Sans"/>
              </a:defRPr>
            </a:lvl4pPr>
            <a:lvl5pPr marL="1532260" indent="-380371" defTabSz="285740">
              <a:spcBef>
                <a:spcPts val="1898"/>
              </a:spcBef>
              <a:buSzPct val="171000"/>
              <a:defRPr sz="1969">
                <a:latin typeface="Gill Sans"/>
                <a:ea typeface="Gill Sans"/>
                <a:cs typeface="Gill Sans"/>
                <a:sym typeface="Gill Sans"/>
              </a:defRPr>
            </a:lvl5pPr>
          </a:lstStyle>
          <a:p>
            <a:r>
              <a:t>本文レベル1</a:t>
            </a:r>
          </a:p>
          <a:p>
            <a:pPr lvl="1"/>
            <a:r>
              <a:t>本文レベル2</a:t>
            </a:r>
          </a:p>
          <a:p>
            <a:pPr lvl="2"/>
            <a:r>
              <a:t>本文レベル3</a:t>
            </a:r>
          </a:p>
          <a:p>
            <a:pPr lvl="3"/>
            <a:r>
              <a:t>本文レベル4</a:t>
            </a:r>
          </a:p>
          <a:p>
            <a:pPr lvl="4"/>
            <a:r>
              <a:t>本文レベル5</a:t>
            </a:r>
          </a:p>
        </p:txBody>
      </p:sp>
      <p:sp>
        <p:nvSpPr>
          <p:cNvPr id="119" name="スライド番号"/>
          <p:cNvSpPr txBox="1">
            <a:spLocks noGrp="1"/>
          </p:cNvSpPr>
          <p:nvPr>
            <p:ph type="sldNum" sz="quarter" idx="2"/>
          </p:nvPr>
        </p:nvSpPr>
        <p:spPr>
          <a:xfrm>
            <a:off x="4451648" y="6527800"/>
            <a:ext cx="228005" cy="245865"/>
          </a:xfrm>
          <a:prstGeom prst="rect">
            <a:avLst/>
          </a:prstGeom>
        </p:spPr>
        <p:txBody>
          <a:bodyPr lIns="54186" tIns="54186" rIns="54186" bIns="54186"/>
          <a:lstStyle>
            <a:lvl1pPr defTabSz="285740">
              <a:defRPr sz="1125">
                <a:latin typeface="Gill Sans"/>
                <a:ea typeface="Gill Sans"/>
                <a:cs typeface="Gill Sans"/>
                <a:sym typeface="Gill Sans"/>
              </a:defRPr>
            </a:lvl1pPr>
          </a:lstStyle>
          <a:p>
            <a:fld id="{86CB4B4D-7CA3-9044-876B-883B54F8677D}" type="slidenum">
              <a:t>‹#›</a:t>
            </a:fld>
            <a:endParaRPr/>
          </a:p>
        </p:txBody>
      </p:sp>
    </p:spTree>
    <p:extLst>
      <p:ext uri="{BB962C8B-B14F-4D97-AF65-F5344CB8AC3E}">
        <p14:creationId xmlns:p14="http://schemas.microsoft.com/office/powerpoint/2010/main" val="505314122"/>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5539"/>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215"/>
            </a:lvl1pPr>
            <a:lvl2pPr marL="422041" indent="0" algn="ctr">
              <a:buNone/>
              <a:defRPr sz="1846"/>
            </a:lvl2pPr>
            <a:lvl3pPr marL="844083" indent="0" algn="ctr">
              <a:buNone/>
              <a:defRPr sz="1662"/>
            </a:lvl3pPr>
            <a:lvl4pPr marL="1266124" indent="0" algn="ctr">
              <a:buNone/>
              <a:defRPr sz="1477"/>
            </a:lvl4pPr>
            <a:lvl5pPr marL="1688165" indent="0" algn="ctr">
              <a:buNone/>
              <a:defRPr sz="1477"/>
            </a:lvl5pPr>
            <a:lvl6pPr marL="2110207" indent="0" algn="ctr">
              <a:buNone/>
              <a:defRPr sz="1477"/>
            </a:lvl6pPr>
            <a:lvl7pPr marL="2532248" indent="0" algn="ctr">
              <a:buNone/>
              <a:defRPr sz="1477"/>
            </a:lvl7pPr>
            <a:lvl8pPr marL="2954289" indent="0" algn="ctr">
              <a:buNone/>
              <a:defRPr sz="1477"/>
            </a:lvl8pPr>
            <a:lvl9pPr marL="3376331" indent="0" algn="ctr">
              <a:buNone/>
              <a:defRPr sz="1477"/>
            </a:lvl9pPr>
          </a:lstStyle>
          <a:p>
            <a:r>
              <a:rPr lang="ja-JP" altLang="en-US"/>
              <a:t>クリックしてマスター サブタイトルの書式設定</a:t>
            </a:r>
            <a:endParaRPr lang="en-US" dirty="0"/>
          </a:p>
        </p:txBody>
      </p:sp>
      <p:sp>
        <p:nvSpPr>
          <p:cNvPr id="4" name="Date Placeholder 3"/>
          <p:cNvSpPr>
            <a:spLocks noGrp="1"/>
          </p:cNvSpPr>
          <p:nvPr>
            <p:ph type="dt" sz="half" idx="10"/>
          </p:nvPr>
        </p:nvSpPr>
        <p:spPr/>
        <p:txBody>
          <a:bodyPr/>
          <a:lstStyle/>
          <a:p>
            <a:fld id="{7E00CE19-D809-094C-96A2-1B3D2815EFA7}"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C8DCA6B-77FA-1941-8F5F-C94A7B661030}"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nchor="b"/>
          <a:lstStyle>
            <a:lvl1pPr>
              <a:defRPr sz="5539"/>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89466"/>
            <a:ext cx="7886700" cy="1500187"/>
          </a:xfrm>
        </p:spPr>
        <p:txBody>
          <a:bodyPr/>
          <a:lstStyle>
            <a:lvl1pPr marL="0" indent="0">
              <a:buNone/>
              <a:defRPr sz="2215">
                <a:solidFill>
                  <a:schemeClr val="tx1"/>
                </a:solidFill>
              </a:defRPr>
            </a:lvl1pPr>
            <a:lvl2pPr marL="422041" indent="0">
              <a:buNone/>
              <a:defRPr sz="1846">
                <a:solidFill>
                  <a:schemeClr val="tx1">
                    <a:tint val="75000"/>
                  </a:schemeClr>
                </a:solidFill>
              </a:defRPr>
            </a:lvl2pPr>
            <a:lvl3pPr marL="844083" indent="0">
              <a:buNone/>
              <a:defRPr sz="1662">
                <a:solidFill>
                  <a:schemeClr val="tx1">
                    <a:tint val="75000"/>
                  </a:schemeClr>
                </a:solidFill>
              </a:defRPr>
            </a:lvl3pPr>
            <a:lvl4pPr marL="1266124" indent="0">
              <a:buNone/>
              <a:defRPr sz="1477">
                <a:solidFill>
                  <a:schemeClr val="tx1">
                    <a:tint val="75000"/>
                  </a:schemeClr>
                </a:solidFill>
              </a:defRPr>
            </a:lvl4pPr>
            <a:lvl5pPr marL="1688165" indent="0">
              <a:buNone/>
              <a:defRPr sz="1477">
                <a:solidFill>
                  <a:schemeClr val="tx1">
                    <a:tint val="75000"/>
                  </a:schemeClr>
                </a:solidFill>
              </a:defRPr>
            </a:lvl5pPr>
            <a:lvl6pPr marL="2110207" indent="0">
              <a:buNone/>
              <a:defRPr sz="1477">
                <a:solidFill>
                  <a:schemeClr val="tx1">
                    <a:tint val="75000"/>
                  </a:schemeClr>
                </a:solidFill>
              </a:defRPr>
            </a:lvl6pPr>
            <a:lvl7pPr marL="2532248" indent="0">
              <a:buNone/>
              <a:defRPr sz="1477">
                <a:solidFill>
                  <a:schemeClr val="tx1">
                    <a:tint val="75000"/>
                  </a:schemeClr>
                </a:solidFill>
              </a:defRPr>
            </a:lvl7pPr>
            <a:lvl8pPr marL="2954289" indent="0">
              <a:buNone/>
              <a:defRPr sz="1477">
                <a:solidFill>
                  <a:schemeClr val="tx1">
                    <a:tint val="75000"/>
                  </a:schemeClr>
                </a:solidFill>
              </a:defRPr>
            </a:lvl8pPr>
            <a:lvl9pPr marL="3376331" indent="0">
              <a:buNone/>
              <a:defRPr sz="1477">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D2F931D-3644-C442-AFA4-CD65C047FE2A}"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6F389F5-34F1-7748-8116-3A2222BD82B2}"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8"/>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BA1AAB3-B1FD-994E-B26B-7CEF13644935}"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DCC5E5F-65A8-6542-B99F-32F5443419D7}"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7470B-2225-8648-910E-00ED063D280B}"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コンテンツ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954"/>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8"/>
            <a:ext cx="4629150" cy="4873625"/>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477"/>
            </a:lvl1pPr>
            <a:lvl2pPr marL="422041" indent="0">
              <a:buNone/>
              <a:defRPr sz="1292"/>
            </a:lvl2pPr>
            <a:lvl3pPr marL="844083" indent="0">
              <a:buNone/>
              <a:defRPr sz="1108"/>
            </a:lvl3pPr>
            <a:lvl4pPr marL="1266124" indent="0">
              <a:buNone/>
              <a:defRPr sz="923"/>
            </a:lvl4pPr>
            <a:lvl5pPr marL="1688165" indent="0">
              <a:buNone/>
              <a:defRPr sz="923"/>
            </a:lvl5pPr>
            <a:lvl6pPr marL="2110207" indent="0">
              <a:buNone/>
              <a:defRPr sz="923"/>
            </a:lvl6pPr>
            <a:lvl7pPr marL="2532248" indent="0">
              <a:buNone/>
              <a:defRPr sz="923"/>
            </a:lvl7pPr>
            <a:lvl8pPr marL="2954289" indent="0">
              <a:buNone/>
              <a:defRPr sz="923"/>
            </a:lvl8pPr>
            <a:lvl9pPr marL="3376331" indent="0">
              <a:buNone/>
              <a:defRPr sz="9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B54474F-9015-254B-A7FF-6D2BD5C3DB02}"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図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954"/>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477"/>
            </a:lvl1pPr>
            <a:lvl2pPr marL="422041" indent="0">
              <a:buNone/>
              <a:defRPr sz="1292"/>
            </a:lvl2pPr>
            <a:lvl3pPr marL="844083" indent="0">
              <a:buNone/>
              <a:defRPr sz="1108"/>
            </a:lvl3pPr>
            <a:lvl4pPr marL="1266124" indent="0">
              <a:buNone/>
              <a:defRPr sz="923"/>
            </a:lvl4pPr>
            <a:lvl5pPr marL="1688165" indent="0">
              <a:buNone/>
              <a:defRPr sz="923"/>
            </a:lvl5pPr>
            <a:lvl6pPr marL="2110207" indent="0">
              <a:buNone/>
              <a:defRPr sz="923"/>
            </a:lvl6pPr>
            <a:lvl7pPr marL="2532248" indent="0">
              <a:buNone/>
              <a:defRPr sz="923"/>
            </a:lvl7pPr>
            <a:lvl8pPr marL="2954289" indent="0">
              <a:buNone/>
              <a:defRPr sz="923"/>
            </a:lvl8pPr>
            <a:lvl9pPr marL="3376331" indent="0">
              <a:buNone/>
              <a:defRPr sz="9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0620A0-2916-C040-A129-C3191C611C9E}"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40D7D86-4064-564D-916A-096B0F8ECDE5}"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536FC10-D8A6-8C48-9EB4-A7C595B31B1C}"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347A53-42DC-544C-AF45-DD4328C12CB7}"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804709AE-F380-3E41-9731-AC77FD84C240}"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CF368060-0E59-41BA-8523-F3E7B4B46C17}"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FB5B7B8E-C641-E14E-AA4C-F9C3F562B504}"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D70BC837-5E6F-4862-B929-C51B2EE19CE3}"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D329B9A0-678D-AD48-8087-FA38233280F8}"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8B769F88-FA81-499C-BD86-9942AAF0D933}"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A0DECC74-D3E2-AA49-B676-4AAF64B248E3}"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18300B16-4EF5-4344-831F-C30BE008DA60}"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B14C8B73-6393-0A4A-95C6-0DA8D057FF4F}"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8"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9" name="スライド番号プレースホルダー 5"/>
          <p:cNvSpPr>
            <a:spLocks noGrp="1"/>
          </p:cNvSpPr>
          <p:nvPr>
            <p:ph type="sldNum" sz="quarter" idx="12"/>
          </p:nvPr>
        </p:nvSpPr>
        <p:spPr/>
        <p:txBody>
          <a:bodyPr/>
          <a:lstStyle>
            <a:lvl1pPr>
              <a:defRPr/>
            </a:lvl1pPr>
          </a:lstStyle>
          <a:p>
            <a:pPr>
              <a:defRPr/>
            </a:pPr>
            <a:fld id="{F39B096A-AF6E-475E-AB96-8AC147BA1CE9}"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91FF2581-771A-8941-969C-F8659DF99D87}"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4"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5" name="スライド番号プレースホルダー 5"/>
          <p:cNvSpPr>
            <a:spLocks noGrp="1"/>
          </p:cNvSpPr>
          <p:nvPr>
            <p:ph type="sldNum" sz="quarter" idx="12"/>
          </p:nvPr>
        </p:nvSpPr>
        <p:spPr/>
        <p:txBody>
          <a:bodyPr/>
          <a:lstStyle>
            <a:lvl1pPr>
              <a:defRPr/>
            </a:lvl1pPr>
          </a:lstStyle>
          <a:p>
            <a:pPr>
              <a:defRPr/>
            </a:pPr>
            <a:fld id="{AF275930-F011-48C2-860D-D0020FE1139A}"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2A0A36F4-7119-0B4D-999A-63624FE287AF}"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3"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4" name="スライド番号プレースホルダー 5"/>
          <p:cNvSpPr>
            <a:spLocks noGrp="1"/>
          </p:cNvSpPr>
          <p:nvPr>
            <p:ph type="sldNum" sz="quarter" idx="12"/>
          </p:nvPr>
        </p:nvSpPr>
        <p:spPr/>
        <p:txBody>
          <a:bodyPr/>
          <a:lstStyle>
            <a:lvl1pPr>
              <a:defRPr/>
            </a:lvl1pPr>
          </a:lstStyle>
          <a:p>
            <a:pPr>
              <a:defRPr/>
            </a:pPr>
            <a:fld id="{57F55BF1-C160-4DB7-BFA5-E5B2F623206F}"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F13B4EEA-A628-3045-871E-6D7391F4A857}"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4E3EF5DA-0BD0-4FE4-98D8-0C6F8B9F5DAE}"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EB3A1321-4294-5948-A86A-8B2ECF536F3B}"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04E3AE5B-F3AB-4914-B1B3-737AAD591353}"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5960385B-976F-814B-95D4-157635186FD0}"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F8CF7A6F-5F85-4935-ABA9-335939991BF5}"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5981BB5F-A775-0C4A-8E7E-A9873C593C41}" type="datetime1">
              <a:rPr lang="ja-JP" altLang="en-US" smtClean="0">
                <a:solidFill>
                  <a:prstClr val="black">
                    <a:tint val="75000"/>
                  </a:prstClr>
                </a:solidFill>
              </a:rPr>
              <a:t>2017/12/18</a:t>
            </a:fld>
            <a:endParaRPr lang="ja-JP" altLang="en-US" dirty="0">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8B6536F0-8F75-4B9F-AC34-9D4C06E24960}" type="slidenum">
              <a:rPr lang="ja-JP" altLang="en-US">
                <a:solidFill>
                  <a:prstClr val="black">
                    <a:tint val="75000"/>
                  </a:prstClr>
                </a:solidFill>
              </a:rPr>
              <a:pPr>
                <a:defRPr/>
              </a:pPr>
              <a:t>‹#›</a:t>
            </a:fld>
            <a:endParaRPr lang="ja-JP" altLang="en-US" dirty="0">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Content">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solidFill>
                  <a:srgbClr val="000000"/>
                </a:solidFill>
              </a:defRPr>
            </a:pPr>
            <a:r>
              <a:rPr sz="3800" dirty="0">
                <a:solidFill>
                  <a:srgbClr val="FFFFFF"/>
                </a:solidFill>
              </a:rPr>
              <a:t>Title Text</a:t>
            </a:r>
          </a:p>
        </p:txBody>
      </p:sp>
      <p:sp>
        <p:nvSpPr>
          <p:cNvPr id="22" name="Shape 22"/>
          <p:cNvSpPr>
            <a:spLocks noGrp="1"/>
          </p:cNvSpPr>
          <p:nvPr>
            <p:ph type="body" idx="1"/>
          </p:nvPr>
        </p:nvSpPr>
        <p:spPr>
          <a:prstGeom prst="rect">
            <a:avLst/>
          </a:prstGeom>
        </p:spPr>
        <p:txBody>
          <a:bodyPr/>
          <a:lstStyle/>
          <a:p>
            <a:pPr lvl="0">
              <a:defRPr sz="1800">
                <a:solidFill>
                  <a:srgbClr val="000000"/>
                </a:solidFill>
              </a:defRPr>
            </a:pPr>
            <a:r>
              <a:rPr sz="2000" dirty="0">
                <a:solidFill>
                  <a:srgbClr val="424242"/>
                </a:solidFill>
              </a:rPr>
              <a:t>Body Level One</a:t>
            </a:r>
          </a:p>
          <a:p>
            <a:pPr lvl="1">
              <a:defRPr sz="1800">
                <a:solidFill>
                  <a:srgbClr val="000000"/>
                </a:solidFill>
              </a:defRPr>
            </a:pPr>
            <a:r>
              <a:rPr sz="2000" dirty="0">
                <a:solidFill>
                  <a:srgbClr val="424242"/>
                </a:solidFill>
              </a:rPr>
              <a:t>Body Level Two</a:t>
            </a:r>
          </a:p>
          <a:p>
            <a:pPr lvl="2">
              <a:defRPr sz="1800">
                <a:solidFill>
                  <a:srgbClr val="000000"/>
                </a:solidFill>
              </a:defRPr>
            </a:pPr>
            <a:r>
              <a:rPr sz="2000" dirty="0">
                <a:solidFill>
                  <a:srgbClr val="424242"/>
                </a:solidFill>
              </a:rPr>
              <a:t>Body Level Three</a:t>
            </a:r>
          </a:p>
          <a:p>
            <a:pPr lvl="3">
              <a:defRPr sz="1800">
                <a:solidFill>
                  <a:srgbClr val="000000"/>
                </a:solidFill>
              </a:defRPr>
            </a:pPr>
            <a:r>
              <a:rPr sz="2000" dirty="0">
                <a:solidFill>
                  <a:srgbClr val="424242"/>
                </a:solidFill>
              </a:rPr>
              <a:t>Body Level Four</a:t>
            </a:r>
          </a:p>
          <a:p>
            <a:pPr lvl="4">
              <a:defRPr sz="1800">
                <a:solidFill>
                  <a:srgbClr val="000000"/>
                </a:solidFill>
              </a:defRPr>
            </a:pPr>
            <a:r>
              <a:rPr sz="2000" dirty="0">
                <a:solidFill>
                  <a:srgbClr val="424242"/>
                </a:solidFill>
              </a:rP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a:t>
            </a:fld>
            <a:endParaRPr dirty="0">
              <a:solidFill>
                <a:prstClr val="black">
                  <a:tint val="75000"/>
                </a:prstClr>
              </a:solidFill>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414F8A3-BAF3-AE47-9255-8A15F2B1A79A}" type="datetime1">
              <a:rPr kumimoji="1" lang="ja-JP" altLang="en-US" smtClean="0"/>
              <a:t>2017/12/18</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KEK-TRIUMF Scientific Symposium</a:t>
            </a:r>
            <a:endParaRPr kumimoji="1" lang="ja-JP" altLang="en-US"/>
          </a:p>
        </p:txBody>
      </p:sp>
      <p:sp>
        <p:nvSpPr>
          <p:cNvPr id="6" name="Slide Number Placeholder 5"/>
          <p:cNvSpPr>
            <a:spLocks noGrp="1"/>
          </p:cNvSpPr>
          <p:nvPr>
            <p:ph type="sldNum" sz="quarter" idx="12"/>
          </p:nvPr>
        </p:nvSpPr>
        <p:spPr/>
        <p:txBody>
          <a:bodyPr/>
          <a:lstStyle/>
          <a:p>
            <a:pPr defTabSz="914400"/>
            <a:fld id="{7CAB1AA2-AAEC-427B-8F1C-3EF5CE198432}" type="slidenum">
              <a:rPr lang="ja-JP" altLang="en-US" smtClean="0">
                <a:solidFill>
                  <a:srgbClr val="000000"/>
                </a:solidFill>
                <a:cs typeface=""/>
              </a:rPr>
              <a:pPr defTabSz="914400"/>
              <a:t>‹#›</a:t>
            </a:fld>
            <a:endParaRPr lang="ja-JP" altLang="en-US" dirty="0">
              <a:solidFill>
                <a:srgbClr val="000000"/>
              </a:solidFill>
              <a:cs typeface=""/>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6662D00-481D-AA4A-9AD6-E0DB9EFE4F78}" type="datetime1">
              <a:rPr kumimoji="1" lang="ja-JP" altLang="en-US" smtClean="0"/>
              <a:t>2017/12/18</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KEK-TRIUMF Scientific Symposium</a:t>
            </a:r>
            <a:endParaRPr kumimoji="1" lang="ja-JP" altLang="en-US"/>
          </a:p>
        </p:txBody>
      </p:sp>
      <p:sp>
        <p:nvSpPr>
          <p:cNvPr id="6" name="Slide Number Placeholder 5"/>
          <p:cNvSpPr>
            <a:spLocks noGrp="1"/>
          </p:cNvSpPr>
          <p:nvPr>
            <p:ph type="sldNum" sz="quarter" idx="12"/>
          </p:nvPr>
        </p:nvSpPr>
        <p:spPr/>
        <p:txBody>
          <a:bodyPr/>
          <a:lstStyle/>
          <a:p>
            <a:fld id="{CDED708A-36BE-4BFA-AB13-FD3DA211F1D9}" type="slidenum">
              <a:rPr lang="ja-JP" altLang="en-US" smtClean="0">
                <a:solidFill>
                  <a:srgbClr val="000000"/>
                </a:solidFill>
              </a:rPr>
              <a:pPr/>
              <a:t>‹#›</a:t>
            </a:fld>
            <a:r>
              <a:rPr lang="en-US" altLang="ja-JP" smtClean="0">
                <a:solidFill>
                  <a:srgbClr val="000000"/>
                </a:solidFill>
              </a:rPr>
              <a:t>/24</a:t>
            </a:r>
            <a:endParaRPr lang="ja-JP" altLang="en-US" dirty="0">
              <a:solidFill>
                <a:srgbClr val="000000"/>
              </a:solidFill>
            </a:endParaRPr>
          </a:p>
        </p:txBody>
      </p:sp>
      <p:sp>
        <p:nvSpPr>
          <p:cNvPr id="7" name="正方形/長方形 6">
            <a:extLst>
              <a:ext uri="{FF2B5EF4-FFF2-40B4-BE49-F238E27FC236}">
                <a16:creationId xmlns="" xmlns:a16="http://schemas.microsoft.com/office/drawing/2014/main" id="{C70E651D-B77C-4271-B942-298BBFB38857}"/>
              </a:ext>
            </a:extLst>
          </p:cNvPr>
          <p:cNvSpPr/>
          <p:nvPr userDrawn="1"/>
        </p:nvSpPr>
        <p:spPr>
          <a:xfrm>
            <a:off x="4499992" y="0"/>
            <a:ext cx="4608512" cy="371058"/>
          </a:xfrm>
          <a:prstGeom prst="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pPr defTabSz="914400">
              <a:defRPr/>
            </a:pPr>
            <a:fld id="{B52185F1-8AFC-8C44-A6B8-7D8CCE83FD37}"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5" name="Footer Placeholder 4"/>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6" name="Slide Number Placeholder 5"/>
          <p:cNvSpPr>
            <a:spLocks noGrp="1"/>
          </p:cNvSpPr>
          <p:nvPr>
            <p:ph type="sldNum" sz="quarter" idx="12"/>
          </p:nvPr>
        </p:nvSpPr>
        <p:spPr/>
        <p:txBody>
          <a:bodyPr/>
          <a:lstStyle/>
          <a:p>
            <a:fld id="{472C4DAC-D6EC-4628-8BD3-B3B01ECDED41}"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pPr defTabSz="914400">
              <a:defRPr/>
            </a:pPr>
            <a:fld id="{84E22DC6-296A-124A-8813-790138B7383E}"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6" name="Footer Placeholder 5"/>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7" name="Slide Number Placeholder 6"/>
          <p:cNvSpPr>
            <a:spLocks noGrp="1"/>
          </p:cNvSpPr>
          <p:nvPr>
            <p:ph type="sldNum" sz="quarter" idx="12"/>
          </p:nvPr>
        </p:nvSpPr>
        <p:spPr/>
        <p:txBody>
          <a:bodyPr/>
          <a:lstStyle/>
          <a:p>
            <a:fld id="{C606953D-D1DD-4A70-9970-513439965973}"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pPr defTabSz="914400">
              <a:defRPr/>
            </a:pPr>
            <a:fld id="{D1C1FD99-768C-B04F-90B7-FC3EE847139C}"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8" name="Footer Placeholder 7"/>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9" name="Slide Number Placeholder 8"/>
          <p:cNvSpPr>
            <a:spLocks noGrp="1"/>
          </p:cNvSpPr>
          <p:nvPr>
            <p:ph type="sldNum" sz="quarter" idx="12"/>
          </p:nvPr>
        </p:nvSpPr>
        <p:spPr/>
        <p:txBody>
          <a:bodyPr/>
          <a:lstStyle/>
          <a:p>
            <a:fld id="{5C242C51-B787-4052-8727-E1B2DA46D53D}"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pPr defTabSz="914400">
              <a:defRPr/>
            </a:pPr>
            <a:fld id="{FC47E770-CB21-B342-80DB-F30514407B20}"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4" name="Footer Placeholder 3"/>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5" name="Slide Number Placeholder 4"/>
          <p:cNvSpPr>
            <a:spLocks noGrp="1"/>
          </p:cNvSpPr>
          <p:nvPr>
            <p:ph type="sldNum" sz="quarter" idx="12"/>
          </p:nvPr>
        </p:nvSpPr>
        <p:spPr/>
        <p:txBody>
          <a:bodyPr/>
          <a:lstStyle/>
          <a:p>
            <a:fld id="{DDCF1FFC-1D41-4899-B127-A80CC14455A5}"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defRPr/>
            </a:pPr>
            <a:fld id="{752CE168-526D-E240-84A8-417BF4074534}"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3" name="Footer Placeholder 2"/>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4" name="Slide Number Placeholder 3"/>
          <p:cNvSpPr>
            <a:spLocks noGrp="1"/>
          </p:cNvSpPr>
          <p:nvPr>
            <p:ph type="sldNum" sz="quarter" idx="12"/>
          </p:nvPr>
        </p:nvSpPr>
        <p:spPr/>
        <p:txBody>
          <a:bodyPr/>
          <a:lstStyle/>
          <a:p>
            <a:fld id="{7EA62B91-E667-4099-A014-5A040BA4183F}"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タイトル付きの&#13;&#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94495A4-B251-FE4C-BCED-E6071716A62A}" type="datetime1">
              <a:rPr kumimoji="1" lang="ja-JP" altLang="en-US" smtClean="0"/>
              <a:t>2017/12/18</a:t>
            </a:fld>
            <a:endParaRPr kumimoji="1" lang="ja-JP" altLang="en-US"/>
          </a:p>
        </p:txBody>
      </p:sp>
      <p:sp>
        <p:nvSpPr>
          <p:cNvPr id="6" name="Footer Placeholder 5"/>
          <p:cNvSpPr>
            <a:spLocks noGrp="1"/>
          </p:cNvSpPr>
          <p:nvPr>
            <p:ph type="ftr" sz="quarter" idx="11"/>
          </p:nvPr>
        </p:nvSpPr>
        <p:spPr/>
        <p:txBody>
          <a:bodyPr/>
          <a:lstStyle/>
          <a:p>
            <a:r>
              <a:rPr kumimoji="1" lang="en-US" altLang="ja-JP" smtClean="0"/>
              <a:t>KEK-TRIUMF Scientific Symposium</a:t>
            </a:r>
            <a:endParaRPr kumimoji="1" lang="ja-JP" altLang="en-US"/>
          </a:p>
        </p:txBody>
      </p:sp>
      <p:sp>
        <p:nvSpPr>
          <p:cNvPr id="7" name="Slide Number Placeholder 6"/>
          <p:cNvSpPr>
            <a:spLocks noGrp="1"/>
          </p:cNvSpPr>
          <p:nvPr>
            <p:ph type="sldNum" sz="quarter" idx="12"/>
          </p:nvPr>
        </p:nvSpPr>
        <p:spPr/>
        <p:txBody>
          <a:bodyPr/>
          <a:lstStyle/>
          <a:p>
            <a:pPr defTabSz="914400"/>
            <a:fld id="{7CAB1AA2-AAEC-427B-8F1C-3EF5CE198432}" type="slidenum">
              <a:rPr lang="ja-JP" altLang="en-US" smtClean="0">
                <a:solidFill>
                  <a:srgbClr val="000000"/>
                </a:solidFill>
                <a:cs typeface=""/>
              </a:rPr>
              <a:pPr defTabSz="914400"/>
              <a:t>‹#›</a:t>
            </a:fld>
            <a:endParaRPr lang="ja-JP" altLang="en-US" dirty="0">
              <a:solidFill>
                <a:srgbClr val="000000"/>
              </a:solidFill>
              <a:cs typeface=""/>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pPr defTabSz="914400">
              <a:defRPr/>
            </a:pPr>
            <a:fld id="{E6DE7723-1F56-CE46-B5CF-73AE9CF2F4F1}"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6" name="Footer Placeholder 5"/>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7" name="Slide Number Placeholder 6"/>
          <p:cNvSpPr>
            <a:spLocks noGrp="1"/>
          </p:cNvSpPr>
          <p:nvPr>
            <p:ph type="sldNum" sz="quarter" idx="12"/>
          </p:nvPr>
        </p:nvSpPr>
        <p:spPr/>
        <p:txBody>
          <a:bodyPr/>
          <a:lstStyle/>
          <a:p>
            <a:fld id="{B4BCA1D5-52A5-43E2-83D5-B87F890DBD8A}"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タイトルと&#13;&#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6D52E06-043C-FA44-A03B-4B707D611920}" type="datetime1">
              <a:rPr kumimoji="1" lang="ja-JP" altLang="en-US" smtClean="0"/>
              <a:t>2017/12/18</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KEK-TRIUMF Scientific Symposium</a:t>
            </a:r>
            <a:endParaRPr kumimoji="1" lang="ja-JP" altLang="en-US"/>
          </a:p>
        </p:txBody>
      </p:sp>
      <p:sp>
        <p:nvSpPr>
          <p:cNvPr id="6" name="Slide Number Placeholder 5"/>
          <p:cNvSpPr>
            <a:spLocks noGrp="1"/>
          </p:cNvSpPr>
          <p:nvPr>
            <p:ph type="sldNum" sz="quarter" idx="12"/>
          </p:nvPr>
        </p:nvSpPr>
        <p:spPr/>
        <p:txBody>
          <a:bodyPr/>
          <a:lstStyle/>
          <a:p>
            <a:pPr defTabSz="914400"/>
            <a:fld id="{7CAB1AA2-AAEC-427B-8F1C-3EF5CE198432}" type="slidenum">
              <a:rPr lang="ja-JP" altLang="en-US" smtClean="0">
                <a:solidFill>
                  <a:srgbClr val="000000"/>
                </a:solidFill>
                <a:cs typeface=""/>
              </a:rPr>
              <a:pPr defTabSz="914400"/>
              <a:t>‹#›</a:t>
            </a:fld>
            <a:endParaRPr lang="ja-JP" altLang="en-US" dirty="0">
              <a:solidFill>
                <a:srgbClr val="000000"/>
              </a:solidFill>
              <a:cs typeface=""/>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pPr defTabSz="914400">
              <a:defRPr/>
            </a:pPr>
            <a:fld id="{C2EA7DD5-4191-D54F-9023-8430807ED98B}" type="datetime1">
              <a:rPr lang="ja-JP" altLang="en-US" sz="1800" smtClean="0">
                <a:solidFill>
                  <a:srgbClr val="000000"/>
                </a:solidFill>
                <a:latin typeface="Arial" panose="020B0604020202020204" pitchFamily="34" charset="0"/>
                <a:ea typeface="ＭＳ Ｐゴシック" panose="020B0600070205080204" pitchFamily="50" charset="-128"/>
                <a:cs typeface=""/>
              </a:rPr>
              <a:t>2017/12/18</a:t>
            </a:fld>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5" name="Footer Placeholder 4"/>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
        <p:nvSpPr>
          <p:cNvPr id="6" name="Slide Number Placeholder 5"/>
          <p:cNvSpPr>
            <a:spLocks noGrp="1"/>
          </p:cNvSpPr>
          <p:nvPr>
            <p:ph type="sldNum" sz="quarter" idx="12"/>
          </p:nvPr>
        </p:nvSpPr>
        <p:spPr/>
        <p:txBody>
          <a:bodyPr/>
          <a:lstStyle/>
          <a:p>
            <a:fld id="{98D44F1C-5875-42A7-AB60-8A90266308C0}" type="slidenum">
              <a:rPr lang="ja-JP" altLang="en-US" smtClean="0">
                <a:solidFill>
                  <a:srgbClr val="000000"/>
                </a:solidFill>
              </a:rPr>
              <a:pPr/>
              <a:t>‹#›</a:t>
            </a:fld>
            <a:endParaRPr lang="ja-JP" altLang="en-US">
              <a:solidFill>
                <a:srgbClr val="000000"/>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タイトルとコンテンツ">
    <p:spTree>
      <p:nvGrpSpPr>
        <p:cNvPr id="1" name=""/>
        <p:cNvGrpSpPr/>
        <p:nvPr/>
      </p:nvGrpSpPr>
      <p:grpSpPr>
        <a:xfrm>
          <a:off x="0" y="0"/>
          <a:ext cx="0" cy="0"/>
          <a:chOff x="0" y="0"/>
          <a:chExt cx="0" cy="0"/>
        </a:xfrm>
      </p:grpSpPr>
      <p:sp>
        <p:nvSpPr>
          <p:cNvPr id="4" name="正方形/長方形 3"/>
          <p:cNvSpPr/>
          <p:nvPr userDrawn="1"/>
        </p:nvSpPr>
        <p:spPr>
          <a:xfrm>
            <a:off x="122348" y="1218583"/>
            <a:ext cx="8887707" cy="5367703"/>
          </a:xfrm>
          <a:prstGeom prst="rect">
            <a:avLst/>
          </a:prstGeom>
          <a:solidFill>
            <a:srgbClr val="C7E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0" name="四角形: 角を丸くする 9">
            <a:extLst>
              <a:ext uri="{FF2B5EF4-FFF2-40B4-BE49-F238E27FC236}">
                <a16:creationId xmlns="" xmlns:a16="http://schemas.microsoft.com/office/drawing/2014/main" id="{FB906915-2CA6-4B55-87BE-9D4495CAF02C}"/>
              </a:ext>
            </a:extLst>
          </p:cNvPr>
          <p:cNvSpPr/>
          <p:nvPr userDrawn="1"/>
        </p:nvSpPr>
        <p:spPr>
          <a:xfrm>
            <a:off x="184548" y="443420"/>
            <a:ext cx="8784000" cy="6048673"/>
          </a:xfrm>
          <a:prstGeom prst="roundRect">
            <a:avLst>
              <a:gd name="adj" fmla="val 124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5" name="テキスト ボックス 4">
            <a:extLst>
              <a:ext uri="{FF2B5EF4-FFF2-40B4-BE49-F238E27FC236}">
                <a16:creationId xmlns="" xmlns:a16="http://schemas.microsoft.com/office/drawing/2014/main" id="{A782E8F4-6C59-4858-9DE5-4D59CA2170CA}"/>
              </a:ext>
            </a:extLst>
          </p:cNvPr>
          <p:cNvSpPr txBox="1"/>
          <p:nvPr userDrawn="1"/>
        </p:nvSpPr>
        <p:spPr>
          <a:xfrm>
            <a:off x="4932040" y="43889"/>
            <a:ext cx="1197848"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Introduction</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7" name="テキスト ボックス 6">
            <a:extLst>
              <a:ext uri="{FF2B5EF4-FFF2-40B4-BE49-F238E27FC236}">
                <a16:creationId xmlns="" xmlns:a16="http://schemas.microsoft.com/office/drawing/2014/main" id="{AE2A7997-E714-427F-938B-81BBB633970E}"/>
              </a:ext>
            </a:extLst>
          </p:cNvPr>
          <p:cNvSpPr txBox="1"/>
          <p:nvPr userDrawn="1"/>
        </p:nvSpPr>
        <p:spPr>
          <a:xfrm>
            <a:off x="5995000" y="43889"/>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Simulation</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8" name="テキスト ボックス 7">
            <a:extLst>
              <a:ext uri="{FF2B5EF4-FFF2-40B4-BE49-F238E27FC236}">
                <a16:creationId xmlns="" xmlns:a16="http://schemas.microsoft.com/office/drawing/2014/main" id="{E4E599DA-43E9-4413-87EC-3E12C1892398}"/>
              </a:ext>
            </a:extLst>
          </p:cNvPr>
          <p:cNvSpPr txBox="1"/>
          <p:nvPr userDrawn="1"/>
        </p:nvSpPr>
        <p:spPr>
          <a:xfrm>
            <a:off x="7025771" y="43889"/>
            <a:ext cx="86409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Status</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9" name="テキスト ボックス 8">
            <a:extLst>
              <a:ext uri="{FF2B5EF4-FFF2-40B4-BE49-F238E27FC236}">
                <a16:creationId xmlns="" xmlns:a16="http://schemas.microsoft.com/office/drawing/2014/main" id="{A97D3B08-B8A7-4C98-BB6D-F69E8DC28C7A}"/>
              </a:ext>
            </a:extLst>
          </p:cNvPr>
          <p:cNvSpPr txBox="1"/>
          <p:nvPr userDrawn="1"/>
        </p:nvSpPr>
        <p:spPr>
          <a:xfrm>
            <a:off x="7670898" y="51658"/>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Outlook</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2" name="正方形/長方形 1">
            <a:extLst>
              <a:ext uri="{FF2B5EF4-FFF2-40B4-BE49-F238E27FC236}">
                <a16:creationId xmlns="" xmlns:a16="http://schemas.microsoft.com/office/drawing/2014/main" id="{80C18252-DB86-491E-B3E3-87C949DCF3D5}"/>
              </a:ext>
            </a:extLst>
          </p:cNvPr>
          <p:cNvSpPr/>
          <p:nvPr userDrawn="1"/>
        </p:nvSpPr>
        <p:spPr>
          <a:xfrm>
            <a:off x="4499992" y="0"/>
            <a:ext cx="4608512" cy="371058"/>
          </a:xfrm>
          <a:prstGeom prst="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Tree>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vl1pPr>
            <a:lvl2pPr>
              <a:defRPr sz="2200"/>
            </a:lvl2pPr>
            <a:lvl3pPr>
              <a:defRPr sz="2200"/>
            </a:lvl3pPr>
            <a:lvl4pPr>
              <a:defRPr sz="2200"/>
            </a:lvl4pPr>
            <a:lvl5pPr>
              <a:defRPr sz="2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1"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
        <p:nvSpPr>
          <p:cNvPr id="2" name="テキスト ボックス 1">
            <a:extLst>
              <a:ext uri="{FF2B5EF4-FFF2-40B4-BE49-F238E27FC236}">
                <a16:creationId xmlns="" xmlns:a16="http://schemas.microsoft.com/office/drawing/2014/main" id="{4D0CAFC6-128D-4307-B5D9-CC1D41AEFA3C}"/>
              </a:ext>
            </a:extLst>
          </p:cNvPr>
          <p:cNvSpPr txBox="1"/>
          <p:nvPr userDrawn="1"/>
        </p:nvSpPr>
        <p:spPr>
          <a:xfrm>
            <a:off x="4932040" y="43889"/>
            <a:ext cx="1197848" cy="307777"/>
          </a:xfrm>
          <a:prstGeom prst="rect">
            <a:avLst/>
          </a:prstGeom>
          <a:noFill/>
        </p:spPr>
        <p:txBody>
          <a:bodyPr wrap="square" rtlCol="0">
            <a:spAutoFit/>
          </a:bodyPr>
          <a:lstStyle/>
          <a:p>
            <a:pPr algn="ctr" defTabSz="914400"/>
            <a:r>
              <a:rPr lang="en-US" altLang="ja-JP"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rPr>
              <a:t>Introduction</a:t>
            </a:r>
            <a:endParaRPr lang="ja-JP" altLang="en-US"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3" name="テキスト ボックス 12">
            <a:extLst>
              <a:ext uri="{FF2B5EF4-FFF2-40B4-BE49-F238E27FC236}">
                <a16:creationId xmlns="" xmlns:a16="http://schemas.microsoft.com/office/drawing/2014/main" id="{7A8FB1A7-5AD5-433B-96CC-6F9216810C48}"/>
              </a:ext>
            </a:extLst>
          </p:cNvPr>
          <p:cNvSpPr txBox="1"/>
          <p:nvPr userDrawn="1"/>
        </p:nvSpPr>
        <p:spPr>
          <a:xfrm>
            <a:off x="5995000" y="43889"/>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Setup</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4" name="テキスト ボックス 13">
            <a:extLst>
              <a:ext uri="{FF2B5EF4-FFF2-40B4-BE49-F238E27FC236}">
                <a16:creationId xmlns="" xmlns:a16="http://schemas.microsoft.com/office/drawing/2014/main" id="{C267514C-BB0E-45C8-B50B-90F9D18A7D81}"/>
              </a:ext>
            </a:extLst>
          </p:cNvPr>
          <p:cNvSpPr txBox="1"/>
          <p:nvPr userDrawn="1"/>
        </p:nvSpPr>
        <p:spPr>
          <a:xfrm>
            <a:off x="7025771" y="43889"/>
            <a:ext cx="86409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Result</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5" name="テキスト ボックス 14">
            <a:extLst>
              <a:ext uri="{FF2B5EF4-FFF2-40B4-BE49-F238E27FC236}">
                <a16:creationId xmlns="" xmlns:a16="http://schemas.microsoft.com/office/drawing/2014/main" id="{A34F1467-FB60-43F1-AD5C-16E1A32E6835}"/>
              </a:ext>
            </a:extLst>
          </p:cNvPr>
          <p:cNvSpPr txBox="1"/>
          <p:nvPr userDrawn="1"/>
        </p:nvSpPr>
        <p:spPr>
          <a:xfrm>
            <a:off x="7670898" y="51658"/>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Outlook</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Tree>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vl1pPr>
            <a:lvl2pPr>
              <a:defRPr sz="2200"/>
            </a:lvl2pPr>
            <a:lvl3pPr>
              <a:defRPr sz="2200"/>
            </a:lvl3pPr>
            <a:lvl4pPr>
              <a:defRPr sz="2200"/>
            </a:lvl4pPr>
            <a:lvl5pPr>
              <a:defRPr sz="2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1"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
        <p:nvSpPr>
          <p:cNvPr id="2" name="テキスト ボックス 1">
            <a:extLst>
              <a:ext uri="{FF2B5EF4-FFF2-40B4-BE49-F238E27FC236}">
                <a16:creationId xmlns="" xmlns:a16="http://schemas.microsoft.com/office/drawing/2014/main" id="{4D0CAFC6-128D-4307-B5D9-CC1D41AEFA3C}"/>
              </a:ext>
            </a:extLst>
          </p:cNvPr>
          <p:cNvSpPr txBox="1"/>
          <p:nvPr userDrawn="1"/>
        </p:nvSpPr>
        <p:spPr>
          <a:xfrm>
            <a:off x="4932040" y="43889"/>
            <a:ext cx="1197848"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Introduction</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3" name="テキスト ボックス 12">
            <a:extLst>
              <a:ext uri="{FF2B5EF4-FFF2-40B4-BE49-F238E27FC236}">
                <a16:creationId xmlns="" xmlns:a16="http://schemas.microsoft.com/office/drawing/2014/main" id="{7A8FB1A7-5AD5-433B-96CC-6F9216810C48}"/>
              </a:ext>
            </a:extLst>
          </p:cNvPr>
          <p:cNvSpPr txBox="1"/>
          <p:nvPr userDrawn="1"/>
        </p:nvSpPr>
        <p:spPr>
          <a:xfrm>
            <a:off x="5995000" y="43889"/>
            <a:ext cx="1210816" cy="307777"/>
          </a:xfrm>
          <a:prstGeom prst="rect">
            <a:avLst/>
          </a:prstGeom>
          <a:noFill/>
        </p:spPr>
        <p:txBody>
          <a:bodyPr wrap="square" rtlCol="0">
            <a:spAutoFit/>
          </a:bodyPr>
          <a:lstStyle/>
          <a:p>
            <a:pPr algn="ctr" defTabSz="914400"/>
            <a:r>
              <a:rPr lang="en-US" altLang="ja-JP"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rPr>
              <a:t>Setup</a:t>
            </a:r>
            <a:endParaRPr lang="ja-JP" altLang="en-US"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4" name="テキスト ボックス 13">
            <a:extLst>
              <a:ext uri="{FF2B5EF4-FFF2-40B4-BE49-F238E27FC236}">
                <a16:creationId xmlns="" xmlns:a16="http://schemas.microsoft.com/office/drawing/2014/main" id="{C267514C-BB0E-45C8-B50B-90F9D18A7D81}"/>
              </a:ext>
            </a:extLst>
          </p:cNvPr>
          <p:cNvSpPr txBox="1"/>
          <p:nvPr userDrawn="1"/>
        </p:nvSpPr>
        <p:spPr>
          <a:xfrm>
            <a:off x="7025771" y="43889"/>
            <a:ext cx="86409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Result</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5" name="テキスト ボックス 14">
            <a:extLst>
              <a:ext uri="{FF2B5EF4-FFF2-40B4-BE49-F238E27FC236}">
                <a16:creationId xmlns="" xmlns:a16="http://schemas.microsoft.com/office/drawing/2014/main" id="{A34F1467-FB60-43F1-AD5C-16E1A32E6835}"/>
              </a:ext>
            </a:extLst>
          </p:cNvPr>
          <p:cNvSpPr txBox="1"/>
          <p:nvPr userDrawn="1"/>
        </p:nvSpPr>
        <p:spPr>
          <a:xfrm>
            <a:off x="7670898" y="51658"/>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Outlook</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Tree>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vl1pPr>
            <a:lvl2pPr>
              <a:defRPr sz="2200"/>
            </a:lvl2pPr>
            <a:lvl3pPr>
              <a:defRPr sz="2200"/>
            </a:lvl3pPr>
            <a:lvl4pPr>
              <a:defRPr sz="2200"/>
            </a:lvl4pPr>
            <a:lvl5pPr>
              <a:defRPr sz="2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1"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
        <p:nvSpPr>
          <p:cNvPr id="2" name="テキスト ボックス 1">
            <a:extLst>
              <a:ext uri="{FF2B5EF4-FFF2-40B4-BE49-F238E27FC236}">
                <a16:creationId xmlns="" xmlns:a16="http://schemas.microsoft.com/office/drawing/2014/main" id="{4D0CAFC6-128D-4307-B5D9-CC1D41AEFA3C}"/>
              </a:ext>
            </a:extLst>
          </p:cNvPr>
          <p:cNvSpPr txBox="1"/>
          <p:nvPr userDrawn="1"/>
        </p:nvSpPr>
        <p:spPr>
          <a:xfrm>
            <a:off x="4932040" y="43889"/>
            <a:ext cx="1197848"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Introduction</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3" name="テキスト ボックス 12">
            <a:extLst>
              <a:ext uri="{FF2B5EF4-FFF2-40B4-BE49-F238E27FC236}">
                <a16:creationId xmlns="" xmlns:a16="http://schemas.microsoft.com/office/drawing/2014/main" id="{7A8FB1A7-5AD5-433B-96CC-6F9216810C48}"/>
              </a:ext>
            </a:extLst>
          </p:cNvPr>
          <p:cNvSpPr txBox="1"/>
          <p:nvPr userDrawn="1"/>
        </p:nvSpPr>
        <p:spPr>
          <a:xfrm>
            <a:off x="5995000" y="43889"/>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Setup</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4" name="テキスト ボックス 13">
            <a:extLst>
              <a:ext uri="{FF2B5EF4-FFF2-40B4-BE49-F238E27FC236}">
                <a16:creationId xmlns="" xmlns:a16="http://schemas.microsoft.com/office/drawing/2014/main" id="{C267514C-BB0E-45C8-B50B-90F9D18A7D81}"/>
              </a:ext>
            </a:extLst>
          </p:cNvPr>
          <p:cNvSpPr txBox="1"/>
          <p:nvPr userDrawn="1"/>
        </p:nvSpPr>
        <p:spPr>
          <a:xfrm>
            <a:off x="7025771" y="43889"/>
            <a:ext cx="864096" cy="307777"/>
          </a:xfrm>
          <a:prstGeom prst="rect">
            <a:avLst/>
          </a:prstGeom>
          <a:noFill/>
        </p:spPr>
        <p:txBody>
          <a:bodyPr wrap="square" rtlCol="0">
            <a:spAutoFit/>
          </a:bodyPr>
          <a:lstStyle/>
          <a:p>
            <a:pPr algn="ctr" defTabSz="914400"/>
            <a:r>
              <a:rPr lang="en-US" altLang="ja-JP"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rPr>
              <a:t>Result</a:t>
            </a:r>
            <a:endParaRPr lang="ja-JP" altLang="en-US"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5" name="テキスト ボックス 14">
            <a:extLst>
              <a:ext uri="{FF2B5EF4-FFF2-40B4-BE49-F238E27FC236}">
                <a16:creationId xmlns="" xmlns:a16="http://schemas.microsoft.com/office/drawing/2014/main" id="{A34F1467-FB60-43F1-AD5C-16E1A32E6835}"/>
              </a:ext>
            </a:extLst>
          </p:cNvPr>
          <p:cNvSpPr txBox="1"/>
          <p:nvPr userDrawn="1"/>
        </p:nvSpPr>
        <p:spPr>
          <a:xfrm>
            <a:off x="7670898" y="51658"/>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Outlook</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Tree>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7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vl1pPr>
            <a:lvl2pPr>
              <a:defRPr sz="2200"/>
            </a:lvl2pPr>
            <a:lvl3pPr>
              <a:defRPr sz="2200"/>
            </a:lvl3pPr>
            <a:lvl4pPr>
              <a:defRPr sz="2200"/>
            </a:lvl4pPr>
            <a:lvl5pPr>
              <a:defRPr sz="2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1"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
        <p:nvSpPr>
          <p:cNvPr id="2" name="テキスト ボックス 1">
            <a:extLst>
              <a:ext uri="{FF2B5EF4-FFF2-40B4-BE49-F238E27FC236}">
                <a16:creationId xmlns="" xmlns:a16="http://schemas.microsoft.com/office/drawing/2014/main" id="{4D0CAFC6-128D-4307-B5D9-CC1D41AEFA3C}"/>
              </a:ext>
            </a:extLst>
          </p:cNvPr>
          <p:cNvSpPr txBox="1"/>
          <p:nvPr userDrawn="1"/>
        </p:nvSpPr>
        <p:spPr>
          <a:xfrm>
            <a:off x="4932040" y="43889"/>
            <a:ext cx="1197848"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Introduction</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3" name="テキスト ボックス 12">
            <a:extLst>
              <a:ext uri="{FF2B5EF4-FFF2-40B4-BE49-F238E27FC236}">
                <a16:creationId xmlns="" xmlns:a16="http://schemas.microsoft.com/office/drawing/2014/main" id="{7A8FB1A7-5AD5-433B-96CC-6F9216810C48}"/>
              </a:ext>
            </a:extLst>
          </p:cNvPr>
          <p:cNvSpPr txBox="1"/>
          <p:nvPr userDrawn="1"/>
        </p:nvSpPr>
        <p:spPr>
          <a:xfrm>
            <a:off x="5995000" y="43889"/>
            <a:ext cx="121081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Setup</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4" name="テキスト ボックス 13">
            <a:extLst>
              <a:ext uri="{FF2B5EF4-FFF2-40B4-BE49-F238E27FC236}">
                <a16:creationId xmlns="" xmlns:a16="http://schemas.microsoft.com/office/drawing/2014/main" id="{C267514C-BB0E-45C8-B50B-90F9D18A7D81}"/>
              </a:ext>
            </a:extLst>
          </p:cNvPr>
          <p:cNvSpPr txBox="1"/>
          <p:nvPr userDrawn="1"/>
        </p:nvSpPr>
        <p:spPr>
          <a:xfrm>
            <a:off x="7025771" y="43889"/>
            <a:ext cx="864096" cy="307777"/>
          </a:xfrm>
          <a:prstGeom prst="rect">
            <a:avLst/>
          </a:prstGeom>
          <a:noFill/>
        </p:spPr>
        <p:txBody>
          <a:bodyPr wrap="square" rtlCol="0">
            <a:spAutoFit/>
          </a:bodyPr>
          <a:lstStyle/>
          <a:p>
            <a:pPr algn="ctr" defTabSz="914400"/>
            <a:r>
              <a:rPr lang="en-US" altLang="ja-JP"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rPr>
              <a:t>Result</a:t>
            </a:r>
            <a:endParaRPr lang="ja-JP" altLang="en-US" sz="1400" dirty="0">
              <a:ln w="3175">
                <a:solidFill>
                  <a:srgbClr val="000000"/>
                </a:solidFill>
              </a:ln>
              <a:solidFill>
                <a:srgbClr val="FFFFFF"/>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
        <p:nvSpPr>
          <p:cNvPr id="15" name="テキスト ボックス 14">
            <a:extLst>
              <a:ext uri="{FF2B5EF4-FFF2-40B4-BE49-F238E27FC236}">
                <a16:creationId xmlns="" xmlns:a16="http://schemas.microsoft.com/office/drawing/2014/main" id="{A34F1467-FB60-43F1-AD5C-16E1A32E6835}"/>
              </a:ext>
            </a:extLst>
          </p:cNvPr>
          <p:cNvSpPr txBox="1"/>
          <p:nvPr userDrawn="1"/>
        </p:nvSpPr>
        <p:spPr>
          <a:xfrm>
            <a:off x="7670898" y="51658"/>
            <a:ext cx="1210816" cy="307777"/>
          </a:xfrm>
          <a:prstGeom prst="rect">
            <a:avLst/>
          </a:prstGeom>
          <a:noFill/>
        </p:spPr>
        <p:txBody>
          <a:bodyPr wrap="square" rtlCol="0">
            <a:spAutoFit/>
          </a:bodyPr>
          <a:lstStyle/>
          <a:p>
            <a:pPr algn="ctr" defTabSz="914400"/>
            <a:r>
              <a:rPr lang="en-US" altLang="ja-JP"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rPr>
              <a:t>Outlook</a:t>
            </a:r>
            <a:endParaRPr lang="ja-JP" altLang="en-US" sz="1400" b="1" dirty="0">
              <a:ln w="3175">
                <a:solidFill>
                  <a:srgbClr val="000000"/>
                </a:solidFill>
              </a:ln>
              <a:solidFill>
                <a:srgbClr val="000000"/>
              </a:solidFill>
              <a:latin typeface="Times New Roman" panose="02020603050405020304" pitchFamily="18" charset="0"/>
              <a:ea typeface="游ゴシック Medium" panose="020B0500000000000000" pitchFamily="50" charset="-128"/>
              <a:cs typeface="Times New Roman" panose="02020603050405020304" pitchFamily="18" charset="0"/>
            </a:endParaRPr>
          </a:p>
        </p:txBody>
      </p:sp>
    </p:spTree>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vl1pPr>
            <a:lvl2pPr>
              <a:defRPr sz="2200"/>
            </a:lvl2pPr>
            <a:lvl3pPr>
              <a:defRPr sz="2200"/>
            </a:lvl3pPr>
            <a:lvl4pPr>
              <a:defRPr sz="2200"/>
            </a:lvl4pPr>
            <a:lvl5pPr>
              <a:defRPr sz="2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1"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
        <p:nvSpPr>
          <p:cNvPr id="2" name="正方形/長方形 1">
            <a:extLst>
              <a:ext uri="{FF2B5EF4-FFF2-40B4-BE49-F238E27FC236}">
                <a16:creationId xmlns="" xmlns:a16="http://schemas.microsoft.com/office/drawing/2014/main" id="{16B18360-733C-4EE5-937A-E71B38250900}"/>
              </a:ext>
            </a:extLst>
          </p:cNvPr>
          <p:cNvSpPr/>
          <p:nvPr userDrawn="1"/>
        </p:nvSpPr>
        <p:spPr>
          <a:xfrm>
            <a:off x="4788024" y="0"/>
            <a:ext cx="4207187" cy="404664"/>
          </a:xfrm>
          <a:prstGeom prst="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spTree>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0825" y="1471964"/>
            <a:ext cx="8535988" cy="4693340"/>
          </a:xfrm>
        </p:spPr>
        <p:txBody>
          <a:bodyPr/>
          <a:lstStyle>
            <a:lvl1pPr>
              <a:defRPr sz="2200">
                <a:latin typeface="+mn-lt"/>
              </a:defRPr>
            </a:lvl1pPr>
            <a:lvl2pPr>
              <a:defRPr sz="2200">
                <a:latin typeface="+mn-lt"/>
              </a:defRPr>
            </a:lvl2pPr>
            <a:lvl3pPr>
              <a:defRPr sz="2200">
                <a:latin typeface="+mn-lt"/>
              </a:defRPr>
            </a:lvl3pPr>
            <a:lvl4pPr>
              <a:defRPr sz="2200">
                <a:latin typeface="+mn-lt"/>
              </a:defRPr>
            </a:lvl4pPr>
            <a:lvl5pPr>
              <a:defRPr sz="2200">
                <a:latin typeface="+mn-lt"/>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CDED708A-36BE-4BFA-AB13-FD3DA211F1D9}"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
        <p:nvSpPr>
          <p:cNvPr id="10" name="タイトル 1"/>
          <p:cNvSpPr>
            <a:spLocks noGrp="1"/>
          </p:cNvSpPr>
          <p:nvPr>
            <p:ph type="title"/>
          </p:nvPr>
        </p:nvSpPr>
        <p:spPr>
          <a:xfrm>
            <a:off x="457200" y="481568"/>
            <a:ext cx="8229600" cy="714375"/>
          </a:xfrm>
          <a:prstGeom prst="rect">
            <a:avLst/>
          </a:prstGeom>
        </p:spPr>
        <p:txBody>
          <a:bodyPr/>
          <a:lstStyle>
            <a:lvl1pPr>
              <a:defRPr u="sng">
                <a:solidFill>
                  <a:srgbClr val="00B0F0"/>
                </a:solidFill>
                <a:effectLst/>
                <a:latin typeface="Aharoni" panose="02010803020104030203" pitchFamily="2" charset="-79"/>
                <a:cs typeface="Aharoni" panose="02010803020104030203" pitchFamily="2" charset="-79"/>
              </a:defRPr>
            </a:lvl1pPr>
          </a:lstStyle>
          <a:p>
            <a:r>
              <a:rPr lang="ja-JP" altLang="en-US" dirty="0"/>
              <a:t>マスター タイトルの書式設定</a:t>
            </a:r>
          </a:p>
        </p:txBody>
      </p:sp>
    </p:spTree>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a:xfrm>
            <a:off x="7843083" y="6564455"/>
            <a:ext cx="1152128" cy="293545"/>
          </a:xfrm>
          <a:prstGeom prst="rect">
            <a:avLst/>
          </a:prstGeom>
          <a:ln/>
        </p:spPr>
        <p:txBody>
          <a:bodyPr/>
          <a:lstStyle>
            <a:lvl1pPr>
              <a:defRPr/>
            </a:lvl1pPr>
          </a:lstStyle>
          <a:p>
            <a:fld id="{1DDACD34-28ED-4E71-AC59-05A2E629BC3C}" type="slidenum">
              <a:rPr lang="ja-JP" altLang="en-US" smtClean="0">
                <a:solidFill>
                  <a:srgbClr val="000000"/>
                </a:solidFill>
              </a:rPr>
              <a:pPr/>
              <a:t>‹#›</a:t>
            </a:fld>
            <a:r>
              <a:rPr lang="en-US" altLang="ja-JP" dirty="0">
                <a:solidFill>
                  <a:srgbClr val="000000"/>
                </a:solidFill>
              </a:rPr>
              <a:t>/24</a:t>
            </a:r>
            <a:endParaRPr lang="ja-JP" altLang="en-US" dirty="0">
              <a:solidFill>
                <a:srgbClr val="000000"/>
              </a:solidFill>
            </a:endParaRPr>
          </a:p>
        </p:txBody>
      </p:sp>
    </p:spTree>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ACE0534-BA7E-8042-B423-623895A6736E}"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C31C05-447C-6F4A-B626-226131467BDD}"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57EE346-AF02-154A-9652-14FC6D227892}"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8D89-3D4B-CE42-A4C4-D0030FBDA14B}"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6212FFC-8854-6841-BF74-ABA5DA049153}"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3AF50F-4FC4-BD41-8596-110819823520}"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10C4348-A184-3E47-A433-1A5B25D04005}"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8AE78F1-8B12-BC41-A97B-32C850067E90}"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32E5BFF-F552-B544-9626-E193385372CA}"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D70A409-21A9-4744-A49B-4C67A05F58CB}"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6A97A71-6661-3D40-ADC9-9EA3E97CC027}" type="datetime1">
              <a:rPr lang="ja-JP" altLang="en-US" smtClean="0">
                <a:solidFill>
                  <a:prstClr val="black">
                    <a:tint val="75000"/>
                  </a:prstClr>
                </a:solidFill>
              </a:rPr>
              <a:t>2017/12/18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0262CB4-00FF-4560-9C2B-82D0D4CE58A1}" type="slidenum">
              <a:rPr lang="ja-JP" altLang="en-US" smtClean="0">
                <a:solidFill>
                  <a:prstClr val="black">
                    <a:tint val="75000"/>
                  </a:prstClr>
                </a:solidFill>
              </a:rPr>
              <a:pPr/>
              <a:t>‹#›</a:t>
            </a:fld>
            <a:endParaRPr lang="ja-JP" altLang="en-US">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2" Type="http://schemas.openxmlformats.org/officeDocument/2006/relationships/theme" Target="../theme/theme2.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3.xml"/><Relationship Id="rId13" Type="http://schemas.openxmlformats.org/officeDocument/2006/relationships/image" Target="../media/image4.jpe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5.jpe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3" Type="http://schemas.openxmlformats.org/officeDocument/2006/relationships/image" Target="../media/image6.pn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theme" Target="../theme/theme6.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theme" Target="../theme/theme7.xml"/><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theme" Target="../theme/theme8.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89.xml"/><Relationship Id="rId20" Type="http://schemas.openxmlformats.org/officeDocument/2006/relationships/theme" Target="../theme/theme9.xml"/><Relationship Id="rId21" Type="http://schemas.openxmlformats.org/officeDocument/2006/relationships/image" Target="../media/image7.png"/><Relationship Id="rId10" Type="http://schemas.openxmlformats.org/officeDocument/2006/relationships/slideLayout" Target="../slideLayouts/slideLayout90.xml"/><Relationship Id="rId11" Type="http://schemas.openxmlformats.org/officeDocument/2006/relationships/slideLayout" Target="../slideLayouts/slideLayout91.xml"/><Relationship Id="rId12" Type="http://schemas.openxmlformats.org/officeDocument/2006/relationships/slideLayout" Target="../slideLayouts/slideLayout92.xml"/><Relationship Id="rId13" Type="http://schemas.openxmlformats.org/officeDocument/2006/relationships/slideLayout" Target="../slideLayouts/slideLayout93.xml"/><Relationship Id="rId14" Type="http://schemas.openxmlformats.org/officeDocument/2006/relationships/slideLayout" Target="../slideLayouts/slideLayout94.xml"/><Relationship Id="rId15" Type="http://schemas.openxmlformats.org/officeDocument/2006/relationships/slideLayout" Target="../slideLayouts/slideLayout95.xml"/><Relationship Id="rId16" Type="http://schemas.openxmlformats.org/officeDocument/2006/relationships/slideLayout" Target="../slideLayouts/slideLayout96.xml"/><Relationship Id="rId17" Type="http://schemas.openxmlformats.org/officeDocument/2006/relationships/slideLayout" Target="../slideLayouts/slideLayout97.xml"/><Relationship Id="rId18" Type="http://schemas.openxmlformats.org/officeDocument/2006/relationships/slideLayout" Target="../slideLayouts/slideLayout98.xml"/><Relationship Id="rId19" Type="http://schemas.openxmlformats.org/officeDocument/2006/relationships/slideLayout" Target="../slideLayouts/slideLayout99.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283" tIns="45642" rIns="91283" bIns="45642" numCol="1" anchor="ctr" anchorCtr="0" compatLnSpc="1">
            <a:prstTxWarp prst="textNoShape">
              <a:avLst/>
            </a:prstTxWarp>
          </a:bodyPr>
          <a:lstStyle/>
          <a:p>
            <a:pPr lvl="0"/>
            <a:r>
              <a:rPr lang="ja-JP" altLang="en-US"/>
              <a:t>マスタ タイトルの書式設定</a:t>
            </a:r>
          </a:p>
        </p:txBody>
      </p:sp>
      <p:sp>
        <p:nvSpPr>
          <p:cNvPr id="3075" name="Rectangle 3"/>
          <p:cNvSpPr>
            <a:spLocks noGrp="1" noChangeArrowheads="1"/>
          </p:cNvSpPr>
          <p:nvPr>
            <p:ph type="body" idx="1"/>
          </p:nvPr>
        </p:nvSpPr>
        <p:spPr bwMode="auto">
          <a:xfrm>
            <a:off x="457200" y="1600214"/>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283" tIns="45642" rIns="91283" bIns="45642"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57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283" tIns="45642" rIns="91283" bIns="45642" numCol="1" anchor="t" anchorCtr="0" compatLnSpc="1">
            <a:prstTxWarp prst="textNoShape">
              <a:avLst/>
            </a:prstTxWarp>
          </a:bodyPr>
          <a:lstStyle>
            <a:lvl1pPr defTabSz="456419">
              <a:defRPr sz="1400">
                <a:latin typeface="Arial" pitchFamily="-109" charset="0"/>
                <a:ea typeface="ＭＳ Ｐゴシック" pitchFamily="-109" charset="-128"/>
                <a:cs typeface="ＭＳ Ｐゴシック" pitchFamily="-109" charset="-128"/>
              </a:defRPr>
            </a:lvl1pPr>
          </a:lstStyle>
          <a:p>
            <a:pPr>
              <a:defRPr/>
            </a:pPr>
            <a:fld id="{E15A76A4-88ED-AF47-80CF-57D119828E56}" type="datetime1">
              <a:rPr lang="ja-JP" altLang="en-US" smtClean="0"/>
              <a:t>2017/12/18</a:t>
            </a:fld>
            <a:endParaRPr lang="en-US" altLang="ja-JP"/>
          </a:p>
        </p:txBody>
      </p:sp>
      <p:sp>
        <p:nvSpPr>
          <p:cNvPr id="115717"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283" tIns="45642" rIns="91283" bIns="45642" numCol="1" anchor="t" anchorCtr="0" compatLnSpc="1">
            <a:prstTxWarp prst="textNoShape">
              <a:avLst/>
            </a:prstTxWarp>
          </a:bodyPr>
          <a:lstStyle>
            <a:lvl1pPr algn="ctr" defTabSz="456419">
              <a:defRPr sz="1400">
                <a:latin typeface="Arial" pitchFamily="-109" charset="0"/>
                <a:ea typeface="ＭＳ Ｐゴシック" pitchFamily="-109" charset="-128"/>
                <a:cs typeface="ＭＳ Ｐゴシック" pitchFamily="-109" charset="-128"/>
              </a:defRPr>
            </a:lvl1pPr>
          </a:lstStyle>
          <a:p>
            <a:pPr>
              <a:defRPr/>
            </a:pPr>
            <a:r>
              <a:rPr lang="en-US" altLang="ja-JP" smtClean="0"/>
              <a:t>KEK-TRIUMF Scientific Symposium</a:t>
            </a:r>
            <a:endParaRPr lang="en-US" altLang="ja-JP"/>
          </a:p>
        </p:txBody>
      </p:sp>
      <p:sp>
        <p:nvSpPr>
          <p:cNvPr id="1157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283" tIns="45642" rIns="91283" bIns="45642" numCol="1" anchor="t" anchorCtr="0" compatLnSpc="1">
            <a:prstTxWarp prst="textNoShape">
              <a:avLst/>
            </a:prstTxWarp>
          </a:bodyPr>
          <a:lstStyle>
            <a:lvl1pPr algn="r" defTabSz="456419">
              <a:defRPr sz="1400"/>
            </a:lvl1pPr>
          </a:lstStyle>
          <a:p>
            <a:pPr>
              <a:defRPr/>
            </a:pPr>
            <a:fld id="{992E052C-02D8-D741-8DC2-F842A13E2D09}"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5511" r:id="rId1"/>
  </p:sldLayoutIdLst>
  <p:timing>
    <p:tnLst>
      <p:par>
        <p:cTn id="1" dur="indefinite" restart="never" nodeType="tmRoot"/>
      </p:par>
    </p:tnLst>
  </p:timing>
  <p:hf sldNum="0" hdr="0" dt="0"/>
  <p:txStyles>
    <p:titleStyle>
      <a:lvl1pPr algn="l" rtl="0" eaLnBrk="0" fontAlgn="base" hangingPunct="0">
        <a:spcBef>
          <a:spcPct val="0"/>
        </a:spcBef>
        <a:spcAft>
          <a:spcPct val="0"/>
        </a:spcAft>
        <a:defRPr kumimoji="1" sz="4400" b="1">
          <a:solidFill>
            <a:schemeClr val="tx2"/>
          </a:solidFill>
          <a:effectLst>
            <a:outerShdw blurRad="38100" dist="38100" dir="2700000" algn="tl">
              <a:srgbClr val="C0C0C0"/>
            </a:outerShdw>
          </a:effectLst>
          <a:latin typeface="+mj-lt"/>
          <a:ea typeface="+mj-ea"/>
          <a:cs typeface="ＭＳ Ｐゴシック" charset="-128"/>
        </a:defRPr>
      </a:lvl1pPr>
      <a:lvl2pPr algn="l" rtl="0" eaLnBrk="0" fontAlgn="base" hangingPunct="0">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cs typeface="ＭＳ Ｐゴシック" charset="-128"/>
        </a:defRPr>
      </a:lvl2pPr>
      <a:lvl3pPr algn="l" rtl="0" eaLnBrk="0" fontAlgn="base" hangingPunct="0">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cs typeface="ＭＳ Ｐゴシック" charset="-128"/>
        </a:defRPr>
      </a:lvl3pPr>
      <a:lvl4pPr algn="l" rtl="0" eaLnBrk="0" fontAlgn="base" hangingPunct="0">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cs typeface="ＭＳ Ｐゴシック" charset="-128"/>
        </a:defRPr>
      </a:lvl4pPr>
      <a:lvl5pPr algn="l" rtl="0" eaLnBrk="0" fontAlgn="base" hangingPunct="0">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cs typeface="ＭＳ Ｐゴシック" charset="-128"/>
        </a:defRPr>
      </a:lvl5pPr>
      <a:lvl6pPr marL="456419" algn="l" rtl="0" fontAlgn="base">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defRPr>
      </a:lvl6pPr>
      <a:lvl7pPr marL="912853" algn="l" rtl="0" fontAlgn="base">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defRPr>
      </a:lvl7pPr>
      <a:lvl8pPr marL="1369290" algn="l" rtl="0" fontAlgn="base">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defRPr>
      </a:lvl8pPr>
      <a:lvl9pPr marL="1825716" algn="l" rtl="0" fontAlgn="base">
        <a:spcBef>
          <a:spcPct val="0"/>
        </a:spcBef>
        <a:spcAft>
          <a:spcPct val="0"/>
        </a:spcAft>
        <a:defRPr kumimoji="1" sz="4400" b="1">
          <a:solidFill>
            <a:schemeClr val="tx2"/>
          </a:solidFill>
          <a:effectLst>
            <a:outerShdw blurRad="38100" dist="38100" dir="2700000" algn="tl">
              <a:srgbClr val="C0C0C0"/>
            </a:outerShdw>
          </a:effectLst>
          <a:latin typeface="Arial" charset="0"/>
          <a:ea typeface="ＭＳ Ｐゴシック" pitchFamily="50" charset="-128"/>
        </a:defRPr>
      </a:lvl9pPr>
    </p:titleStyle>
    <p:bodyStyle>
      <a:lvl1pPr marL="339483" indent="-339483" algn="l" rtl="0" eaLnBrk="0" fontAlgn="base" hangingPunct="0">
        <a:spcBef>
          <a:spcPct val="20000"/>
        </a:spcBef>
        <a:spcAft>
          <a:spcPct val="0"/>
        </a:spcAft>
        <a:buClr>
          <a:srgbClr val="000066"/>
        </a:buClr>
        <a:buFont typeface="Wingdings" charset="0"/>
        <a:buChar char="n"/>
        <a:defRPr kumimoji="1" sz="3200" b="1">
          <a:solidFill>
            <a:schemeClr val="tx1"/>
          </a:solidFill>
          <a:latin typeface="+mn-lt"/>
          <a:ea typeface="+mn-ea"/>
          <a:cs typeface="ＭＳ Ｐゴシック" charset="-128"/>
        </a:defRPr>
      </a:lvl1pPr>
      <a:lvl2pPr marL="739243" indent="-282376" algn="l" rtl="0" eaLnBrk="0" fontAlgn="base" hangingPunct="0">
        <a:spcBef>
          <a:spcPct val="20000"/>
        </a:spcBef>
        <a:spcAft>
          <a:spcPct val="0"/>
        </a:spcAft>
        <a:buClr>
          <a:srgbClr val="003399"/>
        </a:buClr>
        <a:buFont typeface="Wingdings" charset="0"/>
        <a:buChar char="n"/>
        <a:defRPr kumimoji="1" sz="2800" b="1">
          <a:solidFill>
            <a:schemeClr val="tx1"/>
          </a:solidFill>
          <a:latin typeface="+mn-lt"/>
          <a:ea typeface="+mn-ea"/>
        </a:defRPr>
      </a:lvl2pPr>
      <a:lvl3pPr marL="1139013" indent="-225258" algn="l" rtl="0" eaLnBrk="0" fontAlgn="base" hangingPunct="0">
        <a:spcBef>
          <a:spcPct val="20000"/>
        </a:spcBef>
        <a:spcAft>
          <a:spcPct val="0"/>
        </a:spcAft>
        <a:buClr>
          <a:srgbClr val="3366CC"/>
        </a:buClr>
        <a:buFont typeface="Wingdings" charset="0"/>
        <a:buChar char="n"/>
        <a:defRPr kumimoji="1" sz="2400" b="1">
          <a:solidFill>
            <a:schemeClr val="tx1"/>
          </a:solidFill>
          <a:latin typeface="+mn-lt"/>
          <a:ea typeface="+mn-ea"/>
        </a:defRPr>
      </a:lvl3pPr>
      <a:lvl4pPr marL="1595880" indent="-225258" algn="l" rtl="0" eaLnBrk="0" fontAlgn="base" hangingPunct="0">
        <a:spcBef>
          <a:spcPct val="20000"/>
        </a:spcBef>
        <a:spcAft>
          <a:spcPct val="0"/>
        </a:spcAft>
        <a:buClr>
          <a:srgbClr val="0099CC"/>
        </a:buClr>
        <a:buFont typeface="Wingdings" charset="0"/>
        <a:buChar char="n"/>
        <a:defRPr kumimoji="1" sz="2000" b="1">
          <a:solidFill>
            <a:schemeClr val="tx1"/>
          </a:solidFill>
          <a:latin typeface="+mn-lt"/>
          <a:ea typeface="+mn-ea"/>
        </a:defRPr>
      </a:lvl4pPr>
      <a:lvl5pPr marL="2052755" indent="-225258" algn="l" rtl="0" eaLnBrk="0" fontAlgn="base" hangingPunct="0">
        <a:spcBef>
          <a:spcPct val="20000"/>
        </a:spcBef>
        <a:spcAft>
          <a:spcPct val="0"/>
        </a:spcAft>
        <a:buClr>
          <a:srgbClr val="0099CC"/>
        </a:buClr>
        <a:buFont typeface="Wingdings" charset="0"/>
        <a:buChar char="n"/>
        <a:defRPr kumimoji="1" sz="2000" b="1">
          <a:solidFill>
            <a:schemeClr val="tx1"/>
          </a:solidFill>
          <a:latin typeface="+mn-lt"/>
          <a:ea typeface="+mn-ea"/>
        </a:defRPr>
      </a:lvl5pPr>
      <a:lvl6pPr marL="2510359" indent="-228209" algn="l" rtl="0" fontAlgn="base">
        <a:spcBef>
          <a:spcPct val="20000"/>
        </a:spcBef>
        <a:spcAft>
          <a:spcPct val="0"/>
        </a:spcAft>
        <a:buClr>
          <a:srgbClr val="0099CC"/>
        </a:buClr>
        <a:buFont typeface="Wingdings" pitchFamily="2" charset="2"/>
        <a:buChar char="n"/>
        <a:defRPr kumimoji="1" sz="2000" b="1">
          <a:solidFill>
            <a:schemeClr val="tx1"/>
          </a:solidFill>
          <a:latin typeface="+mn-lt"/>
          <a:ea typeface="+mn-ea"/>
        </a:defRPr>
      </a:lvl6pPr>
      <a:lvl7pPr marL="2966784" indent="-228209" algn="l" rtl="0" fontAlgn="base">
        <a:spcBef>
          <a:spcPct val="20000"/>
        </a:spcBef>
        <a:spcAft>
          <a:spcPct val="0"/>
        </a:spcAft>
        <a:buClr>
          <a:srgbClr val="0099CC"/>
        </a:buClr>
        <a:buFont typeface="Wingdings" pitchFamily="2" charset="2"/>
        <a:buChar char="n"/>
        <a:defRPr kumimoji="1" sz="2000" b="1">
          <a:solidFill>
            <a:schemeClr val="tx1"/>
          </a:solidFill>
          <a:latin typeface="+mn-lt"/>
          <a:ea typeface="+mn-ea"/>
        </a:defRPr>
      </a:lvl7pPr>
      <a:lvl8pPr marL="3423217" indent="-228209" algn="l" rtl="0" fontAlgn="base">
        <a:spcBef>
          <a:spcPct val="20000"/>
        </a:spcBef>
        <a:spcAft>
          <a:spcPct val="0"/>
        </a:spcAft>
        <a:buClr>
          <a:srgbClr val="0099CC"/>
        </a:buClr>
        <a:buFont typeface="Wingdings" pitchFamily="2" charset="2"/>
        <a:buChar char="n"/>
        <a:defRPr kumimoji="1" sz="2000" b="1">
          <a:solidFill>
            <a:schemeClr val="tx1"/>
          </a:solidFill>
          <a:latin typeface="+mn-lt"/>
          <a:ea typeface="+mn-ea"/>
        </a:defRPr>
      </a:lvl8pPr>
      <a:lvl9pPr marL="3879635" indent="-228209" algn="l" rtl="0" fontAlgn="base">
        <a:spcBef>
          <a:spcPct val="20000"/>
        </a:spcBef>
        <a:spcAft>
          <a:spcPct val="0"/>
        </a:spcAft>
        <a:buClr>
          <a:srgbClr val="0099CC"/>
        </a:buClr>
        <a:buFont typeface="Wingdings" pitchFamily="2" charset="2"/>
        <a:buChar char="n"/>
        <a:defRPr kumimoji="1" sz="2000" b="1">
          <a:solidFill>
            <a:schemeClr val="tx1"/>
          </a:solidFill>
          <a:latin typeface="+mn-lt"/>
          <a:ea typeface="+mn-ea"/>
        </a:defRPr>
      </a:lvl9pPr>
    </p:bodyStyle>
    <p:otherStyle>
      <a:defPPr>
        <a:defRPr lang="ja-JP"/>
      </a:defPPr>
      <a:lvl1pPr marL="0" algn="l" defTabSz="912853" rtl="0" eaLnBrk="1" latinLnBrk="0" hangingPunct="1">
        <a:defRPr kumimoji="1" sz="1800" kern="1200">
          <a:solidFill>
            <a:schemeClr val="tx1"/>
          </a:solidFill>
          <a:latin typeface="+mn-lt"/>
          <a:ea typeface="+mn-ea"/>
          <a:cs typeface="+mn-cs"/>
        </a:defRPr>
      </a:lvl1pPr>
      <a:lvl2pPr marL="456419" algn="l" defTabSz="912853" rtl="0" eaLnBrk="1" latinLnBrk="0" hangingPunct="1">
        <a:defRPr kumimoji="1" sz="1800" kern="1200">
          <a:solidFill>
            <a:schemeClr val="tx1"/>
          </a:solidFill>
          <a:latin typeface="+mn-lt"/>
          <a:ea typeface="+mn-ea"/>
          <a:cs typeface="+mn-cs"/>
        </a:defRPr>
      </a:lvl2pPr>
      <a:lvl3pPr marL="912853" algn="l" defTabSz="912853" rtl="0" eaLnBrk="1" latinLnBrk="0" hangingPunct="1">
        <a:defRPr kumimoji="1" sz="1800" kern="1200">
          <a:solidFill>
            <a:schemeClr val="tx1"/>
          </a:solidFill>
          <a:latin typeface="+mn-lt"/>
          <a:ea typeface="+mn-ea"/>
          <a:cs typeface="+mn-cs"/>
        </a:defRPr>
      </a:lvl3pPr>
      <a:lvl4pPr marL="1369290" algn="l" defTabSz="912853" rtl="0" eaLnBrk="1" latinLnBrk="0" hangingPunct="1">
        <a:defRPr kumimoji="1" sz="1800" kern="1200">
          <a:solidFill>
            <a:schemeClr val="tx1"/>
          </a:solidFill>
          <a:latin typeface="+mn-lt"/>
          <a:ea typeface="+mn-ea"/>
          <a:cs typeface="+mn-cs"/>
        </a:defRPr>
      </a:lvl4pPr>
      <a:lvl5pPr marL="1825716" algn="l" defTabSz="912853" rtl="0" eaLnBrk="1" latinLnBrk="0" hangingPunct="1">
        <a:defRPr kumimoji="1" sz="1800" kern="1200">
          <a:solidFill>
            <a:schemeClr val="tx1"/>
          </a:solidFill>
          <a:latin typeface="+mn-lt"/>
          <a:ea typeface="+mn-ea"/>
          <a:cs typeface="+mn-cs"/>
        </a:defRPr>
      </a:lvl5pPr>
      <a:lvl6pPr marL="2282139" algn="l" defTabSz="912853" rtl="0" eaLnBrk="1" latinLnBrk="0" hangingPunct="1">
        <a:defRPr kumimoji="1" sz="1800" kern="1200">
          <a:solidFill>
            <a:schemeClr val="tx1"/>
          </a:solidFill>
          <a:latin typeface="+mn-lt"/>
          <a:ea typeface="+mn-ea"/>
          <a:cs typeface="+mn-cs"/>
        </a:defRPr>
      </a:lvl6pPr>
      <a:lvl7pPr marL="2738575" algn="l" defTabSz="912853" rtl="0" eaLnBrk="1" latinLnBrk="0" hangingPunct="1">
        <a:defRPr kumimoji="1" sz="1800" kern="1200">
          <a:solidFill>
            <a:schemeClr val="tx1"/>
          </a:solidFill>
          <a:latin typeface="+mn-lt"/>
          <a:ea typeface="+mn-ea"/>
          <a:cs typeface="+mn-cs"/>
        </a:defRPr>
      </a:lvl7pPr>
      <a:lvl8pPr marL="3195000" algn="l" defTabSz="912853" rtl="0" eaLnBrk="1" latinLnBrk="0" hangingPunct="1">
        <a:defRPr kumimoji="1" sz="1800" kern="1200">
          <a:solidFill>
            <a:schemeClr val="tx1"/>
          </a:solidFill>
          <a:latin typeface="+mn-lt"/>
          <a:ea typeface="+mn-ea"/>
          <a:cs typeface="+mn-cs"/>
        </a:defRPr>
      </a:lvl8pPr>
      <a:lvl9pPr marL="3651429" algn="l" defTabSz="912853"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14" y="0"/>
            <a:ext cx="9155113" cy="248285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146" tIns="45574" rIns="91146" bIns="45574" anchor="ctr"/>
          <a:lstStyle/>
          <a:p>
            <a:pPr algn="ctr" defTabSz="455735" fontAlgn="auto">
              <a:spcBef>
                <a:spcPts val="0"/>
              </a:spcBef>
              <a:spcAft>
                <a:spcPts val="0"/>
              </a:spcAft>
              <a:defRPr/>
            </a:pPr>
            <a:endParaRPr lang="en-US" sz="1800">
              <a:solidFill>
                <a:prstClr val="white"/>
              </a:solidFill>
              <a:latin typeface="Candara"/>
              <a:sym typeface="Palatino" charset="0"/>
            </a:endParaRPr>
          </a:p>
        </p:txBody>
      </p:sp>
      <p:grpSp>
        <p:nvGrpSpPr>
          <p:cNvPr id="8195" name="Group 15"/>
          <p:cNvGrpSpPr>
            <a:grpSpLocks noChangeAspect="1"/>
          </p:cNvGrpSpPr>
          <p:nvPr/>
        </p:nvGrpSpPr>
        <p:grpSpPr bwMode="auto">
          <a:xfrm>
            <a:off x="14" y="1465277"/>
            <a:ext cx="9155113" cy="1328737"/>
            <a:chOff x="-3905251" y="4294188"/>
            <a:chExt cx="13027839" cy="1892300"/>
          </a:xfrm>
        </p:grpSpPr>
        <p:sp>
          <p:nvSpPr>
            <p:cNvPr id="8201"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202"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sp>
          <p:nvSpPr>
            <p:cNvPr id="8203"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p:nvSpPr>
            <p:cNvPr id="8204"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a:p>
          </p:txBody>
        </p:sp>
        <p:sp useBgFill="1">
          <p:nvSpPr>
            <p:cNvPr id="8205"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a:p>
          </p:txBody>
        </p:sp>
      </p:grpSp>
      <p:sp>
        <p:nvSpPr>
          <p:cNvPr id="8196" name="Title Placeholder 1"/>
          <p:cNvSpPr>
            <a:spLocks noGrp="1"/>
          </p:cNvSpPr>
          <p:nvPr>
            <p:ph type="title"/>
          </p:nvPr>
        </p:nvSpPr>
        <p:spPr bwMode="auto">
          <a:xfrm>
            <a:off x="244489" y="31750"/>
            <a:ext cx="8639175" cy="7921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146" tIns="45574" rIns="91146" bIns="45574" numCol="1" anchor="ctr" anchorCtr="0" compatLnSpc="1">
            <a:prstTxWarp prst="textNoShape">
              <a:avLst/>
            </a:prstTxWarp>
          </a:bodyPr>
          <a:lstStyle/>
          <a:p>
            <a:pPr lvl="0"/>
            <a:r>
              <a:rPr lang="ja-JP" altLang="en-US"/>
              <a:t>マスター タイトルの書式設定</a:t>
            </a:r>
            <a:endParaRPr lang="en-US"/>
          </a:p>
        </p:txBody>
      </p:sp>
      <p:sp>
        <p:nvSpPr>
          <p:cNvPr id="4" name="Date Placeholder 3"/>
          <p:cNvSpPr>
            <a:spLocks noGrp="1"/>
          </p:cNvSpPr>
          <p:nvPr>
            <p:ph type="dt" sz="half" idx="2"/>
          </p:nvPr>
        </p:nvSpPr>
        <p:spPr>
          <a:xfrm>
            <a:off x="5164152" y="6250002"/>
            <a:ext cx="3786187" cy="365125"/>
          </a:xfrm>
          <a:prstGeom prst="rect">
            <a:avLst/>
          </a:prstGeom>
        </p:spPr>
        <p:txBody>
          <a:bodyPr vert="horz" lIns="91146" tIns="45574" rIns="91146" bIns="45574" rtlCol="0" anchor="ctr"/>
          <a:lstStyle>
            <a:lvl1pPr algn="r" defTabSz="455735" fontAlgn="auto">
              <a:spcBef>
                <a:spcPts val="0"/>
              </a:spcBef>
              <a:spcAft>
                <a:spcPts val="0"/>
              </a:spcAft>
              <a:defRPr sz="1000">
                <a:solidFill>
                  <a:srgbClr val="073E87"/>
                </a:solidFill>
                <a:latin typeface="Candara"/>
                <a:ea typeface="HGP明朝E"/>
                <a:cs typeface="ヒラギノ明朝 ProN W3" charset="0"/>
                <a:sym typeface="Palatino" charset="0"/>
              </a:defRPr>
            </a:lvl1pPr>
          </a:lstStyle>
          <a:p>
            <a:pPr>
              <a:defRPr/>
            </a:pPr>
            <a:fld id="{AE03B691-65BA-234E-B8CF-ABAEF5807ECE}" type="datetime1">
              <a:rPr lang="ja-JP" altLang="en-US" smtClean="0"/>
              <a:t>2017/12/18</a:t>
            </a:fld>
            <a:endParaRPr lang="ja-JP" altLang="en-US"/>
          </a:p>
        </p:txBody>
      </p:sp>
      <p:sp>
        <p:nvSpPr>
          <p:cNvPr id="5" name="Footer Placeholder 4"/>
          <p:cNvSpPr>
            <a:spLocks noGrp="1"/>
          </p:cNvSpPr>
          <p:nvPr>
            <p:ph type="ftr" sz="quarter" idx="3"/>
          </p:nvPr>
        </p:nvSpPr>
        <p:spPr>
          <a:xfrm>
            <a:off x="193676" y="6250002"/>
            <a:ext cx="3786188" cy="365125"/>
          </a:xfrm>
          <a:prstGeom prst="rect">
            <a:avLst/>
          </a:prstGeom>
        </p:spPr>
        <p:txBody>
          <a:bodyPr vert="horz" lIns="91146" tIns="45574" rIns="91146" bIns="45574" rtlCol="0" anchor="ctr"/>
          <a:lstStyle>
            <a:lvl1pPr algn="l" defTabSz="455735" fontAlgn="auto">
              <a:spcBef>
                <a:spcPts val="0"/>
              </a:spcBef>
              <a:spcAft>
                <a:spcPts val="0"/>
              </a:spcAft>
              <a:defRPr sz="1000">
                <a:solidFill>
                  <a:srgbClr val="073E87"/>
                </a:solidFill>
                <a:latin typeface="Candara"/>
                <a:ea typeface="HGP明朝E"/>
                <a:cs typeface="ヒラギノ明朝 ProN W3" charset="0"/>
                <a:sym typeface="Palatino" charset="0"/>
              </a:defRPr>
            </a:lvl1pPr>
          </a:lstStyle>
          <a:p>
            <a:pPr>
              <a:defRPr/>
            </a:pPr>
            <a:r>
              <a:rPr lang="en-US" altLang="ja-JP" smtClean="0"/>
              <a:t>KEK-TRIUMF Scientific Symposium</a:t>
            </a:r>
            <a:endParaRPr lang="ja-JP" altLang="en-US"/>
          </a:p>
        </p:txBody>
      </p:sp>
      <p:sp>
        <p:nvSpPr>
          <p:cNvPr id="6" name="Slide Number Placeholder 5"/>
          <p:cNvSpPr>
            <a:spLocks noGrp="1"/>
          </p:cNvSpPr>
          <p:nvPr>
            <p:ph type="sldNum" sz="quarter" idx="4"/>
          </p:nvPr>
        </p:nvSpPr>
        <p:spPr>
          <a:xfrm>
            <a:off x="8513777" y="6488127"/>
            <a:ext cx="630237" cy="365125"/>
          </a:xfrm>
          <a:prstGeom prst="rect">
            <a:avLst/>
          </a:prstGeom>
        </p:spPr>
        <p:txBody>
          <a:bodyPr vert="horz" lIns="91146" tIns="45574" rIns="91146" bIns="45574" rtlCol="0" anchor="ctr"/>
          <a:lstStyle>
            <a:lvl1pPr algn="ctr" defTabSz="455735" fontAlgn="auto">
              <a:spcBef>
                <a:spcPts val="0"/>
              </a:spcBef>
              <a:spcAft>
                <a:spcPts val="0"/>
              </a:spcAft>
              <a:defRPr sz="1000">
                <a:solidFill>
                  <a:srgbClr val="073E87"/>
                </a:solidFill>
                <a:latin typeface="ヒラギノ角ゴ Pro W3"/>
                <a:ea typeface="ヒラギノ角ゴ Pro W3"/>
                <a:cs typeface="ヒラギノ角ゴ Pro W3"/>
                <a:sym typeface="Palatino" charset="0"/>
              </a:defRPr>
            </a:lvl1pPr>
          </a:lstStyle>
          <a:p>
            <a:pPr>
              <a:defRPr/>
            </a:pPr>
            <a:fld id="{5092A760-2C20-2541-B374-4D5543C7536C}" type="slidenum">
              <a:rPr lang="ja-JP" altLang="en-US"/>
              <a:pPr>
                <a:defRPr/>
              </a:pPr>
              <a:t>‹#›</a:t>
            </a:fld>
            <a:endParaRPr lang="ja-JP" altLang="en-US" dirty="0"/>
          </a:p>
        </p:txBody>
      </p:sp>
      <p:sp>
        <p:nvSpPr>
          <p:cNvPr id="8200" name="Text Placeholder 2"/>
          <p:cNvSpPr>
            <a:spLocks noGrp="1"/>
          </p:cNvSpPr>
          <p:nvPr>
            <p:ph type="body" idx="1"/>
          </p:nvPr>
        </p:nvSpPr>
        <p:spPr bwMode="auto">
          <a:xfrm>
            <a:off x="871538" y="2674952"/>
            <a:ext cx="7408862" cy="34512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146" tIns="45574" rIns="91146" bIns="45574"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Tree>
  </p:cSld>
  <p:clrMap bg1="lt1" tx1="dk1" bg2="lt2" tx2="dk2" accent1="accent1" accent2="accent2" accent3="accent3" accent4="accent4" accent5="accent5" accent6="accent6" hlink="hlink" folHlink="folHlink"/>
  <p:sldLayoutIdLst>
    <p:sldLayoutId id="2147485513" r:id="rId1"/>
    <p:sldLayoutId id="2147485514" r:id="rId2"/>
    <p:sldLayoutId id="2147485515" r:id="rId3"/>
    <p:sldLayoutId id="2147485516" r:id="rId4"/>
    <p:sldLayoutId id="2147485517" r:id="rId5"/>
    <p:sldLayoutId id="2147485518" r:id="rId6"/>
    <p:sldLayoutId id="2147485519" r:id="rId7"/>
    <p:sldLayoutId id="2147485520" r:id="rId8"/>
    <p:sldLayoutId id="2147485521" r:id="rId9"/>
    <p:sldLayoutId id="2147485522" r:id="rId10"/>
    <p:sldLayoutId id="2147485523" r:id="rId11"/>
  </p:sldLayoutIdLst>
  <p:hf sldNum="0" hdr="0" dt="0"/>
  <p:txStyles>
    <p:titleStyle>
      <a:lvl1pPr algn="ctr" defTabSz="910570" rtl="0" fontAlgn="base">
        <a:spcBef>
          <a:spcPct val="0"/>
        </a:spcBef>
        <a:spcAft>
          <a:spcPct val="0"/>
        </a:spcAft>
        <a:defRPr kumimoji="1" sz="4400" kern="1200">
          <a:solidFill>
            <a:srgbClr val="FFFFFF"/>
          </a:solidFill>
          <a:latin typeface="+mj-lt"/>
          <a:ea typeface="+mj-ea"/>
          <a:cs typeface="HGP明朝E" charset="0"/>
        </a:defRPr>
      </a:lvl1pPr>
      <a:lvl2pPr algn="ctr" defTabSz="910570" rtl="0" fontAlgn="base">
        <a:spcBef>
          <a:spcPct val="0"/>
        </a:spcBef>
        <a:spcAft>
          <a:spcPct val="0"/>
        </a:spcAft>
        <a:defRPr kumimoji="1" sz="4400">
          <a:solidFill>
            <a:srgbClr val="FFFFFF"/>
          </a:solidFill>
          <a:latin typeface="Candara" charset="0"/>
          <a:ea typeface="HGP明朝E" charset="0"/>
          <a:cs typeface="HGP明朝E" charset="0"/>
        </a:defRPr>
      </a:lvl2pPr>
      <a:lvl3pPr algn="ctr" defTabSz="910570" rtl="0" fontAlgn="base">
        <a:spcBef>
          <a:spcPct val="0"/>
        </a:spcBef>
        <a:spcAft>
          <a:spcPct val="0"/>
        </a:spcAft>
        <a:defRPr kumimoji="1" sz="4400">
          <a:solidFill>
            <a:srgbClr val="FFFFFF"/>
          </a:solidFill>
          <a:latin typeface="Candara" charset="0"/>
          <a:ea typeface="HGP明朝E" charset="0"/>
          <a:cs typeface="HGP明朝E" charset="0"/>
        </a:defRPr>
      </a:lvl3pPr>
      <a:lvl4pPr algn="ctr" defTabSz="910570" rtl="0" fontAlgn="base">
        <a:spcBef>
          <a:spcPct val="0"/>
        </a:spcBef>
        <a:spcAft>
          <a:spcPct val="0"/>
        </a:spcAft>
        <a:defRPr kumimoji="1" sz="4400">
          <a:solidFill>
            <a:srgbClr val="FFFFFF"/>
          </a:solidFill>
          <a:latin typeface="Candara" charset="0"/>
          <a:ea typeface="HGP明朝E" charset="0"/>
          <a:cs typeface="HGP明朝E" charset="0"/>
        </a:defRPr>
      </a:lvl4pPr>
      <a:lvl5pPr algn="ctr" defTabSz="910570" rtl="0" fontAlgn="base">
        <a:spcBef>
          <a:spcPct val="0"/>
        </a:spcBef>
        <a:spcAft>
          <a:spcPct val="0"/>
        </a:spcAft>
        <a:defRPr kumimoji="1" sz="4400">
          <a:solidFill>
            <a:srgbClr val="FFFFFF"/>
          </a:solidFill>
          <a:latin typeface="Candara" charset="0"/>
          <a:ea typeface="HGP明朝E" charset="0"/>
          <a:cs typeface="HGP明朝E" charset="0"/>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2854" indent="-272854" algn="l" defTabSz="910570" rtl="0" fontAlgn="base">
        <a:spcBef>
          <a:spcPct val="20000"/>
        </a:spcBef>
        <a:spcAft>
          <a:spcPct val="0"/>
        </a:spcAft>
        <a:buClr>
          <a:schemeClr val="accent1"/>
        </a:buClr>
        <a:buSzPct val="100000"/>
        <a:buFont typeface="Symbol" charset="0"/>
        <a:buChar char=""/>
        <a:defRPr kumimoji="1" sz="2400" kern="1200">
          <a:solidFill>
            <a:schemeClr val="tx2"/>
          </a:solidFill>
          <a:latin typeface="+mn-lt"/>
          <a:ea typeface="+mn-ea"/>
          <a:cs typeface="HGP明朝E" charset="0"/>
        </a:defRPr>
      </a:lvl1pPr>
      <a:lvl2pPr marL="574264" indent="-272854" algn="l" defTabSz="910570" rtl="0" fontAlgn="base">
        <a:spcBef>
          <a:spcPct val="20000"/>
        </a:spcBef>
        <a:spcAft>
          <a:spcPct val="0"/>
        </a:spcAft>
        <a:buClr>
          <a:schemeClr val="accent1"/>
        </a:buClr>
        <a:buSzPct val="100000"/>
        <a:buFont typeface="Symbol" charset="0"/>
        <a:buChar char=""/>
        <a:defRPr kumimoji="1" sz="2200" kern="1200">
          <a:solidFill>
            <a:schemeClr val="tx2"/>
          </a:solidFill>
          <a:latin typeface="+mn-lt"/>
          <a:ea typeface="+mn-ea"/>
          <a:cs typeface="HGP明朝E" charset="0"/>
        </a:defRPr>
      </a:lvl2pPr>
      <a:lvl3pPr marL="851879" indent="-226847" algn="l" defTabSz="910570" rtl="0" fontAlgn="base">
        <a:spcBef>
          <a:spcPct val="20000"/>
        </a:spcBef>
        <a:spcAft>
          <a:spcPct val="0"/>
        </a:spcAft>
        <a:buClr>
          <a:schemeClr val="accent1"/>
        </a:buClr>
        <a:buSzPct val="100000"/>
        <a:buFont typeface="Symbol" charset="0"/>
        <a:buChar char=""/>
        <a:defRPr kumimoji="1" sz="2000" kern="1200">
          <a:solidFill>
            <a:schemeClr val="tx2"/>
          </a:solidFill>
          <a:latin typeface="+mn-lt"/>
          <a:ea typeface="+mn-ea"/>
          <a:cs typeface="HGP明朝E" charset="0"/>
        </a:defRPr>
      </a:lvl3pPr>
      <a:lvl4pPr marL="1139013" indent="-226847" algn="l" defTabSz="910570" rtl="0" fontAlgn="base">
        <a:spcBef>
          <a:spcPct val="20000"/>
        </a:spcBef>
        <a:spcAft>
          <a:spcPct val="0"/>
        </a:spcAft>
        <a:buClr>
          <a:schemeClr val="accent1"/>
        </a:buClr>
        <a:buSzPct val="100000"/>
        <a:buFont typeface="Symbol" charset="0"/>
        <a:buChar char=""/>
        <a:defRPr kumimoji="1" kern="1200">
          <a:solidFill>
            <a:schemeClr val="tx2"/>
          </a:solidFill>
          <a:latin typeface="+mn-lt"/>
          <a:ea typeface="+mn-ea"/>
          <a:cs typeface="HGP明朝E" charset="0"/>
        </a:defRPr>
      </a:lvl4pPr>
      <a:lvl5pPr marL="1457869" indent="-226847" algn="l" defTabSz="910570" rtl="0" fontAlgn="base">
        <a:spcBef>
          <a:spcPct val="20000"/>
        </a:spcBef>
        <a:spcAft>
          <a:spcPct val="0"/>
        </a:spcAft>
        <a:buClr>
          <a:schemeClr val="accent1"/>
        </a:buClr>
        <a:buSzPct val="100000"/>
        <a:buFont typeface="Symbol" charset="0"/>
        <a:buChar char=""/>
        <a:defRPr kumimoji="1" sz="1600" kern="1200">
          <a:solidFill>
            <a:schemeClr val="tx2"/>
          </a:solidFill>
          <a:latin typeface="+mn-lt"/>
          <a:ea typeface="+mn-ea"/>
          <a:cs typeface="HGP明朝E" charset="0"/>
        </a:defRPr>
      </a:lvl5pPr>
      <a:lvl6pPr marL="1777435" indent="-227866" algn="l" defTabSz="911498"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096465" indent="-227866" algn="l" defTabSz="911498"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15482" indent="-227866" algn="l" defTabSz="911498"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34515" indent="-227866" algn="l" defTabSz="911498"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1498" rtl="0" eaLnBrk="1" latinLnBrk="0" hangingPunct="1">
        <a:defRPr kumimoji="1" sz="1800" kern="1200">
          <a:solidFill>
            <a:schemeClr val="tx1"/>
          </a:solidFill>
          <a:latin typeface="+mn-lt"/>
          <a:ea typeface="+mn-ea"/>
          <a:cs typeface="+mn-cs"/>
        </a:defRPr>
      </a:lvl1pPr>
      <a:lvl2pPr marL="455735" algn="l" defTabSz="911498" rtl="0" eaLnBrk="1" latinLnBrk="0" hangingPunct="1">
        <a:defRPr kumimoji="1" sz="1800" kern="1200">
          <a:solidFill>
            <a:schemeClr val="tx1"/>
          </a:solidFill>
          <a:latin typeface="+mn-lt"/>
          <a:ea typeface="+mn-ea"/>
          <a:cs typeface="+mn-cs"/>
        </a:defRPr>
      </a:lvl2pPr>
      <a:lvl3pPr marL="911498" algn="l" defTabSz="911498" rtl="0" eaLnBrk="1" latinLnBrk="0" hangingPunct="1">
        <a:defRPr kumimoji="1" sz="1800" kern="1200">
          <a:solidFill>
            <a:schemeClr val="tx1"/>
          </a:solidFill>
          <a:latin typeface="+mn-lt"/>
          <a:ea typeface="+mn-ea"/>
          <a:cs typeface="+mn-cs"/>
        </a:defRPr>
      </a:lvl3pPr>
      <a:lvl4pPr marL="1367260" algn="l" defTabSz="911498" rtl="0" eaLnBrk="1" latinLnBrk="0" hangingPunct="1">
        <a:defRPr kumimoji="1" sz="1800" kern="1200">
          <a:solidFill>
            <a:schemeClr val="tx1"/>
          </a:solidFill>
          <a:latin typeface="+mn-lt"/>
          <a:ea typeface="+mn-ea"/>
          <a:cs typeface="+mn-cs"/>
        </a:defRPr>
      </a:lvl4pPr>
      <a:lvl5pPr marL="1823005" algn="l" defTabSz="911498" rtl="0" eaLnBrk="1" latinLnBrk="0" hangingPunct="1">
        <a:defRPr kumimoji="1" sz="1800" kern="1200">
          <a:solidFill>
            <a:schemeClr val="tx1"/>
          </a:solidFill>
          <a:latin typeface="+mn-lt"/>
          <a:ea typeface="+mn-ea"/>
          <a:cs typeface="+mn-cs"/>
        </a:defRPr>
      </a:lvl5pPr>
      <a:lvl6pPr marL="2278763" algn="l" defTabSz="911498" rtl="0" eaLnBrk="1" latinLnBrk="0" hangingPunct="1">
        <a:defRPr kumimoji="1" sz="1800" kern="1200">
          <a:solidFill>
            <a:schemeClr val="tx1"/>
          </a:solidFill>
          <a:latin typeface="+mn-lt"/>
          <a:ea typeface="+mn-ea"/>
          <a:cs typeface="+mn-cs"/>
        </a:defRPr>
      </a:lvl6pPr>
      <a:lvl7pPr marL="2734515" algn="l" defTabSz="911498" rtl="0" eaLnBrk="1" latinLnBrk="0" hangingPunct="1">
        <a:defRPr kumimoji="1" sz="1800" kern="1200">
          <a:solidFill>
            <a:schemeClr val="tx1"/>
          </a:solidFill>
          <a:latin typeface="+mn-lt"/>
          <a:ea typeface="+mn-ea"/>
          <a:cs typeface="+mn-cs"/>
        </a:defRPr>
      </a:lvl7pPr>
      <a:lvl8pPr marL="3190261" algn="l" defTabSz="911498" rtl="0" eaLnBrk="1" latinLnBrk="0" hangingPunct="1">
        <a:defRPr kumimoji="1" sz="1800" kern="1200">
          <a:solidFill>
            <a:schemeClr val="tx1"/>
          </a:solidFill>
          <a:latin typeface="+mn-lt"/>
          <a:ea typeface="+mn-ea"/>
          <a:cs typeface="+mn-cs"/>
        </a:defRPr>
      </a:lvl8pPr>
      <a:lvl9pPr marL="3646007" algn="l" defTabSz="911498"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bwMode="auto">
          <a:xfrm>
            <a:off x="455414" y="1848445"/>
            <a:ext cx="8233172" cy="3170039"/>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35635" tIns="35635" rIns="35635" bIns="35635" numCol="1" anchor="ctr" anchorCtr="0" compatLnSpc="1">
            <a:prstTxWarp prst="textNoShape">
              <a:avLst/>
            </a:prstTxWarp>
          </a:bodyPr>
          <a:lstStyle/>
          <a:p>
            <a:pPr lvl="0"/>
            <a:r>
              <a:rPr lang="en-US" altLang="ja-JP">
                <a:sym typeface="Palatino" charset="0"/>
              </a:rPr>
              <a:t>Click to edit Master title style</a:t>
            </a:r>
          </a:p>
        </p:txBody>
      </p:sp>
    </p:spTree>
    <p:extLst>
      <p:ext uri="{BB962C8B-B14F-4D97-AF65-F5344CB8AC3E}">
        <p14:creationId xmlns:p14="http://schemas.microsoft.com/office/powerpoint/2010/main" val="2845907598"/>
      </p:ext>
    </p:extLst>
  </p:cSld>
  <p:clrMap bg1="lt1" tx1="dk1" bg2="lt2" tx2="dk2" accent1="accent1" accent2="accent2" accent3="accent3" accent4="accent4" accent5="accent5" accent6="accent6" hlink="hlink" folHlink="folHlink"/>
  <p:sldLayoutIdLst>
    <p:sldLayoutId id="2147485598" r:id="rId1"/>
    <p:sldLayoutId id="2147485599" r:id="rId2"/>
    <p:sldLayoutId id="2147485600" r:id="rId3"/>
    <p:sldLayoutId id="2147485601" r:id="rId4"/>
    <p:sldLayoutId id="2147485602" r:id="rId5"/>
    <p:sldLayoutId id="2147485603" r:id="rId6"/>
    <p:sldLayoutId id="2147485604" r:id="rId7"/>
    <p:sldLayoutId id="2147485605" r:id="rId8"/>
    <p:sldLayoutId id="2147485606" r:id="rId9"/>
    <p:sldLayoutId id="2147485607" r:id="rId10"/>
    <p:sldLayoutId id="2147485608" r:id="rId11"/>
  </p:sldLayoutIdLst>
  <p:transition/>
  <p:hf sldNum="0" hdr="0" dt="0"/>
  <p:txStyles>
    <p:titleStyle>
      <a:lvl1pPr algn="ctr" rtl="0" eaLnBrk="0" fontAlgn="base" hangingPunct="0">
        <a:spcBef>
          <a:spcPct val="0"/>
        </a:spcBef>
        <a:spcAft>
          <a:spcPct val="0"/>
        </a:spcAft>
        <a:defRPr kumimoji="1" sz="5300">
          <a:solidFill>
            <a:schemeClr val="tx1"/>
          </a:solidFill>
          <a:latin typeface="+mj-lt"/>
          <a:ea typeface="+mj-ea"/>
          <a:cs typeface="+mj-cs"/>
          <a:sym typeface="Palatino" charset="0"/>
        </a:defRPr>
      </a:lvl1pPr>
      <a:lvl2pPr algn="ctr" rtl="0" eaLnBrk="0" fontAlgn="base" hangingPunct="0">
        <a:spcBef>
          <a:spcPct val="0"/>
        </a:spcBef>
        <a:spcAft>
          <a:spcPct val="0"/>
        </a:spcAft>
        <a:defRPr kumimoji="1" sz="5300">
          <a:solidFill>
            <a:schemeClr val="tx1"/>
          </a:solidFill>
          <a:latin typeface="Palatino" charset="0"/>
          <a:ea typeface="ヒラギノ明朝 ProN W3" charset="0"/>
          <a:cs typeface="ヒラギノ明朝 ProN W3" charset="0"/>
          <a:sym typeface="Palatino" charset="0"/>
        </a:defRPr>
      </a:lvl2pPr>
      <a:lvl3pPr algn="ctr" rtl="0" eaLnBrk="0" fontAlgn="base" hangingPunct="0">
        <a:spcBef>
          <a:spcPct val="0"/>
        </a:spcBef>
        <a:spcAft>
          <a:spcPct val="0"/>
        </a:spcAft>
        <a:defRPr kumimoji="1" sz="5300">
          <a:solidFill>
            <a:schemeClr val="tx1"/>
          </a:solidFill>
          <a:latin typeface="Palatino" charset="0"/>
          <a:ea typeface="ヒラギノ明朝 ProN W3" charset="0"/>
          <a:cs typeface="ヒラギノ明朝 ProN W3" charset="0"/>
          <a:sym typeface="Palatino" charset="0"/>
        </a:defRPr>
      </a:lvl3pPr>
      <a:lvl4pPr algn="ctr" rtl="0" eaLnBrk="0" fontAlgn="base" hangingPunct="0">
        <a:spcBef>
          <a:spcPct val="0"/>
        </a:spcBef>
        <a:spcAft>
          <a:spcPct val="0"/>
        </a:spcAft>
        <a:defRPr kumimoji="1" sz="5300">
          <a:solidFill>
            <a:schemeClr val="tx1"/>
          </a:solidFill>
          <a:latin typeface="Palatino" charset="0"/>
          <a:ea typeface="ヒラギノ明朝 ProN W3" charset="0"/>
          <a:cs typeface="ヒラギノ明朝 ProN W3" charset="0"/>
          <a:sym typeface="Palatino" charset="0"/>
        </a:defRPr>
      </a:lvl4pPr>
      <a:lvl5pPr algn="ctr" rtl="0" eaLnBrk="0" fontAlgn="base" hangingPunct="0">
        <a:spcBef>
          <a:spcPct val="0"/>
        </a:spcBef>
        <a:spcAft>
          <a:spcPct val="0"/>
        </a:spcAft>
        <a:defRPr kumimoji="1" sz="5300">
          <a:solidFill>
            <a:schemeClr val="tx1"/>
          </a:solidFill>
          <a:latin typeface="Palatino" charset="0"/>
          <a:ea typeface="ヒラギノ明朝 ProN W3" charset="0"/>
          <a:cs typeface="ヒラギノ明朝 ProN W3" charset="0"/>
          <a:sym typeface="Palatino" charset="0"/>
        </a:defRPr>
      </a:lvl5pPr>
      <a:lvl6pPr marL="320761" algn="ctr" rtl="0" fontAlgn="base">
        <a:spcBef>
          <a:spcPct val="0"/>
        </a:spcBef>
        <a:spcAft>
          <a:spcPct val="0"/>
        </a:spcAft>
        <a:defRPr sz="5300">
          <a:solidFill>
            <a:schemeClr val="tx1"/>
          </a:solidFill>
          <a:latin typeface="Palatino" charset="0"/>
          <a:ea typeface="ヒラギノ明朝 ProN W3" charset="0"/>
          <a:cs typeface="ヒラギノ明朝 ProN W3" charset="0"/>
          <a:sym typeface="Palatino" charset="0"/>
        </a:defRPr>
      </a:lvl6pPr>
      <a:lvl7pPr marL="641529" algn="ctr" rtl="0" fontAlgn="base">
        <a:spcBef>
          <a:spcPct val="0"/>
        </a:spcBef>
        <a:spcAft>
          <a:spcPct val="0"/>
        </a:spcAft>
        <a:defRPr sz="5300">
          <a:solidFill>
            <a:schemeClr val="tx1"/>
          </a:solidFill>
          <a:latin typeface="Palatino" charset="0"/>
          <a:ea typeface="ヒラギノ明朝 ProN W3" charset="0"/>
          <a:cs typeface="ヒラギノ明朝 ProN W3" charset="0"/>
          <a:sym typeface="Palatino" charset="0"/>
        </a:defRPr>
      </a:lvl7pPr>
      <a:lvl8pPr marL="962298" algn="ctr" rtl="0" fontAlgn="base">
        <a:spcBef>
          <a:spcPct val="0"/>
        </a:spcBef>
        <a:spcAft>
          <a:spcPct val="0"/>
        </a:spcAft>
        <a:defRPr sz="5300">
          <a:solidFill>
            <a:schemeClr val="tx1"/>
          </a:solidFill>
          <a:latin typeface="Palatino" charset="0"/>
          <a:ea typeface="ヒラギノ明朝 ProN W3" charset="0"/>
          <a:cs typeface="ヒラギノ明朝 ProN W3" charset="0"/>
          <a:sym typeface="Palatino" charset="0"/>
        </a:defRPr>
      </a:lvl8pPr>
      <a:lvl9pPr marL="1283066" algn="ctr" rtl="0" fontAlgn="base">
        <a:spcBef>
          <a:spcPct val="0"/>
        </a:spcBef>
        <a:spcAft>
          <a:spcPct val="0"/>
        </a:spcAft>
        <a:defRPr sz="5300">
          <a:solidFill>
            <a:schemeClr val="tx1"/>
          </a:solidFill>
          <a:latin typeface="Palatino" charset="0"/>
          <a:ea typeface="ヒラギノ明朝 ProN W3" charset="0"/>
          <a:cs typeface="ヒラギノ明朝 ProN W3" charset="0"/>
          <a:sym typeface="Palatino" charset="0"/>
        </a:defRPr>
      </a:lvl9pPr>
    </p:titleStyle>
    <p:bodyStyle>
      <a:lvl1pPr marL="237613" indent="-237613" algn="ctr" rtl="0" eaLnBrk="0" fontAlgn="base" hangingPunct="0">
        <a:lnSpc>
          <a:spcPct val="120000"/>
        </a:lnSpc>
        <a:spcBef>
          <a:spcPct val="0"/>
        </a:spcBef>
        <a:spcAft>
          <a:spcPct val="0"/>
        </a:spcAft>
        <a:defRPr sz="2200" i="1">
          <a:solidFill>
            <a:schemeClr val="tx1"/>
          </a:solidFill>
          <a:latin typeface="+mn-lt"/>
          <a:ea typeface="+mn-ea"/>
          <a:cs typeface="+mn-cs"/>
          <a:sym typeface="Hoefler Text" charset="0"/>
        </a:defRPr>
      </a:lvl1pPr>
      <a:lvl2pPr marL="518732" indent="-197453" algn="ctr" rtl="0" eaLnBrk="0" fontAlgn="base" hangingPunct="0">
        <a:lnSpc>
          <a:spcPct val="120000"/>
        </a:lnSpc>
        <a:spcBef>
          <a:spcPct val="0"/>
        </a:spcBef>
        <a:spcAft>
          <a:spcPct val="0"/>
        </a:spcAft>
        <a:defRPr sz="2200" i="1">
          <a:solidFill>
            <a:schemeClr val="tx1"/>
          </a:solidFill>
          <a:latin typeface="+mn-lt"/>
          <a:ea typeface="+mn-ea"/>
          <a:cs typeface="+mn-cs"/>
          <a:sym typeface="Hoefler Text" charset="0"/>
        </a:defRPr>
      </a:lvl2pPr>
      <a:lvl3pPr marL="799844" indent="-157292" algn="ctr" rtl="0" eaLnBrk="0" fontAlgn="base" hangingPunct="0">
        <a:lnSpc>
          <a:spcPct val="120000"/>
        </a:lnSpc>
        <a:spcBef>
          <a:spcPct val="0"/>
        </a:spcBef>
        <a:spcAft>
          <a:spcPct val="0"/>
        </a:spcAft>
        <a:defRPr sz="2200" i="1">
          <a:solidFill>
            <a:schemeClr val="tx1"/>
          </a:solidFill>
          <a:latin typeface="+mn-lt"/>
          <a:ea typeface="+mn-ea"/>
          <a:cs typeface="+mn-cs"/>
          <a:sym typeface="Hoefler Text" charset="0"/>
        </a:defRPr>
      </a:lvl3pPr>
      <a:lvl4pPr marL="1121124" indent="-157292" algn="ctr" rtl="0" eaLnBrk="0" fontAlgn="base" hangingPunct="0">
        <a:lnSpc>
          <a:spcPct val="120000"/>
        </a:lnSpc>
        <a:spcBef>
          <a:spcPct val="0"/>
        </a:spcBef>
        <a:spcAft>
          <a:spcPct val="0"/>
        </a:spcAft>
        <a:defRPr sz="2200" i="1">
          <a:solidFill>
            <a:schemeClr val="tx1"/>
          </a:solidFill>
          <a:latin typeface="+mn-lt"/>
          <a:ea typeface="+mn-ea"/>
          <a:cs typeface="+mn-cs"/>
          <a:sym typeface="Hoefler Text" charset="0"/>
        </a:defRPr>
      </a:lvl4pPr>
      <a:lvl5pPr marL="1442396" indent="-157292" algn="ctr" rtl="0" eaLnBrk="0" fontAlgn="base" hangingPunct="0">
        <a:lnSpc>
          <a:spcPct val="120000"/>
        </a:lnSpc>
        <a:spcBef>
          <a:spcPct val="0"/>
        </a:spcBef>
        <a:spcAft>
          <a:spcPct val="0"/>
        </a:spcAft>
        <a:defRPr sz="2200" i="1">
          <a:solidFill>
            <a:schemeClr val="tx1"/>
          </a:solidFill>
          <a:latin typeface="+mn-lt"/>
          <a:ea typeface="+mn-ea"/>
          <a:cs typeface="+mn-cs"/>
          <a:sym typeface="Hoefler Text" charset="0"/>
        </a:defRPr>
      </a:lvl5pPr>
      <a:lvl6pPr marL="320761" algn="ctr" rtl="0" fontAlgn="base">
        <a:lnSpc>
          <a:spcPct val="120000"/>
        </a:lnSpc>
        <a:spcBef>
          <a:spcPct val="0"/>
        </a:spcBef>
        <a:spcAft>
          <a:spcPct val="0"/>
        </a:spcAft>
        <a:defRPr sz="2200" i="1">
          <a:solidFill>
            <a:schemeClr val="tx1"/>
          </a:solidFill>
          <a:latin typeface="+mn-lt"/>
          <a:ea typeface="+mn-ea"/>
          <a:cs typeface="+mn-cs"/>
          <a:sym typeface="Hoefler Text" charset="0"/>
        </a:defRPr>
      </a:lvl6pPr>
      <a:lvl7pPr marL="641529" algn="ctr" rtl="0" fontAlgn="base">
        <a:lnSpc>
          <a:spcPct val="120000"/>
        </a:lnSpc>
        <a:spcBef>
          <a:spcPct val="0"/>
        </a:spcBef>
        <a:spcAft>
          <a:spcPct val="0"/>
        </a:spcAft>
        <a:defRPr sz="2200" i="1">
          <a:solidFill>
            <a:schemeClr val="tx1"/>
          </a:solidFill>
          <a:latin typeface="+mn-lt"/>
          <a:ea typeface="+mn-ea"/>
          <a:cs typeface="+mn-cs"/>
          <a:sym typeface="Hoefler Text" charset="0"/>
        </a:defRPr>
      </a:lvl7pPr>
      <a:lvl8pPr marL="962298" algn="ctr" rtl="0" fontAlgn="base">
        <a:lnSpc>
          <a:spcPct val="120000"/>
        </a:lnSpc>
        <a:spcBef>
          <a:spcPct val="0"/>
        </a:spcBef>
        <a:spcAft>
          <a:spcPct val="0"/>
        </a:spcAft>
        <a:defRPr sz="2200" i="1">
          <a:solidFill>
            <a:schemeClr val="tx1"/>
          </a:solidFill>
          <a:latin typeface="+mn-lt"/>
          <a:ea typeface="+mn-ea"/>
          <a:cs typeface="+mn-cs"/>
          <a:sym typeface="Hoefler Text" charset="0"/>
        </a:defRPr>
      </a:lvl8pPr>
      <a:lvl9pPr marL="1283066" algn="ctr" rtl="0" fontAlgn="base">
        <a:lnSpc>
          <a:spcPct val="120000"/>
        </a:lnSpc>
        <a:spcBef>
          <a:spcPct val="0"/>
        </a:spcBef>
        <a:spcAft>
          <a:spcPct val="0"/>
        </a:spcAft>
        <a:defRPr sz="2200" i="1">
          <a:solidFill>
            <a:schemeClr val="tx1"/>
          </a:solidFill>
          <a:latin typeface="+mn-lt"/>
          <a:ea typeface="+mn-ea"/>
          <a:cs typeface="+mn-cs"/>
          <a:sym typeface="Hoefler Text" charset="0"/>
        </a:defRPr>
      </a:lvl9pPr>
    </p:bodyStyle>
    <p:otherStyle>
      <a:defPPr>
        <a:defRPr lang="ja-JP"/>
      </a:defPPr>
      <a:lvl1pPr marL="0" algn="l" defTabSz="320761" rtl="0" eaLnBrk="1" latinLnBrk="0" hangingPunct="1">
        <a:defRPr kumimoji="1" sz="1300" kern="1200">
          <a:solidFill>
            <a:schemeClr val="tx1"/>
          </a:solidFill>
          <a:latin typeface="+mn-lt"/>
          <a:ea typeface="+mn-ea"/>
          <a:cs typeface="+mn-cs"/>
        </a:defRPr>
      </a:lvl1pPr>
      <a:lvl2pPr marL="320761" algn="l" defTabSz="320761" rtl="0" eaLnBrk="1" latinLnBrk="0" hangingPunct="1">
        <a:defRPr kumimoji="1" sz="1300" kern="1200">
          <a:solidFill>
            <a:schemeClr val="tx1"/>
          </a:solidFill>
          <a:latin typeface="+mn-lt"/>
          <a:ea typeface="+mn-ea"/>
          <a:cs typeface="+mn-cs"/>
        </a:defRPr>
      </a:lvl2pPr>
      <a:lvl3pPr marL="641529" algn="l" defTabSz="320761" rtl="0" eaLnBrk="1" latinLnBrk="0" hangingPunct="1">
        <a:defRPr kumimoji="1" sz="1300" kern="1200">
          <a:solidFill>
            <a:schemeClr val="tx1"/>
          </a:solidFill>
          <a:latin typeface="+mn-lt"/>
          <a:ea typeface="+mn-ea"/>
          <a:cs typeface="+mn-cs"/>
        </a:defRPr>
      </a:lvl3pPr>
      <a:lvl4pPr marL="962298" algn="l" defTabSz="320761" rtl="0" eaLnBrk="1" latinLnBrk="0" hangingPunct="1">
        <a:defRPr kumimoji="1" sz="1300" kern="1200">
          <a:solidFill>
            <a:schemeClr val="tx1"/>
          </a:solidFill>
          <a:latin typeface="+mn-lt"/>
          <a:ea typeface="+mn-ea"/>
          <a:cs typeface="+mn-cs"/>
        </a:defRPr>
      </a:lvl4pPr>
      <a:lvl5pPr marL="1283066" algn="l" defTabSz="320761" rtl="0" eaLnBrk="1" latinLnBrk="0" hangingPunct="1">
        <a:defRPr kumimoji="1" sz="1300" kern="1200">
          <a:solidFill>
            <a:schemeClr val="tx1"/>
          </a:solidFill>
          <a:latin typeface="+mn-lt"/>
          <a:ea typeface="+mn-ea"/>
          <a:cs typeface="+mn-cs"/>
        </a:defRPr>
      </a:lvl5pPr>
      <a:lvl6pPr marL="1603838" algn="l" defTabSz="320761" rtl="0" eaLnBrk="1" latinLnBrk="0" hangingPunct="1">
        <a:defRPr kumimoji="1" sz="1300" kern="1200">
          <a:solidFill>
            <a:schemeClr val="tx1"/>
          </a:solidFill>
          <a:latin typeface="+mn-lt"/>
          <a:ea typeface="+mn-ea"/>
          <a:cs typeface="+mn-cs"/>
        </a:defRPr>
      </a:lvl6pPr>
      <a:lvl7pPr marL="1924599" algn="l" defTabSz="320761" rtl="0" eaLnBrk="1" latinLnBrk="0" hangingPunct="1">
        <a:defRPr kumimoji="1" sz="1300" kern="1200">
          <a:solidFill>
            <a:schemeClr val="tx1"/>
          </a:solidFill>
          <a:latin typeface="+mn-lt"/>
          <a:ea typeface="+mn-ea"/>
          <a:cs typeface="+mn-cs"/>
        </a:defRPr>
      </a:lvl7pPr>
      <a:lvl8pPr marL="2245371" algn="l" defTabSz="320761" rtl="0" eaLnBrk="1" latinLnBrk="0" hangingPunct="1">
        <a:defRPr kumimoji="1" sz="1300" kern="1200">
          <a:solidFill>
            <a:schemeClr val="tx1"/>
          </a:solidFill>
          <a:latin typeface="+mn-lt"/>
          <a:ea typeface="+mn-ea"/>
          <a:cs typeface="+mn-cs"/>
        </a:defRPr>
      </a:lvl8pPr>
      <a:lvl9pPr marL="2566135" algn="l" defTabSz="320761" rtl="0" eaLnBrk="1" latinLnBrk="0" hangingPunct="1">
        <a:defRPr kumimoji="1"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bwMode="auto">
          <a:xfrm>
            <a:off x="457647" y="90427"/>
            <a:ext cx="8228707" cy="1510233"/>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694" tIns="50694" rIns="91227" bIns="50694" numCol="1" anchor="ctr" anchorCtr="0" compatLnSpc="1">
            <a:prstTxWarp prst="textNoShape">
              <a:avLst/>
            </a:prstTxWarp>
          </a:bodyPr>
          <a:lstStyle/>
          <a:p>
            <a:pPr lvl="0"/>
            <a:r>
              <a:rPr lang="en-US" altLang="ja-JP">
                <a:sym typeface="Arial" charset="0"/>
              </a:rPr>
              <a:t>Click to edit Master title style</a:t>
            </a:r>
          </a:p>
        </p:txBody>
      </p:sp>
      <p:sp>
        <p:nvSpPr>
          <p:cNvPr id="14338" name="Rectangle 2"/>
          <p:cNvSpPr>
            <a:spLocks noGrp="1" noChangeArrowheads="1"/>
          </p:cNvSpPr>
          <p:nvPr>
            <p:ph type="body" idx="1"/>
          </p:nvPr>
        </p:nvSpPr>
        <p:spPr bwMode="auto">
          <a:xfrm>
            <a:off x="457647" y="1600647"/>
            <a:ext cx="8228707" cy="5257354"/>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694" tIns="50694" rIns="91227" bIns="50694"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4339" name="Text Box 3"/>
          <p:cNvSpPr txBox="1">
            <a:spLocks noGrp="1" noChangeArrowheads="1"/>
          </p:cNvSpPr>
          <p:nvPr>
            <p:ph type="sldNum" sz="quarter" idx="4"/>
          </p:nvPr>
        </p:nvSpPr>
        <p:spPr bwMode="auto">
          <a:xfrm>
            <a:off x="7477498" y="6245214"/>
            <a:ext cx="283518" cy="2790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91227" tIns="45614" rIns="91227" bIns="45614" numCol="1" anchor="t" anchorCtr="0" compatLnSpc="1">
            <a:prstTxWarp prst="textNoShape">
              <a:avLst/>
            </a:prstTxWarp>
          </a:bodyPr>
          <a:lstStyle>
            <a:lvl1pPr algn="ctr">
              <a:defRPr kumimoji="0" sz="1200">
                <a:solidFill>
                  <a:srgbClr val="000000"/>
                </a:solidFill>
                <a:latin typeface="Arial" charset="0"/>
                <a:ea typeface="ヒラギノ明朝 ProN W3" charset="0"/>
                <a:cs typeface="Arial" charset="0"/>
                <a:sym typeface="Arial" charset="0"/>
              </a:defRPr>
            </a:lvl1pPr>
            <a:lvl2pPr marL="521600" indent="-200612">
              <a:defRPr kumimoji="1" sz="2200">
                <a:solidFill>
                  <a:srgbClr val="424D43"/>
                </a:solidFill>
                <a:latin typeface="Palatino" charset="0"/>
                <a:ea typeface="ヒラギノ明朝 ProN W3" charset="0"/>
                <a:cs typeface="ヒラギノ明朝 ProN W3" charset="0"/>
                <a:sym typeface="Palatino" charset="0"/>
              </a:defRPr>
            </a:lvl2pPr>
            <a:lvl3pPr marL="802454" indent="-160491">
              <a:defRPr kumimoji="1" sz="2200">
                <a:solidFill>
                  <a:srgbClr val="424D43"/>
                </a:solidFill>
                <a:latin typeface="Palatino" charset="0"/>
                <a:ea typeface="ヒラギノ明朝 ProN W3" charset="0"/>
                <a:cs typeface="ヒラギノ明朝 ProN W3" charset="0"/>
                <a:sym typeface="Palatino" charset="0"/>
              </a:defRPr>
            </a:lvl3pPr>
            <a:lvl4pPr marL="1123431" indent="-160491">
              <a:defRPr kumimoji="1" sz="2200">
                <a:solidFill>
                  <a:srgbClr val="424D43"/>
                </a:solidFill>
                <a:latin typeface="Palatino" charset="0"/>
                <a:ea typeface="ヒラギノ明朝 ProN W3" charset="0"/>
                <a:cs typeface="ヒラギノ明朝 ProN W3" charset="0"/>
                <a:sym typeface="Palatino" charset="0"/>
              </a:defRPr>
            </a:lvl4pPr>
            <a:lvl5pPr marL="1444412" indent="-160491">
              <a:defRPr kumimoji="1" sz="2200">
                <a:solidFill>
                  <a:srgbClr val="424D43"/>
                </a:solidFill>
                <a:latin typeface="Palatino" charset="0"/>
                <a:ea typeface="ヒラギノ明朝 ProN W3" charset="0"/>
                <a:cs typeface="ヒラギノ明朝 ProN W3" charset="0"/>
                <a:sym typeface="Palatino" charset="0"/>
              </a:defRPr>
            </a:lvl5pPr>
            <a:lvl6pPr marL="1765405" indent="-160491"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6pPr>
            <a:lvl7pPr marL="2086371" indent="-160491"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7pPr>
            <a:lvl8pPr marL="2407360" indent="-160491"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8pPr>
            <a:lvl9pPr marL="2728332" indent="-160491"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9pPr>
          </a:lstStyle>
          <a:p>
            <a:pPr defTabSz="913930">
              <a:defRPr/>
            </a:pPr>
            <a:fld id="{319B7FC2-56DE-F543-BD07-AC4934F17B54}" type="slidenum">
              <a:rPr lang="en-US" altLang="ja-JP" smtClean="0"/>
              <a:pPr defTabSz="913930">
                <a:defRPr/>
              </a:pPr>
              <a:t>‹#›</a:t>
            </a:fld>
            <a:endParaRPr lang="en-US" altLang="ja-JP"/>
          </a:p>
        </p:txBody>
      </p:sp>
    </p:spTree>
    <p:extLst>
      <p:ext uri="{BB962C8B-B14F-4D97-AF65-F5344CB8AC3E}">
        <p14:creationId xmlns:p14="http://schemas.microsoft.com/office/powerpoint/2010/main" val="585790252"/>
      </p:ext>
    </p:extLst>
  </p:cSld>
  <p:clrMap bg1="lt1" tx1="dk1" bg2="lt2" tx2="dk2" accent1="accent1" accent2="accent2" accent3="accent3" accent4="accent4" accent5="accent5" accent6="accent6" hlink="hlink" folHlink="folHlink"/>
  <p:sldLayoutIdLst>
    <p:sldLayoutId id="2147485622" r:id="rId1"/>
    <p:sldLayoutId id="2147485623" r:id="rId2"/>
    <p:sldLayoutId id="2147485624" r:id="rId3"/>
    <p:sldLayoutId id="2147485625" r:id="rId4"/>
    <p:sldLayoutId id="2147485626" r:id="rId5"/>
    <p:sldLayoutId id="2147485627" r:id="rId6"/>
    <p:sldLayoutId id="2147485628" r:id="rId7"/>
    <p:sldLayoutId id="2147485629" r:id="rId8"/>
    <p:sldLayoutId id="2147485630" r:id="rId9"/>
    <p:sldLayoutId id="2147485631" r:id="rId10"/>
    <p:sldLayoutId id="2147485632" r:id="rId11"/>
  </p:sldLayoutIdLst>
  <p:transition/>
  <p:hf sldNum="0" hdr="0" dt="0"/>
  <p:txStyles>
    <p:titleStyle>
      <a:lvl1pPr marL="35691" indent="-35691" algn="l" rtl="0" eaLnBrk="0" fontAlgn="base" hangingPunct="0">
        <a:spcBef>
          <a:spcPct val="0"/>
        </a:spcBef>
        <a:spcAft>
          <a:spcPct val="0"/>
        </a:spcAft>
        <a:defRPr sz="4200" b="1">
          <a:solidFill>
            <a:schemeClr val="tx1"/>
          </a:solidFill>
          <a:latin typeface="+mj-lt"/>
          <a:ea typeface="+mj-ea"/>
          <a:cs typeface="+mj-cs"/>
          <a:sym typeface="Arial" charset="0"/>
        </a:defRPr>
      </a:lvl1pPr>
      <a:lvl2pPr marL="35691" indent="-35691" algn="l" rtl="0" eaLnBrk="0" fontAlgn="base" hangingPunct="0">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2pPr>
      <a:lvl3pPr marL="35691" indent="-35691" algn="l" rtl="0" eaLnBrk="0" fontAlgn="base" hangingPunct="0">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3pPr>
      <a:lvl4pPr marL="35691" indent="-35691" algn="l" rtl="0" eaLnBrk="0" fontAlgn="base" hangingPunct="0">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4pPr>
      <a:lvl5pPr marL="35691" indent="-35691" algn="l" rtl="0" eaLnBrk="0" fontAlgn="base" hangingPunct="0">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5pPr>
      <a:lvl6pPr marL="495726" algn="l" rtl="0" fontAlgn="base">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6pPr>
      <a:lvl7pPr marL="951891" algn="l" rtl="0" fontAlgn="base">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7pPr>
      <a:lvl8pPr marL="1408047" algn="l" rtl="0" fontAlgn="base">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8pPr>
      <a:lvl9pPr marL="1864199" algn="l" rtl="0" fontAlgn="base">
        <a:spcBef>
          <a:spcPct val="0"/>
        </a:spcBef>
        <a:spcAft>
          <a:spcPct val="0"/>
        </a:spcAft>
        <a:defRPr sz="4200" b="1">
          <a:solidFill>
            <a:schemeClr val="tx1"/>
          </a:solidFill>
          <a:latin typeface="Arial" charset="0"/>
          <a:ea typeface="ヒラギノ角ゴ ProN W6" charset="0"/>
          <a:cs typeface="ヒラギノ角ゴ ProN W6" charset="0"/>
          <a:sym typeface="Arial" charset="0"/>
        </a:defRPr>
      </a:lvl9pPr>
    </p:titleStyle>
    <p:bodyStyle>
      <a:lvl1pPr marL="378135" indent="-339090" algn="l" rtl="0" eaLnBrk="0" fontAlgn="base" hangingPunct="0">
        <a:spcBef>
          <a:spcPts val="703"/>
        </a:spcBef>
        <a:spcAft>
          <a:spcPct val="0"/>
        </a:spcAft>
        <a:buClr>
          <a:srgbClr val="000066"/>
        </a:buClr>
        <a:buSzPct val="100000"/>
        <a:buFont typeface="Wingdings" charset="0"/>
        <a:buChar char="n"/>
        <a:defRPr sz="3000" b="1">
          <a:solidFill>
            <a:schemeClr val="tx1"/>
          </a:solidFill>
          <a:latin typeface="+mn-lt"/>
          <a:ea typeface="+mn-ea"/>
          <a:cs typeface="+mn-cs"/>
          <a:sym typeface="Arial" charset="0"/>
        </a:defRPr>
      </a:lvl1pPr>
      <a:lvl2pPr marL="727262" indent="-281090" algn="l" rtl="0" eaLnBrk="0" fontAlgn="base" hangingPunct="0">
        <a:spcBef>
          <a:spcPts val="598"/>
        </a:spcBef>
        <a:spcAft>
          <a:spcPct val="0"/>
        </a:spcAft>
        <a:buClr>
          <a:srgbClr val="003399"/>
        </a:buClr>
        <a:buSzPct val="100000"/>
        <a:buFont typeface="Wingdings" charset="0"/>
        <a:buChar char="n"/>
        <a:defRPr sz="2600" b="1">
          <a:solidFill>
            <a:schemeClr val="tx1"/>
          </a:solidFill>
          <a:latin typeface="+mn-lt"/>
          <a:ea typeface="+mn-ea"/>
          <a:cs typeface="+mn-cs"/>
          <a:sym typeface="Arial" charset="0"/>
        </a:defRPr>
      </a:lvl2pPr>
      <a:lvl3pPr marL="1126581" indent="-224197" algn="l" rtl="0" eaLnBrk="0" fontAlgn="base" hangingPunct="0">
        <a:spcBef>
          <a:spcPts val="598"/>
        </a:spcBef>
        <a:spcAft>
          <a:spcPct val="0"/>
        </a:spcAft>
        <a:buClr>
          <a:srgbClr val="3366CC"/>
        </a:buClr>
        <a:buSzPct val="100000"/>
        <a:buFont typeface="Wingdings" charset="0"/>
        <a:buChar char="n"/>
        <a:defRPr sz="2200" b="1">
          <a:solidFill>
            <a:schemeClr val="tx1"/>
          </a:solidFill>
          <a:latin typeface="+mn-lt"/>
          <a:ea typeface="+mn-ea"/>
          <a:cs typeface="+mn-cs"/>
          <a:sym typeface="Arial" charset="0"/>
        </a:defRPr>
      </a:lvl3pPr>
      <a:lvl4pPr marL="1582794" indent="-224197" algn="l" rtl="0" eaLnBrk="0" fontAlgn="base" hangingPunct="0">
        <a:spcBef>
          <a:spcPts val="501"/>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4pPr>
      <a:lvl5pPr marL="2040123" indent="-224197" algn="l" rtl="0" eaLnBrk="0" fontAlgn="base" hangingPunct="0">
        <a:spcBef>
          <a:spcPts val="501"/>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5pPr>
      <a:lvl6pPr marL="2497728" indent="-228067" algn="l" rtl="0" fontAlgn="base">
        <a:spcBef>
          <a:spcPts val="500"/>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6pPr>
      <a:lvl7pPr marL="2953872" indent="-228067" algn="l" rtl="0" fontAlgn="base">
        <a:spcBef>
          <a:spcPts val="500"/>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7pPr>
      <a:lvl8pPr marL="3410018" indent="-228067" algn="l" rtl="0" fontAlgn="base">
        <a:spcBef>
          <a:spcPts val="500"/>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8pPr>
      <a:lvl9pPr marL="3866175" indent="-228067" algn="l" rtl="0" fontAlgn="base">
        <a:spcBef>
          <a:spcPts val="500"/>
        </a:spcBef>
        <a:spcAft>
          <a:spcPct val="0"/>
        </a:spcAft>
        <a:buClr>
          <a:srgbClr val="0099CC"/>
        </a:buClr>
        <a:buSzPct val="100000"/>
        <a:buFont typeface="Wingdings" charset="0"/>
        <a:buChar char="n"/>
        <a:defRPr b="1">
          <a:solidFill>
            <a:schemeClr val="tx1"/>
          </a:solidFill>
          <a:latin typeface="+mn-lt"/>
          <a:ea typeface="+mn-ea"/>
          <a:cs typeface="+mn-cs"/>
          <a:sym typeface="Arial" charset="0"/>
        </a:defRPr>
      </a:lvl9pPr>
    </p:bodyStyle>
    <p:otherStyle>
      <a:defPPr>
        <a:defRPr lang="ja-JP"/>
      </a:defPPr>
      <a:lvl1pPr marL="0" algn="l" defTabSz="456135" rtl="0" eaLnBrk="1" latinLnBrk="0" hangingPunct="1">
        <a:defRPr kumimoji="1" sz="1800" kern="1200">
          <a:solidFill>
            <a:schemeClr val="tx1"/>
          </a:solidFill>
          <a:latin typeface="+mn-lt"/>
          <a:ea typeface="+mn-ea"/>
          <a:cs typeface="+mn-cs"/>
        </a:defRPr>
      </a:lvl1pPr>
      <a:lvl2pPr marL="456135" algn="l" defTabSz="456135" rtl="0" eaLnBrk="1" latinLnBrk="0" hangingPunct="1">
        <a:defRPr kumimoji="1" sz="1800" kern="1200">
          <a:solidFill>
            <a:schemeClr val="tx1"/>
          </a:solidFill>
          <a:latin typeface="+mn-lt"/>
          <a:ea typeface="+mn-ea"/>
          <a:cs typeface="+mn-cs"/>
        </a:defRPr>
      </a:lvl2pPr>
      <a:lvl3pPr marL="912293" algn="l" defTabSz="456135" rtl="0" eaLnBrk="1" latinLnBrk="0" hangingPunct="1">
        <a:defRPr kumimoji="1" sz="1800" kern="1200">
          <a:solidFill>
            <a:schemeClr val="tx1"/>
          </a:solidFill>
          <a:latin typeface="+mn-lt"/>
          <a:ea typeface="+mn-ea"/>
          <a:cs typeface="+mn-cs"/>
        </a:defRPr>
      </a:lvl3pPr>
      <a:lvl4pPr marL="1368450" algn="l" defTabSz="456135" rtl="0" eaLnBrk="1" latinLnBrk="0" hangingPunct="1">
        <a:defRPr kumimoji="1" sz="1800" kern="1200">
          <a:solidFill>
            <a:schemeClr val="tx1"/>
          </a:solidFill>
          <a:latin typeface="+mn-lt"/>
          <a:ea typeface="+mn-ea"/>
          <a:cs typeface="+mn-cs"/>
        </a:defRPr>
      </a:lvl4pPr>
      <a:lvl5pPr marL="1824594" algn="l" defTabSz="456135" rtl="0" eaLnBrk="1" latinLnBrk="0" hangingPunct="1">
        <a:defRPr kumimoji="1" sz="1800" kern="1200">
          <a:solidFill>
            <a:schemeClr val="tx1"/>
          </a:solidFill>
          <a:latin typeface="+mn-lt"/>
          <a:ea typeface="+mn-ea"/>
          <a:cs typeface="+mn-cs"/>
        </a:defRPr>
      </a:lvl5pPr>
      <a:lvl6pPr marL="2280738" algn="l" defTabSz="456135" rtl="0" eaLnBrk="1" latinLnBrk="0" hangingPunct="1">
        <a:defRPr kumimoji="1" sz="1800" kern="1200">
          <a:solidFill>
            <a:schemeClr val="tx1"/>
          </a:solidFill>
          <a:latin typeface="+mn-lt"/>
          <a:ea typeface="+mn-ea"/>
          <a:cs typeface="+mn-cs"/>
        </a:defRPr>
      </a:lvl6pPr>
      <a:lvl7pPr marL="2736895" algn="l" defTabSz="456135" rtl="0" eaLnBrk="1" latinLnBrk="0" hangingPunct="1">
        <a:defRPr kumimoji="1" sz="1800" kern="1200">
          <a:solidFill>
            <a:schemeClr val="tx1"/>
          </a:solidFill>
          <a:latin typeface="+mn-lt"/>
          <a:ea typeface="+mn-ea"/>
          <a:cs typeface="+mn-cs"/>
        </a:defRPr>
      </a:lvl7pPr>
      <a:lvl8pPr marL="3193039" algn="l" defTabSz="456135" rtl="0" eaLnBrk="1" latinLnBrk="0" hangingPunct="1">
        <a:defRPr kumimoji="1" sz="1800" kern="1200">
          <a:solidFill>
            <a:schemeClr val="tx1"/>
          </a:solidFill>
          <a:latin typeface="+mn-lt"/>
          <a:ea typeface="+mn-ea"/>
          <a:cs typeface="+mn-cs"/>
        </a:defRPr>
      </a:lvl8pPr>
      <a:lvl9pPr marL="3649185" algn="l" defTabSz="456135"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457647" y="90426"/>
            <a:ext cx="8228707" cy="1510233"/>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722" tIns="50722" rIns="91241" bIns="50722" numCol="1" anchor="ctr" anchorCtr="0" compatLnSpc="1">
            <a:prstTxWarp prst="textNoShape">
              <a:avLst/>
            </a:prstTxWarp>
          </a:bodyPr>
          <a:lstStyle/>
          <a:p>
            <a:pPr lvl="0"/>
            <a:r>
              <a:rPr lang="en-US" altLang="ja-JP">
                <a:sym typeface="Arial" charset="0"/>
              </a:rPr>
              <a:t>Click to edit Master title style</a:t>
            </a:r>
          </a:p>
        </p:txBody>
      </p:sp>
      <p:sp>
        <p:nvSpPr>
          <p:cNvPr id="3074" name="Rectangle 2"/>
          <p:cNvSpPr>
            <a:spLocks noGrp="1" noChangeArrowheads="1"/>
          </p:cNvSpPr>
          <p:nvPr>
            <p:ph type="body" idx="1"/>
          </p:nvPr>
        </p:nvSpPr>
        <p:spPr bwMode="auto">
          <a:xfrm>
            <a:off x="457647" y="1600647"/>
            <a:ext cx="8228707" cy="5257354"/>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722" tIns="50722" rIns="91241" bIns="50722"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3075" name="Text Box 3"/>
          <p:cNvSpPr txBox="1">
            <a:spLocks noGrp="1" noChangeArrowheads="1"/>
          </p:cNvSpPr>
          <p:nvPr>
            <p:ph type="sldNum" sz="quarter" idx="4"/>
          </p:nvPr>
        </p:nvSpPr>
        <p:spPr bwMode="auto">
          <a:xfrm>
            <a:off x="7462986" y="6245213"/>
            <a:ext cx="312539" cy="304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91283" tIns="45642" rIns="91283" bIns="45642" numCol="1" anchor="t" anchorCtr="0" compatLnSpc="1">
            <a:prstTxWarp prst="textNoShape">
              <a:avLst/>
            </a:prstTxWarp>
          </a:bodyPr>
          <a:lstStyle>
            <a:lvl1pPr algn="ctr">
              <a:defRPr kumimoji="0" sz="1400">
                <a:solidFill>
                  <a:srgbClr val="000000"/>
                </a:solidFill>
                <a:latin typeface="Arial" charset="0"/>
                <a:ea typeface="ヒラギノ明朝 ProN W3" charset="0"/>
                <a:cs typeface="Arial" charset="0"/>
                <a:sym typeface="Arial" charset="0"/>
              </a:defRPr>
            </a:lvl1pPr>
            <a:lvl2pPr marL="521627" indent="-200622">
              <a:defRPr kumimoji="1" sz="2200">
                <a:solidFill>
                  <a:srgbClr val="424D43"/>
                </a:solidFill>
                <a:latin typeface="Palatino" charset="0"/>
                <a:ea typeface="ヒラギノ明朝 ProN W3" charset="0"/>
                <a:cs typeface="ヒラギノ明朝 ProN W3" charset="0"/>
                <a:sym typeface="Palatino" charset="0"/>
              </a:defRPr>
            </a:lvl2pPr>
            <a:lvl3pPr marL="802495" indent="-160499">
              <a:defRPr kumimoji="1" sz="2200">
                <a:solidFill>
                  <a:srgbClr val="424D43"/>
                </a:solidFill>
                <a:latin typeface="Palatino" charset="0"/>
                <a:ea typeface="ヒラギノ明朝 ProN W3" charset="0"/>
                <a:cs typeface="ヒラギノ明朝 ProN W3" charset="0"/>
                <a:sym typeface="Palatino" charset="0"/>
              </a:defRPr>
            </a:lvl3pPr>
            <a:lvl4pPr marL="1123488" indent="-160499">
              <a:defRPr kumimoji="1" sz="2200">
                <a:solidFill>
                  <a:srgbClr val="424D43"/>
                </a:solidFill>
                <a:latin typeface="Palatino" charset="0"/>
                <a:ea typeface="ヒラギノ明朝 ProN W3" charset="0"/>
                <a:cs typeface="ヒラギノ明朝 ProN W3" charset="0"/>
                <a:sym typeface="Palatino" charset="0"/>
              </a:defRPr>
            </a:lvl4pPr>
            <a:lvl5pPr marL="1444486" indent="-160499">
              <a:defRPr kumimoji="1" sz="2200">
                <a:solidFill>
                  <a:srgbClr val="424D43"/>
                </a:solidFill>
                <a:latin typeface="Palatino" charset="0"/>
                <a:ea typeface="ヒラギノ明朝 ProN W3" charset="0"/>
                <a:cs typeface="ヒラギノ明朝 ProN W3" charset="0"/>
                <a:sym typeface="Palatino" charset="0"/>
              </a:defRPr>
            </a:lvl5pPr>
            <a:lvl6pPr marL="1765495" indent="-160499"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6pPr>
            <a:lvl7pPr marL="2086477" indent="-160499"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7pPr>
            <a:lvl8pPr marL="2407483" indent="-160499"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8pPr>
            <a:lvl9pPr marL="2728472" indent="-160499" fontAlgn="base">
              <a:spcBef>
                <a:spcPct val="0"/>
              </a:spcBef>
              <a:spcAft>
                <a:spcPct val="0"/>
              </a:spcAft>
              <a:defRPr kumimoji="1" sz="2200">
                <a:solidFill>
                  <a:srgbClr val="424D43"/>
                </a:solidFill>
                <a:latin typeface="Palatino" charset="0"/>
                <a:ea typeface="ヒラギノ明朝 ProN W3" charset="0"/>
                <a:cs typeface="ヒラギノ明朝 ProN W3" charset="0"/>
                <a:sym typeface="Palatino" charset="0"/>
              </a:defRPr>
            </a:lvl9pPr>
          </a:lstStyle>
          <a:p>
            <a:pPr defTabSz="914024">
              <a:defRPr/>
            </a:pPr>
            <a:fld id="{F753F425-A6E1-A349-B7EB-9CA22716FD33}" type="slidenum">
              <a:rPr lang="en-US" altLang="ja-JP" smtClean="0"/>
              <a:pPr defTabSz="914024">
                <a:defRPr/>
              </a:pPr>
              <a:t>‹#›</a:t>
            </a:fld>
            <a:endParaRPr lang="en-US" altLang="ja-JP"/>
          </a:p>
        </p:txBody>
      </p:sp>
    </p:spTree>
    <p:extLst>
      <p:ext uri="{BB962C8B-B14F-4D97-AF65-F5344CB8AC3E}">
        <p14:creationId xmlns:p14="http://schemas.microsoft.com/office/powerpoint/2010/main" val="2482458580"/>
      </p:ext>
    </p:extLst>
  </p:cSld>
  <p:clrMap bg1="lt1" tx1="dk1" bg2="lt2" tx2="dk2" accent1="accent1" accent2="accent2" accent3="accent3" accent4="accent4" accent5="accent5" accent6="accent6" hlink="hlink" folHlink="folHlink"/>
  <p:sldLayoutIdLst>
    <p:sldLayoutId id="2147485634" r:id="rId1"/>
    <p:sldLayoutId id="2147485635" r:id="rId2"/>
    <p:sldLayoutId id="2147485636" r:id="rId3"/>
    <p:sldLayoutId id="2147485637" r:id="rId4"/>
    <p:sldLayoutId id="2147485638" r:id="rId5"/>
    <p:sldLayoutId id="2147485639" r:id="rId6"/>
    <p:sldLayoutId id="2147485640" r:id="rId7"/>
    <p:sldLayoutId id="2147485641" r:id="rId8"/>
    <p:sldLayoutId id="2147485642" r:id="rId9"/>
    <p:sldLayoutId id="2147485643" r:id="rId10"/>
    <p:sldLayoutId id="2147485644" r:id="rId11"/>
  </p:sldLayoutIdLst>
  <p:transition/>
  <p:hf sldNum="0" hdr="0" dt="0"/>
  <p:txStyles>
    <p:titleStyle>
      <a:lvl1pPr marL="35693" indent="-35693" algn="l" rtl="0" eaLnBrk="0" fontAlgn="base" hangingPunct="0">
        <a:spcBef>
          <a:spcPct val="0"/>
        </a:spcBef>
        <a:spcAft>
          <a:spcPct val="0"/>
        </a:spcAft>
        <a:defRPr sz="4400" b="1">
          <a:solidFill>
            <a:schemeClr val="tx1"/>
          </a:solidFill>
          <a:latin typeface="+mj-lt"/>
          <a:ea typeface="+mj-ea"/>
          <a:cs typeface="+mj-cs"/>
          <a:sym typeface="Arial" charset="0"/>
        </a:defRPr>
      </a:lvl1pPr>
      <a:lvl2pPr marL="35693" indent="-35693" algn="l" rtl="0" eaLnBrk="0" fontAlgn="base" hangingPunct="0">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2pPr>
      <a:lvl3pPr marL="35693" indent="-35693" algn="l" rtl="0" eaLnBrk="0" fontAlgn="base" hangingPunct="0">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3pPr>
      <a:lvl4pPr marL="35693" indent="-35693" algn="l" rtl="0" eaLnBrk="0" fontAlgn="base" hangingPunct="0">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4pPr>
      <a:lvl5pPr marL="35693" indent="-35693" algn="l" rtl="0" eaLnBrk="0" fontAlgn="base" hangingPunct="0">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5pPr>
      <a:lvl6pPr marL="496036" algn="l" rtl="0" fontAlgn="base">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6pPr>
      <a:lvl7pPr marL="952476" algn="l" rtl="0" fontAlgn="base">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7pPr>
      <a:lvl8pPr marL="1408911" algn="l" rtl="0" fontAlgn="base">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8pPr>
      <a:lvl9pPr marL="1865342" algn="l" rtl="0" fontAlgn="base">
        <a:spcBef>
          <a:spcPct val="0"/>
        </a:spcBef>
        <a:spcAft>
          <a:spcPct val="0"/>
        </a:spcAft>
        <a:defRPr sz="4400" b="1">
          <a:solidFill>
            <a:schemeClr val="tx1"/>
          </a:solidFill>
          <a:latin typeface="Arial" charset="0"/>
          <a:ea typeface="ヒラギノ角ゴ ProN W6" charset="0"/>
          <a:cs typeface="ヒラギノ角ゴ ProN W6" charset="0"/>
          <a:sym typeface="Arial" charset="0"/>
        </a:defRPr>
      </a:lvl9pPr>
    </p:titleStyle>
    <p:bodyStyle>
      <a:lvl1pPr marL="377037" indent="-336878" algn="l" rtl="0" eaLnBrk="0" fontAlgn="base" hangingPunct="0">
        <a:spcBef>
          <a:spcPts val="703"/>
        </a:spcBef>
        <a:spcAft>
          <a:spcPct val="0"/>
        </a:spcAft>
        <a:buClr>
          <a:srgbClr val="000066"/>
        </a:buClr>
        <a:buSzPct val="100000"/>
        <a:buFont typeface="Wingdings" charset="0"/>
        <a:buChar char="n"/>
        <a:defRPr sz="3200" b="1">
          <a:solidFill>
            <a:schemeClr val="tx1"/>
          </a:solidFill>
          <a:latin typeface="+mn-lt"/>
          <a:ea typeface="+mn-ea"/>
          <a:cs typeface="+mn-cs"/>
          <a:sym typeface="Arial" charset="0"/>
        </a:defRPr>
      </a:lvl1pPr>
      <a:lvl2pPr marL="726183" indent="-279988" algn="l" rtl="0" eaLnBrk="0" fontAlgn="base" hangingPunct="0">
        <a:spcBef>
          <a:spcPts val="598"/>
        </a:spcBef>
        <a:spcAft>
          <a:spcPct val="0"/>
        </a:spcAft>
        <a:buClr>
          <a:srgbClr val="003399"/>
        </a:buClr>
        <a:buSzPct val="100000"/>
        <a:buFont typeface="Wingdings" charset="0"/>
        <a:buChar char="n"/>
        <a:defRPr sz="2800" b="1">
          <a:solidFill>
            <a:schemeClr val="tx1"/>
          </a:solidFill>
          <a:latin typeface="+mn-lt"/>
          <a:ea typeface="+mn-ea"/>
          <a:cs typeface="+mn-cs"/>
          <a:sym typeface="Arial" charset="0"/>
        </a:defRPr>
      </a:lvl2pPr>
      <a:lvl3pPr marL="1125521" indent="-223092" algn="l" rtl="0" eaLnBrk="0" fontAlgn="base" hangingPunct="0">
        <a:spcBef>
          <a:spcPts val="598"/>
        </a:spcBef>
        <a:spcAft>
          <a:spcPct val="0"/>
        </a:spcAft>
        <a:buClr>
          <a:srgbClr val="3366CC"/>
        </a:buClr>
        <a:buSzPct val="100000"/>
        <a:buFont typeface="Wingdings" charset="0"/>
        <a:buChar char="n"/>
        <a:defRPr sz="2400" b="1">
          <a:solidFill>
            <a:schemeClr val="tx1"/>
          </a:solidFill>
          <a:latin typeface="+mn-lt"/>
          <a:ea typeface="+mn-ea"/>
          <a:cs typeface="+mn-cs"/>
          <a:sym typeface="Arial" charset="0"/>
        </a:defRPr>
      </a:lvl3pPr>
      <a:lvl4pPr marL="1582875" indent="-223092" algn="l" rtl="0" eaLnBrk="0" fontAlgn="base" hangingPunct="0">
        <a:spcBef>
          <a:spcPts val="501"/>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4pPr>
      <a:lvl5pPr marL="2039110" indent="-223092" algn="l" rtl="0" eaLnBrk="0" fontAlgn="base" hangingPunct="0">
        <a:spcBef>
          <a:spcPts val="501"/>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5pPr>
      <a:lvl6pPr marL="2497676" indent="-226622" algn="l" rtl="0" fontAlgn="base">
        <a:spcBef>
          <a:spcPts val="500"/>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6pPr>
      <a:lvl7pPr marL="2954106" indent="-226622" algn="l" rtl="0" fontAlgn="base">
        <a:spcBef>
          <a:spcPts val="500"/>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7pPr>
      <a:lvl8pPr marL="3410531" indent="-226622" algn="l" rtl="0" fontAlgn="base">
        <a:spcBef>
          <a:spcPts val="500"/>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8pPr>
      <a:lvl9pPr marL="3866966" indent="-226622" algn="l" rtl="0" fontAlgn="base">
        <a:spcBef>
          <a:spcPts val="500"/>
        </a:spcBef>
        <a:spcAft>
          <a:spcPct val="0"/>
        </a:spcAft>
        <a:buClr>
          <a:srgbClr val="0099CC"/>
        </a:buClr>
        <a:buSzPct val="100000"/>
        <a:buFont typeface="Wingdings" charset="0"/>
        <a:buChar char="n"/>
        <a:defRPr sz="2000" b="1">
          <a:solidFill>
            <a:schemeClr val="tx1"/>
          </a:solidFill>
          <a:latin typeface="+mn-lt"/>
          <a:ea typeface="+mn-ea"/>
          <a:cs typeface="+mn-cs"/>
          <a:sym typeface="Arial" charset="0"/>
        </a:defRPr>
      </a:lvl9pPr>
    </p:bodyStyle>
    <p:otherStyle>
      <a:defPPr>
        <a:defRPr lang="ja-JP"/>
      </a:defPPr>
      <a:lvl1pPr marL="0" algn="l" defTabSz="456419" rtl="0" eaLnBrk="1" latinLnBrk="0" hangingPunct="1">
        <a:defRPr kumimoji="1" sz="1800" kern="1200">
          <a:solidFill>
            <a:schemeClr val="tx1"/>
          </a:solidFill>
          <a:latin typeface="+mn-lt"/>
          <a:ea typeface="+mn-ea"/>
          <a:cs typeface="+mn-cs"/>
        </a:defRPr>
      </a:lvl1pPr>
      <a:lvl2pPr marL="456419" algn="l" defTabSz="456419" rtl="0" eaLnBrk="1" latinLnBrk="0" hangingPunct="1">
        <a:defRPr kumimoji="1" sz="1800" kern="1200">
          <a:solidFill>
            <a:schemeClr val="tx1"/>
          </a:solidFill>
          <a:latin typeface="+mn-lt"/>
          <a:ea typeface="+mn-ea"/>
          <a:cs typeface="+mn-cs"/>
        </a:defRPr>
      </a:lvl2pPr>
      <a:lvl3pPr marL="912853" algn="l" defTabSz="456419" rtl="0" eaLnBrk="1" latinLnBrk="0" hangingPunct="1">
        <a:defRPr kumimoji="1" sz="1800" kern="1200">
          <a:solidFill>
            <a:schemeClr val="tx1"/>
          </a:solidFill>
          <a:latin typeface="+mn-lt"/>
          <a:ea typeface="+mn-ea"/>
          <a:cs typeface="+mn-cs"/>
        </a:defRPr>
      </a:lvl3pPr>
      <a:lvl4pPr marL="1369290" algn="l" defTabSz="456419" rtl="0" eaLnBrk="1" latinLnBrk="0" hangingPunct="1">
        <a:defRPr kumimoji="1" sz="1800" kern="1200">
          <a:solidFill>
            <a:schemeClr val="tx1"/>
          </a:solidFill>
          <a:latin typeface="+mn-lt"/>
          <a:ea typeface="+mn-ea"/>
          <a:cs typeface="+mn-cs"/>
        </a:defRPr>
      </a:lvl4pPr>
      <a:lvl5pPr marL="1825716" algn="l" defTabSz="456419" rtl="0" eaLnBrk="1" latinLnBrk="0" hangingPunct="1">
        <a:defRPr kumimoji="1" sz="1800" kern="1200">
          <a:solidFill>
            <a:schemeClr val="tx1"/>
          </a:solidFill>
          <a:latin typeface="+mn-lt"/>
          <a:ea typeface="+mn-ea"/>
          <a:cs typeface="+mn-cs"/>
        </a:defRPr>
      </a:lvl5pPr>
      <a:lvl6pPr marL="2282139" algn="l" defTabSz="456419" rtl="0" eaLnBrk="1" latinLnBrk="0" hangingPunct="1">
        <a:defRPr kumimoji="1" sz="1800" kern="1200">
          <a:solidFill>
            <a:schemeClr val="tx1"/>
          </a:solidFill>
          <a:latin typeface="+mn-lt"/>
          <a:ea typeface="+mn-ea"/>
          <a:cs typeface="+mn-cs"/>
        </a:defRPr>
      </a:lvl6pPr>
      <a:lvl7pPr marL="2738575" algn="l" defTabSz="456419" rtl="0" eaLnBrk="1" latinLnBrk="0" hangingPunct="1">
        <a:defRPr kumimoji="1" sz="1800" kern="1200">
          <a:solidFill>
            <a:schemeClr val="tx1"/>
          </a:solidFill>
          <a:latin typeface="+mn-lt"/>
          <a:ea typeface="+mn-ea"/>
          <a:cs typeface="+mn-cs"/>
        </a:defRPr>
      </a:lvl7pPr>
      <a:lvl8pPr marL="3195000" algn="l" defTabSz="456419" rtl="0" eaLnBrk="1" latinLnBrk="0" hangingPunct="1">
        <a:defRPr kumimoji="1" sz="1800" kern="1200">
          <a:solidFill>
            <a:schemeClr val="tx1"/>
          </a:solidFill>
          <a:latin typeface="+mn-lt"/>
          <a:ea typeface="+mn-ea"/>
          <a:cs typeface="+mn-cs"/>
        </a:defRPr>
      </a:lvl8pPr>
      <a:lvl9pPr marL="3651429" algn="l" defTabSz="456419"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0269" tIns="45136" rIns="90269" bIns="45136"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448"/>
            <a:ext cx="8229600" cy="4525963"/>
          </a:xfrm>
          <a:prstGeom prst="rect">
            <a:avLst/>
          </a:prstGeom>
        </p:spPr>
        <p:txBody>
          <a:bodyPr vert="horz" lIns="90269" tIns="45136" rIns="90269" bIns="45136"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1" y="6356597"/>
            <a:ext cx="2133600" cy="365125"/>
          </a:xfrm>
          <a:prstGeom prst="rect">
            <a:avLst/>
          </a:prstGeom>
        </p:spPr>
        <p:txBody>
          <a:bodyPr vert="horz" lIns="90269" tIns="45136" rIns="90269" bIns="45136" rtlCol="0" anchor="ctr"/>
          <a:lstStyle>
            <a:lvl1pPr algn="l">
              <a:defRPr sz="1200">
                <a:solidFill>
                  <a:schemeClr val="tx1">
                    <a:tint val="75000"/>
                  </a:schemeClr>
                </a:solidFill>
              </a:defRPr>
            </a:lvl1pPr>
          </a:lstStyle>
          <a:p>
            <a:pPr defTabSz="913827" fontAlgn="auto">
              <a:spcBef>
                <a:spcPts val="0"/>
              </a:spcBef>
              <a:spcAft>
                <a:spcPts val="0"/>
              </a:spcAft>
            </a:pPr>
            <a:fld id="{63A4271A-9F7D-7445-8468-05AC50119FD0}" type="datetime1">
              <a:rPr lang="ja-JP" altLang="en-US" smtClean="0">
                <a:solidFill>
                  <a:prstClr val="black">
                    <a:tint val="75000"/>
                  </a:prstClr>
                </a:solidFill>
                <a:latin typeface="Calibri"/>
                <a:ea typeface="ＭＳ Ｐゴシック"/>
                <a:cs typeface="ＭＳ Ｐゴシック" pitchFamily="-29" charset="-128"/>
                <a:sym typeface="Palatino" charset="0"/>
              </a:rPr>
              <a:t>2017/12/18</a:t>
            </a:fld>
            <a:endParaRPr lang="ja-JP" altLang="en-US">
              <a:solidFill>
                <a:prstClr val="black">
                  <a:tint val="75000"/>
                </a:prstClr>
              </a:solidFill>
              <a:latin typeface="Calibri"/>
              <a:ea typeface="ＭＳ Ｐゴシック"/>
              <a:cs typeface="ＭＳ Ｐゴシック" pitchFamily="-29" charset="-128"/>
              <a:sym typeface="Palatino" charset="0"/>
            </a:endParaRPr>
          </a:p>
        </p:txBody>
      </p:sp>
      <p:sp>
        <p:nvSpPr>
          <p:cNvPr id="5" name="フッター プレースホルダー 4"/>
          <p:cNvSpPr>
            <a:spLocks noGrp="1"/>
          </p:cNvSpPr>
          <p:nvPr>
            <p:ph type="ftr" sz="quarter" idx="3"/>
          </p:nvPr>
        </p:nvSpPr>
        <p:spPr>
          <a:xfrm>
            <a:off x="3124202" y="6356597"/>
            <a:ext cx="2895600" cy="365125"/>
          </a:xfrm>
          <a:prstGeom prst="rect">
            <a:avLst/>
          </a:prstGeom>
        </p:spPr>
        <p:txBody>
          <a:bodyPr vert="horz" lIns="90269" tIns="45136" rIns="90269" bIns="45136" rtlCol="0" anchor="ctr"/>
          <a:lstStyle>
            <a:lvl1pPr algn="ctr">
              <a:defRPr sz="1200">
                <a:solidFill>
                  <a:schemeClr val="tx1">
                    <a:tint val="75000"/>
                  </a:schemeClr>
                </a:solidFill>
              </a:defRPr>
            </a:lvl1pPr>
          </a:lstStyle>
          <a:p>
            <a:pPr defTabSz="913827" fontAlgn="auto">
              <a:spcBef>
                <a:spcPts val="0"/>
              </a:spcBef>
              <a:spcAft>
                <a:spcPts val="0"/>
              </a:spcAft>
            </a:pPr>
            <a:r>
              <a:rPr lang="en-US" altLang="ja-JP" smtClean="0">
                <a:solidFill>
                  <a:prstClr val="black">
                    <a:tint val="75000"/>
                  </a:prstClr>
                </a:solidFill>
                <a:latin typeface="Calibri"/>
                <a:ea typeface="ＭＳ Ｐゴシック"/>
                <a:cs typeface="ＭＳ Ｐゴシック" pitchFamily="-29" charset="-128"/>
                <a:sym typeface="Palatino" charset="0"/>
              </a:rPr>
              <a:t>KEK-TRIUMF Scientific Symposium</a:t>
            </a:r>
            <a:endParaRPr lang="ja-JP" altLang="en-US">
              <a:solidFill>
                <a:prstClr val="black">
                  <a:tint val="75000"/>
                </a:prstClr>
              </a:solidFill>
              <a:latin typeface="Calibri"/>
              <a:ea typeface="ＭＳ Ｐゴシック"/>
              <a:cs typeface="ＭＳ Ｐゴシック" pitchFamily="-29" charset="-128"/>
              <a:sym typeface="Palatino" charset="0"/>
            </a:endParaRPr>
          </a:p>
        </p:txBody>
      </p:sp>
      <p:sp>
        <p:nvSpPr>
          <p:cNvPr id="6" name="スライド番号プレースホルダー 5"/>
          <p:cNvSpPr>
            <a:spLocks noGrp="1"/>
          </p:cNvSpPr>
          <p:nvPr>
            <p:ph type="sldNum" sz="quarter" idx="4"/>
          </p:nvPr>
        </p:nvSpPr>
        <p:spPr>
          <a:xfrm>
            <a:off x="6553200" y="6356597"/>
            <a:ext cx="2133600" cy="365125"/>
          </a:xfrm>
          <a:prstGeom prst="rect">
            <a:avLst/>
          </a:prstGeom>
        </p:spPr>
        <p:txBody>
          <a:bodyPr vert="horz" lIns="90269" tIns="45136" rIns="90269" bIns="45136" rtlCol="0" anchor="ctr"/>
          <a:lstStyle>
            <a:lvl1pPr algn="r">
              <a:defRPr sz="1200">
                <a:solidFill>
                  <a:schemeClr val="tx1">
                    <a:tint val="75000"/>
                  </a:schemeClr>
                </a:solidFill>
              </a:defRPr>
            </a:lvl1pPr>
          </a:lstStyle>
          <a:p>
            <a:pPr defTabSz="913827" fontAlgn="auto">
              <a:spcBef>
                <a:spcPts val="0"/>
              </a:spcBef>
              <a:spcAft>
                <a:spcPts val="0"/>
              </a:spcAft>
            </a:pPr>
            <a:fld id="{E4F7979C-F3EC-414B-A84B-0E2682D28D37}" type="slidenum">
              <a:rPr lang="ja-JP" altLang="en-US" smtClean="0">
                <a:solidFill>
                  <a:prstClr val="black">
                    <a:tint val="75000"/>
                  </a:prstClr>
                </a:solidFill>
                <a:latin typeface="Calibri"/>
                <a:ea typeface="ＭＳ Ｐゴシック"/>
                <a:cs typeface="ＭＳ Ｐゴシック" pitchFamily="-29" charset="-128"/>
                <a:sym typeface="Palatino" charset="0"/>
              </a:rPr>
              <a:pPr defTabSz="913827" fontAlgn="auto">
                <a:spcBef>
                  <a:spcPts val="0"/>
                </a:spcBef>
                <a:spcAft>
                  <a:spcPts val="0"/>
                </a:spcAft>
              </a:pPr>
              <a:t>‹#›</a:t>
            </a:fld>
            <a:endParaRPr lang="ja-JP" altLang="en-US">
              <a:solidFill>
                <a:prstClr val="black">
                  <a:tint val="75000"/>
                </a:prstClr>
              </a:solidFill>
              <a:latin typeface="Calibri"/>
              <a:ea typeface="ＭＳ Ｐゴシック"/>
              <a:cs typeface="ＭＳ Ｐゴシック" pitchFamily="-29" charset="-128"/>
              <a:sym typeface="Palatino" charset="0"/>
            </a:endParaRPr>
          </a:p>
        </p:txBody>
      </p:sp>
    </p:spTree>
    <p:extLst>
      <p:ext uri="{BB962C8B-B14F-4D97-AF65-F5344CB8AC3E}">
        <p14:creationId xmlns:p14="http://schemas.microsoft.com/office/powerpoint/2010/main" val="2130448214"/>
      </p:ext>
    </p:extLst>
  </p:cSld>
  <p:clrMap bg1="lt1" tx1="dk1" bg2="lt2" tx2="dk2" accent1="accent1" accent2="accent2" accent3="accent3" accent4="accent4" accent5="accent5" accent6="accent6" hlink="hlink" folHlink="folHlink"/>
  <p:sldLayoutIdLst>
    <p:sldLayoutId id="2147485781" r:id="rId1"/>
    <p:sldLayoutId id="2147485782" r:id="rId2"/>
    <p:sldLayoutId id="2147485783" r:id="rId3"/>
    <p:sldLayoutId id="2147485784" r:id="rId4"/>
    <p:sldLayoutId id="2147485785" r:id="rId5"/>
    <p:sldLayoutId id="2147485786" r:id="rId6"/>
    <p:sldLayoutId id="2147485787" r:id="rId7"/>
    <p:sldLayoutId id="2147485788" r:id="rId8"/>
    <p:sldLayoutId id="2147485789" r:id="rId9"/>
    <p:sldLayoutId id="2147485790" r:id="rId10"/>
    <p:sldLayoutId id="2147485791" r:id="rId11"/>
    <p:sldLayoutId id="2147485829" r:id="rId12"/>
  </p:sldLayoutIdLst>
  <p:hf sldNum="0" hdr="0" dt="0"/>
  <p:txStyles>
    <p:titleStyle>
      <a:lvl1pPr algn="ctr" defTabSz="902880" rtl="0" eaLnBrk="1" latinLnBrk="0" hangingPunct="1">
        <a:spcBef>
          <a:spcPct val="0"/>
        </a:spcBef>
        <a:buNone/>
        <a:defRPr kumimoji="1" sz="4400" kern="1200">
          <a:solidFill>
            <a:schemeClr val="tx1"/>
          </a:solidFill>
          <a:latin typeface="+mj-lt"/>
          <a:ea typeface="+mj-ea"/>
          <a:cs typeface="+mj-cs"/>
        </a:defRPr>
      </a:lvl1pPr>
    </p:titleStyle>
    <p:bodyStyle>
      <a:lvl1pPr marL="338621" indent="-338621" algn="l" defTabSz="90288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33572" indent="-282233" algn="l" defTabSz="90288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28640" indent="-225672" algn="l" defTabSz="90288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80090"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31554"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482981"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34434"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385896"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37326"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02880" rtl="0" eaLnBrk="1" latinLnBrk="0" hangingPunct="1">
        <a:defRPr kumimoji="1" sz="1800" kern="1200">
          <a:solidFill>
            <a:schemeClr val="tx1"/>
          </a:solidFill>
          <a:latin typeface="+mn-lt"/>
          <a:ea typeface="+mn-ea"/>
          <a:cs typeface="+mn-cs"/>
        </a:defRPr>
      </a:lvl1pPr>
      <a:lvl2pPr marL="451446" algn="l" defTabSz="902880" rtl="0" eaLnBrk="1" latinLnBrk="0" hangingPunct="1">
        <a:defRPr kumimoji="1" sz="1800" kern="1200">
          <a:solidFill>
            <a:schemeClr val="tx1"/>
          </a:solidFill>
          <a:latin typeface="+mn-lt"/>
          <a:ea typeface="+mn-ea"/>
          <a:cs typeface="+mn-cs"/>
        </a:defRPr>
      </a:lvl2pPr>
      <a:lvl3pPr marL="902880" algn="l" defTabSz="902880" rtl="0" eaLnBrk="1" latinLnBrk="0" hangingPunct="1">
        <a:defRPr kumimoji="1" sz="1800" kern="1200">
          <a:solidFill>
            <a:schemeClr val="tx1"/>
          </a:solidFill>
          <a:latin typeface="+mn-lt"/>
          <a:ea typeface="+mn-ea"/>
          <a:cs typeface="+mn-cs"/>
        </a:defRPr>
      </a:lvl3pPr>
      <a:lvl4pPr marL="1354370" algn="l" defTabSz="902880" rtl="0" eaLnBrk="1" latinLnBrk="0" hangingPunct="1">
        <a:defRPr kumimoji="1" sz="1800" kern="1200">
          <a:solidFill>
            <a:schemeClr val="tx1"/>
          </a:solidFill>
          <a:latin typeface="+mn-lt"/>
          <a:ea typeface="+mn-ea"/>
          <a:cs typeface="+mn-cs"/>
        </a:defRPr>
      </a:lvl4pPr>
      <a:lvl5pPr marL="1805818" algn="l" defTabSz="902880" rtl="0" eaLnBrk="1" latinLnBrk="0" hangingPunct="1">
        <a:defRPr kumimoji="1" sz="1800" kern="1200">
          <a:solidFill>
            <a:schemeClr val="tx1"/>
          </a:solidFill>
          <a:latin typeface="+mn-lt"/>
          <a:ea typeface="+mn-ea"/>
          <a:cs typeface="+mn-cs"/>
        </a:defRPr>
      </a:lvl5pPr>
      <a:lvl6pPr marL="2257277" algn="l" defTabSz="902880" rtl="0" eaLnBrk="1" latinLnBrk="0" hangingPunct="1">
        <a:defRPr kumimoji="1" sz="1800" kern="1200">
          <a:solidFill>
            <a:schemeClr val="tx1"/>
          </a:solidFill>
          <a:latin typeface="+mn-lt"/>
          <a:ea typeface="+mn-ea"/>
          <a:cs typeface="+mn-cs"/>
        </a:defRPr>
      </a:lvl6pPr>
      <a:lvl7pPr marL="2708707" algn="l" defTabSz="902880" rtl="0" eaLnBrk="1" latinLnBrk="0" hangingPunct="1">
        <a:defRPr kumimoji="1" sz="1800" kern="1200">
          <a:solidFill>
            <a:schemeClr val="tx1"/>
          </a:solidFill>
          <a:latin typeface="+mn-lt"/>
          <a:ea typeface="+mn-ea"/>
          <a:cs typeface="+mn-cs"/>
        </a:defRPr>
      </a:lvl7pPr>
      <a:lvl8pPr marL="3160159" algn="l" defTabSz="902880" rtl="0" eaLnBrk="1" latinLnBrk="0" hangingPunct="1">
        <a:defRPr kumimoji="1" sz="1800" kern="1200">
          <a:solidFill>
            <a:schemeClr val="tx1"/>
          </a:solidFill>
          <a:latin typeface="+mn-lt"/>
          <a:ea typeface="+mn-ea"/>
          <a:cs typeface="+mn-cs"/>
        </a:defRPr>
      </a:lvl8pPr>
      <a:lvl9pPr marL="3611607" algn="l" defTabSz="90288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8"/>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108">
                <a:solidFill>
                  <a:schemeClr val="tx1">
                    <a:tint val="75000"/>
                  </a:schemeClr>
                </a:solidFill>
              </a:defRPr>
            </a:lvl1pPr>
          </a:lstStyle>
          <a:p>
            <a:pPr defTabSz="844083" fontAlgn="auto">
              <a:spcBef>
                <a:spcPts val="0"/>
              </a:spcBef>
              <a:spcAft>
                <a:spcPts val="0"/>
              </a:spcAft>
            </a:pPr>
            <a:fld id="{99A4A2E8-B6E6-7149-9278-4EDAAEB6BF73}" type="datetime1">
              <a:rPr lang="ja-JP" altLang="en-US" smtClean="0">
                <a:solidFill>
                  <a:prstClr val="black">
                    <a:tint val="75000"/>
                  </a:prstClr>
                </a:solidFill>
                <a:latin typeface="Calibri" panose="020F0502020204030204"/>
                <a:ea typeface="游ゴシック" charset="-128"/>
                <a:cs typeface=""/>
              </a:rPr>
              <a:t>2017/12/18</a:t>
            </a:fld>
            <a:endParaRPr lang="ja-JP" altLang="en-US">
              <a:solidFill>
                <a:prstClr val="black">
                  <a:tint val="75000"/>
                </a:prstClr>
              </a:solidFill>
              <a:latin typeface="Calibri" panose="020F0502020204030204"/>
              <a:ea typeface="游ゴシック" charset="-128"/>
              <a:cs typeface=""/>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1108">
                <a:solidFill>
                  <a:schemeClr val="tx1">
                    <a:tint val="75000"/>
                  </a:schemeClr>
                </a:solidFill>
              </a:defRPr>
            </a:lvl1pPr>
          </a:lstStyle>
          <a:p>
            <a:pPr defTabSz="844083" fontAlgn="auto">
              <a:spcBef>
                <a:spcPts val="0"/>
              </a:spcBef>
              <a:spcAft>
                <a:spcPts val="0"/>
              </a:spcAft>
            </a:pPr>
            <a:r>
              <a:rPr lang="en-US" altLang="ja-JP" smtClean="0">
                <a:solidFill>
                  <a:prstClr val="black">
                    <a:tint val="75000"/>
                  </a:prstClr>
                </a:solidFill>
                <a:latin typeface="Calibri" panose="020F0502020204030204"/>
                <a:ea typeface="游ゴシック" charset="-128"/>
                <a:cs typeface=""/>
              </a:rPr>
              <a:t>KEK-TRIUMF Scientific Symposium</a:t>
            </a:r>
            <a:endParaRPr lang="ja-JP" altLang="en-US">
              <a:solidFill>
                <a:prstClr val="black">
                  <a:tint val="75000"/>
                </a:prstClr>
              </a:solidFill>
              <a:latin typeface="Calibri" panose="020F0502020204030204"/>
              <a:ea typeface="游ゴシック" charset="-128"/>
              <a:cs typeface=""/>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108">
                <a:solidFill>
                  <a:schemeClr val="tx1">
                    <a:tint val="75000"/>
                  </a:schemeClr>
                </a:solidFill>
              </a:defRPr>
            </a:lvl1pPr>
          </a:lstStyle>
          <a:p>
            <a:pPr defTabSz="844083" fontAlgn="auto">
              <a:spcBef>
                <a:spcPts val="0"/>
              </a:spcBef>
              <a:spcAft>
                <a:spcPts val="0"/>
              </a:spcAft>
            </a:pPr>
            <a:fld id="{23347A53-42DC-544C-AF45-DD4328C12CB7}" type="slidenum">
              <a:rPr lang="ja-JP" altLang="en-US" smtClean="0">
                <a:solidFill>
                  <a:prstClr val="black">
                    <a:tint val="75000"/>
                  </a:prstClr>
                </a:solidFill>
                <a:latin typeface="Calibri" panose="020F0502020204030204"/>
                <a:ea typeface="游ゴシック" charset="-128"/>
                <a:cs typeface=""/>
              </a:rPr>
              <a:pPr defTabSz="844083" fontAlgn="auto">
                <a:spcBef>
                  <a:spcPts val="0"/>
                </a:spcBef>
                <a:spcAft>
                  <a:spcPts val="0"/>
                </a:spcAft>
              </a:pPr>
              <a:t>‹#›</a:t>
            </a:fld>
            <a:endParaRPr lang="ja-JP" altLang="en-US">
              <a:solidFill>
                <a:prstClr val="black">
                  <a:tint val="75000"/>
                </a:prstClr>
              </a:solidFill>
              <a:latin typeface="Calibri" panose="020F0502020204030204"/>
              <a:ea typeface="游ゴシック" charset="-128"/>
              <a:cs typeface=""/>
            </a:endParaRPr>
          </a:p>
        </p:txBody>
      </p:sp>
    </p:spTree>
    <p:extLst>
      <p:ext uri="{BB962C8B-B14F-4D97-AF65-F5344CB8AC3E}">
        <p14:creationId xmlns:p14="http://schemas.microsoft.com/office/powerpoint/2010/main" val="1388307261"/>
      </p:ext>
    </p:extLst>
  </p:cSld>
  <p:clrMap bg1="lt1" tx1="dk1" bg2="lt2" tx2="dk2" accent1="accent1" accent2="accent2" accent3="accent3" accent4="accent4" accent5="accent5" accent6="accent6" hlink="hlink" folHlink="folHlink"/>
  <p:sldLayoutIdLst>
    <p:sldLayoutId id="2147485805" r:id="rId1"/>
    <p:sldLayoutId id="2147485806" r:id="rId2"/>
    <p:sldLayoutId id="2147485807" r:id="rId3"/>
    <p:sldLayoutId id="2147485808" r:id="rId4"/>
    <p:sldLayoutId id="2147485809" r:id="rId5"/>
    <p:sldLayoutId id="2147485810" r:id="rId6"/>
    <p:sldLayoutId id="2147485811" r:id="rId7"/>
    <p:sldLayoutId id="2147485812" r:id="rId8"/>
    <p:sldLayoutId id="2147485813" r:id="rId9"/>
    <p:sldLayoutId id="2147485814" r:id="rId10"/>
    <p:sldLayoutId id="2147485815" r:id="rId11"/>
  </p:sldLayoutIdLst>
  <p:hf sldNum="0" hdr="0" dt="0"/>
  <p:txStyles>
    <p:titleStyle>
      <a:lvl1pPr algn="l" defTabSz="844083" rtl="0" eaLnBrk="1" latinLnBrk="0" hangingPunct="1">
        <a:lnSpc>
          <a:spcPct val="90000"/>
        </a:lnSpc>
        <a:spcBef>
          <a:spcPct val="0"/>
        </a:spcBef>
        <a:buNone/>
        <a:defRPr kumimoji="1" sz="4062" kern="1200">
          <a:solidFill>
            <a:schemeClr val="tx1"/>
          </a:solidFill>
          <a:latin typeface="+mj-lt"/>
          <a:ea typeface="+mj-ea"/>
          <a:cs typeface="+mj-cs"/>
        </a:defRPr>
      </a:lvl1pPr>
    </p:titleStyle>
    <p:bodyStyle>
      <a:lvl1pPr marL="211021" indent="-211021" algn="l" defTabSz="844083" rtl="0" eaLnBrk="1" latinLnBrk="0" hangingPunct="1">
        <a:lnSpc>
          <a:spcPct val="90000"/>
        </a:lnSpc>
        <a:spcBef>
          <a:spcPts val="923"/>
        </a:spcBef>
        <a:buFont typeface="Arial" panose="020B0604020202020204" pitchFamily="34" charset="0"/>
        <a:buChar char="•"/>
        <a:defRPr kumimoji="1" sz="2585" kern="1200">
          <a:solidFill>
            <a:schemeClr val="tx1"/>
          </a:solidFill>
          <a:latin typeface="+mn-lt"/>
          <a:ea typeface="+mn-ea"/>
          <a:cs typeface="+mn-cs"/>
        </a:defRPr>
      </a:lvl1pPr>
      <a:lvl2pPr marL="633062" indent="-211021" algn="l" defTabSz="844083" rtl="0" eaLnBrk="1" latinLnBrk="0" hangingPunct="1">
        <a:lnSpc>
          <a:spcPct val="90000"/>
        </a:lnSpc>
        <a:spcBef>
          <a:spcPts val="462"/>
        </a:spcBef>
        <a:buFont typeface="Arial" panose="020B0604020202020204" pitchFamily="34" charset="0"/>
        <a:buChar char="•"/>
        <a:defRPr kumimoji="1" sz="2215" kern="1200">
          <a:solidFill>
            <a:schemeClr val="tx1"/>
          </a:solidFill>
          <a:latin typeface="+mn-lt"/>
          <a:ea typeface="+mn-ea"/>
          <a:cs typeface="+mn-cs"/>
        </a:defRPr>
      </a:lvl2pPr>
      <a:lvl3pPr marL="1055103" indent="-211021" algn="l" defTabSz="844083" rtl="0" eaLnBrk="1" latinLnBrk="0" hangingPunct="1">
        <a:lnSpc>
          <a:spcPct val="90000"/>
        </a:lnSpc>
        <a:spcBef>
          <a:spcPts val="462"/>
        </a:spcBef>
        <a:buFont typeface="Arial" panose="020B0604020202020204" pitchFamily="34" charset="0"/>
        <a:buChar char="•"/>
        <a:defRPr kumimoji="1" sz="1846" kern="1200">
          <a:solidFill>
            <a:schemeClr val="tx1"/>
          </a:solidFill>
          <a:latin typeface="+mn-lt"/>
          <a:ea typeface="+mn-ea"/>
          <a:cs typeface="+mn-cs"/>
        </a:defRPr>
      </a:lvl3pPr>
      <a:lvl4pPr marL="1477145"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4pPr>
      <a:lvl5pPr marL="1899186"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5pPr>
      <a:lvl6pPr marL="2321227"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6pPr>
      <a:lvl7pPr marL="2743269"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7pPr>
      <a:lvl8pPr marL="3165310"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9pPr>
    </p:bodyStyle>
    <p:otherStyle>
      <a:defPPr>
        <a:defRPr lang="en-US"/>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defTabSz="914400">
              <a:defRPr/>
            </a:pPr>
            <a:fld id="{2EC0C8B4-CFEB-C24B-909D-F54368584FE0}" type="datetime1">
              <a:rPr lang="ja-JP" altLang="en-US" smtClean="0">
                <a:solidFill>
                  <a:prstClr val="black">
                    <a:tint val="75000"/>
                  </a:prstClr>
                </a:solidFill>
                <a:cs typeface=""/>
              </a:rPr>
              <a:t>2017/12/18</a:t>
            </a:fld>
            <a:endParaRPr lang="ja-JP" altLang="en-US" dirty="0">
              <a:solidFill>
                <a:prstClr val="black">
                  <a:tint val="75000"/>
                </a:prstClr>
              </a:solidFill>
              <a:cs typeface=""/>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defTabSz="914400">
              <a:defRPr/>
            </a:pPr>
            <a:r>
              <a:rPr lang="en-US" altLang="ja-JP" smtClean="0">
                <a:solidFill>
                  <a:prstClr val="black">
                    <a:tint val="75000"/>
                  </a:prstClr>
                </a:solidFill>
                <a:cs typeface=""/>
              </a:rPr>
              <a:t>KEK-TRIUMF Scientific Symposium</a:t>
            </a:r>
            <a:endParaRPr lang="ja-JP" altLang="en-US" dirty="0">
              <a:solidFill>
                <a:prstClr val="black">
                  <a:tint val="75000"/>
                </a:prstClr>
              </a:solidFill>
              <a:cs typeface=""/>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defTabSz="914400">
              <a:defRPr/>
            </a:pPr>
            <a:fld id="{DB01531D-E28F-482B-B378-141EA811112A}" type="slidenum">
              <a:rPr lang="ja-JP" altLang="en-US">
                <a:solidFill>
                  <a:prstClr val="black">
                    <a:tint val="75000"/>
                  </a:prstClr>
                </a:solidFill>
                <a:cs typeface=""/>
              </a:rPr>
              <a:pPr defTabSz="914400">
                <a:defRPr/>
              </a:pPr>
              <a:t>‹#›</a:t>
            </a:fld>
            <a:endParaRPr lang="ja-JP" altLang="en-US" dirty="0">
              <a:solidFill>
                <a:prstClr val="black">
                  <a:tint val="75000"/>
                </a:prstClr>
              </a:solidFill>
              <a:cs typeface=""/>
            </a:endParaRPr>
          </a:p>
        </p:txBody>
      </p:sp>
    </p:spTree>
    <p:extLst>
      <p:ext uri="{BB962C8B-B14F-4D97-AF65-F5344CB8AC3E}">
        <p14:creationId xmlns:p14="http://schemas.microsoft.com/office/powerpoint/2010/main" val="1275973499"/>
      </p:ext>
    </p:extLst>
  </p:cSld>
  <p:clrMap bg1="lt1" tx1="dk1" bg2="lt2" tx2="dk2" accent1="accent1" accent2="accent2" accent3="accent3" accent4="accent4" accent5="accent5" accent6="accent6" hlink="hlink" folHlink="folHlink"/>
  <p:sldLayoutIdLst>
    <p:sldLayoutId id="2147485817" r:id="rId1"/>
    <p:sldLayoutId id="2147485818" r:id="rId2"/>
    <p:sldLayoutId id="2147485819" r:id="rId3"/>
    <p:sldLayoutId id="2147485820" r:id="rId4"/>
    <p:sldLayoutId id="2147485821" r:id="rId5"/>
    <p:sldLayoutId id="2147485822" r:id="rId6"/>
    <p:sldLayoutId id="2147485823" r:id="rId7"/>
    <p:sldLayoutId id="2147485824" r:id="rId8"/>
    <p:sldLayoutId id="2147485825" r:id="rId9"/>
    <p:sldLayoutId id="2147485826" r:id="rId10"/>
    <p:sldLayoutId id="2147485827" r:id="rId11"/>
    <p:sldLayoutId id="2147485828" r:id="rId12"/>
  </p:sldLayoutIdLst>
  <p:hf sldNum="0" hdr="0" dt="0"/>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pitchFamily="50" charset="-128"/>
        </a:defRPr>
      </a:lvl2pPr>
      <a:lvl3pPr algn="ctr" rtl="0" fontAlgn="base">
        <a:spcBef>
          <a:spcPct val="0"/>
        </a:spcBef>
        <a:spcAft>
          <a:spcPct val="0"/>
        </a:spcAft>
        <a:defRPr kumimoji="1" sz="4400">
          <a:solidFill>
            <a:schemeClr val="tx1"/>
          </a:solidFill>
          <a:latin typeface="Calibri" pitchFamily="34" charset="0"/>
          <a:ea typeface="ＭＳ Ｐゴシック" pitchFamily="50" charset="-128"/>
        </a:defRPr>
      </a:lvl3pPr>
      <a:lvl4pPr algn="ctr" rtl="0" fontAlgn="base">
        <a:spcBef>
          <a:spcPct val="0"/>
        </a:spcBef>
        <a:spcAft>
          <a:spcPct val="0"/>
        </a:spcAft>
        <a:defRPr kumimoji="1" sz="4400">
          <a:solidFill>
            <a:schemeClr val="tx1"/>
          </a:solidFill>
          <a:latin typeface="Calibri" pitchFamily="34" charset="0"/>
          <a:ea typeface="ＭＳ Ｐゴシック" pitchFamily="50" charset="-128"/>
        </a:defRPr>
      </a:lvl4pPr>
      <a:lvl5pPr algn="ctr" rtl="0" fontAlgn="base">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fontAlgn="base">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2AA1C4A-FAC2-C64F-895C-6E55792F385A}" type="datetime1">
              <a:rPr lang="ja-JP" altLang="en-US" smtClean="0"/>
              <a:t>2017/12/18</a:t>
            </a:fld>
            <a:endParaRPr lang="en-US" altLang="ja-JP"/>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ltLang="ja-JP" smtClean="0"/>
              <a:t>KEK-TRIUMF Scientific Symposium</a:t>
            </a:r>
            <a:endParaRPr lang="en-US" altLang="ja-JP"/>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92E052C-02D8-D741-8DC2-F842A13E2D09}" type="slidenum">
              <a:rPr lang="en-US" altLang="ja-JP" smtClean="0"/>
              <a:pPr>
                <a:defRPr/>
              </a:pPr>
              <a:t>‹#›</a:t>
            </a:fld>
            <a:endParaRPr lang="en-US" altLang="ja-JP"/>
          </a:p>
        </p:txBody>
      </p:sp>
      <p:pic>
        <p:nvPicPr>
          <p:cNvPr id="7" name="Picture 8"/>
          <p:cNvPicPr>
            <a:picLocks noChangeAspect="1" noChangeArrowheads="1"/>
          </p:cNvPicPr>
          <p:nvPr userDrawn="1"/>
        </p:nvPicPr>
        <p:blipFill>
          <a:blip r:embed="rId21">
            <a:extLst>
              <a:ext uri="{28A0092B-C50C-407E-A947-70E740481C1C}">
                <a14:useLocalDpi xmlns:a14="http://schemas.microsoft.com/office/drawing/2010/main"/>
              </a:ext>
            </a:extLst>
          </a:blip>
          <a:srcRect/>
          <a:stretch>
            <a:fillRect/>
          </a:stretch>
        </p:blipFill>
        <p:spPr bwMode="auto">
          <a:xfrm>
            <a:off x="0" y="0"/>
            <a:ext cx="9144000" cy="116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正方形/長方形 7"/>
          <p:cNvSpPr/>
          <p:nvPr userDrawn="1"/>
        </p:nvSpPr>
        <p:spPr>
          <a:xfrm>
            <a:off x="179512" y="44624"/>
            <a:ext cx="2592288" cy="314777"/>
          </a:xfrm>
          <a:prstGeom prst="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9" name="正方形/長方形 8"/>
          <p:cNvSpPr/>
          <p:nvPr userDrawn="1"/>
        </p:nvSpPr>
        <p:spPr>
          <a:xfrm>
            <a:off x="4056750" y="92128"/>
            <a:ext cx="4690864" cy="1426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10" name="四角形: 角を丸くする 5"/>
          <p:cNvSpPr/>
          <p:nvPr userDrawn="1"/>
        </p:nvSpPr>
        <p:spPr>
          <a:xfrm>
            <a:off x="179512" y="1259323"/>
            <a:ext cx="8784976" cy="5266021"/>
          </a:xfrm>
          <a:prstGeom prst="roundRect">
            <a:avLst>
              <a:gd name="adj" fmla="val 13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sp>
        <p:nvSpPr>
          <p:cNvPr id="11" name="四角形: 角を丸くする 24"/>
          <p:cNvSpPr/>
          <p:nvPr userDrawn="1"/>
        </p:nvSpPr>
        <p:spPr>
          <a:xfrm>
            <a:off x="1946508" y="32332"/>
            <a:ext cx="3888432" cy="317214"/>
          </a:xfrm>
          <a:prstGeom prst="round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12" name="四角形: 角を丸くする 25"/>
          <p:cNvSpPr/>
          <p:nvPr userDrawn="1"/>
        </p:nvSpPr>
        <p:spPr>
          <a:xfrm>
            <a:off x="4932040" y="61546"/>
            <a:ext cx="3888432" cy="288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13" name="正方形/長方形 12">
            <a:extLst>
              <a:ext uri="{FF2B5EF4-FFF2-40B4-BE49-F238E27FC236}">
                <a16:creationId xmlns="" xmlns:a16="http://schemas.microsoft.com/office/drawing/2014/main" id="{249FA48A-1A47-424B-A4EE-88FF3F262EB2}"/>
              </a:ext>
            </a:extLst>
          </p:cNvPr>
          <p:cNvSpPr/>
          <p:nvPr userDrawn="1"/>
        </p:nvSpPr>
        <p:spPr>
          <a:xfrm>
            <a:off x="551520" y="195335"/>
            <a:ext cx="1440855" cy="246805"/>
          </a:xfrm>
          <a:prstGeom prst="rect">
            <a:avLst/>
          </a:prstGeom>
          <a:solidFill>
            <a:srgbClr val="8EC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14" name="四角形: 角を丸くする 7">
            <a:extLst>
              <a:ext uri="{FF2B5EF4-FFF2-40B4-BE49-F238E27FC236}">
                <a16:creationId xmlns="" xmlns:a16="http://schemas.microsoft.com/office/drawing/2014/main" id="{A3E23C39-7419-439F-8D22-880CFAE88C52}"/>
              </a:ext>
            </a:extLst>
          </p:cNvPr>
          <p:cNvSpPr/>
          <p:nvPr userDrawn="1"/>
        </p:nvSpPr>
        <p:spPr>
          <a:xfrm>
            <a:off x="179512" y="442140"/>
            <a:ext cx="8784976" cy="724589"/>
          </a:xfrm>
          <a:prstGeom prst="roundRect">
            <a:avLst>
              <a:gd name="adj" fmla="val 51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Tree>
    <p:extLst>
      <p:ext uri="{BB962C8B-B14F-4D97-AF65-F5344CB8AC3E}">
        <p14:creationId xmlns:p14="http://schemas.microsoft.com/office/powerpoint/2010/main" val="615023642"/>
      </p:ext>
    </p:extLst>
  </p:cSld>
  <p:clrMap bg1="lt1" tx1="dk1" bg2="lt2" tx2="dk2" accent1="accent1" accent2="accent2" accent3="accent3" accent4="accent4" accent5="accent5" accent6="accent6" hlink="hlink" folHlink="folHlink"/>
  <p:sldLayoutIdLst>
    <p:sldLayoutId id="2147485862" r:id="rId1"/>
    <p:sldLayoutId id="2147485863" r:id="rId2"/>
    <p:sldLayoutId id="2147485864" r:id="rId3"/>
    <p:sldLayoutId id="2147485865" r:id="rId4"/>
    <p:sldLayoutId id="2147485866" r:id="rId5"/>
    <p:sldLayoutId id="2147485867" r:id="rId6"/>
    <p:sldLayoutId id="2147485868" r:id="rId7"/>
    <p:sldLayoutId id="2147485869" r:id="rId8"/>
    <p:sldLayoutId id="2147485870" r:id="rId9"/>
    <p:sldLayoutId id="2147485871" r:id="rId10"/>
    <p:sldLayoutId id="2147485872" r:id="rId11"/>
    <p:sldLayoutId id="2147485831" r:id="rId12"/>
    <p:sldLayoutId id="2147485833" r:id="rId13"/>
    <p:sldLayoutId id="2147485834" r:id="rId14"/>
    <p:sldLayoutId id="2147485835" r:id="rId15"/>
    <p:sldLayoutId id="2147485836" r:id="rId16"/>
    <p:sldLayoutId id="2147485837" r:id="rId17"/>
    <p:sldLayoutId id="2147485838" r:id="rId18"/>
    <p:sldLayoutId id="2147485839" r:id="rId19"/>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fontAlgn="auto">
              <a:spcBef>
                <a:spcPts val="0"/>
              </a:spcBef>
              <a:spcAft>
                <a:spcPts val="0"/>
              </a:spcAft>
            </a:pPr>
            <a:fld id="{F4C25266-7412-2B49-981D-92F7FF245DC7}" type="datetime1">
              <a:rPr lang="ja-JP" altLang="en-US" smtClean="0">
                <a:solidFill>
                  <a:prstClr val="black">
                    <a:tint val="75000"/>
                  </a:prstClr>
                </a:solidFill>
                <a:latin typeface="Calibri"/>
                <a:ea typeface="ＭＳ Ｐゴシック" charset="-128"/>
                <a:cs typeface=""/>
              </a:rPr>
              <a:t>2017/12/18</a:t>
            </a:fld>
            <a:endParaRPr lang="ja-JP" altLang="en-US">
              <a:solidFill>
                <a:prstClr val="black">
                  <a:tint val="75000"/>
                </a:prstClr>
              </a:solidFill>
              <a:latin typeface="Calibri"/>
              <a:ea typeface="ＭＳ Ｐゴシック" charset="-128"/>
              <a:cs typeface=""/>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fontAlgn="auto">
              <a:spcBef>
                <a:spcPts val="0"/>
              </a:spcBef>
              <a:spcAft>
                <a:spcPts val="0"/>
              </a:spcAft>
            </a:pPr>
            <a:r>
              <a:rPr lang="en-US" altLang="ja-JP" smtClean="0">
                <a:solidFill>
                  <a:prstClr val="black">
                    <a:tint val="75000"/>
                  </a:prstClr>
                </a:solidFill>
                <a:latin typeface="Calibri"/>
                <a:ea typeface="ＭＳ Ｐゴシック" charset="-128"/>
                <a:cs typeface=""/>
              </a:rPr>
              <a:t>KEK-TRIUMF Scientific Symposium</a:t>
            </a:r>
            <a:endParaRPr lang="ja-JP" altLang="en-US">
              <a:solidFill>
                <a:prstClr val="black">
                  <a:tint val="75000"/>
                </a:prstClr>
              </a:solidFill>
              <a:latin typeface="Calibri"/>
              <a:ea typeface="ＭＳ Ｐゴシック" charset="-128"/>
              <a:cs typeface=""/>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fontAlgn="auto">
              <a:spcBef>
                <a:spcPts val="0"/>
              </a:spcBef>
              <a:spcAft>
                <a:spcPts val="0"/>
              </a:spcAft>
            </a:pPr>
            <a:fld id="{20262CB4-00FF-4560-9C2B-82D0D4CE58A1}" type="slidenum">
              <a:rPr lang="ja-JP" altLang="en-US" smtClean="0">
                <a:solidFill>
                  <a:prstClr val="black">
                    <a:tint val="75000"/>
                  </a:prstClr>
                </a:solidFill>
                <a:latin typeface="Calibri"/>
                <a:ea typeface="ＭＳ Ｐゴシック" charset="-128"/>
                <a:cs typeface=""/>
              </a:rPr>
              <a:pPr defTabSz="914400" fontAlgn="auto">
                <a:spcBef>
                  <a:spcPts val="0"/>
                </a:spcBef>
                <a:spcAft>
                  <a:spcPts val="0"/>
                </a:spcAft>
              </a:pPr>
              <a:t>‹#›</a:t>
            </a:fld>
            <a:endParaRPr lang="ja-JP" altLang="en-US">
              <a:solidFill>
                <a:prstClr val="black">
                  <a:tint val="75000"/>
                </a:prstClr>
              </a:solidFill>
              <a:latin typeface="Calibri"/>
              <a:ea typeface="ＭＳ Ｐゴシック" charset="-128"/>
              <a:cs typeface=""/>
            </a:endParaRPr>
          </a:p>
        </p:txBody>
      </p:sp>
    </p:spTree>
    <p:extLst>
      <p:ext uri="{BB962C8B-B14F-4D97-AF65-F5344CB8AC3E}">
        <p14:creationId xmlns:p14="http://schemas.microsoft.com/office/powerpoint/2010/main" val="1351627813"/>
      </p:ext>
    </p:extLst>
  </p:cSld>
  <p:clrMap bg1="lt1" tx1="dk1" bg2="lt2" tx2="dk2" accent1="accent1" accent2="accent2" accent3="accent3" accent4="accent4" accent5="accent5" accent6="accent6" hlink="hlink" folHlink="folHlink"/>
  <p:sldLayoutIdLst>
    <p:sldLayoutId id="2147485874" r:id="rId1"/>
    <p:sldLayoutId id="2147485875" r:id="rId2"/>
    <p:sldLayoutId id="2147485876" r:id="rId3"/>
    <p:sldLayoutId id="2147485877" r:id="rId4"/>
    <p:sldLayoutId id="2147485878" r:id="rId5"/>
    <p:sldLayoutId id="2147485879" r:id="rId6"/>
    <p:sldLayoutId id="2147485880" r:id="rId7"/>
    <p:sldLayoutId id="2147485881" r:id="rId8"/>
    <p:sldLayoutId id="2147485882" r:id="rId9"/>
    <p:sldLayoutId id="2147485883" r:id="rId10"/>
    <p:sldLayoutId id="2147485884" r:id="rId11"/>
  </p:sldLayoutIdLst>
  <p:hf sldNum="0"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49.xml"/><Relationship Id="rId2"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0.png"/><Relationship Id="rId1" Type="http://schemas.openxmlformats.org/officeDocument/2006/relationships/slideLayout" Target="../slideLayouts/slideLayout47.xml"/><Relationship Id="rId2"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0.png"/><Relationship Id="rId1" Type="http://schemas.openxmlformats.org/officeDocument/2006/relationships/slideLayout" Target="../slideLayouts/slideLayout47.xml"/><Relationship Id="rId2"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10.png"/><Relationship Id="rId1" Type="http://schemas.openxmlformats.org/officeDocument/2006/relationships/slideLayout" Target="../slideLayouts/slideLayout47.xml"/><Relationship Id="rId2"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10.png"/><Relationship Id="rId7" Type="http://schemas.openxmlformats.org/officeDocument/2006/relationships/image" Target="../media/image26.png"/><Relationship Id="rId8" Type="http://schemas.openxmlformats.org/officeDocument/2006/relationships/image" Target="../media/image27.png"/><Relationship Id="rId1" Type="http://schemas.openxmlformats.org/officeDocument/2006/relationships/slideLayout" Target="../slideLayouts/slideLayout47.xml"/><Relationship Id="rId2"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57.xml"/><Relationship Id="rId2"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emf"/><Relationship Id="rId5" Type="http://schemas.openxmlformats.org/officeDocument/2006/relationships/image" Target="../media/image35.png"/><Relationship Id="rId1" Type="http://schemas.openxmlformats.org/officeDocument/2006/relationships/slideLayout" Target="../slideLayouts/slideLayout47.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oleObject" Target="../embeddings/oleObject1.bin"/><Relationship Id="rId6" Type="http://schemas.openxmlformats.org/officeDocument/2006/relationships/image" Target="../media/image37.emf"/><Relationship Id="rId7" Type="http://schemas.openxmlformats.org/officeDocument/2006/relationships/oleObject" Target="../embeddings/oleObject2.bin"/><Relationship Id="rId8" Type="http://schemas.openxmlformats.org/officeDocument/2006/relationships/image" Target="../media/image38.emf"/><Relationship Id="rId9" Type="http://schemas.openxmlformats.org/officeDocument/2006/relationships/oleObject" Target="../embeddings/oleObject3.bin"/><Relationship Id="rId10" Type="http://schemas.openxmlformats.org/officeDocument/2006/relationships/image" Target="../media/image39.emf"/><Relationship Id="rId1" Type="http://schemas.openxmlformats.org/officeDocument/2006/relationships/vmlDrawing" Target="../drawings/vmlDrawing1.vml"/><Relationship Id="rId2" Type="http://schemas.openxmlformats.org/officeDocument/2006/relationships/slideLayout" Target="../slideLayouts/slideLayout74.xml"/></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png"/><Relationship Id="rId1" Type="http://schemas.openxmlformats.org/officeDocument/2006/relationships/slideLayout" Target="../slideLayouts/slideLayout80.xml"/><Relationship Id="rId2"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tiff"/><Relationship Id="rId5" Type="http://schemas.openxmlformats.org/officeDocument/2006/relationships/image" Target="../media/image49.jpeg"/><Relationship Id="rId1" Type="http://schemas.openxmlformats.org/officeDocument/2006/relationships/slideLayout" Target="../slideLayouts/slideLayout80.xml"/><Relationship Id="rId2"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0.png"/><Relationship Id="rId3"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60.png"/><Relationship Id="rId11" Type="http://schemas.openxmlformats.org/officeDocument/2006/relationships/image" Target="../media/image61.png"/><Relationship Id="rId1" Type="http://schemas.openxmlformats.org/officeDocument/2006/relationships/slideLayout" Target="../slideLayouts/slideLayout25.xml"/><Relationship Id="rId2"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 Type="http://schemas.openxmlformats.org/officeDocument/2006/relationships/slideLayout" Target="../slideLayouts/slideLayout36.xml"/><Relationship Id="rId2" Type="http://schemas.openxmlformats.org/officeDocument/2006/relationships/image" Target="../media/image62.png"/></Relationships>
</file>

<file path=ppt/slides/_rels/slide17.xml.rels><?xml version="1.0" encoding="UTF-8" standalone="yes"?>
<Relationships xmlns="http://schemas.openxmlformats.org/package/2006/relationships"><Relationship Id="rId11" Type="http://schemas.openxmlformats.org/officeDocument/2006/relationships/image" Target="../media/image79.png"/><Relationship Id="rId12" Type="http://schemas.openxmlformats.org/officeDocument/2006/relationships/image" Target="../media/image80.png"/><Relationship Id="rId13" Type="http://schemas.openxmlformats.org/officeDocument/2006/relationships/image" Target="../media/image81.png"/><Relationship Id="rId14" Type="http://schemas.openxmlformats.org/officeDocument/2006/relationships/image" Target="../media/image82.png"/><Relationship Id="rId15" Type="http://schemas.openxmlformats.org/officeDocument/2006/relationships/image" Target="../media/image83.png"/><Relationship Id="rId16" Type="http://schemas.openxmlformats.org/officeDocument/2006/relationships/image" Target="../media/image84.png"/><Relationship Id="rId17" Type="http://schemas.openxmlformats.org/officeDocument/2006/relationships/image" Target="../media/image85.png"/><Relationship Id="rId18" Type="http://schemas.openxmlformats.org/officeDocument/2006/relationships/image" Target="../media/image86.png"/><Relationship Id="rId19" Type="http://schemas.openxmlformats.org/officeDocument/2006/relationships/image" Target="../media/image87.jpeg"/><Relationship Id="rId1" Type="http://schemas.openxmlformats.org/officeDocument/2006/relationships/slideLayout" Target="../slideLayouts/slideLayout1.xml"/><Relationship Id="rId2" Type="http://schemas.openxmlformats.org/officeDocument/2006/relationships/image" Target="../media/image70.pn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6.png"/><Relationship Id="rId9" Type="http://schemas.openxmlformats.org/officeDocument/2006/relationships/image" Target="../media/image77.png"/><Relationship Id="rId10" Type="http://schemas.openxmlformats.org/officeDocument/2006/relationships/image" Target="../media/image78.png"/></Relationships>
</file>

<file path=ppt/slides/_rels/slide18.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90.png"/><Relationship Id="rId5" Type="http://schemas.openxmlformats.org/officeDocument/2006/relationships/image" Target="../media/image91.png"/><Relationship Id="rId6" Type="http://schemas.openxmlformats.org/officeDocument/2006/relationships/image" Target="../media/image92.png"/><Relationship Id="rId7" Type="http://schemas.openxmlformats.org/officeDocument/2006/relationships/image" Target="../media/image93.emf"/><Relationship Id="rId8" Type="http://schemas.openxmlformats.org/officeDocument/2006/relationships/image" Target="../media/image94.png"/><Relationship Id="rId1" Type="http://schemas.openxmlformats.org/officeDocument/2006/relationships/slideLayout" Target="../slideLayouts/slideLayout1.xml"/><Relationship Id="rId2" Type="http://schemas.openxmlformats.org/officeDocument/2006/relationships/image" Target="../media/image88.png"/></Relationships>
</file>

<file path=ppt/slides/_rels/slide19.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1" Type="http://schemas.openxmlformats.org/officeDocument/2006/relationships/slideLayout" Target="../slideLayouts/slideLayout7.xml"/><Relationship Id="rId2" Type="http://schemas.openxmlformats.org/officeDocument/2006/relationships/image" Target="../media/image9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xml"/><Relationship Id="rId3" Type="http://schemas.openxmlformats.org/officeDocument/2006/relationships/hyperlink" Target="http://iopscience.iop.org/article/10.1088/1742-6596/874/1/01205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 Id="rId7" Type="http://schemas.openxmlformats.org/officeDocument/2006/relationships/image" Target="../media/image102.jpeg"/><Relationship Id="rId8" Type="http://schemas.openxmlformats.org/officeDocument/2006/relationships/image" Target="../media/image103.jpeg"/><Relationship Id="rId9" Type="http://schemas.openxmlformats.org/officeDocument/2006/relationships/image" Target="../media/image104.png"/><Relationship Id="rId1" Type="http://schemas.openxmlformats.org/officeDocument/2006/relationships/slideLayout" Target="../slideLayouts/slideLayout82.xml"/><Relationship Id="rId2"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05.png"/><Relationship Id="rId4" Type="http://schemas.openxmlformats.org/officeDocument/2006/relationships/image" Target="../media/image106.jpeg"/><Relationship Id="rId1" Type="http://schemas.openxmlformats.org/officeDocument/2006/relationships/slideLayout" Target="../slideLayouts/slideLayout8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1" Type="http://schemas.openxmlformats.org/officeDocument/2006/relationships/slideLayout" Target="../slideLayouts/slideLayout8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xml"/><Relationship Id="rId3" Type="http://schemas.openxmlformats.org/officeDocument/2006/relationships/image" Target="../media/image10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xml"/><Relationship Id="rId3" Type="http://schemas.openxmlformats.org/officeDocument/2006/relationships/image" Target="../media/image1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image" Target="../media/image111.tiff"/></Relationships>
</file>

<file path=ppt/slides/_rels/slide27.xml.rels><?xml version="1.0" encoding="UTF-8" standalone="yes"?>
<Relationships xmlns="http://schemas.openxmlformats.org/package/2006/relationships"><Relationship Id="rId3" Type="http://schemas.openxmlformats.org/officeDocument/2006/relationships/image" Target="../media/image112.jpeg"/><Relationship Id="rId4" Type="http://schemas.openxmlformats.org/officeDocument/2006/relationships/image" Target="../media/image113.png"/><Relationship Id="rId5" Type="http://schemas.openxmlformats.org/officeDocument/2006/relationships/image" Target="../media/image114.png"/><Relationship Id="rId6" Type="http://schemas.openxmlformats.org/officeDocument/2006/relationships/image" Target="../media/image115.png"/><Relationship Id="rId7" Type="http://schemas.openxmlformats.org/officeDocument/2006/relationships/image" Target="../media/image116.emf"/><Relationship Id="rId1" Type="http://schemas.openxmlformats.org/officeDocument/2006/relationships/slideLayout" Target="../slideLayouts/slideLayout100.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3" Type="http://schemas.openxmlformats.org/officeDocument/2006/relationships/image" Target="../media/image119.png"/><Relationship Id="rId4" Type="http://schemas.openxmlformats.org/officeDocument/2006/relationships/image" Target="../media/image120.png"/><Relationship Id="rId5" Type="http://schemas.openxmlformats.org/officeDocument/2006/relationships/image" Target="../media/image121.png"/><Relationship Id="rId6" Type="http://schemas.openxmlformats.org/officeDocument/2006/relationships/image" Target="../media/image114.png"/><Relationship Id="rId7" Type="http://schemas.openxmlformats.org/officeDocument/2006/relationships/image" Target="../media/image115.png"/><Relationship Id="rId8" Type="http://schemas.openxmlformats.org/officeDocument/2006/relationships/oleObject" Target="../embeddings/oleObject4.bin"/><Relationship Id="rId9" Type="http://schemas.openxmlformats.org/officeDocument/2006/relationships/image" Target="../media/image117.emf"/><Relationship Id="rId10" Type="http://schemas.openxmlformats.org/officeDocument/2006/relationships/oleObject" Target="../embeddings/oleObject5.bin"/><Relationship Id="rId11" Type="http://schemas.openxmlformats.org/officeDocument/2006/relationships/image" Target="../media/image118.emf"/><Relationship Id="rId1" Type="http://schemas.openxmlformats.org/officeDocument/2006/relationships/vmlDrawing" Target="../drawings/vmlDrawing2.vml"/><Relationship Id="rId2" Type="http://schemas.openxmlformats.org/officeDocument/2006/relationships/slideLayout" Target="../slideLayouts/slideLayout105.xml"/></Relationships>
</file>

<file path=ppt/slides/_rels/slide29.xml.rels><?xml version="1.0" encoding="UTF-8" standalone="yes"?>
<Relationships xmlns="http://schemas.openxmlformats.org/package/2006/relationships"><Relationship Id="rId3" Type="http://schemas.openxmlformats.org/officeDocument/2006/relationships/image" Target="../media/image122.emf"/><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23.png"/><Relationship Id="rId7" Type="http://schemas.openxmlformats.org/officeDocument/2006/relationships/image" Target="../media/image124.png"/><Relationship Id="rId8" Type="http://schemas.openxmlformats.org/officeDocument/2006/relationships/image" Target="../media/image125.png"/><Relationship Id="rId1" Type="http://schemas.openxmlformats.org/officeDocument/2006/relationships/slideLayout" Target="../slideLayouts/slideLayout100.xml"/><Relationship Id="rId2"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3" Type="http://schemas.openxmlformats.org/officeDocument/2006/relationships/image" Target="../media/image114.png"/><Relationship Id="rId4" Type="http://schemas.openxmlformats.org/officeDocument/2006/relationships/image" Target="../media/image115.png"/><Relationship Id="rId5" Type="http://schemas.openxmlformats.org/officeDocument/2006/relationships/image" Target="../media/image126.emf"/><Relationship Id="rId6" Type="http://schemas.openxmlformats.org/officeDocument/2006/relationships/image" Target="../media/image127.emf"/><Relationship Id="rId7" Type="http://schemas.openxmlformats.org/officeDocument/2006/relationships/image" Target="../media/image128.emf"/><Relationship Id="rId8" Type="http://schemas.openxmlformats.org/officeDocument/2006/relationships/image" Target="../media/image129.emf"/><Relationship Id="rId9" Type="http://schemas.openxmlformats.org/officeDocument/2006/relationships/image" Target="../media/image130.emf"/><Relationship Id="rId1" Type="http://schemas.openxmlformats.org/officeDocument/2006/relationships/slideLayout" Target="../slideLayouts/slideLayout100.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3" Type="http://schemas.openxmlformats.org/officeDocument/2006/relationships/image" Target="../media/image132.emf"/><Relationship Id="rId4" Type="http://schemas.openxmlformats.org/officeDocument/2006/relationships/image" Target="../media/image133.emf"/><Relationship Id="rId1" Type="http://schemas.openxmlformats.org/officeDocument/2006/relationships/slideLayout" Target="../slideLayouts/slideLayout101.xml"/><Relationship Id="rId2" Type="http://schemas.openxmlformats.org/officeDocument/2006/relationships/image" Target="../media/image131.jpeg"/></Relationships>
</file>

<file path=ppt/slides/_rels/slide32.xml.rels><?xml version="1.0" encoding="UTF-8" standalone="yes"?>
<Relationships xmlns="http://schemas.openxmlformats.org/package/2006/relationships"><Relationship Id="rId3" Type="http://schemas.openxmlformats.org/officeDocument/2006/relationships/image" Target="../media/image135.jpeg"/><Relationship Id="rId4" Type="http://schemas.openxmlformats.org/officeDocument/2006/relationships/image" Target="../media/image136.png"/><Relationship Id="rId5" Type="http://schemas.openxmlformats.org/officeDocument/2006/relationships/image" Target="../media/image137.png"/><Relationship Id="rId6" Type="http://schemas.openxmlformats.org/officeDocument/2006/relationships/image" Target="../media/image138.png"/><Relationship Id="rId1" Type="http://schemas.openxmlformats.org/officeDocument/2006/relationships/slideLayout" Target="../slideLayouts/slideLayout100.xml"/><Relationship Id="rId2" Type="http://schemas.openxmlformats.org/officeDocument/2006/relationships/image" Target="../media/image1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image" Target="../media/image139.tiff"/><Relationship Id="rId3" Type="http://schemas.openxmlformats.org/officeDocument/2006/relationships/image" Target="../media/image1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1020170E-4220-2A41-BF57-DF3E4E51F492}"/>
              </a:ext>
            </a:extLst>
          </p:cNvPr>
          <p:cNvSpPr>
            <a:spLocks noGrp="1"/>
          </p:cNvSpPr>
          <p:nvPr>
            <p:ph type="title"/>
          </p:nvPr>
        </p:nvSpPr>
        <p:spPr>
          <a:xfrm>
            <a:off x="457200" y="274638"/>
            <a:ext cx="8229600" cy="922114"/>
          </a:xfrm>
        </p:spPr>
        <p:txBody>
          <a:bodyPr>
            <a:normAutofit fontScale="90000"/>
          </a:bodyPr>
          <a:lstStyle/>
          <a:p>
            <a:r>
              <a:rPr kumimoji="1" lang="en-US" altLang="ja-JP" dirty="0"/>
              <a:t>COMET</a:t>
            </a:r>
            <a:r>
              <a:rPr lang="en-US" altLang="ja-JP" dirty="0"/>
              <a:t/>
            </a:r>
            <a:br>
              <a:rPr lang="en-US" altLang="ja-JP" dirty="0"/>
            </a:br>
            <a:r>
              <a:rPr lang="en-US" altLang="ja-JP" sz="2585" dirty="0"/>
              <a:t>mu-e</a:t>
            </a:r>
            <a:r>
              <a:rPr lang="ja-JP" altLang="en-US" sz="2585" dirty="0"/>
              <a:t> </a:t>
            </a:r>
            <a:r>
              <a:rPr lang="en-US" altLang="ja-JP" sz="2585" dirty="0"/>
              <a:t>conversion</a:t>
            </a:r>
            <a:r>
              <a:rPr lang="ja-JP" altLang="en-US" sz="2585" dirty="0"/>
              <a:t> </a:t>
            </a:r>
            <a:r>
              <a:rPr lang="en-US" altLang="ja-JP" sz="2585" dirty="0"/>
              <a:t>search</a:t>
            </a:r>
            <a:r>
              <a:rPr lang="ja-JP" altLang="en-US" sz="2585" dirty="0"/>
              <a:t> </a:t>
            </a:r>
            <a:r>
              <a:rPr lang="en-US" altLang="ja-JP" sz="2585" dirty="0"/>
              <a:t>at</a:t>
            </a:r>
            <a:r>
              <a:rPr lang="ja-JP" altLang="en-US" sz="2585" dirty="0"/>
              <a:t> </a:t>
            </a:r>
            <a:r>
              <a:rPr lang="en-US" altLang="ja-JP" sz="2585" dirty="0"/>
              <a:t>J-PARC</a:t>
            </a:r>
            <a:endParaRPr lang="ja-JP" altLang="en-US" sz="2585" dirty="0"/>
          </a:p>
        </p:txBody>
      </p:sp>
      <p:sp>
        <p:nvSpPr>
          <p:cNvPr id="4" name="コンテンツ プレースホルダー 3">
            <a:extLst>
              <a:ext uri="{FF2B5EF4-FFF2-40B4-BE49-F238E27FC236}">
                <a16:creationId xmlns:a16="http://schemas.microsoft.com/office/drawing/2014/main" xmlns="" id="{0C8D36F1-A41E-D04A-8D45-2CA20B60C2C7}"/>
              </a:ext>
            </a:extLst>
          </p:cNvPr>
          <p:cNvSpPr>
            <a:spLocks noGrp="1"/>
          </p:cNvSpPr>
          <p:nvPr>
            <p:ph sz="half" idx="1"/>
          </p:nvPr>
        </p:nvSpPr>
        <p:spPr>
          <a:xfrm>
            <a:off x="206355" y="1782118"/>
            <a:ext cx="3886200" cy="4016620"/>
          </a:xfrm>
        </p:spPr>
        <p:txBody>
          <a:bodyPr>
            <a:normAutofit fontScale="62500" lnSpcReduction="20000"/>
          </a:bodyPr>
          <a:lstStyle/>
          <a:p>
            <a:r>
              <a:rPr kumimoji="1" lang="en-US" altLang="ja-JP" dirty="0"/>
              <a:t>Mu-e</a:t>
            </a:r>
            <a:r>
              <a:rPr kumimoji="1" lang="ja-JP" altLang="en-US" dirty="0"/>
              <a:t> </a:t>
            </a:r>
            <a:r>
              <a:rPr kumimoji="1" lang="en-US" altLang="ja-JP" dirty="0"/>
              <a:t>conversion</a:t>
            </a:r>
            <a:r>
              <a:rPr kumimoji="1" lang="ja-JP" altLang="en-US" dirty="0"/>
              <a:t> </a:t>
            </a:r>
            <a:r>
              <a:rPr kumimoji="1" lang="en-US" altLang="ja-JP" dirty="0"/>
              <a:t>search</a:t>
            </a:r>
            <a:r>
              <a:rPr kumimoji="1" lang="ja-JP" altLang="en-US" dirty="0"/>
              <a:t> </a:t>
            </a:r>
            <a:r>
              <a:rPr kumimoji="1" lang="en-US" altLang="ja-JP" dirty="0"/>
              <a:t>using</a:t>
            </a:r>
            <a:r>
              <a:rPr kumimoji="1" lang="ja-JP" altLang="en-US" dirty="0"/>
              <a:t> </a:t>
            </a:r>
            <a:r>
              <a:rPr kumimoji="1" lang="en-US" altLang="ja-JP" dirty="0"/>
              <a:t>high-intensity</a:t>
            </a:r>
            <a:r>
              <a:rPr kumimoji="1" lang="ja-JP" altLang="en-US" dirty="0"/>
              <a:t> </a:t>
            </a:r>
            <a:r>
              <a:rPr kumimoji="1" lang="en-US" altLang="ja-JP" dirty="0"/>
              <a:t>pulsed</a:t>
            </a:r>
            <a:r>
              <a:rPr kumimoji="1" lang="ja-JP" altLang="en-US" dirty="0"/>
              <a:t> </a:t>
            </a:r>
            <a:r>
              <a:rPr kumimoji="1" lang="en-US" altLang="ja-JP" dirty="0"/>
              <a:t>proton</a:t>
            </a:r>
            <a:r>
              <a:rPr kumimoji="1" lang="ja-JP" altLang="en-US" dirty="0"/>
              <a:t> </a:t>
            </a:r>
            <a:r>
              <a:rPr kumimoji="1" lang="en-US" altLang="ja-JP" dirty="0"/>
              <a:t>beam</a:t>
            </a:r>
            <a:r>
              <a:rPr kumimoji="1" lang="ja-JP" altLang="en-US" dirty="0"/>
              <a:t> </a:t>
            </a:r>
            <a:r>
              <a:rPr kumimoji="1" lang="en-US" altLang="ja-JP" dirty="0"/>
              <a:t>(8GeV)</a:t>
            </a:r>
            <a:r>
              <a:rPr kumimoji="1" lang="ja-JP" altLang="en-US" dirty="0"/>
              <a:t> </a:t>
            </a:r>
            <a:r>
              <a:rPr kumimoji="1" lang="en-US" altLang="ja-JP" dirty="0"/>
              <a:t>at</a:t>
            </a:r>
            <a:r>
              <a:rPr kumimoji="1" lang="ja-JP" altLang="en-US" dirty="0"/>
              <a:t> </a:t>
            </a:r>
            <a:r>
              <a:rPr kumimoji="1" lang="en-US" altLang="ja-JP" dirty="0"/>
              <a:t>J-PARC</a:t>
            </a:r>
          </a:p>
          <a:p>
            <a:pPr lvl="1"/>
            <a:r>
              <a:rPr kumimoji="1" lang="en-US" altLang="ja-JP" dirty="0"/>
              <a:t>Precise</a:t>
            </a:r>
            <a:r>
              <a:rPr kumimoji="1" lang="ja-JP" altLang="en-US" dirty="0"/>
              <a:t> </a:t>
            </a:r>
            <a:r>
              <a:rPr kumimoji="1" lang="en-US" altLang="ja-JP" dirty="0"/>
              <a:t>pulsing</a:t>
            </a:r>
            <a:r>
              <a:rPr kumimoji="1" lang="ja-JP" altLang="en-US" dirty="0"/>
              <a:t> </a:t>
            </a:r>
            <a:r>
              <a:rPr kumimoji="1" lang="en-US" altLang="ja-JP" dirty="0"/>
              <a:t>is</a:t>
            </a:r>
            <a:r>
              <a:rPr kumimoji="1" lang="ja-JP" altLang="en-US" dirty="0"/>
              <a:t> </a:t>
            </a:r>
            <a:r>
              <a:rPr kumimoji="1" lang="en-US" altLang="ja-JP" dirty="0"/>
              <a:t>mandatory</a:t>
            </a:r>
            <a:r>
              <a:rPr kumimoji="1" lang="ja-JP" altLang="en-US" dirty="0"/>
              <a:t> </a:t>
            </a:r>
            <a:r>
              <a:rPr kumimoji="1" lang="en-US" altLang="ja-JP" dirty="0"/>
              <a:t>to</a:t>
            </a:r>
            <a:r>
              <a:rPr kumimoji="1" lang="ja-JP" altLang="en-US" dirty="0"/>
              <a:t> </a:t>
            </a:r>
            <a:r>
              <a:rPr kumimoji="1" lang="en-US" altLang="ja-JP" dirty="0"/>
              <a:t>reject</a:t>
            </a:r>
            <a:r>
              <a:rPr kumimoji="1" lang="ja-JP" altLang="en-US" dirty="0"/>
              <a:t> </a:t>
            </a:r>
            <a:r>
              <a:rPr kumimoji="1" lang="en-US" altLang="ja-JP" dirty="0"/>
              <a:t>the</a:t>
            </a:r>
            <a:r>
              <a:rPr kumimoji="1" lang="ja-JP" altLang="en-US" dirty="0"/>
              <a:t> </a:t>
            </a:r>
            <a:r>
              <a:rPr kumimoji="1" lang="en-US" altLang="ja-JP" dirty="0"/>
              <a:t>beam</a:t>
            </a:r>
            <a:r>
              <a:rPr kumimoji="1" lang="ja-JP" altLang="en-US" dirty="0"/>
              <a:t> </a:t>
            </a:r>
            <a:r>
              <a:rPr kumimoji="1" lang="en-US" altLang="ja-JP" dirty="0"/>
              <a:t>induced</a:t>
            </a:r>
            <a:r>
              <a:rPr kumimoji="1" lang="ja-JP" altLang="en-US" dirty="0"/>
              <a:t> </a:t>
            </a:r>
            <a:r>
              <a:rPr kumimoji="1" lang="en-US" altLang="ja-JP" dirty="0"/>
              <a:t>BG</a:t>
            </a:r>
          </a:p>
          <a:p>
            <a:r>
              <a:rPr kumimoji="1" lang="en-US" altLang="ja-JP" dirty="0"/>
              <a:t>Sensitivities</a:t>
            </a:r>
          </a:p>
          <a:p>
            <a:pPr lvl="1"/>
            <a:r>
              <a:rPr kumimoji="1" lang="en-US" altLang="ja-JP" dirty="0"/>
              <a:t>&lt;</a:t>
            </a:r>
            <a:r>
              <a:rPr kumimoji="1" lang="ja-JP" altLang="en-US" dirty="0"/>
              <a:t> </a:t>
            </a:r>
            <a:r>
              <a:rPr kumimoji="1" lang="en-US" altLang="ja-JP" dirty="0"/>
              <a:t>10</a:t>
            </a:r>
            <a:r>
              <a:rPr kumimoji="1" lang="en-US" altLang="ja-JP" baseline="30000" dirty="0"/>
              <a:t>-14</a:t>
            </a:r>
            <a:r>
              <a:rPr kumimoji="1" lang="ja-JP" altLang="en-US" dirty="0"/>
              <a:t> </a:t>
            </a:r>
            <a:r>
              <a:rPr kumimoji="1" lang="en-US" altLang="ja-JP" dirty="0"/>
              <a:t>in</a:t>
            </a:r>
            <a:r>
              <a:rPr kumimoji="1" lang="ja-JP" altLang="en-US" dirty="0"/>
              <a:t> </a:t>
            </a:r>
            <a:r>
              <a:rPr kumimoji="1" lang="en-US" altLang="ja-JP" dirty="0"/>
              <a:t>Phase-I</a:t>
            </a:r>
          </a:p>
          <a:p>
            <a:pPr lvl="1"/>
            <a:r>
              <a:rPr kumimoji="1" lang="en-US" altLang="ja-JP" dirty="0"/>
              <a:t>&lt;</a:t>
            </a:r>
            <a:r>
              <a:rPr kumimoji="1" lang="ja-JP" altLang="en-US" dirty="0"/>
              <a:t> </a:t>
            </a:r>
            <a:r>
              <a:rPr kumimoji="1" lang="en-US" altLang="ja-JP" dirty="0"/>
              <a:t>10</a:t>
            </a:r>
            <a:r>
              <a:rPr kumimoji="1" lang="en-US" altLang="ja-JP" baseline="30000" dirty="0"/>
              <a:t>-16</a:t>
            </a:r>
            <a:r>
              <a:rPr kumimoji="1" lang="ja-JP" altLang="en-US" dirty="0"/>
              <a:t> </a:t>
            </a:r>
            <a:r>
              <a:rPr kumimoji="1" lang="en-US" altLang="ja-JP" dirty="0"/>
              <a:t>in</a:t>
            </a:r>
            <a:r>
              <a:rPr kumimoji="1" lang="ja-JP" altLang="en-US" dirty="0"/>
              <a:t> </a:t>
            </a:r>
            <a:r>
              <a:rPr kumimoji="1" lang="en-US" altLang="ja-JP" dirty="0"/>
              <a:t>Phase-II</a:t>
            </a:r>
          </a:p>
          <a:p>
            <a:pPr lvl="2"/>
            <a:r>
              <a:rPr kumimoji="1" lang="en-US" altLang="ja-JP" dirty="0"/>
              <a:t>Current</a:t>
            </a:r>
            <a:r>
              <a:rPr kumimoji="1" lang="ja-JP" altLang="en-US" dirty="0"/>
              <a:t> </a:t>
            </a:r>
            <a:r>
              <a:rPr kumimoji="1" lang="en-US" altLang="ja-JP" dirty="0"/>
              <a:t>best</a:t>
            </a:r>
            <a:r>
              <a:rPr kumimoji="1" lang="ja-JP" altLang="en-US" dirty="0"/>
              <a:t> </a:t>
            </a:r>
            <a:r>
              <a:rPr kumimoji="1" lang="en-US" altLang="ja-JP" dirty="0"/>
              <a:t>limit</a:t>
            </a:r>
            <a:r>
              <a:rPr kumimoji="1" lang="ja-JP" altLang="en-US" dirty="0"/>
              <a:t> </a:t>
            </a:r>
            <a:r>
              <a:rPr kumimoji="1" lang="en-US" altLang="ja-JP" dirty="0"/>
              <a:t>by</a:t>
            </a:r>
            <a:r>
              <a:rPr kumimoji="1" lang="ja-JP" altLang="en-US" dirty="0"/>
              <a:t> </a:t>
            </a:r>
            <a:r>
              <a:rPr kumimoji="1" lang="en-US" altLang="ja-JP" dirty="0"/>
              <a:t>SINDRUM</a:t>
            </a:r>
            <a:r>
              <a:rPr kumimoji="1" lang="ja-JP" altLang="en-US" dirty="0"/>
              <a:t> </a:t>
            </a:r>
            <a:r>
              <a:rPr kumimoji="1" lang="en-US" altLang="ja-JP" dirty="0"/>
              <a:t>II</a:t>
            </a:r>
          </a:p>
          <a:p>
            <a:pPr lvl="2"/>
            <a:r>
              <a:rPr kumimoji="1" lang="en-US" altLang="ja-JP" dirty="0"/>
              <a:t>BR</a:t>
            </a:r>
            <a:r>
              <a:rPr kumimoji="1" lang="ja-JP" altLang="en-US" dirty="0"/>
              <a:t> </a:t>
            </a:r>
            <a:r>
              <a:rPr kumimoji="1" lang="en-US" altLang="ja-JP" dirty="0"/>
              <a:t>&lt;</a:t>
            </a:r>
            <a:r>
              <a:rPr kumimoji="1" lang="ja-JP" altLang="en-US" dirty="0"/>
              <a:t> </a:t>
            </a:r>
            <a:r>
              <a:rPr kumimoji="1" lang="en-US" altLang="ja-JP" dirty="0"/>
              <a:t>7x10</a:t>
            </a:r>
            <a:r>
              <a:rPr kumimoji="1" lang="en-US" altLang="ja-JP" baseline="30000" dirty="0"/>
              <a:t>-13</a:t>
            </a:r>
            <a:r>
              <a:rPr kumimoji="1" lang="ja-JP" altLang="en-US" dirty="0"/>
              <a:t> </a:t>
            </a:r>
            <a:r>
              <a:rPr kumimoji="1" lang="en-US" altLang="ja-JP" dirty="0"/>
              <a:t>@</a:t>
            </a:r>
            <a:r>
              <a:rPr kumimoji="1" lang="ja-JP" altLang="en-US" dirty="0"/>
              <a:t> </a:t>
            </a:r>
            <a:r>
              <a:rPr kumimoji="1" lang="en-US" altLang="ja-JP" dirty="0"/>
              <a:t>90%</a:t>
            </a:r>
            <a:r>
              <a:rPr kumimoji="1" lang="ja-JP" altLang="en-US" dirty="0"/>
              <a:t> </a:t>
            </a:r>
            <a:r>
              <a:rPr kumimoji="1" lang="en-US" altLang="ja-JP" dirty="0"/>
              <a:t>C.L.</a:t>
            </a:r>
            <a:endParaRPr kumimoji="1" lang="ja-JP" altLang="en-US" dirty="0"/>
          </a:p>
        </p:txBody>
      </p:sp>
      <p:sp>
        <p:nvSpPr>
          <p:cNvPr id="5" name="コンテンツ プレースホルダー 4">
            <a:extLst>
              <a:ext uri="{FF2B5EF4-FFF2-40B4-BE49-F238E27FC236}">
                <a16:creationId xmlns:a16="http://schemas.microsoft.com/office/drawing/2014/main" xmlns="" id="{8F609259-5B91-9347-9E06-874DFC992C9A}"/>
              </a:ext>
            </a:extLst>
          </p:cNvPr>
          <p:cNvSpPr>
            <a:spLocks noGrp="1"/>
          </p:cNvSpPr>
          <p:nvPr>
            <p:ph sz="half" idx="2"/>
          </p:nvPr>
        </p:nvSpPr>
        <p:spPr>
          <a:xfrm>
            <a:off x="4902525" y="1782118"/>
            <a:ext cx="3886200" cy="4398982"/>
          </a:xfrm>
        </p:spPr>
        <p:txBody>
          <a:bodyPr>
            <a:normAutofit fontScale="62500" lnSpcReduction="20000"/>
          </a:bodyPr>
          <a:lstStyle/>
          <a:p>
            <a:r>
              <a:rPr kumimoji="1" lang="en-US" altLang="ja-JP" dirty="0"/>
              <a:t>Current</a:t>
            </a:r>
            <a:r>
              <a:rPr kumimoji="1" lang="ja-JP" altLang="en-US" dirty="0"/>
              <a:t> </a:t>
            </a:r>
            <a:r>
              <a:rPr kumimoji="1" lang="en-US" altLang="ja-JP" dirty="0"/>
              <a:t>activities</a:t>
            </a:r>
            <a:r>
              <a:rPr kumimoji="1" lang="ja-JP" altLang="en-US" dirty="0"/>
              <a:t> </a:t>
            </a:r>
            <a:r>
              <a:rPr kumimoji="1" lang="en-US" altLang="ja-JP" dirty="0"/>
              <a:t>(Dec.</a:t>
            </a:r>
            <a:r>
              <a:rPr kumimoji="1" lang="ja-JP" altLang="en-US" dirty="0"/>
              <a:t> </a:t>
            </a:r>
            <a:r>
              <a:rPr kumimoji="1" lang="en-US" altLang="ja-JP" dirty="0"/>
              <a:t>2017)</a:t>
            </a:r>
          </a:p>
          <a:p>
            <a:pPr lvl="1"/>
            <a:r>
              <a:rPr kumimoji="1" lang="en-US" altLang="ja-JP" dirty="0"/>
              <a:t>1</a:t>
            </a:r>
            <a:r>
              <a:rPr kumimoji="1" lang="en-US" altLang="ja-JP" baseline="30000" dirty="0"/>
              <a:t>st</a:t>
            </a:r>
            <a:r>
              <a:rPr kumimoji="1" lang="ja-JP" altLang="en-US" dirty="0"/>
              <a:t> </a:t>
            </a:r>
            <a:r>
              <a:rPr kumimoji="1" lang="en-US" altLang="ja-JP" dirty="0"/>
              <a:t>attempt</a:t>
            </a:r>
            <a:r>
              <a:rPr kumimoji="1" lang="ja-JP" altLang="en-US" dirty="0"/>
              <a:t> </a:t>
            </a:r>
            <a:r>
              <a:rPr kumimoji="1" lang="en-US" altLang="ja-JP" dirty="0"/>
              <a:t>of</a:t>
            </a:r>
            <a:r>
              <a:rPr kumimoji="1" lang="ja-JP" altLang="en-US" dirty="0"/>
              <a:t> </a:t>
            </a:r>
            <a:r>
              <a:rPr kumimoji="1" lang="en-US" altLang="ja-JP" dirty="0"/>
              <a:t>8GeV</a:t>
            </a:r>
            <a:r>
              <a:rPr kumimoji="1" lang="ja-JP" altLang="en-US" dirty="0"/>
              <a:t> </a:t>
            </a:r>
            <a:r>
              <a:rPr kumimoji="1" lang="en-US" altLang="ja-JP" dirty="0"/>
              <a:t>acceleration/extraction</a:t>
            </a:r>
            <a:r>
              <a:rPr kumimoji="1" lang="ja-JP" altLang="en-US" dirty="0"/>
              <a:t> </a:t>
            </a:r>
            <a:r>
              <a:rPr kumimoji="1" lang="en-US" altLang="ja-JP" dirty="0"/>
              <a:t>test</a:t>
            </a:r>
            <a:r>
              <a:rPr kumimoji="1" lang="ja-JP" altLang="en-US" dirty="0"/>
              <a:t> </a:t>
            </a:r>
            <a:r>
              <a:rPr lang="en-US" altLang="ja-JP" dirty="0"/>
              <a:t>in</a:t>
            </a:r>
            <a:r>
              <a:rPr lang="ja-JP" altLang="en-US" dirty="0"/>
              <a:t> </a:t>
            </a:r>
            <a:r>
              <a:rPr lang="en-US" altLang="ja-JP" dirty="0"/>
              <a:t>January</a:t>
            </a:r>
            <a:r>
              <a:rPr lang="ja-JP" altLang="en-US" dirty="0"/>
              <a:t> </a:t>
            </a:r>
            <a:r>
              <a:rPr lang="en-US" altLang="ja-JP" dirty="0"/>
              <a:t>2018</a:t>
            </a:r>
          </a:p>
          <a:p>
            <a:pPr lvl="2"/>
            <a:r>
              <a:rPr lang="en-US" altLang="ja-JP" dirty="0"/>
              <a:t>Diamond</a:t>
            </a:r>
            <a:r>
              <a:rPr lang="ja-JP" altLang="en-US" dirty="0"/>
              <a:t> </a:t>
            </a:r>
            <a:r>
              <a:rPr lang="en-US" altLang="ja-JP" dirty="0"/>
              <a:t>detector</a:t>
            </a:r>
            <a:r>
              <a:rPr lang="ja-JP" altLang="en-US" dirty="0"/>
              <a:t> </a:t>
            </a:r>
            <a:r>
              <a:rPr lang="en-US" altLang="ja-JP" dirty="0"/>
              <a:t>as</a:t>
            </a:r>
            <a:r>
              <a:rPr lang="ja-JP" altLang="en-US" dirty="0"/>
              <a:t> </a:t>
            </a:r>
            <a:r>
              <a:rPr lang="en-US" altLang="ja-JP" dirty="0"/>
              <a:t>a</a:t>
            </a:r>
            <a:r>
              <a:rPr lang="ja-JP" altLang="en-US" dirty="0"/>
              <a:t> </a:t>
            </a:r>
            <a:r>
              <a:rPr lang="en-US" altLang="ja-JP" dirty="0"/>
              <a:t>proton</a:t>
            </a:r>
            <a:r>
              <a:rPr lang="ja-JP" altLang="en-US" dirty="0"/>
              <a:t> </a:t>
            </a:r>
            <a:r>
              <a:rPr lang="en-US" altLang="ja-JP" dirty="0"/>
              <a:t>beam</a:t>
            </a:r>
            <a:r>
              <a:rPr lang="ja-JP" altLang="en-US" dirty="0"/>
              <a:t> </a:t>
            </a:r>
            <a:r>
              <a:rPr lang="en-US" altLang="ja-JP" dirty="0"/>
              <a:t>monitor</a:t>
            </a:r>
          </a:p>
          <a:p>
            <a:pPr lvl="1"/>
            <a:r>
              <a:rPr kumimoji="1" lang="en-US" altLang="ja-JP" dirty="0"/>
              <a:t>Facility</a:t>
            </a:r>
            <a:r>
              <a:rPr kumimoji="1" lang="ja-JP" altLang="en-US" dirty="0"/>
              <a:t> </a:t>
            </a:r>
            <a:r>
              <a:rPr kumimoji="1" lang="en-US" altLang="ja-JP" dirty="0"/>
              <a:t>construction</a:t>
            </a:r>
            <a:r>
              <a:rPr kumimoji="1" lang="ja-JP" altLang="en-US" dirty="0"/>
              <a:t> </a:t>
            </a:r>
            <a:r>
              <a:rPr kumimoji="1" lang="en-US" altLang="ja-JP" dirty="0"/>
              <a:t>in</a:t>
            </a:r>
            <a:r>
              <a:rPr kumimoji="1" lang="ja-JP" altLang="en-US" dirty="0"/>
              <a:t> </a:t>
            </a:r>
            <a:r>
              <a:rPr kumimoji="1" lang="en-US" altLang="ja-JP" dirty="0"/>
              <a:t>progress</a:t>
            </a:r>
            <a:r>
              <a:rPr kumimoji="1" lang="ja-JP" altLang="en-US" dirty="0"/>
              <a:t> </a:t>
            </a:r>
            <a:r>
              <a:rPr kumimoji="1" lang="en-US" altLang="ja-JP" dirty="0"/>
              <a:t>with</a:t>
            </a:r>
            <a:r>
              <a:rPr kumimoji="1" lang="ja-JP" altLang="en-US" dirty="0"/>
              <a:t> </a:t>
            </a:r>
            <a:r>
              <a:rPr lang="en-US" altLang="ja-JP" dirty="0"/>
              <a:t>strong</a:t>
            </a:r>
            <a:r>
              <a:rPr lang="ja-JP" altLang="en-US" dirty="0"/>
              <a:t> </a:t>
            </a:r>
            <a:r>
              <a:rPr lang="en-US" altLang="ja-JP" dirty="0"/>
              <a:t>supports</a:t>
            </a:r>
            <a:r>
              <a:rPr lang="ja-JP" altLang="en-US" dirty="0"/>
              <a:t> </a:t>
            </a:r>
            <a:r>
              <a:rPr lang="en-US" altLang="ja-JP" dirty="0"/>
              <a:t>by</a:t>
            </a:r>
            <a:r>
              <a:rPr lang="ja-JP" altLang="en-US" dirty="0"/>
              <a:t> </a:t>
            </a:r>
            <a:r>
              <a:rPr lang="en-US" altLang="ja-JP" dirty="0"/>
              <a:t>J-PARC/KEK</a:t>
            </a:r>
          </a:p>
          <a:p>
            <a:pPr lvl="2"/>
            <a:r>
              <a:rPr lang="en-US" altLang="ja-JP" dirty="0"/>
              <a:t>New</a:t>
            </a:r>
            <a:r>
              <a:rPr lang="ja-JP" altLang="en-US" dirty="0"/>
              <a:t> </a:t>
            </a:r>
            <a:r>
              <a:rPr lang="en-US" altLang="ja-JP" dirty="0"/>
              <a:t>primary</a:t>
            </a:r>
            <a:r>
              <a:rPr lang="ja-JP" altLang="en-US" dirty="0"/>
              <a:t> </a:t>
            </a:r>
            <a:r>
              <a:rPr lang="en-US" altLang="ja-JP" dirty="0"/>
              <a:t>beamline</a:t>
            </a:r>
          </a:p>
          <a:p>
            <a:pPr lvl="2"/>
            <a:r>
              <a:rPr kumimoji="1" lang="en-US" altLang="ja-JP" dirty="0"/>
              <a:t>Superconducting</a:t>
            </a:r>
            <a:r>
              <a:rPr kumimoji="1" lang="ja-JP" altLang="en-US" dirty="0"/>
              <a:t> </a:t>
            </a:r>
            <a:r>
              <a:rPr kumimoji="1" lang="en-US" altLang="ja-JP" dirty="0"/>
              <a:t>magnet</a:t>
            </a:r>
            <a:r>
              <a:rPr kumimoji="1" lang="ja-JP" altLang="en-US" dirty="0"/>
              <a:t> </a:t>
            </a:r>
            <a:r>
              <a:rPr kumimoji="1" lang="en-US" altLang="ja-JP" dirty="0"/>
              <a:t>system</a:t>
            </a:r>
          </a:p>
          <a:p>
            <a:pPr lvl="1"/>
            <a:r>
              <a:rPr lang="en-US" altLang="ja-JP" dirty="0"/>
              <a:t>Detector</a:t>
            </a:r>
            <a:r>
              <a:rPr lang="ja-JP" altLang="en-US" dirty="0"/>
              <a:t> </a:t>
            </a:r>
            <a:r>
              <a:rPr lang="en-US" altLang="ja-JP" dirty="0"/>
              <a:t>/</a:t>
            </a:r>
            <a:r>
              <a:rPr lang="ja-JP" altLang="en-US" dirty="0"/>
              <a:t> </a:t>
            </a:r>
            <a:r>
              <a:rPr lang="en-US" altLang="ja-JP" dirty="0"/>
              <a:t>software</a:t>
            </a:r>
            <a:r>
              <a:rPr lang="ja-JP" altLang="en-US" dirty="0"/>
              <a:t> </a:t>
            </a:r>
            <a:r>
              <a:rPr lang="en-US" altLang="ja-JP" dirty="0"/>
              <a:t>preparation</a:t>
            </a:r>
            <a:r>
              <a:rPr lang="ja-JP" altLang="en-US" dirty="0"/>
              <a:t> </a:t>
            </a:r>
            <a:r>
              <a:rPr lang="en-US" altLang="ja-JP" dirty="0"/>
              <a:t>by</a:t>
            </a:r>
            <a:r>
              <a:rPr lang="ja-JP" altLang="en-US" dirty="0"/>
              <a:t> </a:t>
            </a:r>
            <a:r>
              <a:rPr lang="en-US" altLang="ja-JP" dirty="0"/>
              <a:t>the</a:t>
            </a:r>
            <a:r>
              <a:rPr lang="ja-JP" altLang="en-US" dirty="0"/>
              <a:t> </a:t>
            </a:r>
            <a:r>
              <a:rPr lang="en-US" altLang="ja-JP" dirty="0"/>
              <a:t>collaboration</a:t>
            </a:r>
            <a:r>
              <a:rPr lang="ja-JP" altLang="en-US" dirty="0"/>
              <a:t> </a:t>
            </a:r>
            <a:r>
              <a:rPr lang="en-US" altLang="ja-JP" dirty="0"/>
              <a:t>members</a:t>
            </a:r>
          </a:p>
          <a:p>
            <a:pPr lvl="1"/>
            <a:r>
              <a:rPr kumimoji="1" lang="en-US" altLang="ja-JP" dirty="0"/>
              <a:t>Collaboration</a:t>
            </a:r>
            <a:r>
              <a:rPr kumimoji="1" lang="ja-JP" altLang="en-US" dirty="0"/>
              <a:t> </a:t>
            </a:r>
            <a:r>
              <a:rPr kumimoji="1" lang="en-US" altLang="ja-JP" dirty="0"/>
              <a:t>growth</a:t>
            </a:r>
          </a:p>
          <a:p>
            <a:pPr lvl="2"/>
            <a:r>
              <a:rPr lang="en-US" altLang="ja-JP" dirty="0"/>
              <a:t>Dresden</a:t>
            </a:r>
            <a:r>
              <a:rPr lang="ja-JP" altLang="en-US" dirty="0"/>
              <a:t> </a:t>
            </a:r>
            <a:r>
              <a:rPr lang="en-US" altLang="ja-JP" dirty="0"/>
              <a:t>Technical</a:t>
            </a:r>
            <a:r>
              <a:rPr lang="ja-JP" altLang="en-US" dirty="0"/>
              <a:t> </a:t>
            </a:r>
            <a:r>
              <a:rPr lang="en-US" altLang="ja-JP" dirty="0"/>
              <a:t>Uni.</a:t>
            </a:r>
            <a:r>
              <a:rPr lang="ja-JP" altLang="en-US" dirty="0"/>
              <a:t> </a:t>
            </a:r>
            <a:r>
              <a:rPr lang="en-US" altLang="ja-JP" dirty="0"/>
              <a:t>(2016)</a:t>
            </a:r>
          </a:p>
          <a:p>
            <a:pPr lvl="2"/>
            <a:r>
              <a:rPr kumimoji="1" lang="en-US" altLang="ja-JP" dirty="0"/>
              <a:t>Clermont</a:t>
            </a:r>
            <a:r>
              <a:rPr lang="en-US" altLang="ja-JP" dirty="0"/>
              <a:t>-Ferrand</a:t>
            </a:r>
            <a:r>
              <a:rPr lang="ja-JP" altLang="en-US" dirty="0"/>
              <a:t> </a:t>
            </a:r>
            <a:r>
              <a:rPr lang="en-US" altLang="ja-JP" dirty="0"/>
              <a:t>(France)</a:t>
            </a:r>
            <a:r>
              <a:rPr lang="ja-JP" altLang="en-US" dirty="0"/>
              <a:t> </a:t>
            </a:r>
            <a:r>
              <a:rPr lang="en-US" altLang="ja-JP" dirty="0"/>
              <a:t>&amp;</a:t>
            </a:r>
            <a:r>
              <a:rPr lang="ja-JP" altLang="en-US" dirty="0"/>
              <a:t> </a:t>
            </a:r>
            <a:r>
              <a:rPr lang="en-US" altLang="ja-JP" dirty="0"/>
              <a:t>Monash</a:t>
            </a:r>
            <a:r>
              <a:rPr lang="ja-JP" altLang="en-US" dirty="0"/>
              <a:t> </a:t>
            </a:r>
            <a:r>
              <a:rPr lang="en-US" altLang="ja-JP" dirty="0"/>
              <a:t>Univ.</a:t>
            </a:r>
            <a:r>
              <a:rPr lang="ja-JP" altLang="en-US" dirty="0"/>
              <a:t> </a:t>
            </a:r>
            <a:r>
              <a:rPr lang="en-US" altLang="ja-JP" dirty="0"/>
              <a:t>(Australia)</a:t>
            </a:r>
            <a:r>
              <a:rPr lang="ja-JP" altLang="en-US" dirty="0"/>
              <a:t> </a:t>
            </a:r>
            <a:r>
              <a:rPr lang="en-US" altLang="ja-JP" dirty="0"/>
              <a:t>(2017)</a:t>
            </a:r>
          </a:p>
          <a:p>
            <a:pPr lvl="2"/>
            <a:r>
              <a:rPr kumimoji="1" lang="en-US" altLang="ja-JP" dirty="0"/>
              <a:t>Some</a:t>
            </a:r>
            <a:r>
              <a:rPr kumimoji="1" lang="ja-JP" altLang="en-US" dirty="0"/>
              <a:t> </a:t>
            </a:r>
            <a:r>
              <a:rPr lang="en-US" altLang="ja-JP" dirty="0"/>
              <a:t>more</a:t>
            </a:r>
            <a:r>
              <a:rPr lang="ja-JP" altLang="en-US" dirty="0"/>
              <a:t> </a:t>
            </a:r>
            <a:r>
              <a:rPr lang="en-US" altLang="ja-JP" dirty="0"/>
              <a:t>groups</a:t>
            </a:r>
            <a:r>
              <a:rPr lang="ja-JP" altLang="en-US" dirty="0"/>
              <a:t> </a:t>
            </a:r>
            <a:r>
              <a:rPr lang="en-US" altLang="ja-JP" dirty="0"/>
              <a:t>(in</a:t>
            </a:r>
            <a:r>
              <a:rPr lang="ja-JP" altLang="en-US" dirty="0"/>
              <a:t> </a:t>
            </a:r>
            <a:r>
              <a:rPr lang="en-US" altLang="ja-JP" dirty="0"/>
              <a:t>Asia</a:t>
            </a:r>
            <a:r>
              <a:rPr lang="ja-JP" altLang="en-US" dirty="0"/>
              <a:t> </a:t>
            </a:r>
            <a:r>
              <a:rPr lang="en-US" altLang="ja-JP" dirty="0"/>
              <a:t>and</a:t>
            </a:r>
            <a:r>
              <a:rPr lang="ja-JP" altLang="en-US" dirty="0"/>
              <a:t> </a:t>
            </a:r>
            <a:r>
              <a:rPr lang="en-US" altLang="ja-JP" dirty="0"/>
              <a:t>Europe</a:t>
            </a:r>
            <a:r>
              <a:rPr lang="ja-JP" altLang="en-US" dirty="0"/>
              <a:t> </a:t>
            </a:r>
            <a:r>
              <a:rPr lang="en-US" altLang="ja-JP" dirty="0"/>
              <a:t>)</a:t>
            </a:r>
            <a:r>
              <a:rPr lang="ja-JP" altLang="en-US" dirty="0"/>
              <a:t> </a:t>
            </a:r>
            <a:r>
              <a:rPr lang="en-US" altLang="ja-JP" dirty="0"/>
              <a:t>showing</a:t>
            </a:r>
            <a:r>
              <a:rPr lang="ja-JP" altLang="en-US" dirty="0"/>
              <a:t> </a:t>
            </a:r>
            <a:r>
              <a:rPr lang="en-US" altLang="ja-JP" dirty="0"/>
              <a:t>interest</a:t>
            </a:r>
            <a:r>
              <a:rPr lang="ja-JP" altLang="en-US" dirty="0"/>
              <a:t> </a:t>
            </a:r>
            <a:r>
              <a:rPr lang="en-US" altLang="ja-JP" dirty="0"/>
              <a:t>to</a:t>
            </a:r>
            <a:r>
              <a:rPr lang="ja-JP" altLang="en-US" dirty="0"/>
              <a:t> </a:t>
            </a:r>
            <a:r>
              <a:rPr lang="en-US" altLang="ja-JP" dirty="0"/>
              <a:t>join</a:t>
            </a:r>
            <a:r>
              <a:rPr lang="ja-JP" altLang="en-US" dirty="0"/>
              <a:t> </a:t>
            </a:r>
            <a:r>
              <a:rPr lang="en-US" altLang="ja-JP" dirty="0"/>
              <a:t>COMET</a:t>
            </a:r>
          </a:p>
          <a:p>
            <a:pPr lvl="2"/>
            <a:r>
              <a:rPr kumimoji="1" lang="en-US" altLang="ja-JP" dirty="0"/>
              <a:t>TRIUMF?</a:t>
            </a:r>
            <a:endParaRPr kumimoji="1" lang="ja-JP" altLang="en-US" dirty="0"/>
          </a:p>
        </p:txBody>
      </p:sp>
      <p:pic>
        <p:nvPicPr>
          <p:cNvPr id="6" name="Picture 1">
            <a:extLst>
              <a:ext uri="{FF2B5EF4-FFF2-40B4-BE49-F238E27FC236}">
                <a16:creationId xmlns:a16="http://schemas.microsoft.com/office/drawing/2014/main" xmlns="" id="{2831D8EE-145C-9A45-A706-73EE3391862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9667" y="4276948"/>
            <a:ext cx="2474387" cy="1635765"/>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cap="flat">
                <a:solidFill>
                  <a:srgbClr val="3465A4"/>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7" name="Rectangle 60">
            <a:extLst>
              <a:ext uri="{FF2B5EF4-FFF2-40B4-BE49-F238E27FC236}">
                <a16:creationId xmlns:a16="http://schemas.microsoft.com/office/drawing/2014/main" xmlns="" id="{F6F27337-4879-2841-AD19-5348FD303703}"/>
              </a:ext>
            </a:extLst>
          </p:cNvPr>
          <p:cNvSpPr>
            <a:spLocks/>
          </p:cNvSpPr>
          <p:nvPr/>
        </p:nvSpPr>
        <p:spPr bwMode="auto">
          <a:xfrm>
            <a:off x="196600" y="5912713"/>
            <a:ext cx="3717498" cy="700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40000"/>
              </a:lnSpc>
              <a:spcBef>
                <a:spcPts val="390"/>
              </a:spcBef>
            </a:pPr>
            <a:r>
              <a:rPr lang="en-US" altLang="ja-JP" sz="1200" dirty="0"/>
              <a:t>Main</a:t>
            </a:r>
            <a:r>
              <a:rPr lang="ja-JP" altLang="en-US" sz="1200" dirty="0"/>
              <a:t> </a:t>
            </a:r>
            <a:r>
              <a:rPr lang="en-US" altLang="ja-JP" sz="1200" dirty="0"/>
              <a:t>BG</a:t>
            </a:r>
            <a:r>
              <a:rPr lang="ja-JP" altLang="en-US" sz="1200" dirty="0"/>
              <a:t> </a:t>
            </a:r>
            <a:r>
              <a:rPr lang="en-US" altLang="ja-JP" sz="1200" dirty="0"/>
              <a:t>source:</a:t>
            </a:r>
          </a:p>
          <a:p>
            <a:pPr>
              <a:lnSpc>
                <a:spcPct val="40000"/>
              </a:lnSpc>
              <a:spcBef>
                <a:spcPts val="390"/>
              </a:spcBef>
            </a:pPr>
            <a:r>
              <a:rPr lang="en-US" sz="1200" dirty="0"/>
              <a:t>π</a:t>
            </a:r>
            <a:r>
              <a:rPr lang="en-US" sz="1200" baseline="32000" dirty="0"/>
              <a:t>-</a:t>
            </a:r>
            <a:r>
              <a:rPr lang="en-US" sz="1200" dirty="0"/>
              <a:t>+(A,Z)→(A,Z-1)*, (A,Z-1)* →γ+(A,Z-1), γ→e</a:t>
            </a:r>
            <a:r>
              <a:rPr lang="en-US" sz="1200" baseline="32000" dirty="0"/>
              <a:t>+</a:t>
            </a:r>
            <a:r>
              <a:rPr lang="en-US" sz="1200" dirty="0">
                <a:solidFill>
                  <a:srgbClr val="A40800"/>
                </a:solidFill>
              </a:rPr>
              <a:t>e</a:t>
            </a:r>
            <a:r>
              <a:rPr lang="en-US" sz="1200" baseline="32000" dirty="0">
                <a:solidFill>
                  <a:srgbClr val="A40800"/>
                </a:solidFill>
              </a:rPr>
              <a:t>-</a:t>
            </a:r>
            <a:endParaRPr lang="en-US" sz="1200" dirty="0">
              <a:solidFill>
                <a:srgbClr val="A40800"/>
              </a:solidFill>
            </a:endParaRPr>
          </a:p>
          <a:p>
            <a:pPr algn="r">
              <a:lnSpc>
                <a:spcPct val="40000"/>
              </a:lnSpc>
              <a:spcBef>
                <a:spcPts val="390"/>
              </a:spcBef>
            </a:pPr>
            <a:r>
              <a:rPr lang="en-US" sz="1200" dirty="0">
                <a:solidFill>
                  <a:srgbClr val="FF2712"/>
                </a:solidFill>
              </a:rPr>
              <a:t>Prompt timing</a:t>
            </a:r>
          </a:p>
          <a:p>
            <a:pPr>
              <a:lnSpc>
                <a:spcPct val="40000"/>
              </a:lnSpc>
              <a:spcBef>
                <a:spcPts val="390"/>
              </a:spcBef>
            </a:pPr>
            <a:r>
              <a:rPr lang="en-US" sz="1200" dirty="0">
                <a:solidFill>
                  <a:srgbClr val="676767"/>
                </a:solidFill>
              </a:rPr>
              <a:t>Other sources</a:t>
            </a:r>
            <a:r>
              <a:rPr lang="en-US" altLang="ja-JP" sz="1200" dirty="0">
                <a:solidFill>
                  <a:srgbClr val="676767"/>
                </a:solidFill>
              </a:rPr>
              <a:t>:</a:t>
            </a:r>
            <a:endParaRPr lang="en-US" sz="1200" dirty="0">
              <a:solidFill>
                <a:srgbClr val="676767"/>
              </a:solidFill>
            </a:endParaRPr>
          </a:p>
          <a:p>
            <a:pPr>
              <a:lnSpc>
                <a:spcPct val="40000"/>
              </a:lnSpc>
              <a:spcBef>
                <a:spcPts val="390"/>
              </a:spcBef>
            </a:pPr>
            <a:r>
              <a:rPr lang="en-US" sz="1200" dirty="0" err="1">
                <a:solidFill>
                  <a:srgbClr val="676767"/>
                </a:solidFill>
              </a:rPr>
              <a:t>μ</a:t>
            </a:r>
            <a:r>
              <a:rPr lang="en-US" sz="1200" baseline="32000" dirty="0">
                <a:solidFill>
                  <a:srgbClr val="676767"/>
                </a:solidFill>
              </a:rPr>
              <a:t>-</a:t>
            </a:r>
            <a:r>
              <a:rPr lang="en-US" sz="1200" dirty="0">
                <a:solidFill>
                  <a:srgbClr val="676767"/>
                </a:solidFill>
              </a:rPr>
              <a:t> decay-in-flight, e</a:t>
            </a:r>
            <a:r>
              <a:rPr lang="en-US" sz="1200" baseline="32000" dirty="0">
                <a:solidFill>
                  <a:srgbClr val="676767"/>
                </a:solidFill>
              </a:rPr>
              <a:t>-</a:t>
            </a:r>
            <a:r>
              <a:rPr lang="en-US" sz="1200" dirty="0">
                <a:solidFill>
                  <a:srgbClr val="676767"/>
                </a:solidFill>
              </a:rPr>
              <a:t> scattering, neutron streaming</a:t>
            </a:r>
          </a:p>
        </p:txBody>
      </p:sp>
      <p:pic>
        <p:nvPicPr>
          <p:cNvPr id="8" name="Picture 70">
            <a:extLst>
              <a:ext uri="{FF2B5EF4-FFF2-40B4-BE49-F238E27FC236}">
                <a16:creationId xmlns:a16="http://schemas.microsoft.com/office/drawing/2014/main" xmlns="" id="{1D9647C0-D0FC-D542-969F-CA3591D0C8C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25921" y="4562594"/>
            <a:ext cx="2497727" cy="1618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9" name="Rectangle 71">
            <a:extLst>
              <a:ext uri="{FF2B5EF4-FFF2-40B4-BE49-F238E27FC236}">
                <a16:creationId xmlns:a16="http://schemas.microsoft.com/office/drawing/2014/main" xmlns="" id="{A260EC79-EA77-7041-9B73-4A36DA338B11}"/>
              </a:ext>
            </a:extLst>
          </p:cNvPr>
          <p:cNvSpPr>
            <a:spLocks/>
          </p:cNvSpPr>
          <p:nvPr/>
        </p:nvSpPr>
        <p:spPr bwMode="auto">
          <a:xfrm>
            <a:off x="2840730" y="4291341"/>
            <a:ext cx="782587"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200" dirty="0">
                <a:latin typeface="Gill Sans" charset="0"/>
                <a:cs typeface="Gill Sans" charset="0"/>
                <a:sym typeface="Gill Sans" charset="0"/>
              </a:rPr>
              <a:t>SINDRUM II</a:t>
            </a:r>
          </a:p>
        </p:txBody>
      </p:sp>
      <p:sp>
        <p:nvSpPr>
          <p:cNvPr id="10" name="Rectangle 72">
            <a:extLst>
              <a:ext uri="{FF2B5EF4-FFF2-40B4-BE49-F238E27FC236}">
                <a16:creationId xmlns:a16="http://schemas.microsoft.com/office/drawing/2014/main" xmlns="" id="{E2312FFE-E07C-0F42-AA57-58179D6EB52C}"/>
              </a:ext>
            </a:extLst>
          </p:cNvPr>
          <p:cNvSpPr>
            <a:spLocks/>
          </p:cNvSpPr>
          <p:nvPr/>
        </p:nvSpPr>
        <p:spPr bwMode="auto">
          <a:xfrm>
            <a:off x="2977021" y="4106774"/>
            <a:ext cx="3189959" cy="799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1200" dirty="0"/>
              <a:t>BR[</a:t>
            </a:r>
            <a:r>
              <a:rPr lang="en-US" sz="1200" dirty="0" err="1"/>
              <a:t>μ</a:t>
            </a:r>
            <a:r>
              <a:rPr lang="en-US" sz="1200" baseline="32000" dirty="0"/>
              <a:t>-</a:t>
            </a:r>
            <a:r>
              <a:rPr lang="en-US" sz="1200" dirty="0"/>
              <a:t> + Au →e</a:t>
            </a:r>
            <a:r>
              <a:rPr lang="en-US" sz="1200" baseline="32000" dirty="0"/>
              <a:t>-</a:t>
            </a:r>
            <a:r>
              <a:rPr lang="en-US" sz="1200" dirty="0"/>
              <a:t> + Au] &lt; 7 × 10</a:t>
            </a:r>
            <a:r>
              <a:rPr lang="en-US" sz="1200" baseline="32000" dirty="0"/>
              <a:t>-13</a:t>
            </a:r>
          </a:p>
        </p:txBody>
      </p:sp>
      <p:pic>
        <p:nvPicPr>
          <p:cNvPr id="11" name="図 10">
            <a:extLst>
              <a:ext uri="{FF2B5EF4-FFF2-40B4-BE49-F238E27FC236}">
                <a16:creationId xmlns:a16="http://schemas.microsoft.com/office/drawing/2014/main" xmlns="" id="{9EA323B8-3173-1843-93CD-B4412AF7E444}"/>
              </a:ext>
            </a:extLst>
          </p:cNvPr>
          <p:cNvPicPr>
            <a:picLocks noChangeAspect="1"/>
          </p:cNvPicPr>
          <p:nvPr/>
        </p:nvPicPr>
        <p:blipFill>
          <a:blip r:embed="rId4"/>
          <a:stretch>
            <a:fillRect/>
          </a:stretch>
        </p:blipFill>
        <p:spPr>
          <a:xfrm>
            <a:off x="8073949" y="391359"/>
            <a:ext cx="882802" cy="882802"/>
          </a:xfrm>
          <a:prstGeom prst="rect">
            <a:avLst/>
          </a:prstGeom>
        </p:spPr>
      </p:pic>
      <p:sp>
        <p:nvSpPr>
          <p:cNvPr id="3" name="テキスト ボックス 2"/>
          <p:cNvSpPr txBox="1"/>
          <p:nvPr/>
        </p:nvSpPr>
        <p:spPr>
          <a:xfrm>
            <a:off x="6033672" y="6397134"/>
            <a:ext cx="2916183" cy="369332"/>
          </a:xfrm>
          <a:prstGeom prst="rect">
            <a:avLst/>
          </a:prstGeom>
          <a:noFill/>
        </p:spPr>
        <p:txBody>
          <a:bodyPr wrap="none" rtlCol="0">
            <a:spAutoFit/>
          </a:bodyPr>
          <a:lstStyle/>
          <a:p>
            <a:r>
              <a:rPr kumimoji="1" lang="en-US" altLang="ja-JP" sz="1800" dirty="0" smtClean="0"/>
              <a:t>Slides by Satoshi MIHARA</a:t>
            </a:r>
            <a:endParaRPr kumimoji="1" lang="ja-JP" altLang="en-US" sz="1800" dirty="0"/>
          </a:p>
        </p:txBody>
      </p:sp>
      <p:sp>
        <p:nvSpPr>
          <p:cNvPr id="12" name="フッター プレースホルダー 1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569498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5784" y="0"/>
            <a:ext cx="913821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xmlns="" id="{458E9923-7F29-F24C-84ED-56BB45D599C5}"/>
              </a:ext>
            </a:extLst>
          </p:cNvPr>
          <p:cNvSpPr>
            <a:spLocks noGrp="1"/>
          </p:cNvSpPr>
          <p:nvPr>
            <p:ph type="title"/>
          </p:nvPr>
        </p:nvSpPr>
        <p:spPr>
          <a:xfrm>
            <a:off x="107504" y="58614"/>
            <a:ext cx="5266928" cy="1282154"/>
          </a:xfrm>
        </p:spPr>
        <p:txBody>
          <a:bodyPr>
            <a:normAutofit/>
          </a:bodyPr>
          <a:lstStyle/>
          <a:p>
            <a:r>
              <a:rPr kumimoji="1" lang="en-US" altLang="ja-JP" sz="5400" b="1" dirty="0">
                <a:solidFill>
                  <a:schemeClr val="bg1"/>
                </a:solidFill>
              </a:rPr>
              <a:t>COMET</a:t>
            </a:r>
            <a:r>
              <a:rPr kumimoji="1" lang="ja-JP" altLang="en-US" sz="5400" b="1" dirty="0">
                <a:solidFill>
                  <a:schemeClr val="bg1"/>
                </a:solidFill>
              </a:rPr>
              <a:t> </a:t>
            </a:r>
            <a:r>
              <a:rPr kumimoji="1" lang="en-US" altLang="ja-JP" sz="5400" b="1" dirty="0">
                <a:solidFill>
                  <a:schemeClr val="bg1"/>
                </a:solidFill>
              </a:rPr>
              <a:t>Phase-I</a:t>
            </a:r>
            <a:endParaRPr kumimoji="1" lang="ja-JP" altLang="en-US" sz="5400" b="1" dirty="0">
              <a:solidFill>
                <a:schemeClr val="bg1"/>
              </a:solidFill>
            </a:endParaRPr>
          </a:p>
        </p:txBody>
      </p:sp>
      <p:pic>
        <p:nvPicPr>
          <p:cNvPr id="5" name="コンテンツ プレースホルダー 4">
            <a:extLst>
              <a:ext uri="{FF2B5EF4-FFF2-40B4-BE49-F238E27FC236}">
                <a16:creationId xmlns:a16="http://schemas.microsoft.com/office/drawing/2014/main" xmlns="" id="{806474E5-CB99-1144-BC59-A7FDBA0D29C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08520" y="1340768"/>
            <a:ext cx="9361040" cy="5112568"/>
          </a:xfrm>
        </p:spPr>
      </p:pic>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936996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xmlns="" id="{7431DCAC-18E1-B44A-B6AB-7664C489C161}"/>
              </a:ext>
            </a:extLst>
          </p:cNvPr>
          <p:cNvSpPr>
            <a:spLocks noGrp="1"/>
          </p:cNvSpPr>
          <p:nvPr>
            <p:ph type="title"/>
          </p:nvPr>
        </p:nvSpPr>
        <p:spPr/>
        <p:txBody>
          <a:bodyPr/>
          <a:lstStyle/>
          <a:p>
            <a:r>
              <a:rPr kumimoji="1" lang="en-US" altLang="ja-JP" dirty="0"/>
              <a:t>COMET</a:t>
            </a:r>
            <a:r>
              <a:rPr kumimoji="1" lang="ja-JP" altLang="en-US" dirty="0"/>
              <a:t> </a:t>
            </a:r>
            <a:r>
              <a:rPr kumimoji="1" lang="en-US" altLang="ja-JP" dirty="0"/>
              <a:t>Facility</a:t>
            </a:r>
            <a:r>
              <a:rPr kumimoji="1" lang="ja-JP" altLang="en-US" dirty="0"/>
              <a:t> </a:t>
            </a:r>
            <a:r>
              <a:rPr kumimoji="1" lang="en-US" altLang="ja-JP" dirty="0"/>
              <a:t>Construction</a:t>
            </a:r>
            <a:endParaRPr kumimoji="1" lang="ja-JP" altLang="en-US" dirty="0"/>
          </a:p>
        </p:txBody>
      </p:sp>
      <p:sp>
        <p:nvSpPr>
          <p:cNvPr id="5" name="コンテンツ プレースホルダー 4">
            <a:extLst>
              <a:ext uri="{FF2B5EF4-FFF2-40B4-BE49-F238E27FC236}">
                <a16:creationId xmlns:a16="http://schemas.microsoft.com/office/drawing/2014/main" xmlns="" id="{F2F2976B-6B9A-D44D-B59E-8CB805513ACC}"/>
              </a:ext>
            </a:extLst>
          </p:cNvPr>
          <p:cNvSpPr>
            <a:spLocks noGrp="1"/>
          </p:cNvSpPr>
          <p:nvPr>
            <p:ph idx="1"/>
          </p:nvPr>
        </p:nvSpPr>
        <p:spPr>
          <a:xfrm>
            <a:off x="106432" y="1473539"/>
            <a:ext cx="4812190" cy="2355521"/>
          </a:xfrm>
        </p:spPr>
        <p:txBody>
          <a:bodyPr>
            <a:normAutofit fontScale="70000" lnSpcReduction="20000"/>
          </a:bodyPr>
          <a:lstStyle/>
          <a:p>
            <a:r>
              <a:rPr kumimoji="1" lang="en-US" altLang="ja-JP" dirty="0"/>
              <a:t>COMET</a:t>
            </a:r>
            <a:r>
              <a:rPr kumimoji="1" lang="ja-JP" altLang="en-US" dirty="0"/>
              <a:t> </a:t>
            </a:r>
            <a:r>
              <a:rPr kumimoji="1" lang="en-US" altLang="ja-JP" dirty="0"/>
              <a:t>Primary</a:t>
            </a:r>
            <a:r>
              <a:rPr kumimoji="1" lang="ja-JP" altLang="en-US" dirty="0"/>
              <a:t> </a:t>
            </a:r>
            <a:r>
              <a:rPr kumimoji="1" lang="en-US" altLang="ja-JP" dirty="0"/>
              <a:t>Beamline</a:t>
            </a:r>
          </a:p>
          <a:p>
            <a:pPr lvl="1"/>
            <a:r>
              <a:rPr lang="en-US" altLang="ja-JP" dirty="0"/>
              <a:t>[Switching</a:t>
            </a:r>
            <a:r>
              <a:rPr lang="ja-JP" altLang="en-US" dirty="0"/>
              <a:t> </a:t>
            </a:r>
            <a:r>
              <a:rPr lang="en-US" altLang="ja-JP" dirty="0"/>
              <a:t>Yard]</a:t>
            </a:r>
            <a:r>
              <a:rPr lang="ja-JP" altLang="en-US" dirty="0"/>
              <a:t> </a:t>
            </a:r>
            <a:r>
              <a:rPr lang="en-US" altLang="ja-JP" dirty="0"/>
              <a:t>Beamline</a:t>
            </a:r>
            <a:r>
              <a:rPr lang="ja-JP" altLang="en-US" dirty="0"/>
              <a:t> </a:t>
            </a:r>
            <a:r>
              <a:rPr lang="en-US" altLang="ja-JP" dirty="0"/>
              <a:t>components</a:t>
            </a:r>
            <a:r>
              <a:rPr lang="ja-JP" altLang="en-US" dirty="0"/>
              <a:t> </a:t>
            </a:r>
            <a:r>
              <a:rPr lang="en-US" altLang="ja-JP" dirty="0"/>
              <a:t>installation</a:t>
            </a:r>
            <a:r>
              <a:rPr lang="ja-JP" altLang="en-US" dirty="0"/>
              <a:t> </a:t>
            </a:r>
            <a:r>
              <a:rPr lang="en-US" altLang="ja-JP" dirty="0"/>
              <a:t>almost</a:t>
            </a:r>
            <a:r>
              <a:rPr lang="ja-JP" altLang="en-US" dirty="0"/>
              <a:t> </a:t>
            </a:r>
            <a:r>
              <a:rPr lang="en-US" altLang="ja-JP" dirty="0"/>
              <a:t>done</a:t>
            </a:r>
          </a:p>
          <a:p>
            <a:pPr lvl="1"/>
            <a:r>
              <a:rPr kumimoji="1" lang="en-US" altLang="ja-JP" dirty="0"/>
              <a:t>[HD</a:t>
            </a:r>
            <a:r>
              <a:rPr kumimoji="1" lang="ja-JP" altLang="en-US" dirty="0"/>
              <a:t> </a:t>
            </a:r>
            <a:r>
              <a:rPr kumimoji="1" lang="en-US" altLang="ja-JP" dirty="0"/>
              <a:t>Hall]</a:t>
            </a:r>
            <a:r>
              <a:rPr kumimoji="1" lang="ja-JP" altLang="en-US" dirty="0"/>
              <a:t> </a:t>
            </a:r>
            <a:r>
              <a:rPr lang="en-US" altLang="ja-JP" dirty="0"/>
              <a:t>Beamline</a:t>
            </a:r>
            <a:r>
              <a:rPr lang="ja-JP" altLang="en-US" dirty="0"/>
              <a:t> </a:t>
            </a:r>
            <a:r>
              <a:rPr lang="en-US" altLang="ja-JP" dirty="0"/>
              <a:t>walls</a:t>
            </a:r>
            <a:r>
              <a:rPr lang="ja-JP" altLang="en-US" dirty="0"/>
              <a:t> </a:t>
            </a:r>
            <a:r>
              <a:rPr lang="en-US" altLang="ja-JP" dirty="0"/>
              <a:t>and</a:t>
            </a:r>
            <a:r>
              <a:rPr lang="ja-JP" altLang="en-US" dirty="0"/>
              <a:t> </a:t>
            </a:r>
            <a:r>
              <a:rPr lang="en-US" altLang="ja-JP" dirty="0"/>
              <a:t>magnet</a:t>
            </a:r>
            <a:r>
              <a:rPr lang="ja-JP" altLang="en-US" dirty="0"/>
              <a:t> </a:t>
            </a:r>
            <a:r>
              <a:rPr lang="en-US" altLang="ja-JP" dirty="0"/>
              <a:t>power</a:t>
            </a:r>
            <a:r>
              <a:rPr lang="ja-JP" altLang="en-US" dirty="0"/>
              <a:t> </a:t>
            </a:r>
            <a:r>
              <a:rPr lang="en-US" altLang="ja-JP" dirty="0"/>
              <a:t>supply</a:t>
            </a:r>
            <a:r>
              <a:rPr lang="ja-JP" altLang="en-US" dirty="0"/>
              <a:t> </a:t>
            </a:r>
            <a:r>
              <a:rPr lang="en-US" altLang="ja-JP" dirty="0"/>
              <a:t>stage</a:t>
            </a:r>
            <a:r>
              <a:rPr lang="ja-JP" altLang="en-US" dirty="0"/>
              <a:t> </a:t>
            </a:r>
            <a:r>
              <a:rPr lang="en-US" altLang="ja-JP" dirty="0"/>
              <a:t>in</a:t>
            </a:r>
            <a:r>
              <a:rPr lang="ja-JP" altLang="en-US" dirty="0"/>
              <a:t> </a:t>
            </a:r>
            <a:r>
              <a:rPr lang="en-US" altLang="ja-JP" dirty="0"/>
              <a:t>construction</a:t>
            </a:r>
            <a:r>
              <a:rPr lang="ja-JP" altLang="en-US" dirty="0"/>
              <a:t> </a:t>
            </a:r>
            <a:r>
              <a:rPr lang="en-US" altLang="ja-JP" dirty="0"/>
              <a:t>followed</a:t>
            </a:r>
            <a:r>
              <a:rPr lang="ja-JP" altLang="en-US" dirty="0"/>
              <a:t> </a:t>
            </a:r>
            <a:r>
              <a:rPr lang="en-US" altLang="ja-JP" dirty="0"/>
              <a:t>by</a:t>
            </a:r>
            <a:r>
              <a:rPr lang="ja-JP" altLang="en-US" dirty="0"/>
              <a:t> </a:t>
            </a:r>
            <a:r>
              <a:rPr lang="en-US" altLang="ja-JP" dirty="0"/>
              <a:t>magnet</a:t>
            </a:r>
            <a:r>
              <a:rPr lang="ja-JP" altLang="en-US" dirty="0"/>
              <a:t> </a:t>
            </a:r>
            <a:r>
              <a:rPr lang="en-US" altLang="ja-JP" dirty="0"/>
              <a:t>installation</a:t>
            </a:r>
            <a:endParaRPr kumimoji="1" lang="ja-JP" altLang="en-US" dirty="0"/>
          </a:p>
        </p:txBody>
      </p:sp>
      <p:pic>
        <p:nvPicPr>
          <p:cNvPr id="7" name="Picture 1">
            <a:extLst>
              <a:ext uri="{FF2B5EF4-FFF2-40B4-BE49-F238E27FC236}">
                <a16:creationId xmlns:a16="http://schemas.microsoft.com/office/drawing/2014/main" xmlns="" id="{74EC3998-6547-B742-A305-A1EAD771F04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2"/>
          <a:stretch/>
        </p:blipFill>
        <p:spPr bwMode="auto">
          <a:xfrm>
            <a:off x="628650" y="3855938"/>
            <a:ext cx="8138880" cy="273829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3465A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8" name="テキスト ボックス 7">
            <a:extLst>
              <a:ext uri="{FF2B5EF4-FFF2-40B4-BE49-F238E27FC236}">
                <a16:creationId xmlns:a16="http://schemas.microsoft.com/office/drawing/2014/main" xmlns="" id="{7EB99852-6281-2A4F-B250-173F603C3F2D}"/>
              </a:ext>
            </a:extLst>
          </p:cNvPr>
          <p:cNvSpPr txBox="1"/>
          <p:nvPr/>
        </p:nvSpPr>
        <p:spPr>
          <a:xfrm>
            <a:off x="376471" y="5293790"/>
            <a:ext cx="5064370" cy="1228541"/>
          </a:xfrm>
          <a:prstGeom prst="rect">
            <a:avLst/>
          </a:prstGeom>
          <a:solidFill>
            <a:schemeClr val="bg1"/>
          </a:solidFill>
          <a:ln>
            <a:solidFill>
              <a:schemeClr val="tx1"/>
            </a:solidFill>
          </a:ln>
        </p:spPr>
        <p:txBody>
          <a:bodyPr wrap="square" rtlCol="0">
            <a:spAutoFit/>
          </a:bodyPr>
          <a:lstStyle/>
          <a:p>
            <a:pPr marL="316531" indent="-316531">
              <a:buFont typeface="Arial" panose="020B0604020202020204" pitchFamily="34" charset="0"/>
              <a:buChar char="•"/>
            </a:pPr>
            <a:r>
              <a:rPr lang="en-US" altLang="ja-JP" sz="1846" dirty="0"/>
              <a:t>New</a:t>
            </a:r>
            <a:r>
              <a:rPr lang="ja-JP" altLang="en-US" sz="1846" dirty="0"/>
              <a:t> </a:t>
            </a:r>
            <a:r>
              <a:rPr lang="en-US" altLang="ja-JP" sz="1846" dirty="0"/>
              <a:t>beamline</a:t>
            </a:r>
            <a:r>
              <a:rPr lang="ja-JP" altLang="en-US" sz="1846" dirty="0"/>
              <a:t> </a:t>
            </a:r>
            <a:r>
              <a:rPr lang="en-US" altLang="ja-JP" sz="1846" dirty="0"/>
              <a:t>for</a:t>
            </a:r>
            <a:r>
              <a:rPr lang="ja-JP" altLang="en-US" sz="1846" dirty="0"/>
              <a:t> </a:t>
            </a:r>
            <a:r>
              <a:rPr lang="en-US" altLang="ja-JP" sz="1846" dirty="0"/>
              <a:t>high-p/COMET</a:t>
            </a:r>
            <a:r>
              <a:rPr lang="ja-JP" altLang="en-US" sz="1846" dirty="0"/>
              <a:t> </a:t>
            </a:r>
            <a:r>
              <a:rPr lang="en-US" altLang="ja-JP" sz="1846" dirty="0"/>
              <a:t>available</a:t>
            </a:r>
            <a:r>
              <a:rPr lang="ja-JP" altLang="en-US" sz="1846" dirty="0"/>
              <a:t> </a:t>
            </a:r>
            <a:r>
              <a:rPr lang="en-US" altLang="ja-JP" sz="1846" dirty="0"/>
              <a:t>at</a:t>
            </a:r>
            <a:r>
              <a:rPr lang="ja-JP" altLang="en-US" sz="1846" dirty="0"/>
              <a:t> </a:t>
            </a:r>
            <a:r>
              <a:rPr lang="en-US" altLang="ja-JP" sz="1846" dirty="0"/>
              <a:t>the</a:t>
            </a:r>
            <a:r>
              <a:rPr lang="ja-JP" altLang="en-US" sz="1846" dirty="0"/>
              <a:t> </a:t>
            </a:r>
            <a:r>
              <a:rPr lang="en-US" altLang="ja-JP" sz="1846" dirty="0"/>
              <a:t>end</a:t>
            </a:r>
            <a:r>
              <a:rPr lang="ja-JP" altLang="en-US" sz="1846" dirty="0"/>
              <a:t>  </a:t>
            </a:r>
            <a:r>
              <a:rPr lang="en-US" altLang="ja-JP" sz="1846" dirty="0"/>
              <a:t>of</a:t>
            </a:r>
            <a:r>
              <a:rPr lang="ja-JP" altLang="en-US" sz="1846" dirty="0"/>
              <a:t> </a:t>
            </a:r>
            <a:r>
              <a:rPr lang="en-US" altLang="ja-JP" sz="1846" dirty="0"/>
              <a:t>JFY</a:t>
            </a:r>
            <a:r>
              <a:rPr lang="ja-JP" altLang="en-US" sz="1846" dirty="0"/>
              <a:t> </a:t>
            </a:r>
            <a:r>
              <a:rPr lang="en-US" altLang="ja-JP" sz="1846" dirty="0"/>
              <a:t>2019</a:t>
            </a:r>
          </a:p>
          <a:p>
            <a:pPr marL="316531" indent="-316531">
              <a:buFont typeface="Arial" panose="020B0604020202020204" pitchFamily="34" charset="0"/>
              <a:buChar char="•"/>
            </a:pPr>
            <a:r>
              <a:rPr lang="en-US" altLang="ja-JP" sz="1846" dirty="0"/>
              <a:t>8GeV</a:t>
            </a:r>
            <a:r>
              <a:rPr lang="ja-JP" altLang="en-US" sz="1846" dirty="0"/>
              <a:t> </a:t>
            </a:r>
            <a:r>
              <a:rPr lang="en-US" altLang="ja-JP" sz="1846" dirty="0"/>
              <a:t>conditioning</a:t>
            </a:r>
            <a:r>
              <a:rPr lang="ja-JP" altLang="en-US" sz="1846" dirty="0"/>
              <a:t> </a:t>
            </a:r>
            <a:r>
              <a:rPr lang="en-US" altLang="ja-JP" sz="1846" dirty="0"/>
              <a:t>using</a:t>
            </a:r>
            <a:r>
              <a:rPr lang="ja-JP" altLang="en-US" sz="1846" dirty="0"/>
              <a:t> </a:t>
            </a:r>
            <a:r>
              <a:rPr lang="en-US" altLang="ja-JP" sz="1846" dirty="0"/>
              <a:t>an</a:t>
            </a:r>
            <a:r>
              <a:rPr lang="ja-JP" altLang="en-US" sz="1846" dirty="0"/>
              <a:t> </a:t>
            </a:r>
            <a:r>
              <a:rPr lang="en-US" altLang="ja-JP" sz="1846" dirty="0"/>
              <a:t>existing</a:t>
            </a:r>
            <a:r>
              <a:rPr lang="ja-JP" altLang="en-US" sz="1846" dirty="0"/>
              <a:t> </a:t>
            </a:r>
            <a:r>
              <a:rPr lang="en-US" altLang="ja-JP" sz="1846" dirty="0"/>
              <a:t>line</a:t>
            </a:r>
            <a:r>
              <a:rPr lang="ja-JP" altLang="en-US" sz="1846" dirty="0"/>
              <a:t> </a:t>
            </a:r>
            <a:r>
              <a:rPr lang="en-US" altLang="ja-JP" sz="1846" dirty="0"/>
              <a:t>(K1.8)</a:t>
            </a:r>
            <a:r>
              <a:rPr lang="ja-JP" altLang="en-US" sz="1846" dirty="0"/>
              <a:t> </a:t>
            </a:r>
            <a:r>
              <a:rPr lang="en-US" altLang="ja-JP" sz="1846" dirty="0"/>
              <a:t>and</a:t>
            </a:r>
            <a:r>
              <a:rPr lang="ja-JP" altLang="en-US" sz="1846" dirty="0"/>
              <a:t> </a:t>
            </a:r>
            <a:r>
              <a:rPr lang="en-US" altLang="ja-JP" sz="1846" dirty="0"/>
              <a:t>T1</a:t>
            </a:r>
            <a:r>
              <a:rPr lang="ja-JP" altLang="en-US" sz="1846" dirty="0"/>
              <a:t> </a:t>
            </a:r>
            <a:r>
              <a:rPr lang="en-US" altLang="ja-JP" sz="1846" dirty="0"/>
              <a:t>target</a:t>
            </a:r>
            <a:endParaRPr lang="ja-JP" altLang="en-US" sz="1846" dirty="0"/>
          </a:p>
        </p:txBody>
      </p:sp>
      <p:sp>
        <p:nvSpPr>
          <p:cNvPr id="9" name="正方形/長方形 8">
            <a:extLst>
              <a:ext uri="{FF2B5EF4-FFF2-40B4-BE49-F238E27FC236}">
                <a16:creationId xmlns:a16="http://schemas.microsoft.com/office/drawing/2014/main" xmlns="" id="{F73BA70B-165C-8641-A976-00E49080CB7A}"/>
              </a:ext>
            </a:extLst>
          </p:cNvPr>
          <p:cNvSpPr/>
          <p:nvPr/>
        </p:nvSpPr>
        <p:spPr>
          <a:xfrm>
            <a:off x="628651" y="4238710"/>
            <a:ext cx="4661456" cy="7066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10" name="テキスト ボックス 9">
            <a:extLst>
              <a:ext uri="{FF2B5EF4-FFF2-40B4-BE49-F238E27FC236}">
                <a16:creationId xmlns:a16="http://schemas.microsoft.com/office/drawing/2014/main" xmlns="" id="{F5A99C34-006F-A445-9DBD-1BB2F071B218}"/>
              </a:ext>
            </a:extLst>
          </p:cNvPr>
          <p:cNvSpPr txBox="1"/>
          <p:nvPr/>
        </p:nvSpPr>
        <p:spPr>
          <a:xfrm>
            <a:off x="0" y="3846123"/>
            <a:ext cx="2034531" cy="433196"/>
          </a:xfrm>
          <a:prstGeom prst="rect">
            <a:avLst/>
          </a:prstGeom>
          <a:noFill/>
        </p:spPr>
        <p:txBody>
          <a:bodyPr wrap="none" rtlCol="0">
            <a:spAutoFit/>
          </a:bodyPr>
          <a:lstStyle/>
          <a:p>
            <a:r>
              <a:rPr lang="en-US" altLang="ja-JP" sz="2215" dirty="0">
                <a:solidFill>
                  <a:schemeClr val="accent2"/>
                </a:solidFill>
              </a:rPr>
              <a:t>Switching</a:t>
            </a:r>
            <a:r>
              <a:rPr lang="ja-JP" altLang="en-US" sz="2215" dirty="0">
                <a:solidFill>
                  <a:schemeClr val="accent2"/>
                </a:solidFill>
              </a:rPr>
              <a:t> </a:t>
            </a:r>
            <a:r>
              <a:rPr lang="en-US" altLang="ja-JP" sz="2215" dirty="0">
                <a:solidFill>
                  <a:schemeClr val="accent2"/>
                </a:solidFill>
              </a:rPr>
              <a:t>yard</a:t>
            </a:r>
            <a:endParaRPr lang="ja-JP" altLang="en-US" sz="2215" dirty="0">
              <a:solidFill>
                <a:schemeClr val="accent2"/>
              </a:solidFill>
            </a:endParaRPr>
          </a:p>
        </p:txBody>
      </p:sp>
      <p:sp>
        <p:nvSpPr>
          <p:cNvPr id="11" name="正方形/長方形 10">
            <a:extLst>
              <a:ext uri="{FF2B5EF4-FFF2-40B4-BE49-F238E27FC236}">
                <a16:creationId xmlns:a16="http://schemas.microsoft.com/office/drawing/2014/main" xmlns="" id="{5814689F-D0C6-C049-9535-830902964A1B}"/>
              </a:ext>
            </a:extLst>
          </p:cNvPr>
          <p:cNvSpPr/>
          <p:nvPr/>
        </p:nvSpPr>
        <p:spPr>
          <a:xfrm>
            <a:off x="5290108" y="3728347"/>
            <a:ext cx="2394779" cy="183996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12" name="テキスト ボックス 11">
            <a:extLst>
              <a:ext uri="{FF2B5EF4-FFF2-40B4-BE49-F238E27FC236}">
                <a16:creationId xmlns:a16="http://schemas.microsoft.com/office/drawing/2014/main" xmlns="" id="{D9EDF359-DD14-C24F-9585-FA05FD9A357C}"/>
              </a:ext>
            </a:extLst>
          </p:cNvPr>
          <p:cNvSpPr txBox="1"/>
          <p:nvPr/>
        </p:nvSpPr>
        <p:spPr>
          <a:xfrm>
            <a:off x="7817664" y="3554275"/>
            <a:ext cx="1162498" cy="433196"/>
          </a:xfrm>
          <a:prstGeom prst="rect">
            <a:avLst/>
          </a:prstGeom>
          <a:noFill/>
        </p:spPr>
        <p:txBody>
          <a:bodyPr wrap="none" rtlCol="0">
            <a:spAutoFit/>
          </a:bodyPr>
          <a:lstStyle/>
          <a:p>
            <a:r>
              <a:rPr lang="en-US" altLang="ja-JP" sz="2215" dirty="0">
                <a:solidFill>
                  <a:schemeClr val="accent1"/>
                </a:solidFill>
              </a:rPr>
              <a:t>HD</a:t>
            </a:r>
            <a:r>
              <a:rPr lang="ja-JP" altLang="en-US" sz="2215" dirty="0">
                <a:solidFill>
                  <a:schemeClr val="accent1"/>
                </a:solidFill>
              </a:rPr>
              <a:t> </a:t>
            </a:r>
            <a:r>
              <a:rPr lang="en-US" altLang="ja-JP" sz="2215" dirty="0">
                <a:solidFill>
                  <a:schemeClr val="accent1"/>
                </a:solidFill>
              </a:rPr>
              <a:t>Hall</a:t>
            </a:r>
            <a:endParaRPr lang="ja-JP" altLang="en-US" sz="2215" dirty="0">
              <a:solidFill>
                <a:schemeClr val="accent1"/>
              </a:solidFill>
            </a:endParaRPr>
          </a:p>
        </p:txBody>
      </p:sp>
      <p:sp>
        <p:nvSpPr>
          <p:cNvPr id="13" name="正方形/長方形 12">
            <a:extLst>
              <a:ext uri="{FF2B5EF4-FFF2-40B4-BE49-F238E27FC236}">
                <a16:creationId xmlns:a16="http://schemas.microsoft.com/office/drawing/2014/main" xmlns="" id="{D589E0EE-3BB3-9240-A544-0A9F16C9B37F}"/>
              </a:ext>
            </a:extLst>
          </p:cNvPr>
          <p:cNvSpPr/>
          <p:nvPr/>
        </p:nvSpPr>
        <p:spPr>
          <a:xfrm>
            <a:off x="6232315" y="5578129"/>
            <a:ext cx="1151588" cy="8466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14" name="テキスト ボックス 13">
            <a:extLst>
              <a:ext uri="{FF2B5EF4-FFF2-40B4-BE49-F238E27FC236}">
                <a16:creationId xmlns:a16="http://schemas.microsoft.com/office/drawing/2014/main" xmlns="" id="{84352092-4DA6-4041-ABE4-055FC7220C26}"/>
              </a:ext>
            </a:extLst>
          </p:cNvPr>
          <p:cNvSpPr txBox="1"/>
          <p:nvPr/>
        </p:nvSpPr>
        <p:spPr>
          <a:xfrm>
            <a:off x="7435618" y="6254324"/>
            <a:ext cx="1772921" cy="433196"/>
          </a:xfrm>
          <a:prstGeom prst="rect">
            <a:avLst/>
          </a:prstGeom>
          <a:noFill/>
        </p:spPr>
        <p:txBody>
          <a:bodyPr wrap="none" rtlCol="0">
            <a:spAutoFit/>
          </a:bodyPr>
          <a:lstStyle/>
          <a:p>
            <a:r>
              <a:rPr lang="en-US" altLang="ja-JP" sz="2215" dirty="0">
                <a:solidFill>
                  <a:schemeClr val="accent2"/>
                </a:solidFill>
              </a:rPr>
              <a:t>COMET</a:t>
            </a:r>
            <a:r>
              <a:rPr lang="ja-JP" altLang="en-US" sz="2215" dirty="0">
                <a:solidFill>
                  <a:schemeClr val="accent2"/>
                </a:solidFill>
              </a:rPr>
              <a:t> </a:t>
            </a:r>
            <a:r>
              <a:rPr lang="en-US" altLang="ja-JP" sz="2215" dirty="0">
                <a:solidFill>
                  <a:schemeClr val="accent2"/>
                </a:solidFill>
              </a:rPr>
              <a:t>Hall</a:t>
            </a:r>
            <a:endParaRPr lang="ja-JP" altLang="en-US" sz="2215" dirty="0">
              <a:solidFill>
                <a:schemeClr val="accent2"/>
              </a:solidFill>
            </a:endParaRPr>
          </a:p>
        </p:txBody>
      </p:sp>
      <p:pic>
        <p:nvPicPr>
          <p:cNvPr id="16" name="図 15">
            <a:extLst>
              <a:ext uri="{FF2B5EF4-FFF2-40B4-BE49-F238E27FC236}">
                <a16:creationId xmlns:a16="http://schemas.microsoft.com/office/drawing/2014/main" xmlns="" id="{59BBAEA6-AB95-F340-A59C-7729FCBD18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39375" y="1496329"/>
            <a:ext cx="3317631" cy="1863969"/>
          </a:xfrm>
          <a:prstGeom prst="rect">
            <a:avLst/>
          </a:prstGeom>
        </p:spPr>
      </p:pic>
      <p:pic>
        <p:nvPicPr>
          <p:cNvPr id="17" name="図 16">
            <a:extLst>
              <a:ext uri="{FF2B5EF4-FFF2-40B4-BE49-F238E27FC236}">
                <a16:creationId xmlns:a16="http://schemas.microsoft.com/office/drawing/2014/main" xmlns="" id="{72D76EF9-C7A5-2245-9C37-3A8A9FE3A0A8}"/>
              </a:ext>
            </a:extLst>
          </p:cNvPr>
          <p:cNvPicPr>
            <a:picLocks noChangeAspect="1"/>
          </p:cNvPicPr>
          <p:nvPr/>
        </p:nvPicPr>
        <p:blipFill>
          <a:blip r:embed="rId4"/>
          <a:stretch>
            <a:fillRect/>
          </a:stretch>
        </p:blipFill>
        <p:spPr>
          <a:xfrm>
            <a:off x="8073949" y="391359"/>
            <a:ext cx="882802" cy="882802"/>
          </a:xfrm>
          <a:prstGeom prst="rect">
            <a:avLst/>
          </a:prstGeom>
        </p:spPr>
      </p:pic>
      <p:sp>
        <p:nvSpPr>
          <p:cNvPr id="19" name="ストライプ矢印 18">
            <a:extLst>
              <a:ext uri="{FF2B5EF4-FFF2-40B4-BE49-F238E27FC236}">
                <a16:creationId xmlns:a16="http://schemas.microsoft.com/office/drawing/2014/main" xmlns="" id="{59A89C65-9AFC-1846-AB69-11A082372BB6}"/>
              </a:ext>
            </a:extLst>
          </p:cNvPr>
          <p:cNvSpPr/>
          <p:nvPr/>
        </p:nvSpPr>
        <p:spPr>
          <a:xfrm rot="1870752">
            <a:off x="5649006" y="4715364"/>
            <a:ext cx="568741" cy="330883"/>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20" name="フリーフォーム 19">
            <a:extLst>
              <a:ext uri="{FF2B5EF4-FFF2-40B4-BE49-F238E27FC236}">
                <a16:creationId xmlns:a16="http://schemas.microsoft.com/office/drawing/2014/main" xmlns="" id="{9BE4D471-0228-844B-B17B-429E99D7CEE1}"/>
              </a:ext>
            </a:extLst>
          </p:cNvPr>
          <p:cNvSpPr/>
          <p:nvPr/>
        </p:nvSpPr>
        <p:spPr>
          <a:xfrm>
            <a:off x="5928060" y="3365204"/>
            <a:ext cx="677213" cy="1393684"/>
          </a:xfrm>
          <a:custGeom>
            <a:avLst/>
            <a:gdLst>
              <a:gd name="connsiteX0" fmla="*/ 0 w 733647"/>
              <a:gd name="connsiteY0" fmla="*/ 1509824 h 1509824"/>
              <a:gd name="connsiteX1" fmla="*/ 467833 w 733647"/>
              <a:gd name="connsiteY1" fmla="*/ 1244010 h 1509824"/>
              <a:gd name="connsiteX2" fmla="*/ 127591 w 733647"/>
              <a:gd name="connsiteY2" fmla="*/ 914400 h 1509824"/>
              <a:gd name="connsiteX3" fmla="*/ 733647 w 733647"/>
              <a:gd name="connsiteY3" fmla="*/ 0 h 1509824"/>
              <a:gd name="connsiteX0" fmla="*/ 0 w 733647"/>
              <a:gd name="connsiteY0" fmla="*/ 1509824 h 1509824"/>
              <a:gd name="connsiteX1" fmla="*/ 467833 w 733647"/>
              <a:gd name="connsiteY1" fmla="*/ 1244010 h 1509824"/>
              <a:gd name="connsiteX2" fmla="*/ 21265 w 733647"/>
              <a:gd name="connsiteY2" fmla="*/ 499731 h 1509824"/>
              <a:gd name="connsiteX3" fmla="*/ 733647 w 733647"/>
              <a:gd name="connsiteY3" fmla="*/ 0 h 1509824"/>
              <a:gd name="connsiteX0" fmla="*/ 0 w 733647"/>
              <a:gd name="connsiteY0" fmla="*/ 1509824 h 1509824"/>
              <a:gd name="connsiteX1" fmla="*/ 627321 w 733647"/>
              <a:gd name="connsiteY1" fmla="*/ 956931 h 1509824"/>
              <a:gd name="connsiteX2" fmla="*/ 21265 w 733647"/>
              <a:gd name="connsiteY2" fmla="*/ 499731 h 1509824"/>
              <a:gd name="connsiteX3" fmla="*/ 733647 w 733647"/>
              <a:gd name="connsiteY3" fmla="*/ 0 h 1509824"/>
            </a:gdLst>
            <a:ahLst/>
            <a:cxnLst>
              <a:cxn ang="0">
                <a:pos x="connsiteX0" y="connsiteY0"/>
              </a:cxn>
              <a:cxn ang="0">
                <a:pos x="connsiteX1" y="connsiteY1"/>
              </a:cxn>
              <a:cxn ang="0">
                <a:pos x="connsiteX2" y="connsiteY2"/>
              </a:cxn>
              <a:cxn ang="0">
                <a:pos x="connsiteX3" y="connsiteY3"/>
              </a:cxn>
            </a:cxnLst>
            <a:rect l="l" t="t" r="r" b="b"/>
            <a:pathLst>
              <a:path w="733647" h="1509824">
                <a:moveTo>
                  <a:pt x="0" y="1509824"/>
                </a:moveTo>
                <a:cubicBezTo>
                  <a:pt x="223284" y="1426535"/>
                  <a:pt x="623777" y="1125280"/>
                  <a:pt x="627321" y="956931"/>
                </a:cubicBezTo>
                <a:cubicBezTo>
                  <a:pt x="630865" y="788582"/>
                  <a:pt x="3544" y="659219"/>
                  <a:pt x="21265" y="499731"/>
                </a:cubicBezTo>
                <a:cubicBezTo>
                  <a:pt x="38986" y="340243"/>
                  <a:pt x="452770" y="353532"/>
                  <a:pt x="733647" y="0"/>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21" name="テキスト ボックス 20">
            <a:extLst>
              <a:ext uri="{FF2B5EF4-FFF2-40B4-BE49-F238E27FC236}">
                <a16:creationId xmlns:a16="http://schemas.microsoft.com/office/drawing/2014/main" xmlns="" id="{9AB921CB-C3E8-F84E-B4AB-58E95AA056A1}"/>
              </a:ext>
            </a:extLst>
          </p:cNvPr>
          <p:cNvSpPr txBox="1"/>
          <p:nvPr/>
        </p:nvSpPr>
        <p:spPr>
          <a:xfrm>
            <a:off x="5051399" y="3402390"/>
            <a:ext cx="1292533" cy="291170"/>
          </a:xfrm>
          <a:prstGeom prst="rect">
            <a:avLst/>
          </a:prstGeom>
          <a:noFill/>
        </p:spPr>
        <p:txBody>
          <a:bodyPr wrap="none" rtlCol="0">
            <a:spAutoFit/>
          </a:bodyPr>
          <a:lstStyle/>
          <a:p>
            <a:r>
              <a:rPr lang="en-US" altLang="ja-JP" sz="1292" dirty="0"/>
              <a:t>View</a:t>
            </a:r>
            <a:r>
              <a:rPr lang="ja-JP" altLang="en-US" sz="1292" dirty="0"/>
              <a:t> </a:t>
            </a:r>
            <a:r>
              <a:rPr lang="en-US" altLang="ja-JP" sz="1292" dirty="0"/>
              <a:t>from</a:t>
            </a:r>
            <a:r>
              <a:rPr lang="ja-JP" altLang="en-US" sz="1292" dirty="0"/>
              <a:t> </a:t>
            </a:r>
            <a:r>
              <a:rPr lang="en-US" altLang="ja-JP" sz="1292" dirty="0"/>
              <a:t>here</a:t>
            </a:r>
            <a:endParaRPr lang="ja-JP" altLang="en-US" sz="1292" dirty="0"/>
          </a:p>
        </p:txBody>
      </p:sp>
      <p:sp>
        <p:nvSpPr>
          <p:cNvPr id="18" name="テキスト ボックス 17"/>
          <p:cNvSpPr txBox="1"/>
          <p:nvPr/>
        </p:nvSpPr>
        <p:spPr>
          <a:xfrm>
            <a:off x="4406995" y="6503946"/>
            <a:ext cx="2916183" cy="369332"/>
          </a:xfrm>
          <a:prstGeom prst="rect">
            <a:avLst/>
          </a:prstGeom>
          <a:noFill/>
        </p:spPr>
        <p:txBody>
          <a:bodyPr wrap="none" rtlCol="0">
            <a:spAutoFit/>
          </a:bodyPr>
          <a:lstStyle/>
          <a:p>
            <a:r>
              <a:rPr kumimoji="1" lang="en-US" altLang="ja-JP" sz="1800" dirty="0" smtClean="0"/>
              <a:t>Slides by Satoshi MIHARA</a:t>
            </a:r>
            <a:endParaRPr kumimoji="1" lang="ja-JP" altLang="en-US" sz="1800" dirty="0"/>
          </a:p>
        </p:txBody>
      </p: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017132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E082E22C-B95A-5647-A804-AE51957F8F0F}"/>
              </a:ext>
            </a:extLst>
          </p:cNvPr>
          <p:cNvSpPr>
            <a:spLocks noGrp="1"/>
          </p:cNvSpPr>
          <p:nvPr>
            <p:ph type="title"/>
          </p:nvPr>
        </p:nvSpPr>
        <p:spPr>
          <a:xfrm>
            <a:off x="-26688" y="108431"/>
            <a:ext cx="8229600" cy="1143000"/>
          </a:xfrm>
        </p:spPr>
        <p:txBody>
          <a:bodyPr/>
          <a:lstStyle/>
          <a:p>
            <a:r>
              <a:rPr kumimoji="1" lang="en-US" altLang="ja-JP" dirty="0"/>
              <a:t>COMET</a:t>
            </a:r>
            <a:r>
              <a:rPr kumimoji="1" lang="ja-JP" altLang="en-US" dirty="0"/>
              <a:t> </a:t>
            </a:r>
            <a:r>
              <a:rPr kumimoji="1" lang="en-US" altLang="ja-JP" dirty="0"/>
              <a:t>Facilit</a:t>
            </a:r>
            <a:r>
              <a:rPr lang="en-US" altLang="ja-JP" dirty="0"/>
              <a:t>y</a:t>
            </a:r>
            <a:r>
              <a:rPr lang="ja-JP" altLang="en-US" dirty="0"/>
              <a:t> </a:t>
            </a:r>
            <a:r>
              <a:rPr lang="en-US" altLang="ja-JP" dirty="0"/>
              <a:t>Construction</a:t>
            </a:r>
            <a:endParaRPr kumimoji="1" lang="ja-JP" altLang="en-US" dirty="0"/>
          </a:p>
        </p:txBody>
      </p:sp>
      <p:sp>
        <p:nvSpPr>
          <p:cNvPr id="3" name="コンテンツ プレースホルダー 2">
            <a:extLst>
              <a:ext uri="{FF2B5EF4-FFF2-40B4-BE49-F238E27FC236}">
                <a16:creationId xmlns:a16="http://schemas.microsoft.com/office/drawing/2014/main" xmlns="" id="{0436A772-C0E7-CE4E-88C6-1CCB8183F4E1}"/>
              </a:ext>
            </a:extLst>
          </p:cNvPr>
          <p:cNvSpPr>
            <a:spLocks noGrp="1"/>
          </p:cNvSpPr>
          <p:nvPr>
            <p:ph idx="1"/>
          </p:nvPr>
        </p:nvSpPr>
        <p:spPr>
          <a:xfrm>
            <a:off x="81486" y="1768773"/>
            <a:ext cx="4210494" cy="4573531"/>
          </a:xfrm>
        </p:spPr>
        <p:txBody>
          <a:bodyPr>
            <a:normAutofit fontScale="70000" lnSpcReduction="20000"/>
          </a:bodyPr>
          <a:lstStyle/>
          <a:p>
            <a:r>
              <a:rPr kumimoji="1" lang="en-US" altLang="ja-JP" dirty="0"/>
              <a:t>Superconducting</a:t>
            </a:r>
            <a:r>
              <a:rPr kumimoji="1" lang="ja-JP" altLang="en-US" dirty="0"/>
              <a:t> </a:t>
            </a:r>
            <a:r>
              <a:rPr lang="en-US" altLang="ja-JP" dirty="0"/>
              <a:t>Magnets</a:t>
            </a:r>
          </a:p>
          <a:p>
            <a:pPr lvl="1"/>
            <a:r>
              <a:rPr kumimoji="1" lang="en-US" altLang="ja-JP" dirty="0"/>
              <a:t>Capture</a:t>
            </a:r>
            <a:r>
              <a:rPr kumimoji="1" lang="ja-JP" altLang="en-US" dirty="0"/>
              <a:t> </a:t>
            </a:r>
            <a:r>
              <a:rPr kumimoji="1" lang="en-US" altLang="ja-JP" dirty="0"/>
              <a:t>Solenoid</a:t>
            </a:r>
            <a:r>
              <a:rPr kumimoji="1" lang="ja-JP" altLang="en-US" dirty="0"/>
              <a:t> </a:t>
            </a:r>
            <a:r>
              <a:rPr kumimoji="1" lang="en-US" altLang="ja-JP" dirty="0"/>
              <a:t>Co</a:t>
            </a:r>
            <a:r>
              <a:rPr lang="en-US" altLang="ja-JP" dirty="0"/>
              <a:t>il</a:t>
            </a:r>
            <a:r>
              <a:rPr lang="ja-JP" altLang="en-US" dirty="0"/>
              <a:t> </a:t>
            </a:r>
            <a:r>
              <a:rPr lang="en-US" altLang="ja-JP" dirty="0"/>
              <a:t>winding</a:t>
            </a:r>
            <a:r>
              <a:rPr lang="ja-JP" altLang="en-US" dirty="0"/>
              <a:t> </a:t>
            </a:r>
            <a:r>
              <a:rPr lang="en-US" altLang="ja-JP" dirty="0"/>
              <a:t>in</a:t>
            </a:r>
            <a:r>
              <a:rPr lang="ja-JP" altLang="en-US" dirty="0"/>
              <a:t> </a:t>
            </a:r>
            <a:r>
              <a:rPr lang="en-US" altLang="ja-JP" dirty="0"/>
              <a:t>progress</a:t>
            </a:r>
          </a:p>
          <a:p>
            <a:pPr lvl="1"/>
            <a:r>
              <a:rPr kumimoji="1" lang="en-US" altLang="ja-JP" dirty="0"/>
              <a:t>Precise</a:t>
            </a:r>
            <a:r>
              <a:rPr kumimoji="1" lang="ja-JP" altLang="en-US" dirty="0"/>
              <a:t> </a:t>
            </a:r>
            <a:r>
              <a:rPr kumimoji="1" lang="en-US" altLang="ja-JP" dirty="0"/>
              <a:t>alignment</a:t>
            </a:r>
            <a:r>
              <a:rPr kumimoji="1" lang="ja-JP" altLang="en-US" dirty="0"/>
              <a:t> </a:t>
            </a:r>
            <a:r>
              <a:rPr kumimoji="1" lang="en-US" altLang="ja-JP" dirty="0"/>
              <a:t>of</a:t>
            </a:r>
            <a:r>
              <a:rPr kumimoji="1" lang="ja-JP" altLang="en-US" dirty="0"/>
              <a:t> </a:t>
            </a:r>
            <a:r>
              <a:rPr kumimoji="1" lang="en-US" altLang="ja-JP" dirty="0"/>
              <a:t>Transport</a:t>
            </a:r>
            <a:r>
              <a:rPr kumimoji="1" lang="ja-JP" altLang="en-US" dirty="0"/>
              <a:t> </a:t>
            </a:r>
            <a:r>
              <a:rPr lang="en-US" altLang="ja-JP" dirty="0"/>
              <a:t>Solenoid</a:t>
            </a:r>
            <a:r>
              <a:rPr lang="ja-JP" altLang="en-US" dirty="0"/>
              <a:t> </a:t>
            </a:r>
            <a:r>
              <a:rPr lang="en-US" altLang="ja-JP" dirty="0"/>
              <a:t>and</a:t>
            </a:r>
            <a:r>
              <a:rPr lang="ja-JP" altLang="en-US" dirty="0"/>
              <a:t> </a:t>
            </a:r>
            <a:r>
              <a:rPr lang="en-US" altLang="ja-JP" dirty="0"/>
              <a:t>its</a:t>
            </a:r>
            <a:r>
              <a:rPr lang="ja-JP" altLang="en-US" dirty="0"/>
              <a:t> </a:t>
            </a:r>
            <a:r>
              <a:rPr lang="en-US" altLang="ja-JP" dirty="0"/>
              <a:t>conditioning</a:t>
            </a:r>
            <a:r>
              <a:rPr lang="ja-JP" altLang="en-US" dirty="0"/>
              <a:t> </a:t>
            </a:r>
            <a:r>
              <a:rPr lang="en-US" altLang="ja-JP" dirty="0"/>
              <a:t>in</a:t>
            </a:r>
            <a:r>
              <a:rPr lang="ja-JP" altLang="en-US" dirty="0"/>
              <a:t> </a:t>
            </a:r>
            <a:r>
              <a:rPr lang="en-US" altLang="ja-JP" dirty="0"/>
              <a:t>preparation</a:t>
            </a:r>
          </a:p>
          <a:p>
            <a:pPr lvl="1"/>
            <a:r>
              <a:rPr kumimoji="1" lang="en-US" altLang="ja-JP" dirty="0"/>
              <a:t>Bridget</a:t>
            </a:r>
            <a:r>
              <a:rPr kumimoji="1" lang="ja-JP" altLang="en-US" dirty="0"/>
              <a:t> </a:t>
            </a:r>
            <a:r>
              <a:rPr kumimoji="1" lang="en-US" altLang="ja-JP" dirty="0"/>
              <a:t>(Collimator)</a:t>
            </a:r>
            <a:r>
              <a:rPr kumimoji="1" lang="ja-JP" altLang="en-US" dirty="0"/>
              <a:t> </a:t>
            </a:r>
            <a:r>
              <a:rPr kumimoji="1" lang="en-US" altLang="ja-JP" dirty="0"/>
              <a:t>Solenoid</a:t>
            </a:r>
            <a:r>
              <a:rPr kumimoji="1" lang="ja-JP" altLang="en-US" dirty="0"/>
              <a:t> </a:t>
            </a:r>
            <a:r>
              <a:rPr kumimoji="1" lang="en-US" altLang="ja-JP" dirty="0"/>
              <a:t>will</a:t>
            </a:r>
            <a:r>
              <a:rPr kumimoji="1" lang="ja-JP" altLang="en-US" dirty="0"/>
              <a:t> </a:t>
            </a:r>
            <a:r>
              <a:rPr kumimoji="1" lang="en-US" altLang="ja-JP" dirty="0"/>
              <a:t>be</a:t>
            </a:r>
            <a:r>
              <a:rPr kumimoji="1" lang="ja-JP" altLang="en-US" dirty="0"/>
              <a:t> </a:t>
            </a:r>
            <a:r>
              <a:rPr kumimoji="1" lang="en-US" altLang="ja-JP" dirty="0"/>
              <a:t>constructed</a:t>
            </a:r>
            <a:r>
              <a:rPr kumimoji="1" lang="ja-JP" altLang="en-US" dirty="0"/>
              <a:t> </a:t>
            </a:r>
            <a:r>
              <a:rPr kumimoji="1" lang="en-US" altLang="ja-JP" dirty="0"/>
              <a:t>in</a:t>
            </a:r>
            <a:r>
              <a:rPr kumimoji="1" lang="ja-JP" altLang="en-US" dirty="0"/>
              <a:t> </a:t>
            </a:r>
            <a:r>
              <a:rPr kumimoji="1" lang="en-US" altLang="ja-JP" dirty="0"/>
              <a:t>201</a:t>
            </a:r>
            <a:r>
              <a:rPr lang="en-US" altLang="ja-JP" dirty="0"/>
              <a:t>8</a:t>
            </a:r>
          </a:p>
          <a:p>
            <a:pPr lvl="1"/>
            <a:r>
              <a:rPr kumimoji="1" lang="en-US" altLang="ja-JP" dirty="0"/>
              <a:t>Detector</a:t>
            </a:r>
            <a:r>
              <a:rPr kumimoji="1" lang="ja-JP" altLang="en-US" dirty="0"/>
              <a:t> </a:t>
            </a:r>
            <a:r>
              <a:rPr kumimoji="1" lang="en-US" altLang="ja-JP" dirty="0"/>
              <a:t>Solenoid</a:t>
            </a:r>
            <a:r>
              <a:rPr kumimoji="1" lang="ja-JP" altLang="en-US" dirty="0"/>
              <a:t> </a:t>
            </a:r>
            <a:r>
              <a:rPr kumimoji="1" lang="en-US" altLang="ja-JP" dirty="0"/>
              <a:t>Cryostat</a:t>
            </a:r>
            <a:r>
              <a:rPr kumimoji="1" lang="ja-JP" altLang="en-US" dirty="0"/>
              <a:t> </a:t>
            </a:r>
            <a:r>
              <a:rPr lang="en-US" altLang="ja-JP" dirty="0"/>
              <a:t>will</a:t>
            </a:r>
            <a:r>
              <a:rPr lang="ja-JP" altLang="en-US" dirty="0"/>
              <a:t> </a:t>
            </a:r>
            <a:r>
              <a:rPr lang="en-US" altLang="ja-JP" dirty="0"/>
              <a:t>be</a:t>
            </a:r>
            <a:r>
              <a:rPr lang="ja-JP" altLang="en-US" dirty="0"/>
              <a:t> </a:t>
            </a:r>
            <a:r>
              <a:rPr lang="en-US" altLang="ja-JP" dirty="0"/>
              <a:t>constructed</a:t>
            </a:r>
            <a:r>
              <a:rPr lang="ja-JP" altLang="en-US" dirty="0"/>
              <a:t> </a:t>
            </a:r>
            <a:r>
              <a:rPr lang="en-US" altLang="ja-JP" dirty="0"/>
              <a:t>in</a:t>
            </a:r>
            <a:r>
              <a:rPr lang="ja-JP" altLang="en-US" dirty="0"/>
              <a:t> </a:t>
            </a:r>
            <a:r>
              <a:rPr lang="en-US" altLang="ja-JP" dirty="0"/>
              <a:t>2018-2019</a:t>
            </a:r>
          </a:p>
          <a:p>
            <a:r>
              <a:rPr kumimoji="1" lang="en-US" altLang="ja-JP" dirty="0"/>
              <a:t>Cryogenics</a:t>
            </a:r>
            <a:r>
              <a:rPr kumimoji="1" lang="ja-JP" altLang="en-US" dirty="0"/>
              <a:t> </a:t>
            </a:r>
            <a:r>
              <a:rPr kumimoji="1" lang="en-US" altLang="ja-JP" dirty="0"/>
              <a:t>System</a:t>
            </a:r>
          </a:p>
          <a:p>
            <a:pPr lvl="1"/>
            <a:r>
              <a:rPr lang="en-US" altLang="ja-JP" dirty="0"/>
              <a:t>Refrigerator</a:t>
            </a:r>
            <a:r>
              <a:rPr lang="ja-JP" altLang="en-US" dirty="0"/>
              <a:t> </a:t>
            </a:r>
            <a:r>
              <a:rPr lang="en-US" altLang="ja-JP" dirty="0"/>
              <a:t>test</a:t>
            </a:r>
            <a:r>
              <a:rPr lang="ja-JP" altLang="en-US" dirty="0"/>
              <a:t> </a:t>
            </a:r>
            <a:r>
              <a:rPr lang="en-US" altLang="ja-JP" dirty="0"/>
              <a:t>OK</a:t>
            </a:r>
          </a:p>
          <a:p>
            <a:pPr lvl="1"/>
            <a:r>
              <a:rPr kumimoji="1" lang="en-US" altLang="ja-JP" dirty="0"/>
              <a:t>Helium</a:t>
            </a:r>
            <a:r>
              <a:rPr kumimoji="1" lang="ja-JP" altLang="en-US" dirty="0"/>
              <a:t> </a:t>
            </a:r>
            <a:r>
              <a:rPr kumimoji="1" lang="en-US" altLang="ja-JP" dirty="0"/>
              <a:t>transfer</a:t>
            </a:r>
            <a:r>
              <a:rPr kumimoji="1" lang="ja-JP" altLang="en-US" dirty="0"/>
              <a:t> </a:t>
            </a:r>
            <a:r>
              <a:rPr kumimoji="1" lang="en-US" altLang="ja-JP" dirty="0"/>
              <a:t>tubes</a:t>
            </a:r>
            <a:r>
              <a:rPr kumimoji="1" lang="ja-JP" altLang="en-US" dirty="0"/>
              <a:t> </a:t>
            </a:r>
            <a:r>
              <a:rPr kumimoji="1" lang="en-US" altLang="ja-JP" dirty="0"/>
              <a:t>and</a:t>
            </a:r>
            <a:r>
              <a:rPr kumimoji="1" lang="ja-JP" altLang="en-US" dirty="0"/>
              <a:t> </a:t>
            </a:r>
            <a:r>
              <a:rPr kumimoji="1" lang="en-US" altLang="ja-JP" dirty="0"/>
              <a:t>peripheral</a:t>
            </a:r>
            <a:r>
              <a:rPr kumimoji="1" lang="ja-JP" altLang="en-US" dirty="0"/>
              <a:t> </a:t>
            </a:r>
            <a:r>
              <a:rPr kumimoji="1" lang="en-US" altLang="ja-JP" dirty="0"/>
              <a:t>are</a:t>
            </a:r>
            <a:r>
              <a:rPr kumimoji="1" lang="ja-JP" altLang="en-US" dirty="0"/>
              <a:t> </a:t>
            </a:r>
            <a:r>
              <a:rPr kumimoji="1" lang="en-US" altLang="ja-JP" dirty="0"/>
              <a:t>being</a:t>
            </a:r>
            <a:r>
              <a:rPr kumimoji="1" lang="ja-JP" altLang="en-US" dirty="0"/>
              <a:t> </a:t>
            </a:r>
            <a:r>
              <a:rPr kumimoji="1" lang="en-US" altLang="ja-JP" dirty="0"/>
              <a:t>designed</a:t>
            </a:r>
            <a:endParaRPr kumimoji="1" lang="ja-JP" altLang="en-US" dirty="0"/>
          </a:p>
        </p:txBody>
      </p:sp>
      <p:grpSp>
        <p:nvGrpSpPr>
          <p:cNvPr id="24" name="グループ化 23">
            <a:extLst>
              <a:ext uri="{FF2B5EF4-FFF2-40B4-BE49-F238E27FC236}">
                <a16:creationId xmlns:a16="http://schemas.microsoft.com/office/drawing/2014/main" xmlns="" id="{42C4B678-DFF8-E94B-9400-DC292230BF34}"/>
              </a:ext>
            </a:extLst>
          </p:cNvPr>
          <p:cNvGrpSpPr/>
          <p:nvPr/>
        </p:nvGrpSpPr>
        <p:grpSpPr>
          <a:xfrm>
            <a:off x="4316303" y="4083346"/>
            <a:ext cx="3886609" cy="2404596"/>
            <a:chOff x="5167422" y="3636334"/>
            <a:chExt cx="4210493" cy="2604979"/>
          </a:xfrm>
        </p:grpSpPr>
        <p:pic>
          <p:nvPicPr>
            <p:cNvPr id="12" name="Picture 2" descr="C:\Users\yoshida\Documents\Desktop\20170916\COMET全体キャプチャ.jpg">
              <a:extLst>
                <a:ext uri="{FF2B5EF4-FFF2-40B4-BE49-F238E27FC236}">
                  <a16:creationId xmlns:a16="http://schemas.microsoft.com/office/drawing/2014/main" xmlns="" id="{95086917-723F-4849-B11F-E2753EF6644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167422" y="3636335"/>
              <a:ext cx="4210493" cy="2604978"/>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xmlns="" id="{362DB5EE-9B25-7540-BD6C-CA78AF8A9316}"/>
                </a:ext>
              </a:extLst>
            </p:cNvPr>
            <p:cNvSpPr txBox="1"/>
            <p:nvPr/>
          </p:nvSpPr>
          <p:spPr>
            <a:xfrm>
              <a:off x="5460273" y="4507183"/>
              <a:ext cx="589051" cy="223047"/>
            </a:xfrm>
            <a:prstGeom prst="rect">
              <a:avLst/>
            </a:prstGeom>
            <a:noFill/>
          </p:spPr>
          <p:txBody>
            <a:bodyPr wrap="none" rtlCol="0">
              <a:spAutoFit/>
            </a:bodyPr>
            <a:lstStyle/>
            <a:p>
              <a:r>
                <a:rPr lang="en-US" altLang="ja-JP" sz="738" dirty="0" err="1">
                  <a:solidFill>
                    <a:srgbClr val="FFFF00"/>
                  </a:solidFill>
                  <a:effectLst>
                    <a:outerShdw blurRad="38100" dist="38100" dir="2700000" algn="tl">
                      <a:srgbClr val="000000">
                        <a:alpha val="43137"/>
                      </a:srgbClr>
                    </a:outerShdw>
                  </a:effectLst>
                </a:rPr>
                <a:t>ColdBox</a:t>
              </a:r>
              <a:endParaRPr lang="ja-JP" altLang="en-US" sz="738" dirty="0">
                <a:solidFill>
                  <a:srgbClr val="FFFF00"/>
                </a:solidFill>
                <a:effectLst>
                  <a:outerShdw blurRad="38100" dist="38100" dir="2700000" algn="tl">
                    <a:srgbClr val="000000">
                      <a:alpha val="43137"/>
                    </a:srgbClr>
                  </a:outerShdw>
                </a:effectLst>
              </a:endParaRPr>
            </a:p>
          </p:txBody>
        </p:sp>
        <p:sp>
          <p:nvSpPr>
            <p:cNvPr id="14" name="テキスト ボックス 13">
              <a:extLst>
                <a:ext uri="{FF2B5EF4-FFF2-40B4-BE49-F238E27FC236}">
                  <a16:creationId xmlns:a16="http://schemas.microsoft.com/office/drawing/2014/main" xmlns="" id="{90A29A9D-236F-CB4B-A56C-4C4582599141}"/>
                </a:ext>
              </a:extLst>
            </p:cNvPr>
            <p:cNvSpPr txBox="1"/>
            <p:nvPr/>
          </p:nvSpPr>
          <p:spPr>
            <a:xfrm>
              <a:off x="6625732" y="4001973"/>
              <a:ext cx="950260" cy="223047"/>
            </a:xfrm>
            <a:prstGeom prst="rect">
              <a:avLst/>
            </a:prstGeom>
            <a:noFill/>
          </p:spPr>
          <p:txBody>
            <a:bodyPr wrap="none" rtlCol="0">
              <a:spAutoFit/>
            </a:bodyPr>
            <a:lstStyle/>
            <a:p>
              <a:r>
                <a:rPr lang="en-US" altLang="ja-JP" sz="738" dirty="0" err="1">
                  <a:solidFill>
                    <a:srgbClr val="FFFF00"/>
                  </a:solidFill>
                  <a:effectLst>
                    <a:outerShdw blurRad="38100" dist="38100" dir="2700000" algn="tl">
                      <a:srgbClr val="000000">
                        <a:alpha val="43137"/>
                      </a:srgbClr>
                    </a:outerShdw>
                  </a:effectLst>
                </a:rPr>
                <a:t>CurrentLeadBox</a:t>
              </a:r>
              <a:endParaRPr lang="ja-JP" altLang="en-US" sz="738" dirty="0">
                <a:solidFill>
                  <a:srgbClr val="FFFF00"/>
                </a:solidFill>
                <a:effectLst>
                  <a:outerShdw blurRad="38100" dist="38100" dir="2700000" algn="tl">
                    <a:srgbClr val="000000">
                      <a:alpha val="43137"/>
                    </a:srgbClr>
                  </a:outerShdw>
                </a:effectLst>
              </a:endParaRPr>
            </a:p>
          </p:txBody>
        </p:sp>
        <p:sp>
          <p:nvSpPr>
            <p:cNvPr id="15" name="テキスト ボックス 14">
              <a:extLst>
                <a:ext uri="{FF2B5EF4-FFF2-40B4-BE49-F238E27FC236}">
                  <a16:creationId xmlns:a16="http://schemas.microsoft.com/office/drawing/2014/main" xmlns="" id="{6C1B4671-8419-E243-991E-F4A8A1F94EE2}"/>
                </a:ext>
              </a:extLst>
            </p:cNvPr>
            <p:cNvSpPr txBox="1"/>
            <p:nvPr/>
          </p:nvSpPr>
          <p:spPr>
            <a:xfrm>
              <a:off x="8169367" y="4659513"/>
              <a:ext cx="599470" cy="469088"/>
            </a:xfrm>
            <a:prstGeom prst="rect">
              <a:avLst/>
            </a:prstGeom>
            <a:noFill/>
          </p:spPr>
          <p:txBody>
            <a:bodyPr wrap="none" rtlCol="0">
              <a:spAutoFit/>
            </a:bodyPr>
            <a:lstStyle/>
            <a:p>
              <a:r>
                <a:rPr lang="en-US" altLang="ja-JP" sz="738" dirty="0">
                  <a:solidFill>
                    <a:srgbClr val="FFFF00"/>
                  </a:solidFill>
                  <a:effectLst>
                    <a:outerShdw blurRad="38100" dist="38100" dir="2700000" algn="tl">
                      <a:srgbClr val="000000">
                        <a:alpha val="43137"/>
                      </a:srgbClr>
                    </a:outerShdw>
                  </a:effectLst>
                </a:rPr>
                <a:t>Pion</a:t>
              </a:r>
            </a:p>
            <a:p>
              <a:r>
                <a:rPr lang="en-US" altLang="ja-JP" sz="738" dirty="0">
                  <a:solidFill>
                    <a:srgbClr val="FFFF00"/>
                  </a:solidFill>
                  <a:effectLst>
                    <a:outerShdw blurRad="38100" dist="38100" dir="2700000" algn="tl">
                      <a:srgbClr val="000000">
                        <a:alpha val="43137"/>
                      </a:srgbClr>
                    </a:outerShdw>
                  </a:effectLst>
                </a:rPr>
                <a:t>Capture</a:t>
              </a:r>
            </a:p>
            <a:p>
              <a:r>
                <a:rPr lang="en-US" altLang="ja-JP" sz="738" dirty="0">
                  <a:solidFill>
                    <a:srgbClr val="FFFF00"/>
                  </a:solidFill>
                  <a:effectLst>
                    <a:outerShdw blurRad="38100" dist="38100" dir="2700000" algn="tl">
                      <a:srgbClr val="000000">
                        <a:alpha val="43137"/>
                      </a:srgbClr>
                    </a:outerShdw>
                  </a:effectLst>
                </a:rPr>
                <a:t>Solenoid</a:t>
              </a:r>
              <a:endParaRPr lang="ja-JP" altLang="en-US" sz="738" dirty="0">
                <a:solidFill>
                  <a:srgbClr val="FFFF00"/>
                </a:solidFill>
                <a:effectLst>
                  <a:outerShdw blurRad="38100" dist="38100" dir="2700000" algn="tl">
                    <a:srgbClr val="000000">
                      <a:alpha val="43137"/>
                    </a:srgbClr>
                  </a:outerShdw>
                </a:effectLst>
              </a:endParaRPr>
            </a:p>
          </p:txBody>
        </p:sp>
        <p:sp>
          <p:nvSpPr>
            <p:cNvPr id="16" name="テキスト ボックス 15">
              <a:extLst>
                <a:ext uri="{FF2B5EF4-FFF2-40B4-BE49-F238E27FC236}">
                  <a16:creationId xmlns:a16="http://schemas.microsoft.com/office/drawing/2014/main" xmlns="" id="{332F7200-31B7-274F-BFE7-F692B9E30A0F}"/>
                </a:ext>
              </a:extLst>
            </p:cNvPr>
            <p:cNvSpPr txBox="1"/>
            <p:nvPr/>
          </p:nvSpPr>
          <p:spPr>
            <a:xfrm>
              <a:off x="6942392" y="4827839"/>
              <a:ext cx="641148" cy="469088"/>
            </a:xfrm>
            <a:prstGeom prst="rect">
              <a:avLst/>
            </a:prstGeom>
            <a:noFill/>
          </p:spPr>
          <p:txBody>
            <a:bodyPr wrap="none" rtlCol="0">
              <a:spAutoFit/>
            </a:bodyPr>
            <a:lstStyle/>
            <a:p>
              <a:r>
                <a:rPr lang="en-US" altLang="ja-JP" sz="738" dirty="0">
                  <a:solidFill>
                    <a:srgbClr val="FFFF00"/>
                  </a:solidFill>
                  <a:effectLst>
                    <a:outerShdw blurRad="38100" dist="38100" dir="2700000" algn="tl">
                      <a:srgbClr val="000000">
                        <a:alpha val="43137"/>
                      </a:srgbClr>
                    </a:outerShdw>
                  </a:effectLst>
                </a:rPr>
                <a:t>Muon</a:t>
              </a:r>
            </a:p>
            <a:p>
              <a:r>
                <a:rPr lang="en-US" altLang="ja-JP" sz="738" dirty="0">
                  <a:solidFill>
                    <a:srgbClr val="FFFF00"/>
                  </a:solidFill>
                  <a:effectLst>
                    <a:outerShdw blurRad="38100" dist="38100" dir="2700000" algn="tl">
                      <a:srgbClr val="000000">
                        <a:alpha val="43137"/>
                      </a:srgbClr>
                    </a:outerShdw>
                  </a:effectLst>
                </a:rPr>
                <a:t>Transport</a:t>
              </a:r>
            </a:p>
            <a:p>
              <a:r>
                <a:rPr lang="en-US" altLang="ja-JP" sz="738" dirty="0">
                  <a:solidFill>
                    <a:srgbClr val="FFFF00"/>
                  </a:solidFill>
                  <a:effectLst>
                    <a:outerShdw blurRad="38100" dist="38100" dir="2700000" algn="tl">
                      <a:srgbClr val="000000">
                        <a:alpha val="43137"/>
                      </a:srgbClr>
                    </a:outerShdw>
                  </a:effectLst>
                </a:rPr>
                <a:t>Solenoid</a:t>
              </a:r>
              <a:endParaRPr lang="ja-JP" altLang="en-US" sz="738" dirty="0">
                <a:solidFill>
                  <a:srgbClr val="FFFF00"/>
                </a:solidFill>
                <a:effectLst>
                  <a:outerShdw blurRad="38100" dist="38100" dir="2700000" algn="tl">
                    <a:srgbClr val="000000">
                      <a:alpha val="43137"/>
                    </a:srgbClr>
                  </a:outerShdw>
                </a:effectLst>
              </a:endParaRPr>
            </a:p>
          </p:txBody>
        </p:sp>
        <p:sp>
          <p:nvSpPr>
            <p:cNvPr id="17" name="テキスト ボックス 16">
              <a:extLst>
                <a:ext uri="{FF2B5EF4-FFF2-40B4-BE49-F238E27FC236}">
                  <a16:creationId xmlns:a16="http://schemas.microsoft.com/office/drawing/2014/main" xmlns="" id="{12A90395-5ABC-B749-A658-9405DBB3185A}"/>
                </a:ext>
              </a:extLst>
            </p:cNvPr>
            <p:cNvSpPr txBox="1"/>
            <p:nvPr/>
          </p:nvSpPr>
          <p:spPr>
            <a:xfrm>
              <a:off x="5954396" y="5505155"/>
              <a:ext cx="599470" cy="346067"/>
            </a:xfrm>
            <a:prstGeom prst="rect">
              <a:avLst/>
            </a:prstGeom>
            <a:noFill/>
          </p:spPr>
          <p:txBody>
            <a:bodyPr wrap="none" rtlCol="0">
              <a:spAutoFit/>
            </a:bodyPr>
            <a:lstStyle/>
            <a:p>
              <a:r>
                <a:rPr lang="en-US" altLang="ja-JP" sz="738" dirty="0">
                  <a:solidFill>
                    <a:srgbClr val="FFFF00"/>
                  </a:solidFill>
                  <a:effectLst>
                    <a:outerShdw blurRad="38100" dist="38100" dir="2700000" algn="tl">
                      <a:srgbClr val="000000">
                        <a:alpha val="43137"/>
                      </a:srgbClr>
                    </a:outerShdw>
                  </a:effectLst>
                </a:rPr>
                <a:t>Detector</a:t>
              </a:r>
            </a:p>
            <a:p>
              <a:r>
                <a:rPr lang="en-US" altLang="ja-JP" sz="738" dirty="0">
                  <a:solidFill>
                    <a:srgbClr val="FFFF00"/>
                  </a:solidFill>
                  <a:effectLst>
                    <a:outerShdw blurRad="38100" dist="38100" dir="2700000" algn="tl">
                      <a:srgbClr val="000000">
                        <a:alpha val="43137"/>
                      </a:srgbClr>
                    </a:outerShdw>
                  </a:effectLst>
                </a:rPr>
                <a:t>Solenoid</a:t>
              </a:r>
              <a:endParaRPr lang="ja-JP" altLang="en-US" sz="738" dirty="0">
                <a:solidFill>
                  <a:srgbClr val="FFFF00"/>
                </a:solidFill>
                <a:effectLst>
                  <a:outerShdw blurRad="38100" dist="38100" dir="2700000" algn="tl">
                    <a:srgbClr val="000000">
                      <a:alpha val="43137"/>
                    </a:srgbClr>
                  </a:outerShdw>
                </a:effectLst>
              </a:endParaRPr>
            </a:p>
          </p:txBody>
        </p:sp>
        <p:sp>
          <p:nvSpPr>
            <p:cNvPr id="18" name="テキスト ボックス 17">
              <a:extLst>
                <a:ext uri="{FF2B5EF4-FFF2-40B4-BE49-F238E27FC236}">
                  <a16:creationId xmlns:a16="http://schemas.microsoft.com/office/drawing/2014/main" xmlns="" id="{4A6FD6C1-A413-3E4A-B3DC-925069B75640}"/>
                </a:ext>
              </a:extLst>
            </p:cNvPr>
            <p:cNvSpPr txBox="1"/>
            <p:nvPr/>
          </p:nvSpPr>
          <p:spPr>
            <a:xfrm>
              <a:off x="6550541" y="3636334"/>
              <a:ext cx="818280" cy="346067"/>
            </a:xfrm>
            <a:prstGeom prst="rect">
              <a:avLst/>
            </a:prstGeom>
            <a:noFill/>
          </p:spPr>
          <p:txBody>
            <a:bodyPr wrap="none" rtlCol="0">
              <a:spAutoFit/>
            </a:bodyPr>
            <a:lstStyle/>
            <a:p>
              <a:r>
                <a:rPr lang="en-US" altLang="ja-JP" sz="738" dirty="0" err="1">
                  <a:solidFill>
                    <a:srgbClr val="FFFF00"/>
                  </a:solidFill>
                  <a:effectLst>
                    <a:outerShdw blurRad="38100" dist="38100" dir="2700000" algn="tl">
                      <a:srgbClr val="000000">
                        <a:alpha val="43137"/>
                      </a:srgbClr>
                    </a:outerShdw>
                  </a:effectLst>
                </a:rPr>
                <a:t>TransferTube</a:t>
              </a:r>
              <a:endParaRPr lang="en-US" altLang="ja-JP" sz="738" dirty="0">
                <a:solidFill>
                  <a:srgbClr val="FFFF00"/>
                </a:solidFill>
                <a:effectLst>
                  <a:outerShdw blurRad="38100" dist="38100" dir="2700000" algn="tl">
                    <a:srgbClr val="000000">
                      <a:alpha val="43137"/>
                    </a:srgbClr>
                  </a:outerShdw>
                </a:effectLst>
              </a:endParaRPr>
            </a:p>
            <a:p>
              <a:r>
                <a:rPr lang="en-US" altLang="ja-JP" sz="738" dirty="0">
                  <a:solidFill>
                    <a:srgbClr val="FFFF00"/>
                  </a:solidFill>
                  <a:effectLst>
                    <a:outerShdw blurRad="38100" dist="38100" dir="2700000" algn="tl">
                      <a:srgbClr val="000000">
                        <a:alpha val="43137"/>
                      </a:srgbClr>
                    </a:outerShdw>
                  </a:effectLst>
                </a:rPr>
                <a:t> to MTS</a:t>
              </a:r>
              <a:endParaRPr lang="ja-JP" altLang="en-US" sz="738" dirty="0">
                <a:solidFill>
                  <a:srgbClr val="FFFF00"/>
                </a:solidFill>
                <a:effectLst>
                  <a:outerShdw blurRad="38100" dist="38100" dir="2700000" algn="tl">
                    <a:srgbClr val="000000">
                      <a:alpha val="43137"/>
                    </a:srgbClr>
                  </a:outerShdw>
                </a:effectLst>
              </a:endParaRPr>
            </a:p>
          </p:txBody>
        </p:sp>
        <p:sp>
          <p:nvSpPr>
            <p:cNvPr id="19" name="テキスト ボックス 18">
              <a:extLst>
                <a:ext uri="{FF2B5EF4-FFF2-40B4-BE49-F238E27FC236}">
                  <a16:creationId xmlns:a16="http://schemas.microsoft.com/office/drawing/2014/main" xmlns="" id="{D2F0406B-FF11-5F49-ACEC-080567116585}"/>
                </a:ext>
              </a:extLst>
            </p:cNvPr>
            <p:cNvSpPr txBox="1"/>
            <p:nvPr/>
          </p:nvSpPr>
          <p:spPr>
            <a:xfrm>
              <a:off x="7377641" y="4246714"/>
              <a:ext cx="818280" cy="346067"/>
            </a:xfrm>
            <a:prstGeom prst="rect">
              <a:avLst/>
            </a:prstGeom>
            <a:noFill/>
          </p:spPr>
          <p:txBody>
            <a:bodyPr wrap="none" rtlCol="0">
              <a:spAutoFit/>
            </a:bodyPr>
            <a:lstStyle/>
            <a:p>
              <a:r>
                <a:rPr lang="en-US" altLang="ja-JP" sz="738" dirty="0" err="1">
                  <a:solidFill>
                    <a:srgbClr val="FFFF00"/>
                  </a:solidFill>
                  <a:effectLst>
                    <a:outerShdw blurRad="38100" dist="38100" dir="2700000" algn="tl">
                      <a:srgbClr val="000000">
                        <a:alpha val="43137"/>
                      </a:srgbClr>
                    </a:outerShdw>
                  </a:effectLst>
                </a:rPr>
                <a:t>TransferTube</a:t>
              </a:r>
              <a:endParaRPr lang="en-US" altLang="ja-JP" sz="738" dirty="0">
                <a:solidFill>
                  <a:srgbClr val="FFFF00"/>
                </a:solidFill>
                <a:effectLst>
                  <a:outerShdw blurRad="38100" dist="38100" dir="2700000" algn="tl">
                    <a:srgbClr val="000000">
                      <a:alpha val="43137"/>
                    </a:srgbClr>
                  </a:outerShdw>
                </a:effectLst>
              </a:endParaRPr>
            </a:p>
            <a:p>
              <a:r>
                <a:rPr lang="en-US" altLang="ja-JP" sz="738" dirty="0">
                  <a:solidFill>
                    <a:srgbClr val="FFFF00"/>
                  </a:solidFill>
                  <a:effectLst>
                    <a:outerShdw blurRad="38100" dist="38100" dir="2700000" algn="tl">
                      <a:srgbClr val="000000">
                        <a:alpha val="43137"/>
                      </a:srgbClr>
                    </a:outerShdw>
                  </a:effectLst>
                </a:rPr>
                <a:t> to PCS</a:t>
              </a:r>
              <a:endParaRPr lang="ja-JP" altLang="en-US" sz="738" dirty="0">
                <a:solidFill>
                  <a:srgbClr val="FFFF00"/>
                </a:solidFill>
                <a:effectLst>
                  <a:outerShdw blurRad="38100" dist="38100" dir="2700000" algn="tl">
                    <a:srgbClr val="000000">
                      <a:alpha val="43137"/>
                    </a:srgbClr>
                  </a:outerShdw>
                </a:effectLst>
              </a:endParaRPr>
            </a:p>
          </p:txBody>
        </p:sp>
      </p:grpSp>
      <p:pic>
        <p:nvPicPr>
          <p:cNvPr id="25" name="Picture 5" descr="C:\Users\yoshida\Desktop\20170329\写真ーハドロン南実験棟20170328\resize\P1060788.jpg">
            <a:extLst>
              <a:ext uri="{FF2B5EF4-FFF2-40B4-BE49-F238E27FC236}">
                <a16:creationId xmlns:a16="http://schemas.microsoft.com/office/drawing/2014/main" xmlns="" id="{D9567B21-13C4-D941-BC76-8A916278CDA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54303" y="1560251"/>
            <a:ext cx="1638434" cy="2457652"/>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25">
            <a:extLst>
              <a:ext uri="{FF2B5EF4-FFF2-40B4-BE49-F238E27FC236}">
                <a16:creationId xmlns:a16="http://schemas.microsoft.com/office/drawing/2014/main" xmlns="" id="{CF68E763-E4FF-0644-B2B8-45AB999F976E}"/>
              </a:ext>
            </a:extLst>
          </p:cNvPr>
          <p:cNvSpPr txBox="1"/>
          <p:nvPr/>
        </p:nvSpPr>
        <p:spPr>
          <a:xfrm>
            <a:off x="4283084" y="1570177"/>
            <a:ext cx="1368110" cy="774251"/>
          </a:xfrm>
          <a:prstGeom prst="rect">
            <a:avLst/>
          </a:prstGeom>
          <a:noFill/>
        </p:spPr>
        <p:txBody>
          <a:bodyPr wrap="square" rtlCol="0">
            <a:spAutoFit/>
          </a:bodyPr>
          <a:lstStyle/>
          <a:p>
            <a:r>
              <a:rPr lang="en-US" altLang="ja-JP" sz="1477" dirty="0">
                <a:solidFill>
                  <a:schemeClr val="bg1"/>
                </a:solidFill>
              </a:rPr>
              <a:t>Precise</a:t>
            </a:r>
            <a:r>
              <a:rPr lang="ja-JP" altLang="en-US" sz="1477" dirty="0">
                <a:solidFill>
                  <a:schemeClr val="bg1"/>
                </a:solidFill>
              </a:rPr>
              <a:t> </a:t>
            </a:r>
            <a:r>
              <a:rPr lang="en-US" altLang="ja-JP" sz="1477" dirty="0">
                <a:solidFill>
                  <a:schemeClr val="bg1"/>
                </a:solidFill>
              </a:rPr>
              <a:t>alignment</a:t>
            </a:r>
            <a:r>
              <a:rPr lang="ja-JP" altLang="en-US" sz="1477" dirty="0">
                <a:solidFill>
                  <a:schemeClr val="bg1"/>
                </a:solidFill>
              </a:rPr>
              <a:t> </a:t>
            </a:r>
            <a:r>
              <a:rPr lang="en-US" altLang="ja-JP" sz="1477" dirty="0">
                <a:solidFill>
                  <a:schemeClr val="bg1"/>
                </a:solidFill>
              </a:rPr>
              <a:t>of</a:t>
            </a:r>
            <a:r>
              <a:rPr lang="ja-JP" altLang="en-US" sz="1477" dirty="0">
                <a:solidFill>
                  <a:schemeClr val="bg1"/>
                </a:solidFill>
              </a:rPr>
              <a:t> </a:t>
            </a:r>
            <a:r>
              <a:rPr lang="en-US" altLang="ja-JP" sz="1477" dirty="0">
                <a:solidFill>
                  <a:schemeClr val="bg1"/>
                </a:solidFill>
              </a:rPr>
              <a:t>TS</a:t>
            </a:r>
            <a:endParaRPr lang="ja-JP" altLang="en-US" sz="1477" dirty="0">
              <a:solidFill>
                <a:schemeClr val="bg1"/>
              </a:solidFill>
            </a:endParaRPr>
          </a:p>
        </p:txBody>
      </p:sp>
      <p:sp>
        <p:nvSpPr>
          <p:cNvPr id="27" name="テキスト ボックス 26">
            <a:extLst>
              <a:ext uri="{FF2B5EF4-FFF2-40B4-BE49-F238E27FC236}">
                <a16:creationId xmlns:a16="http://schemas.microsoft.com/office/drawing/2014/main" xmlns="" id="{93344A16-B9BF-7440-A364-96D06E987E52}"/>
              </a:ext>
            </a:extLst>
          </p:cNvPr>
          <p:cNvSpPr txBox="1"/>
          <p:nvPr/>
        </p:nvSpPr>
        <p:spPr>
          <a:xfrm>
            <a:off x="4861809" y="6423799"/>
            <a:ext cx="3886000" cy="433196"/>
          </a:xfrm>
          <a:prstGeom prst="rect">
            <a:avLst/>
          </a:prstGeom>
          <a:noFill/>
        </p:spPr>
        <p:txBody>
          <a:bodyPr wrap="none" rtlCol="0">
            <a:spAutoFit/>
          </a:bodyPr>
          <a:lstStyle/>
          <a:p>
            <a:r>
              <a:rPr lang="en-US" altLang="ja-JP" sz="2215" dirty="0"/>
              <a:t>Global</a:t>
            </a:r>
            <a:r>
              <a:rPr lang="ja-JP" altLang="en-US" sz="2215" dirty="0"/>
              <a:t> </a:t>
            </a:r>
            <a:r>
              <a:rPr lang="en-US" altLang="ja-JP" sz="2215" dirty="0"/>
              <a:t>design</a:t>
            </a:r>
            <a:r>
              <a:rPr lang="ja-JP" altLang="en-US" sz="2215" dirty="0"/>
              <a:t> </a:t>
            </a:r>
            <a:r>
              <a:rPr lang="en-US" altLang="ja-JP" sz="2215" dirty="0"/>
              <a:t>of</a:t>
            </a:r>
            <a:r>
              <a:rPr lang="ja-JP" altLang="en-US" sz="2215" dirty="0"/>
              <a:t> </a:t>
            </a:r>
            <a:r>
              <a:rPr lang="en-US" altLang="ja-JP" sz="2215" dirty="0" err="1"/>
              <a:t>LHe</a:t>
            </a:r>
            <a:r>
              <a:rPr lang="ja-JP" altLang="en-US" sz="2215" dirty="0"/>
              <a:t> </a:t>
            </a:r>
            <a:r>
              <a:rPr lang="en-US" altLang="ja-JP" sz="2215" dirty="0"/>
              <a:t>transfer</a:t>
            </a:r>
            <a:endParaRPr lang="ja-JP" altLang="en-US" sz="2215" dirty="0"/>
          </a:p>
        </p:txBody>
      </p:sp>
      <p:pic>
        <p:nvPicPr>
          <p:cNvPr id="29" name="図 28">
            <a:extLst>
              <a:ext uri="{FF2B5EF4-FFF2-40B4-BE49-F238E27FC236}">
                <a16:creationId xmlns:a16="http://schemas.microsoft.com/office/drawing/2014/main" xmlns="" id="{7BA5FE2C-46C7-1944-903D-E91FBCDCD3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1299" y="1993059"/>
            <a:ext cx="2766510" cy="2063374"/>
          </a:xfrm>
          <a:prstGeom prst="rect">
            <a:avLst/>
          </a:prstGeom>
        </p:spPr>
      </p:pic>
      <p:sp>
        <p:nvSpPr>
          <p:cNvPr id="30" name="テキスト ボックス 29">
            <a:extLst>
              <a:ext uri="{FF2B5EF4-FFF2-40B4-BE49-F238E27FC236}">
                <a16:creationId xmlns:a16="http://schemas.microsoft.com/office/drawing/2014/main" xmlns="" id="{F740EAE9-2D1E-2E45-B16A-F202F51A28B4}"/>
              </a:ext>
            </a:extLst>
          </p:cNvPr>
          <p:cNvSpPr txBox="1"/>
          <p:nvPr/>
        </p:nvSpPr>
        <p:spPr>
          <a:xfrm>
            <a:off x="5855059" y="1250664"/>
            <a:ext cx="3217547" cy="707886"/>
          </a:xfrm>
          <a:prstGeom prst="rect">
            <a:avLst/>
          </a:prstGeom>
          <a:noFill/>
        </p:spPr>
        <p:txBody>
          <a:bodyPr wrap="none" rtlCol="0">
            <a:spAutoFit/>
          </a:bodyPr>
          <a:lstStyle/>
          <a:p>
            <a:r>
              <a:rPr lang="en-US" altLang="ja-JP" sz="2000" dirty="0"/>
              <a:t>Detector</a:t>
            </a:r>
            <a:r>
              <a:rPr lang="ja-JP" altLang="en-US" sz="2000" dirty="0"/>
              <a:t> </a:t>
            </a:r>
            <a:r>
              <a:rPr lang="en-US" altLang="ja-JP" sz="2000" dirty="0"/>
              <a:t>Solenoid</a:t>
            </a:r>
            <a:r>
              <a:rPr lang="ja-JP" altLang="en-US" sz="2000" dirty="0"/>
              <a:t> </a:t>
            </a:r>
            <a:r>
              <a:rPr lang="en-US" altLang="ja-JP" sz="2000" dirty="0"/>
              <a:t>Coil</a:t>
            </a:r>
          </a:p>
          <a:p>
            <a:r>
              <a:rPr lang="en-US" altLang="ja-JP" sz="2000" dirty="0"/>
              <a:t>to</a:t>
            </a:r>
            <a:r>
              <a:rPr lang="ja-JP" altLang="en-US" sz="2000" dirty="0"/>
              <a:t> </a:t>
            </a:r>
            <a:r>
              <a:rPr lang="en-US" altLang="ja-JP" sz="2000" dirty="0"/>
              <a:t>be</a:t>
            </a:r>
            <a:r>
              <a:rPr lang="ja-JP" altLang="en-US" sz="2000" dirty="0"/>
              <a:t> </a:t>
            </a:r>
            <a:r>
              <a:rPr lang="en-US" altLang="ja-JP" sz="2000" dirty="0"/>
              <a:t>installed</a:t>
            </a:r>
            <a:r>
              <a:rPr lang="ja-JP" altLang="en-US" sz="2000" dirty="0"/>
              <a:t> </a:t>
            </a:r>
            <a:r>
              <a:rPr lang="en-US" altLang="ja-JP" sz="2000" dirty="0"/>
              <a:t>in</a:t>
            </a:r>
            <a:r>
              <a:rPr lang="ja-JP" altLang="en-US" sz="2000" dirty="0"/>
              <a:t> </a:t>
            </a:r>
            <a:r>
              <a:rPr lang="en-US" altLang="ja-JP" sz="2000" dirty="0"/>
              <a:t>a</a:t>
            </a:r>
            <a:r>
              <a:rPr lang="ja-JP" altLang="en-US" sz="2000" dirty="0"/>
              <a:t> </a:t>
            </a:r>
            <a:r>
              <a:rPr lang="en-US" altLang="ja-JP" sz="2000" dirty="0"/>
              <a:t>cryostat</a:t>
            </a:r>
            <a:endParaRPr lang="ja-JP" altLang="en-US" sz="2000" dirty="0"/>
          </a:p>
        </p:txBody>
      </p:sp>
      <p:pic>
        <p:nvPicPr>
          <p:cNvPr id="31" name="図 30">
            <a:extLst>
              <a:ext uri="{FF2B5EF4-FFF2-40B4-BE49-F238E27FC236}">
                <a16:creationId xmlns:a16="http://schemas.microsoft.com/office/drawing/2014/main" xmlns="" id="{CC730B37-9E53-534A-94CE-8007CD7C77D8}"/>
              </a:ext>
            </a:extLst>
          </p:cNvPr>
          <p:cNvPicPr>
            <a:picLocks noChangeAspect="1"/>
          </p:cNvPicPr>
          <p:nvPr/>
        </p:nvPicPr>
        <p:blipFill>
          <a:blip r:embed="rId5"/>
          <a:stretch>
            <a:fillRect/>
          </a:stretch>
        </p:blipFill>
        <p:spPr>
          <a:xfrm>
            <a:off x="8073949" y="391359"/>
            <a:ext cx="882802" cy="882802"/>
          </a:xfrm>
          <a:prstGeom prst="rect">
            <a:avLst/>
          </a:prstGeom>
        </p:spPr>
      </p:pic>
      <p:sp>
        <p:nvSpPr>
          <p:cNvPr id="20" name="テキスト ボックス 19"/>
          <p:cNvSpPr txBox="1"/>
          <p:nvPr/>
        </p:nvSpPr>
        <p:spPr>
          <a:xfrm>
            <a:off x="190940" y="6455731"/>
            <a:ext cx="2916183" cy="369332"/>
          </a:xfrm>
          <a:prstGeom prst="rect">
            <a:avLst/>
          </a:prstGeom>
          <a:noFill/>
        </p:spPr>
        <p:txBody>
          <a:bodyPr wrap="none" rtlCol="0">
            <a:spAutoFit/>
          </a:bodyPr>
          <a:lstStyle/>
          <a:p>
            <a:r>
              <a:rPr kumimoji="1" lang="en-US" altLang="ja-JP" sz="1800" dirty="0" smtClean="0"/>
              <a:t>Slides by Satoshi MIHARA</a:t>
            </a:r>
            <a:endParaRPr kumimoji="1" lang="ja-JP" altLang="en-US" sz="1800" dirty="0"/>
          </a:p>
        </p:txBody>
      </p:sp>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973559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9623A07-5205-0F44-B282-1E4D1A473D52}"/>
              </a:ext>
            </a:extLst>
          </p:cNvPr>
          <p:cNvSpPr>
            <a:spLocks noGrp="1"/>
          </p:cNvSpPr>
          <p:nvPr>
            <p:ph type="title"/>
          </p:nvPr>
        </p:nvSpPr>
        <p:spPr/>
        <p:txBody>
          <a:bodyPr>
            <a:normAutofit fontScale="90000"/>
          </a:bodyPr>
          <a:lstStyle/>
          <a:p>
            <a:r>
              <a:rPr kumimoji="1" lang="en-US" altLang="ja-JP" dirty="0"/>
              <a:t>COMET</a:t>
            </a:r>
            <a:r>
              <a:rPr kumimoji="1" lang="ja-JP" altLang="en-US" dirty="0"/>
              <a:t> </a:t>
            </a:r>
            <a:r>
              <a:rPr kumimoji="1" lang="en-US" altLang="ja-JP" dirty="0"/>
              <a:t>Phase-I</a:t>
            </a:r>
            <a:r>
              <a:rPr kumimoji="1" lang="ja-JP" altLang="en-US" dirty="0"/>
              <a:t> </a:t>
            </a:r>
            <a:r>
              <a:rPr kumimoji="1" lang="en-US" altLang="ja-JP" dirty="0"/>
              <a:t>Detector</a:t>
            </a:r>
            <a:r>
              <a:rPr kumimoji="1" lang="ja-JP" altLang="en-US" dirty="0"/>
              <a:t> </a:t>
            </a:r>
            <a:r>
              <a:rPr kumimoji="1" lang="en-US" altLang="ja-JP" dirty="0"/>
              <a:t>Preparation</a:t>
            </a:r>
            <a:endParaRPr kumimoji="1" lang="ja-JP" altLang="en-US" dirty="0"/>
          </a:p>
        </p:txBody>
      </p:sp>
      <p:sp>
        <p:nvSpPr>
          <p:cNvPr id="3" name="コンテンツ プレースホルダー 2">
            <a:extLst>
              <a:ext uri="{FF2B5EF4-FFF2-40B4-BE49-F238E27FC236}">
                <a16:creationId xmlns:a16="http://schemas.microsoft.com/office/drawing/2014/main" xmlns="" id="{05479370-9DAE-854E-A859-F417BC898C51}"/>
              </a:ext>
            </a:extLst>
          </p:cNvPr>
          <p:cNvSpPr>
            <a:spLocks noGrp="1"/>
          </p:cNvSpPr>
          <p:nvPr>
            <p:ph idx="1"/>
          </p:nvPr>
        </p:nvSpPr>
        <p:spPr>
          <a:xfrm>
            <a:off x="149545" y="1451055"/>
            <a:ext cx="7886700" cy="877868"/>
          </a:xfrm>
        </p:spPr>
        <p:txBody>
          <a:bodyPr>
            <a:normAutofit fontScale="47500" lnSpcReduction="20000"/>
          </a:bodyPr>
          <a:lstStyle/>
          <a:p>
            <a:r>
              <a:rPr kumimoji="1" lang="en-US" altLang="ja-JP" dirty="0"/>
              <a:t>CDC</a:t>
            </a:r>
            <a:r>
              <a:rPr kumimoji="1" lang="ja-JP" altLang="en-US" dirty="0"/>
              <a:t> </a:t>
            </a:r>
            <a:r>
              <a:rPr kumimoji="1" lang="en-US" altLang="ja-JP" dirty="0"/>
              <a:t>(the</a:t>
            </a:r>
            <a:r>
              <a:rPr kumimoji="1" lang="ja-JP" altLang="en-US" dirty="0"/>
              <a:t> </a:t>
            </a:r>
            <a:r>
              <a:rPr lang="en-US" altLang="ja-JP" dirty="0"/>
              <a:t>main</a:t>
            </a:r>
            <a:r>
              <a:rPr lang="ja-JP" altLang="en-US" dirty="0"/>
              <a:t> </a:t>
            </a:r>
            <a:r>
              <a:rPr lang="en-US" altLang="ja-JP" dirty="0"/>
              <a:t>detector</a:t>
            </a:r>
            <a:r>
              <a:rPr lang="ja-JP" altLang="en-US" dirty="0"/>
              <a:t> </a:t>
            </a:r>
            <a:r>
              <a:rPr lang="en-US" altLang="ja-JP" dirty="0"/>
              <a:t>of</a:t>
            </a:r>
            <a:r>
              <a:rPr lang="ja-JP" altLang="en-US" dirty="0"/>
              <a:t> </a:t>
            </a:r>
            <a:r>
              <a:rPr lang="en-US" altLang="ja-JP" dirty="0"/>
              <a:t>COMET</a:t>
            </a:r>
            <a:r>
              <a:rPr lang="ja-JP" altLang="en-US" dirty="0"/>
              <a:t> </a:t>
            </a:r>
            <a:r>
              <a:rPr lang="en-US" altLang="ja-JP" dirty="0"/>
              <a:t>Phase-I</a:t>
            </a:r>
            <a:r>
              <a:rPr lang="ja-JP" altLang="en-US" dirty="0"/>
              <a:t> </a:t>
            </a:r>
            <a:r>
              <a:rPr lang="en-US" altLang="ja-JP" dirty="0"/>
              <a:t>)</a:t>
            </a:r>
            <a:r>
              <a:rPr lang="ja-JP" altLang="en-US" dirty="0"/>
              <a:t>  </a:t>
            </a:r>
            <a:r>
              <a:rPr lang="en-US" altLang="ja-JP" dirty="0"/>
              <a:t>surrounding</a:t>
            </a:r>
            <a:r>
              <a:rPr lang="ja-JP" altLang="en-US" dirty="0"/>
              <a:t> </a:t>
            </a:r>
            <a:r>
              <a:rPr lang="en-US" altLang="ja-JP" dirty="0"/>
              <a:t>the</a:t>
            </a:r>
            <a:r>
              <a:rPr lang="ja-JP" altLang="en-US" dirty="0"/>
              <a:t> </a:t>
            </a:r>
            <a:r>
              <a:rPr lang="en-US" altLang="ja-JP" dirty="0"/>
              <a:t>muon</a:t>
            </a:r>
            <a:r>
              <a:rPr lang="ja-JP" altLang="en-US" dirty="0"/>
              <a:t> </a:t>
            </a:r>
            <a:r>
              <a:rPr lang="en-US" altLang="ja-JP" dirty="0"/>
              <a:t>stopping</a:t>
            </a:r>
            <a:r>
              <a:rPr lang="ja-JP" altLang="en-US" dirty="0"/>
              <a:t> </a:t>
            </a:r>
            <a:r>
              <a:rPr lang="en-US" altLang="ja-JP" dirty="0"/>
              <a:t>target</a:t>
            </a:r>
          </a:p>
          <a:p>
            <a:pPr lvl="1"/>
            <a:r>
              <a:rPr lang="en-US" altLang="ja-JP" dirty="0"/>
              <a:t>being</a:t>
            </a:r>
            <a:r>
              <a:rPr lang="ja-JP" altLang="en-US" dirty="0"/>
              <a:t> </a:t>
            </a:r>
            <a:r>
              <a:rPr lang="en-US" altLang="ja-JP" dirty="0"/>
              <a:t>tested</a:t>
            </a:r>
            <a:r>
              <a:rPr lang="ja-JP" altLang="en-US" dirty="0"/>
              <a:t> </a:t>
            </a:r>
            <a:r>
              <a:rPr lang="en-US" altLang="ja-JP" dirty="0"/>
              <a:t>with</a:t>
            </a:r>
            <a:r>
              <a:rPr lang="ja-JP" altLang="en-US" dirty="0"/>
              <a:t> </a:t>
            </a:r>
            <a:r>
              <a:rPr lang="en-US" altLang="ja-JP" dirty="0"/>
              <a:t>CR</a:t>
            </a:r>
          </a:p>
          <a:p>
            <a:r>
              <a:rPr kumimoji="1" lang="en-US" altLang="ja-JP" dirty="0"/>
              <a:t>Trigger</a:t>
            </a:r>
            <a:r>
              <a:rPr kumimoji="1" lang="ja-JP" altLang="en-US" dirty="0"/>
              <a:t> </a:t>
            </a:r>
            <a:r>
              <a:rPr kumimoji="1" lang="en-US" altLang="ja-JP" dirty="0" err="1"/>
              <a:t>hodosocpe</a:t>
            </a:r>
            <a:r>
              <a:rPr kumimoji="1" lang="ja-JP" altLang="en-US" dirty="0"/>
              <a:t> </a:t>
            </a:r>
            <a:r>
              <a:rPr kumimoji="1" lang="en-US" altLang="ja-JP" dirty="0"/>
              <a:t>at</a:t>
            </a:r>
            <a:r>
              <a:rPr kumimoji="1" lang="ja-JP" altLang="en-US" dirty="0"/>
              <a:t> </a:t>
            </a:r>
            <a:r>
              <a:rPr kumimoji="1" lang="en-US" altLang="ja-JP" dirty="0"/>
              <a:t>both</a:t>
            </a:r>
            <a:r>
              <a:rPr kumimoji="1" lang="ja-JP" altLang="en-US" dirty="0"/>
              <a:t> </a:t>
            </a:r>
            <a:r>
              <a:rPr kumimoji="1" lang="en-US" altLang="ja-JP" dirty="0"/>
              <a:t>ends</a:t>
            </a:r>
            <a:r>
              <a:rPr kumimoji="1" lang="ja-JP" altLang="en-US" dirty="0"/>
              <a:t> </a:t>
            </a:r>
            <a:r>
              <a:rPr kumimoji="1" lang="en-US" altLang="ja-JP" dirty="0"/>
              <a:t>of</a:t>
            </a:r>
            <a:r>
              <a:rPr kumimoji="1" lang="ja-JP" altLang="en-US" dirty="0"/>
              <a:t> </a:t>
            </a:r>
            <a:r>
              <a:rPr kumimoji="1" lang="en-US" altLang="ja-JP" dirty="0"/>
              <a:t>the</a:t>
            </a:r>
            <a:r>
              <a:rPr kumimoji="1" lang="ja-JP" altLang="en-US" dirty="0"/>
              <a:t> </a:t>
            </a:r>
            <a:r>
              <a:rPr kumimoji="1" lang="en-US" altLang="ja-JP" dirty="0"/>
              <a:t>spectrometer</a:t>
            </a:r>
            <a:r>
              <a:rPr kumimoji="1" lang="ja-JP" altLang="en-US" dirty="0"/>
              <a:t> </a:t>
            </a:r>
            <a:r>
              <a:rPr kumimoji="1" lang="en-US" altLang="ja-JP" dirty="0"/>
              <a:t>magnet</a:t>
            </a:r>
          </a:p>
        </p:txBody>
      </p:sp>
      <p:pic>
        <p:nvPicPr>
          <p:cNvPr id="5" name="図 4">
            <a:extLst>
              <a:ext uri="{FF2B5EF4-FFF2-40B4-BE49-F238E27FC236}">
                <a16:creationId xmlns:a16="http://schemas.microsoft.com/office/drawing/2014/main" xmlns="" id="{2584D352-E1C9-1341-9D28-1455A7ECA4D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9024" y="3496243"/>
            <a:ext cx="3539310" cy="2965883"/>
          </a:xfrm>
          <a:prstGeom prst="rect">
            <a:avLst/>
          </a:prstGeom>
        </p:spPr>
      </p:pic>
      <p:pic>
        <p:nvPicPr>
          <p:cNvPr id="6" name="図 5">
            <a:extLst>
              <a:ext uri="{FF2B5EF4-FFF2-40B4-BE49-F238E27FC236}">
                <a16:creationId xmlns:a16="http://schemas.microsoft.com/office/drawing/2014/main" xmlns="" id="{324F9B8D-1391-8642-A5CD-09E7DD3E7C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78634" y="2782013"/>
            <a:ext cx="2439833" cy="1505771"/>
          </a:xfrm>
          <a:prstGeom prst="rect">
            <a:avLst/>
          </a:prstGeom>
        </p:spPr>
      </p:pic>
      <p:pic>
        <p:nvPicPr>
          <p:cNvPr id="7" name="図 6">
            <a:extLst>
              <a:ext uri="{FF2B5EF4-FFF2-40B4-BE49-F238E27FC236}">
                <a16:creationId xmlns:a16="http://schemas.microsoft.com/office/drawing/2014/main" xmlns="" id="{EB6CF8CF-0C7D-9240-AA98-5CB8741A6A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25100" y="2800550"/>
            <a:ext cx="1946031" cy="1541585"/>
          </a:xfrm>
          <a:prstGeom prst="rect">
            <a:avLst/>
          </a:prstGeom>
        </p:spPr>
      </p:pic>
      <p:pic>
        <p:nvPicPr>
          <p:cNvPr id="8" name="図 7">
            <a:extLst>
              <a:ext uri="{FF2B5EF4-FFF2-40B4-BE49-F238E27FC236}">
                <a16:creationId xmlns:a16="http://schemas.microsoft.com/office/drawing/2014/main" xmlns="" id="{DBE65A63-1A62-0942-AF52-B483CBE1DEA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4043" y="4680879"/>
            <a:ext cx="3461307" cy="1913352"/>
          </a:xfrm>
          <a:prstGeom prst="rect">
            <a:avLst/>
          </a:prstGeom>
        </p:spPr>
      </p:pic>
      <p:sp>
        <p:nvSpPr>
          <p:cNvPr id="9" name="テキスト ボックス 8">
            <a:extLst>
              <a:ext uri="{FF2B5EF4-FFF2-40B4-BE49-F238E27FC236}">
                <a16:creationId xmlns:a16="http://schemas.microsoft.com/office/drawing/2014/main" xmlns="" id="{B85ED72B-B22E-AD4A-A9B6-F1B9F7C171DD}"/>
              </a:ext>
            </a:extLst>
          </p:cNvPr>
          <p:cNvSpPr txBox="1"/>
          <p:nvPr/>
        </p:nvSpPr>
        <p:spPr>
          <a:xfrm>
            <a:off x="3865911" y="2201778"/>
            <a:ext cx="5137945" cy="433196"/>
          </a:xfrm>
          <a:prstGeom prst="rect">
            <a:avLst/>
          </a:prstGeom>
          <a:noFill/>
        </p:spPr>
        <p:txBody>
          <a:bodyPr wrap="none" rtlCol="0">
            <a:spAutoFit/>
          </a:bodyPr>
          <a:lstStyle/>
          <a:p>
            <a:r>
              <a:rPr lang="en-US" altLang="ja-JP" sz="2215" dirty="0"/>
              <a:t>CR</a:t>
            </a:r>
            <a:r>
              <a:rPr lang="ja-JP" altLang="en-US" sz="2215" dirty="0"/>
              <a:t> </a:t>
            </a:r>
            <a:r>
              <a:rPr lang="en-US" altLang="ja-JP" sz="2215" dirty="0"/>
              <a:t>test</a:t>
            </a:r>
            <a:r>
              <a:rPr lang="ja-JP" altLang="en-US" sz="2215" dirty="0"/>
              <a:t> </a:t>
            </a:r>
            <a:r>
              <a:rPr lang="en-US" altLang="ja-JP" sz="2215" dirty="0"/>
              <a:t>data;</a:t>
            </a:r>
            <a:r>
              <a:rPr lang="ja-JP" altLang="en-US" sz="2215" dirty="0"/>
              <a:t> </a:t>
            </a:r>
            <a:r>
              <a:rPr lang="en-US" altLang="ja-JP" sz="2215" dirty="0"/>
              <a:t>performance</a:t>
            </a:r>
            <a:r>
              <a:rPr lang="ja-JP" altLang="en-US" sz="2215" dirty="0"/>
              <a:t> </a:t>
            </a:r>
            <a:r>
              <a:rPr lang="en-US" altLang="ja-JP" sz="2215" dirty="0"/>
              <a:t>as</a:t>
            </a:r>
            <a:r>
              <a:rPr lang="ja-JP" altLang="en-US" sz="2215" dirty="0"/>
              <a:t> </a:t>
            </a:r>
            <a:r>
              <a:rPr lang="en-US" altLang="ja-JP" sz="2215" dirty="0"/>
              <a:t>expected</a:t>
            </a:r>
            <a:endParaRPr lang="ja-JP" altLang="en-US" sz="2215" dirty="0"/>
          </a:p>
        </p:txBody>
      </p:sp>
      <p:sp>
        <p:nvSpPr>
          <p:cNvPr id="10" name="テキスト ボックス 9">
            <a:extLst>
              <a:ext uri="{FF2B5EF4-FFF2-40B4-BE49-F238E27FC236}">
                <a16:creationId xmlns:a16="http://schemas.microsoft.com/office/drawing/2014/main" xmlns="" id="{01C68CF5-E557-6E44-8E72-E52E3721D89A}"/>
              </a:ext>
            </a:extLst>
          </p:cNvPr>
          <p:cNvSpPr txBox="1"/>
          <p:nvPr/>
        </p:nvSpPr>
        <p:spPr>
          <a:xfrm>
            <a:off x="4678634" y="4382572"/>
            <a:ext cx="3150510" cy="1455783"/>
          </a:xfrm>
          <a:prstGeom prst="rect">
            <a:avLst/>
          </a:prstGeom>
          <a:noFill/>
        </p:spPr>
        <p:txBody>
          <a:bodyPr wrap="square" rtlCol="0">
            <a:spAutoFit/>
          </a:bodyPr>
          <a:lstStyle/>
          <a:p>
            <a:r>
              <a:rPr lang="en-US" altLang="ja-JP" sz="2215" dirty="0"/>
              <a:t>Trigger</a:t>
            </a:r>
            <a:r>
              <a:rPr lang="ja-JP" altLang="en-US" sz="2215" dirty="0"/>
              <a:t> </a:t>
            </a:r>
            <a:r>
              <a:rPr lang="en-US" altLang="ja-JP" sz="2215" dirty="0" err="1"/>
              <a:t>hodoscope</a:t>
            </a:r>
            <a:r>
              <a:rPr lang="ja-JP" altLang="en-US" sz="2215" dirty="0"/>
              <a:t> </a:t>
            </a:r>
            <a:r>
              <a:rPr lang="en-US" altLang="ja-JP" sz="2215" dirty="0"/>
              <a:t>design</a:t>
            </a:r>
            <a:r>
              <a:rPr lang="ja-JP" altLang="en-US" sz="2215" dirty="0"/>
              <a:t> </a:t>
            </a:r>
            <a:r>
              <a:rPr lang="en-US" altLang="ja-JP" sz="2215" dirty="0"/>
              <a:t>ready</a:t>
            </a:r>
          </a:p>
          <a:p>
            <a:r>
              <a:rPr lang="en-US" altLang="ja-JP" sz="2215" dirty="0"/>
              <a:t>Construction</a:t>
            </a:r>
            <a:r>
              <a:rPr lang="ja-JP" altLang="en-US" sz="2215" dirty="0"/>
              <a:t> </a:t>
            </a:r>
            <a:r>
              <a:rPr lang="en-US" altLang="ja-JP" sz="2215" dirty="0"/>
              <a:t>in</a:t>
            </a:r>
            <a:r>
              <a:rPr lang="ja-JP" altLang="en-US" sz="2215" dirty="0"/>
              <a:t> </a:t>
            </a:r>
            <a:r>
              <a:rPr lang="en-US" altLang="ja-JP" sz="2215" dirty="0"/>
              <a:t>2018-2019</a:t>
            </a:r>
          </a:p>
        </p:txBody>
      </p:sp>
      <p:pic>
        <p:nvPicPr>
          <p:cNvPr id="11" name="図 10">
            <a:extLst>
              <a:ext uri="{FF2B5EF4-FFF2-40B4-BE49-F238E27FC236}">
                <a16:creationId xmlns:a16="http://schemas.microsoft.com/office/drawing/2014/main" xmlns="" id="{69EE525D-3B73-D04A-924E-93F265A4D12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79799" y="2835547"/>
            <a:ext cx="1798835" cy="1056459"/>
          </a:xfrm>
          <a:prstGeom prst="rect">
            <a:avLst/>
          </a:prstGeom>
        </p:spPr>
      </p:pic>
      <p:cxnSp>
        <p:nvCxnSpPr>
          <p:cNvPr id="13" name="直線矢印コネクタ 12">
            <a:extLst>
              <a:ext uri="{FF2B5EF4-FFF2-40B4-BE49-F238E27FC236}">
                <a16:creationId xmlns:a16="http://schemas.microsoft.com/office/drawing/2014/main" xmlns="" id="{7D497200-A9B5-AC40-B062-5AE359BB3DEE}"/>
              </a:ext>
            </a:extLst>
          </p:cNvPr>
          <p:cNvCxnSpPr>
            <a:cxnSpLocks/>
          </p:cNvCxnSpPr>
          <p:nvPr/>
        </p:nvCxnSpPr>
        <p:spPr>
          <a:xfrm flipH="1">
            <a:off x="3150509" y="3496244"/>
            <a:ext cx="628709" cy="53228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フリーフォーム 15">
            <a:extLst>
              <a:ext uri="{FF2B5EF4-FFF2-40B4-BE49-F238E27FC236}">
                <a16:creationId xmlns:a16="http://schemas.microsoft.com/office/drawing/2014/main" xmlns="" id="{246DB05E-A6CC-8840-AEB3-9B8F3402C9D9}"/>
              </a:ext>
            </a:extLst>
          </p:cNvPr>
          <p:cNvSpPr/>
          <p:nvPr/>
        </p:nvSpPr>
        <p:spPr>
          <a:xfrm>
            <a:off x="4092895" y="3688049"/>
            <a:ext cx="1171477" cy="1463426"/>
          </a:xfrm>
          <a:custGeom>
            <a:avLst/>
            <a:gdLst>
              <a:gd name="connsiteX0" fmla="*/ 0 w 1297172"/>
              <a:gd name="connsiteY0" fmla="*/ 0 h 1552353"/>
              <a:gd name="connsiteX1" fmla="*/ 297711 w 1297172"/>
              <a:gd name="connsiteY1" fmla="*/ 1127051 h 1552353"/>
              <a:gd name="connsiteX2" fmla="*/ 1297172 w 1297172"/>
              <a:gd name="connsiteY2" fmla="*/ 1552353 h 1552353"/>
            </a:gdLst>
            <a:ahLst/>
            <a:cxnLst>
              <a:cxn ang="0">
                <a:pos x="connsiteX0" y="connsiteY0"/>
              </a:cxn>
              <a:cxn ang="0">
                <a:pos x="connsiteX1" y="connsiteY1"/>
              </a:cxn>
              <a:cxn ang="0">
                <a:pos x="connsiteX2" y="connsiteY2"/>
              </a:cxn>
            </a:cxnLst>
            <a:rect l="l" t="t" r="r" b="b"/>
            <a:pathLst>
              <a:path w="1297172" h="1552353">
                <a:moveTo>
                  <a:pt x="0" y="0"/>
                </a:moveTo>
                <a:cubicBezTo>
                  <a:pt x="40758" y="434163"/>
                  <a:pt x="81516" y="868326"/>
                  <a:pt x="297711" y="1127051"/>
                </a:cubicBezTo>
                <a:cubicBezTo>
                  <a:pt x="513906" y="1385776"/>
                  <a:pt x="905539" y="1469064"/>
                  <a:pt x="1297172" y="1552353"/>
                </a:cubicBezTo>
              </a:path>
            </a:pathLst>
          </a:custGeom>
          <a:noFill/>
          <a:ln w="28575">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17" name="フリーフォーム 16">
            <a:extLst>
              <a:ext uri="{FF2B5EF4-FFF2-40B4-BE49-F238E27FC236}">
                <a16:creationId xmlns:a16="http://schemas.microsoft.com/office/drawing/2014/main" xmlns="" id="{5D98CFF8-3FB7-AD4F-9D99-24B0D228B3A5}"/>
              </a:ext>
            </a:extLst>
          </p:cNvPr>
          <p:cNvSpPr/>
          <p:nvPr/>
        </p:nvSpPr>
        <p:spPr>
          <a:xfrm>
            <a:off x="3627090" y="3526268"/>
            <a:ext cx="636690" cy="1026435"/>
          </a:xfrm>
          <a:custGeom>
            <a:avLst/>
            <a:gdLst>
              <a:gd name="connsiteX0" fmla="*/ 0 w 1297172"/>
              <a:gd name="connsiteY0" fmla="*/ 0 h 1552353"/>
              <a:gd name="connsiteX1" fmla="*/ 297711 w 1297172"/>
              <a:gd name="connsiteY1" fmla="*/ 1127051 h 1552353"/>
              <a:gd name="connsiteX2" fmla="*/ 1297172 w 1297172"/>
              <a:gd name="connsiteY2" fmla="*/ 1552353 h 1552353"/>
              <a:gd name="connsiteX0" fmla="*/ 0 w 1297172"/>
              <a:gd name="connsiteY0" fmla="*/ 0 h 1552353"/>
              <a:gd name="connsiteX1" fmla="*/ 297712 w 1297172"/>
              <a:gd name="connsiteY1" fmla="*/ 919243 h 1552353"/>
              <a:gd name="connsiteX2" fmla="*/ 1297172 w 1297172"/>
              <a:gd name="connsiteY2" fmla="*/ 1552353 h 1552353"/>
            </a:gdLst>
            <a:ahLst/>
            <a:cxnLst>
              <a:cxn ang="0">
                <a:pos x="connsiteX0" y="connsiteY0"/>
              </a:cxn>
              <a:cxn ang="0">
                <a:pos x="connsiteX1" y="connsiteY1"/>
              </a:cxn>
              <a:cxn ang="0">
                <a:pos x="connsiteX2" y="connsiteY2"/>
              </a:cxn>
            </a:cxnLst>
            <a:rect l="l" t="t" r="r" b="b"/>
            <a:pathLst>
              <a:path w="1297172" h="1552353">
                <a:moveTo>
                  <a:pt x="0" y="0"/>
                </a:moveTo>
                <a:cubicBezTo>
                  <a:pt x="40758" y="434163"/>
                  <a:pt x="81517" y="660518"/>
                  <a:pt x="297712" y="919243"/>
                </a:cubicBezTo>
                <a:cubicBezTo>
                  <a:pt x="513907" y="1177968"/>
                  <a:pt x="905539" y="1469064"/>
                  <a:pt x="1297172" y="1552353"/>
                </a:cubicBezTo>
              </a:path>
            </a:pathLst>
          </a:custGeom>
          <a:noFill/>
          <a:ln w="28575">
            <a:solidFill>
              <a:srgbClr val="FFC00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dirty="0"/>
          </a:p>
        </p:txBody>
      </p:sp>
      <p:pic>
        <p:nvPicPr>
          <p:cNvPr id="18" name="図 17">
            <a:extLst>
              <a:ext uri="{FF2B5EF4-FFF2-40B4-BE49-F238E27FC236}">
                <a16:creationId xmlns:a16="http://schemas.microsoft.com/office/drawing/2014/main" xmlns="" id="{E98F023A-9E62-D64C-BAC9-3FF8C8798ADA}"/>
              </a:ext>
            </a:extLst>
          </p:cNvPr>
          <p:cNvPicPr>
            <a:picLocks noChangeAspect="1"/>
          </p:cNvPicPr>
          <p:nvPr/>
        </p:nvPicPr>
        <p:blipFill>
          <a:blip r:embed="rId7"/>
          <a:stretch>
            <a:fillRect/>
          </a:stretch>
        </p:blipFill>
        <p:spPr>
          <a:xfrm>
            <a:off x="8073949" y="391359"/>
            <a:ext cx="882802" cy="882802"/>
          </a:xfrm>
          <a:prstGeom prst="rect">
            <a:avLst/>
          </a:prstGeom>
        </p:spPr>
      </p:pic>
      <p:sp>
        <p:nvSpPr>
          <p:cNvPr id="15" name="テキスト ボックス 14"/>
          <p:cNvSpPr txBox="1"/>
          <p:nvPr/>
        </p:nvSpPr>
        <p:spPr>
          <a:xfrm>
            <a:off x="6033672" y="6397134"/>
            <a:ext cx="2916183" cy="369332"/>
          </a:xfrm>
          <a:prstGeom prst="rect">
            <a:avLst/>
          </a:prstGeom>
          <a:noFill/>
        </p:spPr>
        <p:txBody>
          <a:bodyPr wrap="none" rtlCol="0">
            <a:spAutoFit/>
          </a:bodyPr>
          <a:lstStyle/>
          <a:p>
            <a:r>
              <a:rPr kumimoji="1" lang="en-US" altLang="ja-JP" sz="1800" dirty="0" smtClean="0"/>
              <a:t>Slides by Satoshi MIHARA</a:t>
            </a:r>
            <a:endParaRPr kumimoji="1" lang="ja-JP" altLang="en-US" sz="1800" dirty="0"/>
          </a:p>
        </p:txBody>
      </p:sp>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603734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2EB6AB2-C38A-084A-BDD9-CCBB8D7F5F00}"/>
              </a:ext>
            </a:extLst>
          </p:cNvPr>
          <p:cNvSpPr>
            <a:spLocks noGrp="1"/>
          </p:cNvSpPr>
          <p:nvPr>
            <p:ph type="title"/>
          </p:nvPr>
        </p:nvSpPr>
        <p:spPr/>
        <p:txBody>
          <a:bodyPr/>
          <a:lstStyle/>
          <a:p>
            <a:r>
              <a:rPr kumimoji="1" lang="en-US" altLang="ja-JP" dirty="0"/>
              <a:t>COMET</a:t>
            </a:r>
            <a:r>
              <a:rPr kumimoji="1" lang="ja-JP" altLang="en-US" dirty="0"/>
              <a:t> </a:t>
            </a:r>
            <a:r>
              <a:rPr kumimoji="1" lang="en-US" altLang="ja-JP" dirty="0"/>
              <a:t>Phase-II</a:t>
            </a:r>
            <a:r>
              <a:rPr kumimoji="1" lang="ja-JP" altLang="en-US" dirty="0"/>
              <a:t> </a:t>
            </a:r>
            <a:r>
              <a:rPr kumimoji="1" lang="en-US" altLang="ja-JP" dirty="0"/>
              <a:t>Detector</a:t>
            </a:r>
            <a:r>
              <a:rPr kumimoji="1" lang="ja-JP" altLang="en-US" dirty="0"/>
              <a:t> </a:t>
            </a:r>
            <a:r>
              <a:rPr kumimoji="1" lang="en-US" altLang="ja-JP" dirty="0"/>
              <a:t>R&amp;D</a:t>
            </a:r>
            <a:r>
              <a:rPr kumimoji="1" lang="ja-JP" altLang="en-US" dirty="0"/>
              <a:t> </a:t>
            </a:r>
          </a:p>
        </p:txBody>
      </p:sp>
      <p:sp>
        <p:nvSpPr>
          <p:cNvPr id="3" name="コンテンツ プレースホルダー 2">
            <a:extLst>
              <a:ext uri="{FF2B5EF4-FFF2-40B4-BE49-F238E27FC236}">
                <a16:creationId xmlns:a16="http://schemas.microsoft.com/office/drawing/2014/main" xmlns="" id="{C1E635AB-B8CD-3542-A3A1-E43570EE76BA}"/>
              </a:ext>
            </a:extLst>
          </p:cNvPr>
          <p:cNvSpPr>
            <a:spLocks noGrp="1"/>
          </p:cNvSpPr>
          <p:nvPr>
            <p:ph idx="1"/>
          </p:nvPr>
        </p:nvSpPr>
        <p:spPr>
          <a:xfrm>
            <a:off x="149467" y="1447391"/>
            <a:ext cx="7886700" cy="1131618"/>
          </a:xfrm>
        </p:spPr>
        <p:txBody>
          <a:bodyPr>
            <a:normAutofit fontScale="55000" lnSpcReduction="20000"/>
          </a:bodyPr>
          <a:lstStyle/>
          <a:p>
            <a:r>
              <a:rPr lang="en-US" altLang="ja-JP" dirty="0"/>
              <a:t>COMET</a:t>
            </a:r>
            <a:r>
              <a:rPr lang="ja-JP" altLang="en-US" dirty="0"/>
              <a:t> </a:t>
            </a:r>
            <a:r>
              <a:rPr lang="en-US" altLang="ja-JP" dirty="0"/>
              <a:t>Phase-II</a:t>
            </a:r>
            <a:r>
              <a:rPr lang="ja-JP" altLang="en-US" dirty="0"/>
              <a:t> </a:t>
            </a:r>
            <a:r>
              <a:rPr lang="en-US" altLang="ja-JP" dirty="0"/>
              <a:t>Detector</a:t>
            </a:r>
            <a:r>
              <a:rPr lang="ja-JP" altLang="en-US" dirty="0"/>
              <a:t> </a:t>
            </a:r>
            <a:r>
              <a:rPr lang="en-US" altLang="ja-JP" dirty="0"/>
              <a:t>R&amp;D</a:t>
            </a:r>
            <a:r>
              <a:rPr lang="ja-JP" altLang="en-US" dirty="0"/>
              <a:t> </a:t>
            </a:r>
            <a:r>
              <a:rPr lang="en-US" altLang="ja-JP" dirty="0"/>
              <a:t>in</a:t>
            </a:r>
            <a:r>
              <a:rPr lang="ja-JP" altLang="en-US" dirty="0"/>
              <a:t> </a:t>
            </a:r>
            <a:r>
              <a:rPr lang="en-US" altLang="ja-JP" dirty="0"/>
              <a:t>progress</a:t>
            </a:r>
          </a:p>
          <a:p>
            <a:pPr lvl="1"/>
            <a:r>
              <a:rPr kumimoji="1" lang="en-US" altLang="ja-JP" dirty="0"/>
              <a:t>Used</a:t>
            </a:r>
            <a:r>
              <a:rPr kumimoji="1" lang="ja-JP" altLang="en-US" dirty="0"/>
              <a:t> </a:t>
            </a:r>
            <a:r>
              <a:rPr kumimoji="1" lang="en-US" altLang="ja-JP" dirty="0"/>
              <a:t>in</a:t>
            </a:r>
            <a:r>
              <a:rPr kumimoji="1" lang="ja-JP" altLang="en-US" dirty="0"/>
              <a:t> </a:t>
            </a:r>
            <a:r>
              <a:rPr kumimoji="1" lang="en-US" altLang="ja-JP" dirty="0"/>
              <a:t>the</a:t>
            </a:r>
            <a:r>
              <a:rPr kumimoji="1" lang="ja-JP" altLang="en-US" dirty="0"/>
              <a:t> </a:t>
            </a:r>
            <a:r>
              <a:rPr lang="en-US" altLang="ja-JP" dirty="0"/>
              <a:t>muon</a:t>
            </a:r>
            <a:r>
              <a:rPr lang="ja-JP" altLang="en-US" dirty="0"/>
              <a:t> </a:t>
            </a:r>
            <a:r>
              <a:rPr lang="en-US" altLang="ja-JP" dirty="0"/>
              <a:t>beamline</a:t>
            </a:r>
            <a:r>
              <a:rPr lang="ja-JP" altLang="en-US" dirty="0"/>
              <a:t> </a:t>
            </a:r>
            <a:r>
              <a:rPr lang="en-US" altLang="ja-JP" dirty="0"/>
              <a:t>study</a:t>
            </a:r>
          </a:p>
          <a:p>
            <a:pPr lvl="1"/>
            <a:r>
              <a:rPr kumimoji="1" lang="en-US" altLang="ja-JP" dirty="0"/>
              <a:t>Straw-tube</a:t>
            </a:r>
            <a:r>
              <a:rPr kumimoji="1" lang="ja-JP" altLang="en-US" dirty="0"/>
              <a:t> </a:t>
            </a:r>
            <a:r>
              <a:rPr kumimoji="1" lang="en-US" altLang="ja-JP" dirty="0"/>
              <a:t>tracker</a:t>
            </a:r>
            <a:r>
              <a:rPr kumimoji="1" lang="ja-JP" altLang="en-US" dirty="0"/>
              <a:t> </a:t>
            </a:r>
            <a:r>
              <a:rPr kumimoji="1" lang="en-US" altLang="ja-JP" dirty="0"/>
              <a:t>operational</a:t>
            </a:r>
            <a:r>
              <a:rPr kumimoji="1" lang="ja-JP" altLang="en-US" dirty="0"/>
              <a:t> </a:t>
            </a:r>
            <a:r>
              <a:rPr kumimoji="1" lang="en-US" altLang="ja-JP" dirty="0"/>
              <a:t>in</a:t>
            </a:r>
            <a:r>
              <a:rPr kumimoji="1" lang="ja-JP" altLang="en-US" dirty="0"/>
              <a:t> </a:t>
            </a:r>
            <a:r>
              <a:rPr kumimoji="1" lang="en-US" altLang="ja-JP" dirty="0"/>
              <a:t>vacuum</a:t>
            </a:r>
            <a:r>
              <a:rPr kumimoji="1" lang="ja-JP" altLang="en-US" dirty="0"/>
              <a:t> </a:t>
            </a:r>
            <a:r>
              <a:rPr kumimoji="1" lang="en-US" altLang="ja-JP" dirty="0"/>
              <a:t>&amp;</a:t>
            </a:r>
            <a:r>
              <a:rPr kumimoji="1" lang="ja-JP" altLang="en-US" dirty="0"/>
              <a:t> </a:t>
            </a:r>
            <a:r>
              <a:rPr kumimoji="1" lang="en-US" altLang="ja-JP" dirty="0"/>
              <a:t>LYSO</a:t>
            </a:r>
            <a:r>
              <a:rPr kumimoji="1" lang="ja-JP" altLang="en-US" dirty="0"/>
              <a:t> </a:t>
            </a:r>
            <a:r>
              <a:rPr kumimoji="1" lang="en-US" altLang="ja-JP" dirty="0"/>
              <a:t>calorimeter</a:t>
            </a:r>
          </a:p>
          <a:p>
            <a:pPr lvl="1"/>
            <a:r>
              <a:rPr lang="en-US" altLang="ja-JP" dirty="0"/>
              <a:t>Electronics</a:t>
            </a:r>
            <a:r>
              <a:rPr lang="ja-JP" altLang="en-US" dirty="0"/>
              <a:t> </a:t>
            </a:r>
            <a:r>
              <a:rPr lang="en-US" altLang="ja-JP" dirty="0"/>
              <a:t>R&amp;D</a:t>
            </a:r>
            <a:r>
              <a:rPr lang="ja-JP" altLang="en-US" dirty="0"/>
              <a:t> </a:t>
            </a:r>
            <a:r>
              <a:rPr lang="en-US" altLang="ja-JP" dirty="0"/>
              <a:t>dedicated</a:t>
            </a:r>
            <a:r>
              <a:rPr lang="ja-JP" altLang="en-US" dirty="0"/>
              <a:t> </a:t>
            </a:r>
            <a:r>
              <a:rPr lang="en-US" altLang="ja-JP" dirty="0"/>
              <a:t>for</a:t>
            </a:r>
            <a:r>
              <a:rPr lang="ja-JP" altLang="en-US" dirty="0"/>
              <a:t> </a:t>
            </a:r>
            <a:r>
              <a:rPr lang="en-US" altLang="ja-JP" dirty="0"/>
              <a:t>this</a:t>
            </a:r>
            <a:r>
              <a:rPr lang="ja-JP" altLang="en-US" dirty="0"/>
              <a:t> </a:t>
            </a:r>
            <a:r>
              <a:rPr lang="en-US" altLang="ja-JP" dirty="0"/>
              <a:t>is</a:t>
            </a:r>
            <a:r>
              <a:rPr lang="ja-JP" altLang="en-US" dirty="0"/>
              <a:t> </a:t>
            </a:r>
            <a:r>
              <a:rPr lang="en-US" altLang="ja-JP" dirty="0"/>
              <a:t>also</a:t>
            </a:r>
            <a:r>
              <a:rPr lang="ja-JP" altLang="en-US" dirty="0"/>
              <a:t> </a:t>
            </a:r>
            <a:r>
              <a:rPr lang="en-US" altLang="ja-JP" dirty="0"/>
              <a:t>in</a:t>
            </a:r>
            <a:r>
              <a:rPr lang="ja-JP" altLang="en-US" dirty="0"/>
              <a:t> </a:t>
            </a:r>
            <a:r>
              <a:rPr lang="en-US" altLang="ja-JP" dirty="0"/>
              <a:t>progress</a:t>
            </a:r>
            <a:r>
              <a:rPr lang="ja-JP" altLang="en-US" dirty="0"/>
              <a:t> </a:t>
            </a:r>
            <a:endParaRPr kumimoji="1" lang="ja-JP" altLang="en-US" dirty="0"/>
          </a:p>
        </p:txBody>
      </p:sp>
      <p:pic>
        <p:nvPicPr>
          <p:cNvPr id="4" name="図 3">
            <a:extLst>
              <a:ext uri="{FF2B5EF4-FFF2-40B4-BE49-F238E27FC236}">
                <a16:creationId xmlns:a16="http://schemas.microsoft.com/office/drawing/2014/main" xmlns="" id="{A16D22A4-D483-6E40-80EC-57465164BE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14130" y="3510006"/>
            <a:ext cx="3330292" cy="1698201"/>
          </a:xfrm>
          <a:prstGeom prst="rect">
            <a:avLst/>
          </a:prstGeom>
        </p:spPr>
      </p:pic>
      <p:pic>
        <p:nvPicPr>
          <p:cNvPr id="5" name="図 4">
            <a:extLst>
              <a:ext uri="{FF2B5EF4-FFF2-40B4-BE49-F238E27FC236}">
                <a16:creationId xmlns:a16="http://schemas.microsoft.com/office/drawing/2014/main" xmlns="" id="{4772BF0F-C266-F54A-B980-C6AFEDFD9E8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64899" y="3911455"/>
            <a:ext cx="3200540" cy="2457040"/>
          </a:xfrm>
          <a:prstGeom prst="rect">
            <a:avLst/>
          </a:prstGeom>
        </p:spPr>
      </p:pic>
      <p:pic>
        <p:nvPicPr>
          <p:cNvPr id="6" name="図 5">
            <a:extLst>
              <a:ext uri="{FF2B5EF4-FFF2-40B4-BE49-F238E27FC236}">
                <a16:creationId xmlns:a16="http://schemas.microsoft.com/office/drawing/2014/main" xmlns="" id="{EAF32C2F-3C21-D149-AE98-3049B6FD8F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46428" y="3048003"/>
            <a:ext cx="1394166" cy="1903340"/>
          </a:xfrm>
          <a:prstGeom prst="rect">
            <a:avLst/>
          </a:prstGeom>
        </p:spPr>
      </p:pic>
      <p:sp>
        <p:nvSpPr>
          <p:cNvPr id="7" name="テキスト ボックス 6">
            <a:extLst>
              <a:ext uri="{FF2B5EF4-FFF2-40B4-BE49-F238E27FC236}">
                <a16:creationId xmlns:a16="http://schemas.microsoft.com/office/drawing/2014/main" xmlns="" id="{81C0314A-CF83-B747-A7CD-60AE2F400EF9}"/>
              </a:ext>
            </a:extLst>
          </p:cNvPr>
          <p:cNvSpPr txBox="1"/>
          <p:nvPr/>
        </p:nvSpPr>
        <p:spPr>
          <a:xfrm>
            <a:off x="436534" y="3697604"/>
            <a:ext cx="2509020" cy="433196"/>
          </a:xfrm>
          <a:prstGeom prst="rect">
            <a:avLst/>
          </a:prstGeom>
          <a:noFill/>
        </p:spPr>
        <p:txBody>
          <a:bodyPr wrap="none" rtlCol="0">
            <a:spAutoFit/>
          </a:bodyPr>
          <a:lstStyle/>
          <a:p>
            <a:r>
              <a:rPr lang="en-US" altLang="ja-JP" sz="2215" dirty="0"/>
              <a:t>Straw-tube</a:t>
            </a:r>
            <a:r>
              <a:rPr lang="ja-JP" altLang="en-US" sz="2215" dirty="0"/>
              <a:t> </a:t>
            </a:r>
            <a:r>
              <a:rPr lang="en-US" altLang="ja-JP" sz="2215" dirty="0"/>
              <a:t>tracker</a:t>
            </a:r>
            <a:endParaRPr lang="ja-JP" altLang="en-US" sz="2215" dirty="0"/>
          </a:p>
        </p:txBody>
      </p:sp>
      <p:sp>
        <p:nvSpPr>
          <p:cNvPr id="8" name="左中かっこ 7">
            <a:extLst>
              <a:ext uri="{FF2B5EF4-FFF2-40B4-BE49-F238E27FC236}">
                <a16:creationId xmlns:a16="http://schemas.microsoft.com/office/drawing/2014/main" xmlns="" id="{8E676509-32C7-A14E-B702-35A21F966E2F}"/>
              </a:ext>
            </a:extLst>
          </p:cNvPr>
          <p:cNvSpPr/>
          <p:nvPr/>
        </p:nvSpPr>
        <p:spPr>
          <a:xfrm rot="4591442">
            <a:off x="1381650" y="3736887"/>
            <a:ext cx="473775" cy="1109166"/>
          </a:xfrm>
          <a:prstGeom prst="leftBrace">
            <a:avLst>
              <a:gd name="adj1" fmla="val 8333"/>
              <a:gd name="adj2" fmla="val 53002"/>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sz="2215"/>
          </a:p>
        </p:txBody>
      </p:sp>
      <p:sp>
        <p:nvSpPr>
          <p:cNvPr id="9" name="テキスト ボックス 8">
            <a:extLst>
              <a:ext uri="{FF2B5EF4-FFF2-40B4-BE49-F238E27FC236}">
                <a16:creationId xmlns:a16="http://schemas.microsoft.com/office/drawing/2014/main" xmlns="" id="{4B767336-008D-E649-A62C-999B90F70A80}"/>
              </a:ext>
            </a:extLst>
          </p:cNvPr>
          <p:cNvSpPr txBox="1"/>
          <p:nvPr/>
        </p:nvSpPr>
        <p:spPr>
          <a:xfrm>
            <a:off x="1268081" y="6060498"/>
            <a:ext cx="2470356" cy="433196"/>
          </a:xfrm>
          <a:prstGeom prst="rect">
            <a:avLst/>
          </a:prstGeom>
          <a:noFill/>
        </p:spPr>
        <p:txBody>
          <a:bodyPr wrap="none" rtlCol="0">
            <a:spAutoFit/>
          </a:bodyPr>
          <a:lstStyle/>
          <a:p>
            <a:r>
              <a:rPr lang="en-US" altLang="ja-JP" sz="2215" dirty="0"/>
              <a:t>LYSO</a:t>
            </a:r>
            <a:r>
              <a:rPr lang="ja-JP" altLang="en-US" sz="2215" dirty="0"/>
              <a:t> </a:t>
            </a:r>
            <a:r>
              <a:rPr lang="en-US" altLang="ja-JP" sz="2215" dirty="0"/>
              <a:t>Calorimeter</a:t>
            </a:r>
            <a:endParaRPr lang="ja-JP" altLang="en-US" sz="2215" dirty="0"/>
          </a:p>
        </p:txBody>
      </p:sp>
      <p:cxnSp>
        <p:nvCxnSpPr>
          <p:cNvPr id="11" name="直線矢印コネクタ 10">
            <a:extLst>
              <a:ext uri="{FF2B5EF4-FFF2-40B4-BE49-F238E27FC236}">
                <a16:creationId xmlns:a16="http://schemas.microsoft.com/office/drawing/2014/main" xmlns="" id="{ADC95154-5379-7E4D-B4B3-2B4DCC3CDA6A}"/>
              </a:ext>
            </a:extLst>
          </p:cNvPr>
          <p:cNvCxnSpPr/>
          <p:nvPr/>
        </p:nvCxnSpPr>
        <p:spPr>
          <a:xfrm flipV="1">
            <a:off x="2581259" y="5139975"/>
            <a:ext cx="127590" cy="88759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フリーフォーム 11">
            <a:extLst>
              <a:ext uri="{FF2B5EF4-FFF2-40B4-BE49-F238E27FC236}">
                <a16:creationId xmlns:a16="http://schemas.microsoft.com/office/drawing/2014/main" xmlns="" id="{3163339C-7DB5-8A49-8826-B34AD8ABC0EB}"/>
              </a:ext>
            </a:extLst>
          </p:cNvPr>
          <p:cNvSpPr/>
          <p:nvPr/>
        </p:nvSpPr>
        <p:spPr>
          <a:xfrm>
            <a:off x="1953119" y="3487245"/>
            <a:ext cx="1953120" cy="688820"/>
          </a:xfrm>
          <a:custGeom>
            <a:avLst/>
            <a:gdLst>
              <a:gd name="connsiteX0" fmla="*/ 0 w 2147777"/>
              <a:gd name="connsiteY0" fmla="*/ 332933 h 523500"/>
              <a:gd name="connsiteX1" fmla="*/ 457200 w 2147777"/>
              <a:gd name="connsiteY1" fmla="*/ 3323 h 523500"/>
              <a:gd name="connsiteX2" fmla="*/ 1584251 w 2147777"/>
              <a:gd name="connsiteY2" fmla="*/ 513686 h 523500"/>
              <a:gd name="connsiteX3" fmla="*/ 2147777 w 2147777"/>
              <a:gd name="connsiteY3" fmla="*/ 290402 h 523500"/>
              <a:gd name="connsiteX0" fmla="*/ 0 w 2147777"/>
              <a:gd name="connsiteY0" fmla="*/ 330467 h 434941"/>
              <a:gd name="connsiteX1" fmla="*/ 457200 w 2147777"/>
              <a:gd name="connsiteY1" fmla="*/ 857 h 434941"/>
              <a:gd name="connsiteX2" fmla="*/ 1392865 w 2147777"/>
              <a:gd name="connsiteY2" fmla="*/ 415527 h 434941"/>
              <a:gd name="connsiteX3" fmla="*/ 2147777 w 2147777"/>
              <a:gd name="connsiteY3" fmla="*/ 287936 h 434941"/>
              <a:gd name="connsiteX0" fmla="*/ 0 w 2147777"/>
              <a:gd name="connsiteY0" fmla="*/ 277664 h 378330"/>
              <a:gd name="connsiteX1" fmla="*/ 584791 w 2147777"/>
              <a:gd name="connsiteY1" fmla="*/ 1217 h 378330"/>
              <a:gd name="connsiteX2" fmla="*/ 1392865 w 2147777"/>
              <a:gd name="connsiteY2" fmla="*/ 362724 h 378330"/>
              <a:gd name="connsiteX3" fmla="*/ 2147777 w 2147777"/>
              <a:gd name="connsiteY3" fmla="*/ 235133 h 378330"/>
              <a:gd name="connsiteX0" fmla="*/ 0 w 2147777"/>
              <a:gd name="connsiteY0" fmla="*/ 293092 h 721246"/>
              <a:gd name="connsiteX1" fmla="*/ 584791 w 2147777"/>
              <a:gd name="connsiteY1" fmla="*/ 16645 h 721246"/>
              <a:gd name="connsiteX2" fmla="*/ 1456661 w 2147777"/>
              <a:gd name="connsiteY2" fmla="*/ 718394 h 721246"/>
              <a:gd name="connsiteX3" fmla="*/ 2147777 w 2147777"/>
              <a:gd name="connsiteY3" fmla="*/ 250561 h 721246"/>
              <a:gd name="connsiteX0" fmla="*/ 0 w 2115880"/>
              <a:gd name="connsiteY0" fmla="*/ 293092 h 746222"/>
              <a:gd name="connsiteX1" fmla="*/ 584791 w 2115880"/>
              <a:gd name="connsiteY1" fmla="*/ 16645 h 746222"/>
              <a:gd name="connsiteX2" fmla="*/ 1456661 w 2115880"/>
              <a:gd name="connsiteY2" fmla="*/ 718394 h 746222"/>
              <a:gd name="connsiteX3" fmla="*/ 2115880 w 2115880"/>
              <a:gd name="connsiteY3" fmla="*/ 537640 h 746222"/>
            </a:gdLst>
            <a:ahLst/>
            <a:cxnLst>
              <a:cxn ang="0">
                <a:pos x="connsiteX0" y="connsiteY0"/>
              </a:cxn>
              <a:cxn ang="0">
                <a:pos x="connsiteX1" y="connsiteY1"/>
              </a:cxn>
              <a:cxn ang="0">
                <a:pos x="connsiteX2" y="connsiteY2"/>
              </a:cxn>
              <a:cxn ang="0">
                <a:pos x="connsiteX3" y="connsiteY3"/>
              </a:cxn>
            </a:cxnLst>
            <a:rect l="l" t="t" r="r" b="b"/>
            <a:pathLst>
              <a:path w="2115880" h="746222">
                <a:moveTo>
                  <a:pt x="0" y="293092"/>
                </a:moveTo>
                <a:cubicBezTo>
                  <a:pt x="96579" y="113224"/>
                  <a:pt x="342014" y="-54239"/>
                  <a:pt x="584791" y="16645"/>
                </a:cubicBezTo>
                <a:cubicBezTo>
                  <a:pt x="827568" y="87529"/>
                  <a:pt x="1201480" y="631562"/>
                  <a:pt x="1456661" y="718394"/>
                </a:cubicBezTo>
                <a:cubicBezTo>
                  <a:pt x="1711842" y="805226"/>
                  <a:pt x="1974998" y="673205"/>
                  <a:pt x="2115880" y="537640"/>
                </a:cubicBez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13" name="テキスト ボックス 12">
            <a:extLst>
              <a:ext uri="{FF2B5EF4-FFF2-40B4-BE49-F238E27FC236}">
                <a16:creationId xmlns:a16="http://schemas.microsoft.com/office/drawing/2014/main" xmlns="" id="{AF076700-4B39-4D47-AC03-5E43174DC03A}"/>
              </a:ext>
            </a:extLst>
          </p:cNvPr>
          <p:cNvSpPr txBox="1"/>
          <p:nvPr/>
        </p:nvSpPr>
        <p:spPr>
          <a:xfrm>
            <a:off x="3946427" y="4317098"/>
            <a:ext cx="1433534" cy="774315"/>
          </a:xfrm>
          <a:prstGeom prst="rect">
            <a:avLst/>
          </a:prstGeom>
          <a:noFill/>
        </p:spPr>
        <p:txBody>
          <a:bodyPr wrap="square" rtlCol="0">
            <a:spAutoFit/>
          </a:bodyPr>
          <a:lstStyle/>
          <a:p>
            <a:r>
              <a:rPr lang="en-US" altLang="ja-JP" sz="1108" dirty="0">
                <a:solidFill>
                  <a:schemeClr val="bg1"/>
                </a:solidFill>
              </a:rPr>
              <a:t>Straw-tube</a:t>
            </a:r>
            <a:r>
              <a:rPr lang="ja-JP" altLang="en-US" sz="1108" dirty="0">
                <a:solidFill>
                  <a:schemeClr val="bg1"/>
                </a:solidFill>
              </a:rPr>
              <a:t> </a:t>
            </a:r>
            <a:r>
              <a:rPr lang="en-US" altLang="ja-JP" sz="1108" dirty="0">
                <a:solidFill>
                  <a:schemeClr val="bg1"/>
                </a:solidFill>
              </a:rPr>
              <a:t>tracker</a:t>
            </a:r>
            <a:r>
              <a:rPr lang="ja-JP" altLang="en-US" sz="1108" dirty="0">
                <a:solidFill>
                  <a:schemeClr val="bg1"/>
                </a:solidFill>
              </a:rPr>
              <a:t> </a:t>
            </a:r>
            <a:r>
              <a:rPr lang="en-US" altLang="ja-JP" sz="1108" dirty="0">
                <a:solidFill>
                  <a:schemeClr val="bg1"/>
                </a:solidFill>
              </a:rPr>
              <a:t>prototype</a:t>
            </a:r>
            <a:r>
              <a:rPr lang="ja-JP" altLang="en-US" sz="1108" dirty="0">
                <a:solidFill>
                  <a:schemeClr val="bg1"/>
                </a:solidFill>
              </a:rPr>
              <a:t> </a:t>
            </a:r>
            <a:r>
              <a:rPr lang="en-US" altLang="ja-JP" sz="1108" dirty="0">
                <a:solidFill>
                  <a:schemeClr val="bg1"/>
                </a:solidFill>
              </a:rPr>
              <a:t>operational</a:t>
            </a:r>
            <a:r>
              <a:rPr lang="ja-JP" altLang="en-US" sz="1108" dirty="0">
                <a:solidFill>
                  <a:schemeClr val="bg1"/>
                </a:solidFill>
              </a:rPr>
              <a:t> </a:t>
            </a:r>
            <a:r>
              <a:rPr lang="en-US" altLang="ja-JP" sz="1108" dirty="0">
                <a:solidFill>
                  <a:schemeClr val="bg1"/>
                </a:solidFill>
              </a:rPr>
              <a:t>in</a:t>
            </a:r>
            <a:r>
              <a:rPr lang="ja-JP" altLang="en-US" sz="1108" dirty="0">
                <a:solidFill>
                  <a:schemeClr val="bg1"/>
                </a:solidFill>
              </a:rPr>
              <a:t> </a:t>
            </a:r>
            <a:r>
              <a:rPr lang="en-US" altLang="ja-JP" sz="1108" dirty="0">
                <a:solidFill>
                  <a:schemeClr val="bg1"/>
                </a:solidFill>
              </a:rPr>
              <a:t>vacuum</a:t>
            </a:r>
          </a:p>
        </p:txBody>
      </p:sp>
      <p:pic>
        <p:nvPicPr>
          <p:cNvPr id="14" name="図 13">
            <a:extLst>
              <a:ext uri="{FF2B5EF4-FFF2-40B4-BE49-F238E27FC236}">
                <a16:creationId xmlns:a16="http://schemas.microsoft.com/office/drawing/2014/main" xmlns="" id="{E3977655-97CE-7F40-BCA9-63DDC1389B7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64276" y="5043322"/>
            <a:ext cx="1415685" cy="1403953"/>
          </a:xfrm>
          <a:prstGeom prst="rect">
            <a:avLst/>
          </a:prstGeom>
        </p:spPr>
      </p:pic>
      <p:sp>
        <p:nvSpPr>
          <p:cNvPr id="15" name="テキスト ボックス 14">
            <a:extLst>
              <a:ext uri="{FF2B5EF4-FFF2-40B4-BE49-F238E27FC236}">
                <a16:creationId xmlns:a16="http://schemas.microsoft.com/office/drawing/2014/main" xmlns="" id="{55AF6BC2-04C0-4E4F-9CE5-5D5803D077DE}"/>
              </a:ext>
            </a:extLst>
          </p:cNvPr>
          <p:cNvSpPr txBox="1"/>
          <p:nvPr/>
        </p:nvSpPr>
        <p:spPr>
          <a:xfrm>
            <a:off x="3906239" y="5884499"/>
            <a:ext cx="1579287" cy="774315"/>
          </a:xfrm>
          <a:prstGeom prst="rect">
            <a:avLst/>
          </a:prstGeom>
          <a:noFill/>
        </p:spPr>
        <p:txBody>
          <a:bodyPr wrap="square" rtlCol="0">
            <a:spAutoFit/>
          </a:bodyPr>
          <a:lstStyle/>
          <a:p>
            <a:r>
              <a:rPr lang="en-US" altLang="ja-JP" sz="1108" dirty="0" err="1">
                <a:solidFill>
                  <a:schemeClr val="bg1"/>
                </a:solidFill>
              </a:rPr>
              <a:t>Ecal</a:t>
            </a:r>
            <a:r>
              <a:rPr lang="en-US" altLang="ja-JP" sz="1108" dirty="0">
                <a:solidFill>
                  <a:schemeClr val="bg1"/>
                </a:solidFill>
              </a:rPr>
              <a:t> prototype</a:t>
            </a:r>
            <a:r>
              <a:rPr lang="ja-JP" altLang="en-US" sz="1108" dirty="0">
                <a:solidFill>
                  <a:schemeClr val="bg1"/>
                </a:solidFill>
              </a:rPr>
              <a:t> </a:t>
            </a:r>
            <a:r>
              <a:rPr lang="en-US" altLang="ja-JP" sz="1108" dirty="0">
                <a:solidFill>
                  <a:schemeClr val="bg1"/>
                </a:solidFill>
              </a:rPr>
              <a:t>(4x4,</a:t>
            </a:r>
            <a:r>
              <a:rPr lang="ja-JP" altLang="en-US" sz="1108" dirty="0">
                <a:solidFill>
                  <a:schemeClr val="bg1"/>
                </a:solidFill>
              </a:rPr>
              <a:t> </a:t>
            </a:r>
            <a:r>
              <a:rPr lang="en-US" altLang="ja-JP" sz="1108" dirty="0">
                <a:solidFill>
                  <a:schemeClr val="bg1"/>
                </a:solidFill>
              </a:rPr>
              <a:t>2x2cm</a:t>
            </a:r>
            <a:r>
              <a:rPr lang="en-US" altLang="ja-JP" sz="1108" baseline="30000" dirty="0">
                <a:solidFill>
                  <a:schemeClr val="bg1"/>
                </a:solidFill>
              </a:rPr>
              <a:t>2</a:t>
            </a:r>
            <a:r>
              <a:rPr lang="ja-JP" altLang="en-US" sz="1108" dirty="0">
                <a:solidFill>
                  <a:schemeClr val="bg1"/>
                </a:solidFill>
              </a:rPr>
              <a:t> </a:t>
            </a:r>
            <a:r>
              <a:rPr lang="en-US" altLang="ja-JP" sz="1108" dirty="0">
                <a:solidFill>
                  <a:schemeClr val="bg1"/>
                </a:solidFill>
              </a:rPr>
              <a:t>–</a:t>
            </a:r>
            <a:r>
              <a:rPr lang="ja-JP" altLang="en-US" sz="1108" dirty="0">
                <a:solidFill>
                  <a:schemeClr val="bg1"/>
                </a:solidFill>
              </a:rPr>
              <a:t> </a:t>
            </a:r>
            <a:r>
              <a:rPr lang="en-US" altLang="ja-JP" sz="1108" dirty="0">
                <a:solidFill>
                  <a:schemeClr val="bg1"/>
                </a:solidFill>
              </a:rPr>
              <a:t>12cmL</a:t>
            </a:r>
            <a:r>
              <a:rPr lang="ja-JP" altLang="en-US" sz="1108" dirty="0">
                <a:solidFill>
                  <a:schemeClr val="bg1"/>
                </a:solidFill>
              </a:rPr>
              <a:t> </a:t>
            </a:r>
            <a:r>
              <a:rPr lang="en-US" altLang="ja-JP" sz="1108" dirty="0">
                <a:solidFill>
                  <a:schemeClr val="bg1"/>
                </a:solidFill>
              </a:rPr>
              <a:t>LYSO)</a:t>
            </a:r>
            <a:r>
              <a:rPr lang="ja-JP" altLang="en-US" sz="1108" dirty="0">
                <a:solidFill>
                  <a:schemeClr val="bg1"/>
                </a:solidFill>
              </a:rPr>
              <a:t> </a:t>
            </a:r>
            <a:r>
              <a:rPr lang="en-US" altLang="ja-JP" sz="1108" dirty="0">
                <a:solidFill>
                  <a:schemeClr val="bg1"/>
                </a:solidFill>
              </a:rPr>
              <a:t>in</a:t>
            </a:r>
            <a:r>
              <a:rPr lang="ja-JP" altLang="en-US" sz="1108" dirty="0">
                <a:solidFill>
                  <a:schemeClr val="bg1"/>
                </a:solidFill>
              </a:rPr>
              <a:t> </a:t>
            </a:r>
            <a:r>
              <a:rPr lang="en-US" altLang="ja-JP" sz="1108" dirty="0">
                <a:solidFill>
                  <a:schemeClr val="bg1"/>
                </a:solidFill>
              </a:rPr>
              <a:t>a</a:t>
            </a:r>
            <a:r>
              <a:rPr lang="ja-JP" altLang="en-US" sz="1108" dirty="0">
                <a:solidFill>
                  <a:schemeClr val="bg1"/>
                </a:solidFill>
              </a:rPr>
              <a:t> </a:t>
            </a:r>
            <a:r>
              <a:rPr lang="en-US" altLang="ja-JP" sz="1108" dirty="0">
                <a:solidFill>
                  <a:schemeClr val="bg1"/>
                </a:solidFill>
              </a:rPr>
              <a:t>vacuum</a:t>
            </a:r>
            <a:r>
              <a:rPr lang="ja-JP" altLang="en-US" sz="1108" dirty="0">
                <a:solidFill>
                  <a:schemeClr val="bg1"/>
                </a:solidFill>
              </a:rPr>
              <a:t> </a:t>
            </a:r>
            <a:r>
              <a:rPr lang="en-US" altLang="ja-JP" sz="1108" dirty="0">
                <a:solidFill>
                  <a:schemeClr val="bg1"/>
                </a:solidFill>
              </a:rPr>
              <a:t>chamber</a:t>
            </a:r>
          </a:p>
        </p:txBody>
      </p:sp>
      <p:sp>
        <p:nvSpPr>
          <p:cNvPr id="16" name="テキスト ボックス 15">
            <a:extLst>
              <a:ext uri="{FF2B5EF4-FFF2-40B4-BE49-F238E27FC236}">
                <a16:creationId xmlns:a16="http://schemas.microsoft.com/office/drawing/2014/main" xmlns="" id="{806AA8A1-AF0E-A643-ACBC-F09AA404D62E}"/>
              </a:ext>
            </a:extLst>
          </p:cNvPr>
          <p:cNvSpPr txBox="1"/>
          <p:nvPr/>
        </p:nvSpPr>
        <p:spPr>
          <a:xfrm>
            <a:off x="5483373" y="2336230"/>
            <a:ext cx="3530010" cy="1114921"/>
          </a:xfrm>
          <a:prstGeom prst="rect">
            <a:avLst/>
          </a:prstGeom>
          <a:noFill/>
        </p:spPr>
        <p:txBody>
          <a:bodyPr wrap="square" rtlCol="0">
            <a:spAutoFit/>
          </a:bodyPr>
          <a:lstStyle/>
          <a:p>
            <a:r>
              <a:rPr lang="en-US" altLang="ja-JP" sz="2215" dirty="0"/>
              <a:t>Performance</a:t>
            </a:r>
            <a:r>
              <a:rPr lang="ja-JP" altLang="en-US" sz="2215" dirty="0"/>
              <a:t> </a:t>
            </a:r>
            <a:r>
              <a:rPr lang="en-US" altLang="ja-JP" sz="2215" dirty="0"/>
              <a:t>test</a:t>
            </a:r>
            <a:r>
              <a:rPr lang="ja-JP" altLang="en-US" sz="2215" dirty="0"/>
              <a:t> </a:t>
            </a:r>
            <a:r>
              <a:rPr lang="en-US" altLang="ja-JP" sz="2215" dirty="0"/>
              <a:t>of</a:t>
            </a:r>
            <a:r>
              <a:rPr lang="ja-JP" altLang="en-US" sz="2215" dirty="0"/>
              <a:t> </a:t>
            </a:r>
            <a:r>
              <a:rPr lang="en-US" altLang="ja-JP" sz="2215" dirty="0"/>
              <a:t>the</a:t>
            </a:r>
            <a:r>
              <a:rPr lang="ja-JP" altLang="en-US" sz="2215" dirty="0"/>
              <a:t> </a:t>
            </a:r>
            <a:r>
              <a:rPr lang="en-US" altLang="ja-JP" sz="2215" dirty="0"/>
              <a:t>tracker</a:t>
            </a:r>
            <a:r>
              <a:rPr lang="ja-JP" altLang="en-US" sz="2215" dirty="0"/>
              <a:t> </a:t>
            </a:r>
            <a:r>
              <a:rPr lang="en-US" altLang="ja-JP" sz="2215" dirty="0"/>
              <a:t>and</a:t>
            </a:r>
            <a:r>
              <a:rPr lang="ja-JP" altLang="en-US" sz="2215" dirty="0"/>
              <a:t> </a:t>
            </a:r>
            <a:r>
              <a:rPr lang="en-US" altLang="ja-JP" sz="2215" dirty="0" err="1"/>
              <a:t>Ecal</a:t>
            </a:r>
            <a:r>
              <a:rPr lang="ja-JP" altLang="en-US" sz="2215" dirty="0"/>
              <a:t> </a:t>
            </a:r>
            <a:r>
              <a:rPr lang="en-US" altLang="ja-JP" sz="2215" dirty="0"/>
              <a:t>in</a:t>
            </a:r>
            <a:r>
              <a:rPr lang="ja-JP" altLang="en-US" sz="2215" dirty="0"/>
              <a:t> </a:t>
            </a:r>
            <a:r>
              <a:rPr lang="en-US" altLang="ja-JP" sz="2215" dirty="0"/>
              <a:t>series</a:t>
            </a:r>
            <a:r>
              <a:rPr lang="ja-JP" altLang="en-US" sz="2215" dirty="0"/>
              <a:t> </a:t>
            </a:r>
            <a:r>
              <a:rPr lang="en-US" altLang="ja-JP" sz="2215" dirty="0"/>
              <a:t>with</a:t>
            </a:r>
            <a:r>
              <a:rPr lang="ja-JP" altLang="en-US" sz="2215" dirty="0"/>
              <a:t> </a:t>
            </a:r>
            <a:r>
              <a:rPr lang="en-US" altLang="ja-JP" sz="2215" dirty="0"/>
              <a:t>e</a:t>
            </a:r>
            <a:r>
              <a:rPr lang="ja-JP" altLang="en-US" sz="2215" dirty="0"/>
              <a:t> </a:t>
            </a:r>
            <a:r>
              <a:rPr lang="en-US" altLang="ja-JP" sz="2215" dirty="0"/>
              <a:t>beam</a:t>
            </a:r>
            <a:r>
              <a:rPr lang="ja-JP" altLang="en-US" sz="2215" dirty="0"/>
              <a:t> </a:t>
            </a:r>
            <a:r>
              <a:rPr lang="en-US" altLang="ja-JP" sz="2215" dirty="0"/>
              <a:t>at</a:t>
            </a:r>
            <a:r>
              <a:rPr lang="ja-JP" altLang="en-US" sz="2215" dirty="0"/>
              <a:t> </a:t>
            </a:r>
            <a:r>
              <a:rPr lang="en-US" altLang="ja-JP" sz="2215" dirty="0"/>
              <a:t>Tohoku</a:t>
            </a:r>
            <a:r>
              <a:rPr lang="ja-JP" altLang="en-US" sz="2215" dirty="0"/>
              <a:t> </a:t>
            </a:r>
            <a:r>
              <a:rPr lang="en-US" altLang="ja-JP" sz="2215" dirty="0"/>
              <a:t>U.</a:t>
            </a:r>
            <a:endParaRPr lang="ja-JP" altLang="en-US" sz="2215" dirty="0"/>
          </a:p>
        </p:txBody>
      </p:sp>
      <p:pic>
        <p:nvPicPr>
          <p:cNvPr id="17" name="図 16">
            <a:extLst>
              <a:ext uri="{FF2B5EF4-FFF2-40B4-BE49-F238E27FC236}">
                <a16:creationId xmlns:a16="http://schemas.microsoft.com/office/drawing/2014/main" xmlns="" id="{5AB04B58-D5F4-F044-B3DD-11C2370B58A4}"/>
              </a:ext>
            </a:extLst>
          </p:cNvPr>
          <p:cNvPicPr>
            <a:picLocks noChangeAspect="1"/>
          </p:cNvPicPr>
          <p:nvPr/>
        </p:nvPicPr>
        <p:blipFill>
          <a:blip r:embed="rId6"/>
          <a:stretch>
            <a:fillRect/>
          </a:stretch>
        </p:blipFill>
        <p:spPr>
          <a:xfrm>
            <a:off x="8073949" y="391359"/>
            <a:ext cx="882802" cy="882802"/>
          </a:xfrm>
          <a:prstGeom prst="rect">
            <a:avLst/>
          </a:prstGeom>
        </p:spPr>
      </p:pic>
      <p:pic>
        <p:nvPicPr>
          <p:cNvPr id="18" name="図 17">
            <a:extLst>
              <a:ext uri="{FF2B5EF4-FFF2-40B4-BE49-F238E27FC236}">
                <a16:creationId xmlns:a16="http://schemas.microsoft.com/office/drawing/2014/main" xmlns="" id="{F4811EB7-B95A-E34F-A5BB-BD5DFE421D9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26786" y="5221100"/>
            <a:ext cx="1817636" cy="1328171"/>
          </a:xfrm>
          <a:prstGeom prst="rect">
            <a:avLst/>
          </a:prstGeom>
        </p:spPr>
      </p:pic>
      <p:pic>
        <p:nvPicPr>
          <p:cNvPr id="19" name="図 18">
            <a:extLst>
              <a:ext uri="{FF2B5EF4-FFF2-40B4-BE49-F238E27FC236}">
                <a16:creationId xmlns:a16="http://schemas.microsoft.com/office/drawing/2014/main" xmlns="" id="{53E620FE-9897-004C-8523-8F474806F9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37998" y="5338809"/>
            <a:ext cx="1588788" cy="1154885"/>
          </a:xfrm>
          <a:prstGeom prst="rect">
            <a:avLst/>
          </a:prstGeom>
        </p:spPr>
      </p:pic>
      <p:sp>
        <p:nvSpPr>
          <p:cNvPr id="20" name="正方形/長方形 19">
            <a:extLst>
              <a:ext uri="{FF2B5EF4-FFF2-40B4-BE49-F238E27FC236}">
                <a16:creationId xmlns:a16="http://schemas.microsoft.com/office/drawing/2014/main" xmlns="" id="{3434EA69-A3AA-B841-A339-54CBD1288846}"/>
              </a:ext>
            </a:extLst>
          </p:cNvPr>
          <p:cNvSpPr/>
          <p:nvPr/>
        </p:nvSpPr>
        <p:spPr>
          <a:xfrm>
            <a:off x="5379961" y="6368494"/>
            <a:ext cx="243845" cy="18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15"/>
          </a:p>
        </p:txBody>
      </p:sp>
      <p:sp>
        <p:nvSpPr>
          <p:cNvPr id="21" name="テキスト ボックス 20"/>
          <p:cNvSpPr txBox="1"/>
          <p:nvPr/>
        </p:nvSpPr>
        <p:spPr>
          <a:xfrm>
            <a:off x="4805091" y="6493694"/>
            <a:ext cx="2916183" cy="369332"/>
          </a:xfrm>
          <a:prstGeom prst="rect">
            <a:avLst/>
          </a:prstGeom>
          <a:noFill/>
        </p:spPr>
        <p:txBody>
          <a:bodyPr wrap="none" rtlCol="0">
            <a:spAutoFit/>
          </a:bodyPr>
          <a:lstStyle/>
          <a:p>
            <a:r>
              <a:rPr kumimoji="1" lang="en-US" altLang="ja-JP" sz="1800" dirty="0" smtClean="0"/>
              <a:t>Slides by Satoshi MIHARA</a:t>
            </a:r>
            <a:endParaRPr kumimoji="1" lang="ja-JP" altLang="en-US" sz="1800" dirty="0"/>
          </a:p>
        </p:txBody>
      </p:sp>
      <p:sp>
        <p:nvSpPr>
          <p:cNvPr id="10" name="フッター プレースホルダー 9"/>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12652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5728" y="44624"/>
            <a:ext cx="8229600" cy="1143000"/>
          </a:xfrm>
        </p:spPr>
        <p:txBody>
          <a:bodyPr/>
          <a:lstStyle/>
          <a:p>
            <a:r>
              <a:rPr kumimoji="1" lang="en-US" altLang="ja-JP" dirty="0" err="1" smtClean="0"/>
              <a:t>DeeMe</a:t>
            </a:r>
            <a:r>
              <a:rPr kumimoji="1" lang="en-US" altLang="ja-JP" dirty="0" smtClean="0"/>
              <a:t> at J-PARC MLF</a:t>
            </a:r>
            <a:endParaRPr kumimoji="1" lang="ja-JP" altLang="en-US" dirty="0"/>
          </a:p>
        </p:txBody>
      </p:sp>
      <p:pic>
        <p:nvPicPr>
          <p:cNvPr id="6" name="図 5" descr="スクリーンショット 2014-08-29 15.30.36.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84376" y="2420899"/>
            <a:ext cx="5724128" cy="401185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400" y="4437112"/>
            <a:ext cx="4258568" cy="2060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a:tailEnd/>
              </a14:hiddenLine>
            </a:ext>
          </a:extLst>
        </p:spPr>
      </p:pic>
      <p:sp>
        <p:nvSpPr>
          <p:cNvPr id="3" name="コンテンツ プレースホルダー 2"/>
          <p:cNvSpPr>
            <a:spLocks noGrp="1"/>
          </p:cNvSpPr>
          <p:nvPr>
            <p:ph idx="1"/>
          </p:nvPr>
        </p:nvSpPr>
        <p:spPr>
          <a:xfrm>
            <a:off x="107504" y="1124744"/>
            <a:ext cx="8229600" cy="3240360"/>
          </a:xfrm>
        </p:spPr>
        <p:txBody>
          <a:bodyPr/>
          <a:lstStyle/>
          <a:p>
            <a:r>
              <a:rPr kumimoji="1" lang="en-US" altLang="ja-JP" dirty="0" smtClean="0"/>
              <a:t>“Quick and Dirty” mu-e conversion </a:t>
            </a:r>
            <a:r>
              <a:rPr kumimoji="1" lang="en-US" altLang="ja-JP" dirty="0" err="1" smtClean="0"/>
              <a:t>exp</a:t>
            </a:r>
            <a:endParaRPr kumimoji="1" lang="en-US" altLang="ja-JP" dirty="0" smtClean="0"/>
          </a:p>
          <a:p>
            <a:r>
              <a:rPr lang="en-US" altLang="ja-JP" dirty="0" smtClean="0"/>
              <a:t>Excellent extinction/purity</a:t>
            </a:r>
          </a:p>
          <a:p>
            <a:pPr lvl="1"/>
            <a:r>
              <a:rPr lang="en-US" altLang="ja-JP" dirty="0" smtClean="0"/>
              <a:t>1e-19 observed</a:t>
            </a:r>
          </a:p>
          <a:p>
            <a:r>
              <a:rPr lang="en-US" altLang="ja-JP" dirty="0" smtClean="0"/>
              <a:t>Everything happens in</a:t>
            </a:r>
          </a:p>
          <a:p>
            <a:pPr marL="0" indent="0">
              <a:buNone/>
            </a:pPr>
            <a:r>
              <a:rPr lang="en-US" altLang="ja-JP" dirty="0"/>
              <a:t> </a:t>
            </a:r>
            <a:r>
              <a:rPr lang="en-US" altLang="ja-JP" dirty="0" smtClean="0"/>
              <a:t>   the target… </a:t>
            </a:r>
            <a:endParaRPr kumimoji="1" lang="ja-JP" altLang="en-US" dirty="0"/>
          </a:p>
        </p:txBody>
      </p:sp>
      <p:cxnSp>
        <p:nvCxnSpPr>
          <p:cNvPr id="8" name="直線コネクタ 7"/>
          <p:cNvCxnSpPr/>
          <p:nvPr/>
        </p:nvCxnSpPr>
        <p:spPr>
          <a:xfrm>
            <a:off x="2771800" y="1412776"/>
            <a:ext cx="108012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2771800" y="1484784"/>
            <a:ext cx="108012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フッター プレースホルダー 6"/>
          <p:cNvSpPr>
            <a:spLocks noGrp="1"/>
          </p:cNvSpPr>
          <p:nvPr>
            <p:ph type="ftr" sz="quarter" idx="11"/>
          </p:nvPr>
        </p:nvSpPr>
        <p:spPr/>
        <p:txBody>
          <a:bodyPr/>
          <a:lstStyle/>
          <a:p>
            <a:pPr>
              <a:defRPr/>
            </a:pPr>
            <a:r>
              <a:rPr lang="en-US" altLang="ja-JP" smtClean="0"/>
              <a:t>KEK-TRIUMF Scientific Symposium</a:t>
            </a:r>
            <a:endParaRPr lang="en-US" altLang="ja-JP"/>
          </a:p>
        </p:txBody>
      </p:sp>
    </p:spTree>
    <p:extLst>
      <p:ext uri="{BB962C8B-B14F-4D97-AF65-F5344CB8AC3E}">
        <p14:creationId xmlns:p14="http://schemas.microsoft.com/office/powerpoint/2010/main" val="242051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DeeMe: Search for μ-e Conversion"/>
          <p:cNvSpPr txBox="1">
            <a:spLocks noGrp="1"/>
          </p:cNvSpPr>
          <p:nvPr>
            <p:ph type="title"/>
          </p:nvPr>
        </p:nvSpPr>
        <p:spPr>
          <a:xfrm>
            <a:off x="432225" y="124222"/>
            <a:ext cx="8279550" cy="695426"/>
          </a:xfrm>
          <a:prstGeom prst="rect">
            <a:avLst/>
          </a:prstGeom>
        </p:spPr>
        <p:txBody>
          <a:bodyPr/>
          <a:lstStyle>
            <a:lvl1pPr defTabSz="650240">
              <a:defRPr sz="6200">
                <a:uFill>
                  <a:solidFill>
                    <a:srgbClr val="000000"/>
                  </a:solidFill>
                </a:uFill>
                <a:latin typeface="Calibri"/>
                <a:ea typeface="Calibri"/>
                <a:cs typeface="Calibri"/>
                <a:sym typeface="Calibri"/>
              </a:defRPr>
            </a:lvl1pPr>
          </a:lstStyle>
          <a:p>
            <a:r>
              <a:rPr sz="4000" dirty="0"/>
              <a:t>DeeMe: Search for μ-e Conversion</a:t>
            </a:r>
          </a:p>
        </p:txBody>
      </p:sp>
      <p:sp>
        <p:nvSpPr>
          <p:cNvPr id="129" name="IMSS/Muon PAC: Stage-2 Approved…"/>
          <p:cNvSpPr txBox="1">
            <a:spLocks noGrp="1"/>
          </p:cNvSpPr>
          <p:nvPr>
            <p:ph type="body" sz="quarter" idx="1"/>
          </p:nvPr>
        </p:nvSpPr>
        <p:spPr>
          <a:xfrm>
            <a:off x="4825813" y="962797"/>
            <a:ext cx="4208864" cy="2556189"/>
          </a:xfrm>
          <a:prstGeom prst="rect">
            <a:avLst/>
          </a:prstGeom>
        </p:spPr>
        <p:txBody>
          <a:bodyPr numCol="1" spcCol="38100"/>
          <a:lstStyle/>
          <a:p>
            <a:pPr marL="408003" indent="-408003" defTabSz="321457">
              <a:lnSpc>
                <a:spcPct val="80000"/>
              </a:lnSpc>
              <a:spcBef>
                <a:spcPts val="70"/>
              </a:spcBef>
              <a:buClr>
                <a:srgbClr val="000000"/>
              </a:buClr>
              <a:buSzPct val="100000"/>
              <a:buFont typeface="Wingdings" charset="2"/>
              <a:buChar char="n"/>
              <a:defRPr sz="2200" b="1">
                <a:uFill>
                  <a:solidFill>
                    <a:srgbClr val="000000"/>
                  </a:solidFill>
                </a:uFill>
                <a:latin typeface="Calibri"/>
                <a:ea typeface="Calibri"/>
                <a:cs typeface="Calibri"/>
                <a:sym typeface="Calibri"/>
              </a:defRPr>
            </a:pPr>
            <a:r>
              <a:rPr sz="1600" dirty="0"/>
              <a:t>IMSS/Muon PAC: Stage-2 Approved </a:t>
            </a:r>
          </a:p>
          <a:p>
            <a:pPr marL="408003" indent="-408003" defTabSz="321457">
              <a:lnSpc>
                <a:spcPct val="80000"/>
              </a:lnSpc>
              <a:spcBef>
                <a:spcPts val="1055"/>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sz="1600" b="1" dirty="0"/>
              <a:t>J-PARC/RCS</a:t>
            </a:r>
            <a:r>
              <a:rPr sz="1600" dirty="0"/>
              <a:t>: High-Power High-Purity Pulsed Proton Beam.</a:t>
            </a:r>
          </a:p>
          <a:p>
            <a:pPr marL="408003" indent="-408003" defTabSz="321457">
              <a:lnSpc>
                <a:spcPct val="80000"/>
              </a:lnSpc>
              <a:spcBef>
                <a:spcPts val="281"/>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sz="1600" b="1" u="sng" dirty="0"/>
              <a:t>Production Target as μ-stopping target</a:t>
            </a:r>
            <a:r>
              <a:rPr sz="1600" dirty="0"/>
              <a:t>.</a:t>
            </a:r>
          </a:p>
          <a:p>
            <a:pPr marL="408003" indent="-408003" defTabSz="321457">
              <a:lnSpc>
                <a:spcPct val="80000"/>
              </a:lnSpc>
              <a:spcBef>
                <a:spcPts val="281"/>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sz="1600" b="1" dirty="0"/>
              <a:t>H-Line/MLF</a:t>
            </a:r>
            <a:r>
              <a:rPr sz="1600" dirty="0"/>
              <a:t>: Large-Acceptance Beam line.</a:t>
            </a:r>
          </a:p>
          <a:p>
            <a:pPr marL="408003" indent="-408003" defTabSz="321457">
              <a:lnSpc>
                <a:spcPct val="80000"/>
              </a:lnSpc>
              <a:spcBef>
                <a:spcPts val="281"/>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sz="1600" b="1" dirty="0"/>
              <a:t>State-of-the-Art MWPC</a:t>
            </a:r>
            <a:r>
              <a:rPr sz="1600" dirty="0"/>
              <a:t> Technology</a:t>
            </a:r>
          </a:p>
          <a:p>
            <a:pPr marL="408003" indent="-408003" defTabSz="321457">
              <a:lnSpc>
                <a:spcPct val="80000"/>
              </a:lnSpc>
              <a:spcBef>
                <a:spcPts val="984"/>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lang="en-US" sz="1600" b="1" dirty="0" smtClean="0"/>
              <a:t>Potential </a:t>
            </a:r>
            <a:r>
              <a:rPr sz="1600" b="1" dirty="0" smtClean="0"/>
              <a:t>S.E.S</a:t>
            </a:r>
            <a:r>
              <a:rPr sz="1600" b="1" dirty="0"/>
              <a:t>. — BR~5 x 10</a:t>
            </a:r>
            <a:r>
              <a:rPr sz="1600" b="1" baseline="31999" dirty="0"/>
              <a:t>-15</a:t>
            </a:r>
            <a:r>
              <a:rPr sz="1600" dirty="0"/>
              <a:t> </a:t>
            </a:r>
            <a:br>
              <a:rPr sz="1600" dirty="0"/>
            </a:br>
            <a:r>
              <a:rPr sz="1600" dirty="0"/>
              <a:t>(8 x 10</a:t>
            </a:r>
            <a:r>
              <a:rPr sz="1600" baseline="31999" dirty="0"/>
              <a:t>7</a:t>
            </a:r>
            <a:r>
              <a:rPr sz="1600" dirty="0"/>
              <a:t> sec of data taking with SiC target)</a:t>
            </a:r>
          </a:p>
          <a:p>
            <a:pPr marL="408003" indent="-408003" defTabSz="321457">
              <a:lnSpc>
                <a:spcPct val="80000"/>
              </a:lnSpc>
              <a:spcBef>
                <a:spcPts val="211"/>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lang="en-US" sz="1600" dirty="0" smtClean="0"/>
              <a:t>Approved for </a:t>
            </a:r>
            <a:r>
              <a:rPr sz="1600" dirty="0" smtClean="0"/>
              <a:t>the run </a:t>
            </a:r>
            <a:r>
              <a:rPr sz="1600" dirty="0"/>
              <a:t>with graphite target</a:t>
            </a:r>
          </a:p>
          <a:p>
            <a:pPr marL="729461" lvl="1" indent="-408003" defTabSz="321457">
              <a:lnSpc>
                <a:spcPct val="80000"/>
              </a:lnSpc>
              <a:spcBef>
                <a:spcPts val="70"/>
              </a:spcBef>
              <a:buClr>
                <a:srgbClr val="000000"/>
              </a:buClr>
              <a:buSzPct val="100000"/>
              <a:buFont typeface="Wingdings" charset="2"/>
              <a:buChar char="n"/>
              <a:defRPr sz="2200">
                <a:uFill>
                  <a:solidFill>
                    <a:srgbClr val="000000"/>
                  </a:solidFill>
                </a:uFill>
                <a:latin typeface="Calibri"/>
                <a:ea typeface="Calibri"/>
                <a:cs typeface="Calibri"/>
                <a:sym typeface="Calibri"/>
              </a:defRPr>
            </a:pPr>
            <a:r>
              <a:rPr sz="1600" dirty="0"/>
              <a:t>S.E.S. — 1 x 10</a:t>
            </a:r>
            <a:r>
              <a:rPr sz="1600" baseline="31999" dirty="0"/>
              <a:t>-13</a:t>
            </a:r>
            <a:r>
              <a:rPr sz="1600" dirty="0"/>
              <a:t> (2 x 10</a:t>
            </a:r>
            <a:r>
              <a:rPr sz="1600" baseline="31999" dirty="0"/>
              <a:t>7</a:t>
            </a:r>
            <a:r>
              <a:rPr sz="1600" dirty="0"/>
              <a:t> </a:t>
            </a:r>
            <a:r>
              <a:rPr sz="1600" dirty="0" smtClean="0"/>
              <a:t>sec)</a:t>
            </a:r>
          </a:p>
        </p:txBody>
      </p:sp>
      <p:pic>
        <p:nvPicPr>
          <p:cNvPr id="130" name="nufact2014_nakatsugawa_v02 16.pdf" descr="nufact2014_nakatsugawa_v02 16.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121" y="3754883"/>
            <a:ext cx="6342758" cy="3034541"/>
          </a:xfrm>
          <a:prstGeom prst="rect">
            <a:avLst/>
          </a:prstGeom>
          <a:ln w="12700">
            <a:miter lim="400000"/>
          </a:ln>
        </p:spPr>
      </p:pic>
      <p:pic>
        <p:nvPicPr>
          <p:cNvPr id="131" name="principle-deeme-nokicker-140124.pdf" descr="principle-deeme-nokicker-140124.pdf"/>
          <p:cNvPicPr>
            <a:picLocks noChangeAspect="1"/>
          </p:cNvPicPr>
          <p:nvPr/>
        </p:nvPicPr>
        <p:blipFill>
          <a:blip r:embed="rId3">
            <a:extLst/>
          </a:blip>
          <a:stretch>
            <a:fillRect/>
          </a:stretch>
        </p:blipFill>
        <p:spPr>
          <a:xfrm>
            <a:off x="62121" y="1089748"/>
            <a:ext cx="4533263" cy="2317474"/>
          </a:xfrm>
          <a:prstGeom prst="rect">
            <a:avLst/>
          </a:prstGeom>
          <a:ln w="12700">
            <a:miter lim="400000"/>
          </a:ln>
        </p:spPr>
      </p:pic>
      <p:sp>
        <p:nvSpPr>
          <p:cNvPr id="134" name="Magnet leased from TRIUMF is waiting for the installation at MLF"/>
          <p:cNvSpPr txBox="1"/>
          <p:nvPr/>
        </p:nvSpPr>
        <p:spPr>
          <a:xfrm>
            <a:off x="6735936" y="3741152"/>
            <a:ext cx="1971871" cy="688843"/>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lvl1pPr>
              <a:defRPr sz="1900"/>
            </a:lvl1pPr>
          </a:lstStyle>
          <a:p>
            <a:r>
              <a:rPr sz="1336" dirty="0"/>
              <a:t>Magnet leased from TRIUMF is waiting for the installation </a:t>
            </a:r>
            <a:r>
              <a:rPr lang="en-US" sz="1336" dirty="0" smtClean="0"/>
              <a:t>to H-Line.</a:t>
            </a:r>
            <a:endParaRPr sz="1336" dirty="0"/>
          </a:p>
        </p:txBody>
      </p:sp>
      <p:sp>
        <p:nvSpPr>
          <p:cNvPr id="135" name="角丸四角形"/>
          <p:cNvSpPr/>
          <p:nvPr/>
        </p:nvSpPr>
        <p:spPr>
          <a:xfrm>
            <a:off x="6670476" y="3639089"/>
            <a:ext cx="2102790" cy="3110885"/>
          </a:xfrm>
          <a:prstGeom prst="roundRect">
            <a:avLst>
              <a:gd name="adj" fmla="val 13725"/>
            </a:avLst>
          </a:prstGeom>
          <a:ln w="50800">
            <a:solidFill>
              <a:schemeClr val="accent1">
                <a:satOff val="-3355"/>
                <a:lumOff val="26614"/>
              </a:schemeClr>
            </a:solidFill>
            <a:miter lim="400000"/>
          </a:ln>
          <a:effectLst>
            <a:outerShdw blurRad="38100" dist="25400" dir="5400000" rotWithShape="0">
              <a:srgbClr val="000000">
                <a:alpha val="50000"/>
              </a:srgbClr>
            </a:outerShdw>
          </a:effectLst>
        </p:spPr>
        <p:txBody>
          <a:bodyPr lIns="35719" tIns="35719" rIns="35719" bIns="35719" anchor="ctr"/>
          <a:lstStyle/>
          <a:p>
            <a:pPr>
              <a:defRPr sz="2400">
                <a:solidFill>
                  <a:srgbClr val="FFFFFF"/>
                </a:solidFill>
              </a:defRPr>
            </a:pPr>
            <a:endParaRPr sz="1687"/>
          </a:p>
        </p:txBody>
      </p:sp>
      <p:pic>
        <p:nvPicPr>
          <p:cNvPr id="2" name="図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12233" y="4429995"/>
            <a:ext cx="1819276" cy="2199876"/>
          </a:xfrm>
          <a:prstGeom prst="rect">
            <a:avLst/>
          </a:prstGeom>
        </p:spPr>
      </p:pic>
      <p:sp>
        <p:nvSpPr>
          <p:cNvPr id="3" name="テキスト ボックス 2"/>
          <p:cNvSpPr txBox="1"/>
          <p:nvPr/>
        </p:nvSpPr>
        <p:spPr>
          <a:xfrm>
            <a:off x="2002448" y="3716241"/>
            <a:ext cx="4467891" cy="369332"/>
          </a:xfrm>
          <a:prstGeom prst="rect">
            <a:avLst/>
          </a:prstGeom>
          <a:noFill/>
        </p:spPr>
        <p:txBody>
          <a:bodyPr wrap="none" rtlCol="0">
            <a:spAutoFit/>
          </a:bodyPr>
          <a:lstStyle/>
          <a:p>
            <a:pPr algn="ctr"/>
            <a:r>
              <a:rPr kumimoji="1" lang="en-US" altLang="ja-JP" dirty="0" smtClean="0">
                <a:solidFill>
                  <a:schemeClr val="bg1">
                    <a:lumMod val="85000"/>
                  </a:schemeClr>
                </a:solidFill>
              </a:rPr>
              <a:t>H-Line and </a:t>
            </a:r>
            <a:r>
              <a:rPr kumimoji="1" lang="en-US" altLang="ja-JP" dirty="0" err="1" smtClean="0">
                <a:solidFill>
                  <a:schemeClr val="bg1">
                    <a:lumMod val="85000"/>
                  </a:schemeClr>
                </a:solidFill>
              </a:rPr>
              <a:t>DeeMe</a:t>
            </a:r>
            <a:r>
              <a:rPr kumimoji="1" lang="en-US" altLang="ja-JP" dirty="0" smtClean="0">
                <a:solidFill>
                  <a:schemeClr val="bg1">
                    <a:lumMod val="85000"/>
                  </a:schemeClr>
                </a:solidFill>
              </a:rPr>
              <a:t> Spectrometer w/PACMAN</a:t>
            </a:r>
            <a:endParaRPr kumimoji="1" lang="ja-JP" altLang="en-US" dirty="0">
              <a:solidFill>
                <a:schemeClr val="bg1">
                  <a:lumMod val="85000"/>
                </a:schemeClr>
              </a:solidFill>
            </a:endParaRPr>
          </a:p>
        </p:txBody>
      </p:sp>
    </p:spTree>
    <p:extLst>
      <p:ext uri="{BB962C8B-B14F-4D97-AF65-F5344CB8AC3E}">
        <p14:creationId xmlns:p14="http://schemas.microsoft.com/office/powerpoint/2010/main" val="1664108216"/>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524" y="3935085"/>
            <a:ext cx="3463269" cy="2597451"/>
          </a:xfrm>
          <a:prstGeom prst="rect">
            <a:avLst/>
          </a:prstGeom>
        </p:spPr>
      </p:pic>
      <p:sp>
        <p:nvSpPr>
          <p:cNvPr id="2" name="タイトル 1"/>
          <p:cNvSpPr>
            <a:spLocks noGrp="1"/>
          </p:cNvSpPr>
          <p:nvPr>
            <p:ph type="title"/>
          </p:nvPr>
        </p:nvSpPr>
        <p:spPr>
          <a:xfrm>
            <a:off x="4131499" y="71260"/>
            <a:ext cx="4381912" cy="682135"/>
          </a:xfrm>
        </p:spPr>
        <p:txBody>
          <a:bodyPr>
            <a:normAutofit fontScale="90000"/>
          </a:bodyPr>
          <a:lstStyle/>
          <a:p>
            <a:pPr algn="ctr"/>
            <a:r>
              <a:rPr lang="en-US" altLang="ja-JP" sz="4000" dirty="0" err="1" smtClean="0"/>
              <a:t>DeeMe</a:t>
            </a:r>
            <a:r>
              <a:rPr lang="en-US" altLang="ja-JP" sz="4000" dirty="0" smtClean="0"/>
              <a:t> Updates 2017</a:t>
            </a:r>
            <a:endParaRPr lang="ja-JP" altLang="en-US" sz="4000" dirty="0"/>
          </a:p>
        </p:txBody>
      </p:sp>
      <p:sp>
        <p:nvSpPr>
          <p:cNvPr id="6" name="テキスト ボックス 5"/>
          <p:cNvSpPr txBox="1"/>
          <p:nvPr/>
        </p:nvSpPr>
        <p:spPr>
          <a:xfrm>
            <a:off x="391259" y="2908055"/>
            <a:ext cx="2699554" cy="584775"/>
          </a:xfrm>
          <a:prstGeom prst="rect">
            <a:avLst/>
          </a:prstGeom>
          <a:solidFill>
            <a:srgbClr val="000000">
              <a:alpha val="29020"/>
            </a:srgbClr>
          </a:solidFill>
        </p:spPr>
        <p:txBody>
          <a:bodyPr wrap="square" rtlCol="0">
            <a:spAutoFit/>
          </a:bodyPr>
          <a:lstStyle/>
          <a:p>
            <a:r>
              <a:rPr lang="en-US" altLang="ja-JP" sz="1600" dirty="0" smtClean="0">
                <a:solidFill>
                  <a:schemeClr val="bg1"/>
                </a:solidFill>
              </a:rPr>
              <a:t>Published in PTEP</a:t>
            </a:r>
          </a:p>
          <a:p>
            <a:r>
              <a:rPr lang="mr-IN" altLang="ja-JP" sz="1600" dirty="0" smtClean="0">
                <a:solidFill>
                  <a:schemeClr val="bg1"/>
                </a:solidFill>
              </a:rPr>
              <a:t>DOI</a:t>
            </a:r>
            <a:r>
              <a:rPr lang="mr-IN" altLang="ja-JP" sz="1600" dirty="0">
                <a:solidFill>
                  <a:schemeClr val="bg1"/>
                </a:solidFill>
              </a:rPr>
              <a:t>: 10.1093/</a:t>
            </a:r>
            <a:r>
              <a:rPr lang="mr-IN" altLang="ja-JP" sz="1600" dirty="0" err="1">
                <a:solidFill>
                  <a:schemeClr val="bg1"/>
                </a:solidFill>
              </a:rPr>
              <a:t>ptep</a:t>
            </a:r>
            <a:r>
              <a:rPr lang="mr-IN" altLang="ja-JP" sz="1600" dirty="0">
                <a:solidFill>
                  <a:schemeClr val="bg1"/>
                </a:solidFill>
              </a:rPr>
              <a:t>/ptw193</a:t>
            </a:r>
            <a:endParaRPr kumimoji="1" lang="ja-JP" altLang="en-US" sz="1600" dirty="0">
              <a:solidFill>
                <a:schemeClr val="bg1"/>
              </a:solidFill>
            </a:endParaRPr>
          </a:p>
        </p:txBody>
      </p:sp>
      <p:sp>
        <p:nvSpPr>
          <p:cNvPr id="7" name="テキスト ボックス 6"/>
          <p:cNvSpPr txBox="1"/>
          <p:nvPr/>
        </p:nvSpPr>
        <p:spPr>
          <a:xfrm>
            <a:off x="228572" y="6141398"/>
            <a:ext cx="3807739" cy="369332"/>
          </a:xfrm>
          <a:prstGeom prst="rect">
            <a:avLst/>
          </a:prstGeom>
          <a:noFill/>
        </p:spPr>
        <p:txBody>
          <a:bodyPr wrap="square" rtlCol="0">
            <a:spAutoFit/>
          </a:bodyPr>
          <a:lstStyle/>
          <a:p>
            <a:pPr algn="ctr"/>
            <a:r>
              <a:rPr kumimoji="1" lang="en-US" altLang="ja-JP" dirty="0" smtClean="0">
                <a:solidFill>
                  <a:schemeClr val="bg1"/>
                </a:solidFill>
              </a:rPr>
              <a:t>DIO measurement </a:t>
            </a:r>
            <a:r>
              <a:rPr kumimoji="1" lang="en-US" altLang="ja-JP" smtClean="0">
                <a:solidFill>
                  <a:schemeClr val="bg1"/>
                </a:solidFill>
              </a:rPr>
              <a:t>@ D2, </a:t>
            </a:r>
            <a:r>
              <a:rPr lang="en-US" altLang="ja-JP" smtClean="0">
                <a:solidFill>
                  <a:schemeClr val="bg1"/>
                </a:solidFill>
              </a:rPr>
              <a:t>June </a:t>
            </a:r>
            <a:r>
              <a:rPr lang="en-US" altLang="ja-JP" dirty="0" smtClean="0">
                <a:solidFill>
                  <a:schemeClr val="bg1"/>
                </a:solidFill>
              </a:rPr>
              <a:t>2017</a:t>
            </a:r>
            <a:endParaRPr kumimoji="1" lang="ja-JP" altLang="en-US" dirty="0">
              <a:solidFill>
                <a:schemeClr val="bg1"/>
              </a:solidFill>
            </a:endParaRPr>
          </a:p>
        </p:txBody>
      </p:sp>
      <p:grpSp>
        <p:nvGrpSpPr>
          <p:cNvPr id="23" name="図形グループ 22"/>
          <p:cNvGrpSpPr/>
          <p:nvPr/>
        </p:nvGrpSpPr>
        <p:grpSpPr>
          <a:xfrm>
            <a:off x="4170994" y="3743755"/>
            <a:ext cx="4102100" cy="2960808"/>
            <a:chOff x="4249950" y="3656109"/>
            <a:chExt cx="4102100" cy="2960808"/>
          </a:xfrm>
        </p:grpSpPr>
        <p:pic>
          <p:nvPicPr>
            <p:cNvPr id="15" name="図 14"/>
            <p:cNvPicPr>
              <a:picLocks noChangeAspect="1"/>
            </p:cNvPicPr>
            <p:nvPr/>
          </p:nvPicPr>
          <p:blipFill>
            <a:blip r:embed="rId4"/>
            <a:stretch>
              <a:fillRect/>
            </a:stretch>
          </p:blipFill>
          <p:spPr>
            <a:xfrm>
              <a:off x="4249950" y="3656109"/>
              <a:ext cx="4102100" cy="2781300"/>
            </a:xfrm>
            <a:prstGeom prst="rect">
              <a:avLst/>
            </a:prstGeom>
          </p:spPr>
        </p:pic>
        <p:sp>
          <p:nvSpPr>
            <p:cNvPr id="16" name="テキスト ボックス 15"/>
            <p:cNvSpPr txBox="1"/>
            <p:nvPr/>
          </p:nvSpPr>
          <p:spPr>
            <a:xfrm>
              <a:off x="4794759" y="3929675"/>
              <a:ext cx="1689180" cy="738664"/>
            </a:xfrm>
            <a:prstGeom prst="rect">
              <a:avLst/>
            </a:prstGeom>
            <a:noFill/>
          </p:spPr>
          <p:txBody>
            <a:bodyPr wrap="none" rtlCol="0">
              <a:spAutoFit/>
            </a:bodyPr>
            <a:lstStyle/>
            <a:p>
              <a:r>
                <a:rPr lang="en-US" altLang="ja-JP" sz="1400" dirty="0" err="1" smtClean="0"/>
                <a:t>μ</a:t>
              </a:r>
              <a:r>
                <a:rPr kumimoji="1" lang="en-US" altLang="ja-JP" sz="1400" baseline="30000" dirty="0" smtClean="0"/>
                <a:t>+</a:t>
              </a:r>
              <a:r>
                <a:rPr kumimoji="1" lang="en-US" altLang="ja-JP" sz="1400" dirty="0" smtClean="0"/>
                <a:t> calibration data</a:t>
              </a:r>
            </a:p>
            <a:p>
              <a:r>
                <a:rPr lang="en-US" altLang="ja-JP" sz="1400" dirty="0" smtClean="0"/>
                <a:t>Blue: lower B field</a:t>
              </a:r>
            </a:p>
            <a:p>
              <a:r>
                <a:rPr kumimoji="1" lang="en-US" altLang="ja-JP" sz="1400" dirty="0" smtClean="0"/>
                <a:t>Green: higher B field</a:t>
              </a:r>
              <a:endParaRPr kumimoji="1" lang="ja-JP" altLang="en-US" sz="1400" dirty="0"/>
            </a:p>
          </p:txBody>
        </p:sp>
        <p:sp>
          <p:nvSpPr>
            <p:cNvPr id="19" name="テキスト ボックス 18"/>
            <p:cNvSpPr txBox="1"/>
            <p:nvPr/>
          </p:nvSpPr>
          <p:spPr>
            <a:xfrm>
              <a:off x="6033837" y="4863739"/>
              <a:ext cx="1926618" cy="307777"/>
            </a:xfrm>
            <a:prstGeom prst="rect">
              <a:avLst/>
            </a:prstGeom>
            <a:noFill/>
          </p:spPr>
          <p:txBody>
            <a:bodyPr wrap="none" rtlCol="0">
              <a:spAutoFit/>
            </a:bodyPr>
            <a:lstStyle/>
            <a:p>
              <a:r>
                <a:rPr kumimoji="1" lang="en-US" altLang="ja-JP" sz="1400" dirty="0" smtClean="0"/>
                <a:t>Michel Edge of </a:t>
              </a:r>
              <a:r>
                <a:rPr kumimoji="1" lang="en-US" altLang="ja-JP" sz="1400" dirty="0" err="1" smtClean="0"/>
                <a:t>μ</a:t>
              </a:r>
              <a:r>
                <a:rPr kumimoji="1" lang="en-US" altLang="ja-JP" sz="1400" baseline="30000" dirty="0" smtClean="0"/>
                <a:t>+</a:t>
              </a:r>
              <a:r>
                <a:rPr kumimoji="1" lang="en-US" altLang="ja-JP" sz="1400" dirty="0" smtClean="0"/>
                <a:t> decay</a:t>
              </a:r>
              <a:endParaRPr kumimoji="1" lang="ja-JP" altLang="en-US" sz="1400" dirty="0"/>
            </a:p>
          </p:txBody>
        </p:sp>
        <p:sp>
          <p:nvSpPr>
            <p:cNvPr id="20" name="下矢印 19"/>
            <p:cNvSpPr/>
            <p:nvPr/>
          </p:nvSpPr>
          <p:spPr>
            <a:xfrm>
              <a:off x="6897755" y="5171516"/>
              <a:ext cx="99391" cy="1888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6178276" y="6309140"/>
              <a:ext cx="1863459" cy="307777"/>
            </a:xfrm>
            <a:prstGeom prst="rect">
              <a:avLst/>
            </a:prstGeom>
            <a:noFill/>
          </p:spPr>
          <p:txBody>
            <a:bodyPr wrap="none" rtlCol="0">
              <a:spAutoFit/>
            </a:bodyPr>
            <a:lstStyle/>
            <a:p>
              <a:r>
                <a:rPr lang="en-US" altLang="ja-JP" sz="1400" dirty="0" smtClean="0"/>
                <a:t>e</a:t>
              </a:r>
              <a:r>
                <a:rPr lang="en-US" altLang="ja-JP" sz="1400" baseline="30000" dirty="0" smtClean="0"/>
                <a:t>+</a:t>
              </a:r>
              <a:r>
                <a:rPr lang="en-US" altLang="ja-JP" sz="1400" dirty="0" smtClean="0"/>
                <a:t> Momentum (GeV/</a:t>
              </a:r>
              <a:r>
                <a:rPr lang="en-US" altLang="ja-JP" sz="1400" i="1" dirty="0" smtClean="0"/>
                <a:t>c</a:t>
              </a:r>
              <a:r>
                <a:rPr lang="en-US" altLang="ja-JP" sz="1400" dirty="0" smtClean="0"/>
                <a:t>)</a:t>
              </a:r>
              <a:endParaRPr kumimoji="1" lang="ja-JP" altLang="en-US" sz="1400" dirty="0"/>
            </a:p>
          </p:txBody>
        </p:sp>
      </p:grpSp>
      <p:pic>
        <p:nvPicPr>
          <p:cNvPr id="17" name="Picture 4" descr="E:\work\FPCP2015\DSCN0365_2.jpe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5400000">
            <a:off x="994787" y="314257"/>
            <a:ext cx="1863273" cy="3172069"/>
          </a:xfrm>
          <a:prstGeom prst="rect">
            <a:avLst/>
          </a:prstGeom>
          <a:noFill/>
          <a:ln w="19050">
            <a:noFill/>
          </a:ln>
        </p:spPr>
      </p:pic>
      <p:sp>
        <p:nvSpPr>
          <p:cNvPr id="22" name="テキスト ボックス 21"/>
          <p:cNvSpPr txBox="1"/>
          <p:nvPr/>
        </p:nvSpPr>
        <p:spPr>
          <a:xfrm>
            <a:off x="246205" y="679945"/>
            <a:ext cx="3429657" cy="289310"/>
          </a:xfrm>
          <a:prstGeom prst="rect">
            <a:avLst/>
          </a:prstGeom>
          <a:solidFill>
            <a:srgbClr val="FFFFFF">
              <a:alpha val="80000"/>
            </a:srgbClr>
          </a:solidFill>
        </p:spPr>
        <p:txBody>
          <a:bodyPr wrap="none" rtlCol="0">
            <a:spAutoFit/>
          </a:bodyPr>
          <a:lstStyle/>
          <a:p>
            <a:pPr algn="ctr">
              <a:lnSpc>
                <a:spcPct val="80000"/>
              </a:lnSpc>
            </a:pPr>
            <a:r>
              <a:rPr lang="en-US" altLang="ja-JP" sz="1600" dirty="0" smtClean="0">
                <a:solidFill>
                  <a:srgbClr val="FF0000"/>
                </a:solidFill>
              </a:rPr>
              <a:t>Sense</a:t>
            </a:r>
            <a:r>
              <a:rPr lang="en-US" altLang="ja-JP" sz="1600" dirty="0" smtClean="0"/>
              <a:t>/</a:t>
            </a:r>
            <a:r>
              <a:rPr lang="en-US" altLang="ja-JP" sz="1600" dirty="0" smtClean="0">
                <a:solidFill>
                  <a:schemeClr val="accent1"/>
                </a:solidFill>
              </a:rPr>
              <a:t>Potential</a:t>
            </a:r>
            <a:r>
              <a:rPr lang="en-US" altLang="ja-JP" sz="1600" dirty="0" smtClean="0"/>
              <a:t> wire </a:t>
            </a:r>
            <a:r>
              <a:rPr lang="en-US" altLang="ja-JP" sz="1600" dirty="0"/>
              <a:t>s</a:t>
            </a:r>
            <a:r>
              <a:rPr lang="en-US" altLang="ja-JP" sz="1600" dirty="0" smtClean="0"/>
              <a:t>pacing: 0.75 mm</a:t>
            </a:r>
            <a:endParaRPr kumimoji="1" lang="ja-JP" altLang="en-US" sz="1600" dirty="0">
              <a:latin typeface="+mn-ea"/>
              <a:ea typeface="+mn-ea"/>
            </a:endParaRPr>
          </a:p>
        </p:txBody>
      </p:sp>
      <p:cxnSp>
        <p:nvCxnSpPr>
          <p:cNvPr id="24" name="直線コネクタ 23"/>
          <p:cNvCxnSpPr/>
          <p:nvPr/>
        </p:nvCxnSpPr>
        <p:spPr>
          <a:xfrm>
            <a:off x="1951785" y="1055884"/>
            <a:ext cx="1607028" cy="0"/>
          </a:xfrm>
          <a:prstGeom prst="line">
            <a:avLst/>
          </a:prstGeom>
          <a:noFill/>
          <a:ln w="28575" cap="flat" cmpd="sng" algn="ctr">
            <a:solidFill>
              <a:srgbClr val="FFE5E5">
                <a:lumMod val="50000"/>
              </a:srgbClr>
            </a:solidFill>
            <a:prstDash val="solid"/>
          </a:ln>
          <a:effectLst/>
        </p:spPr>
      </p:cxnSp>
      <p:cxnSp>
        <p:nvCxnSpPr>
          <p:cNvPr id="25" name="直線コネクタ 24"/>
          <p:cNvCxnSpPr/>
          <p:nvPr/>
        </p:nvCxnSpPr>
        <p:spPr>
          <a:xfrm>
            <a:off x="2622813" y="996940"/>
            <a:ext cx="936000" cy="0"/>
          </a:xfrm>
          <a:prstGeom prst="line">
            <a:avLst/>
          </a:prstGeom>
          <a:noFill/>
          <a:ln w="28575" cap="flat" cmpd="sng" algn="ctr">
            <a:solidFill>
              <a:schemeClr val="accent1"/>
            </a:solidFill>
            <a:prstDash val="solid"/>
          </a:ln>
          <a:effectLst/>
        </p:spPr>
      </p:cxnSp>
      <p:cxnSp>
        <p:nvCxnSpPr>
          <p:cNvPr id="26" name="直線コネクタ 25"/>
          <p:cNvCxnSpPr/>
          <p:nvPr/>
        </p:nvCxnSpPr>
        <p:spPr>
          <a:xfrm>
            <a:off x="2622813" y="1117240"/>
            <a:ext cx="936000" cy="0"/>
          </a:xfrm>
          <a:prstGeom prst="line">
            <a:avLst/>
          </a:prstGeom>
          <a:noFill/>
          <a:ln w="28575" cap="flat" cmpd="sng" algn="ctr">
            <a:solidFill>
              <a:schemeClr val="accent1"/>
            </a:solidFill>
            <a:prstDash val="solid"/>
          </a:ln>
          <a:effectLst/>
        </p:spPr>
      </p:cxnSp>
      <p:cxnSp>
        <p:nvCxnSpPr>
          <p:cNvPr id="27" name="直線コネクタ 26"/>
          <p:cNvCxnSpPr/>
          <p:nvPr/>
        </p:nvCxnSpPr>
        <p:spPr>
          <a:xfrm flipV="1">
            <a:off x="1128259" y="1164788"/>
            <a:ext cx="2430554" cy="0"/>
          </a:xfrm>
          <a:prstGeom prst="line">
            <a:avLst/>
          </a:prstGeom>
          <a:noFill/>
          <a:ln w="28575" cap="flat" cmpd="sng" algn="ctr">
            <a:solidFill>
              <a:srgbClr val="FFE5E5">
                <a:lumMod val="50000"/>
              </a:srgbClr>
            </a:solidFill>
            <a:prstDash val="solid"/>
          </a:ln>
          <a:effectLst/>
        </p:spPr>
      </p:cxnSp>
      <p:cxnSp>
        <p:nvCxnSpPr>
          <p:cNvPr id="28" name="直線コネクタ 27"/>
          <p:cNvCxnSpPr/>
          <p:nvPr/>
        </p:nvCxnSpPr>
        <p:spPr>
          <a:xfrm>
            <a:off x="2622813" y="1223797"/>
            <a:ext cx="936000" cy="0"/>
          </a:xfrm>
          <a:prstGeom prst="line">
            <a:avLst/>
          </a:prstGeom>
          <a:noFill/>
          <a:ln w="28575" cap="flat" cmpd="sng" algn="ctr">
            <a:solidFill>
              <a:schemeClr val="accent1"/>
            </a:solidFill>
            <a:prstDash val="solid"/>
          </a:ln>
          <a:effectLst/>
        </p:spPr>
      </p:cxnSp>
      <p:cxnSp>
        <p:nvCxnSpPr>
          <p:cNvPr id="29" name="直線コネクタ 28"/>
          <p:cNvCxnSpPr/>
          <p:nvPr/>
        </p:nvCxnSpPr>
        <p:spPr>
          <a:xfrm>
            <a:off x="1951785" y="1278765"/>
            <a:ext cx="1607028" cy="0"/>
          </a:xfrm>
          <a:prstGeom prst="line">
            <a:avLst/>
          </a:prstGeom>
          <a:noFill/>
          <a:ln w="28575" cap="flat" cmpd="sng" algn="ctr">
            <a:solidFill>
              <a:srgbClr val="FFE5E5">
                <a:lumMod val="50000"/>
              </a:srgbClr>
            </a:solidFill>
            <a:prstDash val="solid"/>
          </a:ln>
          <a:effectLst/>
        </p:spPr>
      </p:cxnSp>
      <p:cxnSp>
        <p:nvCxnSpPr>
          <p:cNvPr id="30" name="直線コネクタ 29"/>
          <p:cNvCxnSpPr/>
          <p:nvPr/>
        </p:nvCxnSpPr>
        <p:spPr>
          <a:xfrm>
            <a:off x="2622813" y="1325420"/>
            <a:ext cx="936000" cy="0"/>
          </a:xfrm>
          <a:prstGeom prst="line">
            <a:avLst/>
          </a:prstGeom>
          <a:noFill/>
          <a:ln w="28575" cap="flat" cmpd="sng" algn="ctr">
            <a:solidFill>
              <a:schemeClr val="accent1"/>
            </a:solidFill>
            <a:prstDash val="solid"/>
          </a:ln>
          <a:effectLst/>
        </p:spPr>
      </p:cxnSp>
      <p:cxnSp>
        <p:nvCxnSpPr>
          <p:cNvPr id="31" name="直線コネクタ 30"/>
          <p:cNvCxnSpPr/>
          <p:nvPr/>
        </p:nvCxnSpPr>
        <p:spPr>
          <a:xfrm flipV="1">
            <a:off x="1128259" y="1379237"/>
            <a:ext cx="2430554" cy="0"/>
          </a:xfrm>
          <a:prstGeom prst="line">
            <a:avLst/>
          </a:prstGeom>
          <a:noFill/>
          <a:ln w="28575" cap="flat" cmpd="sng" algn="ctr">
            <a:solidFill>
              <a:srgbClr val="FFE5E5">
                <a:lumMod val="50000"/>
              </a:srgbClr>
            </a:solidFill>
            <a:prstDash val="solid"/>
          </a:ln>
          <a:effectLst/>
        </p:spPr>
      </p:cxnSp>
      <p:sp>
        <p:nvSpPr>
          <p:cNvPr id="36" name="テキスト ボックス 35"/>
          <p:cNvSpPr txBox="1"/>
          <p:nvPr/>
        </p:nvSpPr>
        <p:spPr>
          <a:xfrm>
            <a:off x="363683" y="243051"/>
            <a:ext cx="2699554" cy="338554"/>
          </a:xfrm>
          <a:prstGeom prst="rect">
            <a:avLst/>
          </a:prstGeom>
          <a:solidFill>
            <a:srgbClr val="000000">
              <a:alpha val="29020"/>
            </a:srgbClr>
          </a:solidFill>
        </p:spPr>
        <p:txBody>
          <a:bodyPr wrap="square" rtlCol="0">
            <a:spAutoFit/>
          </a:bodyPr>
          <a:lstStyle/>
          <a:p>
            <a:r>
              <a:rPr kumimoji="1" lang="en-US" altLang="ja-JP" sz="1600" smtClean="0">
                <a:solidFill>
                  <a:schemeClr val="bg1"/>
                </a:solidFill>
              </a:rPr>
              <a:t>A Fast HV-switching </a:t>
            </a:r>
            <a:r>
              <a:rPr kumimoji="1" lang="en-US" altLang="ja-JP" sz="1600" dirty="0" smtClean="0">
                <a:solidFill>
                  <a:schemeClr val="bg1"/>
                </a:solidFill>
              </a:rPr>
              <a:t>MWPC</a:t>
            </a:r>
          </a:p>
        </p:txBody>
      </p:sp>
      <p:sp>
        <p:nvSpPr>
          <p:cNvPr id="3" name="コンテンツ プレースホルダー 2"/>
          <p:cNvSpPr>
            <a:spLocks noGrp="1"/>
          </p:cNvSpPr>
          <p:nvPr>
            <p:ph idx="1"/>
          </p:nvPr>
        </p:nvSpPr>
        <p:spPr>
          <a:xfrm>
            <a:off x="3693496" y="656172"/>
            <a:ext cx="5399258" cy="3406693"/>
          </a:xfrm>
        </p:spPr>
        <p:txBody>
          <a:bodyPr>
            <a:noAutofit/>
          </a:bodyPr>
          <a:lstStyle/>
          <a:p>
            <a:r>
              <a:rPr lang="en-US" altLang="ja-JP" sz="1500" dirty="0" smtClean="0"/>
              <a:t>PACMAN magnet is ready:</a:t>
            </a:r>
          </a:p>
          <a:p>
            <a:pPr lvl="1"/>
            <a:r>
              <a:rPr lang="en-US" altLang="ja-JP" sz="1500" dirty="0" smtClean="0"/>
              <a:t>Field measurement was done.</a:t>
            </a:r>
          </a:p>
          <a:p>
            <a:pPr lvl="1"/>
            <a:r>
              <a:rPr lang="en-US" altLang="ja-JP" sz="1500" dirty="0" smtClean="0"/>
              <a:t>Lease agreement w/TRIUMF was updated in the last April.</a:t>
            </a:r>
          </a:p>
          <a:p>
            <a:r>
              <a:rPr lang="en-US" altLang="ja-JP" sz="1500" dirty="0" smtClean="0"/>
              <a:t>Four of </a:t>
            </a:r>
            <a:r>
              <a:rPr lang="en-US" altLang="ja-JP" sz="1500" dirty="0"/>
              <a:t>f</a:t>
            </a:r>
            <a:r>
              <a:rPr lang="en-US" altLang="ja-JP" sz="1500" dirty="0" smtClean="0"/>
              <a:t>ast HV-switching MWPCs have been fabricated.</a:t>
            </a:r>
          </a:p>
          <a:p>
            <a:r>
              <a:rPr lang="en-US" altLang="ja-JP" sz="1500" dirty="0" smtClean="0"/>
              <a:t>Performed Decay-in-Orbit measurements (in a momentum range 55-65 MeV/</a:t>
            </a:r>
            <a:r>
              <a:rPr lang="en-US" altLang="ja-JP" sz="1500" i="1" dirty="0" smtClean="0"/>
              <a:t>c</a:t>
            </a:r>
            <a:r>
              <a:rPr lang="en-US" altLang="ja-JP" sz="1500" dirty="0" smtClean="0"/>
              <a:t>) at D2 area J-PARC MLF in the last March/June 2017 in order to confirm spectra recently calculated by </a:t>
            </a:r>
            <a:r>
              <a:rPr lang="en-US" altLang="ja-JP" sz="1500" dirty="0" err="1" smtClean="0"/>
              <a:t>Czarnecki</a:t>
            </a:r>
            <a:r>
              <a:rPr lang="en-US" altLang="ja-JP" sz="1500" dirty="0" smtClean="0"/>
              <a:t> </a:t>
            </a:r>
            <a:r>
              <a:rPr lang="en-US" altLang="ja-JP" sz="1500" i="1" dirty="0" smtClean="0"/>
              <a:t>et al.</a:t>
            </a:r>
            <a:r>
              <a:rPr lang="en-US" altLang="ja-JP" sz="1500" dirty="0" smtClean="0"/>
              <a:t>.</a:t>
            </a:r>
          </a:p>
          <a:p>
            <a:pPr lvl="1"/>
            <a:r>
              <a:rPr lang="en-US" altLang="ja-JP" sz="1500" dirty="0" smtClean="0"/>
              <a:t>Four MWPCs, DAQ, everything worked: </a:t>
            </a:r>
            <a:br>
              <a:rPr lang="en-US" altLang="ja-JP" sz="1500" dirty="0" smtClean="0"/>
            </a:br>
            <a:r>
              <a:rPr lang="en-US" altLang="ja-JP" sz="1500" b="1" u="sng" dirty="0" smtClean="0"/>
              <a:t>detector system is ready</a:t>
            </a:r>
            <a:r>
              <a:rPr lang="en-US" altLang="ja-JP" sz="1500" dirty="0" smtClean="0"/>
              <a:t>.</a:t>
            </a:r>
          </a:p>
          <a:p>
            <a:pPr lvl="1"/>
            <a:r>
              <a:rPr lang="en-US" altLang="ja-JP" sz="1500" dirty="0" smtClean="0"/>
              <a:t>Analysis is underway: practice for the </a:t>
            </a:r>
            <a:r>
              <a:rPr lang="en-US" altLang="ja-JP" sz="1500" dirty="0" err="1" smtClean="0"/>
              <a:t>μ</a:t>
            </a:r>
            <a:r>
              <a:rPr lang="en-US" altLang="ja-JP" sz="1500" dirty="0" smtClean="0"/>
              <a:t>-e conv. analysis.</a:t>
            </a:r>
          </a:p>
          <a:p>
            <a:r>
              <a:rPr lang="en-US" altLang="ja-JP" sz="1900" b="1" u="sng" dirty="0" smtClean="0"/>
              <a:t>We can start run once H-Line becomes available.</a:t>
            </a:r>
            <a:endParaRPr lang="ja-JP" altLang="en-US" sz="1900" b="1" u="sng" dirty="0"/>
          </a:p>
        </p:txBody>
      </p:sp>
      <p:sp>
        <p:nvSpPr>
          <p:cNvPr id="9" name="テキスト ボックス 8"/>
          <p:cNvSpPr txBox="1"/>
          <p:nvPr/>
        </p:nvSpPr>
        <p:spPr>
          <a:xfrm>
            <a:off x="7389799" y="5310401"/>
            <a:ext cx="1560747" cy="830997"/>
          </a:xfrm>
          <a:prstGeom prst="rect">
            <a:avLst/>
          </a:prstGeom>
          <a:noFill/>
        </p:spPr>
        <p:txBody>
          <a:bodyPr wrap="none" rtlCol="0">
            <a:spAutoFit/>
          </a:bodyPr>
          <a:lstStyle/>
          <a:p>
            <a:r>
              <a:rPr kumimoji="1" lang="en-US" altLang="ja-JP" sz="1200" dirty="0" err="1" smtClean="0"/>
              <a:t>Δp</a:t>
            </a:r>
            <a:r>
              <a:rPr kumimoji="1" lang="en-US" altLang="ja-JP" sz="1200" dirty="0" smtClean="0"/>
              <a:t> may different from</a:t>
            </a:r>
            <a:br>
              <a:rPr kumimoji="1" lang="en-US" altLang="ja-JP" sz="1200" dirty="0" smtClean="0"/>
            </a:br>
            <a:r>
              <a:rPr kumimoji="1" lang="en-US" altLang="ja-JP" sz="1200" dirty="0" smtClean="0"/>
              <a:t>H-Line measurement:</a:t>
            </a:r>
          </a:p>
          <a:p>
            <a:r>
              <a:rPr lang="en-US" altLang="ja-JP" sz="1200" dirty="0" smtClean="0"/>
              <a:t>no PACMAN</a:t>
            </a:r>
            <a:endParaRPr lang="en-US" altLang="ja-JP" sz="1200" dirty="0"/>
          </a:p>
          <a:p>
            <a:r>
              <a:rPr lang="en-US" altLang="ja-JP" sz="1200" dirty="0"/>
              <a:t>n</a:t>
            </a:r>
            <a:r>
              <a:rPr lang="en-US" altLang="ja-JP" sz="1200" dirty="0" smtClean="0"/>
              <a:t>o He </a:t>
            </a:r>
            <a:r>
              <a:rPr lang="en-US" altLang="ja-JP" sz="1200" dirty="0"/>
              <a:t>bag @ </a:t>
            </a:r>
            <a:r>
              <a:rPr lang="en-US" altLang="ja-JP" sz="1200" dirty="0" smtClean="0"/>
              <a:t>D2</a:t>
            </a:r>
            <a:endParaRPr lang="en-US" altLang="ja-JP" sz="1200" dirty="0"/>
          </a:p>
        </p:txBody>
      </p:sp>
      <p:sp>
        <p:nvSpPr>
          <p:cNvPr id="5" name="フッター プレースホルダー 4"/>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987251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IMG_2184.JPG">
            <a:extLst>
              <a:ext uri="{FF2B5EF4-FFF2-40B4-BE49-F238E27FC236}">
                <a16:creationId xmlns:a16="http://schemas.microsoft.com/office/drawing/2014/main" xmlns="" id="{26B1E02A-C49D-4575-9644-D4E0249257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テキスト ボックス 1"/>
          <p:cNvSpPr txBox="1"/>
          <p:nvPr/>
        </p:nvSpPr>
        <p:spPr>
          <a:xfrm>
            <a:off x="3851920" y="116632"/>
            <a:ext cx="4826962" cy="646331"/>
          </a:xfrm>
          <a:prstGeom prst="rect">
            <a:avLst/>
          </a:prstGeom>
          <a:noFill/>
        </p:spPr>
        <p:txBody>
          <a:bodyPr wrap="none" rtlCol="0">
            <a:spAutoFit/>
          </a:bodyPr>
          <a:lstStyle/>
          <a:p>
            <a:r>
              <a:rPr kumimoji="1" lang="en-US" altLang="ja-JP" sz="3600" b="1" dirty="0" err="1" smtClean="0">
                <a:solidFill>
                  <a:schemeClr val="bg1"/>
                </a:solidFill>
              </a:rPr>
              <a:t>MuSEUM</a:t>
            </a:r>
            <a:r>
              <a:rPr kumimoji="1" lang="en-US" altLang="ja-JP" sz="3600" b="1" dirty="0" smtClean="0">
                <a:solidFill>
                  <a:schemeClr val="bg1"/>
                </a:solidFill>
              </a:rPr>
              <a:t> Experiment</a:t>
            </a:r>
            <a:endParaRPr kumimoji="1" lang="ja-JP" altLang="en-US" sz="3600" b="1" dirty="0">
              <a:solidFill>
                <a:schemeClr val="bg1"/>
              </a:solidFill>
            </a:endParaRPr>
          </a:p>
        </p:txBody>
      </p:sp>
      <p:sp>
        <p:nvSpPr>
          <p:cNvPr id="4" name="フッター プレースホルダー 3"/>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251784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3"/>
          <p:cNvSpPr>
            <a:spLocks noGrp="1"/>
          </p:cNvSpPr>
          <p:nvPr>
            <p:ph type="title"/>
          </p:nvPr>
        </p:nvSpPr>
        <p:spPr>
          <a:xfrm>
            <a:off x="44755" y="264960"/>
            <a:ext cx="6396928" cy="571742"/>
          </a:xfrm>
        </p:spPr>
        <p:txBody>
          <a:bodyPr/>
          <a:lstStyle/>
          <a:p>
            <a:r>
              <a:rPr lang="en-US" altLang="ja-JP" sz="3600" dirty="0"/>
              <a:t>Precise Measurement of Mu HFS</a:t>
            </a:r>
            <a:br>
              <a:rPr lang="en-US" altLang="ja-JP" sz="3600" dirty="0"/>
            </a:br>
            <a:r>
              <a:rPr lang="en-US" altLang="ja-JP" sz="3600" dirty="0"/>
              <a:t>at J-PARC MUSE</a:t>
            </a:r>
            <a:endParaRPr lang="ja-JP" altLang="en-US" sz="3600" dirty="0"/>
          </a:p>
        </p:txBody>
      </p:sp>
      <p:sp>
        <p:nvSpPr>
          <p:cNvPr id="6" name="テキスト ボックス 5"/>
          <p:cNvSpPr txBox="1"/>
          <p:nvPr/>
        </p:nvSpPr>
        <p:spPr>
          <a:xfrm>
            <a:off x="2442145" y="1622008"/>
            <a:ext cx="1814513" cy="369888"/>
          </a:xfrm>
          <a:prstGeom prst="rect">
            <a:avLst/>
          </a:prstGeom>
          <a:solidFill>
            <a:schemeClr val="bg1"/>
          </a:solidFill>
          <a:ln>
            <a:noFill/>
          </a:ln>
          <a:effectLst>
            <a:outerShdw blurRad="63500" sx="102000" sy="102000" algn="ctr" rotWithShape="0">
              <a:prstClr val="black">
                <a:alpha val="40000"/>
              </a:prstClr>
            </a:outerShdw>
          </a:effectLst>
        </p:spPr>
        <p:txBody>
          <a:bodyPr wrap="none">
            <a:spAutoFit/>
          </a:bodyPr>
          <a:lstStyle/>
          <a:p>
            <a:pPr defTabSz="914400" fontAlgn="auto">
              <a:spcBef>
                <a:spcPts val="0"/>
              </a:spcBef>
              <a:spcAft>
                <a:spcPts val="0"/>
              </a:spcAft>
              <a:defRPr/>
            </a:pPr>
            <a:r>
              <a:rPr lang="en-US" altLang="ja-JP" sz="1800" dirty="0">
                <a:solidFill>
                  <a:prstClr val="black"/>
                </a:solidFill>
                <a:latin typeface="Calibri"/>
                <a:ea typeface="ＭＳ Ｐゴシック" charset="-128"/>
                <a:cs typeface=""/>
              </a:rPr>
              <a:t>Zeeman Splitting</a:t>
            </a:r>
            <a:r>
              <a:rPr lang="en-US" altLang="ja-JP" sz="1800" dirty="0">
                <a:solidFill>
                  <a:prstClr val="black"/>
                </a:solidFill>
                <a:latin typeface="Symbol" pitchFamily="18" charset="2"/>
                <a:ea typeface="ＭＳ Ｐゴシック" charset="-128"/>
                <a:cs typeface=""/>
              </a:rPr>
              <a:t> </a:t>
            </a:r>
            <a:endParaRPr lang="ja-JP" altLang="en-US" sz="1800" dirty="0">
              <a:solidFill>
                <a:prstClr val="black"/>
              </a:solidFill>
              <a:latin typeface="Calibri"/>
              <a:ea typeface="ＭＳ Ｐゴシック" charset="-128"/>
              <a:cs typeface=""/>
            </a:endParaRPr>
          </a:p>
        </p:txBody>
      </p:sp>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b="10322"/>
          <a:stretch>
            <a:fillRect/>
          </a:stretch>
        </p:blipFill>
        <p:spPr bwMode="auto">
          <a:xfrm>
            <a:off x="6279960" y="3286125"/>
            <a:ext cx="2654010" cy="2844388"/>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8" name="正方形/長方形 7"/>
          <p:cNvSpPr/>
          <p:nvPr/>
        </p:nvSpPr>
        <p:spPr>
          <a:xfrm>
            <a:off x="6842089" y="6130513"/>
            <a:ext cx="1482522" cy="369332"/>
          </a:xfrm>
          <a:prstGeom prst="rect">
            <a:avLst/>
          </a:prstGeom>
          <a:solidFill>
            <a:schemeClr val="bg1"/>
          </a:solidFill>
          <a:effectLst>
            <a:outerShdw blurRad="50800" dist="38100" dir="2700000" algn="tl" rotWithShape="0">
              <a:prstClr val="black">
                <a:alpha val="40000"/>
              </a:prstClr>
            </a:outerShdw>
          </a:effectLst>
        </p:spPr>
        <p:txBody>
          <a:bodyPr wrap="none">
            <a:spAutoFit/>
          </a:bodyPr>
          <a:lstStyle/>
          <a:p>
            <a:pPr defTabSz="914400" fontAlgn="auto">
              <a:spcBef>
                <a:spcPts val="0"/>
              </a:spcBef>
              <a:spcAft>
                <a:spcPts val="0"/>
              </a:spcAft>
              <a:defRPr/>
            </a:pPr>
            <a:r>
              <a:rPr lang="en-US" altLang="ja-JP" sz="1800" dirty="0">
                <a:solidFill>
                  <a:prstClr val="black"/>
                </a:solidFill>
                <a:latin typeface="Symbol" pitchFamily="18" charset="2"/>
                <a:ea typeface="ＭＳ Ｐゴシック" charset="-128"/>
                <a:cs typeface=""/>
              </a:rPr>
              <a:t>n</a:t>
            </a:r>
            <a:r>
              <a:rPr lang="en-US" altLang="ja-JP" sz="1800" baseline="-25000" dirty="0">
                <a:solidFill>
                  <a:prstClr val="black"/>
                </a:solidFill>
                <a:latin typeface="Symbol" pitchFamily="18" charset="2"/>
                <a:ea typeface="ＭＳ Ｐゴシック" charset="-128"/>
                <a:cs typeface=""/>
              </a:rPr>
              <a:t>12</a:t>
            </a:r>
            <a:r>
              <a:rPr lang="en-US" altLang="ja-JP" sz="1800" dirty="0">
                <a:solidFill>
                  <a:prstClr val="black"/>
                </a:solidFill>
                <a:latin typeface="Symbol" pitchFamily="18" charset="2"/>
                <a:ea typeface="ＭＳ Ｐゴシック" charset="-128"/>
                <a:cs typeface=""/>
              </a:rPr>
              <a:t>+n</a:t>
            </a:r>
            <a:r>
              <a:rPr lang="en-US" altLang="ja-JP" sz="1800" baseline="-25000" dirty="0">
                <a:solidFill>
                  <a:prstClr val="black"/>
                </a:solidFill>
                <a:latin typeface="Symbol" pitchFamily="18" charset="2"/>
                <a:ea typeface="ＭＳ Ｐゴシック" charset="-128"/>
                <a:cs typeface=""/>
              </a:rPr>
              <a:t>34</a:t>
            </a:r>
            <a:r>
              <a:rPr lang="en-US" altLang="ja-JP" sz="1800" dirty="0">
                <a:solidFill>
                  <a:prstClr val="black"/>
                </a:solidFill>
                <a:latin typeface="Symbol" pitchFamily="18" charset="2"/>
                <a:ea typeface="ＭＳ Ｐゴシック" charset="-128"/>
                <a:cs typeface=""/>
              </a:rPr>
              <a:t>=D</a:t>
            </a:r>
            <a:r>
              <a:rPr lang="en-US" altLang="ja-JP" sz="1800" i="1" dirty="0">
                <a:solidFill>
                  <a:prstClr val="black"/>
                </a:solidFill>
                <a:latin typeface="Symbol" pitchFamily="18" charset="2"/>
                <a:ea typeface="ＭＳ Ｐゴシック" pitchFamily="50" charset="-128"/>
                <a:cs typeface=""/>
              </a:rPr>
              <a:t>n</a:t>
            </a:r>
            <a:r>
              <a:rPr lang="en-US" altLang="ja-JP" sz="1800" baseline="-25000" dirty="0">
                <a:solidFill>
                  <a:prstClr val="black"/>
                </a:solidFill>
                <a:latin typeface="Calibri"/>
                <a:ea typeface="ＭＳ Ｐゴシック" charset="-128"/>
                <a:cs typeface=""/>
              </a:rPr>
              <a:t>HFS</a:t>
            </a:r>
            <a:endParaRPr lang="ja-JP" altLang="en-US" sz="1800" dirty="0">
              <a:solidFill>
                <a:prstClr val="black"/>
              </a:solidFill>
              <a:latin typeface="Calibri"/>
              <a:ea typeface="ＭＳ Ｐゴシック" charset="-128"/>
              <a:cs typeface=""/>
            </a:endParaRPr>
          </a:p>
        </p:txBody>
      </p:sp>
      <p:sp>
        <p:nvSpPr>
          <p:cNvPr id="9" name="正方形/長方形 8"/>
          <p:cNvSpPr/>
          <p:nvPr/>
        </p:nvSpPr>
        <p:spPr>
          <a:xfrm>
            <a:off x="6832274" y="6489700"/>
            <a:ext cx="1681162" cy="368300"/>
          </a:xfrm>
          <a:prstGeom prst="rect">
            <a:avLst/>
          </a:prstGeom>
          <a:solidFill>
            <a:schemeClr val="bg1"/>
          </a:solidFill>
          <a:effectLst>
            <a:outerShdw blurRad="50800" dist="38100" dir="2700000" algn="tl" rotWithShape="0">
              <a:prstClr val="black">
                <a:alpha val="40000"/>
              </a:prstClr>
            </a:outerShdw>
          </a:effectLst>
        </p:spPr>
        <p:txBody>
          <a:bodyPr wrap="none">
            <a:spAutoFit/>
          </a:bodyPr>
          <a:lstStyle/>
          <a:p>
            <a:pPr defTabSz="914400" fontAlgn="auto">
              <a:spcBef>
                <a:spcPts val="0"/>
              </a:spcBef>
              <a:spcAft>
                <a:spcPts val="0"/>
              </a:spcAft>
              <a:defRPr/>
            </a:pPr>
            <a:r>
              <a:rPr lang="en-US" altLang="ja-JP" sz="1800" dirty="0">
                <a:solidFill>
                  <a:prstClr val="black"/>
                </a:solidFill>
                <a:latin typeface="Symbol" pitchFamily="18" charset="2"/>
                <a:ea typeface="ＭＳ Ｐゴシック" charset="-128"/>
                <a:cs typeface=""/>
              </a:rPr>
              <a:t>n</a:t>
            </a:r>
            <a:r>
              <a:rPr lang="en-US" altLang="ja-JP" sz="1800" baseline="-25000" dirty="0">
                <a:solidFill>
                  <a:prstClr val="black"/>
                </a:solidFill>
                <a:latin typeface="Symbol" pitchFamily="18" charset="2"/>
                <a:ea typeface="ＭＳ Ｐゴシック" charset="-128"/>
                <a:cs typeface=""/>
              </a:rPr>
              <a:t>12</a:t>
            </a:r>
            <a:r>
              <a:rPr lang="en-US" altLang="ja-JP" sz="1800" dirty="0">
                <a:solidFill>
                  <a:prstClr val="black"/>
                </a:solidFill>
                <a:latin typeface="Symbol" pitchFamily="18" charset="2"/>
                <a:ea typeface="ＭＳ Ｐゴシック" charset="-128"/>
                <a:cs typeface=""/>
              </a:rPr>
              <a:t>-n</a:t>
            </a:r>
            <a:r>
              <a:rPr lang="en-US" altLang="ja-JP" sz="1800" baseline="-25000" dirty="0">
                <a:solidFill>
                  <a:prstClr val="black"/>
                </a:solidFill>
                <a:latin typeface="Symbol" pitchFamily="18" charset="2"/>
                <a:ea typeface="ＭＳ Ｐゴシック" charset="-128"/>
                <a:cs typeface=""/>
              </a:rPr>
              <a:t>34</a:t>
            </a:r>
            <a:r>
              <a:rPr lang="ja-JP" altLang="en-US" sz="1800" dirty="0">
                <a:solidFill>
                  <a:prstClr val="black"/>
                </a:solidFill>
                <a:latin typeface="Symbol" pitchFamily="18" charset="2"/>
                <a:ea typeface="ＭＳ Ｐゴシック" charset="-128"/>
                <a:cs typeface=""/>
              </a:rPr>
              <a:t> </a:t>
            </a:r>
            <a:r>
              <a:rPr lang="ja-JP" altLang="en-US" sz="1800" dirty="0">
                <a:solidFill>
                  <a:prstClr val="black"/>
                </a:solidFill>
                <a:latin typeface="Calibri"/>
                <a:ea typeface="ＭＳ Ｐゴシック" charset="-128"/>
                <a:cs typeface=""/>
              </a:rPr>
              <a:t>∝</a:t>
            </a:r>
            <a:r>
              <a:rPr lang="ja-JP" altLang="en-US" sz="1800" baseline="-25000" dirty="0">
                <a:solidFill>
                  <a:prstClr val="black"/>
                </a:solidFill>
                <a:latin typeface="Calibri"/>
                <a:ea typeface="ＭＳ Ｐゴシック" charset="-128"/>
                <a:cs typeface=""/>
              </a:rPr>
              <a:t> </a:t>
            </a:r>
            <a:r>
              <a:rPr lang="en-US" altLang="ja-JP" sz="1800" dirty="0">
                <a:solidFill>
                  <a:prstClr val="black"/>
                </a:solidFill>
                <a:latin typeface="Symbol" pitchFamily="18" charset="2"/>
                <a:ea typeface="ＭＳ Ｐゴシック" charset="-128"/>
                <a:cs typeface=""/>
              </a:rPr>
              <a:t>m</a:t>
            </a:r>
            <a:r>
              <a:rPr lang="en-US" altLang="ja-JP" sz="1800" baseline="-25000" dirty="0">
                <a:solidFill>
                  <a:prstClr val="black"/>
                </a:solidFill>
                <a:latin typeface="Symbol" pitchFamily="18" charset="2"/>
                <a:ea typeface="ＭＳ Ｐゴシック" charset="-128"/>
                <a:cs typeface=""/>
              </a:rPr>
              <a:t>m</a:t>
            </a:r>
            <a:r>
              <a:rPr lang="en-US" altLang="ja-JP" sz="1800" dirty="0">
                <a:solidFill>
                  <a:prstClr val="black"/>
                </a:solidFill>
                <a:latin typeface="Symbol" pitchFamily="18" charset="2"/>
                <a:ea typeface="ＭＳ Ｐゴシック" charset="-128"/>
                <a:cs typeface=""/>
              </a:rPr>
              <a:t>/m</a:t>
            </a:r>
            <a:r>
              <a:rPr lang="en-US" altLang="ja-JP" sz="1800" baseline="-25000" dirty="0">
                <a:solidFill>
                  <a:prstClr val="black"/>
                </a:solidFill>
                <a:latin typeface="Calibri"/>
                <a:ea typeface="ＭＳ Ｐゴシック" charset="-128"/>
                <a:cs typeface=""/>
              </a:rPr>
              <a:t>p</a:t>
            </a:r>
            <a:endParaRPr lang="ja-JP" altLang="en-US" sz="1800" dirty="0">
              <a:solidFill>
                <a:prstClr val="black"/>
              </a:solidFill>
              <a:latin typeface="Calibri"/>
              <a:ea typeface="ＭＳ Ｐゴシック" charset="-128"/>
              <a:cs typeface=""/>
            </a:endParaRPr>
          </a:p>
        </p:txBody>
      </p:sp>
      <p:sp>
        <p:nvSpPr>
          <p:cNvPr id="10" name="円/楕円 9"/>
          <p:cNvSpPr/>
          <p:nvPr/>
        </p:nvSpPr>
        <p:spPr>
          <a:xfrm rot="20873827">
            <a:off x="6160607" y="2315744"/>
            <a:ext cx="2640013" cy="611188"/>
          </a:xfrm>
          <a:prstGeom prst="ellipse">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sp>
        <p:nvSpPr>
          <p:cNvPr id="11" name="円/楕円 10"/>
          <p:cNvSpPr/>
          <p:nvPr/>
        </p:nvSpPr>
        <p:spPr>
          <a:xfrm rot="20873827">
            <a:off x="5970107" y="804444"/>
            <a:ext cx="2640013" cy="611188"/>
          </a:xfrm>
          <a:prstGeom prst="ellipse">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cxnSp>
        <p:nvCxnSpPr>
          <p:cNvPr id="12" name="直線矢印コネクタ 11"/>
          <p:cNvCxnSpPr/>
          <p:nvPr/>
        </p:nvCxnSpPr>
        <p:spPr>
          <a:xfrm rot="16200000" flipV="1">
            <a:off x="7926061" y="668453"/>
            <a:ext cx="1214438" cy="39687"/>
          </a:xfrm>
          <a:prstGeom prst="straightConnector1">
            <a:avLst/>
          </a:prstGeom>
          <a:ln w="127000">
            <a:solidFill>
              <a:schemeClr val="accent2"/>
            </a:solidFill>
            <a:tailEnd type="arrow"/>
          </a:ln>
        </p:spPr>
        <p:style>
          <a:lnRef idx="2">
            <a:schemeClr val="accent2"/>
          </a:lnRef>
          <a:fillRef idx="0">
            <a:schemeClr val="accent2"/>
          </a:fillRef>
          <a:effectRef idx="1">
            <a:schemeClr val="accent2"/>
          </a:effectRef>
          <a:fontRef idx="minor">
            <a:schemeClr val="tx1"/>
          </a:fontRef>
        </p:style>
      </p:cxnSp>
      <p:cxnSp>
        <p:nvCxnSpPr>
          <p:cNvPr id="13" name="直線矢印コネクタ 12"/>
          <p:cNvCxnSpPr>
            <a:cxnSpLocks/>
          </p:cNvCxnSpPr>
          <p:nvPr/>
        </p:nvCxnSpPr>
        <p:spPr>
          <a:xfrm rot="16200000" flipV="1">
            <a:off x="6583675" y="943351"/>
            <a:ext cx="1357313" cy="0"/>
          </a:xfrm>
          <a:prstGeom prst="straightConnector1">
            <a:avLst/>
          </a:prstGeom>
          <a:ln w="127000">
            <a:tailEnd type="arrow"/>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47992" y="809240"/>
            <a:ext cx="678661" cy="678661"/>
          </a:xfrm>
          <a:prstGeom prst="ellipse">
            <a:avLst/>
          </a:prstGeom>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r>
              <a:rPr lang="en-US" altLang="ja-JP" dirty="0">
                <a:solidFill>
                  <a:prstClr val="white"/>
                </a:solidFill>
                <a:latin typeface="Symbol" pitchFamily="18" charset="2"/>
              </a:rPr>
              <a:t>m</a:t>
            </a:r>
            <a:r>
              <a:rPr lang="en-US" altLang="ja-JP" baseline="30000" dirty="0">
                <a:solidFill>
                  <a:prstClr val="white"/>
                </a:solidFill>
              </a:rPr>
              <a:t>+</a:t>
            </a:r>
            <a:endParaRPr lang="ja-JP" altLang="en-US" baseline="30000" dirty="0">
              <a:solidFill>
                <a:prstClr val="white"/>
              </a:solidFill>
            </a:endParaRPr>
          </a:p>
        </p:txBody>
      </p:sp>
      <p:sp>
        <p:nvSpPr>
          <p:cNvPr id="15" name="円/楕円 14"/>
          <p:cNvSpPr/>
          <p:nvPr/>
        </p:nvSpPr>
        <p:spPr>
          <a:xfrm>
            <a:off x="8237448" y="621874"/>
            <a:ext cx="596505" cy="542929"/>
          </a:xfrm>
          <a:prstGeom prst="ellipse">
            <a:avLst/>
          </a:prstGeom>
          <a:ln>
            <a:noFill/>
          </a:ln>
          <a:effectLst>
            <a:glow rad="635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defTabSz="914400" fontAlgn="auto">
              <a:spcBef>
                <a:spcPts val="0"/>
              </a:spcBef>
              <a:spcAft>
                <a:spcPts val="0"/>
              </a:spcAft>
              <a:defRPr/>
            </a:pPr>
            <a:r>
              <a:rPr lang="en-US" altLang="ja-JP" dirty="0">
                <a:solidFill>
                  <a:prstClr val="white"/>
                </a:solidFill>
              </a:rPr>
              <a:t>e</a:t>
            </a:r>
            <a:r>
              <a:rPr lang="en-US" altLang="ja-JP" baseline="30000" dirty="0">
                <a:solidFill>
                  <a:prstClr val="white"/>
                </a:solidFill>
              </a:rPr>
              <a:t>-</a:t>
            </a:r>
            <a:endParaRPr lang="ja-JP" altLang="en-US" baseline="30000" dirty="0">
              <a:solidFill>
                <a:prstClr val="white"/>
              </a:solidFill>
            </a:endParaRPr>
          </a:p>
        </p:txBody>
      </p:sp>
      <p:cxnSp>
        <p:nvCxnSpPr>
          <p:cNvPr id="16" name="直線矢印コネクタ 15"/>
          <p:cNvCxnSpPr>
            <a:cxnSpLocks/>
          </p:cNvCxnSpPr>
          <p:nvPr/>
        </p:nvCxnSpPr>
        <p:spPr>
          <a:xfrm rot="5400000">
            <a:off x="8045763" y="2548313"/>
            <a:ext cx="1290638" cy="0"/>
          </a:xfrm>
          <a:prstGeom prst="straightConnector1">
            <a:avLst/>
          </a:prstGeom>
          <a:ln w="127000">
            <a:solidFill>
              <a:schemeClr val="accent2"/>
            </a:solidFill>
            <a:tailEnd type="arrow"/>
          </a:ln>
        </p:spPr>
        <p:style>
          <a:lnRef idx="2">
            <a:schemeClr val="accent2"/>
          </a:lnRef>
          <a:fillRef idx="0">
            <a:schemeClr val="accent2"/>
          </a:fillRef>
          <a:effectRef idx="1">
            <a:schemeClr val="accent2"/>
          </a:effectRef>
          <a:fontRef idx="minor">
            <a:schemeClr val="tx1"/>
          </a:fontRef>
        </p:style>
      </p:cxnSp>
      <p:cxnSp>
        <p:nvCxnSpPr>
          <p:cNvPr id="17" name="直線矢印コネクタ 16"/>
          <p:cNvCxnSpPr>
            <a:cxnSpLocks/>
          </p:cNvCxnSpPr>
          <p:nvPr/>
        </p:nvCxnSpPr>
        <p:spPr>
          <a:xfrm rot="5400000" flipH="1" flipV="1">
            <a:off x="6801958" y="2439569"/>
            <a:ext cx="1357312" cy="7937"/>
          </a:xfrm>
          <a:prstGeom prst="straightConnector1">
            <a:avLst/>
          </a:prstGeom>
          <a:ln w="127000">
            <a:tailEnd type="arrow"/>
          </a:ln>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7144444" y="2307057"/>
            <a:ext cx="678661" cy="678661"/>
          </a:xfrm>
          <a:prstGeom prst="ellipse">
            <a:avLst/>
          </a:prstGeom>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r>
              <a:rPr lang="en-US" altLang="ja-JP" dirty="0">
                <a:solidFill>
                  <a:prstClr val="white"/>
                </a:solidFill>
                <a:latin typeface="Symbol" pitchFamily="18" charset="2"/>
              </a:rPr>
              <a:t>m</a:t>
            </a:r>
            <a:r>
              <a:rPr lang="en-US" altLang="ja-JP" baseline="30000" dirty="0">
                <a:solidFill>
                  <a:prstClr val="white"/>
                </a:solidFill>
              </a:rPr>
              <a:t>+</a:t>
            </a:r>
            <a:endParaRPr lang="ja-JP" altLang="en-US" baseline="30000" dirty="0">
              <a:solidFill>
                <a:prstClr val="white"/>
              </a:solidFill>
            </a:endParaRPr>
          </a:p>
        </p:txBody>
      </p:sp>
      <p:sp>
        <p:nvSpPr>
          <p:cNvPr id="19" name="円/楕円 18"/>
          <p:cNvSpPr/>
          <p:nvPr/>
        </p:nvSpPr>
        <p:spPr>
          <a:xfrm>
            <a:off x="8362462" y="2050635"/>
            <a:ext cx="614367" cy="542929"/>
          </a:xfrm>
          <a:prstGeom prst="ellipse">
            <a:avLst/>
          </a:prstGeom>
          <a:ln>
            <a:noFill/>
          </a:ln>
          <a:effectLst>
            <a:glow rad="635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defTabSz="914400" fontAlgn="auto">
              <a:spcBef>
                <a:spcPts val="0"/>
              </a:spcBef>
              <a:spcAft>
                <a:spcPts val="0"/>
              </a:spcAft>
              <a:defRPr/>
            </a:pPr>
            <a:r>
              <a:rPr lang="en-US" altLang="ja-JP" dirty="0">
                <a:solidFill>
                  <a:prstClr val="white"/>
                </a:solidFill>
              </a:rPr>
              <a:t>e</a:t>
            </a:r>
            <a:r>
              <a:rPr lang="en-US" altLang="ja-JP" baseline="30000" dirty="0">
                <a:solidFill>
                  <a:prstClr val="white"/>
                </a:solidFill>
              </a:rPr>
              <a:t>-</a:t>
            </a:r>
            <a:endParaRPr lang="ja-JP" altLang="en-US" baseline="30000" dirty="0">
              <a:solidFill>
                <a:prstClr val="white"/>
              </a:solidFill>
            </a:endParaRPr>
          </a:p>
        </p:txBody>
      </p:sp>
      <p:cxnSp>
        <p:nvCxnSpPr>
          <p:cNvPr id="20" name="直線コネクタ 19"/>
          <p:cNvCxnSpPr>
            <a:cxnSpLocks/>
          </p:cNvCxnSpPr>
          <p:nvPr/>
        </p:nvCxnSpPr>
        <p:spPr>
          <a:xfrm rot="10800000">
            <a:off x="5619270" y="1121944"/>
            <a:ext cx="1214437" cy="1588"/>
          </a:xfrm>
          <a:prstGeom prst="line">
            <a:avLst/>
          </a:prstGeom>
        </p:spPr>
        <p:style>
          <a:lnRef idx="2">
            <a:schemeClr val="dk1"/>
          </a:lnRef>
          <a:fillRef idx="0">
            <a:schemeClr val="dk1"/>
          </a:fillRef>
          <a:effectRef idx="1">
            <a:schemeClr val="dk1"/>
          </a:effectRef>
          <a:fontRef idx="minor">
            <a:schemeClr val="tx1"/>
          </a:fontRef>
        </p:style>
      </p:cxnSp>
      <p:cxnSp>
        <p:nvCxnSpPr>
          <p:cNvPr id="21" name="直線コネクタ 20"/>
          <p:cNvCxnSpPr>
            <a:cxnSpLocks/>
          </p:cNvCxnSpPr>
          <p:nvPr/>
        </p:nvCxnSpPr>
        <p:spPr>
          <a:xfrm rot="10800000" flipV="1">
            <a:off x="5573232" y="2836444"/>
            <a:ext cx="1331913" cy="0"/>
          </a:xfrm>
          <a:prstGeom prst="line">
            <a:avLst/>
          </a:prstGeom>
        </p:spPr>
        <p:style>
          <a:lnRef idx="2">
            <a:schemeClr val="dk1"/>
          </a:lnRef>
          <a:fillRef idx="0">
            <a:schemeClr val="dk1"/>
          </a:fillRef>
          <a:effectRef idx="1">
            <a:schemeClr val="dk1"/>
          </a:effectRef>
          <a:fontRef idx="minor">
            <a:schemeClr val="tx1"/>
          </a:fontRef>
        </p:style>
      </p:cxnSp>
      <p:sp>
        <p:nvSpPr>
          <p:cNvPr id="22" name="上下矢印 21"/>
          <p:cNvSpPr/>
          <p:nvPr/>
        </p:nvSpPr>
        <p:spPr>
          <a:xfrm>
            <a:off x="6001857" y="1121944"/>
            <a:ext cx="474663" cy="1697038"/>
          </a:xfrm>
          <a:prstGeom prst="upDownArrow">
            <a:avLst/>
          </a:prstGeom>
          <a:ln>
            <a:noFill/>
          </a:ln>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sp>
        <p:nvSpPr>
          <p:cNvPr id="23" name="テキスト ボックス 22"/>
          <p:cNvSpPr txBox="1"/>
          <p:nvPr/>
        </p:nvSpPr>
        <p:spPr>
          <a:xfrm>
            <a:off x="5619243" y="1802420"/>
            <a:ext cx="1335750" cy="400110"/>
          </a:xfrm>
          <a:prstGeom prst="rect">
            <a:avLst/>
          </a:prstGeom>
          <a:ln>
            <a:noFill/>
          </a:ln>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defTabSz="914400" fontAlgn="auto">
              <a:spcBef>
                <a:spcPts val="0"/>
              </a:spcBef>
              <a:spcAft>
                <a:spcPts val="0"/>
              </a:spcAft>
              <a:defRPr/>
            </a:pPr>
            <a:r>
              <a:rPr lang="en-US" altLang="ja-JP" sz="2000" dirty="0">
                <a:solidFill>
                  <a:prstClr val="black"/>
                </a:solidFill>
              </a:rPr>
              <a:t>4463 MHz</a:t>
            </a:r>
            <a:endParaRPr lang="ja-JP" altLang="en-US" sz="2000" dirty="0">
              <a:solidFill>
                <a:prstClr val="black"/>
              </a:solidFill>
            </a:endParaRPr>
          </a:p>
        </p:txBody>
      </p:sp>
      <p:sp>
        <p:nvSpPr>
          <p:cNvPr id="5" name="テキスト ボックス 4"/>
          <p:cNvSpPr txBox="1"/>
          <p:nvPr/>
        </p:nvSpPr>
        <p:spPr>
          <a:xfrm>
            <a:off x="787614" y="1579828"/>
            <a:ext cx="1214437" cy="646331"/>
          </a:xfrm>
          <a:prstGeom prst="rect">
            <a:avLst/>
          </a:prstGeom>
          <a:solidFill>
            <a:schemeClr val="bg1"/>
          </a:solidFill>
          <a:ln>
            <a:noFill/>
          </a:ln>
          <a:effectLst>
            <a:outerShdw blurRad="63500" sx="102000" sy="102000" algn="ctr" rotWithShape="0">
              <a:prstClr val="black">
                <a:alpha val="40000"/>
              </a:prstClr>
            </a:outerShdw>
          </a:effectLst>
        </p:spPr>
        <p:txBody>
          <a:bodyPr wrap="square">
            <a:spAutoFit/>
          </a:bodyPr>
          <a:lstStyle/>
          <a:p>
            <a:pPr defTabSz="914400" fontAlgn="auto">
              <a:spcBef>
                <a:spcPts val="0"/>
              </a:spcBef>
              <a:spcAft>
                <a:spcPts val="0"/>
              </a:spcAft>
              <a:defRPr/>
            </a:pPr>
            <a:r>
              <a:rPr lang="en-US" altLang="ja-JP" sz="1800" dirty="0">
                <a:solidFill>
                  <a:prstClr val="black"/>
                </a:solidFill>
                <a:latin typeface="Calibri"/>
                <a:ea typeface="ＭＳ Ｐゴシック" charset="-128"/>
                <a:cs typeface=""/>
              </a:rPr>
              <a:t>Hyperfine Structure</a:t>
            </a:r>
            <a:endParaRPr lang="ja-JP" altLang="en-US" sz="1800" dirty="0">
              <a:solidFill>
                <a:prstClr val="black"/>
              </a:solidFill>
              <a:latin typeface="Calibri"/>
              <a:ea typeface="ＭＳ Ｐゴシック" charset="-128"/>
              <a:cs typeface=""/>
            </a:endParaRPr>
          </a:p>
        </p:txBody>
      </p:sp>
      <p:pic>
        <p:nvPicPr>
          <p:cNvPr id="4129"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9127" y="1070291"/>
            <a:ext cx="4482116" cy="503238"/>
          </a:xfrm>
          <a:prstGeom prst="rect">
            <a:avLst/>
          </a:prstGeom>
          <a:solidFill>
            <a:srgbClr val="FFC000">
              <a:alpha val="0"/>
            </a:srgbClr>
          </a:solidFill>
          <a:ln w="9525">
            <a:noFill/>
            <a:miter lim="800000"/>
            <a:headEnd/>
            <a:tailEnd/>
          </a:ln>
        </p:spPr>
      </p:pic>
      <p:sp>
        <p:nvSpPr>
          <p:cNvPr id="4" name="円/楕円 3"/>
          <p:cNvSpPr/>
          <p:nvPr/>
        </p:nvSpPr>
        <p:spPr>
          <a:xfrm>
            <a:off x="6350072" y="4366711"/>
            <a:ext cx="504056" cy="866947"/>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prstClr val="white"/>
              </a:solidFill>
            </a:endParaRPr>
          </a:p>
        </p:txBody>
      </p:sp>
      <p:sp>
        <p:nvSpPr>
          <p:cNvPr id="27" name="円/楕円 26"/>
          <p:cNvSpPr/>
          <p:nvPr/>
        </p:nvSpPr>
        <p:spPr>
          <a:xfrm>
            <a:off x="7995021" y="3517900"/>
            <a:ext cx="659180" cy="2374976"/>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prstClr val="white"/>
              </a:solidFill>
            </a:endParaRPr>
          </a:p>
        </p:txBody>
      </p:sp>
      <p:sp>
        <p:nvSpPr>
          <p:cNvPr id="24" name="テキスト ボックス 23"/>
          <p:cNvSpPr txBox="1"/>
          <p:nvPr/>
        </p:nvSpPr>
        <p:spPr>
          <a:xfrm>
            <a:off x="6349291" y="5286375"/>
            <a:ext cx="466794" cy="369332"/>
          </a:xfrm>
          <a:prstGeom prst="rect">
            <a:avLst/>
          </a:prstGeom>
          <a:noFill/>
        </p:spPr>
        <p:txBody>
          <a:bodyPr wrap="none" rtlCol="0">
            <a:spAutoFit/>
          </a:bodyPr>
          <a:lstStyle/>
          <a:p>
            <a:pPr defTabSz="914400"/>
            <a:r>
              <a:rPr lang="en-US" altLang="ja-JP" sz="1800" dirty="0">
                <a:solidFill>
                  <a:srgbClr val="92D050"/>
                </a:solidFill>
                <a:latin typeface="Arial" pitchFamily="34" charset="0"/>
                <a:ea typeface="ＭＳ Ｐゴシック" pitchFamily="50" charset="-128"/>
                <a:cs typeface=""/>
              </a:rPr>
              <a:t>ZF</a:t>
            </a:r>
            <a:endParaRPr lang="ja-JP" altLang="en-US" sz="1800" dirty="0">
              <a:solidFill>
                <a:srgbClr val="92D050"/>
              </a:solidFill>
              <a:latin typeface="Arial" pitchFamily="34" charset="0"/>
              <a:ea typeface="ＭＳ Ｐゴシック" pitchFamily="50" charset="-128"/>
              <a:cs typeface=""/>
            </a:endParaRPr>
          </a:p>
        </p:txBody>
      </p:sp>
      <p:sp>
        <p:nvSpPr>
          <p:cNvPr id="33" name="テキスト ボックス 32"/>
          <p:cNvSpPr txBox="1"/>
          <p:nvPr/>
        </p:nvSpPr>
        <p:spPr>
          <a:xfrm>
            <a:off x="7180412" y="3997379"/>
            <a:ext cx="492443" cy="369332"/>
          </a:xfrm>
          <a:prstGeom prst="rect">
            <a:avLst/>
          </a:prstGeom>
          <a:noFill/>
        </p:spPr>
        <p:txBody>
          <a:bodyPr wrap="none" rtlCol="0">
            <a:spAutoFit/>
          </a:bodyPr>
          <a:lstStyle/>
          <a:p>
            <a:pPr defTabSz="914400"/>
            <a:r>
              <a:rPr lang="en-US" altLang="ja-JP" sz="1800" dirty="0">
                <a:solidFill>
                  <a:srgbClr val="92D050"/>
                </a:solidFill>
                <a:latin typeface="Arial" pitchFamily="34" charset="0"/>
                <a:ea typeface="ＭＳ Ｐゴシック" pitchFamily="50" charset="-128"/>
                <a:cs typeface=""/>
              </a:rPr>
              <a:t>HF</a:t>
            </a:r>
            <a:endParaRPr lang="ja-JP" altLang="en-US" sz="1800" dirty="0">
              <a:solidFill>
                <a:srgbClr val="92D050"/>
              </a:solidFill>
              <a:latin typeface="Arial" pitchFamily="34" charset="0"/>
              <a:ea typeface="ＭＳ Ｐゴシック" pitchFamily="50" charset="-128"/>
              <a:cs typeface=""/>
            </a:endParaRPr>
          </a:p>
        </p:txBody>
      </p:sp>
      <p:sp>
        <p:nvSpPr>
          <p:cNvPr id="32" name="テキスト ボックス 31">
            <a:extLst>
              <a:ext uri="{FF2B5EF4-FFF2-40B4-BE49-F238E27FC236}">
                <a16:creationId xmlns:a16="http://schemas.microsoft.com/office/drawing/2014/main" xmlns="" id="{B27007D9-85AD-412B-BB6B-2F5D617BC101}"/>
              </a:ext>
            </a:extLst>
          </p:cNvPr>
          <p:cNvSpPr txBox="1"/>
          <p:nvPr/>
        </p:nvSpPr>
        <p:spPr>
          <a:xfrm>
            <a:off x="4268750" y="616453"/>
            <a:ext cx="184731" cy="369332"/>
          </a:xfrm>
          <a:prstGeom prst="rect">
            <a:avLst/>
          </a:prstGeom>
          <a:noFill/>
        </p:spPr>
        <p:txBody>
          <a:bodyPr wrap="none" rtlCol="0">
            <a:spAutoFit/>
          </a:bodyPr>
          <a:lstStyle/>
          <a:p>
            <a:pPr defTabSz="914400"/>
            <a:endParaRPr lang="ja-JP" altLang="en-US" sz="1800" dirty="0">
              <a:solidFill>
                <a:prstClr val="black"/>
              </a:solidFill>
              <a:latin typeface="Arial" pitchFamily="34" charset="0"/>
              <a:ea typeface="ＭＳ Ｐゴシック" pitchFamily="50" charset="-128"/>
              <a:cs typeface=""/>
            </a:endParaRPr>
          </a:p>
        </p:txBody>
      </p:sp>
      <p:sp>
        <p:nvSpPr>
          <p:cNvPr id="34" name="テキスト ボックス 33">
            <a:extLst>
              <a:ext uri="{FF2B5EF4-FFF2-40B4-BE49-F238E27FC236}">
                <a16:creationId xmlns:a16="http://schemas.microsoft.com/office/drawing/2014/main" xmlns="" id="{B6B834E8-5729-4749-9998-708076963D40}"/>
              </a:ext>
            </a:extLst>
          </p:cNvPr>
          <p:cNvSpPr txBox="1"/>
          <p:nvPr/>
        </p:nvSpPr>
        <p:spPr>
          <a:xfrm>
            <a:off x="219736" y="2486848"/>
            <a:ext cx="5500667" cy="2585323"/>
          </a:xfrm>
          <a:prstGeom prst="rect">
            <a:avLst/>
          </a:prstGeom>
          <a:noFill/>
        </p:spPr>
        <p:txBody>
          <a:bodyPr wrap="square" rtlCol="0">
            <a:spAutoFit/>
          </a:bodyPr>
          <a:lstStyle/>
          <a:p>
            <a:pPr defTabSz="914400"/>
            <a:r>
              <a:rPr lang="ja-JP" altLang="en-US" sz="1800" dirty="0">
                <a:solidFill>
                  <a:prstClr val="black"/>
                </a:solidFill>
                <a:latin typeface="Arial" pitchFamily="34" charset="0"/>
                <a:ea typeface="ＭＳ Ｐゴシック" pitchFamily="50" charset="-128"/>
                <a:cs typeface=""/>
              </a:rPr>
              <a:t>・</a:t>
            </a:r>
            <a:r>
              <a:rPr lang="en-US" altLang="ja-JP" sz="1800" dirty="0">
                <a:solidFill>
                  <a:srgbClr val="C0504D">
                    <a:lumMod val="75000"/>
                  </a:srgbClr>
                </a:solidFill>
                <a:latin typeface="Arial" pitchFamily="34" charset="0"/>
                <a:ea typeface="ＭＳ Ｐゴシック" pitchFamily="50" charset="-128"/>
                <a:cs typeface=""/>
              </a:rPr>
              <a:t>Pure leptonic system suitable for the precise check of QED.</a:t>
            </a:r>
          </a:p>
          <a:p>
            <a:pPr defTabSz="914400"/>
            <a:r>
              <a:rPr lang="en-US" altLang="ja-JP" sz="1800" dirty="0" err="1">
                <a:solidFill>
                  <a:prstClr val="black"/>
                </a:solidFill>
                <a:latin typeface="Symbol" pitchFamily="18" charset="2"/>
                <a:ea typeface="ＭＳ Ｐゴシック" pitchFamily="50" charset="-128"/>
                <a:cs typeface=""/>
              </a:rPr>
              <a:t>n</a:t>
            </a:r>
            <a:r>
              <a:rPr lang="en-US" altLang="ja-JP" sz="1800" baseline="-25000" dirty="0" err="1">
                <a:solidFill>
                  <a:prstClr val="black"/>
                </a:solidFill>
                <a:latin typeface="Calibri" pitchFamily="34" charset="0"/>
                <a:ea typeface="ＭＳ Ｐゴシック" pitchFamily="50" charset="-128"/>
                <a:cs typeface=""/>
              </a:rPr>
              <a:t>HFS</a:t>
            </a:r>
            <a:r>
              <a:rPr lang="en-US" altLang="ja-JP" sz="1800" dirty="0">
                <a:solidFill>
                  <a:prstClr val="black"/>
                </a:solidFill>
                <a:latin typeface="Calibri" pitchFamily="34" charset="0"/>
                <a:ea typeface="ＭＳ Ｐゴシック" pitchFamily="50" charset="-128"/>
                <a:cs typeface=""/>
              </a:rPr>
              <a:t>(</a:t>
            </a:r>
            <a:r>
              <a:rPr lang="en-US" altLang="ja-JP" sz="1800" dirty="0" err="1">
                <a:solidFill>
                  <a:prstClr val="black"/>
                </a:solidFill>
                <a:latin typeface="Calibri" pitchFamily="34" charset="0"/>
                <a:ea typeface="ＭＳ Ｐゴシック" pitchFamily="50" charset="-128"/>
                <a:cs typeface=""/>
              </a:rPr>
              <a:t>exp</a:t>
            </a:r>
            <a:r>
              <a:rPr lang="en-US" altLang="ja-JP" sz="1800" dirty="0">
                <a:solidFill>
                  <a:prstClr val="black"/>
                </a:solidFill>
                <a:latin typeface="Calibri" pitchFamily="34" charset="0"/>
                <a:ea typeface="ＭＳ Ｐゴシック" pitchFamily="50" charset="-128"/>
                <a:cs typeface=""/>
              </a:rPr>
              <a:t>)   4463.302 765(53) MHz  (12 ppb]) LAMPF1999</a:t>
            </a:r>
            <a:endParaRPr lang="ja-JP" altLang="en-US" sz="1800" dirty="0">
              <a:solidFill>
                <a:prstClr val="black"/>
              </a:solidFill>
              <a:latin typeface="Calibri" pitchFamily="34" charset="0"/>
              <a:ea typeface="ＭＳ Ｐゴシック" pitchFamily="50" charset="-128"/>
              <a:cs typeface=""/>
            </a:endParaRPr>
          </a:p>
          <a:p>
            <a:pPr defTabSz="914400"/>
            <a:r>
              <a:rPr lang="en-US" altLang="ja-JP" sz="1800" i="1" dirty="0">
                <a:solidFill>
                  <a:prstClr val="black"/>
                </a:solidFill>
                <a:latin typeface="Symbol" pitchFamily="18" charset="2"/>
                <a:ea typeface="ＭＳ Ｐゴシック" pitchFamily="50" charset="-128"/>
                <a:cs typeface=""/>
              </a:rPr>
              <a:t>m</a:t>
            </a:r>
            <a:r>
              <a:rPr lang="en-US" altLang="ja-JP" sz="1800" baseline="-25000" dirty="0">
                <a:solidFill>
                  <a:prstClr val="black"/>
                </a:solidFill>
                <a:latin typeface="Symbol" pitchFamily="18" charset="2"/>
                <a:ea typeface="ＭＳ Ｐゴシック" pitchFamily="50" charset="-128"/>
                <a:cs typeface=""/>
              </a:rPr>
              <a:t>m</a:t>
            </a:r>
            <a:r>
              <a:rPr lang="en-US" altLang="ja-JP" sz="1800" dirty="0">
                <a:solidFill>
                  <a:prstClr val="black"/>
                </a:solidFill>
                <a:latin typeface="Arial" pitchFamily="34" charset="0"/>
                <a:ea typeface="ＭＳ Ｐゴシック" pitchFamily="50" charset="-128"/>
                <a:cs typeface=""/>
              </a:rPr>
              <a:t>/</a:t>
            </a:r>
            <a:r>
              <a:rPr lang="en-US" altLang="ja-JP" sz="1800" i="1" dirty="0" err="1">
                <a:solidFill>
                  <a:prstClr val="black"/>
                </a:solidFill>
                <a:latin typeface="Symbol" pitchFamily="18" charset="2"/>
                <a:ea typeface="ＭＳ Ｐゴシック" pitchFamily="50" charset="-128"/>
                <a:cs typeface=""/>
              </a:rPr>
              <a:t>m</a:t>
            </a:r>
            <a:r>
              <a:rPr lang="en-US" altLang="ja-JP" sz="1800" baseline="-25000" dirty="0" err="1">
                <a:solidFill>
                  <a:prstClr val="black"/>
                </a:solidFill>
                <a:latin typeface="Arial" pitchFamily="34" charset="0"/>
                <a:ea typeface="ＭＳ Ｐゴシック" pitchFamily="50" charset="-128"/>
                <a:cs typeface=""/>
              </a:rPr>
              <a:t>p</a:t>
            </a:r>
            <a:r>
              <a:rPr lang="en-US" altLang="ja-JP" sz="1800" i="1" dirty="0">
                <a:solidFill>
                  <a:prstClr val="black"/>
                </a:solidFill>
                <a:latin typeface="Arial" pitchFamily="34" charset="0"/>
                <a:ea typeface="ＭＳ Ｐゴシック" pitchFamily="50" charset="-128"/>
                <a:cs typeface="Times New Roman" pitchFamily="18" charset="0"/>
              </a:rPr>
              <a:t>=</a:t>
            </a:r>
            <a:r>
              <a:rPr lang="en-US" altLang="ja-JP" sz="1800" dirty="0">
                <a:solidFill>
                  <a:prstClr val="black"/>
                </a:solidFill>
                <a:latin typeface="Arial" pitchFamily="34" charset="0"/>
                <a:ea typeface="ＭＳ Ｐゴシック" pitchFamily="50" charset="-128"/>
                <a:cs typeface="Times New Roman" pitchFamily="18" charset="0"/>
              </a:rPr>
              <a:t>3.18334524(37)  (120ppb)</a:t>
            </a:r>
          </a:p>
          <a:p>
            <a:pPr defTabSz="914400"/>
            <a:endParaRPr lang="en-US" altLang="ja-JP" sz="1800" dirty="0">
              <a:solidFill>
                <a:prstClr val="black"/>
              </a:solidFill>
              <a:latin typeface="Arial" pitchFamily="34" charset="0"/>
              <a:ea typeface="ＭＳ Ｐゴシック" pitchFamily="50" charset="-128"/>
              <a:cs typeface="Times New Roman" pitchFamily="18" charset="0"/>
            </a:endParaRPr>
          </a:p>
          <a:p>
            <a:pPr defTabSz="914400"/>
            <a:r>
              <a:rPr lang="ja-JP" altLang="en-US" sz="1800" dirty="0">
                <a:solidFill>
                  <a:prstClr val="black"/>
                </a:solidFill>
                <a:latin typeface="Arial" pitchFamily="34" charset="0"/>
                <a:ea typeface="ＭＳ Ｐゴシック" pitchFamily="50" charset="-128"/>
                <a:cs typeface=""/>
              </a:rPr>
              <a:t>・</a:t>
            </a:r>
            <a:r>
              <a:rPr lang="en-US" altLang="ja-JP" sz="1800" dirty="0">
                <a:solidFill>
                  <a:srgbClr val="C0504D">
                    <a:lumMod val="75000"/>
                  </a:srgbClr>
                </a:solidFill>
                <a:latin typeface="Arial" pitchFamily="34" charset="0"/>
                <a:ea typeface="ＭＳ Ｐゴシック" pitchFamily="50" charset="-128"/>
                <a:cs typeface=""/>
              </a:rPr>
              <a:t>Strong relationship to muon g-2 measurement</a:t>
            </a:r>
          </a:p>
          <a:p>
            <a:pPr defTabSz="914400"/>
            <a:endParaRPr lang="en-US" altLang="ja-JP" sz="1800" dirty="0">
              <a:solidFill>
                <a:prstClr val="black"/>
              </a:solidFill>
              <a:latin typeface="Arial" pitchFamily="34" charset="0"/>
              <a:ea typeface="ＭＳ Ｐゴシック" pitchFamily="50" charset="-128"/>
              <a:cs typeface=""/>
            </a:endParaRPr>
          </a:p>
          <a:p>
            <a:pPr defTabSz="914400"/>
            <a:endParaRPr lang="en-US" altLang="ja-JP" sz="1800" dirty="0">
              <a:solidFill>
                <a:prstClr val="black"/>
              </a:solidFill>
              <a:latin typeface="Arial" pitchFamily="34" charset="0"/>
              <a:ea typeface="ＭＳ Ｐゴシック" pitchFamily="50" charset="-128"/>
              <a:cs typeface=""/>
            </a:endParaRPr>
          </a:p>
          <a:p>
            <a:pPr defTabSz="914400"/>
            <a:endParaRPr lang="ja-JP" altLang="en-US" sz="1800" dirty="0">
              <a:solidFill>
                <a:prstClr val="black"/>
              </a:solidFill>
              <a:latin typeface="Arial" pitchFamily="34" charset="0"/>
              <a:ea typeface="ＭＳ Ｐゴシック" pitchFamily="50" charset="-128"/>
              <a:cs typeface=""/>
            </a:endParaRPr>
          </a:p>
        </p:txBody>
      </p:sp>
      <p:grpSp>
        <p:nvGrpSpPr>
          <p:cNvPr id="31" name="Group 12">
            <a:extLst>
              <a:ext uri="{FF2B5EF4-FFF2-40B4-BE49-F238E27FC236}">
                <a16:creationId xmlns:a16="http://schemas.microsoft.com/office/drawing/2014/main" xmlns="" id="{74105CF7-B430-4D9F-8320-64F4521F5800}"/>
              </a:ext>
            </a:extLst>
          </p:cNvPr>
          <p:cNvGrpSpPr>
            <a:grpSpLocks/>
          </p:cNvGrpSpPr>
          <p:nvPr/>
        </p:nvGrpSpPr>
        <p:grpSpPr bwMode="auto">
          <a:xfrm>
            <a:off x="232345" y="4235759"/>
            <a:ext cx="2209800" cy="1009650"/>
            <a:chOff x="1728" y="2256"/>
            <a:chExt cx="1392" cy="636"/>
          </a:xfrm>
        </p:grpSpPr>
        <p:graphicFrame>
          <p:nvGraphicFramePr>
            <p:cNvPr id="35" name="Object 5">
              <a:extLst>
                <a:ext uri="{FF2B5EF4-FFF2-40B4-BE49-F238E27FC236}">
                  <a16:creationId xmlns:a16="http://schemas.microsoft.com/office/drawing/2014/main" xmlns="" id="{020D8DA2-BA7B-4757-9464-1D021CDF7032}"/>
                </a:ext>
              </a:extLst>
            </p:cNvPr>
            <p:cNvGraphicFramePr>
              <a:graphicFrameLocks noChangeAspect="1"/>
            </p:cNvGraphicFramePr>
            <p:nvPr/>
          </p:nvGraphicFramePr>
          <p:xfrm>
            <a:off x="1937" y="2256"/>
            <a:ext cx="1166" cy="636"/>
          </p:xfrm>
          <a:graphic>
            <a:graphicData uri="http://schemas.openxmlformats.org/presentationml/2006/ole">
              <mc:AlternateContent xmlns:mc="http://schemas.openxmlformats.org/markup-compatibility/2006">
                <mc:Choice xmlns:v="urn:schemas-microsoft-com:vml" Requires="v">
                  <p:oleObj spid="_x0000_s3143" name="数式" r:id="rId5" imgW="1194120" imgH="648000" progId="Equation.3">
                    <p:embed/>
                  </p:oleObj>
                </mc:Choice>
                <mc:Fallback>
                  <p:oleObj name="数式" r:id="rId5" imgW="1194120" imgH="648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7" y="2256"/>
                          <a:ext cx="1166" cy="636"/>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36" name="Text Box 8">
              <a:extLst>
                <a:ext uri="{FF2B5EF4-FFF2-40B4-BE49-F238E27FC236}">
                  <a16:creationId xmlns:a16="http://schemas.microsoft.com/office/drawing/2014/main" xmlns="" id="{74F4AEE6-57B6-40DE-AC60-78DA577D1DC3}"/>
                </a:ext>
              </a:extLst>
            </p:cNvPr>
            <p:cNvSpPr txBox="1">
              <a:spLocks noChangeArrowheads="1"/>
            </p:cNvSpPr>
            <p:nvPr/>
          </p:nvSpPr>
          <p:spPr bwMode="auto">
            <a:xfrm>
              <a:off x="1728" y="2436"/>
              <a:ext cx="262" cy="233"/>
            </a:xfrm>
            <a:prstGeom prst="rect">
              <a:avLst/>
            </a:prstGeom>
            <a:noFill/>
            <a:ln w="9525">
              <a:noFill/>
              <a:miter lim="800000"/>
              <a:headEnd/>
              <a:tailEnd/>
            </a:ln>
          </p:spPr>
          <p:txBody>
            <a:bodyPr wrap="none">
              <a:spAutoFit/>
            </a:bodyPr>
            <a:lstStyle/>
            <a:p>
              <a:pPr defTabSz="914400"/>
              <a:r>
                <a:rPr lang="en-US" altLang="ja-JP" sz="1800" dirty="0">
                  <a:solidFill>
                    <a:srgbClr val="FF9900"/>
                  </a:solidFill>
                  <a:latin typeface="Arial" pitchFamily="34" charset="0"/>
                  <a:ea typeface="ＭＳ Ｐゴシック" pitchFamily="50" charset="-128"/>
                  <a:cs typeface=""/>
                </a:rPr>
                <a:t>⇒</a:t>
              </a:r>
            </a:p>
          </p:txBody>
        </p:sp>
        <p:sp>
          <p:nvSpPr>
            <p:cNvPr id="37" name="Rectangle 10">
              <a:extLst>
                <a:ext uri="{FF2B5EF4-FFF2-40B4-BE49-F238E27FC236}">
                  <a16:creationId xmlns:a16="http://schemas.microsoft.com/office/drawing/2014/main" xmlns="" id="{69EF5F86-F1DD-440C-92BF-BB6036C9EFBC}"/>
                </a:ext>
              </a:extLst>
            </p:cNvPr>
            <p:cNvSpPr>
              <a:spLocks noChangeArrowheads="1"/>
            </p:cNvSpPr>
            <p:nvPr/>
          </p:nvSpPr>
          <p:spPr bwMode="auto">
            <a:xfrm>
              <a:off x="2016" y="2256"/>
              <a:ext cx="1104" cy="624"/>
            </a:xfrm>
            <a:prstGeom prst="rect">
              <a:avLst/>
            </a:prstGeom>
            <a:noFill/>
            <a:ln w="9525">
              <a:solidFill>
                <a:schemeClr val="tx1"/>
              </a:solidFill>
              <a:miter lim="800000"/>
              <a:headEnd/>
              <a:tailEnd/>
            </a:ln>
          </p:spPr>
          <p:txBody>
            <a:bodyPr wrap="none" anchor="ctr"/>
            <a:lstStyle/>
            <a:p>
              <a:pPr defTabSz="914400"/>
              <a:endParaRPr lang="ja-JP" altLang="en-US" sz="1800">
                <a:solidFill>
                  <a:prstClr val="black"/>
                </a:solidFill>
                <a:latin typeface="Arial" pitchFamily="34" charset="0"/>
                <a:ea typeface="ＭＳ Ｐゴシック" pitchFamily="50" charset="-128"/>
                <a:cs typeface=""/>
              </a:endParaRPr>
            </a:p>
          </p:txBody>
        </p:sp>
      </p:grpSp>
      <p:graphicFrame>
        <p:nvGraphicFramePr>
          <p:cNvPr id="39" name="Object 4">
            <a:extLst>
              <a:ext uri="{FF2B5EF4-FFF2-40B4-BE49-F238E27FC236}">
                <a16:creationId xmlns:a16="http://schemas.microsoft.com/office/drawing/2014/main" xmlns="" id="{1D01E894-3C50-4AA7-BCA8-229E972EEC85}"/>
              </a:ext>
            </a:extLst>
          </p:cNvPr>
          <p:cNvGraphicFramePr>
            <a:graphicFrameLocks noChangeAspect="1"/>
          </p:cNvGraphicFramePr>
          <p:nvPr>
            <p:extLst/>
          </p:nvPr>
        </p:nvGraphicFramePr>
        <p:xfrm>
          <a:off x="2590800" y="4263540"/>
          <a:ext cx="1066800" cy="935038"/>
        </p:xfrm>
        <a:graphic>
          <a:graphicData uri="http://schemas.openxmlformats.org/presentationml/2006/ole">
            <mc:AlternateContent xmlns:mc="http://schemas.openxmlformats.org/markup-compatibility/2006">
              <mc:Choice xmlns:v="urn:schemas-microsoft-com:vml" Requires="v">
                <p:oleObj spid="_x0000_s3144" name="数式" r:id="rId7" imgW="838440" imgH="723960" progId="Equation.3">
                  <p:embed/>
                </p:oleObj>
              </mc:Choice>
              <mc:Fallback>
                <p:oleObj name="数式" r:id="rId7" imgW="838440" imgH="7239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4263540"/>
                        <a:ext cx="1066800" cy="93503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graphicFrame>
        <p:nvGraphicFramePr>
          <p:cNvPr id="40" name="Object 3">
            <a:extLst>
              <a:ext uri="{FF2B5EF4-FFF2-40B4-BE49-F238E27FC236}">
                <a16:creationId xmlns:a16="http://schemas.microsoft.com/office/drawing/2014/main" xmlns="" id="{D278C99B-80D5-4A3F-B7F7-BADBFC9565F2}"/>
              </a:ext>
            </a:extLst>
          </p:cNvPr>
          <p:cNvGraphicFramePr>
            <a:graphicFrameLocks noChangeAspect="1"/>
          </p:cNvGraphicFramePr>
          <p:nvPr>
            <p:extLst/>
          </p:nvPr>
        </p:nvGraphicFramePr>
        <p:xfrm>
          <a:off x="3883032" y="4297820"/>
          <a:ext cx="929054" cy="1269303"/>
        </p:xfrm>
        <a:graphic>
          <a:graphicData uri="http://schemas.openxmlformats.org/presentationml/2006/ole">
            <mc:AlternateContent xmlns:mc="http://schemas.openxmlformats.org/markup-compatibility/2006">
              <mc:Choice xmlns:v="urn:schemas-microsoft-com:vml" Requires="v">
                <p:oleObj spid="_x0000_s3145" name="数式" r:id="rId9" imgW="838440" imgH="1130400" progId="Equation.3">
                  <p:embed/>
                </p:oleObj>
              </mc:Choice>
              <mc:Fallback>
                <p:oleObj name="数式" r:id="rId9" imgW="838440" imgH="1130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3032" y="4297820"/>
                        <a:ext cx="929054" cy="1269303"/>
                      </a:xfrm>
                      <a:prstGeom prst="rect">
                        <a:avLst/>
                      </a:prstGeom>
                      <a:noFill/>
                      <a:extLst/>
                    </p:spPr>
                  </p:pic>
                </p:oleObj>
              </mc:Fallback>
            </mc:AlternateContent>
          </a:graphicData>
        </a:graphic>
      </p:graphicFrame>
      <p:cxnSp>
        <p:nvCxnSpPr>
          <p:cNvPr id="41" name="直線矢印コネクタ 40">
            <a:extLst>
              <a:ext uri="{FF2B5EF4-FFF2-40B4-BE49-F238E27FC236}">
                <a16:creationId xmlns:a16="http://schemas.microsoft.com/office/drawing/2014/main" xmlns="" id="{6A2F0122-239B-480D-A2A8-2F2D266EB73E}"/>
              </a:ext>
            </a:extLst>
          </p:cNvPr>
          <p:cNvCxnSpPr>
            <a:cxnSpLocks/>
            <a:stCxn id="39" idx="2"/>
            <a:endCxn id="42" idx="0"/>
          </p:cNvCxnSpPr>
          <p:nvPr/>
        </p:nvCxnSpPr>
        <p:spPr>
          <a:xfrm flipH="1">
            <a:off x="2170426" y="5198578"/>
            <a:ext cx="953774" cy="332581"/>
          </a:xfrm>
          <a:prstGeom prst="straightConnector1">
            <a:avLst/>
          </a:prstGeom>
          <a:ln w="28575">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テキスト ボックス 51">
            <a:extLst>
              <a:ext uri="{FF2B5EF4-FFF2-40B4-BE49-F238E27FC236}">
                <a16:creationId xmlns:a16="http://schemas.microsoft.com/office/drawing/2014/main" xmlns="" id="{224F8F80-EAEA-4921-9281-38F528F80499}"/>
              </a:ext>
            </a:extLst>
          </p:cNvPr>
          <p:cNvSpPr txBox="1">
            <a:spLocks noChangeArrowheads="1"/>
          </p:cNvSpPr>
          <p:nvPr/>
        </p:nvSpPr>
        <p:spPr bwMode="auto">
          <a:xfrm>
            <a:off x="920979" y="5531159"/>
            <a:ext cx="2498893" cy="381160"/>
          </a:xfrm>
          <a:prstGeom prst="rect">
            <a:avLst/>
          </a:prstGeom>
          <a:noFill/>
          <a:ln w="9525">
            <a:noFill/>
            <a:miter lim="800000"/>
            <a:headEnd/>
            <a:tailEnd/>
          </a:ln>
        </p:spPr>
        <p:txBody>
          <a:bodyPr wrap="square" lIns="103155" tIns="51577" rIns="103155" bIns="51577">
            <a:spAutoFit/>
          </a:bodyPr>
          <a:lstStyle/>
          <a:p>
            <a:pPr defTabSz="914400"/>
            <a:r>
              <a:rPr lang="en-US" altLang="ja-JP" sz="1800" dirty="0">
                <a:solidFill>
                  <a:srgbClr val="0070C0"/>
                </a:solidFill>
                <a:latin typeface="Arial" pitchFamily="34" charset="0"/>
                <a:ea typeface="ＭＳ Ｐゴシック" pitchFamily="50" charset="-128"/>
                <a:cs typeface=""/>
              </a:rPr>
              <a:t>From g-2 </a:t>
            </a:r>
            <a:r>
              <a:rPr lang="en-US" altLang="ja-JP" sz="1800" dirty="0" err="1">
                <a:solidFill>
                  <a:srgbClr val="0070C0"/>
                </a:solidFill>
                <a:latin typeface="Arial" pitchFamily="34" charset="0"/>
                <a:ea typeface="ＭＳ Ｐゴシック" pitchFamily="50" charset="-128"/>
                <a:cs typeface=""/>
              </a:rPr>
              <a:t>strage</a:t>
            </a:r>
            <a:r>
              <a:rPr lang="en-US" altLang="ja-JP" sz="1800" dirty="0">
                <a:solidFill>
                  <a:srgbClr val="0070C0"/>
                </a:solidFill>
                <a:latin typeface="Arial" pitchFamily="34" charset="0"/>
                <a:ea typeface="ＭＳ Ｐゴシック" pitchFamily="50" charset="-128"/>
                <a:cs typeface=""/>
              </a:rPr>
              <a:t> ring</a:t>
            </a:r>
            <a:endParaRPr lang="ja-JP" altLang="en-US" sz="1800" dirty="0">
              <a:solidFill>
                <a:srgbClr val="0070C0"/>
              </a:solidFill>
              <a:latin typeface="Arial" pitchFamily="34" charset="0"/>
              <a:ea typeface="ＭＳ Ｐゴシック" pitchFamily="50" charset="-128"/>
              <a:cs typeface=""/>
            </a:endParaRPr>
          </a:p>
        </p:txBody>
      </p:sp>
      <p:cxnSp>
        <p:nvCxnSpPr>
          <p:cNvPr id="43" name="直線矢印コネクタ 42">
            <a:extLst>
              <a:ext uri="{FF2B5EF4-FFF2-40B4-BE49-F238E27FC236}">
                <a16:creationId xmlns:a16="http://schemas.microsoft.com/office/drawing/2014/main" xmlns="" id="{4F39410C-D8AA-4EDC-994B-DA41ADD72AE5}"/>
              </a:ext>
            </a:extLst>
          </p:cNvPr>
          <p:cNvCxnSpPr>
            <a:cxnSpLocks/>
          </p:cNvCxnSpPr>
          <p:nvPr/>
        </p:nvCxnSpPr>
        <p:spPr>
          <a:xfrm>
            <a:off x="4512743" y="5156634"/>
            <a:ext cx="368674" cy="359568"/>
          </a:xfrm>
          <a:prstGeom prst="straightConnector1">
            <a:avLst/>
          </a:prstGeom>
          <a:ln w="28575">
            <a:solidFill>
              <a:schemeClr val="accent6"/>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xmlns="" id="{C72CCD9C-BDF5-4D69-88EE-E3913870C110}"/>
              </a:ext>
            </a:extLst>
          </p:cNvPr>
          <p:cNvSpPr txBox="1"/>
          <p:nvPr/>
        </p:nvSpPr>
        <p:spPr>
          <a:xfrm>
            <a:off x="3596274" y="5565912"/>
            <a:ext cx="2349937" cy="381160"/>
          </a:xfrm>
          <a:prstGeom prst="rect">
            <a:avLst/>
          </a:prstGeom>
          <a:noFill/>
        </p:spPr>
        <p:txBody>
          <a:bodyPr wrap="none" lIns="103155" tIns="51577" rIns="103155" bIns="51577">
            <a:spAutoFit/>
          </a:bodyPr>
          <a:lstStyle/>
          <a:p>
            <a:pPr defTabSz="914400">
              <a:defRPr/>
            </a:pPr>
            <a:r>
              <a:rPr lang="en-US" altLang="ja-JP" sz="1800" dirty="0">
                <a:solidFill>
                  <a:srgbClr val="F79646"/>
                </a:solidFill>
                <a:ea typeface="ＭＳ Ｐゴシック" pitchFamily="50" charset="-128"/>
                <a:cs typeface=""/>
              </a:rPr>
              <a:t>From </a:t>
            </a:r>
            <a:r>
              <a:rPr lang="en-US" altLang="ja-JP" sz="1800" dirty="0" err="1">
                <a:solidFill>
                  <a:srgbClr val="F79646"/>
                </a:solidFill>
                <a:ea typeface="ＭＳ Ｐゴシック" pitchFamily="50" charset="-128"/>
                <a:cs typeface=""/>
              </a:rPr>
              <a:t>Muonium</a:t>
            </a:r>
            <a:r>
              <a:rPr lang="en-US" altLang="ja-JP" sz="1800" dirty="0">
                <a:solidFill>
                  <a:srgbClr val="F79646"/>
                </a:solidFill>
                <a:ea typeface="ＭＳ Ｐゴシック" pitchFamily="50" charset="-128"/>
                <a:cs typeface=""/>
              </a:rPr>
              <a:t> HFS </a:t>
            </a:r>
            <a:endParaRPr lang="ja-JP" altLang="en-US" sz="1800" dirty="0">
              <a:solidFill>
                <a:srgbClr val="F79646"/>
              </a:solidFill>
              <a:ea typeface="ＭＳ Ｐゴシック" pitchFamily="50" charset="-128"/>
              <a:cs typeface=""/>
            </a:endParaRPr>
          </a:p>
        </p:txBody>
      </p:sp>
      <p:sp>
        <p:nvSpPr>
          <p:cNvPr id="28" name="テキスト ボックス 27">
            <a:extLst>
              <a:ext uri="{FF2B5EF4-FFF2-40B4-BE49-F238E27FC236}">
                <a16:creationId xmlns:a16="http://schemas.microsoft.com/office/drawing/2014/main" xmlns="" id="{CBA1EA5F-A53F-43F0-9D4C-580E13C2679E}"/>
              </a:ext>
            </a:extLst>
          </p:cNvPr>
          <p:cNvSpPr txBox="1"/>
          <p:nvPr/>
        </p:nvSpPr>
        <p:spPr>
          <a:xfrm>
            <a:off x="472956" y="5998446"/>
            <a:ext cx="5217333" cy="646331"/>
          </a:xfrm>
          <a:prstGeom prst="rect">
            <a:avLst/>
          </a:prstGeom>
          <a:noFill/>
        </p:spPr>
        <p:txBody>
          <a:bodyPr wrap="square" rtlCol="0">
            <a:spAutoFit/>
          </a:bodyPr>
          <a:lstStyle/>
          <a:p>
            <a:pPr defTabSz="914400"/>
            <a:r>
              <a:rPr lang="en-US" altLang="ja-JP" sz="1800" dirty="0">
                <a:solidFill>
                  <a:prstClr val="black"/>
                </a:solidFill>
                <a:latin typeface="Arial" pitchFamily="34" charset="0"/>
                <a:ea typeface="ＭＳ Ｐゴシック" pitchFamily="50" charset="-128"/>
                <a:cs typeface=""/>
              </a:rPr>
              <a:t>Our final goal at H line are </a:t>
            </a:r>
            <a:r>
              <a:rPr lang="en-US" altLang="ja-JP" sz="1800">
                <a:solidFill>
                  <a:prstClr val="black"/>
                </a:solidFill>
                <a:latin typeface="Arial" pitchFamily="34" charset="0"/>
                <a:ea typeface="ＭＳ Ｐゴシック" pitchFamily="50" charset="-128"/>
                <a:cs typeface=""/>
              </a:rPr>
              <a:t>HFS ~2ppb</a:t>
            </a:r>
            <a:r>
              <a:rPr lang="en-US" altLang="ja-JP" sz="1800" dirty="0">
                <a:solidFill>
                  <a:prstClr val="black"/>
                </a:solidFill>
                <a:latin typeface="Arial" pitchFamily="34" charset="0"/>
                <a:ea typeface="ＭＳ Ｐゴシック" pitchFamily="50" charset="-128"/>
                <a:cs typeface=""/>
              </a:rPr>
              <a:t>,  </a:t>
            </a:r>
          </a:p>
          <a:p>
            <a:pPr defTabSz="914400"/>
            <a:r>
              <a:rPr lang="en-US" altLang="ja-JP" sz="1800" i="1" dirty="0">
                <a:solidFill>
                  <a:prstClr val="black"/>
                </a:solidFill>
                <a:latin typeface="Symbol" pitchFamily="18" charset="2"/>
                <a:ea typeface="ＭＳ Ｐゴシック" pitchFamily="50" charset="-128"/>
                <a:cs typeface=""/>
              </a:rPr>
              <a:t>                                                m</a:t>
            </a:r>
            <a:r>
              <a:rPr lang="en-US" altLang="ja-JP" sz="1800" baseline="-25000" dirty="0">
                <a:solidFill>
                  <a:prstClr val="black"/>
                </a:solidFill>
                <a:latin typeface="Symbol" pitchFamily="18" charset="2"/>
                <a:ea typeface="ＭＳ Ｐゴシック" pitchFamily="50" charset="-128"/>
                <a:cs typeface=""/>
              </a:rPr>
              <a:t>m</a:t>
            </a:r>
            <a:r>
              <a:rPr lang="en-US" altLang="ja-JP" sz="1800" dirty="0">
                <a:solidFill>
                  <a:prstClr val="black"/>
                </a:solidFill>
                <a:latin typeface="Arial" pitchFamily="34" charset="0"/>
                <a:ea typeface="ＭＳ Ｐゴシック" pitchFamily="50" charset="-128"/>
                <a:cs typeface=""/>
              </a:rPr>
              <a:t>/</a:t>
            </a:r>
            <a:r>
              <a:rPr lang="en-US" altLang="ja-JP" sz="1800" i="1" dirty="0">
                <a:solidFill>
                  <a:prstClr val="black"/>
                </a:solidFill>
                <a:latin typeface="Symbol" pitchFamily="18" charset="2"/>
                <a:ea typeface="ＭＳ Ｐゴシック" pitchFamily="50" charset="-128"/>
                <a:cs typeface=""/>
              </a:rPr>
              <a:t>m</a:t>
            </a:r>
            <a:r>
              <a:rPr lang="en-US" altLang="ja-JP" sz="1800" baseline="-25000" dirty="0">
                <a:solidFill>
                  <a:prstClr val="black"/>
                </a:solidFill>
                <a:latin typeface="Arial" pitchFamily="34" charset="0"/>
                <a:ea typeface="ＭＳ Ｐゴシック" pitchFamily="50" charset="-128"/>
                <a:cs typeface=""/>
              </a:rPr>
              <a:t>p</a:t>
            </a:r>
            <a:r>
              <a:rPr lang="en-US" altLang="ja-JP" sz="1800" dirty="0">
                <a:solidFill>
                  <a:prstClr val="black"/>
                </a:solidFill>
                <a:latin typeface="Arial" pitchFamily="34" charset="0"/>
                <a:ea typeface="ＭＳ Ｐゴシック" pitchFamily="50" charset="-128"/>
                <a:cs typeface=""/>
              </a:rPr>
              <a:t>~20 ppb </a:t>
            </a:r>
            <a:endParaRPr lang="ja-JP" altLang="en-US" sz="1800" dirty="0">
              <a:solidFill>
                <a:prstClr val="black"/>
              </a:solidFill>
              <a:latin typeface="Arial" pitchFamily="34" charset="0"/>
              <a:ea typeface="ＭＳ Ｐゴシック" pitchFamily="50" charset="-128"/>
              <a:cs typeface=""/>
            </a:endParaRPr>
          </a:p>
        </p:txBody>
      </p:sp>
      <p:pic>
        <p:nvPicPr>
          <p:cNvPr id="45" name="Picture 2">
            <a:extLst>
              <a:ext uri="{FF2B5EF4-FFF2-40B4-BE49-F238E27FC236}">
                <a16:creationId xmlns:a16="http://schemas.microsoft.com/office/drawing/2014/main" xmlns="" id="{6343DA67-8425-477E-87CC-5C8D4C1E93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b="10322"/>
          <a:stretch>
            <a:fillRect/>
          </a:stretch>
        </p:blipFill>
        <p:spPr bwMode="auto">
          <a:xfrm>
            <a:off x="6299648" y="3308865"/>
            <a:ext cx="2654010" cy="2844388"/>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46" name="テキスト ボックス 45">
            <a:extLst>
              <a:ext uri="{FF2B5EF4-FFF2-40B4-BE49-F238E27FC236}">
                <a16:creationId xmlns:a16="http://schemas.microsoft.com/office/drawing/2014/main" xmlns="" id="{9D0DEC57-15DA-4ED0-B3F6-A6821EDF2BA6}"/>
              </a:ext>
            </a:extLst>
          </p:cNvPr>
          <p:cNvSpPr txBox="1"/>
          <p:nvPr/>
        </p:nvSpPr>
        <p:spPr>
          <a:xfrm>
            <a:off x="6368979" y="5269350"/>
            <a:ext cx="466794" cy="369332"/>
          </a:xfrm>
          <a:prstGeom prst="rect">
            <a:avLst/>
          </a:prstGeom>
          <a:noFill/>
        </p:spPr>
        <p:txBody>
          <a:bodyPr wrap="none" rtlCol="0">
            <a:spAutoFit/>
          </a:bodyPr>
          <a:lstStyle/>
          <a:p>
            <a:pPr defTabSz="914400"/>
            <a:r>
              <a:rPr lang="en-US" altLang="ja-JP" sz="1800" dirty="0">
                <a:solidFill>
                  <a:srgbClr val="92D050"/>
                </a:solidFill>
                <a:latin typeface="Arial" pitchFamily="34" charset="0"/>
                <a:ea typeface="ＭＳ Ｐゴシック" pitchFamily="50" charset="-128"/>
                <a:cs typeface=""/>
              </a:rPr>
              <a:t>ZF</a:t>
            </a:r>
            <a:endParaRPr lang="ja-JP" altLang="en-US" sz="1800" dirty="0">
              <a:solidFill>
                <a:srgbClr val="92D050"/>
              </a:solidFill>
              <a:latin typeface="Arial" pitchFamily="34" charset="0"/>
              <a:ea typeface="ＭＳ Ｐゴシック" pitchFamily="50" charset="-128"/>
              <a:cs typeface=""/>
            </a:endParaRPr>
          </a:p>
        </p:txBody>
      </p:sp>
      <p:sp>
        <p:nvSpPr>
          <p:cNvPr id="47" name="テキスト ボックス 46">
            <a:extLst>
              <a:ext uri="{FF2B5EF4-FFF2-40B4-BE49-F238E27FC236}">
                <a16:creationId xmlns:a16="http://schemas.microsoft.com/office/drawing/2014/main" xmlns="" id="{6A5B2502-2C0E-49BF-8C00-8990BB9BCB11}"/>
              </a:ext>
            </a:extLst>
          </p:cNvPr>
          <p:cNvSpPr txBox="1"/>
          <p:nvPr/>
        </p:nvSpPr>
        <p:spPr>
          <a:xfrm>
            <a:off x="8126554" y="4546393"/>
            <a:ext cx="760640" cy="369332"/>
          </a:xfrm>
          <a:prstGeom prst="rect">
            <a:avLst/>
          </a:prstGeom>
          <a:noFill/>
        </p:spPr>
        <p:txBody>
          <a:bodyPr wrap="square" rtlCol="0">
            <a:spAutoFit/>
          </a:bodyPr>
          <a:lstStyle/>
          <a:p>
            <a:pPr defTabSz="914400"/>
            <a:r>
              <a:rPr lang="en-US" altLang="ja-JP" sz="1800" dirty="0">
                <a:solidFill>
                  <a:srgbClr val="92D050"/>
                </a:solidFill>
                <a:latin typeface="Arial" pitchFamily="34" charset="0"/>
                <a:ea typeface="ＭＳ Ｐゴシック" pitchFamily="50" charset="-128"/>
                <a:cs typeface=""/>
              </a:rPr>
              <a:t>HF</a:t>
            </a:r>
            <a:endParaRPr lang="ja-JP" altLang="en-US" sz="1800" dirty="0">
              <a:solidFill>
                <a:srgbClr val="92D050"/>
              </a:solidFill>
              <a:latin typeface="Arial" pitchFamily="34" charset="0"/>
              <a:ea typeface="ＭＳ Ｐゴシック" pitchFamily="50" charset="-128"/>
              <a:cs typeface=""/>
            </a:endParaRPr>
          </a:p>
        </p:txBody>
      </p:sp>
      <p:sp>
        <p:nvSpPr>
          <p:cNvPr id="2" name="フッター プレースホルダー 1"/>
          <p:cNvSpPr>
            <a:spLocks noGrp="1"/>
          </p:cNvSpPr>
          <p:nvPr>
            <p:ph type="ftr" sz="quarter" idx="11"/>
          </p:nvPr>
        </p:nvSpPr>
        <p:spPr/>
        <p:txBody>
          <a:bodyPr/>
          <a:lstStyle/>
          <a:p>
            <a:pPr>
              <a:defRPr/>
            </a:pPr>
            <a:r>
              <a:rPr lang="en-US" altLang="ja-JP" smtClean="0">
                <a:solidFill>
                  <a:prstClr val="black">
                    <a:tint val="75000"/>
                  </a:prstClr>
                </a:solidFill>
              </a:rPr>
              <a:t>KEK-TRIUMF Scientific Symposium</a:t>
            </a:r>
            <a:endParaRPr lang="ja-JP" altLang="en-US" dirty="0">
              <a:solidFill>
                <a:prstClr val="black">
                  <a:tint val="75000"/>
                </a:prstClr>
              </a:solidFill>
            </a:endParaRPr>
          </a:p>
        </p:txBody>
      </p:sp>
    </p:spTree>
    <p:extLst>
      <p:ext uri="{BB962C8B-B14F-4D97-AF65-F5344CB8AC3E}">
        <p14:creationId xmlns:p14="http://schemas.microsoft.com/office/powerpoint/2010/main" val="514898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t>Zero field measurement at D Line</a:t>
            </a:r>
            <a:r>
              <a:rPr lang="en-US" altLang="ja-JP" dirty="0"/>
              <a:t/>
            </a:r>
            <a:br>
              <a:rPr lang="en-US" altLang="ja-JP" dirty="0"/>
            </a:br>
            <a:r>
              <a:rPr lang="en-US" altLang="ja-JP" sz="2000" dirty="0"/>
              <a:t>Important milestone for HF measurement</a:t>
            </a:r>
            <a:r>
              <a:rPr lang="en-US" altLang="ja-JP" dirty="0"/>
              <a:t/>
            </a:r>
            <a:br>
              <a:rPr lang="en-US" altLang="ja-JP" dirty="0"/>
            </a:b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dirty="0"/>
          </a:p>
        </p:txBody>
      </p:sp>
      <p:pic>
        <p:nvPicPr>
          <p:cNvPr id="4" name="図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7224" y="3934307"/>
            <a:ext cx="3779912" cy="2834934"/>
          </a:xfrm>
          <a:prstGeom prst="rect">
            <a:avLst/>
          </a:prstGeom>
        </p:spPr>
      </p:pic>
      <p:pic>
        <p:nvPicPr>
          <p:cNvPr id="5" name="図 4" descr="IMG_2184.JPG">
            <a:extLst>
              <a:ext uri="{FF2B5EF4-FFF2-40B4-BE49-F238E27FC236}">
                <a16:creationId xmlns:a16="http://schemas.microsoft.com/office/drawing/2014/main" xmlns="" id="{26B1E02A-C49D-4575-9644-D4E0249257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224" y="1099373"/>
            <a:ext cx="3779912" cy="2834934"/>
          </a:xfrm>
          <a:prstGeom prst="rect">
            <a:avLst/>
          </a:prstGeom>
        </p:spPr>
      </p:pic>
      <p:pic>
        <p:nvPicPr>
          <p:cNvPr id="6" name="コンテンツ プレースホルダー 5">
            <a:extLst>
              <a:ext uri="{FF2B5EF4-FFF2-40B4-BE49-F238E27FC236}">
                <a16:creationId xmlns:a16="http://schemas.microsoft.com/office/drawing/2014/main" xmlns="" id="{E56FF722-4C9E-4B8C-AD64-9BF98DE0C9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4555086" y="1099373"/>
            <a:ext cx="3813740" cy="2860305"/>
          </a:xfrm>
          <a:prstGeom prst="rect">
            <a:avLst/>
          </a:prstGeom>
          <a:noFill/>
          <a:ln w="9525">
            <a:noFill/>
            <a:miter lim="800000"/>
            <a:headEnd/>
            <a:tailEnd/>
          </a:ln>
        </p:spPr>
      </p:pic>
      <p:pic>
        <p:nvPicPr>
          <p:cNvPr id="7" name="Screenshot 2017-03-18 01.14.17.png">
            <a:extLst>
              <a:ext uri="{FF2B5EF4-FFF2-40B4-BE49-F238E27FC236}">
                <a16:creationId xmlns:a16="http://schemas.microsoft.com/office/drawing/2014/main" xmlns="" id="{445C4420-1294-4B81-AF89-72C3BDB33247}"/>
              </a:ext>
            </a:extLst>
          </p:cNvPr>
          <p:cNvPicPr>
            <a:picLocks noChangeAspect="1"/>
          </p:cNvPicPr>
          <p:nvPr/>
        </p:nvPicPr>
        <p:blipFill>
          <a:blip r:embed="rId5" cstate="screen">
            <a:extLst>
              <a:ext uri="{28A0092B-C50C-407E-A947-70E740481C1C}">
                <a14:useLocalDpi xmlns:a14="http://schemas.microsoft.com/office/drawing/2010/main"/>
              </a:ext>
            </a:extLst>
          </a:blip>
          <a:srcRect b="4659"/>
          <a:stretch>
            <a:fillRect/>
          </a:stretch>
        </p:blipFill>
        <p:spPr>
          <a:xfrm>
            <a:off x="4555086" y="3994573"/>
            <a:ext cx="3788590" cy="2774668"/>
          </a:xfrm>
          <a:prstGeom prst="rect">
            <a:avLst/>
          </a:prstGeom>
          <a:ln w="12700">
            <a:miter lim="400000"/>
          </a:ln>
        </p:spPr>
      </p:pic>
    </p:spTree>
    <p:extLst>
      <p:ext uri="{BB962C8B-B14F-4D97-AF65-F5344CB8AC3E}">
        <p14:creationId xmlns:p14="http://schemas.microsoft.com/office/powerpoint/2010/main" val="1691694294"/>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B437E9E0-C6CC-40C2-8328-08D2617851D9}"/>
              </a:ext>
            </a:extLst>
          </p:cNvPr>
          <p:cNvSpPr>
            <a:spLocks noGrp="1"/>
          </p:cNvSpPr>
          <p:nvPr>
            <p:ph type="title"/>
          </p:nvPr>
        </p:nvSpPr>
        <p:spPr>
          <a:xfrm>
            <a:off x="513930" y="183209"/>
            <a:ext cx="8229600" cy="1143000"/>
          </a:xfrm>
        </p:spPr>
        <p:txBody>
          <a:bodyPr/>
          <a:lstStyle/>
          <a:p>
            <a:r>
              <a:rPr lang="en-US" altLang="ja-JP" sz="3600" dirty="0"/>
              <a:t>Preparation for HF measurement at H Line</a:t>
            </a:r>
            <a:br>
              <a:rPr lang="en-US" altLang="ja-JP" sz="3600" dirty="0"/>
            </a:br>
            <a:endParaRPr kumimoji="1" lang="ja-JP" altLang="en-US" sz="3600" dirty="0"/>
          </a:p>
        </p:txBody>
      </p:sp>
      <p:sp>
        <p:nvSpPr>
          <p:cNvPr id="3" name="テキスト プレースホルダー 2">
            <a:extLst>
              <a:ext uri="{FF2B5EF4-FFF2-40B4-BE49-F238E27FC236}">
                <a16:creationId xmlns:a16="http://schemas.microsoft.com/office/drawing/2014/main" xmlns="" id="{1EE43A53-760C-4726-86B9-8EDBC7B88A96}"/>
              </a:ext>
            </a:extLst>
          </p:cNvPr>
          <p:cNvSpPr>
            <a:spLocks noGrp="1"/>
          </p:cNvSpPr>
          <p:nvPr>
            <p:ph type="body" idx="1"/>
          </p:nvPr>
        </p:nvSpPr>
        <p:spPr/>
        <p:txBody>
          <a:bodyPr/>
          <a:lstStyle/>
          <a:p>
            <a:endParaRPr kumimoji="1" lang="ja-JP" altLang="en-US" dirty="0"/>
          </a:p>
        </p:txBody>
      </p:sp>
      <p:sp>
        <p:nvSpPr>
          <p:cNvPr id="4" name="四角形: 角を丸くする 14">
            <a:extLst>
              <a:ext uri="{FF2B5EF4-FFF2-40B4-BE49-F238E27FC236}">
                <a16:creationId xmlns:a16="http://schemas.microsoft.com/office/drawing/2014/main" xmlns="" id="{0D513C1A-A163-404B-8A0E-422AB480CFA4}"/>
              </a:ext>
            </a:extLst>
          </p:cNvPr>
          <p:cNvSpPr>
            <a:spLocks noChangeAspect="1"/>
          </p:cNvSpPr>
          <p:nvPr/>
        </p:nvSpPr>
        <p:spPr>
          <a:xfrm>
            <a:off x="278297" y="846137"/>
            <a:ext cx="4029516" cy="3024335"/>
          </a:xfrm>
          <a:prstGeom prst="roundRect">
            <a:avLst>
              <a:gd name="adj" fmla="val 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ltLang="ja-JP" sz="1800" dirty="0">
              <a:solidFill>
                <a:prstClr val="white"/>
              </a:solidFill>
            </a:endParaRPr>
          </a:p>
          <a:p>
            <a:pPr algn="ctr" defTabSz="914400"/>
            <a:r>
              <a:rPr lang="en-US" altLang="ja-JP" sz="1800" dirty="0">
                <a:solidFill>
                  <a:prstClr val="white"/>
                </a:solidFill>
              </a:rPr>
              <a:t>                      H1 Area for Mu HFS Exp.</a:t>
            </a:r>
            <a:endParaRPr lang="ja-JP" altLang="en-US" sz="1800" dirty="0">
              <a:solidFill>
                <a:prstClr val="white"/>
              </a:solidFill>
            </a:endParaRPr>
          </a:p>
        </p:txBody>
      </p:sp>
      <p:pic>
        <p:nvPicPr>
          <p:cNvPr id="5" name="図 4" descr="IMG_1450.jpg">
            <a:extLst>
              <a:ext uri="{FF2B5EF4-FFF2-40B4-BE49-F238E27FC236}">
                <a16:creationId xmlns:a16="http://schemas.microsoft.com/office/drawing/2014/main" xmlns="" id="{5A73CEDB-959C-4289-B5EB-C3BE460CE82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8297" y="3896865"/>
            <a:ext cx="4029516" cy="3022137"/>
          </a:xfrm>
          <a:prstGeom prst="rect">
            <a:avLst/>
          </a:prstGeom>
        </p:spPr>
      </p:pic>
      <p:sp>
        <p:nvSpPr>
          <p:cNvPr id="6" name="テキスト ボックス 5">
            <a:extLst>
              <a:ext uri="{FF2B5EF4-FFF2-40B4-BE49-F238E27FC236}">
                <a16:creationId xmlns:a16="http://schemas.microsoft.com/office/drawing/2014/main" xmlns="" id="{302852AE-7368-4442-A9D2-EF155BCB45EC}"/>
              </a:ext>
            </a:extLst>
          </p:cNvPr>
          <p:cNvSpPr txBox="1"/>
          <p:nvPr/>
        </p:nvSpPr>
        <p:spPr>
          <a:xfrm>
            <a:off x="1187624" y="4434479"/>
            <a:ext cx="2210862" cy="369332"/>
          </a:xfrm>
          <a:prstGeom prst="rect">
            <a:avLst/>
          </a:prstGeom>
          <a:noFill/>
        </p:spPr>
        <p:txBody>
          <a:bodyPr wrap="none" rtlCol="0">
            <a:spAutoFit/>
          </a:bodyPr>
          <a:lstStyle/>
          <a:p>
            <a:pPr defTabSz="914400"/>
            <a:r>
              <a:rPr lang="en-US" altLang="ja-JP" sz="1800" dirty="0">
                <a:solidFill>
                  <a:prstClr val="white"/>
                </a:solidFill>
                <a:latin typeface="Arial" pitchFamily="34" charset="0"/>
                <a:ea typeface="ＭＳ Ｐゴシック" pitchFamily="50" charset="-128"/>
                <a:cs typeface=""/>
              </a:rPr>
              <a:t>MRI Magnet for HF </a:t>
            </a:r>
            <a:endParaRPr lang="ja-JP" altLang="en-US" sz="1800" dirty="0">
              <a:solidFill>
                <a:prstClr val="white"/>
              </a:solidFill>
              <a:latin typeface="Arial" pitchFamily="34" charset="0"/>
              <a:ea typeface="ＭＳ Ｐゴシック" pitchFamily="50" charset="-128"/>
              <a:cs typeface=""/>
            </a:endParaRPr>
          </a:p>
        </p:txBody>
      </p:sp>
      <p:pic>
        <p:nvPicPr>
          <p:cNvPr id="7" name="図 6">
            <a:extLst>
              <a:ext uri="{FF2B5EF4-FFF2-40B4-BE49-F238E27FC236}">
                <a16:creationId xmlns:a16="http://schemas.microsoft.com/office/drawing/2014/main" xmlns="" id="{33871AB8-920C-418D-A57E-8A1C2ADC93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7888" b="6040"/>
          <a:stretch/>
        </p:blipFill>
        <p:spPr>
          <a:xfrm>
            <a:off x="4332501" y="3937044"/>
            <a:ext cx="4477872" cy="2937370"/>
          </a:xfrm>
          <a:prstGeom prst="rect">
            <a:avLst/>
          </a:prstGeom>
        </p:spPr>
      </p:pic>
      <p:pic>
        <p:nvPicPr>
          <p:cNvPr id="8" name="図 7" descr="IMG_2189.JPG">
            <a:extLst>
              <a:ext uri="{FF2B5EF4-FFF2-40B4-BE49-F238E27FC236}">
                <a16:creationId xmlns:a16="http://schemas.microsoft.com/office/drawing/2014/main" xmlns="" id="{F009D43D-DE1E-4108-8AC6-10934AC9C3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02474" y="857174"/>
            <a:ext cx="4507898" cy="3002260"/>
          </a:xfrm>
          <a:prstGeom prst="rect">
            <a:avLst/>
          </a:prstGeom>
        </p:spPr>
      </p:pic>
      <p:sp>
        <p:nvSpPr>
          <p:cNvPr id="9" name="テキスト ボックス 8">
            <a:extLst>
              <a:ext uri="{FF2B5EF4-FFF2-40B4-BE49-F238E27FC236}">
                <a16:creationId xmlns:a16="http://schemas.microsoft.com/office/drawing/2014/main" xmlns="" id="{79EB139E-98FB-4FE2-97F0-4D75E138A510}"/>
              </a:ext>
            </a:extLst>
          </p:cNvPr>
          <p:cNvSpPr txBox="1"/>
          <p:nvPr/>
        </p:nvSpPr>
        <p:spPr>
          <a:xfrm>
            <a:off x="4628730" y="4221871"/>
            <a:ext cx="3025187" cy="369332"/>
          </a:xfrm>
          <a:prstGeom prst="rect">
            <a:avLst/>
          </a:prstGeom>
          <a:noFill/>
        </p:spPr>
        <p:txBody>
          <a:bodyPr wrap="none" rtlCol="0">
            <a:spAutoFit/>
          </a:bodyPr>
          <a:lstStyle/>
          <a:p>
            <a:pPr defTabSz="914400"/>
            <a:r>
              <a:rPr lang="en-US" altLang="ja-JP" sz="1800" dirty="0">
                <a:solidFill>
                  <a:prstClr val="black"/>
                </a:solidFill>
                <a:latin typeface="Arial" pitchFamily="34" charset="0"/>
                <a:ea typeface="ＭＳ Ｐゴシック" pitchFamily="50" charset="-128"/>
                <a:cs typeface=""/>
              </a:rPr>
              <a:t>Homogenous Field &lt;1ppm  </a:t>
            </a:r>
            <a:endParaRPr lang="ja-JP" altLang="en-US" sz="1800" dirty="0">
              <a:solidFill>
                <a:prstClr val="black"/>
              </a:solidFill>
              <a:latin typeface="Arial" pitchFamily="34" charset="0"/>
              <a:ea typeface="ＭＳ Ｐゴシック" pitchFamily="50" charset="-128"/>
              <a:cs typeface=""/>
            </a:endParaRPr>
          </a:p>
        </p:txBody>
      </p:sp>
      <p:sp>
        <p:nvSpPr>
          <p:cNvPr id="10" name="テキスト ボックス 9">
            <a:extLst>
              <a:ext uri="{FF2B5EF4-FFF2-40B4-BE49-F238E27FC236}">
                <a16:creationId xmlns:a16="http://schemas.microsoft.com/office/drawing/2014/main" xmlns="" id="{DD749C46-B9EA-4E6D-8DC3-9C5E407649BB}"/>
              </a:ext>
            </a:extLst>
          </p:cNvPr>
          <p:cNvSpPr txBox="1"/>
          <p:nvPr/>
        </p:nvSpPr>
        <p:spPr>
          <a:xfrm>
            <a:off x="4788024" y="1048306"/>
            <a:ext cx="3070071" cy="369332"/>
          </a:xfrm>
          <a:prstGeom prst="rect">
            <a:avLst/>
          </a:prstGeom>
          <a:noFill/>
        </p:spPr>
        <p:txBody>
          <a:bodyPr wrap="none" rtlCol="0">
            <a:spAutoFit/>
          </a:bodyPr>
          <a:lstStyle/>
          <a:p>
            <a:pPr defTabSz="914400"/>
            <a:r>
              <a:rPr lang="en-US" altLang="ja-JP" sz="1800" dirty="0">
                <a:solidFill>
                  <a:prstClr val="white"/>
                </a:solidFill>
                <a:latin typeface="Arial" pitchFamily="34" charset="0"/>
                <a:ea typeface="ＭＳ Ｐゴシック" pitchFamily="50" charset="-128"/>
                <a:cs typeface=""/>
              </a:rPr>
              <a:t>New silicone stripe detector </a:t>
            </a:r>
            <a:endParaRPr lang="ja-JP" altLang="en-US" sz="1800" dirty="0">
              <a:solidFill>
                <a:prstClr val="white"/>
              </a:solidFill>
              <a:latin typeface="Arial" pitchFamily="34" charset="0"/>
              <a:ea typeface="ＭＳ Ｐゴシック" pitchFamily="50" charset="-128"/>
              <a:cs typeface=""/>
            </a:endParaRPr>
          </a:p>
        </p:txBody>
      </p:sp>
    </p:spTree>
    <p:extLst>
      <p:ext uri="{BB962C8B-B14F-4D97-AF65-F5344CB8AC3E}">
        <p14:creationId xmlns:p14="http://schemas.microsoft.com/office/powerpoint/2010/main" val="1769996625"/>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4114800"/>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4083645"/>
            <a:ext cx="9144000" cy="2774355"/>
          </a:xfrm>
          <a:prstGeom prst="rect">
            <a:avLst/>
          </a:prstGeom>
        </p:spPr>
      </p:pic>
      <p:sp>
        <p:nvSpPr>
          <p:cNvPr id="6" name="テキスト ボックス 5"/>
          <p:cNvSpPr txBox="1"/>
          <p:nvPr/>
        </p:nvSpPr>
        <p:spPr>
          <a:xfrm>
            <a:off x="971600" y="3326266"/>
            <a:ext cx="6976525" cy="769441"/>
          </a:xfrm>
          <a:prstGeom prst="rect">
            <a:avLst/>
          </a:prstGeom>
          <a:solidFill>
            <a:srgbClr val="0056B8">
              <a:alpha val="35000"/>
            </a:srgbClr>
          </a:solidFill>
        </p:spPr>
        <p:txBody>
          <a:bodyPr wrap="none" rtlCol="0">
            <a:spAutoFit/>
          </a:bodyPr>
          <a:lstStyle/>
          <a:p>
            <a:r>
              <a:rPr kumimoji="1" lang="en-US" altLang="ja-JP" sz="4400" b="1" dirty="0" smtClean="0">
                <a:solidFill>
                  <a:schemeClr val="bg1">
                    <a:lumMod val="20000"/>
                    <a:lumOff val="80000"/>
                  </a:schemeClr>
                </a:solidFill>
              </a:rPr>
              <a:t>Muon g-2/EDM at J-PARC</a:t>
            </a:r>
            <a:endParaRPr kumimoji="1" lang="ja-JP" altLang="en-US" sz="4400" b="1" dirty="0">
              <a:solidFill>
                <a:schemeClr val="bg1">
                  <a:lumMod val="20000"/>
                  <a:lumOff val="80000"/>
                </a:schemeClr>
              </a:solidFill>
            </a:endParaRPr>
          </a:p>
        </p:txBody>
      </p:sp>
    </p:spTree>
    <p:extLst>
      <p:ext uri="{BB962C8B-B14F-4D97-AF65-F5344CB8AC3E}">
        <p14:creationId xmlns:p14="http://schemas.microsoft.com/office/powerpoint/2010/main" val="197322561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7" name="Picture 1"/>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0098" name="Freeform 2"/>
          <p:cNvSpPr>
            <a:spLocks/>
          </p:cNvSpPr>
          <p:nvPr/>
        </p:nvSpPr>
        <p:spPr bwMode="auto">
          <a:xfrm>
            <a:off x="1638598" y="2694533"/>
            <a:ext cx="5245076" cy="385093"/>
          </a:xfrm>
          <a:custGeom>
            <a:avLst/>
            <a:gdLst>
              <a:gd name="T0" fmla="*/ 2147483647 w 21600"/>
              <a:gd name="T1" fmla="*/ 2147483647 h 21493"/>
              <a:gd name="T2" fmla="*/ 2147483647 w 21600"/>
              <a:gd name="T3" fmla="*/ 2147483647 h 21493"/>
              <a:gd name="T4" fmla="*/ 2147483647 w 21600"/>
              <a:gd name="T5" fmla="*/ 2147483647 h 21493"/>
              <a:gd name="T6" fmla="*/ 2147483647 w 21600"/>
              <a:gd name="T7" fmla="*/ 2147483647 h 21493"/>
              <a:gd name="T8" fmla="*/ 2147483647 w 21600"/>
              <a:gd name="T9" fmla="*/ 2147483647 h 21493"/>
              <a:gd name="T10" fmla="*/ 2147483647 w 21600"/>
              <a:gd name="T11" fmla="*/ 2147483647 h 21493"/>
              <a:gd name="T12" fmla="*/ 0 w 21600"/>
              <a:gd name="T13" fmla="*/ 2147483647 h 214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493">
                <a:moveTo>
                  <a:pt x="21600" y="21493"/>
                </a:moveTo>
                <a:cubicBezTo>
                  <a:pt x="21439" y="19375"/>
                  <a:pt x="21018" y="12175"/>
                  <a:pt x="20651" y="8893"/>
                </a:cubicBezTo>
                <a:cubicBezTo>
                  <a:pt x="20285" y="5611"/>
                  <a:pt x="20019" y="3175"/>
                  <a:pt x="19392" y="1693"/>
                </a:cubicBezTo>
                <a:cubicBezTo>
                  <a:pt x="18765" y="211"/>
                  <a:pt x="17961" y="211"/>
                  <a:pt x="16874" y="52"/>
                </a:cubicBezTo>
                <a:cubicBezTo>
                  <a:pt x="15787" y="-107"/>
                  <a:pt x="14278" y="105"/>
                  <a:pt x="12863" y="581"/>
                </a:cubicBezTo>
                <a:cubicBezTo>
                  <a:pt x="11449" y="1058"/>
                  <a:pt x="10512" y="2169"/>
                  <a:pt x="8370" y="3069"/>
                </a:cubicBezTo>
                <a:cubicBezTo>
                  <a:pt x="6229" y="3969"/>
                  <a:pt x="1742" y="5452"/>
                  <a:pt x="0" y="6087"/>
                </a:cubicBezTo>
              </a:path>
            </a:pathLst>
          </a:custGeom>
          <a:noFill/>
          <a:ln w="57150" cap="flat">
            <a:solidFill>
              <a:srgbClr val="BBE0E3"/>
            </a:solidFill>
            <a:prstDash val="solid"/>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grpSp>
        <p:nvGrpSpPr>
          <p:cNvPr id="260099" name="Group 7"/>
          <p:cNvGrpSpPr>
            <a:grpSpLocks/>
          </p:cNvGrpSpPr>
          <p:nvPr/>
        </p:nvGrpSpPr>
        <p:grpSpPr bwMode="auto">
          <a:xfrm>
            <a:off x="1386335" y="1827237"/>
            <a:ext cx="5908105" cy="3936876"/>
            <a:chOff x="0" y="0"/>
            <a:chExt cx="3722" cy="2480"/>
          </a:xfrm>
        </p:grpSpPr>
        <p:sp>
          <p:nvSpPr>
            <p:cNvPr id="260117" name="Line 3"/>
            <p:cNvSpPr>
              <a:spLocks noChangeShapeType="1"/>
            </p:cNvSpPr>
            <p:nvPr/>
          </p:nvSpPr>
          <p:spPr bwMode="auto">
            <a:xfrm flipH="1">
              <a:off x="1562" y="120"/>
              <a:ext cx="1008" cy="344"/>
            </a:xfrm>
            <a:prstGeom prst="line">
              <a:avLst/>
            </a:prstGeom>
            <a:noFill/>
            <a:ln w="57150">
              <a:solidFill>
                <a:srgbClr val="FFFF66"/>
              </a:solidFill>
              <a:round/>
              <a:headEnd/>
              <a:tailEnd/>
            </a:ln>
            <a:extLst>
              <a:ext uri="{909E8E84-426E-40dd-AFC4-6F175D3DCCD1}">
                <a14:hiddenFill xmlns:a14="http://schemas.microsoft.com/office/drawing/2010/main" xmlns="">
                  <a:no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sp>
          <p:nvSpPr>
            <p:cNvPr id="260118" name="Line 4"/>
            <p:cNvSpPr>
              <a:spLocks noChangeShapeType="1"/>
            </p:cNvSpPr>
            <p:nvPr/>
          </p:nvSpPr>
          <p:spPr bwMode="auto">
            <a:xfrm>
              <a:off x="1054" y="1888"/>
              <a:ext cx="1936" cy="592"/>
            </a:xfrm>
            <a:prstGeom prst="line">
              <a:avLst/>
            </a:prstGeom>
            <a:noFill/>
            <a:ln w="57150">
              <a:solidFill>
                <a:srgbClr val="FFFF66"/>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sp>
          <p:nvSpPr>
            <p:cNvPr id="260119" name="Freeform 5"/>
            <p:cNvSpPr>
              <a:spLocks/>
            </p:cNvSpPr>
            <p:nvPr/>
          </p:nvSpPr>
          <p:spPr bwMode="auto">
            <a:xfrm rot="599999">
              <a:off x="2206" y="25"/>
              <a:ext cx="379" cy="958"/>
            </a:xfrm>
            <a:custGeom>
              <a:avLst/>
              <a:gdLst>
                <a:gd name="T0" fmla="*/ 0 w 20437"/>
                <a:gd name="T1" fmla="*/ 0 h 21600"/>
                <a:gd name="T2" fmla="*/ 0 w 20437"/>
                <a:gd name="T3" fmla="*/ 0 h 21600"/>
                <a:gd name="T4" fmla="*/ 0 w 20437"/>
                <a:gd name="T5" fmla="*/ 0 h 21600"/>
                <a:gd name="T6" fmla="*/ 0 w 20437"/>
                <a:gd name="T7" fmla="*/ 0 h 21600"/>
                <a:gd name="T8" fmla="*/ 0 w 20437"/>
                <a:gd name="T9" fmla="*/ 0 h 21600"/>
                <a:gd name="T10" fmla="*/ 0 w 20437"/>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437" h="21600">
                  <a:moveTo>
                    <a:pt x="20437" y="0"/>
                  </a:moveTo>
                  <a:cubicBezTo>
                    <a:pt x="19428" y="335"/>
                    <a:pt x="17634" y="272"/>
                    <a:pt x="14383" y="2070"/>
                  </a:cubicBezTo>
                  <a:cubicBezTo>
                    <a:pt x="11132" y="3868"/>
                    <a:pt x="3247" y="8657"/>
                    <a:pt x="1042" y="10748"/>
                  </a:cubicBezTo>
                  <a:cubicBezTo>
                    <a:pt x="-1163" y="12839"/>
                    <a:pt x="743" y="13090"/>
                    <a:pt x="1229" y="14616"/>
                  </a:cubicBezTo>
                  <a:cubicBezTo>
                    <a:pt x="1715" y="16142"/>
                    <a:pt x="3321" y="18735"/>
                    <a:pt x="3919" y="19906"/>
                  </a:cubicBezTo>
                  <a:cubicBezTo>
                    <a:pt x="4517" y="21077"/>
                    <a:pt x="4592" y="21245"/>
                    <a:pt x="4779" y="21600"/>
                  </a:cubicBezTo>
                </a:path>
              </a:pathLst>
            </a:custGeom>
            <a:noFill/>
            <a:ln w="57150" cap="flat">
              <a:solidFill>
                <a:srgbClr val="FFFF66"/>
              </a:solidFill>
              <a:prstDash val="solid"/>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sp>
          <p:nvSpPr>
            <p:cNvPr id="260120" name="Freeform 6"/>
            <p:cNvSpPr>
              <a:spLocks/>
            </p:cNvSpPr>
            <p:nvPr/>
          </p:nvSpPr>
          <p:spPr bwMode="auto">
            <a:xfrm rot="180000">
              <a:off x="44" y="326"/>
              <a:ext cx="3634" cy="1779"/>
            </a:xfrm>
            <a:custGeom>
              <a:avLst/>
              <a:gdLst>
                <a:gd name="T0" fmla="*/ 0 w 21490"/>
                <a:gd name="T1" fmla="*/ 0 h 21514"/>
                <a:gd name="T2" fmla="*/ 0 w 21490"/>
                <a:gd name="T3" fmla="*/ 0 h 21514"/>
                <a:gd name="T4" fmla="*/ 0 w 21490"/>
                <a:gd name="T5" fmla="*/ 0 h 21514"/>
                <a:gd name="T6" fmla="*/ 0 w 21490"/>
                <a:gd name="T7" fmla="*/ 0 h 21514"/>
                <a:gd name="T8" fmla="*/ 0 w 21490"/>
                <a:gd name="T9" fmla="*/ 0 h 21514"/>
                <a:gd name="T10" fmla="*/ 0 w 21490"/>
                <a:gd name="T11" fmla="*/ 0 h 21514"/>
                <a:gd name="T12" fmla="*/ 0 w 21490"/>
                <a:gd name="T13" fmla="*/ 0 h 21514"/>
                <a:gd name="T14" fmla="*/ 0 w 21490"/>
                <a:gd name="T15" fmla="*/ 0 h 21514"/>
                <a:gd name="T16" fmla="*/ 0 w 21490"/>
                <a:gd name="T17" fmla="*/ 0 h 21514"/>
                <a:gd name="T18" fmla="*/ 0 w 21490"/>
                <a:gd name="T19" fmla="*/ 0 h 21514"/>
                <a:gd name="T20" fmla="*/ 0 w 21490"/>
                <a:gd name="T21" fmla="*/ 0 h 21514"/>
                <a:gd name="T22" fmla="*/ 0 w 21490"/>
                <a:gd name="T23" fmla="*/ 0 h 21514"/>
                <a:gd name="T24" fmla="*/ 0 w 21490"/>
                <a:gd name="T25" fmla="*/ 0 h 21514"/>
                <a:gd name="T26" fmla="*/ 0 w 21490"/>
                <a:gd name="T27" fmla="*/ 0 h 21514"/>
                <a:gd name="T28" fmla="*/ 0 w 21490"/>
                <a:gd name="T29" fmla="*/ 0 h 21514"/>
                <a:gd name="T30" fmla="*/ 0 w 21490"/>
                <a:gd name="T31" fmla="*/ 0 h 21514"/>
                <a:gd name="T32" fmla="*/ 0 w 21490"/>
                <a:gd name="T33" fmla="*/ 0 h 21514"/>
                <a:gd name="T34" fmla="*/ 0 w 21490"/>
                <a:gd name="T35" fmla="*/ 0 h 21514"/>
                <a:gd name="T36" fmla="*/ 0 w 21490"/>
                <a:gd name="T37" fmla="*/ 0 h 21514"/>
                <a:gd name="T38" fmla="*/ 0 w 21490"/>
                <a:gd name="T39" fmla="*/ 0 h 215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90" h="21514">
                  <a:moveTo>
                    <a:pt x="2384" y="17254"/>
                  </a:moveTo>
                  <a:cubicBezTo>
                    <a:pt x="2063" y="17123"/>
                    <a:pt x="1699" y="17178"/>
                    <a:pt x="2815" y="17769"/>
                  </a:cubicBezTo>
                  <a:cubicBezTo>
                    <a:pt x="3930" y="18361"/>
                    <a:pt x="7202" y="20201"/>
                    <a:pt x="9069" y="20825"/>
                  </a:cubicBezTo>
                  <a:cubicBezTo>
                    <a:pt x="10936" y="21449"/>
                    <a:pt x="12619" y="21548"/>
                    <a:pt x="14019" y="21504"/>
                  </a:cubicBezTo>
                  <a:cubicBezTo>
                    <a:pt x="15418" y="21460"/>
                    <a:pt x="16434" y="21165"/>
                    <a:pt x="17460" y="20562"/>
                  </a:cubicBezTo>
                  <a:cubicBezTo>
                    <a:pt x="18486" y="19960"/>
                    <a:pt x="19493" y="19029"/>
                    <a:pt x="20164" y="17857"/>
                  </a:cubicBezTo>
                  <a:cubicBezTo>
                    <a:pt x="20836" y="16685"/>
                    <a:pt x="21450" y="15502"/>
                    <a:pt x="21488" y="13530"/>
                  </a:cubicBezTo>
                  <a:cubicBezTo>
                    <a:pt x="21526" y="11559"/>
                    <a:pt x="20831" y="7878"/>
                    <a:pt x="20401" y="6038"/>
                  </a:cubicBezTo>
                  <a:cubicBezTo>
                    <a:pt x="19971" y="4198"/>
                    <a:pt x="19578" y="3409"/>
                    <a:pt x="18898" y="2467"/>
                  </a:cubicBezTo>
                  <a:cubicBezTo>
                    <a:pt x="18217" y="1536"/>
                    <a:pt x="17186" y="846"/>
                    <a:pt x="16326" y="441"/>
                  </a:cubicBezTo>
                  <a:cubicBezTo>
                    <a:pt x="15465" y="36"/>
                    <a:pt x="14671" y="-52"/>
                    <a:pt x="13726" y="25"/>
                  </a:cubicBezTo>
                  <a:cubicBezTo>
                    <a:pt x="12780" y="101"/>
                    <a:pt x="12203" y="112"/>
                    <a:pt x="10643" y="912"/>
                  </a:cubicBezTo>
                  <a:cubicBezTo>
                    <a:pt x="9083" y="1711"/>
                    <a:pt x="5750" y="3880"/>
                    <a:pt x="4365" y="4822"/>
                  </a:cubicBezTo>
                  <a:cubicBezTo>
                    <a:pt x="2980" y="5764"/>
                    <a:pt x="2673" y="6257"/>
                    <a:pt x="2318" y="6542"/>
                  </a:cubicBezTo>
                  <a:cubicBezTo>
                    <a:pt x="1964" y="6827"/>
                    <a:pt x="2498" y="6213"/>
                    <a:pt x="2247" y="6542"/>
                  </a:cubicBezTo>
                  <a:cubicBezTo>
                    <a:pt x="1997" y="6871"/>
                    <a:pt x="1160" y="7845"/>
                    <a:pt x="810" y="8524"/>
                  </a:cubicBezTo>
                  <a:cubicBezTo>
                    <a:pt x="460" y="9204"/>
                    <a:pt x="252" y="9751"/>
                    <a:pt x="134" y="10606"/>
                  </a:cubicBezTo>
                  <a:cubicBezTo>
                    <a:pt x="16" y="11460"/>
                    <a:pt x="-74" y="12774"/>
                    <a:pt x="87" y="13629"/>
                  </a:cubicBezTo>
                  <a:cubicBezTo>
                    <a:pt x="247" y="14483"/>
                    <a:pt x="753" y="15118"/>
                    <a:pt x="1098" y="15721"/>
                  </a:cubicBezTo>
                  <a:cubicBezTo>
                    <a:pt x="1444" y="16323"/>
                    <a:pt x="1831" y="16783"/>
                    <a:pt x="2172" y="17254"/>
                  </a:cubicBezTo>
                </a:path>
              </a:pathLst>
            </a:custGeom>
            <a:noFill/>
            <a:ln w="57150" cap="flat">
              <a:solidFill>
                <a:srgbClr val="FFFF66"/>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grpSp>
      <p:sp>
        <p:nvSpPr>
          <p:cNvPr id="260100" name="Rectangle 8"/>
          <p:cNvSpPr>
            <a:spLocks/>
          </p:cNvSpPr>
          <p:nvPr/>
        </p:nvSpPr>
        <p:spPr bwMode="auto">
          <a:xfrm>
            <a:off x="228825" y="6324465"/>
            <a:ext cx="3251522" cy="279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506" bIns="0"/>
          <a:lstStyle/>
          <a:p>
            <a:pPr marL="35689" defTabSz="642585">
              <a:spcBef>
                <a:spcPts val="800"/>
              </a:spcBef>
            </a:pPr>
            <a:r>
              <a:rPr kumimoji="0" lang="en-US" altLang="ja-JP" sz="1200">
                <a:solidFill>
                  <a:srgbClr val="FFFFFF"/>
                </a:solidFill>
                <a:ea typeface="ヒラギノ明朝 ProN W3" charset="0"/>
                <a:cs typeface="Arial" charset="0"/>
                <a:sym typeface="Arial" charset="0"/>
              </a:rPr>
              <a:t>Bird</a:t>
            </a:r>
            <a:r>
              <a:rPr kumimoji="0" lang="ja-JP" altLang="en-US" sz="1200">
                <a:solidFill>
                  <a:srgbClr val="FFFFFF"/>
                </a:solidFill>
                <a:sym typeface="Arial" charset="0"/>
              </a:rPr>
              <a:t>’</a:t>
            </a:r>
            <a:r>
              <a:rPr kumimoji="0" lang="en-US" altLang="ja-JP" sz="1200">
                <a:solidFill>
                  <a:srgbClr val="FFFFFF"/>
                </a:solidFill>
                <a:ea typeface="ヒラギノ明朝 ProN W3" charset="0"/>
                <a:cs typeface="Arial" charset="0"/>
                <a:sym typeface="Arial" charset="0"/>
              </a:rPr>
              <a:t>s eye photo in Feb. 2008</a:t>
            </a:r>
          </a:p>
        </p:txBody>
      </p:sp>
      <p:grpSp>
        <p:nvGrpSpPr>
          <p:cNvPr id="260101" name="Group 12"/>
          <p:cNvGrpSpPr>
            <a:grpSpLocks/>
          </p:cNvGrpSpPr>
          <p:nvPr/>
        </p:nvGrpSpPr>
        <p:grpSpPr bwMode="auto">
          <a:xfrm>
            <a:off x="3713634" y="292448"/>
            <a:ext cx="2027039" cy="1722314"/>
            <a:chOff x="0" y="0"/>
            <a:chExt cx="1277" cy="1085"/>
          </a:xfrm>
        </p:grpSpPr>
        <p:sp>
          <p:nvSpPr>
            <p:cNvPr id="260114" name="Line 9"/>
            <p:cNvSpPr>
              <a:spLocks noChangeShapeType="1"/>
            </p:cNvSpPr>
            <p:nvPr/>
          </p:nvSpPr>
          <p:spPr bwMode="auto">
            <a:xfrm rot="10800000" flipH="1">
              <a:off x="0" y="785"/>
              <a:ext cx="778" cy="53"/>
            </a:xfrm>
            <a:prstGeom prst="line">
              <a:avLst/>
            </a:prstGeom>
            <a:noFill/>
            <a:ln w="57150">
              <a:solidFill>
                <a:srgbClr val="FFF9A0"/>
              </a:solidFill>
              <a:round/>
              <a:headEnd/>
              <a:tailEnd/>
            </a:ln>
            <a:extLst>
              <a:ext uri="{909E8E84-426E-40dd-AFC4-6F175D3DCCD1}">
                <a14:hiddenFill xmlns:a14="http://schemas.microsoft.com/office/drawing/2010/main" xmlns="">
                  <a:no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sp>
          <p:nvSpPr>
            <p:cNvPr id="260115" name="Line 10"/>
            <p:cNvSpPr>
              <a:spLocks noChangeShapeType="1"/>
            </p:cNvSpPr>
            <p:nvPr/>
          </p:nvSpPr>
          <p:spPr bwMode="auto">
            <a:xfrm flipH="1">
              <a:off x="0" y="0"/>
              <a:ext cx="37" cy="838"/>
            </a:xfrm>
            <a:prstGeom prst="line">
              <a:avLst/>
            </a:prstGeom>
            <a:noFill/>
            <a:ln w="57150">
              <a:solidFill>
                <a:srgbClr val="FFF9A0"/>
              </a:solidFill>
              <a:round/>
              <a:headEnd/>
              <a:tailEnd/>
            </a:ln>
            <a:extLst>
              <a:ext uri="{909E8E84-426E-40dd-AFC4-6F175D3DCCD1}">
                <a14:hiddenFill xmlns:a14="http://schemas.microsoft.com/office/drawing/2010/main" xmlns="">
                  <a:noFill/>
                </a14:hiddenFill>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sp>
          <p:nvSpPr>
            <p:cNvPr id="260116" name="Oval 11"/>
            <p:cNvSpPr>
              <a:spLocks/>
            </p:cNvSpPr>
            <p:nvPr/>
          </p:nvSpPr>
          <p:spPr bwMode="auto">
            <a:xfrm>
              <a:off x="605" y="768"/>
              <a:ext cx="672" cy="317"/>
            </a:xfrm>
            <a:prstGeom prst="ellipse">
              <a:avLst/>
            </a:prstGeom>
            <a:noFill/>
            <a:ln w="57150">
              <a:solidFill>
                <a:srgbClr val="FFF9A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defTabSz="642585"/>
              <a:endParaRPr kumimoji="0" lang="ja-JP" altLang="en-US">
                <a:solidFill>
                  <a:srgbClr val="000000"/>
                </a:solidFill>
                <a:ea typeface="ヒラギノ角ゴ ProN W3" charset="0"/>
                <a:cs typeface="ヒラギノ角ゴ ProN W3" charset="0"/>
                <a:sym typeface="Arial" charset="0"/>
              </a:endParaRPr>
            </a:p>
          </p:txBody>
        </p:sp>
      </p:grpSp>
      <p:pic>
        <p:nvPicPr>
          <p:cNvPr id="260102" name="Picture 1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89" y="55810"/>
            <a:ext cx="3339703" cy="977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3" name="Picture 1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10235" y="3743786"/>
            <a:ext cx="6427143" cy="1155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4" name="Picture 1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47725" y="1762497"/>
            <a:ext cx="6235155" cy="1155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5" name="Picture 16"/>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88503" y="3895590"/>
            <a:ext cx="5968380" cy="2807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6" name="Picture 1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235155" y="5370091"/>
            <a:ext cx="2717974" cy="1753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7" name="Picture 18"/>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260454" y="365001"/>
            <a:ext cx="2667744" cy="6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0108" name="Picture 19"/>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181452" y="1304851"/>
            <a:ext cx="3556248" cy="1155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444" name="Picture 20"/>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91529" y="3402211"/>
            <a:ext cx="9284643" cy="31622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03447" name="Group 23"/>
          <p:cNvGrpSpPr>
            <a:grpSpLocks/>
          </p:cNvGrpSpPr>
          <p:nvPr/>
        </p:nvGrpSpPr>
        <p:grpSpPr bwMode="auto">
          <a:xfrm>
            <a:off x="4218162" y="4400104"/>
            <a:ext cx="3124274" cy="712143"/>
            <a:chOff x="0" y="0"/>
            <a:chExt cx="1968" cy="448"/>
          </a:xfrm>
        </p:grpSpPr>
        <p:sp>
          <p:nvSpPr>
            <p:cNvPr id="260112" name="Freeform 21"/>
            <p:cNvSpPr>
              <a:spLocks/>
            </p:cNvSpPr>
            <p:nvPr/>
          </p:nvSpPr>
          <p:spPr bwMode="auto">
            <a:xfrm>
              <a:off x="56" y="112"/>
              <a:ext cx="1852" cy="12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0"/>
                  </a:moveTo>
                  <a:lnTo>
                    <a:pt x="3587" y="21600"/>
                  </a:lnTo>
                  <a:lnTo>
                    <a:pt x="21600" y="2040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642585"/>
              <a:endParaRPr lang="ja-JP" altLang="en-US" sz="2200">
                <a:solidFill>
                  <a:srgbClr val="424D43"/>
                </a:solidFill>
                <a:latin typeface="Palatino" charset="0"/>
                <a:ea typeface="ヒラギノ明朝 ProN W3" charset="0"/>
                <a:cs typeface="ヒラギノ明朝 ProN W3" charset="0"/>
                <a:sym typeface="Palatino" charset="0"/>
              </a:endParaRPr>
            </a:p>
          </p:txBody>
        </p:sp>
        <p:pic>
          <p:nvPicPr>
            <p:cNvPr id="260113" name="Picture 22"/>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1968" cy="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round/>
                  <a:headEnd/>
                  <a:tailEnd/>
                </a14:hiddenLine>
              </a:ext>
            </a:extLst>
          </p:spPr>
        </p:pic>
      </p:grpSp>
    </p:spTree>
    <p:extLst>
      <p:ext uri="{BB962C8B-B14F-4D97-AF65-F5344CB8AC3E}">
        <p14:creationId xmlns:p14="http://schemas.microsoft.com/office/powerpoint/2010/main" val="40853882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nodeType="clickEffect">
                                  <p:stCondLst>
                                    <p:cond delay="0"/>
                                  </p:stCondLst>
                                  <p:childTnLst>
                                    <p:set>
                                      <p:cBhvr>
                                        <p:cTn id="6" dur="1" fill="hold">
                                          <p:stCondLst>
                                            <p:cond delay="0"/>
                                          </p:stCondLst>
                                        </p:cTn>
                                        <p:tgtEl>
                                          <p:spTgt spid="103444"/>
                                        </p:tgtEl>
                                        <p:attrNameLst>
                                          <p:attrName>style.visibility</p:attrName>
                                        </p:attrNameLst>
                                      </p:cBhvr>
                                      <p:to>
                                        <p:strVal val="visible"/>
                                      </p:to>
                                    </p:set>
                                    <p:anim calcmode="lin" valueType="num">
                                      <p:cBhvr>
                                        <p:cTn id="7" dur="500" fill="hold"/>
                                        <p:tgtEl>
                                          <p:spTgt spid="103444"/>
                                        </p:tgtEl>
                                        <p:attrNameLst>
                                          <p:attrName>ppt_x</p:attrName>
                                        </p:attrNameLst>
                                      </p:cBhvr>
                                      <p:tavLst>
                                        <p:tav tm="0">
                                          <p:val>
                                            <p:strVal val="#ppt_x-#ppt_w/2"/>
                                          </p:val>
                                        </p:tav>
                                        <p:tav tm="100000">
                                          <p:val>
                                            <p:strVal val="#ppt_x"/>
                                          </p:val>
                                        </p:tav>
                                      </p:tavLst>
                                    </p:anim>
                                    <p:anim calcmode="lin" valueType="num">
                                      <p:cBhvr>
                                        <p:cTn id="8" dur="500" fill="hold"/>
                                        <p:tgtEl>
                                          <p:spTgt spid="103444"/>
                                        </p:tgtEl>
                                        <p:attrNameLst>
                                          <p:attrName>ppt_y</p:attrName>
                                        </p:attrNameLst>
                                      </p:cBhvr>
                                      <p:tavLst>
                                        <p:tav tm="0">
                                          <p:val>
                                            <p:strVal val="#ppt_y"/>
                                          </p:val>
                                        </p:tav>
                                        <p:tav tm="100000">
                                          <p:val>
                                            <p:strVal val="#ppt_y"/>
                                          </p:val>
                                        </p:tav>
                                      </p:tavLst>
                                    </p:anim>
                                    <p:anim calcmode="lin" valueType="num">
                                      <p:cBhvr>
                                        <p:cTn id="9" dur="500" fill="hold"/>
                                        <p:tgtEl>
                                          <p:spTgt spid="103444"/>
                                        </p:tgtEl>
                                        <p:attrNameLst>
                                          <p:attrName>ppt_w</p:attrName>
                                        </p:attrNameLst>
                                      </p:cBhvr>
                                      <p:tavLst>
                                        <p:tav tm="0">
                                          <p:val>
                                            <p:fltVal val="0"/>
                                          </p:val>
                                        </p:tav>
                                        <p:tav tm="100000">
                                          <p:val>
                                            <p:strVal val="#ppt_w"/>
                                          </p:val>
                                        </p:tav>
                                      </p:tavLst>
                                    </p:anim>
                                    <p:anim calcmode="lin" valueType="num">
                                      <p:cBhvr>
                                        <p:cTn id="10" dur="500" fill="hold"/>
                                        <p:tgtEl>
                                          <p:spTgt spid="103444"/>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03447"/>
                                        </p:tgtEl>
                                        <p:attrNameLst>
                                          <p:attrName>style.visibility</p:attrName>
                                        </p:attrNameLst>
                                      </p:cBhvr>
                                      <p:to>
                                        <p:strVal val="visible"/>
                                      </p:to>
                                    </p:set>
                                    <p:animEffect transition="in" filter="wipe(left)">
                                      <p:cBhvr>
                                        <p:cTn id="15" dur="500"/>
                                        <p:tgtEl>
                                          <p:spTgt spid="103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1" name="Picture 1"/>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7434" y="-26789"/>
            <a:ext cx="10510242" cy="7005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1122" name="Rectangle 2"/>
          <p:cNvSpPr>
            <a:spLocks/>
          </p:cNvSpPr>
          <p:nvPr/>
        </p:nvSpPr>
        <p:spPr bwMode="auto">
          <a:xfrm>
            <a:off x="6553276" y="6245214"/>
            <a:ext cx="2146473" cy="30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527" bIns="0"/>
          <a:lstStyle/>
          <a:p>
            <a:pPr marL="35691" algn="r" defTabSz="642651"/>
            <a:r>
              <a:rPr kumimoji="0" lang="en-US" altLang="ja-JP" sz="1400">
                <a:solidFill>
                  <a:srgbClr val="000000"/>
                </a:solidFill>
                <a:ea typeface="ヒラギノ明朝 ProN W3" charset="0"/>
                <a:cs typeface="Arial" charset="0"/>
                <a:sym typeface="Arial" charset="0"/>
              </a:rPr>
              <a:t>23</a:t>
            </a:r>
          </a:p>
        </p:txBody>
      </p:sp>
      <p:pic>
        <p:nvPicPr>
          <p:cNvPr id="104451" name="Picture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2797" y="3823036"/>
            <a:ext cx="3730377" cy="2767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4452" name="Rectangle 4"/>
          <p:cNvSpPr>
            <a:spLocks/>
          </p:cNvSpPr>
          <p:nvPr/>
        </p:nvSpPr>
        <p:spPr bwMode="auto">
          <a:xfrm>
            <a:off x="320366" y="4114353"/>
            <a:ext cx="3442395" cy="648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527" bIns="0"/>
          <a:lstStyle/>
          <a:p>
            <a:pPr marL="35691" defTabSz="642651"/>
            <a:r>
              <a:rPr kumimoji="0" lang="en-US" altLang="ja-JP" sz="1800">
                <a:solidFill>
                  <a:srgbClr val="FFFFFF"/>
                </a:solidFill>
                <a:ea typeface="ヒラギノ明朝 ProN W3" charset="0"/>
                <a:cs typeface="Arial" charset="0"/>
                <a:sym typeface="Arial" charset="0"/>
              </a:rPr>
              <a:t>Resonant Laser Ionization of Muonium (~10</a:t>
            </a:r>
            <a:r>
              <a:rPr kumimoji="0" lang="en-US" altLang="ja-JP" sz="1800" baseline="30000">
                <a:solidFill>
                  <a:srgbClr val="FFFFFF"/>
                </a:solidFill>
                <a:ea typeface="ヒラギノ明朝 ProN W3" charset="0"/>
                <a:cs typeface="Arial" charset="0"/>
                <a:sym typeface="Arial" charset="0"/>
              </a:rPr>
              <a:t>6</a:t>
            </a:r>
            <a:r>
              <a:rPr kumimoji="0" lang="en-US" altLang="ja-JP" sz="1800">
                <a:solidFill>
                  <a:srgbClr val="FFFFFF"/>
                </a:solidFill>
                <a:ea typeface="ヒラギノ明朝 ProN W3" charset="0"/>
                <a:cs typeface="Arial" charset="0"/>
                <a:sym typeface="Arial" charset="0"/>
              </a:rPr>
              <a:t> </a:t>
            </a:r>
            <a:r>
              <a:rPr kumimoji="0" lang="en-US" altLang="ja-JP" sz="1800">
                <a:solidFill>
                  <a:srgbClr val="FFFFFF"/>
                </a:solidFill>
                <a:latin typeface="Symbol" charset="0"/>
                <a:ea typeface="ヒラギノ明朝 ProN W3" charset="0"/>
                <a:cs typeface="Symbol" charset="0"/>
                <a:sym typeface="Symbol" charset="0"/>
              </a:rPr>
              <a:t>μ</a:t>
            </a:r>
            <a:r>
              <a:rPr kumimoji="0" lang="en-US" altLang="ja-JP" sz="1800" baseline="30000">
                <a:solidFill>
                  <a:srgbClr val="FFFFFF"/>
                </a:solidFill>
                <a:ea typeface="ヒラギノ明朝 ProN W3" charset="0"/>
                <a:cs typeface="Arial" charset="0"/>
                <a:sym typeface="Arial" charset="0"/>
              </a:rPr>
              <a:t>+</a:t>
            </a:r>
            <a:r>
              <a:rPr kumimoji="0" lang="en-US" altLang="ja-JP" sz="1800">
                <a:solidFill>
                  <a:srgbClr val="FFFFFF"/>
                </a:solidFill>
                <a:ea typeface="ヒラギノ明朝 ProN W3" charset="0"/>
                <a:cs typeface="Arial" charset="0"/>
                <a:sym typeface="Arial" charset="0"/>
              </a:rPr>
              <a:t>/s)</a:t>
            </a:r>
          </a:p>
        </p:txBody>
      </p:sp>
      <p:sp>
        <p:nvSpPr>
          <p:cNvPr id="104453" name="Rectangle 5"/>
          <p:cNvSpPr>
            <a:spLocks/>
          </p:cNvSpPr>
          <p:nvPr/>
        </p:nvSpPr>
        <p:spPr bwMode="auto">
          <a:xfrm>
            <a:off x="109389" y="1333873"/>
            <a:ext cx="2087314" cy="562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27" bIns="0">
            <a:spAutoFit/>
          </a:bodyPr>
          <a:lstStyle/>
          <a:p>
            <a:pPr marL="35691" defTabSz="642651"/>
            <a:r>
              <a:rPr kumimoji="0" lang="en-US" altLang="ja-JP" sz="1800">
                <a:solidFill>
                  <a:srgbClr val="FFFFFF"/>
                </a:solidFill>
                <a:ea typeface="ヒラギノ明朝 ProN W3" charset="0"/>
                <a:cs typeface="Arial" charset="0"/>
                <a:sym typeface="Arial" charset="0"/>
              </a:rPr>
              <a:t>3 GeV proton beam</a:t>
            </a:r>
          </a:p>
          <a:p>
            <a:pPr marL="35691" defTabSz="642651"/>
            <a:r>
              <a:rPr kumimoji="0" lang="en-US" altLang="ja-JP" sz="1800">
                <a:solidFill>
                  <a:srgbClr val="FFFFFF"/>
                </a:solidFill>
                <a:ea typeface="ヒラギノ明朝 ProN W3" charset="0"/>
                <a:cs typeface="Arial" charset="0"/>
                <a:sym typeface="Arial" charset="0"/>
              </a:rPr>
              <a:t> ( 333 uA)</a:t>
            </a:r>
          </a:p>
        </p:txBody>
      </p:sp>
      <p:sp>
        <p:nvSpPr>
          <p:cNvPr id="104454" name="Rectangle 6"/>
          <p:cNvSpPr>
            <a:spLocks/>
          </p:cNvSpPr>
          <p:nvPr/>
        </p:nvSpPr>
        <p:spPr bwMode="auto">
          <a:xfrm>
            <a:off x="825997" y="1989088"/>
            <a:ext cx="2152055" cy="562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27" bIns="0">
            <a:spAutoFit/>
          </a:bodyPr>
          <a:lstStyle/>
          <a:p>
            <a:pPr marL="35691" defTabSz="642651"/>
            <a:r>
              <a:rPr kumimoji="0" lang="en-US" altLang="ja-JP" sz="1800">
                <a:solidFill>
                  <a:srgbClr val="FFFFFF"/>
                </a:solidFill>
                <a:ea typeface="ヒラギノ明朝 ProN W3" charset="0"/>
                <a:cs typeface="Arial" charset="0"/>
                <a:sym typeface="Arial" charset="0"/>
              </a:rPr>
              <a:t>Surface muon beam </a:t>
            </a:r>
            <a:endParaRPr kumimoji="0" lang="en-US" altLang="ja-JP">
              <a:solidFill>
                <a:srgbClr val="000000"/>
              </a:solidFill>
              <a:ea typeface="ヒラギノ明朝 ProN W3" charset="0"/>
              <a:cs typeface="Arial" charset="0"/>
              <a:sym typeface="Arial" charset="0"/>
            </a:endParaRPr>
          </a:p>
          <a:p>
            <a:pPr marL="35691" defTabSz="642651"/>
            <a:r>
              <a:rPr kumimoji="0" lang="en-US" altLang="ja-JP" sz="1800">
                <a:solidFill>
                  <a:srgbClr val="FFFFFF"/>
                </a:solidFill>
                <a:ea typeface="ヒラギノ明朝 ProN W3" charset="0"/>
                <a:cs typeface="Arial" charset="0"/>
                <a:sym typeface="Arial" charset="0"/>
              </a:rPr>
              <a:t>(28 MeV/c, 4x10</a:t>
            </a:r>
            <a:r>
              <a:rPr kumimoji="0" lang="en-US" altLang="ja-JP" sz="1800" baseline="30000">
                <a:solidFill>
                  <a:srgbClr val="FFFFFF"/>
                </a:solidFill>
                <a:ea typeface="ヒラギノ明朝 ProN W3" charset="0"/>
                <a:cs typeface="Arial" charset="0"/>
                <a:sym typeface="Arial" charset="0"/>
              </a:rPr>
              <a:t>8</a:t>
            </a:r>
            <a:r>
              <a:rPr kumimoji="0" lang="en-US" altLang="ja-JP" sz="1800">
                <a:solidFill>
                  <a:srgbClr val="FFFFFF"/>
                </a:solidFill>
                <a:ea typeface="ヒラギノ明朝 ProN W3" charset="0"/>
                <a:cs typeface="Arial" charset="0"/>
                <a:sym typeface="Arial" charset="0"/>
              </a:rPr>
              <a:t>/s)</a:t>
            </a:r>
          </a:p>
        </p:txBody>
      </p:sp>
      <p:sp>
        <p:nvSpPr>
          <p:cNvPr id="104455" name="Rectangle 7"/>
          <p:cNvSpPr>
            <a:spLocks/>
          </p:cNvSpPr>
          <p:nvPr/>
        </p:nvSpPr>
        <p:spPr bwMode="auto">
          <a:xfrm>
            <a:off x="2887638" y="2507010"/>
            <a:ext cx="2191122" cy="562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27" bIns="0">
            <a:spAutoFit/>
          </a:bodyPr>
          <a:lstStyle/>
          <a:p>
            <a:pPr marL="35691" defTabSz="642651"/>
            <a:r>
              <a:rPr kumimoji="0" lang="en-US" altLang="ja-JP" sz="1800">
                <a:solidFill>
                  <a:srgbClr val="FFFFFF"/>
                </a:solidFill>
                <a:ea typeface="ヒラギノ明朝 ProN W3" charset="0"/>
                <a:cs typeface="Arial" charset="0"/>
                <a:sym typeface="Arial" charset="0"/>
              </a:rPr>
              <a:t>Muonium Production </a:t>
            </a:r>
          </a:p>
          <a:p>
            <a:pPr marL="35691" defTabSz="642651"/>
            <a:r>
              <a:rPr kumimoji="0" lang="en-US" altLang="ja-JP" sz="1800">
                <a:solidFill>
                  <a:srgbClr val="FFFFFF"/>
                </a:solidFill>
                <a:ea typeface="ヒラギノ明朝 ProN W3" charset="0"/>
                <a:cs typeface="Arial" charset="0"/>
                <a:sym typeface="Arial" charset="0"/>
              </a:rPr>
              <a:t>(300 K ~ 25 meV)</a:t>
            </a:r>
          </a:p>
        </p:txBody>
      </p:sp>
      <p:pic>
        <p:nvPicPr>
          <p:cNvPr id="104456" name="Picture 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62750" y="-55811"/>
            <a:ext cx="3783955" cy="328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4457" name="Rectangle 9"/>
          <p:cNvSpPr>
            <a:spLocks/>
          </p:cNvSpPr>
          <p:nvPr/>
        </p:nvSpPr>
        <p:spPr bwMode="auto">
          <a:xfrm>
            <a:off x="5650273" y="2707928"/>
            <a:ext cx="3285009" cy="562570"/>
          </a:xfrm>
          <a:prstGeom prst="rect">
            <a:avLst/>
          </a:prstGeom>
          <a:solidFill>
            <a:srgbClr val="7F7F7F"/>
          </a:solidFill>
          <a:ln w="38100" cap="flat">
            <a:solidFill>
              <a:srgbClr val="9ED3D7"/>
            </a:solidFill>
            <a:prstDash val="solid"/>
            <a:miter lim="800000"/>
            <a:headEnd type="none" w="med" len="med"/>
            <a:tailEnd type="none" w="med" len="med"/>
          </a:ln>
          <a:effectLst>
            <a:outerShdw blurRad="38100" dist="25399" dir="5400000" algn="ctr" rotWithShape="0">
              <a:schemeClr val="bg2">
                <a:alpha val="37999"/>
              </a:schemeClr>
            </a:outerShdw>
          </a:effectLst>
        </p:spPr>
        <p:txBody>
          <a:bodyPr wrap="none" lIns="0" tIns="0" rIns="40527" bIns="0">
            <a:spAutoFit/>
          </a:bodyPr>
          <a:lstStyle/>
          <a:p>
            <a:pPr marL="39618" defTabSz="642651">
              <a:defRPr/>
            </a:pPr>
            <a:r>
              <a:rPr kumimoji="0" lang="en-US" altLang="ja-JP" sz="1800">
                <a:solidFill>
                  <a:srgbClr val="FFFFFF"/>
                </a:solidFill>
                <a:cs typeface="Arial" charset="0"/>
                <a:sym typeface="Arial" charset="0"/>
              </a:rPr>
              <a:t>Super Precision Magnetic Field</a:t>
            </a:r>
          </a:p>
          <a:p>
            <a:pPr marL="39618" defTabSz="642651">
              <a:defRPr/>
            </a:pPr>
            <a:r>
              <a:rPr kumimoji="0" lang="en-US" altLang="ja-JP" sz="1800">
                <a:solidFill>
                  <a:srgbClr val="FFFFFF"/>
                </a:solidFill>
                <a:cs typeface="Arial" charset="0"/>
                <a:sym typeface="Arial" charset="0"/>
              </a:rPr>
              <a:t>(3T, ~1ppm local precision)</a:t>
            </a:r>
          </a:p>
        </p:txBody>
      </p:sp>
      <p:pic>
        <p:nvPicPr>
          <p:cNvPr id="261130" name="Picture 10"/>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18099" y="5620136"/>
            <a:ext cx="5591100" cy="110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4459" name="Rectangle 11"/>
          <p:cNvSpPr>
            <a:spLocks/>
          </p:cNvSpPr>
          <p:nvPr/>
        </p:nvSpPr>
        <p:spPr bwMode="auto">
          <a:xfrm>
            <a:off x="3886660" y="1295921"/>
            <a:ext cx="1582787" cy="281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27" bIns="0">
            <a:spAutoFit/>
          </a:bodyPr>
          <a:lstStyle/>
          <a:p>
            <a:pPr marL="35691" defTabSz="642651"/>
            <a:r>
              <a:rPr kumimoji="0" lang="en-US" altLang="ja-JP" sz="1800">
                <a:solidFill>
                  <a:srgbClr val="FFFFFF"/>
                </a:solidFill>
                <a:ea typeface="ヒラギノ明朝 ProN W3" charset="0"/>
                <a:cs typeface="Arial" charset="0"/>
                <a:sym typeface="Arial" charset="0"/>
              </a:rPr>
              <a:t>Silicon Tracker</a:t>
            </a:r>
          </a:p>
        </p:txBody>
      </p:sp>
      <p:sp>
        <p:nvSpPr>
          <p:cNvPr id="104460" name="AutoShape 12"/>
          <p:cNvSpPr>
            <a:spLocks/>
          </p:cNvSpPr>
          <p:nvPr/>
        </p:nvSpPr>
        <p:spPr bwMode="auto">
          <a:xfrm>
            <a:off x="5827738" y="1458901"/>
            <a:ext cx="1106165" cy="369465"/>
          </a:xfrm>
          <a:prstGeom prst="rightArrow">
            <a:avLst>
              <a:gd name="adj1" fmla="val 50000"/>
              <a:gd name="adj2" fmla="val 49995"/>
            </a:avLst>
          </a:prstGeom>
          <a:gradFill rotWithShape="0">
            <a:gsLst>
              <a:gs pos="0">
                <a:srgbClr val="AFE0E4"/>
              </a:gs>
              <a:gs pos="20000">
                <a:srgbClr val="AFDEE2"/>
              </a:gs>
              <a:gs pos="100000">
                <a:srgbClr val="85AAAD"/>
              </a:gs>
            </a:gsLst>
            <a:lin ang="5400000" scaled="1"/>
          </a:gradFill>
          <a:ln w="9525" cap="flat">
            <a:solidFill>
              <a:srgbClr val="B6DCDF"/>
            </a:solidFill>
            <a:prstDash val="solid"/>
            <a:miter lim="800000"/>
            <a:headEnd type="none" w="med" len="med"/>
            <a:tailEnd type="none" w="med" len="med"/>
          </a:ln>
          <a:effectLst>
            <a:outerShdw blurRad="12700" dist="25399" dir="5400000" algn="ctr" rotWithShape="0">
              <a:schemeClr val="bg2">
                <a:alpha val="34998"/>
              </a:schemeClr>
            </a:outerShdw>
          </a:effectLst>
        </p:spPr>
        <p:txBody>
          <a:bodyPr lIns="0" tIns="0" rIns="0" bIns="0"/>
          <a:lstStyle/>
          <a:p>
            <a:pPr defTabSz="642651">
              <a:defRPr/>
            </a:pPr>
            <a:endParaRPr kumimoji="0" lang="ja-JP" altLang="en-US">
              <a:solidFill>
                <a:srgbClr val="000000"/>
              </a:solidFill>
              <a:ea typeface="ヒラギノ角ゴ ProN W3" charset="0"/>
              <a:cs typeface="ヒラギノ角ゴ ProN W3" charset="0"/>
              <a:sym typeface="Arial" charset="0"/>
            </a:endParaRPr>
          </a:p>
        </p:txBody>
      </p:sp>
      <p:sp>
        <p:nvSpPr>
          <p:cNvPr id="104461" name="Rectangle 13"/>
          <p:cNvSpPr>
            <a:spLocks/>
          </p:cNvSpPr>
          <p:nvPr/>
        </p:nvSpPr>
        <p:spPr bwMode="auto">
          <a:xfrm>
            <a:off x="6553275" y="2068339"/>
            <a:ext cx="1664270" cy="281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27" bIns="0">
            <a:spAutoFit/>
          </a:bodyPr>
          <a:lstStyle/>
          <a:p>
            <a:pPr marL="35691" defTabSz="642651"/>
            <a:r>
              <a:rPr kumimoji="0" lang="en-US" altLang="ja-JP" sz="1800">
                <a:solidFill>
                  <a:srgbClr val="FFFFFF"/>
                </a:solidFill>
                <a:ea typeface="ヒラギノ明朝 ProN W3" charset="0"/>
                <a:cs typeface="Arial" charset="0"/>
                <a:sym typeface="Arial" charset="0"/>
              </a:rPr>
              <a:t>66 cm diameter</a:t>
            </a:r>
          </a:p>
        </p:txBody>
      </p:sp>
      <p:grpSp>
        <p:nvGrpSpPr>
          <p:cNvPr id="104465" name="Group 17"/>
          <p:cNvGrpSpPr>
            <a:grpSpLocks/>
          </p:cNvGrpSpPr>
          <p:nvPr/>
        </p:nvGrpSpPr>
        <p:grpSpPr bwMode="auto">
          <a:xfrm>
            <a:off x="7084592" y="1663168"/>
            <a:ext cx="689818" cy="479971"/>
            <a:chOff x="0" y="0"/>
            <a:chExt cx="434" cy="302"/>
          </a:xfrm>
        </p:grpSpPr>
        <p:sp>
          <p:nvSpPr>
            <p:cNvPr id="104462" name="Line 14"/>
            <p:cNvSpPr>
              <a:spLocks noChangeShapeType="1"/>
            </p:cNvSpPr>
            <p:nvPr/>
          </p:nvSpPr>
          <p:spPr bwMode="auto">
            <a:xfrm flipH="1">
              <a:off x="0" y="0"/>
              <a:ext cx="1" cy="294"/>
            </a:xfrm>
            <a:prstGeom prst="line">
              <a:avLst/>
            </a:prstGeom>
            <a:noFill/>
            <a:ln w="25400" cap="flat">
              <a:solidFill>
                <a:srgbClr val="BBE0E3"/>
              </a:solidFill>
              <a:prstDash val="solid"/>
              <a:round/>
              <a:headEnd type="none" w="med" len="med"/>
              <a:tailEnd type="none" w="med" len="med"/>
            </a:ln>
            <a:effectLst>
              <a:outerShdw blurRad="127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defTabSz="642651">
                <a:defRPr/>
              </a:pPr>
              <a:endParaRPr kumimoji="0" lang="ja-JP" altLang="en-US">
                <a:solidFill>
                  <a:srgbClr val="000000"/>
                </a:solidFill>
                <a:ea typeface="ヒラギノ角ゴ ProN W3" charset="0"/>
                <a:cs typeface="ヒラギノ角ゴ ProN W3" charset="0"/>
                <a:sym typeface="Arial" charset="0"/>
              </a:endParaRPr>
            </a:p>
          </p:txBody>
        </p:sp>
        <p:sp>
          <p:nvSpPr>
            <p:cNvPr id="104463" name="Line 15"/>
            <p:cNvSpPr>
              <a:spLocks noChangeShapeType="1"/>
            </p:cNvSpPr>
            <p:nvPr/>
          </p:nvSpPr>
          <p:spPr bwMode="auto">
            <a:xfrm flipH="1">
              <a:off x="432" y="6"/>
              <a:ext cx="2" cy="296"/>
            </a:xfrm>
            <a:prstGeom prst="line">
              <a:avLst/>
            </a:prstGeom>
            <a:noFill/>
            <a:ln w="25400" cap="flat">
              <a:solidFill>
                <a:srgbClr val="BBE0E3"/>
              </a:solidFill>
              <a:prstDash val="solid"/>
              <a:round/>
              <a:headEnd type="none" w="med" len="med"/>
              <a:tailEnd type="none" w="med" len="med"/>
            </a:ln>
            <a:effectLst>
              <a:outerShdw blurRad="127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defTabSz="642651">
                <a:defRPr/>
              </a:pPr>
              <a:endParaRPr kumimoji="0" lang="ja-JP" altLang="en-US">
                <a:solidFill>
                  <a:srgbClr val="000000"/>
                </a:solidFill>
                <a:ea typeface="ヒラギノ角ゴ ProN W3" charset="0"/>
                <a:cs typeface="ヒラギノ角ゴ ProN W3" charset="0"/>
                <a:sym typeface="Arial" charset="0"/>
              </a:endParaRPr>
            </a:p>
          </p:txBody>
        </p:sp>
        <p:sp>
          <p:nvSpPr>
            <p:cNvPr id="104464" name="Line 16"/>
            <p:cNvSpPr>
              <a:spLocks noChangeShapeType="1"/>
            </p:cNvSpPr>
            <p:nvPr/>
          </p:nvSpPr>
          <p:spPr bwMode="auto">
            <a:xfrm>
              <a:off x="0" y="198"/>
              <a:ext cx="432" cy="0"/>
            </a:xfrm>
            <a:prstGeom prst="line">
              <a:avLst/>
            </a:prstGeom>
            <a:noFill/>
            <a:ln w="25400" cap="flat">
              <a:solidFill>
                <a:srgbClr val="BBE0E3"/>
              </a:solidFill>
              <a:prstDash val="solid"/>
              <a:round/>
              <a:headEnd type="arrow" w="med" len="med"/>
              <a:tailEnd type="arrow" w="med" len="med"/>
            </a:ln>
            <a:effectLst>
              <a:outerShdw blurRad="127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defTabSz="642651">
                <a:defRPr/>
              </a:pPr>
              <a:endParaRPr kumimoji="0" lang="ja-JP" altLang="en-US">
                <a:solidFill>
                  <a:srgbClr val="000000"/>
                </a:solidFill>
                <a:ea typeface="ヒラギノ角ゴ ProN W3" charset="0"/>
                <a:cs typeface="ヒラギノ角ゴ ProN W3" charset="0"/>
                <a:sym typeface="Arial" charset="0"/>
              </a:endParaRPr>
            </a:p>
          </p:txBody>
        </p:sp>
      </p:grpSp>
      <p:pic>
        <p:nvPicPr>
          <p:cNvPr id="19" name="Picture 22"/>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03610" y="80368"/>
            <a:ext cx="4701480" cy="3343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0" name="Group 29"/>
          <p:cNvGrpSpPr>
            <a:grpSpLocks/>
          </p:cNvGrpSpPr>
          <p:nvPr/>
        </p:nvGrpSpPr>
        <p:grpSpPr bwMode="auto">
          <a:xfrm>
            <a:off x="1785938" y="1223367"/>
            <a:ext cx="1542604" cy="1242343"/>
            <a:chOff x="0" y="0"/>
            <a:chExt cx="1382" cy="1113"/>
          </a:xfrm>
        </p:grpSpPr>
        <p:pic>
          <p:nvPicPr>
            <p:cNvPr id="261142" name="Picture 2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1382" cy="1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1143" name="Rectangle 28"/>
            <p:cNvSpPr>
              <a:spLocks/>
            </p:cNvSpPr>
            <p:nvPr/>
          </p:nvSpPr>
          <p:spPr bwMode="auto">
            <a:xfrm>
              <a:off x="40" y="36"/>
              <a:ext cx="1132" cy="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57799" bIns="0">
              <a:spAutoFit/>
            </a:bodyPr>
            <a:lstStyle/>
            <a:p>
              <a:pPr marL="35691" defTabSz="642651"/>
              <a:r>
                <a:rPr kumimoji="0" lang="en-US" altLang="ja-JP" sz="6500">
                  <a:solidFill>
                    <a:srgbClr val="000000"/>
                  </a:solidFill>
                  <a:ea typeface="ヒラギノ明朝 ProN W3" charset="0"/>
                  <a:cs typeface="Arial" charset="0"/>
                  <a:sym typeface="Arial" charset="0"/>
                </a:rPr>
                <a:t>g-2</a:t>
              </a:r>
            </a:p>
          </p:txBody>
        </p:sp>
      </p:grpSp>
      <p:pic>
        <p:nvPicPr>
          <p:cNvPr id="23" name="Picture 23"/>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272857" y="3348633"/>
            <a:ext cx="4718224" cy="3452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4" name="Group 26"/>
          <p:cNvGrpSpPr>
            <a:grpSpLocks/>
          </p:cNvGrpSpPr>
          <p:nvPr/>
        </p:nvGrpSpPr>
        <p:grpSpPr bwMode="auto">
          <a:xfrm>
            <a:off x="5674816" y="4412383"/>
            <a:ext cx="2193355" cy="1238994"/>
            <a:chOff x="0" y="0"/>
            <a:chExt cx="1965" cy="1109"/>
          </a:xfrm>
        </p:grpSpPr>
        <p:pic>
          <p:nvPicPr>
            <p:cNvPr id="261140" name="Picture 2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965" cy="1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1141" name="Rectangle 25"/>
            <p:cNvSpPr>
              <a:spLocks/>
            </p:cNvSpPr>
            <p:nvPr/>
          </p:nvSpPr>
          <p:spPr bwMode="auto">
            <a:xfrm>
              <a:off x="35" y="36"/>
              <a:ext cx="1712" cy="8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57799" bIns="0">
              <a:spAutoFit/>
            </a:bodyPr>
            <a:lstStyle/>
            <a:p>
              <a:pPr marL="35691" defTabSz="642651"/>
              <a:r>
                <a:rPr kumimoji="0" lang="en-US" altLang="ja-JP" sz="6500">
                  <a:solidFill>
                    <a:srgbClr val="000000"/>
                  </a:solidFill>
                  <a:ea typeface="ヒラギノ明朝 ProN W3" charset="0"/>
                  <a:cs typeface="Arial" charset="0"/>
                  <a:sym typeface="Arial" charset="0"/>
                </a:rPr>
                <a:t>EDM</a:t>
              </a:r>
            </a:p>
          </p:txBody>
        </p:sp>
      </p:grpSp>
    </p:spTree>
    <p:extLst>
      <p:ext uri="{BB962C8B-B14F-4D97-AF65-F5344CB8AC3E}">
        <p14:creationId xmlns:p14="http://schemas.microsoft.com/office/powerpoint/2010/main" val="3000129731"/>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4453"/>
                                        </p:tgtEl>
                                        <p:attrNameLst>
                                          <p:attrName>style.visibility</p:attrName>
                                        </p:attrNameLst>
                                      </p:cBhvr>
                                      <p:to>
                                        <p:strVal val="visible"/>
                                      </p:to>
                                    </p:set>
                                    <p:anim calcmode="lin" valueType="num">
                                      <p:cBhvr additive="base">
                                        <p:cTn id="7" dur="500" fill="hold"/>
                                        <p:tgtEl>
                                          <p:spTgt spid="104453"/>
                                        </p:tgtEl>
                                        <p:attrNameLst>
                                          <p:attrName>ppt_x</p:attrName>
                                        </p:attrNameLst>
                                      </p:cBhvr>
                                      <p:tavLst>
                                        <p:tav tm="0">
                                          <p:val>
                                            <p:strVal val="1+#ppt_w/2"/>
                                          </p:val>
                                        </p:tav>
                                        <p:tav tm="100000">
                                          <p:val>
                                            <p:strVal val="#ppt_x"/>
                                          </p:val>
                                        </p:tav>
                                      </p:tavLst>
                                    </p:anim>
                                    <p:anim calcmode="lin" valueType="num">
                                      <p:cBhvr additive="base">
                                        <p:cTn id="8" dur="500" fill="hold"/>
                                        <p:tgtEl>
                                          <p:spTgt spid="10445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4454"/>
                                        </p:tgtEl>
                                        <p:attrNameLst>
                                          <p:attrName>style.visibility</p:attrName>
                                        </p:attrNameLst>
                                      </p:cBhvr>
                                      <p:to>
                                        <p:strVal val="visible"/>
                                      </p:to>
                                    </p:set>
                                    <p:anim calcmode="lin" valueType="num">
                                      <p:cBhvr additive="base">
                                        <p:cTn id="13" dur="500" fill="hold"/>
                                        <p:tgtEl>
                                          <p:spTgt spid="104454"/>
                                        </p:tgtEl>
                                        <p:attrNameLst>
                                          <p:attrName>ppt_x</p:attrName>
                                        </p:attrNameLst>
                                      </p:cBhvr>
                                      <p:tavLst>
                                        <p:tav tm="0">
                                          <p:val>
                                            <p:strVal val="1+#ppt_w/2"/>
                                          </p:val>
                                        </p:tav>
                                        <p:tav tm="100000">
                                          <p:val>
                                            <p:strVal val="#ppt_x"/>
                                          </p:val>
                                        </p:tav>
                                      </p:tavLst>
                                    </p:anim>
                                    <p:anim calcmode="lin" valueType="num">
                                      <p:cBhvr additive="base">
                                        <p:cTn id="14" dur="500" fill="hold"/>
                                        <p:tgtEl>
                                          <p:spTgt spid="10445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4455"/>
                                        </p:tgtEl>
                                        <p:attrNameLst>
                                          <p:attrName>style.visibility</p:attrName>
                                        </p:attrNameLst>
                                      </p:cBhvr>
                                      <p:to>
                                        <p:strVal val="visible"/>
                                      </p:to>
                                    </p:set>
                                    <p:anim calcmode="lin" valueType="num">
                                      <p:cBhvr additive="base">
                                        <p:cTn id="19" dur="500" fill="hold"/>
                                        <p:tgtEl>
                                          <p:spTgt spid="104455"/>
                                        </p:tgtEl>
                                        <p:attrNameLst>
                                          <p:attrName>ppt_x</p:attrName>
                                        </p:attrNameLst>
                                      </p:cBhvr>
                                      <p:tavLst>
                                        <p:tav tm="0">
                                          <p:val>
                                            <p:strVal val="1+#ppt_w/2"/>
                                          </p:val>
                                        </p:tav>
                                        <p:tav tm="100000">
                                          <p:val>
                                            <p:strVal val="#ppt_x"/>
                                          </p:val>
                                        </p:tav>
                                      </p:tavLst>
                                    </p:anim>
                                    <p:anim calcmode="lin" valueType="num">
                                      <p:cBhvr additive="base">
                                        <p:cTn id="20" dur="500" fill="hold"/>
                                        <p:tgtEl>
                                          <p:spTgt spid="10445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104451"/>
                                        </p:tgtEl>
                                        <p:attrNameLst>
                                          <p:attrName>style.visibility</p:attrName>
                                        </p:attrNameLst>
                                      </p:cBhvr>
                                      <p:to>
                                        <p:strVal val="visible"/>
                                      </p:to>
                                    </p:set>
                                    <p:anim calcmode="lin" valueType="num">
                                      <p:cBhvr>
                                        <p:cTn id="25" dur="500" fill="hold"/>
                                        <p:tgtEl>
                                          <p:spTgt spid="104451"/>
                                        </p:tgtEl>
                                        <p:attrNameLst>
                                          <p:attrName>ppt_w</p:attrName>
                                        </p:attrNameLst>
                                      </p:cBhvr>
                                      <p:tavLst>
                                        <p:tav tm="0">
                                          <p:val>
                                            <p:fltVal val="0"/>
                                          </p:val>
                                        </p:tav>
                                        <p:tav tm="100000">
                                          <p:val>
                                            <p:strVal val="#ppt_w"/>
                                          </p:val>
                                        </p:tav>
                                      </p:tavLst>
                                    </p:anim>
                                    <p:anim calcmode="lin" valueType="num">
                                      <p:cBhvr>
                                        <p:cTn id="26" dur="500" fill="hold"/>
                                        <p:tgtEl>
                                          <p:spTgt spid="104451"/>
                                        </p:tgtEl>
                                        <p:attrNameLst>
                                          <p:attrName>ppt_h</p:attrName>
                                        </p:attrNameLst>
                                      </p:cBhvr>
                                      <p:tavLst>
                                        <p:tav tm="0">
                                          <p:val>
                                            <p:fltVal val="0"/>
                                          </p:val>
                                        </p:tav>
                                        <p:tav tm="100000">
                                          <p:val>
                                            <p:strVal val="#ppt_h"/>
                                          </p:val>
                                        </p:tav>
                                      </p:tavLst>
                                    </p:anim>
                                  </p:childTnLst>
                                </p:cTn>
                              </p:par>
                            </p:childTnLst>
                          </p:cTn>
                        </p:par>
                        <p:par>
                          <p:cTn id="27" fill="hold" nodeType="afterGroup">
                            <p:stCondLst>
                              <p:cond delay="500"/>
                            </p:stCondLst>
                            <p:childTnLst>
                              <p:par>
                                <p:cTn id="28" presetID="2" presetClass="entr" presetSubtype="4" fill="hold" grpId="0" nodeType="afterEffect">
                                  <p:stCondLst>
                                    <p:cond delay="500"/>
                                  </p:stCondLst>
                                  <p:childTnLst>
                                    <p:set>
                                      <p:cBhvr>
                                        <p:cTn id="29" dur="1" fill="hold">
                                          <p:stCondLst>
                                            <p:cond delay="0"/>
                                          </p:stCondLst>
                                        </p:cTn>
                                        <p:tgtEl>
                                          <p:spTgt spid="104452"/>
                                        </p:tgtEl>
                                        <p:attrNameLst>
                                          <p:attrName>style.visibility</p:attrName>
                                        </p:attrNameLst>
                                      </p:cBhvr>
                                      <p:to>
                                        <p:strVal val="visible"/>
                                      </p:to>
                                    </p:set>
                                    <p:anim calcmode="lin" valueType="num">
                                      <p:cBhvr additive="base">
                                        <p:cTn id="30" dur="500" fill="hold"/>
                                        <p:tgtEl>
                                          <p:spTgt spid="104452"/>
                                        </p:tgtEl>
                                        <p:attrNameLst>
                                          <p:attrName>ppt_x</p:attrName>
                                        </p:attrNameLst>
                                      </p:cBhvr>
                                      <p:tavLst>
                                        <p:tav tm="0">
                                          <p:val>
                                            <p:strVal val="#ppt_x"/>
                                          </p:val>
                                        </p:tav>
                                        <p:tav tm="100000">
                                          <p:val>
                                            <p:strVal val="#ppt_x"/>
                                          </p:val>
                                        </p:tav>
                                      </p:tavLst>
                                    </p:anim>
                                    <p:anim calcmode="lin" valueType="num">
                                      <p:cBhvr additive="base">
                                        <p:cTn id="31" dur="500" fill="hold"/>
                                        <p:tgtEl>
                                          <p:spTgt spid="104452"/>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3" presetClass="entr" presetSubtype="16" fill="hold" nodeType="clickEffect">
                                  <p:stCondLst>
                                    <p:cond delay="0"/>
                                  </p:stCondLst>
                                  <p:childTnLst>
                                    <p:set>
                                      <p:cBhvr>
                                        <p:cTn id="35" dur="1" fill="hold">
                                          <p:stCondLst>
                                            <p:cond delay="0"/>
                                          </p:stCondLst>
                                        </p:cTn>
                                        <p:tgtEl>
                                          <p:spTgt spid="104456"/>
                                        </p:tgtEl>
                                        <p:attrNameLst>
                                          <p:attrName>style.visibility</p:attrName>
                                        </p:attrNameLst>
                                      </p:cBhvr>
                                      <p:to>
                                        <p:strVal val="visible"/>
                                      </p:to>
                                    </p:set>
                                    <p:anim calcmode="lin" valueType="num">
                                      <p:cBhvr>
                                        <p:cTn id="36" dur="500" fill="hold"/>
                                        <p:tgtEl>
                                          <p:spTgt spid="104456"/>
                                        </p:tgtEl>
                                        <p:attrNameLst>
                                          <p:attrName>ppt_w</p:attrName>
                                        </p:attrNameLst>
                                      </p:cBhvr>
                                      <p:tavLst>
                                        <p:tav tm="0">
                                          <p:val>
                                            <p:fltVal val="0"/>
                                          </p:val>
                                        </p:tav>
                                        <p:tav tm="100000">
                                          <p:val>
                                            <p:strVal val="#ppt_w"/>
                                          </p:val>
                                        </p:tav>
                                      </p:tavLst>
                                    </p:anim>
                                    <p:anim calcmode="lin" valueType="num">
                                      <p:cBhvr>
                                        <p:cTn id="37" dur="500" fill="hold"/>
                                        <p:tgtEl>
                                          <p:spTgt spid="104456"/>
                                        </p:tgtEl>
                                        <p:attrNameLst>
                                          <p:attrName>ppt_h</p:attrName>
                                        </p:attrNameLst>
                                      </p:cBhvr>
                                      <p:tavLst>
                                        <p:tav tm="0">
                                          <p:val>
                                            <p:fltVal val="0"/>
                                          </p:val>
                                        </p:tav>
                                        <p:tav tm="100000">
                                          <p:val>
                                            <p:strVal val="#ppt_h"/>
                                          </p:val>
                                        </p:tav>
                                      </p:tavLst>
                                    </p:anim>
                                  </p:childTnLst>
                                </p:cTn>
                              </p:par>
                            </p:childTnLst>
                          </p:cTn>
                        </p:par>
                        <p:par>
                          <p:cTn id="38" fill="hold" nodeType="afterGroup">
                            <p:stCondLst>
                              <p:cond delay="500"/>
                            </p:stCondLst>
                            <p:childTnLst>
                              <p:par>
                                <p:cTn id="39" presetID="2" presetClass="entr" presetSubtype="4" fill="hold" grpId="0" nodeType="afterEffect">
                                  <p:stCondLst>
                                    <p:cond delay="500"/>
                                  </p:stCondLst>
                                  <p:childTnLst>
                                    <p:set>
                                      <p:cBhvr>
                                        <p:cTn id="40" dur="1" fill="hold">
                                          <p:stCondLst>
                                            <p:cond delay="0"/>
                                          </p:stCondLst>
                                        </p:cTn>
                                        <p:tgtEl>
                                          <p:spTgt spid="104457"/>
                                        </p:tgtEl>
                                        <p:attrNameLst>
                                          <p:attrName>style.visibility</p:attrName>
                                        </p:attrNameLst>
                                      </p:cBhvr>
                                      <p:to>
                                        <p:strVal val="visible"/>
                                      </p:to>
                                    </p:set>
                                    <p:anim calcmode="lin" valueType="num">
                                      <p:cBhvr additive="base">
                                        <p:cTn id="41" dur="500" fill="hold"/>
                                        <p:tgtEl>
                                          <p:spTgt spid="104457"/>
                                        </p:tgtEl>
                                        <p:attrNameLst>
                                          <p:attrName>ppt_x</p:attrName>
                                        </p:attrNameLst>
                                      </p:cBhvr>
                                      <p:tavLst>
                                        <p:tav tm="0">
                                          <p:val>
                                            <p:strVal val="#ppt_x"/>
                                          </p:val>
                                        </p:tav>
                                        <p:tav tm="100000">
                                          <p:val>
                                            <p:strVal val="#ppt_x"/>
                                          </p:val>
                                        </p:tav>
                                      </p:tavLst>
                                    </p:anim>
                                    <p:anim calcmode="lin" valueType="num">
                                      <p:cBhvr additive="base">
                                        <p:cTn id="42" dur="500" fill="hold"/>
                                        <p:tgtEl>
                                          <p:spTgt spid="104457"/>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104465"/>
                                        </p:tgtEl>
                                        <p:attrNameLst>
                                          <p:attrName>style.visibility</p:attrName>
                                        </p:attrNameLst>
                                      </p:cBhvr>
                                      <p:to>
                                        <p:strVal val="visible"/>
                                      </p:to>
                                    </p:set>
                                    <p:anim calcmode="lin" valueType="num">
                                      <p:cBhvr>
                                        <p:cTn id="47" dur="500" fill="hold"/>
                                        <p:tgtEl>
                                          <p:spTgt spid="104465"/>
                                        </p:tgtEl>
                                        <p:attrNameLst>
                                          <p:attrName>ppt_w</p:attrName>
                                        </p:attrNameLst>
                                      </p:cBhvr>
                                      <p:tavLst>
                                        <p:tav tm="0">
                                          <p:val>
                                            <p:fltVal val="0"/>
                                          </p:val>
                                        </p:tav>
                                        <p:tav tm="100000">
                                          <p:val>
                                            <p:strVal val="#ppt_w"/>
                                          </p:val>
                                        </p:tav>
                                      </p:tavLst>
                                    </p:anim>
                                    <p:anim calcmode="lin" valueType="num">
                                      <p:cBhvr>
                                        <p:cTn id="48" dur="500" fill="hold"/>
                                        <p:tgtEl>
                                          <p:spTgt spid="104465"/>
                                        </p:tgtEl>
                                        <p:attrNameLst>
                                          <p:attrName>ppt_h</p:attrName>
                                        </p:attrNameLst>
                                      </p:cBhvr>
                                      <p:tavLst>
                                        <p:tav tm="0">
                                          <p:val>
                                            <p:fltVal val="0"/>
                                          </p:val>
                                        </p:tav>
                                        <p:tav tm="100000">
                                          <p:val>
                                            <p:strVal val="#ppt_h"/>
                                          </p:val>
                                        </p:tav>
                                      </p:tavLst>
                                    </p:anim>
                                  </p:childTnLst>
                                </p:cTn>
                              </p:par>
                            </p:childTnLst>
                          </p:cTn>
                        </p:par>
                        <p:par>
                          <p:cTn id="49" fill="hold" nodeType="afterGroup">
                            <p:stCondLst>
                              <p:cond delay="500"/>
                            </p:stCondLst>
                            <p:childTnLst>
                              <p:par>
                                <p:cTn id="50" presetID="2" presetClass="entr" presetSubtype="8" fill="hold" grpId="0" nodeType="afterEffect">
                                  <p:stCondLst>
                                    <p:cond delay="500"/>
                                  </p:stCondLst>
                                  <p:childTnLst>
                                    <p:set>
                                      <p:cBhvr>
                                        <p:cTn id="51" dur="1" fill="hold">
                                          <p:stCondLst>
                                            <p:cond delay="0"/>
                                          </p:stCondLst>
                                        </p:cTn>
                                        <p:tgtEl>
                                          <p:spTgt spid="104461"/>
                                        </p:tgtEl>
                                        <p:attrNameLst>
                                          <p:attrName>style.visibility</p:attrName>
                                        </p:attrNameLst>
                                      </p:cBhvr>
                                      <p:to>
                                        <p:strVal val="visible"/>
                                      </p:to>
                                    </p:set>
                                    <p:anim calcmode="lin" valueType="num">
                                      <p:cBhvr additive="base">
                                        <p:cTn id="52" dur="500" fill="hold"/>
                                        <p:tgtEl>
                                          <p:spTgt spid="104461"/>
                                        </p:tgtEl>
                                        <p:attrNameLst>
                                          <p:attrName>ppt_x</p:attrName>
                                        </p:attrNameLst>
                                      </p:cBhvr>
                                      <p:tavLst>
                                        <p:tav tm="0">
                                          <p:val>
                                            <p:strVal val="0-#ppt_w/2"/>
                                          </p:val>
                                        </p:tav>
                                        <p:tav tm="100000">
                                          <p:val>
                                            <p:strVal val="#ppt_x"/>
                                          </p:val>
                                        </p:tav>
                                      </p:tavLst>
                                    </p:anim>
                                    <p:anim calcmode="lin" valueType="num">
                                      <p:cBhvr additive="base">
                                        <p:cTn id="53" dur="500" fill="hold"/>
                                        <p:tgtEl>
                                          <p:spTgt spid="104461"/>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104460"/>
                                        </p:tgtEl>
                                        <p:attrNameLst>
                                          <p:attrName>style.visibility</p:attrName>
                                        </p:attrNameLst>
                                      </p:cBhvr>
                                      <p:to>
                                        <p:strVal val="visible"/>
                                      </p:to>
                                    </p:set>
                                    <p:anim calcmode="lin" valueType="num">
                                      <p:cBhvr additive="base">
                                        <p:cTn id="58" dur="500" fill="hold"/>
                                        <p:tgtEl>
                                          <p:spTgt spid="104460"/>
                                        </p:tgtEl>
                                        <p:attrNameLst>
                                          <p:attrName>ppt_x</p:attrName>
                                        </p:attrNameLst>
                                      </p:cBhvr>
                                      <p:tavLst>
                                        <p:tav tm="0">
                                          <p:val>
                                            <p:strVal val="0-#ppt_w/2"/>
                                          </p:val>
                                        </p:tav>
                                        <p:tav tm="100000">
                                          <p:val>
                                            <p:strVal val="#ppt_x"/>
                                          </p:val>
                                        </p:tav>
                                      </p:tavLst>
                                    </p:anim>
                                    <p:anim calcmode="lin" valueType="num">
                                      <p:cBhvr additive="base">
                                        <p:cTn id="59" dur="500" fill="hold"/>
                                        <p:tgtEl>
                                          <p:spTgt spid="104460"/>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500"/>
                            </p:stCondLst>
                            <p:childTnLst>
                              <p:par>
                                <p:cTn id="61" presetID="2" presetClass="entr" presetSubtype="8" fill="hold" grpId="0" nodeType="afterEffect">
                                  <p:stCondLst>
                                    <p:cond delay="500"/>
                                  </p:stCondLst>
                                  <p:childTnLst>
                                    <p:set>
                                      <p:cBhvr>
                                        <p:cTn id="62" dur="1" fill="hold">
                                          <p:stCondLst>
                                            <p:cond delay="0"/>
                                          </p:stCondLst>
                                        </p:cTn>
                                        <p:tgtEl>
                                          <p:spTgt spid="104459"/>
                                        </p:tgtEl>
                                        <p:attrNameLst>
                                          <p:attrName>style.visibility</p:attrName>
                                        </p:attrNameLst>
                                      </p:cBhvr>
                                      <p:to>
                                        <p:strVal val="visible"/>
                                      </p:to>
                                    </p:set>
                                    <p:anim calcmode="lin" valueType="num">
                                      <p:cBhvr additive="base">
                                        <p:cTn id="63" dur="500" fill="hold"/>
                                        <p:tgtEl>
                                          <p:spTgt spid="104459"/>
                                        </p:tgtEl>
                                        <p:attrNameLst>
                                          <p:attrName>ppt_x</p:attrName>
                                        </p:attrNameLst>
                                      </p:cBhvr>
                                      <p:tavLst>
                                        <p:tav tm="0">
                                          <p:val>
                                            <p:strVal val="0-#ppt_w/2"/>
                                          </p:val>
                                        </p:tav>
                                        <p:tav tm="100000">
                                          <p:val>
                                            <p:strVal val="#ppt_x"/>
                                          </p:val>
                                        </p:tav>
                                      </p:tavLst>
                                    </p:anim>
                                    <p:anim calcmode="lin" valueType="num">
                                      <p:cBhvr additive="base">
                                        <p:cTn id="64" dur="500" fill="hold"/>
                                        <p:tgtEl>
                                          <p:spTgt spid="104459"/>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8"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500"/>
                            </p:stCondLst>
                            <p:childTnLst>
                              <p:par>
                                <p:cTn id="72" presetID="2" presetClass="entr" presetSubtype="4"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fill="hold"/>
                                        <p:tgtEl>
                                          <p:spTgt spid="20"/>
                                        </p:tgtEl>
                                        <p:attrNameLst>
                                          <p:attrName>ppt_x</p:attrName>
                                        </p:attrNameLst>
                                      </p:cBhvr>
                                      <p:tavLst>
                                        <p:tav tm="0">
                                          <p:val>
                                            <p:strVal val="#ppt_x"/>
                                          </p:val>
                                        </p:tav>
                                        <p:tav tm="100000">
                                          <p:val>
                                            <p:strVal val="#ppt_x"/>
                                          </p:val>
                                        </p:tav>
                                      </p:tavLst>
                                    </p:anim>
                                    <p:anim calcmode="lin" valueType="num">
                                      <p:cBhvr additive="base">
                                        <p:cTn id="7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2" presetClass="entr" presetSubtype="8" fill="hold" nodeType="click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fill="hold"/>
                                        <p:tgtEl>
                                          <p:spTgt spid="23"/>
                                        </p:tgtEl>
                                        <p:attrNameLst>
                                          <p:attrName>ppt_x</p:attrName>
                                        </p:attrNameLst>
                                      </p:cBhvr>
                                      <p:tavLst>
                                        <p:tav tm="0">
                                          <p:val>
                                            <p:strVal val="0-#ppt_w/2"/>
                                          </p:val>
                                        </p:tav>
                                        <p:tav tm="100000">
                                          <p:val>
                                            <p:strVal val="#ppt_x"/>
                                          </p:val>
                                        </p:tav>
                                      </p:tavLst>
                                    </p:anim>
                                    <p:anim calcmode="lin" valueType="num">
                                      <p:cBhvr additive="base">
                                        <p:cTn id="81" dur="500" fill="hold"/>
                                        <p:tgtEl>
                                          <p:spTgt spid="23"/>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500"/>
                            </p:stCondLst>
                            <p:childTnLst>
                              <p:par>
                                <p:cTn id="83" presetID="2" presetClass="entr" presetSubtype="4"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autoUpdateAnimBg="0"/>
      <p:bldP spid="104453" grpId="0" autoUpdateAnimBg="0"/>
      <p:bldP spid="104454" grpId="0" autoUpdateAnimBg="0"/>
      <p:bldP spid="104455" grpId="0" autoUpdateAnimBg="0"/>
      <p:bldP spid="104457" grpId="0" animBg="1" autoUpdateAnimBg="0"/>
      <p:bldP spid="104459" grpId="0" autoUpdateAnimBg="0"/>
      <p:bldP spid="104460" grpId="0" animBg="1"/>
      <p:bldP spid="10446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3" name="Rectangle 1"/>
          <p:cNvSpPr>
            <a:spLocks noGrp="1" noChangeArrowheads="1"/>
          </p:cNvSpPr>
          <p:nvPr>
            <p:ph type="title"/>
          </p:nvPr>
        </p:nvSpPr>
        <p:spPr>
          <a:xfrm>
            <a:off x="303609" y="-151805"/>
            <a:ext cx="8233172" cy="1143000"/>
          </a:xfrm>
        </p:spPr>
        <p:txBody>
          <a:bodyPr rIns="116850"/>
          <a:lstStyle/>
          <a:p>
            <a:pPr marL="40134" eaLnBrk="1" hangingPunct="1">
              <a:defRPr/>
            </a:pPr>
            <a:r>
              <a:rPr lang="en-US" altLang="ja-JP">
                <a:effectLst>
                  <a:outerShdw blurRad="38100" dist="38100" dir="2700000" algn="tl">
                    <a:srgbClr val="DDDDDD"/>
                  </a:outerShdw>
                </a:effectLst>
              </a:rPr>
              <a:t>Magic vs </a:t>
            </a:r>
            <a:r>
              <a:rPr lang="ja-JP" altLang="en-US">
                <a:effectLst>
                  <a:outerShdw blurRad="38100" dist="38100" dir="2700000" algn="tl">
                    <a:srgbClr val="DDDDDD"/>
                  </a:outerShdw>
                </a:effectLst>
                <a:latin typeface="Arial"/>
              </a:rPr>
              <a:t>“</a:t>
            </a:r>
            <a:r>
              <a:rPr lang="en-US" altLang="ja-JP">
                <a:effectLst>
                  <a:outerShdw blurRad="38100" dist="38100" dir="2700000" algn="tl">
                    <a:srgbClr val="DDDDDD"/>
                  </a:outerShdw>
                </a:effectLst>
              </a:rPr>
              <a:t>New Magic</a:t>
            </a:r>
            <a:r>
              <a:rPr lang="ja-JP" altLang="en-US">
                <a:effectLst>
                  <a:outerShdw blurRad="38100" dist="38100" dir="2700000" algn="tl">
                    <a:srgbClr val="DDDDDD"/>
                  </a:outerShdw>
                </a:effectLst>
                <a:latin typeface="Arial"/>
              </a:rPr>
              <a:t>”</a:t>
            </a:r>
            <a:endParaRPr lang="ja-JP" altLang="en-US">
              <a:effectLst>
                <a:outerShdw blurRad="38100" dist="38100" dir="2700000" algn="tl">
                  <a:srgbClr val="DDDDDD"/>
                </a:outerShdw>
              </a:effectLst>
            </a:endParaRPr>
          </a:p>
        </p:txBody>
      </p:sp>
      <p:sp>
        <p:nvSpPr>
          <p:cNvPr id="95234" name="Rectangle 2"/>
          <p:cNvSpPr>
            <a:spLocks noGrp="1" noChangeArrowheads="1"/>
          </p:cNvSpPr>
          <p:nvPr>
            <p:ph type="body" idx="1"/>
          </p:nvPr>
        </p:nvSpPr>
        <p:spPr>
          <a:xfrm>
            <a:off x="232172" y="991196"/>
            <a:ext cx="8233172" cy="2473523"/>
          </a:xfrm>
        </p:spPr>
        <p:txBody>
          <a:bodyPr rIns="116850"/>
          <a:lstStyle/>
          <a:p>
            <a:pPr marL="268665" indent="-240802" eaLnBrk="1" hangingPunct="1">
              <a:spcBef>
                <a:spcPts val="773"/>
              </a:spcBef>
              <a:defRPr/>
            </a:pPr>
            <a:r>
              <a:rPr lang="en-US" altLang="ja-JP"/>
              <a:t>Complimentary!</a:t>
            </a:r>
          </a:p>
        </p:txBody>
      </p:sp>
      <p:sp>
        <p:nvSpPr>
          <p:cNvPr id="206851" name="Rectangle 3"/>
          <p:cNvSpPr>
            <a:spLocks/>
          </p:cNvSpPr>
          <p:nvPr/>
        </p:nvSpPr>
        <p:spPr bwMode="auto">
          <a:xfrm>
            <a:off x="6554391" y="6245201"/>
            <a:ext cx="2143125" cy="250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590" bIns="0"/>
          <a:lstStyle/>
          <a:p>
            <a:pPr marL="36834" algn="r"/>
            <a:r>
              <a:rPr kumimoji="0" lang="en-US" altLang="ja-JP" sz="1300">
                <a:cs typeface="Arial" charset="0"/>
                <a:sym typeface="Arial" charset="0"/>
              </a:rPr>
              <a:t>22</a:t>
            </a:r>
          </a:p>
        </p:txBody>
      </p:sp>
      <p:pic>
        <p:nvPicPr>
          <p:cNvPr id="206852" name="Picture 4"/>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98352" y="1704454"/>
            <a:ext cx="6847954" cy="1071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nvGrpSpPr>
          <p:cNvPr id="95239" name="Group 7"/>
          <p:cNvGrpSpPr>
            <a:grpSpLocks/>
          </p:cNvGrpSpPr>
          <p:nvPr/>
        </p:nvGrpSpPr>
        <p:grpSpPr bwMode="auto">
          <a:xfrm>
            <a:off x="3455790" y="5384602"/>
            <a:ext cx="2365251" cy="1143000"/>
            <a:chOff x="0" y="0"/>
            <a:chExt cx="2119" cy="1024"/>
          </a:xfrm>
        </p:grpSpPr>
        <p:pic>
          <p:nvPicPr>
            <p:cNvPr id="206891" name="Picture 5"/>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 y="104"/>
              <a:ext cx="1912" cy="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pic>
          <p:nvPicPr>
            <p:cNvPr id="206892" name="Picture 6"/>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119" cy="1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95240" name="Picture 8"/>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2829" y="4539630"/>
            <a:ext cx="3286125" cy="23127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nvGrpSpPr>
          <p:cNvPr id="95245" name="Group 13"/>
          <p:cNvGrpSpPr>
            <a:grpSpLocks/>
          </p:cNvGrpSpPr>
          <p:nvPr/>
        </p:nvGrpSpPr>
        <p:grpSpPr bwMode="auto">
          <a:xfrm>
            <a:off x="213197" y="3115346"/>
            <a:ext cx="2197819" cy="1072678"/>
            <a:chOff x="0" y="0"/>
            <a:chExt cx="1968" cy="960"/>
          </a:xfrm>
        </p:grpSpPr>
        <p:grpSp>
          <p:nvGrpSpPr>
            <p:cNvPr id="206887" name="Group 11"/>
            <p:cNvGrpSpPr>
              <a:grpSpLocks/>
            </p:cNvGrpSpPr>
            <p:nvPr/>
          </p:nvGrpSpPr>
          <p:grpSpPr bwMode="auto">
            <a:xfrm>
              <a:off x="0" y="0"/>
              <a:ext cx="1968" cy="960"/>
              <a:chOff x="0" y="0"/>
              <a:chExt cx="1968" cy="960"/>
            </a:xfrm>
          </p:grpSpPr>
          <p:sp>
            <p:nvSpPr>
              <p:cNvPr id="206889" name="AutoShape 9"/>
              <p:cNvSpPr>
                <a:spLocks/>
              </p:cNvSpPr>
              <p:nvPr/>
            </p:nvSpPr>
            <p:spPr bwMode="auto">
              <a:xfrm>
                <a:off x="104" y="104"/>
                <a:ext cx="1760" cy="752"/>
              </a:xfrm>
              <a:prstGeom prst="roundRect">
                <a:avLst>
                  <a:gd name="adj" fmla="val 11213"/>
                </a:avLst>
              </a:prstGeom>
              <a:solidFill>
                <a:srgbClr val="CCFF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endParaRPr kumimoji="0" lang="ja-JP" altLang="en-US"/>
              </a:p>
            </p:txBody>
          </p:sp>
          <p:pic>
            <p:nvPicPr>
              <p:cNvPr id="206890" name="Picture 10"/>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1968" cy="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88" name="Picture 12"/>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4" y="120"/>
              <a:ext cx="1608" cy="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95246" name="Picture 14"/>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980408" y="2799457"/>
            <a:ext cx="1446609" cy="27324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pic>
        <p:nvPicPr>
          <p:cNvPr id="95247" name="Picture 15"/>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990705" y="4209232"/>
            <a:ext cx="3037210" cy="27246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nvGrpSpPr>
          <p:cNvPr id="95252" name="Group 20"/>
          <p:cNvGrpSpPr>
            <a:grpSpLocks/>
          </p:cNvGrpSpPr>
          <p:nvPr/>
        </p:nvGrpSpPr>
        <p:grpSpPr bwMode="auto">
          <a:xfrm>
            <a:off x="5571010" y="3231431"/>
            <a:ext cx="1358428" cy="885155"/>
            <a:chOff x="0" y="0"/>
            <a:chExt cx="1216" cy="792"/>
          </a:xfrm>
        </p:grpSpPr>
        <p:grpSp>
          <p:nvGrpSpPr>
            <p:cNvPr id="206883" name="Group 18"/>
            <p:cNvGrpSpPr>
              <a:grpSpLocks/>
            </p:cNvGrpSpPr>
            <p:nvPr/>
          </p:nvGrpSpPr>
          <p:grpSpPr bwMode="auto">
            <a:xfrm>
              <a:off x="0" y="0"/>
              <a:ext cx="1216" cy="792"/>
              <a:chOff x="0" y="0"/>
              <a:chExt cx="1216" cy="792"/>
            </a:xfrm>
          </p:grpSpPr>
          <p:sp>
            <p:nvSpPr>
              <p:cNvPr id="206885" name="AutoShape 16"/>
              <p:cNvSpPr>
                <a:spLocks/>
              </p:cNvSpPr>
              <p:nvPr/>
            </p:nvSpPr>
            <p:spPr bwMode="auto">
              <a:xfrm>
                <a:off x="104" y="104"/>
                <a:ext cx="1008" cy="584"/>
              </a:xfrm>
              <a:prstGeom prst="roundRect">
                <a:avLst>
                  <a:gd name="adj" fmla="val 14444"/>
                </a:avLst>
              </a:prstGeom>
              <a:solidFill>
                <a:srgbClr val="CCFF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endParaRPr kumimoji="0" lang="ja-JP" altLang="en-US"/>
              </a:p>
            </p:txBody>
          </p:sp>
          <p:pic>
            <p:nvPicPr>
              <p:cNvPr id="206886" name="Picture 1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1216"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84" name="Picture 19"/>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264" y="232"/>
              <a:ext cx="688" cy="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grpSp>
        <p:nvGrpSpPr>
          <p:cNvPr id="95257" name="Group 25"/>
          <p:cNvGrpSpPr>
            <a:grpSpLocks/>
          </p:cNvGrpSpPr>
          <p:nvPr/>
        </p:nvGrpSpPr>
        <p:grpSpPr bwMode="auto">
          <a:xfrm>
            <a:off x="2607469" y="3133204"/>
            <a:ext cx="1266900" cy="884039"/>
            <a:chOff x="0" y="0"/>
            <a:chExt cx="1135" cy="792"/>
          </a:xfrm>
        </p:grpSpPr>
        <p:grpSp>
          <p:nvGrpSpPr>
            <p:cNvPr id="206879" name="Group 23"/>
            <p:cNvGrpSpPr>
              <a:grpSpLocks/>
            </p:cNvGrpSpPr>
            <p:nvPr/>
          </p:nvGrpSpPr>
          <p:grpSpPr bwMode="auto">
            <a:xfrm>
              <a:off x="0" y="0"/>
              <a:ext cx="1135" cy="792"/>
              <a:chOff x="0" y="0"/>
              <a:chExt cx="1135" cy="792"/>
            </a:xfrm>
          </p:grpSpPr>
          <p:sp>
            <p:nvSpPr>
              <p:cNvPr id="206881" name="AutoShape 21"/>
              <p:cNvSpPr>
                <a:spLocks/>
              </p:cNvSpPr>
              <p:nvPr/>
            </p:nvSpPr>
            <p:spPr bwMode="auto">
              <a:xfrm>
                <a:off x="103" y="104"/>
                <a:ext cx="928" cy="584"/>
              </a:xfrm>
              <a:prstGeom prst="roundRect">
                <a:avLst>
                  <a:gd name="adj" fmla="val 14444"/>
                </a:avLst>
              </a:prstGeom>
              <a:solidFill>
                <a:srgbClr val="CCFF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endParaRPr kumimoji="0" lang="ja-JP" altLang="en-US"/>
              </a:p>
            </p:txBody>
          </p:sp>
          <p:pic>
            <p:nvPicPr>
              <p:cNvPr id="206882" name="Picture 22"/>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0" y="0"/>
                <a:ext cx="1135"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80" name="Picture 24"/>
            <p:cNvPicPr>
              <a:picLocks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07" y="232"/>
              <a:ext cx="728"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grpSp>
        <p:nvGrpSpPr>
          <p:cNvPr id="95262" name="Group 30"/>
          <p:cNvGrpSpPr>
            <a:grpSpLocks/>
          </p:cNvGrpSpPr>
          <p:nvPr/>
        </p:nvGrpSpPr>
        <p:grpSpPr bwMode="auto">
          <a:xfrm>
            <a:off x="7009805" y="3231431"/>
            <a:ext cx="1902023" cy="901898"/>
            <a:chOff x="0" y="0"/>
            <a:chExt cx="1704" cy="808"/>
          </a:xfrm>
        </p:grpSpPr>
        <p:grpSp>
          <p:nvGrpSpPr>
            <p:cNvPr id="206875" name="Group 28"/>
            <p:cNvGrpSpPr>
              <a:grpSpLocks/>
            </p:cNvGrpSpPr>
            <p:nvPr/>
          </p:nvGrpSpPr>
          <p:grpSpPr bwMode="auto">
            <a:xfrm>
              <a:off x="0" y="0"/>
              <a:ext cx="1704" cy="808"/>
              <a:chOff x="0" y="0"/>
              <a:chExt cx="1704" cy="808"/>
            </a:xfrm>
          </p:grpSpPr>
          <p:sp>
            <p:nvSpPr>
              <p:cNvPr id="206877" name="AutoShape 26"/>
              <p:cNvSpPr>
                <a:spLocks/>
              </p:cNvSpPr>
              <p:nvPr/>
            </p:nvSpPr>
            <p:spPr bwMode="auto">
              <a:xfrm>
                <a:off x="104" y="104"/>
                <a:ext cx="1496" cy="600"/>
              </a:xfrm>
              <a:prstGeom prst="roundRect">
                <a:avLst>
                  <a:gd name="adj" fmla="val 14060"/>
                </a:avLst>
              </a:prstGeom>
              <a:solidFill>
                <a:srgbClr val="CCFF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endParaRPr kumimoji="0" lang="ja-JP" altLang="en-US"/>
              </a:p>
            </p:txBody>
          </p:sp>
          <p:pic>
            <p:nvPicPr>
              <p:cNvPr id="206878" name="Picture 27"/>
              <p:cNvPicPr>
                <a:picLocks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1704" cy="8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76" name="Picture 29"/>
            <p:cNvPicPr>
              <a:picLocks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84" y="224"/>
              <a:ext cx="1344"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sp>
        <p:nvSpPr>
          <p:cNvPr id="95263" name="AutoShape 31"/>
          <p:cNvSpPr>
            <a:spLocks/>
          </p:cNvSpPr>
          <p:nvPr/>
        </p:nvSpPr>
        <p:spPr bwMode="auto">
          <a:xfrm>
            <a:off x="3017119" y="1659806"/>
            <a:ext cx="2653233" cy="1090538"/>
          </a:xfrm>
          <a:prstGeom prst="roundRect">
            <a:avLst>
              <a:gd name="adj" fmla="val 8639"/>
            </a:avLst>
          </a:prstGeom>
          <a:solidFill>
            <a:srgbClr val="FFCC66">
              <a:alpha val="49803"/>
            </a:srgbClr>
          </a:solidFill>
          <a:ln>
            <a:noFill/>
          </a:ln>
          <a:extLst>
            <a:ext uri="{91240B29-F687-4f45-9708-019B960494DF}">
              <a14:hiddenLine xmlns:a14="http://schemas.microsoft.com/office/drawing/2010/main" xmlns="" w="25400">
                <a:solidFill>
                  <a:schemeClr val="tx1"/>
                </a:solidFill>
                <a:miter lim="800000"/>
                <a:headEnd/>
                <a:tailEnd/>
              </a14:hiddenLine>
            </a:ext>
          </a:extLst>
        </p:spPr>
        <p:txBody>
          <a:bodyPr lIns="0" tIns="0" rIns="0" bIns="0"/>
          <a:lstStyle/>
          <a:p>
            <a:pPr algn="ctr"/>
            <a:endParaRPr kumimoji="0" lang="ja-JP" altLang="en-US"/>
          </a:p>
        </p:txBody>
      </p:sp>
      <p:sp>
        <p:nvSpPr>
          <p:cNvPr id="95264" name="AutoShape 32"/>
          <p:cNvSpPr>
            <a:spLocks/>
          </p:cNvSpPr>
          <p:nvPr/>
        </p:nvSpPr>
        <p:spPr bwMode="auto">
          <a:xfrm>
            <a:off x="7099102" y="1659806"/>
            <a:ext cx="598289" cy="1090538"/>
          </a:xfrm>
          <a:prstGeom prst="roundRect">
            <a:avLst>
              <a:gd name="adj" fmla="val 15736"/>
            </a:avLst>
          </a:prstGeom>
          <a:solidFill>
            <a:srgbClr val="FFCC66">
              <a:alpha val="49803"/>
            </a:srgbClr>
          </a:solidFill>
          <a:ln>
            <a:noFill/>
          </a:ln>
          <a:extLst>
            <a:ext uri="{91240B29-F687-4f45-9708-019B960494DF}">
              <a14:hiddenLine xmlns:a14="http://schemas.microsoft.com/office/drawing/2010/main" xmlns="" w="25400">
                <a:solidFill>
                  <a:schemeClr val="tx1"/>
                </a:solidFill>
                <a:miter lim="800000"/>
                <a:headEnd/>
                <a:tailEnd/>
              </a14:hiddenLine>
            </a:ext>
          </a:extLst>
        </p:spPr>
        <p:txBody>
          <a:bodyPr lIns="0" tIns="0" rIns="0" bIns="0"/>
          <a:lstStyle/>
          <a:p>
            <a:pPr algn="ctr"/>
            <a:endParaRPr kumimoji="0" lang="ja-JP" altLang="en-US"/>
          </a:p>
        </p:txBody>
      </p:sp>
      <p:sp>
        <p:nvSpPr>
          <p:cNvPr id="95265" name="Line 33"/>
          <p:cNvSpPr>
            <a:spLocks noChangeShapeType="1"/>
          </p:cNvSpPr>
          <p:nvPr/>
        </p:nvSpPr>
        <p:spPr bwMode="auto">
          <a:xfrm>
            <a:off x="410766" y="5755184"/>
            <a:ext cx="2629793" cy="362769"/>
          </a:xfrm>
          <a:prstGeom prst="line">
            <a:avLst/>
          </a:prstGeom>
          <a:noFill/>
          <a:ln w="190500">
            <a:solidFill>
              <a:srgbClr val="FF6666"/>
            </a:solidFill>
            <a:miter lim="800000"/>
            <a:headEnd type="stealth" w="med" len="med"/>
            <a:tailEnd type="stealth" w="med" len="med"/>
          </a:ln>
          <a:extLst>
            <a:ext uri="{909E8E84-426E-40dd-AFC4-6F175D3DCCD1}">
              <a14:hiddenFill xmlns:a14="http://schemas.microsoft.com/office/drawing/2010/main" xmlns="">
                <a:noFill/>
              </a14:hiddenFill>
            </a:ext>
          </a:extLst>
        </p:spPr>
        <p:txBody>
          <a:bodyPr lIns="0" tIns="0" rIns="0" bIns="0"/>
          <a:lstStyle/>
          <a:p>
            <a:endParaRPr lang="ja-JP" altLang="en-US"/>
          </a:p>
        </p:txBody>
      </p:sp>
      <p:sp>
        <p:nvSpPr>
          <p:cNvPr id="95266" name="Rectangle 34"/>
          <p:cNvSpPr>
            <a:spLocks/>
          </p:cNvSpPr>
          <p:nvPr/>
        </p:nvSpPr>
        <p:spPr bwMode="auto">
          <a:xfrm>
            <a:off x="956594" y="6083350"/>
            <a:ext cx="1474514" cy="261193"/>
          </a:xfrm>
          <a:prstGeom prst="rect">
            <a:avLst/>
          </a:prstGeom>
          <a:solidFill>
            <a:srgbClr val="FFCC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r>
              <a:rPr kumimoji="0" lang="en-US" altLang="ja-JP" sz="1700">
                <a:latin typeface="ＤＦＰ隷書体" charset="0"/>
                <a:ea typeface="ＤＦＰ隷書体" charset="0"/>
                <a:cs typeface="ＤＦＰ隷書体" charset="0"/>
                <a:sym typeface="ＤＦＰ隷書体" charset="0"/>
              </a:rPr>
              <a:t>14m diameter</a:t>
            </a:r>
          </a:p>
        </p:txBody>
      </p:sp>
      <p:grpSp>
        <p:nvGrpSpPr>
          <p:cNvPr id="95273" name="Group 41"/>
          <p:cNvGrpSpPr>
            <a:grpSpLocks/>
          </p:cNvGrpSpPr>
          <p:nvPr/>
        </p:nvGrpSpPr>
        <p:grpSpPr bwMode="auto">
          <a:xfrm>
            <a:off x="1418705" y="4009430"/>
            <a:ext cx="2653233" cy="1213322"/>
            <a:chOff x="0" y="0"/>
            <a:chExt cx="2376" cy="1086"/>
          </a:xfrm>
        </p:grpSpPr>
        <p:grpSp>
          <p:nvGrpSpPr>
            <p:cNvPr id="206869" name="Group 39"/>
            <p:cNvGrpSpPr>
              <a:grpSpLocks/>
            </p:cNvGrpSpPr>
            <p:nvPr/>
          </p:nvGrpSpPr>
          <p:grpSpPr bwMode="auto">
            <a:xfrm>
              <a:off x="0" y="0"/>
              <a:ext cx="2376" cy="1086"/>
              <a:chOff x="0" y="0"/>
              <a:chExt cx="2376" cy="1086"/>
            </a:xfrm>
          </p:grpSpPr>
          <p:grpSp>
            <p:nvGrpSpPr>
              <p:cNvPr id="206871" name="Group 37"/>
              <p:cNvGrpSpPr>
                <a:grpSpLocks/>
              </p:cNvGrpSpPr>
              <p:nvPr/>
            </p:nvGrpSpPr>
            <p:grpSpPr bwMode="auto">
              <a:xfrm>
                <a:off x="0" y="0"/>
                <a:ext cx="2376" cy="1086"/>
                <a:chOff x="0" y="0"/>
                <a:chExt cx="2376" cy="1086"/>
              </a:xfrm>
            </p:grpSpPr>
            <p:sp>
              <p:nvSpPr>
                <p:cNvPr id="206873" name="AutoShape 35"/>
                <p:cNvSpPr>
                  <a:spLocks/>
                </p:cNvSpPr>
                <p:nvPr/>
              </p:nvSpPr>
              <p:spPr bwMode="auto">
                <a:xfrm>
                  <a:off x="104" y="103"/>
                  <a:ext cx="2168" cy="879"/>
                </a:xfrm>
                <a:prstGeom prst="roundRect">
                  <a:avLst>
                    <a:gd name="adj" fmla="val 9583"/>
                  </a:avLst>
                </a:prstGeom>
                <a:solidFill>
                  <a:srgbClr val="CCFF66"/>
                </a:solidFill>
                <a:ln>
                  <a:noFill/>
                </a:ln>
                <a:extLs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endParaRPr kumimoji="0" lang="ja-JP" altLang="en-US"/>
                </a:p>
              </p:txBody>
            </p:sp>
            <p:pic>
              <p:nvPicPr>
                <p:cNvPr id="206874" name="Picture 36"/>
                <p:cNvPicPr>
                  <a:picLocks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0" y="0"/>
                  <a:ext cx="2376" cy="1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72" name="Picture 38"/>
              <p:cNvPicPr>
                <a:picLocks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176" y="151"/>
                <a:ext cx="2032" cy="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pic>
          <p:nvPicPr>
            <p:cNvPr id="206870" name="Picture 40"/>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176" y="567"/>
              <a:ext cx="2032" cy="3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grpSp>
      <p:sp>
        <p:nvSpPr>
          <p:cNvPr id="206866" name="Rectangle 42"/>
          <p:cNvSpPr>
            <a:spLocks/>
          </p:cNvSpPr>
          <p:nvPr/>
        </p:nvSpPr>
        <p:spPr bwMode="auto">
          <a:xfrm>
            <a:off x="232172" y="2738066"/>
            <a:ext cx="3308449" cy="369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90" bIns="0">
            <a:spAutoFit/>
          </a:bodyPr>
          <a:lstStyle/>
          <a:p>
            <a:pPr marL="36834"/>
            <a:r>
              <a:rPr kumimoji="0" lang="en-US" altLang="ja-JP">
                <a:cs typeface="Arial" charset="0"/>
                <a:sym typeface="Arial" charset="0"/>
              </a:rPr>
              <a:t>BNL/Fermilab Approach</a:t>
            </a:r>
          </a:p>
        </p:txBody>
      </p:sp>
      <p:sp>
        <p:nvSpPr>
          <p:cNvPr id="206867" name="Rectangle 43"/>
          <p:cNvSpPr>
            <a:spLocks/>
          </p:cNvSpPr>
          <p:nvPr/>
        </p:nvSpPr>
        <p:spPr bwMode="auto">
          <a:xfrm>
            <a:off x="5950521" y="2813968"/>
            <a:ext cx="2515939" cy="369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590" bIns="0">
            <a:spAutoFit/>
          </a:bodyPr>
          <a:lstStyle/>
          <a:p>
            <a:pPr marL="36834"/>
            <a:r>
              <a:rPr kumimoji="0" lang="en-US" altLang="ja-JP">
                <a:cs typeface="Arial" charset="0"/>
                <a:sym typeface="Arial" charset="0"/>
              </a:rPr>
              <a:t>J-PARC Approach</a:t>
            </a:r>
          </a:p>
        </p:txBody>
      </p:sp>
      <p:pic>
        <p:nvPicPr>
          <p:cNvPr id="206868" name="Picture 3"/>
          <p:cNvPicPr>
            <a:picLocks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6445002" y="101576"/>
            <a:ext cx="2678906" cy="1504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フッター プレースホルダー 1"/>
          <p:cNvSpPr>
            <a:spLocks noGrp="1"/>
          </p:cNvSpPr>
          <p:nvPr>
            <p:ph type="ftr" sz="quarter" idx="11"/>
          </p:nvPr>
        </p:nvSpPr>
        <p:spPr/>
        <p:txBody>
          <a:bodyPr/>
          <a:lstStyle/>
          <a:p>
            <a:pPr>
              <a:defRPr/>
            </a:pPr>
            <a:r>
              <a:rPr lang="en-US" altLang="ja-JP" smtClean="0"/>
              <a:t>KEK-TRIUMF Scientific Symposium</a:t>
            </a:r>
            <a:endParaRPr lang="en-US" altLang="ja-JP"/>
          </a:p>
        </p:txBody>
      </p:sp>
    </p:spTree>
    <p:extLst>
      <p:ext uri="{BB962C8B-B14F-4D97-AF65-F5344CB8AC3E}">
        <p14:creationId xmlns:p14="http://schemas.microsoft.com/office/powerpoint/2010/main" val="6376825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95245"/>
                                        </p:tgtEl>
                                        <p:attrNameLst>
                                          <p:attrName>style.visibility</p:attrName>
                                        </p:attrNameLst>
                                      </p:cBhvr>
                                      <p:to>
                                        <p:strVal val="visible"/>
                                      </p:to>
                                    </p:set>
                                    <p:anim calcmode="lin" valueType="num">
                                      <p:cBhvr additive="base">
                                        <p:cTn id="7" dur="500" fill="hold"/>
                                        <p:tgtEl>
                                          <p:spTgt spid="95245"/>
                                        </p:tgtEl>
                                        <p:attrNameLst>
                                          <p:attrName>ppt_x</p:attrName>
                                        </p:attrNameLst>
                                      </p:cBhvr>
                                      <p:tavLst>
                                        <p:tav tm="0">
                                          <p:val>
                                            <p:strVal val="#ppt_x"/>
                                          </p:val>
                                        </p:tav>
                                        <p:tav tm="100000">
                                          <p:val>
                                            <p:strVal val="#ppt_x"/>
                                          </p:val>
                                        </p:tav>
                                      </p:tavLst>
                                    </p:anim>
                                    <p:anim calcmode="lin" valueType="num">
                                      <p:cBhvr additive="base">
                                        <p:cTn id="8" dur="500" fill="hold"/>
                                        <p:tgtEl>
                                          <p:spTgt spid="9524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9527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95257"/>
                                        </p:tgtEl>
                                        <p:attrNameLst>
                                          <p:attrName>style.visibility</p:attrName>
                                        </p:attrNameLst>
                                      </p:cBhvr>
                                      <p:to>
                                        <p:strVal val="visible"/>
                                      </p:to>
                                    </p:set>
                                    <p:anim calcmode="lin" valueType="num">
                                      <p:cBhvr>
                                        <p:cTn id="17" dur="500" fill="hold"/>
                                        <p:tgtEl>
                                          <p:spTgt spid="95257"/>
                                        </p:tgtEl>
                                        <p:attrNameLst>
                                          <p:attrName>ppt_w</p:attrName>
                                        </p:attrNameLst>
                                      </p:cBhvr>
                                      <p:tavLst>
                                        <p:tav tm="0">
                                          <p:val>
                                            <p:fltVal val="0"/>
                                          </p:val>
                                        </p:tav>
                                        <p:tav tm="100000">
                                          <p:val>
                                            <p:strVal val="#ppt_w"/>
                                          </p:val>
                                        </p:tav>
                                      </p:tavLst>
                                    </p:anim>
                                    <p:anim calcmode="lin" valueType="num">
                                      <p:cBhvr>
                                        <p:cTn id="18" dur="500" fill="hold"/>
                                        <p:tgtEl>
                                          <p:spTgt spid="95257"/>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95240"/>
                                        </p:tgtEl>
                                        <p:attrNameLst>
                                          <p:attrName>style.visibility</p:attrName>
                                        </p:attrNameLst>
                                      </p:cBhvr>
                                      <p:to>
                                        <p:strVal val="visible"/>
                                      </p:to>
                                    </p:set>
                                    <p:anim calcmode="lin" valueType="num">
                                      <p:cBhvr>
                                        <p:cTn id="23" dur="500" fill="hold"/>
                                        <p:tgtEl>
                                          <p:spTgt spid="95240"/>
                                        </p:tgtEl>
                                        <p:attrNameLst>
                                          <p:attrName>ppt_w</p:attrName>
                                        </p:attrNameLst>
                                      </p:cBhvr>
                                      <p:tavLst>
                                        <p:tav tm="0">
                                          <p:val>
                                            <p:fltVal val="0"/>
                                          </p:val>
                                        </p:tav>
                                        <p:tav tm="100000">
                                          <p:val>
                                            <p:strVal val="#ppt_w"/>
                                          </p:val>
                                        </p:tav>
                                      </p:tavLst>
                                    </p:anim>
                                    <p:anim calcmode="lin" valueType="num">
                                      <p:cBhvr>
                                        <p:cTn id="24" dur="500" fill="hold"/>
                                        <p:tgtEl>
                                          <p:spTgt spid="9524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23" presetClass="entr" presetSubtype="16" fill="hold" grpId="0" nodeType="afterEffect">
                                  <p:stCondLst>
                                    <p:cond delay="500"/>
                                  </p:stCondLst>
                                  <p:childTnLst>
                                    <p:set>
                                      <p:cBhvr>
                                        <p:cTn id="27" dur="1" fill="hold">
                                          <p:stCondLst>
                                            <p:cond delay="0"/>
                                          </p:stCondLst>
                                        </p:cTn>
                                        <p:tgtEl>
                                          <p:spTgt spid="95265"/>
                                        </p:tgtEl>
                                        <p:attrNameLst>
                                          <p:attrName>style.visibility</p:attrName>
                                        </p:attrNameLst>
                                      </p:cBhvr>
                                      <p:to>
                                        <p:strVal val="visible"/>
                                      </p:to>
                                    </p:set>
                                    <p:anim calcmode="lin" valueType="num">
                                      <p:cBhvr>
                                        <p:cTn id="28" dur="500" fill="hold"/>
                                        <p:tgtEl>
                                          <p:spTgt spid="95265"/>
                                        </p:tgtEl>
                                        <p:attrNameLst>
                                          <p:attrName>ppt_w</p:attrName>
                                        </p:attrNameLst>
                                      </p:cBhvr>
                                      <p:tavLst>
                                        <p:tav tm="0">
                                          <p:val>
                                            <p:fltVal val="0"/>
                                          </p:val>
                                        </p:tav>
                                        <p:tav tm="100000">
                                          <p:val>
                                            <p:strVal val="#ppt_w"/>
                                          </p:val>
                                        </p:tav>
                                      </p:tavLst>
                                    </p:anim>
                                    <p:anim calcmode="lin" valueType="num">
                                      <p:cBhvr>
                                        <p:cTn id="29" dur="500" fill="hold"/>
                                        <p:tgtEl>
                                          <p:spTgt spid="95265"/>
                                        </p:tgtEl>
                                        <p:attrNameLst>
                                          <p:attrName>ppt_h</p:attrName>
                                        </p:attrNameLst>
                                      </p:cBhvr>
                                      <p:tavLst>
                                        <p:tav tm="0">
                                          <p:val>
                                            <p:fltVal val="0"/>
                                          </p:val>
                                        </p:tav>
                                        <p:tav tm="100000">
                                          <p:val>
                                            <p:strVal val="#ppt_h"/>
                                          </p:val>
                                        </p:tav>
                                      </p:tavLst>
                                    </p:anim>
                                  </p:childTnLst>
                                </p:cTn>
                              </p:par>
                            </p:childTnLst>
                          </p:cTn>
                        </p:par>
                        <p:par>
                          <p:cTn id="30" fill="hold" nodeType="afterGroup">
                            <p:stCondLst>
                              <p:cond delay="1500"/>
                            </p:stCondLst>
                            <p:childTnLst>
                              <p:par>
                                <p:cTn id="31" presetID="23" presetClass="entr" presetSubtype="16" fill="hold" grpId="0" nodeType="afterEffect">
                                  <p:stCondLst>
                                    <p:cond delay="500"/>
                                  </p:stCondLst>
                                  <p:childTnLst>
                                    <p:set>
                                      <p:cBhvr>
                                        <p:cTn id="32" dur="1" fill="hold">
                                          <p:stCondLst>
                                            <p:cond delay="0"/>
                                          </p:stCondLst>
                                        </p:cTn>
                                        <p:tgtEl>
                                          <p:spTgt spid="95266"/>
                                        </p:tgtEl>
                                        <p:attrNameLst>
                                          <p:attrName>style.visibility</p:attrName>
                                        </p:attrNameLst>
                                      </p:cBhvr>
                                      <p:to>
                                        <p:strVal val="visible"/>
                                      </p:to>
                                    </p:set>
                                    <p:anim calcmode="lin" valueType="num">
                                      <p:cBhvr>
                                        <p:cTn id="33" dur="500" fill="hold"/>
                                        <p:tgtEl>
                                          <p:spTgt spid="95266"/>
                                        </p:tgtEl>
                                        <p:attrNameLst>
                                          <p:attrName>ppt_w</p:attrName>
                                        </p:attrNameLst>
                                      </p:cBhvr>
                                      <p:tavLst>
                                        <p:tav tm="0">
                                          <p:val>
                                            <p:fltVal val="0"/>
                                          </p:val>
                                        </p:tav>
                                        <p:tav tm="100000">
                                          <p:val>
                                            <p:strVal val="#ppt_w"/>
                                          </p:val>
                                        </p:tav>
                                      </p:tavLst>
                                    </p:anim>
                                    <p:anim calcmode="lin" valueType="num">
                                      <p:cBhvr>
                                        <p:cTn id="34" dur="500" fill="hold"/>
                                        <p:tgtEl>
                                          <p:spTgt spid="95266"/>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nodeType="clickEffect">
                                  <p:stCondLst>
                                    <p:cond delay="0"/>
                                  </p:stCondLst>
                                  <p:childTnLst>
                                    <p:set>
                                      <p:cBhvr>
                                        <p:cTn id="38" dur="1" fill="hold">
                                          <p:stCondLst>
                                            <p:cond delay="0"/>
                                          </p:stCondLst>
                                        </p:cTn>
                                        <p:tgtEl>
                                          <p:spTgt spid="95246"/>
                                        </p:tgtEl>
                                        <p:attrNameLst>
                                          <p:attrName>style.visibility</p:attrName>
                                        </p:attrNameLst>
                                      </p:cBhvr>
                                      <p:to>
                                        <p:strVal val="visible"/>
                                      </p:to>
                                    </p:set>
                                    <p:animEffect transition="in" filter="wipe(up)">
                                      <p:cBhvr>
                                        <p:cTn id="39" dur="500"/>
                                        <p:tgtEl>
                                          <p:spTgt spid="9524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1" fill="hold" nodeType="clickEffect">
                                  <p:stCondLst>
                                    <p:cond delay="0"/>
                                  </p:stCondLst>
                                  <p:childTnLst>
                                    <p:set>
                                      <p:cBhvr>
                                        <p:cTn id="43" dur="1" fill="hold">
                                          <p:stCondLst>
                                            <p:cond delay="0"/>
                                          </p:stCondLst>
                                        </p:cTn>
                                        <p:tgtEl>
                                          <p:spTgt spid="95239"/>
                                        </p:tgtEl>
                                        <p:attrNameLst>
                                          <p:attrName>style.visibility</p:attrName>
                                        </p:attrNameLst>
                                      </p:cBhvr>
                                      <p:to>
                                        <p:strVal val="visible"/>
                                      </p:to>
                                    </p:set>
                                    <p:anim calcmode="lin" valueType="num">
                                      <p:cBhvr additive="base">
                                        <p:cTn id="44" dur="500" fill="hold"/>
                                        <p:tgtEl>
                                          <p:spTgt spid="95239"/>
                                        </p:tgtEl>
                                        <p:attrNameLst>
                                          <p:attrName>ppt_x</p:attrName>
                                        </p:attrNameLst>
                                      </p:cBhvr>
                                      <p:tavLst>
                                        <p:tav tm="0">
                                          <p:val>
                                            <p:strVal val="#ppt_x"/>
                                          </p:val>
                                        </p:tav>
                                        <p:tav tm="100000">
                                          <p:val>
                                            <p:strVal val="#ppt_x"/>
                                          </p:val>
                                        </p:tav>
                                      </p:tavLst>
                                    </p:anim>
                                    <p:anim calcmode="lin" valueType="num">
                                      <p:cBhvr additive="base">
                                        <p:cTn id="45" dur="500" fill="hold"/>
                                        <p:tgtEl>
                                          <p:spTgt spid="95239"/>
                                        </p:tgtEl>
                                        <p:attrNameLst>
                                          <p:attrName>ppt_y</p:attrName>
                                        </p:attrNameLst>
                                      </p:cBhvr>
                                      <p:tavLst>
                                        <p:tav tm="0">
                                          <p:val>
                                            <p:strVal val="0-#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1" fill="hold" nodeType="clickEffect">
                                  <p:stCondLst>
                                    <p:cond delay="0"/>
                                  </p:stCondLst>
                                  <p:childTnLst>
                                    <p:set>
                                      <p:cBhvr>
                                        <p:cTn id="49" dur="1" fill="hold">
                                          <p:stCondLst>
                                            <p:cond delay="0"/>
                                          </p:stCondLst>
                                        </p:cTn>
                                        <p:tgtEl>
                                          <p:spTgt spid="95252"/>
                                        </p:tgtEl>
                                        <p:attrNameLst>
                                          <p:attrName>style.visibility</p:attrName>
                                        </p:attrNameLst>
                                      </p:cBhvr>
                                      <p:to>
                                        <p:strVal val="visible"/>
                                      </p:to>
                                    </p:set>
                                    <p:anim calcmode="lin" valueType="num">
                                      <p:cBhvr additive="base">
                                        <p:cTn id="50" dur="500" fill="hold"/>
                                        <p:tgtEl>
                                          <p:spTgt spid="95252"/>
                                        </p:tgtEl>
                                        <p:attrNameLst>
                                          <p:attrName>ppt_x</p:attrName>
                                        </p:attrNameLst>
                                      </p:cBhvr>
                                      <p:tavLst>
                                        <p:tav tm="0">
                                          <p:val>
                                            <p:strVal val="#ppt_x"/>
                                          </p:val>
                                        </p:tav>
                                        <p:tav tm="100000">
                                          <p:val>
                                            <p:strVal val="#ppt_x"/>
                                          </p:val>
                                        </p:tav>
                                      </p:tavLst>
                                    </p:anim>
                                    <p:anim calcmode="lin" valueType="num">
                                      <p:cBhvr additive="base">
                                        <p:cTn id="51" dur="500" fill="hold"/>
                                        <p:tgtEl>
                                          <p:spTgt spid="95252"/>
                                        </p:tgtEl>
                                        <p:attrNameLst>
                                          <p:attrName>ppt_y</p:attrName>
                                        </p:attrNameLst>
                                      </p:cBhvr>
                                      <p:tavLst>
                                        <p:tav tm="0">
                                          <p:val>
                                            <p:strVal val="0-#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1" fill="hold" grpId="0" nodeType="clickEffect">
                                  <p:stCondLst>
                                    <p:cond delay="0"/>
                                  </p:stCondLst>
                                  <p:childTnLst>
                                    <p:set>
                                      <p:cBhvr>
                                        <p:cTn id="55" dur="1" fill="hold">
                                          <p:stCondLst>
                                            <p:cond delay="0"/>
                                          </p:stCondLst>
                                        </p:cTn>
                                        <p:tgtEl>
                                          <p:spTgt spid="95263"/>
                                        </p:tgtEl>
                                        <p:attrNameLst>
                                          <p:attrName>style.visibility</p:attrName>
                                        </p:attrNameLst>
                                      </p:cBhvr>
                                      <p:to>
                                        <p:strVal val="visible"/>
                                      </p:to>
                                    </p:set>
                                    <p:anim calcmode="lin" valueType="num">
                                      <p:cBhvr additive="base">
                                        <p:cTn id="56" dur="500" fill="hold"/>
                                        <p:tgtEl>
                                          <p:spTgt spid="95263"/>
                                        </p:tgtEl>
                                        <p:attrNameLst>
                                          <p:attrName>ppt_x</p:attrName>
                                        </p:attrNameLst>
                                      </p:cBhvr>
                                      <p:tavLst>
                                        <p:tav tm="0">
                                          <p:val>
                                            <p:strVal val="#ppt_x"/>
                                          </p:val>
                                        </p:tav>
                                        <p:tav tm="100000">
                                          <p:val>
                                            <p:strVal val="#ppt_x"/>
                                          </p:val>
                                        </p:tav>
                                      </p:tavLst>
                                    </p:anim>
                                    <p:anim calcmode="lin" valueType="num">
                                      <p:cBhvr additive="base">
                                        <p:cTn id="57" dur="500" fill="hold"/>
                                        <p:tgtEl>
                                          <p:spTgt spid="95263"/>
                                        </p:tgtEl>
                                        <p:attrNameLst>
                                          <p:attrName>ppt_y</p:attrName>
                                        </p:attrNameLst>
                                      </p:cBhvr>
                                      <p:tavLst>
                                        <p:tav tm="0">
                                          <p:val>
                                            <p:strVal val="0-#ppt_h/2"/>
                                          </p:val>
                                        </p:tav>
                                        <p:tav tm="100000">
                                          <p:val>
                                            <p:strVal val="#ppt_y"/>
                                          </p:val>
                                        </p:tav>
                                      </p:tavLst>
                                    </p:anim>
                                  </p:childTnLst>
                                </p:cTn>
                              </p:par>
                            </p:childTnLst>
                          </p:cTn>
                        </p:par>
                        <p:par>
                          <p:cTn id="58" fill="hold" nodeType="afterGroup">
                            <p:stCondLst>
                              <p:cond delay="500"/>
                            </p:stCondLst>
                            <p:childTnLst>
                              <p:par>
                                <p:cTn id="59" presetID="2" presetClass="entr" presetSubtype="1" fill="hold" grpId="0" nodeType="afterEffect">
                                  <p:stCondLst>
                                    <p:cond delay="500"/>
                                  </p:stCondLst>
                                  <p:childTnLst>
                                    <p:set>
                                      <p:cBhvr>
                                        <p:cTn id="60" dur="1" fill="hold">
                                          <p:stCondLst>
                                            <p:cond delay="0"/>
                                          </p:stCondLst>
                                        </p:cTn>
                                        <p:tgtEl>
                                          <p:spTgt spid="95264"/>
                                        </p:tgtEl>
                                        <p:attrNameLst>
                                          <p:attrName>style.visibility</p:attrName>
                                        </p:attrNameLst>
                                      </p:cBhvr>
                                      <p:to>
                                        <p:strVal val="visible"/>
                                      </p:to>
                                    </p:set>
                                    <p:anim calcmode="lin" valueType="num">
                                      <p:cBhvr additive="base">
                                        <p:cTn id="61" dur="500" fill="hold"/>
                                        <p:tgtEl>
                                          <p:spTgt spid="95264"/>
                                        </p:tgtEl>
                                        <p:attrNameLst>
                                          <p:attrName>ppt_x</p:attrName>
                                        </p:attrNameLst>
                                      </p:cBhvr>
                                      <p:tavLst>
                                        <p:tav tm="0">
                                          <p:val>
                                            <p:strVal val="#ppt_x"/>
                                          </p:val>
                                        </p:tav>
                                        <p:tav tm="100000">
                                          <p:val>
                                            <p:strVal val="#ppt_x"/>
                                          </p:val>
                                        </p:tav>
                                      </p:tavLst>
                                    </p:anim>
                                    <p:anim calcmode="lin" valueType="num">
                                      <p:cBhvr additive="base">
                                        <p:cTn id="62" dur="500" fill="hold"/>
                                        <p:tgtEl>
                                          <p:spTgt spid="95264"/>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3" presetClass="entr" presetSubtype="16" fill="hold" nodeType="clickEffect">
                                  <p:stCondLst>
                                    <p:cond delay="0"/>
                                  </p:stCondLst>
                                  <p:childTnLst>
                                    <p:set>
                                      <p:cBhvr>
                                        <p:cTn id="66" dur="1" fill="hold">
                                          <p:stCondLst>
                                            <p:cond delay="0"/>
                                          </p:stCondLst>
                                        </p:cTn>
                                        <p:tgtEl>
                                          <p:spTgt spid="95262"/>
                                        </p:tgtEl>
                                        <p:attrNameLst>
                                          <p:attrName>style.visibility</p:attrName>
                                        </p:attrNameLst>
                                      </p:cBhvr>
                                      <p:to>
                                        <p:strVal val="visible"/>
                                      </p:to>
                                    </p:set>
                                    <p:anim calcmode="lin" valueType="num">
                                      <p:cBhvr>
                                        <p:cTn id="67" dur="500" fill="hold"/>
                                        <p:tgtEl>
                                          <p:spTgt spid="95262"/>
                                        </p:tgtEl>
                                        <p:attrNameLst>
                                          <p:attrName>ppt_w</p:attrName>
                                        </p:attrNameLst>
                                      </p:cBhvr>
                                      <p:tavLst>
                                        <p:tav tm="0">
                                          <p:val>
                                            <p:fltVal val="0"/>
                                          </p:val>
                                        </p:tav>
                                        <p:tav tm="100000">
                                          <p:val>
                                            <p:strVal val="#ppt_w"/>
                                          </p:val>
                                        </p:tav>
                                      </p:tavLst>
                                    </p:anim>
                                    <p:anim calcmode="lin" valueType="num">
                                      <p:cBhvr>
                                        <p:cTn id="68" dur="500" fill="hold"/>
                                        <p:tgtEl>
                                          <p:spTgt spid="95262"/>
                                        </p:tgtEl>
                                        <p:attrNameLst>
                                          <p:attrName>ppt_h</p:attrName>
                                        </p:attrNameLst>
                                      </p:cBhvr>
                                      <p:tavLst>
                                        <p:tav tm="0">
                                          <p:val>
                                            <p:fltVal val="0"/>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nodeType="clickEffect">
                                  <p:stCondLst>
                                    <p:cond delay="0"/>
                                  </p:stCondLst>
                                  <p:childTnLst>
                                    <p:set>
                                      <p:cBhvr>
                                        <p:cTn id="72" dur="1" fill="hold">
                                          <p:stCondLst>
                                            <p:cond delay="0"/>
                                          </p:stCondLst>
                                        </p:cTn>
                                        <p:tgtEl>
                                          <p:spTgt spid="95247"/>
                                        </p:tgtEl>
                                        <p:attrNameLst>
                                          <p:attrName>style.visibility</p:attrName>
                                        </p:attrNameLst>
                                      </p:cBhvr>
                                      <p:to>
                                        <p:strVal val="visible"/>
                                      </p:to>
                                    </p:set>
                                    <p:anim calcmode="lin" valueType="num">
                                      <p:cBhvr>
                                        <p:cTn id="73" dur="500" fill="hold"/>
                                        <p:tgtEl>
                                          <p:spTgt spid="95247"/>
                                        </p:tgtEl>
                                        <p:attrNameLst>
                                          <p:attrName>ppt_w</p:attrName>
                                        </p:attrNameLst>
                                      </p:cBhvr>
                                      <p:tavLst>
                                        <p:tav tm="0">
                                          <p:val>
                                            <p:fltVal val="0"/>
                                          </p:val>
                                        </p:tav>
                                        <p:tav tm="100000">
                                          <p:val>
                                            <p:strVal val="#ppt_w"/>
                                          </p:val>
                                        </p:tav>
                                      </p:tavLst>
                                    </p:anim>
                                    <p:anim calcmode="lin" valueType="num">
                                      <p:cBhvr>
                                        <p:cTn id="74" dur="500" fill="hold"/>
                                        <p:tgtEl>
                                          <p:spTgt spid="952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63" grpId="0" animBg="1"/>
      <p:bldP spid="95264" grpId="0" animBg="1"/>
      <p:bldP spid="95265" grpId="0" animBg="1"/>
      <p:bldP spid="95266"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1"/>
          <p:cNvSpPr>
            <a:spLocks noGrp="1" noChangeArrowheads="1"/>
          </p:cNvSpPr>
          <p:nvPr>
            <p:ph type="title"/>
          </p:nvPr>
        </p:nvSpPr>
        <p:spPr>
          <a:xfrm>
            <a:off x="151805" y="-17859"/>
            <a:ext cx="8233172" cy="1143000"/>
          </a:xfrm>
        </p:spPr>
        <p:txBody>
          <a:bodyPr rIns="116568"/>
          <a:lstStyle/>
          <a:p>
            <a:pPr marL="40040">
              <a:defRPr/>
            </a:pPr>
            <a:r>
              <a:rPr lang="en-US" altLang="ja-JP">
                <a:effectLst>
                  <a:outerShdw blurRad="38100" dist="38100" dir="2700000" algn="tl">
                    <a:srgbClr val="DDDDDD"/>
                  </a:outerShdw>
                </a:effectLst>
              </a:rPr>
              <a:t>What</a:t>
            </a:r>
            <a:r>
              <a:rPr lang="ja-JP" altLang="en-US">
                <a:effectLst>
                  <a:outerShdw blurRad="38100" dist="38100" dir="2700000" algn="tl">
                    <a:srgbClr val="DDDDDD"/>
                  </a:outerShdw>
                </a:effectLst>
                <a:latin typeface="Arial"/>
              </a:rPr>
              <a:t>’</a:t>
            </a:r>
            <a:r>
              <a:rPr lang="en-US" altLang="ja-JP">
                <a:effectLst>
                  <a:outerShdw blurRad="38100" dist="38100" dir="2700000" algn="tl">
                    <a:srgbClr val="DDDDDD"/>
                  </a:outerShdw>
                </a:effectLst>
              </a:rPr>
              <a:t>s Different?</a:t>
            </a:r>
          </a:p>
        </p:txBody>
      </p:sp>
      <p:sp>
        <p:nvSpPr>
          <p:cNvPr id="94210" name="Rectangle 2"/>
          <p:cNvSpPr>
            <a:spLocks noGrp="1" noChangeArrowheads="1"/>
          </p:cNvSpPr>
          <p:nvPr>
            <p:ph type="body" idx="1"/>
          </p:nvPr>
        </p:nvSpPr>
        <p:spPr>
          <a:xfrm>
            <a:off x="303610" y="1062633"/>
            <a:ext cx="8536781" cy="3393281"/>
          </a:xfrm>
        </p:spPr>
        <p:txBody>
          <a:bodyPr rIns="116568"/>
          <a:lstStyle/>
          <a:p>
            <a:pPr marL="268014" indent="-240232">
              <a:spcBef>
                <a:spcPts val="773"/>
              </a:spcBef>
              <a:defRPr/>
            </a:pPr>
            <a:r>
              <a:rPr lang="en-US" altLang="ja-JP" sz="2400"/>
              <a:t>Tertiary Muon Beam</a:t>
            </a:r>
          </a:p>
          <a:p>
            <a:pPr marL="548285" lvl="1" indent="-200184">
              <a:defRPr/>
            </a:pPr>
            <a:r>
              <a:rPr lang="en-US" altLang="ja-JP" sz="2000"/>
              <a:t>Widely spread over phase space</a:t>
            </a:r>
          </a:p>
          <a:p>
            <a:pPr marL="548285" lvl="1" indent="-200184">
              <a:defRPr/>
            </a:pPr>
            <a:r>
              <a:rPr lang="en-US" altLang="ja-JP" sz="2000"/>
              <a:t>Contamination of pion</a:t>
            </a:r>
          </a:p>
        </p:txBody>
      </p:sp>
      <p:sp>
        <p:nvSpPr>
          <p:cNvPr id="207875" name="Rectangle 3"/>
          <p:cNvSpPr>
            <a:spLocks/>
          </p:cNvSpPr>
          <p:nvPr/>
        </p:nvSpPr>
        <p:spPr bwMode="auto">
          <a:xfrm>
            <a:off x="6554391" y="6241852"/>
            <a:ext cx="2143125" cy="250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496" bIns="0"/>
          <a:lstStyle/>
          <a:p>
            <a:pPr marL="37950" algn="r"/>
            <a:r>
              <a:rPr kumimoji="0" lang="en-US" altLang="ja-JP" sz="1300">
                <a:solidFill>
                  <a:srgbClr val="000000"/>
                </a:solidFill>
                <a:cs typeface="Arial" charset="0"/>
                <a:sym typeface="Arial" charset="0"/>
              </a:rPr>
              <a:t>21</a:t>
            </a:r>
          </a:p>
        </p:txBody>
      </p:sp>
      <p:pic>
        <p:nvPicPr>
          <p:cNvPr id="207876" name="Picture 4"/>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9509001" cy="3946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4213" name="AutoShape 5"/>
          <p:cNvSpPr>
            <a:spLocks/>
          </p:cNvSpPr>
          <p:nvPr/>
        </p:nvSpPr>
        <p:spPr bwMode="auto">
          <a:xfrm>
            <a:off x="1288107" y="2275955"/>
            <a:ext cx="1205508" cy="397371"/>
          </a:xfrm>
          <a:custGeom>
            <a:avLst/>
            <a:gdLst/>
            <a:ahLst/>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gradFill rotWithShape="0">
            <a:gsLst>
              <a:gs pos="0">
                <a:srgbClr val="9BC1FF"/>
              </a:gs>
              <a:gs pos="100000">
                <a:srgbClr val="3F80CD"/>
              </a:gs>
            </a:gsLst>
            <a:lin ang="5400000" scaled="1"/>
          </a:gradFill>
          <a:ln w="9525" cap="flat">
            <a:solidFill>
              <a:srgbClr val="4A7EBB"/>
            </a:solidFill>
            <a:prstDash val="solid"/>
            <a:miter lim="800000"/>
            <a:headEnd type="none" w="med" len="med"/>
            <a:tailEnd type="none" w="med" len="med"/>
          </a:ln>
          <a:effectLst>
            <a:outerShdw blurRad="38100" dist="25399" dir="5400000" algn="ctr" rotWithShape="0">
              <a:schemeClr val="bg2">
                <a:alpha val="34999"/>
              </a:schemeClr>
            </a:outerShdw>
          </a:effectLst>
        </p:spPr>
        <p:txBody>
          <a:bodyPr lIns="0" tIns="0" rIns="0" bIns="0"/>
          <a:lstStyle/>
          <a:p>
            <a:pPr algn="ctr">
              <a:defRPr/>
            </a:pPr>
            <a:endParaRPr kumimoji="0" lang="ja-JP" altLang="en-US"/>
          </a:p>
        </p:txBody>
      </p:sp>
      <p:sp>
        <p:nvSpPr>
          <p:cNvPr id="94214" name="AutoShape 6"/>
          <p:cNvSpPr>
            <a:spLocks/>
          </p:cNvSpPr>
          <p:nvPr/>
        </p:nvSpPr>
        <p:spPr bwMode="auto">
          <a:xfrm rot="10800000">
            <a:off x="1288107" y="3723680"/>
            <a:ext cx="1205508" cy="397371"/>
          </a:xfrm>
          <a:custGeom>
            <a:avLst/>
            <a:gdLst/>
            <a:ahLst/>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gradFill rotWithShape="0">
            <a:gsLst>
              <a:gs pos="0">
                <a:srgbClr val="3F80CD"/>
              </a:gs>
              <a:gs pos="100000">
                <a:srgbClr val="9BC1FF"/>
              </a:gs>
            </a:gsLst>
            <a:lin ang="5400000" scaled="1"/>
          </a:gradFill>
          <a:ln w="9525" cap="flat">
            <a:solidFill>
              <a:srgbClr val="4A7EBB"/>
            </a:solidFill>
            <a:prstDash val="solid"/>
            <a:miter lim="800000"/>
            <a:headEnd type="none" w="med" len="med"/>
            <a:tailEnd type="none" w="med" len="med"/>
          </a:ln>
          <a:effectLst>
            <a:outerShdw blurRad="38100" dist="25399" dir="5400000" algn="ctr" rotWithShape="0">
              <a:schemeClr val="bg2">
                <a:alpha val="34999"/>
              </a:schemeClr>
            </a:outerShdw>
          </a:effectLst>
        </p:spPr>
        <p:txBody>
          <a:bodyPr lIns="0" tIns="0" rIns="0" bIns="0"/>
          <a:lstStyle/>
          <a:p>
            <a:pPr algn="ctr">
              <a:defRPr/>
            </a:pPr>
            <a:endParaRPr kumimoji="0" lang="ja-JP" altLang="en-US"/>
          </a:p>
        </p:txBody>
      </p:sp>
      <p:pic>
        <p:nvPicPr>
          <p:cNvPr id="207879" name="Picture 7"/>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679781" cy="64025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4216" name="Rectangle 8"/>
          <p:cNvSpPr>
            <a:spLocks/>
          </p:cNvSpPr>
          <p:nvPr/>
        </p:nvSpPr>
        <p:spPr bwMode="auto">
          <a:xfrm>
            <a:off x="2365251" y="2277071"/>
            <a:ext cx="1991320"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Electric Focusing</a:t>
            </a:r>
          </a:p>
        </p:txBody>
      </p:sp>
      <p:sp>
        <p:nvSpPr>
          <p:cNvPr id="94217" name="Rectangle 9"/>
          <p:cNvSpPr>
            <a:spLocks/>
          </p:cNvSpPr>
          <p:nvPr/>
        </p:nvSpPr>
        <p:spPr bwMode="auto">
          <a:xfrm>
            <a:off x="2331765" y="5103317"/>
            <a:ext cx="1991320"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No Focusing</a:t>
            </a:r>
          </a:p>
        </p:txBody>
      </p:sp>
      <p:sp>
        <p:nvSpPr>
          <p:cNvPr id="94218" name="Line 10"/>
          <p:cNvSpPr>
            <a:spLocks noChangeShapeType="1"/>
          </p:cNvSpPr>
          <p:nvPr/>
        </p:nvSpPr>
        <p:spPr bwMode="auto">
          <a:xfrm rot="10800000" flipH="1">
            <a:off x="4938117" y="2724671"/>
            <a:ext cx="3425652" cy="8930"/>
          </a:xfrm>
          <a:prstGeom prst="line">
            <a:avLst/>
          </a:prstGeom>
          <a:noFill/>
          <a:ln w="25400" cap="flat">
            <a:solidFill>
              <a:srgbClr val="262673"/>
            </a:solidFill>
            <a:prstDash val="dash"/>
            <a:round/>
            <a:headEnd type="none" w="med" len="med"/>
            <a:tailEnd type="none"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19" name="Line 11"/>
          <p:cNvSpPr>
            <a:spLocks noChangeShapeType="1"/>
          </p:cNvSpPr>
          <p:nvPr/>
        </p:nvSpPr>
        <p:spPr bwMode="auto">
          <a:xfrm rot="10800000" flipH="1">
            <a:off x="4938117" y="3604246"/>
            <a:ext cx="3425652" cy="14510"/>
          </a:xfrm>
          <a:prstGeom prst="line">
            <a:avLst/>
          </a:prstGeom>
          <a:noFill/>
          <a:ln w="25400" cap="flat">
            <a:solidFill>
              <a:srgbClr val="262673"/>
            </a:solidFill>
            <a:prstDash val="dash"/>
            <a:round/>
            <a:headEnd type="none" w="med" len="med"/>
            <a:tailEnd type="none"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0" name="Line 12"/>
          <p:cNvSpPr>
            <a:spLocks noChangeShapeType="1"/>
          </p:cNvSpPr>
          <p:nvPr/>
        </p:nvSpPr>
        <p:spPr bwMode="auto">
          <a:xfrm rot="10800000" flipH="1">
            <a:off x="5080992" y="5260702"/>
            <a:ext cx="3425652" cy="8930"/>
          </a:xfrm>
          <a:prstGeom prst="line">
            <a:avLst/>
          </a:prstGeom>
          <a:noFill/>
          <a:ln w="25400" cap="flat">
            <a:solidFill>
              <a:srgbClr val="262673"/>
            </a:solidFill>
            <a:prstDash val="dash"/>
            <a:round/>
            <a:headEnd type="none" w="med" len="med"/>
            <a:tailEnd type="none"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1" name="Line 13"/>
          <p:cNvSpPr>
            <a:spLocks noChangeShapeType="1"/>
          </p:cNvSpPr>
          <p:nvPr/>
        </p:nvSpPr>
        <p:spPr bwMode="auto">
          <a:xfrm rot="10800000" flipH="1">
            <a:off x="5080992" y="6140276"/>
            <a:ext cx="3425652" cy="13395"/>
          </a:xfrm>
          <a:prstGeom prst="line">
            <a:avLst/>
          </a:prstGeom>
          <a:noFill/>
          <a:ln w="25400" cap="flat">
            <a:solidFill>
              <a:srgbClr val="262673"/>
            </a:solidFill>
            <a:prstDash val="dash"/>
            <a:round/>
            <a:headEnd type="none" w="med" len="med"/>
            <a:tailEnd type="none"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2" name="Line 14"/>
          <p:cNvSpPr>
            <a:spLocks noChangeShapeType="1"/>
          </p:cNvSpPr>
          <p:nvPr/>
        </p:nvSpPr>
        <p:spPr bwMode="auto">
          <a:xfrm flipH="1">
            <a:off x="8249916" y="3321844"/>
            <a:ext cx="1116" cy="303609"/>
          </a:xfrm>
          <a:prstGeom prst="line">
            <a:avLst/>
          </a:prstGeom>
          <a:noFill/>
          <a:ln w="25400" cap="flat">
            <a:solidFill>
              <a:srgbClr val="262673"/>
            </a:solidFill>
            <a:prstDash val="solid"/>
            <a:round/>
            <a:headEnd type="none" w="med" len="med"/>
            <a:tailEnd type="arrow"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3" name="Line 15"/>
          <p:cNvSpPr>
            <a:spLocks noChangeShapeType="1"/>
          </p:cNvSpPr>
          <p:nvPr/>
        </p:nvSpPr>
        <p:spPr bwMode="auto">
          <a:xfrm rot="10800000" flipH="1">
            <a:off x="8249916" y="2739182"/>
            <a:ext cx="1116" cy="277937"/>
          </a:xfrm>
          <a:prstGeom prst="line">
            <a:avLst/>
          </a:prstGeom>
          <a:noFill/>
          <a:ln w="25400" cap="flat">
            <a:solidFill>
              <a:srgbClr val="262673"/>
            </a:solidFill>
            <a:prstDash val="solid"/>
            <a:round/>
            <a:headEnd type="none" w="med" len="med"/>
            <a:tailEnd type="arrow"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4" name="Rectangle 16"/>
          <p:cNvSpPr>
            <a:spLocks/>
          </p:cNvSpPr>
          <p:nvPr/>
        </p:nvSpPr>
        <p:spPr bwMode="auto">
          <a:xfrm>
            <a:off x="7934028" y="3011537"/>
            <a:ext cx="901898"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~10 cm</a:t>
            </a:r>
          </a:p>
        </p:txBody>
      </p:sp>
      <p:sp>
        <p:nvSpPr>
          <p:cNvPr id="94225" name="Line 17"/>
          <p:cNvSpPr>
            <a:spLocks noChangeShapeType="1"/>
          </p:cNvSpPr>
          <p:nvPr/>
        </p:nvSpPr>
        <p:spPr bwMode="auto">
          <a:xfrm flipH="1">
            <a:off x="8322469" y="5843365"/>
            <a:ext cx="2232" cy="303609"/>
          </a:xfrm>
          <a:prstGeom prst="line">
            <a:avLst/>
          </a:prstGeom>
          <a:noFill/>
          <a:ln w="25400" cap="flat">
            <a:solidFill>
              <a:srgbClr val="262673"/>
            </a:solidFill>
            <a:prstDash val="solid"/>
            <a:round/>
            <a:headEnd type="none" w="med" len="med"/>
            <a:tailEnd type="arrow"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6" name="Line 18"/>
          <p:cNvSpPr>
            <a:spLocks noChangeShapeType="1"/>
          </p:cNvSpPr>
          <p:nvPr/>
        </p:nvSpPr>
        <p:spPr bwMode="auto">
          <a:xfrm rot="10800000" flipH="1">
            <a:off x="8322469" y="5261818"/>
            <a:ext cx="2232" cy="277937"/>
          </a:xfrm>
          <a:prstGeom prst="line">
            <a:avLst/>
          </a:prstGeom>
          <a:noFill/>
          <a:ln w="25400" cap="flat">
            <a:solidFill>
              <a:srgbClr val="262673"/>
            </a:solidFill>
            <a:prstDash val="solid"/>
            <a:round/>
            <a:headEnd type="none" w="med" len="med"/>
            <a:tailEnd type="arrow" w="med" len="med"/>
          </a:ln>
          <a:effectLst>
            <a:outerShdw blurRad="38100" dist="25399" dir="5400000" algn="ctr" rotWithShape="0">
              <a:schemeClr val="bg2">
                <a:alpha val="37999"/>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algn="ctr">
              <a:defRPr/>
            </a:pPr>
            <a:endParaRPr kumimoji="0" lang="ja-JP" altLang="en-US"/>
          </a:p>
        </p:txBody>
      </p:sp>
      <p:sp>
        <p:nvSpPr>
          <p:cNvPr id="94227" name="Rectangle 19"/>
          <p:cNvSpPr>
            <a:spLocks/>
          </p:cNvSpPr>
          <p:nvPr/>
        </p:nvSpPr>
        <p:spPr bwMode="auto">
          <a:xfrm>
            <a:off x="8007697" y="5533058"/>
            <a:ext cx="901898"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~10 cm</a:t>
            </a:r>
          </a:p>
        </p:txBody>
      </p:sp>
      <p:sp>
        <p:nvSpPr>
          <p:cNvPr id="94228" name="Rectangle 20"/>
          <p:cNvSpPr>
            <a:spLocks/>
          </p:cNvSpPr>
          <p:nvPr/>
        </p:nvSpPr>
        <p:spPr bwMode="auto">
          <a:xfrm>
            <a:off x="77019" y="3560713"/>
            <a:ext cx="1991320"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Injection</a:t>
            </a:r>
          </a:p>
        </p:txBody>
      </p:sp>
      <p:sp>
        <p:nvSpPr>
          <p:cNvPr id="94229" name="Rectangle 21"/>
          <p:cNvSpPr>
            <a:spLocks/>
          </p:cNvSpPr>
          <p:nvPr/>
        </p:nvSpPr>
        <p:spPr bwMode="auto">
          <a:xfrm>
            <a:off x="178594" y="5706071"/>
            <a:ext cx="1991320" cy="330398"/>
          </a:xfrm>
          <a:prstGeom prst="rect">
            <a:avLst/>
          </a:prstGeom>
          <a:noFill/>
          <a:ln>
            <a:noFill/>
          </a:ln>
          <a:effectLst>
            <a:outerShdw blurRad="38100" dist="25399" dir="5400000" algn="ctr" rotWithShape="0">
              <a:schemeClr val="bg2">
                <a:alpha val="34999"/>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496" bIns="0" anchor="ctr"/>
          <a:lstStyle/>
          <a:p>
            <a:pPr marL="40040" algn="ctr">
              <a:defRPr/>
            </a:pPr>
            <a:r>
              <a:rPr kumimoji="0" lang="en-US" altLang="ja-JP" sz="1700">
                <a:solidFill>
                  <a:srgbClr val="000000"/>
                </a:solidFill>
                <a:latin typeface="Calibri" charset="0"/>
                <a:cs typeface="Calibri" charset="0"/>
                <a:sym typeface="Calibri" charset="0"/>
              </a:rPr>
              <a:t>Injection</a:t>
            </a:r>
          </a:p>
        </p:txBody>
      </p:sp>
      <p:sp>
        <p:nvSpPr>
          <p:cNvPr id="207894" name="Rectangle 22"/>
          <p:cNvSpPr>
            <a:spLocks/>
          </p:cNvSpPr>
          <p:nvPr/>
        </p:nvSpPr>
        <p:spPr bwMode="auto">
          <a:xfrm>
            <a:off x="303609" y="4403453"/>
            <a:ext cx="8545711" cy="11072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496" bIns="0"/>
          <a:lstStyle/>
          <a:p>
            <a:pPr marL="266765" indent="-238861">
              <a:spcBef>
                <a:spcPts val="554"/>
              </a:spcBef>
              <a:buClr>
                <a:srgbClr val="000066"/>
              </a:buClr>
              <a:buSzPct val="100000"/>
              <a:buFont typeface="Wingdings" charset="0"/>
              <a:buChar char="n"/>
            </a:pPr>
            <a:r>
              <a:rPr kumimoji="0" lang="en-US" altLang="ja-JP" b="1">
                <a:solidFill>
                  <a:srgbClr val="000000"/>
                </a:solidFill>
                <a:cs typeface="Arial" charset="0"/>
                <a:sym typeface="Arial" charset="0"/>
              </a:rPr>
              <a:t>Ultra-Cold Muon Beam</a:t>
            </a:r>
          </a:p>
          <a:p>
            <a:pPr marL="266765" indent="-238861">
              <a:spcBef>
                <a:spcPts val="457"/>
              </a:spcBef>
              <a:buClr>
                <a:srgbClr val="000066"/>
              </a:buClr>
              <a:buSzPct val="100000"/>
              <a:buFont typeface="Wingdings" charset="0"/>
              <a:buChar char="n"/>
            </a:pPr>
            <a:r>
              <a:rPr kumimoji="0" lang="en-US" altLang="ja-JP" sz="2000" b="1">
                <a:solidFill>
                  <a:srgbClr val="000000"/>
                </a:solidFill>
                <a:cs typeface="Arial" charset="0"/>
                <a:sym typeface="Arial" charset="0"/>
              </a:rPr>
              <a:t>Can be contained in the detection volume w/o focusing</a:t>
            </a:r>
          </a:p>
          <a:p>
            <a:pPr marL="266765" indent="-238861">
              <a:spcBef>
                <a:spcPts val="457"/>
              </a:spcBef>
              <a:buClr>
                <a:srgbClr val="000066"/>
              </a:buClr>
              <a:buSzPct val="100000"/>
              <a:buFont typeface="Wingdings" charset="0"/>
              <a:buChar char="n"/>
            </a:pPr>
            <a:r>
              <a:rPr kumimoji="0" lang="en-US" altLang="ja-JP" sz="2000" b="1">
                <a:solidFill>
                  <a:srgbClr val="000000"/>
                </a:solidFill>
                <a:cs typeface="Arial" charset="0"/>
                <a:sym typeface="Arial" charset="0"/>
              </a:rPr>
              <a:t>Yield?</a:t>
            </a:r>
          </a:p>
        </p:txBody>
      </p:sp>
      <p:grpSp>
        <p:nvGrpSpPr>
          <p:cNvPr id="207895" name="Group 25"/>
          <p:cNvGrpSpPr>
            <a:grpSpLocks/>
          </p:cNvGrpSpPr>
          <p:nvPr/>
        </p:nvGrpSpPr>
        <p:grpSpPr bwMode="auto">
          <a:xfrm>
            <a:off x="5121176" y="3700239"/>
            <a:ext cx="3998268" cy="1249040"/>
            <a:chOff x="0" y="0"/>
            <a:chExt cx="3582" cy="1119"/>
          </a:xfrm>
        </p:grpSpPr>
        <p:pic>
          <p:nvPicPr>
            <p:cNvPr id="207906" name="Picture 23"/>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582" cy="1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7907" name="Rectangle 24"/>
            <p:cNvSpPr>
              <a:spLocks/>
            </p:cNvSpPr>
            <p:nvPr/>
          </p:nvSpPr>
          <p:spPr bwMode="auto">
            <a:xfrm>
              <a:off x="51" y="203"/>
              <a:ext cx="3496" cy="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57799" bIns="0" anchor="ctr"/>
            <a:lstStyle/>
            <a:p>
              <a:pPr marL="37950" algn="ctr"/>
              <a:r>
                <a:rPr kumimoji="0" lang="en-US" altLang="ja-JP">
                  <a:solidFill>
                    <a:srgbClr val="FFFFFF"/>
                  </a:solidFill>
                  <a:cs typeface="Arial" charset="0"/>
                  <a:sym typeface="Arial" charset="0"/>
                </a:rPr>
                <a:t>No Focusing </a:t>
              </a:r>
            </a:p>
            <a:p>
              <a:pPr marL="37950" algn="ctr"/>
              <a:r>
                <a:rPr kumimoji="0" lang="en-US" altLang="ja-JP">
                  <a:solidFill>
                    <a:srgbClr val="FFFFFF"/>
                  </a:solidFill>
                  <a:latin typeface="ＭＳ Ｐゴシック" charset="0"/>
                  <a:sym typeface="ＭＳ Ｐゴシック" charset="0"/>
                </a:rPr>
                <a:t>⇒</a:t>
              </a:r>
              <a:r>
                <a:rPr kumimoji="0" lang="en-US" altLang="ja-JP">
                  <a:solidFill>
                    <a:srgbClr val="FFFFFF"/>
                  </a:solidFill>
                  <a:cs typeface="Arial" charset="0"/>
                  <a:sym typeface="Arial" charset="0"/>
                </a:rPr>
                <a:t> Any Momentum</a:t>
              </a:r>
            </a:p>
          </p:txBody>
        </p:sp>
      </p:grpSp>
      <p:grpSp>
        <p:nvGrpSpPr>
          <p:cNvPr id="207896" name="Group 28"/>
          <p:cNvGrpSpPr>
            <a:grpSpLocks/>
          </p:cNvGrpSpPr>
          <p:nvPr/>
        </p:nvGrpSpPr>
        <p:grpSpPr bwMode="auto">
          <a:xfrm>
            <a:off x="5121176" y="1182068"/>
            <a:ext cx="3998268" cy="1255737"/>
            <a:chOff x="0" y="0"/>
            <a:chExt cx="3582" cy="1124"/>
          </a:xfrm>
        </p:grpSpPr>
        <p:pic>
          <p:nvPicPr>
            <p:cNvPr id="207904" name="Picture 2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3582" cy="1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7905" name="Rectangle 27"/>
            <p:cNvSpPr>
              <a:spLocks/>
            </p:cNvSpPr>
            <p:nvPr/>
          </p:nvSpPr>
          <p:spPr bwMode="auto">
            <a:xfrm>
              <a:off x="51" y="206"/>
              <a:ext cx="3496" cy="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57799" bIns="0" anchor="ctr"/>
            <a:lstStyle/>
            <a:p>
              <a:pPr marL="37950" algn="ctr"/>
              <a:r>
                <a:rPr kumimoji="0" lang="en-US" altLang="ja-JP">
                  <a:solidFill>
                    <a:srgbClr val="FFFFFF"/>
                  </a:solidFill>
                  <a:cs typeface="Arial" charset="0"/>
                  <a:sym typeface="Arial" charset="0"/>
                </a:rPr>
                <a:t>Electric Field for Focusing </a:t>
              </a:r>
              <a:r>
                <a:rPr kumimoji="0" lang="en-US" altLang="ja-JP">
                  <a:solidFill>
                    <a:srgbClr val="FFFFFF"/>
                  </a:solidFill>
                  <a:latin typeface="ＭＳ Ｐゴシック" charset="0"/>
                  <a:sym typeface="ＭＳ Ｐゴシック" charset="0"/>
                </a:rPr>
                <a:t>⇒</a:t>
              </a:r>
              <a:r>
                <a:rPr kumimoji="0" lang="en-US" altLang="ja-JP">
                  <a:solidFill>
                    <a:srgbClr val="FFFFFF"/>
                  </a:solidFill>
                  <a:cs typeface="Arial" charset="0"/>
                  <a:sym typeface="Arial" charset="0"/>
                </a:rPr>
                <a:t> Magic Momentum</a:t>
              </a:r>
            </a:p>
          </p:txBody>
        </p:sp>
      </p:grpSp>
      <p:grpSp>
        <p:nvGrpSpPr>
          <p:cNvPr id="207897" name="Group 31"/>
          <p:cNvGrpSpPr>
            <a:grpSpLocks/>
          </p:cNvGrpSpPr>
          <p:nvPr/>
        </p:nvGrpSpPr>
        <p:grpSpPr bwMode="auto">
          <a:xfrm>
            <a:off x="1151930" y="6205018"/>
            <a:ext cx="2370832" cy="658564"/>
            <a:chOff x="0" y="0"/>
            <a:chExt cx="2124" cy="589"/>
          </a:xfrm>
        </p:grpSpPr>
        <p:pic>
          <p:nvPicPr>
            <p:cNvPr id="207902" name="Picture 29"/>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2124" cy="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7903" name="Picture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4" y="96"/>
              <a:ext cx="1840"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grpSp>
      <p:grpSp>
        <p:nvGrpSpPr>
          <p:cNvPr id="207898" name="Group 34"/>
          <p:cNvGrpSpPr>
            <a:grpSpLocks/>
          </p:cNvGrpSpPr>
          <p:nvPr/>
        </p:nvGrpSpPr>
        <p:grpSpPr bwMode="auto">
          <a:xfrm>
            <a:off x="4200302" y="6259711"/>
            <a:ext cx="3863206" cy="602754"/>
            <a:chOff x="0" y="0"/>
            <a:chExt cx="3461" cy="540"/>
          </a:xfrm>
        </p:grpSpPr>
        <p:pic>
          <p:nvPicPr>
            <p:cNvPr id="207900" name="Picture 32"/>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3461" cy="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7901" name="Rectangle 33"/>
            <p:cNvSpPr>
              <a:spLocks/>
            </p:cNvSpPr>
            <p:nvPr/>
          </p:nvSpPr>
          <p:spPr bwMode="auto">
            <a:xfrm>
              <a:off x="80" y="113"/>
              <a:ext cx="3320"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57799" bIns="0" anchor="ctr"/>
            <a:lstStyle/>
            <a:p>
              <a:pPr marL="37950" algn="ctr"/>
              <a:r>
                <a:rPr kumimoji="0" lang="en-US" altLang="ja-JP" sz="1700">
                  <a:solidFill>
                    <a:srgbClr val="000000"/>
                  </a:solidFill>
                  <a:cs typeface="Arial" charset="0"/>
                  <a:sym typeface="Arial" charset="0"/>
                </a:rPr>
                <a:t>&lt; 10 cm spread over 10 km travel</a:t>
              </a:r>
            </a:p>
          </p:txBody>
        </p:sp>
      </p:grpSp>
      <p:sp>
        <p:nvSpPr>
          <p:cNvPr id="94243" name="AutoShape 35"/>
          <p:cNvSpPr>
            <a:spLocks/>
          </p:cNvSpPr>
          <p:nvPr/>
        </p:nvSpPr>
        <p:spPr bwMode="auto">
          <a:xfrm>
            <a:off x="3587502" y="6322219"/>
            <a:ext cx="602754" cy="467693"/>
          </a:xfrm>
          <a:prstGeom prst="rightArrow">
            <a:avLst>
              <a:gd name="adj1" fmla="val 50000"/>
              <a:gd name="adj2" fmla="val 35173"/>
            </a:avLst>
          </a:prstGeom>
          <a:gradFill rotWithShape="0">
            <a:gsLst>
              <a:gs pos="0">
                <a:srgbClr val="AFE0E4"/>
              </a:gs>
              <a:gs pos="20000">
                <a:srgbClr val="AFDEE2"/>
              </a:gs>
              <a:gs pos="100000">
                <a:srgbClr val="85AAAD"/>
              </a:gs>
            </a:gsLst>
            <a:lin ang="5400000" scaled="1"/>
          </a:gradFill>
          <a:ln w="9525" cap="flat">
            <a:solidFill>
              <a:srgbClr val="B6DCDF"/>
            </a:solidFill>
            <a:prstDash val="solid"/>
            <a:miter lim="800000"/>
            <a:headEnd type="none" w="med" len="med"/>
            <a:tailEnd type="none" w="med" len="med"/>
          </a:ln>
          <a:effectLst>
            <a:outerShdw blurRad="38100" dist="25399" dir="5400000" algn="ctr" rotWithShape="0">
              <a:schemeClr val="bg2">
                <a:alpha val="34999"/>
              </a:schemeClr>
            </a:outerShdw>
          </a:effectLst>
        </p:spPr>
        <p:txBody>
          <a:bodyPr lIns="0" tIns="0" rIns="0" bIns="0"/>
          <a:lstStyle/>
          <a:p>
            <a:pPr algn="ctr">
              <a:defRPr/>
            </a:pPr>
            <a:endParaRPr kumimoji="0" lang="ja-JP" altLang="en-US"/>
          </a:p>
        </p:txBody>
      </p:sp>
      <p:sp>
        <p:nvSpPr>
          <p:cNvPr id="2" name="フッター プレースホルダー 1"/>
          <p:cNvSpPr>
            <a:spLocks noGrp="1"/>
          </p:cNvSpPr>
          <p:nvPr>
            <p:ph type="ftr" sz="quarter" idx="11"/>
          </p:nvPr>
        </p:nvSpPr>
        <p:spPr/>
        <p:txBody>
          <a:bodyPr/>
          <a:lstStyle/>
          <a:p>
            <a:pPr>
              <a:defRPr/>
            </a:pPr>
            <a:r>
              <a:rPr lang="en-US" altLang="ja-JP" smtClean="0"/>
              <a:t>KEK-TRIUMF Scientific Symposium</a:t>
            </a:r>
            <a:endParaRPr lang="en-US" altLang="ja-JP"/>
          </a:p>
        </p:txBody>
      </p:sp>
    </p:spTree>
    <p:extLst>
      <p:ext uri="{BB962C8B-B14F-4D97-AF65-F5344CB8AC3E}">
        <p14:creationId xmlns:p14="http://schemas.microsoft.com/office/powerpoint/2010/main" val="22595191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5297" name="図 8" descr="スクリーンショット 2013-08-15 10.37.19.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357313"/>
            <a:ext cx="9144000" cy="513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図 12" descr="hline_image.PNG"/>
          <p:cNvPicPr>
            <a:picLocks noChangeAspect="1"/>
          </p:cNvPicPr>
          <p:nvPr/>
        </p:nvPicPr>
        <p:blipFill>
          <a:blip r:embed="rId3" cstate="screen">
            <a:alphaModFix amt="80000"/>
            <a:extLst>
              <a:ext uri="{28A0092B-C50C-407E-A947-70E740481C1C}">
                <a14:useLocalDpi xmlns:a14="http://schemas.microsoft.com/office/drawing/2010/main"/>
              </a:ext>
            </a:extLst>
          </a:blip>
          <a:srcRect/>
          <a:stretch>
            <a:fillRect/>
          </a:stretch>
        </p:blipFill>
        <p:spPr bwMode="auto">
          <a:xfrm rot="5340000">
            <a:off x="-1133463" y="3357577"/>
            <a:ext cx="4835525" cy="1247775"/>
          </a:xfrm>
          <a:prstGeom prst="rect">
            <a:avLst/>
          </a:prstGeom>
          <a:noFill/>
          <a:ln>
            <a:noFill/>
          </a:ln>
          <a:extLst>
            <a:ext uri="{909E8E84-426E-40dd-AFC4-6F175D3DCCD1}">
              <a14:hiddenFill xmlns:a14="http://schemas.microsoft.com/office/drawing/2010/main" xmlns="">
                <a:solidFill>
                  <a:srgbClr val="FFFFFF">
                    <a:alpha val="79999"/>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299" name="タイトル 1"/>
          <p:cNvSpPr>
            <a:spLocks noGrp="1"/>
          </p:cNvSpPr>
          <p:nvPr>
            <p:ph type="title"/>
          </p:nvPr>
        </p:nvSpPr>
        <p:spPr/>
        <p:txBody>
          <a:bodyPr/>
          <a:lstStyle/>
          <a:p>
            <a:r>
              <a:rPr lang="en-US" altLang="ja-JP" dirty="0">
                <a:latin typeface="Candara" charset="0"/>
                <a:ea typeface="HGP明朝E" charset="0"/>
              </a:rPr>
              <a:t>E</a:t>
            </a:r>
            <a:r>
              <a:rPr lang="en-US" altLang="ja-JP" dirty="0" smtClean="0">
                <a:latin typeface="Candara" charset="0"/>
                <a:ea typeface="HGP明朝E" charset="0"/>
              </a:rPr>
              <a:t>xperimental </a:t>
            </a:r>
            <a:r>
              <a:rPr lang="en-US" altLang="ja-JP" dirty="0">
                <a:latin typeface="Candara" charset="0"/>
                <a:ea typeface="HGP明朝E" charset="0"/>
              </a:rPr>
              <a:t>S</a:t>
            </a:r>
            <a:r>
              <a:rPr lang="en-US" altLang="ja-JP" dirty="0" smtClean="0">
                <a:latin typeface="Candara" charset="0"/>
                <a:ea typeface="HGP明朝E" charset="0"/>
              </a:rPr>
              <a:t>ite</a:t>
            </a:r>
            <a:endParaRPr lang="ja-JP" altLang="en-US" dirty="0">
              <a:latin typeface="Candara" charset="0"/>
              <a:ea typeface="HGP明朝E" charset="0"/>
            </a:endParaRPr>
          </a:p>
        </p:txBody>
      </p:sp>
      <p:pic>
        <p:nvPicPr>
          <p:cNvPr id="10" name="図 9" descr="hline_image.PNG"/>
          <p:cNvPicPr>
            <a:picLocks noChangeAspect="1"/>
          </p:cNvPicPr>
          <p:nvPr/>
        </p:nvPicPr>
        <p:blipFill>
          <a:blip r:embed="rId4" cstate="screen">
            <a:alphaModFix amt="80000"/>
            <a:extLst>
              <a:ext uri="{28A0092B-C50C-407E-A947-70E740481C1C}">
                <a14:useLocalDpi xmlns:a14="http://schemas.microsoft.com/office/drawing/2010/main"/>
              </a:ext>
            </a:extLst>
          </a:blip>
          <a:srcRect l="22044"/>
          <a:stretch>
            <a:fillRect/>
          </a:stretch>
        </p:blipFill>
        <p:spPr bwMode="auto">
          <a:xfrm rot="5340000">
            <a:off x="1969308" y="192884"/>
            <a:ext cx="4835525" cy="7456487"/>
          </a:xfrm>
          <a:prstGeom prst="rect">
            <a:avLst/>
          </a:prstGeom>
          <a:noFill/>
          <a:ln>
            <a:noFill/>
          </a:ln>
          <a:extLst>
            <a:ext uri="{909E8E84-426E-40dd-AFC4-6F175D3DCCD1}">
              <a14:hiddenFill xmlns:a14="http://schemas.microsoft.com/office/drawing/2010/main" xmlns="">
                <a:solidFill>
                  <a:srgbClr val="FFFFFF">
                    <a:alpha val="79999"/>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2" name="テキスト ボックス 13"/>
          <p:cNvSpPr txBox="1">
            <a:spLocks noChangeArrowheads="1"/>
          </p:cNvSpPr>
          <p:nvPr/>
        </p:nvSpPr>
        <p:spPr bwMode="auto">
          <a:xfrm>
            <a:off x="244475" y="963613"/>
            <a:ext cx="36607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2000">
                <a:solidFill>
                  <a:srgbClr val="000000"/>
                </a:solidFill>
                <a:latin typeface="Candara" charset="0"/>
                <a:ea typeface="HGP明朝E" charset="0"/>
                <a:cs typeface="HGP明朝E" charset="0"/>
                <a:sym typeface="Palatino" charset="0"/>
              </a:rPr>
              <a:t>Material and Life science Facility</a:t>
            </a:r>
            <a:endParaRPr lang="ja-JP" altLang="en-US" sz="2000">
              <a:solidFill>
                <a:srgbClr val="000000"/>
              </a:solidFill>
              <a:latin typeface="Candara" charset="0"/>
              <a:ea typeface="HGP明朝E" charset="0"/>
              <a:cs typeface="HGP明朝E" charset="0"/>
              <a:sym typeface="Palatino" charset="0"/>
            </a:endParaRPr>
          </a:p>
        </p:txBody>
      </p:sp>
      <p:sp>
        <p:nvSpPr>
          <p:cNvPr id="55303" name="テキスト ボックス 14"/>
          <p:cNvSpPr txBox="1">
            <a:spLocks noChangeArrowheads="1"/>
          </p:cNvSpPr>
          <p:nvPr/>
        </p:nvSpPr>
        <p:spPr bwMode="auto">
          <a:xfrm>
            <a:off x="4540250" y="2719388"/>
            <a:ext cx="1250950"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1800">
                <a:solidFill>
                  <a:srgbClr val="FFFFFF"/>
                </a:solidFill>
                <a:latin typeface="Candara" charset="0"/>
                <a:ea typeface="HGP明朝E" charset="0"/>
                <a:cs typeface="HGP明朝E" charset="0"/>
                <a:sym typeface="Palatino" charset="0"/>
              </a:rPr>
              <a:t>Parking lot</a:t>
            </a:r>
            <a:endParaRPr lang="ja-JP" altLang="en-US" sz="1800">
              <a:solidFill>
                <a:srgbClr val="FFFFFF"/>
              </a:solidFill>
              <a:latin typeface="Candara" charset="0"/>
              <a:ea typeface="HGP明朝E" charset="0"/>
              <a:cs typeface="HGP明朝E" charset="0"/>
              <a:sym typeface="Palatino" charset="0"/>
            </a:endParaRPr>
          </a:p>
        </p:txBody>
      </p:sp>
      <p:sp>
        <p:nvSpPr>
          <p:cNvPr id="55304" name="テキスト ボックス 15"/>
          <p:cNvSpPr txBox="1">
            <a:spLocks noChangeArrowheads="1"/>
          </p:cNvSpPr>
          <p:nvPr/>
        </p:nvSpPr>
        <p:spPr bwMode="auto">
          <a:xfrm>
            <a:off x="1425575" y="4289439"/>
            <a:ext cx="1282700"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1800">
                <a:solidFill>
                  <a:srgbClr val="000000"/>
                </a:solidFill>
                <a:latin typeface="Candara" charset="0"/>
                <a:ea typeface="HGP明朝E" charset="0"/>
                <a:cs typeface="HGP明朝E" charset="0"/>
                <a:sym typeface="Palatino" charset="0"/>
              </a:rPr>
              <a:t>muon</a:t>
            </a:r>
          </a:p>
          <a:p>
            <a:r>
              <a:rPr lang="en-US" altLang="ja-JP" sz="1800">
                <a:solidFill>
                  <a:srgbClr val="000000"/>
                </a:solidFill>
                <a:latin typeface="Candara" charset="0"/>
                <a:ea typeface="HGP明朝E" charset="0"/>
                <a:cs typeface="HGP明朝E" charset="0"/>
                <a:sym typeface="Palatino" charset="0"/>
              </a:rPr>
              <a:t>production</a:t>
            </a:r>
          </a:p>
          <a:p>
            <a:r>
              <a:rPr lang="en-US" altLang="ja-JP" sz="1800">
                <a:solidFill>
                  <a:srgbClr val="000000"/>
                </a:solidFill>
                <a:latin typeface="Candara" charset="0"/>
                <a:ea typeface="HGP明朝E" charset="0"/>
                <a:cs typeface="HGP明朝E" charset="0"/>
                <a:sym typeface="Palatino" charset="0"/>
              </a:rPr>
              <a:t>target</a:t>
            </a:r>
            <a:endParaRPr lang="ja-JP" altLang="en-US" sz="1800">
              <a:solidFill>
                <a:srgbClr val="000000"/>
              </a:solidFill>
              <a:latin typeface="Candara" charset="0"/>
              <a:ea typeface="HGP明朝E" charset="0"/>
              <a:cs typeface="HGP明朝E" charset="0"/>
              <a:sym typeface="Palatino" charset="0"/>
            </a:endParaRPr>
          </a:p>
        </p:txBody>
      </p:sp>
      <p:sp>
        <p:nvSpPr>
          <p:cNvPr id="55305" name="テキスト ボックス 16"/>
          <p:cNvSpPr txBox="1">
            <a:spLocks noChangeArrowheads="1"/>
          </p:cNvSpPr>
          <p:nvPr/>
        </p:nvSpPr>
        <p:spPr bwMode="auto">
          <a:xfrm>
            <a:off x="1425575" y="5756275"/>
            <a:ext cx="1968500" cy="65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1800">
                <a:solidFill>
                  <a:srgbClr val="000000"/>
                </a:solidFill>
                <a:latin typeface="Candara" charset="0"/>
                <a:ea typeface="HGP明朝E" charset="0"/>
                <a:cs typeface="HGP明朝E" charset="0"/>
                <a:sym typeface="Palatino" charset="0"/>
              </a:rPr>
              <a:t>sparation neutron</a:t>
            </a:r>
          </a:p>
          <a:p>
            <a:r>
              <a:rPr lang="en-US" altLang="ja-JP" sz="1800">
                <a:solidFill>
                  <a:srgbClr val="000000"/>
                </a:solidFill>
                <a:latin typeface="Candara" charset="0"/>
                <a:ea typeface="HGP明朝E" charset="0"/>
                <a:cs typeface="HGP明朝E" charset="0"/>
                <a:sym typeface="Palatino" charset="0"/>
              </a:rPr>
              <a:t>source</a:t>
            </a:r>
            <a:endParaRPr lang="ja-JP" altLang="en-US" sz="1800">
              <a:solidFill>
                <a:srgbClr val="000000"/>
              </a:solidFill>
              <a:latin typeface="Candara" charset="0"/>
              <a:ea typeface="HGP明朝E" charset="0"/>
              <a:cs typeface="HGP明朝E" charset="0"/>
              <a:sym typeface="Palatino" charset="0"/>
            </a:endParaRPr>
          </a:p>
        </p:txBody>
      </p:sp>
      <p:sp>
        <p:nvSpPr>
          <p:cNvPr id="18" name="テキスト ボックス 17"/>
          <p:cNvSpPr txBox="1">
            <a:spLocks noChangeArrowheads="1"/>
          </p:cNvSpPr>
          <p:nvPr/>
        </p:nvSpPr>
        <p:spPr bwMode="auto">
          <a:xfrm>
            <a:off x="6080125" y="2755900"/>
            <a:ext cx="1778000" cy="655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1800" b="1">
                <a:solidFill>
                  <a:srgbClr val="FF0000"/>
                </a:solidFill>
                <a:latin typeface="Candara" charset="0"/>
                <a:ea typeface="HGP明朝E" charset="0"/>
                <a:cs typeface="HGP明朝E" charset="0"/>
                <a:sym typeface="Palatino" charset="0"/>
              </a:rPr>
              <a:t>g-2/EDM</a:t>
            </a:r>
          </a:p>
          <a:p>
            <a:r>
              <a:rPr lang="en-US" altLang="ja-JP" sz="1800" b="1">
                <a:solidFill>
                  <a:srgbClr val="FF0000"/>
                </a:solidFill>
                <a:latin typeface="Candara" charset="0"/>
                <a:ea typeface="HGP明朝E" charset="0"/>
                <a:cs typeface="HGP明朝E" charset="0"/>
                <a:sym typeface="Palatino" charset="0"/>
              </a:rPr>
              <a:t>storage magnet</a:t>
            </a:r>
            <a:endParaRPr lang="ja-JP" altLang="en-US" sz="1800" b="1">
              <a:solidFill>
                <a:srgbClr val="FF0000"/>
              </a:solidFill>
              <a:latin typeface="Candara" charset="0"/>
              <a:ea typeface="HGP明朝E" charset="0"/>
              <a:cs typeface="HGP明朝E" charset="0"/>
              <a:sym typeface="Palatino" charset="0"/>
            </a:endParaRPr>
          </a:p>
        </p:txBody>
      </p:sp>
      <p:sp>
        <p:nvSpPr>
          <p:cNvPr id="19" name="テキスト ボックス 18"/>
          <p:cNvSpPr txBox="1">
            <a:spLocks noChangeArrowheads="1"/>
          </p:cNvSpPr>
          <p:nvPr/>
        </p:nvSpPr>
        <p:spPr bwMode="auto">
          <a:xfrm rot="-561292">
            <a:off x="4271963" y="3960813"/>
            <a:ext cx="1284287"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137" tIns="45569" rIns="91137" bIns="45569">
            <a:spAutoFit/>
          </a:bodyPr>
          <a:lstStyle>
            <a:lvl1pPr defTabSz="455613">
              <a:defRPr kumimoji="1" sz="2400">
                <a:solidFill>
                  <a:schemeClr val="tx1"/>
                </a:solidFill>
                <a:latin typeface="Arial" charset="0"/>
                <a:ea typeface="ＭＳ Ｐゴシック" charset="0"/>
                <a:cs typeface="ＭＳ Ｐゴシック" charset="0"/>
              </a:defRPr>
            </a:lvl1pPr>
            <a:lvl2pPr marL="742950" indent="-285750" defTabSz="455613">
              <a:defRPr kumimoji="1" sz="2400">
                <a:solidFill>
                  <a:schemeClr val="tx1"/>
                </a:solidFill>
                <a:latin typeface="Arial" charset="0"/>
                <a:ea typeface="ＭＳ Ｐゴシック" charset="0"/>
              </a:defRPr>
            </a:lvl2pPr>
            <a:lvl3pPr marL="1143000" indent="-228600" defTabSz="455613">
              <a:defRPr kumimoji="1" sz="2400">
                <a:solidFill>
                  <a:schemeClr val="tx1"/>
                </a:solidFill>
                <a:latin typeface="Arial" charset="0"/>
                <a:ea typeface="ＭＳ Ｐゴシック" charset="0"/>
              </a:defRPr>
            </a:lvl3pPr>
            <a:lvl4pPr marL="1600200" indent="-228600" defTabSz="455613">
              <a:defRPr kumimoji="1" sz="2400">
                <a:solidFill>
                  <a:schemeClr val="tx1"/>
                </a:solidFill>
                <a:latin typeface="Arial" charset="0"/>
                <a:ea typeface="ＭＳ Ｐゴシック" charset="0"/>
              </a:defRPr>
            </a:lvl4pPr>
            <a:lvl5pPr marL="2057400" indent="-228600" defTabSz="455613">
              <a:defRPr kumimoji="1" sz="2400">
                <a:solidFill>
                  <a:schemeClr val="tx1"/>
                </a:solidFill>
                <a:latin typeface="Arial" charset="0"/>
                <a:ea typeface="ＭＳ Ｐゴシック" charset="0"/>
              </a:defRPr>
            </a:lvl5pPr>
            <a:lvl6pPr marL="2514600" indent="-228600" defTabSz="455613" fontAlgn="base">
              <a:spcBef>
                <a:spcPct val="0"/>
              </a:spcBef>
              <a:spcAft>
                <a:spcPct val="0"/>
              </a:spcAft>
              <a:defRPr kumimoji="1" sz="2400">
                <a:solidFill>
                  <a:schemeClr val="tx1"/>
                </a:solidFill>
                <a:latin typeface="Arial" charset="0"/>
                <a:ea typeface="ＭＳ Ｐゴシック" charset="0"/>
              </a:defRPr>
            </a:lvl6pPr>
            <a:lvl7pPr marL="2971800" indent="-228600" defTabSz="455613" fontAlgn="base">
              <a:spcBef>
                <a:spcPct val="0"/>
              </a:spcBef>
              <a:spcAft>
                <a:spcPct val="0"/>
              </a:spcAft>
              <a:defRPr kumimoji="1" sz="2400">
                <a:solidFill>
                  <a:schemeClr val="tx1"/>
                </a:solidFill>
                <a:latin typeface="Arial" charset="0"/>
                <a:ea typeface="ＭＳ Ｐゴシック" charset="0"/>
              </a:defRPr>
            </a:lvl7pPr>
            <a:lvl8pPr marL="3429000" indent="-228600" defTabSz="455613" fontAlgn="base">
              <a:spcBef>
                <a:spcPct val="0"/>
              </a:spcBef>
              <a:spcAft>
                <a:spcPct val="0"/>
              </a:spcAft>
              <a:defRPr kumimoji="1" sz="2400">
                <a:solidFill>
                  <a:schemeClr val="tx1"/>
                </a:solidFill>
                <a:latin typeface="Arial" charset="0"/>
                <a:ea typeface="ＭＳ Ｐゴシック" charset="0"/>
              </a:defRPr>
            </a:lvl8pPr>
            <a:lvl9pPr marL="3886200" indent="-228600" defTabSz="455613" fontAlgn="base">
              <a:spcBef>
                <a:spcPct val="0"/>
              </a:spcBef>
              <a:spcAft>
                <a:spcPct val="0"/>
              </a:spcAft>
              <a:defRPr kumimoji="1" sz="2400">
                <a:solidFill>
                  <a:schemeClr val="tx1"/>
                </a:solidFill>
                <a:latin typeface="Arial" charset="0"/>
                <a:ea typeface="ＭＳ Ｐゴシック" charset="0"/>
              </a:defRPr>
            </a:lvl9pPr>
          </a:lstStyle>
          <a:p>
            <a:r>
              <a:rPr lang="en-US" altLang="ja-JP" sz="1800" b="1">
                <a:solidFill>
                  <a:srgbClr val="FF0000"/>
                </a:solidFill>
                <a:latin typeface="Candara" charset="0"/>
                <a:ea typeface="HGP明朝E" charset="0"/>
                <a:cs typeface="HGP明朝E" charset="0"/>
                <a:sym typeface="Palatino" charset="0"/>
              </a:rPr>
              <a:t>muon linac</a:t>
            </a:r>
            <a:endParaRPr lang="ja-JP" altLang="en-US" sz="1800" b="1">
              <a:solidFill>
                <a:srgbClr val="FF0000"/>
              </a:solidFill>
              <a:latin typeface="Candara" charset="0"/>
              <a:ea typeface="HGP明朝E" charset="0"/>
              <a:cs typeface="HGP明朝E" charset="0"/>
              <a:sym typeface="Palatino" charset="0"/>
            </a:endParaRPr>
          </a:p>
        </p:txBody>
      </p:sp>
      <p:sp>
        <p:nvSpPr>
          <p:cNvPr id="2" name="フッター プレースホルダー 1"/>
          <p:cNvSpPr>
            <a:spLocks noGrp="1"/>
          </p:cNvSpPr>
          <p:nvPr>
            <p:ph type="ftr" sz="quarter" idx="11"/>
          </p:nvPr>
        </p:nvSpPr>
        <p:spPr/>
        <p:txBody>
          <a:bodyPr/>
          <a:lstStyle/>
          <a:p>
            <a:pPr>
              <a:defRPr/>
            </a:pPr>
            <a:r>
              <a:rPr lang="en-US" altLang="ja-JP" smtClean="0"/>
              <a:t>KEK-TRIUMF Scientific Symposium</a:t>
            </a:r>
            <a:endParaRPr lang="ja-JP"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Right)">
                                      <p:cBhvr>
                                        <p:cTn id="15" dur="500"/>
                                        <p:tgtEl>
                                          <p:spTgt spid="18"/>
                                        </p:tgtEl>
                                      </p:cBhvr>
                                    </p:animEffect>
                                  </p:childTnLst>
                                </p:cTn>
                              </p:par>
                              <p:par>
                                <p:cTn id="16" presetID="18" presetClass="entr" presetSubtype="6"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strips(downRight)">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a:t>Overview ~cont’d</a:t>
            </a:r>
            <a:endParaRPr kumimoji="1" lang="ja-JP" altLang="en-US" dirty="0"/>
          </a:p>
        </p:txBody>
      </p:sp>
      <p:sp>
        <p:nvSpPr>
          <p:cNvPr id="33" name="コンテンツ プレースホルダー 1">
            <a:extLst>
              <a:ext uri="{FF2B5EF4-FFF2-40B4-BE49-F238E27FC236}">
                <a16:creationId xmlns="" xmlns:a16="http://schemas.microsoft.com/office/drawing/2014/main" id="{7675B757-2687-4E85-BD79-0CC9065D7FF3}"/>
              </a:ext>
            </a:extLst>
          </p:cNvPr>
          <p:cNvSpPr>
            <a:spLocks noGrp="1"/>
          </p:cNvSpPr>
          <p:nvPr>
            <p:ph idx="1"/>
          </p:nvPr>
        </p:nvSpPr>
        <p:spPr>
          <a:xfrm>
            <a:off x="642901" y="4059605"/>
            <a:ext cx="8024820" cy="1815641"/>
          </a:xfrm>
        </p:spPr>
        <p:txBody>
          <a:bodyPr/>
          <a:lstStyle/>
          <a:p>
            <a:r>
              <a:rPr lang="en-US" altLang="ja-JP" dirty="0"/>
              <a:t>Basic design for all structures was finished. </a:t>
            </a:r>
          </a:p>
          <a:p>
            <a:pPr lvl="1"/>
            <a:r>
              <a:rPr lang="en-US" altLang="ja-JP" sz="1800" dirty="0"/>
              <a:t>M. Otani et al., Phys. Rev. AB, 19, 040101, 2016. </a:t>
            </a:r>
          </a:p>
          <a:p>
            <a:pPr lvl="1"/>
            <a:r>
              <a:rPr lang="en-US" altLang="ja-JP" sz="1800" dirty="0"/>
              <a:t>Y. Kondo et al., J. Phys.: Conf. Ser. 874 012054 (2017) [</a:t>
            </a:r>
            <a:r>
              <a:rPr lang="en-US" altLang="ja-JP" sz="1800" dirty="0">
                <a:hlinkClick r:id="rId3"/>
              </a:rPr>
              <a:t>link</a:t>
            </a:r>
            <a:r>
              <a:rPr lang="en-US" altLang="ja-JP" sz="1800" dirty="0"/>
              <a:t>]</a:t>
            </a:r>
          </a:p>
          <a:p>
            <a:r>
              <a:rPr kumimoji="1" lang="en-US" altLang="ja-JP" dirty="0"/>
              <a:t>Next goal </a:t>
            </a:r>
            <a:r>
              <a:rPr lang="en-US" altLang="ja-JP" dirty="0"/>
              <a:t>is demonstration of muon acceleration. </a:t>
            </a:r>
          </a:p>
          <a:p>
            <a:endParaRPr kumimoji="1" lang="ja-JP" altLang="en-US" dirty="0"/>
          </a:p>
        </p:txBody>
      </p:sp>
      <p:grpSp>
        <p:nvGrpSpPr>
          <p:cNvPr id="4" name="グループ化 3">
            <a:extLst>
              <a:ext uri="{FF2B5EF4-FFF2-40B4-BE49-F238E27FC236}">
                <a16:creationId xmlns="" xmlns:a16="http://schemas.microsoft.com/office/drawing/2014/main" id="{0AE3D587-87D0-4341-A924-B526A28F1F31}"/>
              </a:ext>
            </a:extLst>
          </p:cNvPr>
          <p:cNvGrpSpPr/>
          <p:nvPr/>
        </p:nvGrpSpPr>
        <p:grpSpPr>
          <a:xfrm>
            <a:off x="559590" y="2044649"/>
            <a:ext cx="8024820" cy="1860863"/>
            <a:chOff x="559590" y="1336304"/>
            <a:chExt cx="8024820" cy="1860863"/>
          </a:xfrm>
        </p:grpSpPr>
        <p:sp>
          <p:nvSpPr>
            <p:cNvPr id="7" name="テキスト ボックス 6">
              <a:extLst>
                <a:ext uri="{FF2B5EF4-FFF2-40B4-BE49-F238E27FC236}">
                  <a16:creationId xmlns="" xmlns:a16="http://schemas.microsoft.com/office/drawing/2014/main" id="{96F60F0C-7B8A-42AC-B403-DFEC7B623863}"/>
                </a:ext>
              </a:extLst>
            </p:cNvPr>
            <p:cNvSpPr txBox="1"/>
            <p:nvPr/>
          </p:nvSpPr>
          <p:spPr>
            <a:xfrm>
              <a:off x="3621227" y="2766280"/>
              <a:ext cx="2343075" cy="430887"/>
            </a:xfrm>
            <a:prstGeom prst="rect">
              <a:avLst/>
            </a:prstGeom>
            <a:noFill/>
          </p:spPr>
          <p:txBody>
            <a:bodyPr wrap="square" rtlCol="0">
              <a:spAutoFit/>
            </a:bodyPr>
            <a:lstStyle/>
            <a:p>
              <a:pPr defTabSz="914400"/>
              <a:r>
                <a:rPr lang="en-US" altLang="ja-JP" sz="2200" dirty="0">
                  <a:solidFill>
                    <a:srgbClr val="000000"/>
                  </a:solidFill>
                  <a:latin typeface="メイリオ"/>
                  <a:ea typeface="メイリオ"/>
                  <a:cs typeface=""/>
                </a:rPr>
                <a:t>~40m in total</a:t>
              </a:r>
              <a:endParaRPr lang="ja-JP" altLang="en-US" sz="2200" dirty="0">
                <a:solidFill>
                  <a:srgbClr val="000000"/>
                </a:solidFill>
                <a:latin typeface="メイリオ"/>
                <a:ea typeface="メイリオ"/>
                <a:cs typeface=""/>
              </a:endParaRPr>
            </a:p>
          </p:txBody>
        </p:sp>
        <p:grpSp>
          <p:nvGrpSpPr>
            <p:cNvPr id="8" name="グループ化 7">
              <a:extLst>
                <a:ext uri="{FF2B5EF4-FFF2-40B4-BE49-F238E27FC236}">
                  <a16:creationId xmlns="" xmlns:a16="http://schemas.microsoft.com/office/drawing/2014/main" id="{E50D7F7B-1814-4C28-A04A-E52FC482E8D1}"/>
                </a:ext>
              </a:extLst>
            </p:cNvPr>
            <p:cNvGrpSpPr/>
            <p:nvPr/>
          </p:nvGrpSpPr>
          <p:grpSpPr>
            <a:xfrm>
              <a:off x="559590" y="1336304"/>
              <a:ext cx="8024820" cy="1360211"/>
              <a:chOff x="457200" y="3158552"/>
              <a:chExt cx="8438515" cy="1360211"/>
            </a:xfrm>
          </p:grpSpPr>
          <p:sp>
            <p:nvSpPr>
              <p:cNvPr id="9" name="テキスト ボックス 8">
                <a:extLst>
                  <a:ext uri="{FF2B5EF4-FFF2-40B4-BE49-F238E27FC236}">
                    <a16:creationId xmlns="" xmlns:a16="http://schemas.microsoft.com/office/drawing/2014/main" id="{8C9DCADF-E37C-49E4-A691-D5263E3FEE5D}"/>
                  </a:ext>
                </a:extLst>
              </p:cNvPr>
              <p:cNvSpPr txBox="1"/>
              <p:nvPr/>
            </p:nvSpPr>
            <p:spPr>
              <a:xfrm>
                <a:off x="6209263" y="3179462"/>
                <a:ext cx="994182" cy="584775"/>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40 MeV</a:t>
                </a:r>
              </a:p>
              <a:p>
                <a:pPr algn="ctr" defTabSz="914400"/>
                <a:r>
                  <a:rPr lang="en-US" altLang="ja-JP" sz="1600" b="1" dirty="0">
                    <a:solidFill>
                      <a:srgbClr val="000000"/>
                    </a:solidFill>
                    <a:latin typeface="メイリオ"/>
                    <a:ea typeface="メイリオ"/>
                    <a:cs typeface=""/>
                  </a:rPr>
                  <a:t> β=0.7</a:t>
                </a:r>
                <a:endParaRPr lang="ja-JP" altLang="en-US" sz="1600" b="1" dirty="0">
                  <a:solidFill>
                    <a:srgbClr val="000000"/>
                  </a:solidFill>
                  <a:latin typeface="メイリオ"/>
                  <a:ea typeface="メイリオ"/>
                  <a:cs typeface=""/>
                </a:endParaRPr>
              </a:p>
            </p:txBody>
          </p:sp>
          <p:grpSp>
            <p:nvGrpSpPr>
              <p:cNvPr id="10" name="グループ化 9">
                <a:extLst>
                  <a:ext uri="{FF2B5EF4-FFF2-40B4-BE49-F238E27FC236}">
                    <a16:creationId xmlns="" xmlns:a16="http://schemas.microsoft.com/office/drawing/2014/main" id="{A3C0FC51-5E05-42A0-BDC8-ADE340238169}"/>
                  </a:ext>
                </a:extLst>
              </p:cNvPr>
              <p:cNvGrpSpPr/>
              <p:nvPr/>
            </p:nvGrpSpPr>
            <p:grpSpPr>
              <a:xfrm>
                <a:off x="457200" y="3727050"/>
                <a:ext cx="7931064" cy="450201"/>
                <a:chOff x="679773" y="3750848"/>
                <a:chExt cx="7931064" cy="450201"/>
              </a:xfrm>
            </p:grpSpPr>
            <p:sp>
              <p:nvSpPr>
                <p:cNvPr id="27" name="四角形: 角を丸くする 26">
                  <a:extLst>
                    <a:ext uri="{FF2B5EF4-FFF2-40B4-BE49-F238E27FC236}">
                      <a16:creationId xmlns="" xmlns:a16="http://schemas.microsoft.com/office/drawing/2014/main" id="{3B055589-2804-475A-AE4B-FF858F5139F8}"/>
                    </a:ext>
                  </a:extLst>
                </p:cNvPr>
                <p:cNvSpPr/>
                <p:nvPr/>
              </p:nvSpPr>
              <p:spPr>
                <a:xfrm>
                  <a:off x="679773" y="3757427"/>
                  <a:ext cx="939899" cy="4404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2200" dirty="0" err="1">
                      <a:solidFill>
                        <a:sysClr val="windowText" lastClr="000000"/>
                      </a:solidFill>
                    </a:rPr>
                    <a:t>USμ</a:t>
                  </a:r>
                  <a:endParaRPr lang="ja-JP" altLang="en-US" sz="2200" dirty="0">
                    <a:solidFill>
                      <a:sysClr val="windowText" lastClr="000000"/>
                    </a:solidFill>
                  </a:endParaRPr>
                </a:p>
              </p:txBody>
            </p:sp>
            <p:sp>
              <p:nvSpPr>
                <p:cNvPr id="28" name="四角形: 角を丸くする 27">
                  <a:extLst>
                    <a:ext uri="{FF2B5EF4-FFF2-40B4-BE49-F238E27FC236}">
                      <a16:creationId xmlns="" xmlns:a16="http://schemas.microsoft.com/office/drawing/2014/main" id="{234EB303-B7D8-4419-939A-F080065FE46C}"/>
                    </a:ext>
                  </a:extLst>
                </p:cNvPr>
                <p:cNvSpPr/>
                <p:nvPr/>
              </p:nvSpPr>
              <p:spPr>
                <a:xfrm>
                  <a:off x="2034920" y="3760574"/>
                  <a:ext cx="939899" cy="440475"/>
                </a:xfrm>
                <a:prstGeom prst="roundRect">
                  <a:avLst/>
                </a:prstGeom>
                <a:solidFill>
                  <a:srgbClr val="93FBF6">
                    <a:alpha val="58824"/>
                  </a:srgb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2200" dirty="0">
                      <a:solidFill>
                        <a:sysClr val="windowText" lastClr="000000"/>
                      </a:solidFill>
                    </a:rPr>
                    <a:t>RFQ</a:t>
                  </a:r>
                  <a:endParaRPr lang="ja-JP" altLang="en-US" sz="2200" dirty="0">
                    <a:solidFill>
                      <a:sysClr val="windowText" lastClr="000000"/>
                    </a:solidFill>
                  </a:endParaRPr>
                </a:p>
              </p:txBody>
            </p:sp>
            <p:sp>
              <p:nvSpPr>
                <p:cNvPr id="29" name="四角形: 角を丸くする 28">
                  <a:extLst>
                    <a:ext uri="{FF2B5EF4-FFF2-40B4-BE49-F238E27FC236}">
                      <a16:creationId xmlns="" xmlns:a16="http://schemas.microsoft.com/office/drawing/2014/main" id="{8B5011B5-5AAF-42FC-83EE-3A5DAF9CC334}"/>
                    </a:ext>
                  </a:extLst>
                </p:cNvPr>
                <p:cNvSpPr/>
                <p:nvPr/>
              </p:nvSpPr>
              <p:spPr>
                <a:xfrm>
                  <a:off x="3480602" y="3754673"/>
                  <a:ext cx="1091398" cy="440475"/>
                </a:xfrm>
                <a:prstGeom prst="roundRect">
                  <a:avLst/>
                </a:prstGeom>
                <a:solidFill>
                  <a:srgbClr val="93FBF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1700" dirty="0">
                      <a:solidFill>
                        <a:sysClr val="windowText" lastClr="000000"/>
                      </a:solidFill>
                    </a:rPr>
                    <a:t>IH-DTL</a:t>
                  </a:r>
                  <a:endParaRPr lang="ja-JP" altLang="en-US" sz="1700" dirty="0">
                    <a:solidFill>
                      <a:sysClr val="windowText" lastClr="000000"/>
                    </a:solidFill>
                  </a:endParaRPr>
                </a:p>
              </p:txBody>
            </p:sp>
            <p:sp>
              <p:nvSpPr>
                <p:cNvPr id="30" name="四角形: 角を丸くする 29">
                  <a:extLst>
                    <a:ext uri="{FF2B5EF4-FFF2-40B4-BE49-F238E27FC236}">
                      <a16:creationId xmlns="" xmlns:a16="http://schemas.microsoft.com/office/drawing/2014/main" id="{ED72C9C6-C67C-4F32-BCC6-7E3FA2108C41}"/>
                    </a:ext>
                  </a:extLst>
                </p:cNvPr>
                <p:cNvSpPr/>
                <p:nvPr/>
              </p:nvSpPr>
              <p:spPr>
                <a:xfrm>
                  <a:off x="5131176" y="3754673"/>
                  <a:ext cx="1597269" cy="436028"/>
                </a:xfrm>
                <a:prstGeom prst="roundRect">
                  <a:avLst/>
                </a:prstGeom>
                <a:solidFill>
                  <a:srgbClr val="66FF9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2000" dirty="0">
                      <a:solidFill>
                        <a:sysClr val="windowText" lastClr="000000"/>
                      </a:solidFill>
                    </a:rPr>
                    <a:t>DAW CCL</a:t>
                  </a:r>
                  <a:endParaRPr lang="ja-JP" altLang="en-US" sz="2000" dirty="0">
                    <a:solidFill>
                      <a:sysClr val="windowText" lastClr="000000"/>
                    </a:solidFill>
                  </a:endParaRPr>
                </a:p>
              </p:txBody>
            </p:sp>
            <p:sp>
              <p:nvSpPr>
                <p:cNvPr id="31" name="四角形: 角を丸くする 30">
                  <a:extLst>
                    <a:ext uri="{FF2B5EF4-FFF2-40B4-BE49-F238E27FC236}">
                      <a16:creationId xmlns="" xmlns:a16="http://schemas.microsoft.com/office/drawing/2014/main" id="{32E8EED0-0EE6-43F4-83B3-3D74DAED278A}"/>
                    </a:ext>
                  </a:extLst>
                </p:cNvPr>
                <p:cNvSpPr/>
                <p:nvPr/>
              </p:nvSpPr>
              <p:spPr>
                <a:xfrm>
                  <a:off x="7170837" y="3750848"/>
                  <a:ext cx="1440000" cy="444300"/>
                </a:xfrm>
                <a:prstGeom prst="roundRect">
                  <a:avLst/>
                </a:prstGeom>
                <a:solidFill>
                  <a:srgbClr val="66FF9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1400" dirty="0">
                      <a:solidFill>
                        <a:sysClr val="windowText" lastClr="000000"/>
                      </a:solidFill>
                    </a:rPr>
                    <a:t>Disk-loaded</a:t>
                  </a:r>
                  <a:br>
                    <a:rPr lang="en-US" altLang="ja-JP" sz="1400" dirty="0">
                      <a:solidFill>
                        <a:sysClr val="windowText" lastClr="000000"/>
                      </a:solidFill>
                    </a:rPr>
                  </a:br>
                  <a:r>
                    <a:rPr lang="en-US" altLang="ja-JP" sz="1400" dirty="0">
                      <a:solidFill>
                        <a:sysClr val="windowText" lastClr="000000"/>
                      </a:solidFill>
                    </a:rPr>
                    <a:t>(DL)</a:t>
                  </a:r>
                  <a:endParaRPr lang="ja-JP" altLang="en-US" sz="1400" dirty="0">
                    <a:solidFill>
                      <a:sysClr val="windowText" lastClr="000000"/>
                    </a:solidFill>
                  </a:endParaRPr>
                </a:p>
              </p:txBody>
            </p:sp>
          </p:grpSp>
          <p:cxnSp>
            <p:nvCxnSpPr>
              <p:cNvPr id="11" name="直線矢印コネクタ 10">
                <a:extLst>
                  <a:ext uri="{FF2B5EF4-FFF2-40B4-BE49-F238E27FC236}">
                    <a16:creationId xmlns="" xmlns:a16="http://schemas.microsoft.com/office/drawing/2014/main" id="{5411F2E7-F15F-4B1F-A6B3-1DFA2211B7D5}"/>
                  </a:ext>
                </a:extLst>
              </p:cNvPr>
              <p:cNvCxnSpPr/>
              <p:nvPr/>
            </p:nvCxnSpPr>
            <p:spPr>
              <a:xfrm flipV="1">
                <a:off x="501976" y="4465801"/>
                <a:ext cx="7814440" cy="1237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 xmlns:a16="http://schemas.microsoft.com/office/drawing/2014/main" id="{B1B3099F-10C7-42C4-8767-37D66751E93E}"/>
                  </a:ext>
                </a:extLst>
              </p:cNvPr>
              <p:cNvSpPr txBox="1"/>
              <p:nvPr/>
            </p:nvSpPr>
            <p:spPr>
              <a:xfrm>
                <a:off x="7762071" y="3161803"/>
                <a:ext cx="1133644" cy="584775"/>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212 MeV</a:t>
                </a:r>
              </a:p>
              <a:p>
                <a:pPr algn="ctr" defTabSz="914400"/>
                <a:r>
                  <a:rPr lang="en-US" altLang="ja-JP" sz="1600" b="1" dirty="0">
                    <a:solidFill>
                      <a:srgbClr val="000000"/>
                    </a:solidFill>
                    <a:latin typeface="メイリオ"/>
                    <a:ea typeface="メイリオ"/>
                    <a:cs typeface=""/>
                  </a:rPr>
                  <a:t> β=0.9</a:t>
                </a:r>
                <a:endParaRPr lang="ja-JP" altLang="en-US" sz="1600" b="1" dirty="0">
                  <a:solidFill>
                    <a:srgbClr val="000000"/>
                  </a:solidFill>
                  <a:latin typeface="メイリオ"/>
                  <a:ea typeface="メイリオ"/>
                  <a:cs typeface=""/>
                </a:endParaRPr>
              </a:p>
            </p:txBody>
          </p:sp>
          <p:sp>
            <p:nvSpPr>
              <p:cNvPr id="13" name="テキスト ボックス 12">
                <a:extLst>
                  <a:ext uri="{FF2B5EF4-FFF2-40B4-BE49-F238E27FC236}">
                    <a16:creationId xmlns="" xmlns:a16="http://schemas.microsoft.com/office/drawing/2014/main" id="{68CC2521-B555-4582-B64A-58EEFCA6F935}"/>
                  </a:ext>
                </a:extLst>
              </p:cNvPr>
              <p:cNvSpPr txBox="1"/>
              <p:nvPr/>
            </p:nvSpPr>
            <p:spPr>
              <a:xfrm>
                <a:off x="1734436" y="4180209"/>
                <a:ext cx="813043" cy="338554"/>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3.2 m</a:t>
                </a:r>
                <a:endParaRPr lang="ja-JP" altLang="en-US" sz="1600" b="1" dirty="0">
                  <a:solidFill>
                    <a:srgbClr val="000000"/>
                  </a:solidFill>
                  <a:latin typeface="メイリオ"/>
                  <a:ea typeface="メイリオ"/>
                  <a:cs typeface=""/>
                </a:endParaRPr>
              </a:p>
            </p:txBody>
          </p:sp>
          <p:sp>
            <p:nvSpPr>
              <p:cNvPr id="14" name="テキスト ボックス 13">
                <a:extLst>
                  <a:ext uri="{FF2B5EF4-FFF2-40B4-BE49-F238E27FC236}">
                    <a16:creationId xmlns="" xmlns:a16="http://schemas.microsoft.com/office/drawing/2014/main" id="{0F0ED5A4-1BDC-4387-A94C-60D637CAA13F}"/>
                  </a:ext>
                </a:extLst>
              </p:cNvPr>
              <p:cNvSpPr txBox="1"/>
              <p:nvPr/>
            </p:nvSpPr>
            <p:spPr>
              <a:xfrm>
                <a:off x="2427165" y="3158552"/>
                <a:ext cx="1064715" cy="584775"/>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0.3 MeV</a:t>
                </a:r>
              </a:p>
              <a:p>
                <a:pPr algn="ctr" defTabSz="914400"/>
                <a:r>
                  <a:rPr lang="en-US" altLang="ja-JP" sz="1600" b="1" dirty="0">
                    <a:solidFill>
                      <a:srgbClr val="000000"/>
                    </a:solidFill>
                    <a:latin typeface="メイリオ"/>
                    <a:ea typeface="メイリオ"/>
                    <a:cs typeface=""/>
                  </a:rPr>
                  <a:t> β=0.08</a:t>
                </a:r>
                <a:endParaRPr lang="ja-JP" altLang="en-US" sz="1600" b="1" dirty="0">
                  <a:solidFill>
                    <a:srgbClr val="000000"/>
                  </a:solidFill>
                  <a:latin typeface="メイリオ"/>
                  <a:ea typeface="メイリオ"/>
                  <a:cs typeface=""/>
                </a:endParaRPr>
              </a:p>
            </p:txBody>
          </p:sp>
          <p:sp>
            <p:nvSpPr>
              <p:cNvPr id="15" name="テキスト ボックス 14">
                <a:extLst>
                  <a:ext uri="{FF2B5EF4-FFF2-40B4-BE49-F238E27FC236}">
                    <a16:creationId xmlns="" xmlns:a16="http://schemas.microsoft.com/office/drawing/2014/main" id="{5AFF92AD-4B03-4B9E-A4AF-3B167DF18D88}"/>
                  </a:ext>
                </a:extLst>
              </p:cNvPr>
              <p:cNvSpPr txBox="1"/>
              <p:nvPr/>
            </p:nvSpPr>
            <p:spPr>
              <a:xfrm>
                <a:off x="964343" y="3175120"/>
                <a:ext cx="1064715" cy="584775"/>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5.6 </a:t>
                </a:r>
                <a:r>
                  <a:rPr lang="en-US" altLang="ja-JP" sz="1600" b="1" dirty="0" err="1">
                    <a:solidFill>
                      <a:srgbClr val="000000"/>
                    </a:solidFill>
                    <a:latin typeface="メイリオ"/>
                    <a:ea typeface="メイリオ"/>
                    <a:cs typeface=""/>
                  </a:rPr>
                  <a:t>keV</a:t>
                </a:r>
                <a:endParaRPr lang="en-US" altLang="ja-JP" sz="1600" b="1" dirty="0">
                  <a:solidFill>
                    <a:srgbClr val="000000"/>
                  </a:solidFill>
                  <a:latin typeface="メイリオ"/>
                  <a:ea typeface="メイリオ"/>
                  <a:cs typeface=""/>
                </a:endParaRPr>
              </a:p>
              <a:p>
                <a:pPr algn="ctr" defTabSz="914400"/>
                <a:r>
                  <a:rPr lang="en-US" altLang="ja-JP" sz="1600" b="1" dirty="0">
                    <a:solidFill>
                      <a:srgbClr val="000000"/>
                    </a:solidFill>
                    <a:latin typeface="メイリオ"/>
                    <a:ea typeface="メイリオ"/>
                    <a:cs typeface=""/>
                  </a:rPr>
                  <a:t> β=0.01</a:t>
                </a:r>
                <a:endParaRPr lang="ja-JP" altLang="en-US" sz="1600" b="1" dirty="0">
                  <a:solidFill>
                    <a:srgbClr val="000000"/>
                  </a:solidFill>
                  <a:latin typeface="メイリオ"/>
                  <a:ea typeface="メイリオ"/>
                  <a:cs typeface=""/>
                </a:endParaRPr>
              </a:p>
            </p:txBody>
          </p:sp>
          <p:cxnSp>
            <p:nvCxnSpPr>
              <p:cNvPr id="16" name="直線矢印コネクタ 15">
                <a:extLst>
                  <a:ext uri="{FF2B5EF4-FFF2-40B4-BE49-F238E27FC236}">
                    <a16:creationId xmlns="" xmlns:a16="http://schemas.microsoft.com/office/drawing/2014/main" id="{E98D10C4-E77C-417B-9464-ACEFCA99400E}"/>
                  </a:ext>
                </a:extLst>
              </p:cNvPr>
              <p:cNvCxnSpPr>
                <a:stCxn id="31" idx="3"/>
              </p:cNvCxnSpPr>
              <p:nvPr/>
            </p:nvCxnSpPr>
            <p:spPr>
              <a:xfrm flipV="1">
                <a:off x="8388264" y="3939430"/>
                <a:ext cx="298536" cy="977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 xmlns:a16="http://schemas.microsoft.com/office/drawing/2014/main" id="{A21335A8-90C4-46D6-990D-3909BF31CB63}"/>
                  </a:ext>
                </a:extLst>
              </p:cNvPr>
              <p:cNvCxnSpPr>
                <a:stCxn id="27" idx="3"/>
                <a:endCxn id="28" idx="1"/>
              </p:cNvCxnSpPr>
              <p:nvPr/>
            </p:nvCxnSpPr>
            <p:spPr>
              <a:xfrm>
                <a:off x="1397099" y="3953867"/>
                <a:ext cx="415248" cy="31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 xmlns:a16="http://schemas.microsoft.com/office/drawing/2014/main" id="{D5F30E0A-DCFD-4301-9C79-F64D959A5FE2}"/>
                  </a:ext>
                </a:extLst>
              </p:cNvPr>
              <p:cNvCxnSpPr>
                <a:stCxn id="28" idx="3"/>
                <a:endCxn id="29" idx="1"/>
              </p:cNvCxnSpPr>
              <p:nvPr/>
            </p:nvCxnSpPr>
            <p:spPr>
              <a:xfrm flipV="1">
                <a:off x="2752246" y="3951113"/>
                <a:ext cx="505783" cy="59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 xmlns:a16="http://schemas.microsoft.com/office/drawing/2014/main" id="{64982FC1-9A37-4A92-B0B8-B8F2EC837E69}"/>
                  </a:ext>
                </a:extLst>
              </p:cNvPr>
              <p:cNvCxnSpPr>
                <a:stCxn id="29" idx="3"/>
                <a:endCxn id="30" idx="1"/>
              </p:cNvCxnSpPr>
              <p:nvPr/>
            </p:nvCxnSpPr>
            <p:spPr>
              <a:xfrm flipV="1">
                <a:off x="4349427" y="3948889"/>
                <a:ext cx="559176" cy="2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 xmlns:a16="http://schemas.microsoft.com/office/drawing/2014/main" id="{EF1B4EC4-3AFD-497A-A3A1-E70BE744F05D}"/>
                  </a:ext>
                </a:extLst>
              </p:cNvPr>
              <p:cNvCxnSpPr>
                <a:stCxn id="30" idx="3"/>
                <a:endCxn id="31" idx="1"/>
              </p:cNvCxnSpPr>
              <p:nvPr/>
            </p:nvCxnSpPr>
            <p:spPr>
              <a:xfrm>
                <a:off x="6505872" y="3948889"/>
                <a:ext cx="442392" cy="3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 xmlns:a16="http://schemas.microsoft.com/office/drawing/2014/main" id="{0A21AE3E-35F2-4B6C-8E45-396DB53568DD}"/>
                  </a:ext>
                </a:extLst>
              </p:cNvPr>
              <p:cNvSpPr txBox="1"/>
              <p:nvPr/>
            </p:nvSpPr>
            <p:spPr>
              <a:xfrm>
                <a:off x="2508080" y="4170512"/>
                <a:ext cx="1140057" cy="338554"/>
              </a:xfrm>
              <a:prstGeom prst="rect">
                <a:avLst/>
              </a:prstGeom>
              <a:noFill/>
            </p:spPr>
            <p:txBody>
              <a:bodyPr wrap="none" rtlCol="0">
                <a:spAutoFit/>
              </a:bodyPr>
              <a:lstStyle/>
              <a:p>
                <a:pPr algn="ctr" defTabSz="914400"/>
                <a:r>
                  <a:rPr lang="en-US" altLang="ja-JP" sz="1600" b="1" dirty="0">
                    <a:solidFill>
                      <a:srgbClr val="66FFFF"/>
                    </a:solidFill>
                    <a:latin typeface="メイリオ"/>
                    <a:ea typeface="メイリオ"/>
                    <a:cs typeface=""/>
                  </a:rPr>
                  <a:t>324 MHz</a:t>
                </a:r>
                <a:endParaRPr lang="ja-JP" altLang="en-US" sz="1600" b="1" dirty="0">
                  <a:solidFill>
                    <a:srgbClr val="66FFFF"/>
                  </a:solidFill>
                  <a:latin typeface="メイリオ"/>
                  <a:ea typeface="メイリオ"/>
                  <a:cs typeface=""/>
                </a:endParaRPr>
              </a:p>
            </p:txBody>
          </p:sp>
          <p:sp>
            <p:nvSpPr>
              <p:cNvPr id="22" name="テキスト ボックス 21">
                <a:extLst>
                  <a:ext uri="{FF2B5EF4-FFF2-40B4-BE49-F238E27FC236}">
                    <a16:creationId xmlns="" xmlns:a16="http://schemas.microsoft.com/office/drawing/2014/main" id="{D7B764A4-888D-49A1-A156-56E654BC6DA2}"/>
                  </a:ext>
                </a:extLst>
              </p:cNvPr>
              <p:cNvSpPr txBox="1"/>
              <p:nvPr/>
            </p:nvSpPr>
            <p:spPr>
              <a:xfrm>
                <a:off x="6099946" y="4173640"/>
                <a:ext cx="1279517" cy="338554"/>
              </a:xfrm>
              <a:prstGeom prst="rect">
                <a:avLst/>
              </a:prstGeom>
              <a:noFill/>
            </p:spPr>
            <p:txBody>
              <a:bodyPr wrap="none" rtlCol="0">
                <a:spAutoFit/>
              </a:bodyPr>
              <a:lstStyle/>
              <a:p>
                <a:pPr algn="ctr" defTabSz="914400"/>
                <a:r>
                  <a:rPr lang="en-US" altLang="ja-JP" sz="1600" b="1" dirty="0">
                    <a:solidFill>
                      <a:srgbClr val="66FF99"/>
                    </a:solidFill>
                    <a:latin typeface="メイリオ"/>
                    <a:ea typeface="メイリオ"/>
                    <a:cs typeface=""/>
                  </a:rPr>
                  <a:t>1296 MHz</a:t>
                </a:r>
                <a:endParaRPr lang="ja-JP" altLang="en-US" sz="1600" b="1" dirty="0">
                  <a:solidFill>
                    <a:srgbClr val="66FF99"/>
                  </a:solidFill>
                  <a:latin typeface="メイリオ"/>
                  <a:ea typeface="メイリオ"/>
                  <a:cs typeface=""/>
                </a:endParaRPr>
              </a:p>
            </p:txBody>
          </p:sp>
          <p:sp>
            <p:nvSpPr>
              <p:cNvPr id="23" name="テキスト ボックス 22">
                <a:extLst>
                  <a:ext uri="{FF2B5EF4-FFF2-40B4-BE49-F238E27FC236}">
                    <a16:creationId xmlns="" xmlns:a16="http://schemas.microsoft.com/office/drawing/2014/main" id="{FF8F590C-DE18-4FC9-AA80-EC4E95BD8290}"/>
                  </a:ext>
                </a:extLst>
              </p:cNvPr>
              <p:cNvSpPr txBox="1"/>
              <p:nvPr/>
            </p:nvSpPr>
            <p:spPr>
              <a:xfrm>
                <a:off x="4078113" y="3186664"/>
                <a:ext cx="1064715" cy="584775"/>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4.5 MeV</a:t>
                </a:r>
              </a:p>
              <a:p>
                <a:pPr algn="ctr" defTabSz="914400"/>
                <a:r>
                  <a:rPr lang="en-US" altLang="ja-JP" sz="1600" b="1" dirty="0">
                    <a:solidFill>
                      <a:srgbClr val="000000"/>
                    </a:solidFill>
                    <a:latin typeface="メイリオ"/>
                    <a:ea typeface="メイリオ"/>
                    <a:cs typeface=""/>
                  </a:rPr>
                  <a:t> β=0.3</a:t>
                </a:r>
                <a:endParaRPr lang="ja-JP" altLang="en-US" sz="1600" b="1" dirty="0">
                  <a:solidFill>
                    <a:srgbClr val="000000"/>
                  </a:solidFill>
                  <a:latin typeface="メイリオ"/>
                  <a:ea typeface="メイリオ"/>
                  <a:cs typeface=""/>
                </a:endParaRPr>
              </a:p>
            </p:txBody>
          </p:sp>
          <p:sp>
            <p:nvSpPr>
              <p:cNvPr id="24" name="テキスト ボックス 23">
                <a:extLst>
                  <a:ext uri="{FF2B5EF4-FFF2-40B4-BE49-F238E27FC236}">
                    <a16:creationId xmlns="" xmlns:a16="http://schemas.microsoft.com/office/drawing/2014/main" id="{00FDC440-88E1-4E11-B5E4-194EB612B75C}"/>
                  </a:ext>
                </a:extLst>
              </p:cNvPr>
              <p:cNvSpPr txBox="1"/>
              <p:nvPr/>
            </p:nvSpPr>
            <p:spPr>
              <a:xfrm>
                <a:off x="3730262" y="4174023"/>
                <a:ext cx="813044" cy="338554"/>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1.4 m</a:t>
                </a:r>
                <a:endParaRPr lang="ja-JP" altLang="en-US" sz="1600" b="1" dirty="0">
                  <a:solidFill>
                    <a:srgbClr val="000000"/>
                  </a:solidFill>
                  <a:latin typeface="メイリオ"/>
                  <a:ea typeface="メイリオ"/>
                  <a:cs typeface=""/>
                </a:endParaRPr>
              </a:p>
            </p:txBody>
          </p:sp>
          <p:sp>
            <p:nvSpPr>
              <p:cNvPr id="25" name="テキスト ボックス 24">
                <a:extLst>
                  <a:ext uri="{FF2B5EF4-FFF2-40B4-BE49-F238E27FC236}">
                    <a16:creationId xmlns="" xmlns:a16="http://schemas.microsoft.com/office/drawing/2014/main" id="{6C72D5E8-A054-4B25-8D38-5AB76CD8B835}"/>
                  </a:ext>
                </a:extLst>
              </p:cNvPr>
              <p:cNvSpPr txBox="1"/>
              <p:nvPr/>
            </p:nvSpPr>
            <p:spPr>
              <a:xfrm>
                <a:off x="5009997" y="4166903"/>
                <a:ext cx="742511" cy="338554"/>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16 m</a:t>
                </a:r>
                <a:endParaRPr lang="ja-JP" altLang="en-US" sz="1600" b="1" dirty="0">
                  <a:solidFill>
                    <a:srgbClr val="000000"/>
                  </a:solidFill>
                  <a:latin typeface="メイリオ"/>
                  <a:ea typeface="メイリオ"/>
                  <a:cs typeface=""/>
                </a:endParaRPr>
              </a:p>
            </p:txBody>
          </p:sp>
          <p:sp>
            <p:nvSpPr>
              <p:cNvPr id="26" name="テキスト ボックス 25">
                <a:extLst>
                  <a:ext uri="{FF2B5EF4-FFF2-40B4-BE49-F238E27FC236}">
                    <a16:creationId xmlns="" xmlns:a16="http://schemas.microsoft.com/office/drawing/2014/main" id="{9A1083CB-F9DB-472D-9DC6-DEA5671F70BE}"/>
                  </a:ext>
                </a:extLst>
              </p:cNvPr>
              <p:cNvSpPr txBox="1"/>
              <p:nvPr/>
            </p:nvSpPr>
            <p:spPr>
              <a:xfrm>
                <a:off x="7614967" y="4157439"/>
                <a:ext cx="742511" cy="338554"/>
              </a:xfrm>
              <a:prstGeom prst="rect">
                <a:avLst/>
              </a:prstGeom>
              <a:noFill/>
            </p:spPr>
            <p:txBody>
              <a:bodyPr wrap="none" rtlCol="0">
                <a:spAutoFit/>
              </a:bodyPr>
              <a:lstStyle/>
              <a:p>
                <a:pPr algn="ctr" defTabSz="914400"/>
                <a:r>
                  <a:rPr lang="en-US" altLang="ja-JP" sz="1600" b="1" dirty="0">
                    <a:solidFill>
                      <a:srgbClr val="000000"/>
                    </a:solidFill>
                    <a:latin typeface="メイリオ"/>
                    <a:ea typeface="メイリオ"/>
                    <a:cs typeface=""/>
                  </a:rPr>
                  <a:t>15 m</a:t>
                </a:r>
                <a:endParaRPr lang="ja-JP" altLang="en-US" sz="1600" b="1" dirty="0">
                  <a:solidFill>
                    <a:srgbClr val="000000"/>
                  </a:solidFill>
                  <a:latin typeface="メイリオ"/>
                  <a:ea typeface="メイリオ"/>
                  <a:cs typeface=""/>
                </a:endParaRPr>
              </a:p>
            </p:txBody>
          </p:sp>
        </p:grpSp>
      </p:grpSp>
      <p:sp>
        <p:nvSpPr>
          <p:cNvPr id="32" name="テキスト ボックス 31">
            <a:extLst>
              <a:ext uri="{FF2B5EF4-FFF2-40B4-BE49-F238E27FC236}">
                <a16:creationId xmlns="" xmlns:a16="http://schemas.microsoft.com/office/drawing/2014/main" id="{61452536-19B4-4A8D-84B0-DA0474C2AA80}"/>
              </a:ext>
            </a:extLst>
          </p:cNvPr>
          <p:cNvSpPr txBox="1"/>
          <p:nvPr/>
        </p:nvSpPr>
        <p:spPr>
          <a:xfrm>
            <a:off x="2686446" y="1418853"/>
            <a:ext cx="5083687" cy="492443"/>
          </a:xfrm>
          <a:prstGeom prst="rect">
            <a:avLst/>
          </a:prstGeom>
          <a:noFill/>
        </p:spPr>
        <p:txBody>
          <a:bodyPr wrap="square" rtlCol="0">
            <a:spAutoFit/>
          </a:bodyPr>
          <a:lstStyle/>
          <a:p>
            <a:pPr defTabSz="914400"/>
            <a:r>
              <a:rPr lang="en-US" altLang="ja-JP" sz="2600" dirty="0">
                <a:solidFill>
                  <a:srgbClr val="000000"/>
                </a:solidFill>
                <a:latin typeface="メイリオ"/>
                <a:ea typeface="メイリオ"/>
                <a:cs typeface=""/>
              </a:rPr>
              <a:t>Muon </a:t>
            </a:r>
            <a:r>
              <a:rPr lang="en-US" altLang="ja-JP" sz="2600" dirty="0" err="1">
                <a:solidFill>
                  <a:srgbClr val="000000"/>
                </a:solidFill>
                <a:latin typeface="メイリオ"/>
                <a:ea typeface="メイリオ"/>
                <a:cs typeface=""/>
              </a:rPr>
              <a:t>linac</a:t>
            </a:r>
            <a:r>
              <a:rPr lang="en-US" altLang="ja-JP" sz="2600" dirty="0">
                <a:solidFill>
                  <a:srgbClr val="000000"/>
                </a:solidFill>
                <a:latin typeface="メイリオ"/>
                <a:ea typeface="メイリオ"/>
                <a:cs typeface=""/>
              </a:rPr>
              <a:t> design</a:t>
            </a:r>
            <a:endParaRPr lang="ja-JP" altLang="en-US" sz="2600" dirty="0">
              <a:solidFill>
                <a:srgbClr val="000000"/>
              </a:solidFill>
              <a:latin typeface="メイリオ"/>
              <a:ea typeface="メイリオ"/>
              <a:cs typeface=""/>
            </a:endParaRPr>
          </a:p>
        </p:txBody>
      </p:sp>
      <p:sp>
        <p:nvSpPr>
          <p:cNvPr id="2" name="テキスト ボックス 1"/>
          <p:cNvSpPr txBox="1"/>
          <p:nvPr/>
        </p:nvSpPr>
        <p:spPr>
          <a:xfrm>
            <a:off x="171053" y="6383484"/>
            <a:ext cx="2505045" cy="338554"/>
          </a:xfrm>
          <a:prstGeom prst="rect">
            <a:avLst/>
          </a:prstGeom>
          <a:noFill/>
        </p:spPr>
        <p:txBody>
          <a:bodyPr wrap="none" rtlCol="0">
            <a:spAutoFit/>
          </a:bodyPr>
          <a:lstStyle/>
          <a:p>
            <a:r>
              <a:rPr kumimoji="1" lang="en-US" altLang="ja-JP" sz="1600" dirty="0" smtClean="0"/>
              <a:t>Slides by Masashi OTANI</a:t>
            </a:r>
            <a:endParaRPr kumimoji="1" lang="ja-JP" altLang="en-US" sz="1600" dirty="0"/>
          </a:p>
        </p:txBody>
      </p:sp>
      <p:sp>
        <p:nvSpPr>
          <p:cNvPr id="3" name="フッター プレースホルダー 2"/>
          <p:cNvSpPr>
            <a:spLocks noGrp="1"/>
          </p:cNvSpPr>
          <p:nvPr>
            <p:ph type="ftr" sz="quarter" idx="11"/>
          </p:nvPr>
        </p:nvSpPr>
        <p:spPr/>
        <p:txBody>
          <a:bodyPr/>
          <a:lstStyle/>
          <a:p>
            <a:r>
              <a:rPr kumimoji="1" lang="en-US" altLang="ja-JP" smtClean="0"/>
              <a:t>KEK-TRIUMF Scientific Symposium</a:t>
            </a:r>
            <a:endParaRPr kumimoji="1" lang="ja-JP" altLang="en-US"/>
          </a:p>
        </p:txBody>
      </p:sp>
    </p:spTree>
    <p:extLst>
      <p:ext uri="{BB962C8B-B14F-4D97-AF65-F5344CB8AC3E}">
        <p14:creationId xmlns:p14="http://schemas.microsoft.com/office/powerpoint/2010/main" val="2120452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a:t>Thus far</a:t>
            </a:r>
            <a:endParaRPr kumimoji="1" lang="ja-JP" altLang="en-US" dirty="0"/>
          </a:p>
        </p:txBody>
      </p:sp>
      <p:cxnSp>
        <p:nvCxnSpPr>
          <p:cNvPr id="4" name="直線矢印コネクタ 3">
            <a:extLst>
              <a:ext uri="{FF2B5EF4-FFF2-40B4-BE49-F238E27FC236}">
                <a16:creationId xmlns="" xmlns:a16="http://schemas.microsoft.com/office/drawing/2014/main" id="{F88FC8D9-7C03-4DAE-86FC-9297778CDF02}"/>
              </a:ext>
            </a:extLst>
          </p:cNvPr>
          <p:cNvCxnSpPr>
            <a:cxnSpLocks/>
          </p:cNvCxnSpPr>
          <p:nvPr/>
        </p:nvCxnSpPr>
        <p:spPr>
          <a:xfrm>
            <a:off x="457200" y="1700808"/>
            <a:ext cx="8229600"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 xmlns:a16="http://schemas.microsoft.com/office/drawing/2014/main" id="{FEA2B794-4E1D-48A2-88C8-5A9FB8586281}"/>
              </a:ext>
            </a:extLst>
          </p:cNvPr>
          <p:cNvGrpSpPr/>
          <p:nvPr/>
        </p:nvGrpSpPr>
        <p:grpSpPr>
          <a:xfrm>
            <a:off x="239166" y="1311917"/>
            <a:ext cx="920338" cy="440941"/>
            <a:chOff x="239166" y="1311917"/>
            <a:chExt cx="920338" cy="440941"/>
          </a:xfrm>
        </p:grpSpPr>
        <p:sp>
          <p:nvSpPr>
            <p:cNvPr id="8" name="テキスト ボックス 7">
              <a:extLst>
                <a:ext uri="{FF2B5EF4-FFF2-40B4-BE49-F238E27FC236}">
                  <a16:creationId xmlns="" xmlns:a16="http://schemas.microsoft.com/office/drawing/2014/main" id="{71217DFF-4FFF-44FB-AF81-957AA1C4F6CB}"/>
                </a:ext>
              </a:extLst>
            </p:cNvPr>
            <p:cNvSpPr txBox="1"/>
            <p:nvPr/>
          </p:nvSpPr>
          <p:spPr>
            <a:xfrm>
              <a:off x="239166" y="1311917"/>
              <a:ext cx="920338" cy="338554"/>
            </a:xfrm>
            <a:prstGeom prst="rect">
              <a:avLst/>
            </a:prstGeom>
            <a:noFill/>
          </p:spPr>
          <p:txBody>
            <a:bodyPr wrap="square" rtlCol="0">
              <a:spAutoFit/>
            </a:bodyPr>
            <a:lstStyle/>
            <a:p>
              <a:pPr algn="ctr" defTabSz="914400"/>
              <a:r>
                <a:rPr lang="en-US" altLang="ja-JP"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2014</a:t>
              </a:r>
              <a:endParaRPr lang="ja-JP" altLang="en-US"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9" name="楕円 8">
              <a:extLst>
                <a:ext uri="{FF2B5EF4-FFF2-40B4-BE49-F238E27FC236}">
                  <a16:creationId xmlns="" xmlns:a16="http://schemas.microsoft.com/office/drawing/2014/main" id="{9FC6BBC8-F8E7-491E-AB78-42A2EF16DE77}"/>
                </a:ext>
              </a:extLst>
            </p:cNvPr>
            <p:cNvSpPr/>
            <p:nvPr/>
          </p:nvSpPr>
          <p:spPr>
            <a:xfrm>
              <a:off x="627326" y="1646942"/>
              <a:ext cx="108000" cy="105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grpSp>
      <p:grpSp>
        <p:nvGrpSpPr>
          <p:cNvPr id="10" name="グループ化 9">
            <a:extLst>
              <a:ext uri="{FF2B5EF4-FFF2-40B4-BE49-F238E27FC236}">
                <a16:creationId xmlns="" xmlns:a16="http://schemas.microsoft.com/office/drawing/2014/main" id="{689EECDB-E9A0-4331-B55A-C5F3DE1390B5}"/>
              </a:ext>
            </a:extLst>
          </p:cNvPr>
          <p:cNvGrpSpPr/>
          <p:nvPr/>
        </p:nvGrpSpPr>
        <p:grpSpPr>
          <a:xfrm>
            <a:off x="2051720" y="1310997"/>
            <a:ext cx="920338" cy="440941"/>
            <a:chOff x="239166" y="1311917"/>
            <a:chExt cx="920338" cy="440941"/>
          </a:xfrm>
        </p:grpSpPr>
        <p:sp>
          <p:nvSpPr>
            <p:cNvPr id="11" name="テキスト ボックス 10">
              <a:extLst>
                <a:ext uri="{FF2B5EF4-FFF2-40B4-BE49-F238E27FC236}">
                  <a16:creationId xmlns="" xmlns:a16="http://schemas.microsoft.com/office/drawing/2014/main" id="{8DC5E507-5EE4-47D2-BCA0-2166AF13B933}"/>
                </a:ext>
              </a:extLst>
            </p:cNvPr>
            <p:cNvSpPr txBox="1"/>
            <p:nvPr/>
          </p:nvSpPr>
          <p:spPr>
            <a:xfrm>
              <a:off x="239166" y="1311917"/>
              <a:ext cx="920338" cy="338554"/>
            </a:xfrm>
            <a:prstGeom prst="rect">
              <a:avLst/>
            </a:prstGeom>
            <a:noFill/>
          </p:spPr>
          <p:txBody>
            <a:bodyPr wrap="square" rtlCol="0">
              <a:spAutoFit/>
            </a:bodyPr>
            <a:lstStyle/>
            <a:p>
              <a:pPr algn="ctr" defTabSz="914400"/>
              <a:r>
                <a:rPr lang="en-US" altLang="ja-JP"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2015</a:t>
              </a:r>
              <a:endParaRPr lang="ja-JP" altLang="en-US"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2" name="楕円 11">
              <a:extLst>
                <a:ext uri="{FF2B5EF4-FFF2-40B4-BE49-F238E27FC236}">
                  <a16:creationId xmlns="" xmlns:a16="http://schemas.microsoft.com/office/drawing/2014/main" id="{177A57C4-6EC3-4B48-B3E3-F5B117C60596}"/>
                </a:ext>
              </a:extLst>
            </p:cNvPr>
            <p:cNvSpPr/>
            <p:nvPr/>
          </p:nvSpPr>
          <p:spPr>
            <a:xfrm>
              <a:off x="627326" y="1646942"/>
              <a:ext cx="108000" cy="105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grpSp>
      <p:grpSp>
        <p:nvGrpSpPr>
          <p:cNvPr id="13" name="グループ化 12">
            <a:extLst>
              <a:ext uri="{FF2B5EF4-FFF2-40B4-BE49-F238E27FC236}">
                <a16:creationId xmlns="" xmlns:a16="http://schemas.microsoft.com/office/drawing/2014/main" id="{08D5C5B4-3A65-4D0C-8068-98137EC1AD68}"/>
              </a:ext>
            </a:extLst>
          </p:cNvPr>
          <p:cNvGrpSpPr/>
          <p:nvPr/>
        </p:nvGrpSpPr>
        <p:grpSpPr>
          <a:xfrm>
            <a:off x="4011702" y="1300343"/>
            <a:ext cx="920338" cy="440941"/>
            <a:chOff x="239166" y="1311917"/>
            <a:chExt cx="920338" cy="440941"/>
          </a:xfrm>
        </p:grpSpPr>
        <p:sp>
          <p:nvSpPr>
            <p:cNvPr id="14" name="テキスト ボックス 13">
              <a:extLst>
                <a:ext uri="{FF2B5EF4-FFF2-40B4-BE49-F238E27FC236}">
                  <a16:creationId xmlns="" xmlns:a16="http://schemas.microsoft.com/office/drawing/2014/main" id="{6E0CE6B9-B4DA-4B91-8AE5-9D98A924AEDA}"/>
                </a:ext>
              </a:extLst>
            </p:cNvPr>
            <p:cNvSpPr txBox="1"/>
            <p:nvPr/>
          </p:nvSpPr>
          <p:spPr>
            <a:xfrm>
              <a:off x="239166" y="1311917"/>
              <a:ext cx="920338" cy="338554"/>
            </a:xfrm>
            <a:prstGeom prst="rect">
              <a:avLst/>
            </a:prstGeom>
            <a:noFill/>
          </p:spPr>
          <p:txBody>
            <a:bodyPr wrap="square" rtlCol="0">
              <a:spAutoFit/>
            </a:bodyPr>
            <a:lstStyle/>
            <a:p>
              <a:pPr algn="ctr" defTabSz="914400"/>
              <a:r>
                <a:rPr lang="en-US" altLang="ja-JP"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2016</a:t>
              </a:r>
              <a:endParaRPr lang="ja-JP" altLang="en-US"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5" name="楕円 14">
              <a:extLst>
                <a:ext uri="{FF2B5EF4-FFF2-40B4-BE49-F238E27FC236}">
                  <a16:creationId xmlns="" xmlns:a16="http://schemas.microsoft.com/office/drawing/2014/main" id="{27B1A70B-6F65-484B-BACB-74F0CCC4C584}"/>
                </a:ext>
              </a:extLst>
            </p:cNvPr>
            <p:cNvSpPr/>
            <p:nvPr/>
          </p:nvSpPr>
          <p:spPr>
            <a:xfrm>
              <a:off x="627326" y="1646942"/>
              <a:ext cx="108000" cy="105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grpSp>
      <p:grpSp>
        <p:nvGrpSpPr>
          <p:cNvPr id="16" name="グループ化 15">
            <a:extLst>
              <a:ext uri="{FF2B5EF4-FFF2-40B4-BE49-F238E27FC236}">
                <a16:creationId xmlns="" xmlns:a16="http://schemas.microsoft.com/office/drawing/2014/main" id="{91A120A9-6619-47C0-837F-5F51CF6F46E6}"/>
              </a:ext>
            </a:extLst>
          </p:cNvPr>
          <p:cNvGrpSpPr/>
          <p:nvPr/>
        </p:nvGrpSpPr>
        <p:grpSpPr>
          <a:xfrm>
            <a:off x="6027926" y="1310997"/>
            <a:ext cx="920338" cy="440941"/>
            <a:chOff x="239166" y="1311917"/>
            <a:chExt cx="920338" cy="440941"/>
          </a:xfrm>
        </p:grpSpPr>
        <p:sp>
          <p:nvSpPr>
            <p:cNvPr id="17" name="テキスト ボックス 16">
              <a:extLst>
                <a:ext uri="{FF2B5EF4-FFF2-40B4-BE49-F238E27FC236}">
                  <a16:creationId xmlns="" xmlns:a16="http://schemas.microsoft.com/office/drawing/2014/main" id="{ACD269F0-28B3-4CB6-9704-768BD63E563B}"/>
                </a:ext>
              </a:extLst>
            </p:cNvPr>
            <p:cNvSpPr txBox="1"/>
            <p:nvPr/>
          </p:nvSpPr>
          <p:spPr>
            <a:xfrm>
              <a:off x="239166" y="1311917"/>
              <a:ext cx="920338" cy="338554"/>
            </a:xfrm>
            <a:prstGeom prst="rect">
              <a:avLst/>
            </a:prstGeom>
            <a:noFill/>
          </p:spPr>
          <p:txBody>
            <a:bodyPr wrap="square" rtlCol="0">
              <a:spAutoFit/>
            </a:bodyPr>
            <a:lstStyle/>
            <a:p>
              <a:pPr algn="ctr" defTabSz="914400"/>
              <a:r>
                <a:rPr lang="en-US" altLang="ja-JP"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2017</a:t>
              </a:r>
              <a:endParaRPr lang="ja-JP" altLang="en-US" sz="1600" i="1"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8" name="楕円 17">
              <a:extLst>
                <a:ext uri="{FF2B5EF4-FFF2-40B4-BE49-F238E27FC236}">
                  <a16:creationId xmlns="" xmlns:a16="http://schemas.microsoft.com/office/drawing/2014/main" id="{346C90D4-A8CA-42AD-A421-450677CEAF5C}"/>
                </a:ext>
              </a:extLst>
            </p:cNvPr>
            <p:cNvSpPr/>
            <p:nvPr/>
          </p:nvSpPr>
          <p:spPr>
            <a:xfrm>
              <a:off x="627326" y="1646942"/>
              <a:ext cx="108000" cy="105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grpSp>
      <p:grpSp>
        <p:nvGrpSpPr>
          <p:cNvPr id="19" name="グループ化 18">
            <a:extLst>
              <a:ext uri="{FF2B5EF4-FFF2-40B4-BE49-F238E27FC236}">
                <a16:creationId xmlns="" xmlns:a16="http://schemas.microsoft.com/office/drawing/2014/main" id="{6583C244-78F6-4799-BB77-9EE210F3D78D}"/>
              </a:ext>
            </a:extLst>
          </p:cNvPr>
          <p:cNvGrpSpPr/>
          <p:nvPr/>
        </p:nvGrpSpPr>
        <p:grpSpPr>
          <a:xfrm>
            <a:off x="147738" y="4186184"/>
            <a:ext cx="4196405" cy="2128997"/>
            <a:chOff x="147738" y="4186184"/>
            <a:chExt cx="4196405" cy="2128997"/>
          </a:xfrm>
        </p:grpSpPr>
        <p:sp>
          <p:nvSpPr>
            <p:cNvPr id="20" name="四角形: 角を丸くする 19">
              <a:extLst>
                <a:ext uri="{FF2B5EF4-FFF2-40B4-BE49-F238E27FC236}">
                  <a16:creationId xmlns="" xmlns:a16="http://schemas.microsoft.com/office/drawing/2014/main" id="{E0F01ED0-8EBE-45E8-B966-C7DF191ABCDB}"/>
                </a:ext>
              </a:extLst>
            </p:cNvPr>
            <p:cNvSpPr/>
            <p:nvPr/>
          </p:nvSpPr>
          <p:spPr>
            <a:xfrm>
              <a:off x="349367" y="4549233"/>
              <a:ext cx="3662335" cy="1765948"/>
            </a:xfrm>
            <a:prstGeom prst="roundRect">
              <a:avLst>
                <a:gd name="adj" fmla="val 6847"/>
              </a:avLst>
            </a:prstGeom>
            <a:blipFill>
              <a:blip r:embed="rId3"/>
              <a:stretch>
                <a:fillRect/>
              </a:stretch>
            </a:bli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21" name="吹き出し: 折線 (枠なし) 20">
              <a:extLst>
                <a:ext uri="{FF2B5EF4-FFF2-40B4-BE49-F238E27FC236}">
                  <a16:creationId xmlns="" xmlns:a16="http://schemas.microsoft.com/office/drawing/2014/main" id="{6C788C8B-44A5-404A-9840-79BF99501D1A}"/>
                </a:ext>
              </a:extLst>
            </p:cNvPr>
            <p:cNvSpPr/>
            <p:nvPr/>
          </p:nvSpPr>
          <p:spPr>
            <a:xfrm rot="5400000">
              <a:off x="-197536" y="4793040"/>
              <a:ext cx="1224136" cy="533588"/>
            </a:xfrm>
            <a:prstGeom prst="callout2">
              <a:avLst>
                <a:gd name="adj1" fmla="val 63306"/>
                <a:gd name="adj2" fmla="val 143819"/>
                <a:gd name="adj3" fmla="val 62064"/>
                <a:gd name="adj4" fmla="val -63881"/>
                <a:gd name="adj5" fmla="val -117960"/>
                <a:gd name="adj6" fmla="val -223108"/>
              </a:avLst>
            </a:prstGeom>
            <a:noFill/>
            <a:ln w="12700">
              <a:solidFill>
                <a:schemeClr val="tx1"/>
              </a:solidFill>
              <a:headEnd type="none"/>
              <a:tailEnd type="diamond"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22" name="テキスト ボックス 21">
              <a:extLst>
                <a:ext uri="{FF2B5EF4-FFF2-40B4-BE49-F238E27FC236}">
                  <a16:creationId xmlns="" xmlns:a16="http://schemas.microsoft.com/office/drawing/2014/main" id="{3EF41323-36D5-4870-9D96-2E3BA817A434}"/>
                </a:ext>
              </a:extLst>
            </p:cNvPr>
            <p:cNvSpPr txBox="1"/>
            <p:nvPr/>
          </p:nvSpPr>
          <p:spPr>
            <a:xfrm>
              <a:off x="643616" y="4186184"/>
              <a:ext cx="3700527" cy="369332"/>
            </a:xfrm>
            <a:prstGeom prst="rect">
              <a:avLst/>
            </a:prstGeom>
            <a:noFill/>
          </p:spPr>
          <p:txBody>
            <a:bodyPr wrap="square" rtlCol="0">
              <a:spAutoFit/>
            </a:bodyPr>
            <a:lstStyle/>
            <a:p>
              <a:pPr defTabSz="914400"/>
              <a:r>
                <a:rPr lang="en-US" altLang="ja-JP" sz="1800" dirty="0">
                  <a:solidFill>
                    <a:srgbClr val="000000"/>
                  </a:solidFill>
                  <a:latin typeface="Arial" panose="020B0604020202020204" pitchFamily="34" charset="0"/>
                  <a:ea typeface="ＭＳ Ｐゴシック" panose="020B0600070205080204" pitchFamily="50" charset="-128"/>
                  <a:cs typeface=""/>
                </a:rPr>
                <a:t>Disassembly at RAL (2014/8)</a:t>
              </a:r>
              <a:endParaRPr lang="ja-JP" altLang="en-US" sz="1800" dirty="0">
                <a:solidFill>
                  <a:srgbClr val="000000"/>
                </a:solidFill>
                <a:latin typeface="Arial" panose="020B0604020202020204" pitchFamily="34" charset="0"/>
                <a:ea typeface="ＭＳ Ｐゴシック" panose="020B0600070205080204" pitchFamily="50" charset="-128"/>
                <a:cs typeface=""/>
              </a:endParaRPr>
            </a:p>
          </p:txBody>
        </p:sp>
      </p:grpSp>
      <p:grpSp>
        <p:nvGrpSpPr>
          <p:cNvPr id="23" name="グループ化 22">
            <a:extLst>
              <a:ext uri="{FF2B5EF4-FFF2-40B4-BE49-F238E27FC236}">
                <a16:creationId xmlns="" xmlns:a16="http://schemas.microsoft.com/office/drawing/2014/main" id="{12958E4F-5152-4C55-83BB-A8AFEB51B024}"/>
              </a:ext>
            </a:extLst>
          </p:cNvPr>
          <p:cNvGrpSpPr/>
          <p:nvPr/>
        </p:nvGrpSpPr>
        <p:grpSpPr>
          <a:xfrm>
            <a:off x="1439677" y="1666901"/>
            <a:ext cx="2909050" cy="2382310"/>
            <a:chOff x="1439677" y="1666901"/>
            <a:chExt cx="2909050" cy="2382310"/>
          </a:xfrm>
        </p:grpSpPr>
        <p:sp>
          <p:nvSpPr>
            <p:cNvPr id="24" name="四角形: 角を丸くする 23">
              <a:extLst>
                <a:ext uri="{FF2B5EF4-FFF2-40B4-BE49-F238E27FC236}">
                  <a16:creationId xmlns="" xmlns:a16="http://schemas.microsoft.com/office/drawing/2014/main" id="{D11D43BD-4346-4290-8A01-BAF932B2E1FD}"/>
                </a:ext>
              </a:extLst>
            </p:cNvPr>
            <p:cNvSpPr/>
            <p:nvPr/>
          </p:nvSpPr>
          <p:spPr>
            <a:xfrm>
              <a:off x="1490812" y="2176747"/>
              <a:ext cx="2520890" cy="1872464"/>
            </a:xfrm>
            <a:prstGeom prst="roundRect">
              <a:avLst>
                <a:gd name="adj" fmla="val 6847"/>
              </a:avLst>
            </a:prstGeom>
            <a:blipFill>
              <a:blip r:embed="rId4"/>
              <a:stretch>
                <a:fillRect/>
              </a:stretch>
            </a:bli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25" name="テキスト ボックス 24">
              <a:extLst>
                <a:ext uri="{FF2B5EF4-FFF2-40B4-BE49-F238E27FC236}">
                  <a16:creationId xmlns="" xmlns:a16="http://schemas.microsoft.com/office/drawing/2014/main" id="{A134BCA3-DE24-4F24-A35E-114F6A46505D}"/>
                </a:ext>
              </a:extLst>
            </p:cNvPr>
            <p:cNvSpPr txBox="1"/>
            <p:nvPr/>
          </p:nvSpPr>
          <p:spPr>
            <a:xfrm>
              <a:off x="1439677" y="1858536"/>
              <a:ext cx="2909050" cy="323165"/>
            </a:xfrm>
            <a:prstGeom prst="rect">
              <a:avLst/>
            </a:prstGeom>
            <a:noFill/>
          </p:spPr>
          <p:txBody>
            <a:bodyPr wrap="square" rtlCol="0">
              <a:spAutoFit/>
            </a:bodyPr>
            <a:lstStyle/>
            <a:p>
              <a:pPr defTabSz="914400"/>
              <a:r>
                <a:rPr lang="en-US" altLang="ja-JP" sz="1500" dirty="0" err="1">
                  <a:solidFill>
                    <a:srgbClr val="000000"/>
                  </a:solidFill>
                  <a:latin typeface="Arial" panose="020B0604020202020204" pitchFamily="34" charset="0"/>
                  <a:ea typeface="ＭＳ Ｐゴシック" panose="020B0600070205080204" pitchFamily="50" charset="-128"/>
                  <a:cs typeface=""/>
                </a:rPr>
                <a:t>Asembly@J-PARC</a:t>
              </a:r>
              <a:r>
                <a:rPr lang="en-US" altLang="ja-JP" sz="1500" dirty="0">
                  <a:solidFill>
                    <a:srgbClr val="000000"/>
                  </a:solidFill>
                  <a:latin typeface="Arial" panose="020B0604020202020204" pitchFamily="34" charset="0"/>
                  <a:ea typeface="ＭＳ Ｐゴシック" panose="020B0600070205080204" pitchFamily="50" charset="-128"/>
                  <a:cs typeface=""/>
                </a:rPr>
                <a:t> (~2015/5)</a:t>
              </a:r>
              <a:endParaRPr lang="ja-JP" altLang="en-US" sz="1500" dirty="0">
                <a:solidFill>
                  <a:srgbClr val="000000"/>
                </a:solidFill>
                <a:latin typeface="Arial" panose="020B0604020202020204" pitchFamily="34" charset="0"/>
                <a:ea typeface="ＭＳ Ｐゴシック" panose="020B0600070205080204" pitchFamily="50" charset="-128"/>
                <a:cs typeface=""/>
              </a:endParaRPr>
            </a:p>
          </p:txBody>
        </p:sp>
        <p:sp>
          <p:nvSpPr>
            <p:cNvPr id="26" name="四角形: 角を丸くする 25">
              <a:extLst>
                <a:ext uri="{FF2B5EF4-FFF2-40B4-BE49-F238E27FC236}">
                  <a16:creationId xmlns="" xmlns:a16="http://schemas.microsoft.com/office/drawing/2014/main" id="{968A6911-5AE8-4696-85EF-7983C8A755A9}"/>
                </a:ext>
              </a:extLst>
            </p:cNvPr>
            <p:cNvSpPr/>
            <p:nvPr/>
          </p:nvSpPr>
          <p:spPr>
            <a:xfrm>
              <a:off x="1535555" y="1666901"/>
              <a:ext cx="1547939" cy="72000"/>
            </a:xfrm>
            <a:prstGeom prst="roundRect">
              <a:avLst/>
            </a:prstGeom>
            <a:solidFill>
              <a:srgbClr val="BFBFBF">
                <a:alpha val="43922"/>
              </a:srgb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grpSp>
      <p:grpSp>
        <p:nvGrpSpPr>
          <p:cNvPr id="27" name="グループ化 26">
            <a:extLst>
              <a:ext uri="{FF2B5EF4-FFF2-40B4-BE49-F238E27FC236}">
                <a16:creationId xmlns="" xmlns:a16="http://schemas.microsoft.com/office/drawing/2014/main" id="{A487646F-B7DF-4CA8-AF64-180A836BA65E}"/>
              </a:ext>
            </a:extLst>
          </p:cNvPr>
          <p:cNvGrpSpPr/>
          <p:nvPr/>
        </p:nvGrpSpPr>
        <p:grpSpPr>
          <a:xfrm>
            <a:off x="3318277" y="2168152"/>
            <a:ext cx="3140608" cy="4143343"/>
            <a:chOff x="3318277" y="2168152"/>
            <a:chExt cx="3140608" cy="4143343"/>
          </a:xfrm>
        </p:grpSpPr>
        <p:sp>
          <p:nvSpPr>
            <p:cNvPr id="28" name="四角形: 角を丸くする 27">
              <a:extLst>
                <a:ext uri="{FF2B5EF4-FFF2-40B4-BE49-F238E27FC236}">
                  <a16:creationId xmlns="" xmlns:a16="http://schemas.microsoft.com/office/drawing/2014/main" id="{3B9CBBDD-6A74-43DD-A65D-AFC6A432DA9E}"/>
                </a:ext>
              </a:extLst>
            </p:cNvPr>
            <p:cNvSpPr/>
            <p:nvPr/>
          </p:nvSpPr>
          <p:spPr>
            <a:xfrm>
              <a:off x="4214151" y="2726831"/>
              <a:ext cx="2201935" cy="1720935"/>
            </a:xfrm>
            <a:prstGeom prst="roundRect">
              <a:avLst>
                <a:gd name="adj" fmla="val 6847"/>
              </a:avLst>
            </a:prstGeom>
            <a:blipFill>
              <a:blip r:embed="rId5" cstate="screen">
                <a:extLst>
                  <a:ext uri="{28A0092B-C50C-407E-A947-70E740481C1C}">
                    <a14:useLocalDpi xmlns:a14="http://schemas.microsoft.com/office/drawing/2010/main"/>
                  </a:ext>
                </a:extLst>
              </a:blip>
              <a:stretch>
                <a:fillRect/>
              </a:stretch>
            </a:bli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29" name="四角形: 角を丸くする 28">
              <a:extLst>
                <a:ext uri="{FF2B5EF4-FFF2-40B4-BE49-F238E27FC236}">
                  <a16:creationId xmlns="" xmlns:a16="http://schemas.microsoft.com/office/drawing/2014/main" id="{F13734B2-D62C-4FE1-90EC-B05ECF443F1D}"/>
                </a:ext>
              </a:extLst>
            </p:cNvPr>
            <p:cNvSpPr/>
            <p:nvPr/>
          </p:nvSpPr>
          <p:spPr>
            <a:xfrm>
              <a:off x="4225615" y="4639256"/>
              <a:ext cx="2190471" cy="1672239"/>
            </a:xfrm>
            <a:prstGeom prst="roundRect">
              <a:avLst>
                <a:gd name="adj" fmla="val 6847"/>
              </a:avLst>
            </a:prstGeom>
            <a:blipFill>
              <a:blip r:embed="rId6" cstate="screen">
                <a:extLst>
                  <a:ext uri="{28A0092B-C50C-407E-A947-70E740481C1C}">
                    <a14:useLocalDpi xmlns:a14="http://schemas.microsoft.com/office/drawing/2010/main"/>
                  </a:ext>
                </a:extLst>
              </a:blip>
              <a:stretch>
                <a:fillRect/>
              </a:stretch>
            </a:bli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sp>
          <p:nvSpPr>
            <p:cNvPr id="30" name="テキスト ボックス 29">
              <a:extLst>
                <a:ext uri="{FF2B5EF4-FFF2-40B4-BE49-F238E27FC236}">
                  <a16:creationId xmlns="" xmlns:a16="http://schemas.microsoft.com/office/drawing/2014/main" id="{A4309CE6-1C9F-47DB-8D83-7E17738C064F}"/>
                </a:ext>
              </a:extLst>
            </p:cNvPr>
            <p:cNvSpPr txBox="1"/>
            <p:nvPr/>
          </p:nvSpPr>
          <p:spPr>
            <a:xfrm>
              <a:off x="4062837" y="2168152"/>
              <a:ext cx="2396048" cy="553998"/>
            </a:xfrm>
            <a:prstGeom prst="rect">
              <a:avLst/>
            </a:prstGeom>
            <a:noFill/>
          </p:spPr>
          <p:txBody>
            <a:bodyPr wrap="square" rtlCol="0">
              <a:spAutoFit/>
            </a:bodyPr>
            <a:lstStyle/>
            <a:p>
              <a:pPr algn="ctr" defTabSz="914400"/>
              <a:r>
                <a:rPr lang="en-US" altLang="ja-JP" sz="15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1500" dirty="0" err="1">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μ</a:t>
              </a:r>
              <a:r>
                <a:rPr lang="en-US" altLang="ja-JP" sz="1500" baseline="30000" dirty="0" err="1">
                  <a:solidFill>
                    <a:srgbClr val="000000"/>
                  </a:solidFill>
                  <a:latin typeface="Arial" panose="020B0604020202020204" pitchFamily="34" charset="0"/>
                  <a:ea typeface="ＭＳ Ｐゴシック" panose="020B0600070205080204" pitchFamily="50" charset="-128"/>
                  <a:cs typeface=""/>
                </a:rPr>
                <a:t>+</a:t>
              </a:r>
              <a:r>
                <a:rPr lang="en-US" altLang="ja-JP" sz="1500" dirty="0" err="1">
                  <a:solidFill>
                    <a:srgbClr val="000000"/>
                  </a:solidFill>
                  <a:latin typeface="Arial" panose="020B0604020202020204" pitchFamily="34" charset="0"/>
                  <a:ea typeface="ＭＳ Ｐゴシック" panose="020B0600070205080204" pitchFamily="50" charset="-128"/>
                  <a:cs typeface=""/>
                </a:rPr>
                <a:t>deceleration</a:t>
              </a:r>
              <a:r>
                <a:rPr lang="en-US" altLang="ja-JP" sz="1500" dirty="0">
                  <a:solidFill>
                    <a:srgbClr val="000000"/>
                  </a:solidFill>
                  <a:latin typeface="Arial" panose="020B0604020202020204" pitchFamily="34" charset="0"/>
                  <a:ea typeface="ＭＳ Ｐゴシック" panose="020B0600070205080204" pitchFamily="50" charset="-128"/>
                  <a:cs typeface=""/>
                </a:rPr>
                <a:t> &amp; BPM(2016/2)</a:t>
              </a:r>
              <a:endParaRPr lang="ja-JP" altLang="en-US" sz="1500" dirty="0">
                <a:solidFill>
                  <a:srgbClr val="000000"/>
                </a:solidFill>
                <a:latin typeface="Arial" panose="020B0604020202020204" pitchFamily="34" charset="0"/>
                <a:ea typeface="ＭＳ Ｐゴシック" panose="020B0600070205080204" pitchFamily="50" charset="-128"/>
                <a:cs typeface=""/>
              </a:endParaRPr>
            </a:p>
          </p:txBody>
        </p:sp>
        <p:sp>
          <p:nvSpPr>
            <p:cNvPr id="31" name="吹き出し: 折線 (枠なし) 30">
              <a:extLst>
                <a:ext uri="{FF2B5EF4-FFF2-40B4-BE49-F238E27FC236}">
                  <a16:creationId xmlns="" xmlns:a16="http://schemas.microsoft.com/office/drawing/2014/main" id="{9B81BDB2-6B4A-49EB-9479-1AD42B96D1BC}"/>
                </a:ext>
              </a:extLst>
            </p:cNvPr>
            <p:cNvSpPr/>
            <p:nvPr/>
          </p:nvSpPr>
          <p:spPr>
            <a:xfrm rot="5400000">
              <a:off x="2973003" y="4866676"/>
              <a:ext cx="1224136" cy="533588"/>
            </a:xfrm>
            <a:prstGeom prst="callout2">
              <a:avLst>
                <a:gd name="adj1" fmla="val -68648"/>
                <a:gd name="adj2" fmla="val 136349"/>
                <a:gd name="adj3" fmla="val -68176"/>
                <a:gd name="adj4" fmla="val -196096"/>
                <a:gd name="adj5" fmla="val -174511"/>
                <a:gd name="adj6" fmla="val -228337"/>
              </a:avLst>
            </a:prstGeom>
            <a:noFill/>
            <a:ln w="12700">
              <a:solidFill>
                <a:schemeClr val="tx1"/>
              </a:solidFill>
              <a:headEnd type="none"/>
              <a:tailEnd type="diamond"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grpSp>
      <p:grpSp>
        <p:nvGrpSpPr>
          <p:cNvPr id="32" name="グループ化 31">
            <a:extLst>
              <a:ext uri="{FF2B5EF4-FFF2-40B4-BE49-F238E27FC236}">
                <a16:creationId xmlns="" xmlns:a16="http://schemas.microsoft.com/office/drawing/2014/main" id="{8425DFDC-7BD6-42A0-B40C-CF114123A334}"/>
              </a:ext>
            </a:extLst>
          </p:cNvPr>
          <p:cNvGrpSpPr/>
          <p:nvPr/>
        </p:nvGrpSpPr>
        <p:grpSpPr>
          <a:xfrm>
            <a:off x="4665246" y="2108220"/>
            <a:ext cx="4416798" cy="3595158"/>
            <a:chOff x="4665246" y="2108220"/>
            <a:chExt cx="4416798" cy="3595158"/>
          </a:xfrm>
        </p:grpSpPr>
        <p:pic>
          <p:nvPicPr>
            <p:cNvPr id="33" name="図 32">
              <a:extLst>
                <a:ext uri="{FF2B5EF4-FFF2-40B4-BE49-F238E27FC236}">
                  <a16:creationId xmlns="" xmlns:a16="http://schemas.microsoft.com/office/drawing/2014/main" id="{A90DE513-1771-47ED-A4C7-0C09D7E5F4D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82012" y="2414294"/>
              <a:ext cx="2304061" cy="1653056"/>
            </a:xfrm>
            <a:prstGeom prst="rect">
              <a:avLst/>
            </a:prstGeom>
          </p:spPr>
        </p:pic>
        <p:sp>
          <p:nvSpPr>
            <p:cNvPr id="34" name="テキスト ボックス 33">
              <a:extLst>
                <a:ext uri="{FF2B5EF4-FFF2-40B4-BE49-F238E27FC236}">
                  <a16:creationId xmlns="" xmlns:a16="http://schemas.microsoft.com/office/drawing/2014/main" id="{41A67D68-BD8A-4F7A-A4EE-8332469A545B}"/>
                </a:ext>
              </a:extLst>
            </p:cNvPr>
            <p:cNvSpPr txBox="1"/>
            <p:nvPr/>
          </p:nvSpPr>
          <p:spPr>
            <a:xfrm>
              <a:off x="6556683" y="2108220"/>
              <a:ext cx="2525361" cy="323165"/>
            </a:xfrm>
            <a:prstGeom prst="rect">
              <a:avLst/>
            </a:prstGeom>
            <a:noFill/>
          </p:spPr>
          <p:txBody>
            <a:bodyPr wrap="square" rtlCol="0">
              <a:spAutoFit/>
            </a:bodyPr>
            <a:lstStyle/>
            <a:p>
              <a:pPr defTabSz="914400"/>
              <a:r>
                <a:rPr lang="en-US" altLang="ja-JP" sz="15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Mu</a:t>
              </a:r>
              <a:r>
                <a:rPr lang="en-US" altLang="ja-JP" sz="1500" baseline="30000" dirty="0">
                  <a:solidFill>
                    <a:srgbClr val="000000"/>
                  </a:solidFill>
                  <a:latin typeface="Arial" panose="020B0604020202020204" pitchFamily="34" charset="0"/>
                  <a:ea typeface="ＭＳ Ｐゴシック" panose="020B0600070205080204" pitchFamily="50" charset="-128"/>
                  <a:cs typeface=""/>
                </a:rPr>
                <a:t>-</a:t>
              </a:r>
              <a:r>
                <a:rPr lang="ja-JP" altLang="en-US" sz="1500" baseline="30000" dirty="0">
                  <a:solidFill>
                    <a:srgbClr val="000000"/>
                  </a:solidFill>
                  <a:latin typeface="Arial" panose="020B0604020202020204" pitchFamily="34" charset="0"/>
                  <a:ea typeface="ＭＳ Ｐゴシック" panose="020B0600070205080204" pitchFamily="50" charset="-128"/>
                  <a:cs typeface=""/>
                </a:rPr>
                <a:t> </a:t>
              </a:r>
              <a:r>
                <a:rPr lang="en-US" altLang="ja-JP" sz="1500" dirty="0">
                  <a:solidFill>
                    <a:srgbClr val="000000"/>
                  </a:solidFill>
                  <a:latin typeface="Arial" panose="020B0604020202020204" pitchFamily="34" charset="0"/>
                  <a:ea typeface="ＭＳ Ｐゴシック" panose="020B0600070205080204" pitchFamily="50" charset="-128"/>
                  <a:cs typeface=""/>
                </a:rPr>
                <a:t>observation</a:t>
              </a:r>
              <a:r>
                <a:rPr lang="ja-JP" altLang="en-US" sz="1500" dirty="0">
                  <a:solidFill>
                    <a:srgbClr val="000000"/>
                  </a:solidFill>
                  <a:latin typeface="Arial" panose="020B0604020202020204" pitchFamily="34" charset="0"/>
                  <a:ea typeface="ＭＳ Ｐゴシック" panose="020B0600070205080204" pitchFamily="50" charset="-128"/>
                  <a:cs typeface=""/>
                </a:rPr>
                <a:t> </a:t>
              </a:r>
              <a:r>
                <a:rPr lang="en-US" altLang="ja-JP" sz="1500" dirty="0">
                  <a:solidFill>
                    <a:srgbClr val="000000"/>
                  </a:solidFill>
                  <a:latin typeface="Arial" panose="020B0604020202020204" pitchFamily="34" charset="0"/>
                  <a:ea typeface="ＭＳ Ｐゴシック" panose="020B0600070205080204" pitchFamily="50" charset="-128"/>
                  <a:cs typeface=""/>
                </a:rPr>
                <a:t>(2016/12)</a:t>
              </a:r>
              <a:endParaRPr lang="ja-JP" altLang="en-US" sz="1500" dirty="0">
                <a:solidFill>
                  <a:srgbClr val="000000"/>
                </a:solidFill>
                <a:latin typeface="Arial" panose="020B0604020202020204" pitchFamily="34" charset="0"/>
                <a:ea typeface="ＭＳ Ｐゴシック" panose="020B0600070205080204" pitchFamily="50" charset="-128"/>
                <a:cs typeface=""/>
              </a:endParaRPr>
            </a:p>
          </p:txBody>
        </p:sp>
        <p:sp>
          <p:nvSpPr>
            <p:cNvPr id="35" name="吹き出し: 折線 (枠なし) 34">
              <a:extLst>
                <a:ext uri="{FF2B5EF4-FFF2-40B4-BE49-F238E27FC236}">
                  <a16:creationId xmlns="" xmlns:a16="http://schemas.microsoft.com/office/drawing/2014/main" id="{60EAE98B-D7DF-4084-9BDF-ED74AE369F30}"/>
                </a:ext>
              </a:extLst>
            </p:cNvPr>
            <p:cNvSpPr/>
            <p:nvPr/>
          </p:nvSpPr>
          <p:spPr>
            <a:xfrm rot="5400000">
              <a:off x="4319972" y="4824516"/>
              <a:ext cx="1224136" cy="533588"/>
            </a:xfrm>
            <a:prstGeom prst="callout2">
              <a:avLst>
                <a:gd name="adj1" fmla="val -291427"/>
                <a:gd name="adj2" fmla="val -192320"/>
                <a:gd name="adj3" fmla="val -270390"/>
                <a:gd name="adj4" fmla="val -199084"/>
                <a:gd name="adj5" fmla="val -174511"/>
                <a:gd name="adj6" fmla="val -228337"/>
              </a:avLst>
            </a:prstGeom>
            <a:noFill/>
            <a:ln w="12700">
              <a:solidFill>
                <a:schemeClr val="tx1"/>
              </a:solidFill>
              <a:headEnd type="none"/>
              <a:tailEnd type="diamond"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grpSp>
      <p:grpSp>
        <p:nvGrpSpPr>
          <p:cNvPr id="36" name="グループ化 35">
            <a:extLst>
              <a:ext uri="{FF2B5EF4-FFF2-40B4-BE49-F238E27FC236}">
                <a16:creationId xmlns="" xmlns:a16="http://schemas.microsoft.com/office/drawing/2014/main" id="{9E4D2C59-2140-470B-9E09-5058B0D79FE7}"/>
              </a:ext>
            </a:extLst>
          </p:cNvPr>
          <p:cNvGrpSpPr/>
          <p:nvPr/>
        </p:nvGrpSpPr>
        <p:grpSpPr>
          <a:xfrm>
            <a:off x="5494338" y="4321142"/>
            <a:ext cx="3649662" cy="1990354"/>
            <a:chOff x="5494338" y="4321142"/>
            <a:chExt cx="3649662" cy="1990354"/>
          </a:xfrm>
        </p:grpSpPr>
        <p:pic>
          <p:nvPicPr>
            <p:cNvPr id="37" name="図 36">
              <a:extLst>
                <a:ext uri="{FF2B5EF4-FFF2-40B4-BE49-F238E27FC236}">
                  <a16:creationId xmlns="" xmlns:a16="http://schemas.microsoft.com/office/drawing/2014/main" id="{9474DB9B-F141-4EA7-8A9C-D78D28DE71E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55468" y="4633738"/>
              <a:ext cx="2237011" cy="1677758"/>
            </a:xfrm>
            <a:prstGeom prst="rect">
              <a:avLst/>
            </a:prstGeom>
          </p:spPr>
        </p:pic>
        <p:sp>
          <p:nvSpPr>
            <p:cNvPr id="38" name="テキスト ボックス 37">
              <a:extLst>
                <a:ext uri="{FF2B5EF4-FFF2-40B4-BE49-F238E27FC236}">
                  <a16:creationId xmlns="" xmlns:a16="http://schemas.microsoft.com/office/drawing/2014/main" id="{C8B16FCB-72AA-44C6-ACC5-3F731A009AB3}"/>
                </a:ext>
              </a:extLst>
            </p:cNvPr>
            <p:cNvSpPr txBox="1"/>
            <p:nvPr/>
          </p:nvSpPr>
          <p:spPr>
            <a:xfrm>
              <a:off x="6524086" y="4321142"/>
              <a:ext cx="2619914" cy="323165"/>
            </a:xfrm>
            <a:prstGeom prst="rect">
              <a:avLst/>
            </a:prstGeom>
            <a:noFill/>
          </p:spPr>
          <p:txBody>
            <a:bodyPr wrap="square" rtlCol="0">
              <a:spAutoFit/>
            </a:bodyPr>
            <a:lstStyle/>
            <a:p>
              <a:pPr defTabSz="914400"/>
              <a:r>
                <a:rPr lang="en-US" altLang="ja-JP" sz="15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Slow μ</a:t>
              </a:r>
              <a:r>
                <a:rPr lang="en-US" altLang="ja-JP" sz="1500" baseline="30000" dirty="0">
                  <a:solidFill>
                    <a:srgbClr val="000000"/>
                  </a:solidFill>
                  <a:latin typeface="Arial" panose="020B0604020202020204" pitchFamily="34" charset="0"/>
                  <a:ea typeface="ＭＳ Ｐゴシック" panose="020B0600070205080204" pitchFamily="50" charset="-128"/>
                  <a:cs typeface=""/>
                </a:rPr>
                <a:t>+</a:t>
              </a:r>
              <a:r>
                <a:rPr lang="ja-JP" altLang="en-US" sz="1500" dirty="0">
                  <a:solidFill>
                    <a:srgbClr val="000000"/>
                  </a:solidFill>
                  <a:latin typeface="Arial" panose="020B0604020202020204" pitchFamily="34" charset="0"/>
                  <a:ea typeface="ＭＳ Ｐゴシック" panose="020B0600070205080204" pitchFamily="50" charset="-128"/>
                  <a:cs typeface=""/>
                </a:rPr>
                <a:t> </a:t>
              </a:r>
              <a:r>
                <a:rPr lang="en-US" altLang="ja-JP" sz="1500" dirty="0">
                  <a:solidFill>
                    <a:srgbClr val="000000"/>
                  </a:solidFill>
                  <a:latin typeface="Arial" panose="020B0604020202020204" pitchFamily="34" charset="0"/>
                  <a:ea typeface="ＭＳ Ｐゴシック" panose="020B0600070205080204" pitchFamily="50" charset="-128"/>
                  <a:cs typeface=""/>
                </a:rPr>
                <a:t>profile</a:t>
              </a:r>
              <a:r>
                <a:rPr lang="ja-JP" altLang="en-US" sz="1500" dirty="0">
                  <a:solidFill>
                    <a:srgbClr val="000000"/>
                  </a:solidFill>
                  <a:latin typeface="Arial" panose="020B0604020202020204" pitchFamily="34" charset="0"/>
                  <a:ea typeface="ＭＳ Ｐゴシック" panose="020B0600070205080204" pitchFamily="50" charset="-128"/>
                  <a:cs typeface=""/>
                </a:rPr>
                <a:t> </a:t>
              </a:r>
              <a:r>
                <a:rPr lang="en-US" altLang="ja-JP" sz="1500" dirty="0">
                  <a:solidFill>
                    <a:srgbClr val="000000"/>
                  </a:solidFill>
                  <a:latin typeface="Arial" panose="020B0604020202020204" pitchFamily="34" charset="0"/>
                  <a:ea typeface="ＭＳ Ｐゴシック" panose="020B0600070205080204" pitchFamily="50" charset="-128"/>
                  <a:cs typeface=""/>
                </a:rPr>
                <a:t>(2017/3)</a:t>
              </a:r>
              <a:endParaRPr lang="ja-JP" altLang="en-US" sz="1500" dirty="0">
                <a:solidFill>
                  <a:srgbClr val="000000"/>
                </a:solidFill>
                <a:latin typeface="Arial" panose="020B0604020202020204" pitchFamily="34" charset="0"/>
                <a:ea typeface="ＭＳ Ｐゴシック" panose="020B0600070205080204" pitchFamily="50" charset="-128"/>
                <a:cs typeface=""/>
              </a:endParaRPr>
            </a:p>
          </p:txBody>
        </p:sp>
        <p:sp>
          <p:nvSpPr>
            <p:cNvPr id="39" name="吹き出し: 折線 (枠なし) 38">
              <a:extLst>
                <a:ext uri="{FF2B5EF4-FFF2-40B4-BE49-F238E27FC236}">
                  <a16:creationId xmlns="" xmlns:a16="http://schemas.microsoft.com/office/drawing/2014/main" id="{67692E95-B20F-4548-BB95-1D739D4513D1}"/>
                </a:ext>
              </a:extLst>
            </p:cNvPr>
            <p:cNvSpPr/>
            <p:nvPr/>
          </p:nvSpPr>
          <p:spPr>
            <a:xfrm rot="5400000">
              <a:off x="5149064" y="4820472"/>
              <a:ext cx="1224136" cy="533588"/>
            </a:xfrm>
            <a:prstGeom prst="callout2">
              <a:avLst>
                <a:gd name="adj1" fmla="val -118345"/>
                <a:gd name="adj2" fmla="val 40737"/>
                <a:gd name="adj3" fmla="val -112731"/>
                <a:gd name="adj4" fmla="val -212529"/>
                <a:gd name="adj5" fmla="val -174511"/>
                <a:gd name="adj6" fmla="val -228337"/>
              </a:avLst>
            </a:prstGeom>
            <a:noFill/>
            <a:ln w="12700">
              <a:solidFill>
                <a:schemeClr val="tx1"/>
              </a:solidFill>
              <a:headEnd type="none"/>
              <a:tailEnd type="diamond"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dirty="0">
                <a:solidFill>
                  <a:srgbClr val="FFFFFF"/>
                </a:solidFill>
              </a:endParaRPr>
            </a:p>
          </p:txBody>
        </p:sp>
      </p:grpSp>
      <p:grpSp>
        <p:nvGrpSpPr>
          <p:cNvPr id="40" name="グループ化 39">
            <a:extLst>
              <a:ext uri="{FF2B5EF4-FFF2-40B4-BE49-F238E27FC236}">
                <a16:creationId xmlns="" xmlns:a16="http://schemas.microsoft.com/office/drawing/2014/main" id="{EBE4833E-9E28-41AA-B2FE-E787941461C2}"/>
              </a:ext>
            </a:extLst>
          </p:cNvPr>
          <p:cNvGrpSpPr/>
          <p:nvPr/>
        </p:nvGrpSpPr>
        <p:grpSpPr>
          <a:xfrm>
            <a:off x="7061443" y="1219916"/>
            <a:ext cx="1907704" cy="554072"/>
            <a:chOff x="7061443" y="1219916"/>
            <a:chExt cx="1907704" cy="554072"/>
          </a:xfrm>
        </p:grpSpPr>
        <p:sp>
          <p:nvSpPr>
            <p:cNvPr id="41" name="星: 5 pt 40">
              <a:extLst>
                <a:ext uri="{FF2B5EF4-FFF2-40B4-BE49-F238E27FC236}">
                  <a16:creationId xmlns="" xmlns:a16="http://schemas.microsoft.com/office/drawing/2014/main" id="{8F43904B-8D5D-4A32-9306-B72C5F456047}"/>
                </a:ext>
              </a:extLst>
            </p:cNvPr>
            <p:cNvSpPr/>
            <p:nvPr/>
          </p:nvSpPr>
          <p:spPr>
            <a:xfrm>
              <a:off x="7715980" y="1550820"/>
              <a:ext cx="223200" cy="223168"/>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sp>
          <p:nvSpPr>
            <p:cNvPr id="42" name="テキスト ボックス 41">
              <a:extLst>
                <a:ext uri="{FF2B5EF4-FFF2-40B4-BE49-F238E27FC236}">
                  <a16:creationId xmlns="" xmlns:a16="http://schemas.microsoft.com/office/drawing/2014/main" id="{D279223D-1D19-4F69-B22F-9B9688EDA5A7}"/>
                </a:ext>
              </a:extLst>
            </p:cNvPr>
            <p:cNvSpPr txBox="1"/>
            <p:nvPr/>
          </p:nvSpPr>
          <p:spPr>
            <a:xfrm>
              <a:off x="7061443" y="1219916"/>
              <a:ext cx="1907704" cy="323165"/>
            </a:xfrm>
            <a:prstGeom prst="rect">
              <a:avLst/>
            </a:prstGeom>
            <a:noFill/>
          </p:spPr>
          <p:txBody>
            <a:bodyPr wrap="square" rtlCol="0">
              <a:spAutoFit/>
            </a:bodyPr>
            <a:lstStyle/>
            <a:p>
              <a:pPr defTabSz="914400"/>
              <a:r>
                <a:rPr lang="en-US" altLang="ja-JP" sz="15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acceleration(2017/10)</a:t>
              </a:r>
              <a:endParaRPr lang="ja-JP" altLang="en-US" sz="1500" dirty="0">
                <a:solidFill>
                  <a:srgbClr val="000000"/>
                </a:solidFill>
                <a:latin typeface="Arial" panose="020B0604020202020204" pitchFamily="34" charset="0"/>
                <a:ea typeface="ＭＳ Ｐゴシック" panose="020B0600070205080204" pitchFamily="50" charset="-128"/>
                <a:cs typeface=""/>
              </a:endParaRPr>
            </a:p>
          </p:txBody>
        </p:sp>
      </p:grpSp>
      <p:pic>
        <p:nvPicPr>
          <p:cNvPr id="43" name="図 42">
            <a:extLst>
              <a:ext uri="{FF2B5EF4-FFF2-40B4-BE49-F238E27FC236}">
                <a16:creationId xmlns="" xmlns:a16="http://schemas.microsoft.com/office/drawing/2014/main" id="{70BB2B46-D98C-4160-938E-4B6C8B5DFD7B}"/>
              </a:ext>
            </a:extLst>
          </p:cNvPr>
          <p:cNvPicPr>
            <a:picLocks noChangeAspect="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547880" y="1474770"/>
            <a:ext cx="343301" cy="330467"/>
          </a:xfrm>
          <a:prstGeom prst="rect">
            <a:avLst/>
          </a:prstGeom>
        </p:spPr>
      </p:pic>
      <p:sp>
        <p:nvSpPr>
          <p:cNvPr id="44" name="テキスト ボックス 43">
            <a:extLst>
              <a:ext uri="{FF2B5EF4-FFF2-40B4-BE49-F238E27FC236}">
                <a16:creationId xmlns="" xmlns:a16="http://schemas.microsoft.com/office/drawing/2014/main" id="{CF4174FC-F945-4F33-BFA2-1EE4813C9B4B}"/>
              </a:ext>
            </a:extLst>
          </p:cNvPr>
          <p:cNvSpPr txBox="1"/>
          <p:nvPr/>
        </p:nvSpPr>
        <p:spPr>
          <a:xfrm>
            <a:off x="868036" y="6308898"/>
            <a:ext cx="3476108" cy="369332"/>
          </a:xfrm>
          <a:prstGeom prst="rect">
            <a:avLst/>
          </a:prstGeom>
          <a:noFill/>
        </p:spPr>
        <p:txBody>
          <a:bodyPr wrap="square" rtlCol="0">
            <a:spAutoFit/>
          </a:bodyPr>
          <a:lstStyle/>
          <a:p>
            <a:pPr defTabSz="914400"/>
            <a:r>
              <a:rPr lang="en-US" altLang="ja-JP" sz="1800" i="1" dirty="0">
                <a:solidFill>
                  <a:srgbClr val="000000"/>
                </a:solidFill>
                <a:latin typeface="Arial" panose="020B0604020202020204" pitchFamily="34" charset="0"/>
                <a:ea typeface="ＭＳ Ｐゴシック" panose="020B0600070205080204" pitchFamily="50" charset="-128"/>
                <a:cs typeface=""/>
              </a:rPr>
              <a:t>Lead by RIKEN-RAL group</a:t>
            </a:r>
            <a:endParaRPr lang="ja-JP" altLang="en-US" sz="1800" i="1" dirty="0">
              <a:solidFill>
                <a:srgbClr val="000000"/>
              </a:solidFill>
              <a:latin typeface="Arial" panose="020B0604020202020204" pitchFamily="34" charset="0"/>
              <a:ea typeface="ＭＳ Ｐゴシック" panose="020B0600070205080204" pitchFamily="50" charset="-128"/>
              <a:cs typeface=""/>
            </a:endParaRPr>
          </a:p>
        </p:txBody>
      </p:sp>
      <p:sp>
        <p:nvSpPr>
          <p:cNvPr id="45" name="テキスト ボックス 44"/>
          <p:cNvSpPr txBox="1"/>
          <p:nvPr/>
        </p:nvSpPr>
        <p:spPr>
          <a:xfrm>
            <a:off x="5652120" y="6546830"/>
            <a:ext cx="2505045" cy="338554"/>
          </a:xfrm>
          <a:prstGeom prst="rect">
            <a:avLst/>
          </a:prstGeom>
          <a:noFill/>
        </p:spPr>
        <p:txBody>
          <a:bodyPr wrap="none" rtlCol="0">
            <a:spAutoFit/>
          </a:bodyPr>
          <a:lstStyle/>
          <a:p>
            <a:r>
              <a:rPr kumimoji="1" lang="en-US" altLang="ja-JP" sz="1600" dirty="0" smtClean="0"/>
              <a:t>Slides by Masashi OTANI</a:t>
            </a:r>
            <a:endParaRPr kumimoji="1" lang="ja-JP" altLang="en-US" sz="1600" dirty="0"/>
          </a:p>
        </p:txBody>
      </p:sp>
      <p:sp>
        <p:nvSpPr>
          <p:cNvPr id="2" name="フッター プレースホルダー 1"/>
          <p:cNvSpPr>
            <a:spLocks noGrp="1"/>
          </p:cNvSpPr>
          <p:nvPr>
            <p:ph type="ftr" sz="quarter" idx="11"/>
          </p:nvPr>
        </p:nvSpPr>
        <p:spPr/>
        <p:txBody>
          <a:bodyPr/>
          <a:lstStyle/>
          <a:p>
            <a:r>
              <a:rPr kumimoji="1" lang="en-US" altLang="ja-JP" smtClean="0"/>
              <a:t>KEK-TRIUMF Scientific Symposium</a:t>
            </a:r>
            <a:endParaRPr kumimoji="1" lang="ja-JP" altLang="en-US"/>
          </a:p>
        </p:txBody>
      </p:sp>
    </p:spTree>
    <p:extLst>
      <p:ext uri="{BB962C8B-B14F-4D97-AF65-F5344CB8AC3E}">
        <p14:creationId xmlns:p14="http://schemas.microsoft.com/office/powerpoint/2010/main" val="59250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43"/>
                                        </p:tgtEl>
                                      </p:cBhvr>
                                    </p:animEffect>
                                    <p:set>
                                      <p:cBhvr>
                                        <p:cTn id="25" dur="1" fill="hold">
                                          <p:stCondLst>
                                            <p:cond delay="499"/>
                                          </p:stCondLst>
                                        </p:cTn>
                                        <p:tgtEl>
                                          <p:spTgt spid="4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 xmlns:a16="http://schemas.microsoft.com/office/drawing/2014/main" id="{79D52AD1-C3E4-48CE-92F2-549DCD64C7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2353" y="2123328"/>
            <a:ext cx="4314376" cy="4048117"/>
          </a:xfrm>
          <a:prstGeom prst="rect">
            <a:avLst/>
          </a:prstGeom>
        </p:spPr>
      </p:pic>
      <p:sp>
        <p:nvSpPr>
          <p:cNvPr id="6" name="タイトル 5"/>
          <p:cNvSpPr>
            <a:spLocks noGrp="1"/>
          </p:cNvSpPr>
          <p:nvPr>
            <p:ph type="title"/>
          </p:nvPr>
        </p:nvSpPr>
        <p:spPr/>
        <p:txBody>
          <a:bodyPr/>
          <a:lstStyle/>
          <a:p>
            <a:r>
              <a:rPr kumimoji="1" lang="en-US" altLang="ja-JP" dirty="0"/>
              <a:t>Acceleration test setup</a:t>
            </a:r>
            <a:endParaRPr kumimoji="1" lang="ja-JP" altLang="en-US" dirty="0"/>
          </a:p>
        </p:txBody>
      </p:sp>
      <p:sp>
        <p:nvSpPr>
          <p:cNvPr id="10" name="テキスト ボックス 9">
            <a:extLst>
              <a:ext uri="{FF2B5EF4-FFF2-40B4-BE49-F238E27FC236}">
                <a16:creationId xmlns="" xmlns:a16="http://schemas.microsoft.com/office/drawing/2014/main" id="{477FEA92-4E98-45BA-8A55-B2FA263D223D}"/>
              </a:ext>
            </a:extLst>
          </p:cNvPr>
          <p:cNvSpPr txBox="1"/>
          <p:nvPr/>
        </p:nvSpPr>
        <p:spPr>
          <a:xfrm>
            <a:off x="787012" y="1261491"/>
            <a:ext cx="3744416" cy="369332"/>
          </a:xfrm>
          <a:prstGeom prst="rect">
            <a:avLst/>
          </a:prstGeom>
          <a:noFill/>
        </p:spPr>
        <p:txBody>
          <a:bodyPr wrap="square" rtlCol="0">
            <a:spAutoFit/>
          </a:bodyPr>
          <a:lstStyle/>
          <a:p>
            <a:pPr algn="ctr" defTabSz="914400"/>
            <a:r>
              <a:rPr lang="en-US" altLang="ja-JP" sz="1800" dirty="0">
                <a:solidFill>
                  <a:srgbClr val="000000"/>
                </a:solidFill>
                <a:latin typeface="メイリオ"/>
                <a:ea typeface="ＭＳ Ｐゴシック" panose="020B0600070205080204" pitchFamily="50" charset="-128"/>
                <a:cs typeface=""/>
              </a:rPr>
              <a:t>@J-PARC MLF D2 </a:t>
            </a:r>
            <a:endParaRPr lang="ja-JP" altLang="en-US" sz="1800" dirty="0">
              <a:solidFill>
                <a:srgbClr val="000000"/>
              </a:solidFill>
              <a:latin typeface="メイリオ"/>
              <a:ea typeface="ＭＳ Ｐゴシック" panose="020B0600070205080204" pitchFamily="50" charset="-128"/>
              <a:cs typeface=""/>
            </a:endParaRPr>
          </a:p>
        </p:txBody>
      </p:sp>
      <p:grpSp>
        <p:nvGrpSpPr>
          <p:cNvPr id="14" name="グループ化 13">
            <a:extLst>
              <a:ext uri="{FF2B5EF4-FFF2-40B4-BE49-F238E27FC236}">
                <a16:creationId xmlns="" xmlns:a16="http://schemas.microsoft.com/office/drawing/2014/main" id="{FFBF11EE-8892-4D1E-B62D-ED69FCD74D4A}"/>
              </a:ext>
            </a:extLst>
          </p:cNvPr>
          <p:cNvGrpSpPr/>
          <p:nvPr/>
        </p:nvGrpSpPr>
        <p:grpSpPr>
          <a:xfrm>
            <a:off x="1887418" y="1563701"/>
            <a:ext cx="1543604" cy="738633"/>
            <a:chOff x="1887418" y="1563701"/>
            <a:chExt cx="1543604" cy="738633"/>
          </a:xfrm>
        </p:grpSpPr>
        <p:cxnSp>
          <p:nvCxnSpPr>
            <p:cNvPr id="12" name="直線矢印コネクタ 11">
              <a:extLst>
                <a:ext uri="{FF2B5EF4-FFF2-40B4-BE49-F238E27FC236}">
                  <a16:creationId xmlns="" xmlns:a16="http://schemas.microsoft.com/office/drawing/2014/main" id="{683B6275-E88C-42CA-9209-5AA18F25C86B}"/>
                </a:ext>
              </a:extLst>
            </p:cNvPr>
            <p:cNvCxnSpPr>
              <a:cxnSpLocks/>
            </p:cNvCxnSpPr>
            <p:nvPr/>
          </p:nvCxnSpPr>
          <p:spPr>
            <a:xfrm>
              <a:off x="2659220" y="1944323"/>
              <a:ext cx="0" cy="358011"/>
            </a:xfrm>
            <a:prstGeom prst="straightConnector1">
              <a:avLst/>
            </a:prstGeom>
            <a:ln w="57150">
              <a:solidFill>
                <a:schemeClr val="tx1"/>
              </a:solidFill>
              <a:tailEnd type="triangle"/>
            </a:ln>
            <a:effectLst>
              <a:glow rad="63500">
                <a:srgbClr val="00B0F0">
                  <a:alpha val="40000"/>
                </a:srgbClr>
              </a:glow>
            </a:effectLst>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 xmlns:a16="http://schemas.microsoft.com/office/drawing/2014/main" id="{83774D8D-F0FA-4A8E-AD19-0FC8E69A9F02}"/>
                </a:ext>
              </a:extLst>
            </p:cNvPr>
            <p:cNvSpPr txBox="1"/>
            <p:nvPr/>
          </p:nvSpPr>
          <p:spPr>
            <a:xfrm>
              <a:off x="1887418" y="1563701"/>
              <a:ext cx="1543604" cy="369332"/>
            </a:xfrm>
            <a:prstGeom prst="rect">
              <a:avLst/>
            </a:prstGeom>
            <a:noFill/>
          </p:spPr>
          <p:txBody>
            <a:bodyPr wrap="square" rtlCol="0">
              <a:spAutoFit/>
            </a:bodyPr>
            <a:lstStyle/>
            <a:p>
              <a:pPr algn="ctr" defTabSz="914400"/>
              <a:r>
                <a:rPr lang="en-US" altLang="ja-JP" sz="18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μ</a:t>
              </a:r>
              <a:r>
                <a:rPr lang="en-US" altLang="ja-JP" sz="1800" baseline="300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18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(~3MeV)</a:t>
              </a:r>
              <a:endParaRPr lang="ja-JP" altLang="en-US" sz="18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grpSp>
      <p:grpSp>
        <p:nvGrpSpPr>
          <p:cNvPr id="17" name="グループ化 16">
            <a:extLst>
              <a:ext uri="{FF2B5EF4-FFF2-40B4-BE49-F238E27FC236}">
                <a16:creationId xmlns="" xmlns:a16="http://schemas.microsoft.com/office/drawing/2014/main" id="{41F9A566-1F11-4DE4-BF2D-4DE91143AA74}"/>
              </a:ext>
            </a:extLst>
          </p:cNvPr>
          <p:cNvGrpSpPr/>
          <p:nvPr/>
        </p:nvGrpSpPr>
        <p:grpSpPr>
          <a:xfrm>
            <a:off x="2771800" y="1534212"/>
            <a:ext cx="6161499" cy="993986"/>
            <a:chOff x="2771800" y="1534212"/>
            <a:chExt cx="6161499" cy="993986"/>
          </a:xfrm>
        </p:grpSpPr>
        <p:cxnSp>
          <p:nvCxnSpPr>
            <p:cNvPr id="7" name="直線コネクタ 6">
              <a:extLst>
                <a:ext uri="{FF2B5EF4-FFF2-40B4-BE49-F238E27FC236}">
                  <a16:creationId xmlns="" xmlns:a16="http://schemas.microsoft.com/office/drawing/2014/main" id="{3DAB8AB5-0013-45A0-A303-D8BEBF5F89E3}"/>
                </a:ext>
              </a:extLst>
            </p:cNvPr>
            <p:cNvCxnSpPr>
              <a:cxnSpLocks/>
              <a:endCxn id="16" idx="1"/>
            </p:cNvCxnSpPr>
            <p:nvPr/>
          </p:nvCxnSpPr>
          <p:spPr>
            <a:xfrm flipV="1">
              <a:off x="2771800" y="1888155"/>
              <a:ext cx="2186220" cy="640043"/>
            </a:xfrm>
            <a:prstGeom prst="line">
              <a:avLst/>
            </a:prstGeom>
            <a:ln w="12700">
              <a:solidFill>
                <a:schemeClr val="tx1"/>
              </a:solidFill>
              <a:headEnd type="oval"/>
              <a:tailEnd type="non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 xmlns:a16="http://schemas.microsoft.com/office/drawing/2014/main" id="{F662D627-7CE4-45F1-92BA-D56C398F5A40}"/>
                </a:ext>
              </a:extLst>
            </p:cNvPr>
            <p:cNvSpPr txBox="1"/>
            <p:nvPr/>
          </p:nvSpPr>
          <p:spPr>
            <a:xfrm>
              <a:off x="4958020" y="1534212"/>
              <a:ext cx="3975279" cy="707886"/>
            </a:xfrm>
            <a:prstGeom prst="rect">
              <a:avLst/>
            </a:prstGeom>
            <a:noFill/>
          </p:spPr>
          <p:txBody>
            <a:bodyPr wrap="square" rtlCol="0">
              <a:spAutoFit/>
            </a:bodyPr>
            <a:lstStyle/>
            <a:p>
              <a:pPr defTabSz="914400"/>
              <a:r>
                <a:rPr lang="en-US" altLang="ja-JP" sz="2000" dirty="0">
                  <a:solidFill>
                    <a:srgbClr val="000000"/>
                  </a:solidFill>
                  <a:latin typeface="メイリオ"/>
                  <a:ea typeface="メイリオ"/>
                  <a:cs typeface=""/>
                </a:rPr>
                <a:t>Mu</a:t>
              </a:r>
              <a:r>
                <a:rPr lang="en-US" altLang="ja-JP" sz="2000" baseline="30000" dirty="0">
                  <a:solidFill>
                    <a:srgbClr val="000000"/>
                  </a:solidFill>
                  <a:latin typeface="メイリオ"/>
                  <a:ea typeface="メイリオ"/>
                  <a:cs typeface=""/>
                </a:rPr>
                <a:t>-</a:t>
              </a:r>
              <a:r>
                <a:rPr lang="ja-JP" altLang="en-US" sz="2000" dirty="0">
                  <a:solidFill>
                    <a:srgbClr val="000000"/>
                  </a:solidFill>
                  <a:latin typeface="メイリオ"/>
                  <a:ea typeface="メイリオ"/>
                  <a:cs typeface=""/>
                </a:rPr>
                <a:t> </a:t>
              </a:r>
              <a:r>
                <a:rPr lang="en-US" altLang="ja-JP" sz="2000" dirty="0">
                  <a:solidFill>
                    <a:srgbClr val="000000"/>
                  </a:solidFill>
                  <a:latin typeface="メイリオ"/>
                  <a:ea typeface="メイリオ"/>
                  <a:cs typeface=""/>
                </a:rPr>
                <a:t>generation </a:t>
              </a:r>
              <a:br>
                <a:rPr lang="en-US" altLang="ja-JP" sz="2000" dirty="0">
                  <a:solidFill>
                    <a:srgbClr val="000000"/>
                  </a:solidFill>
                  <a:latin typeface="メイリオ"/>
                  <a:ea typeface="メイリオ"/>
                  <a:cs typeface=""/>
                </a:rPr>
              </a:br>
              <a:r>
                <a:rPr lang="en-US" altLang="ja-JP" sz="2000" dirty="0">
                  <a:solidFill>
                    <a:srgbClr val="000000"/>
                  </a:solidFill>
                  <a:latin typeface="メイリオ"/>
                  <a:ea typeface="メイリオ"/>
                  <a:cs typeface=""/>
                </a:rPr>
                <a:t>(3 MeV</a:t>
              </a:r>
              <a:r>
                <a:rPr lang="ja-JP" altLang="en-US" sz="2000" dirty="0">
                  <a:solidFill>
                    <a:srgbClr val="000000"/>
                  </a:solidFill>
                  <a:latin typeface="メイリオ"/>
                  <a:ea typeface="メイリオ"/>
                  <a:cs typeface=""/>
                </a:rPr>
                <a:t>→</a:t>
              </a:r>
              <a:r>
                <a:rPr lang="en-US" altLang="ja-JP" sz="2000" dirty="0">
                  <a:solidFill>
                    <a:srgbClr val="000000"/>
                  </a:solidFill>
                  <a:latin typeface="メイリオ"/>
                  <a:ea typeface="メイリオ"/>
                  <a:cs typeface=""/>
                </a:rPr>
                <a:t>&lt;</a:t>
              </a:r>
              <a:r>
                <a:rPr lang="en-US" altLang="ja-JP" sz="2000" dirty="0" err="1">
                  <a:solidFill>
                    <a:srgbClr val="000000"/>
                  </a:solidFill>
                  <a:latin typeface="メイリオ"/>
                  <a:ea typeface="メイリオ"/>
                  <a:cs typeface=""/>
                </a:rPr>
                <a:t>keV</a:t>
              </a:r>
              <a:r>
                <a:rPr lang="en-US" altLang="ja-JP" sz="2000" dirty="0">
                  <a:solidFill>
                    <a:srgbClr val="000000"/>
                  </a:solidFill>
                  <a:latin typeface="メイリオ"/>
                  <a:ea typeface="メイリオ"/>
                  <a:cs typeface=""/>
                </a:rPr>
                <a:t>)</a:t>
              </a:r>
              <a:endParaRPr lang="ja-JP" altLang="en-US" sz="2000" dirty="0">
                <a:solidFill>
                  <a:srgbClr val="000000"/>
                </a:solidFill>
                <a:latin typeface="メイリオ"/>
                <a:ea typeface="メイリオ"/>
                <a:cs typeface=""/>
              </a:endParaRPr>
            </a:p>
          </p:txBody>
        </p:sp>
      </p:grpSp>
      <p:grpSp>
        <p:nvGrpSpPr>
          <p:cNvPr id="25" name="グループ化 24">
            <a:extLst>
              <a:ext uri="{FF2B5EF4-FFF2-40B4-BE49-F238E27FC236}">
                <a16:creationId xmlns="" xmlns:a16="http://schemas.microsoft.com/office/drawing/2014/main" id="{C349E831-F404-46C4-B3DA-A9CFC9797B22}"/>
              </a:ext>
            </a:extLst>
          </p:cNvPr>
          <p:cNvGrpSpPr/>
          <p:nvPr/>
        </p:nvGrpSpPr>
        <p:grpSpPr>
          <a:xfrm>
            <a:off x="2769074" y="2266019"/>
            <a:ext cx="6166951" cy="429915"/>
            <a:chOff x="2740084" y="2509726"/>
            <a:chExt cx="6166951" cy="429915"/>
          </a:xfrm>
        </p:grpSpPr>
        <p:cxnSp>
          <p:nvCxnSpPr>
            <p:cNvPr id="18" name="直線コネクタ 17">
              <a:extLst>
                <a:ext uri="{FF2B5EF4-FFF2-40B4-BE49-F238E27FC236}">
                  <a16:creationId xmlns="" xmlns:a16="http://schemas.microsoft.com/office/drawing/2014/main" id="{65EF14B3-0B2B-4166-926D-8D8620BFC3AD}"/>
                </a:ext>
              </a:extLst>
            </p:cNvPr>
            <p:cNvCxnSpPr>
              <a:cxnSpLocks/>
              <a:endCxn id="20" idx="1"/>
            </p:cNvCxnSpPr>
            <p:nvPr/>
          </p:nvCxnSpPr>
          <p:spPr>
            <a:xfrm flipV="1">
              <a:off x="2740084" y="2709781"/>
              <a:ext cx="2191672" cy="229860"/>
            </a:xfrm>
            <a:prstGeom prst="line">
              <a:avLst/>
            </a:prstGeom>
            <a:ln w="12700">
              <a:solidFill>
                <a:schemeClr val="tx1"/>
              </a:solidFill>
              <a:headEnd type="oval"/>
              <a:tailEnd type="non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 xmlns:a16="http://schemas.microsoft.com/office/drawing/2014/main" id="{A93BB063-E69F-4F5B-BC2E-F4769A614FAD}"/>
                </a:ext>
              </a:extLst>
            </p:cNvPr>
            <p:cNvSpPr txBox="1"/>
            <p:nvPr/>
          </p:nvSpPr>
          <p:spPr>
            <a:xfrm>
              <a:off x="4931756" y="2509726"/>
              <a:ext cx="3975279" cy="400110"/>
            </a:xfrm>
            <a:prstGeom prst="rect">
              <a:avLst/>
            </a:prstGeom>
            <a:noFill/>
          </p:spPr>
          <p:txBody>
            <a:bodyPr wrap="square" rtlCol="0">
              <a:spAutoFit/>
            </a:bodyPr>
            <a:lstStyle/>
            <a:p>
              <a:pPr defTabSz="914400"/>
              <a:r>
                <a:rPr lang="en-US" altLang="ja-JP" sz="2000" dirty="0">
                  <a:solidFill>
                    <a:srgbClr val="000000"/>
                  </a:solidFill>
                  <a:latin typeface="メイリオ"/>
                  <a:ea typeface="メイリオ"/>
                  <a:cs typeface=""/>
                </a:rPr>
                <a:t>Electro-static</a:t>
              </a:r>
              <a:r>
                <a:rPr lang="ja-JP" altLang="en-US" sz="2000" dirty="0">
                  <a:solidFill>
                    <a:srgbClr val="000000"/>
                  </a:solidFill>
                  <a:latin typeface="メイリオ"/>
                  <a:ea typeface="メイリオ"/>
                  <a:cs typeface=""/>
                </a:rPr>
                <a:t> </a:t>
              </a:r>
              <a:r>
                <a:rPr lang="en-US" altLang="ja-JP" sz="2000" dirty="0">
                  <a:solidFill>
                    <a:srgbClr val="000000"/>
                  </a:solidFill>
                  <a:latin typeface="メイリオ"/>
                  <a:ea typeface="メイリオ"/>
                  <a:cs typeface=""/>
                </a:rPr>
                <a:t>lens</a:t>
              </a:r>
              <a:r>
                <a:rPr lang="ja-JP" altLang="en-US" sz="2000" dirty="0">
                  <a:solidFill>
                    <a:srgbClr val="000000"/>
                  </a:solidFill>
                  <a:latin typeface="メイリオ"/>
                  <a:ea typeface="メイリオ"/>
                  <a:cs typeface=""/>
                </a:rPr>
                <a:t> </a:t>
              </a:r>
              <a:r>
                <a:rPr lang="en-US" altLang="ja-JP" sz="2000" dirty="0">
                  <a:solidFill>
                    <a:srgbClr val="000000"/>
                  </a:solidFill>
                  <a:latin typeface="メイリオ"/>
                  <a:ea typeface="メイリオ"/>
                  <a:cs typeface=""/>
                </a:rPr>
                <a:t>(5 </a:t>
              </a:r>
              <a:r>
                <a:rPr lang="en-US" altLang="ja-JP" sz="2000" dirty="0" err="1">
                  <a:solidFill>
                    <a:srgbClr val="000000"/>
                  </a:solidFill>
                  <a:latin typeface="メイリオ"/>
                  <a:ea typeface="メイリオ"/>
                  <a:cs typeface=""/>
                </a:rPr>
                <a:t>keV</a:t>
              </a:r>
              <a:r>
                <a:rPr lang="en-US" altLang="ja-JP" sz="2000" dirty="0">
                  <a:solidFill>
                    <a:srgbClr val="000000"/>
                  </a:solidFill>
                  <a:latin typeface="メイリオ"/>
                  <a:ea typeface="メイリオ"/>
                  <a:cs typeface=""/>
                </a:rPr>
                <a:t>)</a:t>
              </a:r>
              <a:endParaRPr lang="ja-JP" altLang="en-US" sz="2000" dirty="0">
                <a:solidFill>
                  <a:srgbClr val="000000"/>
                </a:solidFill>
                <a:latin typeface="メイリオ"/>
                <a:ea typeface="メイリオ"/>
                <a:cs typeface=""/>
              </a:endParaRPr>
            </a:p>
          </p:txBody>
        </p:sp>
      </p:grpSp>
      <p:grpSp>
        <p:nvGrpSpPr>
          <p:cNvPr id="26" name="グループ化 25">
            <a:extLst>
              <a:ext uri="{FF2B5EF4-FFF2-40B4-BE49-F238E27FC236}">
                <a16:creationId xmlns="" xmlns:a16="http://schemas.microsoft.com/office/drawing/2014/main" id="{380D4192-8984-46E4-BA9C-3B9A3950DB2B}"/>
              </a:ext>
            </a:extLst>
          </p:cNvPr>
          <p:cNvGrpSpPr/>
          <p:nvPr/>
        </p:nvGrpSpPr>
        <p:grpSpPr>
          <a:xfrm>
            <a:off x="2745260" y="2721114"/>
            <a:ext cx="6188039" cy="758318"/>
            <a:chOff x="2743682" y="2388343"/>
            <a:chExt cx="6188039" cy="758318"/>
          </a:xfrm>
        </p:grpSpPr>
        <p:cxnSp>
          <p:nvCxnSpPr>
            <p:cNvPr id="27" name="直線コネクタ 26">
              <a:extLst>
                <a:ext uri="{FF2B5EF4-FFF2-40B4-BE49-F238E27FC236}">
                  <a16:creationId xmlns="" xmlns:a16="http://schemas.microsoft.com/office/drawing/2014/main" id="{A1D2BB57-F0B0-46CE-A49E-C846C8B8AD74}"/>
                </a:ext>
              </a:extLst>
            </p:cNvPr>
            <p:cNvCxnSpPr>
              <a:cxnSpLocks/>
              <a:endCxn id="28" idx="1"/>
            </p:cNvCxnSpPr>
            <p:nvPr/>
          </p:nvCxnSpPr>
          <p:spPr>
            <a:xfrm flipV="1">
              <a:off x="2743682" y="2742286"/>
              <a:ext cx="2212760" cy="404375"/>
            </a:xfrm>
            <a:prstGeom prst="line">
              <a:avLst/>
            </a:prstGeom>
            <a:ln w="12700">
              <a:solidFill>
                <a:schemeClr val="tx1"/>
              </a:solidFill>
              <a:headEnd type="oval"/>
              <a:tailEnd type="non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 xmlns:a16="http://schemas.microsoft.com/office/drawing/2014/main" id="{450AACB6-B302-42AB-A52F-4B91A91C5495}"/>
                </a:ext>
              </a:extLst>
            </p:cNvPr>
            <p:cNvSpPr txBox="1"/>
            <p:nvPr/>
          </p:nvSpPr>
          <p:spPr>
            <a:xfrm>
              <a:off x="4956442" y="2388343"/>
              <a:ext cx="3975279" cy="707886"/>
            </a:xfrm>
            <a:prstGeom prst="rect">
              <a:avLst/>
            </a:prstGeom>
            <a:noFill/>
          </p:spPr>
          <p:txBody>
            <a:bodyPr wrap="square" rtlCol="0">
              <a:spAutoFit/>
            </a:bodyPr>
            <a:lstStyle/>
            <a:p>
              <a:pPr defTabSz="914400"/>
              <a:r>
                <a:rPr lang="en-US" altLang="ja-JP" sz="2000" dirty="0">
                  <a:solidFill>
                    <a:srgbClr val="000000"/>
                  </a:solidFill>
                  <a:latin typeface="メイリオ"/>
                  <a:ea typeface="メイリオ"/>
                  <a:cs typeface=""/>
                </a:rPr>
                <a:t>Proto-type RFQ </a:t>
              </a:r>
              <a:r>
                <a:rPr lang="en-US" altLang="ja-JP" sz="2000" dirty="0">
                  <a:solidFill>
                    <a:srgbClr val="000000"/>
                  </a:solidFill>
                  <a:latin typeface="メイリオ"/>
                  <a:ea typeface="ＭＳ Ｐゴシック" panose="020B0600070205080204" pitchFamily="50" charset="-128"/>
                  <a:cs typeface=""/>
                </a:rPr>
                <a:t>(90 </a:t>
              </a:r>
              <a:r>
                <a:rPr lang="en-US" altLang="ja-JP" sz="2000" dirty="0" err="1">
                  <a:solidFill>
                    <a:srgbClr val="000000"/>
                  </a:solidFill>
                  <a:latin typeface="メイリオ"/>
                  <a:ea typeface="ＭＳ Ｐゴシック" panose="020B0600070205080204" pitchFamily="50" charset="-128"/>
                  <a:cs typeface=""/>
                </a:rPr>
                <a:t>keV</a:t>
              </a:r>
              <a:r>
                <a:rPr lang="en-US" altLang="ja-JP" sz="2000" dirty="0">
                  <a:solidFill>
                    <a:srgbClr val="000000"/>
                  </a:solidFill>
                  <a:latin typeface="メイリオ"/>
                  <a:ea typeface="ＭＳ Ｐゴシック" panose="020B0600070205080204" pitchFamily="50" charset="-128"/>
                  <a:cs typeface=""/>
                </a:rPr>
                <a:t>)</a:t>
              </a:r>
              <a:r>
                <a:rPr lang="en-US" altLang="ja-JP" sz="2000" dirty="0">
                  <a:solidFill>
                    <a:srgbClr val="000000"/>
                  </a:solidFill>
                  <a:latin typeface="メイリオ"/>
                  <a:ea typeface="メイリオ"/>
                  <a:cs typeface=""/>
                </a:rPr>
                <a:t/>
              </a:r>
              <a:br>
                <a:rPr lang="en-US" altLang="ja-JP" sz="2000" dirty="0">
                  <a:solidFill>
                    <a:srgbClr val="000000"/>
                  </a:solidFill>
                  <a:latin typeface="メイリオ"/>
                  <a:ea typeface="メイリオ"/>
                  <a:cs typeface=""/>
                </a:rPr>
              </a:br>
              <a:r>
                <a:rPr lang="en-US" altLang="ja-JP" sz="2000" dirty="0">
                  <a:solidFill>
                    <a:srgbClr val="000000"/>
                  </a:solidFill>
                  <a:latin typeface="メイリオ"/>
                  <a:ea typeface="メイリオ"/>
                  <a:cs typeface=""/>
                </a:rPr>
                <a:t>[J-PARC RFQ #0]</a:t>
              </a:r>
              <a:endParaRPr lang="ja-JP" altLang="en-US" sz="2000" dirty="0">
                <a:solidFill>
                  <a:srgbClr val="000000"/>
                </a:solidFill>
                <a:latin typeface="メイリオ"/>
                <a:ea typeface="メイリオ"/>
                <a:cs typeface=""/>
              </a:endParaRPr>
            </a:p>
          </p:txBody>
        </p:sp>
      </p:grpSp>
      <p:grpSp>
        <p:nvGrpSpPr>
          <p:cNvPr id="35" name="グループ化 34">
            <a:extLst>
              <a:ext uri="{FF2B5EF4-FFF2-40B4-BE49-F238E27FC236}">
                <a16:creationId xmlns="" xmlns:a16="http://schemas.microsoft.com/office/drawing/2014/main" id="{7EE54930-9DA2-4591-86F1-47A972ECE56F}"/>
              </a:ext>
            </a:extLst>
          </p:cNvPr>
          <p:cNvGrpSpPr/>
          <p:nvPr/>
        </p:nvGrpSpPr>
        <p:grpSpPr>
          <a:xfrm>
            <a:off x="2666689" y="5080215"/>
            <a:ext cx="6402272" cy="1071039"/>
            <a:chOff x="2661871" y="4498157"/>
            <a:chExt cx="6402272" cy="1071039"/>
          </a:xfrm>
        </p:grpSpPr>
        <p:sp>
          <p:nvSpPr>
            <p:cNvPr id="29" name="テキスト ボックス 28">
              <a:extLst>
                <a:ext uri="{FF2B5EF4-FFF2-40B4-BE49-F238E27FC236}">
                  <a16:creationId xmlns="" xmlns:a16="http://schemas.microsoft.com/office/drawing/2014/main" id="{CC7A5992-EF70-4C2E-90D5-992134C3CAAB}"/>
                </a:ext>
              </a:extLst>
            </p:cNvPr>
            <p:cNvSpPr txBox="1"/>
            <p:nvPr/>
          </p:nvSpPr>
          <p:spPr>
            <a:xfrm>
              <a:off x="4922277" y="4861310"/>
              <a:ext cx="4141866" cy="707886"/>
            </a:xfrm>
            <a:prstGeom prst="rect">
              <a:avLst/>
            </a:prstGeom>
            <a:noFill/>
          </p:spPr>
          <p:txBody>
            <a:bodyPr wrap="square" rtlCol="0">
              <a:spAutoFit/>
            </a:bodyPr>
            <a:lstStyle/>
            <a:p>
              <a:pPr defTabSz="914400"/>
              <a:r>
                <a:rPr lang="en-US" altLang="ja-JP" sz="2000" dirty="0">
                  <a:solidFill>
                    <a:srgbClr val="000000"/>
                  </a:solidFill>
                  <a:latin typeface="メイリオ"/>
                  <a:ea typeface="メイリオ"/>
                  <a:cs typeface=""/>
                </a:rPr>
                <a:t>Beam diagnostic (quadrupole pair and bending magnet)</a:t>
              </a:r>
              <a:endParaRPr lang="ja-JP" altLang="en-US" sz="2000" dirty="0">
                <a:solidFill>
                  <a:srgbClr val="000000"/>
                </a:solidFill>
                <a:latin typeface="メイリオ"/>
                <a:ea typeface="メイリオ"/>
                <a:cs typeface=""/>
              </a:endParaRPr>
            </a:p>
          </p:txBody>
        </p:sp>
        <p:cxnSp>
          <p:nvCxnSpPr>
            <p:cNvPr id="30" name="直線コネクタ 29">
              <a:extLst>
                <a:ext uri="{FF2B5EF4-FFF2-40B4-BE49-F238E27FC236}">
                  <a16:creationId xmlns="" xmlns:a16="http://schemas.microsoft.com/office/drawing/2014/main" id="{D267D02C-46EC-43FC-91D9-A532B049890B}"/>
                </a:ext>
              </a:extLst>
            </p:cNvPr>
            <p:cNvCxnSpPr>
              <a:cxnSpLocks/>
              <a:endCxn id="29" idx="1"/>
            </p:cNvCxnSpPr>
            <p:nvPr/>
          </p:nvCxnSpPr>
          <p:spPr>
            <a:xfrm>
              <a:off x="2661871" y="4498157"/>
              <a:ext cx="2260406" cy="717096"/>
            </a:xfrm>
            <a:prstGeom prst="line">
              <a:avLst/>
            </a:prstGeom>
            <a:ln w="12700">
              <a:solidFill>
                <a:schemeClr val="tx1"/>
              </a:solidFill>
              <a:headEnd type="oval"/>
              <a:tailEnd type="non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grpSp>
      <p:grpSp>
        <p:nvGrpSpPr>
          <p:cNvPr id="36" name="グループ化 35">
            <a:extLst>
              <a:ext uri="{FF2B5EF4-FFF2-40B4-BE49-F238E27FC236}">
                <a16:creationId xmlns="" xmlns:a16="http://schemas.microsoft.com/office/drawing/2014/main" id="{6C041BC0-4018-4E88-9D57-CDFD6E971CA1}"/>
              </a:ext>
            </a:extLst>
          </p:cNvPr>
          <p:cNvGrpSpPr/>
          <p:nvPr/>
        </p:nvGrpSpPr>
        <p:grpSpPr>
          <a:xfrm>
            <a:off x="2346293" y="5476535"/>
            <a:ext cx="6554945" cy="1090816"/>
            <a:chOff x="2392609" y="4670096"/>
            <a:chExt cx="6554945" cy="1090816"/>
          </a:xfrm>
        </p:grpSpPr>
        <p:sp>
          <p:nvSpPr>
            <p:cNvPr id="31" name="テキスト ボックス 30">
              <a:extLst>
                <a:ext uri="{FF2B5EF4-FFF2-40B4-BE49-F238E27FC236}">
                  <a16:creationId xmlns="" xmlns:a16="http://schemas.microsoft.com/office/drawing/2014/main" id="{3B065B94-7F5F-4D97-A240-8183DCEF0A4B}"/>
                </a:ext>
              </a:extLst>
            </p:cNvPr>
            <p:cNvSpPr txBox="1"/>
            <p:nvPr/>
          </p:nvSpPr>
          <p:spPr>
            <a:xfrm>
              <a:off x="4972275" y="5360802"/>
              <a:ext cx="3975279" cy="400110"/>
            </a:xfrm>
            <a:prstGeom prst="rect">
              <a:avLst/>
            </a:prstGeom>
            <a:noFill/>
          </p:spPr>
          <p:txBody>
            <a:bodyPr wrap="square" rtlCol="0">
              <a:spAutoFit/>
            </a:bodyPr>
            <a:lstStyle/>
            <a:p>
              <a:pPr defTabSz="914400"/>
              <a:r>
                <a:rPr lang="en-US" altLang="ja-JP" sz="2000" dirty="0">
                  <a:solidFill>
                    <a:srgbClr val="000000"/>
                  </a:solidFill>
                  <a:latin typeface="メイリオ"/>
                  <a:ea typeface="メイリオ"/>
                  <a:cs typeface=""/>
                </a:rPr>
                <a:t>MCP</a:t>
              </a:r>
              <a:r>
                <a:rPr lang="ja-JP" altLang="en-US" sz="2000" dirty="0">
                  <a:solidFill>
                    <a:srgbClr val="000000"/>
                  </a:solidFill>
                  <a:latin typeface="メイリオ"/>
                  <a:ea typeface="メイリオ"/>
                  <a:cs typeface=""/>
                </a:rPr>
                <a:t> </a:t>
              </a:r>
              <a:r>
                <a:rPr lang="en-US" altLang="ja-JP" sz="2000" dirty="0">
                  <a:solidFill>
                    <a:srgbClr val="000000"/>
                  </a:solidFill>
                  <a:latin typeface="メイリオ"/>
                  <a:ea typeface="メイリオ"/>
                  <a:cs typeface=""/>
                </a:rPr>
                <a:t>detector</a:t>
              </a:r>
              <a:endParaRPr lang="ja-JP" altLang="en-US" sz="2000" dirty="0">
                <a:solidFill>
                  <a:srgbClr val="000000"/>
                </a:solidFill>
                <a:latin typeface="メイリオ"/>
                <a:ea typeface="メイリオ"/>
                <a:cs typeface=""/>
              </a:endParaRPr>
            </a:p>
          </p:txBody>
        </p:sp>
        <p:cxnSp>
          <p:nvCxnSpPr>
            <p:cNvPr id="32" name="直線コネクタ 31">
              <a:extLst>
                <a:ext uri="{FF2B5EF4-FFF2-40B4-BE49-F238E27FC236}">
                  <a16:creationId xmlns="" xmlns:a16="http://schemas.microsoft.com/office/drawing/2014/main" id="{9970346F-84CA-47EE-BE49-796F1852FAAC}"/>
                </a:ext>
              </a:extLst>
            </p:cNvPr>
            <p:cNvCxnSpPr>
              <a:cxnSpLocks/>
              <a:endCxn id="31" idx="1"/>
            </p:cNvCxnSpPr>
            <p:nvPr/>
          </p:nvCxnSpPr>
          <p:spPr>
            <a:xfrm>
              <a:off x="2392609" y="4670096"/>
              <a:ext cx="2579666" cy="890761"/>
            </a:xfrm>
            <a:prstGeom prst="line">
              <a:avLst/>
            </a:prstGeom>
            <a:ln w="12700">
              <a:solidFill>
                <a:schemeClr val="tx1"/>
              </a:solidFill>
              <a:headEnd type="oval"/>
              <a:tailEnd type="non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grpSp>
      <p:grpSp>
        <p:nvGrpSpPr>
          <p:cNvPr id="24" name="グループ化 23">
            <a:extLst>
              <a:ext uri="{FF2B5EF4-FFF2-40B4-BE49-F238E27FC236}">
                <a16:creationId xmlns="" xmlns:a16="http://schemas.microsoft.com/office/drawing/2014/main" id="{7D0DF2C9-4109-4D3C-A7DB-3A2E28E87333}"/>
              </a:ext>
            </a:extLst>
          </p:cNvPr>
          <p:cNvGrpSpPr/>
          <p:nvPr/>
        </p:nvGrpSpPr>
        <p:grpSpPr>
          <a:xfrm>
            <a:off x="1146936" y="5247527"/>
            <a:ext cx="1091460" cy="646331"/>
            <a:chOff x="1146936" y="5247527"/>
            <a:chExt cx="1091460" cy="646331"/>
          </a:xfrm>
        </p:grpSpPr>
        <p:cxnSp>
          <p:nvCxnSpPr>
            <p:cNvPr id="37" name="直線コネクタ 36">
              <a:extLst>
                <a:ext uri="{FF2B5EF4-FFF2-40B4-BE49-F238E27FC236}">
                  <a16:creationId xmlns="" xmlns:a16="http://schemas.microsoft.com/office/drawing/2014/main" id="{E0DBE7CE-03AC-43A5-8278-10C6D610A488}"/>
                </a:ext>
              </a:extLst>
            </p:cNvPr>
            <p:cNvCxnSpPr>
              <a:cxnSpLocks/>
            </p:cNvCxnSpPr>
            <p:nvPr/>
          </p:nvCxnSpPr>
          <p:spPr>
            <a:xfrm>
              <a:off x="2238396" y="5391688"/>
              <a:ext cx="0" cy="179005"/>
            </a:xfrm>
            <a:prstGeom prst="line">
              <a:avLst/>
            </a:prstGeom>
            <a:ln w="12700">
              <a:solidFill>
                <a:schemeClr val="tx1"/>
              </a:solidFill>
              <a:headEnd type="triangle"/>
              <a:tailEnd type="triangle"/>
            </a:ln>
            <a:effectLst>
              <a:glow rad="50800">
                <a:srgbClr val="0070C0">
                  <a:alpha val="50000"/>
                </a:srgbClr>
              </a:glow>
            </a:effectLst>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 xmlns:a16="http://schemas.microsoft.com/office/drawing/2014/main" id="{19FFF08B-C565-470C-9902-67E2111F1582}"/>
                </a:ext>
              </a:extLst>
            </p:cNvPr>
            <p:cNvSpPr txBox="1"/>
            <p:nvPr/>
          </p:nvSpPr>
          <p:spPr>
            <a:xfrm>
              <a:off x="1146936" y="5247527"/>
              <a:ext cx="1091460" cy="646331"/>
            </a:xfrm>
            <a:prstGeom prst="rect">
              <a:avLst/>
            </a:prstGeom>
            <a:noFill/>
          </p:spPr>
          <p:txBody>
            <a:bodyPr wrap="square" rtlCol="0">
              <a:spAutoFit/>
            </a:bodyPr>
            <a:lstStyle/>
            <a:p>
              <a:pPr algn="ctr" defTabSz="914400"/>
              <a:r>
                <a:rPr lang="en-US" altLang="ja-JP" sz="1800" dirty="0">
                  <a:solidFill>
                    <a:srgbClr val="000000"/>
                  </a:solidFill>
                  <a:latin typeface="メイリオ"/>
                  <a:ea typeface="メイリオ"/>
                  <a:cs typeface=""/>
                </a:rPr>
                <a:t>Space 84mm</a:t>
              </a:r>
              <a:endParaRPr lang="ja-JP" altLang="en-US" sz="1800" dirty="0">
                <a:solidFill>
                  <a:srgbClr val="000000"/>
                </a:solidFill>
                <a:latin typeface="メイリオ"/>
                <a:ea typeface="メイリオ"/>
                <a:cs typeface=""/>
              </a:endParaRPr>
            </a:p>
          </p:txBody>
        </p:sp>
      </p:grpSp>
      <p:cxnSp>
        <p:nvCxnSpPr>
          <p:cNvPr id="3" name="直線矢印コネクタ 2">
            <a:extLst>
              <a:ext uri="{FF2B5EF4-FFF2-40B4-BE49-F238E27FC236}">
                <a16:creationId xmlns="" xmlns:a16="http://schemas.microsoft.com/office/drawing/2014/main" id="{D4E889A1-1D7D-46FE-8E1B-DC24C63B7720}"/>
              </a:ext>
            </a:extLst>
          </p:cNvPr>
          <p:cNvCxnSpPr>
            <a:cxnSpLocks/>
          </p:cNvCxnSpPr>
          <p:nvPr/>
        </p:nvCxnSpPr>
        <p:spPr>
          <a:xfrm>
            <a:off x="1259632" y="2249017"/>
            <a:ext cx="0" cy="3321675"/>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 xmlns:a16="http://schemas.microsoft.com/office/drawing/2014/main" id="{E056C362-EF2F-4E4A-9971-55D79F63D265}"/>
              </a:ext>
            </a:extLst>
          </p:cNvPr>
          <p:cNvCxnSpPr>
            <a:cxnSpLocks/>
          </p:cNvCxnSpPr>
          <p:nvPr/>
        </p:nvCxnSpPr>
        <p:spPr>
          <a:xfrm>
            <a:off x="1606668" y="2941838"/>
            <a:ext cx="0" cy="1671292"/>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 xmlns:a16="http://schemas.microsoft.com/office/drawing/2014/main" id="{C427C5F0-E89E-4D36-AF89-8CDC5B000920}"/>
              </a:ext>
            </a:extLst>
          </p:cNvPr>
          <p:cNvSpPr txBox="1"/>
          <p:nvPr/>
        </p:nvSpPr>
        <p:spPr>
          <a:xfrm rot="16200000">
            <a:off x="469229" y="3561968"/>
            <a:ext cx="1266796" cy="400110"/>
          </a:xfrm>
          <a:prstGeom prst="rect">
            <a:avLst/>
          </a:prstGeom>
          <a:noFill/>
        </p:spPr>
        <p:txBody>
          <a:bodyPr wrap="square" rtlCol="0">
            <a:spAutoFit/>
          </a:bodyPr>
          <a:lstStyle/>
          <a:p>
            <a:pPr algn="ctr" defTabSz="914400"/>
            <a:r>
              <a:rPr lang="en-US" altLang="ja-JP" sz="2000" dirty="0">
                <a:solidFill>
                  <a:srgbClr val="FFFFFF">
                    <a:lumMod val="65000"/>
                  </a:srgbClr>
                </a:solidFill>
                <a:latin typeface="Times New Roman" panose="02020603050405020304" pitchFamily="18" charset="0"/>
                <a:ea typeface="ＭＳ Ｐゴシック" panose="020B0600070205080204" pitchFamily="50" charset="-128"/>
                <a:cs typeface="Times New Roman" panose="02020603050405020304" pitchFamily="18" charset="0"/>
              </a:rPr>
              <a:t>4.3 m</a:t>
            </a:r>
            <a:endParaRPr lang="ja-JP" altLang="en-US" sz="2000" dirty="0">
              <a:solidFill>
                <a:srgbClr val="FFFFFF">
                  <a:lumMod val="65000"/>
                </a:srgbClr>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43" name="テキスト ボックス 42">
            <a:extLst>
              <a:ext uri="{FF2B5EF4-FFF2-40B4-BE49-F238E27FC236}">
                <a16:creationId xmlns="" xmlns:a16="http://schemas.microsoft.com/office/drawing/2014/main" id="{DFD1AD1E-029D-463A-B44B-C2C5906B1DB1}"/>
              </a:ext>
            </a:extLst>
          </p:cNvPr>
          <p:cNvSpPr txBox="1"/>
          <p:nvPr/>
        </p:nvSpPr>
        <p:spPr>
          <a:xfrm rot="16200000">
            <a:off x="788879" y="3534424"/>
            <a:ext cx="1266796" cy="400110"/>
          </a:xfrm>
          <a:prstGeom prst="rect">
            <a:avLst/>
          </a:prstGeom>
          <a:noFill/>
        </p:spPr>
        <p:txBody>
          <a:bodyPr wrap="square" rtlCol="0">
            <a:spAutoFit/>
          </a:bodyPr>
          <a:lstStyle/>
          <a:p>
            <a:pPr algn="ctr" defTabSz="914400"/>
            <a:r>
              <a:rPr lang="en-US" altLang="ja-JP" sz="2000" dirty="0">
                <a:solidFill>
                  <a:srgbClr val="FFFFFF">
                    <a:lumMod val="65000"/>
                  </a:srgbClr>
                </a:solidFill>
                <a:latin typeface="Times New Roman" panose="02020603050405020304" pitchFamily="18" charset="0"/>
                <a:ea typeface="ＭＳ Ｐゴシック" panose="020B0600070205080204" pitchFamily="50" charset="-128"/>
                <a:cs typeface="Times New Roman" panose="02020603050405020304" pitchFamily="18" charset="0"/>
              </a:rPr>
              <a:t>2 m</a:t>
            </a:r>
            <a:endParaRPr lang="ja-JP" altLang="en-US" sz="2000" dirty="0">
              <a:solidFill>
                <a:srgbClr val="FFFFFF">
                  <a:lumMod val="65000"/>
                </a:srgbClr>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44" name="直線矢印コネクタ 43">
            <a:extLst>
              <a:ext uri="{FF2B5EF4-FFF2-40B4-BE49-F238E27FC236}">
                <a16:creationId xmlns="" xmlns:a16="http://schemas.microsoft.com/office/drawing/2014/main" id="{97EAFEA1-5CCE-452C-8DE1-6A116064786C}"/>
              </a:ext>
            </a:extLst>
          </p:cNvPr>
          <p:cNvCxnSpPr>
            <a:cxnSpLocks/>
          </p:cNvCxnSpPr>
          <p:nvPr/>
        </p:nvCxnSpPr>
        <p:spPr>
          <a:xfrm>
            <a:off x="1146936" y="2249017"/>
            <a:ext cx="1422605" cy="0"/>
          </a:xfrm>
          <a:prstGeom prst="straightConnector1">
            <a:avLst/>
          </a:prstGeom>
          <a:ln>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 xmlns:a16="http://schemas.microsoft.com/office/drawing/2014/main" id="{F2B9B57C-9681-4E00-83F6-03E99DD6EB0B}"/>
              </a:ext>
            </a:extLst>
          </p:cNvPr>
          <p:cNvCxnSpPr>
            <a:cxnSpLocks/>
          </p:cNvCxnSpPr>
          <p:nvPr/>
        </p:nvCxnSpPr>
        <p:spPr>
          <a:xfrm>
            <a:off x="1136187" y="5570692"/>
            <a:ext cx="1422605" cy="0"/>
          </a:xfrm>
          <a:prstGeom prst="straightConnector1">
            <a:avLst/>
          </a:prstGeom>
          <a:ln>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 xmlns:a16="http://schemas.microsoft.com/office/drawing/2014/main" id="{5887192C-0E6C-492B-A20D-AA0310897DB6}"/>
              </a:ext>
            </a:extLst>
          </p:cNvPr>
          <p:cNvCxnSpPr>
            <a:cxnSpLocks/>
          </p:cNvCxnSpPr>
          <p:nvPr/>
        </p:nvCxnSpPr>
        <p:spPr>
          <a:xfrm>
            <a:off x="1422277" y="2949882"/>
            <a:ext cx="1349523" cy="0"/>
          </a:xfrm>
          <a:prstGeom prst="straightConnector1">
            <a:avLst/>
          </a:prstGeom>
          <a:ln>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 xmlns:a16="http://schemas.microsoft.com/office/drawing/2014/main" id="{289C2067-9E0D-4A53-8440-650E18A5B02E}"/>
              </a:ext>
            </a:extLst>
          </p:cNvPr>
          <p:cNvCxnSpPr>
            <a:cxnSpLocks/>
          </p:cNvCxnSpPr>
          <p:nvPr/>
        </p:nvCxnSpPr>
        <p:spPr>
          <a:xfrm>
            <a:off x="1460630" y="4634712"/>
            <a:ext cx="1013345" cy="0"/>
          </a:xfrm>
          <a:prstGeom prst="straightConnector1">
            <a:avLst/>
          </a:prstGeom>
          <a:ln>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7" name="表 46">
            <a:extLst>
              <a:ext uri="{FF2B5EF4-FFF2-40B4-BE49-F238E27FC236}">
                <a16:creationId xmlns="" xmlns:a16="http://schemas.microsoft.com/office/drawing/2014/main" id="{9EC92177-472F-4D2C-AED9-38377A37D80B}"/>
              </a:ext>
            </a:extLst>
          </p:cNvPr>
          <p:cNvGraphicFramePr>
            <a:graphicFrameLocks noGrp="1"/>
          </p:cNvGraphicFramePr>
          <p:nvPr>
            <p:extLst/>
          </p:nvPr>
        </p:nvGraphicFramePr>
        <p:xfrm>
          <a:off x="4874401" y="3429000"/>
          <a:ext cx="2351241" cy="1877690"/>
        </p:xfrm>
        <a:graphic>
          <a:graphicData uri="http://schemas.openxmlformats.org/drawingml/2006/table">
            <a:tbl>
              <a:tblPr firstRow="1" bandRow="1">
                <a:tableStyleId>{5C22544A-7EE6-4342-B048-85BDC9FD1C3A}</a:tableStyleId>
              </a:tblPr>
              <a:tblGrid>
                <a:gridCol w="1341486">
                  <a:extLst>
                    <a:ext uri="{9D8B030D-6E8A-4147-A177-3AD203B41FA5}">
                      <a16:colId xmlns="" xmlns:a16="http://schemas.microsoft.com/office/drawing/2014/main" val="55399304"/>
                    </a:ext>
                  </a:extLst>
                </a:gridCol>
                <a:gridCol w="504056">
                  <a:extLst>
                    <a:ext uri="{9D8B030D-6E8A-4147-A177-3AD203B41FA5}">
                      <a16:colId xmlns="" xmlns:a16="http://schemas.microsoft.com/office/drawing/2014/main" val="4091439388"/>
                    </a:ext>
                  </a:extLst>
                </a:gridCol>
                <a:gridCol w="505699">
                  <a:extLst>
                    <a:ext uri="{9D8B030D-6E8A-4147-A177-3AD203B41FA5}">
                      <a16:colId xmlns="" xmlns:a16="http://schemas.microsoft.com/office/drawing/2014/main" val="803122628"/>
                    </a:ext>
                  </a:extLst>
                </a:gridCol>
              </a:tblGrid>
              <a:tr h="375538">
                <a:tc>
                  <a:txBody>
                    <a:bodyPr/>
                    <a:lstStyle/>
                    <a:p>
                      <a:endParaRPr kumimoji="1" lang="ja-JP" altLang="en-US"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solidFill>
                            <a:schemeClr val="tx1"/>
                          </a:solidFill>
                          <a:latin typeface="Times New Roman" panose="02020603050405020304" pitchFamily="18" charset="0"/>
                          <a:cs typeface="Times New Roman" panose="02020603050405020304" pitchFamily="18" charset="0"/>
                        </a:rPr>
                        <a:t>H-</a:t>
                      </a:r>
                      <a:endParaRPr kumimoji="1" lang="ja-JP" altLang="en-US"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solidFill>
                            <a:schemeClr val="tx1"/>
                          </a:solidFill>
                          <a:latin typeface="Times New Roman" panose="02020603050405020304" pitchFamily="18" charset="0"/>
                          <a:cs typeface="Times New Roman" panose="02020603050405020304" pitchFamily="18" charset="0"/>
                        </a:rPr>
                        <a:t>μ</a:t>
                      </a:r>
                      <a:endParaRPr kumimoji="1" lang="ja-JP" altLang="en-US" sz="140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645024835"/>
                  </a:ext>
                </a:extLst>
              </a:tr>
              <a:tr h="375538">
                <a:tc>
                  <a:txBody>
                    <a:bodyPr/>
                    <a:lstStyle/>
                    <a:p>
                      <a:r>
                        <a:rPr kumimoji="1" lang="en-US" altLang="ja-JP" sz="1400" dirty="0">
                          <a:latin typeface="Times New Roman" panose="02020603050405020304" pitchFamily="18" charset="0"/>
                          <a:cs typeface="Times New Roman" panose="02020603050405020304" pitchFamily="18" charset="0"/>
                        </a:rPr>
                        <a:t>Injection (</a:t>
                      </a:r>
                      <a:r>
                        <a:rPr kumimoji="1" lang="en-US" altLang="ja-JP" sz="1400" dirty="0" err="1">
                          <a:latin typeface="Times New Roman" panose="02020603050405020304" pitchFamily="18" charset="0"/>
                          <a:cs typeface="Times New Roman" panose="02020603050405020304" pitchFamily="18" charset="0"/>
                        </a:rPr>
                        <a:t>keV</a:t>
                      </a:r>
                      <a:r>
                        <a:rPr kumimoji="1" lang="en-US" altLang="ja-JP" sz="1400" dirty="0">
                          <a:latin typeface="Times New Roman" panose="02020603050405020304" pitchFamily="18" charset="0"/>
                          <a:cs typeface="Times New Roman" panose="02020603050405020304" pitchFamily="18" charset="0"/>
                        </a:rPr>
                        <a:t>)</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50</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5.6</a:t>
                      </a:r>
                      <a:endParaRPr kumimoji="1" lang="ja-JP" altLang="en-US" sz="1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16296124"/>
                  </a:ext>
                </a:extLst>
              </a:tr>
              <a:tr h="375538">
                <a:tc>
                  <a:txBody>
                    <a:bodyPr/>
                    <a:lstStyle/>
                    <a:p>
                      <a:r>
                        <a:rPr kumimoji="1" lang="en-US" altLang="ja-JP" sz="1400" dirty="0">
                          <a:latin typeface="Times New Roman" panose="02020603050405020304" pitchFamily="18" charset="0"/>
                          <a:cs typeface="Times New Roman" panose="02020603050405020304" pitchFamily="18" charset="0"/>
                        </a:rPr>
                        <a:t>Extraction </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810</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89</a:t>
                      </a:r>
                      <a:endParaRPr kumimoji="1" lang="ja-JP" altLang="en-US" sz="1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51781370"/>
                  </a:ext>
                </a:extLst>
              </a:tr>
              <a:tr h="375538">
                <a:tc>
                  <a:txBody>
                    <a:bodyPr/>
                    <a:lstStyle/>
                    <a:p>
                      <a:r>
                        <a:rPr kumimoji="1" lang="en-US" altLang="ja-JP" sz="1400" dirty="0" err="1">
                          <a:latin typeface="Times New Roman" panose="02020603050405020304" pitchFamily="18" charset="0"/>
                          <a:cs typeface="Times New Roman" panose="02020603050405020304" pitchFamily="18" charset="0"/>
                        </a:rPr>
                        <a:t>IntervaneV</a:t>
                      </a:r>
                      <a:r>
                        <a:rPr kumimoji="1" lang="en-US" altLang="ja-JP" sz="1400" dirty="0">
                          <a:latin typeface="Times New Roman" panose="02020603050405020304" pitchFamily="18" charset="0"/>
                          <a:cs typeface="Times New Roman" panose="02020603050405020304" pitchFamily="18" charset="0"/>
                        </a:rPr>
                        <a:t>(kV)</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81</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9.1</a:t>
                      </a:r>
                      <a:endParaRPr kumimoji="1" lang="ja-JP" altLang="en-US" sz="1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465783840"/>
                  </a:ext>
                </a:extLst>
              </a:tr>
              <a:tr h="375538">
                <a:tc>
                  <a:txBody>
                    <a:bodyPr/>
                    <a:lstStyle/>
                    <a:p>
                      <a:r>
                        <a:rPr kumimoji="1" lang="en-US" altLang="ja-JP" sz="1400" dirty="0">
                          <a:latin typeface="Times New Roman" panose="02020603050405020304" pitchFamily="18" charset="0"/>
                          <a:cs typeface="Times New Roman" panose="02020603050405020304" pitchFamily="18" charset="0"/>
                        </a:rPr>
                        <a:t>Power (kW)</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180</a:t>
                      </a:r>
                      <a:endParaRPr kumimoji="1" lang="ja-JP" altLang="en-US" sz="1400" dirty="0">
                        <a:latin typeface="Times New Roman" panose="02020603050405020304" pitchFamily="18" charset="0"/>
                        <a:cs typeface="Times New Roman" panose="02020603050405020304" pitchFamily="18" charset="0"/>
                      </a:endParaRPr>
                    </a:p>
                  </a:txBody>
                  <a:tcPr/>
                </a:tc>
                <a:tc>
                  <a:txBody>
                    <a:bodyPr/>
                    <a:lstStyle/>
                    <a:p>
                      <a:r>
                        <a:rPr kumimoji="1" lang="en-US" altLang="ja-JP" sz="1400" dirty="0">
                          <a:latin typeface="Times New Roman" panose="02020603050405020304" pitchFamily="18" charset="0"/>
                          <a:cs typeface="Times New Roman" panose="02020603050405020304" pitchFamily="18" charset="0"/>
                        </a:rPr>
                        <a:t>2.3</a:t>
                      </a:r>
                      <a:endParaRPr kumimoji="1" lang="ja-JP" altLang="en-US" sz="1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72394471"/>
                  </a:ext>
                </a:extLst>
              </a:tr>
            </a:tbl>
          </a:graphicData>
        </a:graphic>
      </p:graphicFrame>
      <p:pic>
        <p:nvPicPr>
          <p:cNvPr id="50" name="図 49">
            <a:extLst>
              <a:ext uri="{FF2B5EF4-FFF2-40B4-BE49-F238E27FC236}">
                <a16:creationId xmlns="" xmlns:a16="http://schemas.microsoft.com/office/drawing/2014/main" id="{88FB780F-189A-42B1-86D9-451AC220F6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51787" y="3456201"/>
            <a:ext cx="1743424" cy="1850488"/>
          </a:xfrm>
          <a:prstGeom prst="rect">
            <a:avLst/>
          </a:prstGeom>
        </p:spPr>
      </p:pic>
      <p:sp>
        <p:nvSpPr>
          <p:cNvPr id="38" name="テキスト ボックス 37"/>
          <p:cNvSpPr txBox="1"/>
          <p:nvPr/>
        </p:nvSpPr>
        <p:spPr>
          <a:xfrm>
            <a:off x="171053" y="6383484"/>
            <a:ext cx="2505045" cy="338554"/>
          </a:xfrm>
          <a:prstGeom prst="rect">
            <a:avLst/>
          </a:prstGeom>
          <a:noFill/>
        </p:spPr>
        <p:txBody>
          <a:bodyPr wrap="none" rtlCol="0">
            <a:spAutoFit/>
          </a:bodyPr>
          <a:lstStyle/>
          <a:p>
            <a:r>
              <a:rPr kumimoji="1" lang="en-US" altLang="ja-JP" sz="1600" dirty="0" smtClean="0"/>
              <a:t>Slides by Masashi OTANI</a:t>
            </a:r>
            <a:endParaRPr kumimoji="1" lang="ja-JP" altLang="en-US" sz="1600" dirty="0"/>
          </a:p>
        </p:txBody>
      </p:sp>
      <p:sp>
        <p:nvSpPr>
          <p:cNvPr id="2" name="フッター プレースホルダー 1"/>
          <p:cNvSpPr>
            <a:spLocks noGrp="1"/>
          </p:cNvSpPr>
          <p:nvPr>
            <p:ph type="ftr" sz="quarter" idx="11"/>
          </p:nvPr>
        </p:nvSpPr>
        <p:spPr/>
        <p:txBody>
          <a:bodyPr/>
          <a:lstStyle/>
          <a:p>
            <a:r>
              <a:rPr kumimoji="1" lang="en-US" altLang="ja-JP" smtClean="0"/>
              <a:t>KEK-TRIUMF Scientific Symposium</a:t>
            </a:r>
            <a:endParaRPr kumimoji="1" lang="ja-JP" altLang="en-US"/>
          </a:p>
        </p:txBody>
      </p:sp>
    </p:spTree>
    <p:extLst>
      <p:ext uri="{BB962C8B-B14F-4D97-AF65-F5344CB8AC3E}">
        <p14:creationId xmlns:p14="http://schemas.microsoft.com/office/powerpoint/2010/main" val="184205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a:t>Simulation results</a:t>
            </a:r>
            <a:endParaRPr kumimoji="1" lang="ja-JP" altLang="en-US" dirty="0"/>
          </a:p>
        </p:txBody>
      </p:sp>
      <p:pic>
        <p:nvPicPr>
          <p:cNvPr id="7" name="図 6">
            <a:extLst>
              <a:ext uri="{FF2B5EF4-FFF2-40B4-BE49-F238E27FC236}">
                <a16:creationId xmlns="" xmlns:a16="http://schemas.microsoft.com/office/drawing/2014/main" id="{FD315D49-0F0F-496C-A5E0-B7257BFF16E2}"/>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23528" y="1828622"/>
            <a:ext cx="3896480" cy="3200756"/>
          </a:xfrm>
          <a:prstGeom prst="rect">
            <a:avLst/>
          </a:prstGeom>
        </p:spPr>
      </p:pic>
      <p:sp>
        <p:nvSpPr>
          <p:cNvPr id="8" name="コンテンツ プレースホルダー 1">
            <a:extLst>
              <a:ext uri="{FF2B5EF4-FFF2-40B4-BE49-F238E27FC236}">
                <a16:creationId xmlns="" xmlns:a16="http://schemas.microsoft.com/office/drawing/2014/main" id="{BB2800E8-772F-425C-AFA3-4777B68848B3}"/>
              </a:ext>
            </a:extLst>
          </p:cNvPr>
          <p:cNvSpPr txBox="1">
            <a:spLocks/>
          </p:cNvSpPr>
          <p:nvPr/>
        </p:nvSpPr>
        <p:spPr bwMode="auto">
          <a:xfrm>
            <a:off x="786299" y="5322852"/>
            <a:ext cx="7056784" cy="154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kumimoji="1"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200">
                <a:solidFill>
                  <a:schemeClr val="tx1"/>
                </a:solidFill>
                <a:latin typeface="+mn-lt"/>
                <a:ea typeface="+mn-ea"/>
              </a:defRPr>
            </a:lvl2pPr>
            <a:lvl3pPr marL="1143000" indent="-228600" algn="l" rtl="0" eaLnBrk="1" fontAlgn="base" hangingPunct="1">
              <a:spcBef>
                <a:spcPct val="20000"/>
              </a:spcBef>
              <a:spcAft>
                <a:spcPct val="0"/>
              </a:spcAft>
              <a:buChar char="•"/>
              <a:defRPr kumimoji="1" sz="2200">
                <a:solidFill>
                  <a:schemeClr val="tx1"/>
                </a:solidFill>
                <a:latin typeface="+mn-lt"/>
                <a:ea typeface="+mn-ea"/>
              </a:defRPr>
            </a:lvl3pPr>
            <a:lvl4pPr marL="1600200" indent="-228600" algn="l" rtl="0" eaLnBrk="1" fontAlgn="base" hangingPunct="1">
              <a:spcBef>
                <a:spcPct val="20000"/>
              </a:spcBef>
              <a:spcAft>
                <a:spcPct val="0"/>
              </a:spcAft>
              <a:buChar char="–"/>
              <a:defRPr kumimoji="1" sz="2200">
                <a:solidFill>
                  <a:schemeClr val="tx1"/>
                </a:solidFill>
                <a:latin typeface="+mn-lt"/>
                <a:ea typeface="+mn-ea"/>
              </a:defRPr>
            </a:lvl4pPr>
            <a:lvl5pPr marL="2057400" indent="-228600" algn="l" rtl="0" eaLnBrk="1" fontAlgn="base" hangingPunct="1">
              <a:spcBef>
                <a:spcPct val="20000"/>
              </a:spcBef>
              <a:spcAft>
                <a:spcPct val="0"/>
              </a:spcAft>
              <a:buChar char="»"/>
              <a:defRPr kumimoji="1" sz="22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ctr" defTabSz="914400">
              <a:buFontTx/>
              <a:buNone/>
            </a:pPr>
            <a:r>
              <a:rPr lang="en-US" altLang="ja-JP" kern="0" dirty="0">
                <a:solidFill>
                  <a:srgbClr val="FF0000"/>
                </a:solidFill>
              </a:rPr>
              <a:t>Sufficient events for demonstration</a:t>
            </a:r>
            <a:br>
              <a:rPr lang="en-US" altLang="ja-JP" kern="0" dirty="0">
                <a:solidFill>
                  <a:srgbClr val="FF0000"/>
                </a:solidFill>
              </a:rPr>
            </a:br>
            <a:r>
              <a:rPr lang="en-US" altLang="ja-JP" kern="0" dirty="0">
                <a:solidFill>
                  <a:srgbClr val="FF0000"/>
                </a:solidFill>
              </a:rPr>
              <a:t>(~100 events / 2days)</a:t>
            </a:r>
            <a:endParaRPr lang="ja-JP" altLang="en-US" sz="2100" kern="0" dirty="0">
              <a:solidFill>
                <a:srgbClr val="FF0000"/>
              </a:solidFill>
            </a:endParaRPr>
          </a:p>
        </p:txBody>
      </p:sp>
      <p:pic>
        <p:nvPicPr>
          <p:cNvPr id="2" name="図 1">
            <a:extLst>
              <a:ext uri="{FF2B5EF4-FFF2-40B4-BE49-F238E27FC236}">
                <a16:creationId xmlns="" xmlns:a16="http://schemas.microsoft.com/office/drawing/2014/main" id="{6A47C0AA-62EF-48FB-AF05-7EC9B0A8C9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20008" y="1881894"/>
            <a:ext cx="4577285" cy="3124487"/>
          </a:xfrm>
          <a:prstGeom prst="rect">
            <a:avLst/>
          </a:prstGeom>
        </p:spPr>
      </p:pic>
      <p:sp>
        <p:nvSpPr>
          <p:cNvPr id="3" name="テキスト ボックス 2">
            <a:extLst>
              <a:ext uri="{FF2B5EF4-FFF2-40B4-BE49-F238E27FC236}">
                <a16:creationId xmlns="" xmlns:a16="http://schemas.microsoft.com/office/drawing/2014/main" id="{00AB3893-2498-41C7-A264-E60D669C99C2}"/>
              </a:ext>
            </a:extLst>
          </p:cNvPr>
          <p:cNvSpPr txBox="1"/>
          <p:nvPr/>
        </p:nvSpPr>
        <p:spPr>
          <a:xfrm>
            <a:off x="627655" y="1732999"/>
            <a:ext cx="3592353" cy="400110"/>
          </a:xfrm>
          <a:prstGeom prst="rect">
            <a:avLst/>
          </a:prstGeom>
          <a:noFill/>
        </p:spPr>
        <p:txBody>
          <a:bodyPr wrap="square" rtlCol="0">
            <a:spAutoFit/>
          </a:bodyPr>
          <a:lstStyle/>
          <a:p>
            <a:pPr algn="ctr" defTabSz="914400"/>
            <a:r>
              <a:rPr lang="en-US" altLang="ja-JP" sz="2000" dirty="0">
                <a:solidFill>
                  <a:srgbClr val="000000"/>
                </a:solidFill>
                <a:latin typeface="メイリオ" panose="020B0604030504040204" pitchFamily="50" charset="-128"/>
                <a:ea typeface="メイリオ" panose="020B0604030504040204" pitchFamily="50" charset="-128"/>
                <a:cs typeface=""/>
              </a:rPr>
              <a:t>Transport efficiency</a:t>
            </a:r>
            <a:endParaRPr lang="ja-JP" altLang="en-US" sz="2000" dirty="0">
              <a:solidFill>
                <a:srgbClr val="000000"/>
              </a:solidFill>
              <a:latin typeface="メイリオ" panose="020B0604030504040204" pitchFamily="50" charset="-128"/>
              <a:ea typeface="メイリオ" panose="020B0604030504040204" pitchFamily="50" charset="-128"/>
              <a:cs typeface=""/>
            </a:endParaRPr>
          </a:p>
        </p:txBody>
      </p:sp>
      <p:sp>
        <p:nvSpPr>
          <p:cNvPr id="9" name="テキスト ボックス 8">
            <a:extLst>
              <a:ext uri="{FF2B5EF4-FFF2-40B4-BE49-F238E27FC236}">
                <a16:creationId xmlns="" xmlns:a16="http://schemas.microsoft.com/office/drawing/2014/main" id="{4650B3E5-53B1-47F7-A2D9-8667D8CBBEC1}"/>
              </a:ext>
            </a:extLst>
          </p:cNvPr>
          <p:cNvSpPr txBox="1"/>
          <p:nvPr/>
        </p:nvSpPr>
        <p:spPr>
          <a:xfrm>
            <a:off x="4664591" y="1732999"/>
            <a:ext cx="3592353" cy="400110"/>
          </a:xfrm>
          <a:prstGeom prst="rect">
            <a:avLst/>
          </a:prstGeom>
          <a:noFill/>
        </p:spPr>
        <p:txBody>
          <a:bodyPr wrap="square" rtlCol="0">
            <a:spAutoFit/>
          </a:bodyPr>
          <a:lstStyle/>
          <a:p>
            <a:pPr algn="ctr" defTabSz="914400"/>
            <a:r>
              <a:rPr lang="en-US" altLang="ja-JP" sz="2000" dirty="0">
                <a:solidFill>
                  <a:srgbClr val="000000"/>
                </a:solidFill>
                <a:latin typeface="メイリオ" panose="020B0604030504040204" pitchFamily="50" charset="-128"/>
                <a:ea typeface="メイリオ" panose="020B0604030504040204" pitchFamily="50" charset="-128"/>
                <a:cs typeface=""/>
              </a:rPr>
              <a:t>Expected </a:t>
            </a:r>
            <a:r>
              <a:rPr lang="en-US" altLang="ja-JP" sz="2000" dirty="0" err="1">
                <a:solidFill>
                  <a:srgbClr val="000000"/>
                </a:solidFill>
                <a:latin typeface="メイリオ" panose="020B0604030504040204" pitchFamily="50" charset="-128"/>
                <a:ea typeface="メイリオ" panose="020B0604030504040204" pitchFamily="50" charset="-128"/>
                <a:cs typeface=""/>
              </a:rPr>
              <a:t>tof</a:t>
            </a:r>
            <a:endParaRPr lang="ja-JP" altLang="en-US" sz="2000" dirty="0">
              <a:solidFill>
                <a:srgbClr val="000000"/>
              </a:solidFill>
              <a:latin typeface="メイリオ" panose="020B0604030504040204" pitchFamily="50" charset="-128"/>
              <a:ea typeface="メイリオ" panose="020B0604030504040204" pitchFamily="50" charset="-128"/>
              <a:cs typeface=""/>
            </a:endParaRPr>
          </a:p>
        </p:txBody>
      </p:sp>
      <p:sp>
        <p:nvSpPr>
          <p:cNvPr id="10" name="テキスト ボックス 9"/>
          <p:cNvSpPr txBox="1"/>
          <p:nvPr/>
        </p:nvSpPr>
        <p:spPr>
          <a:xfrm>
            <a:off x="171053" y="6383484"/>
            <a:ext cx="2505045" cy="338554"/>
          </a:xfrm>
          <a:prstGeom prst="rect">
            <a:avLst/>
          </a:prstGeom>
          <a:noFill/>
        </p:spPr>
        <p:txBody>
          <a:bodyPr wrap="none" rtlCol="0">
            <a:spAutoFit/>
          </a:bodyPr>
          <a:lstStyle/>
          <a:p>
            <a:r>
              <a:rPr kumimoji="1" lang="en-US" altLang="ja-JP" sz="1600" dirty="0" smtClean="0"/>
              <a:t>Slides by Masashi OTANI</a:t>
            </a:r>
            <a:endParaRPr kumimoji="1" lang="ja-JP" altLang="en-US" sz="1600" dirty="0"/>
          </a:p>
        </p:txBody>
      </p:sp>
      <p:sp>
        <p:nvSpPr>
          <p:cNvPr id="4" name="フッター プレースホルダー 3"/>
          <p:cNvSpPr>
            <a:spLocks noGrp="1"/>
          </p:cNvSpPr>
          <p:nvPr>
            <p:ph type="ftr" sz="quarter" idx="11"/>
          </p:nvPr>
        </p:nvSpPr>
        <p:spPr/>
        <p:txBody>
          <a:bodyPr/>
          <a:lstStyle/>
          <a:p>
            <a:r>
              <a:rPr kumimoji="1" lang="en-US" altLang="ja-JP" smtClean="0"/>
              <a:t>KEK-TRIUMF Scientific Symposium</a:t>
            </a:r>
            <a:endParaRPr kumimoji="1" lang="ja-JP" altLang="en-US"/>
          </a:p>
        </p:txBody>
      </p:sp>
    </p:spTree>
    <p:extLst>
      <p:ext uri="{BB962C8B-B14F-4D97-AF65-F5344CB8AC3E}">
        <p14:creationId xmlns:p14="http://schemas.microsoft.com/office/powerpoint/2010/main" val="1252066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a:t>Result</a:t>
            </a:r>
            <a:r>
              <a:rPr lang="ja-JP" altLang="en-US" dirty="0"/>
              <a:t> </a:t>
            </a:r>
            <a:r>
              <a:rPr lang="en-US" altLang="ja-JP" dirty="0"/>
              <a:t>with</a:t>
            </a:r>
            <a:r>
              <a:rPr lang="ja-JP" altLang="en-US" dirty="0"/>
              <a:t> </a:t>
            </a:r>
            <a:r>
              <a:rPr lang="en-US" altLang="ja-JP" dirty="0"/>
              <a:t>Mu</a:t>
            </a:r>
            <a:r>
              <a:rPr lang="en-US" altLang="ja-JP" baseline="30000" dirty="0"/>
              <a:t>-</a:t>
            </a:r>
            <a:endParaRPr kumimoji="1" lang="ja-JP" altLang="en-US" baseline="30000" dirty="0"/>
          </a:p>
        </p:txBody>
      </p:sp>
      <p:sp>
        <p:nvSpPr>
          <p:cNvPr id="9" name="コンテンツ プレースホルダー 1">
            <a:extLst>
              <a:ext uri="{FF2B5EF4-FFF2-40B4-BE49-F238E27FC236}">
                <a16:creationId xmlns="" xmlns:a16="http://schemas.microsoft.com/office/drawing/2014/main" id="{E97C1EEC-CC3E-4A45-8D71-3E5707102B0D}"/>
              </a:ext>
            </a:extLst>
          </p:cNvPr>
          <p:cNvSpPr txBox="1">
            <a:spLocks/>
          </p:cNvSpPr>
          <p:nvPr/>
        </p:nvSpPr>
        <p:spPr bwMode="auto">
          <a:xfrm>
            <a:off x="2039857" y="6111578"/>
            <a:ext cx="5400600" cy="49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kumimoji="1"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200">
                <a:solidFill>
                  <a:schemeClr val="tx1"/>
                </a:solidFill>
                <a:latin typeface="+mn-lt"/>
                <a:ea typeface="+mn-ea"/>
              </a:defRPr>
            </a:lvl2pPr>
            <a:lvl3pPr marL="1143000" indent="-228600" algn="l" rtl="0" eaLnBrk="1" fontAlgn="base" hangingPunct="1">
              <a:spcBef>
                <a:spcPct val="20000"/>
              </a:spcBef>
              <a:spcAft>
                <a:spcPct val="0"/>
              </a:spcAft>
              <a:buChar char="•"/>
              <a:defRPr kumimoji="1" sz="2200">
                <a:solidFill>
                  <a:schemeClr val="tx1"/>
                </a:solidFill>
                <a:latin typeface="+mn-lt"/>
                <a:ea typeface="+mn-ea"/>
              </a:defRPr>
            </a:lvl3pPr>
            <a:lvl4pPr marL="1600200" indent="-228600" algn="l" rtl="0" eaLnBrk="1" fontAlgn="base" hangingPunct="1">
              <a:spcBef>
                <a:spcPct val="20000"/>
              </a:spcBef>
              <a:spcAft>
                <a:spcPct val="0"/>
              </a:spcAft>
              <a:buChar char="–"/>
              <a:defRPr kumimoji="1" sz="2200">
                <a:solidFill>
                  <a:schemeClr val="tx1"/>
                </a:solidFill>
                <a:latin typeface="+mn-lt"/>
                <a:ea typeface="+mn-ea"/>
              </a:defRPr>
            </a:lvl4pPr>
            <a:lvl5pPr marL="2057400" indent="-228600" algn="l" rtl="0" eaLnBrk="1" fontAlgn="base" hangingPunct="1">
              <a:spcBef>
                <a:spcPct val="20000"/>
              </a:spcBef>
              <a:spcAft>
                <a:spcPct val="0"/>
              </a:spcAft>
              <a:buChar char="»"/>
              <a:defRPr kumimoji="1" sz="22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defTabSz="914400">
              <a:buFontTx/>
              <a:buNone/>
            </a:pPr>
            <a:r>
              <a:rPr lang="en-US" altLang="ja-JP" sz="2400" kern="0" dirty="0">
                <a:solidFill>
                  <a:srgbClr val="FF0000"/>
                </a:solidFill>
              </a:rPr>
              <a:t>Succeeded to accelerate muon!</a:t>
            </a:r>
            <a:endParaRPr lang="ja-JP" altLang="en-US" sz="2400" kern="0" dirty="0">
              <a:solidFill>
                <a:srgbClr val="FF0000"/>
              </a:solidFill>
            </a:endParaRPr>
          </a:p>
        </p:txBody>
      </p:sp>
      <p:sp>
        <p:nvSpPr>
          <p:cNvPr id="3" name="テキスト ボックス 2">
            <a:extLst>
              <a:ext uri="{FF2B5EF4-FFF2-40B4-BE49-F238E27FC236}">
                <a16:creationId xmlns="" xmlns:a16="http://schemas.microsoft.com/office/drawing/2014/main" id="{6DE5C7A6-7B2A-4410-A5B0-A87BF2D9EC8C}"/>
              </a:ext>
            </a:extLst>
          </p:cNvPr>
          <p:cNvSpPr txBox="1"/>
          <p:nvPr/>
        </p:nvSpPr>
        <p:spPr>
          <a:xfrm rot="19794196">
            <a:off x="1937776" y="2878153"/>
            <a:ext cx="5544616" cy="1323439"/>
          </a:xfrm>
          <a:prstGeom prst="rect">
            <a:avLst/>
          </a:prstGeom>
          <a:noFill/>
        </p:spPr>
        <p:txBody>
          <a:bodyPr wrap="square" rtlCol="0">
            <a:spAutoFit/>
          </a:bodyPr>
          <a:lstStyle/>
          <a:p>
            <a:pPr defTabSz="914400"/>
            <a:r>
              <a:rPr lang="en-US" altLang="ja-JP" sz="8000" dirty="0">
                <a:solidFill>
                  <a:srgbClr val="FF0000">
                    <a:alpha val="23000"/>
                  </a:srgbClr>
                </a:solidFill>
                <a:latin typeface="Arial" panose="020B0604020202020204" pitchFamily="34" charset="0"/>
                <a:ea typeface="ＭＳ Ｐゴシック" panose="020B0600070205080204" pitchFamily="50" charset="-128"/>
                <a:cs typeface=""/>
              </a:rPr>
              <a:t>Preliminary</a:t>
            </a:r>
            <a:endParaRPr lang="ja-JP" altLang="en-US" sz="8000" dirty="0">
              <a:solidFill>
                <a:srgbClr val="FF0000">
                  <a:alpha val="23000"/>
                </a:srgbClr>
              </a:solidFill>
              <a:latin typeface="Arial" panose="020B0604020202020204" pitchFamily="34" charset="0"/>
              <a:ea typeface="ＭＳ Ｐゴシック" panose="020B0600070205080204" pitchFamily="50" charset="-128"/>
              <a:cs typeface=""/>
            </a:endParaRPr>
          </a:p>
        </p:txBody>
      </p:sp>
      <p:sp>
        <p:nvSpPr>
          <p:cNvPr id="4" name="テキスト ボックス 3">
            <a:extLst>
              <a:ext uri="{FF2B5EF4-FFF2-40B4-BE49-F238E27FC236}">
                <a16:creationId xmlns="" xmlns:a16="http://schemas.microsoft.com/office/drawing/2014/main" id="{567D7167-ED65-4BD1-93A3-712825247CE9}"/>
              </a:ext>
            </a:extLst>
          </p:cNvPr>
          <p:cNvSpPr txBox="1"/>
          <p:nvPr/>
        </p:nvSpPr>
        <p:spPr>
          <a:xfrm>
            <a:off x="6051460" y="3539606"/>
            <a:ext cx="2367687" cy="1077218"/>
          </a:xfrm>
          <a:prstGeom prst="rect">
            <a:avLst/>
          </a:prstGeom>
          <a:noFill/>
        </p:spPr>
        <p:txBody>
          <a:bodyPr wrap="square" rtlCol="0">
            <a:spAutoFit/>
          </a:bodyPr>
          <a:lstStyle/>
          <a:p>
            <a:pPr defTabSz="914400"/>
            <a:r>
              <a:rPr lang="en-US" altLang="ja-JP" sz="16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Measured ~ 0.5 </a:t>
            </a:r>
            <a:r>
              <a:rPr lang="en-US" altLang="ja-JP" sz="1600" dirty="0" err="1">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mHz</a:t>
            </a:r>
            <a:r>
              <a:rPr lang="en-US" altLang="ja-JP" sz="16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expected ~ 0.6 </a:t>
            </a:r>
            <a:r>
              <a:rPr lang="en-US" altLang="ja-JP" sz="1600" dirty="0" err="1">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mHz</a:t>
            </a:r>
            <a:r>
              <a:rPr lang="en-US" altLang="ja-JP" sz="16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rPr>
              <a:t>, details are being under investigation</a:t>
            </a:r>
            <a:endParaRPr lang="ja-JP" altLang="en-US" sz="1600" dirty="0">
              <a:solidFill>
                <a:srgbClr val="00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pic>
        <p:nvPicPr>
          <p:cNvPr id="7" name="図 6">
            <a:extLst>
              <a:ext uri="{FF2B5EF4-FFF2-40B4-BE49-F238E27FC236}">
                <a16:creationId xmlns="" xmlns:a16="http://schemas.microsoft.com/office/drawing/2014/main" id="{CDBA68CB-BBF4-49B2-9355-AFDF4B54E9AC}"/>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01138" y="1355415"/>
            <a:ext cx="6718849" cy="4586332"/>
          </a:xfrm>
          <a:prstGeom prst="rect">
            <a:avLst/>
          </a:prstGeom>
        </p:spPr>
      </p:pic>
      <p:sp>
        <p:nvSpPr>
          <p:cNvPr id="8" name="テキスト ボックス 7"/>
          <p:cNvSpPr txBox="1"/>
          <p:nvPr/>
        </p:nvSpPr>
        <p:spPr>
          <a:xfrm>
            <a:off x="179512" y="6489309"/>
            <a:ext cx="2505045" cy="338554"/>
          </a:xfrm>
          <a:prstGeom prst="rect">
            <a:avLst/>
          </a:prstGeom>
          <a:noFill/>
        </p:spPr>
        <p:txBody>
          <a:bodyPr wrap="none" rtlCol="0">
            <a:spAutoFit/>
          </a:bodyPr>
          <a:lstStyle/>
          <a:p>
            <a:r>
              <a:rPr kumimoji="1" lang="en-US" altLang="ja-JP" sz="1600" dirty="0" smtClean="0"/>
              <a:t>Slides by Masashi OTANI</a:t>
            </a:r>
            <a:endParaRPr kumimoji="1" lang="ja-JP" altLang="en-US" sz="1600" dirty="0"/>
          </a:p>
        </p:txBody>
      </p:sp>
      <p:sp>
        <p:nvSpPr>
          <p:cNvPr id="2" name="フッター プレースホルダー 1"/>
          <p:cNvSpPr>
            <a:spLocks noGrp="1"/>
          </p:cNvSpPr>
          <p:nvPr>
            <p:ph type="ftr" sz="quarter" idx="11"/>
          </p:nvPr>
        </p:nvSpPr>
        <p:spPr/>
        <p:txBody>
          <a:bodyPr/>
          <a:lstStyle/>
          <a:p>
            <a:r>
              <a:rPr kumimoji="1" lang="en-US" altLang="ja-JP" smtClean="0"/>
              <a:t>KEK-TRIUMF Scientific Symposium</a:t>
            </a:r>
            <a:endParaRPr kumimoji="1" lang="ja-JP" altLang="en-US"/>
          </a:p>
        </p:txBody>
      </p:sp>
    </p:spTree>
    <p:extLst>
      <p:ext uri="{BB962C8B-B14F-4D97-AF65-F5344CB8AC3E}">
        <p14:creationId xmlns:p14="http://schemas.microsoft.com/office/powerpoint/2010/main" val="2666527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回路, 電子機器 が含まれている画像&#10;&#10;高い精度で生成された説明">
            <a:extLst>
              <a:ext uri="{FF2B5EF4-FFF2-40B4-BE49-F238E27FC236}">
                <a16:creationId xmlns="" xmlns:a16="http://schemas.microsoft.com/office/drawing/2014/main" id="{40358FDC-3445-435D-8775-A6A9C5D326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8" name="Rectangle 6"/>
          <p:cNvSpPr txBox="1">
            <a:spLocks noChangeArrowheads="1"/>
          </p:cNvSpPr>
          <p:nvPr/>
        </p:nvSpPr>
        <p:spPr>
          <a:xfrm>
            <a:off x="8358214" y="6492899"/>
            <a:ext cx="785818" cy="365125"/>
          </a:xfrm>
          <a:prstGeom prst="rect">
            <a:avLst/>
          </a:prstGeom>
        </p:spPr>
        <p:txBody>
          <a:bodyPr vert="horz" lIns="91440" tIns="45720" rIns="91440" bIns="45720" rtlCol="0" anchor="ctr"/>
          <a:lstStyle/>
          <a:p>
            <a:pPr algn="r" defTabSz="914400" fontAlgn="auto">
              <a:spcBef>
                <a:spcPts val="0"/>
              </a:spcBef>
              <a:spcAft>
                <a:spcPts val="0"/>
              </a:spcAft>
              <a:defRPr/>
            </a:pPr>
            <a:fld id="{FE6AD9D3-E02D-4CBC-B79A-9E5537066F9B}" type="slidenum">
              <a:rPr lang="en-US" altLang="ja-JP" sz="1200" smtClean="0">
                <a:solidFill>
                  <a:srgbClr val="000000">
                    <a:tint val="75000"/>
                  </a:srgbClr>
                </a:solidFill>
                <a:latin typeface="メイリオ"/>
                <a:ea typeface="メイリオ"/>
                <a:cs typeface=""/>
              </a:rPr>
              <a:pPr algn="r" defTabSz="914400" fontAlgn="auto">
                <a:spcBef>
                  <a:spcPts val="0"/>
                </a:spcBef>
                <a:spcAft>
                  <a:spcPts val="0"/>
                </a:spcAft>
                <a:defRPr/>
              </a:pPr>
              <a:t>25</a:t>
            </a:fld>
            <a:endParaRPr lang="en-US" altLang="ja-JP" sz="1200">
              <a:solidFill>
                <a:srgbClr val="000000">
                  <a:tint val="75000"/>
                </a:srgbClr>
              </a:solidFill>
              <a:latin typeface="メイリオ"/>
              <a:ea typeface="メイリオ"/>
              <a:cs typeface=""/>
            </a:endParaRPr>
          </a:p>
        </p:txBody>
      </p:sp>
      <p:sp>
        <p:nvSpPr>
          <p:cNvPr id="9" name="テキスト ボックス 8">
            <a:extLst>
              <a:ext uri="{FF2B5EF4-FFF2-40B4-BE49-F238E27FC236}">
                <a16:creationId xmlns="" xmlns:a16="http://schemas.microsoft.com/office/drawing/2014/main" id="{E64E7037-7639-4136-A782-9EC94A4F6E48}"/>
              </a:ext>
            </a:extLst>
          </p:cNvPr>
          <p:cNvSpPr txBox="1"/>
          <p:nvPr/>
        </p:nvSpPr>
        <p:spPr>
          <a:xfrm>
            <a:off x="3081281" y="922887"/>
            <a:ext cx="2016224" cy="430887"/>
          </a:xfrm>
          <a:prstGeom prst="rect">
            <a:avLst/>
          </a:prstGeom>
          <a:noFill/>
        </p:spPr>
        <p:txBody>
          <a:bodyPr wrap="square" rtlCol="0">
            <a:spAutoFit/>
          </a:bodyPr>
          <a:lstStyle/>
          <a:p>
            <a:pPr defTabSz="914400"/>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μ</a:t>
            </a:r>
            <a:r>
              <a:rPr lang="en-US" altLang="ja-JP" sz="2200" baseline="300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(~3MeV)</a:t>
            </a:r>
            <a:endParaRPr lang="ja-JP" altLang="en-US"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12" name="直線矢印コネクタ 11">
            <a:extLst>
              <a:ext uri="{FF2B5EF4-FFF2-40B4-BE49-F238E27FC236}">
                <a16:creationId xmlns="" xmlns:a16="http://schemas.microsoft.com/office/drawing/2014/main" id="{AC5E7171-7948-42E7-9F73-452565039EBE}"/>
              </a:ext>
            </a:extLst>
          </p:cNvPr>
          <p:cNvCxnSpPr>
            <a:cxnSpLocks/>
          </p:cNvCxnSpPr>
          <p:nvPr/>
        </p:nvCxnSpPr>
        <p:spPr>
          <a:xfrm>
            <a:off x="4730338" y="1148676"/>
            <a:ext cx="154987" cy="317870"/>
          </a:xfrm>
          <a:prstGeom prst="straightConnector1">
            <a:avLst/>
          </a:prstGeom>
          <a:ln w="28575">
            <a:solidFill>
              <a:srgbClr val="FF0000">
                <a:alpha val="37000"/>
              </a:srgbClr>
            </a:solidFill>
            <a:prstDash val="sysDash"/>
            <a:tailEnd type="triangle"/>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 xmlns:a16="http://schemas.microsoft.com/office/drawing/2014/main" id="{593C90B4-6639-43A2-80BD-FF39D49B6F8F}"/>
              </a:ext>
            </a:extLst>
          </p:cNvPr>
          <p:cNvCxnSpPr>
            <a:cxnSpLocks/>
          </p:cNvCxnSpPr>
          <p:nvPr/>
        </p:nvCxnSpPr>
        <p:spPr>
          <a:xfrm>
            <a:off x="4885325" y="1496803"/>
            <a:ext cx="308137" cy="520964"/>
          </a:xfrm>
          <a:prstGeom prst="straightConnector1">
            <a:avLst/>
          </a:prstGeom>
          <a:ln w="28575">
            <a:solidFill>
              <a:srgbClr val="FF0000">
                <a:alpha val="37000"/>
              </a:srgbClr>
            </a:solidFill>
            <a:prstDash val="sysDash"/>
            <a:tailEnd type="triangle"/>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 xmlns:a16="http://schemas.microsoft.com/office/drawing/2014/main" id="{497E96DD-873F-4EE7-9051-A65D09F61E03}"/>
              </a:ext>
            </a:extLst>
          </p:cNvPr>
          <p:cNvCxnSpPr>
            <a:cxnSpLocks/>
          </p:cNvCxnSpPr>
          <p:nvPr/>
        </p:nvCxnSpPr>
        <p:spPr>
          <a:xfrm>
            <a:off x="5218298" y="2058405"/>
            <a:ext cx="1528142" cy="2212731"/>
          </a:xfrm>
          <a:prstGeom prst="straightConnector1">
            <a:avLst/>
          </a:prstGeom>
          <a:ln w="28575">
            <a:solidFill>
              <a:srgbClr val="FF0000">
                <a:alpha val="37000"/>
              </a:srgbClr>
            </a:solidFill>
            <a:prstDash val="sysDash"/>
            <a:tailEnd type="triangle"/>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sp>
        <p:nvSpPr>
          <p:cNvPr id="20" name="フリーフォーム: 図形 19">
            <a:extLst>
              <a:ext uri="{FF2B5EF4-FFF2-40B4-BE49-F238E27FC236}">
                <a16:creationId xmlns="" xmlns:a16="http://schemas.microsoft.com/office/drawing/2014/main" id="{4AF7B1F0-F837-48F6-872C-D47293F3C082}"/>
              </a:ext>
            </a:extLst>
          </p:cNvPr>
          <p:cNvSpPr/>
          <p:nvPr/>
        </p:nvSpPr>
        <p:spPr>
          <a:xfrm rot="2563930">
            <a:off x="6400837" y="4588812"/>
            <a:ext cx="1080120" cy="753036"/>
          </a:xfrm>
          <a:custGeom>
            <a:avLst/>
            <a:gdLst>
              <a:gd name="connsiteX0" fmla="*/ 0 w 837560"/>
              <a:gd name="connsiteY0" fmla="*/ 0 h 753036"/>
              <a:gd name="connsiteX1" fmla="*/ 368834 w 837560"/>
              <a:gd name="connsiteY1" fmla="*/ 153681 h 753036"/>
              <a:gd name="connsiteX2" fmla="*/ 737667 w 837560"/>
              <a:gd name="connsiteY2" fmla="*/ 576303 h 753036"/>
              <a:gd name="connsiteX3" fmla="*/ 837560 w 837560"/>
              <a:gd name="connsiteY3" fmla="*/ 753036 h 753036"/>
            </a:gdLst>
            <a:ahLst/>
            <a:cxnLst>
              <a:cxn ang="0">
                <a:pos x="connsiteX0" y="connsiteY0"/>
              </a:cxn>
              <a:cxn ang="0">
                <a:pos x="connsiteX1" y="connsiteY1"/>
              </a:cxn>
              <a:cxn ang="0">
                <a:pos x="connsiteX2" y="connsiteY2"/>
              </a:cxn>
              <a:cxn ang="0">
                <a:pos x="connsiteX3" y="connsiteY3"/>
              </a:cxn>
            </a:cxnLst>
            <a:rect l="l" t="t" r="r" b="b"/>
            <a:pathLst>
              <a:path w="837560" h="753036">
                <a:moveTo>
                  <a:pt x="0" y="0"/>
                </a:moveTo>
                <a:cubicBezTo>
                  <a:pt x="122945" y="28815"/>
                  <a:pt x="245890" y="57631"/>
                  <a:pt x="368834" y="153681"/>
                </a:cubicBezTo>
                <a:cubicBezTo>
                  <a:pt x="491778" y="249731"/>
                  <a:pt x="659546" y="476411"/>
                  <a:pt x="737667" y="576303"/>
                </a:cubicBezTo>
                <a:cubicBezTo>
                  <a:pt x="815788" y="676195"/>
                  <a:pt x="826674" y="714615"/>
                  <a:pt x="837560" y="753036"/>
                </a:cubicBezTo>
              </a:path>
            </a:pathLst>
          </a:custGeom>
          <a:noFill/>
          <a:ln w="28575">
            <a:solidFill>
              <a:srgbClr val="FF0000">
                <a:alpha val="37000"/>
              </a:srgbClr>
            </a:solidFill>
            <a:prstDash val="sysDash"/>
            <a:headEnd type="none"/>
            <a:tailEnd type="triangle"/>
          </a:ln>
          <a:effectLst>
            <a:glow rad="76200">
              <a:schemeClr val="bg1">
                <a:alpha val="4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ja-JP" altLang="en-US" sz="1800">
              <a:solidFill>
                <a:srgbClr val="FFFFFF"/>
              </a:solidFill>
            </a:endParaRPr>
          </a:p>
        </p:txBody>
      </p:sp>
      <p:sp>
        <p:nvSpPr>
          <p:cNvPr id="24" name="テキスト ボックス 23">
            <a:extLst>
              <a:ext uri="{FF2B5EF4-FFF2-40B4-BE49-F238E27FC236}">
                <a16:creationId xmlns="" xmlns:a16="http://schemas.microsoft.com/office/drawing/2014/main" id="{88B4C0DE-6FA2-4CB2-9C00-53EF7E38654E}"/>
              </a:ext>
            </a:extLst>
          </p:cNvPr>
          <p:cNvSpPr txBox="1"/>
          <p:nvPr/>
        </p:nvSpPr>
        <p:spPr>
          <a:xfrm>
            <a:off x="5304846" y="1628719"/>
            <a:ext cx="2016224" cy="430887"/>
          </a:xfrm>
          <a:prstGeom prst="rect">
            <a:avLst/>
          </a:prstGeom>
          <a:noFill/>
        </p:spPr>
        <p:txBody>
          <a:bodyPr wrap="square" rtlCol="0">
            <a:spAutoFit/>
          </a:bodyPr>
          <a:lstStyle/>
          <a:p>
            <a:pPr defTabSz="914400"/>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5.6 </a:t>
            </a:r>
            <a:r>
              <a:rPr lang="en-US" altLang="ja-JP" sz="2200" dirty="0" err="1">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keV</a:t>
            </a:r>
            <a:endParaRPr lang="ja-JP" altLang="en-US"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5" name="テキスト ボックス 24">
            <a:extLst>
              <a:ext uri="{FF2B5EF4-FFF2-40B4-BE49-F238E27FC236}">
                <a16:creationId xmlns="" xmlns:a16="http://schemas.microsoft.com/office/drawing/2014/main" id="{FBEB664E-B2B0-4E89-A035-4E577D729DC5}"/>
              </a:ext>
            </a:extLst>
          </p:cNvPr>
          <p:cNvSpPr txBox="1"/>
          <p:nvPr/>
        </p:nvSpPr>
        <p:spPr>
          <a:xfrm>
            <a:off x="6677924" y="3824655"/>
            <a:ext cx="1334564" cy="430887"/>
          </a:xfrm>
          <a:prstGeom prst="rect">
            <a:avLst/>
          </a:prstGeom>
          <a:noFill/>
        </p:spPr>
        <p:txBody>
          <a:bodyPr wrap="square" rtlCol="0">
            <a:spAutoFit/>
          </a:bodyPr>
          <a:lstStyle/>
          <a:p>
            <a:pPr algn="ctr" defTabSz="914400"/>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90 </a:t>
            </a:r>
            <a:r>
              <a:rPr lang="en-US" altLang="ja-JP" sz="2200" dirty="0" err="1">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keV</a:t>
            </a:r>
            <a:endParaRPr lang="ja-JP" altLang="en-US"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29" name="直線矢印コネクタ 28">
            <a:extLst>
              <a:ext uri="{FF2B5EF4-FFF2-40B4-BE49-F238E27FC236}">
                <a16:creationId xmlns="" xmlns:a16="http://schemas.microsoft.com/office/drawing/2014/main" id="{F8CD458E-C4D5-4EE8-AD1A-43DC4E8C1E97}"/>
              </a:ext>
            </a:extLst>
          </p:cNvPr>
          <p:cNvCxnSpPr>
            <a:cxnSpLocks/>
          </p:cNvCxnSpPr>
          <p:nvPr/>
        </p:nvCxnSpPr>
        <p:spPr>
          <a:xfrm flipH="1">
            <a:off x="5073311" y="913839"/>
            <a:ext cx="808853" cy="555646"/>
          </a:xfrm>
          <a:prstGeom prst="straightConnector1">
            <a:avLst/>
          </a:prstGeom>
          <a:ln w="28575">
            <a:solidFill>
              <a:srgbClr val="FF0000">
                <a:alpha val="41000"/>
              </a:srgbClr>
            </a:solidFill>
            <a:tailEnd type="oval"/>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 xmlns:a16="http://schemas.microsoft.com/office/drawing/2014/main" id="{4E1347E7-B3D1-4618-AE43-AB050154B2EC}"/>
              </a:ext>
            </a:extLst>
          </p:cNvPr>
          <p:cNvSpPr txBox="1"/>
          <p:nvPr/>
        </p:nvSpPr>
        <p:spPr>
          <a:xfrm>
            <a:off x="5966901" y="523556"/>
            <a:ext cx="2016224" cy="430887"/>
          </a:xfrm>
          <a:prstGeom prst="rect">
            <a:avLst/>
          </a:prstGeom>
          <a:noFill/>
        </p:spPr>
        <p:txBody>
          <a:bodyPr wrap="square" rtlCol="0">
            <a:spAutoFit/>
          </a:bodyPr>
          <a:lstStyle/>
          <a:p>
            <a:pPr defTabSz="914400"/>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Mu</a:t>
            </a:r>
            <a:r>
              <a:rPr lang="en-US" altLang="ja-JP" sz="2200" baseline="300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production</a:t>
            </a:r>
            <a:endParaRPr lang="ja-JP" altLang="en-US"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39" name="テキスト ボックス 38">
            <a:extLst>
              <a:ext uri="{FF2B5EF4-FFF2-40B4-BE49-F238E27FC236}">
                <a16:creationId xmlns="" xmlns:a16="http://schemas.microsoft.com/office/drawing/2014/main" id="{69D65134-E758-4A0F-AA2A-02F49F66C1F8}"/>
              </a:ext>
            </a:extLst>
          </p:cNvPr>
          <p:cNvSpPr txBox="1"/>
          <p:nvPr/>
        </p:nvSpPr>
        <p:spPr>
          <a:xfrm>
            <a:off x="6940897" y="2182144"/>
            <a:ext cx="1224136" cy="430887"/>
          </a:xfrm>
          <a:prstGeom prst="rect">
            <a:avLst/>
          </a:prstGeom>
          <a:noFill/>
        </p:spPr>
        <p:txBody>
          <a:bodyPr wrap="square" rtlCol="0">
            <a:spAutoFit/>
          </a:bodyPr>
          <a:lstStyle/>
          <a:p>
            <a:pPr defTabSz="914400"/>
            <a:r>
              <a:rPr lang="en-US" altLang="ja-JP"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RFQ</a:t>
            </a:r>
            <a:endParaRPr lang="ja-JP" altLang="en-US" sz="22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40" name="直線矢印コネクタ 39">
            <a:extLst>
              <a:ext uri="{FF2B5EF4-FFF2-40B4-BE49-F238E27FC236}">
                <a16:creationId xmlns="" xmlns:a16="http://schemas.microsoft.com/office/drawing/2014/main" id="{8A670DD2-5148-4AAA-91FF-533FB250D282}"/>
              </a:ext>
            </a:extLst>
          </p:cNvPr>
          <p:cNvCxnSpPr>
            <a:cxnSpLocks/>
          </p:cNvCxnSpPr>
          <p:nvPr/>
        </p:nvCxnSpPr>
        <p:spPr>
          <a:xfrm flipH="1">
            <a:off x="6098745" y="2489292"/>
            <a:ext cx="732627" cy="481816"/>
          </a:xfrm>
          <a:prstGeom prst="straightConnector1">
            <a:avLst/>
          </a:prstGeom>
          <a:ln w="28575">
            <a:solidFill>
              <a:srgbClr val="FF0000">
                <a:alpha val="41000"/>
              </a:srgbClr>
            </a:solidFill>
            <a:tailEnd type="oval"/>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 xmlns:a16="http://schemas.microsoft.com/office/drawing/2014/main" id="{0C52EB49-AD41-4D09-97E2-BF5E1247FA81}"/>
              </a:ext>
            </a:extLst>
          </p:cNvPr>
          <p:cNvCxnSpPr>
            <a:cxnSpLocks/>
          </p:cNvCxnSpPr>
          <p:nvPr/>
        </p:nvCxnSpPr>
        <p:spPr>
          <a:xfrm flipV="1">
            <a:off x="5366119" y="5030157"/>
            <a:ext cx="1465253" cy="246557"/>
          </a:xfrm>
          <a:prstGeom prst="straightConnector1">
            <a:avLst/>
          </a:prstGeom>
          <a:ln w="28575">
            <a:solidFill>
              <a:srgbClr val="FF0000">
                <a:alpha val="41000"/>
              </a:srgbClr>
            </a:solidFill>
            <a:tailEnd type="oval"/>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 xmlns:a16="http://schemas.microsoft.com/office/drawing/2014/main" id="{4E86FA62-FF52-4C9E-9432-F5EF3241016F}"/>
              </a:ext>
            </a:extLst>
          </p:cNvPr>
          <p:cNvSpPr txBox="1"/>
          <p:nvPr/>
        </p:nvSpPr>
        <p:spPr>
          <a:xfrm>
            <a:off x="3503893" y="5119212"/>
            <a:ext cx="2463008" cy="707886"/>
          </a:xfrm>
          <a:prstGeom prst="rect">
            <a:avLst/>
          </a:prstGeom>
          <a:noFill/>
        </p:spPr>
        <p:txBody>
          <a:bodyPr wrap="square" rtlCol="0">
            <a:spAutoFit/>
          </a:bodyPr>
          <a:lstStyle/>
          <a:p>
            <a:pPr algn="ctr" defTabSz="914400"/>
            <a:r>
              <a:rPr lang="en-US" altLang="ja-JP" sz="2000" dirty="0">
                <a:solidFill>
                  <a:srgbClr val="FF0000">
                    <a:alpha val="86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D-plate</a:t>
            </a:r>
            <a:br>
              <a:rPr lang="en-US" altLang="ja-JP" sz="2000" dirty="0">
                <a:solidFill>
                  <a:srgbClr val="FF0000">
                    <a:alpha val="86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br>
            <a:endParaRPr lang="ja-JP" altLang="en-US" sz="2000" dirty="0">
              <a:solidFill>
                <a:srgbClr val="FF0000">
                  <a:alpha val="86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43" name="テキスト ボックス 42">
            <a:extLst>
              <a:ext uri="{FF2B5EF4-FFF2-40B4-BE49-F238E27FC236}">
                <a16:creationId xmlns="" xmlns:a16="http://schemas.microsoft.com/office/drawing/2014/main" id="{9802A46B-0609-4972-B875-B976920A52C8}"/>
              </a:ext>
            </a:extLst>
          </p:cNvPr>
          <p:cNvSpPr txBox="1"/>
          <p:nvPr/>
        </p:nvSpPr>
        <p:spPr>
          <a:xfrm>
            <a:off x="3986794" y="6179545"/>
            <a:ext cx="2463008" cy="430887"/>
          </a:xfrm>
          <a:prstGeom prst="rect">
            <a:avLst/>
          </a:prstGeom>
          <a:noFill/>
        </p:spPr>
        <p:txBody>
          <a:bodyPr wrap="square" rtlCol="0">
            <a:spAutoFit/>
          </a:bodyPr>
          <a:lstStyle/>
          <a:p>
            <a:pPr algn="ctr" defTabSz="914400"/>
            <a:r>
              <a:rPr lang="en-US" altLang="ja-JP" sz="2200" dirty="0">
                <a:solidFill>
                  <a:srgbClr val="FF0000">
                    <a:alpha val="86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MCP</a:t>
            </a:r>
            <a:endParaRPr lang="ja-JP" altLang="en-US" sz="2200" dirty="0">
              <a:solidFill>
                <a:srgbClr val="FF0000">
                  <a:alpha val="86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44" name="直線矢印コネクタ 43">
            <a:extLst>
              <a:ext uri="{FF2B5EF4-FFF2-40B4-BE49-F238E27FC236}">
                <a16:creationId xmlns="" xmlns:a16="http://schemas.microsoft.com/office/drawing/2014/main" id="{E1D12209-1F32-49C8-9C06-B75E20761326}"/>
              </a:ext>
            </a:extLst>
          </p:cNvPr>
          <p:cNvCxnSpPr>
            <a:cxnSpLocks/>
          </p:cNvCxnSpPr>
          <p:nvPr/>
        </p:nvCxnSpPr>
        <p:spPr>
          <a:xfrm flipV="1">
            <a:off x="5368279" y="5791756"/>
            <a:ext cx="1606734" cy="387790"/>
          </a:xfrm>
          <a:prstGeom prst="straightConnector1">
            <a:avLst/>
          </a:prstGeom>
          <a:ln w="28575">
            <a:solidFill>
              <a:srgbClr val="FF0000">
                <a:alpha val="41000"/>
              </a:srgbClr>
            </a:solidFill>
            <a:tailEnd type="oval"/>
          </a:ln>
          <a:effectLst>
            <a:glow rad="76200">
              <a:schemeClr val="bg1">
                <a:alpha val="61000"/>
              </a:schemeClr>
            </a:glow>
          </a:effectLst>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 xmlns:a16="http://schemas.microsoft.com/office/drawing/2014/main" id="{D86FEAA2-5FDC-44FA-85DE-D229F860BD90}"/>
              </a:ext>
            </a:extLst>
          </p:cNvPr>
          <p:cNvSpPr txBox="1"/>
          <p:nvPr/>
        </p:nvSpPr>
        <p:spPr>
          <a:xfrm>
            <a:off x="2894200" y="1465050"/>
            <a:ext cx="2020222" cy="707886"/>
          </a:xfrm>
          <a:prstGeom prst="rect">
            <a:avLst/>
          </a:prstGeom>
          <a:noFill/>
        </p:spPr>
        <p:txBody>
          <a:bodyPr wrap="square" rtlCol="0">
            <a:spAutoFit/>
          </a:bodyPr>
          <a:lstStyle/>
          <a:p>
            <a:pPr algn="ctr" defTabSz="914400"/>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R. Kitamura (Tokyo)</a:t>
            </a:r>
            <a:endParaRPr lang="ja-JP" altLang="en-US"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36" name="テキスト ボックス 35">
            <a:extLst>
              <a:ext uri="{FF2B5EF4-FFF2-40B4-BE49-F238E27FC236}">
                <a16:creationId xmlns="" xmlns:a16="http://schemas.microsoft.com/office/drawing/2014/main" id="{5F9CF9FE-0438-4A62-B680-ADE4C868FD30}"/>
              </a:ext>
            </a:extLst>
          </p:cNvPr>
          <p:cNvSpPr txBox="1"/>
          <p:nvPr/>
        </p:nvSpPr>
        <p:spPr>
          <a:xfrm>
            <a:off x="4245592" y="3122506"/>
            <a:ext cx="1999642" cy="707886"/>
          </a:xfrm>
          <a:prstGeom prst="rect">
            <a:avLst/>
          </a:prstGeom>
          <a:noFill/>
        </p:spPr>
        <p:txBody>
          <a:bodyPr wrap="square" rtlCol="0">
            <a:spAutoFit/>
          </a:bodyPr>
          <a:lstStyle/>
          <a:p>
            <a:pPr algn="ctr" defTabSz="914400"/>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Y. Kondo</a:t>
            </a:r>
            <a:b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br>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smtClean="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JAEA/J-PARC)</a:t>
            </a:r>
            <a:endParaRPr lang="ja-JP" altLang="en-US"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37" name="テキスト ボックス 36">
            <a:extLst>
              <a:ext uri="{FF2B5EF4-FFF2-40B4-BE49-F238E27FC236}">
                <a16:creationId xmlns="" xmlns:a16="http://schemas.microsoft.com/office/drawing/2014/main" id="{6D1DD75A-4D8E-4A1D-BE69-93FD81E6D88F}"/>
              </a:ext>
            </a:extLst>
          </p:cNvPr>
          <p:cNvSpPr txBox="1"/>
          <p:nvPr/>
        </p:nvSpPr>
        <p:spPr>
          <a:xfrm>
            <a:off x="1547664" y="3968352"/>
            <a:ext cx="1709097" cy="707886"/>
          </a:xfrm>
          <a:prstGeom prst="rect">
            <a:avLst/>
          </a:prstGeom>
          <a:noFill/>
        </p:spPr>
        <p:txBody>
          <a:bodyPr wrap="square" rtlCol="0">
            <a:spAutoFit/>
          </a:bodyPr>
          <a:lstStyle/>
          <a:p>
            <a:pPr algn="ctr" defTabSz="914400"/>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Y. Sue</a:t>
            </a:r>
            <a:b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br>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(Nagoya)</a:t>
            </a:r>
          </a:p>
        </p:txBody>
      </p:sp>
      <p:sp>
        <p:nvSpPr>
          <p:cNvPr id="45" name="テキスト ボックス 44">
            <a:extLst>
              <a:ext uri="{FF2B5EF4-FFF2-40B4-BE49-F238E27FC236}">
                <a16:creationId xmlns="" xmlns:a16="http://schemas.microsoft.com/office/drawing/2014/main" id="{A2AF8BFE-19E7-4D4E-89AB-AFE482602270}"/>
              </a:ext>
            </a:extLst>
          </p:cNvPr>
          <p:cNvSpPr txBox="1"/>
          <p:nvPr/>
        </p:nvSpPr>
        <p:spPr>
          <a:xfrm>
            <a:off x="3424269" y="3964545"/>
            <a:ext cx="1709097" cy="707886"/>
          </a:xfrm>
          <a:prstGeom prst="rect">
            <a:avLst/>
          </a:prstGeom>
          <a:noFill/>
        </p:spPr>
        <p:txBody>
          <a:bodyPr wrap="square" rtlCol="0">
            <a:spAutoFit/>
          </a:bodyPr>
          <a:lstStyle/>
          <a:p>
            <a:pPr algn="ctr" defTabSz="914400"/>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Y. Nakazawa</a:t>
            </a:r>
            <a:b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br>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(Ibaraki)</a:t>
            </a:r>
          </a:p>
        </p:txBody>
      </p:sp>
      <p:sp>
        <p:nvSpPr>
          <p:cNvPr id="46" name="テキスト ボックス 45">
            <a:extLst>
              <a:ext uri="{FF2B5EF4-FFF2-40B4-BE49-F238E27FC236}">
                <a16:creationId xmlns="" xmlns:a16="http://schemas.microsoft.com/office/drawing/2014/main" id="{E9BBC555-D340-4BAF-861F-365F34473E74}"/>
              </a:ext>
            </a:extLst>
          </p:cNvPr>
          <p:cNvSpPr txBox="1"/>
          <p:nvPr/>
        </p:nvSpPr>
        <p:spPr>
          <a:xfrm>
            <a:off x="-253178" y="99563"/>
            <a:ext cx="6498412" cy="646331"/>
          </a:xfrm>
          <a:prstGeom prst="rect">
            <a:avLst/>
          </a:prstGeom>
          <a:noFill/>
        </p:spPr>
        <p:txBody>
          <a:bodyPr wrap="square" rtlCol="0">
            <a:spAutoFit/>
          </a:bodyPr>
          <a:lstStyle/>
          <a:p>
            <a:pPr algn="ctr" defTabSz="914400"/>
            <a:r>
              <a:rPr lang="en-US" altLang="ja-JP"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Data taking (24</a:t>
            </a:r>
            <a:r>
              <a:rPr lang="en-US" altLang="ja-JP" sz="3600" baseline="300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th</a:t>
            </a:r>
            <a:r>
              <a:rPr lang="ja-JP" altLang="en-US"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~30</a:t>
            </a:r>
            <a:r>
              <a:rPr lang="en-US" altLang="ja-JP" sz="3600" baseline="300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th</a:t>
            </a:r>
            <a:r>
              <a:rPr lang="ja-JP" altLang="en-US"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a:t>
            </a:r>
            <a:endParaRPr lang="ja-JP" altLang="en-US" sz="3600" dirty="0">
              <a:solidFill>
                <a:srgbClr val="FF0000">
                  <a:alpha val="80000"/>
                </a:srgbClr>
              </a:solidFill>
              <a:effectLst>
                <a:glow rad="177800">
                  <a:srgbClr val="FFFFFF">
                    <a:alpha val="5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6" name="テキスト ボックス 25">
            <a:extLst>
              <a:ext uri="{FF2B5EF4-FFF2-40B4-BE49-F238E27FC236}">
                <a16:creationId xmlns="" xmlns:a16="http://schemas.microsoft.com/office/drawing/2014/main" id="{D86FEAA2-5FDC-44FA-85DE-D229F860BD90}"/>
              </a:ext>
            </a:extLst>
          </p:cNvPr>
          <p:cNvSpPr txBox="1"/>
          <p:nvPr/>
        </p:nvSpPr>
        <p:spPr>
          <a:xfrm>
            <a:off x="1493665" y="1474616"/>
            <a:ext cx="2020222" cy="707886"/>
          </a:xfrm>
          <a:prstGeom prst="rect">
            <a:avLst/>
          </a:prstGeom>
          <a:noFill/>
        </p:spPr>
        <p:txBody>
          <a:bodyPr wrap="square" rtlCol="0">
            <a:spAutoFit/>
          </a:bodyPr>
          <a:lstStyle/>
          <a:p>
            <a:pPr algn="ctr" defTabSz="914400"/>
            <a:r>
              <a:rPr lang="en-US" altLang="ja-JP"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M</a:t>
            </a:r>
            <a:r>
              <a:rPr lang="en-US" altLang="ja-JP" sz="2000" dirty="0" smtClean="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err="1" smtClean="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Otani</a:t>
            </a:r>
            <a:r>
              <a:rPr lang="en-US" altLang="ja-JP" sz="2000" dirty="0" smtClean="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rPr>
              <a:t> (KEK/J-PARC)</a:t>
            </a:r>
            <a:endParaRPr lang="ja-JP" altLang="en-US" sz="2000" dirty="0">
              <a:solidFill>
                <a:srgbClr val="FFFFFF"/>
              </a:solidFill>
              <a:effectLst>
                <a:glow rad="228600">
                  <a:srgbClr val="FF0000">
                    <a:alpha val="40000"/>
                  </a:srgb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 name="フッター プレースホルダー 1"/>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Tree>
    <p:extLst>
      <p:ext uri="{BB962C8B-B14F-4D97-AF65-F5344CB8AC3E}">
        <p14:creationId xmlns:p14="http://schemas.microsoft.com/office/powerpoint/2010/main" val="10420667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テキスト ボックス 6"/>
          <p:cNvSpPr txBox="1"/>
          <p:nvPr/>
        </p:nvSpPr>
        <p:spPr>
          <a:xfrm>
            <a:off x="1547664" y="3105834"/>
            <a:ext cx="6211957" cy="646331"/>
          </a:xfrm>
          <a:prstGeom prst="rect">
            <a:avLst/>
          </a:prstGeom>
          <a:noFill/>
        </p:spPr>
        <p:txBody>
          <a:bodyPr wrap="none" rtlCol="0">
            <a:spAutoFit/>
          </a:bodyPr>
          <a:lstStyle/>
          <a:p>
            <a:r>
              <a:rPr kumimoji="1" lang="en-US" altLang="ja-JP" sz="3600" b="1" dirty="0" smtClean="0"/>
              <a:t>Material Science with Muon</a:t>
            </a:r>
            <a:endParaRPr kumimoji="1" lang="ja-JP" altLang="en-US" sz="3600" b="1" dirty="0"/>
          </a:p>
        </p:txBody>
      </p:sp>
      <p:sp>
        <p:nvSpPr>
          <p:cNvPr id="8" name="フッター プレースホルダー 7"/>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Tree>
    <p:extLst>
      <p:ext uri="{BB962C8B-B14F-4D97-AF65-F5344CB8AC3E}">
        <p14:creationId xmlns:p14="http://schemas.microsoft.com/office/powerpoint/2010/main" val="1368992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図 53" descr="881-0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552" y="1268760"/>
            <a:ext cx="3295860" cy="2934378"/>
          </a:xfrm>
          <a:prstGeom prst="rect">
            <a:avLst/>
          </a:prstGeom>
        </p:spPr>
      </p:pic>
      <p:pic>
        <p:nvPicPr>
          <p:cNvPr id="60" name="図 5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3528" y="4005064"/>
            <a:ext cx="3143926" cy="2158436"/>
          </a:xfrm>
          <a:prstGeom prst="rect">
            <a:avLst/>
          </a:prstGeom>
        </p:spPr>
      </p:pic>
      <p:sp>
        <p:nvSpPr>
          <p:cNvPr id="4" name="正方形/長方形 3"/>
          <p:cNvSpPr/>
          <p:nvPr/>
        </p:nvSpPr>
        <p:spPr>
          <a:xfrm>
            <a:off x="0" y="0"/>
            <a:ext cx="9144000" cy="811102"/>
          </a:xfrm>
          <a:prstGeom prst="rect">
            <a:avLst/>
          </a:prstGeom>
          <a:solidFill>
            <a:srgbClr val="9A31FF"/>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fontAlgn="auto">
              <a:spcBef>
                <a:spcPts val="0"/>
              </a:spcBef>
              <a:spcAft>
                <a:spcPts val="0"/>
              </a:spcAft>
            </a:pPr>
            <a:endParaRPr lang="ja-JP" altLang="en-US" sz="3200" dirty="0">
              <a:solidFill>
                <a:prstClr val="white"/>
              </a:solidFill>
              <a:latin typeface="Arial"/>
              <a:cs typeface="Arial"/>
            </a:endParaRPr>
          </a:p>
        </p:txBody>
      </p:sp>
      <p:sp>
        <p:nvSpPr>
          <p:cNvPr id="6" name="正方形/長方形 5"/>
          <p:cNvSpPr/>
          <p:nvPr/>
        </p:nvSpPr>
        <p:spPr>
          <a:xfrm>
            <a:off x="32116" y="115420"/>
            <a:ext cx="987962" cy="555982"/>
          </a:xfrm>
          <a:prstGeom prst="rect">
            <a:avLst/>
          </a:prstGeom>
          <a:gradFill flip="none" rotWithShape="1">
            <a:gsLst>
              <a:gs pos="70000">
                <a:schemeClr val="bg1"/>
              </a:gs>
              <a:gs pos="100000">
                <a:srgbClr val="9A31FF"/>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grpSp>
        <p:nvGrpSpPr>
          <p:cNvPr id="7" name="Group 8"/>
          <p:cNvGrpSpPr>
            <a:grpSpLocks/>
          </p:cNvGrpSpPr>
          <p:nvPr/>
        </p:nvGrpSpPr>
        <p:grpSpPr bwMode="auto">
          <a:xfrm>
            <a:off x="154693" y="195323"/>
            <a:ext cx="715050" cy="358155"/>
            <a:chOff x="0" y="24"/>
            <a:chExt cx="659" cy="330"/>
          </a:xfrm>
        </p:grpSpPr>
        <p:pic>
          <p:nvPicPr>
            <p:cNvPr id="8" name="Picture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24"/>
              <a:ext cx="380" cy="328"/>
            </a:xfrm>
            <a:prstGeom prst="rect">
              <a:avLst/>
            </a:prstGeom>
            <a:noFill/>
            <a:ln w="9525">
              <a:noFill/>
              <a:miter lim="800000"/>
              <a:headEnd/>
              <a:tailEnd/>
            </a:ln>
          </p:spPr>
        </p:pic>
        <p:pic>
          <p:nvPicPr>
            <p:cNvPr id="9" name="Picture 7" descr="ロゴＡ緑"/>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5" y="277"/>
              <a:ext cx="424" cy="77"/>
            </a:xfrm>
            <a:prstGeom prst="rect">
              <a:avLst/>
            </a:prstGeom>
            <a:noFill/>
            <a:ln w="9525">
              <a:noFill/>
              <a:miter lim="800000"/>
              <a:headEnd/>
              <a:tailEnd/>
            </a:ln>
          </p:spPr>
        </p:pic>
      </p:grpSp>
      <p:sp>
        <p:nvSpPr>
          <p:cNvPr id="10" name="正方形/長方形 9"/>
          <p:cNvSpPr/>
          <p:nvPr/>
        </p:nvSpPr>
        <p:spPr>
          <a:xfrm>
            <a:off x="8248930" y="22523"/>
            <a:ext cx="889987" cy="307777"/>
          </a:xfrm>
          <a:prstGeom prst="rect">
            <a:avLst/>
          </a:prstGeom>
          <a:solidFill>
            <a:schemeClr val="bg1"/>
          </a:solidFill>
          <a:ln w="15875">
            <a:solidFill>
              <a:srgbClr val="9A31FF"/>
            </a:solidFill>
          </a:ln>
        </p:spPr>
        <p:txBody>
          <a:bodyPr wrap="none">
            <a:spAutoFit/>
          </a:bodyPr>
          <a:lstStyle/>
          <a:p>
            <a:pPr algn="ctr" defTabSz="914400" fontAlgn="auto">
              <a:spcBef>
                <a:spcPts val="0"/>
              </a:spcBef>
              <a:spcAft>
                <a:spcPts val="0"/>
              </a:spcAft>
            </a:pPr>
            <a:r>
              <a:rPr lang="en-US" altLang="ja-JP" sz="1400" b="1" dirty="0">
                <a:solidFill>
                  <a:srgbClr val="0000FF"/>
                </a:solidFill>
                <a:latin typeface="Calibri"/>
                <a:ea typeface="ＭＳ ゴシック"/>
                <a:cs typeface="ＭＳ ゴシック"/>
              </a:rPr>
              <a:t>Muon-D2</a:t>
            </a:r>
            <a:endParaRPr lang="en-US" altLang="ja-JP" sz="1000" b="1" dirty="0">
              <a:solidFill>
                <a:srgbClr val="0000FF"/>
              </a:solidFill>
              <a:latin typeface="Calibri"/>
              <a:ea typeface="ＭＳ ゴシック"/>
              <a:cs typeface="ＭＳ ゴシック"/>
            </a:endParaRPr>
          </a:p>
        </p:txBody>
      </p:sp>
      <p:sp>
        <p:nvSpPr>
          <p:cNvPr id="11" name="テキスト ボックス 1"/>
          <p:cNvSpPr txBox="1">
            <a:spLocks noChangeArrowheads="1"/>
          </p:cNvSpPr>
          <p:nvPr/>
        </p:nvSpPr>
        <p:spPr bwMode="auto">
          <a:xfrm>
            <a:off x="1592788" y="332656"/>
            <a:ext cx="6699270" cy="46166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defTabSz="914400" fontAlgn="auto">
              <a:spcBef>
                <a:spcPts val="0"/>
              </a:spcBef>
              <a:spcAft>
                <a:spcPts val="0"/>
              </a:spcAft>
            </a:pPr>
            <a:r>
              <a:rPr lang="en-US" altLang="ja-JP" dirty="0">
                <a:solidFill>
                  <a:prstClr val="white"/>
                </a:solidFill>
                <a:latin typeface="Helvetica" pitchFamily="22" charset="0"/>
                <a:ea typeface="ＭＳ ゴシック" pitchFamily="22" charset="-128"/>
                <a:cs typeface="Helvetica" pitchFamily="22" charset="0"/>
              </a:rPr>
              <a:t>Non-destructive element analysis using µ</a:t>
            </a:r>
            <a:r>
              <a:rPr lang="en-US" altLang="ja-JP" baseline="30000" dirty="0">
                <a:solidFill>
                  <a:prstClr val="white"/>
                </a:solidFill>
                <a:latin typeface="Symbol" charset="2"/>
                <a:ea typeface="ＭＳ ゴシック" pitchFamily="22" charset="-128"/>
                <a:cs typeface="Symbol" charset="2"/>
              </a:rPr>
              <a:t>-</a:t>
            </a:r>
            <a:r>
              <a:rPr lang="en-US" altLang="ja-JP" dirty="0">
                <a:solidFill>
                  <a:prstClr val="white"/>
                </a:solidFill>
                <a:latin typeface="Helvetica" pitchFamily="22" charset="0"/>
                <a:ea typeface="ＭＳ ゴシック" pitchFamily="22" charset="-128"/>
                <a:cs typeface="Helvetica" pitchFamily="22" charset="0"/>
              </a:rPr>
              <a:t> X-ray</a:t>
            </a:r>
          </a:p>
        </p:txBody>
      </p:sp>
      <p:sp>
        <p:nvSpPr>
          <p:cNvPr id="12" name="テキスト ボックス 1"/>
          <p:cNvSpPr txBox="1">
            <a:spLocks noChangeArrowheads="1"/>
          </p:cNvSpPr>
          <p:nvPr/>
        </p:nvSpPr>
        <p:spPr bwMode="auto">
          <a:xfrm>
            <a:off x="611560" y="836712"/>
            <a:ext cx="8752215" cy="400110"/>
          </a:xfrm>
          <a:prstGeom prst="rect">
            <a:avLst/>
          </a:prstGeom>
          <a:noFill/>
          <a:ln w="9525">
            <a:noFill/>
            <a:miter lim="800000"/>
            <a:headEnd/>
            <a:tailEnd/>
          </a:ln>
          <a:effectLst>
            <a:outerShdw blurRad="38100" dist="25400" dir="2700000">
              <a:srgbClr val="000000">
                <a:alpha val="43000"/>
              </a:srgbClr>
            </a:outerShdw>
          </a:effectLst>
        </p:spPr>
        <p:txBody>
          <a:bodyPr wrap="none">
            <a:prstTxWarp prst="textNoShape">
              <a:avLst/>
            </a:prstTxWarp>
            <a:spAutoFit/>
          </a:bodyPr>
          <a:lstStyle/>
          <a:p>
            <a:pPr defTabSz="914400" fontAlgn="auto">
              <a:spcBef>
                <a:spcPts val="0"/>
              </a:spcBef>
              <a:spcAft>
                <a:spcPts val="0"/>
              </a:spcAft>
            </a:pPr>
            <a:r>
              <a:rPr lang="en-US" altLang="ja-JP" sz="2000" dirty="0">
                <a:solidFill>
                  <a:srgbClr val="FF0000"/>
                </a:solidFill>
                <a:latin typeface="Helvetica" charset="0"/>
                <a:ea typeface="ＭＳ Ｐゴシック" charset="-128"/>
                <a:cs typeface="Helvetica" charset="0"/>
              </a:rPr>
              <a:t>Demonstration of bulk sensitive light-element-analysis on interstellar object </a:t>
            </a:r>
            <a:endParaRPr lang="en-US" altLang="ja-JP" sz="2000" baseline="-25000" dirty="0">
              <a:solidFill>
                <a:srgbClr val="FF0000"/>
              </a:solidFill>
              <a:latin typeface="Helvetica" charset="0"/>
              <a:ea typeface="ＭＳ Ｐゴシック" charset="-128"/>
              <a:cs typeface="Helvetica" charset="0"/>
            </a:endParaRPr>
          </a:p>
        </p:txBody>
      </p:sp>
      <p:pic>
        <p:nvPicPr>
          <p:cNvPr id="63" name="図 62" descr="文書名 -srep05072.pd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95936" y="3861048"/>
            <a:ext cx="4436056" cy="2669089"/>
          </a:xfrm>
          <a:prstGeom prst="rect">
            <a:avLst/>
          </a:prstGeom>
        </p:spPr>
      </p:pic>
      <p:sp>
        <p:nvSpPr>
          <p:cNvPr id="64" name="角丸四角形 63"/>
          <p:cNvSpPr/>
          <p:nvPr/>
        </p:nvSpPr>
        <p:spPr>
          <a:xfrm>
            <a:off x="107950" y="6165850"/>
            <a:ext cx="8928100" cy="576263"/>
          </a:xfrm>
          <a:prstGeom prst="roundRect">
            <a:avLst/>
          </a:prstGeom>
          <a:gradFill flip="none" rotWithShape="1">
            <a:gsLst>
              <a:gs pos="0">
                <a:schemeClr val="bg1"/>
              </a:gs>
              <a:gs pos="100000">
                <a:srgbClr val="BDBEEF"/>
              </a:gs>
            </a:gsLst>
            <a:path path="rect">
              <a:fillToRect l="50000" t="50000" r="50000" b="50000"/>
            </a:path>
            <a:tileRect/>
          </a:gradFill>
          <a:ln>
            <a:noFill/>
          </a:ln>
          <a:effectLst>
            <a:outerShdw blurRad="50800" dist="50800" dir="2700000" algn="tl" rotWithShape="0">
              <a:srgbClr val="000000">
                <a:alpha val="43000"/>
              </a:srgbClr>
            </a:outerShdw>
          </a:effectLst>
        </p:spPr>
        <p:style>
          <a:lnRef idx="2">
            <a:schemeClr val="accent1"/>
          </a:lnRef>
          <a:fillRef idx="1">
            <a:schemeClr val="lt1"/>
          </a:fillRef>
          <a:effectRef idx="0">
            <a:schemeClr val="accent1"/>
          </a:effectRef>
          <a:fontRef idx="minor">
            <a:schemeClr val="dk1"/>
          </a:fontRef>
        </p:style>
        <p:txBody>
          <a:bodyPr lIns="91388" tIns="45694" rIns="91388" bIns="45694" anchor="ctr"/>
          <a:lstStyle/>
          <a:p>
            <a:pPr algn="just" defTabSz="914400" fontAlgn="auto">
              <a:spcBef>
                <a:spcPts val="0"/>
              </a:spcBef>
              <a:spcAft>
                <a:spcPts val="0"/>
              </a:spcAft>
              <a:defRPr/>
            </a:pPr>
            <a:r>
              <a:rPr lang="en-US" altLang="ja-JP" sz="1600" dirty="0">
                <a:solidFill>
                  <a:prstClr val="black"/>
                </a:solidFill>
              </a:rPr>
              <a:t>K. Terada, K. </a:t>
            </a:r>
            <a:r>
              <a:rPr lang="en-US" altLang="ja-JP" sz="1600" dirty="0" err="1">
                <a:solidFill>
                  <a:prstClr val="black"/>
                </a:solidFill>
              </a:rPr>
              <a:t>Ninomiya</a:t>
            </a:r>
            <a:r>
              <a:rPr lang="en-US" altLang="ja-JP" sz="1600" dirty="0">
                <a:solidFill>
                  <a:prstClr val="black"/>
                </a:solidFill>
              </a:rPr>
              <a:t>, T. </a:t>
            </a:r>
            <a:r>
              <a:rPr lang="en-US" altLang="ja-JP" sz="1600" dirty="0" err="1">
                <a:solidFill>
                  <a:prstClr val="black"/>
                </a:solidFill>
              </a:rPr>
              <a:t>Osawa</a:t>
            </a:r>
            <a:r>
              <a:rPr lang="en-US" altLang="ja-JP" sz="1600" dirty="0">
                <a:solidFill>
                  <a:prstClr val="black"/>
                </a:solidFill>
              </a:rPr>
              <a:t>, S. Tachibana, Y. Miyake, M. K. Kubo, N. Kawamura,</a:t>
            </a:r>
          </a:p>
          <a:p>
            <a:pPr algn="just" defTabSz="914400" fontAlgn="auto">
              <a:spcBef>
                <a:spcPts val="0"/>
              </a:spcBef>
              <a:spcAft>
                <a:spcPts val="0"/>
              </a:spcAft>
              <a:defRPr/>
            </a:pPr>
            <a:r>
              <a:rPr lang="en-US" altLang="ja-JP" sz="1600" dirty="0">
                <a:solidFill>
                  <a:prstClr val="black"/>
                </a:solidFill>
              </a:rPr>
              <a:t>W. </a:t>
            </a:r>
            <a:r>
              <a:rPr lang="en-US" altLang="ja-JP" sz="1600" dirty="0" err="1">
                <a:solidFill>
                  <a:prstClr val="black"/>
                </a:solidFill>
              </a:rPr>
              <a:t>Higemoto</a:t>
            </a:r>
            <a:r>
              <a:rPr lang="en-US" altLang="ja-JP" sz="1600" dirty="0">
                <a:solidFill>
                  <a:prstClr val="black"/>
                </a:solidFill>
              </a:rPr>
              <a:t>, A. </a:t>
            </a:r>
            <a:r>
              <a:rPr lang="en-US" altLang="ja-JP" sz="1600" dirty="0" err="1">
                <a:solidFill>
                  <a:prstClr val="black"/>
                </a:solidFill>
              </a:rPr>
              <a:t>Tsuchiyama</a:t>
            </a:r>
            <a:r>
              <a:rPr lang="en-US" altLang="ja-JP" sz="1600" dirty="0">
                <a:solidFill>
                  <a:prstClr val="black"/>
                </a:solidFill>
              </a:rPr>
              <a:t>, M. </a:t>
            </a:r>
            <a:r>
              <a:rPr lang="en-US" altLang="ja-JP" sz="1600" dirty="0" err="1">
                <a:solidFill>
                  <a:prstClr val="black"/>
                </a:solidFill>
              </a:rPr>
              <a:t>Ebihara</a:t>
            </a:r>
            <a:r>
              <a:rPr lang="en-US" altLang="ja-JP" sz="1600" dirty="0">
                <a:solidFill>
                  <a:prstClr val="black"/>
                </a:solidFill>
              </a:rPr>
              <a:t> &amp; M. </a:t>
            </a:r>
            <a:r>
              <a:rPr lang="en-US" altLang="ja-JP" sz="1600" dirty="0" err="1">
                <a:solidFill>
                  <a:prstClr val="black"/>
                </a:solidFill>
              </a:rPr>
              <a:t>Uesugi</a:t>
            </a:r>
            <a:r>
              <a:rPr lang="en-US" altLang="ja-JP" sz="1600" dirty="0">
                <a:solidFill>
                  <a:prstClr val="black"/>
                </a:solidFill>
              </a:rPr>
              <a:t>, Sci. Rep. </a:t>
            </a:r>
            <a:r>
              <a:rPr lang="en-US" altLang="ja-JP" sz="1600" b="1" dirty="0">
                <a:solidFill>
                  <a:prstClr val="black"/>
                </a:solidFill>
              </a:rPr>
              <a:t>4</a:t>
            </a:r>
            <a:r>
              <a:rPr lang="en-US" altLang="ja-JP" sz="1600" dirty="0">
                <a:solidFill>
                  <a:prstClr val="black"/>
                </a:solidFill>
              </a:rPr>
              <a:t>, 5072 (2014).</a:t>
            </a:r>
          </a:p>
        </p:txBody>
      </p:sp>
      <p:sp>
        <p:nvSpPr>
          <p:cNvPr id="65" name="テキスト ボックス 5"/>
          <p:cNvSpPr txBox="1">
            <a:spLocks noChangeArrowheads="1"/>
          </p:cNvSpPr>
          <p:nvPr/>
        </p:nvSpPr>
        <p:spPr bwMode="auto">
          <a:xfrm>
            <a:off x="3995936" y="1556792"/>
            <a:ext cx="4681215" cy="203127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37931725" indent="-37474525">
              <a:defRPr kumimoji="1" sz="2000">
                <a:solidFill>
                  <a:schemeClr val="tx1"/>
                </a:solidFill>
                <a:latin typeface="Times New Roman" charset="0"/>
                <a:ea typeface="ＭＳ Ｐゴシック" charset="0"/>
              </a:defRPr>
            </a:lvl2pPr>
            <a:lvl3pPr>
              <a:defRPr kumimoji="1" sz="2000">
                <a:solidFill>
                  <a:schemeClr val="tx1"/>
                </a:solidFill>
                <a:latin typeface="Times New Roman" charset="0"/>
                <a:ea typeface="ＭＳ Ｐゴシック" charset="0"/>
              </a:defRPr>
            </a:lvl3pPr>
            <a:lvl4pPr>
              <a:defRPr kumimoji="1" sz="2000">
                <a:solidFill>
                  <a:schemeClr val="tx1"/>
                </a:solidFill>
                <a:latin typeface="Times New Roman" charset="0"/>
                <a:ea typeface="ＭＳ Ｐゴシック" charset="0"/>
              </a:defRPr>
            </a:lvl4pPr>
            <a:lvl5pPr>
              <a:defRPr kumimoji="1" sz="2000">
                <a:solidFill>
                  <a:schemeClr val="tx1"/>
                </a:solidFill>
                <a:latin typeface="Times New Roman" charset="0"/>
                <a:ea typeface="ＭＳ Ｐゴシック" charset="0"/>
              </a:defRPr>
            </a:lvl5pPr>
            <a:lvl6pPr marL="457200" fontAlgn="base">
              <a:spcBef>
                <a:spcPct val="0"/>
              </a:spcBef>
              <a:spcAft>
                <a:spcPct val="0"/>
              </a:spcAft>
              <a:defRPr kumimoji="1" sz="2000">
                <a:solidFill>
                  <a:schemeClr val="tx1"/>
                </a:solidFill>
                <a:latin typeface="Times New Roman" charset="0"/>
                <a:ea typeface="ＭＳ Ｐゴシック" charset="0"/>
              </a:defRPr>
            </a:lvl6pPr>
            <a:lvl7pPr marL="914400" fontAlgn="base">
              <a:spcBef>
                <a:spcPct val="0"/>
              </a:spcBef>
              <a:spcAft>
                <a:spcPct val="0"/>
              </a:spcAft>
              <a:defRPr kumimoji="1" sz="2000">
                <a:solidFill>
                  <a:schemeClr val="tx1"/>
                </a:solidFill>
                <a:latin typeface="Times New Roman" charset="0"/>
                <a:ea typeface="ＭＳ Ｐゴシック" charset="0"/>
              </a:defRPr>
            </a:lvl7pPr>
            <a:lvl8pPr marL="1371600" fontAlgn="base">
              <a:spcBef>
                <a:spcPct val="0"/>
              </a:spcBef>
              <a:spcAft>
                <a:spcPct val="0"/>
              </a:spcAft>
              <a:defRPr kumimoji="1" sz="2000">
                <a:solidFill>
                  <a:schemeClr val="tx1"/>
                </a:solidFill>
                <a:latin typeface="Times New Roman" charset="0"/>
                <a:ea typeface="ＭＳ Ｐゴシック" charset="0"/>
              </a:defRPr>
            </a:lvl8pPr>
            <a:lvl9pPr marL="1828800" fontAlgn="base">
              <a:spcBef>
                <a:spcPct val="0"/>
              </a:spcBef>
              <a:spcAft>
                <a:spcPct val="0"/>
              </a:spcAft>
              <a:defRPr kumimoji="1" sz="2000">
                <a:solidFill>
                  <a:schemeClr val="tx1"/>
                </a:solidFill>
                <a:latin typeface="Times New Roman" charset="0"/>
                <a:ea typeface="ＭＳ Ｐゴシック" charset="0"/>
              </a:defRPr>
            </a:lvl9pPr>
          </a:lstStyle>
          <a:p>
            <a:pPr algn="just" defTabSz="914400" fontAlgn="auto">
              <a:spcBef>
                <a:spcPts val="0"/>
              </a:spcBef>
              <a:spcAft>
                <a:spcPts val="0"/>
              </a:spcAft>
              <a:buClr>
                <a:srgbClr val="3333FF"/>
              </a:buClr>
              <a:defRPr/>
            </a:pPr>
            <a:r>
              <a:rPr lang="en-US" altLang="ja-JP" sz="1800" dirty="0">
                <a:solidFill>
                  <a:srgbClr val="000000"/>
                </a:solidFill>
                <a:cs typeface="Times New Roman" charset="0"/>
              </a:rPr>
              <a:t>It is demonstrated on a carbon-rich meteorite that the element-specific </a:t>
            </a:r>
            <a:r>
              <a:rPr lang="en-US" altLang="ja-JP" sz="1800" dirty="0" err="1">
                <a:solidFill>
                  <a:srgbClr val="000000"/>
                </a:solidFill>
                <a:cs typeface="Times New Roman" charset="0"/>
              </a:rPr>
              <a:t>muonic</a:t>
            </a:r>
            <a:r>
              <a:rPr lang="en-US" altLang="ja-JP" sz="1800" dirty="0">
                <a:solidFill>
                  <a:srgbClr val="000000"/>
                </a:solidFill>
                <a:cs typeface="Times New Roman" charset="0"/>
              </a:rPr>
              <a:t> X-ray spectroscopy can provide information on the content of light elements deep within the specimen, paving a path to the application of the technique to the specimens brought back by the  “</a:t>
            </a:r>
            <a:r>
              <a:rPr lang="en-US" altLang="ja-JP" sz="1800" dirty="0" err="1">
                <a:solidFill>
                  <a:srgbClr val="000000"/>
                </a:solidFill>
                <a:cs typeface="Times New Roman" charset="0"/>
              </a:rPr>
              <a:t>Hyabusa</a:t>
            </a:r>
            <a:r>
              <a:rPr lang="en-US" altLang="ja-JP" sz="1800" dirty="0">
                <a:solidFill>
                  <a:srgbClr val="000000"/>
                </a:solidFill>
                <a:cs typeface="Times New Roman" charset="0"/>
              </a:rPr>
              <a:t> II” mission in the future.</a:t>
            </a:r>
            <a:endParaRPr lang="ja-JP" altLang="en-US" sz="1800" dirty="0">
              <a:solidFill>
                <a:srgbClr val="000000"/>
              </a:solidFill>
              <a:cs typeface="Times New Roman" charset="0"/>
            </a:endParaRPr>
          </a:p>
        </p:txBody>
      </p: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726635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p:cNvPicPr/>
          <p:nvPr/>
        </p:nvPicPr>
        <p:blipFill>
          <a:blip r:embed="rId3" cstate="screen">
            <a:extLst>
              <a:ext uri="{28A0092B-C50C-407E-A947-70E740481C1C}">
                <a14:useLocalDpi xmlns:a14="http://schemas.microsoft.com/office/drawing/2010/main"/>
              </a:ext>
            </a:extLst>
          </a:blip>
          <a:stretch>
            <a:fillRect/>
          </a:stretch>
        </p:blipFill>
        <p:spPr>
          <a:xfrm>
            <a:off x="5211658" y="2996952"/>
            <a:ext cx="3932342" cy="3312368"/>
          </a:xfrm>
          <a:prstGeom prst="rect">
            <a:avLst/>
          </a:prstGeom>
        </p:spPr>
      </p:pic>
      <p:pic>
        <p:nvPicPr>
          <p:cNvPr id="8" name="図 7"/>
          <p:cNvPicPr/>
          <p:nvPr/>
        </p:nvPicPr>
        <p:blipFill>
          <a:blip r:embed="rId4" cstate="screen">
            <a:extLst>
              <a:ext uri="{28A0092B-C50C-407E-A947-70E740481C1C}">
                <a14:useLocalDpi xmlns:a14="http://schemas.microsoft.com/office/drawing/2010/main"/>
              </a:ext>
            </a:extLst>
          </a:blip>
          <a:stretch>
            <a:fillRect/>
          </a:stretch>
        </p:blipFill>
        <p:spPr>
          <a:xfrm>
            <a:off x="119060" y="3144248"/>
            <a:ext cx="3469356" cy="1496214"/>
          </a:xfrm>
          <a:prstGeom prst="rect">
            <a:avLst/>
          </a:prstGeom>
        </p:spPr>
      </p:pic>
      <p:pic>
        <p:nvPicPr>
          <p:cNvPr id="7" name="図 6"/>
          <p:cNvPicPr/>
          <p:nvPr/>
        </p:nvPicPr>
        <p:blipFill rotWithShape="1">
          <a:blip r:embed="rId5" cstate="screen">
            <a:extLst>
              <a:ext uri="{28A0092B-C50C-407E-A947-70E740481C1C}">
                <a14:useLocalDpi xmlns:a14="http://schemas.microsoft.com/office/drawing/2010/main"/>
              </a:ext>
            </a:extLst>
          </a:blip>
          <a:srcRect/>
          <a:stretch/>
        </p:blipFill>
        <p:spPr>
          <a:xfrm>
            <a:off x="3851920" y="3068960"/>
            <a:ext cx="1252948" cy="3025533"/>
          </a:xfrm>
          <a:prstGeom prst="rect">
            <a:avLst/>
          </a:prstGeom>
        </p:spPr>
      </p:pic>
      <p:sp>
        <p:nvSpPr>
          <p:cNvPr id="10" name="テキスト ボックス 9"/>
          <p:cNvSpPr txBox="1"/>
          <p:nvPr/>
        </p:nvSpPr>
        <p:spPr>
          <a:xfrm>
            <a:off x="3851920" y="2996952"/>
            <a:ext cx="750125" cy="338554"/>
          </a:xfrm>
          <a:prstGeom prst="rect">
            <a:avLst/>
          </a:prstGeom>
          <a:noFill/>
        </p:spPr>
        <p:txBody>
          <a:bodyPr wrap="none" rtlCol="0">
            <a:spAutoFit/>
          </a:bodyPr>
          <a:lstStyle/>
          <a:p>
            <a:pPr defTabSz="914400" fontAlgn="auto">
              <a:spcBef>
                <a:spcPts val="0"/>
              </a:spcBef>
              <a:spcAft>
                <a:spcPts val="0"/>
              </a:spcAft>
            </a:pPr>
            <a:r>
              <a:rPr lang="en-US" altLang="ja-JP" sz="1600" dirty="0">
                <a:solidFill>
                  <a:prstClr val="black"/>
                </a:solidFill>
                <a:latin typeface="Calibri"/>
                <a:ea typeface="ＭＳ Ｐゴシック"/>
                <a:cs typeface=""/>
              </a:rPr>
              <a:t>Quartz</a:t>
            </a:r>
            <a:endParaRPr lang="ja-JP" altLang="en-US" sz="1600" dirty="0">
              <a:solidFill>
                <a:prstClr val="black"/>
              </a:solidFill>
              <a:latin typeface="Calibri"/>
              <a:ea typeface="ＭＳ Ｐゴシック"/>
              <a:cs typeface=""/>
            </a:endParaRPr>
          </a:p>
        </p:txBody>
      </p:sp>
      <p:sp>
        <p:nvSpPr>
          <p:cNvPr id="13" name="左矢印 12"/>
          <p:cNvSpPr/>
          <p:nvPr/>
        </p:nvSpPr>
        <p:spPr>
          <a:xfrm>
            <a:off x="5148064" y="3717032"/>
            <a:ext cx="360040" cy="43204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a:solidFill>
                <a:prstClr val="white"/>
              </a:solidFill>
            </a:endParaRPr>
          </a:p>
        </p:txBody>
      </p:sp>
      <p:sp>
        <p:nvSpPr>
          <p:cNvPr id="14" name="左矢印 13"/>
          <p:cNvSpPr/>
          <p:nvPr/>
        </p:nvSpPr>
        <p:spPr>
          <a:xfrm>
            <a:off x="5148064" y="5157192"/>
            <a:ext cx="360040" cy="43204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a:solidFill>
                <a:prstClr val="white"/>
              </a:solidFill>
            </a:endParaRPr>
          </a:p>
        </p:txBody>
      </p:sp>
      <p:sp>
        <p:nvSpPr>
          <p:cNvPr id="6" name="テキスト ボックス 5"/>
          <p:cNvSpPr txBox="1"/>
          <p:nvPr/>
        </p:nvSpPr>
        <p:spPr>
          <a:xfrm>
            <a:off x="3779912" y="6309320"/>
            <a:ext cx="5002729" cy="369332"/>
          </a:xfrm>
          <a:prstGeom prst="rect">
            <a:avLst/>
          </a:prstGeom>
          <a:noFill/>
        </p:spPr>
        <p:txBody>
          <a:bodyPr wrap="none" rtlCol="0">
            <a:spAutoFit/>
          </a:bodyPr>
          <a:lstStyle/>
          <a:p>
            <a:pPr defTabSz="914400" fontAlgn="auto">
              <a:spcBef>
                <a:spcPts val="0"/>
              </a:spcBef>
              <a:spcAft>
                <a:spcPts val="0"/>
              </a:spcAft>
            </a:pPr>
            <a:r>
              <a:rPr lang="en-US" altLang="ja-JP" sz="1800" dirty="0">
                <a:solidFill>
                  <a:prstClr val="black"/>
                </a:solidFill>
                <a:latin typeface="Calibri"/>
                <a:ea typeface="ＭＳ Ｐゴシック"/>
                <a:cs typeface=""/>
              </a:rPr>
              <a:t>N.</a:t>
            </a:r>
            <a:r>
              <a:rPr lang="ja-JP" altLang="en-US" sz="1800" dirty="0">
                <a:solidFill>
                  <a:prstClr val="black"/>
                </a:solidFill>
                <a:latin typeface="Calibri"/>
                <a:ea typeface="ＭＳ Ｐゴシック"/>
                <a:cs typeface=""/>
              </a:rPr>
              <a:t> </a:t>
            </a:r>
            <a:r>
              <a:rPr lang="en-US" altLang="ja-JP" sz="1800" dirty="0" err="1">
                <a:solidFill>
                  <a:prstClr val="black"/>
                </a:solidFill>
                <a:latin typeface="Calibri"/>
                <a:ea typeface="ＭＳ Ｐゴシック"/>
                <a:cs typeface=""/>
              </a:rPr>
              <a:t>Funamori</a:t>
            </a:r>
            <a:r>
              <a:rPr lang="ja-JP" altLang="en-US" sz="1800" dirty="0">
                <a:solidFill>
                  <a:prstClr val="black"/>
                </a:solidFill>
                <a:latin typeface="Calibri"/>
                <a:ea typeface="ＭＳ Ｐゴシック"/>
                <a:cs typeface=""/>
              </a:rPr>
              <a:t> </a:t>
            </a:r>
            <a:r>
              <a:rPr lang="en-US" altLang="ja-JP" sz="1800" i="1" dirty="0">
                <a:solidFill>
                  <a:prstClr val="black"/>
                </a:solidFill>
                <a:latin typeface="Calibri"/>
                <a:ea typeface="ＭＳ Ｐゴシック"/>
                <a:cs typeface=""/>
              </a:rPr>
              <a:t>et</a:t>
            </a:r>
            <a:r>
              <a:rPr lang="ja-JP" altLang="en-US" sz="1800" i="1" dirty="0">
                <a:solidFill>
                  <a:prstClr val="black"/>
                </a:solidFill>
                <a:latin typeface="Calibri"/>
                <a:ea typeface="ＭＳ Ｐゴシック"/>
                <a:cs typeface=""/>
              </a:rPr>
              <a:t> </a:t>
            </a:r>
            <a:r>
              <a:rPr lang="en-US" altLang="ja-JP" sz="1800" i="1" dirty="0">
                <a:solidFill>
                  <a:prstClr val="black"/>
                </a:solidFill>
                <a:latin typeface="Calibri"/>
                <a:ea typeface="ＭＳ Ｐゴシック"/>
                <a:cs typeface=""/>
              </a:rPr>
              <a:t>al.</a:t>
            </a:r>
            <a:r>
              <a:rPr lang="en-US" altLang="ja-JP" sz="1800" dirty="0">
                <a:solidFill>
                  <a:prstClr val="black"/>
                </a:solidFill>
                <a:latin typeface="Calibri"/>
                <a:ea typeface="ＭＳ Ｐゴシック"/>
                <a:cs typeface=""/>
              </a:rPr>
              <a:t>,</a:t>
            </a:r>
            <a:r>
              <a:rPr lang="ja-JP" altLang="en-US" sz="1800" dirty="0">
                <a:solidFill>
                  <a:prstClr val="black"/>
                </a:solidFill>
                <a:latin typeface="Calibri"/>
                <a:ea typeface="ＭＳ Ｐゴシック"/>
                <a:cs typeface=""/>
              </a:rPr>
              <a:t> </a:t>
            </a:r>
            <a:r>
              <a:rPr lang="en-US" altLang="ja-JP" sz="1800" dirty="0">
                <a:solidFill>
                  <a:prstClr val="black"/>
                </a:solidFill>
                <a:latin typeface="Calibri"/>
                <a:ea typeface="ＭＳ Ｐゴシック"/>
                <a:cs typeface=""/>
              </a:rPr>
              <a:t>Scientific Reports </a:t>
            </a:r>
            <a:r>
              <a:rPr lang="en-US" altLang="ja-JP" sz="1800" b="1" dirty="0">
                <a:solidFill>
                  <a:prstClr val="black"/>
                </a:solidFill>
                <a:latin typeface="Calibri"/>
                <a:ea typeface="ＭＳ Ｐゴシック"/>
                <a:cs typeface=""/>
              </a:rPr>
              <a:t>5</a:t>
            </a:r>
            <a:r>
              <a:rPr lang="en-US" altLang="ja-JP" sz="1800" dirty="0">
                <a:solidFill>
                  <a:prstClr val="black"/>
                </a:solidFill>
                <a:latin typeface="Calibri"/>
                <a:ea typeface="ＭＳ Ｐゴシック"/>
                <a:cs typeface=""/>
              </a:rPr>
              <a:t>, 8437 (2015)</a:t>
            </a:r>
            <a:endParaRPr lang="ja-JP" altLang="en-US" sz="1800" dirty="0">
              <a:solidFill>
                <a:prstClr val="black"/>
              </a:solidFill>
              <a:latin typeface="Calibri"/>
              <a:ea typeface="ＭＳ Ｐゴシック"/>
              <a:cs typeface=""/>
            </a:endParaRPr>
          </a:p>
        </p:txBody>
      </p:sp>
      <p:sp>
        <p:nvSpPr>
          <p:cNvPr id="16" name="テキスト ボックス 15"/>
          <p:cNvSpPr txBox="1"/>
          <p:nvPr/>
        </p:nvSpPr>
        <p:spPr>
          <a:xfrm>
            <a:off x="241085" y="1389921"/>
            <a:ext cx="8618909" cy="2031325"/>
          </a:xfrm>
          <a:prstGeom prst="rect">
            <a:avLst/>
          </a:prstGeom>
          <a:noFill/>
        </p:spPr>
        <p:txBody>
          <a:bodyPr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a:cs typeface=""/>
              </a:rPr>
              <a:t>◆ Implanted </a:t>
            </a:r>
            <a:r>
              <a:rPr lang="en-US" altLang="ja-JP" sz="1800" dirty="0" err="1">
                <a:solidFill>
                  <a:prstClr val="black"/>
                </a:solidFill>
                <a:latin typeface="Calibri"/>
                <a:ea typeface="ＭＳ Ｐゴシック" charset="-128"/>
                <a:cs typeface=""/>
              </a:rPr>
              <a:t>muon</a:t>
            </a:r>
            <a:r>
              <a:rPr lang="en-US" altLang="ja-JP" sz="1800" dirty="0">
                <a:solidFill>
                  <a:prstClr val="black"/>
                </a:solidFill>
                <a:latin typeface="Calibri"/>
                <a:ea typeface="ＭＳ Ｐゴシック" charset="-128"/>
                <a:cs typeface=""/>
              </a:rPr>
              <a:t> has been found to be in a neutral atomic state (“</a:t>
            </a:r>
            <a:r>
              <a:rPr lang="en-US" altLang="ja-JP" sz="1800" dirty="0" err="1">
                <a:solidFill>
                  <a:prstClr val="black"/>
                </a:solidFill>
                <a:latin typeface="Calibri"/>
                <a:ea typeface="ＭＳ Ｐゴシック" charset="-128"/>
                <a:cs typeface=""/>
              </a:rPr>
              <a:t>muonium</a:t>
            </a:r>
            <a:r>
              <a:rPr lang="en-US" altLang="ja-JP" sz="1800" dirty="0">
                <a:solidFill>
                  <a:prstClr val="black"/>
                </a:solidFill>
                <a:latin typeface="Calibri"/>
                <a:ea typeface="ＭＳ Ｐゴシック" charset="-128"/>
                <a:cs typeface=""/>
              </a:rPr>
              <a:t>”) in </a:t>
            </a:r>
            <a:r>
              <a:rPr lang="en-US" altLang="ja-JP" sz="1800" dirty="0" err="1">
                <a:solidFill>
                  <a:prstClr val="black"/>
                </a:solidFill>
                <a:latin typeface="Calibri"/>
                <a:ea typeface="ＭＳ Ｐゴシック" charset="-128"/>
                <a:cs typeface=""/>
              </a:rPr>
              <a:t>Stishovite</a:t>
            </a:r>
            <a:r>
              <a:rPr lang="en-US" altLang="ja-JP" sz="1800" dirty="0">
                <a:solidFill>
                  <a:prstClr val="black"/>
                </a:solidFill>
                <a:latin typeface="Calibri"/>
                <a:ea typeface="ＭＳ Ｐゴシック" charset="-128"/>
                <a:cs typeface=""/>
              </a:rPr>
              <a:t> that is present in the lower Mantle.</a:t>
            </a:r>
            <a:endParaRPr lang="ja-JP" altLang="en-US" sz="1800" dirty="0">
              <a:solidFill>
                <a:prstClr val="black"/>
              </a:solidFill>
              <a:latin typeface="Calibri"/>
              <a:ea typeface="ＭＳ Ｐゴシック"/>
              <a:cs typeface=""/>
            </a:endParaRPr>
          </a:p>
          <a:p>
            <a:pPr defTabSz="914400" fontAlgn="auto">
              <a:spcBef>
                <a:spcPts val="0"/>
              </a:spcBef>
              <a:spcAft>
                <a:spcPts val="0"/>
              </a:spcAft>
            </a:pPr>
            <a:r>
              <a:rPr lang="en-US" altLang="ja-JP" sz="1800" dirty="0">
                <a:solidFill>
                  <a:prstClr val="black"/>
                </a:solidFill>
                <a:latin typeface="Calibri"/>
                <a:ea typeface="ＭＳ Ｐゴシック"/>
                <a:cs typeface=""/>
              </a:rPr>
              <a:t>◆ Because implanted </a:t>
            </a:r>
            <a:r>
              <a:rPr lang="en-US" altLang="ja-JP" sz="1800" dirty="0" err="1">
                <a:solidFill>
                  <a:prstClr val="black"/>
                </a:solidFill>
                <a:latin typeface="Calibri"/>
                <a:ea typeface="ＭＳ Ｐゴシック"/>
                <a:cs typeface=""/>
              </a:rPr>
              <a:t>muon</a:t>
            </a:r>
            <a:r>
              <a:rPr lang="en-US" altLang="ja-JP" sz="1800" dirty="0">
                <a:solidFill>
                  <a:prstClr val="black"/>
                </a:solidFill>
                <a:latin typeface="Calibri"/>
                <a:ea typeface="ＭＳ Ｐゴシック"/>
                <a:cs typeface=""/>
              </a:rPr>
              <a:t> simulates electronic state of </a:t>
            </a:r>
            <a:r>
              <a:rPr lang="en-US" altLang="ja-JP" sz="1800" dirty="0">
                <a:solidFill>
                  <a:srgbClr val="0000FF"/>
                </a:solidFill>
                <a:latin typeface="Calibri"/>
                <a:ea typeface="ＭＳ Ｐゴシック"/>
                <a:cs typeface=""/>
              </a:rPr>
              <a:t>interstitial hydrogen in matter</a:t>
            </a:r>
            <a:r>
              <a:rPr lang="en-US" altLang="ja-JP" sz="1800" dirty="0">
                <a:solidFill>
                  <a:prstClr val="black"/>
                </a:solidFill>
                <a:latin typeface="Calibri"/>
                <a:ea typeface="ＭＳ Ｐゴシック"/>
                <a:cs typeface=""/>
              </a:rPr>
              <a:t>, the observation suggests that </a:t>
            </a:r>
            <a:r>
              <a:rPr lang="en-US" altLang="ja-JP" sz="1800" dirty="0">
                <a:solidFill>
                  <a:srgbClr val="0000FF"/>
                </a:solidFill>
                <a:latin typeface="Calibri"/>
                <a:ea typeface="ＭＳ Ｐゴシック"/>
                <a:cs typeface=""/>
              </a:rPr>
              <a:t>hydrogen can exist as neutral atom at the interstitial sites in the lower mantle</a:t>
            </a:r>
            <a:r>
              <a:rPr lang="en-US" altLang="ja-JP" sz="1800" dirty="0">
                <a:solidFill>
                  <a:prstClr val="black"/>
                </a:solidFill>
                <a:latin typeface="Calibri"/>
                <a:ea typeface="ＭＳ Ｐゴシック"/>
                <a:cs typeface=""/>
              </a:rPr>
              <a:t>, contrary to the current consensus that </a:t>
            </a:r>
            <a:r>
              <a:rPr lang="en-US" altLang="en-US" sz="1800" dirty="0">
                <a:solidFill>
                  <a:prstClr val="black"/>
                </a:solidFill>
                <a:latin typeface="Calibri"/>
                <a:ea typeface="ＭＳ Ｐゴシック"/>
                <a:cs typeface=""/>
              </a:rPr>
              <a:t>hydrogen would be present only as water (H</a:t>
            </a:r>
            <a:r>
              <a:rPr lang="en-US" altLang="en-US" sz="1800" baseline="30000" dirty="0">
                <a:solidFill>
                  <a:prstClr val="black"/>
                </a:solidFill>
                <a:latin typeface="Calibri"/>
                <a:ea typeface="ＭＳ Ｐゴシック"/>
                <a:cs typeface=""/>
              </a:rPr>
              <a:t>+</a:t>
            </a:r>
            <a:r>
              <a:rPr lang="en-US" altLang="en-US" sz="1800" dirty="0">
                <a:solidFill>
                  <a:prstClr val="black"/>
                </a:solidFill>
                <a:latin typeface="Calibri"/>
                <a:ea typeface="ＭＳ Ｐゴシック"/>
                <a:cs typeface=""/>
              </a:rPr>
              <a:t> and OH</a:t>
            </a:r>
            <a:r>
              <a:rPr lang="en-US" altLang="en-US" sz="1800" baseline="30000" dirty="0">
                <a:solidFill>
                  <a:prstClr val="black"/>
                </a:solidFill>
                <a:latin typeface="Calibri"/>
                <a:ea typeface="ＭＳ Ｐゴシック"/>
                <a:cs typeface=""/>
              </a:rPr>
              <a:t>-</a:t>
            </a:r>
            <a:r>
              <a:rPr lang="en-US" altLang="en-US" sz="1800" dirty="0">
                <a:solidFill>
                  <a:prstClr val="black"/>
                </a:solidFill>
                <a:latin typeface="Calibri"/>
                <a:ea typeface="ＭＳ Ｐゴシック"/>
                <a:cs typeface=""/>
              </a:rPr>
              <a:t>) at substitution sites.</a:t>
            </a:r>
            <a:endParaRPr lang="ja-JP" altLang="en-US" sz="1800" dirty="0">
              <a:solidFill>
                <a:prstClr val="black"/>
              </a:solidFill>
              <a:latin typeface="Calibri"/>
              <a:ea typeface="ＭＳ Ｐゴシック"/>
              <a:cs typeface=""/>
            </a:endParaRPr>
          </a:p>
          <a:p>
            <a:pPr defTabSz="914400" fontAlgn="auto">
              <a:spcBef>
                <a:spcPts val="0"/>
              </a:spcBef>
              <a:spcAft>
                <a:spcPts val="0"/>
              </a:spcAft>
            </a:pPr>
            <a:endParaRPr lang="ja-JP" altLang="en-US" sz="1800" dirty="0">
              <a:solidFill>
                <a:prstClr val="black"/>
              </a:solidFill>
              <a:latin typeface="Calibri"/>
              <a:ea typeface="ＭＳ Ｐゴシック"/>
              <a:cs typeface=""/>
            </a:endParaRPr>
          </a:p>
        </p:txBody>
      </p:sp>
      <p:cxnSp>
        <p:nvCxnSpPr>
          <p:cNvPr id="18" name="カギ線コネクタ 17"/>
          <p:cNvCxnSpPr/>
          <p:nvPr/>
        </p:nvCxnSpPr>
        <p:spPr>
          <a:xfrm rot="16200000" flipV="1">
            <a:off x="3193358" y="4138590"/>
            <a:ext cx="1264834" cy="772370"/>
          </a:xfrm>
          <a:prstGeom prst="bentConnector3">
            <a:avLst>
              <a:gd name="adj1" fmla="val 50000"/>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1" name="テキスト ボックス 10"/>
          <p:cNvSpPr txBox="1"/>
          <p:nvPr/>
        </p:nvSpPr>
        <p:spPr>
          <a:xfrm>
            <a:off x="3851920" y="4509120"/>
            <a:ext cx="1000093" cy="338554"/>
          </a:xfrm>
          <a:prstGeom prst="rect">
            <a:avLst/>
          </a:prstGeom>
          <a:noFill/>
        </p:spPr>
        <p:txBody>
          <a:bodyPr wrap="none" rtlCol="0">
            <a:spAutoFit/>
          </a:bodyPr>
          <a:lstStyle/>
          <a:p>
            <a:pPr defTabSz="914400" fontAlgn="auto">
              <a:spcBef>
                <a:spcPts val="0"/>
              </a:spcBef>
              <a:spcAft>
                <a:spcPts val="0"/>
              </a:spcAft>
            </a:pPr>
            <a:r>
              <a:rPr lang="en-US" altLang="ja-JP" sz="1600" dirty="0" err="1">
                <a:solidFill>
                  <a:prstClr val="black"/>
                </a:solidFill>
                <a:latin typeface="Calibri"/>
                <a:ea typeface="ＭＳ Ｐゴシック"/>
                <a:cs typeface=""/>
              </a:rPr>
              <a:t>Stishovite</a:t>
            </a:r>
            <a:endParaRPr lang="ja-JP" altLang="en-US" sz="1600" dirty="0">
              <a:solidFill>
                <a:prstClr val="black"/>
              </a:solidFill>
              <a:latin typeface="Calibri"/>
              <a:ea typeface="ＭＳ Ｐゴシック"/>
              <a:cs typeface=""/>
            </a:endParaRPr>
          </a:p>
        </p:txBody>
      </p:sp>
      <p:sp>
        <p:nvSpPr>
          <p:cNvPr id="17" name="正方形/長方形 16"/>
          <p:cNvSpPr/>
          <p:nvPr/>
        </p:nvSpPr>
        <p:spPr>
          <a:xfrm>
            <a:off x="0" y="0"/>
            <a:ext cx="9144000" cy="811102"/>
          </a:xfrm>
          <a:prstGeom prst="rect">
            <a:avLst/>
          </a:prstGeom>
          <a:solidFill>
            <a:srgbClr val="9A31FF"/>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fontAlgn="auto">
              <a:spcBef>
                <a:spcPts val="0"/>
              </a:spcBef>
              <a:spcAft>
                <a:spcPts val="0"/>
              </a:spcAft>
            </a:pPr>
            <a:endParaRPr lang="ja-JP" altLang="en-US" sz="3200" dirty="0">
              <a:solidFill>
                <a:prstClr val="white"/>
              </a:solidFill>
              <a:latin typeface="Arial"/>
              <a:cs typeface="Arial"/>
            </a:endParaRPr>
          </a:p>
        </p:txBody>
      </p:sp>
      <p:sp>
        <p:nvSpPr>
          <p:cNvPr id="19" name="正方形/長方形 18"/>
          <p:cNvSpPr/>
          <p:nvPr/>
        </p:nvSpPr>
        <p:spPr>
          <a:xfrm>
            <a:off x="32116" y="115420"/>
            <a:ext cx="987962" cy="555982"/>
          </a:xfrm>
          <a:prstGeom prst="rect">
            <a:avLst/>
          </a:prstGeom>
          <a:gradFill flip="none" rotWithShape="1">
            <a:gsLst>
              <a:gs pos="70000">
                <a:schemeClr val="bg1"/>
              </a:gs>
              <a:gs pos="100000">
                <a:srgbClr val="9A31FF"/>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grpSp>
        <p:nvGrpSpPr>
          <p:cNvPr id="20" name="Group 8"/>
          <p:cNvGrpSpPr>
            <a:grpSpLocks/>
          </p:cNvGrpSpPr>
          <p:nvPr/>
        </p:nvGrpSpPr>
        <p:grpSpPr bwMode="auto">
          <a:xfrm>
            <a:off x="154693" y="195323"/>
            <a:ext cx="715050" cy="358155"/>
            <a:chOff x="0" y="24"/>
            <a:chExt cx="659" cy="330"/>
          </a:xfrm>
        </p:grpSpPr>
        <p:pic>
          <p:nvPicPr>
            <p:cNvPr id="21" name="Picture 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24"/>
              <a:ext cx="380" cy="328"/>
            </a:xfrm>
            <a:prstGeom prst="rect">
              <a:avLst/>
            </a:prstGeom>
            <a:noFill/>
            <a:ln w="9525">
              <a:noFill/>
              <a:miter lim="800000"/>
              <a:headEnd/>
              <a:tailEnd/>
            </a:ln>
          </p:spPr>
        </p:pic>
        <p:pic>
          <p:nvPicPr>
            <p:cNvPr id="22" name="Picture 7" descr="ロゴＡ緑"/>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5" y="277"/>
              <a:ext cx="424" cy="77"/>
            </a:xfrm>
            <a:prstGeom prst="rect">
              <a:avLst/>
            </a:prstGeom>
            <a:noFill/>
            <a:ln w="9525">
              <a:noFill/>
              <a:miter lim="800000"/>
              <a:headEnd/>
              <a:tailEnd/>
            </a:ln>
          </p:spPr>
        </p:pic>
      </p:grpSp>
      <p:sp>
        <p:nvSpPr>
          <p:cNvPr id="23" name="正方形/長方形 22"/>
          <p:cNvSpPr/>
          <p:nvPr/>
        </p:nvSpPr>
        <p:spPr>
          <a:xfrm>
            <a:off x="8248930" y="22523"/>
            <a:ext cx="889987" cy="307777"/>
          </a:xfrm>
          <a:prstGeom prst="rect">
            <a:avLst/>
          </a:prstGeom>
          <a:solidFill>
            <a:schemeClr val="bg1"/>
          </a:solidFill>
          <a:ln w="15875">
            <a:solidFill>
              <a:srgbClr val="9A31FF"/>
            </a:solidFill>
          </a:ln>
        </p:spPr>
        <p:txBody>
          <a:bodyPr wrap="none">
            <a:spAutoFit/>
          </a:bodyPr>
          <a:lstStyle/>
          <a:p>
            <a:pPr algn="ctr" defTabSz="914400" fontAlgn="auto">
              <a:spcBef>
                <a:spcPts val="0"/>
              </a:spcBef>
              <a:spcAft>
                <a:spcPts val="0"/>
              </a:spcAft>
            </a:pPr>
            <a:r>
              <a:rPr lang="en-US" altLang="ja-JP" sz="1400" b="1" dirty="0">
                <a:solidFill>
                  <a:srgbClr val="0000FF"/>
                </a:solidFill>
                <a:latin typeface="Calibri"/>
                <a:ea typeface="ＭＳ ゴシック"/>
                <a:cs typeface="ＭＳ ゴシック"/>
              </a:rPr>
              <a:t>Muon-D2</a:t>
            </a:r>
            <a:endParaRPr lang="en-US" altLang="ja-JP" sz="1000" b="1" dirty="0">
              <a:solidFill>
                <a:srgbClr val="0000FF"/>
              </a:solidFill>
              <a:latin typeface="Calibri"/>
              <a:ea typeface="ＭＳ ゴシック"/>
              <a:cs typeface="ＭＳ ゴシック"/>
            </a:endParaRPr>
          </a:p>
        </p:txBody>
      </p:sp>
      <p:sp>
        <p:nvSpPr>
          <p:cNvPr id="24" name="テキスト ボックス 1"/>
          <p:cNvSpPr txBox="1">
            <a:spLocks noChangeArrowheads="1"/>
          </p:cNvSpPr>
          <p:nvPr/>
        </p:nvSpPr>
        <p:spPr bwMode="auto">
          <a:xfrm>
            <a:off x="1047165" y="260648"/>
            <a:ext cx="7182074" cy="46166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defTabSz="914400" fontAlgn="auto">
              <a:spcBef>
                <a:spcPts val="0"/>
              </a:spcBef>
              <a:spcAft>
                <a:spcPts val="0"/>
              </a:spcAft>
            </a:pPr>
            <a:r>
              <a:rPr lang="en-US" altLang="ja-JP" dirty="0">
                <a:solidFill>
                  <a:prstClr val="white"/>
                </a:solidFill>
                <a:latin typeface="Helvetica" pitchFamily="22" charset="0"/>
                <a:ea typeface="ＭＳ ゴシック" pitchFamily="22" charset="-128"/>
                <a:cs typeface="Helvetica" pitchFamily="22" charset="0"/>
              </a:rPr>
              <a:t>Possible</a:t>
            </a:r>
            <a:r>
              <a:rPr lang="en-US" altLang="en-US" dirty="0">
                <a:solidFill>
                  <a:prstClr val="white"/>
                </a:solidFill>
                <a:latin typeface="Helvetica" pitchFamily="22" charset="0"/>
                <a:ea typeface="ＭＳ ゴシック" pitchFamily="22" charset="-128"/>
                <a:cs typeface="Helvetica" pitchFamily="22" charset="0"/>
              </a:rPr>
              <a:t> intake </a:t>
            </a:r>
            <a:r>
              <a:rPr lang="en-US" altLang="ja-JP" dirty="0">
                <a:solidFill>
                  <a:prstClr val="white"/>
                </a:solidFill>
                <a:latin typeface="Helvetica" pitchFamily="22" charset="0"/>
                <a:ea typeface="ＭＳ ゴシック" pitchFamily="22" charset="-128"/>
                <a:cs typeface="Helvetica" pitchFamily="22" charset="0"/>
              </a:rPr>
              <a:t>of</a:t>
            </a:r>
            <a:r>
              <a:rPr lang="ja-JP" altLang="en-US" dirty="0">
                <a:solidFill>
                  <a:prstClr val="white"/>
                </a:solidFill>
                <a:latin typeface="Helvetica" pitchFamily="22" charset="0"/>
                <a:ea typeface="ＭＳ ゴシック" pitchFamily="22" charset="-128"/>
                <a:cs typeface="Helvetica" pitchFamily="22" charset="0"/>
              </a:rPr>
              <a:t> a</a:t>
            </a:r>
            <a:r>
              <a:rPr lang="en-US" altLang="ja-JP" dirty="0" err="1">
                <a:solidFill>
                  <a:prstClr val="white"/>
                </a:solidFill>
                <a:latin typeface="Helvetica" pitchFamily="22" charset="0"/>
                <a:ea typeface="ＭＳ ゴシック" pitchFamily="22" charset="-128"/>
                <a:cs typeface="Helvetica" pitchFamily="22" charset="0"/>
              </a:rPr>
              <a:t>tomic</a:t>
            </a:r>
            <a:r>
              <a:rPr lang="ja-JP" altLang="en-US" dirty="0">
                <a:solidFill>
                  <a:prstClr val="white"/>
                </a:solidFill>
                <a:latin typeface="Helvetica" pitchFamily="22" charset="0"/>
                <a:ea typeface="ＭＳ ゴシック" pitchFamily="22" charset="-128"/>
                <a:cs typeface="Helvetica" pitchFamily="22" charset="0"/>
              </a:rPr>
              <a:t> </a:t>
            </a:r>
            <a:r>
              <a:rPr lang="en-US" altLang="ja-JP" dirty="0">
                <a:solidFill>
                  <a:prstClr val="white"/>
                </a:solidFill>
                <a:latin typeface="Helvetica" pitchFamily="22" charset="0"/>
                <a:ea typeface="ＭＳ ゴシック" pitchFamily="22" charset="-128"/>
                <a:cs typeface="Helvetica" pitchFamily="22" charset="0"/>
              </a:rPr>
              <a:t>hydrogen</a:t>
            </a:r>
            <a:r>
              <a:rPr lang="ja-JP" altLang="en-US" dirty="0">
                <a:solidFill>
                  <a:prstClr val="white"/>
                </a:solidFill>
                <a:latin typeface="Helvetica" pitchFamily="22" charset="0"/>
                <a:ea typeface="ＭＳ ゴシック" pitchFamily="22" charset="-128"/>
                <a:cs typeface="Helvetica" pitchFamily="22" charset="0"/>
              </a:rPr>
              <a:t> </a:t>
            </a:r>
            <a:r>
              <a:rPr lang="en-US" altLang="ja-JP" dirty="0">
                <a:solidFill>
                  <a:prstClr val="white"/>
                </a:solidFill>
                <a:latin typeface="Helvetica" pitchFamily="22" charset="0"/>
                <a:ea typeface="ＭＳ ゴシック" pitchFamily="22" charset="-128"/>
                <a:cs typeface="Helvetica" pitchFamily="22" charset="0"/>
              </a:rPr>
              <a:t>into deep</a:t>
            </a:r>
            <a:r>
              <a:rPr lang="ja-JP" altLang="en-US" dirty="0">
                <a:solidFill>
                  <a:prstClr val="white"/>
                </a:solidFill>
                <a:latin typeface="Helvetica" pitchFamily="22" charset="0"/>
                <a:ea typeface="ＭＳ ゴシック" pitchFamily="22" charset="-128"/>
                <a:cs typeface="Helvetica" pitchFamily="22" charset="0"/>
              </a:rPr>
              <a:t> </a:t>
            </a:r>
            <a:r>
              <a:rPr lang="en-US" altLang="ja-JP" dirty="0">
                <a:solidFill>
                  <a:prstClr val="white"/>
                </a:solidFill>
                <a:latin typeface="Helvetica" pitchFamily="22" charset="0"/>
                <a:ea typeface="ＭＳ ゴシック" pitchFamily="22" charset="-128"/>
                <a:cs typeface="Helvetica" pitchFamily="22" charset="0"/>
              </a:rPr>
              <a:t>Earth</a:t>
            </a:r>
          </a:p>
        </p:txBody>
      </p:sp>
      <p:sp>
        <p:nvSpPr>
          <p:cNvPr id="25" name="テキスト ボックス 1"/>
          <p:cNvSpPr txBox="1">
            <a:spLocks noChangeArrowheads="1"/>
          </p:cNvSpPr>
          <p:nvPr/>
        </p:nvSpPr>
        <p:spPr bwMode="auto">
          <a:xfrm>
            <a:off x="107504" y="836712"/>
            <a:ext cx="9009448" cy="400110"/>
          </a:xfrm>
          <a:prstGeom prst="rect">
            <a:avLst/>
          </a:prstGeom>
          <a:noFill/>
          <a:ln w="9525">
            <a:noFill/>
            <a:miter lim="800000"/>
            <a:headEnd/>
            <a:tailEnd/>
          </a:ln>
          <a:effectLst>
            <a:outerShdw blurRad="38100" dist="25400" dir="2700000">
              <a:srgbClr val="000000">
                <a:alpha val="43000"/>
              </a:srgbClr>
            </a:outerShdw>
          </a:effectLst>
        </p:spPr>
        <p:txBody>
          <a:bodyPr wrap="none">
            <a:prstTxWarp prst="textNoShape">
              <a:avLst/>
            </a:prstTxWarp>
            <a:spAutoFit/>
          </a:bodyPr>
          <a:lstStyle/>
          <a:p>
            <a:pPr defTabSz="914400" fontAlgn="auto">
              <a:spcBef>
                <a:spcPts val="0"/>
              </a:spcBef>
              <a:spcAft>
                <a:spcPts val="0"/>
              </a:spcAft>
            </a:pPr>
            <a:r>
              <a:rPr lang="en-US" altLang="ja-JP" sz="2000" dirty="0">
                <a:solidFill>
                  <a:srgbClr val="FF0000"/>
                </a:solidFill>
                <a:latin typeface="Helvetica" charset="0"/>
                <a:ea typeface="ＭＳ Ｐゴシック" charset="-128"/>
                <a:cs typeface="Helvetica" charset="0"/>
              </a:rPr>
              <a:t>Potential impact on the model of hydrogen</a:t>
            </a:r>
            <a:r>
              <a:rPr lang="en-US" altLang="en-US" sz="2000" dirty="0">
                <a:solidFill>
                  <a:srgbClr val="FF0000"/>
                </a:solidFill>
                <a:latin typeface="Helvetica" charset="0"/>
                <a:ea typeface=""/>
                <a:cs typeface="Helvetica" charset="0"/>
              </a:rPr>
              <a:t> circulation in rocks within the Earth</a:t>
            </a:r>
            <a:r>
              <a:rPr lang="en-US" altLang="ja-JP" sz="2000" dirty="0">
                <a:solidFill>
                  <a:srgbClr val="FF0000"/>
                </a:solidFill>
                <a:latin typeface="Helvetica" charset="0"/>
                <a:ea typeface="ＭＳ Ｐゴシック" charset="-128"/>
                <a:cs typeface="Helvetica" charset="0"/>
              </a:rPr>
              <a:t>  </a:t>
            </a:r>
            <a:endParaRPr lang="en-US" altLang="ja-JP" sz="2000" baseline="-25000" dirty="0">
              <a:solidFill>
                <a:srgbClr val="FF0000"/>
              </a:solidFill>
              <a:latin typeface="Helvetica" charset="0"/>
              <a:ea typeface="ＭＳ Ｐゴシック" charset="-128"/>
              <a:cs typeface="Helvetica" charset="0"/>
            </a:endParaRPr>
          </a:p>
        </p:txBody>
      </p:sp>
      <p:sp>
        <p:nvSpPr>
          <p:cNvPr id="26" name="円/楕円 25"/>
          <p:cNvSpPr/>
          <p:nvPr/>
        </p:nvSpPr>
        <p:spPr>
          <a:xfrm>
            <a:off x="2195736" y="4939872"/>
            <a:ext cx="1420201" cy="1419122"/>
          </a:xfrm>
          <a:prstGeom prst="ellipse">
            <a:avLst/>
          </a:prstGeom>
        </p:spPr>
        <p:style>
          <a:lnRef idx="1">
            <a:schemeClr val="accent5"/>
          </a:lnRef>
          <a:fillRef idx="2">
            <a:schemeClr val="accent5"/>
          </a:fillRef>
          <a:effectRef idx="1">
            <a:schemeClr val="accent5"/>
          </a:effectRef>
          <a:fontRef idx="minor">
            <a:schemeClr val="dk1"/>
          </a:fontRef>
        </p:style>
        <p:txBody>
          <a:bodyPr lIns="91388" tIns="45694" rIns="91388" bIns="45694" anchor="ctr"/>
          <a:lstStyle/>
          <a:p>
            <a:pPr algn="ctr" defTabSz="914400" fontAlgn="auto">
              <a:spcBef>
                <a:spcPts val="0"/>
              </a:spcBef>
              <a:spcAft>
                <a:spcPts val="0"/>
              </a:spcAft>
              <a:defRPr/>
            </a:pPr>
            <a:endParaRPr lang="ja-JP" altLang="en-US" sz="1800" dirty="0">
              <a:solidFill>
                <a:prstClr val="black"/>
              </a:solidFill>
            </a:endParaRPr>
          </a:p>
        </p:txBody>
      </p:sp>
      <p:sp>
        <p:nvSpPr>
          <p:cNvPr id="27" name="円/楕円 26"/>
          <p:cNvSpPr/>
          <p:nvPr/>
        </p:nvSpPr>
        <p:spPr>
          <a:xfrm>
            <a:off x="336309" y="4939872"/>
            <a:ext cx="1419121" cy="1419122"/>
          </a:xfrm>
          <a:prstGeom prst="ellipse">
            <a:avLst/>
          </a:prstGeom>
        </p:spPr>
        <p:style>
          <a:lnRef idx="1">
            <a:schemeClr val="accent5"/>
          </a:lnRef>
          <a:fillRef idx="2">
            <a:schemeClr val="accent5"/>
          </a:fillRef>
          <a:effectRef idx="1">
            <a:schemeClr val="accent5"/>
          </a:effectRef>
          <a:fontRef idx="minor">
            <a:schemeClr val="dk1"/>
          </a:fontRef>
        </p:style>
        <p:txBody>
          <a:bodyPr lIns="91388" tIns="45694" rIns="91388" bIns="45694" anchor="ctr"/>
          <a:lstStyle/>
          <a:p>
            <a:pPr algn="ctr" defTabSz="914400" fontAlgn="auto">
              <a:spcBef>
                <a:spcPts val="0"/>
              </a:spcBef>
              <a:spcAft>
                <a:spcPts val="0"/>
              </a:spcAft>
              <a:defRPr/>
            </a:pPr>
            <a:endParaRPr lang="ja-JP" altLang="en-US" sz="1800">
              <a:solidFill>
                <a:prstClr val="black"/>
              </a:solidFill>
            </a:endParaRPr>
          </a:p>
        </p:txBody>
      </p:sp>
      <p:sp>
        <p:nvSpPr>
          <p:cNvPr id="28" name="円/楕円 27"/>
          <p:cNvSpPr/>
          <p:nvPr/>
        </p:nvSpPr>
        <p:spPr>
          <a:xfrm>
            <a:off x="972233" y="5575711"/>
            <a:ext cx="146853" cy="146853"/>
          </a:xfrm>
          <a:prstGeom prst="ellipse">
            <a:avLst/>
          </a:prstGeom>
        </p:spPr>
        <p:style>
          <a:lnRef idx="0">
            <a:schemeClr val="accent2"/>
          </a:lnRef>
          <a:fillRef idx="3">
            <a:schemeClr val="accent2"/>
          </a:fillRef>
          <a:effectRef idx="3">
            <a:schemeClr val="accent2"/>
          </a:effectRef>
          <a:fontRef idx="minor">
            <a:schemeClr val="lt1"/>
          </a:fontRef>
        </p:style>
        <p:txBody>
          <a:bodyPr lIns="91388" tIns="45694" rIns="91388" bIns="45694" anchor="ctr"/>
          <a:lstStyle/>
          <a:p>
            <a:pPr algn="ctr" defTabSz="914400" fontAlgn="auto">
              <a:spcBef>
                <a:spcPts val="0"/>
              </a:spcBef>
              <a:spcAft>
                <a:spcPts val="0"/>
              </a:spcAft>
              <a:defRPr/>
            </a:pPr>
            <a:endParaRPr lang="ja-JP" altLang="en-US" sz="1800" dirty="0">
              <a:solidFill>
                <a:prstClr val="white"/>
              </a:solidFill>
            </a:endParaRPr>
          </a:p>
        </p:txBody>
      </p:sp>
      <p:sp>
        <p:nvSpPr>
          <p:cNvPr id="29" name="テキスト ボックス 7"/>
          <p:cNvSpPr txBox="1">
            <a:spLocks noChangeArrowheads="1"/>
          </p:cNvSpPr>
          <p:nvPr/>
        </p:nvSpPr>
        <p:spPr bwMode="auto">
          <a:xfrm>
            <a:off x="1950763" y="4645256"/>
            <a:ext cx="1535358" cy="338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1600">
                <a:solidFill>
                  <a:prstClr val="black"/>
                </a:solidFill>
              </a:rPr>
              <a:t>Muonium (Mu</a:t>
            </a:r>
            <a:r>
              <a:rPr lang="en-US" altLang="ja-JP" sz="1600" baseline="30000">
                <a:solidFill>
                  <a:prstClr val="black"/>
                </a:solidFill>
              </a:rPr>
              <a:t>0</a:t>
            </a:r>
            <a:r>
              <a:rPr lang="en-US" altLang="ja-JP" sz="1600">
                <a:solidFill>
                  <a:prstClr val="black"/>
                </a:solidFill>
              </a:rPr>
              <a:t>)</a:t>
            </a:r>
            <a:endParaRPr lang="ja-JP" altLang="en-US" sz="1600">
              <a:solidFill>
                <a:prstClr val="black"/>
              </a:solidFill>
            </a:endParaRPr>
          </a:p>
        </p:txBody>
      </p:sp>
      <p:sp>
        <p:nvSpPr>
          <p:cNvPr id="30" name="テキスト ボックス 41"/>
          <p:cNvSpPr txBox="1">
            <a:spLocks noChangeArrowheads="1"/>
          </p:cNvSpPr>
          <p:nvPr/>
        </p:nvSpPr>
        <p:spPr bwMode="auto">
          <a:xfrm>
            <a:off x="91335" y="4645256"/>
            <a:ext cx="1409622" cy="338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1600" dirty="0">
                <a:solidFill>
                  <a:prstClr val="black"/>
                </a:solidFill>
              </a:rPr>
              <a:t>Hydrogen (H</a:t>
            </a:r>
            <a:r>
              <a:rPr lang="en-US" altLang="ja-JP" sz="1600" baseline="30000" dirty="0">
                <a:solidFill>
                  <a:prstClr val="black"/>
                </a:solidFill>
              </a:rPr>
              <a:t>0</a:t>
            </a:r>
            <a:r>
              <a:rPr lang="en-US" altLang="ja-JP" sz="1600" dirty="0">
                <a:solidFill>
                  <a:prstClr val="black"/>
                </a:solidFill>
              </a:rPr>
              <a:t>)</a:t>
            </a:r>
            <a:endParaRPr lang="ja-JP" altLang="en-US" sz="1600" dirty="0">
              <a:solidFill>
                <a:prstClr val="black"/>
              </a:solidFill>
            </a:endParaRPr>
          </a:p>
        </p:txBody>
      </p:sp>
      <p:sp>
        <p:nvSpPr>
          <p:cNvPr id="31" name="テキスト ボックス 8"/>
          <p:cNvSpPr txBox="1">
            <a:spLocks noChangeArrowheads="1"/>
          </p:cNvSpPr>
          <p:nvPr/>
        </p:nvSpPr>
        <p:spPr bwMode="auto">
          <a:xfrm>
            <a:off x="2925262" y="5477304"/>
            <a:ext cx="479513" cy="4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2400" dirty="0">
                <a:solidFill>
                  <a:srgbClr val="FF0000"/>
                </a:solidFill>
              </a:rPr>
              <a:t>µ</a:t>
            </a:r>
            <a:r>
              <a:rPr lang="en-US" altLang="ja-JP" sz="2400" baseline="30000" dirty="0">
                <a:solidFill>
                  <a:srgbClr val="FF0000"/>
                </a:solidFill>
              </a:rPr>
              <a:t>+</a:t>
            </a:r>
            <a:endParaRPr lang="ja-JP" altLang="en-US" sz="2400" baseline="30000" dirty="0">
              <a:solidFill>
                <a:srgbClr val="FF0000"/>
              </a:solidFill>
            </a:endParaRPr>
          </a:p>
        </p:txBody>
      </p:sp>
      <p:sp>
        <p:nvSpPr>
          <p:cNvPr id="32" name="テキスト ボックス 43"/>
          <p:cNvSpPr txBox="1">
            <a:spLocks noChangeArrowheads="1"/>
          </p:cNvSpPr>
          <p:nvPr/>
        </p:nvSpPr>
        <p:spPr bwMode="auto">
          <a:xfrm>
            <a:off x="1118714" y="5477304"/>
            <a:ext cx="454166" cy="4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2400" dirty="0">
                <a:solidFill>
                  <a:srgbClr val="FF0000"/>
                </a:solidFill>
              </a:rPr>
              <a:t>p</a:t>
            </a:r>
            <a:r>
              <a:rPr lang="en-US" altLang="ja-JP" sz="2400" baseline="30000" dirty="0">
                <a:solidFill>
                  <a:srgbClr val="FF0000"/>
                </a:solidFill>
              </a:rPr>
              <a:t>+</a:t>
            </a:r>
            <a:endParaRPr lang="ja-JP" altLang="en-US" sz="2400" baseline="30000" dirty="0">
              <a:solidFill>
                <a:srgbClr val="FF0000"/>
              </a:solidFill>
            </a:endParaRPr>
          </a:p>
        </p:txBody>
      </p:sp>
      <p:graphicFrame>
        <p:nvGraphicFramePr>
          <p:cNvPr id="33" name="オブジェクト 12"/>
          <p:cNvGraphicFramePr>
            <a:graphicFrameLocks noChangeAspect="1"/>
          </p:cNvGraphicFramePr>
          <p:nvPr>
            <p:extLst/>
          </p:nvPr>
        </p:nvGraphicFramePr>
        <p:xfrm>
          <a:off x="580204" y="6358994"/>
          <a:ext cx="951837" cy="489948"/>
        </p:xfrm>
        <a:graphic>
          <a:graphicData uri="http://schemas.openxmlformats.org/presentationml/2006/ole">
            <mc:AlternateContent xmlns:mc="http://schemas.openxmlformats.org/markup-compatibility/2006">
              <mc:Choice xmlns:v="urn:schemas-microsoft-com:vml" Requires="v">
                <p:oleObj spid="_x0000_s4134" name="数式" r:id="rId8" imgW="889000" imgH="457200" progId="Equation.3">
                  <p:embed/>
                </p:oleObj>
              </mc:Choice>
              <mc:Fallback>
                <p:oleObj name="数式" r:id="rId8" imgW="889000" imgH="457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0204" y="6358994"/>
                        <a:ext cx="951837" cy="489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オブジェクト 50"/>
          <p:cNvGraphicFramePr>
            <a:graphicFrameLocks noChangeAspect="1"/>
          </p:cNvGraphicFramePr>
          <p:nvPr>
            <p:extLst/>
          </p:nvPr>
        </p:nvGraphicFramePr>
        <p:xfrm>
          <a:off x="2342505" y="6358994"/>
          <a:ext cx="951837" cy="489948"/>
        </p:xfrm>
        <a:graphic>
          <a:graphicData uri="http://schemas.openxmlformats.org/presentationml/2006/ole">
            <mc:AlternateContent xmlns:mc="http://schemas.openxmlformats.org/markup-compatibility/2006">
              <mc:Choice xmlns:v="urn:schemas-microsoft-com:vml" Requires="v">
                <p:oleObj spid="_x0000_s4135" name="数式" r:id="rId10" imgW="889000" imgH="457200" progId="Equation.3">
                  <p:embed/>
                </p:oleObj>
              </mc:Choice>
              <mc:Fallback>
                <p:oleObj name="数式" r:id="rId10" imgW="889000" imgH="457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42505" y="6358994"/>
                        <a:ext cx="951837" cy="489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5" name="テキスト ボックス 45"/>
          <p:cNvSpPr txBox="1">
            <a:spLocks noChangeArrowheads="1"/>
          </p:cNvSpPr>
          <p:nvPr/>
        </p:nvSpPr>
        <p:spPr bwMode="auto">
          <a:xfrm>
            <a:off x="1488874" y="4988435"/>
            <a:ext cx="315121" cy="3561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2800">
                <a:solidFill>
                  <a:srgbClr val="0000FF"/>
                </a:solidFill>
              </a:rPr>
              <a:t>e</a:t>
            </a:r>
            <a:r>
              <a:rPr lang="en-US" altLang="ja-JP" sz="2800" baseline="30000">
                <a:solidFill>
                  <a:srgbClr val="0000FF"/>
                </a:solidFill>
                <a:latin typeface="Symbol" charset="0"/>
                <a:cs typeface="Symbol" charset="0"/>
              </a:rPr>
              <a:t>-</a:t>
            </a:r>
            <a:endParaRPr lang="ja-JP" altLang="en-US" sz="2800" baseline="30000">
              <a:solidFill>
                <a:srgbClr val="0000FF"/>
              </a:solidFill>
              <a:latin typeface="Symbol" charset="0"/>
              <a:cs typeface="Symbol" charset="0"/>
            </a:endParaRPr>
          </a:p>
        </p:txBody>
      </p:sp>
      <p:sp>
        <p:nvSpPr>
          <p:cNvPr id="36" name="円/楕円 35"/>
          <p:cNvSpPr/>
          <p:nvPr/>
        </p:nvSpPr>
        <p:spPr>
          <a:xfrm>
            <a:off x="2875832" y="5624662"/>
            <a:ext cx="92202" cy="92202"/>
          </a:xfrm>
          <a:prstGeom prst="ellipse">
            <a:avLst/>
          </a:prstGeom>
        </p:spPr>
        <p:style>
          <a:lnRef idx="0">
            <a:schemeClr val="accent2"/>
          </a:lnRef>
          <a:fillRef idx="3">
            <a:schemeClr val="accent2"/>
          </a:fillRef>
          <a:effectRef idx="3">
            <a:schemeClr val="accent2"/>
          </a:effectRef>
          <a:fontRef idx="minor">
            <a:schemeClr val="lt1"/>
          </a:fontRef>
        </p:style>
        <p:txBody>
          <a:bodyPr lIns="91388" tIns="45694" rIns="91388" bIns="45694" anchor="ctr"/>
          <a:lstStyle/>
          <a:p>
            <a:pPr algn="ctr" defTabSz="914400" fontAlgn="auto">
              <a:spcBef>
                <a:spcPts val="0"/>
              </a:spcBef>
              <a:spcAft>
                <a:spcPts val="0"/>
              </a:spcAft>
              <a:defRPr/>
            </a:pPr>
            <a:endParaRPr lang="ja-JP" altLang="en-US" sz="1800" dirty="0">
              <a:solidFill>
                <a:prstClr val="white"/>
              </a:solidFill>
            </a:endParaRPr>
          </a:p>
        </p:txBody>
      </p:sp>
      <p:sp>
        <p:nvSpPr>
          <p:cNvPr id="37" name="テキスト ボックス 68"/>
          <p:cNvSpPr txBox="1">
            <a:spLocks noChangeArrowheads="1"/>
          </p:cNvSpPr>
          <p:nvPr/>
        </p:nvSpPr>
        <p:spPr bwMode="auto">
          <a:xfrm>
            <a:off x="3419526" y="5036998"/>
            <a:ext cx="315121" cy="3561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8" tIns="45694" rIns="91388" bIns="45694">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2800">
                <a:solidFill>
                  <a:srgbClr val="0000FF"/>
                </a:solidFill>
              </a:rPr>
              <a:t>e</a:t>
            </a:r>
            <a:r>
              <a:rPr lang="en-US" altLang="ja-JP" sz="2800" baseline="30000">
                <a:solidFill>
                  <a:srgbClr val="0000FF"/>
                </a:solidFill>
                <a:latin typeface="Symbol" charset="0"/>
                <a:cs typeface="Symbol" charset="0"/>
              </a:rPr>
              <a:t>-</a:t>
            </a:r>
            <a:endParaRPr lang="ja-JP" altLang="en-US" sz="2800" baseline="30000">
              <a:solidFill>
                <a:srgbClr val="0000FF"/>
              </a:solidFill>
              <a:latin typeface="Symbol" charset="0"/>
              <a:cs typeface="Symbol" charset="0"/>
            </a:endParaRPr>
          </a:p>
        </p:txBody>
      </p:sp>
      <p:sp>
        <p:nvSpPr>
          <p:cNvPr id="41" name="テキスト ボックス 40"/>
          <p:cNvSpPr txBox="1"/>
          <p:nvPr/>
        </p:nvSpPr>
        <p:spPr>
          <a:xfrm>
            <a:off x="1763688" y="5445224"/>
            <a:ext cx="415498" cy="369332"/>
          </a:xfrm>
          <a:prstGeom prst="rect">
            <a:avLst/>
          </a:prstGeom>
          <a:noFill/>
        </p:spPr>
        <p:txBody>
          <a:bodyPr wrap="non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a:t>
            </a:r>
            <a:endParaRPr lang="ja-JP" altLang="en-US" sz="1800" dirty="0">
              <a:solidFill>
                <a:prstClr val="black"/>
              </a:solidFill>
              <a:latin typeface="Calibri"/>
              <a:ea typeface="ＭＳ Ｐゴシック" charset="-128"/>
              <a:cs typeface=""/>
            </a:endParaRPr>
          </a:p>
        </p:txBody>
      </p: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278385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図 72" descr="文書名 -nphys2906.pdf"/>
          <p:cNvPicPr>
            <a:picLocks noChangeAspect="1"/>
          </p:cNvPicPr>
          <p:nvPr/>
        </p:nvPicPr>
        <p:blipFill rotWithShape="1">
          <a:blip r:embed="rId3" cstate="screen">
            <a:extLst>
              <a:ext uri="{28A0092B-C50C-407E-A947-70E740481C1C}">
                <a14:useLocalDpi xmlns:a14="http://schemas.microsoft.com/office/drawing/2010/main"/>
              </a:ext>
            </a:extLst>
          </a:blip>
          <a:srcRect b="20380"/>
          <a:stretch/>
        </p:blipFill>
        <p:spPr>
          <a:xfrm>
            <a:off x="467544" y="4221088"/>
            <a:ext cx="6336704" cy="2636912"/>
          </a:xfrm>
          <a:prstGeom prst="rect">
            <a:avLst/>
          </a:prstGeom>
        </p:spPr>
      </p:pic>
      <p:sp>
        <p:nvSpPr>
          <p:cNvPr id="4" name="正方形/長方形 3"/>
          <p:cNvSpPr/>
          <p:nvPr/>
        </p:nvSpPr>
        <p:spPr>
          <a:xfrm>
            <a:off x="0" y="0"/>
            <a:ext cx="9144000" cy="811102"/>
          </a:xfrm>
          <a:prstGeom prst="rect">
            <a:avLst/>
          </a:prstGeom>
          <a:solidFill>
            <a:srgbClr val="9A31FF"/>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fontAlgn="auto">
              <a:spcBef>
                <a:spcPts val="0"/>
              </a:spcBef>
              <a:spcAft>
                <a:spcPts val="0"/>
              </a:spcAft>
            </a:pPr>
            <a:endParaRPr lang="ja-JP" altLang="en-US" sz="3200" dirty="0">
              <a:solidFill>
                <a:prstClr val="white"/>
              </a:solidFill>
              <a:latin typeface="Arial"/>
              <a:cs typeface="Arial"/>
            </a:endParaRPr>
          </a:p>
        </p:txBody>
      </p:sp>
      <p:sp>
        <p:nvSpPr>
          <p:cNvPr id="6" name="正方形/長方形 5"/>
          <p:cNvSpPr/>
          <p:nvPr/>
        </p:nvSpPr>
        <p:spPr>
          <a:xfrm>
            <a:off x="32116" y="115420"/>
            <a:ext cx="987962" cy="555982"/>
          </a:xfrm>
          <a:prstGeom prst="rect">
            <a:avLst/>
          </a:prstGeom>
          <a:gradFill flip="none" rotWithShape="1">
            <a:gsLst>
              <a:gs pos="70000">
                <a:schemeClr val="bg1"/>
              </a:gs>
              <a:gs pos="100000">
                <a:srgbClr val="9A31FF"/>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grpSp>
        <p:nvGrpSpPr>
          <p:cNvPr id="7" name="Group 8"/>
          <p:cNvGrpSpPr>
            <a:grpSpLocks/>
          </p:cNvGrpSpPr>
          <p:nvPr/>
        </p:nvGrpSpPr>
        <p:grpSpPr bwMode="auto">
          <a:xfrm>
            <a:off x="154693" y="195323"/>
            <a:ext cx="715050" cy="358155"/>
            <a:chOff x="0" y="24"/>
            <a:chExt cx="659" cy="330"/>
          </a:xfrm>
        </p:grpSpPr>
        <p:pic>
          <p:nvPicPr>
            <p:cNvPr id="8"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24"/>
              <a:ext cx="380" cy="328"/>
            </a:xfrm>
            <a:prstGeom prst="rect">
              <a:avLst/>
            </a:prstGeom>
            <a:noFill/>
            <a:ln w="9525">
              <a:noFill/>
              <a:miter lim="800000"/>
              <a:headEnd/>
              <a:tailEnd/>
            </a:ln>
          </p:spPr>
        </p:pic>
        <p:pic>
          <p:nvPicPr>
            <p:cNvPr id="9" name="Picture 7" descr="ロゴＡ緑"/>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5" y="277"/>
              <a:ext cx="424" cy="77"/>
            </a:xfrm>
            <a:prstGeom prst="rect">
              <a:avLst/>
            </a:prstGeom>
            <a:noFill/>
            <a:ln w="9525">
              <a:noFill/>
              <a:miter lim="800000"/>
              <a:headEnd/>
              <a:tailEnd/>
            </a:ln>
          </p:spPr>
        </p:pic>
      </p:grpSp>
      <p:sp>
        <p:nvSpPr>
          <p:cNvPr id="10" name="正方形/長方形 9"/>
          <p:cNvSpPr/>
          <p:nvPr/>
        </p:nvSpPr>
        <p:spPr>
          <a:xfrm>
            <a:off x="8248930" y="22523"/>
            <a:ext cx="889987" cy="307777"/>
          </a:xfrm>
          <a:prstGeom prst="rect">
            <a:avLst/>
          </a:prstGeom>
          <a:solidFill>
            <a:schemeClr val="bg1"/>
          </a:solidFill>
          <a:ln w="15875">
            <a:solidFill>
              <a:srgbClr val="9A31FF"/>
            </a:solidFill>
          </a:ln>
        </p:spPr>
        <p:txBody>
          <a:bodyPr wrap="none">
            <a:spAutoFit/>
          </a:bodyPr>
          <a:lstStyle/>
          <a:p>
            <a:pPr algn="ctr" defTabSz="914400" fontAlgn="auto">
              <a:spcBef>
                <a:spcPts val="0"/>
              </a:spcBef>
              <a:spcAft>
                <a:spcPts val="0"/>
              </a:spcAft>
            </a:pPr>
            <a:r>
              <a:rPr lang="en-US" altLang="ja-JP" sz="1400" b="1" dirty="0">
                <a:solidFill>
                  <a:srgbClr val="0000FF"/>
                </a:solidFill>
                <a:latin typeface="Calibri"/>
                <a:ea typeface="ＭＳ ゴシック"/>
                <a:cs typeface="ＭＳ ゴシック"/>
              </a:rPr>
              <a:t>Muon-D1</a:t>
            </a:r>
            <a:endParaRPr lang="en-US" altLang="ja-JP" sz="1000" b="1" dirty="0">
              <a:solidFill>
                <a:srgbClr val="0000FF"/>
              </a:solidFill>
              <a:latin typeface="Calibri"/>
              <a:ea typeface="ＭＳ ゴシック"/>
              <a:cs typeface="ＭＳ ゴシック"/>
            </a:endParaRPr>
          </a:p>
        </p:txBody>
      </p:sp>
      <p:sp>
        <p:nvSpPr>
          <p:cNvPr id="11" name="テキスト ボックス 1"/>
          <p:cNvSpPr txBox="1">
            <a:spLocks noChangeArrowheads="1"/>
          </p:cNvSpPr>
          <p:nvPr/>
        </p:nvSpPr>
        <p:spPr bwMode="auto">
          <a:xfrm>
            <a:off x="827584" y="404664"/>
            <a:ext cx="8190013" cy="46166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defTabSz="914400" fontAlgn="auto">
              <a:spcBef>
                <a:spcPts val="0"/>
              </a:spcBef>
              <a:spcAft>
                <a:spcPts val="0"/>
              </a:spcAft>
            </a:pPr>
            <a:r>
              <a:rPr lang="en-US" altLang="ja-JP" dirty="0">
                <a:solidFill>
                  <a:prstClr val="white"/>
                </a:solidFill>
                <a:latin typeface="Helvetica" pitchFamily="22" charset="0"/>
                <a:ea typeface="ＭＳ ゴシック" pitchFamily="22" charset="-128"/>
                <a:cs typeface="Helvetica" pitchFamily="22" charset="0"/>
              </a:rPr>
              <a:t>Element-Strategy-Initiative: Materials for electronic devices</a:t>
            </a:r>
          </a:p>
        </p:txBody>
      </p:sp>
      <p:sp>
        <p:nvSpPr>
          <p:cNvPr id="12" name="テキスト ボックス 1"/>
          <p:cNvSpPr txBox="1">
            <a:spLocks noChangeArrowheads="1"/>
          </p:cNvSpPr>
          <p:nvPr/>
        </p:nvSpPr>
        <p:spPr bwMode="auto">
          <a:xfrm>
            <a:off x="251520" y="836712"/>
            <a:ext cx="8325541" cy="400110"/>
          </a:xfrm>
          <a:prstGeom prst="rect">
            <a:avLst/>
          </a:prstGeom>
          <a:noFill/>
          <a:ln w="9525">
            <a:noFill/>
            <a:miter lim="800000"/>
            <a:headEnd/>
            <a:tailEnd/>
          </a:ln>
          <a:effectLst>
            <a:outerShdw blurRad="38100" dist="25400" dir="2700000">
              <a:srgbClr val="000000">
                <a:alpha val="43000"/>
              </a:srgbClr>
            </a:outerShdw>
          </a:effectLst>
        </p:spPr>
        <p:txBody>
          <a:bodyPr wrap="none">
            <a:prstTxWarp prst="textNoShape">
              <a:avLst/>
            </a:prstTxWarp>
            <a:spAutoFit/>
          </a:bodyPr>
          <a:lstStyle/>
          <a:p>
            <a:pPr defTabSz="914400" fontAlgn="auto">
              <a:spcBef>
                <a:spcPts val="0"/>
              </a:spcBef>
              <a:spcAft>
                <a:spcPts val="0"/>
              </a:spcAft>
            </a:pPr>
            <a:r>
              <a:rPr lang="en-US" altLang="ja-JP" sz="2000" dirty="0">
                <a:solidFill>
                  <a:srgbClr val="FF0000"/>
                </a:solidFill>
                <a:latin typeface="Helvetica" charset="0"/>
                <a:ea typeface="ＭＳ Ｐゴシック" charset="-128"/>
                <a:cs typeface="Helvetica" charset="0"/>
              </a:rPr>
              <a:t>Bipartite magnetic parent phases in the iron </a:t>
            </a:r>
            <a:r>
              <a:rPr lang="en-US" altLang="ja-JP" sz="2000" dirty="0" err="1">
                <a:solidFill>
                  <a:srgbClr val="FF0000"/>
                </a:solidFill>
                <a:latin typeface="Helvetica" charset="0"/>
                <a:ea typeface="ＭＳ Ｐゴシック" charset="-128"/>
                <a:cs typeface="Helvetica" charset="0"/>
              </a:rPr>
              <a:t>oxypnictide</a:t>
            </a:r>
            <a:r>
              <a:rPr lang="en-US" altLang="ja-JP" sz="2000" dirty="0">
                <a:solidFill>
                  <a:srgbClr val="FF0000"/>
                </a:solidFill>
                <a:latin typeface="Helvetica" charset="0"/>
                <a:ea typeface="ＭＳ Ｐゴシック" charset="-128"/>
                <a:cs typeface="Helvetica" charset="0"/>
              </a:rPr>
              <a:t> superconductor</a:t>
            </a:r>
            <a:endParaRPr lang="ja-JP" altLang="en-US" sz="2000" baseline="-25000" dirty="0">
              <a:solidFill>
                <a:srgbClr val="FF0000"/>
              </a:solidFill>
              <a:latin typeface="Helvetica" charset="0"/>
              <a:ea typeface="ＭＳ Ｐゴシック" charset="-128"/>
              <a:cs typeface="Helvetica" charset="0"/>
            </a:endParaRPr>
          </a:p>
        </p:txBody>
      </p:sp>
      <p:grpSp>
        <p:nvGrpSpPr>
          <p:cNvPr id="29" name="Group 7"/>
          <p:cNvGrpSpPr>
            <a:grpSpLocks/>
          </p:cNvGrpSpPr>
          <p:nvPr/>
        </p:nvGrpSpPr>
        <p:grpSpPr bwMode="auto">
          <a:xfrm>
            <a:off x="323528" y="1484784"/>
            <a:ext cx="3449658" cy="2659145"/>
            <a:chOff x="0" y="0"/>
            <a:chExt cx="3480" cy="2912"/>
          </a:xfrm>
        </p:grpSpPr>
        <p:pic>
          <p:nvPicPr>
            <p:cNvPr id="30" name="Picture 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3480" cy="2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31" name="Rectangle 3"/>
            <p:cNvSpPr>
              <a:spLocks/>
            </p:cNvSpPr>
            <p:nvPr/>
          </p:nvSpPr>
          <p:spPr bwMode="auto">
            <a:xfrm>
              <a:off x="937" y="1724"/>
              <a:ext cx="408"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ctr" defTabSz="914400" fontAlgn="auto">
                <a:spcBef>
                  <a:spcPts val="0"/>
                </a:spcBef>
                <a:spcAft>
                  <a:spcPts val="0"/>
                </a:spcAft>
              </a:pPr>
              <a:r>
                <a:rPr kumimoji="0" lang="en-US" altLang="ja-JP" sz="2200">
                  <a:solidFill>
                    <a:srgbClr val="000000"/>
                  </a:solidFill>
                  <a:latin typeface="Cambria" charset="0"/>
                  <a:ea typeface="ＭＳ Ｐゴシック" charset="-128"/>
                  <a:cs typeface="Cambria" charset="0"/>
                  <a:sym typeface="Cambria" charset="0"/>
                </a:rPr>
                <a:t>SC1</a:t>
              </a:r>
            </a:p>
          </p:txBody>
        </p:sp>
        <p:sp>
          <p:nvSpPr>
            <p:cNvPr id="32" name="Rectangle 4"/>
            <p:cNvSpPr>
              <a:spLocks/>
            </p:cNvSpPr>
            <p:nvPr/>
          </p:nvSpPr>
          <p:spPr bwMode="auto">
            <a:xfrm>
              <a:off x="2142" y="1644"/>
              <a:ext cx="408"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ctr" defTabSz="914400" fontAlgn="auto">
                <a:spcBef>
                  <a:spcPts val="0"/>
                </a:spcBef>
                <a:spcAft>
                  <a:spcPts val="0"/>
                </a:spcAft>
              </a:pPr>
              <a:r>
                <a:rPr kumimoji="0" lang="en-US" altLang="ja-JP" sz="2200">
                  <a:solidFill>
                    <a:srgbClr val="000000"/>
                  </a:solidFill>
                  <a:latin typeface="Cambria" charset="0"/>
                  <a:ea typeface="ＭＳ Ｐゴシック" charset="-128"/>
                  <a:cs typeface="Cambria" charset="0"/>
                  <a:sym typeface="Cambria" charset="0"/>
                </a:rPr>
                <a:t>SC2</a:t>
              </a:r>
            </a:p>
          </p:txBody>
        </p:sp>
        <p:sp>
          <p:nvSpPr>
            <p:cNvPr id="33" name="Rectangle 5"/>
            <p:cNvSpPr>
              <a:spLocks/>
            </p:cNvSpPr>
            <p:nvPr/>
          </p:nvSpPr>
          <p:spPr bwMode="auto">
            <a:xfrm>
              <a:off x="625" y="1260"/>
              <a:ext cx="433"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ctr" defTabSz="914400" fontAlgn="auto">
                <a:spcBef>
                  <a:spcPts val="0"/>
                </a:spcBef>
                <a:spcAft>
                  <a:spcPts val="0"/>
                </a:spcAft>
              </a:pPr>
              <a:r>
                <a:rPr kumimoji="0" lang="en-US" altLang="ja-JP" sz="2200">
                  <a:solidFill>
                    <a:srgbClr val="000000"/>
                  </a:solidFill>
                  <a:latin typeface="Cambria" charset="0"/>
                  <a:ea typeface="ＭＳ Ｐゴシック" charset="-128"/>
                  <a:cs typeface="Cambria" charset="0"/>
                  <a:sym typeface="Cambria" charset="0"/>
                </a:rPr>
                <a:t>AF1</a:t>
              </a:r>
            </a:p>
          </p:txBody>
        </p:sp>
        <p:sp>
          <p:nvSpPr>
            <p:cNvPr id="34" name="Rectangle 6"/>
            <p:cNvSpPr>
              <a:spLocks/>
            </p:cNvSpPr>
            <p:nvPr/>
          </p:nvSpPr>
          <p:spPr bwMode="auto">
            <a:xfrm>
              <a:off x="2974" y="1724"/>
              <a:ext cx="433"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ctr" defTabSz="914400" fontAlgn="auto">
                <a:spcBef>
                  <a:spcPts val="0"/>
                </a:spcBef>
                <a:spcAft>
                  <a:spcPts val="0"/>
                </a:spcAft>
              </a:pPr>
              <a:r>
                <a:rPr kumimoji="0" lang="en-US" altLang="ja-JP" sz="2200">
                  <a:solidFill>
                    <a:srgbClr val="0000FF"/>
                  </a:solidFill>
                  <a:latin typeface="Cambria" charset="0"/>
                  <a:ea typeface="ＭＳ Ｐゴシック" charset="-128"/>
                  <a:cs typeface="Cambria" charset="0"/>
                  <a:sym typeface="Cambria" charset="0"/>
                </a:rPr>
                <a:t>AF2</a:t>
              </a:r>
            </a:p>
          </p:txBody>
        </p:sp>
      </p:grpSp>
      <p:pic>
        <p:nvPicPr>
          <p:cNvPr id="37" name="図 10"/>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44208" y="4077072"/>
            <a:ext cx="2379978" cy="2088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8" name="Group 50"/>
          <p:cNvGrpSpPr>
            <a:grpSpLocks/>
          </p:cNvGrpSpPr>
          <p:nvPr/>
        </p:nvGrpSpPr>
        <p:grpSpPr bwMode="auto">
          <a:xfrm>
            <a:off x="4499992" y="1700808"/>
            <a:ext cx="1596021" cy="1762713"/>
            <a:chOff x="0" y="0"/>
            <a:chExt cx="1824" cy="2016"/>
          </a:xfrm>
        </p:grpSpPr>
        <p:sp>
          <p:nvSpPr>
            <p:cNvPr id="39" name="Rectangle 43"/>
            <p:cNvSpPr>
              <a:spLocks/>
            </p:cNvSpPr>
            <p:nvPr/>
          </p:nvSpPr>
          <p:spPr bwMode="auto">
            <a:xfrm>
              <a:off x="0" y="0"/>
              <a:ext cx="1824" cy="2016"/>
            </a:xfrm>
            <a:prstGeom prst="rect">
              <a:avLst/>
            </a:prstGeom>
            <a:solidFill>
              <a:srgbClr val="7F7F7F"/>
            </a:solidFill>
            <a:ln w="9525">
              <a:solidFill>
                <a:schemeClr val="tx1"/>
              </a:solidFill>
              <a:round/>
              <a:headEnd/>
              <a:tailEnd/>
            </a:ln>
          </p:spPr>
          <p:txBody>
            <a:bodyPr lIns="0" tIns="0" rIns="0" bIns="0"/>
            <a:lstStyle/>
            <a:p>
              <a:pPr algn="ctr" defTabSz="914400" fontAlgn="auto">
                <a:spcBef>
                  <a:spcPts val="0"/>
                </a:spcBef>
                <a:spcAft>
                  <a:spcPts val="0"/>
                </a:spcAft>
              </a:pPr>
              <a:endParaRPr kumimoji="0" lang="ja-JP" altLang="en-US" sz="3000">
                <a:solidFill>
                  <a:srgbClr val="000000"/>
                </a:solidFill>
                <a:latin typeface="Gill Sans" charset="0"/>
                <a:ea typeface="ヒラギノ角ゴ ProN W3" charset="0"/>
                <a:cs typeface="ヒラギノ角ゴ ProN W3" charset="0"/>
                <a:sym typeface="Gill Sans" charset="0"/>
              </a:endParaRPr>
            </a:p>
          </p:txBody>
        </p:sp>
        <p:sp>
          <p:nvSpPr>
            <p:cNvPr id="40" name="Freeform 44"/>
            <p:cNvSpPr>
              <a:spLocks/>
            </p:cNvSpPr>
            <p:nvPr/>
          </p:nvSpPr>
          <p:spPr bwMode="auto">
            <a:xfrm>
              <a:off x="1078" y="1526"/>
              <a:ext cx="291" cy="315"/>
            </a:xfrm>
            <a:custGeom>
              <a:avLst/>
              <a:gdLst>
                <a:gd name="T0" fmla="*/ 0 w 18509"/>
                <a:gd name="T1" fmla="*/ 0 h 14643"/>
                <a:gd name="T2" fmla="*/ 0 w 18509"/>
                <a:gd name="T3" fmla="*/ 0 h 14643"/>
                <a:gd name="T4" fmla="*/ 0 w 18509"/>
                <a:gd name="T5" fmla="*/ 0 h 14643"/>
                <a:gd name="T6" fmla="*/ 0 w 18509"/>
                <a:gd name="T7" fmla="*/ 0 h 14643"/>
                <a:gd name="T8" fmla="*/ 0 w 18509"/>
                <a:gd name="T9" fmla="*/ 0 h 14643"/>
                <a:gd name="T10" fmla="*/ 0 w 18509"/>
                <a:gd name="T11" fmla="*/ 0 h 14643"/>
                <a:gd name="T12" fmla="*/ 0 60000 65536"/>
                <a:gd name="T13" fmla="*/ 0 60000 65536"/>
                <a:gd name="T14" fmla="*/ 0 60000 65536"/>
                <a:gd name="T15" fmla="*/ 0 60000 65536"/>
                <a:gd name="T16" fmla="*/ 0 60000 65536"/>
                <a:gd name="T17" fmla="*/ 0 60000 65536"/>
                <a:gd name="T18" fmla="*/ 0 w 18509"/>
                <a:gd name="T19" fmla="*/ 0 h 14643"/>
                <a:gd name="T20" fmla="*/ 18509 w 18509"/>
                <a:gd name="T21" fmla="*/ 14643 h 14643"/>
              </a:gdLst>
              <a:ahLst/>
              <a:cxnLst>
                <a:cxn ang="T12">
                  <a:pos x="T0" y="T1"/>
                </a:cxn>
                <a:cxn ang="T13">
                  <a:pos x="T2" y="T3"/>
                </a:cxn>
                <a:cxn ang="T14">
                  <a:pos x="T4" y="T5"/>
                </a:cxn>
                <a:cxn ang="T15">
                  <a:pos x="T6" y="T7"/>
                </a:cxn>
                <a:cxn ang="T16">
                  <a:pos x="T8" y="T9"/>
                </a:cxn>
                <a:cxn ang="T17">
                  <a:pos x="T10" y="T11"/>
                </a:cxn>
              </a:cxnLst>
              <a:rect l="T18" t="T19" r="T20" b="T21"/>
              <a:pathLst>
                <a:path w="18509" h="14643">
                  <a:moveTo>
                    <a:pt x="18126" y="6667"/>
                  </a:moveTo>
                  <a:cubicBezTo>
                    <a:pt x="20655" y="15430"/>
                    <a:pt x="9872" y="9908"/>
                    <a:pt x="8100" y="13033"/>
                  </a:cubicBezTo>
                  <a:cubicBezTo>
                    <a:pt x="5438" y="17727"/>
                    <a:pt x="973" y="10875"/>
                    <a:pt x="370" y="8770"/>
                  </a:cubicBezTo>
                  <a:cubicBezTo>
                    <a:pt x="-945" y="4180"/>
                    <a:pt x="1517" y="-3873"/>
                    <a:pt x="3401" y="2157"/>
                  </a:cubicBezTo>
                  <a:cubicBezTo>
                    <a:pt x="6964" y="13565"/>
                    <a:pt x="18126" y="6667"/>
                    <a:pt x="18126" y="6667"/>
                  </a:cubicBezTo>
                  <a:close/>
                  <a:moveTo>
                    <a:pt x="18126" y="6667"/>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41" name="Freeform 45"/>
            <p:cNvSpPr>
              <a:spLocks/>
            </p:cNvSpPr>
            <p:nvPr/>
          </p:nvSpPr>
          <p:spPr bwMode="auto">
            <a:xfrm>
              <a:off x="733" y="733"/>
              <a:ext cx="488" cy="609"/>
            </a:xfrm>
            <a:custGeom>
              <a:avLst/>
              <a:gdLst>
                <a:gd name="T0" fmla="*/ 0 w 13677"/>
                <a:gd name="T1" fmla="*/ 0 h 16920"/>
                <a:gd name="T2" fmla="*/ 0 w 13677"/>
                <a:gd name="T3" fmla="*/ 0 h 16920"/>
                <a:gd name="T4" fmla="*/ 0 w 13677"/>
                <a:gd name="T5" fmla="*/ 0 h 16920"/>
                <a:gd name="T6" fmla="*/ 0 w 13677"/>
                <a:gd name="T7" fmla="*/ 0 h 16920"/>
                <a:gd name="T8" fmla="*/ 0 w 13677"/>
                <a:gd name="T9" fmla="*/ 0 h 16920"/>
                <a:gd name="T10" fmla="*/ 0 w 13677"/>
                <a:gd name="T11" fmla="*/ 0 h 16920"/>
                <a:gd name="T12" fmla="*/ 0 w 13677"/>
                <a:gd name="T13" fmla="*/ 0 h 16920"/>
                <a:gd name="T14" fmla="*/ 0 w 13677"/>
                <a:gd name="T15" fmla="*/ 0 h 16920"/>
                <a:gd name="T16" fmla="*/ 0 60000 65536"/>
                <a:gd name="T17" fmla="*/ 0 60000 65536"/>
                <a:gd name="T18" fmla="*/ 0 60000 65536"/>
                <a:gd name="T19" fmla="*/ 0 60000 65536"/>
                <a:gd name="T20" fmla="*/ 0 60000 65536"/>
                <a:gd name="T21" fmla="*/ 0 60000 65536"/>
                <a:gd name="T22" fmla="*/ 0 60000 65536"/>
                <a:gd name="T23" fmla="*/ 0 60000 65536"/>
                <a:gd name="T24" fmla="*/ 0 w 13677"/>
                <a:gd name="T25" fmla="*/ 0 h 16920"/>
                <a:gd name="T26" fmla="*/ 13677 w 13677"/>
                <a:gd name="T27" fmla="*/ 16920 h 169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77" h="16920">
                  <a:moveTo>
                    <a:pt x="3323" y="11961"/>
                  </a:moveTo>
                  <a:cubicBezTo>
                    <a:pt x="4094" y="13425"/>
                    <a:pt x="3162" y="16892"/>
                    <a:pt x="8567" y="16921"/>
                  </a:cubicBezTo>
                  <a:cubicBezTo>
                    <a:pt x="9565" y="16926"/>
                    <a:pt x="10589" y="16098"/>
                    <a:pt x="11222" y="15327"/>
                  </a:cubicBezTo>
                  <a:cubicBezTo>
                    <a:pt x="12245" y="14083"/>
                    <a:pt x="9054" y="12736"/>
                    <a:pt x="8570" y="8912"/>
                  </a:cubicBezTo>
                  <a:cubicBezTo>
                    <a:pt x="8210" y="6078"/>
                    <a:pt x="19496" y="-4674"/>
                    <a:pt x="9606" y="2330"/>
                  </a:cubicBezTo>
                  <a:cubicBezTo>
                    <a:pt x="-284" y="9334"/>
                    <a:pt x="2698" y="1808"/>
                    <a:pt x="1095" y="3777"/>
                  </a:cubicBezTo>
                  <a:cubicBezTo>
                    <a:pt x="-2104" y="7704"/>
                    <a:pt x="2657" y="10699"/>
                    <a:pt x="3323" y="11961"/>
                  </a:cubicBezTo>
                  <a:close/>
                  <a:moveTo>
                    <a:pt x="3323" y="11961"/>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42" name="Freeform 46"/>
            <p:cNvSpPr>
              <a:spLocks/>
            </p:cNvSpPr>
            <p:nvPr/>
          </p:nvSpPr>
          <p:spPr bwMode="auto">
            <a:xfrm>
              <a:off x="152" y="666"/>
              <a:ext cx="409" cy="1282"/>
            </a:xfrm>
            <a:custGeom>
              <a:avLst/>
              <a:gdLst>
                <a:gd name="T0" fmla="*/ 0 w 18982"/>
                <a:gd name="T1" fmla="*/ 0 h 16247"/>
                <a:gd name="T2" fmla="*/ 0 w 18982"/>
                <a:gd name="T3" fmla="*/ 0 h 16247"/>
                <a:gd name="T4" fmla="*/ 0 w 18982"/>
                <a:gd name="T5" fmla="*/ 0 h 16247"/>
                <a:gd name="T6" fmla="*/ 0 w 18982"/>
                <a:gd name="T7" fmla="*/ 0 h 16247"/>
                <a:gd name="T8" fmla="*/ 0 w 18982"/>
                <a:gd name="T9" fmla="*/ 0 h 16247"/>
                <a:gd name="T10" fmla="*/ 0 w 18982"/>
                <a:gd name="T11" fmla="*/ 0 h 16247"/>
                <a:gd name="T12" fmla="*/ 0 w 18982"/>
                <a:gd name="T13" fmla="*/ 0 h 16247"/>
                <a:gd name="T14" fmla="*/ 0 w 18982"/>
                <a:gd name="T15" fmla="*/ 0 h 16247"/>
                <a:gd name="T16" fmla="*/ 0 60000 65536"/>
                <a:gd name="T17" fmla="*/ 0 60000 65536"/>
                <a:gd name="T18" fmla="*/ 0 60000 65536"/>
                <a:gd name="T19" fmla="*/ 0 60000 65536"/>
                <a:gd name="T20" fmla="*/ 0 60000 65536"/>
                <a:gd name="T21" fmla="*/ 0 60000 65536"/>
                <a:gd name="T22" fmla="*/ 0 60000 65536"/>
                <a:gd name="T23" fmla="*/ 0 60000 65536"/>
                <a:gd name="T24" fmla="*/ 0 w 18982"/>
                <a:gd name="T25" fmla="*/ 0 h 16247"/>
                <a:gd name="T26" fmla="*/ 18982 w 18982"/>
                <a:gd name="T27" fmla="*/ 16247 h 162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982" h="16247">
                  <a:moveTo>
                    <a:pt x="6388" y="15390"/>
                  </a:moveTo>
                  <a:cubicBezTo>
                    <a:pt x="3940" y="17966"/>
                    <a:pt x="1538" y="13966"/>
                    <a:pt x="1068" y="13411"/>
                  </a:cubicBezTo>
                  <a:cubicBezTo>
                    <a:pt x="-208" y="11905"/>
                    <a:pt x="-1515" y="10169"/>
                    <a:pt x="4647" y="2438"/>
                  </a:cubicBezTo>
                  <a:cubicBezTo>
                    <a:pt x="9486" y="-3634"/>
                    <a:pt x="20085" y="3463"/>
                    <a:pt x="17880" y="4165"/>
                  </a:cubicBezTo>
                  <a:cubicBezTo>
                    <a:pt x="5596" y="8079"/>
                    <a:pt x="19986" y="7884"/>
                    <a:pt x="18925" y="10641"/>
                  </a:cubicBezTo>
                  <a:cubicBezTo>
                    <a:pt x="17072" y="15458"/>
                    <a:pt x="15357" y="14288"/>
                    <a:pt x="12831" y="13519"/>
                  </a:cubicBezTo>
                  <a:cubicBezTo>
                    <a:pt x="11427" y="13092"/>
                    <a:pt x="11114" y="10418"/>
                    <a:pt x="6388" y="15390"/>
                  </a:cubicBezTo>
                  <a:close/>
                  <a:moveTo>
                    <a:pt x="6388" y="15390"/>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43" name="Freeform 47"/>
            <p:cNvSpPr>
              <a:spLocks/>
            </p:cNvSpPr>
            <p:nvPr/>
          </p:nvSpPr>
          <p:spPr bwMode="auto">
            <a:xfrm>
              <a:off x="1077" y="146"/>
              <a:ext cx="680" cy="571"/>
            </a:xfrm>
            <a:custGeom>
              <a:avLst/>
              <a:gdLst>
                <a:gd name="T0" fmla="*/ 0 w 14118"/>
                <a:gd name="T1" fmla="*/ 0 h 17671"/>
                <a:gd name="T2" fmla="*/ 0 w 14118"/>
                <a:gd name="T3" fmla="*/ 0 h 17671"/>
                <a:gd name="T4" fmla="*/ 0 w 14118"/>
                <a:gd name="T5" fmla="*/ 0 h 17671"/>
                <a:gd name="T6" fmla="*/ 0 w 14118"/>
                <a:gd name="T7" fmla="*/ 0 h 17671"/>
                <a:gd name="T8" fmla="*/ 0 w 14118"/>
                <a:gd name="T9" fmla="*/ 0 h 17671"/>
                <a:gd name="T10" fmla="*/ 0 w 14118"/>
                <a:gd name="T11" fmla="*/ 0 h 17671"/>
                <a:gd name="T12" fmla="*/ 0 w 14118"/>
                <a:gd name="T13" fmla="*/ 0 h 17671"/>
                <a:gd name="T14" fmla="*/ 0 w 14118"/>
                <a:gd name="T15" fmla="*/ 0 h 17671"/>
                <a:gd name="T16" fmla="*/ 0 60000 65536"/>
                <a:gd name="T17" fmla="*/ 0 60000 65536"/>
                <a:gd name="T18" fmla="*/ 0 60000 65536"/>
                <a:gd name="T19" fmla="*/ 0 60000 65536"/>
                <a:gd name="T20" fmla="*/ 0 60000 65536"/>
                <a:gd name="T21" fmla="*/ 0 60000 65536"/>
                <a:gd name="T22" fmla="*/ 0 60000 65536"/>
                <a:gd name="T23" fmla="*/ 0 60000 65536"/>
                <a:gd name="T24" fmla="*/ 0 w 14118"/>
                <a:gd name="T25" fmla="*/ 0 h 17671"/>
                <a:gd name="T26" fmla="*/ 14118 w 14118"/>
                <a:gd name="T27" fmla="*/ 17671 h 176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18" h="17671">
                  <a:moveTo>
                    <a:pt x="9814" y="14269"/>
                  </a:moveTo>
                  <a:cubicBezTo>
                    <a:pt x="10015" y="15631"/>
                    <a:pt x="5015" y="21124"/>
                    <a:pt x="6876" y="14384"/>
                  </a:cubicBezTo>
                  <a:cubicBezTo>
                    <a:pt x="7657" y="11556"/>
                    <a:pt x="-3874" y="8792"/>
                    <a:pt x="1374" y="4273"/>
                  </a:cubicBezTo>
                  <a:cubicBezTo>
                    <a:pt x="6390" y="-45"/>
                    <a:pt x="7094" y="-476"/>
                    <a:pt x="8469" y="332"/>
                  </a:cubicBezTo>
                  <a:cubicBezTo>
                    <a:pt x="9230" y="780"/>
                    <a:pt x="9129" y="6631"/>
                    <a:pt x="9783" y="6516"/>
                  </a:cubicBezTo>
                  <a:cubicBezTo>
                    <a:pt x="11175" y="6270"/>
                    <a:pt x="17726" y="12725"/>
                    <a:pt x="11428" y="12062"/>
                  </a:cubicBezTo>
                  <a:cubicBezTo>
                    <a:pt x="11171" y="12035"/>
                    <a:pt x="9229" y="10292"/>
                    <a:pt x="9814" y="14269"/>
                  </a:cubicBezTo>
                  <a:close/>
                  <a:moveTo>
                    <a:pt x="9814" y="14269"/>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44" name="AutoShape 48"/>
            <p:cNvSpPr>
              <a:spLocks/>
            </p:cNvSpPr>
            <p:nvPr/>
          </p:nvSpPr>
          <p:spPr bwMode="auto">
            <a:xfrm rot="6224165">
              <a:off x="302" y="53"/>
              <a:ext cx="319" cy="689"/>
            </a:xfrm>
            <a:custGeom>
              <a:avLst/>
              <a:gdLst>
                <a:gd name="T0" fmla="*/ 0 w 19148"/>
                <a:gd name="T1" fmla="*/ 0 h 14664"/>
                <a:gd name="T2" fmla="*/ 0 w 19148"/>
                <a:gd name="T3" fmla="*/ 0 h 14664"/>
                <a:gd name="T4" fmla="*/ 0 w 19148"/>
                <a:gd name="T5" fmla="*/ 0 h 14664"/>
                <a:gd name="T6" fmla="*/ 0 w 19148"/>
                <a:gd name="T7" fmla="*/ 0 h 14664"/>
                <a:gd name="T8" fmla="*/ 0 w 19148"/>
                <a:gd name="T9" fmla="*/ 0 h 14664"/>
                <a:gd name="T10" fmla="*/ 0 w 19148"/>
                <a:gd name="T11" fmla="*/ 0 h 14664"/>
                <a:gd name="T12" fmla="*/ 0 60000 65536"/>
                <a:gd name="T13" fmla="*/ 0 60000 65536"/>
                <a:gd name="T14" fmla="*/ 0 60000 65536"/>
                <a:gd name="T15" fmla="*/ 0 60000 65536"/>
                <a:gd name="T16" fmla="*/ 0 60000 65536"/>
                <a:gd name="T17" fmla="*/ 0 60000 65536"/>
                <a:gd name="T18" fmla="*/ 0 w 19148"/>
                <a:gd name="T19" fmla="*/ 0 h 14664"/>
                <a:gd name="T20" fmla="*/ 19148 w 19148"/>
                <a:gd name="T21" fmla="*/ 14664 h 14664"/>
              </a:gdLst>
              <a:ahLst/>
              <a:cxnLst>
                <a:cxn ang="T12">
                  <a:pos x="T0" y="T1"/>
                </a:cxn>
                <a:cxn ang="T13">
                  <a:pos x="T2" y="T3"/>
                </a:cxn>
                <a:cxn ang="T14">
                  <a:pos x="T4" y="T5"/>
                </a:cxn>
                <a:cxn ang="T15">
                  <a:pos x="T6" y="T7"/>
                </a:cxn>
                <a:cxn ang="T16">
                  <a:pos x="T8" y="T9"/>
                </a:cxn>
                <a:cxn ang="T17">
                  <a:pos x="T10" y="T11"/>
                </a:cxn>
              </a:cxnLst>
              <a:rect l="T18" t="T19" r="T20" b="T21"/>
              <a:pathLst>
                <a:path w="19148" h="14664">
                  <a:moveTo>
                    <a:pt x="18311" y="6533"/>
                  </a:moveTo>
                  <a:cubicBezTo>
                    <a:pt x="20346" y="15289"/>
                    <a:pt x="9557" y="9844"/>
                    <a:pt x="7516" y="12988"/>
                  </a:cubicBezTo>
                  <a:cubicBezTo>
                    <a:pt x="4452" y="17709"/>
                    <a:pt x="287" y="10882"/>
                    <a:pt x="-197" y="8780"/>
                  </a:cubicBezTo>
                  <a:cubicBezTo>
                    <a:pt x="-1254" y="4193"/>
                    <a:pt x="1827" y="-3891"/>
                    <a:pt x="3376" y="2133"/>
                  </a:cubicBezTo>
                  <a:cubicBezTo>
                    <a:pt x="6306" y="13529"/>
                    <a:pt x="18311" y="6533"/>
                    <a:pt x="18311" y="6533"/>
                  </a:cubicBezTo>
                  <a:close/>
                  <a:moveTo>
                    <a:pt x="18311" y="6533"/>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45" name="Freeform 49"/>
            <p:cNvSpPr>
              <a:spLocks/>
            </p:cNvSpPr>
            <p:nvPr/>
          </p:nvSpPr>
          <p:spPr bwMode="auto">
            <a:xfrm flipH="1">
              <a:off x="1374" y="936"/>
              <a:ext cx="148" cy="391"/>
            </a:xfrm>
            <a:custGeom>
              <a:avLst/>
              <a:gdLst>
                <a:gd name="T0" fmla="*/ 0 w 18982"/>
                <a:gd name="T1" fmla="*/ 0 h 16247"/>
                <a:gd name="T2" fmla="*/ 0 w 18982"/>
                <a:gd name="T3" fmla="*/ 0 h 16247"/>
                <a:gd name="T4" fmla="*/ 0 w 18982"/>
                <a:gd name="T5" fmla="*/ 0 h 16247"/>
                <a:gd name="T6" fmla="*/ 0 w 18982"/>
                <a:gd name="T7" fmla="*/ 0 h 16247"/>
                <a:gd name="T8" fmla="*/ 0 w 18982"/>
                <a:gd name="T9" fmla="*/ 0 h 16247"/>
                <a:gd name="T10" fmla="*/ 0 w 18982"/>
                <a:gd name="T11" fmla="*/ 0 h 16247"/>
                <a:gd name="T12" fmla="*/ 0 w 18982"/>
                <a:gd name="T13" fmla="*/ 0 h 16247"/>
                <a:gd name="T14" fmla="*/ 0 w 18982"/>
                <a:gd name="T15" fmla="*/ 0 h 16247"/>
                <a:gd name="T16" fmla="*/ 0 60000 65536"/>
                <a:gd name="T17" fmla="*/ 0 60000 65536"/>
                <a:gd name="T18" fmla="*/ 0 60000 65536"/>
                <a:gd name="T19" fmla="*/ 0 60000 65536"/>
                <a:gd name="T20" fmla="*/ 0 60000 65536"/>
                <a:gd name="T21" fmla="*/ 0 60000 65536"/>
                <a:gd name="T22" fmla="*/ 0 60000 65536"/>
                <a:gd name="T23" fmla="*/ 0 60000 65536"/>
                <a:gd name="T24" fmla="*/ 0 w 18982"/>
                <a:gd name="T25" fmla="*/ 0 h 16247"/>
                <a:gd name="T26" fmla="*/ 18982 w 18982"/>
                <a:gd name="T27" fmla="*/ 16247 h 162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982" h="16247">
                  <a:moveTo>
                    <a:pt x="6388" y="15390"/>
                  </a:moveTo>
                  <a:cubicBezTo>
                    <a:pt x="3940" y="17966"/>
                    <a:pt x="1538" y="13966"/>
                    <a:pt x="1068" y="13411"/>
                  </a:cubicBezTo>
                  <a:cubicBezTo>
                    <a:pt x="-208" y="11905"/>
                    <a:pt x="-1515" y="10169"/>
                    <a:pt x="4647" y="2438"/>
                  </a:cubicBezTo>
                  <a:cubicBezTo>
                    <a:pt x="9486" y="-3634"/>
                    <a:pt x="20085" y="3463"/>
                    <a:pt x="17880" y="4165"/>
                  </a:cubicBezTo>
                  <a:cubicBezTo>
                    <a:pt x="5596" y="8079"/>
                    <a:pt x="19986" y="7884"/>
                    <a:pt x="18925" y="10641"/>
                  </a:cubicBezTo>
                  <a:cubicBezTo>
                    <a:pt x="17072" y="15458"/>
                    <a:pt x="15357" y="14288"/>
                    <a:pt x="12831" y="13519"/>
                  </a:cubicBezTo>
                  <a:cubicBezTo>
                    <a:pt x="11427" y="13092"/>
                    <a:pt x="11114" y="10417"/>
                    <a:pt x="6388" y="15390"/>
                  </a:cubicBezTo>
                  <a:close/>
                  <a:moveTo>
                    <a:pt x="6388" y="15390"/>
                  </a:moveTo>
                </a:path>
              </a:pathLst>
            </a:custGeom>
            <a:solidFill>
              <a:srgbClr val="FF6FCF"/>
            </a:solidFill>
            <a:ln w="9525">
              <a:solidFill>
                <a:schemeClr val="tx1"/>
              </a:solidFill>
              <a:round/>
              <a:headEnd/>
              <a:tailEnd/>
            </a:ln>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grpSp>
      <p:sp>
        <p:nvSpPr>
          <p:cNvPr id="46" name="Rectangle 51"/>
          <p:cNvSpPr>
            <a:spLocks/>
          </p:cNvSpPr>
          <p:nvPr/>
        </p:nvSpPr>
        <p:spPr bwMode="auto">
          <a:xfrm>
            <a:off x="4355976" y="1268760"/>
            <a:ext cx="3412647" cy="2776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40616" bIns="0" anchor="ctr"/>
          <a:lstStyle/>
          <a:p>
            <a:pPr marL="39688" algn="ctr" defTabSz="914400" fontAlgn="auto">
              <a:lnSpc>
                <a:spcPct val="80000"/>
              </a:lnSpc>
              <a:spcBef>
                <a:spcPts val="0"/>
              </a:spcBef>
              <a:spcAft>
                <a:spcPts val="0"/>
              </a:spcAft>
            </a:pPr>
            <a:r>
              <a:rPr kumimoji="0" lang="en-US" altLang="ja-JP" sz="1800" dirty="0" err="1">
                <a:solidFill>
                  <a:srgbClr val="000000"/>
                </a:solidFill>
                <a:latin typeface="Calibri"/>
                <a:ea typeface="ＭＳ Ｐゴシック" charset="-128"/>
                <a:cs typeface="Times New Roman" charset="0"/>
                <a:sym typeface="Cambria" charset="0"/>
              </a:rPr>
              <a:t>Mesoscopic</a:t>
            </a:r>
            <a:r>
              <a:rPr kumimoji="0" lang="en-US" altLang="ja-JP" sz="1800" dirty="0">
                <a:solidFill>
                  <a:srgbClr val="000000"/>
                </a:solidFill>
                <a:latin typeface="Calibri"/>
                <a:ea typeface="ＭＳ Ｐゴシック" charset="-128"/>
                <a:cs typeface="Times New Roman" charset="0"/>
                <a:sym typeface="Cambria" charset="0"/>
              </a:rPr>
              <a:t> phase separation</a:t>
            </a:r>
          </a:p>
        </p:txBody>
      </p:sp>
      <p:grpSp>
        <p:nvGrpSpPr>
          <p:cNvPr id="2051" name="図形グループ 2050"/>
          <p:cNvGrpSpPr/>
          <p:nvPr/>
        </p:nvGrpSpPr>
        <p:grpSpPr>
          <a:xfrm>
            <a:off x="6310058" y="1772816"/>
            <a:ext cx="2510414" cy="1790132"/>
            <a:chOff x="6162821" y="1854892"/>
            <a:chExt cx="2510414" cy="1790132"/>
          </a:xfrm>
        </p:grpSpPr>
        <p:grpSp>
          <p:nvGrpSpPr>
            <p:cNvPr id="24" name="図形グループ 51"/>
            <p:cNvGrpSpPr>
              <a:grpSpLocks/>
            </p:cNvGrpSpPr>
            <p:nvPr/>
          </p:nvGrpSpPr>
          <p:grpSpPr bwMode="auto">
            <a:xfrm>
              <a:off x="6162821" y="1854892"/>
              <a:ext cx="2376506" cy="1790132"/>
              <a:chOff x="6156176" y="2420888"/>
              <a:chExt cx="2676318" cy="1440160"/>
            </a:xfrm>
          </p:grpSpPr>
          <p:grpSp>
            <p:nvGrpSpPr>
              <p:cNvPr id="25" name="Group 33"/>
              <p:cNvGrpSpPr>
                <a:grpSpLocks/>
              </p:cNvGrpSpPr>
              <p:nvPr/>
            </p:nvGrpSpPr>
            <p:grpSpPr bwMode="auto">
              <a:xfrm>
                <a:off x="6156176" y="2420888"/>
                <a:ext cx="2676318" cy="1440160"/>
                <a:chOff x="0" y="0"/>
                <a:chExt cx="2923" cy="2408"/>
              </a:xfrm>
            </p:grpSpPr>
            <p:pic>
              <p:nvPicPr>
                <p:cNvPr id="27" name="Picture 31"/>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2923" cy="24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28" name="Freeform 32"/>
                <p:cNvSpPr>
                  <a:spLocks/>
                </p:cNvSpPr>
                <p:nvPr/>
              </p:nvSpPr>
              <p:spPr bwMode="auto">
                <a:xfrm>
                  <a:off x="501" y="906"/>
                  <a:ext cx="2331" cy="20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0" y="0"/>
                        <a:pt x="8402" y="3169"/>
                        <a:pt x="10754" y="5444"/>
                      </a:cubicBezTo>
                      <a:cubicBezTo>
                        <a:pt x="13034" y="7651"/>
                        <a:pt x="21600" y="21600"/>
                        <a:pt x="21600" y="21600"/>
                      </a:cubicBezTo>
                    </a:path>
                  </a:pathLst>
                </a:custGeom>
                <a:noFill/>
                <a:ln w="12700">
                  <a:solidFill>
                    <a:srgbClr val="FF0000"/>
                  </a:solidFill>
                  <a:prstDash val="sysDot"/>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grpSp>
          <p:sp>
            <p:nvSpPr>
              <p:cNvPr id="26" name="Freeform 78"/>
              <p:cNvSpPr>
                <a:spLocks/>
              </p:cNvSpPr>
              <p:nvPr/>
            </p:nvSpPr>
            <p:spPr bwMode="auto">
              <a:xfrm>
                <a:off x="6660232" y="2678059"/>
                <a:ext cx="1656184" cy="315887"/>
              </a:xfrm>
              <a:custGeom>
                <a:avLst/>
                <a:gdLst>
                  <a:gd name="T0" fmla="*/ 0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cubicBezTo>
                      <a:pt x="0" y="0"/>
                      <a:pt x="1044" y="7796"/>
                      <a:pt x="1865" y="9860"/>
                    </a:cubicBezTo>
                    <a:cubicBezTo>
                      <a:pt x="4358" y="16129"/>
                      <a:pt x="5393" y="16754"/>
                      <a:pt x="6212" y="17429"/>
                    </a:cubicBezTo>
                    <a:cubicBezTo>
                      <a:pt x="6883" y="17982"/>
                      <a:pt x="8756" y="19889"/>
                      <a:pt x="9490" y="20113"/>
                    </a:cubicBezTo>
                    <a:cubicBezTo>
                      <a:pt x="10187" y="20326"/>
                      <a:pt x="11825" y="21255"/>
                      <a:pt x="12530" y="21336"/>
                    </a:cubicBezTo>
                    <a:cubicBezTo>
                      <a:pt x="14543" y="21570"/>
                      <a:pt x="21600" y="21600"/>
                      <a:pt x="21600" y="21600"/>
                    </a:cubicBezTo>
                  </a:path>
                </a:pathLst>
              </a:custGeom>
              <a:noFill/>
              <a:ln w="25400">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grpSp>
        <p:sp>
          <p:nvSpPr>
            <p:cNvPr id="47" name="Rectangle 35"/>
            <p:cNvSpPr>
              <a:spLocks/>
            </p:cNvSpPr>
            <p:nvPr/>
          </p:nvSpPr>
          <p:spPr bwMode="auto">
            <a:xfrm>
              <a:off x="7186156" y="1979296"/>
              <a:ext cx="1487079" cy="273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57799" bIns="0" anchor="ctr">
              <a:spAutoFit/>
            </a:bodyPr>
            <a:lstStyle/>
            <a:p>
              <a:pPr marL="39688" defTabSz="914400" fontAlgn="auto">
                <a:spcBef>
                  <a:spcPts val="0"/>
                </a:spcBef>
                <a:spcAft>
                  <a:spcPts val="0"/>
                </a:spcAft>
              </a:pPr>
              <a:r>
                <a:rPr kumimoji="0" lang="en-US" altLang="ja-JP" sz="1800" dirty="0">
                  <a:solidFill>
                    <a:srgbClr val="000000"/>
                  </a:solidFill>
                  <a:latin typeface="Calibri"/>
                  <a:ea typeface="ＭＳ Ｐゴシック" charset="-128"/>
                  <a:cs typeface="Times New Roman" charset="0"/>
                  <a:sym typeface="Cambria" charset="0"/>
                </a:rPr>
                <a:t>Magnetic phase</a:t>
              </a:r>
            </a:p>
          </p:txBody>
        </p:sp>
        <p:sp>
          <p:nvSpPr>
            <p:cNvPr id="48" name="Rectangle 36"/>
            <p:cNvSpPr>
              <a:spLocks/>
            </p:cNvSpPr>
            <p:nvPr/>
          </p:nvSpPr>
          <p:spPr bwMode="auto">
            <a:xfrm>
              <a:off x="7052249" y="2877181"/>
              <a:ext cx="197337" cy="188880"/>
            </a:xfrm>
            <a:prstGeom prst="rect">
              <a:avLst/>
            </a:prstGeom>
            <a:solidFill>
              <a:srgbClr val="7F7F7F"/>
            </a:solidFill>
            <a:ln w="9525">
              <a:solidFill>
                <a:schemeClr val="tx1"/>
              </a:solidFill>
              <a:round/>
              <a:headEnd/>
              <a:tailEnd/>
            </a:ln>
          </p:spPr>
          <p:txBody>
            <a:bodyPr lIns="0" tIns="0" rIns="0" bIns="0"/>
            <a:lstStyle/>
            <a:p>
              <a:pPr algn="ctr" defTabSz="914400" fontAlgn="auto">
                <a:spcBef>
                  <a:spcPts val="0"/>
                </a:spcBef>
                <a:spcAft>
                  <a:spcPts val="0"/>
                </a:spcAft>
              </a:pPr>
              <a:endParaRPr kumimoji="0" lang="ja-JP" altLang="en-US" sz="3000">
                <a:solidFill>
                  <a:srgbClr val="000000"/>
                </a:solidFill>
                <a:latin typeface="Gill Sans" charset="0"/>
                <a:ea typeface="ヒラギノ角ゴ ProN W3" charset="0"/>
                <a:cs typeface="ヒラギノ角ゴ ProN W3" charset="0"/>
                <a:sym typeface="Gill Sans" charset="0"/>
              </a:endParaRPr>
            </a:p>
          </p:txBody>
        </p:sp>
        <p:sp>
          <p:nvSpPr>
            <p:cNvPr id="49" name="Rectangle 37"/>
            <p:cNvSpPr>
              <a:spLocks/>
            </p:cNvSpPr>
            <p:nvPr/>
          </p:nvSpPr>
          <p:spPr bwMode="auto">
            <a:xfrm>
              <a:off x="7121317" y="2810933"/>
              <a:ext cx="1535004" cy="5469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57799" bIns="0" anchor="ctr">
              <a:spAutoFit/>
            </a:bodyPr>
            <a:lstStyle/>
            <a:p>
              <a:pPr marL="39688" algn="ctr" defTabSz="914400" fontAlgn="auto">
                <a:spcBef>
                  <a:spcPts val="0"/>
                </a:spcBef>
                <a:spcAft>
                  <a:spcPts val="0"/>
                </a:spcAft>
              </a:pPr>
              <a:r>
                <a:rPr kumimoji="0" lang="en-US" altLang="ja-JP" sz="1800">
                  <a:solidFill>
                    <a:srgbClr val="000000"/>
                  </a:solidFill>
                  <a:latin typeface="Calibri"/>
                  <a:ea typeface="ＭＳ Ｐゴシック" charset="-128"/>
                  <a:cs typeface="Times New Roman" charset="0"/>
                  <a:sym typeface="Cambria" charset="0"/>
                </a:rPr>
                <a:t>Nonmagnetic phase</a:t>
              </a:r>
            </a:p>
          </p:txBody>
        </p:sp>
        <p:sp>
          <p:nvSpPr>
            <p:cNvPr id="50" name="Line 38"/>
            <p:cNvSpPr>
              <a:spLocks noChangeShapeType="1"/>
            </p:cNvSpPr>
            <p:nvPr/>
          </p:nvSpPr>
          <p:spPr bwMode="auto">
            <a:xfrm rot="10800000" flipH="1">
              <a:off x="6866188" y="3002632"/>
              <a:ext cx="191699" cy="63429"/>
            </a:xfrm>
            <a:prstGeom prst="line">
              <a:avLst/>
            </a:prstGeom>
            <a:noFill/>
            <a:ln w="254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51" name="Line 39"/>
            <p:cNvSpPr>
              <a:spLocks noChangeShapeType="1"/>
            </p:cNvSpPr>
            <p:nvPr/>
          </p:nvSpPr>
          <p:spPr bwMode="auto">
            <a:xfrm rot="10800000" flipH="1">
              <a:off x="6674489" y="2170996"/>
              <a:ext cx="319968" cy="128269"/>
            </a:xfrm>
            <a:prstGeom prst="line">
              <a:avLst/>
            </a:prstGeom>
            <a:noFill/>
            <a:ln w="254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lstStyle/>
            <a:p>
              <a:pPr defTabSz="914400" fontAlgn="auto">
                <a:spcBef>
                  <a:spcPts val="0"/>
                </a:spcBef>
                <a:spcAft>
                  <a:spcPts val="0"/>
                </a:spcAft>
              </a:pPr>
              <a:endParaRPr lang="ja-JP" altLang="en-US" sz="1800">
                <a:solidFill>
                  <a:prstClr val="black"/>
                </a:solidFill>
                <a:latin typeface="Calibri"/>
                <a:ea typeface="ＭＳ Ｐゴシック" charset="-128"/>
                <a:cs typeface=""/>
              </a:endParaRPr>
            </a:p>
          </p:txBody>
        </p:sp>
        <p:sp>
          <p:nvSpPr>
            <p:cNvPr id="52" name="Rectangle 40"/>
            <p:cNvSpPr>
              <a:spLocks/>
            </p:cNvSpPr>
            <p:nvPr/>
          </p:nvSpPr>
          <p:spPr bwMode="auto">
            <a:xfrm>
              <a:off x="6994457" y="2085012"/>
              <a:ext cx="171965" cy="150823"/>
            </a:xfrm>
            <a:prstGeom prst="rect">
              <a:avLst/>
            </a:prstGeom>
            <a:solidFill>
              <a:srgbClr val="FF6FCF"/>
            </a:solidFill>
            <a:ln w="9525">
              <a:solidFill>
                <a:schemeClr val="tx1"/>
              </a:solidFill>
              <a:round/>
              <a:headEnd/>
              <a:tailEnd/>
            </a:ln>
          </p:spPr>
          <p:txBody>
            <a:bodyPr lIns="0" tIns="0" rIns="0" bIns="0"/>
            <a:lstStyle/>
            <a:p>
              <a:pPr algn="ctr" defTabSz="914400" fontAlgn="auto">
                <a:spcBef>
                  <a:spcPts val="0"/>
                </a:spcBef>
                <a:spcAft>
                  <a:spcPts val="0"/>
                </a:spcAft>
              </a:pPr>
              <a:endParaRPr kumimoji="0" lang="ja-JP" altLang="en-US" sz="3000">
                <a:solidFill>
                  <a:srgbClr val="000000"/>
                </a:solidFill>
                <a:latin typeface="Gill Sans" charset="0"/>
                <a:ea typeface="ヒラギノ角ゴ ProN W3" charset="0"/>
                <a:cs typeface="ヒラギノ角ゴ ProN W3" charset="0"/>
                <a:sym typeface="Gill Sans" charset="0"/>
              </a:endParaRPr>
            </a:p>
          </p:txBody>
        </p:sp>
        <p:sp>
          <p:nvSpPr>
            <p:cNvPr id="57" name="テキスト ボックス 53"/>
            <p:cNvSpPr txBox="1">
              <a:spLocks noChangeArrowheads="1"/>
            </p:cNvSpPr>
            <p:nvPr/>
          </p:nvSpPr>
          <p:spPr bwMode="auto">
            <a:xfrm>
              <a:off x="6468694" y="2467002"/>
              <a:ext cx="553983"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sz="6000" dirty="0">
                  <a:solidFill>
                    <a:prstClr val="black"/>
                  </a:solidFill>
                </a:rPr>
                <a:t>}</a:t>
              </a:r>
              <a:endParaRPr lang="ja-JP" altLang="en-US" sz="6000" dirty="0">
                <a:solidFill>
                  <a:prstClr val="black"/>
                </a:solidFill>
              </a:endParaRPr>
            </a:p>
          </p:txBody>
        </p:sp>
      </p:grpSp>
      <p:sp>
        <p:nvSpPr>
          <p:cNvPr id="58" name="テキスト ボックス 57"/>
          <p:cNvSpPr txBox="1"/>
          <p:nvPr/>
        </p:nvSpPr>
        <p:spPr>
          <a:xfrm>
            <a:off x="7524328" y="1556792"/>
            <a:ext cx="1296144" cy="36933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defRPr kumimoji="1" sz="2000">
                <a:solidFill>
                  <a:schemeClr val="tx1"/>
                </a:solidFill>
                <a:latin typeface="Times New Roman" charset="0"/>
                <a:ea typeface="ＭＳ Ｐゴシック" charset="0"/>
                <a:cs typeface="ＭＳ Ｐゴシック" charset="0"/>
              </a:defRPr>
            </a:lvl1pPr>
            <a:lvl2pPr marL="37931725" indent="-37474525">
              <a:defRPr kumimoji="1" sz="2000">
                <a:solidFill>
                  <a:schemeClr val="tx1"/>
                </a:solidFill>
                <a:latin typeface="Times New Roman" charset="0"/>
                <a:ea typeface="ＭＳ Ｐゴシック" charset="0"/>
              </a:defRPr>
            </a:lvl2pPr>
            <a:lvl3pPr>
              <a:defRPr kumimoji="1" sz="2000">
                <a:solidFill>
                  <a:schemeClr val="tx1"/>
                </a:solidFill>
                <a:latin typeface="Times New Roman" charset="0"/>
                <a:ea typeface="ＭＳ Ｐゴシック" charset="0"/>
              </a:defRPr>
            </a:lvl3pPr>
            <a:lvl4pPr>
              <a:defRPr kumimoji="1" sz="2000">
                <a:solidFill>
                  <a:schemeClr val="tx1"/>
                </a:solidFill>
                <a:latin typeface="Times New Roman" charset="0"/>
                <a:ea typeface="ＭＳ Ｐゴシック" charset="0"/>
              </a:defRPr>
            </a:lvl4pPr>
            <a:lvl5pPr>
              <a:defRPr kumimoji="1" sz="2000">
                <a:solidFill>
                  <a:schemeClr val="tx1"/>
                </a:solidFill>
                <a:latin typeface="Times New Roman" charset="0"/>
                <a:ea typeface="ＭＳ Ｐゴシック" charset="0"/>
              </a:defRPr>
            </a:lvl5pPr>
            <a:lvl6pPr marL="457200" fontAlgn="base">
              <a:spcBef>
                <a:spcPct val="0"/>
              </a:spcBef>
              <a:spcAft>
                <a:spcPct val="0"/>
              </a:spcAft>
              <a:defRPr kumimoji="1" sz="2000">
                <a:solidFill>
                  <a:schemeClr val="tx1"/>
                </a:solidFill>
                <a:latin typeface="Times New Roman" charset="0"/>
                <a:ea typeface="ＭＳ Ｐゴシック" charset="0"/>
              </a:defRPr>
            </a:lvl6pPr>
            <a:lvl7pPr marL="914400" fontAlgn="base">
              <a:spcBef>
                <a:spcPct val="0"/>
              </a:spcBef>
              <a:spcAft>
                <a:spcPct val="0"/>
              </a:spcAft>
              <a:defRPr kumimoji="1" sz="2000">
                <a:solidFill>
                  <a:schemeClr val="tx1"/>
                </a:solidFill>
                <a:latin typeface="Times New Roman" charset="0"/>
                <a:ea typeface="ＭＳ Ｐゴシック" charset="0"/>
              </a:defRPr>
            </a:lvl7pPr>
            <a:lvl8pPr marL="1371600" fontAlgn="base">
              <a:spcBef>
                <a:spcPct val="0"/>
              </a:spcBef>
              <a:spcAft>
                <a:spcPct val="0"/>
              </a:spcAft>
              <a:defRPr kumimoji="1" sz="2000">
                <a:solidFill>
                  <a:schemeClr val="tx1"/>
                </a:solidFill>
                <a:latin typeface="Times New Roman" charset="0"/>
                <a:ea typeface="ＭＳ Ｐゴシック" charset="0"/>
              </a:defRPr>
            </a:lvl8pPr>
            <a:lvl9pPr marL="18288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defRPr/>
            </a:pPr>
            <a:r>
              <a:rPr lang="en-US" altLang="ja-JP" sz="1800" dirty="0">
                <a:solidFill>
                  <a:srgbClr val="000000"/>
                </a:solidFill>
                <a:latin typeface="Calibri" charset="0"/>
              </a:rPr>
              <a:t>µSR spectra</a:t>
            </a:r>
            <a:endParaRPr lang="ja-JP" altLang="en-US" sz="1800" dirty="0">
              <a:solidFill>
                <a:srgbClr val="000000"/>
              </a:solidFill>
              <a:latin typeface="Calibri" charset="0"/>
            </a:endParaRPr>
          </a:p>
        </p:txBody>
      </p:sp>
      <p:sp>
        <p:nvSpPr>
          <p:cNvPr id="60" name="テキスト ボックス 59"/>
          <p:cNvSpPr txBox="1"/>
          <p:nvPr/>
        </p:nvSpPr>
        <p:spPr bwMode="auto">
          <a:xfrm>
            <a:off x="4788024" y="3573016"/>
            <a:ext cx="3816424" cy="400110"/>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a:defRPr kumimoji="1" sz="2000">
                <a:solidFill>
                  <a:schemeClr val="tx1"/>
                </a:solidFill>
                <a:latin typeface="Times New Roman" charset="0"/>
                <a:ea typeface="ＭＳ Ｐゴシック" charset="0"/>
                <a:cs typeface="ＭＳ Ｐゴシック" charset="0"/>
              </a:defRPr>
            </a:lvl1pPr>
            <a:lvl2pPr marL="37931725" indent="-37474525">
              <a:defRPr kumimoji="1" sz="2000">
                <a:solidFill>
                  <a:schemeClr val="tx1"/>
                </a:solidFill>
                <a:latin typeface="Times New Roman" charset="0"/>
                <a:ea typeface="ＭＳ Ｐゴシック" charset="0"/>
              </a:defRPr>
            </a:lvl2pPr>
            <a:lvl3pPr>
              <a:defRPr kumimoji="1" sz="2000">
                <a:solidFill>
                  <a:schemeClr val="tx1"/>
                </a:solidFill>
                <a:latin typeface="Times New Roman" charset="0"/>
                <a:ea typeface="ＭＳ Ｐゴシック" charset="0"/>
              </a:defRPr>
            </a:lvl3pPr>
            <a:lvl4pPr>
              <a:defRPr kumimoji="1" sz="2000">
                <a:solidFill>
                  <a:schemeClr val="tx1"/>
                </a:solidFill>
                <a:latin typeface="Times New Roman" charset="0"/>
                <a:ea typeface="ＭＳ Ｐゴシック" charset="0"/>
              </a:defRPr>
            </a:lvl4pPr>
            <a:lvl5pPr>
              <a:defRPr kumimoji="1" sz="2000">
                <a:solidFill>
                  <a:schemeClr val="tx1"/>
                </a:solidFill>
                <a:latin typeface="Times New Roman" charset="0"/>
                <a:ea typeface="ＭＳ Ｐゴシック" charset="0"/>
              </a:defRPr>
            </a:lvl5pPr>
            <a:lvl6pPr marL="457200" fontAlgn="base">
              <a:spcBef>
                <a:spcPct val="0"/>
              </a:spcBef>
              <a:spcAft>
                <a:spcPct val="0"/>
              </a:spcAft>
              <a:defRPr kumimoji="1" sz="2000">
                <a:solidFill>
                  <a:schemeClr val="tx1"/>
                </a:solidFill>
                <a:latin typeface="Times New Roman" charset="0"/>
                <a:ea typeface="ＭＳ Ｐゴシック" charset="0"/>
              </a:defRPr>
            </a:lvl6pPr>
            <a:lvl7pPr marL="914400" fontAlgn="base">
              <a:spcBef>
                <a:spcPct val="0"/>
              </a:spcBef>
              <a:spcAft>
                <a:spcPct val="0"/>
              </a:spcAft>
              <a:defRPr kumimoji="1" sz="2000">
                <a:solidFill>
                  <a:schemeClr val="tx1"/>
                </a:solidFill>
                <a:latin typeface="Times New Roman" charset="0"/>
                <a:ea typeface="ＭＳ Ｐゴシック" charset="0"/>
              </a:defRPr>
            </a:lvl7pPr>
            <a:lvl8pPr marL="1371600" fontAlgn="base">
              <a:spcBef>
                <a:spcPct val="0"/>
              </a:spcBef>
              <a:spcAft>
                <a:spcPct val="0"/>
              </a:spcAft>
              <a:defRPr kumimoji="1" sz="2000">
                <a:solidFill>
                  <a:schemeClr val="tx1"/>
                </a:solidFill>
                <a:latin typeface="Times New Roman" charset="0"/>
                <a:ea typeface="ＭＳ Ｐゴシック" charset="0"/>
              </a:defRPr>
            </a:lvl8pPr>
            <a:lvl9pPr marL="18288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defRPr/>
            </a:pPr>
            <a:r>
              <a:rPr lang="en-US" altLang="ja-JP" dirty="0">
                <a:solidFill>
                  <a:srgbClr val="800000"/>
                </a:solidFill>
                <a:latin typeface="Calibri" charset="0"/>
              </a:rPr>
              <a:t>Mapping out </a:t>
            </a:r>
            <a:r>
              <a:rPr lang="en-US" altLang="ja-JP" i="1" dirty="0">
                <a:solidFill>
                  <a:srgbClr val="800000"/>
                </a:solidFill>
                <a:latin typeface="Calibri" charset="0"/>
              </a:rPr>
              <a:t>T</a:t>
            </a:r>
            <a:r>
              <a:rPr lang="en-US" altLang="ja-JP" baseline="-25000" dirty="0">
                <a:solidFill>
                  <a:srgbClr val="800000"/>
                </a:solidFill>
                <a:latin typeface="Calibri" charset="0"/>
              </a:rPr>
              <a:t>N</a:t>
            </a:r>
            <a:r>
              <a:rPr lang="en-US" altLang="ja-JP" dirty="0">
                <a:solidFill>
                  <a:srgbClr val="800000"/>
                </a:solidFill>
                <a:latin typeface="Calibri" charset="0"/>
              </a:rPr>
              <a:t> versus H content </a:t>
            </a:r>
            <a:r>
              <a:rPr lang="en-US" altLang="ja-JP" i="1" dirty="0">
                <a:solidFill>
                  <a:srgbClr val="800000"/>
                </a:solidFill>
                <a:latin typeface="Calibri" charset="0"/>
              </a:rPr>
              <a:t>x</a:t>
            </a:r>
            <a:endParaRPr lang="ja-JP" altLang="en-US" dirty="0">
              <a:solidFill>
                <a:srgbClr val="800000"/>
              </a:solidFill>
              <a:latin typeface="Calibri" charset="0"/>
            </a:endParaRPr>
          </a:p>
        </p:txBody>
      </p:sp>
      <p:sp>
        <p:nvSpPr>
          <p:cNvPr id="61" name="円/楕円 60"/>
          <p:cNvSpPr/>
          <p:nvPr/>
        </p:nvSpPr>
        <p:spPr bwMode="auto">
          <a:xfrm>
            <a:off x="2915816" y="2348880"/>
            <a:ext cx="1152128" cy="1677610"/>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cxnSp>
        <p:nvCxnSpPr>
          <p:cNvPr id="62" name="曲線コネクタ 61"/>
          <p:cNvCxnSpPr>
            <a:stCxn id="60" idx="1"/>
            <a:endCxn id="61" idx="6"/>
          </p:cNvCxnSpPr>
          <p:nvPr/>
        </p:nvCxnSpPr>
        <p:spPr bwMode="auto">
          <a:xfrm rot="10800000">
            <a:off x="4067944" y="3187685"/>
            <a:ext cx="720080" cy="585386"/>
          </a:xfrm>
          <a:prstGeom prst="curved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049" name="テキスト ボックス 2048"/>
          <p:cNvSpPr txBox="1"/>
          <p:nvPr/>
        </p:nvSpPr>
        <p:spPr>
          <a:xfrm>
            <a:off x="1259632" y="1556792"/>
            <a:ext cx="1530963" cy="369332"/>
          </a:xfrm>
          <a:prstGeom prst="rect">
            <a:avLst/>
          </a:prstGeom>
          <a:noFill/>
        </p:spPr>
        <p:txBody>
          <a:bodyPr wrap="none" rtlCol="0">
            <a:spAutoFit/>
          </a:bodyPr>
          <a:lstStyle/>
          <a:p>
            <a:pPr defTabSz="914400" fontAlgn="auto">
              <a:spcBef>
                <a:spcPts val="0"/>
              </a:spcBef>
              <a:spcAft>
                <a:spcPts val="0"/>
              </a:spcAft>
            </a:pPr>
            <a:r>
              <a:rPr kumimoji="0" lang="en-US" altLang="ja-JP" sz="1800" dirty="0">
                <a:solidFill>
                  <a:srgbClr val="800000"/>
                </a:solidFill>
                <a:latin typeface="Times New Roman" charset="0"/>
                <a:cs typeface="Times New Roman" charset="0"/>
                <a:sym typeface="Cambria" charset="0"/>
              </a:rPr>
              <a:t>LaFeAsO</a:t>
            </a:r>
            <a:r>
              <a:rPr kumimoji="0" lang="en-US" altLang="ja-JP" sz="1800" baseline="-6000" dirty="0">
                <a:solidFill>
                  <a:srgbClr val="800000"/>
                </a:solidFill>
                <a:latin typeface="Times New Roman" charset="0"/>
                <a:cs typeface="Times New Roman" charset="0"/>
                <a:sym typeface="Cambria" charset="0"/>
              </a:rPr>
              <a:t>1-</a:t>
            </a:r>
            <a:r>
              <a:rPr kumimoji="0" lang="en-US" altLang="ja-JP" sz="1800" baseline="-6000" dirty="0">
                <a:solidFill>
                  <a:srgbClr val="800000"/>
                </a:solidFill>
                <a:latin typeface="Times New Roman" charset="0"/>
                <a:cs typeface="Times New Roman" charset="0"/>
                <a:sym typeface="Cambria Italic" charset="0"/>
              </a:rPr>
              <a:t>x</a:t>
            </a:r>
            <a:r>
              <a:rPr kumimoji="0" lang="en-US" altLang="ja-JP" sz="1800" dirty="0">
                <a:solidFill>
                  <a:srgbClr val="800000"/>
                </a:solidFill>
                <a:latin typeface="Times New Roman" charset="0"/>
                <a:cs typeface="Times New Roman" charset="0"/>
                <a:sym typeface="Cambria" charset="0"/>
              </a:rPr>
              <a:t>H</a:t>
            </a:r>
            <a:r>
              <a:rPr kumimoji="0" lang="en-US" altLang="ja-JP" sz="1800" baseline="-6000" dirty="0">
                <a:solidFill>
                  <a:srgbClr val="800000"/>
                </a:solidFill>
                <a:latin typeface="Times New Roman" charset="0"/>
                <a:cs typeface="Times New Roman" charset="0"/>
                <a:sym typeface="Cambria Italic" charset="0"/>
              </a:rPr>
              <a:t>x</a:t>
            </a:r>
            <a:endParaRPr lang="ja-JP" altLang="en-US" sz="1800" dirty="0">
              <a:solidFill>
                <a:srgbClr val="800000"/>
              </a:solidFill>
              <a:latin typeface="Calibri"/>
              <a:ea typeface="ＭＳ Ｐゴシック" charset="-128"/>
              <a:cs typeface=""/>
            </a:endParaRPr>
          </a:p>
        </p:txBody>
      </p:sp>
      <p:sp>
        <p:nvSpPr>
          <p:cNvPr id="68" name="角丸四角形 67"/>
          <p:cNvSpPr/>
          <p:nvPr/>
        </p:nvSpPr>
        <p:spPr>
          <a:xfrm>
            <a:off x="3779912" y="6413390"/>
            <a:ext cx="5256584" cy="445180"/>
          </a:xfrm>
          <a:prstGeom prst="roundRect">
            <a:avLst/>
          </a:prstGeom>
          <a:gradFill flip="none" rotWithShape="1">
            <a:gsLst>
              <a:gs pos="0">
                <a:schemeClr val="bg1"/>
              </a:gs>
              <a:gs pos="100000">
                <a:srgbClr val="BDBEEF"/>
              </a:gs>
            </a:gsLst>
            <a:path path="rect">
              <a:fillToRect l="50000" t="50000" r="50000" b="50000"/>
            </a:path>
            <a:tileRect/>
          </a:gradFill>
          <a:ln>
            <a:noFill/>
          </a:ln>
          <a:effectLst>
            <a:outerShdw blurRad="50800" dist="50800" dir="2700000" algn="tl" rotWithShape="0">
              <a:srgbClr val="000000">
                <a:alpha val="43000"/>
              </a:srgbClr>
            </a:outerShdw>
          </a:effectLst>
        </p:spPr>
        <p:style>
          <a:lnRef idx="2">
            <a:schemeClr val="accent1"/>
          </a:lnRef>
          <a:fillRef idx="1">
            <a:schemeClr val="lt1"/>
          </a:fillRef>
          <a:effectRef idx="0">
            <a:schemeClr val="accent1"/>
          </a:effectRef>
          <a:fontRef idx="minor">
            <a:schemeClr val="dk1"/>
          </a:fontRef>
        </p:style>
        <p:txBody>
          <a:bodyPr anchor="ctr">
            <a:prstTxWarp prst="textNoShape">
              <a:avLst/>
            </a:prstTxWarp>
          </a:bodyPr>
          <a:lstStyle/>
          <a:p>
            <a:pPr algn="just" defTabSz="914400" fontAlgn="auto">
              <a:spcBef>
                <a:spcPts val="0"/>
              </a:spcBef>
              <a:spcAft>
                <a:spcPts val="0"/>
              </a:spcAft>
              <a:defRPr/>
            </a:pPr>
            <a:r>
              <a:rPr lang="en-US" altLang="ja-JP" sz="1400" dirty="0">
                <a:solidFill>
                  <a:prstClr val="black"/>
                </a:solidFill>
              </a:rPr>
              <a:t>M. </a:t>
            </a:r>
            <a:r>
              <a:rPr lang="en-US" altLang="ja-JP" sz="1400" dirty="0" err="1">
                <a:solidFill>
                  <a:prstClr val="black"/>
                </a:solidFill>
              </a:rPr>
              <a:t>Hiraishi</a:t>
            </a:r>
            <a:r>
              <a:rPr lang="en-US" altLang="ja-JP" sz="1400" dirty="0">
                <a:solidFill>
                  <a:prstClr val="black"/>
                </a:solidFill>
              </a:rPr>
              <a:t>, S. </a:t>
            </a:r>
            <a:r>
              <a:rPr lang="en-US" altLang="ja-JP" sz="1400" dirty="0" err="1">
                <a:solidFill>
                  <a:prstClr val="black"/>
                </a:solidFill>
              </a:rPr>
              <a:t>Iimura</a:t>
            </a:r>
            <a:r>
              <a:rPr lang="en-US" altLang="ja-JP" sz="1400" dirty="0">
                <a:solidFill>
                  <a:prstClr val="black"/>
                </a:solidFill>
              </a:rPr>
              <a:t>, K. M. Kojima </a:t>
            </a:r>
            <a:r>
              <a:rPr lang="en-US" altLang="ja-JP" sz="1400" i="1" dirty="0">
                <a:solidFill>
                  <a:prstClr val="black"/>
                </a:solidFill>
              </a:rPr>
              <a:t>et al.</a:t>
            </a:r>
            <a:r>
              <a:rPr lang="en-US" altLang="ja-JP" sz="1400" dirty="0">
                <a:solidFill>
                  <a:prstClr val="black"/>
                </a:solidFill>
              </a:rPr>
              <a:t>, Nat. Phys. </a:t>
            </a:r>
            <a:r>
              <a:rPr lang="en-US" altLang="ja-JP" sz="1400" b="1" dirty="0">
                <a:solidFill>
                  <a:prstClr val="black"/>
                </a:solidFill>
              </a:rPr>
              <a:t>10</a:t>
            </a:r>
            <a:r>
              <a:rPr lang="en-US" altLang="ja-JP" sz="1400" dirty="0">
                <a:solidFill>
                  <a:prstClr val="black"/>
                </a:solidFill>
              </a:rPr>
              <a:t>, 303 (2014).</a:t>
            </a:r>
          </a:p>
        </p:txBody>
      </p: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597412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811102"/>
          </a:xfrm>
          <a:prstGeom prst="rect">
            <a:avLst/>
          </a:prstGeom>
          <a:solidFill>
            <a:srgbClr val="9A31FF"/>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fontAlgn="auto">
              <a:spcBef>
                <a:spcPts val="0"/>
              </a:spcBef>
              <a:spcAft>
                <a:spcPts val="0"/>
              </a:spcAft>
            </a:pPr>
            <a:endParaRPr lang="ja-JP" altLang="en-US" sz="3200" dirty="0">
              <a:solidFill>
                <a:prstClr val="white"/>
              </a:solidFill>
              <a:latin typeface="Arial"/>
              <a:cs typeface="Arial"/>
            </a:endParaRPr>
          </a:p>
        </p:txBody>
      </p:sp>
      <p:sp>
        <p:nvSpPr>
          <p:cNvPr id="6" name="正方形/長方形 5"/>
          <p:cNvSpPr/>
          <p:nvPr/>
        </p:nvSpPr>
        <p:spPr>
          <a:xfrm>
            <a:off x="32116" y="115420"/>
            <a:ext cx="987962" cy="555982"/>
          </a:xfrm>
          <a:prstGeom prst="rect">
            <a:avLst/>
          </a:prstGeom>
          <a:gradFill flip="none" rotWithShape="1">
            <a:gsLst>
              <a:gs pos="70000">
                <a:schemeClr val="bg1"/>
              </a:gs>
              <a:gs pos="100000">
                <a:srgbClr val="9A31FF"/>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grpSp>
        <p:nvGrpSpPr>
          <p:cNvPr id="7" name="Group 8"/>
          <p:cNvGrpSpPr>
            <a:grpSpLocks/>
          </p:cNvGrpSpPr>
          <p:nvPr/>
        </p:nvGrpSpPr>
        <p:grpSpPr bwMode="auto">
          <a:xfrm>
            <a:off x="154693" y="195323"/>
            <a:ext cx="715050" cy="358155"/>
            <a:chOff x="0" y="24"/>
            <a:chExt cx="659" cy="330"/>
          </a:xfrm>
        </p:grpSpPr>
        <p:pic>
          <p:nvPicPr>
            <p:cNvPr id="8"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24"/>
              <a:ext cx="380" cy="328"/>
            </a:xfrm>
            <a:prstGeom prst="rect">
              <a:avLst/>
            </a:prstGeom>
            <a:noFill/>
            <a:ln w="9525">
              <a:noFill/>
              <a:miter lim="800000"/>
              <a:headEnd/>
              <a:tailEnd/>
            </a:ln>
          </p:spPr>
        </p:pic>
        <p:pic>
          <p:nvPicPr>
            <p:cNvPr id="9" name="Picture 7" descr="ロゴＡ緑"/>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5" y="277"/>
              <a:ext cx="424" cy="77"/>
            </a:xfrm>
            <a:prstGeom prst="rect">
              <a:avLst/>
            </a:prstGeom>
            <a:noFill/>
            <a:ln w="9525">
              <a:noFill/>
              <a:miter lim="800000"/>
              <a:headEnd/>
              <a:tailEnd/>
            </a:ln>
          </p:spPr>
        </p:pic>
      </p:grpSp>
      <p:sp>
        <p:nvSpPr>
          <p:cNvPr id="10" name="正方形/長方形 9"/>
          <p:cNvSpPr/>
          <p:nvPr/>
        </p:nvSpPr>
        <p:spPr>
          <a:xfrm>
            <a:off x="8248930" y="22523"/>
            <a:ext cx="889987" cy="307777"/>
          </a:xfrm>
          <a:prstGeom prst="rect">
            <a:avLst/>
          </a:prstGeom>
          <a:solidFill>
            <a:schemeClr val="bg1"/>
          </a:solidFill>
          <a:ln w="15875">
            <a:solidFill>
              <a:srgbClr val="9A31FF"/>
            </a:solidFill>
          </a:ln>
        </p:spPr>
        <p:txBody>
          <a:bodyPr wrap="none">
            <a:spAutoFit/>
          </a:bodyPr>
          <a:lstStyle/>
          <a:p>
            <a:pPr algn="ctr" defTabSz="914400" fontAlgn="auto">
              <a:spcBef>
                <a:spcPts val="0"/>
              </a:spcBef>
              <a:spcAft>
                <a:spcPts val="0"/>
              </a:spcAft>
            </a:pPr>
            <a:r>
              <a:rPr lang="en-US" altLang="ja-JP" sz="1400" b="1" dirty="0">
                <a:solidFill>
                  <a:srgbClr val="0000FF"/>
                </a:solidFill>
                <a:latin typeface="Calibri"/>
                <a:ea typeface="ＭＳ ゴシック"/>
                <a:cs typeface="ＭＳ ゴシック"/>
              </a:rPr>
              <a:t>Muon-D1</a:t>
            </a:r>
            <a:endParaRPr lang="en-US" altLang="ja-JP" sz="1000" b="1" dirty="0">
              <a:solidFill>
                <a:srgbClr val="0000FF"/>
              </a:solidFill>
              <a:latin typeface="Calibri"/>
              <a:ea typeface="ＭＳ ゴシック"/>
              <a:cs typeface="ＭＳ ゴシック"/>
            </a:endParaRPr>
          </a:p>
        </p:txBody>
      </p:sp>
      <p:sp>
        <p:nvSpPr>
          <p:cNvPr id="11" name="テキスト ボックス 1"/>
          <p:cNvSpPr txBox="1">
            <a:spLocks noChangeArrowheads="1"/>
          </p:cNvSpPr>
          <p:nvPr/>
        </p:nvSpPr>
        <p:spPr bwMode="auto">
          <a:xfrm>
            <a:off x="971600" y="332656"/>
            <a:ext cx="7727446" cy="461665"/>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algn="ctr" defTabSz="914400" fontAlgn="auto">
              <a:spcBef>
                <a:spcPts val="0"/>
              </a:spcBef>
              <a:spcAft>
                <a:spcPts val="0"/>
              </a:spcAft>
            </a:pPr>
            <a:r>
              <a:rPr lang="en-US" altLang="ja-JP" dirty="0">
                <a:solidFill>
                  <a:prstClr val="white"/>
                </a:solidFill>
                <a:latin typeface="Helvetica" pitchFamily="22" charset="0"/>
                <a:ea typeface="ＭＳ ゴシック" pitchFamily="22" charset="-128"/>
                <a:cs typeface="Helvetica" pitchFamily="22" charset="0"/>
              </a:rPr>
              <a:t>IMSS-CMRC project: Geometrical electronic correlation</a:t>
            </a:r>
          </a:p>
        </p:txBody>
      </p:sp>
      <p:sp>
        <p:nvSpPr>
          <p:cNvPr id="12" name="テキスト ボックス 1"/>
          <p:cNvSpPr txBox="1">
            <a:spLocks noChangeArrowheads="1"/>
          </p:cNvSpPr>
          <p:nvPr/>
        </p:nvSpPr>
        <p:spPr bwMode="auto">
          <a:xfrm>
            <a:off x="755576" y="836712"/>
            <a:ext cx="7188870" cy="400110"/>
          </a:xfrm>
          <a:prstGeom prst="rect">
            <a:avLst/>
          </a:prstGeom>
          <a:noFill/>
          <a:ln w="9525">
            <a:noFill/>
            <a:miter lim="800000"/>
            <a:headEnd/>
            <a:tailEnd/>
          </a:ln>
          <a:effectLst>
            <a:outerShdw blurRad="38100" dist="25400" dir="2700000">
              <a:srgbClr val="000000">
                <a:alpha val="43000"/>
              </a:srgbClr>
            </a:outerShdw>
          </a:effectLst>
        </p:spPr>
        <p:txBody>
          <a:bodyPr wrap="none">
            <a:prstTxWarp prst="textNoShape">
              <a:avLst/>
            </a:prstTxWarp>
            <a:spAutoFit/>
          </a:bodyPr>
          <a:lstStyle/>
          <a:p>
            <a:pPr defTabSz="914400" fontAlgn="auto">
              <a:spcBef>
                <a:spcPts val="0"/>
              </a:spcBef>
              <a:spcAft>
                <a:spcPts val="0"/>
              </a:spcAft>
            </a:pPr>
            <a:r>
              <a:rPr lang="en-US" altLang="ja-JP" sz="2000" dirty="0">
                <a:solidFill>
                  <a:srgbClr val="FF0000"/>
                </a:solidFill>
                <a:latin typeface="Helvetica" charset="0"/>
                <a:ea typeface="ＭＳ Ｐゴシック" charset="-128"/>
                <a:cs typeface="Helvetica" charset="0"/>
              </a:rPr>
              <a:t>Novel magnetic frustration in iridium spinel compound CuIr</a:t>
            </a:r>
            <a:r>
              <a:rPr lang="en-US" altLang="ja-JP" sz="2000" baseline="-25000" dirty="0">
                <a:solidFill>
                  <a:srgbClr val="FF0000"/>
                </a:solidFill>
                <a:latin typeface="Helvetica" charset="0"/>
                <a:ea typeface="ＭＳ Ｐゴシック" charset="-128"/>
                <a:cs typeface="Helvetica" charset="0"/>
              </a:rPr>
              <a:t>2</a:t>
            </a:r>
            <a:r>
              <a:rPr lang="en-US" altLang="ja-JP" sz="2000" dirty="0">
                <a:solidFill>
                  <a:srgbClr val="FF0000"/>
                </a:solidFill>
                <a:latin typeface="Helvetica" charset="0"/>
                <a:ea typeface="ＭＳ Ｐゴシック" charset="-128"/>
                <a:cs typeface="Helvetica" charset="0"/>
              </a:rPr>
              <a:t>S</a:t>
            </a:r>
            <a:r>
              <a:rPr lang="en-US" altLang="ja-JP" sz="2000" baseline="-25000" dirty="0">
                <a:solidFill>
                  <a:srgbClr val="FF0000"/>
                </a:solidFill>
                <a:latin typeface="Helvetica" charset="0"/>
                <a:ea typeface="ＭＳ Ｐゴシック" charset="-128"/>
                <a:cs typeface="Helvetica" charset="0"/>
              </a:rPr>
              <a:t>4</a:t>
            </a:r>
            <a:endParaRPr lang="ja-JP" altLang="en-US" sz="2000" baseline="-25000" dirty="0">
              <a:solidFill>
                <a:srgbClr val="FF0000"/>
              </a:solidFill>
              <a:latin typeface="Helvetica" charset="0"/>
              <a:ea typeface="ＭＳ Ｐゴシック" charset="-128"/>
              <a:cs typeface="Helvetica" charset="0"/>
            </a:endParaRPr>
          </a:p>
        </p:txBody>
      </p:sp>
      <p:pic>
        <p:nvPicPr>
          <p:cNvPr id="54" name="図 53" descr="fig2.eps"/>
          <p:cNvPicPr>
            <a:picLocks noChangeAspect="1"/>
          </p:cNvPicPr>
          <p:nvPr/>
        </p:nvPicPr>
        <p:blipFill rotWithShape="1">
          <a:blip r:embed="rId5" cstate="screen">
            <a:extLst>
              <a:ext uri="{28A0092B-C50C-407E-A947-70E740481C1C}">
                <a14:useLocalDpi xmlns:a14="http://schemas.microsoft.com/office/drawing/2010/main"/>
              </a:ext>
            </a:extLst>
          </a:blip>
          <a:srcRect b="49461"/>
          <a:stretch/>
        </p:blipFill>
        <p:spPr bwMode="auto">
          <a:xfrm>
            <a:off x="323528" y="1340768"/>
            <a:ext cx="3687762" cy="2447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0" name="図形グループ 69"/>
          <p:cNvGrpSpPr/>
          <p:nvPr/>
        </p:nvGrpSpPr>
        <p:grpSpPr>
          <a:xfrm>
            <a:off x="5436096" y="1484784"/>
            <a:ext cx="3560289" cy="2367402"/>
            <a:chOff x="4519613" y="1566100"/>
            <a:chExt cx="4306887" cy="2863850"/>
          </a:xfrm>
        </p:grpSpPr>
        <p:pic>
          <p:nvPicPr>
            <p:cNvPr id="71" name="図 70" descr="fig1.pdf"/>
            <p:cNvPicPr>
              <a:picLocks noChangeAspect="1"/>
            </p:cNvPicPr>
            <p:nvPr/>
          </p:nvPicPr>
          <p:blipFill>
            <a:blip r:embed="rId6" cstate="screen">
              <a:extLst>
                <a:ext uri="{28A0092B-C50C-407E-A947-70E740481C1C}">
                  <a14:useLocalDpi xmlns:a14="http://schemas.microsoft.com/office/drawing/2010/main"/>
                </a:ext>
              </a:extLst>
            </a:blip>
            <a:srcRect t="26752" b="26265"/>
            <a:stretch>
              <a:fillRect/>
            </a:stretch>
          </p:blipFill>
          <p:spPr bwMode="auto">
            <a:xfrm>
              <a:off x="4519613" y="1566100"/>
              <a:ext cx="4306887" cy="286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2" name="図形グループ 34"/>
            <p:cNvGrpSpPr>
              <a:grpSpLocks/>
            </p:cNvGrpSpPr>
            <p:nvPr/>
          </p:nvGrpSpPr>
          <p:grpSpPr bwMode="auto">
            <a:xfrm>
              <a:off x="5716588" y="2434462"/>
              <a:ext cx="1905000" cy="1160463"/>
              <a:chOff x="5840413" y="1920875"/>
              <a:chExt cx="1905000" cy="1160463"/>
            </a:xfrm>
          </p:grpSpPr>
          <p:grpSp>
            <p:nvGrpSpPr>
              <p:cNvPr id="74" name="図形グループ 12"/>
              <p:cNvGrpSpPr>
                <a:grpSpLocks/>
              </p:cNvGrpSpPr>
              <p:nvPr/>
            </p:nvGrpSpPr>
            <p:grpSpPr bwMode="auto">
              <a:xfrm>
                <a:off x="5840413" y="1920875"/>
                <a:ext cx="1905000" cy="1160463"/>
                <a:chOff x="5840984" y="1920748"/>
                <a:chExt cx="1903671" cy="1160210"/>
              </a:xfrm>
            </p:grpSpPr>
            <p:sp>
              <p:nvSpPr>
                <p:cNvPr id="78" name="二等辺三角形 77"/>
                <p:cNvSpPr/>
                <p:nvPr/>
              </p:nvSpPr>
              <p:spPr>
                <a:xfrm rot="1627074">
                  <a:off x="5840984" y="1920748"/>
                  <a:ext cx="410875" cy="706284"/>
                </a:xfrm>
                <a:prstGeom prst="triangle">
                  <a:avLst>
                    <a:gd name="adj" fmla="val 57839"/>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sp>
              <p:nvSpPr>
                <p:cNvPr id="79" name="二等辺三角形 78"/>
                <p:cNvSpPr/>
                <p:nvPr/>
              </p:nvSpPr>
              <p:spPr>
                <a:xfrm rot="1627074" flipH="1" flipV="1">
                  <a:off x="7333779" y="2374674"/>
                  <a:ext cx="410876" cy="706284"/>
                </a:xfrm>
                <a:prstGeom prst="triangle">
                  <a:avLst>
                    <a:gd name="adj" fmla="val 57839"/>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grpSp>
          <p:cxnSp>
            <p:nvCxnSpPr>
              <p:cNvPr id="75" name="直線矢印コネクタ 74"/>
              <p:cNvCxnSpPr/>
              <p:nvPr/>
            </p:nvCxnSpPr>
            <p:spPr>
              <a:xfrm rot="16200000" flipV="1">
                <a:off x="5981700" y="2171700"/>
                <a:ext cx="381000" cy="304800"/>
              </a:xfrm>
              <a:prstGeom prst="straightConnector1">
                <a:avLst/>
              </a:prstGeom>
              <a:ln w="28575" cap="flat" cmpd="sng" algn="ctr">
                <a:solidFill>
                  <a:srgbClr val="0000FF"/>
                </a:solidFill>
                <a:prstDash val="sys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6" name="直線矢印コネクタ 75"/>
              <p:cNvCxnSpPr/>
              <p:nvPr/>
            </p:nvCxnSpPr>
            <p:spPr>
              <a:xfrm rot="10800000" flipV="1">
                <a:off x="7162800" y="2590800"/>
                <a:ext cx="457200" cy="76200"/>
              </a:xfrm>
              <a:prstGeom prst="straightConnector1">
                <a:avLst/>
              </a:prstGeom>
              <a:ln w="28575" cap="flat" cmpd="sng" algn="ctr">
                <a:solidFill>
                  <a:srgbClr val="0000FF"/>
                </a:solidFill>
                <a:prstDash val="sys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77" name="テキスト ボックス 33"/>
              <p:cNvSpPr txBox="1">
                <a:spLocks noChangeArrowheads="1"/>
              </p:cNvSpPr>
              <p:nvPr/>
            </p:nvSpPr>
            <p:spPr bwMode="auto">
              <a:xfrm>
                <a:off x="6172200" y="2133600"/>
                <a:ext cx="103409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000">
                    <a:solidFill>
                      <a:schemeClr val="tx1"/>
                    </a:solidFill>
                    <a:latin typeface="Times New Roman" charset="0"/>
                    <a:ea typeface="ＭＳ Ｐゴシック" charset="0"/>
                    <a:cs typeface="ＭＳ Ｐゴシック" charset="0"/>
                  </a:defRPr>
                </a:lvl1pPr>
                <a:lvl2pPr marL="742950" indent="-285750">
                  <a:defRPr kumimoji="1" sz="2000">
                    <a:solidFill>
                      <a:schemeClr val="tx1"/>
                    </a:solidFill>
                    <a:latin typeface="Times New Roman" charset="0"/>
                    <a:ea typeface="ＭＳ Ｐゴシック" charset="0"/>
                  </a:defRPr>
                </a:lvl2pPr>
                <a:lvl3pPr marL="1143000" indent="-228600">
                  <a:defRPr kumimoji="1" sz="2000">
                    <a:solidFill>
                      <a:schemeClr val="tx1"/>
                    </a:solidFill>
                    <a:latin typeface="Times New Roman" charset="0"/>
                    <a:ea typeface="ＭＳ Ｐゴシック" charset="0"/>
                  </a:defRPr>
                </a:lvl3pPr>
                <a:lvl4pPr marL="1600200" indent="-228600">
                  <a:defRPr kumimoji="1" sz="2000">
                    <a:solidFill>
                      <a:schemeClr val="tx1"/>
                    </a:solidFill>
                    <a:latin typeface="Times New Roman" charset="0"/>
                    <a:ea typeface="ＭＳ Ｐゴシック" charset="0"/>
                  </a:defRPr>
                </a:lvl4pPr>
                <a:lvl5pPr marL="2057400" indent="-228600">
                  <a:defRPr kumimoji="1" sz="2000">
                    <a:solidFill>
                      <a:schemeClr val="tx1"/>
                    </a:solidFill>
                    <a:latin typeface="Times New Roman" charset="0"/>
                    <a:ea typeface="ＭＳ Ｐゴシック" charset="0"/>
                  </a:defRPr>
                </a:lvl5pPr>
                <a:lvl6pPr marL="2514600" indent="-228600" fontAlgn="base">
                  <a:spcBef>
                    <a:spcPct val="0"/>
                  </a:spcBef>
                  <a:spcAft>
                    <a:spcPct val="0"/>
                  </a:spcAft>
                  <a:defRPr kumimoji="1" sz="2000">
                    <a:solidFill>
                      <a:schemeClr val="tx1"/>
                    </a:solidFill>
                    <a:latin typeface="Times New Roman" charset="0"/>
                    <a:ea typeface="ＭＳ Ｐゴシック" charset="0"/>
                  </a:defRPr>
                </a:lvl6pPr>
                <a:lvl7pPr marL="2971800" indent="-228600" fontAlgn="base">
                  <a:spcBef>
                    <a:spcPct val="0"/>
                  </a:spcBef>
                  <a:spcAft>
                    <a:spcPct val="0"/>
                  </a:spcAft>
                  <a:defRPr kumimoji="1" sz="2000">
                    <a:solidFill>
                      <a:schemeClr val="tx1"/>
                    </a:solidFill>
                    <a:latin typeface="Times New Roman" charset="0"/>
                    <a:ea typeface="ＭＳ Ｐゴシック" charset="0"/>
                  </a:defRPr>
                </a:lvl7pPr>
                <a:lvl8pPr marL="3429000" indent="-228600" fontAlgn="base">
                  <a:spcBef>
                    <a:spcPct val="0"/>
                  </a:spcBef>
                  <a:spcAft>
                    <a:spcPct val="0"/>
                  </a:spcAft>
                  <a:defRPr kumimoji="1" sz="2000">
                    <a:solidFill>
                      <a:schemeClr val="tx1"/>
                    </a:solidFill>
                    <a:latin typeface="Times New Roman" charset="0"/>
                    <a:ea typeface="ＭＳ Ｐゴシック" charset="0"/>
                  </a:defRPr>
                </a:lvl8pPr>
                <a:lvl9pPr marL="3886200" indent="-228600" fontAlgn="base">
                  <a:spcBef>
                    <a:spcPct val="0"/>
                  </a:spcBef>
                  <a:spcAft>
                    <a:spcPct val="0"/>
                  </a:spcAft>
                  <a:defRPr kumimoji="1" sz="2000">
                    <a:solidFill>
                      <a:schemeClr val="tx1"/>
                    </a:solidFill>
                    <a:latin typeface="Times New Roman" charset="0"/>
                    <a:ea typeface="ＭＳ Ｐゴシック" charset="0"/>
                  </a:defRPr>
                </a:lvl9pPr>
              </a:lstStyle>
              <a:p>
                <a:pPr defTabSz="914400" fontAlgn="auto">
                  <a:spcBef>
                    <a:spcPts val="0"/>
                  </a:spcBef>
                  <a:spcAft>
                    <a:spcPts val="0"/>
                  </a:spcAft>
                </a:pPr>
                <a:r>
                  <a:rPr lang="en-US" altLang="ja-JP" dirty="0">
                    <a:solidFill>
                      <a:srgbClr val="0000FF"/>
                    </a:solidFill>
                  </a:rPr>
                  <a:t>~0.08µ</a:t>
                </a:r>
                <a:r>
                  <a:rPr lang="en-US" altLang="ja-JP" baseline="-25000" dirty="0">
                    <a:solidFill>
                      <a:srgbClr val="0000FF"/>
                    </a:solidFill>
                  </a:rPr>
                  <a:t>B</a:t>
                </a:r>
                <a:endParaRPr lang="ja-JP" altLang="en-US" baseline="-25000" dirty="0">
                  <a:solidFill>
                    <a:srgbClr val="0000FF"/>
                  </a:solidFill>
                </a:endParaRPr>
              </a:p>
            </p:txBody>
          </p:sp>
        </p:grpSp>
      </p:grpSp>
      <p:sp>
        <p:nvSpPr>
          <p:cNvPr id="80" name="角丸四角形 79"/>
          <p:cNvSpPr/>
          <p:nvPr/>
        </p:nvSpPr>
        <p:spPr>
          <a:xfrm>
            <a:off x="107504" y="6237312"/>
            <a:ext cx="8928100" cy="576263"/>
          </a:xfrm>
          <a:prstGeom prst="roundRect">
            <a:avLst/>
          </a:prstGeom>
          <a:gradFill flip="none" rotWithShape="1">
            <a:gsLst>
              <a:gs pos="0">
                <a:schemeClr val="bg1"/>
              </a:gs>
              <a:gs pos="100000">
                <a:srgbClr val="BDBEEF"/>
              </a:gs>
            </a:gsLst>
            <a:path path="rect">
              <a:fillToRect l="50000" t="50000" r="50000" b="50000"/>
            </a:path>
            <a:tileRect/>
          </a:gradFill>
          <a:ln>
            <a:noFill/>
          </a:ln>
          <a:effectLst>
            <a:outerShdw blurRad="50800" dist="50800" dir="2700000" algn="tl" rotWithShape="0">
              <a:srgbClr val="000000">
                <a:alpha val="43000"/>
              </a:srgbClr>
            </a:outerShdw>
          </a:effectLst>
        </p:spPr>
        <p:style>
          <a:lnRef idx="2">
            <a:schemeClr val="accent1"/>
          </a:lnRef>
          <a:fillRef idx="1">
            <a:schemeClr val="lt1"/>
          </a:fillRef>
          <a:effectRef idx="0">
            <a:schemeClr val="accent1"/>
          </a:effectRef>
          <a:fontRef idx="minor">
            <a:schemeClr val="dk1"/>
          </a:fontRef>
        </p:style>
        <p:txBody>
          <a:bodyPr lIns="91388" tIns="45694" rIns="91388" bIns="45694" anchor="ctr"/>
          <a:lstStyle/>
          <a:p>
            <a:pPr algn="just" defTabSz="914400" fontAlgn="auto">
              <a:spcBef>
                <a:spcPts val="0"/>
              </a:spcBef>
              <a:spcAft>
                <a:spcPts val="0"/>
              </a:spcAft>
              <a:defRPr/>
            </a:pPr>
            <a:r>
              <a:rPr lang="en-US" altLang="ja-JP" sz="1600" dirty="0">
                <a:solidFill>
                  <a:prstClr val="black"/>
                </a:solidFill>
              </a:rPr>
              <a:t>K.M. Kojima, R. </a:t>
            </a:r>
            <a:r>
              <a:rPr lang="en-US" altLang="ja-JP" sz="1600" dirty="0" err="1">
                <a:solidFill>
                  <a:prstClr val="black"/>
                </a:solidFill>
              </a:rPr>
              <a:t>Kadono</a:t>
            </a:r>
            <a:r>
              <a:rPr lang="en-US" altLang="ja-JP" sz="1600" dirty="0">
                <a:solidFill>
                  <a:prstClr val="black"/>
                </a:solidFill>
              </a:rPr>
              <a:t>, M. Miyazaki, M. </a:t>
            </a:r>
            <a:r>
              <a:rPr lang="en-US" altLang="ja-JP" sz="1600" dirty="0" err="1">
                <a:solidFill>
                  <a:prstClr val="black"/>
                </a:solidFill>
              </a:rPr>
              <a:t>Hiraishi</a:t>
            </a:r>
            <a:r>
              <a:rPr lang="en-US" altLang="ja-JP" sz="1600" dirty="0">
                <a:solidFill>
                  <a:prstClr val="black"/>
                </a:solidFill>
              </a:rPr>
              <a:t>, I. Yamauchi, A. </a:t>
            </a:r>
            <a:r>
              <a:rPr lang="en-US" altLang="ja-JP" sz="1600" dirty="0" err="1">
                <a:solidFill>
                  <a:prstClr val="black"/>
                </a:solidFill>
              </a:rPr>
              <a:t>Koda</a:t>
            </a:r>
            <a:r>
              <a:rPr lang="en-US" altLang="ja-JP" sz="1600" dirty="0">
                <a:solidFill>
                  <a:prstClr val="black"/>
                </a:solidFill>
              </a:rPr>
              <a:t>, Y. Tsuchiya, H. S. Suzuki, and H. Kitazawa, Phys. Rev. </a:t>
            </a:r>
            <a:r>
              <a:rPr lang="en-US" altLang="ja-JP" sz="1600" dirty="0" err="1">
                <a:solidFill>
                  <a:prstClr val="black"/>
                </a:solidFill>
              </a:rPr>
              <a:t>Lett</a:t>
            </a:r>
            <a:r>
              <a:rPr lang="en-US" altLang="ja-JP" sz="1600" dirty="0">
                <a:solidFill>
                  <a:prstClr val="black"/>
                </a:solidFill>
              </a:rPr>
              <a:t>.</a:t>
            </a:r>
            <a:r>
              <a:rPr lang="ja-JP" altLang="en-US" sz="1600" dirty="0">
                <a:solidFill>
                  <a:prstClr val="black"/>
                </a:solidFill>
              </a:rPr>
              <a:t> </a:t>
            </a:r>
            <a:r>
              <a:rPr lang="en-US" altLang="ja-JP" sz="1600" b="1" dirty="0">
                <a:solidFill>
                  <a:prstClr val="black"/>
                </a:solidFill>
              </a:rPr>
              <a:t>112</a:t>
            </a:r>
            <a:r>
              <a:rPr lang="en-US" altLang="ja-JP" sz="1600" dirty="0">
                <a:solidFill>
                  <a:prstClr val="black"/>
                </a:solidFill>
              </a:rPr>
              <a:t>, 087204 (2014).</a:t>
            </a:r>
          </a:p>
        </p:txBody>
      </p:sp>
      <p:pic>
        <p:nvPicPr>
          <p:cNvPr id="81" name="図 80" descr="bj.pd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28184" y="3789040"/>
            <a:ext cx="2767261" cy="2304256"/>
          </a:xfrm>
          <a:prstGeom prst="rect">
            <a:avLst/>
          </a:prstGeom>
          <a:solidFill>
            <a:srgbClr val="FFFFFF"/>
          </a:solidFill>
        </p:spPr>
      </p:pic>
      <p:grpSp>
        <p:nvGrpSpPr>
          <p:cNvPr id="82" name="図形グループ 81"/>
          <p:cNvGrpSpPr/>
          <p:nvPr/>
        </p:nvGrpSpPr>
        <p:grpSpPr>
          <a:xfrm>
            <a:off x="827584" y="3789040"/>
            <a:ext cx="3024336" cy="2465997"/>
            <a:chOff x="16285765" y="27396801"/>
            <a:chExt cx="4680520" cy="3816424"/>
          </a:xfrm>
        </p:grpSpPr>
        <p:pic>
          <p:nvPicPr>
            <p:cNvPr id="83" name="図 82" descr="nm.pdf"/>
            <p:cNvPicPr>
              <a:picLocks noChangeAspect="1"/>
            </p:cNvPicPr>
            <p:nvPr/>
          </p:nvPicPr>
          <p:blipFill rotWithShape="1">
            <a:blip r:embed="rId8" cstate="screen">
              <a:extLst>
                <a:ext uri="{28A0092B-C50C-407E-A947-70E740481C1C}">
                  <a14:useLocalDpi xmlns:a14="http://schemas.microsoft.com/office/drawing/2010/main"/>
                </a:ext>
              </a:extLst>
            </a:blip>
            <a:srcRect l="52143"/>
            <a:stretch/>
          </p:blipFill>
          <p:spPr>
            <a:xfrm>
              <a:off x="16285765" y="29197001"/>
              <a:ext cx="4680520" cy="2016224"/>
            </a:xfrm>
            <a:prstGeom prst="rect">
              <a:avLst/>
            </a:prstGeom>
            <a:solidFill>
              <a:srgbClr val="FFFFFF"/>
            </a:solidFill>
          </p:spPr>
        </p:pic>
        <p:pic>
          <p:nvPicPr>
            <p:cNvPr id="84" name="図 83" descr="nm.pdf"/>
            <p:cNvPicPr>
              <a:picLocks noChangeAspect="1"/>
            </p:cNvPicPr>
            <p:nvPr/>
          </p:nvPicPr>
          <p:blipFill rotWithShape="1">
            <a:blip r:embed="rId9" cstate="screen">
              <a:extLst>
                <a:ext uri="{28A0092B-C50C-407E-A947-70E740481C1C}">
                  <a14:useLocalDpi xmlns:a14="http://schemas.microsoft.com/office/drawing/2010/main"/>
                </a:ext>
              </a:extLst>
            </a:blip>
            <a:srcRect r="48373"/>
            <a:stretch/>
          </p:blipFill>
          <p:spPr>
            <a:xfrm>
              <a:off x="16285766" y="27396801"/>
              <a:ext cx="4680519" cy="1856023"/>
            </a:xfrm>
            <a:prstGeom prst="rect">
              <a:avLst/>
            </a:prstGeom>
            <a:solidFill>
              <a:srgbClr val="FFFFFF"/>
            </a:solidFill>
          </p:spPr>
        </p:pic>
      </p:grpSp>
      <p:sp>
        <p:nvSpPr>
          <p:cNvPr id="85" name="テキスト ボックス 184"/>
          <p:cNvSpPr txBox="1">
            <a:spLocks noChangeArrowheads="1"/>
          </p:cNvSpPr>
          <p:nvPr/>
        </p:nvSpPr>
        <p:spPr bwMode="auto">
          <a:xfrm>
            <a:off x="3995936" y="3861048"/>
            <a:ext cx="2016224" cy="2051642"/>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lIns="81080" tIns="40540" rIns="81080" bIns="40540">
            <a:spAutoFit/>
          </a:bodyPr>
          <a:lstStyle>
            <a:lvl1pPr>
              <a:defRPr kumimoji="1" sz="4000">
                <a:solidFill>
                  <a:schemeClr val="tx1"/>
                </a:solidFill>
                <a:latin typeface="Times New Roman" charset="0"/>
                <a:ea typeface="ＭＳ Ｐゴシック" charset="0"/>
                <a:cs typeface="ＭＳ Ｐゴシック" charset="0"/>
              </a:defRPr>
            </a:lvl1pPr>
            <a:lvl2pPr marL="37931725" indent="-37474525">
              <a:defRPr kumimoji="1" sz="4000">
                <a:solidFill>
                  <a:schemeClr val="tx1"/>
                </a:solidFill>
                <a:latin typeface="Times New Roman" charset="0"/>
                <a:ea typeface="ＭＳ Ｐゴシック" charset="0"/>
              </a:defRPr>
            </a:lvl2pPr>
            <a:lvl3pPr>
              <a:defRPr kumimoji="1" sz="4000">
                <a:solidFill>
                  <a:schemeClr val="tx1"/>
                </a:solidFill>
                <a:latin typeface="Times New Roman" charset="0"/>
                <a:ea typeface="ＭＳ Ｐゴシック" charset="0"/>
              </a:defRPr>
            </a:lvl3pPr>
            <a:lvl4pPr>
              <a:defRPr kumimoji="1" sz="4000">
                <a:solidFill>
                  <a:schemeClr val="tx1"/>
                </a:solidFill>
                <a:latin typeface="Times New Roman" charset="0"/>
                <a:ea typeface="ＭＳ Ｐゴシック" charset="0"/>
              </a:defRPr>
            </a:lvl4pPr>
            <a:lvl5pPr>
              <a:defRPr kumimoji="1" sz="4000">
                <a:solidFill>
                  <a:schemeClr val="tx1"/>
                </a:solidFill>
                <a:latin typeface="Times New Roman" charset="0"/>
                <a:ea typeface="ＭＳ Ｐゴシック" charset="0"/>
              </a:defRPr>
            </a:lvl5pPr>
            <a:lvl6pPr marL="457200" fontAlgn="base">
              <a:spcBef>
                <a:spcPct val="0"/>
              </a:spcBef>
              <a:spcAft>
                <a:spcPct val="0"/>
              </a:spcAft>
              <a:defRPr kumimoji="1" sz="4000">
                <a:solidFill>
                  <a:schemeClr val="tx1"/>
                </a:solidFill>
                <a:latin typeface="Times New Roman" charset="0"/>
                <a:ea typeface="ＭＳ Ｐゴシック" charset="0"/>
              </a:defRPr>
            </a:lvl6pPr>
            <a:lvl7pPr marL="914400" fontAlgn="base">
              <a:spcBef>
                <a:spcPct val="0"/>
              </a:spcBef>
              <a:spcAft>
                <a:spcPct val="0"/>
              </a:spcAft>
              <a:defRPr kumimoji="1" sz="4000">
                <a:solidFill>
                  <a:schemeClr val="tx1"/>
                </a:solidFill>
                <a:latin typeface="Times New Roman" charset="0"/>
                <a:ea typeface="ＭＳ Ｐゴシック" charset="0"/>
              </a:defRPr>
            </a:lvl7pPr>
            <a:lvl8pPr marL="1371600" fontAlgn="base">
              <a:spcBef>
                <a:spcPct val="0"/>
              </a:spcBef>
              <a:spcAft>
                <a:spcPct val="0"/>
              </a:spcAft>
              <a:defRPr kumimoji="1" sz="4000">
                <a:solidFill>
                  <a:schemeClr val="tx1"/>
                </a:solidFill>
                <a:latin typeface="Times New Roman" charset="0"/>
                <a:ea typeface="ＭＳ Ｐゴシック" charset="0"/>
              </a:defRPr>
            </a:lvl8pPr>
            <a:lvl9pPr marL="1828800" fontAlgn="base">
              <a:spcBef>
                <a:spcPct val="0"/>
              </a:spcBef>
              <a:spcAft>
                <a:spcPct val="0"/>
              </a:spcAft>
              <a:defRPr kumimoji="1" sz="4000">
                <a:solidFill>
                  <a:schemeClr val="tx1"/>
                </a:solidFill>
                <a:latin typeface="Times New Roman" charset="0"/>
                <a:ea typeface="ＭＳ Ｐゴシック" charset="0"/>
              </a:defRPr>
            </a:lvl9pPr>
          </a:lstStyle>
          <a:p>
            <a:pPr algn="just" defTabSz="914400" fontAlgn="auto">
              <a:spcBef>
                <a:spcPts val="0"/>
              </a:spcBef>
              <a:spcAft>
                <a:spcPts val="0"/>
              </a:spcAft>
            </a:pPr>
            <a:r>
              <a:rPr lang="en-US" altLang="ja-JP" sz="1600" dirty="0">
                <a:solidFill>
                  <a:prstClr val="black"/>
                </a:solidFill>
              </a:rPr>
              <a:t>Two off-diagonal exchange interaction between Ir</a:t>
            </a:r>
            <a:r>
              <a:rPr lang="en-US" altLang="ja-JP" sz="1600" baseline="30000" dirty="0">
                <a:solidFill>
                  <a:prstClr val="black"/>
                </a:solidFill>
              </a:rPr>
              <a:t>4+</a:t>
            </a:r>
            <a:r>
              <a:rPr lang="en-US" altLang="ja-JP" sz="1600" dirty="0">
                <a:solidFill>
                  <a:prstClr val="black"/>
                </a:solidFill>
              </a:rPr>
              <a:t> ions (</a:t>
            </a:r>
            <a:r>
              <a:rPr lang="en-US" altLang="ja-JP" sz="1600" i="1" dirty="0">
                <a:solidFill>
                  <a:prstClr val="black"/>
                </a:solidFill>
              </a:rPr>
              <a:t>d</a:t>
            </a:r>
            <a:r>
              <a:rPr lang="en-US" altLang="ja-JP" sz="1600" dirty="0">
                <a:solidFill>
                  <a:prstClr val="black"/>
                </a:solidFill>
              </a:rPr>
              <a:t>-</a:t>
            </a:r>
            <a:r>
              <a:rPr lang="en-US" altLang="ja-JP" sz="1600" i="1" dirty="0">
                <a:solidFill>
                  <a:prstClr val="black"/>
                </a:solidFill>
              </a:rPr>
              <a:t>d</a:t>
            </a:r>
            <a:r>
              <a:rPr lang="en-US" altLang="ja-JP" sz="1600" dirty="0">
                <a:solidFill>
                  <a:prstClr val="black"/>
                </a:solidFill>
              </a:rPr>
              <a:t> and </a:t>
            </a:r>
            <a:r>
              <a:rPr lang="en-US" altLang="ja-JP" sz="1600" i="1" dirty="0">
                <a:solidFill>
                  <a:prstClr val="black"/>
                </a:solidFill>
              </a:rPr>
              <a:t>d</a:t>
            </a:r>
            <a:r>
              <a:rPr lang="en-US" altLang="ja-JP" sz="1600" dirty="0">
                <a:solidFill>
                  <a:prstClr val="black"/>
                </a:solidFill>
              </a:rPr>
              <a:t>-</a:t>
            </a:r>
            <a:r>
              <a:rPr lang="en-US" altLang="ja-JP" sz="1600" i="1" dirty="0">
                <a:solidFill>
                  <a:prstClr val="black"/>
                </a:solidFill>
              </a:rPr>
              <a:t>p</a:t>
            </a:r>
            <a:r>
              <a:rPr lang="en-US" altLang="ja-JP" sz="1600" dirty="0">
                <a:solidFill>
                  <a:prstClr val="black"/>
                </a:solidFill>
              </a:rPr>
              <a:t>-</a:t>
            </a:r>
            <a:r>
              <a:rPr lang="en-US" altLang="ja-JP" sz="1600" i="1" dirty="0">
                <a:solidFill>
                  <a:prstClr val="black"/>
                </a:solidFill>
              </a:rPr>
              <a:t>d</a:t>
            </a:r>
            <a:r>
              <a:rPr lang="en-US" altLang="ja-JP" sz="1600" dirty="0">
                <a:solidFill>
                  <a:prstClr val="black"/>
                </a:solidFill>
              </a:rPr>
              <a:t> hopping) leads to a </a:t>
            </a:r>
            <a:r>
              <a:rPr lang="en-US" altLang="ja-JP" sz="1600" dirty="0" err="1">
                <a:solidFill>
                  <a:srgbClr val="FF0000"/>
                </a:solidFill>
              </a:rPr>
              <a:t>quadrupolar</a:t>
            </a:r>
            <a:r>
              <a:rPr lang="en-US" altLang="ja-JP" sz="1600" dirty="0">
                <a:solidFill>
                  <a:srgbClr val="FF0000"/>
                </a:solidFill>
              </a:rPr>
              <a:t> state</a:t>
            </a:r>
            <a:r>
              <a:rPr lang="en-US" altLang="ja-JP" sz="1600" dirty="0">
                <a:solidFill>
                  <a:prstClr val="black"/>
                </a:solidFill>
              </a:rPr>
              <a:t> competing with  spin-singlet ground state.</a:t>
            </a:r>
            <a:endParaRPr lang="ja-JP" altLang="en-US" sz="1600" dirty="0">
              <a:solidFill>
                <a:prstClr val="black"/>
              </a:solidFill>
            </a:endParaRPr>
          </a:p>
        </p:txBody>
      </p:sp>
      <p:sp>
        <p:nvSpPr>
          <p:cNvPr id="86" name="テキスト ボックス 85"/>
          <p:cNvSpPr txBox="1"/>
          <p:nvPr/>
        </p:nvSpPr>
        <p:spPr>
          <a:xfrm>
            <a:off x="6319406" y="5877272"/>
            <a:ext cx="2813591" cy="307777"/>
          </a:xfrm>
          <a:prstGeom prst="rect">
            <a:avLst/>
          </a:prstGeom>
          <a:noFill/>
        </p:spPr>
        <p:txBody>
          <a:bodyPr wrap="none" rtlCol="0">
            <a:spAutoFit/>
          </a:bodyPr>
          <a:lstStyle/>
          <a:p>
            <a:pPr defTabSz="914400" fontAlgn="auto">
              <a:spcBef>
                <a:spcPts val="0"/>
              </a:spcBef>
              <a:spcAft>
                <a:spcPts val="0"/>
              </a:spcAft>
            </a:pPr>
            <a:r>
              <a:rPr lang="en-US" altLang="ja-JP" sz="1400" dirty="0" err="1">
                <a:solidFill>
                  <a:prstClr val="black"/>
                </a:solidFill>
                <a:latin typeface="Calibri"/>
                <a:ea typeface="ＭＳ Ｐゴシック" charset="-128"/>
                <a:cs typeface=""/>
              </a:rPr>
              <a:t>Nasu</a:t>
            </a:r>
            <a:r>
              <a:rPr lang="en-US" altLang="ja-JP" sz="1400" dirty="0">
                <a:solidFill>
                  <a:prstClr val="black"/>
                </a:solidFill>
                <a:latin typeface="Calibri"/>
                <a:ea typeface="ＭＳ Ｐゴシック" charset="-128"/>
                <a:cs typeface=""/>
              </a:rPr>
              <a:t> and </a:t>
            </a:r>
            <a:r>
              <a:rPr lang="en-US" altLang="ja-JP" sz="1400" dirty="0" err="1">
                <a:solidFill>
                  <a:prstClr val="black"/>
                </a:solidFill>
                <a:latin typeface="Calibri"/>
                <a:ea typeface="ＭＳ Ｐゴシック" charset="-128"/>
                <a:cs typeface=""/>
              </a:rPr>
              <a:t>Motome</a:t>
            </a:r>
            <a:r>
              <a:rPr lang="en-US" altLang="ja-JP" sz="1400" dirty="0">
                <a:solidFill>
                  <a:prstClr val="black"/>
                </a:solidFill>
                <a:latin typeface="Calibri"/>
                <a:ea typeface="ＭＳ Ｐゴシック" charset="-128"/>
                <a:cs typeface=""/>
              </a:rPr>
              <a:t>, arXiv.1404.2426</a:t>
            </a:r>
            <a:endParaRPr lang="ja-JP" altLang="en-US" sz="1400" dirty="0">
              <a:solidFill>
                <a:prstClr val="black"/>
              </a:solidFill>
              <a:latin typeface="Calibri"/>
              <a:ea typeface="ＭＳ Ｐゴシック" charset="-128"/>
              <a:cs typeface=""/>
            </a:endParaRPr>
          </a:p>
        </p:txBody>
      </p:sp>
      <p:sp>
        <p:nvSpPr>
          <p:cNvPr id="3" name="テキスト ボックス 2"/>
          <p:cNvSpPr txBox="1"/>
          <p:nvPr/>
        </p:nvSpPr>
        <p:spPr>
          <a:xfrm>
            <a:off x="3923928" y="1340768"/>
            <a:ext cx="1944216"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00" fontAlgn="auto">
              <a:spcBef>
                <a:spcPts val="0"/>
              </a:spcBef>
              <a:spcAft>
                <a:spcPts val="0"/>
              </a:spcAft>
            </a:pPr>
            <a:r>
              <a:rPr lang="en-US" altLang="ja-JP" sz="1800" dirty="0">
                <a:solidFill>
                  <a:prstClr val="black"/>
                </a:solidFill>
              </a:rPr>
              <a:t>High sensitivity of </a:t>
            </a:r>
            <a:r>
              <a:rPr lang="en-US" altLang="ja-JP" sz="1800" dirty="0" err="1">
                <a:solidFill>
                  <a:prstClr val="black"/>
                </a:solidFill>
              </a:rPr>
              <a:t>muon</a:t>
            </a:r>
            <a:r>
              <a:rPr lang="en-US" altLang="ja-JP" sz="1800" dirty="0">
                <a:solidFill>
                  <a:prstClr val="black"/>
                </a:solidFill>
              </a:rPr>
              <a:t> allowed to unravel the novel magnetism so far overlooked.</a:t>
            </a:r>
            <a:endParaRPr lang="ja-JP" altLang="en-US" sz="1800" dirty="0">
              <a:solidFill>
                <a:prstClr val="black"/>
              </a:solidFill>
            </a:endParaRPr>
          </a:p>
        </p:txBody>
      </p:sp>
      <p:sp>
        <p:nvSpPr>
          <p:cNvPr id="87" name="円/楕円 86"/>
          <p:cNvSpPr/>
          <p:nvPr/>
        </p:nvSpPr>
        <p:spPr bwMode="auto">
          <a:xfrm>
            <a:off x="323528" y="1484784"/>
            <a:ext cx="1152128" cy="1677610"/>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ja-JP" altLang="en-US" sz="1800" dirty="0">
              <a:solidFill>
                <a:prstClr val="white"/>
              </a:solidFill>
            </a:endParaRPr>
          </a:p>
        </p:txBody>
      </p:sp>
      <p:cxnSp>
        <p:nvCxnSpPr>
          <p:cNvPr id="88" name="曲線コネクタ 87"/>
          <p:cNvCxnSpPr>
            <a:stCxn id="3" idx="1"/>
            <a:endCxn id="87" idx="6"/>
          </p:cNvCxnSpPr>
          <p:nvPr/>
        </p:nvCxnSpPr>
        <p:spPr bwMode="auto">
          <a:xfrm rot="10800000" flipV="1">
            <a:off x="1475656" y="2079431"/>
            <a:ext cx="2448272" cy="244157"/>
          </a:xfrm>
          <a:prstGeom prst="curved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3283422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1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2779713"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タイトル 6"/>
          <p:cNvSpPr>
            <a:spLocks noGrp="1"/>
          </p:cNvSpPr>
          <p:nvPr>
            <p:ph type="title"/>
          </p:nvPr>
        </p:nvSpPr>
        <p:spPr>
          <a:xfrm>
            <a:off x="457200" y="162878"/>
            <a:ext cx="8229600" cy="1021080"/>
          </a:xfrm>
        </p:spPr>
        <p:txBody>
          <a:bodyPr>
            <a:normAutofit fontScale="90000"/>
          </a:bodyPr>
          <a:lstStyle/>
          <a:p>
            <a:r>
              <a:rPr lang="en-US" altLang="ja-JP" sz="3100" dirty="0">
                <a:solidFill>
                  <a:srgbClr val="FF0000"/>
                </a:solidFill>
                <a:latin typeface="+mj-ea"/>
              </a:rPr>
              <a:t>Industrial Use of </a:t>
            </a:r>
            <a:r>
              <a:rPr lang="en-US" altLang="ja-JP" sz="3100" dirty="0" err="1">
                <a:solidFill>
                  <a:srgbClr val="FF0000"/>
                </a:solidFill>
                <a:latin typeface="+mj-ea"/>
              </a:rPr>
              <a:t>Muon〜</a:t>
            </a:r>
            <a:r>
              <a:rPr lang="en-US" altLang="ja-JP" sz="3200" dirty="0" err="1">
                <a:solidFill>
                  <a:srgbClr val="FF0000"/>
                </a:solidFill>
                <a:latin typeface="+mj-ea"/>
              </a:rPr>
              <a:t>Li</a:t>
            </a:r>
            <a:r>
              <a:rPr lang="en-US" altLang="ja-JP" sz="3200" dirty="0">
                <a:solidFill>
                  <a:srgbClr val="FF0000"/>
                </a:solidFill>
                <a:latin typeface="+mj-ea"/>
              </a:rPr>
              <a:t> Battery</a:t>
            </a:r>
            <a:r>
              <a:rPr lang="en-US" altLang="ja-JP" sz="3100" dirty="0">
                <a:solidFill>
                  <a:srgbClr val="FF0000"/>
                </a:solidFill>
                <a:latin typeface="+mj-ea"/>
              </a:rPr>
              <a:t>〜</a:t>
            </a:r>
            <a:br>
              <a:rPr lang="en-US" altLang="ja-JP" sz="3100" dirty="0">
                <a:solidFill>
                  <a:srgbClr val="FF0000"/>
                </a:solidFill>
                <a:latin typeface="+mj-ea"/>
              </a:rPr>
            </a:br>
            <a:r>
              <a:rPr lang="en-US" altLang="ja-JP" sz="3100" dirty="0">
                <a:solidFill>
                  <a:srgbClr val="FF0000"/>
                </a:solidFill>
                <a:latin typeface="+mj-ea"/>
              </a:rPr>
              <a:t>Clarify Li diffusion behavior in the cathode materials</a:t>
            </a:r>
            <a:endParaRPr kumimoji="1" lang="ja-JP" altLang="en-US" sz="3600" b="1" dirty="0">
              <a:latin typeface="+mj-ea"/>
            </a:endParaRPr>
          </a:p>
        </p:txBody>
      </p:sp>
      <p:sp>
        <p:nvSpPr>
          <p:cNvPr id="6" name="横巻き 5"/>
          <p:cNvSpPr/>
          <p:nvPr/>
        </p:nvSpPr>
        <p:spPr>
          <a:xfrm>
            <a:off x="457200" y="971332"/>
            <a:ext cx="8229600" cy="1169975"/>
          </a:xfrm>
          <a:prstGeom prst="horizontalScroll">
            <a:avLst/>
          </a:prstGeom>
        </p:spPr>
        <p:style>
          <a:lnRef idx="1">
            <a:schemeClr val="accent1"/>
          </a:lnRef>
          <a:fillRef idx="3">
            <a:schemeClr val="accent1"/>
          </a:fillRef>
          <a:effectRef idx="2">
            <a:schemeClr val="accent1"/>
          </a:effectRef>
          <a:fontRef idx="minor">
            <a:schemeClr val="lt1"/>
          </a:fontRef>
        </p:style>
        <p:txBody>
          <a:bodyPr rtlCol="0" anchor="ctr"/>
          <a:lstStyle/>
          <a:p>
            <a:pPr defTabSz="914400" fontAlgn="auto">
              <a:spcBef>
                <a:spcPts val="0"/>
              </a:spcBef>
              <a:spcAft>
                <a:spcPts val="0"/>
              </a:spcAft>
            </a:pPr>
            <a:r>
              <a:rPr lang="en-US" altLang="ja-JP" sz="1600" dirty="0">
                <a:solidFill>
                  <a:prstClr val="white"/>
                </a:solidFill>
              </a:rPr>
              <a:t>【Motivation】 In order to develop a new cathode material with high working voltage, we have measured a Li-diffusion coefficient of several olivine type compounds with </a:t>
            </a:r>
            <a:r>
              <a:rPr lang="en-US" altLang="ja-JP" sz="1600" dirty="0" err="1">
                <a:solidFill>
                  <a:prstClr val="white"/>
                </a:solidFill>
              </a:rPr>
              <a:t>muSR</a:t>
            </a:r>
            <a:r>
              <a:rPr lang="en-US" altLang="ja-JP" sz="1600" dirty="0">
                <a:solidFill>
                  <a:prstClr val="white"/>
                </a:solidFill>
              </a:rPr>
              <a:t>, since </a:t>
            </a:r>
            <a:r>
              <a:rPr lang="en-US" altLang="ja-JP" sz="1600" dirty="0" err="1">
                <a:solidFill>
                  <a:prstClr val="white"/>
                </a:solidFill>
              </a:rPr>
              <a:t>mSR</a:t>
            </a:r>
            <a:r>
              <a:rPr lang="en-US" altLang="ja-JP" sz="1600" dirty="0">
                <a:solidFill>
                  <a:prstClr val="white"/>
                </a:solidFill>
              </a:rPr>
              <a:t> provides information on Li-diffusion even in the materials containing magnetic ions.   </a:t>
            </a:r>
            <a:endParaRPr lang="ja-JP" altLang="en-US" sz="1600" dirty="0">
              <a:solidFill>
                <a:prstClr val="white"/>
              </a:solidFill>
              <a:latin typeface="ＭＳ Ｐゴシック" charset="-128"/>
            </a:endParaRPr>
          </a:p>
        </p:txBody>
      </p:sp>
      <p:sp>
        <p:nvSpPr>
          <p:cNvPr id="7" name="横巻き 6"/>
          <p:cNvSpPr/>
          <p:nvPr/>
        </p:nvSpPr>
        <p:spPr>
          <a:xfrm>
            <a:off x="325804" y="5994443"/>
            <a:ext cx="8229600" cy="850522"/>
          </a:xfrm>
          <a:prstGeom prst="horizontalScroll">
            <a:avLst/>
          </a:prstGeom>
        </p:spPr>
        <p:style>
          <a:lnRef idx="1">
            <a:schemeClr val="accent1"/>
          </a:lnRef>
          <a:fillRef idx="3">
            <a:schemeClr val="accent1"/>
          </a:fillRef>
          <a:effectRef idx="2">
            <a:schemeClr val="accent1"/>
          </a:effectRef>
          <a:fontRef idx="minor">
            <a:schemeClr val="lt1"/>
          </a:fontRef>
        </p:style>
        <p:txBody>
          <a:bodyPr rtlCol="0" anchor="ctr"/>
          <a:lstStyle/>
          <a:p>
            <a:pPr defTabSz="914400" fontAlgn="auto">
              <a:spcBef>
                <a:spcPts val="0"/>
              </a:spcBef>
              <a:spcAft>
                <a:spcPts val="0"/>
              </a:spcAft>
            </a:pPr>
            <a:r>
              <a:rPr lang="en-US" altLang="ja-JP" sz="1600" dirty="0">
                <a:solidFill>
                  <a:prstClr val="white"/>
                </a:solidFill>
                <a:latin typeface="ＭＳ Ｐゴシック" charset="-128"/>
              </a:rPr>
              <a:t>【Impact】</a:t>
            </a:r>
            <a:r>
              <a:rPr lang="ja-JP" altLang="en-US" sz="1600" dirty="0">
                <a:solidFill>
                  <a:prstClr val="white"/>
                </a:solidFill>
                <a:latin typeface="ＭＳ Ｐゴシック" charset="-128"/>
              </a:rPr>
              <a:t>　</a:t>
            </a:r>
            <a:r>
              <a:rPr lang="en-US" altLang="ja-JP" sz="1600" dirty="0">
                <a:solidFill>
                  <a:prstClr val="white"/>
                </a:solidFill>
                <a:latin typeface="ＭＳ Ｐゴシック" charset="-128"/>
              </a:rPr>
              <a:t>Such cathode material leads to a Li-ion battery with safe and high energy capacity, which is suitable for the future electric cars.</a:t>
            </a:r>
            <a:r>
              <a:rPr lang="ja-JP" altLang="en-US" sz="1600" dirty="0">
                <a:solidFill>
                  <a:prstClr val="white"/>
                </a:solidFill>
                <a:latin typeface="ＭＳ Ｐゴシック" charset="-128"/>
              </a:rPr>
              <a:t>　</a:t>
            </a:r>
          </a:p>
        </p:txBody>
      </p:sp>
      <p:pic>
        <p:nvPicPr>
          <p:cNvPr id="8" name="図 7" descr="Fig3.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6741" y="1850416"/>
            <a:ext cx="2658110" cy="3392805"/>
          </a:xfrm>
          <a:prstGeom prst="rect">
            <a:avLst/>
          </a:prstGeom>
        </p:spPr>
      </p:pic>
      <p:pic>
        <p:nvPicPr>
          <p:cNvPr id="9" name="図 8" descr="Fig4_rev1.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48063" y="1862286"/>
            <a:ext cx="3153410" cy="3392805"/>
          </a:xfrm>
          <a:prstGeom prst="rect">
            <a:avLst/>
          </a:prstGeom>
        </p:spPr>
      </p:pic>
      <p:sp>
        <p:nvSpPr>
          <p:cNvPr id="10" name="テキスト ボックス 9"/>
          <p:cNvSpPr txBox="1"/>
          <p:nvPr/>
        </p:nvSpPr>
        <p:spPr>
          <a:xfrm>
            <a:off x="17468" y="5069647"/>
            <a:ext cx="3717061" cy="1077218"/>
          </a:xfrm>
          <a:prstGeom prst="rect">
            <a:avLst/>
          </a:prstGeom>
          <a:noFill/>
        </p:spPr>
        <p:txBody>
          <a:bodyPr wrap="square" rtlCol="0">
            <a:spAutoFit/>
          </a:bodyPr>
          <a:lstStyle/>
          <a:p>
            <a:pPr defTabSz="914400" fontAlgn="auto">
              <a:spcBef>
                <a:spcPts val="0"/>
              </a:spcBef>
              <a:spcAft>
                <a:spcPts val="0"/>
              </a:spcAft>
            </a:pPr>
            <a:r>
              <a:rPr lang="en-US" altLang="ja-JP" sz="1600" dirty="0">
                <a:solidFill>
                  <a:prstClr val="black"/>
                </a:solidFill>
                <a:latin typeface="ＭＳ Ｐゴシック" charset="-128"/>
                <a:ea typeface="ＭＳ Ｐゴシック" charset="-128"/>
                <a:cs typeface=""/>
              </a:rPr>
              <a:t>The </a:t>
            </a:r>
            <a:r>
              <a:rPr lang="en-US" altLang="ja-JP" sz="1600" dirty="0" err="1">
                <a:solidFill>
                  <a:prstClr val="black"/>
                </a:solidFill>
                <a:latin typeface="ＭＳ Ｐゴシック" charset="-128"/>
                <a:ea typeface="ＭＳ Ｐゴシック" charset="-128"/>
                <a:cs typeface=""/>
              </a:rPr>
              <a:t>muSR</a:t>
            </a:r>
            <a:r>
              <a:rPr lang="en-US" altLang="ja-JP" sz="1600" dirty="0">
                <a:solidFill>
                  <a:prstClr val="black"/>
                </a:solidFill>
                <a:latin typeface="ＭＳ Ｐゴシック" charset="-128"/>
                <a:ea typeface="ＭＳ Ｐゴシック" charset="-128"/>
                <a:cs typeface=""/>
              </a:rPr>
              <a:t> spectra for LiFe</a:t>
            </a:r>
            <a:r>
              <a:rPr lang="en-US" altLang="ja-JP" sz="1600" baseline="-25000" dirty="0">
                <a:solidFill>
                  <a:prstClr val="black"/>
                </a:solidFill>
                <a:latin typeface="ＭＳ Ｐゴシック" charset="-128"/>
                <a:ea typeface="ＭＳ Ｐゴシック" charset="-128"/>
                <a:cs typeface=""/>
              </a:rPr>
              <a:t>0.5</a:t>
            </a:r>
            <a:r>
              <a:rPr lang="en-US" altLang="ja-JP" sz="1600" dirty="0">
                <a:solidFill>
                  <a:prstClr val="black"/>
                </a:solidFill>
                <a:latin typeface="ＭＳ Ｐゴシック" charset="-128"/>
                <a:ea typeface="ＭＳ Ｐゴシック" charset="-128"/>
                <a:cs typeface=""/>
              </a:rPr>
              <a:t>Mn</a:t>
            </a:r>
            <a:r>
              <a:rPr lang="en-US" altLang="ja-JP" sz="1600" baseline="-25000" dirty="0">
                <a:solidFill>
                  <a:prstClr val="black"/>
                </a:solidFill>
                <a:latin typeface="ＭＳ Ｐゴシック" charset="-128"/>
                <a:ea typeface="ＭＳ Ｐゴシック" charset="-128"/>
                <a:cs typeface=""/>
              </a:rPr>
              <a:t>0.5</a:t>
            </a:r>
            <a:r>
              <a:rPr lang="en-US" altLang="ja-JP" sz="1600" dirty="0">
                <a:solidFill>
                  <a:prstClr val="black"/>
                </a:solidFill>
                <a:latin typeface="ＭＳ Ｐゴシック" charset="-128"/>
                <a:ea typeface="ＭＳ Ｐゴシック" charset="-128"/>
                <a:cs typeface=""/>
              </a:rPr>
              <a:t>PO</a:t>
            </a:r>
            <a:r>
              <a:rPr lang="en-US" altLang="ja-JP" sz="1600" baseline="-25000" dirty="0">
                <a:solidFill>
                  <a:prstClr val="black"/>
                </a:solidFill>
                <a:latin typeface="ＭＳ Ｐゴシック" charset="-128"/>
                <a:ea typeface="ＭＳ Ｐゴシック" charset="-128"/>
                <a:cs typeface=""/>
              </a:rPr>
              <a:t>4</a:t>
            </a:r>
            <a:r>
              <a:rPr lang="en-US" altLang="ja-JP" sz="1600" dirty="0">
                <a:solidFill>
                  <a:prstClr val="black"/>
                </a:solidFill>
                <a:latin typeface="ＭＳ Ｐゴシック" charset="-128"/>
                <a:ea typeface="ＭＳ Ｐゴシック" charset="-128"/>
                <a:cs typeface=""/>
              </a:rPr>
              <a:t> measured at (a) 100 K and (b) 300 K. </a:t>
            </a:r>
          </a:p>
          <a:p>
            <a:pPr defTabSz="914400" fontAlgn="auto">
              <a:spcBef>
                <a:spcPts val="0"/>
              </a:spcBef>
              <a:spcAft>
                <a:spcPts val="0"/>
              </a:spcAft>
            </a:pPr>
            <a:r>
              <a:rPr lang="en-US" altLang="ja-JP" sz="1600" dirty="0">
                <a:solidFill>
                  <a:prstClr val="black"/>
                </a:solidFill>
                <a:latin typeface="ＭＳ Ｐゴシック" charset="-128"/>
                <a:ea typeface="ＭＳ Ｐゴシック" charset="-128"/>
                <a:cs typeface=""/>
              </a:rPr>
              <a:t>The decrease in relaxation rate at 300 K is caused by Li-diffusion.</a:t>
            </a:r>
            <a:endParaRPr lang="ja-JP" altLang="en-US" sz="1600" dirty="0">
              <a:solidFill>
                <a:prstClr val="black"/>
              </a:solidFill>
              <a:latin typeface="ＭＳ Ｐゴシック" charset="-128"/>
              <a:ea typeface="ＭＳ Ｐゴシック" charset="-128"/>
              <a:cs typeface=""/>
            </a:endParaRPr>
          </a:p>
        </p:txBody>
      </p:sp>
      <p:sp>
        <p:nvSpPr>
          <p:cNvPr id="11" name="テキスト ボックス 10"/>
          <p:cNvSpPr txBox="1"/>
          <p:nvPr/>
        </p:nvSpPr>
        <p:spPr>
          <a:xfrm>
            <a:off x="3624776" y="5155261"/>
            <a:ext cx="5519223" cy="830997"/>
          </a:xfrm>
          <a:prstGeom prst="rect">
            <a:avLst/>
          </a:prstGeom>
          <a:noFill/>
        </p:spPr>
        <p:txBody>
          <a:bodyPr wrap="square" rtlCol="0">
            <a:spAutoFit/>
          </a:bodyPr>
          <a:lstStyle/>
          <a:p>
            <a:pPr defTabSz="914400" fontAlgn="auto">
              <a:spcBef>
                <a:spcPts val="0"/>
              </a:spcBef>
              <a:spcAft>
                <a:spcPts val="0"/>
              </a:spcAft>
            </a:pPr>
            <a:r>
              <a:rPr lang="en-US" altLang="ja-JP" sz="1600" dirty="0">
                <a:solidFill>
                  <a:prstClr val="black"/>
                </a:solidFill>
                <a:latin typeface="ＭＳ Ｐゴシック" charset="-128"/>
                <a:ea typeface="ＭＳ Ｐゴシック" charset="-128"/>
                <a:cs typeface=""/>
              </a:rPr>
              <a:t>The temperature dependence of (a) the field distribution width </a:t>
            </a:r>
            <a:r>
              <a:rPr lang="en-US" altLang="ja-JP" sz="1600" dirty="0">
                <a:solidFill>
                  <a:prstClr val="black"/>
                </a:solidFill>
                <a:latin typeface="Symbol" charset="2"/>
                <a:ea typeface="ＭＳ Ｐゴシック" charset="-128"/>
                <a:cs typeface="Symbol" charset="2"/>
              </a:rPr>
              <a:t>D</a:t>
            </a:r>
            <a:r>
              <a:rPr lang="en-US" altLang="ja-JP" sz="1600" dirty="0">
                <a:solidFill>
                  <a:prstClr val="black"/>
                </a:solidFill>
                <a:latin typeface="ＭＳ Ｐゴシック" charset="-128"/>
                <a:ea typeface="ＭＳ Ｐゴシック" charset="-128"/>
                <a:cs typeface=""/>
              </a:rPr>
              <a:t> and</a:t>
            </a:r>
            <a:r>
              <a:rPr lang="ja-JP" altLang="en-US" sz="1600" dirty="0">
                <a:solidFill>
                  <a:prstClr val="black"/>
                </a:solidFill>
                <a:latin typeface="ＭＳ Ｐゴシック" charset="-128"/>
                <a:ea typeface="ＭＳ Ｐゴシック" charset="-128"/>
                <a:cs typeface=""/>
              </a:rPr>
              <a:t> </a:t>
            </a:r>
            <a:r>
              <a:rPr lang="en-US" altLang="ja-JP" sz="1600" dirty="0">
                <a:solidFill>
                  <a:prstClr val="black"/>
                </a:solidFill>
                <a:latin typeface="ＭＳ Ｐゴシック" charset="-128"/>
                <a:ea typeface="ＭＳ Ｐゴシック" charset="-128"/>
                <a:cs typeface=""/>
              </a:rPr>
              <a:t>(b) the hopping rate </a:t>
            </a:r>
            <a:r>
              <a:rPr lang="en-US" altLang="ja-JP" sz="1600" dirty="0">
                <a:solidFill>
                  <a:prstClr val="black"/>
                </a:solidFill>
                <a:latin typeface="Symbol" charset="2"/>
                <a:ea typeface="ＭＳ Ｐゴシック" charset="-128"/>
                <a:cs typeface="Symbol" charset="2"/>
              </a:rPr>
              <a:t>n</a:t>
            </a:r>
            <a:r>
              <a:rPr lang="en-US" altLang="ja-JP" sz="1600" dirty="0">
                <a:solidFill>
                  <a:prstClr val="black"/>
                </a:solidFill>
                <a:latin typeface="ＭＳ Ｐゴシック" charset="-128"/>
                <a:ea typeface="ＭＳ Ｐゴシック" charset="-128"/>
                <a:cs typeface=""/>
              </a:rPr>
              <a:t> for LiFe</a:t>
            </a:r>
            <a:r>
              <a:rPr lang="en-US" altLang="ja-JP" sz="1600" baseline="-25000" dirty="0">
                <a:solidFill>
                  <a:prstClr val="black"/>
                </a:solidFill>
                <a:latin typeface="ＭＳ Ｐゴシック" charset="-128"/>
                <a:ea typeface="ＭＳ Ｐゴシック" charset="-128"/>
                <a:cs typeface=""/>
              </a:rPr>
              <a:t>1-x</a:t>
            </a:r>
            <a:r>
              <a:rPr lang="en-US" altLang="ja-JP" sz="1600" dirty="0">
                <a:solidFill>
                  <a:prstClr val="black"/>
                </a:solidFill>
                <a:latin typeface="ＭＳ Ｐゴシック" charset="-128"/>
                <a:ea typeface="ＭＳ Ｐゴシック" charset="-128"/>
                <a:cs typeface=""/>
              </a:rPr>
              <a:t>Mn</a:t>
            </a:r>
            <a:r>
              <a:rPr lang="en-US" altLang="ja-JP" sz="1600" baseline="-25000" dirty="0">
                <a:solidFill>
                  <a:prstClr val="black"/>
                </a:solidFill>
                <a:latin typeface="ＭＳ Ｐゴシック" charset="-128"/>
                <a:ea typeface="ＭＳ Ｐゴシック" charset="-128"/>
                <a:cs typeface=""/>
              </a:rPr>
              <a:t>x</a:t>
            </a:r>
            <a:r>
              <a:rPr lang="en-US" altLang="ja-JP" sz="1600" dirty="0">
                <a:solidFill>
                  <a:prstClr val="black"/>
                </a:solidFill>
                <a:latin typeface="ＭＳ Ｐゴシック" charset="-128"/>
                <a:ea typeface="ＭＳ Ｐゴシック" charset="-128"/>
                <a:cs typeface=""/>
              </a:rPr>
              <a:t>PO</a:t>
            </a:r>
            <a:r>
              <a:rPr lang="en-US" altLang="ja-JP" sz="1600" baseline="-25000" dirty="0">
                <a:solidFill>
                  <a:prstClr val="black"/>
                </a:solidFill>
                <a:latin typeface="ＭＳ Ｐゴシック" charset="-128"/>
                <a:ea typeface="ＭＳ Ｐゴシック" charset="-128"/>
                <a:cs typeface=""/>
              </a:rPr>
              <a:t>4</a:t>
            </a:r>
            <a:r>
              <a:rPr lang="en-US" altLang="ja-JP" sz="1600" dirty="0">
                <a:solidFill>
                  <a:prstClr val="black"/>
                </a:solidFill>
                <a:latin typeface="ＭＳ Ｐゴシック" charset="-128"/>
                <a:ea typeface="ＭＳ Ｐゴシック" charset="-128"/>
                <a:cs typeface=""/>
              </a:rPr>
              <a:t>. The </a:t>
            </a:r>
            <a:r>
              <a:rPr lang="en-US" altLang="ja-JP" sz="1600" dirty="0">
                <a:solidFill>
                  <a:prstClr val="black"/>
                </a:solidFill>
                <a:latin typeface="Symbol" charset="2"/>
                <a:ea typeface="ＭＳ Ｐゴシック" charset="-128"/>
                <a:cs typeface="Symbol" charset="2"/>
              </a:rPr>
              <a:t>n</a:t>
            </a:r>
            <a:r>
              <a:rPr lang="en-US" altLang="ja-JP" sz="1600" dirty="0">
                <a:solidFill>
                  <a:prstClr val="black"/>
                </a:solidFill>
                <a:latin typeface="ＭＳ Ｐゴシック" charset="-128"/>
                <a:ea typeface="ＭＳ Ｐゴシック" charset="-128"/>
                <a:cs typeface=""/>
              </a:rPr>
              <a:t>(T) curve shows that Li is the most mobile in the x=0.8 sample. </a:t>
            </a:r>
            <a:endParaRPr lang="ja-JP" altLang="en-US" sz="1600" dirty="0">
              <a:solidFill>
                <a:prstClr val="black"/>
              </a:solidFill>
              <a:latin typeface="ＭＳ Ｐゴシック" charset="-128"/>
              <a:ea typeface="ＭＳ Ｐゴシック" charset="-128"/>
              <a:cs typeface=""/>
            </a:endParaRPr>
          </a:p>
        </p:txBody>
      </p:sp>
      <p:sp>
        <p:nvSpPr>
          <p:cNvPr id="12" name="テキスト ボックス 11"/>
          <p:cNvSpPr txBox="1"/>
          <p:nvPr/>
        </p:nvSpPr>
        <p:spPr>
          <a:xfrm>
            <a:off x="6257918" y="3130450"/>
            <a:ext cx="2854459" cy="1815882"/>
          </a:xfrm>
          <a:prstGeom prst="rect">
            <a:avLst/>
          </a:prstGeom>
          <a:noFill/>
        </p:spPr>
        <p:txBody>
          <a:bodyPr wrap="square" rtlCol="0">
            <a:spAutoFit/>
          </a:bodyPr>
          <a:lstStyle/>
          <a:p>
            <a:pPr defTabSz="914400" fontAlgn="auto">
              <a:spcBef>
                <a:spcPts val="0"/>
              </a:spcBef>
              <a:spcAft>
                <a:spcPts val="0"/>
              </a:spcAft>
            </a:pPr>
            <a:r>
              <a:rPr lang="en-US" altLang="ja-JP" sz="1400" dirty="0">
                <a:solidFill>
                  <a:prstClr val="black"/>
                </a:solidFill>
                <a:latin typeface="ＭＳ Ｐゴシック" charset="-128"/>
                <a:ea typeface="ＭＳ Ｐゴシック" charset="-128"/>
                <a:cs typeface=""/>
              </a:rPr>
              <a:t>Related papers using the data obtained in J-PARC;</a:t>
            </a:r>
            <a:endParaRPr lang="tr-TR" altLang="ja-JP" sz="1400" dirty="0">
              <a:solidFill>
                <a:prstClr val="black"/>
              </a:solidFill>
              <a:latin typeface="ＭＳ Ｐゴシック" charset="-128"/>
              <a:ea typeface="ＭＳ Ｐゴシック" charset="-128"/>
              <a:cs typeface=""/>
            </a:endParaRPr>
          </a:p>
          <a:p>
            <a:pPr defTabSz="914400" fontAlgn="auto">
              <a:spcBef>
                <a:spcPts val="0"/>
              </a:spcBef>
              <a:spcAft>
                <a:spcPts val="0"/>
              </a:spcAft>
            </a:pPr>
            <a:r>
              <a:rPr lang="tr-TR" altLang="ja-JP" sz="1400" dirty="0">
                <a:solidFill>
                  <a:prstClr val="black"/>
                </a:solidFill>
                <a:latin typeface="ＭＳ Ｐゴシック" charset="-128"/>
                <a:ea typeface="ＭＳ Ｐゴシック" charset="-128"/>
                <a:cs typeface=""/>
              </a:rPr>
              <a:t>1) M. </a:t>
            </a:r>
            <a:r>
              <a:rPr lang="tr-TR" altLang="ja-JP" sz="1400" dirty="0" err="1">
                <a:solidFill>
                  <a:prstClr val="black"/>
                </a:solidFill>
                <a:latin typeface="ＭＳ Ｐゴシック" charset="-128"/>
                <a:ea typeface="ＭＳ Ｐゴシック" charset="-128"/>
                <a:cs typeface=""/>
              </a:rPr>
              <a:t>Mansson</a:t>
            </a:r>
            <a:r>
              <a:rPr lang="tr-TR" altLang="ja-JP" sz="1400" dirty="0">
                <a:solidFill>
                  <a:prstClr val="black"/>
                </a:solidFill>
                <a:latin typeface="ＭＳ Ｐゴシック" charset="-128"/>
                <a:ea typeface="ＭＳ Ｐゴシック" charset="-128"/>
                <a:cs typeface=""/>
              </a:rPr>
              <a:t> </a:t>
            </a:r>
            <a:r>
              <a:rPr lang="tr-TR" altLang="ja-JP" sz="1400" dirty="0" err="1">
                <a:solidFill>
                  <a:prstClr val="black"/>
                </a:solidFill>
                <a:latin typeface="ＭＳ Ｐゴシック" charset="-128"/>
                <a:ea typeface="ＭＳ Ｐゴシック" charset="-128"/>
                <a:cs typeface=""/>
              </a:rPr>
              <a:t>and</a:t>
            </a:r>
            <a:r>
              <a:rPr lang="tr-TR" altLang="ja-JP" sz="1400" dirty="0">
                <a:solidFill>
                  <a:prstClr val="black"/>
                </a:solidFill>
                <a:latin typeface="ＭＳ Ｐゴシック" charset="-128"/>
                <a:ea typeface="ＭＳ Ｐゴシック" charset="-128"/>
                <a:cs typeface=""/>
              </a:rPr>
              <a:t> J. </a:t>
            </a:r>
            <a:r>
              <a:rPr lang="tr-TR" altLang="ja-JP" sz="1400" dirty="0" err="1">
                <a:solidFill>
                  <a:prstClr val="black"/>
                </a:solidFill>
                <a:latin typeface="ＭＳ Ｐゴシック" charset="-128"/>
                <a:ea typeface="ＭＳ Ｐゴシック" charset="-128"/>
                <a:cs typeface=""/>
              </a:rPr>
              <a:t>Sugiyama</a:t>
            </a:r>
            <a:r>
              <a:rPr lang="tr-TR" altLang="ja-JP" sz="1400" dirty="0">
                <a:solidFill>
                  <a:prstClr val="black"/>
                </a:solidFill>
                <a:latin typeface="ＭＳ Ｐゴシック" charset="-128"/>
                <a:ea typeface="ＭＳ Ｐゴシック" charset="-128"/>
                <a:cs typeface=""/>
              </a:rPr>
              <a:t>, </a:t>
            </a:r>
            <a:r>
              <a:rPr lang="tr-TR" altLang="ja-JP" sz="1400" dirty="0" err="1">
                <a:solidFill>
                  <a:prstClr val="black"/>
                </a:solidFill>
                <a:latin typeface="ＭＳ Ｐゴシック" charset="-128"/>
                <a:ea typeface="ＭＳ Ｐゴシック" charset="-128"/>
                <a:cs typeface=""/>
              </a:rPr>
              <a:t>Physica</a:t>
            </a:r>
            <a:r>
              <a:rPr lang="tr-TR" altLang="ja-JP" sz="1400" dirty="0">
                <a:solidFill>
                  <a:prstClr val="black"/>
                </a:solidFill>
                <a:latin typeface="ＭＳ Ｐゴシック" charset="-128"/>
                <a:ea typeface="ＭＳ Ｐゴシック" charset="-128"/>
                <a:cs typeface=""/>
              </a:rPr>
              <a:t> </a:t>
            </a:r>
            <a:r>
              <a:rPr lang="tr-TR" altLang="ja-JP" sz="1400" dirty="0" err="1">
                <a:solidFill>
                  <a:prstClr val="black"/>
                </a:solidFill>
                <a:latin typeface="ＭＳ Ｐゴシック" charset="-128"/>
                <a:ea typeface="ＭＳ Ｐゴシック" charset="-128"/>
                <a:cs typeface=""/>
              </a:rPr>
              <a:t>Scripta</a:t>
            </a:r>
            <a:r>
              <a:rPr lang="tr-TR" altLang="ja-JP" sz="1400" dirty="0">
                <a:solidFill>
                  <a:prstClr val="black"/>
                </a:solidFill>
                <a:latin typeface="ＭＳ Ｐゴシック" charset="-128"/>
                <a:ea typeface="ＭＳ Ｐゴシック" charset="-128"/>
                <a:cs typeface=""/>
              </a:rPr>
              <a:t> 88, 068509 (2013).</a:t>
            </a:r>
          </a:p>
          <a:p>
            <a:pPr defTabSz="914400" fontAlgn="auto">
              <a:spcBef>
                <a:spcPts val="0"/>
              </a:spcBef>
              <a:spcAft>
                <a:spcPts val="0"/>
              </a:spcAft>
            </a:pPr>
            <a:r>
              <a:rPr lang="tr-TR" altLang="ja-JP" sz="1400" dirty="0">
                <a:solidFill>
                  <a:prstClr val="black"/>
                </a:solidFill>
                <a:latin typeface="ＭＳ Ｐゴシック" charset="-128"/>
                <a:ea typeface="ＭＳ Ｐゴシック" charset="-128"/>
                <a:cs typeface=""/>
              </a:rPr>
              <a:t>2) J. </a:t>
            </a:r>
            <a:r>
              <a:rPr lang="tr-TR" altLang="ja-JP" sz="1400" dirty="0" err="1">
                <a:solidFill>
                  <a:prstClr val="black"/>
                </a:solidFill>
                <a:latin typeface="ＭＳ Ｐゴシック" charset="-128"/>
                <a:ea typeface="ＭＳ Ｐゴシック" charset="-128"/>
                <a:cs typeface=""/>
              </a:rPr>
              <a:t>Sugiyama</a:t>
            </a:r>
            <a:r>
              <a:rPr lang="tr-TR" altLang="ja-JP" sz="1400" dirty="0">
                <a:solidFill>
                  <a:prstClr val="black"/>
                </a:solidFill>
                <a:latin typeface="ＭＳ Ｐゴシック" charset="-128"/>
                <a:ea typeface="ＭＳ Ｐゴシック" charset="-128"/>
                <a:cs typeface=""/>
              </a:rPr>
              <a:t> et al., </a:t>
            </a:r>
            <a:r>
              <a:rPr lang="tr-TR" altLang="ja-JP" sz="1400" dirty="0" err="1">
                <a:solidFill>
                  <a:prstClr val="black"/>
                </a:solidFill>
                <a:latin typeface="ＭＳ Ｐゴシック" charset="-128"/>
                <a:ea typeface="ＭＳ Ｐゴシック" charset="-128"/>
                <a:cs typeface=""/>
              </a:rPr>
              <a:t>Phys</a:t>
            </a:r>
            <a:r>
              <a:rPr lang="tr-TR" altLang="ja-JP" sz="1400" dirty="0">
                <a:solidFill>
                  <a:prstClr val="black"/>
                </a:solidFill>
                <a:latin typeface="ＭＳ Ｐゴシック" charset="-128"/>
                <a:ea typeface="ＭＳ Ｐゴシック" charset="-128"/>
                <a:cs typeface=""/>
              </a:rPr>
              <a:t>. </a:t>
            </a:r>
            <a:r>
              <a:rPr lang="tr-TR" altLang="ja-JP" sz="1400" dirty="0" err="1">
                <a:solidFill>
                  <a:prstClr val="black"/>
                </a:solidFill>
                <a:latin typeface="ＭＳ Ｐゴシック" charset="-128"/>
                <a:ea typeface="ＭＳ Ｐゴシック" charset="-128"/>
                <a:cs typeface=""/>
              </a:rPr>
              <a:t>Rev</a:t>
            </a:r>
            <a:r>
              <a:rPr lang="tr-TR" altLang="ja-JP" sz="1400" dirty="0">
                <a:solidFill>
                  <a:prstClr val="black"/>
                </a:solidFill>
                <a:latin typeface="ＭＳ Ｐゴシック" charset="-128"/>
                <a:ea typeface="ＭＳ Ｐゴシック" charset="-128"/>
                <a:cs typeface=""/>
              </a:rPr>
              <a:t>. B 85, 054111 (2012).</a:t>
            </a:r>
          </a:p>
          <a:p>
            <a:pPr defTabSz="914400" fontAlgn="auto">
              <a:spcBef>
                <a:spcPts val="0"/>
              </a:spcBef>
              <a:spcAft>
                <a:spcPts val="0"/>
              </a:spcAft>
            </a:pPr>
            <a:r>
              <a:rPr lang="pl-PL" altLang="ja-JP" sz="1400" dirty="0">
                <a:solidFill>
                  <a:prstClr val="black"/>
                </a:solidFill>
                <a:latin typeface="ＭＳ Ｐゴシック" charset="-128"/>
                <a:ea typeface="ＭＳ Ｐゴシック" charset="-128"/>
                <a:cs typeface=""/>
              </a:rPr>
              <a:t>3) J. </a:t>
            </a:r>
            <a:r>
              <a:rPr lang="pl-PL" altLang="ja-JP" sz="1400" dirty="0" err="1">
                <a:solidFill>
                  <a:prstClr val="black"/>
                </a:solidFill>
                <a:latin typeface="ＭＳ Ｐゴシック" charset="-128"/>
                <a:ea typeface="ＭＳ Ｐゴシック" charset="-128"/>
                <a:cs typeface=""/>
              </a:rPr>
              <a:t>Sugiyama</a:t>
            </a:r>
            <a:r>
              <a:rPr lang="pl-PL" altLang="ja-JP" sz="1400" dirty="0">
                <a:solidFill>
                  <a:prstClr val="black"/>
                </a:solidFill>
                <a:latin typeface="ＭＳ Ｐゴシック" charset="-128"/>
                <a:ea typeface="ＭＳ Ｐゴシック" charset="-128"/>
                <a:cs typeface=""/>
              </a:rPr>
              <a:t> et al., </a:t>
            </a:r>
            <a:r>
              <a:rPr lang="pl-PL" altLang="ja-JP" sz="1400" dirty="0" err="1">
                <a:solidFill>
                  <a:prstClr val="black"/>
                </a:solidFill>
                <a:latin typeface="ＭＳ Ｐゴシック" charset="-128"/>
                <a:ea typeface="ＭＳ Ｐゴシック" charset="-128"/>
                <a:cs typeface=""/>
              </a:rPr>
              <a:t>Phys</a:t>
            </a:r>
            <a:r>
              <a:rPr lang="pl-PL" altLang="ja-JP" sz="1400" dirty="0">
                <a:solidFill>
                  <a:prstClr val="black"/>
                </a:solidFill>
                <a:latin typeface="ＭＳ Ｐゴシック" charset="-128"/>
                <a:ea typeface="ＭＳ Ｐゴシック" charset="-128"/>
                <a:cs typeface=""/>
              </a:rPr>
              <a:t>. </a:t>
            </a:r>
            <a:r>
              <a:rPr lang="pl-PL" altLang="ja-JP" sz="1400" dirty="0" err="1">
                <a:solidFill>
                  <a:prstClr val="black"/>
                </a:solidFill>
                <a:latin typeface="ＭＳ Ｐゴシック" charset="-128"/>
                <a:ea typeface="ＭＳ Ｐゴシック" charset="-128"/>
                <a:cs typeface=""/>
              </a:rPr>
              <a:t>Rev</a:t>
            </a:r>
            <a:r>
              <a:rPr lang="pl-PL" altLang="ja-JP" sz="1400" dirty="0">
                <a:solidFill>
                  <a:prstClr val="black"/>
                </a:solidFill>
                <a:latin typeface="ＭＳ Ｐゴシック" charset="-128"/>
                <a:ea typeface="ＭＳ Ｐゴシック" charset="-128"/>
                <a:cs typeface=""/>
              </a:rPr>
              <a:t>. B 84, 054430 (2011).</a:t>
            </a:r>
            <a:endParaRPr lang="ja-JP" altLang="en-US" sz="1400" dirty="0">
              <a:solidFill>
                <a:prstClr val="black"/>
              </a:solidFill>
              <a:latin typeface="ＭＳ Ｐゴシック" charset="-128"/>
              <a:ea typeface="ＭＳ Ｐゴシック" charset="-128"/>
              <a:cs typeface=""/>
            </a:endParaRPr>
          </a:p>
        </p:txBody>
      </p:sp>
      <p:sp>
        <p:nvSpPr>
          <p:cNvPr id="2" name="フッター プレースホルダー 1"/>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12532503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365591" y="946144"/>
            <a:ext cx="4460749" cy="3025106"/>
          </a:xfrm>
          <a:prstGeom prst="rect">
            <a:avLst/>
          </a:prstGeom>
        </p:spPr>
      </p:pic>
      <p:cxnSp>
        <p:nvCxnSpPr>
          <p:cNvPr id="6" name="直線コネクタ 5"/>
          <p:cNvCxnSpPr/>
          <p:nvPr/>
        </p:nvCxnSpPr>
        <p:spPr>
          <a:xfrm>
            <a:off x="142305" y="836712"/>
            <a:ext cx="767005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 name="テキスト ボックス 1"/>
          <p:cNvSpPr txBox="1">
            <a:spLocks noChangeArrowheads="1"/>
          </p:cNvSpPr>
          <p:nvPr/>
        </p:nvSpPr>
        <p:spPr bwMode="auto">
          <a:xfrm>
            <a:off x="900553" y="116632"/>
            <a:ext cx="62637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14400" eaLnBrk="1" fontAlgn="auto" hangingPunct="1">
              <a:spcBef>
                <a:spcPts val="0"/>
              </a:spcBef>
              <a:spcAft>
                <a:spcPts val="0"/>
              </a:spcAft>
            </a:pPr>
            <a:r>
              <a:rPr lang="en-US" altLang="ja-JP" sz="2000" b="1" dirty="0">
                <a:solidFill>
                  <a:prstClr val="black"/>
                </a:solidFill>
                <a:latin typeface="Arial"/>
                <a:cs typeface="Arial"/>
              </a:rPr>
              <a:t>The fist observation of ultra slow </a:t>
            </a:r>
            <a:r>
              <a:rPr lang="en-US" altLang="ja-JP" sz="2000" b="1" dirty="0" err="1">
                <a:solidFill>
                  <a:prstClr val="black"/>
                </a:solidFill>
                <a:latin typeface="Arial"/>
                <a:cs typeface="Arial"/>
              </a:rPr>
              <a:t>muons</a:t>
            </a:r>
            <a:r>
              <a:rPr lang="en-US" altLang="ja-JP" sz="2000" b="1" dirty="0">
                <a:solidFill>
                  <a:prstClr val="black"/>
                </a:solidFill>
                <a:latin typeface="Arial"/>
                <a:cs typeface="Arial"/>
              </a:rPr>
              <a:t> at U-Line</a:t>
            </a:r>
          </a:p>
          <a:p>
            <a:pPr defTabSz="914400" eaLnBrk="1" fontAlgn="auto" hangingPunct="1">
              <a:spcBef>
                <a:spcPts val="0"/>
              </a:spcBef>
              <a:spcAft>
                <a:spcPts val="0"/>
              </a:spcAft>
            </a:pPr>
            <a:r>
              <a:rPr lang="en-US" altLang="ja-JP" sz="1600" b="1" dirty="0">
                <a:solidFill>
                  <a:prstClr val="black"/>
                </a:solidFill>
                <a:latin typeface="Arial"/>
                <a:cs typeface="Arial"/>
              </a:rPr>
              <a:t>At the commissioning on Feb. 21</a:t>
            </a:r>
            <a:r>
              <a:rPr lang="en-US" altLang="ja-JP" sz="1600" b="1" baseline="30000" dirty="0">
                <a:solidFill>
                  <a:prstClr val="black"/>
                </a:solidFill>
                <a:latin typeface="Arial"/>
                <a:cs typeface="Arial"/>
              </a:rPr>
              <a:t>st</a:t>
            </a:r>
            <a:r>
              <a:rPr lang="en-US" altLang="ja-JP" sz="1600" b="1" dirty="0">
                <a:solidFill>
                  <a:prstClr val="black"/>
                </a:solidFill>
                <a:latin typeface="Arial"/>
                <a:cs typeface="Arial"/>
              </a:rPr>
              <a:t> right after MLF recovery! </a:t>
            </a:r>
            <a:endParaRPr lang="ja-JP" altLang="en-US" sz="1600" b="1" dirty="0">
              <a:solidFill>
                <a:prstClr val="black"/>
              </a:solidFill>
              <a:latin typeface="Arial"/>
              <a:cs typeface="Arial"/>
            </a:endParaRPr>
          </a:p>
        </p:txBody>
      </p:sp>
      <p:pic>
        <p:nvPicPr>
          <p:cNvPr id="9" name="Picture 3" descr="D:\KEK\書類\MuSAC\MuSAC2011\マークカラー.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447" y="141449"/>
            <a:ext cx="848106" cy="758190"/>
          </a:xfrm>
          <a:prstGeom prst="rect">
            <a:avLst/>
          </a:prstGeom>
          <a:noFill/>
        </p:spPr>
      </p:pic>
      <p:cxnSp>
        <p:nvCxnSpPr>
          <p:cNvPr id="11" name="直線矢印コネクタ 10"/>
          <p:cNvCxnSpPr/>
          <p:nvPr/>
        </p:nvCxnSpPr>
        <p:spPr>
          <a:xfrm flipH="1">
            <a:off x="2580900" y="2132856"/>
            <a:ext cx="406924" cy="29361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a:spLocks noChangeArrowheads="1"/>
          </p:cNvSpPr>
          <p:nvPr/>
        </p:nvSpPr>
        <p:spPr bwMode="auto">
          <a:xfrm>
            <a:off x="2843808" y="1700808"/>
            <a:ext cx="18002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14400" eaLnBrk="1" fontAlgn="auto" hangingPunct="1">
              <a:spcBef>
                <a:spcPts val="0"/>
              </a:spcBef>
              <a:spcAft>
                <a:spcPts val="0"/>
              </a:spcAft>
            </a:pPr>
            <a:r>
              <a:rPr lang="en-US" altLang="ja-JP" sz="1400" b="1" dirty="0">
                <a:solidFill>
                  <a:srgbClr val="FF0000"/>
                </a:solidFill>
                <a:cs typeface=""/>
              </a:rPr>
              <a:t>Ultra Slow </a:t>
            </a:r>
            <a:r>
              <a:rPr lang="en-US" altLang="ja-JP" sz="1400" b="1" dirty="0" err="1">
                <a:solidFill>
                  <a:srgbClr val="FF0000"/>
                </a:solidFill>
                <a:cs typeface=""/>
              </a:rPr>
              <a:t>Muons</a:t>
            </a:r>
            <a:endParaRPr lang="en-US" altLang="ja-JP" sz="1400" b="1" dirty="0">
              <a:solidFill>
                <a:srgbClr val="FF0000"/>
              </a:solidFill>
              <a:cs typeface=""/>
            </a:endParaRPr>
          </a:p>
        </p:txBody>
      </p:sp>
      <p:cxnSp>
        <p:nvCxnSpPr>
          <p:cNvPr id="17" name="直線矢印コネクタ 16"/>
          <p:cNvCxnSpPr>
            <a:stCxn id="14" idx="0"/>
          </p:cNvCxnSpPr>
          <p:nvPr/>
        </p:nvCxnSpPr>
        <p:spPr>
          <a:xfrm flipV="1">
            <a:off x="509323" y="2626024"/>
            <a:ext cx="589400" cy="113012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78490" y="3756150"/>
            <a:ext cx="461665" cy="3042944"/>
          </a:xfrm>
          <a:prstGeom prst="rect">
            <a:avLst/>
          </a:prstGeom>
          <a:noFill/>
        </p:spPr>
        <p:txBody>
          <a:bodyPr vert="eaVert"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Background by decay positron </a:t>
            </a:r>
          </a:p>
        </p:txBody>
      </p:sp>
      <p:sp>
        <p:nvSpPr>
          <p:cNvPr id="21" name="テキスト ボックス 20"/>
          <p:cNvSpPr txBox="1"/>
          <p:nvPr/>
        </p:nvSpPr>
        <p:spPr>
          <a:xfrm>
            <a:off x="1806079" y="4003311"/>
            <a:ext cx="461665" cy="2632506"/>
          </a:xfrm>
          <a:prstGeom prst="rect">
            <a:avLst/>
          </a:prstGeom>
          <a:noFill/>
        </p:spPr>
        <p:txBody>
          <a:bodyPr vert="eaVert" wrap="square" rtlCol="0">
            <a:spAutoFit/>
          </a:bodyPr>
          <a:lstStyle/>
          <a:p>
            <a:pPr defTabSz="914400" fontAlgn="auto">
              <a:spcBef>
                <a:spcPts val="0"/>
              </a:spcBef>
              <a:spcAft>
                <a:spcPts val="0"/>
              </a:spcAft>
            </a:pPr>
            <a:r>
              <a:rPr lang="en-US" altLang="ja-JP" sz="1800" dirty="0">
                <a:solidFill>
                  <a:srgbClr val="00B0F0"/>
                </a:solidFill>
                <a:latin typeface="Calibri"/>
                <a:ea typeface="ＭＳ Ｐゴシック" charset="-128"/>
                <a:cs typeface=""/>
              </a:rPr>
              <a:t>Laser Timing</a:t>
            </a:r>
            <a:endParaRPr lang="ja-JP" altLang="en-US" sz="1800" dirty="0">
              <a:solidFill>
                <a:srgbClr val="00B0F0"/>
              </a:solidFill>
              <a:latin typeface="Calibri"/>
              <a:ea typeface="ＭＳ Ｐゴシック" charset="-128"/>
              <a:cs typeface=""/>
            </a:endParaRPr>
          </a:p>
        </p:txBody>
      </p:sp>
      <p:sp>
        <p:nvSpPr>
          <p:cNvPr id="24" name="テキスト ボックス 23"/>
          <p:cNvSpPr txBox="1"/>
          <p:nvPr/>
        </p:nvSpPr>
        <p:spPr>
          <a:xfrm>
            <a:off x="14835" y="1357314"/>
            <a:ext cx="461665" cy="1905795"/>
          </a:xfrm>
          <a:prstGeom prst="rect">
            <a:avLst/>
          </a:prstGeom>
          <a:noFill/>
        </p:spPr>
        <p:txBody>
          <a:bodyPr vert="eaVert"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MCP</a:t>
            </a:r>
            <a:r>
              <a:rPr lang="ja-JP" altLang="en-US" sz="1800" dirty="0">
                <a:solidFill>
                  <a:prstClr val="black"/>
                </a:solidFill>
                <a:latin typeface="Calibri"/>
                <a:ea typeface="ＭＳ Ｐゴシック" charset="-128"/>
                <a:cs typeface=""/>
              </a:rPr>
              <a:t>　</a:t>
            </a:r>
            <a:r>
              <a:rPr lang="en-US" altLang="ja-JP" sz="1800" dirty="0">
                <a:solidFill>
                  <a:prstClr val="black"/>
                </a:solidFill>
                <a:latin typeface="Calibri"/>
                <a:ea typeface="ＭＳ Ｐゴシック" charset="-128"/>
                <a:cs typeface=""/>
              </a:rPr>
              <a:t>Events</a:t>
            </a:r>
            <a:endParaRPr lang="ja-JP" altLang="en-US" sz="1800" dirty="0">
              <a:solidFill>
                <a:prstClr val="black"/>
              </a:solidFill>
              <a:latin typeface="Calibri"/>
              <a:ea typeface="ＭＳ Ｐゴシック" charset="-128"/>
              <a:cs typeface=""/>
            </a:endParaRPr>
          </a:p>
        </p:txBody>
      </p:sp>
      <p:sp>
        <p:nvSpPr>
          <p:cNvPr id="19" name="テキスト ボックス 18"/>
          <p:cNvSpPr txBox="1"/>
          <p:nvPr/>
        </p:nvSpPr>
        <p:spPr>
          <a:xfrm>
            <a:off x="2267744" y="3737571"/>
            <a:ext cx="864096" cy="369332"/>
          </a:xfrm>
          <a:prstGeom prst="rect">
            <a:avLst/>
          </a:prstGeom>
          <a:noFill/>
        </p:spPr>
        <p:txBody>
          <a:bodyPr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Time</a:t>
            </a:r>
            <a:endParaRPr lang="ja-JP" altLang="en-US" sz="1800" dirty="0">
              <a:solidFill>
                <a:prstClr val="black"/>
              </a:solidFill>
              <a:latin typeface="Calibri"/>
              <a:ea typeface="ＭＳ Ｐゴシック" charset="-128"/>
              <a:cs typeface=""/>
            </a:endParaRPr>
          </a:p>
        </p:txBody>
      </p:sp>
      <p:cxnSp>
        <p:nvCxnSpPr>
          <p:cNvPr id="44" name="直線矢印コネクタ 43"/>
          <p:cNvCxnSpPr/>
          <p:nvPr/>
        </p:nvCxnSpPr>
        <p:spPr>
          <a:xfrm flipH="1" flipV="1">
            <a:off x="1244732" y="3777083"/>
            <a:ext cx="14900" cy="2999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1043608" y="3989605"/>
            <a:ext cx="430887" cy="2861827"/>
          </a:xfrm>
          <a:prstGeom prst="rect">
            <a:avLst/>
          </a:prstGeom>
          <a:noFill/>
        </p:spPr>
        <p:txBody>
          <a:bodyPr vert="eaVert" wrap="square" rtlCol="0">
            <a:spAutoFit/>
          </a:bodyPr>
          <a:lstStyle/>
          <a:p>
            <a:pPr defTabSz="914400" fontAlgn="auto">
              <a:spcBef>
                <a:spcPts val="0"/>
              </a:spcBef>
              <a:spcAft>
                <a:spcPts val="0"/>
              </a:spcAft>
            </a:pPr>
            <a:r>
              <a:rPr lang="en-US" altLang="ja-JP" sz="1600" dirty="0">
                <a:solidFill>
                  <a:srgbClr val="00B050"/>
                </a:solidFill>
                <a:latin typeface="Calibri"/>
                <a:ea typeface="ＭＳ Ｐゴシック" charset="-128"/>
                <a:cs typeface=""/>
              </a:rPr>
              <a:t>Arrival timing of Surface </a:t>
            </a:r>
            <a:r>
              <a:rPr lang="en-US" altLang="ja-JP" sz="1600" dirty="0" err="1">
                <a:solidFill>
                  <a:srgbClr val="00B050"/>
                </a:solidFill>
                <a:latin typeface="Calibri"/>
                <a:ea typeface="ＭＳ Ｐゴシック" charset="-128"/>
                <a:cs typeface=""/>
              </a:rPr>
              <a:t>Muons</a:t>
            </a:r>
            <a:endParaRPr lang="en-US" altLang="ja-JP" sz="1600" dirty="0">
              <a:solidFill>
                <a:prstClr val="black"/>
              </a:solidFill>
              <a:latin typeface="Calibri"/>
              <a:ea typeface="ＭＳ Ｐゴシック" charset="-128"/>
              <a:cs typeface=""/>
            </a:endParaRPr>
          </a:p>
        </p:txBody>
      </p:sp>
      <p:cxnSp>
        <p:nvCxnSpPr>
          <p:cNvPr id="68" name="直線矢印コネクタ 67"/>
          <p:cNvCxnSpPr>
            <a:stCxn id="70" idx="0"/>
          </p:cNvCxnSpPr>
          <p:nvPr/>
        </p:nvCxnSpPr>
        <p:spPr>
          <a:xfrm flipH="1" flipV="1">
            <a:off x="3286895" y="3598897"/>
            <a:ext cx="183900" cy="515390"/>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37" name="円弧 36"/>
          <p:cNvSpPr/>
          <p:nvPr/>
        </p:nvSpPr>
        <p:spPr>
          <a:xfrm rot="10951742">
            <a:off x="710403" y="2646561"/>
            <a:ext cx="7219695" cy="900100"/>
          </a:xfrm>
          <a:prstGeom prst="arc">
            <a:avLst>
              <a:gd name="adj1" fmla="val 16200000"/>
              <a:gd name="adj2" fmla="val 21250706"/>
            </a:avLst>
          </a:prstGeom>
          <a:ln w="38100">
            <a:solidFill>
              <a:srgbClr val="92D05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fontAlgn="auto">
              <a:spcBef>
                <a:spcPts val="0"/>
              </a:spcBef>
              <a:spcAft>
                <a:spcPts val="0"/>
              </a:spcAft>
            </a:pPr>
            <a:endParaRPr lang="ja-JP" altLang="en-US" sz="1800">
              <a:solidFill>
                <a:prstClr val="black"/>
              </a:solidFill>
            </a:endParaRPr>
          </a:p>
        </p:txBody>
      </p:sp>
      <p:cxnSp>
        <p:nvCxnSpPr>
          <p:cNvPr id="41" name="直線コネクタ 40"/>
          <p:cNvCxnSpPr/>
          <p:nvPr/>
        </p:nvCxnSpPr>
        <p:spPr>
          <a:xfrm>
            <a:off x="2022103" y="1268760"/>
            <a:ext cx="0" cy="2714527"/>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a:off x="2096273" y="2219620"/>
            <a:ext cx="481077" cy="2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2065454" y="1488957"/>
            <a:ext cx="1358767" cy="646331"/>
          </a:xfrm>
          <a:prstGeom prst="rect">
            <a:avLst/>
          </a:prstGeom>
          <a:noFill/>
        </p:spPr>
        <p:txBody>
          <a:bodyPr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TOF </a:t>
            </a:r>
          </a:p>
          <a:p>
            <a:pPr defTabSz="914400" fontAlgn="auto">
              <a:spcBef>
                <a:spcPts val="0"/>
              </a:spcBef>
              <a:spcAft>
                <a:spcPts val="0"/>
              </a:spcAft>
            </a:pPr>
            <a:r>
              <a:rPr lang="en-US" altLang="ja-JP" sz="1800" dirty="0">
                <a:solidFill>
                  <a:prstClr val="black"/>
                </a:solidFill>
                <a:latin typeface="Calibri"/>
                <a:ea typeface="ＭＳ Ｐゴシック" charset="-128"/>
                <a:cs typeface=""/>
              </a:rPr>
              <a:t>0.73 </a:t>
            </a:r>
            <a:r>
              <a:rPr lang="en-US" altLang="ja-JP" sz="1800" dirty="0" err="1">
                <a:solidFill>
                  <a:prstClr val="black"/>
                </a:solidFill>
                <a:latin typeface="Symbol" charset="2"/>
                <a:ea typeface="ＭＳ Ｐゴシック" charset="-128"/>
                <a:cs typeface="Symbol" charset="2"/>
              </a:rPr>
              <a:t>m</a:t>
            </a:r>
            <a:r>
              <a:rPr lang="en-US" altLang="ja-JP" sz="1800" dirty="0" err="1">
                <a:solidFill>
                  <a:prstClr val="black"/>
                </a:solidFill>
                <a:latin typeface="Calibri"/>
                <a:ea typeface="ＭＳ Ｐゴシック" charset="-128"/>
                <a:cs typeface=""/>
              </a:rPr>
              <a:t>s</a:t>
            </a:r>
            <a:endParaRPr lang="ja-JP" altLang="en-US" sz="1800" dirty="0">
              <a:solidFill>
                <a:prstClr val="black"/>
              </a:solidFill>
              <a:latin typeface="Calibri"/>
              <a:ea typeface="ＭＳ Ｐゴシック" charset="-128"/>
              <a:cs typeface=""/>
            </a:endParaRPr>
          </a:p>
        </p:txBody>
      </p:sp>
      <p:pic>
        <p:nvPicPr>
          <p:cNvPr id="75" name="Pictur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64288" y="0"/>
            <a:ext cx="1979712" cy="9286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pic>
      <p:grpSp>
        <p:nvGrpSpPr>
          <p:cNvPr id="64" name="グループ化 63"/>
          <p:cNvGrpSpPr/>
          <p:nvPr/>
        </p:nvGrpSpPr>
        <p:grpSpPr>
          <a:xfrm>
            <a:off x="3851920" y="2888606"/>
            <a:ext cx="5225919" cy="3977802"/>
            <a:chOff x="3851920" y="2888606"/>
            <a:chExt cx="5225919" cy="3977802"/>
          </a:xfrm>
        </p:grpSpPr>
        <p:pic>
          <p:nvPicPr>
            <p:cNvPr id="81" name="Picture 3" descr="C:\Users\muonlaser3\Pictures\Nakamura\20130820_21Uライン\IMGP0631.JPG"/>
            <p:cNvPicPr>
              <a:picLocks noChangeAspect="1" noChangeArrowheads="1"/>
            </p:cNvPicPr>
            <p:nvPr/>
          </p:nvPicPr>
          <p:blipFill rotWithShape="1">
            <a:blip r:embed="rId5" cstate="screen">
              <a:lum bright="8000"/>
              <a:extLst>
                <a:ext uri="{28A0092B-C50C-407E-A947-70E740481C1C}">
                  <a14:useLocalDpi xmlns:a14="http://schemas.microsoft.com/office/drawing/2010/main"/>
                </a:ext>
              </a:extLst>
            </a:blip>
            <a:srcRect/>
            <a:stretch/>
          </p:blipFill>
          <p:spPr bwMode="auto">
            <a:xfrm>
              <a:off x="4301554" y="3525199"/>
              <a:ext cx="4270997" cy="2971877"/>
            </a:xfrm>
            <a:prstGeom prst="rect">
              <a:avLst/>
            </a:prstGeom>
            <a:noFill/>
            <a:extLst>
              <a:ext uri="{909E8E84-426E-40dd-AFC4-6F175D3DCCD1}">
                <a14:hiddenFill xmlns="" xmlns:a14="http://schemas.microsoft.com/office/drawing/2010/main">
                  <a:solidFill>
                    <a:srgbClr val="FFFFFF"/>
                  </a:solidFill>
                </a14:hiddenFill>
              </a:ext>
            </a:extLst>
          </p:spPr>
        </p:pic>
        <p:sp>
          <p:nvSpPr>
            <p:cNvPr id="74" name="正方形/長方形 73"/>
            <p:cNvSpPr/>
            <p:nvPr/>
          </p:nvSpPr>
          <p:spPr>
            <a:xfrm>
              <a:off x="5573671" y="4199144"/>
              <a:ext cx="133530" cy="398013"/>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ja-JP" altLang="en-US" sz="1800">
                <a:solidFill>
                  <a:prstClr val="white"/>
                </a:solidFill>
              </a:endParaRPr>
            </a:p>
          </p:txBody>
        </p:sp>
        <p:sp>
          <p:nvSpPr>
            <p:cNvPr id="85" name="上矢印 84"/>
            <p:cNvSpPr/>
            <p:nvPr/>
          </p:nvSpPr>
          <p:spPr>
            <a:xfrm>
              <a:off x="5477253" y="4678452"/>
              <a:ext cx="670129" cy="14643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cxnSp>
          <p:nvCxnSpPr>
            <p:cNvPr id="93" name="直線コネクタ 92"/>
            <p:cNvCxnSpPr>
              <a:endCxn id="95" idx="0"/>
            </p:cNvCxnSpPr>
            <p:nvPr/>
          </p:nvCxnSpPr>
          <p:spPr>
            <a:xfrm>
              <a:off x="5760643" y="4419889"/>
              <a:ext cx="99085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95" name="円弧 94"/>
            <p:cNvSpPr/>
            <p:nvPr/>
          </p:nvSpPr>
          <p:spPr>
            <a:xfrm>
              <a:off x="6338312" y="4419889"/>
              <a:ext cx="826364" cy="613193"/>
            </a:xfrm>
            <a:prstGeom prst="arc">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fontAlgn="auto">
                <a:spcBef>
                  <a:spcPts val="0"/>
                </a:spcBef>
                <a:spcAft>
                  <a:spcPts val="0"/>
                </a:spcAft>
              </a:pPr>
              <a:endParaRPr lang="ja-JP" altLang="en-US" sz="1800">
                <a:solidFill>
                  <a:prstClr val="black"/>
                </a:solidFill>
              </a:endParaRPr>
            </a:p>
          </p:txBody>
        </p:sp>
        <p:sp>
          <p:nvSpPr>
            <p:cNvPr id="97" name="円弧 96"/>
            <p:cNvSpPr/>
            <p:nvPr/>
          </p:nvSpPr>
          <p:spPr>
            <a:xfrm rot="10800000">
              <a:off x="7218118" y="5493857"/>
              <a:ext cx="903467" cy="597251"/>
            </a:xfrm>
            <a:prstGeom prst="arc">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fontAlgn="auto">
                <a:spcBef>
                  <a:spcPts val="0"/>
                </a:spcBef>
                <a:spcAft>
                  <a:spcPts val="0"/>
                </a:spcAft>
              </a:pPr>
              <a:endParaRPr lang="ja-JP" altLang="en-US" sz="1800">
                <a:solidFill>
                  <a:prstClr val="black"/>
                </a:solidFill>
              </a:endParaRPr>
            </a:p>
          </p:txBody>
        </p:sp>
        <p:cxnSp>
          <p:nvCxnSpPr>
            <p:cNvPr id="98" name="直線コネクタ 97"/>
            <p:cNvCxnSpPr/>
            <p:nvPr/>
          </p:nvCxnSpPr>
          <p:spPr>
            <a:xfrm flipH="1">
              <a:off x="7626397" y="6091109"/>
              <a:ext cx="495188" cy="0"/>
            </a:xfrm>
            <a:prstGeom prst="line">
              <a:avLst/>
            </a:prstGeom>
            <a:ln w="571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a:stCxn id="97" idx="2"/>
              <a:endCxn id="95" idx="2"/>
            </p:cNvCxnSpPr>
            <p:nvPr/>
          </p:nvCxnSpPr>
          <p:spPr>
            <a:xfrm flipH="1" flipV="1">
              <a:off x="7164676" y="4726486"/>
              <a:ext cx="53442" cy="10659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7" name="正方形/長方形 106"/>
            <p:cNvSpPr/>
            <p:nvPr/>
          </p:nvSpPr>
          <p:spPr>
            <a:xfrm>
              <a:off x="8138298" y="5792482"/>
              <a:ext cx="155225" cy="57515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ja-JP" altLang="en-US" sz="1800">
                <a:solidFill>
                  <a:prstClr val="white"/>
                </a:solidFill>
              </a:endParaRPr>
            </a:p>
          </p:txBody>
        </p:sp>
        <p:cxnSp>
          <p:nvCxnSpPr>
            <p:cNvPr id="110" name="直線矢印コネクタ 109"/>
            <p:cNvCxnSpPr/>
            <p:nvPr/>
          </p:nvCxnSpPr>
          <p:spPr>
            <a:xfrm flipH="1">
              <a:off x="8283894" y="5309378"/>
              <a:ext cx="119618" cy="39076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右矢印 78"/>
            <p:cNvSpPr/>
            <p:nvPr/>
          </p:nvSpPr>
          <p:spPr>
            <a:xfrm>
              <a:off x="3923928" y="4077072"/>
              <a:ext cx="1602457" cy="640678"/>
            </a:xfrm>
            <a:prstGeom prst="rightArrow">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ja-JP" altLang="en-US" sz="1800" dirty="0">
                <a:solidFill>
                  <a:prstClr val="white"/>
                </a:solidFill>
              </a:endParaRPr>
            </a:p>
          </p:txBody>
        </p:sp>
        <p:sp>
          <p:nvSpPr>
            <p:cNvPr id="83" name="テキスト ボックス 82"/>
            <p:cNvSpPr txBox="1"/>
            <p:nvPr/>
          </p:nvSpPr>
          <p:spPr>
            <a:xfrm>
              <a:off x="5612050" y="4791121"/>
              <a:ext cx="400110" cy="1374183"/>
            </a:xfrm>
            <a:prstGeom prst="rect">
              <a:avLst/>
            </a:prstGeom>
            <a:noFill/>
          </p:spPr>
          <p:txBody>
            <a:bodyPr vert="eaVert" wrap="square" rtlCol="0">
              <a:spAutoFit/>
            </a:bodyPr>
            <a:lstStyle/>
            <a:p>
              <a:pPr defTabSz="914400" fontAlgn="auto">
                <a:spcBef>
                  <a:spcPts val="0"/>
                </a:spcBef>
                <a:spcAft>
                  <a:spcPts val="0"/>
                </a:spcAft>
              </a:pPr>
              <a:r>
                <a:rPr lang="en-US" altLang="ja-JP" sz="1400" dirty="0">
                  <a:solidFill>
                    <a:prstClr val="black"/>
                  </a:solidFill>
                  <a:latin typeface="Calibri"/>
                  <a:ea typeface="ＭＳ Ｐゴシック" charset="-128"/>
                  <a:cs typeface=""/>
                </a:rPr>
                <a:t>Ionization Lasers</a:t>
              </a:r>
              <a:endParaRPr lang="ja-JP" altLang="en-US" sz="1400" dirty="0">
                <a:solidFill>
                  <a:prstClr val="black"/>
                </a:solidFill>
                <a:latin typeface="Calibri"/>
                <a:ea typeface="ＭＳ Ｐゴシック" charset="-128"/>
                <a:cs typeface=""/>
              </a:endParaRPr>
            </a:p>
          </p:txBody>
        </p:sp>
        <p:sp>
          <p:nvSpPr>
            <p:cNvPr id="89" name="テキスト ボックス 88"/>
            <p:cNvSpPr txBox="1"/>
            <p:nvPr/>
          </p:nvSpPr>
          <p:spPr>
            <a:xfrm>
              <a:off x="4911912" y="2925722"/>
              <a:ext cx="1388280" cy="307777"/>
            </a:xfrm>
            <a:prstGeom prst="rect">
              <a:avLst/>
            </a:prstGeom>
            <a:solidFill>
              <a:schemeClr val="bg1"/>
            </a:solidFill>
            <a:ln>
              <a:solidFill>
                <a:schemeClr val="tx1"/>
              </a:solidFill>
            </a:ln>
          </p:spPr>
          <p:txBody>
            <a:bodyPr wrap="square" rtlCol="0">
              <a:spAutoFit/>
            </a:bodyPr>
            <a:lstStyle/>
            <a:p>
              <a:pPr algn="ctr" defTabSz="914400" fontAlgn="auto">
                <a:spcBef>
                  <a:spcPts val="0"/>
                </a:spcBef>
                <a:spcAft>
                  <a:spcPts val="0"/>
                </a:spcAft>
              </a:pPr>
              <a:r>
                <a:rPr lang="en-US" altLang="ja-JP" sz="1400" dirty="0">
                  <a:solidFill>
                    <a:srgbClr val="F79646">
                      <a:lumMod val="75000"/>
                    </a:srgbClr>
                  </a:solidFill>
                  <a:latin typeface="Calibri"/>
                  <a:ea typeface="ＭＳ Ｐゴシック" charset="-128"/>
                  <a:cs typeface=""/>
                </a:rPr>
                <a:t>Mu Target (W)</a:t>
              </a:r>
              <a:endParaRPr lang="ja-JP" altLang="en-US" sz="1400" dirty="0">
                <a:solidFill>
                  <a:srgbClr val="F79646">
                    <a:lumMod val="75000"/>
                  </a:srgbClr>
                </a:solidFill>
                <a:latin typeface="Calibri"/>
                <a:ea typeface="ＭＳ Ｐゴシック" charset="-128"/>
                <a:cs typeface=""/>
              </a:endParaRPr>
            </a:p>
          </p:txBody>
        </p:sp>
        <p:sp>
          <p:nvSpPr>
            <p:cNvPr id="109" name="テキスト ボックス 108"/>
            <p:cNvSpPr txBox="1"/>
            <p:nvPr/>
          </p:nvSpPr>
          <p:spPr>
            <a:xfrm>
              <a:off x="8103470" y="4770952"/>
              <a:ext cx="974369" cy="307777"/>
            </a:xfrm>
            <a:prstGeom prst="rect">
              <a:avLst/>
            </a:prstGeom>
            <a:solidFill>
              <a:schemeClr val="bg1"/>
            </a:solidFill>
            <a:ln>
              <a:solidFill>
                <a:schemeClr val="tx1"/>
              </a:solidFill>
            </a:ln>
          </p:spPr>
          <p:txBody>
            <a:bodyPr wrap="square" rtlCol="0">
              <a:spAutoFit/>
            </a:bodyPr>
            <a:lstStyle/>
            <a:p>
              <a:pPr algn="ctr" defTabSz="914400" fontAlgn="auto">
                <a:spcBef>
                  <a:spcPts val="0"/>
                </a:spcBef>
                <a:spcAft>
                  <a:spcPts val="0"/>
                </a:spcAft>
              </a:pPr>
              <a:r>
                <a:rPr lang="ja-JP" altLang="en-US" sz="1400" dirty="0">
                  <a:solidFill>
                    <a:prstClr val="black"/>
                  </a:solidFill>
                  <a:latin typeface="Calibri"/>
                  <a:ea typeface="ＭＳ Ｐゴシック" charset="-128"/>
                  <a:cs typeface=""/>
                </a:rPr>
                <a:t>ＭＣＰ</a:t>
              </a:r>
              <a:endParaRPr lang="en-US" altLang="ja-JP" sz="1400" dirty="0">
                <a:solidFill>
                  <a:prstClr val="black"/>
                </a:solidFill>
                <a:latin typeface="Calibri"/>
                <a:ea typeface="ＭＳ Ｐゴシック" charset="-128"/>
                <a:cs typeface=""/>
              </a:endParaRPr>
            </a:p>
          </p:txBody>
        </p:sp>
        <p:cxnSp>
          <p:nvCxnSpPr>
            <p:cNvPr id="121" name="直線矢印コネクタ 120"/>
            <p:cNvCxnSpPr>
              <a:stCxn id="89" idx="2"/>
            </p:cNvCxnSpPr>
            <p:nvPr/>
          </p:nvCxnSpPr>
          <p:spPr>
            <a:xfrm>
              <a:off x="5606052" y="3233499"/>
              <a:ext cx="5905" cy="8927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H="1">
              <a:off x="7245175" y="3411281"/>
              <a:ext cx="504566" cy="9928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4" name="テキスト ボックス 1023"/>
            <p:cNvSpPr txBox="1"/>
            <p:nvPr/>
          </p:nvSpPr>
          <p:spPr>
            <a:xfrm>
              <a:off x="7236296" y="2888606"/>
              <a:ext cx="1728192" cy="523220"/>
            </a:xfrm>
            <a:prstGeom prst="rect">
              <a:avLst/>
            </a:prstGeom>
            <a:solidFill>
              <a:schemeClr val="bg1"/>
            </a:solidFill>
            <a:ln>
              <a:solidFill>
                <a:schemeClr val="tx1"/>
              </a:solidFill>
            </a:ln>
          </p:spPr>
          <p:txBody>
            <a:bodyPr wrap="square" rtlCol="0">
              <a:spAutoFit/>
            </a:bodyPr>
            <a:lstStyle/>
            <a:p>
              <a:pPr algn="ctr" defTabSz="914400" fontAlgn="auto">
                <a:spcBef>
                  <a:spcPts val="0"/>
                </a:spcBef>
                <a:spcAft>
                  <a:spcPts val="0"/>
                </a:spcAft>
              </a:pPr>
              <a:r>
                <a:rPr lang="en-US" altLang="ja-JP" sz="1400" dirty="0">
                  <a:solidFill>
                    <a:prstClr val="black"/>
                  </a:solidFill>
                  <a:latin typeface="Calibri"/>
                  <a:ea typeface="ＭＳ Ｐゴシック" charset="-128"/>
                  <a:cs typeface=""/>
                </a:rPr>
                <a:t>Magnetic Bend </a:t>
              </a:r>
              <a:r>
                <a:rPr lang="ja-JP" altLang="en-US" sz="1400" dirty="0">
                  <a:solidFill>
                    <a:prstClr val="black"/>
                  </a:solidFill>
                  <a:latin typeface="Calibri"/>
                  <a:ea typeface="ＭＳ Ｐゴシック" charset="-128"/>
                  <a:cs typeface=""/>
                </a:rPr>
                <a:t>（</a:t>
              </a:r>
              <a:r>
                <a:rPr lang="en-US" altLang="ja-JP" sz="1400" dirty="0">
                  <a:solidFill>
                    <a:prstClr val="black"/>
                  </a:solidFill>
                  <a:latin typeface="Calibri"/>
                  <a:ea typeface="ＭＳ Ｐゴシック" charset="-128"/>
                  <a:cs typeface=""/>
                </a:rPr>
                <a:t>Mass Separation</a:t>
              </a:r>
              <a:r>
                <a:rPr lang="ja-JP" altLang="en-US" sz="1400" dirty="0">
                  <a:solidFill>
                    <a:prstClr val="black"/>
                  </a:solidFill>
                  <a:latin typeface="Calibri"/>
                  <a:ea typeface="ＭＳ Ｐゴシック" charset="-128"/>
                  <a:cs typeface=""/>
                </a:rPr>
                <a:t>）</a:t>
              </a:r>
            </a:p>
          </p:txBody>
        </p:sp>
        <p:cxnSp>
          <p:nvCxnSpPr>
            <p:cNvPr id="131" name="直線矢印コネクタ 130"/>
            <p:cNvCxnSpPr/>
            <p:nvPr/>
          </p:nvCxnSpPr>
          <p:spPr>
            <a:xfrm flipH="1">
              <a:off x="7397728" y="4575383"/>
              <a:ext cx="198179" cy="12972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2" name="テキスト ボックス 131"/>
            <p:cNvSpPr txBox="1"/>
            <p:nvPr/>
          </p:nvSpPr>
          <p:spPr>
            <a:xfrm>
              <a:off x="7557661" y="4092721"/>
              <a:ext cx="1503212" cy="307777"/>
            </a:xfrm>
            <a:prstGeom prst="rect">
              <a:avLst/>
            </a:prstGeom>
            <a:solidFill>
              <a:schemeClr val="bg1"/>
            </a:solidFill>
            <a:ln>
              <a:solidFill>
                <a:schemeClr val="tx1"/>
              </a:solidFill>
            </a:ln>
          </p:spPr>
          <p:txBody>
            <a:bodyPr wrap="square" rtlCol="0">
              <a:spAutoFit/>
            </a:bodyPr>
            <a:lstStyle/>
            <a:p>
              <a:pPr algn="ctr" defTabSz="914400" fontAlgn="auto">
                <a:spcBef>
                  <a:spcPts val="0"/>
                </a:spcBef>
                <a:spcAft>
                  <a:spcPts val="0"/>
                </a:spcAft>
              </a:pPr>
              <a:r>
                <a:rPr lang="en-US" altLang="ja-JP" sz="1400" dirty="0">
                  <a:solidFill>
                    <a:prstClr val="black"/>
                  </a:solidFill>
                  <a:latin typeface="Calibri"/>
                  <a:ea typeface="ＭＳ Ｐゴシック" charset="-128"/>
                  <a:cs typeface=""/>
                </a:rPr>
                <a:t>Electric Bend</a:t>
              </a:r>
            </a:p>
          </p:txBody>
        </p:sp>
        <p:sp>
          <p:nvSpPr>
            <p:cNvPr id="1030" name="テキスト ボックス 1029"/>
            <p:cNvSpPr txBox="1"/>
            <p:nvPr/>
          </p:nvSpPr>
          <p:spPr>
            <a:xfrm>
              <a:off x="5246237" y="6497076"/>
              <a:ext cx="2926163" cy="369332"/>
            </a:xfrm>
            <a:prstGeom prst="rect">
              <a:avLst/>
            </a:prstGeom>
            <a:noFill/>
          </p:spPr>
          <p:txBody>
            <a:bodyPr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Top view of the  </a:t>
              </a:r>
              <a:r>
                <a:rPr lang="ja-JP" altLang="en-US" sz="1800" dirty="0">
                  <a:solidFill>
                    <a:prstClr val="black"/>
                  </a:solidFill>
                  <a:latin typeface="Calibri"/>
                  <a:ea typeface="ＭＳ Ｐゴシック" charset="-128"/>
                  <a:cs typeface=""/>
                </a:rPr>
                <a:t>Ｕ－Ｌｉｎｅ　</a:t>
              </a:r>
            </a:p>
          </p:txBody>
        </p:sp>
        <p:sp>
          <p:nvSpPr>
            <p:cNvPr id="58" name="正方形/長方形 57"/>
            <p:cNvSpPr/>
            <p:nvPr/>
          </p:nvSpPr>
          <p:spPr>
            <a:xfrm>
              <a:off x="3851920" y="4231460"/>
              <a:ext cx="1579758" cy="369332"/>
            </a:xfrm>
            <a:prstGeom prst="rect">
              <a:avLst/>
            </a:prstGeom>
          </p:spPr>
          <p:txBody>
            <a:bodyPr wrap="square">
              <a:spAutoFit/>
            </a:bodyPr>
            <a:lstStyle/>
            <a:p>
              <a:pPr algn="ctr" defTabSz="914400" fontAlgn="auto">
                <a:spcBef>
                  <a:spcPts val="0"/>
                </a:spcBef>
                <a:spcAft>
                  <a:spcPts val="0"/>
                </a:spcAft>
              </a:pPr>
              <a:r>
                <a:rPr lang="en-US" altLang="ja-JP" sz="1800" dirty="0">
                  <a:solidFill>
                    <a:prstClr val="black"/>
                  </a:solidFill>
                  <a:latin typeface="Calibri"/>
                  <a:ea typeface="ＭＳ Ｐゴシック" charset="-128"/>
                  <a:cs typeface=""/>
                </a:rPr>
                <a:t>Surface muon</a:t>
              </a:r>
              <a:endParaRPr lang="ja-JP" altLang="en-US" sz="1800" dirty="0">
                <a:solidFill>
                  <a:prstClr val="black"/>
                </a:solidFill>
                <a:latin typeface="Calibri"/>
                <a:ea typeface="ＭＳ Ｐゴシック" charset="-128"/>
                <a:cs typeface=""/>
              </a:endParaRPr>
            </a:p>
          </p:txBody>
        </p:sp>
      </p:grpSp>
      <p:sp>
        <p:nvSpPr>
          <p:cNvPr id="70" name="テキスト ボックス 69"/>
          <p:cNvSpPr txBox="1"/>
          <p:nvPr/>
        </p:nvSpPr>
        <p:spPr>
          <a:xfrm>
            <a:off x="3239962" y="4114287"/>
            <a:ext cx="461665" cy="2618322"/>
          </a:xfrm>
          <a:prstGeom prst="rect">
            <a:avLst/>
          </a:prstGeom>
          <a:noFill/>
        </p:spPr>
        <p:txBody>
          <a:bodyPr vert="eaVert" wrap="square" rtlCol="0">
            <a:spAutoFit/>
          </a:bodyPr>
          <a:lstStyle/>
          <a:p>
            <a:pPr defTabSz="914400" fontAlgn="auto">
              <a:spcBef>
                <a:spcPts val="0"/>
              </a:spcBef>
              <a:spcAft>
                <a:spcPts val="0"/>
              </a:spcAft>
            </a:pPr>
            <a:r>
              <a:rPr lang="en-US" altLang="ja-JP" sz="1800" dirty="0">
                <a:solidFill>
                  <a:prstClr val="black"/>
                </a:solidFill>
                <a:latin typeface="Calibri"/>
                <a:ea typeface="ＭＳ Ｐゴシック" charset="-128"/>
                <a:cs typeface=""/>
              </a:rPr>
              <a:t>Background</a:t>
            </a:r>
          </a:p>
        </p:txBody>
      </p:sp>
      <p:sp>
        <p:nvSpPr>
          <p:cNvPr id="73" name="テキスト ボックス 72"/>
          <p:cNvSpPr txBox="1"/>
          <p:nvPr/>
        </p:nvSpPr>
        <p:spPr>
          <a:xfrm>
            <a:off x="1491208" y="5502002"/>
            <a:ext cx="2810345" cy="1015663"/>
          </a:xfrm>
          <a:prstGeom prst="rect">
            <a:avLst/>
          </a:prstGeom>
          <a:noFill/>
        </p:spPr>
        <p:txBody>
          <a:bodyPr wrap="square" rtlCol="0">
            <a:spAutoFit/>
          </a:bodyPr>
          <a:lstStyle/>
          <a:p>
            <a:pPr defTabSz="914400" fontAlgn="auto">
              <a:spcBef>
                <a:spcPts val="0"/>
              </a:spcBef>
              <a:spcAft>
                <a:spcPts val="0"/>
              </a:spcAft>
            </a:pPr>
            <a:r>
              <a:rPr lang="en-US" altLang="ja-JP" sz="1200" dirty="0">
                <a:solidFill>
                  <a:prstClr val="black"/>
                </a:solidFill>
                <a:latin typeface="Calibri"/>
                <a:ea typeface="ＭＳ Ｐゴシック" charset="-128"/>
                <a:cs typeface=""/>
              </a:rPr>
              <a:t>2016 Feb. 21st</a:t>
            </a:r>
            <a:r>
              <a:rPr lang="ja-JP" altLang="en-US" sz="1200" dirty="0">
                <a:solidFill>
                  <a:prstClr val="black"/>
                </a:solidFill>
                <a:latin typeface="Calibri"/>
                <a:ea typeface="ＭＳ Ｐゴシック" charset="-128"/>
                <a:cs typeface=""/>
              </a:rPr>
              <a:t>　１</a:t>
            </a:r>
            <a:r>
              <a:rPr lang="en-US" altLang="ja-JP" sz="1200" dirty="0">
                <a:solidFill>
                  <a:prstClr val="black"/>
                </a:solidFill>
                <a:latin typeface="Calibri"/>
                <a:ea typeface="ＭＳ Ｐゴシック" charset="-128"/>
                <a:cs typeface=""/>
              </a:rPr>
              <a:t>/</a:t>
            </a:r>
            <a:r>
              <a:rPr lang="ja-JP" altLang="en-US" sz="1200" dirty="0">
                <a:solidFill>
                  <a:prstClr val="black"/>
                </a:solidFill>
                <a:latin typeface="Calibri"/>
                <a:ea typeface="ＭＳ Ｐゴシック" charset="-128"/>
                <a:cs typeface=""/>
              </a:rPr>
              <a:t>１０</a:t>
            </a:r>
            <a:r>
              <a:rPr lang="en-US" altLang="ja-JP" sz="1200" dirty="0">
                <a:solidFill>
                  <a:prstClr val="black"/>
                </a:solidFill>
                <a:latin typeface="Calibri"/>
                <a:ea typeface="ＭＳ Ｐゴシック" charset="-128"/>
                <a:cs typeface=""/>
              </a:rPr>
              <a:t> min</a:t>
            </a:r>
          </a:p>
          <a:p>
            <a:pPr defTabSz="914400" fontAlgn="auto">
              <a:spcBef>
                <a:spcPts val="0"/>
              </a:spcBef>
              <a:spcAft>
                <a:spcPts val="0"/>
              </a:spcAft>
            </a:pPr>
            <a:r>
              <a:rPr lang="en-US" altLang="ja-JP" sz="1200" dirty="0">
                <a:solidFill>
                  <a:prstClr val="black"/>
                </a:solidFill>
                <a:latin typeface="Calibri"/>
                <a:ea typeface="ＭＳ Ｐゴシック" charset="-128"/>
                <a:cs typeface=""/>
              </a:rPr>
              <a:t> </a:t>
            </a:r>
          </a:p>
          <a:p>
            <a:pPr defTabSz="914400" fontAlgn="auto">
              <a:spcBef>
                <a:spcPts val="0"/>
              </a:spcBef>
              <a:spcAft>
                <a:spcPts val="0"/>
              </a:spcAft>
            </a:pPr>
            <a:r>
              <a:rPr lang="en-US" altLang="ja-JP" sz="1200" dirty="0">
                <a:solidFill>
                  <a:prstClr val="black"/>
                </a:solidFill>
                <a:latin typeface="Calibri"/>
                <a:ea typeface="ＭＳ Ｐゴシック" charset="-128"/>
                <a:cs typeface=""/>
              </a:rPr>
              <a:t>2017 June</a:t>
            </a:r>
          </a:p>
          <a:p>
            <a:pPr defTabSz="914400" fontAlgn="auto">
              <a:spcBef>
                <a:spcPts val="0"/>
              </a:spcBef>
              <a:spcAft>
                <a:spcPts val="0"/>
              </a:spcAft>
            </a:pPr>
            <a:r>
              <a:rPr lang="ja-JP" altLang="en-US" sz="1200" dirty="0">
                <a:solidFill>
                  <a:prstClr val="black"/>
                </a:solidFill>
                <a:latin typeface="Calibri"/>
                <a:ea typeface="ＭＳ Ｐゴシック"/>
                <a:cs typeface=""/>
              </a:rPr>
              <a:t> </a:t>
            </a:r>
            <a:r>
              <a:rPr lang="en-US" altLang="ja-JP" sz="1200" dirty="0">
                <a:solidFill>
                  <a:prstClr val="black"/>
                </a:solidFill>
                <a:latin typeface="Calibri"/>
                <a:ea typeface="ＭＳ Ｐゴシック"/>
                <a:cs typeface=""/>
              </a:rPr>
              <a:t>550 events/</a:t>
            </a:r>
            <a:r>
              <a:rPr lang="en-US" altLang="ja-JP" sz="1200" dirty="0" err="1">
                <a:solidFill>
                  <a:prstClr val="black"/>
                </a:solidFill>
                <a:latin typeface="Calibri"/>
                <a:ea typeface="ＭＳ Ｐゴシック"/>
                <a:cs typeface=""/>
              </a:rPr>
              <a:t>s@MCP</a:t>
            </a:r>
            <a:r>
              <a:rPr lang="ja-JP" altLang="en-US" sz="1200" dirty="0">
                <a:solidFill>
                  <a:prstClr val="black"/>
                </a:solidFill>
                <a:latin typeface="Calibri"/>
                <a:ea typeface="ＭＳ Ｐゴシック"/>
                <a:cs typeface=""/>
              </a:rPr>
              <a:t>　→　</a:t>
            </a:r>
            <a:r>
              <a:rPr lang="en-US" altLang="ja-JP" sz="1200" dirty="0">
                <a:solidFill>
                  <a:srgbClr val="FF0000"/>
                </a:solidFill>
                <a:latin typeface="Calibri"/>
                <a:ea typeface="ＭＳ Ｐゴシック"/>
                <a:cs typeface=""/>
              </a:rPr>
              <a:t>2000/s@1MW</a:t>
            </a:r>
            <a:endParaRPr lang="en-US" altLang="ja-JP" sz="1200" dirty="0">
              <a:solidFill>
                <a:prstClr val="black"/>
              </a:solidFill>
              <a:latin typeface="Calibri"/>
              <a:ea typeface="ＭＳ Ｐゴシック" charset="-128"/>
              <a:cs typeface=""/>
            </a:endParaRPr>
          </a:p>
          <a:p>
            <a:pPr defTabSz="914400" fontAlgn="auto">
              <a:spcBef>
                <a:spcPts val="0"/>
              </a:spcBef>
              <a:spcAft>
                <a:spcPts val="0"/>
              </a:spcAft>
            </a:pPr>
            <a:endParaRPr lang="en-US" altLang="ja-JP" sz="1200" dirty="0">
              <a:solidFill>
                <a:prstClr val="black"/>
              </a:solidFill>
              <a:latin typeface="Calibri"/>
              <a:ea typeface="ＭＳ Ｐゴシック" charset="-128"/>
              <a:cs typeface=""/>
            </a:endParaRPr>
          </a:p>
        </p:txBody>
      </p:sp>
      <p:pic>
        <p:nvPicPr>
          <p:cNvPr id="4" name="図 3" descr="20160222_timing_sca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24128" y="908720"/>
            <a:ext cx="2866896" cy="1944216"/>
          </a:xfrm>
          <a:prstGeom prst="rect">
            <a:avLst/>
          </a:prstGeom>
        </p:spPr>
      </p:pic>
      <p:sp>
        <p:nvSpPr>
          <p:cNvPr id="50" name="テキスト ボックス 49"/>
          <p:cNvSpPr txBox="1"/>
          <p:nvPr/>
        </p:nvSpPr>
        <p:spPr>
          <a:xfrm>
            <a:off x="5940152" y="2636912"/>
            <a:ext cx="2592288" cy="276999"/>
          </a:xfrm>
          <a:prstGeom prst="rect">
            <a:avLst/>
          </a:prstGeom>
          <a:noFill/>
        </p:spPr>
        <p:txBody>
          <a:bodyPr wrap="square" rtlCol="0">
            <a:spAutoFit/>
          </a:bodyPr>
          <a:lstStyle/>
          <a:p>
            <a:pPr defTabSz="914400" fontAlgn="auto">
              <a:spcBef>
                <a:spcPts val="0"/>
              </a:spcBef>
              <a:spcAft>
                <a:spcPts val="0"/>
              </a:spcAft>
            </a:pPr>
            <a:r>
              <a:rPr lang="en-US" altLang="ja-JP" sz="1200" dirty="0">
                <a:solidFill>
                  <a:prstClr val="black"/>
                </a:solidFill>
                <a:latin typeface="Calibri"/>
                <a:ea typeface="ＭＳ Ｐゴシック" charset="-128"/>
                <a:cs typeface=""/>
              </a:rPr>
              <a:t>Laser Delayed Timing against Proton</a:t>
            </a:r>
            <a:endParaRPr lang="ja-JP" altLang="en-US" sz="1200" dirty="0">
              <a:solidFill>
                <a:prstClr val="black"/>
              </a:solidFill>
              <a:latin typeface="Calibri"/>
              <a:ea typeface="ＭＳ Ｐゴシック" charset="-128"/>
              <a:cs typeface=""/>
            </a:endParaRPr>
          </a:p>
        </p:txBody>
      </p:sp>
      <p:sp>
        <p:nvSpPr>
          <p:cNvPr id="8" name="テキスト ボックス 7"/>
          <p:cNvSpPr txBox="1"/>
          <p:nvPr/>
        </p:nvSpPr>
        <p:spPr>
          <a:xfrm>
            <a:off x="5436096" y="1124744"/>
            <a:ext cx="369332" cy="1584176"/>
          </a:xfrm>
          <a:prstGeom prst="rect">
            <a:avLst/>
          </a:prstGeom>
          <a:noFill/>
        </p:spPr>
        <p:txBody>
          <a:bodyPr vert="eaVert" wrap="square" rtlCol="0">
            <a:spAutoFit/>
          </a:bodyPr>
          <a:lstStyle/>
          <a:p>
            <a:pPr defTabSz="914400" fontAlgn="auto">
              <a:spcBef>
                <a:spcPts val="0"/>
              </a:spcBef>
              <a:spcAft>
                <a:spcPts val="0"/>
              </a:spcAft>
            </a:pPr>
            <a:r>
              <a:rPr lang="en-US" altLang="ja-JP" sz="1200" dirty="0">
                <a:solidFill>
                  <a:prstClr val="black"/>
                </a:solidFill>
                <a:latin typeface="Calibri"/>
                <a:ea typeface="ＭＳ Ｐゴシック" charset="-128"/>
                <a:cs typeface=""/>
              </a:rPr>
              <a:t>Ultra Slow Muon Yield</a:t>
            </a:r>
            <a:endParaRPr lang="ja-JP" altLang="en-US" sz="1200" dirty="0">
              <a:solidFill>
                <a:prstClr val="black"/>
              </a:solidFill>
              <a:latin typeface="Calibri"/>
              <a:ea typeface="ＭＳ Ｐゴシック" charset="-128"/>
              <a:cs typeface=""/>
            </a:endParaRPr>
          </a:p>
        </p:txBody>
      </p:sp>
      <p:sp>
        <p:nvSpPr>
          <p:cNvPr id="54" name="テキスト ボックス 53"/>
          <p:cNvSpPr txBox="1">
            <a:spLocks noChangeArrowheads="1"/>
          </p:cNvSpPr>
          <p:nvPr/>
        </p:nvSpPr>
        <p:spPr bwMode="auto">
          <a:xfrm>
            <a:off x="5724128" y="3861048"/>
            <a:ext cx="18002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14400" eaLnBrk="1" fontAlgn="auto" hangingPunct="1">
              <a:spcBef>
                <a:spcPts val="0"/>
              </a:spcBef>
              <a:spcAft>
                <a:spcPts val="0"/>
              </a:spcAft>
            </a:pPr>
            <a:r>
              <a:rPr lang="en-US" altLang="ja-JP" sz="1400" b="1" dirty="0">
                <a:solidFill>
                  <a:srgbClr val="FF0000"/>
                </a:solidFill>
                <a:cs typeface=""/>
              </a:rPr>
              <a:t>Ultra Slow </a:t>
            </a:r>
            <a:r>
              <a:rPr lang="en-US" altLang="ja-JP" sz="1400" b="1" dirty="0" err="1">
                <a:solidFill>
                  <a:srgbClr val="FF0000"/>
                </a:solidFill>
                <a:cs typeface=""/>
              </a:rPr>
              <a:t>Muons</a:t>
            </a:r>
            <a:endParaRPr lang="en-US" altLang="ja-JP" sz="1400" b="1" dirty="0">
              <a:solidFill>
                <a:srgbClr val="FF0000"/>
              </a:solidFill>
              <a:cs typeface=""/>
            </a:endParaRPr>
          </a:p>
        </p:txBody>
      </p:sp>
      <p:sp>
        <p:nvSpPr>
          <p:cNvPr id="3" name="フッター プレースホルダー 2"/>
          <p:cNvSpPr>
            <a:spLocks noGrp="1"/>
          </p:cNvSpPr>
          <p:nvPr>
            <p:ph type="ftr" sz="quarter" idx="11"/>
          </p:nvPr>
        </p:nvSpPr>
        <p:spPr/>
        <p:txBody>
          <a:bodyPr/>
          <a:lstStyle/>
          <a:p>
            <a:r>
              <a:rPr lang="en-US" altLang="ja-JP" smtClean="0">
                <a:solidFill>
                  <a:prstClr val="black">
                    <a:tint val="75000"/>
                  </a:prstClr>
                </a:solidFill>
              </a:rPr>
              <a:t>KEK-TRIUMF Scientific Symposium</a:t>
            </a:r>
            <a:endParaRPr lang="ja-JP" altLang="en-US">
              <a:solidFill>
                <a:prstClr val="black">
                  <a:tint val="75000"/>
                </a:prstClr>
              </a:solidFill>
            </a:endParaRPr>
          </a:p>
        </p:txBody>
      </p:sp>
    </p:spTree>
    <p:extLst>
      <p:ext uri="{BB962C8B-B14F-4D97-AF65-F5344CB8AC3E}">
        <p14:creationId xmlns:p14="http://schemas.microsoft.com/office/powerpoint/2010/main" val="858350394"/>
      </p:ext>
    </p:extLst>
  </p:cSld>
  <p:clrMapOvr>
    <a:masterClrMapping/>
  </p:clrMapOvr>
  <mc:AlternateContent xmlns:mc="http://schemas.openxmlformats.org/markup-compatibility/2006" xmlns:p14="http://schemas.microsoft.com/office/powerpoint/2010/main">
    <mc:Choice Requires="p14">
      <p:transition spd="slow" p14:dur="2000" advTm="76814"/>
    </mc:Choice>
    <mc:Fallback xmlns="">
      <p:transition xmlns:p14="http://schemas.microsoft.com/office/powerpoint/2010/main" spd="slow" advTm="76814"/>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0" y="0"/>
            <a:ext cx="9130557" cy="6114706"/>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71766" y="1052736"/>
            <a:ext cx="1612602" cy="648072"/>
          </a:xfrm>
          <a:prstGeom prst="rect">
            <a:avLst/>
          </a:prstGeom>
        </p:spPr>
      </p:pic>
      <p:sp>
        <p:nvSpPr>
          <p:cNvPr id="8" name="テキスト ボックス 7"/>
          <p:cNvSpPr txBox="1"/>
          <p:nvPr/>
        </p:nvSpPr>
        <p:spPr>
          <a:xfrm>
            <a:off x="6402241" y="1052736"/>
            <a:ext cx="1351652" cy="646331"/>
          </a:xfrm>
          <a:prstGeom prst="rect">
            <a:avLst/>
          </a:prstGeom>
          <a:noFill/>
        </p:spPr>
        <p:txBody>
          <a:bodyPr wrap="none" rtlCol="0">
            <a:spAutoFit/>
          </a:bodyPr>
          <a:lstStyle/>
          <a:p>
            <a:pPr algn="ctr"/>
            <a:r>
              <a:rPr kumimoji="1" lang="en-US" altLang="ja-JP" sz="1800" dirty="0" smtClean="0">
                <a:solidFill>
                  <a:schemeClr val="bg1"/>
                </a:solidFill>
              </a:rPr>
              <a:t>Muon </a:t>
            </a:r>
          </a:p>
          <a:p>
            <a:pPr algn="ctr"/>
            <a:r>
              <a:rPr kumimoji="1" lang="en-US" altLang="ja-JP" sz="1800" dirty="0" smtClean="0">
                <a:solidFill>
                  <a:schemeClr val="bg1"/>
                </a:solidFill>
              </a:rPr>
              <a:t>Experiment</a:t>
            </a:r>
            <a:endParaRPr kumimoji="1" lang="ja-JP" altLang="en-US" sz="1800" dirty="0">
              <a:solidFill>
                <a:schemeClr val="bg1"/>
              </a:solidFill>
            </a:endParaRPr>
          </a:p>
        </p:txBody>
      </p:sp>
      <p:sp>
        <p:nvSpPr>
          <p:cNvPr id="9" name="テキスト ボックス 8"/>
          <p:cNvSpPr txBox="1"/>
          <p:nvPr/>
        </p:nvSpPr>
        <p:spPr>
          <a:xfrm>
            <a:off x="0" y="6140595"/>
            <a:ext cx="9130557"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kumimoji="1" lang="en-US" altLang="ja-JP" sz="3600" dirty="0" smtClean="0"/>
              <a:t>A Famous Picture from TRIUMF M15</a:t>
            </a:r>
            <a:endParaRPr kumimoji="1" lang="ja-JP" altLang="en-US" sz="3600" dirty="0"/>
          </a:p>
        </p:txBody>
      </p:sp>
      <p:sp>
        <p:nvSpPr>
          <p:cNvPr id="2" name="フッター プレースホルダー 1"/>
          <p:cNvSpPr>
            <a:spLocks noGrp="1"/>
          </p:cNvSpPr>
          <p:nvPr>
            <p:ph type="ftr" sz="quarter" idx="11"/>
          </p:nvPr>
        </p:nvSpPr>
        <p:spPr/>
        <p:txBody>
          <a:bodyPr/>
          <a:lstStyle/>
          <a:p>
            <a:pPr defTabSz="914400">
              <a:defRPr/>
            </a:pPr>
            <a:r>
              <a:rPr lang="en-US" altLang="ja-JP" sz="1800" smtClean="0">
                <a:solidFill>
                  <a:srgbClr val="000000"/>
                </a:solidFill>
                <a:latin typeface="Arial" panose="020B0604020202020204" pitchFamily="34" charset="0"/>
                <a:ea typeface="ＭＳ Ｐゴシック" panose="020B0600070205080204" pitchFamily="50" charset="-128"/>
                <a:cs typeface=""/>
              </a:rPr>
              <a:t>KEK-TRIUMF Scientific Symposium</a:t>
            </a:r>
            <a:endParaRPr lang="ja-JP" altLang="en-US" sz="1800">
              <a:solidFill>
                <a:srgbClr val="000000"/>
              </a:solidFill>
              <a:latin typeface="Arial" panose="020B0604020202020204" pitchFamily="34" charset="0"/>
              <a:ea typeface="ＭＳ Ｐゴシック" panose="020B0600070205080204" pitchFamily="50" charset="-128"/>
              <a:cs typeface=""/>
            </a:endParaRPr>
          </a:p>
        </p:txBody>
      </p:sp>
    </p:spTree>
    <p:extLst>
      <p:ext uri="{BB962C8B-B14F-4D97-AF65-F5344CB8AC3E}">
        <p14:creationId xmlns:p14="http://schemas.microsoft.com/office/powerpoint/2010/main" val="8596135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Summary</a:t>
            </a:r>
            <a:endParaRPr kumimoji="1" lang="ja-JP" altLang="en-US" dirty="0"/>
          </a:p>
        </p:txBody>
      </p:sp>
      <p:sp>
        <p:nvSpPr>
          <p:cNvPr id="3" name="コンテンツ プレースホルダー 2"/>
          <p:cNvSpPr>
            <a:spLocks noGrp="1"/>
          </p:cNvSpPr>
          <p:nvPr>
            <p:ph idx="1"/>
          </p:nvPr>
        </p:nvSpPr>
        <p:spPr>
          <a:xfrm>
            <a:off x="179512" y="1600214"/>
            <a:ext cx="8784976" cy="4925130"/>
          </a:xfrm>
        </p:spPr>
        <p:txBody>
          <a:bodyPr/>
          <a:lstStyle/>
          <a:p>
            <a:r>
              <a:rPr kumimoji="1" lang="en-US" altLang="ja-JP" dirty="0" err="1" smtClean="0"/>
              <a:t>Muon</a:t>
            </a:r>
            <a:r>
              <a:rPr kumimoji="1" lang="en-US" altLang="ja-JP" dirty="0" smtClean="0"/>
              <a:t> precision </a:t>
            </a:r>
            <a:r>
              <a:rPr lang="en-US" altLang="ja-JP" dirty="0" smtClean="0"/>
              <a:t>measurements continues to be attractive area of particle physics</a:t>
            </a:r>
          </a:p>
          <a:p>
            <a:r>
              <a:rPr lang="en-US" altLang="ja-JP" dirty="0" smtClean="0"/>
              <a:t>Muon is a unique probe in Material Science, too</a:t>
            </a:r>
          </a:p>
          <a:p>
            <a:r>
              <a:rPr lang="en-US" altLang="ja-JP" dirty="0" smtClean="0"/>
              <a:t>CW@TRIUMF and </a:t>
            </a:r>
            <a:r>
              <a:rPr lang="en-US" altLang="ja-JP" dirty="0" err="1" smtClean="0"/>
              <a:t>Pulsed@J-PARC</a:t>
            </a:r>
            <a:r>
              <a:rPr lang="en-US" altLang="ja-JP" dirty="0" smtClean="0"/>
              <a:t> </a:t>
            </a:r>
          </a:p>
          <a:p>
            <a:pPr marL="0" indent="0">
              <a:buNone/>
            </a:pPr>
            <a:r>
              <a:rPr lang="en-US" altLang="ja-JP" dirty="0" smtClean="0">
                <a:sym typeface="Wingdings"/>
              </a:rPr>
              <a:t>A perfect combination to produce </a:t>
            </a:r>
            <a:r>
              <a:rPr lang="en-US" altLang="ja-JP" dirty="0" smtClean="0"/>
              <a:t>even more interesting results in the next decade!</a:t>
            </a:r>
          </a:p>
        </p:txBody>
      </p:sp>
      <p:sp>
        <p:nvSpPr>
          <p:cNvPr id="5" name="フッター プレースホルダー 4"/>
          <p:cNvSpPr>
            <a:spLocks noGrp="1"/>
          </p:cNvSpPr>
          <p:nvPr>
            <p:ph type="ftr" sz="quarter" idx="11"/>
          </p:nvPr>
        </p:nvSpPr>
        <p:spPr/>
        <p:txBody>
          <a:bodyPr/>
          <a:lstStyle/>
          <a:p>
            <a:pPr>
              <a:defRPr/>
            </a:pPr>
            <a:r>
              <a:rPr lang="en-US" altLang="ja-JP" smtClean="0"/>
              <a:t>KEK-TRIUMF Scientific Symposium</a:t>
            </a:r>
            <a:endParaRPr lang="en-US" altLang="ja-JP"/>
          </a:p>
        </p:txBody>
      </p:sp>
    </p:spTree>
    <p:extLst>
      <p:ext uri="{BB962C8B-B14F-4D97-AF65-F5344CB8AC3E}">
        <p14:creationId xmlns:p14="http://schemas.microsoft.com/office/powerpoint/2010/main" val="154518648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ウェーブ">
  <a:themeElements>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タイトル（中央）">
  <a:themeElements>
    <a:clrScheme name="">
      <a:dk1>
        <a:srgbClr val="424D43"/>
      </a:dk1>
      <a:lt1>
        <a:srgbClr val="BDB2BC"/>
      </a:lt1>
      <a:dk2>
        <a:srgbClr val="000000"/>
      </a:dk2>
      <a:lt2>
        <a:srgbClr val="808080"/>
      </a:lt2>
      <a:accent1>
        <a:srgbClr val="BBE0E3"/>
      </a:accent1>
      <a:accent2>
        <a:srgbClr val="333399"/>
      </a:accent2>
      <a:accent3>
        <a:srgbClr val="DBD5DA"/>
      </a:accent3>
      <a:accent4>
        <a:srgbClr val="374038"/>
      </a:accent4>
      <a:accent5>
        <a:srgbClr val="DAEDEF"/>
      </a:accent5>
      <a:accent6>
        <a:srgbClr val="2D2D8A"/>
      </a:accent6>
      <a:hlink>
        <a:srgbClr val="009999"/>
      </a:hlink>
      <a:folHlink>
        <a:srgbClr val="99CC00"/>
      </a:folHlink>
    </a:clrScheme>
    <a:fontScheme name="タイトル（中央）">
      <a:majorFont>
        <a:latin typeface="Palatino"/>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alphaModFix amt="30000"/>
          </a:blip>
          <a:srcRect/>
          <a:tile tx="0" ty="0" sx="100000" sy="100000" flip="none" algn="tl"/>
        </a:blipFill>
        <a:ln>
          <a:noFill/>
        </a:ln>
        <a:effectLst/>
        <a:extLst>
          <a:ext uri="{91240B29-F687-4f45-9708-019B960494DF}">
            <a14:hiddenLine xmlns:a14="http://schemas.microsoft.com/office/drawing/2010/main" xmlns="" w="6350" cap="flat" cmpd="sng" algn="ctr">
              <a:solidFill>
                <a:srgbClr val="FFFFFF">
                  <a:alpha val="29999"/>
                </a:srgbClr>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424D43"/>
            </a:solidFill>
            <a:effectLst/>
            <a:latin typeface="Palatino" charset="0"/>
            <a:ea typeface="ヒラギノ明朝 ProN W3" charset="0"/>
            <a:cs typeface="ヒラギノ明朝 ProN W3"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alphaModFix amt="30000"/>
          </a:blip>
          <a:srcRect/>
          <a:tile tx="0" ty="0" sx="100000" sy="100000" flip="none" algn="tl"/>
        </a:blipFill>
        <a:ln>
          <a:noFill/>
        </a:ln>
        <a:effectLst/>
        <a:extLst>
          <a:ext uri="{91240B29-F687-4f45-9708-019B960494DF}">
            <a14:hiddenLine xmlns:a14="http://schemas.microsoft.com/office/drawing/2010/main" xmlns="" w="6350" cap="flat" cmpd="sng" algn="ctr">
              <a:solidFill>
                <a:srgbClr val="FFFFFF">
                  <a:alpha val="29999"/>
                </a:srgbClr>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424D43"/>
            </a:solidFill>
            <a:effectLst/>
            <a:latin typeface="Palatino" charset="0"/>
            <a:ea typeface="ヒラギノ明朝 ProN W3" charset="0"/>
            <a:cs typeface="ヒラギノ明朝 ProN W3" charset="0"/>
            <a:sym typeface="Palatino" charset="0"/>
          </a:defRPr>
        </a:defPPr>
      </a:lstStyle>
    </a:lnDef>
  </a:objectDefaults>
  <a:extraClrSchemeLst>
    <a:extraClrScheme>
      <a:clrScheme name="タイトル（中央）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標準デザイン コピー 8">
  <a:themeElements>
    <a:clrScheme name="1_標準デザイン コピー 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コピー 8">
      <a:majorFont>
        <a:latin typeface="Arial"/>
        <a:ea typeface="ヒラギノ角ゴ ProN W6"/>
        <a:cs typeface="ヒラギノ角ゴ ProN W6"/>
      </a:majorFont>
      <a:minorFont>
        <a:latin typeface="Arial"/>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objectDefaults>
  <a:extraClrSchemeLst>
    <a:extraClrScheme>
      <a:clrScheme name="1_標準デザイン コピー 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ヒラギノ角ゴ ProN W6"/>
        <a:cs typeface="ヒラギノ角ゴ ProN W6"/>
      </a:majorFont>
      <a:minorFont>
        <a:latin typeface="Arial"/>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ホワイト">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10.xml><?xml version="1.0" encoding="utf-8"?>
<a:theme xmlns:a="http://schemas.openxmlformats.org/drawingml/2006/main" name="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43404</TotalTime>
  <Words>2230</Words>
  <Application>Microsoft Macintosh PowerPoint</Application>
  <PresentationFormat>画面に合わせる (4:3)</PresentationFormat>
  <Paragraphs>431</Paragraphs>
  <Slides>34</Slides>
  <Notes>10</Notes>
  <HiddenSlides>3</HiddenSlides>
  <MMClips>0</MMClips>
  <ScaleCrop>false</ScaleCrop>
  <HeadingPairs>
    <vt:vector size="8" baseType="variant">
      <vt:variant>
        <vt:lpstr>使用されているフォント</vt:lpstr>
      </vt:variant>
      <vt:variant>
        <vt:i4>26</vt:i4>
      </vt:variant>
      <vt:variant>
        <vt:lpstr>テーマ</vt:lpstr>
      </vt:variant>
      <vt:variant>
        <vt:i4>10</vt:i4>
      </vt:variant>
      <vt:variant>
        <vt:lpstr>埋め込まれた OLE サーバー</vt:lpstr>
      </vt:variant>
      <vt:variant>
        <vt:i4>1</vt:i4>
      </vt:variant>
      <vt:variant>
        <vt:lpstr>スライド タイトル</vt:lpstr>
      </vt:variant>
      <vt:variant>
        <vt:i4>34</vt:i4>
      </vt:variant>
    </vt:vector>
  </HeadingPairs>
  <TitlesOfParts>
    <vt:vector size="71" baseType="lpstr">
      <vt:lpstr>Aharoni</vt:lpstr>
      <vt:lpstr>Calibri</vt:lpstr>
      <vt:lpstr>Calibri Light</vt:lpstr>
      <vt:lpstr>Cambria</vt:lpstr>
      <vt:lpstr>Cambria Italic</vt:lpstr>
      <vt:lpstr>Candara</vt:lpstr>
      <vt:lpstr>ＤＦＰ隷書体</vt:lpstr>
      <vt:lpstr>Gill Sans</vt:lpstr>
      <vt:lpstr>Helvetica</vt:lpstr>
      <vt:lpstr>HGP明朝E</vt:lpstr>
      <vt:lpstr>Hoefler Text</vt:lpstr>
      <vt:lpstr>ＭＳ Ｐゴシック</vt:lpstr>
      <vt:lpstr>ＭＳ ゴシック</vt:lpstr>
      <vt:lpstr>Palatino</vt:lpstr>
      <vt:lpstr>Symbol</vt:lpstr>
      <vt:lpstr>Times New Roman</vt:lpstr>
      <vt:lpstr>Wingdings</vt:lpstr>
      <vt:lpstr>ヒラギノ角ゴ Pro W3</vt:lpstr>
      <vt:lpstr>ヒラギノ角ゴ ProN W3</vt:lpstr>
      <vt:lpstr>ヒラギノ角ゴ ProN W6</vt:lpstr>
      <vt:lpstr>ヒラギノ明朝 ProN W3</vt:lpstr>
      <vt:lpstr>メイリオ</vt:lpstr>
      <vt:lpstr>游ゴシック</vt:lpstr>
      <vt:lpstr>游ゴシック Light</vt:lpstr>
      <vt:lpstr>游ゴシック Medium</vt:lpstr>
      <vt:lpstr>Arial</vt:lpstr>
      <vt:lpstr>1_標準デザイン</vt:lpstr>
      <vt:lpstr>ウェーブ</vt:lpstr>
      <vt:lpstr>タイトル（中央）</vt:lpstr>
      <vt:lpstr>1_標準デザイン コピー 8</vt:lpstr>
      <vt:lpstr>2_標準デザイン</vt:lpstr>
      <vt:lpstr>4_Office ​​テーマ</vt:lpstr>
      <vt:lpstr>1_Office テーマ</vt:lpstr>
      <vt:lpstr>2_Office ​​テーマ</vt:lpstr>
      <vt:lpstr>Office Theme</vt:lpstr>
      <vt:lpstr>3_Office ​​テーマ</vt:lpstr>
      <vt:lpstr>数式</vt:lpstr>
      <vt:lpstr>COMET mu-e conversion search at J-PARC</vt:lpstr>
      <vt:lpstr>COMET Phase-I</vt:lpstr>
      <vt:lpstr>COMET Facility Construction</vt:lpstr>
      <vt:lpstr>COMET Facility Construction</vt:lpstr>
      <vt:lpstr>COMET Phase-I Detector Preparation</vt:lpstr>
      <vt:lpstr>COMET Phase-II Detector R&amp;D </vt:lpstr>
      <vt:lpstr>DeeMe at J-PARC MLF</vt:lpstr>
      <vt:lpstr>DeeMe: Search for μ-e Conversion</vt:lpstr>
      <vt:lpstr>DeeMe Updates 2017</vt:lpstr>
      <vt:lpstr>PowerPoint プレゼンテーション</vt:lpstr>
      <vt:lpstr>Precise Measurement of Mu HFS at J-PARC MUSE</vt:lpstr>
      <vt:lpstr>Zero field measurement at D Line Important milestone for HF measurement </vt:lpstr>
      <vt:lpstr>Preparation for HF measurement at H Line </vt:lpstr>
      <vt:lpstr>PowerPoint プレゼンテーション</vt:lpstr>
      <vt:lpstr>PowerPoint プレゼンテーション</vt:lpstr>
      <vt:lpstr>PowerPoint プレゼンテーション</vt:lpstr>
      <vt:lpstr>Magic vs “New Magic”</vt:lpstr>
      <vt:lpstr>What’s Different?</vt:lpstr>
      <vt:lpstr>Experimental Site</vt:lpstr>
      <vt:lpstr>Overview ~cont’d</vt:lpstr>
      <vt:lpstr>Thus far</vt:lpstr>
      <vt:lpstr>Acceleration test setup</vt:lpstr>
      <vt:lpstr>Simulation results</vt:lpstr>
      <vt:lpstr>Result with Mu-</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Industrial Use of Muon〜Li Battery〜 Clarify Li diffusion behavior in the cathode materials</vt:lpstr>
      <vt:lpstr>PowerPoint プレゼンテーション</vt:lpstr>
      <vt:lpstr>PowerPoint プレゼンテーション</vt:lpstr>
      <vt:lpstr>Summary</vt:lpstr>
    </vt:vector>
  </TitlesOfParts>
  <Company>高エネルギー加速器研究機構</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Generation of  Muon g-2 Experiment</dc:title>
  <dc:creator>齊藤 直人</dc:creator>
  <cp:lastModifiedBy>齊藤直人</cp:lastModifiedBy>
  <cp:revision>227</cp:revision>
  <cp:lastPrinted>2009-03-04T09:39:57Z</cp:lastPrinted>
  <dcterms:created xsi:type="dcterms:W3CDTF">2011-11-09T19:43:41Z</dcterms:created>
  <dcterms:modified xsi:type="dcterms:W3CDTF">2017-12-18T01:57:49Z</dcterms:modified>
</cp:coreProperties>
</file>