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4" r:id="rId2"/>
    <p:sldMasterId id="2147483676" r:id="rId3"/>
    <p:sldMasterId id="2147483678" r:id="rId4"/>
    <p:sldMasterId id="2147483680" r:id="rId5"/>
    <p:sldMasterId id="2147483682" r:id="rId6"/>
    <p:sldMasterId id="2147483684" r:id="rId7"/>
    <p:sldMasterId id="2147483686" r:id="rId8"/>
    <p:sldMasterId id="2147483688" r:id="rId9"/>
    <p:sldMasterId id="2147483690" r:id="rId10"/>
    <p:sldMasterId id="2147483692" r:id="rId11"/>
    <p:sldMasterId id="2147483694" r:id="rId12"/>
    <p:sldMasterId id="2147483696" r:id="rId13"/>
    <p:sldMasterId id="2147483698" r:id="rId14"/>
    <p:sldMasterId id="2147483700" r:id="rId15"/>
    <p:sldMasterId id="2147483702" r:id="rId16"/>
    <p:sldMasterId id="2147483704" r:id="rId17"/>
    <p:sldMasterId id="2147483706" r:id="rId18"/>
  </p:sldMasterIdLst>
  <p:notesMasterIdLst>
    <p:notesMasterId r:id="rId37"/>
  </p:notesMasterIdLst>
  <p:sldIdLst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8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viewProps" Target="viewProps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82307-0159-4528-A049-C086F351B595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1D511-9215-46E2-8C4E-3AC3E0A4BE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84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D526EC-851B-4705-91E9-4AC978E133E9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94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ノート プレースホル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latin typeface="Arial" pitchFamily="34" charset="0"/>
            </a:endParaRPr>
          </a:p>
        </p:txBody>
      </p:sp>
      <p:sp>
        <p:nvSpPr>
          <p:cNvPr id="24371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1pPr>
            <a:lvl2pPr marL="745884" indent="-28687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2pPr>
            <a:lvl3pPr marL="1147515" indent="-22950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3pPr>
            <a:lvl4pPr marL="1606519" indent="-22950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4pPr>
            <a:lvl5pPr marL="2065525" indent="-22950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5pPr>
            <a:lvl6pPr marL="2524532" indent="-22950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6pPr>
            <a:lvl7pPr marL="2983538" indent="-22950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7pPr>
            <a:lvl8pPr marL="3442544" indent="-22950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8pPr>
            <a:lvl9pPr marL="3901549" indent="-22950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9pPr>
          </a:lstStyle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A2463A-68B7-406C-B19B-C6620F73D1F5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57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1pPr>
            <a:lvl2pPr marL="745884" indent="-28687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2pPr>
            <a:lvl3pPr marL="1147515" indent="-22950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3pPr>
            <a:lvl4pPr marL="1606519" indent="-22950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4pPr>
            <a:lvl5pPr marL="2065525" indent="-22950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5pPr>
            <a:lvl6pPr marL="2524532" indent="-22950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6pPr>
            <a:lvl7pPr marL="2983538" indent="-22950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7pPr>
            <a:lvl8pPr marL="3442544" indent="-22950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8pPr>
            <a:lvl9pPr marL="3901549" indent="-22950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9pPr>
          </a:lstStyle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8C0ACA-8DE0-469F-8F04-34708102CE64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28365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0" y="747713"/>
            <a:ext cx="4984750" cy="3738562"/>
          </a:xfrm>
          <a:ln/>
        </p:spPr>
      </p:sp>
      <p:sp>
        <p:nvSpPr>
          <p:cNvPr id="283652" name="ノート プレースホルダ 2"/>
          <p:cNvSpPr>
            <a:spLocks noGrp="1"/>
          </p:cNvSpPr>
          <p:nvPr>
            <p:ph type="body" idx="1"/>
          </p:nvPr>
        </p:nvSpPr>
        <p:spPr>
          <a:xfrm>
            <a:off x="526364" y="4661082"/>
            <a:ext cx="5791058" cy="4893672"/>
          </a:xfrm>
          <a:solidFill>
            <a:srgbClr val="FFFFFF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 lIns="85673" tIns="42111" rIns="85673" bIns="42111"/>
          <a:lstStyle/>
          <a:p>
            <a:pPr defTabSz="913232">
              <a:spcBef>
                <a:spcPct val="0"/>
              </a:spcBef>
            </a:pPr>
            <a:r>
              <a:rPr lang="en-US" altLang="ja-JP" sz="1800" dirty="0">
                <a:latin typeface="Helvetica" pitchFamily="34" charset="0"/>
              </a:rPr>
              <a:t>On the other hand, the hadron experimental hall looks like this.</a:t>
            </a:r>
          </a:p>
          <a:p>
            <a:pPr defTabSz="913232">
              <a:spcBef>
                <a:spcPct val="0"/>
              </a:spcBef>
            </a:pPr>
            <a:r>
              <a:rPr lang="en-US" altLang="ja-JP" sz="1800" dirty="0">
                <a:solidFill>
                  <a:srgbClr val="FF0000"/>
                </a:solidFill>
                <a:latin typeface="Helvetica" pitchFamily="34" charset="0"/>
                <a:ea typeface="HG創英角ﾎﾟｯﾌﾟ体" pitchFamily="49" charset="-128"/>
              </a:rPr>
              <a:t>● </a:t>
            </a:r>
            <a:r>
              <a:rPr lang="en-US" altLang="ja-JP" sz="1800" dirty="0">
                <a:latin typeface="Helvetica" pitchFamily="34" charset="0"/>
              </a:rPr>
              <a:t>Proton beam comes here and various kaon beam lines are prepared, where K=1.8 means kaons with momentum of 1.8 GeV/c.</a:t>
            </a:r>
          </a:p>
          <a:p>
            <a:pPr defTabSz="913232">
              <a:spcBef>
                <a:spcPct val="0"/>
              </a:spcBef>
            </a:pPr>
            <a:r>
              <a:rPr lang="en-US" altLang="ja-JP" sz="1800" dirty="0">
                <a:solidFill>
                  <a:srgbClr val="FF0000"/>
                </a:solidFill>
                <a:latin typeface="Helvetica" pitchFamily="34" charset="0"/>
                <a:ea typeface="HG創英角ﾎﾟｯﾌﾟ体" pitchFamily="49" charset="-128"/>
              </a:rPr>
              <a:t>● </a:t>
            </a:r>
            <a:r>
              <a:rPr lang="en-US" altLang="ja-JP" sz="1800" dirty="0">
                <a:latin typeface="Helvetica" pitchFamily="34" charset="0"/>
              </a:rPr>
              <a:t>At SKS, </a:t>
            </a:r>
            <a:r>
              <a:rPr lang="en-US" altLang="ja-JP" sz="1800" dirty="0" err="1">
                <a:latin typeface="Helvetica" pitchFamily="34" charset="0"/>
              </a:rPr>
              <a:t>hypernuclear</a:t>
            </a:r>
            <a:r>
              <a:rPr lang="en-US" altLang="ja-JP" sz="1800" dirty="0">
                <a:latin typeface="Helvetica" pitchFamily="34" charset="0"/>
              </a:rPr>
              <a:t> spectroscopy will be performed for a variety of nuclei. </a:t>
            </a:r>
            <a:r>
              <a:rPr lang="en-US" altLang="ja-JP" sz="1800" dirty="0">
                <a:solidFill>
                  <a:srgbClr val="FF0000"/>
                </a:solidFill>
                <a:latin typeface="Helvetica" pitchFamily="34" charset="0"/>
                <a:ea typeface="HG創英角ﾎﾟｯﾌﾟ体" pitchFamily="49" charset="-128"/>
              </a:rPr>
              <a:t>● </a:t>
            </a:r>
            <a:r>
              <a:rPr lang="en-US" altLang="ja-JP" sz="1800" dirty="0">
                <a:latin typeface="Helvetica" pitchFamily="34" charset="0"/>
              </a:rPr>
              <a:t>In particular, searches for double </a:t>
            </a:r>
            <a:r>
              <a:rPr lang="en-US" altLang="ja-JP" sz="1800" dirty="0" err="1">
                <a:latin typeface="Helvetica" pitchFamily="34" charset="0"/>
              </a:rPr>
              <a:t>hypernucleus</a:t>
            </a:r>
            <a:r>
              <a:rPr lang="en-US" altLang="ja-JP" sz="1800" dirty="0">
                <a:latin typeface="Helvetica" pitchFamily="34" charset="0"/>
              </a:rPr>
              <a:t> and </a:t>
            </a:r>
            <a:r>
              <a:rPr lang="en-US" altLang="ja-JP" sz="1800" dirty="0" err="1">
                <a:latin typeface="Helvetica" pitchFamily="34" charset="0"/>
              </a:rPr>
              <a:t>pentaquark</a:t>
            </a:r>
            <a:r>
              <a:rPr lang="en-US" altLang="ja-JP" sz="1800" dirty="0">
                <a:latin typeface="Helvetica" pitchFamily="34" charset="0"/>
              </a:rPr>
              <a:t> are the highlights in here.</a:t>
            </a:r>
          </a:p>
          <a:p>
            <a:pPr defTabSz="913232">
              <a:spcBef>
                <a:spcPct val="0"/>
              </a:spcBef>
            </a:pPr>
            <a:r>
              <a:rPr lang="en-US" altLang="ja-JP" sz="1800" dirty="0">
                <a:solidFill>
                  <a:srgbClr val="FF0000"/>
                </a:solidFill>
                <a:latin typeface="Helvetica" pitchFamily="34" charset="0"/>
                <a:ea typeface="HG創英角ﾎﾟｯﾌﾟ体" pitchFamily="49" charset="-128"/>
              </a:rPr>
              <a:t>● </a:t>
            </a:r>
            <a:r>
              <a:rPr lang="en-US" altLang="ja-JP" sz="1800" dirty="0">
                <a:latin typeface="Helvetica" pitchFamily="34" charset="0"/>
              </a:rPr>
              <a:t>In this beamline, kaon implantation is planned.  When kaon is implanted inside the nucleus, there is a possibility that high density matter is created. </a:t>
            </a:r>
            <a:r>
              <a:rPr lang="en-US" altLang="ja-JP" sz="1800" dirty="0">
                <a:solidFill>
                  <a:srgbClr val="FF0000"/>
                </a:solidFill>
                <a:latin typeface="Helvetica" pitchFamily="34" charset="0"/>
                <a:ea typeface="HG創英角ﾎﾟｯﾌﾟ体" pitchFamily="49" charset="-128"/>
              </a:rPr>
              <a:t>● </a:t>
            </a:r>
            <a:r>
              <a:rPr lang="en-US" altLang="ja-JP" sz="1800" dirty="0" err="1">
                <a:latin typeface="Helvetica" pitchFamily="34" charset="0"/>
              </a:rPr>
              <a:t>Kaonic</a:t>
            </a:r>
            <a:r>
              <a:rPr lang="en-US" altLang="ja-JP" sz="1800" dirty="0">
                <a:latin typeface="Helvetica" pitchFamily="34" charset="0"/>
              </a:rPr>
              <a:t> atom and </a:t>
            </a:r>
            <a:r>
              <a:rPr lang="en-US" altLang="ja-JP" sz="1800" dirty="0" err="1">
                <a:latin typeface="Helvetica" pitchFamily="34" charset="0"/>
              </a:rPr>
              <a:t>kaonic</a:t>
            </a:r>
            <a:r>
              <a:rPr lang="en-US" altLang="ja-JP" sz="1800" dirty="0">
                <a:latin typeface="Helvetica" pitchFamily="34" charset="0"/>
              </a:rPr>
              <a:t> nucleus will be studied.</a:t>
            </a:r>
          </a:p>
          <a:p>
            <a:pPr defTabSz="913232">
              <a:spcBef>
                <a:spcPct val="0"/>
              </a:spcBef>
            </a:pPr>
            <a:r>
              <a:rPr lang="en-US" altLang="ja-JP" sz="1800" dirty="0">
                <a:solidFill>
                  <a:srgbClr val="FF0000"/>
                </a:solidFill>
                <a:latin typeface="Helvetica" pitchFamily="34" charset="0"/>
                <a:ea typeface="HG創英角ﾎﾟｯﾌﾟ体" pitchFamily="49" charset="-128"/>
              </a:rPr>
              <a:t>● </a:t>
            </a:r>
            <a:r>
              <a:rPr lang="en-US" altLang="ja-JP" sz="1800" dirty="0">
                <a:latin typeface="Helvetica" pitchFamily="34" charset="0"/>
              </a:rPr>
              <a:t>This beam line is the neutral kaon line to study CP violation, and </a:t>
            </a:r>
            <a:r>
              <a:rPr lang="en-US" altLang="ja-JP" sz="1800" dirty="0">
                <a:solidFill>
                  <a:srgbClr val="FF0000"/>
                </a:solidFill>
                <a:latin typeface="Helvetica" pitchFamily="34" charset="0"/>
                <a:ea typeface="HG創英角ﾎﾟｯﾌﾟ体" pitchFamily="49" charset="-128"/>
              </a:rPr>
              <a:t>● </a:t>
            </a:r>
            <a:r>
              <a:rPr lang="en-US" altLang="ja-JP" sz="1800" dirty="0">
                <a:latin typeface="Helvetica" pitchFamily="34" charset="0"/>
              </a:rPr>
              <a:t>this line is for T-violation experiment.</a:t>
            </a:r>
          </a:p>
          <a:p>
            <a:pPr defTabSz="913232">
              <a:spcBef>
                <a:spcPct val="0"/>
              </a:spcBef>
            </a:pPr>
            <a:r>
              <a:rPr lang="en-US" altLang="ja-JP" sz="1800" dirty="0">
                <a:solidFill>
                  <a:srgbClr val="FF0000"/>
                </a:solidFill>
                <a:latin typeface="Helvetica" pitchFamily="34" charset="0"/>
                <a:ea typeface="HG創英角ﾎﾟｯﾌﾟ体" pitchFamily="49" charset="-128"/>
              </a:rPr>
              <a:t>● </a:t>
            </a:r>
            <a:r>
              <a:rPr lang="en-US" altLang="ja-JP" sz="1800" dirty="0">
                <a:latin typeface="Helvetica" pitchFamily="34" charset="0"/>
              </a:rPr>
              <a:t>Finally, this line, which is not yet completed, is dedicated to the study of chiral symmetry, namely, the mass generation mechanism of bound quarks.</a:t>
            </a:r>
          </a:p>
          <a:p>
            <a:pPr defTabSz="913232">
              <a:spcBef>
                <a:spcPct val="0"/>
              </a:spcBef>
            </a:pPr>
            <a:endParaRPr lang="en-US" altLang="ja-JP" sz="1800" dirty="0">
              <a:latin typeface="Arial" pitchFamily="34" charset="0"/>
            </a:endParaRPr>
          </a:p>
        </p:txBody>
      </p:sp>
      <p:sp>
        <p:nvSpPr>
          <p:cNvPr id="283653" name="スライド番号プレースホルダ 3"/>
          <p:cNvSpPr txBox="1">
            <a:spLocks noGrp="1"/>
          </p:cNvSpPr>
          <p:nvPr/>
        </p:nvSpPr>
        <p:spPr bwMode="auto">
          <a:xfrm>
            <a:off x="3864338" y="9471025"/>
            <a:ext cx="2957647" cy="49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951" tIns="40475" rIns="80951" bIns="40475" anchor="b"/>
          <a:lstStyle>
            <a:lvl1pPr defTabSz="8080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1pPr>
            <a:lvl2pPr marL="742950" indent="-285750" defTabSz="8080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2pPr>
            <a:lvl3pPr marL="1143000" indent="-228600" defTabSz="8080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3pPr>
            <a:lvl4pPr marL="1600200" indent="-228600" defTabSz="8080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4pPr>
            <a:lvl5pPr marL="2057400" indent="-228600" defTabSz="8080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5pPr>
            <a:lvl6pPr marL="2514600" indent="-228600" defTabSz="8080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6pPr>
            <a:lvl7pPr marL="2971800" indent="-228600" defTabSz="8080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7pPr>
            <a:lvl8pPr marL="3429000" indent="-228600" defTabSz="8080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8pPr>
            <a:lvl9pPr marL="3886200" indent="-228600" defTabSz="8080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ＭＳ Ｐ明朝" pitchFamily="18" charset="-128"/>
              </a:defRPr>
            </a:lvl9pPr>
          </a:lstStyle>
          <a:p>
            <a:pPr marL="0" marR="0" lvl="0" indent="0" algn="r" defTabSz="8080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2515BD-6FB7-4771-9DEE-EA233BD2537D}" type="slidenum"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pPr marL="0" marR="0" lvl="0" indent="0" algn="r" defTabSz="808038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87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D3EF8C-EB0C-4B6B-8544-066368651C2D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647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8D45CE-BC48-42C8-9AE8-3DB10482708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455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F28190-D9CE-4EEB-B9DD-8116821FEA0D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147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F28190-D9CE-4EEB-B9DD-8116821FEA0D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52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67D63-46A0-4AA7-AA36-D6CA0C8393AD}" type="datetimeFigureOut">
              <a:rPr kumimoji="1" lang="ja-JP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7C0BBF-3710-4874-9D6B-EFEC83EAE7B8}" type="slidenum"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055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KEK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59632" y="80628"/>
            <a:ext cx="6876764" cy="540060"/>
          </a:xfrm>
        </p:spPr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SzPct val="80000"/>
              <a:buFont typeface="Wingdings" panose="05000000000000000000" pitchFamily="2" charset="2"/>
              <a:buChar char="n"/>
              <a:defRPr/>
            </a:lvl1pPr>
            <a:lvl2pPr marL="742950" indent="-285750">
              <a:buSzPct val="80000"/>
              <a:buFontTx/>
              <a:buBlip>
                <a:blip r:embed="rId2"/>
              </a:buBlip>
              <a:defRPr/>
            </a:lvl2pPr>
            <a:lvl3pPr marL="1143000" indent="-228600">
              <a:buFont typeface="Wingdings" panose="05000000000000000000" pitchFamily="2" charset="2"/>
              <a:buChar char="ü"/>
              <a:defRPr/>
            </a:lvl3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34A3A-8218-44A8-B4F4-F85B8D164B0C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BDA9AB-68BF-4C1C-A55C-6322ECA1799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966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KEK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59632" y="80628"/>
            <a:ext cx="6876764" cy="540060"/>
          </a:xfrm>
        </p:spPr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155" indent="-342155">
              <a:buSzPct val="80000"/>
              <a:buFont typeface="Wingdings" panose="05000000000000000000" pitchFamily="2" charset="2"/>
              <a:buChar char="n"/>
              <a:defRPr/>
            </a:lvl1pPr>
            <a:lvl2pPr marL="741316" indent="-285134">
              <a:buSzPct val="80000"/>
              <a:buFontTx/>
              <a:buBlip>
                <a:blip r:embed="rId2"/>
              </a:buBlip>
              <a:defRPr/>
            </a:lvl2pPr>
            <a:lvl3pPr marL="1140486" indent="-228091">
              <a:buFont typeface="Wingdings" panose="05000000000000000000" pitchFamily="2" charset="2"/>
              <a:buChar char="ü"/>
              <a:defRPr/>
            </a:lvl3pPr>
            <a:lvl4pPr marL="1596676" indent="-228091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34A3A-8218-44A8-B4F4-F85B8D164B0C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BDA9AB-68BF-4C1C-A55C-6322ECA1799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85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KEK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59632" y="80628"/>
            <a:ext cx="6876764" cy="540060"/>
          </a:xfrm>
        </p:spPr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155" indent="-342155">
              <a:buSzPct val="80000"/>
              <a:buFont typeface="Wingdings" panose="05000000000000000000" pitchFamily="2" charset="2"/>
              <a:buChar char="n"/>
              <a:defRPr/>
            </a:lvl1pPr>
            <a:lvl2pPr marL="741316" indent="-285134">
              <a:buSzPct val="80000"/>
              <a:buFontTx/>
              <a:buBlip>
                <a:blip r:embed="rId2"/>
              </a:buBlip>
              <a:defRPr/>
            </a:lvl2pPr>
            <a:lvl3pPr marL="1140486" indent="-228091">
              <a:buFont typeface="Wingdings" panose="05000000000000000000" pitchFamily="2" charset="2"/>
              <a:buChar char="ü"/>
              <a:defRPr/>
            </a:lvl3pPr>
            <a:lvl4pPr marL="1596676" indent="-228091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34A3A-8218-44A8-B4F4-F85B8D164B0C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BDA9AB-68BF-4C1C-A55C-6322ECA1799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96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KEK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59632" y="80628"/>
            <a:ext cx="6876764" cy="540060"/>
          </a:xfrm>
        </p:spPr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155" indent="-342155">
              <a:buSzPct val="80000"/>
              <a:buFont typeface="Wingdings" panose="05000000000000000000" pitchFamily="2" charset="2"/>
              <a:buChar char="n"/>
              <a:defRPr/>
            </a:lvl1pPr>
            <a:lvl2pPr marL="741316" indent="-285134">
              <a:buSzPct val="80000"/>
              <a:buFontTx/>
              <a:buBlip>
                <a:blip r:embed="rId2"/>
              </a:buBlip>
              <a:defRPr/>
            </a:lvl2pPr>
            <a:lvl3pPr marL="1140486" indent="-228091">
              <a:buFont typeface="Wingdings" panose="05000000000000000000" pitchFamily="2" charset="2"/>
              <a:buChar char="ü"/>
              <a:defRPr/>
            </a:lvl3pPr>
            <a:lvl4pPr marL="1596676" indent="-228091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34A3A-8218-44A8-B4F4-F85B8D164B0C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BDA9AB-68BF-4C1C-A55C-6322ECA1799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18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ja-JP" altLang="en-US"/>
              <a:t>マスタ タイトルの書式設定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2016/1/22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49B74-5DB2-4B03-B1D2-7F6A3C51C318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  <a:r>
              <a: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ワークショップ</a:t>
            </a:r>
            <a:r>
              <a:rPr kumimoji="0" lang="en-US" altLang="ja-JP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2010</a:t>
            </a:r>
            <a:r>
              <a: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熱海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24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KEK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59632" y="80628"/>
            <a:ext cx="6876764" cy="540060"/>
          </a:xfrm>
        </p:spPr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155" indent="-342155">
              <a:buSzPct val="80000"/>
              <a:buFont typeface="Wingdings" panose="05000000000000000000" pitchFamily="2" charset="2"/>
              <a:buChar char="n"/>
              <a:defRPr/>
            </a:lvl1pPr>
            <a:lvl2pPr marL="741316" indent="-285134">
              <a:buSzPct val="80000"/>
              <a:buFontTx/>
              <a:buBlip>
                <a:blip r:embed="rId2"/>
              </a:buBlip>
              <a:defRPr/>
            </a:lvl2pPr>
            <a:lvl3pPr marL="1140486" indent="-228091">
              <a:buFont typeface="Wingdings" panose="05000000000000000000" pitchFamily="2" charset="2"/>
              <a:buChar char="ü"/>
              <a:defRPr/>
            </a:lvl3pPr>
            <a:lvl4pPr marL="1596676" indent="-228091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34A3A-8218-44A8-B4F4-F85B8D164B0C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BDA9AB-68BF-4C1C-A55C-6322ECA1799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66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500"/>
              <a:t>タイトルテキスト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本文レベル1</a:t>
            </a:r>
          </a:p>
          <a:p>
            <a:pPr lvl="1">
              <a:defRPr sz="1800"/>
            </a:pPr>
            <a:r>
              <a:rPr sz="2800"/>
              <a:t>本文レベル2</a:t>
            </a:r>
          </a:p>
          <a:p>
            <a:pPr lvl="2">
              <a:defRPr sz="1800"/>
            </a:pPr>
            <a:r>
              <a:rPr sz="2800"/>
              <a:t>本文レベル3</a:t>
            </a:r>
          </a:p>
          <a:p>
            <a:pPr lvl="3">
              <a:defRPr sz="1800"/>
            </a:pPr>
            <a:r>
              <a:rPr sz="2800"/>
              <a:t>本文レベル4</a:t>
            </a:r>
          </a:p>
          <a:p>
            <a:pPr lvl="4">
              <a:defRPr sz="1800"/>
            </a:pPr>
            <a:r>
              <a:rPr sz="2800"/>
              <a:t>本文レベル 5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1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"/>
                <a:ea typeface="Gill Sans"/>
                <a:cs typeface="Gill San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00080817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34A3A-8218-44A8-B4F4-F85B8D164B0C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BDA9AB-68BF-4C1C-A55C-6322ECA1799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8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37C31-9E7A-4F99-8774-A0E530DE1A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12/13/2017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7A6979-0714-4377-B894-6BE4C2D6E2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291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D77AD2-74BC-4DC8-BA56-6DCB3B5139F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7276C-5884-4EA4-A23E-DEACF34DB3A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368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500"/>
              <a:t>タイトルテキスト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本文レベル1</a:t>
            </a:r>
          </a:p>
          <a:p>
            <a:pPr lvl="1">
              <a:defRPr sz="1800"/>
            </a:pPr>
            <a:r>
              <a:rPr sz="2800"/>
              <a:t>本文レベル2</a:t>
            </a:r>
          </a:p>
          <a:p>
            <a:pPr lvl="2">
              <a:defRPr sz="1800"/>
            </a:pPr>
            <a:r>
              <a:rPr sz="2800"/>
              <a:t>本文レベル3</a:t>
            </a:r>
          </a:p>
          <a:p>
            <a:pPr lvl="3">
              <a:defRPr sz="1800"/>
            </a:pPr>
            <a:r>
              <a:rPr sz="2800"/>
              <a:t>本文レベル4</a:t>
            </a:r>
          </a:p>
          <a:p>
            <a:pPr lvl="4">
              <a:defRPr sz="1800"/>
            </a:pPr>
            <a:r>
              <a:rPr sz="2800"/>
              <a:t>本文レベル 5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1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"/>
                <a:ea typeface="Gill Sans"/>
                <a:cs typeface="Gill San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6419183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500"/>
              <a:t>タイトルテキスト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本文レベル1</a:t>
            </a:r>
          </a:p>
          <a:p>
            <a:pPr lvl="1">
              <a:defRPr sz="1800"/>
            </a:pPr>
            <a:r>
              <a:rPr sz="2800"/>
              <a:t>本文レベル2</a:t>
            </a:r>
          </a:p>
          <a:p>
            <a:pPr lvl="2">
              <a:defRPr sz="1800"/>
            </a:pPr>
            <a:r>
              <a:rPr sz="2800"/>
              <a:t>本文レベル3</a:t>
            </a:r>
          </a:p>
          <a:p>
            <a:pPr lvl="3">
              <a:defRPr sz="1800"/>
            </a:pPr>
            <a:r>
              <a:rPr sz="2800"/>
              <a:t>本文レベル4</a:t>
            </a:r>
          </a:p>
          <a:p>
            <a:pPr lvl="4">
              <a:defRPr sz="1800"/>
            </a:pPr>
            <a:r>
              <a:rPr sz="2800"/>
              <a:t>本文レベル 5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1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"/>
                <a:ea typeface="Gill Sans"/>
                <a:cs typeface="Gill San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04527664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500"/>
              <a:t>タイトルテキスト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本文レベル1</a:t>
            </a:r>
          </a:p>
          <a:p>
            <a:pPr lvl="1">
              <a:defRPr sz="1800"/>
            </a:pPr>
            <a:r>
              <a:rPr sz="2800"/>
              <a:t>本文レベル2</a:t>
            </a:r>
          </a:p>
          <a:p>
            <a:pPr lvl="2">
              <a:defRPr sz="1800"/>
            </a:pPr>
            <a:r>
              <a:rPr sz="2800"/>
              <a:t>本文レベル3</a:t>
            </a:r>
          </a:p>
          <a:p>
            <a:pPr lvl="3">
              <a:defRPr sz="1800"/>
            </a:pPr>
            <a:r>
              <a:rPr sz="2800"/>
              <a:t>本文レベル4</a:t>
            </a:r>
          </a:p>
          <a:p>
            <a:pPr lvl="4">
              <a:defRPr sz="1800"/>
            </a:pPr>
            <a:r>
              <a:rPr sz="2800"/>
              <a:t>本文レベル 5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1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"/>
                <a:ea typeface="Gill Sans"/>
                <a:cs typeface="Gill San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53086469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KEK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59632" y="80628"/>
            <a:ext cx="6876764" cy="540060"/>
          </a:xfrm>
        </p:spPr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SzPct val="80000"/>
              <a:buFont typeface="Wingdings" panose="05000000000000000000" pitchFamily="2" charset="2"/>
              <a:buChar char="n"/>
              <a:defRPr/>
            </a:lvl1pPr>
            <a:lvl2pPr marL="742950" indent="-285750">
              <a:buSzPct val="80000"/>
              <a:buFontTx/>
              <a:buBlip>
                <a:blip r:embed="rId2"/>
              </a:buBlip>
              <a:defRPr/>
            </a:lvl2pPr>
            <a:lvl3pPr marL="1143000" indent="-228600">
              <a:buFont typeface="Wingdings" panose="05000000000000000000" pitchFamily="2" charset="2"/>
              <a:buChar char="ü"/>
              <a:defRPr/>
            </a:lvl3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34A3A-8218-44A8-B4F4-F85B8D164B0C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BDA9AB-68BF-4C1C-A55C-6322ECA1799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657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34A3A-8218-44A8-B4F4-F85B8D164B0C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BDA9AB-68BF-4C1C-A55C-6322ECA1799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727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34A3A-8218-44A8-B4F4-F85B8D164B0C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2017/12/13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BDA9AB-68BF-4C1C-A55C-6322ECA1799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84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500"/>
              <a:t>タイトルテキスト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本文レベル1</a:t>
            </a:r>
          </a:p>
          <a:p>
            <a:pPr lvl="1">
              <a:defRPr sz="1800"/>
            </a:pPr>
            <a:r>
              <a:rPr sz="2800"/>
              <a:t>本文レベル2</a:t>
            </a:r>
          </a:p>
          <a:p>
            <a:pPr lvl="2">
              <a:defRPr sz="1800"/>
            </a:pPr>
            <a:r>
              <a:rPr sz="2800"/>
              <a:t>本文レベル3</a:t>
            </a:r>
          </a:p>
          <a:p>
            <a:pPr lvl="3">
              <a:defRPr sz="1800"/>
            </a:pPr>
            <a:r>
              <a:rPr sz="2800"/>
              <a:t>本文レベル4</a:t>
            </a:r>
          </a:p>
          <a:p>
            <a:pPr lvl="4">
              <a:defRPr sz="1800"/>
            </a:pPr>
            <a:r>
              <a:rPr sz="2800"/>
              <a:t>本文レベル 5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1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"/>
                <a:ea typeface="Gill Sans"/>
                <a:cs typeface="Gill San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91673338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097748E-4F45-4023-A6AA-C0C624790A7D}" type="datetimeFigureOut">
              <a:rPr lang="ja-JP" altLang="sv-S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2017/12/13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9DE7340-FDD5-40D0-8737-B77AB3D9DD88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50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A834A3A-8218-44A8-B4F4-F85B8D164B0C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2017/12/13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6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 altLang="ja-JP" dirty="0" err="1">
                <a:solidFill>
                  <a:prstClr val="black">
                    <a:tint val="75000"/>
                  </a:prstClr>
                </a:solidFill>
              </a:rPr>
              <a:t>M.Yamauchi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5BDA9AB-68BF-4C1C-A55C-6322ECA1799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757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 userDrawn="1"/>
        </p:nvSpPr>
        <p:spPr>
          <a:xfrm>
            <a:off x="560633" y="41617"/>
            <a:ext cx="67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2400" b="1" dirty="0">
                <a:solidFill>
                  <a:prstClr val="black"/>
                </a:solidFill>
              </a:rPr>
              <a:t>KEK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  <p:sp>
        <p:nvSpPr>
          <p:cNvPr id="9" name="テキスト ボックス 8"/>
          <p:cNvSpPr txBox="1"/>
          <p:nvPr userDrawn="1"/>
        </p:nvSpPr>
        <p:spPr>
          <a:xfrm>
            <a:off x="44058" y="395428"/>
            <a:ext cx="118654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ts val="900"/>
              </a:lnSpc>
            </a:pPr>
            <a:r>
              <a:rPr lang="en-US" altLang="ja-JP" sz="800" dirty="0">
                <a:solidFill>
                  <a:prstClr val="black"/>
                </a:solidFill>
              </a:rPr>
              <a:t>High Energy Accelerator</a:t>
            </a:r>
          </a:p>
          <a:p>
            <a:pPr defTabSz="914400">
              <a:lnSpc>
                <a:spcPts val="900"/>
              </a:lnSpc>
            </a:pPr>
            <a:r>
              <a:rPr lang="en-US" altLang="ja-JP" sz="800" dirty="0">
                <a:solidFill>
                  <a:prstClr val="black"/>
                </a:solidFill>
              </a:rPr>
              <a:t>Research Organization</a:t>
            </a:r>
            <a:endParaRPr lang="ja-JP" altLang="en-US" sz="800" dirty="0">
              <a:solidFill>
                <a:prstClr val="black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123269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ja-JP" altLang="en-US" sz="3200" dirty="0">
              <a:solidFill>
                <a:prstClr val="white"/>
              </a:solidFill>
            </a:endParaRP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695" y="13226"/>
            <a:ext cx="6903701" cy="598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3862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33802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6252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09758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20003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73416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5996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843094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791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236" tIns="45619" rIns="91236" bIns="45619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43"/>
            <a:ext cx="8229600" cy="4525963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93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77AD2-74BC-4DC8-BA56-6DCB3B5139F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1" y="6356393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93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7276C-5884-4EA4-A23E-DEACF34DB3A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04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4606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7589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41155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A834A3A-8218-44A8-B4F4-F85B8D164B0C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2017/12/13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6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 altLang="ja-JP" dirty="0" err="1">
                <a:solidFill>
                  <a:prstClr val="black">
                    <a:tint val="75000"/>
                  </a:prstClr>
                </a:solidFill>
              </a:rPr>
              <a:t>M.Yamauchi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5BDA9AB-68BF-4C1C-A55C-6322ECA1799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757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 userDrawn="1"/>
        </p:nvSpPr>
        <p:spPr>
          <a:xfrm>
            <a:off x="560633" y="41617"/>
            <a:ext cx="67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2400" b="1" dirty="0">
                <a:solidFill>
                  <a:prstClr val="black"/>
                </a:solidFill>
              </a:rPr>
              <a:t>KEK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  <p:sp>
        <p:nvSpPr>
          <p:cNvPr id="9" name="テキスト ボックス 8"/>
          <p:cNvSpPr txBox="1"/>
          <p:nvPr userDrawn="1"/>
        </p:nvSpPr>
        <p:spPr>
          <a:xfrm>
            <a:off x="44058" y="395428"/>
            <a:ext cx="118654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ts val="900"/>
              </a:lnSpc>
            </a:pPr>
            <a:r>
              <a:rPr lang="en-US" altLang="ja-JP" sz="800" dirty="0">
                <a:solidFill>
                  <a:prstClr val="black"/>
                </a:solidFill>
              </a:rPr>
              <a:t>High Energy Accelerator</a:t>
            </a:r>
          </a:p>
          <a:p>
            <a:pPr defTabSz="914400">
              <a:lnSpc>
                <a:spcPts val="900"/>
              </a:lnSpc>
            </a:pPr>
            <a:r>
              <a:rPr lang="en-US" altLang="ja-JP" sz="800" dirty="0">
                <a:solidFill>
                  <a:prstClr val="black"/>
                </a:solidFill>
              </a:rPr>
              <a:t>Research Organization</a:t>
            </a:r>
            <a:endParaRPr lang="ja-JP" altLang="en-US" sz="800" dirty="0">
              <a:solidFill>
                <a:prstClr val="black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123269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ja-JP" altLang="en-US" sz="3200" dirty="0">
              <a:solidFill>
                <a:prstClr val="white"/>
              </a:solidFill>
            </a:endParaRP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695" y="13226"/>
            <a:ext cx="6903701" cy="598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94151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46649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26091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124744"/>
            <a:ext cx="8229600" cy="5292588"/>
          </a:xfrm>
          <a:prstGeom prst="rect">
            <a:avLst/>
          </a:prstGeom>
        </p:spPr>
        <p:txBody>
          <a:bodyPr vert="horz" lIns="91236" tIns="45619" rIns="91236" bIns="45619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28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4A3A-8218-44A8-B4F4-F85B8D164B0C}" type="datetimeFigureOut">
              <a:rPr kumimoji="1" lang="ja-JP" altLang="en-US" smtClean="0"/>
              <a:t>2017/12/13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95837" y="6492918"/>
            <a:ext cx="2895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err="1"/>
              <a:t>M.Yamauchi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24836" y="6492918"/>
            <a:ext cx="2133600" cy="365125"/>
          </a:xfrm>
          <a:prstGeom prst="rect">
            <a:avLst/>
          </a:prstGeom>
        </p:spPr>
        <p:txBody>
          <a:bodyPr vert="horz" lIns="91236" tIns="45619" rIns="91236" bIns="456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A9AB-68BF-4C1C-A55C-6322ECA17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13" descr="keklogo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" y="86800"/>
            <a:ext cx="587310" cy="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60676" y="41617"/>
            <a:ext cx="671979" cy="461665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r>
              <a:rPr kumimoji="1" lang="en-US" altLang="ja-JP" sz="2400" b="1" dirty="0"/>
              <a:t>KEK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077" y="395442"/>
            <a:ext cx="1186131" cy="322961"/>
          </a:xfrm>
          <a:prstGeom prst="rect">
            <a:avLst/>
          </a:prstGeom>
          <a:noFill/>
        </p:spPr>
        <p:txBody>
          <a:bodyPr wrap="none" lIns="91236" tIns="45619" rIns="91236" bIns="45619" rtlCol="0">
            <a:spAutoFit/>
          </a:bodyPr>
          <a:lstStyle/>
          <a:p>
            <a:pPr>
              <a:lnSpc>
                <a:spcPts val="900"/>
              </a:lnSpc>
            </a:pPr>
            <a:r>
              <a:rPr kumimoji="1" lang="en-US" altLang="ja-JP" sz="800" dirty="0"/>
              <a:t>High Energy Accelerator</a:t>
            </a:r>
          </a:p>
          <a:p>
            <a:pPr>
              <a:lnSpc>
                <a:spcPts val="900"/>
              </a:lnSpc>
            </a:pPr>
            <a:r>
              <a:rPr kumimoji="1" lang="en-US" altLang="ja-JP" sz="800" dirty="0"/>
              <a:t>Research Organization</a:t>
            </a:r>
            <a:endParaRPr kumimoji="1" lang="ja-JP" altLang="en-US" sz="800" dirty="0"/>
          </a:p>
        </p:txBody>
      </p:sp>
      <p:sp>
        <p:nvSpPr>
          <p:cNvPr id="10" name="正方形/長方形 9"/>
          <p:cNvSpPr/>
          <p:nvPr/>
        </p:nvSpPr>
        <p:spPr>
          <a:xfrm>
            <a:off x="1232715" y="1"/>
            <a:ext cx="7911389" cy="656692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36" tIns="45619" rIns="91236" bIns="45619" rtlCol="0" anchor="ctr"/>
          <a:lstStyle/>
          <a:p>
            <a:pPr algn="ctr"/>
            <a:endParaRPr kumimoji="1" lang="ja-JP" altLang="en-US" sz="3200" dirty="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232738" y="13226"/>
            <a:ext cx="6903701" cy="598078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9756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defTabSz="912386" rtl="0" eaLnBrk="1" latinLnBrk="0" hangingPunct="1">
        <a:spcBef>
          <a:spcPct val="0"/>
        </a:spcBef>
        <a:buNone/>
        <a:defRPr kumimoji="1"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155" indent="-342155" algn="l" defTabSz="912386" rtl="0" eaLnBrk="1" latinLnBrk="0" hangingPunct="1">
        <a:spcBef>
          <a:spcPct val="20000"/>
        </a:spcBef>
        <a:buClr>
          <a:srgbClr val="002060"/>
        </a:buClr>
        <a:buSzPct val="8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16" indent="-285134" algn="l" defTabSz="912386" rtl="0" eaLnBrk="1" latinLnBrk="0" hangingPunct="1">
        <a:spcBef>
          <a:spcPct val="20000"/>
        </a:spcBef>
        <a:buClr>
          <a:srgbClr val="002060"/>
        </a:buClr>
        <a:buFontTx/>
        <a:buBlip>
          <a:blip r:embed="rId4"/>
        </a:buBlip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486" indent="-228091" algn="l" defTabSz="912386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ü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676" indent="-228091" algn="l" defTabSz="912386" rtl="0" eaLnBrk="1" latinLnBrk="0" hangingPunct="1">
        <a:spcBef>
          <a:spcPct val="20000"/>
        </a:spcBef>
        <a:buClr>
          <a:srgbClr val="002060"/>
        </a:buClr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885" indent="-228091" algn="l" defTabSz="912386" rtl="0" eaLnBrk="1" latinLnBrk="0" hangingPunct="1">
        <a:spcBef>
          <a:spcPct val="20000"/>
        </a:spcBef>
        <a:buFontTx/>
        <a:buBlip>
          <a:blip r:embed="rId5"/>
        </a:buBlip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078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26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467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646" indent="-228091" algn="l" defTabSz="91238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83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8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9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781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970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175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366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559" algn="l" defTabSz="9123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hyperlink" Target="http://www-acc.kek.jp/KEKB/pictures/KEKB_photo/KEKair2005/KEKair2004-04H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18" Type="http://schemas.openxmlformats.org/officeDocument/2006/relationships/image" Target="../media/image22.png"/><Relationship Id="rId3" Type="http://schemas.openxmlformats.org/officeDocument/2006/relationships/image" Target="../media/image8.emf"/><Relationship Id="rId7" Type="http://schemas.openxmlformats.org/officeDocument/2006/relationships/image" Target="../media/image12.jpeg"/><Relationship Id="rId12" Type="http://schemas.openxmlformats.org/officeDocument/2006/relationships/image" Target="../media/image17.emf"/><Relationship Id="rId17" Type="http://schemas.openxmlformats.org/officeDocument/2006/relationships/image" Target="../media/image21.emf"/><Relationship Id="rId2" Type="http://schemas.openxmlformats.org/officeDocument/2006/relationships/image" Target="../media/image7.png"/><Relationship Id="rId16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microsoft.com/office/2007/relationships/hdphoto" Target="../media/hdphoto2.wdp"/><Relationship Id="rId10" Type="http://schemas.openxmlformats.org/officeDocument/2006/relationships/image" Target="../media/image15.jpeg"/><Relationship Id="rId19" Type="http://schemas.openxmlformats.org/officeDocument/2006/relationships/image" Target="../media/image23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-acc.kek.jp/KEKB/pictures/KEKB_photo/KEKair2005/KEKair2004-04H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wmf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12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wmf"/><Relationship Id="rId5" Type="http://schemas.openxmlformats.org/officeDocument/2006/relationships/image" Target="../media/image35.png"/><Relationship Id="rId15" Type="http://schemas.openxmlformats.org/officeDocument/2006/relationships/image" Target="../media/image45.jpeg"/><Relationship Id="rId10" Type="http://schemas.openxmlformats.org/officeDocument/2006/relationships/image" Target="../media/image40.wmf"/><Relationship Id="rId4" Type="http://schemas.openxmlformats.org/officeDocument/2006/relationships/image" Target="../media/image34.jpeg"/><Relationship Id="rId9" Type="http://schemas.openxmlformats.org/officeDocument/2006/relationships/image" Target="../media/image39.png"/><Relationship Id="rId14" Type="http://schemas.openxmlformats.org/officeDocument/2006/relationships/image" Target="../media/image4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onarchive.com/show/flag-icons-by-gosquared/France-icon.html" TargetMode="External"/><Relationship Id="rId13" Type="http://schemas.openxmlformats.org/officeDocument/2006/relationships/image" Target="../media/image63.png"/><Relationship Id="rId18" Type="http://schemas.openxmlformats.org/officeDocument/2006/relationships/image" Target="../media/image67.jpe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12" Type="http://schemas.openxmlformats.org/officeDocument/2006/relationships/hyperlink" Target="http://www.iconarchive.com/show/flag-icons-by-gosquared/Spain-icon.html" TargetMode="External"/><Relationship Id="rId17" Type="http://schemas.openxmlformats.org/officeDocument/2006/relationships/image" Target="../media/image66.emf"/><Relationship Id="rId2" Type="http://schemas.openxmlformats.org/officeDocument/2006/relationships/image" Target="../media/image57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iconarchive.com/show/flag-icons-by-gosquared/Japan-icon.html" TargetMode="External"/><Relationship Id="rId11" Type="http://schemas.openxmlformats.org/officeDocument/2006/relationships/image" Target="../media/image62.png"/><Relationship Id="rId5" Type="http://schemas.openxmlformats.org/officeDocument/2006/relationships/image" Target="../media/image59.png"/><Relationship Id="rId15" Type="http://schemas.openxmlformats.org/officeDocument/2006/relationships/hyperlink" Target="http://www.iconarchive.com/show/flag-icons-by-gosquared/United-Kingdom-icon.html" TargetMode="External"/><Relationship Id="rId10" Type="http://schemas.openxmlformats.org/officeDocument/2006/relationships/hyperlink" Target="http://www.iconarchive.com/show/flag-icons-by-gosquared/Italy-icon.html" TargetMode="External"/><Relationship Id="rId19" Type="http://schemas.openxmlformats.org/officeDocument/2006/relationships/image" Target="../media/image68.jpeg"/><Relationship Id="rId4" Type="http://schemas.openxmlformats.org/officeDocument/2006/relationships/hyperlink" Target="http://www.iconarchive.com/show/flag-icons-by-gosquared/United-States-icon.html" TargetMode="External"/><Relationship Id="rId9" Type="http://schemas.openxmlformats.org/officeDocument/2006/relationships/image" Target="../media/image61.png"/><Relationship Id="rId14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2.tiff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1.png"/><Relationship Id="rId3" Type="http://schemas.openxmlformats.org/officeDocument/2006/relationships/image" Target="../media/image81.jpe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80.jpe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4.jpeg"/><Relationship Id="rId11" Type="http://schemas.openxmlformats.org/officeDocument/2006/relationships/image" Target="../media/image89.png"/><Relationship Id="rId5" Type="http://schemas.openxmlformats.org/officeDocument/2006/relationships/image" Target="../media/image83.jpe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4" Type="http://schemas.openxmlformats.org/officeDocument/2006/relationships/image" Target="../media/image82.emf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jpeg"/><Relationship Id="rId5" Type="http://schemas.openxmlformats.org/officeDocument/2006/relationships/image" Target="../media/image96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jpe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10" Type="http://schemas.openxmlformats.org/officeDocument/2006/relationships/image" Target="../media/image104.png"/><Relationship Id="rId4" Type="http://schemas.openxmlformats.org/officeDocument/2006/relationships/image" Target="../media/image98.jpeg"/><Relationship Id="rId9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/>
          <p:cNvGrpSpPr/>
          <p:nvPr/>
        </p:nvGrpSpPr>
        <p:grpSpPr>
          <a:xfrm>
            <a:off x="272572" y="1622643"/>
            <a:ext cx="8618499" cy="3801129"/>
            <a:chOff x="418360" y="1970468"/>
            <a:chExt cx="8618499" cy="3801129"/>
          </a:xfrm>
        </p:grpSpPr>
        <p:pic>
          <p:nvPicPr>
            <p:cNvPr id="8" name="Picture 2" descr="KEKair2004-04M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360" y="1970468"/>
              <a:ext cx="4192712" cy="38011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2" descr="0803photo�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43600" y="1970469"/>
              <a:ext cx="4293259" cy="38011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1" name="Picture 13" descr="keklogo-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86" y="115303"/>
            <a:ext cx="792088" cy="50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875566" y="42576"/>
            <a:ext cx="891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KEK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504" y="532081"/>
            <a:ext cx="168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High Energy Accelerator</a:t>
            </a:r>
          </a:p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Research Organization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04951" y="5519423"/>
            <a:ext cx="33857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TRIUMF-KEK Scientific Symposium</a:t>
            </a:r>
          </a:p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December 14, 2017</a:t>
            </a:r>
          </a:p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M.Yamauchi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KEK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69000"/>
            <a:ext cx="1995686" cy="447182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14" name="正方形/長方形 13"/>
          <p:cNvSpPr/>
          <p:nvPr/>
        </p:nvSpPr>
        <p:spPr>
          <a:xfrm>
            <a:off x="2824153" y="616182"/>
            <a:ext cx="35473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5400" b="1" i="0" u="none" strike="noStrike" kern="1200" cap="none" spc="0" normalizeH="0" baseline="0" noProof="0" dirty="0" smtClean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1F497D"/>
                  </a:fgClr>
                  <a:bgClr>
                    <a:srgbClr val="1F497D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KEK Update</a:t>
            </a:r>
            <a:endParaRPr kumimoji="1" lang="ja-JP" altLang="en-US" sz="5400" b="1" i="0" u="none" strike="noStrike" kern="1200" cap="none" spc="0" normalizeH="0" baseline="0" noProof="0" dirty="0">
              <a:ln w="12700">
                <a:solidFill>
                  <a:srgbClr val="1F497D">
                    <a:lumMod val="75000"/>
                  </a:srgbClr>
                </a:solidFill>
                <a:prstDash val="solid"/>
              </a:ln>
              <a:pattFill prst="dkUpDiag">
                <a:fgClr>
                  <a:srgbClr val="1F497D"/>
                </a:fgClr>
                <a:bgClr>
                  <a:srgbClr val="1F497D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1F497D">
                    <a:lumMod val="75000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26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07704" y="29308"/>
            <a:ext cx="6012668" cy="598078"/>
          </a:xfrm>
        </p:spPr>
        <p:txBody>
          <a:bodyPr/>
          <a:lstStyle/>
          <a:p>
            <a:r>
              <a:rPr lang="en-US" altLang="ja-JP" sz="2400" b="1" dirty="0"/>
              <a:t>Diversity in accelerator based sciences</a:t>
            </a:r>
            <a:endParaRPr kumimoji="1" lang="ja-JP" altLang="en-US" sz="2400" b="1" dirty="0"/>
          </a:p>
        </p:txBody>
      </p:sp>
      <p:sp>
        <p:nvSpPr>
          <p:cNvPr id="5" name="角丸四角形 4"/>
          <p:cNvSpPr/>
          <p:nvPr/>
        </p:nvSpPr>
        <p:spPr>
          <a:xfrm>
            <a:off x="6061167" y="862148"/>
            <a:ext cx="3014468" cy="5915223"/>
          </a:xfrm>
          <a:prstGeom prst="roundRect">
            <a:avLst>
              <a:gd name="adj" fmla="val 27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71500" y="818606"/>
            <a:ext cx="2916324" cy="5958766"/>
          </a:xfrm>
          <a:prstGeom prst="roundRect">
            <a:avLst>
              <a:gd name="adj" fmla="val 27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08004" y="3248980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技術の波及</a:t>
            </a:r>
          </a:p>
        </p:txBody>
      </p:sp>
      <p:pic>
        <p:nvPicPr>
          <p:cNvPr id="14" name="Picture 10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31840" y="1556792"/>
            <a:ext cx="2536825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3754833" y="2148126"/>
            <a:ext cx="1343381" cy="36933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j-cs"/>
              </a:rPr>
              <a:t>Accelerators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j-cs"/>
            </a:endParaRP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3069710" y="3609020"/>
            <a:ext cx="2916323" cy="3167795"/>
          </a:xfrm>
          <a:prstGeom prst="roundRect">
            <a:avLst>
              <a:gd name="adj" fmla="val 1913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12795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明朝" pitchFamily="18" charset="-128"/>
              <a:cs typeface="+mn-cs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868864" y="1847883"/>
            <a:ext cx="1109599" cy="348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Photon factory</a:t>
            </a:r>
          </a:p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X-ray as a probe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8035265" y="4066318"/>
            <a:ext cx="10390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J-PARC MLF</a:t>
            </a:r>
          </a:p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neutron and 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as a probe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88287" y="790899"/>
            <a:ext cx="2873544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Pursuing fundamental laws of nature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65" name="図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9" y="1187865"/>
            <a:ext cx="2850043" cy="2922662"/>
          </a:xfrm>
          <a:prstGeom prst="rect">
            <a:avLst/>
          </a:prstGeom>
        </p:spPr>
      </p:pic>
      <p:sp>
        <p:nvSpPr>
          <p:cNvPr id="66" name="テキスト ボックス 65"/>
          <p:cNvSpPr txBox="1"/>
          <p:nvPr/>
        </p:nvSpPr>
        <p:spPr>
          <a:xfrm>
            <a:off x="2939754" y="1204957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Basic science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691641" y="3290131"/>
            <a:ext cx="905854" cy="222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041673" y="3051174"/>
            <a:ext cx="2097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Technical development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and its applications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6" name="図 10" descr="KE0065M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9"/>
          <a:stretch>
            <a:fillRect/>
          </a:stretch>
        </p:blipFill>
        <p:spPr bwMode="auto">
          <a:xfrm>
            <a:off x="3133102" y="3663002"/>
            <a:ext cx="1310711" cy="609896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9" name="テキスト ボックス 8"/>
          <p:cNvSpPr txBox="1"/>
          <p:nvPr/>
        </p:nvSpPr>
        <p:spPr>
          <a:xfrm>
            <a:off x="3050849" y="4204531"/>
            <a:ext cx="1414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Superconducting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accelerator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59" name="Picture 2" descr=" Ring4.JPG                                                      04FFC802Macintosh HD                   C12DDCCD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5" t="427" r="19714" b="9064"/>
          <a:stretch/>
        </p:blipFill>
        <p:spPr bwMode="auto">
          <a:xfrm>
            <a:off x="171179" y="4734369"/>
            <a:ext cx="1033843" cy="102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43" descr="Belle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72" y="4886271"/>
            <a:ext cx="1143801" cy="76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2" descr="high-p無し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r="2362"/>
          <a:stretch>
            <a:fillRect/>
          </a:stretch>
        </p:blipFill>
        <p:spPr bwMode="auto">
          <a:xfrm>
            <a:off x="153750" y="5755450"/>
            <a:ext cx="1425616" cy="74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7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26" y="6179240"/>
            <a:ext cx="1190898" cy="74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1" t="3297" b="21708"/>
          <a:stretch/>
        </p:blipFill>
        <p:spPr bwMode="auto">
          <a:xfrm>
            <a:off x="4631821" y="3674693"/>
            <a:ext cx="1239140" cy="77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4305778" y="4375284"/>
            <a:ext cx="1736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Energy recovery </a:t>
            </a:r>
            <a:r>
              <a:rPr kumimoji="1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linac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35" name="図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611" y="1081981"/>
            <a:ext cx="1708096" cy="1136590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265" y="3411908"/>
            <a:ext cx="1974079" cy="1110419"/>
          </a:xfrm>
          <a:prstGeom prst="rect">
            <a:avLst/>
          </a:prstGeom>
        </p:spPr>
      </p:pic>
      <p:sp>
        <p:nvSpPr>
          <p:cNvPr id="67" name="テキスト ボックス 66"/>
          <p:cNvSpPr txBox="1"/>
          <p:nvPr/>
        </p:nvSpPr>
        <p:spPr>
          <a:xfrm>
            <a:off x="4401084" y="1093861"/>
            <a:ext cx="1992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Material science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and its applications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2189" y="4193746"/>
            <a:ext cx="2580831" cy="446965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1247686" y="4512180"/>
            <a:ext cx="1475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T2K neutrino exp.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905711" y="4965107"/>
            <a:ext cx="1019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SuperKEKB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and Belle II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552" y="5584113"/>
            <a:ext cx="988018" cy="110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テキスト ボックス 38"/>
          <p:cNvSpPr txBox="1"/>
          <p:nvPr/>
        </p:nvSpPr>
        <p:spPr>
          <a:xfrm>
            <a:off x="2153541" y="5896598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COMET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59821" y="6403146"/>
            <a:ext cx="1031373" cy="348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J-PARC</a:t>
            </a:r>
          </a:p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Hadron hall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68" name="Picture 5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36131" y="4715276"/>
            <a:ext cx="1990875" cy="89076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0" name="図 6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28455" y="5651556"/>
            <a:ext cx="2518296" cy="1091075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5084747" y="5195843"/>
            <a:ext cx="948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Accelerator-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based BNCT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71" name="図 70"/>
          <p:cNvPicPr>
            <a:picLocks noChangeAspect="1"/>
          </p:cNvPicPr>
          <p:nvPr/>
        </p:nvPicPr>
        <p:blipFill rotWithShape="1">
          <a:blip r:embed="rId17"/>
          <a:srcRect l="4410" t="1209" r="1737" b="2089"/>
          <a:stretch/>
        </p:blipFill>
        <p:spPr>
          <a:xfrm>
            <a:off x="6167683" y="4554908"/>
            <a:ext cx="2858437" cy="2196270"/>
          </a:xfrm>
          <a:prstGeom prst="rect">
            <a:avLst/>
          </a:prstGeom>
        </p:spPr>
      </p:pic>
      <p:pic>
        <p:nvPicPr>
          <p:cNvPr id="49" name="Picture 9" descr="pfa1H"/>
          <p:cNvPicPr>
            <a:picLocks noChangeAspect="1" noChangeArrowheads="1"/>
          </p:cNvPicPr>
          <p:nvPr/>
        </p:nvPicPr>
        <p:blipFill>
          <a:blip r:embed="rId18" cstate="print">
            <a:lum contrast="12000"/>
          </a:blip>
          <a:srcRect/>
          <a:stretch>
            <a:fillRect/>
          </a:stretch>
        </p:blipFill>
        <p:spPr bwMode="auto">
          <a:xfrm>
            <a:off x="6162406" y="2233755"/>
            <a:ext cx="1579514" cy="1149526"/>
          </a:xfrm>
          <a:prstGeom prst="rect">
            <a:avLst/>
          </a:prstGeom>
          <a:noFill/>
        </p:spPr>
      </p:pic>
      <p:pic>
        <p:nvPicPr>
          <p:cNvPr id="69" name="図 68" descr="ARPFLine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640674" y="2661289"/>
            <a:ext cx="1416240" cy="682803"/>
          </a:xfrm>
          <a:prstGeom prst="rect">
            <a:avLst/>
          </a:prstGeom>
        </p:spPr>
      </p:pic>
      <p:sp>
        <p:nvSpPr>
          <p:cNvPr id="72" name="テキスト ボックス 71"/>
          <p:cNvSpPr txBox="1"/>
          <p:nvPr/>
        </p:nvSpPr>
        <p:spPr>
          <a:xfrm>
            <a:off x="6058012" y="812670"/>
            <a:ext cx="301371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Pursuing origin of function in materials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935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4" descr="01_T2K_0808-japan-korea"/>
          <p:cNvPicPr>
            <a:picLocks noChangeAspect="1" noChangeArrowheads="1"/>
          </p:cNvPicPr>
          <p:nvPr/>
        </p:nvPicPr>
        <p:blipFill>
          <a:blip r:embed="rId3" cstate="print"/>
          <a:srcRect l="621"/>
          <a:stretch>
            <a:fillRect/>
          </a:stretch>
        </p:blipFill>
        <p:spPr bwMode="auto">
          <a:xfrm>
            <a:off x="433424" y="599092"/>
            <a:ext cx="8397878" cy="3363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Rectangle 8"/>
          <p:cNvSpPr>
            <a:spLocks noGrp="1" noChangeArrowheads="1"/>
          </p:cNvSpPr>
          <p:nvPr>
            <p:ph type="title"/>
          </p:nvPr>
        </p:nvSpPr>
        <p:spPr>
          <a:xfrm>
            <a:off x="1223630" y="0"/>
            <a:ext cx="7698095" cy="571480"/>
          </a:xfrm>
        </p:spPr>
        <p:txBody>
          <a:bodyPr/>
          <a:lstStyle/>
          <a:p>
            <a:pPr eaLnBrk="1" hangingPunct="1"/>
            <a:r>
              <a:rPr lang="en-US" altLang="ja-JP" sz="2400" b="1" dirty="0">
                <a:ea typeface="HGPｺﾞｼｯｸE" pitchFamily="50" charset="-128"/>
              </a:rPr>
              <a:t>T2K (Tokai to </a:t>
            </a:r>
            <a:r>
              <a:rPr lang="en-US" altLang="ja-JP" sz="2400" b="1" dirty="0" err="1">
                <a:ea typeface="HGPｺﾞｼｯｸE" pitchFamily="50" charset="-128"/>
              </a:rPr>
              <a:t>Kamioka</a:t>
            </a:r>
            <a:r>
              <a:rPr lang="en-US" altLang="ja-JP" sz="2400" b="1" dirty="0">
                <a:ea typeface="HGPｺﾞｼｯｸE" pitchFamily="50" charset="-128"/>
              </a:rPr>
              <a:t>)  experiment</a:t>
            </a:r>
          </a:p>
        </p:txBody>
      </p:sp>
      <p:sp>
        <p:nvSpPr>
          <p:cNvPr id="18" name="コンテンツ プレースホルダ 17"/>
          <p:cNvSpPr>
            <a:spLocks noGrp="1"/>
          </p:cNvSpPr>
          <p:nvPr>
            <p:ph idx="1"/>
          </p:nvPr>
        </p:nvSpPr>
        <p:spPr>
          <a:xfrm>
            <a:off x="1" y="3975341"/>
            <a:ext cx="9090694" cy="2785759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altLang="ja-JP" dirty="0"/>
              <a:t>High intensity </a:t>
            </a:r>
            <a:r>
              <a:rPr lang="en-US" altLang="ja-JP" dirty="0">
                <a:latin typeface="Symbol" pitchFamily="18" charset="2"/>
              </a:rPr>
              <a:t>n</a:t>
            </a:r>
            <a:r>
              <a:rPr lang="en-US" altLang="ja-JP" baseline="-25000" dirty="0">
                <a:latin typeface="Symbol" pitchFamily="18" charset="2"/>
              </a:rPr>
              <a:t>m</a:t>
            </a:r>
            <a:r>
              <a:rPr lang="en-US" altLang="ja-JP" dirty="0"/>
              <a:t> beam from J-PARC MR to Super-Kamiokande</a:t>
            </a:r>
          </a:p>
          <a:p>
            <a:pPr>
              <a:defRPr/>
            </a:pPr>
            <a:r>
              <a:rPr lang="en-US" altLang="ja-JP" dirty="0">
                <a:sym typeface="Wingdings"/>
              </a:rPr>
              <a:t>Observation of </a:t>
            </a:r>
            <a:r>
              <a:rPr lang="en-US" altLang="ja-JP" dirty="0">
                <a:latin typeface="Symbol" charset="2"/>
                <a:cs typeface="Symbol" charset="2"/>
                <a:sym typeface="Wingdings"/>
              </a:rPr>
              <a:t>n</a:t>
            </a:r>
            <a:r>
              <a:rPr lang="en-US" altLang="ja-JP" baseline="-25000" dirty="0">
                <a:latin typeface="Symbol" charset="2"/>
                <a:cs typeface="Symbol" charset="2"/>
                <a:sym typeface="Wingdings"/>
              </a:rPr>
              <a:t>m</a:t>
            </a:r>
            <a:r>
              <a:rPr lang="en-US" altLang="ja-JP" dirty="0">
                <a:sym typeface="Wingdings"/>
              </a:rPr>
              <a:t>  </a:t>
            </a:r>
            <a:r>
              <a:rPr lang="en-US" altLang="ja-JP" dirty="0">
                <a:latin typeface="Symbol" charset="2"/>
                <a:cs typeface="Symbol" charset="2"/>
                <a:sym typeface="Wingdings"/>
              </a:rPr>
              <a:t>n</a:t>
            </a:r>
            <a:r>
              <a:rPr lang="en-US" altLang="ja-JP" baseline="-25000" dirty="0">
                <a:sym typeface="Wingdings"/>
              </a:rPr>
              <a:t>e</a:t>
            </a:r>
            <a:r>
              <a:rPr lang="en-US" altLang="ja-JP" dirty="0">
                <a:sym typeface="Wingdings"/>
              </a:rPr>
              <a:t> (2013)</a:t>
            </a:r>
          </a:p>
          <a:p>
            <a:pPr>
              <a:defRPr/>
            </a:pPr>
            <a:r>
              <a:rPr lang="en-US" altLang="ja-JP" dirty="0">
                <a:sym typeface="Wingdings"/>
              </a:rPr>
              <a:t>Updated goals</a:t>
            </a:r>
            <a:endParaRPr lang="en-US" altLang="ja-JP" dirty="0"/>
          </a:p>
          <a:p>
            <a:pPr lvl="1">
              <a:defRPr/>
            </a:pPr>
            <a:r>
              <a:rPr lang="en-US" altLang="ja-JP" sz="2700" dirty="0">
                <a:solidFill>
                  <a:srgbClr val="FF0000"/>
                </a:solidFill>
              </a:rPr>
              <a:t>Precise measurement of </a:t>
            </a:r>
            <a:r>
              <a:rPr lang="en-US" altLang="ja-JP" sz="2700" dirty="0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US" altLang="ja-JP" sz="2700" baseline="-25000" dirty="0">
                <a:solidFill>
                  <a:srgbClr val="FF0000"/>
                </a:solidFill>
              </a:rPr>
              <a:t>e</a:t>
            </a:r>
            <a:r>
              <a:rPr lang="en-US" altLang="ja-JP" sz="2700" dirty="0">
                <a:solidFill>
                  <a:srgbClr val="FF0000"/>
                </a:solidFill>
              </a:rPr>
              <a:t> appearance</a:t>
            </a:r>
            <a:endParaRPr lang="en-US" altLang="ja-JP" dirty="0">
              <a:sym typeface="Wingdings" pitchFamily="2" charset="2"/>
            </a:endParaRPr>
          </a:p>
          <a:p>
            <a:pPr lvl="1">
              <a:defRPr/>
            </a:pPr>
            <a:r>
              <a:rPr lang="en-US" altLang="ja-JP" dirty="0">
                <a:solidFill>
                  <a:srgbClr val="FF0000"/>
                </a:solidFill>
                <a:sym typeface="Wingdings" pitchFamily="2" charset="2"/>
              </a:rPr>
              <a:t>Precise </a:t>
            </a:r>
            <a:r>
              <a:rPr lang="en-US" altLang="ja-JP" dirty="0" smtClean="0">
                <a:solidFill>
                  <a:srgbClr val="FF0000"/>
                </a:solidFill>
                <a:sym typeface="Wingdings" pitchFamily="2" charset="2"/>
              </a:rPr>
              <a:t>measurement </a:t>
            </a:r>
            <a:r>
              <a:rPr lang="en-US" altLang="ja-JP" dirty="0">
                <a:solidFill>
                  <a:srgbClr val="FF0000"/>
                </a:solidFill>
                <a:sym typeface="Wingdings" pitchFamily="2" charset="2"/>
              </a:rPr>
              <a:t>of </a:t>
            </a:r>
            <a:r>
              <a:rPr lang="en-US" altLang="ja-JP" dirty="0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n</a:t>
            </a:r>
            <a:r>
              <a:rPr lang="en-US" altLang="ja-JP" baseline="-25000" dirty="0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m</a:t>
            </a:r>
            <a:r>
              <a:rPr lang="en-US" altLang="ja-JP" dirty="0">
                <a:solidFill>
                  <a:srgbClr val="FF0000"/>
                </a:solidFill>
                <a:sym typeface="Wingdings" pitchFamily="2" charset="2"/>
              </a:rPr>
              <a:t> disappearance</a:t>
            </a:r>
            <a:endParaRPr lang="en-US" altLang="ja-JP" baseline="30000" dirty="0">
              <a:solidFill>
                <a:srgbClr val="FF0000"/>
              </a:solidFill>
              <a:sym typeface="Wingdings" pitchFamily="2" charset="2"/>
            </a:endParaRPr>
          </a:p>
          <a:p>
            <a:pPr marL="456088" lvl="1" indent="0">
              <a:buNone/>
              <a:defRPr/>
            </a:pPr>
            <a:r>
              <a:rPr lang="en-US" altLang="ja-JP" sz="2700" dirty="0">
                <a:solidFill>
                  <a:srgbClr val="FF0000"/>
                </a:solidFill>
                <a:sym typeface="Wingdings"/>
              </a:rPr>
              <a:t> </a:t>
            </a:r>
            <a:r>
              <a:rPr lang="en-US" altLang="ja-JP" sz="2700" dirty="0">
                <a:solidFill>
                  <a:srgbClr val="FF0000"/>
                </a:solidFill>
              </a:rPr>
              <a:t>CPV phase, contribution to mass hierarchy determination</a:t>
            </a:r>
          </a:p>
        </p:txBody>
      </p:sp>
      <p:sp>
        <p:nvSpPr>
          <p:cNvPr id="20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6ED23-02FC-4617-8A97-1E86CD43D4F6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781800" y="599091"/>
            <a:ext cx="2308895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lIns="91222" tIns="45612" rIns="91222" bIns="45612" rtlCol="0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2010~ (Running)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91360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1171663-24B1-486C-9AB0-D93E83E7DB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539" t="15596" b="40770"/>
          <a:stretch/>
        </p:blipFill>
        <p:spPr>
          <a:xfrm>
            <a:off x="3959932" y="2312876"/>
            <a:ext cx="4248472" cy="3212193"/>
          </a:xfrm>
          <a:prstGeom prst="rect">
            <a:avLst/>
          </a:prstGeom>
        </p:spPr>
      </p:pic>
      <p:sp>
        <p:nvSpPr>
          <p:cNvPr id="4" name="タイトル 1"/>
          <p:cNvSpPr txBox="1">
            <a:spLocks/>
          </p:cNvSpPr>
          <p:nvPr/>
        </p:nvSpPr>
        <p:spPr>
          <a:xfrm>
            <a:off x="1403648" y="80628"/>
            <a:ext cx="7055380" cy="504056"/>
          </a:xfrm>
          <a:prstGeom prst="rect">
            <a:avLst/>
          </a:prstGeom>
        </p:spPr>
        <p:txBody>
          <a:bodyPr vert="horz" lIns="91236" tIns="45619" rIns="91236" bIns="45619" rtlCol="0" anchor="ctr">
            <a:noAutofit/>
          </a:bodyPr>
          <a:lstStyle>
            <a:lvl1pPr algn="ctr" defTabSz="912386" rtl="0" eaLnBrk="1" latinLnBrk="0" hangingPunct="1">
              <a:spcBef>
                <a:spcPct val="0"/>
              </a:spcBef>
              <a:buNone/>
              <a:defRPr kumimoji="1"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j-cs"/>
              </a:rPr>
              <a:t>Hyper-Kamiokande (U. of Tokyo)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j-cs"/>
            </a:endParaRPr>
          </a:p>
        </p:txBody>
      </p:sp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1" y="980728"/>
            <a:ext cx="3924436" cy="5764214"/>
          </a:xfrm>
        </p:spPr>
        <p:txBody>
          <a:bodyPr>
            <a:normAutofit fontScale="55000" lnSpcReduction="20000"/>
          </a:bodyPr>
          <a:lstStyle/>
          <a:p>
            <a:r>
              <a:rPr lang="en-US" altLang="ja-JP" dirty="0"/>
              <a:t>Next-generation Water Cherenkov detector</a:t>
            </a:r>
          </a:p>
          <a:p>
            <a:pPr lvl="1"/>
            <a:r>
              <a:rPr lang="en-US" altLang="ja-JP" dirty="0" smtClean="0"/>
              <a:t>260kt</a:t>
            </a:r>
            <a:r>
              <a:rPr lang="ja-JP" altLang="en-US" dirty="0"/>
              <a:t> </a:t>
            </a:r>
            <a:r>
              <a:rPr lang="en-US" altLang="ja-JP" dirty="0" smtClean="0"/>
              <a:t>(190</a:t>
            </a:r>
            <a:r>
              <a:rPr kumimoji="1" lang="en-US" altLang="ja-JP" dirty="0" smtClean="0"/>
              <a:t>kt </a:t>
            </a:r>
            <a:r>
              <a:rPr kumimoji="1" lang="en-US" altLang="ja-JP" dirty="0"/>
              <a:t>fid</a:t>
            </a:r>
            <a:r>
              <a:rPr kumimoji="1" lang="en-US" altLang="ja-JP" dirty="0" smtClean="0"/>
              <a:t>. mass</a:t>
            </a:r>
            <a:r>
              <a:rPr kumimoji="1" lang="en-US" altLang="ja-JP" dirty="0"/>
              <a:t>) x 2</a:t>
            </a:r>
          </a:p>
          <a:p>
            <a:pPr lvl="1"/>
            <a:r>
              <a:rPr lang="en-US" altLang="ja-JP" dirty="0"/>
              <a:t>Staging</a:t>
            </a:r>
          </a:p>
          <a:p>
            <a:r>
              <a:rPr lang="en-US" altLang="ja-JP" dirty="0"/>
              <a:t>Detector location (candidate)</a:t>
            </a:r>
          </a:p>
          <a:p>
            <a:pPr lvl="1"/>
            <a:r>
              <a:rPr kumimoji="1" lang="en-US" altLang="ja-JP" dirty="0"/>
              <a:t>~8km south of SK</a:t>
            </a:r>
          </a:p>
          <a:p>
            <a:pPr lvl="1"/>
            <a:r>
              <a:rPr lang="en-US" altLang="ja-JP" dirty="0"/>
              <a:t>295km from J-PARC, @ same off-axis angle</a:t>
            </a:r>
          </a:p>
          <a:p>
            <a:pPr lvl="1"/>
            <a:r>
              <a:rPr kumimoji="1" lang="en-US" altLang="ja-JP" dirty="0"/>
              <a:t>650m overburden (1755m W.E.)</a:t>
            </a:r>
          </a:p>
          <a:p>
            <a:r>
              <a:rPr kumimoji="1" lang="en-US" altLang="ja-JP" dirty="0"/>
              <a:t>Physics goals</a:t>
            </a:r>
          </a:p>
          <a:p>
            <a:pPr lvl="1"/>
            <a:r>
              <a:rPr kumimoji="1" lang="en-US" altLang="ja-JP" dirty="0"/>
              <a:t>Accelerator neutrino</a:t>
            </a:r>
          </a:p>
          <a:p>
            <a:pPr lvl="2"/>
            <a:r>
              <a:rPr lang="en-US" altLang="ja-JP" dirty="0"/>
              <a:t>CPV in neutrino</a:t>
            </a:r>
          </a:p>
          <a:p>
            <a:pPr lvl="1"/>
            <a:r>
              <a:rPr lang="en-US" altLang="ja-JP" dirty="0"/>
              <a:t>Non-accelerator/</a:t>
            </a:r>
            <a:r>
              <a:rPr lang="en-US" altLang="ja-JP" dirty="0" err="1"/>
              <a:t>Astroparticle</a:t>
            </a:r>
            <a:endParaRPr kumimoji="1" lang="en-US" altLang="ja-JP" dirty="0"/>
          </a:p>
          <a:p>
            <a:pPr lvl="2"/>
            <a:r>
              <a:rPr lang="en-US" altLang="ja-JP" dirty="0"/>
              <a:t>Discovery of proton decay</a:t>
            </a:r>
          </a:p>
          <a:p>
            <a:pPr lvl="2"/>
            <a:r>
              <a:rPr lang="en-US" altLang="ja-JP" dirty="0" err="1"/>
              <a:t>Atm</a:t>
            </a:r>
            <a:r>
              <a:rPr lang="en-US" altLang="ja-JP" dirty="0"/>
              <a:t>-nu</a:t>
            </a:r>
          </a:p>
          <a:p>
            <a:pPr lvl="2"/>
            <a:r>
              <a:rPr kumimoji="1" lang="en-US" altLang="ja-JP" dirty="0"/>
              <a:t>Solar-nu</a:t>
            </a:r>
          </a:p>
          <a:p>
            <a:pPr lvl="2"/>
            <a:r>
              <a:rPr lang="en-US" altLang="ja-JP" dirty="0"/>
              <a:t>Supernova (relic) nu</a:t>
            </a:r>
          </a:p>
          <a:p>
            <a:r>
              <a:rPr lang="en-US" altLang="ja-JP" dirty="0"/>
              <a:t>ICRR/UT will take primary responsibility</a:t>
            </a:r>
          </a:p>
          <a:p>
            <a:r>
              <a:rPr lang="en-US" altLang="ja-JP" dirty="0" smtClean="0"/>
              <a:t>Listed in the 2017 MEXT Roadmap of the Large Research Infrastructure</a:t>
            </a:r>
            <a:endParaRPr lang="en-US" altLang="ja-JP" dirty="0"/>
          </a:p>
        </p:txBody>
      </p:sp>
      <p:sp>
        <p:nvSpPr>
          <p:cNvPr id="6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24836" y="6492918"/>
            <a:ext cx="2133600" cy="365125"/>
          </a:xfrm>
        </p:spPr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1522" y="735171"/>
            <a:ext cx="2454969" cy="179385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8889" b="63420"/>
          <a:stretch/>
        </p:blipFill>
        <p:spPr>
          <a:xfrm>
            <a:off x="3920032" y="1052412"/>
            <a:ext cx="2348238" cy="1241254"/>
          </a:xfrm>
          <a:prstGeom prst="rect">
            <a:avLst/>
          </a:prstGeom>
        </p:spPr>
      </p:pic>
      <p:pic>
        <p:nvPicPr>
          <p:cNvPr id="10" name="Picture 24" descr="01_T2K_0808-japan-kore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32"/>
          <a:stretch/>
        </p:blipFill>
        <p:spPr bwMode="auto">
          <a:xfrm>
            <a:off x="6156176" y="5317962"/>
            <a:ext cx="2785841" cy="1530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0609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KEKair2004-04M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Text Box 4"/>
          <p:cNvSpPr txBox="1">
            <a:spLocks noChangeArrowheads="1"/>
          </p:cNvSpPr>
          <p:nvPr/>
        </p:nvSpPr>
        <p:spPr bwMode="auto">
          <a:xfrm>
            <a:off x="468326" y="103188"/>
            <a:ext cx="36718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32" tIns="45567" rIns="91132" bIns="45567">
            <a:spAutoFit/>
          </a:bodyPr>
          <a:lstStyle>
            <a:lvl1pPr eaLnBrk="0" hangingPunct="0">
              <a:lnSpc>
                <a:spcPct val="80000"/>
              </a:lnSpc>
              <a:spcBef>
                <a:spcPct val="20000"/>
              </a:spcBef>
              <a:buFont typeface="Times" pitchFamily="18" charset="0"/>
              <a:buAutoNum type="arabicPeriod"/>
              <a:defRPr kumimoji="1" sz="28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SzPct val="50000"/>
              <a:buFont typeface="Osaka" charset="-128"/>
              <a:buChar char="■"/>
              <a:defRPr kumimoji="1" sz="24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3pPr>
            <a:lvl4pPr marL="1600200" indent="-228600" eaLnBrk="0" hangingPunct="0">
              <a:lnSpc>
                <a:spcPct val="80000"/>
              </a:lnSpc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4pPr>
            <a:lvl5pPr marL="2057400" indent="-228600" eaLnBrk="0" hangingPunct="0">
              <a:lnSpc>
                <a:spcPct val="80000"/>
              </a:lnSpc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ゴシック" pitchFamily="49" charset="-128"/>
                <a:cs typeface="Arial" pitchFamily="34" charset="0"/>
              </a:rPr>
              <a:t>KEKB and Belle</a:t>
            </a:r>
          </a:p>
        </p:txBody>
      </p:sp>
      <p:pic>
        <p:nvPicPr>
          <p:cNvPr id="137220" name="Picture 5" descr="kekb_t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"/>
            <a:ext cx="3048000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3" descr="Belle_vie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959226"/>
            <a:ext cx="435610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2" name="Text Box 4"/>
          <p:cNvSpPr txBox="1">
            <a:spLocks noChangeArrowheads="1"/>
          </p:cNvSpPr>
          <p:nvPr/>
        </p:nvSpPr>
        <p:spPr bwMode="auto">
          <a:xfrm>
            <a:off x="3176" y="1052513"/>
            <a:ext cx="5391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32" tIns="45567" rIns="91132" bIns="45567">
            <a:spAutoFit/>
          </a:bodyPr>
          <a:lstStyle>
            <a:lvl1pPr eaLnBrk="0" hangingPunct="0">
              <a:lnSpc>
                <a:spcPct val="80000"/>
              </a:lnSpc>
              <a:spcBef>
                <a:spcPct val="20000"/>
              </a:spcBef>
              <a:buFont typeface="Times" pitchFamily="18" charset="0"/>
              <a:buAutoNum type="arabicPeriod"/>
              <a:defRPr kumimoji="1" sz="28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SzPct val="50000"/>
              <a:buFont typeface="Osaka" charset="-128"/>
              <a:buChar char="■"/>
              <a:defRPr kumimoji="1" sz="24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3pPr>
            <a:lvl4pPr marL="1600200" indent="-228600" eaLnBrk="0" hangingPunct="0">
              <a:lnSpc>
                <a:spcPct val="80000"/>
              </a:lnSpc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4pPr>
            <a:lvl5pPr marL="2057400" indent="-228600" eaLnBrk="0" hangingPunct="0">
              <a:lnSpc>
                <a:spcPct val="80000"/>
              </a:lnSpc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ヒラギノ角ゴ Pro W6"/>
                <a:ea typeface="ヒラギノ角ゴ Pro W6"/>
                <a:cs typeface="ヒラギノ角ゴ Pro W6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ゴシック" pitchFamily="49" charset="-128"/>
                <a:cs typeface="Arial" pitchFamily="34" charset="0"/>
              </a:rPr>
              <a:t>SuperKEKB and Belle II</a:t>
            </a:r>
          </a:p>
        </p:txBody>
      </p:sp>
      <p:sp>
        <p:nvSpPr>
          <p:cNvPr id="2" name="下矢印 1"/>
          <p:cNvSpPr/>
          <p:nvPr/>
        </p:nvSpPr>
        <p:spPr>
          <a:xfrm>
            <a:off x="2268581" y="652506"/>
            <a:ext cx="287337" cy="503237"/>
          </a:xfrm>
          <a:prstGeom prst="downArrow">
            <a:avLst>
              <a:gd name="adj1" fmla="val 50000"/>
              <a:gd name="adj2" fmla="val 99798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132" tIns="45567" rIns="91132" bIns="45567" anchor="ctr"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74186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980728"/>
            <a:ext cx="8425796" cy="5616624"/>
          </a:xfrm>
          <a:prstGeom prst="rect">
            <a:avLst/>
          </a:prstGeom>
        </p:spPr>
      </p:pic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259632" y="80628"/>
            <a:ext cx="6876764" cy="540060"/>
          </a:xfrm>
        </p:spPr>
        <p:txBody>
          <a:bodyPr/>
          <a:lstStyle/>
          <a:p>
            <a:pPr eaLnBrk="1" hangingPunct="1"/>
            <a:r>
              <a:rPr lang="en-US" altLang="ja-JP" b="1" dirty="0" smtClean="0"/>
              <a:t>Belle II is now at IP</a:t>
            </a:r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563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high-p無し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r="2362"/>
          <a:stretch>
            <a:fillRect/>
          </a:stretch>
        </p:blipFill>
        <p:spPr bwMode="auto">
          <a:xfrm>
            <a:off x="179388" y="1844675"/>
            <a:ext cx="8964612" cy="470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7" name="テキスト ボックス 77"/>
          <p:cNvSpPr txBox="1">
            <a:spLocks noChangeArrowheads="1"/>
          </p:cNvSpPr>
          <p:nvPr/>
        </p:nvSpPr>
        <p:spPr bwMode="auto">
          <a:xfrm>
            <a:off x="1233488" y="133350"/>
            <a:ext cx="7535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saka" charset="-128"/>
                <a:cs typeface="+mn-cs"/>
              </a:rPr>
              <a:t>Nuclear and Particle Physics at J-PARC</a:t>
            </a:r>
          </a:p>
        </p:txBody>
      </p:sp>
      <p:grpSp>
        <p:nvGrpSpPr>
          <p:cNvPr id="185348" name="Group 161"/>
          <p:cNvGrpSpPr>
            <a:grpSpLocks/>
          </p:cNvGrpSpPr>
          <p:nvPr/>
        </p:nvGrpSpPr>
        <p:grpSpPr bwMode="auto">
          <a:xfrm>
            <a:off x="61956" y="1185906"/>
            <a:ext cx="3773487" cy="2205037"/>
            <a:chOff x="39" y="747"/>
            <a:chExt cx="2377" cy="1389"/>
          </a:xfrm>
        </p:grpSpPr>
        <p:pic>
          <p:nvPicPr>
            <p:cNvPr id="185463" name="Picture 6" descr="Z:\JHF\ハドロンパンフレット\2009年3月作成\2009.5ハドロン実験施設jpg\04_2c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" y="1483"/>
              <a:ext cx="1165" cy="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464" name="テキスト ボックス 43"/>
            <p:cNvSpPr txBox="1">
              <a:spLocks noChangeArrowheads="1"/>
            </p:cNvSpPr>
            <p:nvPr/>
          </p:nvSpPr>
          <p:spPr bwMode="auto">
            <a:xfrm>
              <a:off x="318" y="1738"/>
              <a:ext cx="34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itchFamily="18" charset="2"/>
                  <a:ea typeface="HG明朝B" pitchFamily="17" charset="-128"/>
                  <a:cs typeface="+mn-cs"/>
                </a:rPr>
                <a:t>L,X</a:t>
              </a:r>
            </a:p>
          </p:txBody>
        </p:sp>
        <p:sp>
          <p:nvSpPr>
            <p:cNvPr id="185465" name="テキスト ボックス 49"/>
            <p:cNvSpPr txBox="1">
              <a:spLocks noChangeArrowheads="1"/>
            </p:cNvSpPr>
            <p:nvPr/>
          </p:nvSpPr>
          <p:spPr bwMode="auto">
            <a:xfrm>
              <a:off x="574" y="1031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ctr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itchFamily="18" charset="0"/>
                <a:ea typeface="HG明朝B" pitchFamily="17" charset="-128"/>
                <a:cs typeface="+mn-cs"/>
              </a:endParaRPr>
            </a:p>
          </p:txBody>
        </p:sp>
        <p:sp>
          <p:nvSpPr>
            <p:cNvPr id="143" name="正方形/長方形 142"/>
            <p:cNvSpPr/>
            <p:nvPr/>
          </p:nvSpPr>
          <p:spPr bwMode="auto">
            <a:xfrm>
              <a:off x="78" y="828"/>
              <a:ext cx="2139" cy="1218"/>
            </a:xfrm>
            <a:prstGeom prst="rect">
              <a:avLst/>
            </a:prstGeom>
            <a:ln w="28575">
              <a:solidFill>
                <a:srgbClr val="FFFF66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pic>
          <p:nvPicPr>
            <p:cNvPr id="185467" name="Picture 4" descr="nc_s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1273">
              <a:off x="375" y="747"/>
              <a:ext cx="1764" cy="1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468" name="Rectangle 7"/>
            <p:cNvSpPr>
              <a:spLocks noChangeArrowheads="1"/>
            </p:cNvSpPr>
            <p:nvPr/>
          </p:nvSpPr>
          <p:spPr bwMode="auto">
            <a:xfrm rot="-676774">
              <a:off x="1072" y="1827"/>
              <a:ext cx="467" cy="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>
              <a:lvl1pPr marL="442913" indent="-442913" defTabSz="446088" eaLnBrk="0" hangingPunct="0">
                <a:spcBef>
                  <a:spcPct val="20000"/>
                </a:spcBef>
                <a:buFont typeface="Arial" pitchFamily="34" charset="0"/>
                <a:buChar char="•"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defTabSz="446088" eaLnBrk="0" hangingPunct="0">
                <a:spcBef>
                  <a:spcPct val="20000"/>
                </a:spcBef>
                <a:buFont typeface="Arial" pitchFamily="34" charset="0"/>
                <a:buChar char="–"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defTabSz="446088" eaLnBrk="0" hangingPunct="0">
                <a:spcBef>
                  <a:spcPct val="20000"/>
                </a:spcBef>
                <a:buFont typeface="Arial" pitchFamily="34" charset="0"/>
                <a:buChar char="•"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defTabSz="446088" eaLnBrk="0" hangingPunct="0">
                <a:spcBef>
                  <a:spcPct val="20000"/>
                </a:spcBef>
                <a:buFont typeface="Arial" pitchFamily="34" charset="0"/>
                <a:buChar char="–"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defTabSz="446088" eaLnBrk="0" hangingPunct="0">
                <a:spcBef>
                  <a:spcPct val="20000"/>
                </a:spcBef>
                <a:buFont typeface="Arial" pitchFamily="34" charset="0"/>
                <a:buChar char="»"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defTabSz="4460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defTabSz="4460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defTabSz="4460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defTabSz="4460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442913" marR="0" lvl="0" indent="-442913" algn="ctr" defTabSz="446088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itchFamily="34" charset="0"/>
                <a:buNone/>
                <a:tabLst>
                  <a:tab pos="442913" algn="l"/>
                  <a:tab pos="1357313" algn="l"/>
                  <a:tab pos="2270125" algn="l"/>
                  <a:tab pos="3182938" algn="l"/>
                  <a:tab pos="4097338" algn="l"/>
                  <a:tab pos="5010150" algn="l"/>
                  <a:tab pos="5922963" algn="l"/>
                  <a:tab pos="6837363" algn="l"/>
                  <a:tab pos="7750175" algn="l"/>
                  <a:tab pos="8662988" algn="l"/>
                  <a:tab pos="9577388" algn="l"/>
                  <a:tab pos="10488613" algn="l"/>
                </a:tabLst>
                <a:defRPr/>
              </a:pPr>
              <a:endParaRPr kumimoji="0" lang="en-GB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469" name="Line 8"/>
            <p:cNvSpPr>
              <a:spLocks noChangeShapeType="1"/>
            </p:cNvSpPr>
            <p:nvPr/>
          </p:nvSpPr>
          <p:spPr bwMode="auto">
            <a:xfrm rot="21343226" flipV="1">
              <a:off x="317" y="1792"/>
              <a:ext cx="1527" cy="139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470" name="Line 11"/>
            <p:cNvSpPr>
              <a:spLocks noChangeShapeType="1"/>
            </p:cNvSpPr>
            <p:nvPr/>
          </p:nvSpPr>
          <p:spPr bwMode="auto">
            <a:xfrm rot="-256774" flipH="1" flipV="1">
              <a:off x="186" y="1625"/>
              <a:ext cx="127" cy="353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471" name="Rectangle 12"/>
            <p:cNvSpPr>
              <a:spLocks noChangeArrowheads="1"/>
            </p:cNvSpPr>
            <p:nvPr/>
          </p:nvSpPr>
          <p:spPr bwMode="auto">
            <a:xfrm>
              <a:off x="1812" y="1694"/>
              <a:ext cx="2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itchFamily="34" charset="0"/>
                <a:buNone/>
                <a:tabLst/>
                <a:defRPr/>
              </a:pPr>
              <a:r>
                <a:rPr kumimoji="0" lang="en-GB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N</a:t>
              </a:r>
            </a:p>
          </p:txBody>
        </p:sp>
        <p:sp>
          <p:nvSpPr>
            <p:cNvPr id="185472" name="Rectangle 13"/>
            <p:cNvSpPr>
              <a:spLocks noChangeArrowheads="1"/>
            </p:cNvSpPr>
            <p:nvPr/>
          </p:nvSpPr>
          <p:spPr bwMode="auto">
            <a:xfrm>
              <a:off x="39" y="1454"/>
              <a:ext cx="2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itchFamily="34" charset="0"/>
                <a:buNone/>
                <a:tabLst/>
                <a:defRPr/>
              </a:pPr>
              <a:r>
                <a:rPr kumimoji="0" lang="en-GB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Z</a:t>
              </a:r>
            </a:p>
          </p:txBody>
        </p:sp>
        <p:pic>
          <p:nvPicPr>
            <p:cNvPr id="185473" name="Picture 16" descr="nc_s1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1273">
              <a:off x="375" y="747"/>
              <a:ext cx="1764" cy="1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474" name="Line 17"/>
            <p:cNvSpPr>
              <a:spLocks noChangeShapeType="1"/>
            </p:cNvSpPr>
            <p:nvPr/>
          </p:nvSpPr>
          <p:spPr bwMode="auto">
            <a:xfrm rot="21369761" flipV="1">
              <a:off x="333" y="1622"/>
              <a:ext cx="1518" cy="153"/>
            </a:xfrm>
            <a:prstGeom prst="line">
              <a:avLst/>
            </a:prstGeom>
            <a:noFill/>
            <a:ln w="19080">
              <a:solidFill>
                <a:srgbClr val="CC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475" name="Line 18"/>
            <p:cNvSpPr>
              <a:spLocks noChangeShapeType="1"/>
            </p:cNvSpPr>
            <p:nvPr/>
          </p:nvSpPr>
          <p:spPr bwMode="auto">
            <a:xfrm rot="-230239" flipH="1" flipV="1">
              <a:off x="204" y="1490"/>
              <a:ext cx="121" cy="334"/>
            </a:xfrm>
            <a:prstGeom prst="line">
              <a:avLst/>
            </a:prstGeom>
            <a:noFill/>
            <a:ln w="19080">
              <a:solidFill>
                <a:srgbClr val="CC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476" name="Rectangle 19"/>
            <p:cNvSpPr>
              <a:spLocks noChangeArrowheads="1"/>
            </p:cNvSpPr>
            <p:nvPr/>
          </p:nvSpPr>
          <p:spPr bwMode="auto">
            <a:xfrm>
              <a:off x="914" y="1568"/>
              <a:ext cx="831" cy="174"/>
            </a:xfrm>
            <a:prstGeom prst="rect">
              <a:avLst/>
            </a:prstGeom>
            <a:solidFill>
              <a:srgbClr val="FF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Symbol" pitchFamily="18" charset="2"/>
                  <a:ea typeface="ＭＳ Ｐゴシック" pitchFamily="50" charset="-128"/>
                  <a:cs typeface="+mn-cs"/>
                </a:rPr>
                <a:t>L</a:t>
              </a: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+mn-cs"/>
                </a:rPr>
                <a:t>, </a:t>
              </a: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Symbol" pitchFamily="18" charset="2"/>
                  <a:ea typeface="ＭＳ Ｐゴシック" pitchFamily="50" charset="-128"/>
                  <a:cs typeface="+mn-cs"/>
                </a:rPr>
                <a:t>S</a:t>
              </a: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+mn-cs"/>
                </a:rPr>
                <a:t> Hypernuclei</a:t>
              </a:r>
              <a:endPara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endParaRPr>
            </a:p>
          </p:txBody>
        </p:sp>
        <p:pic>
          <p:nvPicPr>
            <p:cNvPr id="185477" name="Picture 22" descr="nc_s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1273">
              <a:off x="268" y="799"/>
              <a:ext cx="1764" cy="1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478" name="Line 23"/>
            <p:cNvSpPr>
              <a:spLocks noChangeShapeType="1"/>
            </p:cNvSpPr>
            <p:nvPr/>
          </p:nvSpPr>
          <p:spPr bwMode="auto">
            <a:xfrm rot="21344495" flipV="1">
              <a:off x="316" y="1448"/>
              <a:ext cx="1545" cy="148"/>
            </a:xfrm>
            <a:prstGeom prst="line">
              <a:avLst/>
            </a:prstGeom>
            <a:noFill/>
            <a:ln w="19080">
              <a:solidFill>
                <a:srgbClr val="CC3399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479" name="Line 24"/>
            <p:cNvSpPr>
              <a:spLocks noChangeShapeType="1"/>
            </p:cNvSpPr>
            <p:nvPr/>
          </p:nvSpPr>
          <p:spPr bwMode="auto">
            <a:xfrm rot="-255505" flipH="1" flipV="1">
              <a:off x="208" y="1330"/>
              <a:ext cx="105" cy="313"/>
            </a:xfrm>
            <a:prstGeom prst="line">
              <a:avLst/>
            </a:prstGeom>
            <a:noFill/>
            <a:ln w="19080">
              <a:solidFill>
                <a:srgbClr val="CC3399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480" name="Rectangle 25"/>
            <p:cNvSpPr>
              <a:spLocks noChangeArrowheads="1"/>
            </p:cNvSpPr>
            <p:nvPr/>
          </p:nvSpPr>
          <p:spPr bwMode="auto">
            <a:xfrm>
              <a:off x="1174" y="1354"/>
              <a:ext cx="903" cy="174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66"/>
                  </a:solidFill>
                  <a:effectLst/>
                  <a:uLnTx/>
                  <a:uFillTx/>
                  <a:latin typeface="Symbol" pitchFamily="18" charset="2"/>
                  <a:ea typeface="ＭＳ Ｐゴシック" pitchFamily="50" charset="-128"/>
                  <a:cs typeface="+mn-cs"/>
                </a:rPr>
                <a:t>LL</a:t>
              </a: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66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+mn-cs"/>
                </a:rPr>
                <a:t>, </a:t>
              </a: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66"/>
                  </a:solidFill>
                  <a:effectLst/>
                  <a:uLnTx/>
                  <a:uFillTx/>
                  <a:latin typeface="Symbol" pitchFamily="18" charset="2"/>
                  <a:ea typeface="ＭＳ Ｐゴシック" pitchFamily="50" charset="-128"/>
                  <a:cs typeface="+mn-cs"/>
                </a:rPr>
                <a:t>X</a:t>
              </a: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66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+mn-cs"/>
                </a:rPr>
                <a:t> Hypernuclei</a:t>
              </a:r>
              <a:endPara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481" name="Rectangle 28"/>
            <p:cNvSpPr>
              <a:spLocks noChangeArrowheads="1"/>
            </p:cNvSpPr>
            <p:nvPr/>
          </p:nvSpPr>
          <p:spPr bwMode="auto">
            <a:xfrm rot="16200000">
              <a:off x="-31" y="979"/>
              <a:ext cx="482" cy="222"/>
            </a:xfrm>
            <a:prstGeom prst="rect">
              <a:avLst/>
            </a:prstGeom>
            <a:solidFill>
              <a:srgbClr val="CC0000">
                <a:alpha val="7059"/>
              </a:srgbClr>
            </a:solidFill>
            <a:ln w="9360">
              <a:solidFill>
                <a:srgbClr val="CC0000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>
              <a:lvl1pPr defTabSz="446088" eaLnBrk="0" hangingPunct="0">
                <a:spcBef>
                  <a:spcPct val="20000"/>
                </a:spcBef>
                <a:buFont typeface="Arial" pitchFamily="34" charset="0"/>
                <a:buChar char="•"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defTabSz="446088" eaLnBrk="0" hangingPunct="0">
                <a:spcBef>
                  <a:spcPct val="20000"/>
                </a:spcBef>
                <a:buFont typeface="Arial" pitchFamily="34" charset="0"/>
                <a:buChar char="–"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defTabSz="446088" eaLnBrk="0" hangingPunct="0">
                <a:spcBef>
                  <a:spcPct val="20000"/>
                </a:spcBef>
                <a:buFont typeface="Arial" pitchFamily="34" charset="0"/>
                <a:buChar char="•"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defTabSz="446088" eaLnBrk="0" hangingPunct="0">
                <a:spcBef>
                  <a:spcPct val="20000"/>
                </a:spcBef>
                <a:buFont typeface="Arial" pitchFamily="34" charset="0"/>
                <a:buChar char="–"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defTabSz="446088" eaLnBrk="0" hangingPunct="0">
                <a:spcBef>
                  <a:spcPct val="20000"/>
                </a:spcBef>
                <a:buFont typeface="Arial" pitchFamily="34" charset="0"/>
                <a:buChar char="»"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defTabSz="4460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defTabSz="4460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defTabSz="4460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defTabSz="4460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ctr" defTabSz="446088" rtl="0" eaLnBrk="1" fontAlgn="auto" latinLnBrk="0" hangingPunct="1">
                <a:lnSpc>
                  <a:spcPct val="7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CC0000"/>
                </a:buClr>
                <a:buSzTx/>
                <a:buFontTx/>
                <a:buNone/>
                <a:tabLst>
                  <a:tab pos="0" algn="l"/>
                  <a:tab pos="911225" algn="l"/>
                  <a:tab pos="1824038" algn="l"/>
                  <a:tab pos="2738438" algn="l"/>
                  <a:tab pos="3651250" algn="l"/>
                  <a:tab pos="4564063" algn="l"/>
                  <a:tab pos="5478463" algn="l"/>
                  <a:tab pos="6391275" algn="l"/>
                  <a:tab pos="7304088" algn="l"/>
                  <a:tab pos="8218488" algn="l"/>
                  <a:tab pos="9131300" algn="l"/>
                  <a:tab pos="10042525" algn="l"/>
                </a:tabLst>
                <a:defRPr/>
              </a:pP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+mn-cs"/>
                </a:rPr>
                <a:t>Strangeness</a:t>
              </a:r>
              <a:endParaRPr kumimoji="0" lang="ja-JP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482" name="Line 29"/>
            <p:cNvSpPr>
              <a:spLocks noChangeShapeType="1"/>
            </p:cNvSpPr>
            <p:nvPr/>
          </p:nvSpPr>
          <p:spPr bwMode="auto">
            <a:xfrm flipH="1" flipV="1">
              <a:off x="330" y="1082"/>
              <a:ext cx="6" cy="896"/>
            </a:xfrm>
            <a:prstGeom prst="line">
              <a:avLst/>
            </a:prstGeom>
            <a:noFill/>
            <a:ln w="38160">
              <a:solidFill>
                <a:srgbClr val="CC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483" name="Rectangle 30"/>
            <p:cNvSpPr>
              <a:spLocks noChangeArrowheads="1"/>
            </p:cNvSpPr>
            <p:nvPr/>
          </p:nvSpPr>
          <p:spPr bwMode="auto">
            <a:xfrm>
              <a:off x="179" y="1878"/>
              <a:ext cx="12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+mn-cs"/>
                </a:rPr>
                <a:t>0</a:t>
              </a:r>
              <a:endPara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484" name="正方形/長方形 183"/>
            <p:cNvSpPr>
              <a:spLocks noChangeArrowheads="1"/>
            </p:cNvSpPr>
            <p:nvPr/>
          </p:nvSpPr>
          <p:spPr bwMode="auto">
            <a:xfrm>
              <a:off x="397" y="855"/>
              <a:ext cx="8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ctr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+mn-cs"/>
                </a:rPr>
                <a:t>Hypernuclei</a:t>
              </a:r>
              <a:endParaRPr kumimoji="0" lang="en-US" altLang="ja-JP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485" name="Rectangle 184"/>
            <p:cNvSpPr>
              <a:spLocks noChangeArrowheads="1"/>
            </p:cNvSpPr>
            <p:nvPr/>
          </p:nvSpPr>
          <p:spPr bwMode="auto">
            <a:xfrm>
              <a:off x="204" y="1741"/>
              <a:ext cx="100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lvetica" pitchFamily="34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486" name="Rectangle 31"/>
            <p:cNvSpPr>
              <a:spLocks noChangeArrowheads="1"/>
            </p:cNvSpPr>
            <p:nvPr/>
          </p:nvSpPr>
          <p:spPr bwMode="auto">
            <a:xfrm>
              <a:off x="168" y="1743"/>
              <a:ext cx="2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+mn-cs"/>
                </a:rPr>
                <a:t>-1</a:t>
              </a:r>
              <a:endPara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487" name="Rectangle 186"/>
            <p:cNvSpPr>
              <a:spLocks noChangeArrowheads="1"/>
            </p:cNvSpPr>
            <p:nvPr/>
          </p:nvSpPr>
          <p:spPr bwMode="auto">
            <a:xfrm>
              <a:off x="221" y="1563"/>
              <a:ext cx="100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lvetica" pitchFamily="34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488" name="Rectangle 32"/>
            <p:cNvSpPr>
              <a:spLocks noChangeArrowheads="1"/>
            </p:cNvSpPr>
            <p:nvPr/>
          </p:nvSpPr>
          <p:spPr bwMode="auto">
            <a:xfrm>
              <a:off x="172" y="1566"/>
              <a:ext cx="2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+mn-cs"/>
                </a:rPr>
                <a:t>-2</a:t>
              </a:r>
              <a:endPara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489" name="Line 188"/>
            <p:cNvSpPr>
              <a:spLocks noChangeShapeType="1"/>
            </p:cNvSpPr>
            <p:nvPr/>
          </p:nvSpPr>
          <p:spPr bwMode="auto">
            <a:xfrm>
              <a:off x="2139" y="1521"/>
              <a:ext cx="277" cy="197"/>
            </a:xfrm>
            <a:prstGeom prst="line">
              <a:avLst/>
            </a:prstGeom>
            <a:noFill/>
            <a:ln w="28575">
              <a:solidFill>
                <a:srgbClr val="FC0128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185349" name="正方形/長方形 249"/>
          <p:cNvSpPr>
            <a:spLocks noChangeArrowheads="1"/>
          </p:cNvSpPr>
          <p:nvPr/>
        </p:nvSpPr>
        <p:spPr bwMode="auto">
          <a:xfrm rot="-1635243">
            <a:off x="1082192" y="5490967"/>
            <a:ext cx="1644033" cy="37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>
                <a:ln>
                  <a:noFill/>
                </a:ln>
                <a:solidFill>
                  <a:srgbClr val="3566A1"/>
                </a:solidFill>
                <a:effectLst/>
                <a:uLnTx/>
                <a:uFillTx/>
                <a:latin typeface="Helvetica" pitchFamily="34" charset="0"/>
                <a:ea typeface="Osaka" charset="-128"/>
                <a:cs typeface="+mn-cs"/>
              </a:rPr>
              <a:t>Proton Beam</a:t>
            </a:r>
          </a:p>
        </p:txBody>
      </p:sp>
      <p:sp>
        <p:nvSpPr>
          <p:cNvPr id="185350" name="テキスト ボックス 80"/>
          <p:cNvSpPr txBox="1">
            <a:spLocks noChangeArrowheads="1"/>
          </p:cNvSpPr>
          <p:nvPr/>
        </p:nvSpPr>
        <p:spPr bwMode="auto">
          <a:xfrm>
            <a:off x="4697413" y="3082967"/>
            <a:ext cx="680352" cy="37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>
                <a:ln>
                  <a:noFill/>
                </a:ln>
                <a:solidFill>
                  <a:srgbClr val="3566A1"/>
                </a:solidFill>
                <a:effectLst/>
                <a:uLnTx/>
                <a:uFillTx/>
                <a:latin typeface="Helvetica" pitchFamily="34" charset="0"/>
                <a:ea typeface="Osaka" charset="-128"/>
                <a:cs typeface="+mn-cs"/>
              </a:rPr>
              <a:t>K1.8</a:t>
            </a:r>
          </a:p>
        </p:txBody>
      </p:sp>
      <p:sp>
        <p:nvSpPr>
          <p:cNvPr id="185351" name="テキスト ボックス 82"/>
          <p:cNvSpPr txBox="1">
            <a:spLocks noChangeArrowheads="1"/>
          </p:cNvSpPr>
          <p:nvPr/>
        </p:nvSpPr>
        <p:spPr bwMode="auto">
          <a:xfrm>
            <a:off x="4916490" y="3821155"/>
            <a:ext cx="496633" cy="37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>
                <a:ln>
                  <a:noFill/>
                </a:ln>
                <a:solidFill>
                  <a:srgbClr val="3566A1"/>
                </a:solidFill>
                <a:effectLst/>
                <a:uLnTx/>
                <a:uFillTx/>
                <a:latin typeface="Helvetica" pitchFamily="34" charset="0"/>
                <a:ea typeface="Osaka" charset="-128"/>
                <a:cs typeface="+mn-cs"/>
              </a:rPr>
              <a:t>KL</a:t>
            </a:r>
          </a:p>
        </p:txBody>
      </p:sp>
      <p:sp>
        <p:nvSpPr>
          <p:cNvPr id="185352" name="テキスト ボックス 83"/>
          <p:cNvSpPr txBox="1">
            <a:spLocks noChangeArrowheads="1"/>
          </p:cNvSpPr>
          <p:nvPr/>
        </p:nvSpPr>
        <p:spPr bwMode="auto">
          <a:xfrm rot="2088928">
            <a:off x="4650134" y="4803580"/>
            <a:ext cx="1018486" cy="37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Helvetica" pitchFamily="34" charset="0"/>
                <a:ea typeface="Osaka" charset="-128"/>
                <a:cs typeface="+mn-cs"/>
              </a:rPr>
              <a:t>K1.1BR</a:t>
            </a:r>
          </a:p>
        </p:txBody>
      </p:sp>
      <p:sp>
        <p:nvSpPr>
          <p:cNvPr id="185353" name="テキスト ボックス 84"/>
          <p:cNvSpPr txBox="1">
            <a:spLocks noChangeArrowheads="1"/>
          </p:cNvSpPr>
          <p:nvPr/>
        </p:nvSpPr>
        <p:spPr bwMode="auto">
          <a:xfrm rot="-1140164">
            <a:off x="6300789" y="4218031"/>
            <a:ext cx="895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>
                <a:ln>
                  <a:noFill/>
                </a:ln>
                <a:solidFill>
                  <a:srgbClr val="3566A1"/>
                </a:solidFill>
                <a:effectLst/>
                <a:uLnTx/>
                <a:uFillTx/>
                <a:latin typeface="Helvetica" pitchFamily="34" charset="0"/>
                <a:ea typeface="Osaka" charset="-128"/>
                <a:cs typeface="+mn-cs"/>
              </a:rPr>
              <a:t>High p 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>
                <a:ln>
                  <a:noFill/>
                </a:ln>
                <a:solidFill>
                  <a:srgbClr val="3566A1"/>
                </a:solidFill>
                <a:effectLst/>
                <a:uLnTx/>
                <a:uFillTx/>
                <a:latin typeface="Helvetica" pitchFamily="34" charset="0"/>
                <a:ea typeface="Osaka" charset="-128"/>
                <a:cs typeface="+mn-cs"/>
              </a:rPr>
              <a:t>(not yet)</a:t>
            </a:r>
            <a:endParaRPr kumimoji="1" lang="en-US" altLang="ja-JP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34" charset="0"/>
              <a:ea typeface="Osaka" charset="-128"/>
              <a:cs typeface="+mn-cs"/>
            </a:endParaRPr>
          </a:p>
        </p:txBody>
      </p:sp>
      <p:sp>
        <p:nvSpPr>
          <p:cNvPr id="185354" name="テキスト ボックス 89"/>
          <p:cNvSpPr txBox="1">
            <a:spLocks noChangeArrowheads="1"/>
          </p:cNvSpPr>
          <p:nvPr/>
        </p:nvSpPr>
        <p:spPr bwMode="auto">
          <a:xfrm>
            <a:off x="3776664" y="2943245"/>
            <a:ext cx="668337" cy="36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eorgia" pitchFamily="18" charset="0"/>
                <a:ea typeface="HG明朝B" pitchFamily="17" charset="-128"/>
                <a:cs typeface="+mn-cs"/>
              </a:rPr>
              <a:t>SKS</a:t>
            </a:r>
          </a:p>
        </p:txBody>
      </p:sp>
      <p:sp>
        <p:nvSpPr>
          <p:cNvPr id="185355" name="テキスト ボックス 80"/>
          <p:cNvSpPr txBox="1">
            <a:spLocks noChangeArrowheads="1"/>
          </p:cNvSpPr>
          <p:nvPr/>
        </p:nvSpPr>
        <p:spPr bwMode="auto">
          <a:xfrm>
            <a:off x="2789239" y="3814805"/>
            <a:ext cx="1018486" cy="37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>
                <a:ln>
                  <a:noFill/>
                </a:ln>
                <a:solidFill>
                  <a:srgbClr val="3566A1"/>
                </a:solidFill>
                <a:effectLst/>
                <a:uLnTx/>
                <a:uFillTx/>
                <a:latin typeface="Helvetica" pitchFamily="34" charset="0"/>
                <a:ea typeface="Osaka" charset="-128"/>
                <a:cs typeface="+mn-cs"/>
              </a:rPr>
              <a:t>K1.8BR</a:t>
            </a:r>
          </a:p>
        </p:txBody>
      </p:sp>
      <p:sp>
        <p:nvSpPr>
          <p:cNvPr id="185356" name="テキスト ボックス 80"/>
          <p:cNvSpPr txBox="1">
            <a:spLocks noChangeArrowheads="1"/>
          </p:cNvSpPr>
          <p:nvPr/>
        </p:nvSpPr>
        <p:spPr bwMode="auto">
          <a:xfrm>
            <a:off x="5845175" y="3997367"/>
            <a:ext cx="680352" cy="37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>
                <a:ln>
                  <a:noFill/>
                </a:ln>
                <a:solidFill>
                  <a:srgbClr val="3566A1"/>
                </a:solidFill>
                <a:effectLst/>
                <a:uLnTx/>
                <a:uFillTx/>
                <a:latin typeface="Helvetica" pitchFamily="34" charset="0"/>
                <a:ea typeface="Osaka" charset="-128"/>
                <a:cs typeface="+mn-cs"/>
              </a:rPr>
              <a:t>K1.1</a:t>
            </a:r>
          </a:p>
        </p:txBody>
      </p:sp>
      <p:sp>
        <p:nvSpPr>
          <p:cNvPr id="185357" name="Line 42"/>
          <p:cNvSpPr>
            <a:spLocks noChangeShapeType="1"/>
          </p:cNvSpPr>
          <p:nvPr/>
        </p:nvSpPr>
        <p:spPr bwMode="auto">
          <a:xfrm>
            <a:off x="5126039" y="4641893"/>
            <a:ext cx="428625" cy="21431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118" tIns="45559" rIns="91118" bIns="45559" anchor="ctr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85358" name="Rectangle 10"/>
          <p:cNvSpPr>
            <a:spLocks noChangeArrowheads="1"/>
          </p:cNvSpPr>
          <p:nvPr/>
        </p:nvSpPr>
        <p:spPr bwMode="auto">
          <a:xfrm>
            <a:off x="6851692" y="6049963"/>
            <a:ext cx="6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758825"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defTabSz="758825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defTabSz="758825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defTabSz="758825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defTabSz="758825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7588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ja-JP" sz="12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Helvetica" pitchFamily="34" charset="0"/>
              <a:ea typeface="ＭＳ ゴシック" pitchFamily="49" charset="-128"/>
              <a:cs typeface="+mn-cs"/>
            </a:endParaRPr>
          </a:p>
        </p:txBody>
      </p:sp>
      <p:sp>
        <p:nvSpPr>
          <p:cNvPr id="185359" name="Rectangle 17"/>
          <p:cNvSpPr>
            <a:spLocks noChangeArrowheads="1"/>
          </p:cNvSpPr>
          <p:nvPr/>
        </p:nvSpPr>
        <p:spPr bwMode="auto">
          <a:xfrm>
            <a:off x="7404143" y="6304008"/>
            <a:ext cx="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758825"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defTabSz="758825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defTabSz="758825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defTabSz="758825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defTabSz="758825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7588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ja-JP" sz="20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Helvetica" pitchFamily="34" charset="0"/>
              <a:ea typeface="ＭＳ ゴシック" pitchFamily="49" charset="-128"/>
              <a:cs typeface="+mn-cs"/>
            </a:endParaRPr>
          </a:p>
        </p:txBody>
      </p:sp>
      <p:sp>
        <p:nvSpPr>
          <p:cNvPr id="185360" name="Rectangle 18"/>
          <p:cNvSpPr>
            <a:spLocks noChangeArrowheads="1"/>
          </p:cNvSpPr>
          <p:nvPr/>
        </p:nvSpPr>
        <p:spPr bwMode="auto">
          <a:xfrm>
            <a:off x="8612230" y="6267494"/>
            <a:ext cx="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758825"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defTabSz="758825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defTabSz="758825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defTabSz="758825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defTabSz="758825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defTabSz="75882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7588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ja-JP" sz="20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Helvetica" pitchFamily="34" charset="0"/>
              <a:ea typeface="ＭＳ ゴシック" pitchFamily="49" charset="-128"/>
              <a:cs typeface="+mn-cs"/>
            </a:endParaRPr>
          </a:p>
        </p:txBody>
      </p:sp>
      <p:grpSp>
        <p:nvGrpSpPr>
          <p:cNvPr id="185361" name="Group 138"/>
          <p:cNvGrpSpPr>
            <a:grpSpLocks/>
          </p:cNvGrpSpPr>
          <p:nvPr/>
        </p:nvGrpSpPr>
        <p:grpSpPr bwMode="auto">
          <a:xfrm>
            <a:off x="3641739" y="960438"/>
            <a:ext cx="2638426" cy="1270000"/>
            <a:chOff x="2294" y="806"/>
            <a:chExt cx="1662" cy="800"/>
          </a:xfrm>
        </p:grpSpPr>
        <p:sp>
          <p:nvSpPr>
            <p:cNvPr id="264" name="正方形/長方形 142"/>
            <p:cNvSpPr/>
            <p:nvPr/>
          </p:nvSpPr>
          <p:spPr bwMode="auto">
            <a:xfrm>
              <a:off x="2294" y="806"/>
              <a:ext cx="1483" cy="784"/>
            </a:xfrm>
            <a:prstGeom prst="rect">
              <a:avLst/>
            </a:prstGeom>
            <a:ln w="28575">
              <a:solidFill>
                <a:srgbClr val="FFFF66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grpSp>
          <p:nvGrpSpPr>
            <p:cNvPr id="185442" name="Group 140"/>
            <p:cNvGrpSpPr>
              <a:grpSpLocks/>
            </p:cNvGrpSpPr>
            <p:nvPr/>
          </p:nvGrpSpPr>
          <p:grpSpPr bwMode="auto">
            <a:xfrm>
              <a:off x="3081" y="869"/>
              <a:ext cx="875" cy="538"/>
              <a:chOff x="3277" y="1187"/>
              <a:chExt cx="875" cy="538"/>
            </a:xfrm>
          </p:grpSpPr>
          <p:sp>
            <p:nvSpPr>
              <p:cNvPr id="270" name="円/楕円 269"/>
              <p:cNvSpPr/>
              <p:nvPr/>
            </p:nvSpPr>
            <p:spPr bwMode="auto">
              <a:xfrm>
                <a:off x="3277" y="1187"/>
                <a:ext cx="531" cy="538"/>
              </a:xfrm>
              <a:prstGeom prst="ellipse">
                <a:avLst/>
              </a:prstGeom>
              <a:solidFill>
                <a:srgbClr val="FFE16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 charset="0"/>
                  <a:ea typeface="ＭＳ Ｐゴシック" panose="020B0600070205080204" pitchFamily="50" charset="-128"/>
                  <a:cs typeface="+mn-cs"/>
                </a:endParaRPr>
              </a:p>
            </p:txBody>
          </p:sp>
          <p:grpSp>
            <p:nvGrpSpPr>
              <p:cNvPr id="185450" name="Group 144"/>
              <p:cNvGrpSpPr>
                <a:grpSpLocks/>
              </p:cNvGrpSpPr>
              <p:nvPr/>
            </p:nvGrpSpPr>
            <p:grpSpPr bwMode="auto">
              <a:xfrm>
                <a:off x="3309" y="1194"/>
                <a:ext cx="843" cy="495"/>
                <a:chOff x="3309" y="1194"/>
                <a:chExt cx="843" cy="495"/>
              </a:xfrm>
            </p:grpSpPr>
            <p:sp>
              <p:nvSpPr>
                <p:cNvPr id="272" name="円/楕円 271"/>
                <p:cNvSpPr>
                  <a:spLocks noChangeArrowheads="1"/>
                </p:cNvSpPr>
                <p:nvPr/>
              </p:nvSpPr>
              <p:spPr bwMode="auto">
                <a:xfrm>
                  <a:off x="3461" y="1233"/>
                  <a:ext cx="114" cy="1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0000"/>
                    </a:gs>
                    <a:gs pos="20000">
                      <a:srgbClr val="FF0000"/>
                    </a:gs>
                    <a:gs pos="100000">
                      <a:srgbClr val="DA0000"/>
                    </a:gs>
                  </a:gsLst>
                  <a:lin ang="5400000"/>
                </a:gradFill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808080">
                      <a:alpha val="34998"/>
                    </a:srgb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sp>
              <p:nvSpPr>
                <p:cNvPr id="273" name="テキスト ボックス 65"/>
                <p:cNvSpPr txBox="1">
                  <a:spLocks noChangeArrowheads="1"/>
                </p:cNvSpPr>
                <p:nvPr/>
              </p:nvSpPr>
              <p:spPr bwMode="auto">
                <a:xfrm>
                  <a:off x="3423" y="1194"/>
                  <a:ext cx="179" cy="1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ja-JP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uLnTx/>
                      <a:uFillTx/>
                      <a:latin typeface="Helvetica" pitchFamily="34" charset="0"/>
                      <a:ea typeface="Osaka" charset="-128"/>
                      <a:cs typeface="+mn-cs"/>
                    </a:rPr>
                    <a:t>d</a:t>
                  </a:r>
                </a:p>
              </p:txBody>
            </p:sp>
            <p:sp>
              <p:nvSpPr>
                <p:cNvPr id="274" name="円/楕円 273"/>
                <p:cNvSpPr>
                  <a:spLocks noChangeArrowheads="1"/>
                </p:cNvSpPr>
                <p:nvPr/>
              </p:nvSpPr>
              <p:spPr bwMode="auto">
                <a:xfrm>
                  <a:off x="3346" y="1394"/>
                  <a:ext cx="115" cy="1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0000"/>
                    </a:gs>
                    <a:gs pos="20000">
                      <a:srgbClr val="FF0000"/>
                    </a:gs>
                    <a:gs pos="100000">
                      <a:srgbClr val="DA0000"/>
                    </a:gs>
                  </a:gsLst>
                  <a:lin ang="5400000"/>
                </a:gradFill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808080">
                      <a:alpha val="34998"/>
                    </a:srgb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sp>
              <p:nvSpPr>
                <p:cNvPr id="275" name="円/楕円 274"/>
                <p:cNvSpPr>
                  <a:spLocks noChangeArrowheads="1"/>
                </p:cNvSpPr>
                <p:nvPr/>
              </p:nvSpPr>
              <p:spPr bwMode="auto">
                <a:xfrm>
                  <a:off x="3438" y="1532"/>
                  <a:ext cx="114" cy="1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80000">
                      <a:srgbClr val="000000"/>
                    </a:gs>
                    <a:gs pos="100000">
                      <a:srgbClr val="000000"/>
                    </a:gs>
                  </a:gsLst>
                  <a:lin ang="5400000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808080">
                      <a:alpha val="34998"/>
                    </a:srgb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sp>
              <p:nvSpPr>
                <p:cNvPr id="276" name="円/楕円 275"/>
                <p:cNvSpPr>
                  <a:spLocks noChangeArrowheads="1"/>
                </p:cNvSpPr>
                <p:nvPr/>
              </p:nvSpPr>
              <p:spPr bwMode="auto">
                <a:xfrm>
                  <a:off x="3598" y="1509"/>
                  <a:ext cx="115" cy="1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80000">
                      <a:srgbClr val="000000"/>
                    </a:gs>
                    <a:gs pos="100000">
                      <a:srgbClr val="000000"/>
                    </a:gs>
                  </a:gsLst>
                  <a:lin ang="5400000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808080">
                      <a:alpha val="34998"/>
                    </a:srgb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sp>
              <p:nvSpPr>
                <p:cNvPr id="277" name="円/楕円 276"/>
                <p:cNvSpPr>
                  <a:spLocks noChangeArrowheads="1"/>
                </p:cNvSpPr>
                <p:nvPr/>
              </p:nvSpPr>
              <p:spPr bwMode="auto">
                <a:xfrm>
                  <a:off x="3621" y="1348"/>
                  <a:ext cx="115" cy="1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D2A"/>
                    </a:gs>
                    <a:gs pos="50000">
                      <a:srgbClr val="009E41"/>
                    </a:gs>
                    <a:gs pos="100000">
                      <a:srgbClr val="00BD4F"/>
                    </a:gs>
                  </a:gsLst>
                  <a:lin ang="0" scaled="1"/>
                </a:gradFill>
                <a:ln w="9525">
                  <a:solidFill>
                    <a:srgbClr val="39639D"/>
                  </a:solidFill>
                  <a:round/>
                  <a:headEnd/>
                  <a:tailEnd/>
                </a:ln>
                <a:effectLst>
                  <a:outerShdw dist="25400" dir="5400000" rotWithShape="0">
                    <a:srgbClr val="808080">
                      <a:alpha val="45000"/>
                    </a:srgb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sp>
              <p:nvSpPr>
                <p:cNvPr id="278" name="テキスト ボックス 63"/>
                <p:cNvSpPr txBox="1">
                  <a:spLocks noChangeArrowheads="1"/>
                </p:cNvSpPr>
                <p:nvPr/>
              </p:nvSpPr>
              <p:spPr bwMode="auto">
                <a:xfrm>
                  <a:off x="3568" y="1467"/>
                  <a:ext cx="179" cy="1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ja-JP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uLnTx/>
                      <a:uFillTx/>
                      <a:latin typeface="Helvetica" pitchFamily="34" charset="0"/>
                      <a:ea typeface="Osaka" charset="-128"/>
                      <a:cs typeface="+mn-cs"/>
                    </a:rPr>
                    <a:t>u</a:t>
                  </a:r>
                </a:p>
              </p:txBody>
            </p:sp>
            <p:sp>
              <p:nvSpPr>
                <p:cNvPr id="279" name="テキスト ボックス 64"/>
                <p:cNvSpPr txBox="1">
                  <a:spLocks noChangeArrowheads="1"/>
                </p:cNvSpPr>
                <p:nvPr/>
              </p:nvSpPr>
              <p:spPr bwMode="auto">
                <a:xfrm>
                  <a:off x="3309" y="1351"/>
                  <a:ext cx="179" cy="1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ja-JP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uLnTx/>
                      <a:uFillTx/>
                      <a:latin typeface="Helvetica" pitchFamily="34" charset="0"/>
                      <a:ea typeface="Osaka" charset="-128"/>
                      <a:cs typeface="+mn-cs"/>
                    </a:rPr>
                    <a:t>u</a:t>
                  </a:r>
                </a:p>
              </p:txBody>
            </p:sp>
            <p:sp>
              <p:nvSpPr>
                <p:cNvPr id="280" name="テキスト ボックス 66"/>
                <p:cNvSpPr txBox="1">
                  <a:spLocks noChangeArrowheads="1"/>
                </p:cNvSpPr>
                <p:nvPr/>
              </p:nvSpPr>
              <p:spPr bwMode="auto">
                <a:xfrm>
                  <a:off x="3400" y="1495"/>
                  <a:ext cx="179" cy="1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ja-JP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uLnTx/>
                      <a:uFillTx/>
                      <a:latin typeface="Helvetica" pitchFamily="34" charset="0"/>
                      <a:ea typeface="Osaka" charset="-128"/>
                      <a:cs typeface="+mn-cs"/>
                    </a:rPr>
                    <a:t>d</a:t>
                  </a:r>
                </a:p>
              </p:txBody>
            </p:sp>
            <p:grpSp>
              <p:nvGrpSpPr>
                <p:cNvPr id="185460" name="グループ化 33"/>
                <p:cNvGrpSpPr>
                  <a:grpSpLocks/>
                </p:cNvGrpSpPr>
                <p:nvPr/>
              </p:nvGrpSpPr>
              <p:grpSpPr bwMode="auto">
                <a:xfrm>
                  <a:off x="3979" y="1299"/>
                  <a:ext cx="173" cy="194"/>
                  <a:chOff x="3440804" y="471395"/>
                  <a:chExt cx="234739" cy="321745"/>
                </a:xfrm>
              </p:grpSpPr>
              <p:sp>
                <p:nvSpPr>
                  <p:cNvPr id="282" name="テキスト ボックス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40804" y="471395"/>
                    <a:ext cx="234739" cy="32174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9pPr>
                  </a:lstStyle>
                  <a:p>
                    <a:pPr marL="0" marR="0" lvl="0" indent="0" algn="l" defTabSz="912386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ja-JP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uLnTx/>
                        <a:uFillTx/>
                        <a:latin typeface="Helvetica" pitchFamily="34" charset="0"/>
                        <a:ea typeface="Osaka" charset="-128"/>
                        <a:cs typeface="+mn-cs"/>
                      </a:rPr>
                      <a:t>s</a:t>
                    </a:r>
                  </a:p>
                </p:txBody>
              </p:sp>
              <p:cxnSp>
                <p:nvCxnSpPr>
                  <p:cNvPr id="185462" name="直線コネクタ 26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3577163" y="509927"/>
                    <a:ext cx="0" cy="104775"/>
                  </a:xfrm>
                  <a:prstGeom prst="line">
                    <a:avLst/>
                  </a:prstGeom>
                  <a:noFill/>
                  <a:ln w="127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</p:grpSp>
        <p:sp>
          <p:nvSpPr>
            <p:cNvPr id="185443" name="テキスト ボックス 47"/>
            <p:cNvSpPr txBox="1">
              <a:spLocks noChangeArrowheads="1"/>
            </p:cNvSpPr>
            <p:nvPr/>
          </p:nvSpPr>
          <p:spPr bwMode="auto">
            <a:xfrm>
              <a:off x="2949" y="1412"/>
              <a:ext cx="85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Helvetica" pitchFamily="34" charset="0"/>
                  <a:ea typeface="HG明朝B" pitchFamily="17" charset="-128"/>
                  <a:cs typeface="+mn-cs"/>
                </a:rPr>
                <a:t>Pentaquark </a:t>
              </a:r>
              <a:r>
                <a:rPr kumimoji="1" lang="en-US" altLang="ja-JP" sz="1400" b="0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Symbol" pitchFamily="18" charset="2"/>
                  <a:ea typeface="HG明朝B" pitchFamily="17" charset="-128"/>
                  <a:cs typeface="+mn-cs"/>
                  <a:sym typeface="Symbol" pitchFamily="18" charset="2"/>
                </a:rPr>
                <a:t></a:t>
              </a:r>
              <a:r>
                <a:rPr kumimoji="1" lang="en-US" altLang="ja-JP" sz="1400" b="0" i="0" u="none" strike="noStrike" kern="1200" cap="none" spc="0" normalizeH="0" baseline="3000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Helvetica" pitchFamily="34" charset="0"/>
                  <a:ea typeface="HG明朝B" pitchFamily="17" charset="-128"/>
                  <a:cs typeface="+mn-cs"/>
                </a:rPr>
                <a:t>+</a:t>
              </a:r>
              <a:endParaRPr kumimoji="1" lang="en-US" altLang="ja-JP" sz="14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HG明朝B" pitchFamily="17" charset="-128"/>
                <a:cs typeface="+mn-cs"/>
              </a:endParaRPr>
            </a:p>
          </p:txBody>
        </p:sp>
        <p:sp>
          <p:nvSpPr>
            <p:cNvPr id="185444" name="Rectangle 120"/>
            <p:cNvSpPr>
              <a:spLocks noChangeArrowheads="1"/>
            </p:cNvSpPr>
            <p:nvPr/>
          </p:nvSpPr>
          <p:spPr bwMode="auto">
            <a:xfrm>
              <a:off x="2558" y="1450"/>
              <a:ext cx="255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03200">
                  <a:solidFill>
                    <a:srgbClr val="000000"/>
                  </a:solidFill>
                  <a:miter lim="800000"/>
                  <a:headEnd type="none" w="lg" len="lg"/>
                  <a:tailEnd type="none" w="lg" len="lg"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-2500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Symbol" pitchFamily="18" charset="2"/>
                  <a:ea typeface="HG明朝B" pitchFamily="17" charset="-128"/>
                  <a:cs typeface="+mn-cs"/>
                  <a:sym typeface="Symbol" pitchFamily="18" charset="2"/>
                </a:rPr>
                <a:t></a:t>
              </a:r>
              <a:r>
                <a:rPr kumimoji="1" lang="en-US" altLang="ja-JP" sz="1400" b="0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Helvetica" pitchFamily="34" charset="0"/>
                  <a:ea typeface="HG明朝B" pitchFamily="17" charset="-128"/>
                  <a:cs typeface="+mn-cs"/>
                </a:rPr>
                <a:t>He</a:t>
              </a:r>
            </a:p>
          </p:txBody>
        </p:sp>
        <p:sp>
          <p:nvSpPr>
            <p:cNvPr id="185445" name="Rectangle 159"/>
            <p:cNvSpPr>
              <a:spLocks noChangeArrowheads="1"/>
            </p:cNvSpPr>
            <p:nvPr/>
          </p:nvSpPr>
          <p:spPr bwMode="auto">
            <a:xfrm>
              <a:off x="2542" y="1457"/>
              <a:ext cx="159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3000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Helvetica" pitchFamily="34" charset="0"/>
                  <a:ea typeface="HG明朝B" pitchFamily="17" charset="-128"/>
                  <a:cs typeface="+mn-cs"/>
                </a:rPr>
                <a:t>6</a:t>
              </a:r>
              <a:endParaRPr kumimoji="1" lang="en-US" altLang="ja-JP" sz="1400" b="0" i="0" u="none" strike="noStrike" kern="1200" cap="none" spc="0" normalizeH="0" baseline="-2500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" pitchFamily="34" charset="0"/>
                <a:ea typeface="HG明朝B" pitchFamily="17" charset="-128"/>
                <a:cs typeface="+mn-cs"/>
              </a:endParaRPr>
            </a:p>
          </p:txBody>
        </p:sp>
        <p:pic>
          <p:nvPicPr>
            <p:cNvPr id="185446" name="Picture 1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3" y="809"/>
              <a:ext cx="635" cy="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5362" name="Group 189"/>
          <p:cNvGrpSpPr>
            <a:grpSpLocks/>
          </p:cNvGrpSpPr>
          <p:nvPr/>
        </p:nvGrpSpPr>
        <p:grpSpPr bwMode="auto">
          <a:xfrm>
            <a:off x="4402139" y="4181475"/>
            <a:ext cx="4659312" cy="2644775"/>
            <a:chOff x="2773" y="2634"/>
            <a:chExt cx="2935" cy="1666"/>
          </a:xfrm>
        </p:grpSpPr>
        <p:grpSp>
          <p:nvGrpSpPr>
            <p:cNvPr id="185413" name="グループ化 52"/>
            <p:cNvGrpSpPr>
              <a:grpSpLocks/>
            </p:cNvGrpSpPr>
            <p:nvPr/>
          </p:nvGrpSpPr>
          <p:grpSpPr bwMode="auto">
            <a:xfrm>
              <a:off x="2773" y="3302"/>
              <a:ext cx="1104" cy="998"/>
              <a:chOff x="7407309" y="1493811"/>
              <a:chExt cx="1736691" cy="1765125"/>
            </a:xfrm>
          </p:grpSpPr>
          <p:pic>
            <p:nvPicPr>
              <p:cNvPr id="185439" name="Picture 1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07309" y="1493811"/>
                <a:ext cx="1736691" cy="1765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5440" name="テキスト ボックス 51"/>
              <p:cNvSpPr txBox="1">
                <a:spLocks noChangeArrowheads="1"/>
              </p:cNvSpPr>
              <p:nvPr/>
            </p:nvSpPr>
            <p:spPr bwMode="auto">
              <a:xfrm>
                <a:off x="8624879" y="1640611"/>
                <a:ext cx="302124" cy="411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HG明朝B" pitchFamily="17" charset="-128"/>
                    <a:cs typeface="+mn-cs"/>
                  </a:rPr>
                  <a:t>f</a:t>
                </a:r>
              </a:p>
            </p:txBody>
          </p:sp>
        </p:grpSp>
        <p:grpSp>
          <p:nvGrpSpPr>
            <p:cNvPr id="185414" name="Group 193"/>
            <p:cNvGrpSpPr>
              <a:grpSpLocks/>
            </p:cNvGrpSpPr>
            <p:nvPr/>
          </p:nvGrpSpPr>
          <p:grpSpPr bwMode="auto">
            <a:xfrm>
              <a:off x="3885" y="2634"/>
              <a:ext cx="1823" cy="1628"/>
              <a:chOff x="3885" y="2634"/>
              <a:chExt cx="1823" cy="1628"/>
            </a:xfrm>
          </p:grpSpPr>
          <p:sp>
            <p:nvSpPr>
              <p:cNvPr id="185416" name="正方形/長方形 138"/>
              <p:cNvSpPr>
                <a:spLocks noChangeArrowheads="1"/>
              </p:cNvSpPr>
              <p:nvPr/>
            </p:nvSpPr>
            <p:spPr bwMode="auto">
              <a:xfrm>
                <a:off x="3885" y="3009"/>
                <a:ext cx="1806" cy="1251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ＭＳ Ｐゴシック" pitchFamily="50" charset="-128"/>
                  <a:cs typeface="+mn-cs"/>
                </a:endParaRPr>
              </a:p>
            </p:txBody>
          </p:sp>
          <p:sp>
            <p:nvSpPr>
              <p:cNvPr id="185417" name="Rectangle 9"/>
              <p:cNvSpPr>
                <a:spLocks noChangeArrowheads="1"/>
              </p:cNvSpPr>
              <p:nvPr/>
            </p:nvSpPr>
            <p:spPr bwMode="auto">
              <a:xfrm>
                <a:off x="3971" y="3729"/>
                <a:ext cx="51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7588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990005"/>
                    </a:solidFill>
                    <a:effectLst/>
                    <a:uLnTx/>
                    <a:uFillTx/>
                    <a:latin typeface="Helvetica" pitchFamily="34" charset="0"/>
                    <a:ea typeface="ＭＳ ゴシック" pitchFamily="49" charset="-128"/>
                    <a:cs typeface="+mn-cs"/>
                  </a:rPr>
                  <a:t>Free quarks</a:t>
                </a:r>
                <a:endPara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990033"/>
                  </a:solidFill>
                  <a:effectLst/>
                  <a:uLnTx/>
                  <a:uFillTx/>
                  <a:latin typeface="Helvetica" pitchFamily="34" charset="0"/>
                  <a:ea typeface="ＭＳ ゴシック" pitchFamily="49" charset="-128"/>
                  <a:cs typeface="+mn-cs"/>
                </a:endParaRPr>
              </a:p>
            </p:txBody>
          </p:sp>
          <p:sp>
            <p:nvSpPr>
              <p:cNvPr id="185418" name="Rectangle 11"/>
              <p:cNvSpPr>
                <a:spLocks noChangeArrowheads="1"/>
              </p:cNvSpPr>
              <p:nvPr/>
            </p:nvSpPr>
            <p:spPr bwMode="auto">
              <a:xfrm>
                <a:off x="5357" y="3717"/>
                <a:ext cx="29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758825" rtl="0" eaLnBrk="1" fontAlgn="auto" latinLnBrk="0" hangingPunct="1">
                  <a:lnSpc>
                    <a:spcPct val="7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990005"/>
                    </a:solidFill>
                    <a:effectLst/>
                    <a:uLnTx/>
                    <a:uFillTx/>
                    <a:latin typeface="Helvetica" pitchFamily="34" charset="0"/>
                    <a:ea typeface="ＭＳ ゴシック" pitchFamily="49" charset="-128"/>
                    <a:cs typeface="+mn-cs"/>
                  </a:rPr>
                  <a:t>Bound</a:t>
                </a:r>
              </a:p>
              <a:p>
                <a:pPr marL="0" marR="0" lvl="0" indent="0" algn="l" defTabSz="758825" rtl="0" eaLnBrk="1" fontAlgn="auto" latinLnBrk="0" hangingPunct="1">
                  <a:lnSpc>
                    <a:spcPct val="7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990005"/>
                    </a:solidFill>
                    <a:effectLst/>
                    <a:uLnTx/>
                    <a:uFillTx/>
                    <a:latin typeface="Helvetica" pitchFamily="34" charset="0"/>
                    <a:ea typeface="ＭＳ ゴシック" pitchFamily="49" charset="-128"/>
                    <a:cs typeface="+mn-cs"/>
                  </a:rPr>
                  <a:t>quarks</a:t>
                </a:r>
                <a:endPara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990033"/>
                  </a:solidFill>
                  <a:effectLst/>
                  <a:uLnTx/>
                  <a:uFillTx/>
                  <a:latin typeface="Helvetica" pitchFamily="34" charset="0"/>
                  <a:ea typeface="ＭＳ ゴシック" pitchFamily="49" charset="-128"/>
                  <a:cs typeface="+mn-cs"/>
                </a:endParaRPr>
              </a:p>
            </p:txBody>
          </p:sp>
          <p:sp>
            <p:nvSpPr>
              <p:cNvPr id="185419" name="Rectangle 12"/>
              <p:cNvSpPr>
                <a:spLocks noChangeArrowheads="1"/>
              </p:cNvSpPr>
              <p:nvPr/>
            </p:nvSpPr>
            <p:spPr bwMode="auto">
              <a:xfrm>
                <a:off x="5226" y="3867"/>
                <a:ext cx="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7588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990033"/>
                  </a:solidFill>
                  <a:effectLst/>
                  <a:uLnTx/>
                  <a:uFillTx/>
                  <a:latin typeface="Helvetica" pitchFamily="34" charset="0"/>
                  <a:ea typeface="ＭＳ ゴシック" pitchFamily="49" charset="-128"/>
                  <a:cs typeface="+mn-cs"/>
                </a:endParaRPr>
              </a:p>
            </p:txBody>
          </p:sp>
          <p:grpSp>
            <p:nvGrpSpPr>
              <p:cNvPr id="185420" name="Group 13"/>
              <p:cNvGrpSpPr>
                <a:grpSpLocks/>
              </p:cNvGrpSpPr>
              <p:nvPr/>
            </p:nvGrpSpPr>
            <p:grpSpPr bwMode="auto">
              <a:xfrm>
                <a:off x="4500" y="3050"/>
                <a:ext cx="835" cy="682"/>
                <a:chOff x="4030" y="1778"/>
                <a:chExt cx="1192" cy="960"/>
              </a:xfrm>
            </p:grpSpPr>
            <p:pic>
              <p:nvPicPr>
                <p:cNvPr id="185437" name="Picture 14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30" y="1778"/>
                  <a:ext cx="1192" cy="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438" name="Picture 15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30" y="1778"/>
                  <a:ext cx="1192" cy="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85421" name="Rectangle 16"/>
              <p:cNvSpPr>
                <a:spLocks noChangeArrowheads="1"/>
              </p:cNvSpPr>
              <p:nvPr/>
            </p:nvSpPr>
            <p:spPr bwMode="auto">
              <a:xfrm>
                <a:off x="4008" y="3963"/>
                <a:ext cx="1700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7588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Helvetica" pitchFamily="34" charset="0"/>
                    <a:ea typeface="ＭＳ ゴシック" pitchFamily="49" charset="-128"/>
                    <a:cs typeface="+mn-cs"/>
                  </a:rPr>
                  <a:t>Why are bound quarks haevier</a:t>
                </a:r>
                <a:r>
                  <a:rPr kumimoji="1" lang="en-US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Helvetica" pitchFamily="34" charset="0"/>
                    <a:ea typeface="ＭＳ ゴシック" pitchFamily="49" charset="-128"/>
                    <a:cs typeface="+mn-cs"/>
                  </a:rPr>
                  <a:t>？</a:t>
                </a:r>
                <a:endParaRPr kumimoji="1" lang="ja-JP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990033"/>
                  </a:solidFill>
                  <a:effectLst/>
                  <a:uLnTx/>
                  <a:uFillTx/>
                  <a:latin typeface="Helvetica" pitchFamily="34" charset="0"/>
                  <a:ea typeface="ＭＳ ゴシック" pitchFamily="49" charset="-128"/>
                  <a:cs typeface="+mn-cs"/>
                </a:endParaRPr>
              </a:p>
            </p:txBody>
          </p:sp>
          <p:sp>
            <p:nvSpPr>
              <p:cNvPr id="185422" name="Oval 20"/>
              <p:cNvSpPr>
                <a:spLocks noChangeArrowheads="1"/>
              </p:cNvSpPr>
              <p:nvPr/>
            </p:nvSpPr>
            <p:spPr bwMode="auto">
              <a:xfrm>
                <a:off x="5402" y="3429"/>
                <a:ext cx="225" cy="231"/>
              </a:xfrm>
              <a:prstGeom prst="ellipse">
                <a:avLst/>
              </a:prstGeom>
              <a:solidFill>
                <a:srgbClr val="FFB1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HG丸ｺﾞｼｯｸM-PRO" pitchFamily="50" charset="-128"/>
                  <a:cs typeface="+mn-cs"/>
                </a:endParaRPr>
              </a:p>
            </p:txBody>
          </p:sp>
          <p:sp>
            <p:nvSpPr>
              <p:cNvPr id="185423" name="Rectangle 21"/>
              <p:cNvSpPr>
                <a:spLocks noChangeArrowheads="1"/>
              </p:cNvSpPr>
              <p:nvPr/>
            </p:nvSpPr>
            <p:spPr bwMode="auto">
              <a:xfrm>
                <a:off x="5360" y="3395"/>
                <a:ext cx="297" cy="283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HG丸ｺﾞｼｯｸM-PRO" pitchFamily="50" charset="-128"/>
                  <a:cs typeface="+mn-cs"/>
                </a:endParaRPr>
              </a:p>
            </p:txBody>
          </p:sp>
          <p:sp>
            <p:nvSpPr>
              <p:cNvPr id="185424" name="Oval 25"/>
              <p:cNvSpPr>
                <a:spLocks noChangeArrowheads="1"/>
              </p:cNvSpPr>
              <p:nvPr/>
            </p:nvSpPr>
            <p:spPr bwMode="auto">
              <a:xfrm>
                <a:off x="4059" y="3358"/>
                <a:ext cx="43" cy="45"/>
              </a:xfrm>
              <a:prstGeom prst="ellipse">
                <a:avLst/>
              </a:prstGeom>
              <a:solidFill>
                <a:srgbClr val="0000EE"/>
              </a:solidFill>
              <a:ln w="6350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HG丸ｺﾞｼｯｸM-PRO" pitchFamily="50" charset="-128"/>
                  <a:cs typeface="+mn-cs"/>
                </a:endParaRPr>
              </a:p>
            </p:txBody>
          </p:sp>
          <p:sp>
            <p:nvSpPr>
              <p:cNvPr id="185425" name="Rectangle 27"/>
              <p:cNvSpPr>
                <a:spLocks noChangeArrowheads="1"/>
              </p:cNvSpPr>
              <p:nvPr/>
            </p:nvSpPr>
            <p:spPr bwMode="auto">
              <a:xfrm>
                <a:off x="3990" y="3232"/>
                <a:ext cx="45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defTabSz="758825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defTabSz="7588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75882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34" charset="0"/>
                    <a:ea typeface="ＭＳ ゴシック" pitchFamily="49" charset="-128"/>
                    <a:cs typeface="+mn-cs"/>
                  </a:rPr>
                  <a:t>Quark</a:t>
                </a:r>
                <a:endPara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990033"/>
                  </a:solidFill>
                  <a:effectLst/>
                  <a:uLnTx/>
                  <a:uFillTx/>
                  <a:latin typeface="Helvetica" pitchFamily="34" charset="0"/>
                  <a:ea typeface="ＭＳ ゴシック" pitchFamily="49" charset="-128"/>
                  <a:cs typeface="+mn-cs"/>
                </a:endParaRPr>
              </a:p>
            </p:txBody>
          </p:sp>
          <p:sp>
            <p:nvSpPr>
              <p:cNvPr id="185426" name="Rectangle 29"/>
              <p:cNvSpPr>
                <a:spLocks noChangeArrowheads="1"/>
              </p:cNvSpPr>
              <p:nvPr/>
            </p:nvSpPr>
            <p:spPr bwMode="auto">
              <a:xfrm>
                <a:off x="3908" y="3189"/>
                <a:ext cx="537" cy="483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HG丸ｺﾞｼｯｸM-PRO" pitchFamily="50" charset="-128"/>
                  <a:cs typeface="+mn-cs"/>
                </a:endParaRPr>
              </a:p>
            </p:txBody>
          </p:sp>
          <p:sp>
            <p:nvSpPr>
              <p:cNvPr id="185427" name="Line 30"/>
              <p:cNvSpPr>
                <a:spLocks noChangeShapeType="1"/>
              </p:cNvSpPr>
              <p:nvPr/>
            </p:nvSpPr>
            <p:spPr bwMode="auto">
              <a:xfrm flipH="1">
                <a:off x="5336" y="2974"/>
                <a:ext cx="1" cy="801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85428" name="Rectangle 67"/>
              <p:cNvSpPr>
                <a:spLocks noChangeArrowheads="1"/>
              </p:cNvSpPr>
              <p:nvPr/>
            </p:nvSpPr>
            <p:spPr bwMode="auto">
              <a:xfrm>
                <a:off x="5310" y="3034"/>
                <a:ext cx="26" cy="7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ＭＳ Ｐゴシック" pitchFamily="50" charset="-128"/>
                  <a:cs typeface="+mn-cs"/>
                </a:endParaRPr>
              </a:p>
            </p:txBody>
          </p:sp>
          <p:sp>
            <p:nvSpPr>
              <p:cNvPr id="185429" name="Oval 22"/>
              <p:cNvSpPr>
                <a:spLocks noChangeArrowheads="1"/>
              </p:cNvSpPr>
              <p:nvPr/>
            </p:nvSpPr>
            <p:spPr bwMode="auto">
              <a:xfrm>
                <a:off x="5459" y="3488"/>
                <a:ext cx="42" cy="42"/>
              </a:xfrm>
              <a:prstGeom prst="ellipse">
                <a:avLst/>
              </a:prstGeom>
              <a:solidFill>
                <a:srgbClr val="0000EE"/>
              </a:solidFill>
              <a:ln w="6350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HG丸ｺﾞｼｯｸM-PRO" pitchFamily="50" charset="-128"/>
                  <a:cs typeface="+mn-cs"/>
                </a:endParaRPr>
              </a:p>
            </p:txBody>
          </p:sp>
          <p:sp>
            <p:nvSpPr>
              <p:cNvPr id="185430" name="Text Box 70"/>
              <p:cNvSpPr txBox="1">
                <a:spLocks noChangeArrowheads="1"/>
              </p:cNvSpPr>
              <p:nvPr/>
            </p:nvSpPr>
            <p:spPr bwMode="auto">
              <a:xfrm>
                <a:off x="4102" y="4068"/>
                <a:ext cx="1460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Helvetica" pitchFamily="34" charset="0"/>
                    <a:ea typeface="ＭＳ Ｐゴシック" pitchFamily="50" charset="-128"/>
                    <a:cs typeface="+mn-cs"/>
                  </a:rPr>
                  <a:t>Mass without Mass Puzzle</a:t>
                </a:r>
                <a:endParaRPr kumimoji="1" lang="en-US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ＭＳ Ｐゴシック" pitchFamily="50" charset="-128"/>
                  <a:cs typeface="+mn-cs"/>
                </a:endParaRPr>
              </a:p>
            </p:txBody>
          </p:sp>
          <p:grpSp>
            <p:nvGrpSpPr>
              <p:cNvPr id="185431" name="図形グループ 84"/>
              <p:cNvGrpSpPr>
                <a:grpSpLocks/>
              </p:cNvGrpSpPr>
              <p:nvPr/>
            </p:nvGrpSpPr>
            <p:grpSpPr bwMode="auto">
              <a:xfrm>
                <a:off x="4140" y="3444"/>
                <a:ext cx="1449" cy="177"/>
                <a:chOff x="5735638" y="2312988"/>
                <a:chExt cx="2887406" cy="350837"/>
              </a:xfrm>
            </p:grpSpPr>
            <p:sp>
              <p:nvSpPr>
                <p:cNvPr id="185433" name="Oval 25"/>
                <p:cNvSpPr>
                  <a:spLocks noChangeArrowheads="1"/>
                </p:cNvSpPr>
                <p:nvPr/>
              </p:nvSpPr>
              <p:spPr bwMode="auto">
                <a:xfrm>
                  <a:off x="6126163" y="2312988"/>
                  <a:ext cx="85725" cy="88900"/>
                </a:xfrm>
                <a:prstGeom prst="ellipse">
                  <a:avLst/>
                </a:prstGeom>
                <a:solidFill>
                  <a:srgbClr val="0000EE"/>
                </a:solidFill>
                <a:ln w="6350">
                  <a:solidFill>
                    <a:srgbClr val="0000EE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kumimoji="1" sz="32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kumimoji="1" sz="28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kumimoji="1" sz="24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9pPr>
                </a:lstStyle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ja-JP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HG丸ｺﾞｼｯｸM-PRO" pitchFamily="50" charset="-128"/>
                    <a:cs typeface="+mn-cs"/>
                  </a:endParaRPr>
                </a:p>
              </p:txBody>
            </p:sp>
            <p:sp>
              <p:nvSpPr>
                <p:cNvPr id="185434" name="Oval 25"/>
                <p:cNvSpPr>
                  <a:spLocks noChangeArrowheads="1"/>
                </p:cNvSpPr>
                <p:nvPr/>
              </p:nvSpPr>
              <p:spPr bwMode="auto">
                <a:xfrm>
                  <a:off x="5735638" y="2560638"/>
                  <a:ext cx="85725" cy="88900"/>
                </a:xfrm>
                <a:prstGeom prst="ellipse">
                  <a:avLst/>
                </a:prstGeom>
                <a:solidFill>
                  <a:srgbClr val="0000EE"/>
                </a:solidFill>
                <a:ln w="6350">
                  <a:solidFill>
                    <a:srgbClr val="0000EE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kumimoji="1" sz="32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kumimoji="1" sz="28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kumimoji="1" sz="24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9pPr>
                </a:lstStyle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ja-JP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HG丸ｺﾞｼｯｸM-PRO" pitchFamily="50" charset="-128"/>
                    <a:cs typeface="+mn-cs"/>
                  </a:endParaRPr>
                </a:p>
              </p:txBody>
            </p:sp>
            <p:sp>
              <p:nvSpPr>
                <p:cNvPr id="185435" name="Oval 25"/>
                <p:cNvSpPr>
                  <a:spLocks noChangeArrowheads="1"/>
                </p:cNvSpPr>
                <p:nvPr/>
              </p:nvSpPr>
              <p:spPr bwMode="auto">
                <a:xfrm>
                  <a:off x="8537343" y="2455863"/>
                  <a:ext cx="85701" cy="88900"/>
                </a:xfrm>
                <a:prstGeom prst="ellipse">
                  <a:avLst/>
                </a:prstGeom>
                <a:solidFill>
                  <a:srgbClr val="0000EE"/>
                </a:solidFill>
                <a:ln w="6350">
                  <a:solidFill>
                    <a:srgbClr val="0000EE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kumimoji="1" sz="32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kumimoji="1" sz="28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kumimoji="1" sz="24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9pPr>
                </a:lstStyle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ja-JP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HG丸ｺﾞｼｯｸM-PRO" pitchFamily="50" charset="-128"/>
                    <a:cs typeface="+mn-cs"/>
                  </a:endParaRPr>
                </a:p>
              </p:txBody>
            </p:sp>
            <p:sp>
              <p:nvSpPr>
                <p:cNvPr id="185436" name="Oval 25"/>
                <p:cNvSpPr>
                  <a:spLocks noChangeArrowheads="1"/>
                </p:cNvSpPr>
                <p:nvPr/>
              </p:nvSpPr>
              <p:spPr bwMode="auto">
                <a:xfrm>
                  <a:off x="8395439" y="2574925"/>
                  <a:ext cx="85718" cy="88900"/>
                </a:xfrm>
                <a:prstGeom prst="ellipse">
                  <a:avLst/>
                </a:prstGeom>
                <a:solidFill>
                  <a:srgbClr val="0000EE"/>
                </a:solidFill>
                <a:ln w="6350">
                  <a:solidFill>
                    <a:srgbClr val="0000EE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kumimoji="1" sz="32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kumimoji="1" sz="28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kumimoji="1" sz="24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itchFamily="34" charset="0"/>
                      <a:ea typeface="ＭＳ Ｐゴシック" pitchFamily="50" charset="-128"/>
                    </a:defRPr>
                  </a:lvl9pPr>
                </a:lstStyle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ja-JP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HG丸ｺﾞｼｯｸM-PRO" pitchFamily="50" charset="-128"/>
                    <a:cs typeface="+mn-cs"/>
                  </a:endParaRPr>
                </a:p>
              </p:txBody>
            </p:sp>
          </p:grpSp>
          <p:sp>
            <p:nvSpPr>
              <p:cNvPr id="185432" name="Line 216"/>
              <p:cNvSpPr>
                <a:spLocks noChangeShapeType="1"/>
              </p:cNvSpPr>
              <p:nvPr/>
            </p:nvSpPr>
            <p:spPr bwMode="auto">
              <a:xfrm flipH="1" flipV="1">
                <a:off x="4697" y="2634"/>
                <a:ext cx="86" cy="416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sp>
          <p:nvSpPr>
            <p:cNvPr id="185415" name="Rectangle 217"/>
            <p:cNvSpPr>
              <a:spLocks noChangeArrowheads="1"/>
            </p:cNvSpPr>
            <p:nvPr/>
          </p:nvSpPr>
          <p:spPr bwMode="auto">
            <a:xfrm>
              <a:off x="3372" y="3670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lvetica" pitchFamily="34" charset="0"/>
                <a:ea typeface="ＭＳ Ｐゴシック" pitchFamily="50" charset="-128"/>
                <a:cs typeface="+mn-cs"/>
              </a:endParaRPr>
            </a:p>
          </p:txBody>
        </p:sp>
      </p:grpSp>
      <p:grpSp>
        <p:nvGrpSpPr>
          <p:cNvPr id="185363" name="Group 238"/>
          <p:cNvGrpSpPr>
            <a:grpSpLocks/>
          </p:cNvGrpSpPr>
          <p:nvPr/>
        </p:nvGrpSpPr>
        <p:grpSpPr bwMode="auto">
          <a:xfrm>
            <a:off x="6154738" y="2392364"/>
            <a:ext cx="2649537" cy="1422400"/>
            <a:chOff x="3877" y="1507"/>
            <a:chExt cx="1669" cy="896"/>
          </a:xfrm>
        </p:grpSpPr>
        <p:grpSp>
          <p:nvGrpSpPr>
            <p:cNvPr id="185407" name="Group 239"/>
            <p:cNvGrpSpPr>
              <a:grpSpLocks/>
            </p:cNvGrpSpPr>
            <p:nvPr/>
          </p:nvGrpSpPr>
          <p:grpSpPr bwMode="auto">
            <a:xfrm>
              <a:off x="4627" y="1507"/>
              <a:ext cx="919" cy="836"/>
              <a:chOff x="4627" y="1507"/>
              <a:chExt cx="919" cy="836"/>
            </a:xfrm>
          </p:grpSpPr>
          <p:pic>
            <p:nvPicPr>
              <p:cNvPr id="185409" name="Picture 59"/>
              <p:cNvPicPr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27" y="1507"/>
                <a:ext cx="919" cy="836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5410" name="Rectangle 60"/>
              <p:cNvSpPr>
                <a:spLocks/>
              </p:cNvSpPr>
              <p:nvPr/>
            </p:nvSpPr>
            <p:spPr bwMode="auto">
              <a:xfrm>
                <a:off x="4841" y="1525"/>
                <a:ext cx="561" cy="1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18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altLang="ja-JP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7F007F"/>
                    </a:solidFill>
                    <a:effectLst/>
                    <a:uLnTx/>
                    <a:uFillTx/>
                    <a:latin typeface="Gill Sans"/>
                    <a:ea typeface="ＭＳ Ｐゴシック" pitchFamily="50" charset="-128"/>
                    <a:cs typeface="+mn-cs"/>
                    <a:sym typeface="Gill Sans"/>
                  </a:rPr>
                  <a:t>K</a:t>
                </a:r>
                <a:r>
                  <a:rPr kumimoji="0" lang="en-US" altLang="ja-JP" sz="1400" b="0" i="0" u="none" strike="noStrike" kern="1200" cap="none" spc="0" normalizeH="0" baseline="30000" noProof="0">
                    <a:ln>
                      <a:noFill/>
                    </a:ln>
                    <a:solidFill>
                      <a:srgbClr val="7F007F"/>
                    </a:solidFill>
                    <a:effectLst/>
                    <a:uLnTx/>
                    <a:uFillTx/>
                    <a:latin typeface="Symbol" pitchFamily="18" charset="2"/>
                    <a:ea typeface="ＭＳ Ｐゴシック" pitchFamily="50" charset="-128"/>
                    <a:cs typeface="+mn-cs"/>
                    <a:sym typeface="Gill Sans"/>
                  </a:rPr>
                  <a:t>0 </a:t>
                </a:r>
                <a:r>
                  <a:rPr kumimoji="0" lang="en-US" altLang="ja-JP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7F007F"/>
                    </a:solidFill>
                    <a:effectLst/>
                    <a:uLnTx/>
                    <a:uFillTx/>
                    <a:latin typeface="Gill Sans"/>
                    <a:ea typeface="ＭＳ Ｐゴシック" pitchFamily="50" charset="-128"/>
                    <a:cs typeface="+mn-cs"/>
                    <a:sym typeface="Gill Sans"/>
                  </a:rPr>
                  <a:t>→ </a:t>
                </a:r>
                <a:r>
                  <a:rPr kumimoji="0" lang="en-US" altLang="ja-JP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7F007F"/>
                    </a:solidFill>
                    <a:effectLst/>
                    <a:uLnTx/>
                    <a:uFillTx/>
                    <a:latin typeface="Symbol" pitchFamily="18" charset="2"/>
                    <a:ea typeface="ＭＳ Ｐゴシック" pitchFamily="50" charset="-128"/>
                    <a:cs typeface="+mn-cs"/>
                    <a:sym typeface="Gill Sans"/>
                  </a:rPr>
                  <a:t>p</a:t>
                </a:r>
                <a:r>
                  <a:rPr kumimoji="0" lang="en-US" altLang="ja-JP" sz="1400" b="0" i="0" u="none" strike="noStrike" kern="1200" cap="none" spc="0" normalizeH="0" baseline="30000" noProof="0">
                    <a:ln>
                      <a:noFill/>
                    </a:ln>
                    <a:solidFill>
                      <a:srgbClr val="7F007F"/>
                    </a:solidFill>
                    <a:effectLst/>
                    <a:uLnTx/>
                    <a:uFillTx/>
                    <a:latin typeface="Symbol" pitchFamily="18" charset="2"/>
                    <a:ea typeface="ＭＳ Ｐゴシック" pitchFamily="50" charset="-128"/>
                    <a:cs typeface="+mn-cs"/>
                    <a:sym typeface="Gill Sans"/>
                  </a:rPr>
                  <a:t>0 </a:t>
                </a:r>
                <a:r>
                  <a:rPr kumimoji="0" lang="en-US" altLang="ja-JP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7F007F"/>
                    </a:solidFill>
                    <a:effectLst/>
                    <a:uLnTx/>
                    <a:uFillTx/>
                    <a:latin typeface="Symbol" pitchFamily="18" charset="2"/>
                    <a:ea typeface="ＭＳ Ｐゴシック" pitchFamily="50" charset="-128"/>
                    <a:cs typeface="+mn-cs"/>
                    <a:sym typeface="Gill Sans"/>
                  </a:rPr>
                  <a:t>nn</a:t>
                </a:r>
              </a:p>
            </p:txBody>
          </p:sp>
          <p:sp>
            <p:nvSpPr>
              <p:cNvPr id="185411" name="正方形/長方形 84"/>
              <p:cNvSpPr>
                <a:spLocks noChangeArrowheads="1"/>
              </p:cNvSpPr>
              <p:nvPr/>
            </p:nvSpPr>
            <p:spPr bwMode="auto">
              <a:xfrm>
                <a:off x="4877" y="1531"/>
                <a:ext cx="141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1400" b="0" i="0" u="none" strike="noStrike" kern="1200" cap="none" spc="0" normalizeH="0" baseline="-29000" noProof="0">
                    <a:ln>
                      <a:noFill/>
                    </a:ln>
                    <a:solidFill>
                      <a:srgbClr val="7F007F"/>
                    </a:solidFill>
                    <a:effectLst/>
                    <a:uLnTx/>
                    <a:uFillTx/>
                    <a:latin typeface="Gill Sans"/>
                    <a:ea typeface="ＭＳ Ｐゴシック" pitchFamily="50" charset="-128"/>
                    <a:cs typeface="+mn-cs"/>
                    <a:sym typeface="Gill Sans"/>
                  </a:rPr>
                  <a:t>L </a:t>
                </a:r>
                <a:endParaRPr kumimoji="1" lang="en-US" altLang="ja-JP" sz="1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ＭＳ Ｐゴシック" pitchFamily="50" charset="-128"/>
                  <a:cs typeface="+mn-cs"/>
                </a:endParaRPr>
              </a:p>
            </p:txBody>
          </p:sp>
          <p:cxnSp>
            <p:nvCxnSpPr>
              <p:cNvPr id="185412" name="直線コネクタ 86"/>
              <p:cNvCxnSpPr>
                <a:cxnSpLocks noChangeShapeType="1"/>
              </p:cNvCxnSpPr>
              <p:nvPr/>
            </p:nvCxnSpPr>
            <p:spPr bwMode="auto">
              <a:xfrm>
                <a:off x="5294" y="1555"/>
                <a:ext cx="52" cy="0"/>
              </a:xfrm>
              <a:prstGeom prst="line">
                <a:avLst/>
              </a:prstGeom>
              <a:noFill/>
              <a:ln w="12700">
                <a:solidFill>
                  <a:srgbClr val="7F00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85408" name="Line 244"/>
            <p:cNvSpPr>
              <a:spLocks noChangeShapeType="1"/>
            </p:cNvSpPr>
            <p:nvPr/>
          </p:nvSpPr>
          <p:spPr bwMode="auto">
            <a:xfrm flipH="1">
              <a:off x="3877" y="2097"/>
              <a:ext cx="787" cy="306"/>
            </a:xfrm>
            <a:prstGeom prst="line">
              <a:avLst/>
            </a:prstGeom>
            <a:noFill/>
            <a:ln w="28575">
              <a:solidFill>
                <a:srgbClr val="FC0128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185364" name="Group 265"/>
          <p:cNvGrpSpPr>
            <a:grpSpLocks/>
          </p:cNvGrpSpPr>
          <p:nvPr/>
        </p:nvGrpSpPr>
        <p:grpSpPr bwMode="auto">
          <a:xfrm>
            <a:off x="153988" y="5140454"/>
            <a:ext cx="3632200" cy="1658938"/>
            <a:chOff x="97" y="3238"/>
            <a:chExt cx="2288" cy="1045"/>
          </a:xfrm>
        </p:grpSpPr>
        <p:grpSp>
          <p:nvGrpSpPr>
            <p:cNvPr id="185385" name="Group 218"/>
            <p:cNvGrpSpPr>
              <a:grpSpLocks/>
            </p:cNvGrpSpPr>
            <p:nvPr/>
          </p:nvGrpSpPr>
          <p:grpSpPr bwMode="auto">
            <a:xfrm>
              <a:off x="97" y="3238"/>
              <a:ext cx="2288" cy="1045"/>
              <a:chOff x="97" y="3238"/>
              <a:chExt cx="2288" cy="1045"/>
            </a:xfrm>
          </p:grpSpPr>
          <p:pic>
            <p:nvPicPr>
              <p:cNvPr id="185388" name="Picture 24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704"/>
              <a:stretch>
                <a:fillRect/>
              </a:stretch>
            </p:blipFill>
            <p:spPr bwMode="auto">
              <a:xfrm>
                <a:off x="1246" y="3360"/>
                <a:ext cx="1069" cy="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5389" name="テキスト ボックス 71"/>
              <p:cNvSpPr txBox="1">
                <a:spLocks noChangeArrowheads="1"/>
              </p:cNvSpPr>
              <p:nvPr/>
            </p:nvSpPr>
            <p:spPr bwMode="auto">
              <a:xfrm>
                <a:off x="1225" y="4087"/>
                <a:ext cx="1160" cy="1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ctr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Helvetica" pitchFamily="34" charset="0"/>
                    <a:ea typeface="HG明朝B" pitchFamily="17" charset="-128"/>
                    <a:cs typeface="+mn-cs"/>
                  </a:rPr>
                  <a:t>Kaonic nucleus</a:t>
                </a:r>
                <a:endParaRPr kumimoji="1" lang="en-US" altLang="ja-JP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 pitchFamily="18" charset="0"/>
                  <a:ea typeface="HG明朝B" pitchFamily="17" charset="-128"/>
                  <a:cs typeface="+mn-cs"/>
                </a:endParaRPr>
              </a:p>
            </p:txBody>
          </p:sp>
          <p:sp>
            <p:nvSpPr>
              <p:cNvPr id="185390" name="テキスト ボックス 74"/>
              <p:cNvSpPr txBox="1">
                <a:spLocks noChangeArrowheads="1"/>
              </p:cNvSpPr>
              <p:nvPr/>
            </p:nvSpPr>
            <p:spPr bwMode="auto">
              <a:xfrm>
                <a:off x="309" y="4089"/>
                <a:ext cx="743" cy="1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Helvetica" pitchFamily="34" charset="0"/>
                    <a:ea typeface="HG明朝B" pitchFamily="17" charset="-128"/>
                    <a:cs typeface="+mn-cs"/>
                  </a:rPr>
                  <a:t>Kaonic atom</a:t>
                </a:r>
                <a:endParaRPr kumimoji="1" lang="en-US" altLang="ja-JP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orgia" pitchFamily="18" charset="0"/>
                  <a:ea typeface="HG明朝B" pitchFamily="17" charset="-128"/>
                  <a:cs typeface="+mn-cs"/>
                </a:endParaRPr>
              </a:p>
            </p:txBody>
          </p:sp>
          <p:sp>
            <p:nvSpPr>
              <p:cNvPr id="327" name="正方形/長方形 326"/>
              <p:cNvSpPr/>
              <p:nvPr/>
            </p:nvSpPr>
            <p:spPr>
              <a:xfrm>
                <a:off x="97" y="3238"/>
                <a:ext cx="1179" cy="87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328" name="Oval 1"/>
              <p:cNvSpPr>
                <a:spLocks/>
              </p:cNvSpPr>
              <p:nvPr/>
            </p:nvSpPr>
            <p:spPr bwMode="auto">
              <a:xfrm>
                <a:off x="350" y="3635"/>
                <a:ext cx="622" cy="27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82295" tIns="41148" rIns="82295" bIns="41148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329" name="Oval 2"/>
              <p:cNvSpPr>
                <a:spLocks/>
              </p:cNvSpPr>
              <p:nvPr/>
            </p:nvSpPr>
            <p:spPr bwMode="auto">
              <a:xfrm>
                <a:off x="288" y="3607"/>
                <a:ext cx="747" cy="32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82295" tIns="41148" rIns="82295" bIns="41148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330" name="Oval 3"/>
              <p:cNvSpPr>
                <a:spLocks/>
              </p:cNvSpPr>
              <p:nvPr/>
            </p:nvSpPr>
            <p:spPr bwMode="auto">
              <a:xfrm>
                <a:off x="228" y="3581"/>
                <a:ext cx="871" cy="38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82295" tIns="41148" rIns="82295" bIns="41148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331" name="Oval 4"/>
              <p:cNvSpPr>
                <a:spLocks/>
              </p:cNvSpPr>
              <p:nvPr/>
            </p:nvSpPr>
            <p:spPr bwMode="auto">
              <a:xfrm>
                <a:off x="415" y="3661"/>
                <a:ext cx="498" cy="219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lIns="82295" tIns="41148" rIns="82295" bIns="41148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332" name="Oval 6"/>
              <p:cNvSpPr>
                <a:spLocks/>
              </p:cNvSpPr>
              <p:nvPr/>
            </p:nvSpPr>
            <p:spPr bwMode="auto">
              <a:xfrm>
                <a:off x="435" y="3674"/>
                <a:ext cx="460" cy="19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82295" tIns="41148" rIns="82295" bIns="41148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grpSp>
            <p:nvGrpSpPr>
              <p:cNvPr id="185397" name="Group 11"/>
              <p:cNvGrpSpPr>
                <a:grpSpLocks/>
              </p:cNvGrpSpPr>
              <p:nvPr/>
            </p:nvGrpSpPr>
            <p:grpSpPr bwMode="auto">
              <a:xfrm>
                <a:off x="599" y="3695"/>
                <a:ext cx="133" cy="152"/>
                <a:chOff x="0" y="0"/>
                <a:chExt cx="429" cy="472"/>
              </a:xfrm>
            </p:grpSpPr>
            <p:sp>
              <p:nvSpPr>
                <p:cNvPr id="340" name="Oval 12"/>
                <p:cNvSpPr>
                  <a:spLocks/>
                </p:cNvSpPr>
                <p:nvPr/>
              </p:nvSpPr>
              <p:spPr bwMode="auto">
                <a:xfrm>
                  <a:off x="0" y="81"/>
                  <a:ext cx="287" cy="28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2800FF"/>
                    </a:gs>
                  </a:gsLst>
                  <a:lin ang="3480000" scaled="1"/>
                </a:gradFill>
                <a:ln w="2540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sp>
              <p:nvSpPr>
                <p:cNvPr id="341" name="Oval 13"/>
                <p:cNvSpPr>
                  <a:spLocks/>
                </p:cNvSpPr>
                <p:nvPr/>
              </p:nvSpPr>
              <p:spPr bwMode="auto">
                <a:xfrm>
                  <a:off x="145" y="0"/>
                  <a:ext cx="284" cy="28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FF7B00"/>
                    </a:gs>
                  </a:gsLst>
                  <a:lin ang="3480000" scaled="1"/>
                </a:gradFill>
                <a:ln w="2540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  <p:sp>
              <p:nvSpPr>
                <p:cNvPr id="342" name="Oval 14"/>
                <p:cNvSpPr>
                  <a:spLocks/>
                </p:cNvSpPr>
                <p:nvPr/>
              </p:nvSpPr>
              <p:spPr bwMode="auto">
                <a:xfrm>
                  <a:off x="145" y="183"/>
                  <a:ext cx="284" cy="28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FF7B00"/>
                    </a:gs>
                  </a:gsLst>
                  <a:lin ang="3480000" scaled="1"/>
                </a:gradFill>
                <a:ln w="2540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238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</p:grpSp>
          <p:sp>
            <p:nvSpPr>
              <p:cNvPr id="334" name="Line 16"/>
              <p:cNvSpPr>
                <a:spLocks noChangeShapeType="1"/>
              </p:cNvSpPr>
              <p:nvPr/>
            </p:nvSpPr>
            <p:spPr bwMode="auto">
              <a:xfrm rot="10800000" flipH="1">
                <a:off x="243" y="3492"/>
                <a:ext cx="257" cy="22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stealth" w="med" len="med"/>
                <a:tailEnd/>
              </a:ln>
            </p:spPr>
            <p:txBody>
              <a:bodyPr lIns="82295" tIns="41148" rIns="82295" bIns="41148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335" name="AutoShape 18"/>
              <p:cNvSpPr>
                <a:spLocks/>
              </p:cNvSpPr>
              <p:nvPr/>
            </p:nvSpPr>
            <p:spPr bwMode="auto">
              <a:xfrm rot="3547513">
                <a:off x="247" y="3693"/>
                <a:ext cx="31" cy="299"/>
              </a:xfrm>
              <a:custGeom>
                <a:avLst/>
                <a:gdLst>
                  <a:gd name="T0" fmla="*/ 0 w 20817"/>
                  <a:gd name="T1" fmla="*/ 0 h 21595"/>
                  <a:gd name="T2" fmla="*/ 20817 w 20817"/>
                  <a:gd name="T3" fmla="*/ 21595 h 21595"/>
                </a:gdLst>
                <a:ahLst/>
                <a:cxnLst/>
                <a:rect l="T0" t="T1" r="T2" b="T3"/>
                <a:pathLst>
                  <a:path w="20817" h="21595">
                    <a:moveTo>
                      <a:pt x="1125" y="1"/>
                    </a:moveTo>
                    <a:cubicBezTo>
                      <a:pt x="4329" y="267"/>
                      <a:pt x="20582" y="551"/>
                      <a:pt x="20351" y="1599"/>
                    </a:cubicBezTo>
                    <a:cubicBezTo>
                      <a:pt x="20121" y="2648"/>
                      <a:pt x="35" y="2877"/>
                      <a:pt x="245" y="4002"/>
                    </a:cubicBezTo>
                    <a:cubicBezTo>
                      <a:pt x="456" y="5127"/>
                      <a:pt x="21122" y="4996"/>
                      <a:pt x="21189" y="6084"/>
                    </a:cubicBezTo>
                    <a:cubicBezTo>
                      <a:pt x="21256" y="7173"/>
                      <a:pt x="740" y="7031"/>
                      <a:pt x="495" y="8072"/>
                    </a:cubicBezTo>
                    <a:cubicBezTo>
                      <a:pt x="250" y="9114"/>
                      <a:pt x="20233" y="8832"/>
                      <a:pt x="20297" y="9878"/>
                    </a:cubicBezTo>
                    <a:cubicBezTo>
                      <a:pt x="20361" y="10925"/>
                      <a:pt x="818" y="11015"/>
                      <a:pt x="741" y="12074"/>
                    </a:cubicBezTo>
                    <a:cubicBezTo>
                      <a:pt x="664" y="13133"/>
                      <a:pt x="19930" y="13066"/>
                      <a:pt x="19993" y="14087"/>
                    </a:cubicBezTo>
                    <a:cubicBezTo>
                      <a:pt x="20055" y="15107"/>
                      <a:pt x="919" y="14979"/>
                      <a:pt x="983" y="16007"/>
                    </a:cubicBezTo>
                    <a:cubicBezTo>
                      <a:pt x="1046" y="17035"/>
                      <a:pt x="20025" y="17111"/>
                      <a:pt x="20239" y="18088"/>
                    </a:cubicBezTo>
                    <a:cubicBezTo>
                      <a:pt x="20452" y="19066"/>
                      <a:pt x="3875" y="18802"/>
                      <a:pt x="1765" y="19595"/>
                    </a:cubicBezTo>
                    <a:cubicBezTo>
                      <a:pt x="-344" y="20387"/>
                      <a:pt x="9369" y="21267"/>
                      <a:pt x="10890" y="21601"/>
                    </a:cubicBezTo>
                  </a:path>
                </a:pathLst>
              </a:custGeom>
              <a:noFill/>
              <a:ln w="25400">
                <a:solidFill>
                  <a:srgbClr val="FF0000"/>
                </a:solidFill>
                <a:miter lim="800000"/>
                <a:headEnd/>
                <a:tailEnd type="stealth" w="med" len="med"/>
              </a:ln>
            </p:spPr>
            <p:txBody>
              <a:bodyPr lIns="82295" tIns="41148" rIns="82295" bIns="41148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85400" name="Rectangle 19"/>
              <p:cNvSpPr>
                <a:spLocks/>
              </p:cNvSpPr>
              <p:nvPr/>
            </p:nvSpPr>
            <p:spPr bwMode="auto">
              <a:xfrm>
                <a:off x="196" y="3869"/>
                <a:ext cx="36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ＭＳ ゴシック" pitchFamily="49" charset="-128"/>
                    <a:ea typeface="ＭＳ ゴシック" pitchFamily="49" charset="-128"/>
                    <a:cs typeface="+mn-cs"/>
                    <a:sym typeface="ＭＳ ゴシック" pitchFamily="49" charset="-128"/>
                  </a:rPr>
                  <a:t>Ｘ</a:t>
                </a:r>
                <a:r>
                  <a:rPr kumimoji="1" lang="en-US" altLang="ja-JP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ＭＳ ゴシック" pitchFamily="49" charset="-128"/>
                    <a:ea typeface="ＭＳ ゴシック" pitchFamily="49" charset="-128"/>
                    <a:cs typeface="+mn-cs"/>
                    <a:sym typeface="ＭＳ ゴシック" pitchFamily="49" charset="-128"/>
                  </a:rPr>
                  <a:t>ray</a:t>
                </a:r>
              </a:p>
            </p:txBody>
          </p:sp>
          <p:sp>
            <p:nvSpPr>
              <p:cNvPr id="337" name="Oval 23"/>
              <p:cNvSpPr>
                <a:spLocks/>
              </p:cNvSpPr>
              <p:nvPr/>
            </p:nvSpPr>
            <p:spPr bwMode="auto">
              <a:xfrm>
                <a:off x="467" y="3806"/>
                <a:ext cx="52" cy="54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0C8400"/>
                  </a:gs>
                </a:gsLst>
                <a:lin ang="3480000" scaled="1"/>
              </a:gradFill>
              <a:ln w="25400">
                <a:noFill/>
                <a:round/>
                <a:headEnd/>
                <a:tailEnd/>
              </a:ln>
            </p:spPr>
            <p:txBody>
              <a:bodyPr lIns="82295" tIns="41148" rIns="82295" bIns="41148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338" name="AutoShape 24"/>
              <p:cNvSpPr>
                <a:spLocks/>
              </p:cNvSpPr>
              <p:nvPr/>
            </p:nvSpPr>
            <p:spPr bwMode="auto">
              <a:xfrm rot="-1225082">
                <a:off x="485" y="3789"/>
                <a:ext cx="181" cy="21"/>
              </a:xfrm>
              <a:prstGeom prst="roundRect">
                <a:avLst>
                  <a:gd name="adj" fmla="val 50000"/>
                </a:avLst>
              </a:prstGeom>
              <a:solidFill>
                <a:srgbClr val="FF0000">
                  <a:alpha val="49803"/>
                </a:srgbClr>
              </a:solidFill>
              <a:ln w="25400">
                <a:noFill/>
                <a:round/>
                <a:headEnd/>
                <a:tailEnd/>
              </a:ln>
            </p:spPr>
            <p:txBody>
              <a:bodyPr lIns="82295" tIns="41148" rIns="82295" bIns="41148"/>
              <a:lstStyle/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85403" name="Rectangle 237"/>
              <p:cNvSpPr>
                <a:spLocks noChangeArrowheads="1"/>
              </p:cNvSpPr>
              <p:nvPr/>
            </p:nvSpPr>
            <p:spPr bwMode="auto">
              <a:xfrm>
                <a:off x="733" y="3689"/>
                <a:ext cx="11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ＭＳ Ｐゴシック" pitchFamily="50" charset="-128"/>
                  <a:cs typeface="+mn-cs"/>
                </a:endParaRPr>
              </a:p>
            </p:txBody>
          </p:sp>
        </p:grpSp>
        <p:sp>
          <p:nvSpPr>
            <p:cNvPr id="185386" name="Rectangle 15"/>
            <p:cNvSpPr>
              <a:spLocks/>
            </p:cNvSpPr>
            <p:nvPr/>
          </p:nvSpPr>
          <p:spPr bwMode="auto">
            <a:xfrm>
              <a:off x="522" y="3361"/>
              <a:ext cx="197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ゴシック" pitchFamily="49" charset="-128"/>
                  <a:ea typeface="ＭＳ ゴシック" pitchFamily="49" charset="-128"/>
                  <a:cs typeface="+mn-cs"/>
                  <a:sym typeface="ＭＳ ゴシック" pitchFamily="49" charset="-128"/>
                </a:rPr>
                <a:t>Ｋ</a:t>
              </a:r>
              <a:r>
                <a:rPr kumimoji="1" lang="ja-JP" altLang="en-US" sz="1800" b="0" i="0" u="none" strike="noStrike" kern="1200" cap="none" spc="0" normalizeH="0" baseline="32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ゴシック" pitchFamily="49" charset="-128"/>
                  <a:ea typeface="ＭＳ ゴシック" pitchFamily="49" charset="-128"/>
                  <a:cs typeface="+mn-cs"/>
                  <a:sym typeface="ＭＳ ゴシック" pitchFamily="49" charset="-128"/>
                </a:rPr>
                <a:t>−</a:t>
              </a: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itchFamily="49" charset="-128"/>
                <a:ea typeface="ＭＳ ゴシック" pitchFamily="49" charset="-128"/>
                <a:cs typeface="+mn-cs"/>
                <a:sym typeface="ＭＳ ゴシック" pitchFamily="49" charset="-128"/>
              </a:endParaRPr>
            </a:p>
          </p:txBody>
        </p:sp>
        <p:sp>
          <p:nvSpPr>
            <p:cNvPr id="323" name="Oval 17"/>
            <p:cNvSpPr>
              <a:spLocks/>
            </p:cNvSpPr>
            <p:nvPr/>
          </p:nvSpPr>
          <p:spPr bwMode="auto">
            <a:xfrm>
              <a:off x="460" y="3473"/>
              <a:ext cx="52" cy="5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C8400"/>
                </a:gs>
              </a:gsLst>
              <a:lin ang="3480000" scaled="1"/>
            </a:gradFill>
            <a:ln w="25400">
              <a:noFill/>
              <a:round/>
              <a:headEnd/>
              <a:tailEnd/>
            </a:ln>
          </p:spPr>
          <p:txBody>
            <a:bodyPr lIns="82295" tIns="41148" rIns="82295" bIns="41148"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185365" name="Group 264"/>
          <p:cNvGrpSpPr>
            <a:grpSpLocks/>
          </p:cNvGrpSpPr>
          <p:nvPr/>
        </p:nvGrpSpPr>
        <p:grpSpPr bwMode="auto">
          <a:xfrm>
            <a:off x="12700" y="3490913"/>
            <a:ext cx="2814638" cy="1831975"/>
            <a:chOff x="8" y="2199"/>
            <a:chExt cx="1773" cy="1154"/>
          </a:xfrm>
        </p:grpSpPr>
        <p:sp>
          <p:nvSpPr>
            <p:cNvPr id="185376" name="Line 246"/>
            <p:cNvSpPr>
              <a:spLocks noChangeShapeType="1"/>
            </p:cNvSpPr>
            <p:nvPr/>
          </p:nvSpPr>
          <p:spPr bwMode="auto">
            <a:xfrm flipV="1">
              <a:off x="1048" y="2349"/>
              <a:ext cx="733" cy="195"/>
            </a:xfrm>
            <a:prstGeom prst="line">
              <a:avLst/>
            </a:prstGeom>
            <a:noFill/>
            <a:ln w="28575">
              <a:solidFill>
                <a:srgbClr val="FC0128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377" name="正方形/長方形 132"/>
            <p:cNvSpPr>
              <a:spLocks noChangeArrowheads="1"/>
            </p:cNvSpPr>
            <p:nvPr/>
          </p:nvSpPr>
          <p:spPr bwMode="auto">
            <a:xfrm>
              <a:off x="24" y="2199"/>
              <a:ext cx="1028" cy="115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lvetica" pitchFamily="34" charset="0"/>
                <a:ea typeface="ＭＳ Ｐゴシック" pitchFamily="50" charset="-128"/>
                <a:cs typeface="+mn-cs"/>
              </a:endParaRPr>
            </a:p>
          </p:txBody>
        </p:sp>
        <p:pic>
          <p:nvPicPr>
            <p:cNvPr id="185378" name="Picture 28" descr="原子核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" y="2254"/>
              <a:ext cx="787" cy="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5379" name="Group 29"/>
            <p:cNvGrpSpPr>
              <a:grpSpLocks/>
            </p:cNvGrpSpPr>
            <p:nvPr/>
          </p:nvGrpSpPr>
          <p:grpSpPr bwMode="auto">
            <a:xfrm>
              <a:off x="527" y="2544"/>
              <a:ext cx="171" cy="166"/>
              <a:chOff x="1426" y="2134"/>
              <a:chExt cx="124" cy="120"/>
            </a:xfrm>
          </p:grpSpPr>
          <p:sp>
            <p:nvSpPr>
              <p:cNvPr id="185383" name="Oval 30"/>
              <p:cNvSpPr>
                <a:spLocks noChangeArrowheads="1"/>
              </p:cNvSpPr>
              <p:nvPr/>
            </p:nvSpPr>
            <p:spPr bwMode="auto">
              <a:xfrm>
                <a:off x="1426" y="2134"/>
                <a:ext cx="124" cy="12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ＭＳ Ｐゴシック" pitchFamily="50" charset="-128"/>
                  <a:cs typeface="+mn-cs"/>
                </a:endParaRPr>
              </a:p>
            </p:txBody>
          </p:sp>
          <p:sp>
            <p:nvSpPr>
              <p:cNvPr id="185384" name="Oval 31"/>
              <p:cNvSpPr>
                <a:spLocks noChangeArrowheads="1"/>
              </p:cNvSpPr>
              <p:nvPr/>
            </p:nvSpPr>
            <p:spPr bwMode="auto">
              <a:xfrm>
                <a:off x="1431" y="2136"/>
                <a:ext cx="116" cy="114"/>
              </a:xfrm>
              <a:prstGeom prst="ellipse">
                <a:avLst/>
              </a:prstGeom>
              <a:gradFill rotWithShape="1">
                <a:gsLst>
                  <a:gs pos="0">
                    <a:srgbClr val="00CC00">
                      <a:alpha val="0"/>
                    </a:srgbClr>
                  </a:gs>
                  <a:gs pos="100000">
                    <a:srgbClr val="005E00">
                      <a:alpha val="67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ＭＳ Ｐゴシック" pitchFamily="50" charset="-128"/>
                  <a:cs typeface="+mn-cs"/>
                </a:endParaRPr>
              </a:p>
            </p:txBody>
          </p:sp>
        </p:grpSp>
        <p:sp>
          <p:nvSpPr>
            <p:cNvPr id="185380" name="Rectangle 32"/>
            <p:cNvSpPr>
              <a:spLocks noChangeArrowheads="1"/>
            </p:cNvSpPr>
            <p:nvPr/>
          </p:nvSpPr>
          <p:spPr bwMode="auto">
            <a:xfrm>
              <a:off x="117" y="2946"/>
              <a:ext cx="874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ctr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HGSｺﾞｼｯｸE" pitchFamily="50" charset="-128"/>
                  <a:cs typeface="+mn-cs"/>
                </a:rPr>
                <a:t>Implantation of</a:t>
              </a:r>
            </a:p>
            <a:p>
              <a:pPr marL="0" marR="0" lvl="0" indent="0" algn="ctr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HGSｺﾞｼｯｸE" pitchFamily="50" charset="-128"/>
                  <a:cs typeface="+mn-cs"/>
                </a:rPr>
                <a:t>Kaon and the </a:t>
              </a:r>
            </a:p>
            <a:p>
              <a:pPr marL="0" marR="0" lvl="0" indent="0" algn="ctr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Helvetica" pitchFamily="34" charset="0"/>
                  <a:ea typeface="HGSｺﾞｼｯｸE" pitchFamily="50" charset="-128"/>
                  <a:cs typeface="+mn-cs"/>
                </a:rPr>
                <a:t>nuclear shrinkage</a:t>
              </a:r>
              <a:endParaRPr kumimoji="1" lang="en-US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85381" name="Line 33"/>
            <p:cNvSpPr>
              <a:spLocks noChangeShapeType="1"/>
            </p:cNvSpPr>
            <p:nvPr/>
          </p:nvSpPr>
          <p:spPr bwMode="auto">
            <a:xfrm rot="20510912" flipV="1">
              <a:off x="317" y="2704"/>
              <a:ext cx="293" cy="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382" name="正方形/長方形 139"/>
            <p:cNvSpPr>
              <a:spLocks noChangeArrowheads="1"/>
            </p:cNvSpPr>
            <p:nvPr/>
          </p:nvSpPr>
          <p:spPr bwMode="auto">
            <a:xfrm>
              <a:off x="8" y="2790"/>
              <a:ext cx="56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Helvetica" pitchFamily="34" charset="0"/>
                  <a:ea typeface="HGP明朝E" pitchFamily="18" charset="-128"/>
                  <a:cs typeface="+mn-cs"/>
                </a:rPr>
                <a:t>K meson</a:t>
              </a:r>
            </a:p>
          </p:txBody>
        </p:sp>
      </p:grpSp>
      <p:sp>
        <p:nvSpPr>
          <p:cNvPr id="185366" name="Line 142"/>
          <p:cNvSpPr>
            <a:spLocks noChangeShapeType="1"/>
          </p:cNvSpPr>
          <p:nvPr/>
        </p:nvSpPr>
        <p:spPr bwMode="auto">
          <a:xfrm flipV="1">
            <a:off x="4140200" y="4005263"/>
            <a:ext cx="3168650" cy="1223962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118" tIns="45559" rIns="91118" bIns="45559"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85367" name="Text Box 143"/>
          <p:cNvSpPr txBox="1">
            <a:spLocks noChangeArrowheads="1"/>
          </p:cNvSpPr>
          <p:nvPr/>
        </p:nvSpPr>
        <p:spPr bwMode="auto">
          <a:xfrm>
            <a:off x="5037138" y="2117725"/>
            <a:ext cx="7381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Arial" pitchFamily="34" charset="0"/>
              </a:rPr>
              <a:t>E19</a:t>
            </a:r>
          </a:p>
        </p:txBody>
      </p:sp>
      <p:sp>
        <p:nvSpPr>
          <p:cNvPr id="185368" name="Text Box 144"/>
          <p:cNvSpPr txBox="1">
            <a:spLocks noChangeArrowheads="1"/>
          </p:cNvSpPr>
          <p:nvPr/>
        </p:nvSpPr>
        <p:spPr bwMode="auto">
          <a:xfrm>
            <a:off x="1138238" y="6221414"/>
            <a:ext cx="7381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Arial" pitchFamily="34" charset="0"/>
              </a:rPr>
              <a:t>E17</a:t>
            </a:r>
          </a:p>
        </p:txBody>
      </p:sp>
      <p:sp>
        <p:nvSpPr>
          <p:cNvPr id="185369" name="Text Box 145"/>
          <p:cNvSpPr txBox="1">
            <a:spLocks noChangeArrowheads="1"/>
          </p:cNvSpPr>
          <p:nvPr/>
        </p:nvSpPr>
        <p:spPr bwMode="auto">
          <a:xfrm>
            <a:off x="7375526" y="3346450"/>
            <a:ext cx="738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18" tIns="45559" rIns="91118" bIns="45559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Arial" pitchFamily="34" charset="0"/>
              </a:rPr>
              <a:t>E14</a:t>
            </a:r>
          </a:p>
        </p:txBody>
      </p:sp>
      <p:grpSp>
        <p:nvGrpSpPr>
          <p:cNvPr id="185370" name="グループ化 139"/>
          <p:cNvGrpSpPr>
            <a:grpSpLocks/>
          </p:cNvGrpSpPr>
          <p:nvPr/>
        </p:nvGrpSpPr>
        <p:grpSpPr bwMode="auto">
          <a:xfrm>
            <a:off x="5907088" y="1347788"/>
            <a:ext cx="2692400" cy="3402012"/>
            <a:chOff x="5907087" y="1347788"/>
            <a:chExt cx="2692401" cy="3402011"/>
          </a:xfrm>
        </p:grpSpPr>
        <p:grpSp>
          <p:nvGrpSpPr>
            <p:cNvPr id="185371" name="Group 259"/>
            <p:cNvGrpSpPr>
              <a:grpSpLocks/>
            </p:cNvGrpSpPr>
            <p:nvPr/>
          </p:nvGrpSpPr>
          <p:grpSpPr bwMode="auto">
            <a:xfrm>
              <a:off x="6088063" y="1347788"/>
              <a:ext cx="2511425" cy="1011238"/>
              <a:chOff x="3852" y="831"/>
              <a:chExt cx="1582" cy="637"/>
            </a:xfrm>
          </p:grpSpPr>
          <p:sp>
            <p:nvSpPr>
              <p:cNvPr id="185374" name="正方形/長方形 138"/>
              <p:cNvSpPr>
                <a:spLocks noChangeArrowheads="1"/>
              </p:cNvSpPr>
              <p:nvPr/>
            </p:nvSpPr>
            <p:spPr bwMode="auto">
              <a:xfrm>
                <a:off x="3852" y="831"/>
                <a:ext cx="1582" cy="637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2386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ja-JP" sz="1400" b="0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Helvetica" pitchFamily="34" charset="0"/>
                  <a:ea typeface="HG明朝B" pitchFamily="17" charset="-128"/>
                  <a:cs typeface="+mn-cs"/>
                </a:endParaRPr>
              </a:p>
            </p:txBody>
          </p:sp>
          <p:pic>
            <p:nvPicPr>
              <p:cNvPr id="185375" name="Picture 3" descr=" Fig_0.jpg                                                      001A0811Macintosh HD                   BF291D49: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429" t="43462" r="30714" b="33292"/>
              <a:stretch>
                <a:fillRect/>
              </a:stretch>
            </p:blipFill>
            <p:spPr bwMode="auto">
              <a:xfrm>
                <a:off x="3956" y="840"/>
                <a:ext cx="1415" cy="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5372" name="Line 262"/>
            <p:cNvSpPr>
              <a:spLocks noChangeShapeType="1"/>
            </p:cNvSpPr>
            <p:nvPr/>
          </p:nvSpPr>
          <p:spPr bwMode="auto">
            <a:xfrm flipH="1">
              <a:off x="5907087" y="2336801"/>
              <a:ext cx="1236664" cy="2412998"/>
            </a:xfrm>
            <a:prstGeom prst="line">
              <a:avLst/>
            </a:prstGeom>
            <a:noFill/>
            <a:ln w="28575">
              <a:solidFill>
                <a:srgbClr val="FC0128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373" name="Rectangle 263"/>
            <p:cNvSpPr>
              <a:spLocks noChangeArrowheads="1"/>
            </p:cNvSpPr>
            <p:nvPr/>
          </p:nvSpPr>
          <p:spPr bwMode="auto">
            <a:xfrm>
              <a:off x="6127751" y="1398588"/>
              <a:ext cx="776287" cy="45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Helvetica" pitchFamily="34" charset="0"/>
                  <a:ea typeface="HG明朝B" pitchFamily="17" charset="-128"/>
                  <a:cs typeface="+mn-cs"/>
                </a:rPr>
                <a:t>T-viola-</a:t>
              </a:r>
            </a:p>
            <a:p>
              <a:pPr marL="0" marR="0" lvl="0" indent="0" algn="l" defTabSz="912386" rtl="0" eaLnBrk="1" fontAlgn="auto" latinLnBrk="0" hangingPunct="1">
                <a:lnSpc>
                  <a:spcPct val="7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Helvetica" pitchFamily="34" charset="0"/>
                  <a:ea typeface="HG明朝B" pitchFamily="17" charset="-128"/>
                  <a:cs typeface="+mn-cs"/>
                </a:rPr>
                <a:t>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0422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droppedImage.pdf"/>
          <p:cNvPicPr>
            <a:picLocks noChangeAspect="1"/>
          </p:cNvPicPr>
          <p:nvPr/>
        </p:nvPicPr>
        <p:blipFill rotWithShape="1">
          <a:blip r:embed="rId3">
            <a:extLst/>
          </a:blip>
          <a:srcRect l="24737"/>
          <a:stretch/>
        </p:blipFill>
        <p:spPr>
          <a:xfrm>
            <a:off x="73891" y="791689"/>
            <a:ext cx="2901571" cy="2679727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xfrm>
            <a:off x="1619672" y="0"/>
            <a:ext cx="6732748" cy="604166"/>
          </a:xfrm>
          <a:prstGeom prst="rect">
            <a:avLst/>
          </a:prstGeom>
        </p:spPr>
        <p:txBody>
          <a:bodyPr/>
          <a:lstStyle/>
          <a:p>
            <a:r>
              <a:rPr sz="2400" b="1" dirty="0"/>
              <a:t>Japanese Activities </a:t>
            </a:r>
            <a:r>
              <a:rPr lang="en-US" sz="2400" b="1" dirty="0" smtClean="0"/>
              <a:t>at</a:t>
            </a:r>
            <a:r>
              <a:rPr sz="2400" b="1" dirty="0" smtClean="0"/>
              <a:t> </a:t>
            </a:r>
            <a:r>
              <a:rPr lang="en-US" sz="2400" b="1" dirty="0"/>
              <a:t>LHC/</a:t>
            </a:r>
            <a:r>
              <a:rPr sz="2400" b="1" dirty="0"/>
              <a:t>ATLAS</a:t>
            </a:r>
          </a:p>
        </p:txBody>
      </p:sp>
      <p:pic>
        <p:nvPicPr>
          <p:cNvPr id="138" name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21083" y="1160859"/>
            <a:ext cx="5593216" cy="3625453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6277570" y="4411266"/>
            <a:ext cx="714375" cy="428625"/>
          </a:xfrm>
          <a:prstGeom prst="ellipse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kumimoji="0" sz="281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  <a:sym typeface="Gill Sans"/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3723680" y="1080492"/>
            <a:ext cx="1026914" cy="428625"/>
          </a:xfrm>
          <a:prstGeom prst="ellipse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kumimoji="0" sz="281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  <a:sym typeface="Gill San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286375" y="4411266"/>
            <a:ext cx="955477" cy="428625"/>
          </a:xfrm>
          <a:prstGeom prst="ellipse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kumimoji="0" sz="281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  <a:sym typeface="Gill San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531691" y="4823910"/>
            <a:ext cx="540212" cy="353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28" b="0" i="0" u="none" strike="noStrike" kern="0" cap="none" spc="0" normalizeH="0" baseline="0" noProof="0">
                <a:ln>
                  <a:noFill/>
                </a:ln>
                <a:solidFill>
                  <a:srgbClr val="FF2600"/>
                </a:solidFill>
                <a:effectLst/>
                <a:uLnTx/>
                <a:uFillTx/>
                <a:latin typeface="ヒラギノ角ゴ Pro W3"/>
                <a:ea typeface="+mn-ea"/>
                <a:cs typeface="+mn-cs"/>
                <a:sym typeface="ヒラギノ角ゴ Pro W3"/>
              </a:rPr>
              <a:t>100%</a:t>
            </a:r>
          </a:p>
        </p:txBody>
      </p:sp>
      <p:sp>
        <p:nvSpPr>
          <p:cNvPr id="143" name="Shape 143"/>
          <p:cNvSpPr/>
          <p:nvPr/>
        </p:nvSpPr>
        <p:spPr>
          <a:xfrm>
            <a:off x="6401284" y="4823910"/>
            <a:ext cx="423194" cy="353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pPr marL="0" marR="0" lvl="0" indent="0" algn="ctr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28" b="0" i="0" u="none" strike="noStrike" kern="0" cap="none" spc="0" normalizeH="0" baseline="0" noProof="0">
                <a:ln>
                  <a:noFill/>
                </a:ln>
                <a:solidFill>
                  <a:srgbClr val="FF2600"/>
                </a:solidFill>
                <a:effectLst/>
                <a:uLnTx/>
                <a:uFillTx/>
                <a:latin typeface="ヒラギノ角ゴ Pro W3"/>
                <a:ea typeface="+mn-ea"/>
                <a:cs typeface="+mn-cs"/>
                <a:sym typeface="ヒラギノ角ゴ Pro W3"/>
              </a:rPr>
              <a:t>20%</a:t>
            </a:r>
          </a:p>
        </p:txBody>
      </p:sp>
      <p:pic>
        <p:nvPicPr>
          <p:cNvPr id="144" name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61172" y="4917757"/>
            <a:ext cx="1812727" cy="13776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108031" y="4746129"/>
            <a:ext cx="2009931" cy="1509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277070" y="1995094"/>
            <a:ext cx="1678781" cy="23231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図 146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848945" y="5710535"/>
            <a:ext cx="1893094" cy="598289"/>
          </a:xfrm>
          <a:prstGeom prst="rect">
            <a:avLst/>
          </a:prstGeom>
        </p:spPr>
      </p:pic>
      <p:pic>
        <p:nvPicPr>
          <p:cNvPr id="148" name="図 147"/>
          <p:cNvPicPr>
            <a:picLocks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25016" y="4276873"/>
            <a:ext cx="3455789" cy="1697535"/>
          </a:xfrm>
          <a:prstGeom prst="rect">
            <a:avLst/>
          </a:prstGeom>
        </p:spPr>
      </p:pic>
      <p:pic>
        <p:nvPicPr>
          <p:cNvPr id="149" name="図 148"/>
          <p:cNvPicPr>
            <a:picLocks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143125" y="6036469"/>
            <a:ext cx="1946672" cy="598289"/>
          </a:xfrm>
          <a:prstGeom prst="rect">
            <a:avLst/>
          </a:prstGeom>
        </p:spPr>
      </p:pic>
      <p:pic>
        <p:nvPicPr>
          <p:cNvPr id="150" name="droppedImage.pdf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7570534" y="3205758"/>
            <a:ext cx="1537748" cy="1143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図 150"/>
          <p:cNvPicPr>
            <a:picLocks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875816" y="3471416"/>
            <a:ext cx="2481289" cy="877342"/>
          </a:xfrm>
          <a:prstGeom prst="rect">
            <a:avLst/>
          </a:prstGeom>
        </p:spPr>
      </p:pic>
      <p:pic>
        <p:nvPicPr>
          <p:cNvPr id="153" name="図 152"/>
          <p:cNvPicPr>
            <a:picLocks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01306" y="2830775"/>
            <a:ext cx="1893094" cy="491134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1526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A004B2-1541-5046-B6F2-22AF56585712}" type="slidenum">
              <a:rPr kumimoji="1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8475" y="20730"/>
            <a:ext cx="6903701" cy="598078"/>
          </a:xfrm>
        </p:spPr>
        <p:txBody>
          <a:bodyPr>
            <a:noAutofit/>
          </a:bodyPr>
          <a:lstStyle/>
          <a:p>
            <a:r>
              <a:rPr lang="fr-CH" sz="2400" b="1" dirty="0" smtClean="0"/>
              <a:t>Contribution to HL-LHC</a:t>
            </a:r>
            <a:endParaRPr lang="en-GB" sz="2400" b="1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90" y="1457421"/>
            <a:ext cx="8748465" cy="242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07" y="4221088"/>
            <a:ext cx="5579293" cy="1942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4" descr="United States ic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630" y="2579424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4" descr="United States ic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905" y="2213664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4" descr="United States ic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86" y="4564782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6" descr="Japan icon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09" y="1953390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0" descr="France icon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342" y="4485015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4" descr="Italy icon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224" y="2044092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2" descr="Spain icon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904" y="2102619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8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190" y="2443980"/>
            <a:ext cx="433794" cy="43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8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223" y="2321415"/>
            <a:ext cx="433794" cy="43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8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619" y="2700146"/>
            <a:ext cx="433794" cy="43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8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220" y="4882696"/>
            <a:ext cx="433794" cy="43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2" descr="Spain icon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816" y="2425092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20414" y="4288480"/>
            <a:ext cx="3254065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Q1-Q3 : R&amp;D, Design, Prototypes and in-</a:t>
            </a:r>
            <a:r>
              <a:rPr kumimoji="0" lang="fr-CH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kind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D1 : R&amp;D, Design, Prototypes and in-</a:t>
            </a:r>
            <a:r>
              <a:rPr kumimoji="0" lang="fr-CH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kind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MCBX : Design and Prototype 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 Correctors: Design and Prototypes 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Q4 : Design and Prototype 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Picture 52" descr="United Kingdom icon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21" y="4640970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4" descr="Italy icon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03" y="4768452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92474" y="6227472"/>
            <a:ext cx="335855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CC : R&amp;D, Design and in-</a:t>
            </a:r>
            <a:r>
              <a:rPr kumimoji="0" lang="fr-CH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kind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87629" y="6227472"/>
            <a:ext cx="2432785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CC : R&amp;D and Design 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515350" y="3402722"/>
            <a:ext cx="704850" cy="4834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8000" rIns="36000" bIns="18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ATLAS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CMS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12322" y="1627340"/>
            <a:ext cx="4967656" cy="4853456"/>
          </a:xfrm>
          <a:prstGeom prst="rect">
            <a:avLst/>
          </a:prstGeom>
        </p:spPr>
      </p:pic>
      <p:pic>
        <p:nvPicPr>
          <p:cNvPr id="29" name="図 28" descr="IMG_1406.jpe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34" y="3497382"/>
            <a:ext cx="4208704" cy="3155594"/>
          </a:xfrm>
          <a:prstGeom prst="rect">
            <a:avLst/>
          </a:prstGeom>
        </p:spPr>
      </p:pic>
      <p:pic>
        <p:nvPicPr>
          <p:cNvPr id="30" name="IMG_3237.jpg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7016382" y="731838"/>
            <a:ext cx="2139031" cy="2852886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テキスト ボックス 30"/>
          <p:cNvSpPr txBox="1"/>
          <p:nvPr/>
        </p:nvSpPr>
        <p:spPr>
          <a:xfrm>
            <a:off x="145482" y="728700"/>
            <a:ext cx="637935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2m Model coil production and test at KEK 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857618" y="5589240"/>
            <a:ext cx="14036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2015 May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633335" y="6182449"/>
            <a:ext cx="14036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2016 Feb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740352" y="3128050"/>
            <a:ext cx="14036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2016 May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89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AutoShape 24"/>
          <p:cNvSpPr>
            <a:spLocks noChangeArrowheads="1"/>
          </p:cNvSpPr>
          <p:nvPr/>
        </p:nvSpPr>
        <p:spPr bwMode="auto">
          <a:xfrm>
            <a:off x="1814513" y="2206625"/>
            <a:ext cx="4732337" cy="2347913"/>
          </a:xfrm>
          <a:prstGeom prst="doubleWave">
            <a:avLst>
              <a:gd name="adj1" fmla="val 6500"/>
              <a:gd name="adj2" fmla="val 0"/>
            </a:avLst>
          </a:pr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73" name="AutoShape 25"/>
          <p:cNvSpPr>
            <a:spLocks noChangeArrowheads="1"/>
          </p:cNvSpPr>
          <p:nvPr/>
        </p:nvSpPr>
        <p:spPr bwMode="auto">
          <a:xfrm rot="395808">
            <a:off x="714375" y="2646363"/>
            <a:ext cx="8216900" cy="2879725"/>
          </a:xfrm>
          <a:prstGeom prst="doubleWave">
            <a:avLst>
              <a:gd name="adj1" fmla="val 6500"/>
              <a:gd name="adj2" fmla="val 0"/>
            </a:avLst>
          </a:pr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74" name="AutoShape 26"/>
          <p:cNvSpPr>
            <a:spLocks noChangeArrowheads="1"/>
          </p:cNvSpPr>
          <p:nvPr/>
        </p:nvSpPr>
        <p:spPr bwMode="auto">
          <a:xfrm rot="-209066">
            <a:off x="806450" y="2319338"/>
            <a:ext cx="8070850" cy="3367087"/>
          </a:xfrm>
          <a:prstGeom prst="doubleWave">
            <a:avLst>
              <a:gd name="adj1" fmla="val 6500"/>
              <a:gd name="adj2" fmla="val 0"/>
            </a:avLst>
          </a:pr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ja-JP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75" name="AutoShape 27"/>
          <p:cNvSpPr>
            <a:spLocks noChangeArrowheads="1"/>
          </p:cNvSpPr>
          <p:nvPr/>
        </p:nvSpPr>
        <p:spPr bwMode="auto">
          <a:xfrm rot="-489068">
            <a:off x="943347" y="2700291"/>
            <a:ext cx="7875587" cy="2722563"/>
          </a:xfrm>
          <a:prstGeom prst="doubleWave">
            <a:avLst>
              <a:gd name="adj1" fmla="val 6500"/>
              <a:gd name="adj2" fmla="val 0"/>
            </a:avLst>
          </a:pr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76" name="AutoShape 28"/>
          <p:cNvSpPr>
            <a:spLocks noChangeArrowheads="1"/>
          </p:cNvSpPr>
          <p:nvPr/>
        </p:nvSpPr>
        <p:spPr bwMode="auto">
          <a:xfrm rot="-773130">
            <a:off x="911225" y="2795588"/>
            <a:ext cx="7777163" cy="2203450"/>
          </a:xfrm>
          <a:prstGeom prst="doubleWave">
            <a:avLst>
              <a:gd name="adj1" fmla="val 6500"/>
              <a:gd name="adj2" fmla="val 0"/>
            </a:avLst>
          </a:pr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77" name="AutoShape 29"/>
          <p:cNvSpPr>
            <a:spLocks noChangeArrowheads="1"/>
          </p:cNvSpPr>
          <p:nvPr/>
        </p:nvSpPr>
        <p:spPr bwMode="auto">
          <a:xfrm rot="-1485430">
            <a:off x="1644650" y="2957513"/>
            <a:ext cx="6673850" cy="1398587"/>
          </a:xfrm>
          <a:prstGeom prst="doubleWave">
            <a:avLst>
              <a:gd name="adj1" fmla="val 6500"/>
              <a:gd name="adj2" fmla="val 0"/>
            </a:avLst>
          </a:pr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Interactive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Researches and  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Developments   </a:t>
            </a:r>
          </a:p>
        </p:txBody>
      </p:sp>
      <p:sp>
        <p:nvSpPr>
          <p:cNvPr id="205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683568" y="260648"/>
            <a:ext cx="7406640" cy="1356360"/>
          </a:xfrm>
        </p:spPr>
        <p:txBody>
          <a:bodyPr/>
          <a:lstStyle/>
          <a:p>
            <a:r>
              <a:rPr lang="en-US" altLang="ja-JP" dirty="0" smtClean="0"/>
              <a:t>Detector Technology Development</a:t>
            </a:r>
            <a:endParaRPr lang="en-US" altLang="ja-JP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527050" y="2976563"/>
            <a:ext cx="2016125" cy="658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Pixel </a:t>
            </a:r>
            <a:endParaRPr kumimoji="0" lang="en-US" altLang="ja-JP" sz="2400" b="0" i="0" u="none" strike="noStrike" kern="1200" cap="none" spc="0" normalizeH="0" baseline="0" noProof="0" dirty="0" smtClean="0">
              <a:ln>
                <a:noFill/>
              </a:ln>
              <a:solidFill>
                <a:srgbClr val="36AFCE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technology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7050" y="3695700"/>
            <a:ext cx="2016125" cy="6588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Symbol" panose="05050102010706020507" pitchFamily="18" charset="2"/>
                <a:ea typeface="游ゴシック" panose="020B0400000000000000" pitchFamily="50" charset="-128"/>
                <a:cs typeface="+mn-cs"/>
              </a:rPr>
              <a:t>M</a:t>
            </a:r>
            <a:r>
              <a:rPr kumimoji="0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PGD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27050" y="4414838"/>
            <a:ext cx="2016125" cy="658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Liquid TPC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27050" y="5135563"/>
            <a:ext cx="2016125" cy="660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S</a:t>
            </a:r>
            <a:r>
              <a:rPr kumimoji="0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ingle 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photon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sensoor</a:t>
            </a:r>
            <a:endParaRPr kumimoji="0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59" name="Oval 11"/>
          <p:cNvSpPr>
            <a:spLocks noChangeArrowheads="1"/>
          </p:cNvSpPr>
          <p:nvPr/>
        </p:nvSpPr>
        <p:spPr bwMode="auto">
          <a:xfrm>
            <a:off x="4247908" y="4661261"/>
            <a:ext cx="1584325" cy="5032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ymbol" panose="05050102010706020507" pitchFamily="18" charset="2"/>
                <a:ea typeface="游ゴシック" panose="020B0400000000000000" pitchFamily="50" charset="-128"/>
                <a:cs typeface="+mn-cs"/>
              </a:rPr>
              <a:t>m</a:t>
            </a:r>
            <a:r>
              <a:rPr kumimoji="0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-electronics</a:t>
            </a:r>
            <a:endParaRPr kumimoji="0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60" name="Oval 12"/>
          <p:cNvSpPr>
            <a:spLocks noChangeArrowheads="1"/>
          </p:cNvSpPr>
          <p:nvPr/>
        </p:nvSpPr>
        <p:spPr bwMode="auto">
          <a:xfrm>
            <a:off x="3131815" y="5301208"/>
            <a:ext cx="1800225" cy="504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ymbol" panose="05050102010706020507" pitchFamily="18" charset="2"/>
                <a:ea typeface="游ゴシック" panose="020B0400000000000000" pitchFamily="50" charset="-128"/>
                <a:cs typeface="+mn-cs"/>
              </a:rPr>
              <a:t>m</a:t>
            </a:r>
            <a:r>
              <a:rPr kumimoji="0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-lithography</a:t>
            </a:r>
            <a:endParaRPr kumimoji="0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527050" y="2257425"/>
            <a:ext cx="2016125" cy="6588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S.C. </a:t>
            </a:r>
            <a:r>
              <a:rPr kumimoji="0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6AFCE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device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62" name="Oval 14"/>
          <p:cNvSpPr>
            <a:spLocks noChangeArrowheads="1"/>
          </p:cNvSpPr>
          <p:nvPr/>
        </p:nvSpPr>
        <p:spPr bwMode="auto">
          <a:xfrm>
            <a:off x="4180681" y="2314571"/>
            <a:ext cx="1711279" cy="57467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1D9A78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Cryogenics</a:t>
            </a:r>
          </a:p>
        </p:txBody>
      </p:sp>
      <p:sp>
        <p:nvSpPr>
          <p:cNvPr id="2063" name="Oval 15"/>
          <p:cNvSpPr>
            <a:spLocks noChangeArrowheads="1"/>
          </p:cNvSpPr>
          <p:nvPr/>
        </p:nvSpPr>
        <p:spPr bwMode="auto">
          <a:xfrm>
            <a:off x="2454275" y="1806575"/>
            <a:ext cx="1943100" cy="7207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9A78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Nano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9A78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technology</a:t>
            </a:r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7504113" y="809625"/>
            <a:ext cx="1476375" cy="868363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SR/FEL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Xray</a:t>
            </a: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 </a:t>
            </a: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8BC145"/>
              </a:solidFill>
              <a:effectLst/>
              <a:uLnTx/>
              <a:uFillTx/>
              <a:latin typeface="Arial Narrow" panose="020B060602020203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67" name="AutoShape 19"/>
          <p:cNvSpPr>
            <a:spLocks noChangeArrowheads="1"/>
          </p:cNvSpPr>
          <p:nvPr/>
        </p:nvSpPr>
        <p:spPr bwMode="auto">
          <a:xfrm>
            <a:off x="7504113" y="2033588"/>
            <a:ext cx="1476375" cy="868362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Neutron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Science</a:t>
            </a: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8BC145"/>
              </a:solidFill>
              <a:effectLst/>
              <a:uLnTx/>
              <a:uFillTx/>
              <a:latin typeface="Arial Narrow" panose="020B060602020203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70" name="AutoShape 22"/>
          <p:cNvSpPr>
            <a:spLocks noChangeArrowheads="1"/>
          </p:cNvSpPr>
          <p:nvPr/>
        </p:nvSpPr>
        <p:spPr bwMode="auto">
          <a:xfrm>
            <a:off x="7504113" y="3257550"/>
            <a:ext cx="1476375" cy="868363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Liq</a:t>
            </a: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 TPC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DM / </a:t>
            </a: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Symbol" panose="05050102010706020507" pitchFamily="18" charset="2"/>
                <a:ea typeface="游ゴシック" panose="020B0400000000000000" pitchFamily="50" charset="-128"/>
                <a:cs typeface="+mn-cs"/>
              </a:rPr>
              <a:t>n</a:t>
            </a: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8BC145"/>
              </a:solidFill>
              <a:effectLst/>
              <a:uLnTx/>
              <a:uFillTx/>
              <a:latin typeface="Symbol" panose="05050102010706020507" pitchFamily="18" charset="2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71" name="AutoShape 23"/>
          <p:cNvSpPr>
            <a:spLocks noChangeArrowheads="1"/>
          </p:cNvSpPr>
          <p:nvPr/>
        </p:nvSpPr>
        <p:spPr bwMode="auto">
          <a:xfrm>
            <a:off x="7504113" y="4509120"/>
            <a:ext cx="1476375" cy="890400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CMB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FIR astronomy</a:t>
            </a: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8BC145"/>
              </a:solidFill>
              <a:effectLst/>
              <a:uLnTx/>
              <a:uFillTx/>
              <a:latin typeface="Arial Narrow" panose="020B060602020203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6210300" y="1420813"/>
            <a:ext cx="1476375" cy="868362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LHC</a:t>
            </a: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8BC145"/>
              </a:solidFill>
              <a:effectLst/>
              <a:uLnTx/>
              <a:uFillTx/>
              <a:latin typeface="Arial Narrow" panose="020B060602020203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68" name="AutoShape 20"/>
          <p:cNvSpPr>
            <a:spLocks noChangeArrowheads="1"/>
          </p:cNvSpPr>
          <p:nvPr/>
        </p:nvSpPr>
        <p:spPr bwMode="auto">
          <a:xfrm>
            <a:off x="6210300" y="2643188"/>
            <a:ext cx="1476375" cy="868362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Belle II</a:t>
            </a: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8BC145"/>
              </a:solidFill>
              <a:effectLst/>
              <a:uLnTx/>
              <a:uFillTx/>
              <a:latin typeface="Arial Narrow" panose="020B060602020203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69" name="AutoShape 21"/>
          <p:cNvSpPr>
            <a:spLocks noChangeArrowheads="1"/>
          </p:cNvSpPr>
          <p:nvPr/>
        </p:nvSpPr>
        <p:spPr bwMode="auto">
          <a:xfrm>
            <a:off x="6208713" y="3867150"/>
            <a:ext cx="1476375" cy="868363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ILC</a:t>
            </a: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8BC145"/>
              </a:solidFill>
              <a:effectLst/>
              <a:uLnTx/>
              <a:uFillTx/>
              <a:latin typeface="Arial Narrow" panose="020B060602020203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79" name="AutoShape 31"/>
          <p:cNvSpPr>
            <a:spLocks noChangeArrowheads="1"/>
          </p:cNvSpPr>
          <p:nvPr/>
        </p:nvSpPr>
        <p:spPr bwMode="auto">
          <a:xfrm>
            <a:off x="6267450" y="5187950"/>
            <a:ext cx="1476375" cy="868363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J-PARC</a:t>
            </a: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8BC145"/>
              </a:solidFill>
              <a:effectLst/>
              <a:uLnTx/>
              <a:uFillTx/>
              <a:latin typeface="Arial Narrow" panose="020B060602020203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80" name="Oval 32"/>
          <p:cNvSpPr>
            <a:spLocks noChangeArrowheads="1"/>
          </p:cNvSpPr>
          <p:nvPr/>
        </p:nvSpPr>
        <p:spPr bwMode="auto">
          <a:xfrm>
            <a:off x="2580575" y="2913161"/>
            <a:ext cx="1789188" cy="54032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1D9A78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Laser </a:t>
            </a: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392623" y="5733256"/>
            <a:ext cx="237917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Generic </a:t>
            </a:r>
            <a:r>
              <a:rPr kumimoji="0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detector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technologies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5557762" y="404664"/>
            <a:ext cx="36227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Pure </a:t>
            </a:r>
            <a:r>
              <a:rPr kumimoji="0" lang="en-US" altLang="ja-JP" sz="2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and Applied Sciences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a</a:t>
            </a:r>
            <a:r>
              <a:rPr kumimoji="0" lang="en-US" altLang="ja-JP" sz="2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nd more …</a:t>
            </a:r>
            <a:endParaRPr kumimoji="0" lang="en-US" altLang="ja-JP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0" name="AutoShape 23"/>
          <p:cNvSpPr>
            <a:spLocks noChangeArrowheads="1"/>
          </p:cNvSpPr>
          <p:nvPr/>
        </p:nvSpPr>
        <p:spPr bwMode="auto">
          <a:xfrm>
            <a:off x="7596336" y="5733256"/>
            <a:ext cx="1476375" cy="890400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Gamma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BC145"/>
                </a:solidFill>
                <a:effectLst/>
                <a:uLnTx/>
                <a:uFillTx/>
                <a:latin typeface="Arial Narrow" panose="020B0606020202030204" pitchFamily="34" charset="0"/>
                <a:ea typeface="游ゴシック" panose="020B0400000000000000" pitchFamily="50" charset="-128"/>
                <a:cs typeface="+mn-cs"/>
              </a:rPr>
              <a:t>camera</a:t>
            </a:r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592287" y="4683349"/>
            <a:ext cx="1414753" cy="504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DA</a:t>
            </a: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80549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FE116D-C1C0-4DEA-83A0-C26F13406AA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89" t="-51" r="8635" b="51"/>
          <a:stretch/>
        </p:blipFill>
        <p:spPr>
          <a:xfrm>
            <a:off x="-227028" y="12969"/>
            <a:ext cx="9360000" cy="6854526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2483768" y="-22091"/>
            <a:ext cx="3744416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6600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236" tIns="45619" rIns="91236" bIns="45619">
            <a:spAutoFit/>
          </a:bodyPr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 w="1905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ILC R&amp;D at KEK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899592" y="1967590"/>
            <a:ext cx="2304256" cy="2685546"/>
            <a:chOff x="2483768" y="2492896"/>
            <a:chExt cx="1755803" cy="2276872"/>
          </a:xfrm>
        </p:grpSpPr>
        <p:pic>
          <p:nvPicPr>
            <p:cNvPr id="6" name="Picture 28" descr="atf01H"/>
            <p:cNvPicPr>
              <a:picLocks noChangeAspect="1" noChangeArrowheads="1"/>
            </p:cNvPicPr>
            <p:nvPr/>
          </p:nvPicPr>
          <p:blipFill>
            <a:blip r:embed="rId4" cstate="print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2492896"/>
              <a:ext cx="1755803" cy="2276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正方形/長方形 6"/>
            <p:cNvSpPr/>
            <p:nvPr/>
          </p:nvSpPr>
          <p:spPr>
            <a:xfrm>
              <a:off x="2483768" y="2492896"/>
              <a:ext cx="1755803" cy="227687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6948264" y="-19024"/>
            <a:ext cx="2184709" cy="2799952"/>
            <a:chOff x="7153260" y="0"/>
            <a:chExt cx="1979712" cy="2780929"/>
          </a:xfrm>
        </p:grpSpPr>
        <p:pic>
          <p:nvPicPr>
            <p:cNvPr id="9" name="Picture 9" descr="20071011DiM-001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3260" y="0"/>
              <a:ext cx="1979712" cy="27809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正方形/長方形 9"/>
            <p:cNvSpPr/>
            <p:nvPr/>
          </p:nvSpPr>
          <p:spPr>
            <a:xfrm>
              <a:off x="7153260" y="25097"/>
              <a:ext cx="1979712" cy="27558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pic>
        <p:nvPicPr>
          <p:cNvPr id="13" name="図 12" descr="KEK#0-repair.tif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76" t="14184" r="18333" b="19326"/>
          <a:stretch/>
        </p:blipFill>
        <p:spPr>
          <a:xfrm>
            <a:off x="6804291" y="4517490"/>
            <a:ext cx="2019997" cy="237013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5177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400" b="1" dirty="0" smtClean="0"/>
              <a:t>1. Cost reduction in </a:t>
            </a:r>
            <a:r>
              <a:rPr lang="en-US" altLang="ja-JP" sz="2400" b="1" dirty="0" err="1" smtClean="0"/>
              <a:t>Nb</a:t>
            </a:r>
            <a:r>
              <a:rPr lang="en-US" altLang="ja-JP" sz="2400" b="1" dirty="0" smtClean="0"/>
              <a:t> material preparation</a:t>
            </a:r>
            <a:endParaRPr kumimoji="1" lang="ja-JP" altLang="en-US" sz="2400" b="1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33363" y="1156467"/>
            <a:ext cx="5159937" cy="1372000"/>
          </a:xfrm>
        </p:spPr>
        <p:txBody>
          <a:bodyPr>
            <a:normAutofit/>
          </a:bodyPr>
          <a:lstStyle/>
          <a:p>
            <a:r>
              <a:rPr lang="en-US" altLang="ja-JP" sz="2000" dirty="0" smtClean="0">
                <a:latin typeface="Calibri" pitchFamily="34" charset="0"/>
              </a:rPr>
              <a:t>Optimize </a:t>
            </a:r>
            <a:r>
              <a:rPr lang="en-US" altLang="ja-JP" sz="2000" dirty="0">
                <a:latin typeface="Calibri" pitchFamily="34" charset="0"/>
              </a:rPr>
              <a:t>the ingot purity with a lower residual resistivity ratio (RRR</a:t>
            </a:r>
            <a:r>
              <a:rPr lang="en-US" altLang="ja-JP" sz="2000" dirty="0" smtClean="0">
                <a:latin typeface="Calibri" pitchFamily="34" charset="0"/>
              </a:rPr>
              <a:t>).</a:t>
            </a:r>
          </a:p>
          <a:p>
            <a:r>
              <a:rPr lang="en-US" altLang="ja-JP" sz="2000" dirty="0">
                <a:latin typeface="Calibri" pitchFamily="34" charset="0"/>
              </a:rPr>
              <a:t>Simplify the manufacturing method such as forging, rolling, slicing and tube </a:t>
            </a:r>
            <a:r>
              <a:rPr lang="en-US" altLang="ja-JP" sz="2000" dirty="0" smtClean="0">
                <a:latin typeface="Calibri" pitchFamily="34" charset="0"/>
              </a:rPr>
              <a:t>forming.</a:t>
            </a:r>
            <a:endParaRPr lang="en-US" altLang="ja-JP" sz="2000" dirty="0">
              <a:latin typeface="Calibri" pitchFamily="34" charset="0"/>
            </a:endParaRPr>
          </a:p>
          <a:p>
            <a:pPr lvl="1"/>
            <a:endParaRPr lang="en-US" altLang="ja-JP" sz="1800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092363"/>
              </p:ext>
            </p:extLst>
          </p:nvPr>
        </p:nvGraphicFramePr>
        <p:xfrm>
          <a:off x="194449" y="3020610"/>
          <a:ext cx="7225097" cy="1541199"/>
        </p:xfrm>
        <a:graphic>
          <a:graphicData uri="http://schemas.openxmlformats.org/drawingml/2006/table">
            <a:tbl>
              <a:tblPr/>
              <a:tblGrid>
                <a:gridCol w="811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9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94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43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2016</a:t>
                      </a:r>
                      <a:endParaRPr kumimoji="1" lang="ja-JP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2017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2018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2019</a:t>
                      </a:r>
                      <a:endParaRPr kumimoji="1" lang="ja-JP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68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KEK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Masashi Yamanaka</a:t>
                      </a:r>
                      <a:endParaRPr kumimoji="1" lang="ja-JP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1172950" y="3563828"/>
            <a:ext cx="1859292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Feasibility study using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3-cell </a:t>
            </a: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cavities (ongoing)  </a:t>
            </a:r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8" name="直線矢印コネクタ 7"/>
          <p:cNvCxnSpPr>
            <a:cxnSpLocks noChangeShapeType="1"/>
          </p:cNvCxnSpPr>
          <p:nvPr/>
        </p:nvCxnSpPr>
        <p:spPr bwMode="auto">
          <a:xfrm>
            <a:off x="950700" y="3541285"/>
            <a:ext cx="3239294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線矢印コネクタ 8"/>
          <p:cNvCxnSpPr>
            <a:cxnSpLocks noChangeShapeType="1"/>
          </p:cNvCxnSpPr>
          <p:nvPr/>
        </p:nvCxnSpPr>
        <p:spPr bwMode="auto">
          <a:xfrm>
            <a:off x="4180470" y="3879597"/>
            <a:ext cx="811212" cy="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線矢印コネクタ 9"/>
          <p:cNvCxnSpPr>
            <a:cxnSpLocks noChangeShapeType="1"/>
          </p:cNvCxnSpPr>
          <p:nvPr/>
        </p:nvCxnSpPr>
        <p:spPr bwMode="auto">
          <a:xfrm>
            <a:off x="4894745" y="3878756"/>
            <a:ext cx="1368152" cy="7424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線矢印コネクタ 10"/>
          <p:cNvCxnSpPr>
            <a:cxnSpLocks noChangeShapeType="1"/>
          </p:cNvCxnSpPr>
          <p:nvPr/>
        </p:nvCxnSpPr>
        <p:spPr bwMode="auto">
          <a:xfrm flipV="1">
            <a:off x="6334905" y="3886181"/>
            <a:ext cx="1132483" cy="8383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テキスト ボックス 11"/>
          <p:cNvSpPr txBox="1"/>
          <p:nvPr/>
        </p:nvSpPr>
        <p:spPr>
          <a:xfrm>
            <a:off x="4047464" y="3949534"/>
            <a:ext cx="842962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Preparing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materials</a:t>
            </a:r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079811" y="3881299"/>
            <a:ext cx="1982787" cy="4937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Evaluation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(</a:t>
            </a:r>
            <a:r>
              <a:rPr kumimoji="1" lang="en-US" altLang="ja-JP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Vertical&amp;Horizontal</a:t>
            </a: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 tests)</a:t>
            </a:r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891323" y="3924134"/>
            <a:ext cx="1259682" cy="4921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Manufacture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8</a:t>
            </a:r>
            <a:r>
              <a:rPr kumimoji="1" lang="en-US" altLang="ja-JP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x9-cell </a:t>
            </a:r>
            <a:r>
              <a:rPr kumimoji="1" lang="en-US" altLang="ja-JP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cavities</a:t>
            </a:r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35" name="図 4" descr="CIMG050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087" y="4749434"/>
            <a:ext cx="2256837" cy="11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https://ilc.kek.jp/LCoffice/OfficeAdmin/Test/images/Yamanaka_CFF140509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30108" y="4771524"/>
            <a:ext cx="4694296" cy="113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/>
          <p:cNvSpPr txBox="1"/>
          <p:nvPr/>
        </p:nvSpPr>
        <p:spPr>
          <a:xfrm>
            <a:off x="2503334" y="6069564"/>
            <a:ext cx="2453620" cy="584775"/>
          </a:xfrm>
          <a:prstGeom prst="rect">
            <a:avLst/>
          </a:prstGeom>
          <a:noFill/>
          <a:ln w="12700" cmpd="sng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Low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RRR </a:t>
            </a: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tube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f</a:t>
            </a: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or stiffener and beam pipe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94449" y="6057292"/>
            <a:ext cx="1987826" cy="584775"/>
          </a:xfrm>
          <a:prstGeom prst="rect">
            <a:avLst/>
          </a:prstGeom>
          <a:noFill/>
          <a:ln w="12700" cmpd="sng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Medium</a:t>
            </a: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 </a:t>
            </a:r>
            <a:r>
              <a:rPr kumimoji="1" lang="ja-JP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 </a:t>
            </a: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or </a:t>
            </a: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High</a:t>
            </a: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 RRR sheet for cells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cxnSp>
        <p:nvCxnSpPr>
          <p:cNvPr id="40" name="直線矢印コネクタ 39"/>
          <p:cNvCxnSpPr>
            <a:cxnSpLocks noChangeShapeType="1"/>
          </p:cNvCxnSpPr>
          <p:nvPr/>
        </p:nvCxnSpPr>
        <p:spPr bwMode="auto">
          <a:xfrm flipV="1">
            <a:off x="1382683" y="5515122"/>
            <a:ext cx="972108" cy="492813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直線矢印コネクタ 41"/>
          <p:cNvCxnSpPr>
            <a:cxnSpLocks noChangeShapeType="1"/>
          </p:cNvCxnSpPr>
          <p:nvPr/>
        </p:nvCxnSpPr>
        <p:spPr bwMode="auto">
          <a:xfrm flipH="1" flipV="1">
            <a:off x="2963505" y="5561758"/>
            <a:ext cx="225883" cy="495534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直線矢印コネクタ 43"/>
          <p:cNvCxnSpPr>
            <a:cxnSpLocks noChangeShapeType="1"/>
          </p:cNvCxnSpPr>
          <p:nvPr/>
        </p:nvCxnSpPr>
        <p:spPr bwMode="auto">
          <a:xfrm flipH="1" flipV="1">
            <a:off x="3672032" y="5561758"/>
            <a:ext cx="150595" cy="495535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" name="テキスト ボックス 48"/>
          <p:cNvSpPr txBox="1"/>
          <p:nvPr/>
        </p:nvSpPr>
        <p:spPr>
          <a:xfrm>
            <a:off x="5472625" y="6057292"/>
            <a:ext cx="3116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Quality of </a:t>
            </a:r>
            <a:r>
              <a:rPr kumimoji="1" lang="en-US" altLang="ja-JP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Nb</a:t>
            </a: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for the end part will be optimized at this stage.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0" name="楕円 49"/>
          <p:cNvSpPr/>
          <p:nvPr/>
        </p:nvSpPr>
        <p:spPr>
          <a:xfrm>
            <a:off x="4369760" y="5054315"/>
            <a:ext cx="588170" cy="55069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51" name="直線矢印コネクタ 50"/>
          <p:cNvCxnSpPr>
            <a:cxnSpLocks noChangeShapeType="1"/>
          </p:cNvCxnSpPr>
          <p:nvPr/>
        </p:nvCxnSpPr>
        <p:spPr bwMode="auto">
          <a:xfrm flipH="1" flipV="1">
            <a:off x="4784774" y="5605009"/>
            <a:ext cx="708527" cy="690841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5" name="図 1" descr="IMGP15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8" t="25772" r="14352" b="20216"/>
          <a:stretch>
            <a:fillRect/>
          </a:stretch>
        </p:blipFill>
        <p:spPr bwMode="auto">
          <a:xfrm>
            <a:off x="7538547" y="2497691"/>
            <a:ext cx="1485857" cy="87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図 25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1147" y="1010397"/>
            <a:ext cx="1512168" cy="1152128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</p:pic>
      <p:pic>
        <p:nvPicPr>
          <p:cNvPr id="27" name="Picture 1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56253" y="1246197"/>
            <a:ext cx="1368151" cy="10801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右矢印 27"/>
          <p:cNvSpPr/>
          <p:nvPr/>
        </p:nvSpPr>
        <p:spPr>
          <a:xfrm>
            <a:off x="7313315" y="1586461"/>
            <a:ext cx="342938" cy="144627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9" name="右矢印 28"/>
          <p:cNvSpPr/>
          <p:nvPr/>
        </p:nvSpPr>
        <p:spPr>
          <a:xfrm rot="6649920">
            <a:off x="7894894" y="2242058"/>
            <a:ext cx="342938" cy="144627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25713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43608" y="43303"/>
            <a:ext cx="8100392" cy="598078"/>
          </a:xfrm>
        </p:spPr>
        <p:txBody>
          <a:bodyPr/>
          <a:lstStyle/>
          <a:p>
            <a:r>
              <a:rPr kumimoji="1" lang="en-US" altLang="ja-JP" sz="2400" b="1" dirty="0" smtClean="0"/>
              <a:t>2. High-Q high-gradient </a:t>
            </a:r>
            <a:r>
              <a:rPr lang="en-US" altLang="ja-JP" sz="2400" b="1" dirty="0" smtClean="0"/>
              <a:t>SRC</a:t>
            </a:r>
            <a:r>
              <a:rPr kumimoji="1" lang="en-US" altLang="ja-JP" sz="2400" b="1" dirty="0" smtClean="0"/>
              <a:t> with nitrogen infusion</a:t>
            </a:r>
            <a:endParaRPr kumimoji="1" lang="ja-JP" altLang="en-US" sz="2400" b="1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06180" y="907125"/>
            <a:ext cx="8365259" cy="1116124"/>
          </a:xfrm>
        </p:spPr>
        <p:txBody>
          <a:bodyPr>
            <a:noAutofit/>
          </a:bodyPr>
          <a:lstStyle/>
          <a:p>
            <a:r>
              <a:rPr kumimoji="1" lang="en-US" altLang="ja-JP" sz="2000" dirty="0" smtClean="0"/>
              <a:t>Confirm reproducibility of the nitrogen infusion method to improve Q and field gradient of SC RF cavity.</a:t>
            </a:r>
          </a:p>
          <a:p>
            <a:r>
              <a:rPr lang="en-US" altLang="ja-JP" sz="2000" dirty="0" smtClean="0"/>
              <a:t>High statistics test of the yield by fabricating 8 9-cell cavities.</a:t>
            </a:r>
            <a:endParaRPr kumimoji="1"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314945" y="3964248"/>
            <a:ext cx="1162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example of Cornell</a:t>
            </a:r>
            <a:endParaRPr kumimoji="1" lang="ja-JP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67055"/>
              </p:ext>
            </p:extLst>
          </p:nvPr>
        </p:nvGraphicFramePr>
        <p:xfrm>
          <a:off x="976260" y="4595728"/>
          <a:ext cx="7225097" cy="1528787"/>
        </p:xfrm>
        <a:graphic>
          <a:graphicData uri="http://schemas.openxmlformats.org/drawingml/2006/table">
            <a:tbl>
              <a:tblPr/>
              <a:tblGrid>
                <a:gridCol w="811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9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94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6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2016</a:t>
                      </a:r>
                      <a:endParaRPr kumimoji="1" lang="ja-JP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2017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2018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2019</a:t>
                      </a:r>
                      <a:endParaRPr kumimoji="1" lang="ja-JP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1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KEK</a:t>
                      </a:r>
                      <a:endParaRPr kumimoji="1" lang="en-US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Hitoshi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HAYANO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37" marR="91437" marT="45715" marB="4571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5" name="直線矢印コネクタ 14"/>
          <p:cNvCxnSpPr/>
          <p:nvPr/>
        </p:nvCxnSpPr>
        <p:spPr>
          <a:xfrm>
            <a:off x="2734246" y="5531832"/>
            <a:ext cx="224276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>
            <a:off x="4951075" y="5819864"/>
            <a:ext cx="166062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5009458" y="5799840"/>
            <a:ext cx="18775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238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8 - 9cell cavities fabrication</a:t>
            </a:r>
            <a:endParaRPr kumimoji="1" lang="ja-JP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18" name="直線矢印コネクタ 17"/>
          <p:cNvCxnSpPr>
            <a:cxnSpLocks noChangeShapeType="1"/>
          </p:cNvCxnSpPr>
          <p:nvPr/>
        </p:nvCxnSpPr>
        <p:spPr bwMode="auto">
          <a:xfrm>
            <a:off x="4962689" y="5531832"/>
            <a:ext cx="830829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正方形/長方形 18"/>
          <p:cNvSpPr/>
          <p:nvPr/>
        </p:nvSpPr>
        <p:spPr>
          <a:xfrm>
            <a:off x="4948207" y="5542865"/>
            <a:ext cx="15119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238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3-9cell</a:t>
            </a:r>
            <a:r>
              <a:rPr kumimoji="1" lang="ja-JP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performance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2701453" y="5566902"/>
            <a:ext cx="2117054" cy="228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238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Preparation of vacuum furnace</a:t>
            </a:r>
            <a:endParaRPr kumimoji="1" lang="ja-JP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21" name="直線矢印コネクタ 20"/>
          <p:cNvCxnSpPr>
            <a:cxnSpLocks noChangeShapeType="1"/>
          </p:cNvCxnSpPr>
          <p:nvPr/>
        </p:nvCxnSpPr>
        <p:spPr bwMode="auto">
          <a:xfrm>
            <a:off x="2592279" y="5178276"/>
            <a:ext cx="830829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正方形/長方形 21"/>
          <p:cNvSpPr/>
          <p:nvPr/>
        </p:nvSpPr>
        <p:spPr>
          <a:xfrm>
            <a:off x="3552790" y="5199884"/>
            <a:ext cx="1211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238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1 cell processing</a:t>
            </a:r>
            <a:endParaRPr kumimoji="1" lang="ja-JP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>
            <a:off x="3515818" y="5171792"/>
            <a:ext cx="1446871" cy="64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方形/長方形 23"/>
          <p:cNvSpPr/>
          <p:nvPr/>
        </p:nvSpPr>
        <p:spPr>
          <a:xfrm>
            <a:off x="2532254" y="5183479"/>
            <a:ext cx="10205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238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FNAL process</a:t>
            </a:r>
            <a:endParaRPr kumimoji="1" lang="ja-JP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25" name="直線矢印コネクタ 24"/>
          <p:cNvCxnSpPr>
            <a:cxnSpLocks noChangeShapeType="1"/>
          </p:cNvCxnSpPr>
          <p:nvPr/>
        </p:nvCxnSpPr>
        <p:spPr bwMode="auto">
          <a:xfrm>
            <a:off x="6611694" y="5795701"/>
            <a:ext cx="830829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正方形/長方形 25"/>
          <p:cNvSpPr/>
          <p:nvPr/>
        </p:nvSpPr>
        <p:spPr>
          <a:xfrm>
            <a:off x="6609007" y="5935014"/>
            <a:ext cx="12618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238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Performance test</a:t>
            </a:r>
          </a:p>
        </p:txBody>
      </p:sp>
      <p:cxnSp>
        <p:nvCxnSpPr>
          <p:cNvPr id="27" name="直線矢印コネクタ 26"/>
          <p:cNvCxnSpPr>
            <a:cxnSpLocks noChangeShapeType="1"/>
          </p:cNvCxnSpPr>
          <p:nvPr/>
        </p:nvCxnSpPr>
        <p:spPr bwMode="auto">
          <a:xfrm>
            <a:off x="5009458" y="5194696"/>
            <a:ext cx="830829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正方形/長方形 27"/>
          <p:cNvSpPr/>
          <p:nvPr/>
        </p:nvSpPr>
        <p:spPr>
          <a:xfrm>
            <a:off x="4948207" y="5177682"/>
            <a:ext cx="12618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238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Performa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ce test</a:t>
            </a:r>
          </a:p>
        </p:txBody>
      </p:sp>
      <p:cxnSp>
        <p:nvCxnSpPr>
          <p:cNvPr id="29" name="直線矢印コネクタ 28"/>
          <p:cNvCxnSpPr/>
          <p:nvPr/>
        </p:nvCxnSpPr>
        <p:spPr>
          <a:xfrm>
            <a:off x="7531800" y="5243800"/>
            <a:ext cx="67505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方形/長方形 29"/>
          <p:cNvSpPr/>
          <p:nvPr/>
        </p:nvSpPr>
        <p:spPr>
          <a:xfrm>
            <a:off x="7027109" y="5269957"/>
            <a:ext cx="19100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238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Preparation for </a:t>
            </a:r>
            <a:r>
              <a:rPr kumimoji="1" lang="en-US" altLang="ja-JP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cryomodule</a:t>
            </a:r>
            <a:endParaRPr kumimoji="1" lang="ja-JP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707" y="1965696"/>
            <a:ext cx="2817406" cy="238382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上矢印 32"/>
          <p:cNvSpPr/>
          <p:nvPr/>
        </p:nvSpPr>
        <p:spPr>
          <a:xfrm rot="1980000">
            <a:off x="7083479" y="2937599"/>
            <a:ext cx="272375" cy="288442"/>
          </a:xfrm>
          <a:prstGeom prst="up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14" y="2052358"/>
            <a:ext cx="2986041" cy="2239531"/>
          </a:xfrm>
          <a:prstGeom prst="rect">
            <a:avLst/>
          </a:prstGeom>
        </p:spPr>
      </p:pic>
      <p:sp>
        <p:nvSpPr>
          <p:cNvPr id="35" name="右矢印 34"/>
          <p:cNvSpPr/>
          <p:nvPr/>
        </p:nvSpPr>
        <p:spPr>
          <a:xfrm>
            <a:off x="4085835" y="2989817"/>
            <a:ext cx="593387" cy="4491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833594" y="4054713"/>
            <a:ext cx="2103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Anna</a:t>
            </a:r>
            <a:r>
              <a:rPr kumimoji="1" lang="ja-JP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Grassellino</a:t>
            </a:r>
            <a:r>
              <a: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, FNAL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504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400" b="1" dirty="0"/>
              <a:t>ILC Status in Japan</a:t>
            </a:r>
            <a:endParaRPr kumimoji="1" lang="ja-JP" altLang="en-US" sz="240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029854"/>
            <a:ext cx="8229600" cy="5534848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/>
              <a:t>Japanese HEP community proposed to </a:t>
            </a:r>
            <a:r>
              <a:rPr lang="en-US" altLang="ja-JP" dirty="0" smtClean="0"/>
              <a:t>start ILC as a  Higgs factory with 250GeV collision energy, </a:t>
            </a:r>
            <a:r>
              <a:rPr lang="en-US" altLang="ja-JP" dirty="0"/>
              <a:t>which was supported by LCB and ICFA at the Ottawa meeting in November 2017</a:t>
            </a:r>
            <a:r>
              <a:rPr lang="en-US" altLang="ja-JP" dirty="0" smtClean="0"/>
              <a:t>.</a:t>
            </a:r>
          </a:p>
          <a:p>
            <a:endParaRPr lang="en-US" altLang="ja-JP" dirty="0"/>
          </a:p>
          <a:p>
            <a:r>
              <a:rPr lang="en-US" altLang="ja-JP" dirty="0" smtClean="0"/>
              <a:t>LCB/ICFA suggested to redefine ILC as “an international project led by Japanese initiative” such as E-XFEL and FAIR in Germany.</a:t>
            </a:r>
            <a:r>
              <a:rPr lang="en-US" altLang="ja-JP" dirty="0"/>
              <a:t> 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The statement of</a:t>
            </a:r>
            <a:r>
              <a:rPr lang="en-US" altLang="ja-JP" dirty="0" smtClean="0"/>
              <a:t> </a:t>
            </a:r>
            <a:r>
              <a:rPr lang="en-US" altLang="ja-JP" dirty="0"/>
              <a:t>LCB/ICFA was </a:t>
            </a:r>
            <a:r>
              <a:rPr lang="en-US" altLang="ja-JP" dirty="0" smtClean="0"/>
              <a:t>discussed at</a:t>
            </a:r>
            <a:r>
              <a:rPr lang="en-US" altLang="ja-JP" dirty="0" smtClean="0"/>
              <a:t> </a:t>
            </a:r>
            <a:r>
              <a:rPr lang="en-US" altLang="ja-JP" dirty="0"/>
              <a:t>the ILC Advisory Panel at </a:t>
            </a:r>
            <a:r>
              <a:rPr lang="en-US" altLang="ja-JP" dirty="0" smtClean="0"/>
              <a:t>MEXT. Design </a:t>
            </a:r>
            <a:r>
              <a:rPr lang="en-US" altLang="ja-JP" dirty="0"/>
              <a:t>of the “international project led by Japan” will be the key in the next step. </a:t>
            </a:r>
            <a:r>
              <a:rPr lang="en-US" altLang="ja-JP" dirty="0" smtClean="0"/>
              <a:t>KEK is starting the project design team.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Hopefully we will see some conclusion from the Advisory Panel in early 2018, which will be examined by Science Council of Japan</a:t>
            </a:r>
            <a:r>
              <a:rPr lang="en-US" altLang="ja-JP" dirty="0" smtClean="0"/>
              <a:t>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917840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862982" y="109745"/>
            <a:ext cx="6457639" cy="457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HGS創英角ｺﾞｼｯｸUB" pitchFamily="50" charset="-128"/>
                <a:cs typeface="+mn-cs"/>
              </a:rPr>
              <a:t> Symphonic use of photon, neutron and muon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S創英角ｺﾞｼｯｸUB" pitchFamily="50" charset="-128"/>
              <a:cs typeface="+mn-cs"/>
            </a:endParaRPr>
          </a:p>
        </p:txBody>
      </p:sp>
      <p:pic>
        <p:nvPicPr>
          <p:cNvPr id="5" name="図 4" descr="pf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898" y="1703340"/>
            <a:ext cx="2928880" cy="1894537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-28141" y="2333419"/>
            <a:ext cx="202235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Tsukuba Campus </a:t>
            </a:r>
            <a:endParaRPr kumimoji="1" lang="ja-JP" altLang="en-US" sz="2000" b="0" i="0" u="none" strike="noStrike" kern="1200" cap="none" spc="0" normalizeH="0" baseline="0" noProof="0" dirty="0">
              <a:ln w="24500" cmpd="dbl">
                <a:solidFill>
                  <a:srgbClr val="C0504D">
                    <a:shade val="85000"/>
                    <a:satMod val="155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C0504D">
                      <a:tint val="10000"/>
                      <a:satMod val="155000"/>
                    </a:srgbClr>
                  </a:gs>
                  <a:gs pos="60000">
                    <a:srgbClr val="C0504D">
                      <a:tint val="30000"/>
                      <a:satMod val="155000"/>
                    </a:srgbClr>
                  </a:gs>
                  <a:gs pos="100000">
                    <a:srgbClr val="C0504D">
                      <a:tint val="73000"/>
                      <a:satMod val="155000"/>
                    </a:srgbClr>
                  </a:gs>
                </a:gsLst>
                <a:lin ang="5400000"/>
              </a:gra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-104232" y="2697259"/>
            <a:ext cx="202258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Times New Roman"/>
                <a:ea typeface="ＭＳ Ｐゴシック" panose="020B0600070205080204" pitchFamily="50" charset="-128"/>
                <a:cs typeface="Times New Roman"/>
              </a:rPr>
              <a:t>Photon &amp;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Times New Roman"/>
                <a:ea typeface="ＭＳ Ｐゴシック" panose="020B0600070205080204" pitchFamily="50" charset="-128"/>
                <a:cs typeface="Times New Roman"/>
              </a:rPr>
              <a:t>slow positron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Times New Roman"/>
                <a:ea typeface="ＭＳ Ｐゴシック" panose="020B0600070205080204" pitchFamily="50" charset="-128"/>
                <a:cs typeface="Times New Roman"/>
              </a:rPr>
              <a:t> at PF and </a:t>
            </a:r>
            <a:r>
              <a:rPr kumimoji="1" lang="en-US" altLang="ja-JP" sz="20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Times New Roman"/>
                <a:ea typeface="ＭＳ Ｐゴシック" panose="020B0600070205080204" pitchFamily="50" charset="-128"/>
                <a:cs typeface="Times New Roman"/>
              </a:rPr>
              <a:t>PF-AR</a:t>
            </a:r>
            <a:endParaRPr kumimoji="1" lang="ja-JP" altLang="en-US" sz="2000" b="1" i="0" u="none" strike="noStrike" kern="1200" cap="none" spc="0" normalizeH="0" baseline="0" noProof="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uLnTx/>
              <a:uFillTx/>
              <a:latin typeface="Times New Roman"/>
              <a:ea typeface="ＭＳ Ｐゴシック" panose="020B0600070205080204" pitchFamily="50" charset="-128"/>
              <a:cs typeface="Times New Roman"/>
            </a:endParaRPr>
          </a:p>
        </p:txBody>
      </p:sp>
      <p:pic>
        <p:nvPicPr>
          <p:cNvPr id="8" name="Picture 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83653" y="1713035"/>
            <a:ext cx="2404962" cy="188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正方形/長方形 8"/>
          <p:cNvSpPr/>
          <p:nvPr/>
        </p:nvSpPr>
        <p:spPr>
          <a:xfrm>
            <a:off x="7336211" y="1999542"/>
            <a:ext cx="170142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Tokai Campus </a:t>
            </a:r>
            <a:endParaRPr kumimoji="1" lang="ja-JP" altLang="en-US" sz="2000" b="0" i="0" u="none" strike="noStrike" kern="1200" cap="none" spc="0" normalizeH="0" baseline="0" noProof="0" dirty="0">
              <a:ln w="24500" cmpd="dbl">
                <a:solidFill>
                  <a:srgbClr val="C0504D">
                    <a:shade val="85000"/>
                    <a:satMod val="155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C0504D">
                      <a:tint val="10000"/>
                      <a:satMod val="155000"/>
                    </a:srgbClr>
                  </a:gs>
                  <a:gs pos="60000">
                    <a:srgbClr val="C0504D">
                      <a:tint val="30000"/>
                      <a:satMod val="155000"/>
                    </a:srgbClr>
                  </a:gs>
                  <a:gs pos="100000">
                    <a:srgbClr val="C0504D">
                      <a:tint val="73000"/>
                      <a:satMod val="155000"/>
                    </a:srgbClr>
                  </a:gs>
                </a:gsLst>
                <a:lin ang="5400000"/>
              </a:gra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7302017" y="2372519"/>
            <a:ext cx="19103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Times New Roman"/>
                <a:ea typeface="ＭＳ Ｐゴシック" panose="020B0600070205080204" pitchFamily="50" charset="-128"/>
                <a:cs typeface="Times New Roman"/>
              </a:rPr>
              <a:t>Neutron &amp; </a:t>
            </a:r>
            <a:r>
              <a:rPr kumimoji="1" lang="en-US" altLang="ja-JP" sz="1800" b="1" i="0" u="none" strike="noStrike" kern="1200" cap="none" spc="0" normalizeH="0" baseline="0" noProof="0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Times New Roman"/>
                <a:ea typeface="ＭＳ Ｐゴシック" panose="020B0600070205080204" pitchFamily="50" charset="-128"/>
                <a:cs typeface="Times New Roman"/>
              </a:rPr>
              <a:t>muon</a:t>
            </a:r>
            <a:endParaRPr kumimoji="1" lang="en-US" altLang="ja-JP" sz="1800" b="1" i="0" u="none" strike="noStrike" kern="1200" cap="none" spc="0" normalizeH="0" baseline="0" noProof="0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uLnTx/>
              <a:uFillTx/>
              <a:latin typeface="Times New Roman"/>
              <a:ea typeface="ＭＳ Ｐゴシック" panose="020B0600070205080204" pitchFamily="50" charset="-128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Times New Roman"/>
                <a:ea typeface="ＭＳ Ｐゴシック" panose="020B0600070205080204" pitchFamily="50" charset="-128"/>
                <a:cs typeface="Times New Roman"/>
              </a:rPr>
              <a:t>at J-PARC</a:t>
            </a:r>
            <a:endParaRPr kumimoji="1" lang="ja-JP" altLang="en-US" sz="1800" b="1" i="0" u="none" strike="noStrike" kern="1200" cap="none" spc="0" normalizeH="0" baseline="0" noProof="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uLnTx/>
              <a:uFillTx/>
              <a:latin typeface="Times New Roman"/>
              <a:ea typeface="ＭＳ Ｐゴシック" panose="020B0600070205080204" pitchFamily="50" charset="-128"/>
              <a:cs typeface="Times New Roman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527595" y="631199"/>
            <a:ext cx="665078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KEK</a:t>
            </a:r>
            <a:r>
              <a:rPr kumimoji="1" lang="ja-JP" altLang="en-US" sz="2000" b="0" i="0" u="none" strike="noStrike" kern="1200" cap="none" spc="0" normalizeH="0" baseline="0" noProof="0" dirty="0" smtClean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・</a:t>
            </a:r>
            <a:r>
              <a:rPr kumimoji="1" lang="en-US" altLang="ja-JP" sz="2000" b="0" i="0" u="none" strike="noStrike" kern="1200" cap="none" spc="0" normalizeH="0" baseline="0" noProof="0" dirty="0" smtClean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Institute of Materials Structure Science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Structural Biology Research </a:t>
            </a:r>
            <a:r>
              <a:rPr kumimoji="1" lang="en-US" altLang="ja-JP" sz="2000" b="0" i="0" u="none" strike="noStrike" kern="1200" cap="none" spc="0" normalizeH="0" baseline="0" noProof="0" dirty="0" smtClean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Center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Condensed Matter research Center</a:t>
            </a:r>
          </a:p>
        </p:txBody>
      </p:sp>
      <p:sp>
        <p:nvSpPr>
          <p:cNvPr id="12" name="円/楕円 11"/>
          <p:cNvSpPr/>
          <p:nvPr/>
        </p:nvSpPr>
        <p:spPr>
          <a:xfrm>
            <a:off x="214578" y="839770"/>
            <a:ext cx="1012498" cy="954107"/>
          </a:xfrm>
          <a:prstGeom prst="ellipse">
            <a:avLst/>
          </a:prstGeom>
          <a:solidFill>
            <a:srgbClr val="0000FF">
              <a:alpha val="3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Photon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905854" y="858327"/>
            <a:ext cx="1012498" cy="954107"/>
          </a:xfrm>
          <a:prstGeom prst="ellipse">
            <a:avLst/>
          </a:prstGeom>
          <a:solidFill>
            <a:srgbClr val="008000">
              <a:alpha val="3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Neutron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214578" y="1418092"/>
            <a:ext cx="1012498" cy="954107"/>
          </a:xfrm>
          <a:prstGeom prst="ellipse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Muon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814348" y="1418092"/>
            <a:ext cx="1012498" cy="954107"/>
          </a:xfrm>
          <a:prstGeom prst="ellipse">
            <a:avLst/>
          </a:prstGeom>
          <a:solidFill>
            <a:srgbClr val="FFFF00">
              <a:alpha val="53000"/>
            </a:srgb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Positron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03106" y="1999542"/>
            <a:ext cx="1505344" cy="125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円/楕円 16"/>
          <p:cNvSpPr/>
          <p:nvPr/>
        </p:nvSpPr>
        <p:spPr>
          <a:xfrm>
            <a:off x="1076331" y="3907085"/>
            <a:ext cx="7103538" cy="2788664"/>
          </a:xfrm>
          <a:prstGeom prst="ellipse">
            <a:avLst/>
          </a:prstGeom>
          <a:noFill/>
          <a:ln w="762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8" name="図 17" descr="BL08_イメージ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82" y="5669369"/>
            <a:ext cx="1492923" cy="109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C:\Users\adachi\main\KEK\物構研ロゴ\logo_h_RG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749" y="692213"/>
            <a:ext cx="1003699" cy="107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140" y="5698003"/>
            <a:ext cx="1478738" cy="1104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2" descr="image00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95"/>
          <a:stretch>
            <a:fillRect/>
          </a:stretch>
        </p:blipFill>
        <p:spPr bwMode="auto">
          <a:xfrm>
            <a:off x="1643470" y="3879088"/>
            <a:ext cx="1245385" cy="1036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1340" y="3647289"/>
            <a:ext cx="2252372" cy="1250413"/>
          </a:xfrm>
          <a:prstGeom prst="rect">
            <a:avLst/>
          </a:prstGeom>
        </p:spPr>
      </p:pic>
      <p:pic>
        <p:nvPicPr>
          <p:cNvPr id="23" name="Picture 4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457" y="5761526"/>
            <a:ext cx="1398131" cy="1096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209" y="4897702"/>
            <a:ext cx="1548121" cy="573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06" y="4508499"/>
            <a:ext cx="1033976" cy="169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図 25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679" y="5034894"/>
            <a:ext cx="1071296" cy="149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616" y="3714620"/>
            <a:ext cx="1231849" cy="115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6442146" y="5122482"/>
            <a:ext cx="13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Synchrotron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226619" y="5645173"/>
            <a:ext cx="986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Neutron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848330" y="5106067"/>
            <a:ext cx="758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Muon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421969" y="4401393"/>
            <a:ext cx="1505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Slow positron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413064" y="5438536"/>
            <a:ext cx="14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Crystal structure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Electronic structure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940786" y="5892074"/>
            <a:ext cx="140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Magnetic structure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Excitations 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974345" y="5371397"/>
            <a:ext cx="1715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Local magnetic moment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35" name="図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29861" y="3676887"/>
            <a:ext cx="878589" cy="460396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51799" y="4160800"/>
            <a:ext cx="1323302" cy="347699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4551799" y="4664651"/>
            <a:ext cx="1280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Surface structure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699541" y="5034894"/>
            <a:ext cx="280076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Comprehensive understanding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of materials structure </a:t>
            </a:r>
            <a:endParaRPr kumimoji="1" lang="ja-JP" altLang="en-US" sz="1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9" name="角丸四角形 38"/>
          <p:cNvSpPr/>
          <p:nvPr/>
        </p:nvSpPr>
        <p:spPr>
          <a:xfrm>
            <a:off x="3728623" y="5006595"/>
            <a:ext cx="2713523" cy="613075"/>
          </a:xfrm>
          <a:prstGeom prst="roundRect">
            <a:avLst/>
          </a:prstGeom>
          <a:noFill/>
          <a:ln w="762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34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71500" y="3861048"/>
            <a:ext cx="4572508" cy="2878981"/>
            <a:chOff x="2476" y="1987"/>
            <a:chExt cx="2949" cy="1887"/>
          </a:xfrm>
        </p:grpSpPr>
        <p:pic>
          <p:nvPicPr>
            <p:cNvPr id="7" name="Picture 13" descr="PFRing003"/>
            <p:cNvPicPr>
              <a:picLocks noChangeAspect="1" noChangeArrowheads="1"/>
            </p:cNvPicPr>
            <p:nvPr/>
          </p:nvPicPr>
          <p:blipFill>
            <a:blip r:embed="rId3" cstate="print">
              <a:lum contrast="18000"/>
            </a:blip>
            <a:srcRect l="44803" t="23857" r="3275" b="6349"/>
            <a:stretch>
              <a:fillRect/>
            </a:stretch>
          </p:blipFill>
          <p:spPr bwMode="auto">
            <a:xfrm>
              <a:off x="2476" y="1987"/>
              <a:ext cx="2949" cy="1887"/>
            </a:xfrm>
            <a:prstGeom prst="rect">
              <a:avLst/>
            </a:prstGeom>
            <a:noFill/>
          </p:spPr>
        </p:pic>
        <p:sp>
          <p:nvSpPr>
            <p:cNvPr id="8" name="Oval 14"/>
            <p:cNvSpPr>
              <a:spLocks noChangeArrowheads="1"/>
            </p:cNvSpPr>
            <p:nvPr/>
          </p:nvSpPr>
          <p:spPr bwMode="auto">
            <a:xfrm>
              <a:off x="2566" y="2887"/>
              <a:ext cx="998" cy="453"/>
            </a:xfrm>
            <a:prstGeom prst="ellipse">
              <a:avLst/>
            </a:prstGeom>
            <a:noFill/>
            <a:ln w="38100">
              <a:solidFill>
                <a:srgbClr val="00FFFF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ja-JP" sz="18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9" name="Oval 15"/>
            <p:cNvSpPr>
              <a:spLocks noChangeArrowheads="1"/>
            </p:cNvSpPr>
            <p:nvPr/>
          </p:nvSpPr>
          <p:spPr bwMode="auto">
            <a:xfrm rot="433045">
              <a:off x="4245" y="3166"/>
              <a:ext cx="635" cy="317"/>
            </a:xfrm>
            <a:prstGeom prst="ellipse">
              <a:avLst/>
            </a:prstGeom>
            <a:noFill/>
            <a:ln w="38100">
              <a:solidFill>
                <a:srgbClr val="FF99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10" name="グループ化 31"/>
          <p:cNvGrpSpPr/>
          <p:nvPr/>
        </p:nvGrpSpPr>
        <p:grpSpPr>
          <a:xfrm>
            <a:off x="3527884" y="4154490"/>
            <a:ext cx="5330396" cy="2703510"/>
            <a:chOff x="3527884" y="3929066"/>
            <a:chExt cx="5330396" cy="2703510"/>
          </a:xfrm>
        </p:grpSpPr>
        <p:pic>
          <p:nvPicPr>
            <p:cNvPr id="11" name="Picture 9" descr="pfa1H"/>
            <p:cNvPicPr>
              <a:picLocks noChangeAspect="1" noChangeArrowheads="1"/>
            </p:cNvPicPr>
            <p:nvPr/>
          </p:nvPicPr>
          <p:blipFill>
            <a:blip r:embed="rId4" cstate="print">
              <a:lum contrast="12000"/>
            </a:blip>
            <a:srcRect/>
            <a:stretch>
              <a:fillRect/>
            </a:stretch>
          </p:blipFill>
          <p:spPr bwMode="auto">
            <a:xfrm>
              <a:off x="5143504" y="3929066"/>
              <a:ext cx="3714776" cy="2703510"/>
            </a:xfrm>
            <a:prstGeom prst="rect">
              <a:avLst/>
            </a:prstGeom>
            <a:noFill/>
          </p:spPr>
        </p:pic>
        <p:sp>
          <p:nvSpPr>
            <p:cNvPr id="12" name="Line 17"/>
            <p:cNvSpPr>
              <a:spLocks noChangeShapeType="1"/>
            </p:cNvSpPr>
            <p:nvPr/>
          </p:nvSpPr>
          <p:spPr bwMode="auto">
            <a:xfrm flipV="1">
              <a:off x="3527884" y="4786322"/>
              <a:ext cx="1829934" cy="613498"/>
            </a:xfrm>
            <a:prstGeom prst="line">
              <a:avLst/>
            </a:prstGeom>
            <a:noFill/>
            <a:ln w="38100">
              <a:solidFill>
                <a:srgbClr val="FF9933"/>
              </a:solidFill>
              <a:prstDash val="sysDot"/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5EC946-93C8-4108-B33C-BF3E5240FAA5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3" name="Picture 10" descr="kekair05-01H"/>
          <p:cNvPicPr>
            <a:picLocks noChangeAspect="1" noChangeArrowheads="1"/>
          </p:cNvPicPr>
          <p:nvPr/>
        </p:nvPicPr>
        <p:blipFill>
          <a:blip r:embed="rId5" cstate="print"/>
          <a:srcRect t="7718"/>
          <a:stretch>
            <a:fillRect/>
          </a:stretch>
        </p:blipFill>
        <p:spPr bwMode="auto">
          <a:xfrm>
            <a:off x="107504" y="1016732"/>
            <a:ext cx="3643306" cy="2689225"/>
          </a:xfrm>
          <a:prstGeom prst="rect">
            <a:avLst/>
          </a:prstGeom>
          <a:noFill/>
        </p:spPr>
      </p:pic>
      <p:grpSp>
        <p:nvGrpSpPr>
          <p:cNvPr id="14" name="グループ化 30"/>
          <p:cNvGrpSpPr/>
          <p:nvPr/>
        </p:nvGrpSpPr>
        <p:grpSpPr>
          <a:xfrm>
            <a:off x="1714480" y="2426158"/>
            <a:ext cx="7143800" cy="2571768"/>
            <a:chOff x="1643042" y="2000240"/>
            <a:chExt cx="7143800" cy="2571768"/>
          </a:xfrm>
        </p:grpSpPr>
        <p:pic>
          <p:nvPicPr>
            <p:cNvPr id="15" name="図 14" descr="ARPFLine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14942" y="2000240"/>
              <a:ext cx="3571900" cy="1722098"/>
            </a:xfrm>
            <a:prstGeom prst="rect">
              <a:avLst/>
            </a:prstGeom>
          </p:spPr>
        </p:pic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643042" y="3435130"/>
              <a:ext cx="3721616" cy="1136878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prstDash val="sysDot"/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marL="0" marR="0" lvl="0" indent="0" algn="l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17" name="Oval 14"/>
          <p:cNvSpPr>
            <a:spLocks noChangeArrowheads="1"/>
          </p:cNvSpPr>
          <p:nvPr/>
        </p:nvSpPr>
        <p:spPr bwMode="auto">
          <a:xfrm rot="1082057">
            <a:off x="733949" y="2161082"/>
            <a:ext cx="341313" cy="173038"/>
          </a:xfrm>
          <a:prstGeom prst="ellips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903812" y="1897557"/>
            <a:ext cx="425450" cy="176213"/>
          </a:xfrm>
          <a:prstGeom prst="ellips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19" name="直線コネクタ 18"/>
          <p:cNvCxnSpPr>
            <a:stCxn id="17" idx="2"/>
          </p:cNvCxnSpPr>
          <p:nvPr/>
        </p:nvCxnSpPr>
        <p:spPr>
          <a:xfrm flipH="1">
            <a:off x="107504" y="2194768"/>
            <a:ext cx="634829" cy="166628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1403879" y="1968994"/>
            <a:ext cx="3240129" cy="1892054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572000" y="1160748"/>
            <a:ext cx="3960440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PF</a:t>
            </a:r>
            <a:r>
              <a:rPr kumimoji="1" lang="ja-JP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：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2.5 GeV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, 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450mA  e</a:t>
            </a:r>
            <a:r>
              <a:rPr kumimoji="1" lang="en-US" altLang="ja-JP" sz="18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 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(since 1982)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 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PF-AR : 6.5 GeV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, 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60mA  e</a:t>
            </a:r>
            <a:r>
              <a:rPr kumimoji="1" lang="en-US" altLang="ja-JP" sz="18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   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(since 1997)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Exp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station:  ~50,   Users: &gt;3000/year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059832" y="116632"/>
            <a:ext cx="3640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Light source facilities at KEK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8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P1040733s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8695" y="3140271"/>
            <a:ext cx="2162872" cy="1622154"/>
          </a:xfrm>
          <a:prstGeom prst="rect">
            <a:avLst/>
          </a:prstGeom>
        </p:spPr>
      </p:pic>
      <p:pic>
        <p:nvPicPr>
          <p:cNvPr id="21" name="Picture 3" descr="C:\Users\Wartaru Kambara\Pictures\MLF\ミュオン\IMG_306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4267" y="1834364"/>
            <a:ext cx="2055001" cy="1541251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Wartaru Kambara\Pictures\MLF\その他\第1実験ホール\第1H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520" y="4801536"/>
            <a:ext cx="2579892" cy="185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Wartaru Kambara\Pictures\MLF\その他\第2実験ホール中２階\第2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05" y="2648032"/>
            <a:ext cx="2648556" cy="192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図形グループ 6"/>
          <p:cNvGrpSpPr/>
          <p:nvPr/>
        </p:nvGrpSpPr>
        <p:grpSpPr>
          <a:xfrm>
            <a:off x="1900328" y="1902173"/>
            <a:ext cx="5940091" cy="4753495"/>
            <a:chOff x="3707904" y="2104505"/>
            <a:chExt cx="5940091" cy="4753495"/>
          </a:xfrm>
        </p:grpSpPr>
        <p:pic>
          <p:nvPicPr>
            <p:cNvPr id="6" name="Picture 2" descr="C:\Users\arai note W8\Documents\あらいくま　note\発表資料　画材\MLF3D_090907\All03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3200400"/>
              <a:ext cx="5148262" cy="36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正方形/長方形 82"/>
            <p:cNvSpPr>
              <a:spLocks noChangeArrowheads="1"/>
            </p:cNvSpPr>
            <p:nvPr/>
          </p:nvSpPr>
          <p:spPr bwMode="auto">
            <a:xfrm>
              <a:off x="5120595" y="4797152"/>
              <a:ext cx="2021002" cy="307777"/>
            </a:xfrm>
            <a:prstGeom prst="rect">
              <a:avLst/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461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ゴシック" pitchFamily="49" charset="-128"/>
                  <a:cs typeface="+mn-cs"/>
                </a:rPr>
                <a:t>Neutron Target Station </a:t>
              </a: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ゴシック" pitchFamily="49" charset="-128"/>
                <a:cs typeface="+mn-cs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828928" y="4187547"/>
              <a:ext cx="762000" cy="685800"/>
            </a:xfrm>
            <a:prstGeom prst="rect">
              <a:avLst/>
            </a:prstGeom>
            <a:noFill/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6971928" y="3577947"/>
              <a:ext cx="381000" cy="609600"/>
            </a:xfrm>
            <a:prstGeom prst="rect">
              <a:avLst/>
            </a:prstGeom>
            <a:noFill/>
            <a:ln w="38100"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11" name="正方形/長方形 85"/>
            <p:cNvSpPr>
              <a:spLocks noChangeArrowheads="1"/>
            </p:cNvSpPr>
            <p:nvPr/>
          </p:nvSpPr>
          <p:spPr bwMode="auto">
            <a:xfrm>
              <a:off x="6049754" y="3346375"/>
              <a:ext cx="1782155" cy="307777"/>
            </a:xfrm>
            <a:prstGeom prst="rect">
              <a:avLst/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461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ゴシック" pitchFamily="49" charset="-128"/>
                  <a:cs typeface="+mn-cs"/>
                </a:rPr>
                <a:t>Muon</a:t>
              </a:r>
              <a:r>
                <a:rPr kumimoji="1" lang="en-US" altLang="ja-JP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ゴシック" pitchFamily="49" charset="-128"/>
                  <a:cs typeface="+mn-cs"/>
                </a:rPr>
                <a:t> </a:t>
              </a:r>
              <a:r>
                <a:rPr kumimoji="1" lang="en-US" altLang="ja-JP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ゴシック" pitchFamily="49" charset="-128"/>
                  <a:cs typeface="+mn-cs"/>
                </a:rPr>
                <a:t>Tatget</a:t>
              </a:r>
              <a:r>
                <a:rPr kumimoji="1" lang="en-US" altLang="ja-JP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ゴシック" pitchFamily="49" charset="-128"/>
                  <a:cs typeface="+mn-cs"/>
                </a:rPr>
                <a:t> Source</a:t>
              </a: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ゴシック" pitchFamily="49" charset="-128"/>
                <a:cs typeface="+mn-cs"/>
              </a:endParaRPr>
            </a:p>
          </p:txBody>
        </p:sp>
        <p:sp>
          <p:nvSpPr>
            <p:cNvPr id="15" name="Line 3"/>
            <p:cNvSpPr>
              <a:spLocks noChangeShapeType="1"/>
            </p:cNvSpPr>
            <p:nvPr/>
          </p:nvSpPr>
          <p:spPr bwMode="auto">
            <a:xfrm flipH="1">
              <a:off x="7596336" y="3140968"/>
              <a:ext cx="777875" cy="50641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lIns="94513" tIns="47256" rIns="94513" bIns="47256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2" name="正方形/長方形 85"/>
            <p:cNvSpPr>
              <a:spLocks noChangeArrowheads="1"/>
            </p:cNvSpPr>
            <p:nvPr/>
          </p:nvSpPr>
          <p:spPr bwMode="auto">
            <a:xfrm>
              <a:off x="5472156" y="2104505"/>
              <a:ext cx="713544" cy="307777"/>
            </a:xfrm>
            <a:prstGeom prst="rect">
              <a:avLst/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461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ゴシック" pitchFamily="49" charset="-128"/>
                  <a:cs typeface="+mn-cs"/>
                </a:rPr>
                <a:t>U-Line</a:t>
              </a: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ゴシック" pitchFamily="49" charset="-128"/>
                <a:cs typeface="+mn-cs"/>
              </a:endParaRPr>
            </a:p>
          </p:txBody>
        </p:sp>
        <p:sp>
          <p:nvSpPr>
            <p:cNvPr id="23" name="正方形/長方形 85"/>
            <p:cNvSpPr>
              <a:spLocks noChangeArrowheads="1"/>
            </p:cNvSpPr>
            <p:nvPr/>
          </p:nvSpPr>
          <p:spPr bwMode="auto">
            <a:xfrm>
              <a:off x="8605096" y="3346375"/>
              <a:ext cx="1042899" cy="307777"/>
            </a:xfrm>
            <a:prstGeom prst="rect">
              <a:avLst/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461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ゴシック" pitchFamily="49" charset="-128"/>
                  <a:cs typeface="+mn-cs"/>
                </a:rPr>
                <a:t>S &amp; H Line</a:t>
              </a: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ゴシック" pitchFamily="49" charset="-128"/>
                <a:cs typeface="+mn-cs"/>
              </a:endParaRPr>
            </a:p>
          </p:txBody>
        </p:sp>
      </p:grpSp>
      <p:sp>
        <p:nvSpPr>
          <p:cNvPr id="5" name="テキスト ボックス 4"/>
          <p:cNvSpPr txBox="1"/>
          <p:nvPr/>
        </p:nvSpPr>
        <p:spPr>
          <a:xfrm>
            <a:off x="254424" y="904658"/>
            <a:ext cx="412172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Materials  and Life science using world top –class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pulse neutron and </a:t>
            </a:r>
            <a:r>
              <a:rPr kumimoji="1" lang="en-US" altLang="ja-JP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muon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 beams</a:t>
            </a:r>
          </a:p>
        </p:txBody>
      </p:sp>
      <p:pic>
        <p:nvPicPr>
          <p:cNvPr id="25" name="図 24" descr="スクリーンショット 2012-10-28 21.02.52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155" y="761966"/>
            <a:ext cx="1797167" cy="1229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図 25" descr="スクリーンショット 2012-10-28 21.03.08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5600" y="761966"/>
            <a:ext cx="1734722" cy="1530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テキスト ボックス 26"/>
          <p:cNvSpPr txBox="1"/>
          <p:nvPr/>
        </p:nvSpPr>
        <p:spPr>
          <a:xfrm>
            <a:off x="4794054" y="1990620"/>
            <a:ext cx="19946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Neutron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ensitive to light elements, Complementary to photon factory 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812012" y="2292603"/>
            <a:ext cx="18747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Muon</a:t>
            </a:r>
            <a:endParaRPr kumimoji="1" lang="en-US" altLang="ja-JP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Sensitive to magnetic field in matter 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5EC946-93C8-4108-B33C-BF3E5240FAA5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3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17338" y="4941168"/>
            <a:ext cx="3407742" cy="1477317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>
            <a:lvl1pPr marL="180975" indent="-180975" algn="l">
              <a:defRPr kumimoji="1" sz="2400">
                <a:solidFill>
                  <a:schemeClr val="tx1"/>
                </a:solidFill>
                <a:latin typeface="Times" pitchFamily="1" charset="0"/>
                <a:ea typeface="Osaka"/>
                <a:cs typeface="Osaka"/>
              </a:defRPr>
            </a:lvl1pPr>
            <a:lvl2pPr marL="37931725" indent="-37474525" algn="l">
              <a:defRPr kumimoji="1" sz="2400">
                <a:solidFill>
                  <a:schemeClr val="tx1"/>
                </a:solidFill>
                <a:latin typeface="Times" pitchFamily="1" charset="0"/>
                <a:ea typeface="Osaka"/>
                <a:cs typeface="Osaka"/>
              </a:defRPr>
            </a:lvl2pPr>
            <a:lvl3pPr>
              <a:defRPr kumimoji="1" sz="2400">
                <a:solidFill>
                  <a:schemeClr val="tx1"/>
                </a:solidFill>
                <a:latin typeface="Times" pitchFamily="1" charset="0"/>
                <a:ea typeface="Osaka"/>
                <a:cs typeface="Osaka"/>
              </a:defRPr>
            </a:lvl3pPr>
            <a:lvl4pPr>
              <a:defRPr kumimoji="1" sz="2400">
                <a:solidFill>
                  <a:schemeClr val="tx1"/>
                </a:solidFill>
                <a:latin typeface="Times" pitchFamily="1" charset="0"/>
                <a:ea typeface="Osaka"/>
                <a:cs typeface="Osaka"/>
              </a:defRPr>
            </a:lvl4pPr>
            <a:lvl5pPr>
              <a:defRPr kumimoji="1" sz="2400">
                <a:solidFill>
                  <a:schemeClr val="tx1"/>
                </a:solidFill>
                <a:latin typeface="Times" pitchFamily="1" charset="0"/>
                <a:ea typeface="Osaka"/>
                <a:cs typeface="Osaka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" charset="0"/>
                <a:ea typeface="Osaka"/>
                <a:cs typeface="Osaka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" charset="0"/>
                <a:ea typeface="Osaka"/>
                <a:cs typeface="Osaka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" charset="0"/>
                <a:ea typeface="Osaka"/>
                <a:cs typeface="Osaka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pitchFamily="1" charset="0"/>
                <a:ea typeface="Osaka"/>
                <a:cs typeface="Osaka"/>
              </a:defRPr>
            </a:lvl9pPr>
          </a:lstStyle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2B5CA"/>
              </a:buClr>
              <a:buSzTx/>
              <a:buFontTx/>
              <a:buBlip>
                <a:blip r:embed="rId10"/>
              </a:buBlip>
              <a:tabLst/>
              <a:defRPr/>
            </a:pPr>
            <a:r>
              <a:rPr kumimoji="1" lang="ja-JP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First Neutron Beam: 30 May, </a:t>
            </a: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2008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2B5CA"/>
              </a:buClr>
              <a:buSzTx/>
              <a:buFontTx/>
              <a:buBlip>
                <a:blip r:embed="rId10"/>
              </a:buBlip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First Muon Beam: 26 Sept., 2008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2B5CA"/>
              </a:buClr>
              <a:buSzTx/>
              <a:buFontTx/>
              <a:buBlip>
                <a:blip r:embed="rId10"/>
              </a:buBlip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First User Program: 26 Dec., </a:t>
            </a: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2008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2B5CA"/>
              </a:buClr>
              <a:buSzTx/>
              <a:buFontTx/>
              <a:buBlip>
                <a:blip r:embed="rId10"/>
              </a:buBlip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Running at 500kW</a:t>
            </a:r>
          </a:p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2B5CA"/>
              </a:buClr>
              <a:buSzTx/>
              <a:buFontTx/>
              <a:buBlip>
                <a:blip r:embed="rId10"/>
              </a:buBlip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~200 day/year (176 days in JFY 2012)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正方形/長方形 88"/>
          <p:cNvSpPr>
            <a:spLocks noChangeArrowheads="1"/>
          </p:cNvSpPr>
          <p:nvPr/>
        </p:nvSpPr>
        <p:spPr bwMode="auto">
          <a:xfrm>
            <a:off x="3750892" y="6168748"/>
            <a:ext cx="3297698" cy="52322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461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ゴシック" pitchFamily="49" charset="-128"/>
                <a:cs typeface="+mn-cs"/>
              </a:rPr>
              <a:t>23 Beam Ports for Neutron Instruments</a:t>
            </a:r>
          </a:p>
          <a:p>
            <a:pPr marL="0" marR="0" lvl="0" indent="0" algn="l" defTabSz="9461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ゴシック" pitchFamily="49" charset="-128"/>
                <a:cs typeface="+mn-cs"/>
              </a:rPr>
              <a:t>4 Beam Ports for Muon Instruments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411760" y="116632"/>
            <a:ext cx="5408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3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Material and Life Science facility at J-PARC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80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/>
              <a:t>Summary and Outlook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31540" y="1228261"/>
            <a:ext cx="8229600" cy="4879241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/>
              <a:t>KEK has a diverse </a:t>
            </a:r>
            <a:r>
              <a:rPr lang="en-US" altLang="ja-JP" dirty="0" smtClean="0"/>
              <a:t>physics</a:t>
            </a:r>
            <a:r>
              <a:rPr lang="en-US" altLang="ja-JP" dirty="0" smtClean="0"/>
              <a:t> program: </a:t>
            </a:r>
            <a:r>
              <a:rPr lang="en-US" altLang="ja-JP" dirty="0"/>
              <a:t>T2K, Belle II, muon physics, UCN, nuclear physics, and so on, where close collaboration with Canadian </a:t>
            </a:r>
            <a:r>
              <a:rPr lang="en-US" altLang="ja-JP" dirty="0" smtClean="0"/>
              <a:t>scientist</a:t>
            </a:r>
            <a:r>
              <a:rPr lang="en-US" altLang="ja-JP" dirty="0" smtClean="0"/>
              <a:t>s </a:t>
            </a:r>
            <a:r>
              <a:rPr lang="en-US" altLang="ja-JP" dirty="0"/>
              <a:t>are going </a:t>
            </a:r>
            <a:r>
              <a:rPr lang="en-US" altLang="ja-JP" dirty="0" smtClean="0"/>
              <a:t>on as key frameworks of the experiments.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KEK has a diverse material and life science program with symphonic use of </a:t>
            </a:r>
            <a:r>
              <a:rPr lang="en-US" altLang="ja-JP" dirty="0" smtClean="0"/>
              <a:t>multiple probes: X-ray</a:t>
            </a:r>
            <a:r>
              <a:rPr lang="en-US" altLang="ja-JP" dirty="0"/>
              <a:t>, neutron, muon and slow positron</a:t>
            </a:r>
            <a:r>
              <a:rPr lang="en-US" altLang="ja-JP" dirty="0" smtClean="0"/>
              <a:t>. We hope to develop more industrial applications.</a:t>
            </a:r>
          </a:p>
          <a:p>
            <a:endParaRPr lang="en-US" altLang="ja-JP" dirty="0"/>
          </a:p>
          <a:p>
            <a:r>
              <a:rPr lang="en-US" altLang="ja-JP" dirty="0" smtClean="0"/>
              <a:t>Industrial application of the accelerator technology is an important direction KEK has to take in the near future. </a:t>
            </a:r>
            <a:r>
              <a:rPr lang="en-US" altLang="ja-JP" dirty="0" smtClean="0"/>
              <a:t>We hope to further discuss</a:t>
            </a:r>
            <a:r>
              <a:rPr lang="en-US" altLang="ja-JP" dirty="0" smtClean="0"/>
              <a:t> with TRIUMF on the possible collaboration. 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3582643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既定の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11.xml><?xml version="1.0" encoding="utf-8"?>
<a:theme xmlns:a="http://schemas.openxmlformats.org/drawingml/2006/main" name="2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2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3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4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5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6_KEK 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1236</Words>
  <Application>Microsoft Office PowerPoint</Application>
  <PresentationFormat>画面に合わせる (4:3)</PresentationFormat>
  <Paragraphs>291</Paragraphs>
  <Slides>18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25</vt:i4>
      </vt:variant>
      <vt:variant>
        <vt:lpstr>テーマ</vt:lpstr>
      </vt:variant>
      <vt:variant>
        <vt:i4>18</vt:i4>
      </vt:variant>
      <vt:variant>
        <vt:lpstr>スライド タイトル</vt:lpstr>
      </vt:variant>
      <vt:variant>
        <vt:i4>18</vt:i4>
      </vt:variant>
    </vt:vector>
  </HeadingPairs>
  <TitlesOfParts>
    <vt:vector size="61" baseType="lpstr">
      <vt:lpstr>Gill Sans</vt:lpstr>
      <vt:lpstr>HGPｺﾞｼｯｸE</vt:lpstr>
      <vt:lpstr>HGP明朝E</vt:lpstr>
      <vt:lpstr>HGSｺﾞｼｯｸE</vt:lpstr>
      <vt:lpstr>HGS創英角ｺﾞｼｯｸUB</vt:lpstr>
      <vt:lpstr>HG丸ｺﾞｼｯｸM-PRO</vt:lpstr>
      <vt:lpstr>HG創英角ﾎﾟｯﾌﾟ体</vt:lpstr>
      <vt:lpstr>HG明朝B</vt:lpstr>
      <vt:lpstr>ＭＳ Ｐゴシック</vt:lpstr>
      <vt:lpstr>ＭＳ Ｐ明朝</vt:lpstr>
      <vt:lpstr>ＭＳ ゴシック</vt:lpstr>
      <vt:lpstr>Osaka</vt:lpstr>
      <vt:lpstr>ヒラギノ角ゴ Pro W3</vt:lpstr>
      <vt:lpstr>游ゴシック</vt:lpstr>
      <vt:lpstr>游ゴシック Light</vt:lpstr>
      <vt:lpstr>Arial</vt:lpstr>
      <vt:lpstr>Arial Narrow</vt:lpstr>
      <vt:lpstr>Calibri</vt:lpstr>
      <vt:lpstr>Calibri Light</vt:lpstr>
      <vt:lpstr>Century Gothic</vt:lpstr>
      <vt:lpstr>Georgia</vt:lpstr>
      <vt:lpstr>Helvetica</vt:lpstr>
      <vt:lpstr>Symbol</vt:lpstr>
      <vt:lpstr>Times New Roman</vt:lpstr>
      <vt:lpstr>Wingdings</vt:lpstr>
      <vt:lpstr>既定のテーマ</vt:lpstr>
      <vt:lpstr>2_KEK Standard</vt:lpstr>
      <vt:lpstr>3_KEK Standard</vt:lpstr>
      <vt:lpstr>4_KEK Standard</vt:lpstr>
      <vt:lpstr>5_KEK Standard</vt:lpstr>
      <vt:lpstr>6_KEK Standard</vt:lpstr>
      <vt:lpstr>7_KEK Standard</vt:lpstr>
      <vt:lpstr>8_KEK Standard</vt:lpstr>
      <vt:lpstr>9_KEK Standard</vt:lpstr>
      <vt:lpstr>Office Theme</vt:lpstr>
      <vt:lpstr>2_Office ​​テーマ</vt:lpstr>
      <vt:lpstr>10_KEK Standard</vt:lpstr>
      <vt:lpstr>11_KEK Standard</vt:lpstr>
      <vt:lpstr>12_KEK Standard</vt:lpstr>
      <vt:lpstr>13_KEK Standard</vt:lpstr>
      <vt:lpstr>14_KEK Standard</vt:lpstr>
      <vt:lpstr>15_KEK Standard</vt:lpstr>
      <vt:lpstr>16_KEK Standard</vt:lpstr>
      <vt:lpstr>PowerPoint プレゼンテーション</vt:lpstr>
      <vt:lpstr>Diversity in accelerator based sciences</vt:lpstr>
      <vt:lpstr>T2K (Tokai to Kamioka)  experiment</vt:lpstr>
      <vt:lpstr>PowerPoint プレゼンテーション</vt:lpstr>
      <vt:lpstr>PowerPoint プレゼンテーション</vt:lpstr>
      <vt:lpstr>Belle II is now at IP</vt:lpstr>
      <vt:lpstr>PowerPoint プレゼンテーション</vt:lpstr>
      <vt:lpstr>Japanese Activities at LHC/ATLAS</vt:lpstr>
      <vt:lpstr>Contribution to HL-LHC</vt:lpstr>
      <vt:lpstr>Detector Technology Development</vt:lpstr>
      <vt:lpstr>PowerPoint プレゼンテーション</vt:lpstr>
      <vt:lpstr>1. Cost reduction in Nb material preparation</vt:lpstr>
      <vt:lpstr>2. High-Q high-gradient SRC with nitrogen infusion</vt:lpstr>
      <vt:lpstr>ILC Status in Japan</vt:lpstr>
      <vt:lpstr>PowerPoint プレゼンテーション</vt:lpstr>
      <vt:lpstr>PowerPoint プレゼンテーション</vt:lpstr>
      <vt:lpstr>PowerPoint プレゼンテーション</vt:lpstr>
      <vt:lpstr>Summary and Outlook</vt:lpstr>
    </vt:vector>
  </TitlesOfParts>
  <Company>高エネルギー加速器研究機構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山内 正則</dc:creator>
  <cp:lastModifiedBy>山内 正則</cp:lastModifiedBy>
  <cp:revision>6</cp:revision>
  <dcterms:created xsi:type="dcterms:W3CDTF">2017-12-12T05:56:58Z</dcterms:created>
  <dcterms:modified xsi:type="dcterms:W3CDTF">2017-12-13T00:34:42Z</dcterms:modified>
</cp:coreProperties>
</file>