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3" r:id="rId3"/>
    <p:sldId id="336" r:id="rId4"/>
    <p:sldId id="312" r:id="rId5"/>
    <p:sldId id="311" r:id="rId6"/>
    <p:sldId id="335" r:id="rId7"/>
    <p:sldId id="313" r:id="rId8"/>
    <p:sldId id="320" r:id="rId9"/>
    <p:sldId id="325" r:id="rId10"/>
    <p:sldId id="332" r:id="rId11"/>
    <p:sldId id="329" r:id="rId12"/>
    <p:sldId id="314" r:id="rId13"/>
    <p:sldId id="333" r:id="rId14"/>
    <p:sldId id="319" r:id="rId15"/>
    <p:sldId id="318" r:id="rId16"/>
    <p:sldId id="337" r:id="rId17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D68"/>
    <a:srgbClr val="E7E478"/>
    <a:srgbClr val="113F7C"/>
    <a:srgbClr val="0094DA"/>
    <a:srgbClr val="56863E"/>
    <a:srgbClr val="003D80"/>
    <a:srgbClr val="8183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3486" autoAdjust="0"/>
  </p:normalViewPr>
  <p:slideViewPr>
    <p:cSldViewPr snapToGrid="0" snapToObjects="1">
      <p:cViewPr varScale="1">
        <p:scale>
          <a:sx n="136" d="100"/>
          <a:sy n="136" d="100"/>
        </p:scale>
        <p:origin x="63" y="19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-3067" y="-67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93C65-58C4-46D0-841E-EC2A3A403355}" type="datetimeFigureOut">
              <a:rPr lang="en-CA" smtClean="0"/>
              <a:t>2021-02-22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7154E-33BE-401E-A224-32D3D77AE1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45013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t>22-Feb-21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fr-CA"/>
              <a:t>Click to edit Master text styles</a:t>
            </a:r>
          </a:p>
          <a:p>
            <a:pPr lvl="1"/>
            <a:r>
              <a:rPr lang="fr-CA"/>
              <a:t>Second level</a:t>
            </a:r>
          </a:p>
          <a:p>
            <a:pPr lvl="2"/>
            <a:r>
              <a:rPr lang="fr-CA"/>
              <a:t>Third level</a:t>
            </a:r>
          </a:p>
          <a:p>
            <a:pPr lvl="3"/>
            <a:r>
              <a:rPr lang="fr-CA"/>
              <a:t>Fourth level</a:t>
            </a:r>
          </a:p>
          <a:p>
            <a:pPr lvl="4"/>
            <a:r>
              <a:rPr lang="fr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886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</p:spTree>
    <p:extLst>
      <p:ext uri="{BB962C8B-B14F-4D97-AF65-F5344CB8AC3E}">
        <p14:creationId xmlns:p14="http://schemas.microsoft.com/office/powerpoint/2010/main" val="2595533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3867150" y="1562100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Merci!</a:t>
            </a:r>
            <a:endParaRPr lang="en-US" sz="32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TRIUMFLab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TRIUMFLab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24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Mammarella - Gerardo Community Engagement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2972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Mammarella - Gerardo Community Engagement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2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363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 dirty="0"/>
              <a:t>Mammarella - Gerardo Community Engagement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20125" y="4767263"/>
            <a:ext cx="504825" cy="273844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Mammarella - Gerardo Community Engagement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9124" y="4767263"/>
            <a:ext cx="447675" cy="273844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dirty="0">
                <a:latin typeface="Myriad Pro SemiExt" pitchFamily="34" charset="0"/>
              </a:rPr>
              <a:t>Click to edit Master title style</a:t>
            </a:r>
            <a:endParaRPr lang="en-US" dirty="0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 dirty="0"/>
              <a:t>Mammarella - Gerardo Community Engagement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dirty="0">
                <a:latin typeface="Myriad Pro SemiExt" pitchFamily="34" charset="0"/>
              </a:rPr>
              <a:t>Click to edit Master title style</a:t>
            </a:r>
            <a:endParaRPr lang="en-US" dirty="0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dirty="0">
                <a:latin typeface="Myriad Pro SemiExt" pitchFamily="34" charset="0"/>
              </a:rPr>
              <a:t>Click to edit Master title style</a:t>
            </a:r>
            <a:endParaRPr lang="en-US" dirty="0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 dirty="0"/>
              <a:t>Mammarella - Gerardo Community Engagement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yriad Pro SemiEx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</a:t>
            </a:r>
            <a:r>
              <a:rPr lang="fr-CA" dirty="0" err="1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78" y="714076"/>
            <a:ext cx="8229600" cy="4143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1" r:id="rId2"/>
    <p:sldLayoutId id="2147483667" r:id="rId3"/>
    <p:sldLayoutId id="2147483663" r:id="rId4"/>
    <p:sldLayoutId id="2147483668" r:id="rId5"/>
    <p:sldLayoutId id="2147483665" r:id="rId6"/>
    <p:sldLayoutId id="2147483649" r:id="rId7"/>
    <p:sldLayoutId id="2147483670" r:id="rId8"/>
    <p:sldLayoutId id="2147483664" r:id="rId9"/>
    <p:sldLayoutId id="214748366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</p:sldLayoutIdLst>
  <p:hf hdr="0" dt="0"/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Myriad Pro SemiExt" pitchFamily="34" charset="0"/>
          <a:ea typeface="+mj-ea"/>
          <a:cs typeface="Myriad Pro SemiExt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english.imp.cas.cn/" TargetMode="Externa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0398" y="1393528"/>
            <a:ext cx="5027006" cy="2646878"/>
          </a:xfrm>
          <a:prstGeom prst="rect">
            <a:avLst/>
          </a:prstGeom>
          <a:solidFill>
            <a:srgbClr val="E7E47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solidFill>
                  <a:srgbClr val="0F2D68"/>
                </a:solidFill>
                <a:latin typeface="Myriad Pro" pitchFamily="34" charset="0"/>
                <a:ea typeface="+mj-ea"/>
                <a:cs typeface="Avenir Heavy"/>
              </a:rPr>
              <a:t>Gerardo Dutto</a:t>
            </a:r>
          </a:p>
          <a:p>
            <a:endParaRPr lang="en-CA" sz="1400" dirty="0">
              <a:solidFill>
                <a:srgbClr val="0F2D68"/>
              </a:solidFill>
              <a:latin typeface="Myriad Pro" pitchFamily="34" charset="0"/>
              <a:ea typeface="+mj-ea"/>
              <a:cs typeface="Avenir Heavy"/>
            </a:endParaRPr>
          </a:p>
          <a:p>
            <a:pPr algn="ctr"/>
            <a:r>
              <a:rPr lang="en-CA" sz="1400" dirty="0">
                <a:solidFill>
                  <a:srgbClr val="0F2D68"/>
                </a:solidFill>
                <a:latin typeface="Myriad Pro" pitchFamily="34" charset="0"/>
                <a:ea typeface="+mj-ea"/>
                <a:cs typeface="Avenir Heavy"/>
              </a:rPr>
              <a:t>       </a:t>
            </a:r>
            <a:r>
              <a:rPr lang="en-CA" sz="2400" dirty="0">
                <a:solidFill>
                  <a:srgbClr val="0F2D68"/>
                </a:solidFill>
                <a:latin typeface="Myriad Pro" pitchFamily="34" charset="0"/>
                <a:ea typeface="+mj-ea"/>
                <a:cs typeface="Avenir Heavy"/>
              </a:rPr>
              <a:t>A Promoter of Sciences</a:t>
            </a:r>
          </a:p>
          <a:p>
            <a:pPr algn="ctr"/>
            <a:r>
              <a:rPr lang="en-CA" sz="2400" dirty="0">
                <a:solidFill>
                  <a:srgbClr val="0F2D68"/>
                </a:solidFill>
                <a:latin typeface="Myriad Pro" pitchFamily="34" charset="0"/>
                <a:ea typeface="+mj-ea"/>
                <a:cs typeface="Avenir Heavy"/>
              </a:rPr>
              <a:t> and their </a:t>
            </a:r>
          </a:p>
          <a:p>
            <a:pPr algn="ctr"/>
            <a:r>
              <a:rPr lang="en-CA" sz="2400" dirty="0">
                <a:solidFill>
                  <a:srgbClr val="0F2D68"/>
                </a:solidFill>
                <a:latin typeface="Myriad Pro" pitchFamily="34" charset="0"/>
                <a:ea typeface="+mj-ea"/>
                <a:cs typeface="Avenir Heavy"/>
              </a:rPr>
              <a:t>Applications to Mankind</a:t>
            </a:r>
          </a:p>
          <a:p>
            <a:pPr algn="ctr"/>
            <a:endParaRPr lang="en-CA" sz="1400" dirty="0">
              <a:solidFill>
                <a:srgbClr val="0F2D68"/>
              </a:solidFill>
              <a:latin typeface="Myriad Pro" pitchFamily="34" charset="0"/>
              <a:ea typeface="+mj-ea"/>
              <a:cs typeface="Avenir Heavy"/>
            </a:endParaRPr>
          </a:p>
          <a:p>
            <a:endParaRPr lang="en-CA" sz="1400" dirty="0">
              <a:solidFill>
                <a:srgbClr val="0F2D68"/>
              </a:solidFill>
              <a:latin typeface="Myriad Pro" pitchFamily="34" charset="0"/>
              <a:ea typeface="+mj-ea"/>
              <a:cs typeface="Avenir Heavy"/>
            </a:endParaRPr>
          </a:p>
          <a:p>
            <a:r>
              <a:rPr lang="en-CA" sz="1400" dirty="0">
                <a:solidFill>
                  <a:srgbClr val="0F2D68"/>
                </a:solidFill>
                <a:latin typeface="Myriad Pro" pitchFamily="34" charset="0"/>
                <a:ea typeface="+mj-ea"/>
                <a:cs typeface="Avenir Heavy"/>
              </a:rPr>
              <a:t>Franco Mammarella, 2021 – February 22</a:t>
            </a:r>
          </a:p>
          <a:p>
            <a:endParaRPr lang="en-CA" sz="14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4185622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FF00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7884143" cy="3720764"/>
          </a:xfrm>
        </p:spPr>
        <p:txBody>
          <a:bodyPr>
            <a:normAutofit fontScale="92500"/>
          </a:bodyPr>
          <a:lstStyle/>
          <a:p>
            <a:r>
              <a:rPr lang="en-CA" sz="2000" dirty="0">
                <a:solidFill>
                  <a:schemeClr val="tx2">
                    <a:lumMod val="75000"/>
                  </a:schemeClr>
                </a:solidFill>
              </a:rPr>
              <a:t>Many have spoked eloquently about Gerardo’s career and friendship. I truly honoured to add my story to yours. Preparing this brought many fond memories back.</a:t>
            </a:r>
          </a:p>
          <a:p>
            <a:r>
              <a:rPr lang="en-CA" sz="2000" dirty="0">
                <a:solidFill>
                  <a:schemeClr val="tx2">
                    <a:lumMod val="75000"/>
                  </a:schemeClr>
                </a:solidFill>
              </a:rPr>
              <a:t>Gerardo made remarkable contributions to the field of accelerator science as </a:t>
            </a:r>
            <a:r>
              <a:rPr lang="en-CA" sz="2000" b="1" dirty="0">
                <a:solidFill>
                  <a:schemeClr val="tx2">
                    <a:lumMod val="75000"/>
                  </a:schemeClr>
                </a:solidFill>
              </a:rPr>
              <a:t>Physicists</a:t>
            </a:r>
            <a:r>
              <a:rPr lang="en-CA" sz="2000" dirty="0">
                <a:solidFill>
                  <a:schemeClr val="tx2">
                    <a:lumMod val="75000"/>
                  </a:schemeClr>
                </a:solidFill>
              </a:rPr>
              <a:t> , </a:t>
            </a:r>
            <a:r>
              <a:rPr lang="en-CA" sz="2000" b="1" dirty="0">
                <a:solidFill>
                  <a:schemeClr val="tx2">
                    <a:lumMod val="75000"/>
                  </a:schemeClr>
                </a:solidFill>
              </a:rPr>
              <a:t>Engineer</a:t>
            </a:r>
            <a:r>
              <a:rPr lang="en-CA" sz="2000" dirty="0">
                <a:solidFill>
                  <a:schemeClr val="tx2">
                    <a:lumMod val="75000"/>
                  </a:schemeClr>
                </a:solidFill>
              </a:rPr>
              <a:t> and </a:t>
            </a:r>
            <a:r>
              <a:rPr lang="en-CA" sz="2000" b="1" dirty="0">
                <a:solidFill>
                  <a:schemeClr val="tx2">
                    <a:lumMod val="75000"/>
                  </a:schemeClr>
                </a:solidFill>
              </a:rPr>
              <a:t>Manager</a:t>
            </a:r>
          </a:p>
          <a:p>
            <a:r>
              <a:rPr lang="en-CA" sz="2400" dirty="0">
                <a:solidFill>
                  <a:schemeClr val="tx2">
                    <a:lumMod val="75000"/>
                  </a:schemeClr>
                </a:solidFill>
              </a:rPr>
              <a:t>Gerardo greatly contributed to a</a:t>
            </a:r>
            <a:r>
              <a:rPr lang="en-CA" sz="2400" b="1" dirty="0">
                <a:solidFill>
                  <a:schemeClr val="tx2">
                    <a:lumMod val="75000"/>
                  </a:schemeClr>
                </a:solidFill>
              </a:rPr>
              <a:t>dvance</a:t>
            </a:r>
            <a:r>
              <a:rPr lang="en-CA" sz="2400" dirty="0">
                <a:solidFill>
                  <a:schemeClr val="tx2">
                    <a:lumMod val="75000"/>
                  </a:schemeClr>
                </a:solidFill>
              </a:rPr>
              <a:t> and promotion of accelerator technologies for the </a:t>
            </a:r>
            <a:r>
              <a:rPr lang="en-CA" sz="2400" b="1" dirty="0">
                <a:solidFill>
                  <a:schemeClr val="tx2">
                    <a:lumMod val="75000"/>
                  </a:schemeClr>
                </a:solidFill>
              </a:rPr>
              <a:t>benefit of mankind</a:t>
            </a:r>
            <a:r>
              <a:rPr lang="en-CA" sz="24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en-CA" sz="2600" dirty="0">
                <a:solidFill>
                  <a:schemeClr val="tx2">
                    <a:lumMod val="75000"/>
                  </a:schemeClr>
                </a:solidFill>
              </a:rPr>
              <a:t>Gerardo’s interests beyond the physics community stemmed by the belief that science shall not remain in the Ivory Tower. </a:t>
            </a:r>
          </a:p>
          <a:p>
            <a:endParaRPr lang="en-CA" sz="3200" dirty="0">
              <a:solidFill>
                <a:schemeClr val="tx2">
                  <a:lumMod val="75000"/>
                </a:schemeClr>
              </a:solidFill>
            </a:endParaRPr>
          </a:p>
          <a:p>
            <a:endParaRPr lang="en-CA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1A587-D551-49D0-AD18-A63541D97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14450" y="4767263"/>
            <a:ext cx="4705350" cy="334662"/>
          </a:xfrm>
        </p:spPr>
        <p:txBody>
          <a:bodyPr/>
          <a:lstStyle/>
          <a:p>
            <a:r>
              <a:rPr lang="en-US" sz="1100" dirty="0"/>
              <a:t>Mammarella - Gerardo Community Engagement</a:t>
            </a:r>
          </a:p>
        </p:txBody>
      </p:sp>
    </p:spTree>
    <p:extLst>
      <p:ext uri="{BB962C8B-B14F-4D97-AF65-F5344CB8AC3E}">
        <p14:creationId xmlns:p14="http://schemas.microsoft.com/office/powerpoint/2010/main" val="3314937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FF00"/>
                </a:solidFill>
              </a:rPr>
              <a:t>Personality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5025" y="806688"/>
            <a:ext cx="5130165" cy="3623787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de-CH" sz="2400" dirty="0">
                <a:solidFill>
                  <a:schemeClr val="tx2"/>
                </a:solidFill>
              </a:rPr>
              <a:t>Behind those achievements there was a </a:t>
            </a:r>
            <a:r>
              <a:rPr lang="de-CH" sz="2400" b="1" dirty="0">
                <a:solidFill>
                  <a:schemeClr val="tx2"/>
                </a:solidFill>
              </a:rPr>
              <a:t>Personality</a:t>
            </a:r>
            <a:r>
              <a:rPr lang="de-CH" sz="2400" dirty="0">
                <a:solidFill>
                  <a:schemeClr val="tx2"/>
                </a:solidFill>
              </a:rPr>
              <a:t>. A few key points stood out.</a:t>
            </a:r>
            <a:endParaRPr lang="de-CH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ts val="25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de-CH" sz="2400" dirty="0">
                <a:solidFill>
                  <a:schemeClr val="tx2">
                    <a:lumMod val="75000"/>
                  </a:schemeClr>
                </a:solidFill>
              </a:rPr>
              <a:t>An inspirational and </a:t>
            </a:r>
            <a:r>
              <a:rPr lang="de-CH" sz="2400" b="1" dirty="0">
                <a:solidFill>
                  <a:schemeClr val="tx2">
                    <a:lumMod val="75000"/>
                  </a:schemeClr>
                </a:solidFill>
              </a:rPr>
              <a:t>charismatic leader </a:t>
            </a:r>
            <a:r>
              <a:rPr lang="de-CH" sz="2400" dirty="0">
                <a:solidFill>
                  <a:schemeClr val="tx2">
                    <a:lumMod val="75000"/>
                  </a:schemeClr>
                </a:solidFill>
              </a:rPr>
              <a:t>who worked smartly and hard to build relationship, networks and competency in his collaborators</a:t>
            </a:r>
          </a:p>
          <a:p>
            <a:pPr>
              <a:lnSpc>
                <a:spcPts val="25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de-CH" sz="2400" dirty="0">
                <a:solidFill>
                  <a:schemeClr val="tx2">
                    <a:lumMod val="75000"/>
                  </a:schemeClr>
                </a:solidFill>
              </a:rPr>
              <a:t>A true </a:t>
            </a:r>
            <a:r>
              <a:rPr lang="de-CH" sz="2400" b="1" dirty="0">
                <a:solidFill>
                  <a:schemeClr val="tx2">
                    <a:lumMod val="75000"/>
                  </a:schemeClr>
                </a:solidFill>
              </a:rPr>
              <a:t>Director of Orchestr</a:t>
            </a:r>
            <a:r>
              <a:rPr lang="de-CH" sz="2400" dirty="0">
                <a:solidFill>
                  <a:schemeClr val="tx2">
                    <a:lumMod val="75000"/>
                  </a:schemeClr>
                </a:solidFill>
              </a:rPr>
              <a:t>a: natural at connecting people from different cultures and backgrounds (the mastermind behind many physics applied solutions)</a:t>
            </a:r>
          </a:p>
          <a:p>
            <a:pPr marL="457200" lvl="1" indent="0">
              <a:lnSpc>
                <a:spcPts val="2500"/>
              </a:lnSpc>
              <a:spcBef>
                <a:spcPts val="1200"/>
              </a:spcBef>
              <a:buNone/>
            </a:pP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AA658-E6A5-4CC3-87DD-E0890F166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4122420" cy="181927"/>
          </a:xfrm>
        </p:spPr>
        <p:txBody>
          <a:bodyPr/>
          <a:lstStyle/>
          <a:p>
            <a:r>
              <a:rPr lang="en-US" sz="1100" dirty="0"/>
              <a:t>Mammarella - Gerardo Community Engagement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0A52C9-C313-401E-8872-C703BEC52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14076"/>
            <a:ext cx="1908810" cy="2238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A2C39C-5F07-4FC4-B483-7764A4A6F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190" y="714075"/>
            <a:ext cx="1700047" cy="229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72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FF00"/>
                </a:solidFill>
              </a:rPr>
              <a:t>Personality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7405" y="817245"/>
            <a:ext cx="5086350" cy="3394710"/>
          </a:xfrm>
        </p:spPr>
        <p:txBody>
          <a:bodyPr>
            <a:normAutofit fontScale="70000" lnSpcReduction="20000"/>
          </a:bodyPr>
          <a:lstStyle/>
          <a:p>
            <a:pPr marL="57150" indent="0">
              <a:lnSpc>
                <a:spcPts val="2200"/>
              </a:lnSpc>
              <a:spcBef>
                <a:spcPts val="1800"/>
              </a:spcBef>
              <a:buNone/>
            </a:pPr>
            <a:r>
              <a:rPr lang="de-CH" sz="2600" dirty="0">
                <a:solidFill>
                  <a:schemeClr val="tx2">
                    <a:lumMod val="75000"/>
                  </a:schemeClr>
                </a:solidFill>
              </a:rPr>
              <a:t>And a </a:t>
            </a:r>
            <a:r>
              <a:rPr lang="de-CH" sz="2600" b="1" dirty="0">
                <a:solidFill>
                  <a:schemeClr val="tx2">
                    <a:lumMod val="75000"/>
                  </a:schemeClr>
                </a:solidFill>
              </a:rPr>
              <a:t>Person </a:t>
            </a:r>
            <a:r>
              <a:rPr lang="de-CH" sz="2600" dirty="0">
                <a:solidFill>
                  <a:schemeClr val="tx2">
                    <a:lumMod val="75000"/>
                  </a:schemeClr>
                </a:solidFill>
              </a:rPr>
              <a:t>driven by</a:t>
            </a:r>
            <a:r>
              <a:rPr lang="de-CH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lvl="1">
              <a:lnSpc>
                <a:spcPts val="2200"/>
              </a:lnSpc>
              <a:buFont typeface="Wingdings" panose="05000000000000000000" pitchFamily="2" charset="2"/>
              <a:buChar char="Ø"/>
            </a:pPr>
            <a:r>
              <a:rPr lang="de-CH" b="1" dirty="0">
                <a:solidFill>
                  <a:schemeClr val="tx2">
                    <a:lumMod val="75000"/>
                  </a:schemeClr>
                </a:solidFill>
              </a:rPr>
              <a:t>Passion</a:t>
            </a:r>
            <a:r>
              <a:rPr lang="de-CH" dirty="0">
                <a:solidFill>
                  <a:schemeClr val="tx2">
                    <a:lumMod val="75000"/>
                  </a:schemeClr>
                </a:solidFill>
              </a:rPr>
              <a:t> and </a:t>
            </a:r>
            <a:r>
              <a:rPr lang="de-CH" b="1" dirty="0">
                <a:solidFill>
                  <a:schemeClr val="tx2">
                    <a:lumMod val="75000"/>
                  </a:schemeClr>
                </a:solidFill>
              </a:rPr>
              <a:t>selfless dedication </a:t>
            </a:r>
            <a:r>
              <a:rPr lang="de-CH" dirty="0">
                <a:solidFill>
                  <a:schemeClr val="tx2">
                    <a:lumMod val="75000"/>
                  </a:schemeClr>
                </a:solidFill>
              </a:rPr>
              <a:t>to his team, his job and to his laboratory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CH" b="1" dirty="0">
                <a:solidFill>
                  <a:schemeClr val="tx2">
                    <a:lumMod val="75000"/>
                  </a:schemeClr>
                </a:solidFill>
              </a:rPr>
              <a:t>Caring</a:t>
            </a:r>
            <a:r>
              <a:rPr lang="de-CH" dirty="0">
                <a:solidFill>
                  <a:schemeClr val="tx2">
                    <a:lumMod val="75000"/>
                  </a:schemeClr>
                </a:solidFill>
              </a:rPr>
              <a:t> and </a:t>
            </a:r>
            <a:r>
              <a:rPr lang="de-CH" b="1" dirty="0">
                <a:solidFill>
                  <a:schemeClr val="tx2">
                    <a:lumMod val="75000"/>
                  </a:schemeClr>
                </a:solidFill>
              </a:rPr>
              <a:t>loyalty</a:t>
            </a:r>
            <a:r>
              <a:rPr lang="de-CH" dirty="0">
                <a:solidFill>
                  <a:schemeClr val="tx2">
                    <a:lumMod val="75000"/>
                  </a:schemeClr>
                </a:solidFill>
              </a:rPr>
              <a:t> to his fellow men </a:t>
            </a:r>
            <a:endParaRPr lang="de-CH" dirty="0">
              <a:solidFill>
                <a:schemeClr val="tx2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CH" b="1" dirty="0">
                <a:solidFill>
                  <a:schemeClr val="tx2">
                    <a:lumMod val="75000"/>
                  </a:schemeClr>
                </a:solidFill>
              </a:rPr>
              <a:t>Trust and goodwill </a:t>
            </a:r>
            <a:r>
              <a:rPr lang="de-CH" dirty="0">
                <a:solidFill>
                  <a:schemeClr val="tx2">
                    <a:lumMod val="75000"/>
                  </a:schemeClr>
                </a:solidFill>
              </a:rPr>
              <a:t>as pillars of lasting  relationship</a:t>
            </a:r>
            <a:r>
              <a:rPr lang="de-CH" sz="2000" dirty="0">
                <a:solidFill>
                  <a:schemeClr val="tx2">
                    <a:lumMod val="75000"/>
                  </a:schemeClr>
                </a:solidFill>
              </a:rPr>
              <a:t>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CH" sz="2400" b="1" dirty="0">
                <a:solidFill>
                  <a:schemeClr val="tx2">
                    <a:lumMod val="75000"/>
                  </a:schemeClr>
                </a:solidFill>
              </a:rPr>
              <a:t>Ingenuous</a:t>
            </a:r>
            <a:r>
              <a:rPr lang="de-CH" sz="2400" dirty="0">
                <a:solidFill>
                  <a:schemeClr val="tx2">
                    <a:lumMod val="75000"/>
                  </a:schemeClr>
                </a:solidFill>
              </a:rPr>
              <a:t> and innovative, with many new ideas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CH" sz="2400" b="1" dirty="0">
                <a:solidFill>
                  <a:schemeClr val="tx2">
                    <a:lumMod val="75000"/>
                  </a:schemeClr>
                </a:solidFill>
              </a:rPr>
              <a:t>Generous</a:t>
            </a:r>
            <a:endParaRPr lang="de-CH" sz="2400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de-CH" sz="2000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de-CH" sz="2000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endParaRPr lang="de-CH" sz="1800" dirty="0">
              <a:solidFill>
                <a:schemeClr val="tx2"/>
              </a:solidFill>
            </a:endParaRPr>
          </a:p>
          <a:p>
            <a:endParaRPr lang="en-C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319C0-42F5-4ED6-B095-983BB1A0B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8740" y="4767263"/>
            <a:ext cx="4671060" cy="193357"/>
          </a:xfrm>
        </p:spPr>
        <p:txBody>
          <a:bodyPr/>
          <a:lstStyle/>
          <a:p>
            <a:r>
              <a:rPr lang="en-US" sz="1100" dirty="0"/>
              <a:t>Mammarella - Gerardo Community Engagement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5B5E95-C7B5-4171-A6F1-C0B7E450C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83" y="691514"/>
            <a:ext cx="1363027" cy="21862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23F993-3CAB-450B-A140-632EF193E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650" y="571500"/>
            <a:ext cx="14859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16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FF00"/>
                </a:solidFill>
              </a:rPr>
              <a:t>Outside Interests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" y="674587"/>
            <a:ext cx="3920490" cy="3887989"/>
          </a:xfrm>
        </p:spPr>
        <p:txBody>
          <a:bodyPr>
            <a:normAutofit/>
          </a:bodyPr>
          <a:lstStyle/>
          <a:p>
            <a:r>
              <a:rPr lang="en-CA" sz="2400" dirty="0">
                <a:solidFill>
                  <a:schemeClr val="tx2">
                    <a:lumMod val="75000"/>
                  </a:schemeClr>
                </a:solidFill>
              </a:rPr>
              <a:t>Gerardo was not just passionate about Physics and accelerators. He had other passions:</a:t>
            </a:r>
          </a:p>
          <a:p>
            <a:pPr lvl="1"/>
            <a:r>
              <a:rPr lang="en-CA" dirty="0">
                <a:solidFill>
                  <a:schemeClr val="tx2">
                    <a:lumMod val="75000"/>
                  </a:schemeClr>
                </a:solidFill>
              </a:rPr>
              <a:t>Music and Opera</a:t>
            </a:r>
          </a:p>
          <a:p>
            <a:pPr lvl="1"/>
            <a:r>
              <a:rPr lang="en-CA" dirty="0">
                <a:solidFill>
                  <a:schemeClr val="tx2">
                    <a:lumMod val="75000"/>
                  </a:schemeClr>
                </a:solidFill>
              </a:rPr>
              <a:t>Culturally curious</a:t>
            </a:r>
          </a:p>
          <a:p>
            <a:pPr lvl="1"/>
            <a:r>
              <a:rPr lang="en-CA" dirty="0">
                <a:solidFill>
                  <a:schemeClr val="tx2">
                    <a:lumMod val="75000"/>
                  </a:schemeClr>
                </a:solidFill>
              </a:rPr>
              <a:t>Loved networking events</a:t>
            </a:r>
          </a:p>
          <a:p>
            <a:endParaRPr lang="en-C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12039-9CA6-4A57-9C50-D5861060D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160" y="4767263"/>
            <a:ext cx="3714750" cy="334662"/>
          </a:xfrm>
        </p:spPr>
        <p:txBody>
          <a:bodyPr/>
          <a:lstStyle/>
          <a:p>
            <a:r>
              <a:rPr lang="en-US" sz="1100" dirty="0"/>
              <a:t>Mammarella - Gerardo Community Engagement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75A2D2-9581-4308-9A04-555EEE064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690" y="674587"/>
            <a:ext cx="4386663" cy="321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081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FF00"/>
                </a:solidFill>
              </a:rPr>
              <a:t>Key Contributions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8" y="475317"/>
            <a:ext cx="8058702" cy="4291946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de-CH" sz="2400" dirty="0">
                <a:solidFill>
                  <a:srgbClr val="002060"/>
                </a:solidFill>
              </a:rPr>
              <a:t>Gerardo’s work in accelerator’s physics and technologies, produced</a:t>
            </a:r>
          </a:p>
          <a:p>
            <a:pPr lvl="1">
              <a:lnSpc>
                <a:spcPts val="25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CH" sz="2000" dirty="0">
                <a:solidFill>
                  <a:schemeClr val="tx2">
                    <a:lumMod val="75000"/>
                  </a:schemeClr>
                </a:solidFill>
              </a:rPr>
              <a:t>Mutually fruitful international collaborations both for TRIUMF and other countries  (examples: Italy, China, Russia, Japan) </a:t>
            </a:r>
          </a:p>
          <a:p>
            <a:pPr>
              <a:lnSpc>
                <a:spcPts val="25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de-CH" sz="2200" b="1" dirty="0">
                <a:solidFill>
                  <a:srgbClr val="002060"/>
                </a:solidFill>
              </a:rPr>
              <a:t>Fostered a culture </a:t>
            </a:r>
            <a:r>
              <a:rPr lang="de-CH" sz="2200" dirty="0">
                <a:solidFill>
                  <a:srgbClr val="002060"/>
                </a:solidFill>
              </a:rPr>
              <a:t>of collaborations among people and nations, regardless of creed or backgrounds, through friendship, goodwill and meaningful lasting relationships</a:t>
            </a:r>
            <a:r>
              <a:rPr lang="de-CH" sz="2000" dirty="0">
                <a:solidFill>
                  <a:srgbClr val="002060"/>
                </a:solidFill>
              </a:rPr>
              <a:t>. 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de-CH" sz="2200" dirty="0">
                <a:solidFill>
                  <a:schemeClr val="tx2"/>
                </a:solidFill>
              </a:rPr>
              <a:t>Keen </a:t>
            </a:r>
            <a:r>
              <a:rPr lang="de-CH" sz="2200" b="1" dirty="0">
                <a:solidFill>
                  <a:schemeClr val="tx2"/>
                </a:solidFill>
              </a:rPr>
              <a:t>team builder</a:t>
            </a:r>
            <a:r>
              <a:rPr lang="de-CH" sz="2200" dirty="0">
                <a:solidFill>
                  <a:schemeClr val="tx2"/>
                </a:solidFill>
              </a:rPr>
              <a:t>. Had an eye for talents and pursued them. He was an amazing persuasive scouter.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de-CH" sz="2200" b="1" dirty="0">
                <a:solidFill>
                  <a:schemeClr val="tx2"/>
                </a:solidFill>
              </a:rPr>
              <a:t>Prepared</a:t>
            </a:r>
            <a:r>
              <a:rPr lang="de-CH" sz="2200" dirty="0">
                <a:solidFill>
                  <a:schemeClr val="tx2"/>
                </a:solidFill>
              </a:rPr>
              <a:t> the next generation of Accelerators physics leaders, by giving them opportunity to grow professionally.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AA658-E6A5-4CC3-87DD-E0890F166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4122420" cy="181927"/>
          </a:xfrm>
        </p:spPr>
        <p:txBody>
          <a:bodyPr/>
          <a:lstStyle/>
          <a:p>
            <a:r>
              <a:rPr lang="en-US" sz="1100" dirty="0"/>
              <a:t>Mammarella - Gerardo Community Engagement</a:t>
            </a:r>
          </a:p>
        </p:txBody>
      </p:sp>
    </p:spTree>
    <p:extLst>
      <p:ext uri="{BB962C8B-B14F-4D97-AF65-F5344CB8AC3E}">
        <p14:creationId xmlns:p14="http://schemas.microsoft.com/office/powerpoint/2010/main" val="3722835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FF00"/>
                </a:solidFill>
              </a:rPr>
              <a:t>Achievement -  Highlights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3686474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lnSpc>
                <a:spcPts val="24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CH" sz="2400" b="1" dirty="0">
                <a:solidFill>
                  <a:schemeClr val="tx2"/>
                </a:solidFill>
              </a:rPr>
              <a:t>Pioneering</a:t>
            </a:r>
            <a:r>
              <a:rPr lang="de-CH" sz="2400" dirty="0">
                <a:solidFill>
                  <a:schemeClr val="tx2"/>
                </a:solidFill>
              </a:rPr>
              <a:t> </a:t>
            </a:r>
            <a:r>
              <a:rPr lang="de-CH" sz="2400" b="1" dirty="0">
                <a:solidFill>
                  <a:schemeClr val="tx2"/>
                </a:solidFill>
              </a:rPr>
              <a:t>work</a:t>
            </a:r>
            <a:r>
              <a:rPr lang="de-CH" sz="2400" dirty="0">
                <a:solidFill>
                  <a:schemeClr val="tx2"/>
                </a:solidFill>
              </a:rPr>
              <a:t> in the improvements of both efficiency and reliability of  the TRIUMF cyclotron.</a:t>
            </a:r>
          </a:p>
          <a:p>
            <a:pPr marL="285750" indent="-285750">
              <a:lnSpc>
                <a:spcPts val="2400"/>
              </a:lnSpc>
              <a:spcBef>
                <a:spcPts val="1200"/>
              </a:spcBef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CH" sz="2400" b="1" dirty="0">
                <a:solidFill>
                  <a:schemeClr val="tx2"/>
                </a:solidFill>
              </a:rPr>
              <a:t>Promotion of</a:t>
            </a:r>
            <a:r>
              <a:rPr lang="de-CH" sz="2400" dirty="0">
                <a:solidFill>
                  <a:schemeClr val="tx2"/>
                </a:solidFill>
              </a:rPr>
              <a:t> high current </a:t>
            </a:r>
            <a:r>
              <a:rPr lang="de-CH" sz="2400" b="1" dirty="0">
                <a:solidFill>
                  <a:schemeClr val="tx2"/>
                </a:solidFill>
              </a:rPr>
              <a:t>cyclotrons</a:t>
            </a:r>
            <a:r>
              <a:rPr lang="de-CH" sz="2400" dirty="0">
                <a:solidFill>
                  <a:schemeClr val="tx2"/>
                </a:solidFill>
              </a:rPr>
              <a:t> producing </a:t>
            </a:r>
            <a:r>
              <a:rPr lang="de-CH" sz="2400" b="1" dirty="0">
                <a:solidFill>
                  <a:schemeClr val="tx2"/>
                </a:solidFill>
              </a:rPr>
              <a:t>Isotopes</a:t>
            </a:r>
            <a:r>
              <a:rPr lang="de-CH" sz="2400" dirty="0">
                <a:solidFill>
                  <a:schemeClr val="tx2"/>
                </a:solidFill>
              </a:rPr>
              <a:t>  for medical applications (EBCO, ACSI, Best Cyclotrons)</a:t>
            </a:r>
          </a:p>
          <a:p>
            <a:pPr marL="285750" indent="-285750">
              <a:lnSpc>
                <a:spcPts val="2400"/>
              </a:lnSpc>
              <a:spcBef>
                <a:spcPts val="1800"/>
              </a:spcBef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CH" sz="2400" b="1" dirty="0">
                <a:solidFill>
                  <a:schemeClr val="tx2"/>
                </a:solidFill>
              </a:rPr>
              <a:t>Influence </a:t>
            </a:r>
            <a:r>
              <a:rPr lang="de-CH" sz="2400" dirty="0">
                <a:solidFill>
                  <a:schemeClr val="tx2"/>
                </a:solidFill>
              </a:rPr>
              <a:t>in the creation of the Association of Italian Researchers and Professionals in Western Canada (</a:t>
            </a:r>
            <a:r>
              <a:rPr lang="de-CH" sz="2400" b="1" dirty="0">
                <a:solidFill>
                  <a:schemeClr val="tx2"/>
                </a:solidFill>
              </a:rPr>
              <a:t>ARPICO</a:t>
            </a:r>
            <a:r>
              <a:rPr lang="de-CH" sz="2400" dirty="0">
                <a:solidFill>
                  <a:schemeClr val="tx2"/>
                </a:solidFill>
              </a:rPr>
              <a:t>)</a:t>
            </a:r>
          </a:p>
          <a:p>
            <a:pPr marL="285750" indent="-285750">
              <a:lnSpc>
                <a:spcPts val="2200"/>
              </a:lnSpc>
              <a:spcBef>
                <a:spcPts val="1800"/>
              </a:spcBef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CH" sz="2400" b="1" dirty="0">
                <a:solidFill>
                  <a:schemeClr val="tx2"/>
                </a:solidFill>
              </a:rPr>
              <a:t>Connected</a:t>
            </a:r>
            <a:r>
              <a:rPr lang="de-CH" sz="2400" dirty="0">
                <a:solidFill>
                  <a:schemeClr val="tx2"/>
                </a:solidFill>
              </a:rPr>
              <a:t> Science and Academia with Business.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As a promoter, he made sure that Italian delegations to Vancouver would have TRIUMF in their schedule. He is remembered for giving VIP welcome to Italian delegations who visited TRIUMF. </a:t>
            </a:r>
            <a:endParaRPr lang="de-CH" sz="2000" dirty="0">
              <a:solidFill>
                <a:schemeClr val="tx2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endParaRPr lang="de-CH" sz="1800" dirty="0">
              <a:solidFill>
                <a:schemeClr val="tx2"/>
              </a:solidFill>
            </a:endParaRPr>
          </a:p>
          <a:p>
            <a:endParaRPr lang="en-C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DFB94-4D85-48A0-923D-41C7C732B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1610" y="4767263"/>
            <a:ext cx="4568190" cy="273844"/>
          </a:xfrm>
        </p:spPr>
        <p:txBody>
          <a:bodyPr/>
          <a:lstStyle/>
          <a:p>
            <a:r>
              <a:rPr lang="en-US" sz="1100" dirty="0"/>
              <a:t>Mammarella - Gerardo Community Engagement</a:t>
            </a:r>
          </a:p>
        </p:txBody>
      </p:sp>
    </p:spTree>
    <p:extLst>
      <p:ext uri="{BB962C8B-B14F-4D97-AF65-F5344CB8AC3E}">
        <p14:creationId xmlns:p14="http://schemas.microsoft.com/office/powerpoint/2010/main" val="1574095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FF00"/>
                </a:solidFill>
              </a:rPr>
              <a:t>Quote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8314" y="714076"/>
            <a:ext cx="6679364" cy="4143674"/>
          </a:xfrm>
        </p:spPr>
        <p:txBody>
          <a:bodyPr>
            <a:normAutofit/>
          </a:bodyPr>
          <a:lstStyle/>
          <a:p>
            <a:pPr>
              <a:lnSpc>
                <a:spcPts val="2200"/>
              </a:lnSpc>
              <a:spcBef>
                <a:spcPts val="900"/>
              </a:spcBef>
              <a:buClr>
                <a:srgbClr val="FF0000"/>
              </a:buClr>
              <a:buSzPct val="120000"/>
            </a:pPr>
            <a:r>
              <a:rPr lang="de-CH" sz="2200" dirty="0">
                <a:solidFill>
                  <a:schemeClr val="tx2"/>
                </a:solidFill>
              </a:rPr>
              <a:t>Quote from the current president of Italian Chamber of Commerce-CW, Celso Boscariol: </a:t>
            </a:r>
          </a:p>
          <a:p>
            <a:pPr lvl="1">
              <a:lnSpc>
                <a:spcPts val="2200"/>
              </a:lnSpc>
              <a:spcBef>
                <a:spcPts val="900"/>
              </a:spcBef>
              <a:buClr>
                <a:srgbClr val="FF0000"/>
              </a:buClr>
              <a:buSzPct val="120000"/>
            </a:pPr>
            <a:r>
              <a:rPr lang="de-CH" sz="2200" dirty="0">
                <a:solidFill>
                  <a:schemeClr val="tx2"/>
                </a:solidFill>
              </a:rPr>
              <a:t>‘</a:t>
            </a:r>
            <a:r>
              <a:rPr lang="de-CH" sz="2200" i="1" dirty="0">
                <a:solidFill>
                  <a:schemeClr val="tx2"/>
                </a:solidFill>
              </a:rPr>
              <a:t>’Gerardo was a titan in his chosen field of endeavour. His work strengthened political, economic and cultural ties between Canada and Italy and the broader European Union.’’</a:t>
            </a:r>
            <a:br>
              <a:rPr lang="de-CH" sz="2200" i="1" dirty="0">
                <a:solidFill>
                  <a:schemeClr val="tx2"/>
                </a:solidFill>
              </a:rPr>
            </a:br>
            <a:endParaRPr lang="de-CH" sz="2200" i="1" dirty="0">
              <a:solidFill>
                <a:schemeClr val="tx2"/>
              </a:solidFill>
            </a:endParaRPr>
          </a:p>
          <a:p>
            <a:pPr lvl="1">
              <a:lnSpc>
                <a:spcPts val="2200"/>
              </a:lnSpc>
              <a:spcBef>
                <a:spcPts val="900"/>
              </a:spcBef>
              <a:buClr>
                <a:srgbClr val="FF0000"/>
              </a:buClr>
              <a:buSzPct val="120000"/>
            </a:pPr>
            <a:r>
              <a:rPr lang="de-CH" sz="2200" i="1" dirty="0">
                <a:solidFill>
                  <a:schemeClr val="tx2"/>
                </a:solidFill>
              </a:rPr>
              <a:t>‘’As an ambassador for the scientific and research community, Gerardo brought science and enlightment to the boardroom and business to the laboratory all in pursuit of making our lives better!’’ 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endParaRPr lang="de-CH" sz="1800" dirty="0">
              <a:solidFill>
                <a:schemeClr val="tx2"/>
              </a:solidFill>
            </a:endParaRPr>
          </a:p>
          <a:p>
            <a:endParaRPr lang="en-C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EBEE4-F088-4357-BCAE-A2F236404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11630" y="4767263"/>
            <a:ext cx="4408170" cy="273844"/>
          </a:xfrm>
        </p:spPr>
        <p:txBody>
          <a:bodyPr/>
          <a:lstStyle/>
          <a:p>
            <a:r>
              <a:rPr lang="en-US" sz="1100" dirty="0"/>
              <a:t>Mammarella - Gerardo Community Engagement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6F3CCA-1B92-4967-B5C9-D0A0B21CB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38050" y="714076"/>
            <a:ext cx="1711840" cy="189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773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AD09-DF06-4D02-9779-9576EC1B9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001" y="0"/>
            <a:ext cx="6715370" cy="487747"/>
          </a:xfrm>
        </p:spPr>
        <p:txBody>
          <a:bodyPr/>
          <a:lstStyle/>
          <a:p>
            <a:r>
              <a:rPr lang="en-CA" dirty="0">
                <a:solidFill>
                  <a:srgbClr val="FFFF00"/>
                </a:solidFill>
              </a:rPr>
              <a:t>Community Engagement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4F6783-5299-473D-8C1F-173F252E8DD0}"/>
              </a:ext>
            </a:extLst>
          </p:cNvPr>
          <p:cNvSpPr txBox="1"/>
          <p:nvPr/>
        </p:nvSpPr>
        <p:spPr>
          <a:xfrm>
            <a:off x="623887" y="3311615"/>
            <a:ext cx="32293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F2D68"/>
                </a:solidFill>
              </a:rPr>
              <a:t>With Joe Clark, Canada MP </a:t>
            </a:r>
            <a:br>
              <a:rPr lang="en-US" sz="1600" dirty="0">
                <a:solidFill>
                  <a:srgbClr val="0F2D68"/>
                </a:solidFill>
              </a:rPr>
            </a:br>
            <a:r>
              <a:rPr lang="en-US" sz="1600" dirty="0">
                <a:solidFill>
                  <a:srgbClr val="0F2D68"/>
                </a:solidFill>
              </a:rPr>
              <a:t>and</a:t>
            </a:r>
          </a:p>
          <a:p>
            <a:pPr algn="ctr"/>
            <a:r>
              <a:rPr lang="en-US" sz="1600" dirty="0">
                <a:solidFill>
                  <a:srgbClr val="0F2D68"/>
                </a:solidFill>
              </a:rPr>
              <a:t>Stan Hagen BC MLA ,</a:t>
            </a:r>
          </a:p>
          <a:p>
            <a:pPr algn="ctr"/>
            <a:r>
              <a:rPr lang="en-US" sz="1600" dirty="0">
                <a:solidFill>
                  <a:srgbClr val="0F2D68"/>
                </a:solidFill>
              </a:rPr>
              <a:t>KAON promotion,</a:t>
            </a:r>
            <a:br>
              <a:rPr lang="en-US" sz="1600" dirty="0">
                <a:solidFill>
                  <a:srgbClr val="0F2D68"/>
                </a:solidFill>
              </a:rPr>
            </a:br>
            <a:r>
              <a:rPr lang="en-US" sz="1600" dirty="0">
                <a:solidFill>
                  <a:srgbClr val="0F2D68"/>
                </a:solidFill>
              </a:rPr>
              <a:t>(1991 circa)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294E6-7BB9-410A-80AC-C6DA4A2F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7064" y="4653583"/>
            <a:ext cx="4511040" cy="273844"/>
          </a:xfrm>
        </p:spPr>
        <p:txBody>
          <a:bodyPr/>
          <a:lstStyle/>
          <a:p>
            <a:r>
              <a:rPr lang="en-US" sz="1100" dirty="0"/>
              <a:t>Mammarella - Gerardo Community Engagement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12DFBD-CCA6-47DE-89A4-7937C64AA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9D570D-E2E2-43DB-9329-7159F66C4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" y="772226"/>
            <a:ext cx="3582353" cy="25393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A040A1-DB21-4AF1-AEFB-60C287E42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104" y="772226"/>
            <a:ext cx="3405754" cy="24117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45C5D8D-7EE9-4330-8C62-30BBAD7D5208}"/>
              </a:ext>
            </a:extLst>
          </p:cNvPr>
          <p:cNvSpPr txBox="1"/>
          <p:nvPr/>
        </p:nvSpPr>
        <p:spPr>
          <a:xfrm>
            <a:off x="4822507" y="3443824"/>
            <a:ext cx="3229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F2D68"/>
                </a:solidFill>
              </a:rPr>
              <a:t>With Richard Lee, BC MLA ,</a:t>
            </a:r>
          </a:p>
          <a:p>
            <a:pPr algn="ctr"/>
            <a:r>
              <a:rPr lang="en-US" sz="1600" dirty="0">
                <a:solidFill>
                  <a:srgbClr val="0F2D68"/>
                </a:solidFill>
              </a:rPr>
              <a:t>Christmas Party</a:t>
            </a:r>
            <a:br>
              <a:rPr lang="en-US" sz="1600" dirty="0">
                <a:solidFill>
                  <a:srgbClr val="0F2D68"/>
                </a:solidFill>
              </a:rPr>
            </a:br>
            <a:r>
              <a:rPr lang="en-US" sz="1600" dirty="0">
                <a:solidFill>
                  <a:srgbClr val="0F2D68"/>
                </a:solidFill>
              </a:rPr>
              <a:t>(2002)</a:t>
            </a:r>
          </a:p>
        </p:txBody>
      </p:sp>
    </p:spTree>
    <p:extLst>
      <p:ext uri="{BB962C8B-B14F-4D97-AF65-F5344CB8AC3E}">
        <p14:creationId xmlns:p14="http://schemas.microsoft.com/office/powerpoint/2010/main" val="1570600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AD09-DF06-4D02-9779-9576EC1B9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001" y="0"/>
            <a:ext cx="6715370" cy="487747"/>
          </a:xfrm>
        </p:spPr>
        <p:txBody>
          <a:bodyPr/>
          <a:lstStyle/>
          <a:p>
            <a:r>
              <a:rPr lang="en-CA" dirty="0">
                <a:solidFill>
                  <a:srgbClr val="FFFF00"/>
                </a:solidFill>
              </a:rPr>
              <a:t>Community Engagement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294E6-7BB9-410A-80AC-C6DA4A2F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8760" y="4767263"/>
            <a:ext cx="4511040" cy="273844"/>
          </a:xfrm>
        </p:spPr>
        <p:txBody>
          <a:bodyPr/>
          <a:lstStyle/>
          <a:p>
            <a:r>
              <a:rPr lang="en-US" sz="1100" dirty="0"/>
              <a:t>Mammarella - Gerardo Community Engagement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12DFBD-CCA6-47DE-89A4-7937C64AA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1B9CF3-D2EF-4A09-B1E4-8510214F6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50" y="814938"/>
            <a:ext cx="3759902" cy="22968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EEF4BE3-C2BD-4C43-8E23-A38CC51B6A0A}"/>
              </a:ext>
            </a:extLst>
          </p:cNvPr>
          <p:cNvSpPr txBox="1"/>
          <p:nvPr/>
        </p:nvSpPr>
        <p:spPr>
          <a:xfrm>
            <a:off x="377190" y="3489186"/>
            <a:ext cx="4194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>
                <a:solidFill>
                  <a:srgbClr val="0F2D68"/>
                </a:solidFill>
              </a:rPr>
              <a:t>ISAC-II – Opening Ceremony (2003)– with Dr. Vogt,</a:t>
            </a:r>
          </a:p>
          <a:p>
            <a:r>
              <a:rPr lang="en-US" sz="1400" u="sng" dirty="0">
                <a:solidFill>
                  <a:srgbClr val="0F2D68"/>
                </a:solidFill>
              </a:rPr>
              <a:t>&amp; G. Visetti, Italian Consul General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DBB506F-609F-4738-ABA9-307C28861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823" y="675118"/>
            <a:ext cx="4172302" cy="30835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9E9407A-DCED-4B27-A20A-7B03F53D064A}"/>
              </a:ext>
            </a:extLst>
          </p:cNvPr>
          <p:cNvSpPr txBox="1"/>
          <p:nvPr/>
        </p:nvSpPr>
        <p:spPr>
          <a:xfrm>
            <a:off x="4438650" y="3864311"/>
            <a:ext cx="400135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0F2D68"/>
                </a:solidFill>
              </a:rPr>
              <a:t>ISAC_II Opening Ceremony  – with Raymond Chan, MP </a:t>
            </a:r>
            <a:br>
              <a:rPr lang="en-US" sz="1350" dirty="0">
                <a:solidFill>
                  <a:srgbClr val="0F2D68"/>
                </a:solidFill>
              </a:rPr>
            </a:br>
            <a:r>
              <a:rPr lang="en-US" sz="1350" dirty="0">
                <a:solidFill>
                  <a:srgbClr val="0F2D68"/>
                </a:solidFill>
              </a:rPr>
              <a:t>A. Shotter, P. Schmor &amp; F. Mammarella</a:t>
            </a:r>
          </a:p>
        </p:txBody>
      </p:sp>
    </p:spTree>
    <p:extLst>
      <p:ext uri="{BB962C8B-B14F-4D97-AF65-F5344CB8AC3E}">
        <p14:creationId xmlns:p14="http://schemas.microsoft.com/office/powerpoint/2010/main" val="2976392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AD09-DF06-4D02-9779-9576EC1B9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001" y="0"/>
            <a:ext cx="6715370" cy="487747"/>
          </a:xfrm>
        </p:spPr>
        <p:txBody>
          <a:bodyPr/>
          <a:lstStyle/>
          <a:p>
            <a:r>
              <a:rPr lang="en-CA" dirty="0">
                <a:solidFill>
                  <a:srgbClr val="FFFF00"/>
                </a:solidFill>
              </a:rPr>
              <a:t>Community Engagement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294E6-7BB9-410A-80AC-C6DA4A2F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8760" y="4767263"/>
            <a:ext cx="4511040" cy="273844"/>
          </a:xfrm>
        </p:spPr>
        <p:txBody>
          <a:bodyPr/>
          <a:lstStyle/>
          <a:p>
            <a:r>
              <a:rPr lang="en-US" sz="1100" dirty="0"/>
              <a:t>Mammarella - Gerardo Community Engagement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12DFBD-CCA6-47DE-89A4-7937C64AA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C050A1-DB2E-4685-8501-A1B46A668835}"/>
              </a:ext>
            </a:extLst>
          </p:cNvPr>
          <p:cNvSpPr txBox="1"/>
          <p:nvPr/>
        </p:nvSpPr>
        <p:spPr>
          <a:xfrm>
            <a:off x="2251710" y="3983037"/>
            <a:ext cx="6503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F2D68"/>
                </a:solidFill>
              </a:rPr>
              <a:t>Visit of Italian Ambassador Gabriele Sardo to TRIUMF (2006)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1504AB-2412-4A44-9075-E0AE25002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905" y="821909"/>
            <a:ext cx="3798670" cy="28682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EA5B17-4AA6-4177-BC37-46A3112DF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5973" y="844078"/>
            <a:ext cx="4269407" cy="2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309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AD09-DF06-4D02-9779-9576EC1B9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001" y="0"/>
            <a:ext cx="6715370" cy="487747"/>
          </a:xfrm>
        </p:spPr>
        <p:txBody>
          <a:bodyPr/>
          <a:lstStyle/>
          <a:p>
            <a:r>
              <a:rPr lang="en-CA" dirty="0">
                <a:solidFill>
                  <a:srgbClr val="FFFF00"/>
                </a:solidFill>
              </a:rPr>
              <a:t>Community Engagement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294E6-7BB9-410A-80AC-C6DA4A2F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8760" y="4767263"/>
            <a:ext cx="4511040" cy="273844"/>
          </a:xfrm>
        </p:spPr>
        <p:txBody>
          <a:bodyPr/>
          <a:lstStyle/>
          <a:p>
            <a:r>
              <a:rPr lang="en-US" sz="1100" dirty="0"/>
              <a:t>Mammarella - Gerardo Community Engagement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12DFBD-CCA6-47DE-89A4-7937C64AA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E57B17-EABF-4AE4-B56E-EB029D5D8662}"/>
              </a:ext>
            </a:extLst>
          </p:cNvPr>
          <p:cNvSpPr txBox="1"/>
          <p:nvPr/>
        </p:nvSpPr>
        <p:spPr>
          <a:xfrm>
            <a:off x="209945" y="768249"/>
            <a:ext cx="36205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F2D68"/>
                </a:solidFill>
              </a:rPr>
              <a:t>Gerardo at the CETA Promotion meeting (2009), organized by the ICC-CW with</a:t>
            </a:r>
            <a:br>
              <a:rPr lang="en-US" dirty="0">
                <a:solidFill>
                  <a:srgbClr val="0F2D68"/>
                </a:solidFill>
              </a:rPr>
            </a:br>
            <a:r>
              <a:rPr lang="en-US" dirty="0">
                <a:solidFill>
                  <a:srgbClr val="0F2D68"/>
                </a:solidFill>
              </a:rPr>
              <a:t>C. Boscariol, President ICC-CW, </a:t>
            </a:r>
            <a:br>
              <a:rPr lang="en-US" dirty="0">
                <a:solidFill>
                  <a:srgbClr val="0F2D68"/>
                </a:solidFill>
              </a:rPr>
            </a:br>
            <a:r>
              <a:rPr lang="en-US" dirty="0">
                <a:solidFill>
                  <a:srgbClr val="0F2D68"/>
                </a:solidFill>
              </a:rPr>
              <a:t> John Yap, BC MLA,  </a:t>
            </a:r>
            <a:br>
              <a:rPr lang="en-US" dirty="0">
                <a:solidFill>
                  <a:srgbClr val="0F2D68"/>
                </a:solidFill>
              </a:rPr>
            </a:br>
            <a:r>
              <a:rPr lang="en-US" dirty="0">
                <a:solidFill>
                  <a:srgbClr val="0F2D68"/>
                </a:solidFill>
              </a:rPr>
              <a:t>Prof. Kurt Huebner, UBC Centre for European Studies</a:t>
            </a:r>
          </a:p>
          <a:p>
            <a:r>
              <a:rPr lang="en-US" dirty="0">
                <a:solidFill>
                  <a:srgbClr val="0F2D68"/>
                </a:solidFill>
              </a:rPr>
              <a:t>F. De Conno Consul General of Italy, </a:t>
            </a:r>
          </a:p>
          <a:p>
            <a:r>
              <a:rPr lang="en-US" dirty="0">
                <a:solidFill>
                  <a:srgbClr val="0F2D68"/>
                </a:solidFill>
              </a:rPr>
              <a:t>E. Iachelli, Executive Director, ICC-CW, etc.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C43D29-73A0-4DCA-830D-85E154E90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448" y="599212"/>
            <a:ext cx="5008642" cy="36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06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AD09-DF06-4D02-9779-9576EC1B9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001" y="0"/>
            <a:ext cx="6715370" cy="487747"/>
          </a:xfrm>
        </p:spPr>
        <p:txBody>
          <a:bodyPr/>
          <a:lstStyle/>
          <a:p>
            <a:r>
              <a:rPr lang="en-CA" dirty="0">
                <a:solidFill>
                  <a:srgbClr val="FFFF00"/>
                </a:solidFill>
              </a:rPr>
              <a:t>Community Engagement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294E6-7BB9-410A-80AC-C6DA4A2F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8760" y="4767263"/>
            <a:ext cx="4511040" cy="273844"/>
          </a:xfrm>
        </p:spPr>
        <p:txBody>
          <a:bodyPr/>
          <a:lstStyle/>
          <a:p>
            <a:r>
              <a:rPr lang="en-US" sz="1100" dirty="0"/>
              <a:t>Mammarella - Gerardo Community Engagement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12DFBD-CCA6-47DE-89A4-7937C64AA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84AEEC-7765-4816-B9E4-E56A66D77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155" y="568233"/>
            <a:ext cx="7197216" cy="41185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2E1EB5-28D4-4FBF-B861-978C0C5BF46B}"/>
              </a:ext>
            </a:extLst>
          </p:cNvPr>
          <p:cNvSpPr txBox="1"/>
          <p:nvPr/>
        </p:nvSpPr>
        <p:spPr>
          <a:xfrm>
            <a:off x="272629" y="804713"/>
            <a:ext cx="12361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F2D68"/>
                </a:solidFill>
              </a:rPr>
              <a:t>TRIUMF Visit of Ambassador Andrea Meloni (2010)</a:t>
            </a:r>
          </a:p>
        </p:txBody>
      </p:sp>
    </p:spTree>
    <p:extLst>
      <p:ext uri="{BB962C8B-B14F-4D97-AF65-F5344CB8AC3E}">
        <p14:creationId xmlns:p14="http://schemas.microsoft.com/office/powerpoint/2010/main" val="3623083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FF00"/>
                </a:solidFill>
              </a:rPr>
              <a:t>Special Awards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7403"/>
            <a:ext cx="6469380" cy="3423107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de-CH" sz="2400" dirty="0">
                <a:solidFill>
                  <a:srgbClr val="0F2D68"/>
                </a:solidFill>
              </a:rPr>
              <a:t>2004: the President of Italy awards Gerardo with the </a:t>
            </a:r>
            <a:r>
              <a:rPr lang="de-CH" sz="2400" i="1" dirty="0">
                <a:solidFill>
                  <a:srgbClr val="0F2D68"/>
                </a:solidFill>
              </a:rPr>
              <a:t>Order of </a:t>
            </a:r>
            <a:r>
              <a:rPr lang="de-CH" sz="2400" b="1" i="1" dirty="0">
                <a:solidFill>
                  <a:srgbClr val="0F2D68"/>
                </a:solidFill>
              </a:rPr>
              <a:t>‘’Cavaliere della Stella della Solidarieta’ </a:t>
            </a:r>
            <a:r>
              <a:rPr lang="de-CH" sz="2100" i="1" dirty="0">
                <a:solidFill>
                  <a:srgbClr val="0F2D68"/>
                </a:solidFill>
              </a:rPr>
              <a:t>for his distinction in </a:t>
            </a:r>
            <a:r>
              <a:rPr lang="de-CH" sz="2100" i="1" dirty="0">
                <a:solidFill>
                  <a:srgbClr val="C00000"/>
                </a:solidFill>
              </a:rPr>
              <a:t>‘’promoting meaningful and productive relationships and collaborations between Italy and other Countries</a:t>
            </a:r>
            <a:r>
              <a:rPr lang="de-CH" sz="2100" i="1" dirty="0">
                <a:solidFill>
                  <a:srgbClr val="0F2D68"/>
                </a:solidFill>
              </a:rPr>
              <a:t>’’</a:t>
            </a:r>
            <a:r>
              <a:rPr lang="de-CH" sz="2100" b="1" i="1" dirty="0">
                <a:solidFill>
                  <a:srgbClr val="0F2D68"/>
                </a:solidFill>
              </a:rPr>
              <a:t> </a:t>
            </a:r>
            <a:endParaRPr lang="de-CH" b="1" i="1" dirty="0">
              <a:solidFill>
                <a:srgbClr val="0F2D68"/>
              </a:solidFill>
            </a:endParaRPr>
          </a:p>
          <a:p>
            <a:pPr>
              <a:buClr>
                <a:srgbClr val="FF0000"/>
              </a:buClr>
              <a:buSzPct val="120000"/>
              <a:buFont typeface="Wingdings" panose="05000000000000000000" pitchFamily="2" charset="2"/>
              <a:buChar char="Ø"/>
            </a:pPr>
            <a:endParaRPr lang="de-CH" sz="2000" b="1" i="1" dirty="0"/>
          </a:p>
          <a:p>
            <a:pPr>
              <a:buClr>
                <a:srgbClr val="FF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de-CH" sz="2400" dirty="0">
                <a:solidFill>
                  <a:srgbClr val="0F2D68"/>
                </a:solidFill>
              </a:rPr>
              <a:t>2015: Gerardo receives from the People’s Republic of China the "</a:t>
            </a:r>
            <a:r>
              <a:rPr lang="de-CH" sz="2400" b="1" i="1" dirty="0">
                <a:solidFill>
                  <a:srgbClr val="0F2D68"/>
                </a:solidFill>
              </a:rPr>
              <a:t>Friendship Award</a:t>
            </a:r>
            <a:r>
              <a:rPr lang="de-CH" sz="2400" i="1" dirty="0">
                <a:solidFill>
                  <a:srgbClr val="0F2D68"/>
                </a:solidFill>
              </a:rPr>
              <a:t>’’ </a:t>
            </a:r>
            <a:br>
              <a:rPr lang="de-CH" sz="2400" i="1" dirty="0">
                <a:solidFill>
                  <a:srgbClr val="0F2D68"/>
                </a:solidFill>
              </a:rPr>
            </a:br>
            <a:r>
              <a:rPr lang="de-CH" sz="2100" i="1" dirty="0">
                <a:solidFill>
                  <a:srgbClr val="0F2D68"/>
                </a:solidFill>
              </a:rPr>
              <a:t>the utmost prize for ‘</a:t>
            </a:r>
            <a:r>
              <a:rPr lang="de-CH" sz="2100" i="1" dirty="0">
                <a:solidFill>
                  <a:srgbClr val="C00000"/>
                </a:solidFill>
              </a:rPr>
              <a:t>’foreign experts who made outstanding contributions  to the country’s economical and social progress’</a:t>
            </a:r>
            <a:r>
              <a:rPr lang="de-CH" sz="2100" i="1" dirty="0">
                <a:solidFill>
                  <a:srgbClr val="0F2D68"/>
                </a:solidFill>
              </a:rPr>
              <a:t>’ </a:t>
            </a:r>
          </a:p>
          <a:p>
            <a:pPr>
              <a:buClr>
                <a:srgbClr val="FF0000"/>
              </a:buClr>
              <a:buSzPct val="120000"/>
              <a:buFont typeface="Wingdings" panose="05000000000000000000" pitchFamily="2" charset="2"/>
              <a:buChar char="Ø"/>
            </a:pPr>
            <a:endParaRPr lang="en-US" sz="1800" b="1" dirty="0">
              <a:solidFill>
                <a:schemeClr val="tx2">
                  <a:lumMod val="75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C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0F97A-BFDA-4B10-9D15-314EF13A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7250" y="4767263"/>
            <a:ext cx="5162550" cy="334662"/>
          </a:xfrm>
        </p:spPr>
        <p:txBody>
          <a:bodyPr/>
          <a:lstStyle/>
          <a:p>
            <a:r>
              <a:rPr lang="en-US" sz="1100" dirty="0"/>
              <a:t>Mammarella - Gerardo Community Engagement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BE6D29-E5BA-4D65-91B7-8AA416472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128" y="2191562"/>
            <a:ext cx="218122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790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FF00"/>
                </a:solidFill>
              </a:rPr>
              <a:t>Gerardo’s Legacy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976" y="1192849"/>
            <a:ext cx="8152047" cy="3972224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buClr>
                <a:srgbClr val="FF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de-CH" sz="4500" dirty="0">
                <a:solidFill>
                  <a:schemeClr val="tx2"/>
                </a:solidFill>
              </a:rPr>
              <a:t>TRIUMF as a Hub of expertise for cyclotrons and linear accelerators’ technologies.</a:t>
            </a:r>
          </a:p>
          <a:p>
            <a:pPr>
              <a:lnSpc>
                <a:spcPct val="120000"/>
              </a:lnSpc>
              <a:spcBef>
                <a:spcPts val="900"/>
              </a:spcBef>
              <a:buClr>
                <a:srgbClr val="FF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de-CH" sz="4500" dirty="0">
                <a:solidFill>
                  <a:schemeClr val="tx2"/>
                </a:solidFill>
              </a:rPr>
              <a:t>A Medi</a:t>
            </a:r>
            <a:r>
              <a:rPr lang="de-CH" sz="4500" dirty="0">
                <a:solidFill>
                  <a:srgbClr val="0F2D68"/>
                </a:solidFill>
              </a:rPr>
              <a:t>cal </a:t>
            </a:r>
            <a:r>
              <a:rPr lang="de-CH" sz="4500" dirty="0">
                <a:solidFill>
                  <a:schemeClr val="tx2"/>
                </a:solidFill>
              </a:rPr>
              <a:t>isotope industry built upon Cyclotron applications: </a:t>
            </a:r>
            <a:br>
              <a:rPr lang="de-CH" sz="4500" dirty="0">
                <a:solidFill>
                  <a:schemeClr val="tx2"/>
                </a:solidFill>
              </a:rPr>
            </a:br>
            <a:r>
              <a:rPr lang="de-CH" sz="4500" dirty="0">
                <a:solidFill>
                  <a:srgbClr val="00B0F0"/>
                </a:solidFill>
                <a:sym typeface="Wingdings" panose="05000000000000000000" pitchFamily="2" charset="2"/>
              </a:rPr>
              <a:t> </a:t>
            </a:r>
            <a:r>
              <a:rPr lang="en-US" sz="4500" dirty="0">
                <a:solidFill>
                  <a:srgbClr val="00B0F0"/>
                </a:solidFill>
              </a:rPr>
              <a:t>Cyclotron-produced Technetium-99m approved by Health Canada (17 Dec-2020).</a:t>
            </a:r>
          </a:p>
          <a:p>
            <a:pPr>
              <a:lnSpc>
                <a:spcPct val="120000"/>
              </a:lnSpc>
              <a:spcBef>
                <a:spcPts val="900"/>
              </a:spcBef>
              <a:buClr>
                <a:srgbClr val="FF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de-CH" sz="3800" dirty="0">
                <a:solidFill>
                  <a:schemeClr val="tx2"/>
                </a:solidFill>
              </a:rPr>
              <a:t>Fostered a culture of outreach bridging the physics  community with  the rest of society regardless of political, cultural or geographical barriers.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CH" sz="3400" b="1" dirty="0">
                <a:solidFill>
                  <a:srgbClr val="C00000"/>
                </a:solidFill>
              </a:rPr>
              <a:t>Thank you Gerardo for your inspiration and mentoring!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CH" sz="3400" b="1" i="1" dirty="0">
                <a:solidFill>
                  <a:srgbClr val="C00000"/>
                </a:solidFill>
              </a:rPr>
              <a:t>‘’The influence of your ‘work will be felt and appreciated for decades to come!’’</a:t>
            </a:r>
            <a:endParaRPr lang="de-CH" sz="4000" b="1" i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1F3E2-0092-43FD-A0E3-9F5224DC3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88720" y="4767263"/>
            <a:ext cx="4831080" cy="273844"/>
          </a:xfrm>
        </p:spPr>
        <p:txBody>
          <a:bodyPr/>
          <a:lstStyle/>
          <a:p>
            <a:r>
              <a:rPr lang="en-US" sz="1100" dirty="0"/>
              <a:t>Mammarella - Gerardo Community Engagement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D266BB-1B13-4C22-8CF2-1854786D4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899" y="0"/>
            <a:ext cx="4726744" cy="119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968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04D90B-4154-4AB6-8D42-C8E685DFEA27}"/>
              </a:ext>
            </a:extLst>
          </p:cNvPr>
          <p:cNvSpPr/>
          <p:nvPr/>
        </p:nvSpPr>
        <p:spPr>
          <a:xfrm>
            <a:off x="3726180" y="1968014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CA" sz="4400" dirty="0">
                <a:solidFill>
                  <a:schemeClr val="bg1"/>
                </a:solidFill>
                <a:latin typeface="Myriad Pro" pitchFamily="34" charset="0"/>
                <a:ea typeface="ＭＳ Ｐゴシック" charset="-128"/>
                <a:cs typeface="Myriad Pro" pitchFamily="34" charset="0"/>
              </a:rPr>
              <a:t>Thank You</a:t>
            </a:r>
          </a:p>
          <a:p>
            <a:pPr algn="ctr"/>
            <a:r>
              <a:rPr lang="en-CA" sz="4400" dirty="0">
                <a:solidFill>
                  <a:schemeClr val="bg1"/>
                </a:solidFill>
                <a:latin typeface="Myriad Pro" pitchFamily="34" charset="0"/>
                <a:ea typeface="ＭＳ Ｐゴシック" charset="-128"/>
                <a:cs typeface="Myriad Pro" pitchFamily="34" charset="0"/>
              </a:rPr>
              <a:t>Merci</a:t>
            </a:r>
          </a:p>
          <a:p>
            <a:pPr algn="ctr"/>
            <a:r>
              <a:rPr lang="en-CA" sz="4400" dirty="0">
                <a:solidFill>
                  <a:schemeClr val="bg1"/>
                </a:solidFill>
                <a:latin typeface="Myriad Pro" pitchFamily="34" charset="0"/>
                <a:ea typeface="ＭＳ Ｐゴシック" charset="-128"/>
                <a:cs typeface="Myriad Pro" pitchFamily="34" charset="0"/>
              </a:rPr>
              <a:t>Grazie!</a:t>
            </a:r>
          </a:p>
        </p:txBody>
      </p:sp>
      <p:sp>
        <p:nvSpPr>
          <p:cNvPr id="4" name="TextBox 34">
            <a:extLst>
              <a:ext uri="{FF2B5EF4-FFF2-40B4-BE49-F238E27FC236}">
                <a16:creationId xmlns:a16="http://schemas.microsoft.com/office/drawing/2014/main" id="{1B02BBBF-3231-4753-A692-2A4763E95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12" y="3576687"/>
            <a:ext cx="252380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TRIUMF: Alberta | British Columbia  </a:t>
            </a:r>
          </a:p>
          <a:p>
            <a:pPr algn="ctr"/>
            <a:r>
              <a:rPr lang="en-US" sz="1200" b="1" dirty="0"/>
              <a:t>Calgary | Carleton | Guelph | Manitoba | McMaster | Montréal | Northern British Columbia | Queen’s | Regina | Saint Mary’s | </a:t>
            </a:r>
          </a:p>
          <a:p>
            <a:pPr algn="ctr"/>
            <a:r>
              <a:rPr lang="en-US" sz="1200" b="1" dirty="0"/>
              <a:t>Simon Fraser | Toronto | Victoria | Winnipeg | York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BE4944A-D841-42B7-8E24-804DBC69F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9412" y="190599"/>
            <a:ext cx="1274762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AA21B93A-43C6-4186-A9C0-429CC8C93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495" y="151932"/>
            <a:ext cx="1274762" cy="453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D2D27B92-4406-498A-816B-376292987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427" y="2068721"/>
            <a:ext cx="207749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A1F43C-4105-4AED-B4B8-CA7D27FFB1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880" y="0"/>
            <a:ext cx="1804880" cy="13849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76F22C0-D128-47A0-B275-E5C958DF4E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4365" y="8842"/>
            <a:ext cx="1804880" cy="135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27202"/>
      </p:ext>
    </p:extLst>
  </p:cSld>
  <p:clrMapOvr>
    <a:masterClrMapping/>
  </p:clrMapOvr>
</p:sld>
</file>

<file path=ppt/theme/theme1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201603_TRIUMF PPT Template_rev</Template>
  <TotalTime>22871</TotalTime>
  <Words>956</Words>
  <Application>Microsoft Office PowerPoint</Application>
  <PresentationFormat>On-screen Show (16:9)</PresentationFormat>
  <Paragraphs>108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Myriad Pro</vt:lpstr>
      <vt:lpstr>Myriad Pro SemiExt</vt:lpstr>
      <vt:lpstr>Myriad Web Pro</vt:lpstr>
      <vt:lpstr>Wingdings</vt:lpstr>
      <vt:lpstr>201603_TRIUMF PPT Template_rev</vt:lpstr>
      <vt:lpstr>PowerPoint Presentation</vt:lpstr>
      <vt:lpstr>Introduction</vt:lpstr>
      <vt:lpstr>Personality</vt:lpstr>
      <vt:lpstr>Personality</vt:lpstr>
      <vt:lpstr>Outside Interests</vt:lpstr>
      <vt:lpstr>Key Contributions </vt:lpstr>
      <vt:lpstr>Achievement -  Highlights</vt:lpstr>
      <vt:lpstr>Quote</vt:lpstr>
      <vt:lpstr>Community Engagement</vt:lpstr>
      <vt:lpstr>Community Engagement</vt:lpstr>
      <vt:lpstr>Community Engagement</vt:lpstr>
      <vt:lpstr>Community Engagement</vt:lpstr>
      <vt:lpstr>Community Engagement</vt:lpstr>
      <vt:lpstr>Special Awards</vt:lpstr>
      <vt:lpstr>Gerardo’s Legacy</vt:lpstr>
      <vt:lpstr>PowerPoint Presentation</vt:lpstr>
    </vt:vector>
  </TitlesOfParts>
  <Company>TRIUMF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Guetre</dc:creator>
  <cp:lastModifiedBy>Franco Mammarella</cp:lastModifiedBy>
  <cp:revision>235</cp:revision>
  <cp:lastPrinted>2021-02-22T20:23:15Z</cp:lastPrinted>
  <dcterms:created xsi:type="dcterms:W3CDTF">2016-04-12T20:09:44Z</dcterms:created>
  <dcterms:modified xsi:type="dcterms:W3CDTF">2021-02-23T00:13:30Z</dcterms:modified>
</cp:coreProperties>
</file>