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  <p:sldMasterId id="2147484027" r:id="rId3"/>
    <p:sldMasterId id="2147484029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7" r:id="rId11"/>
    <p:sldId id="265" r:id="rId12"/>
    <p:sldId id="262" r:id="rId13"/>
    <p:sldId id="263" r:id="rId14"/>
    <p:sldId id="264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5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1E577-84A7-44A6-BF48-F06076847955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61FAA-BCC5-40B1-B6D6-B5FF222AA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7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6F992D4C-8F5D-4F2B-8074-ECA7F34194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407988" y="696913"/>
            <a:ext cx="6197600" cy="3486150"/>
          </a:xfrm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9FC84A6C-0BD9-4B31-A2FF-4B84D1140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DED5CFC8-BADC-46EA-ABB0-45B938BBE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6BC8996-D77B-4E53-B93F-27F010913A4C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E695F-E427-4A51-8F04-B57404D85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948DD-1A02-49BF-9B42-5DDC15ACC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F8BA9-5B44-4E16-8502-15AA84E3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AEED8-E582-4C12-A71A-9F8277CE9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A1A20-F106-4025-84F1-0C152D8B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62CA7-0F34-46E2-889D-4DC8E9FD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00D3A-AE9B-4436-98C2-980819CEB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9753B-A0F0-4142-87CA-AAC32D495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81372-A74A-4BF1-BC66-5F6C668B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5E766-EFA0-4332-A8A9-0FEE86E5A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5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55A0A-803D-4B42-A65D-BC7173511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5DE2C-5503-4C10-9DFF-E45F061B4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B2E11-71CC-43B7-A5A0-3E42A30F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B0294-2447-4451-83E7-D625A5D5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C7CFE-85A5-4EA8-984B-CAE538A86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54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EAAB8-A8C6-4678-93F0-326BFF6A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8ED95-3841-4B24-8D96-A26F7C5A08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89C22-3909-406D-85A5-9485E49F1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334775-AD73-4309-AEE2-433982FC5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8448C-C8F5-47F5-9145-FF61126C0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97E8B-F359-47CD-BBA1-A28A794BD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5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A4D6C-7AC2-4737-91F0-23B86561D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64834-8673-4672-BA12-AD3399D4B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3E094-0DBC-4B93-BF47-6800B6755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71476-6C93-4315-9625-8611D269F1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11702-B4AA-4C99-B215-81BEB3216B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1620F6-B146-40AE-A5B8-4A4B8D776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2EA470-B9D0-4B4E-82C2-1631E703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F080BE-57F4-46D5-9F60-A7CD9A8BD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7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7F2D-129D-4407-9150-36A7E248E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BD68A8-B3A5-4845-9DDD-C0471A9EB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D68853-CDEF-4B9B-AB47-D6A83465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C4F7A-9B19-42DD-9879-B68D2457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7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12BFD7-36B0-4F5F-9FCD-7D38A6A46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13E7FA-760A-4F37-9DAE-2E8E48739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19059-232F-4B2D-BA99-6D27967C4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2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BB8FF-039D-4494-AC07-2A98B7527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0D624-01DE-432A-B4B1-6887263C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C810F-2E38-4D1E-9B07-E2092229E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AA0D1F-E142-4331-8C13-D6F09550E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676E5-DC3A-42D1-B6DF-CD4895F22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113B1-3CFC-4BB6-BEC1-46D36998D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3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71CE3-32D5-4B11-BB4B-AA4AB7DFF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17C2BF-EA65-4BF6-8F45-336266B812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00341-9775-460F-8544-DF710C804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48585-9EE6-4290-A532-6D50A948E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1C0B1-F86E-4F64-9BEA-51248CBBC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D8F45-86BC-46B3-AAB2-ACB04CBA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0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942DD-4980-40DF-90A7-62AD64A1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5E266-3EDA-44BE-87C9-72E474521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6D571-F1C9-4DB0-AC7B-8D483A3AE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9B1B8-FF82-43A3-9F35-DA64B7FA8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63150-4E81-4B97-B0C6-03F1A786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6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313CE9-B19A-41A6-8C49-F779001FCE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8E054-C552-43F1-920F-0648F5695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B894A-6262-423C-AABD-0098C7A02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2A6CA-5EA5-48C5-B74E-0161B56D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7CC3-1392-42B6-9B84-F15892A7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36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1"/>
            <a:ext cx="53848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1"/>
            <a:ext cx="53848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39D7B-6EA0-466C-9E12-041670FF4E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2/22/2021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F93595-DFA1-4249-AC6A-42E3F0A09E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Gerardo's symposium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9459AA-15AE-4B5B-9A8C-841654ECF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F95798-1D70-4EF5-AA56-55DBE80CC5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27248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1"/>
            <a:ext cx="53848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1"/>
            <a:ext cx="53848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39D7B-6EA0-466C-9E12-041670FF4E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2/22/2021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F93595-DFA1-4249-AC6A-42E3F0A09E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Gerardo's symposium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9459AA-15AE-4B5B-9A8C-841654ECF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F95798-1D70-4EF5-AA56-55DBE80CC5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27248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B5CB1A-CF7A-4B31-96F1-3249331DC7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2/22/2021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0B3D97-224A-4BD4-8712-6FE2BEC77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Gerardo's symposium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3FFE34-E999-4DFB-BAAE-6D009A54C1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40FAED-5B04-4817-A986-C8E99980AC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8837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53FF0A-A439-4FC4-830B-0BF8E5B2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EB837A-4BBD-444C-A377-EA74B7498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3A33-D3B7-4884-B097-D4FDC8ED42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2E5BF-50F6-4A0C-B56E-FB7E340CA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484A3-AA81-48CD-9F1D-DDEC1975C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70B14-C017-4170-81FB-5D48562BB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8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026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4CEFAFC-F90E-465E-B5FB-E60EA3CFF1C1}"/>
              </a:ext>
            </a:extLst>
          </p:cNvPr>
          <p:cNvSpPr txBox="1"/>
          <p:nvPr userDrawn="1"/>
        </p:nvSpPr>
        <p:spPr>
          <a:xfrm>
            <a:off x="0" y="1066801"/>
            <a:ext cx="12192000" cy="5795963"/>
          </a:xfrm>
          <a:prstGeom prst="rect">
            <a:avLst/>
          </a:prstGeom>
          <a:solidFill>
            <a:srgbClr val="EAE7E1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9EC63E-1B18-4318-B77E-E0A5E6357110}"/>
              </a:ext>
            </a:extLst>
          </p:cNvPr>
          <p:cNvSpPr txBox="1"/>
          <p:nvPr userDrawn="1"/>
        </p:nvSpPr>
        <p:spPr>
          <a:xfrm>
            <a:off x="0" y="1"/>
            <a:ext cx="12192000" cy="1109663"/>
          </a:xfrm>
          <a:prstGeom prst="rect">
            <a:avLst/>
          </a:prstGeom>
          <a:solidFill>
            <a:srgbClr val="695C4C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A092D8F8-8FCF-4CE2-880C-EFE038717A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52401"/>
            <a:ext cx="109728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3791E0F3-FF87-471F-80C2-573B270EC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295400"/>
            <a:ext cx="10972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1BAF919-5620-4353-AA9C-1B35D08079E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008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4C84"/>
                </a:solidFill>
                <a:latin typeface="Arial" charset="0"/>
                <a:cs typeface="Times New Roman" charset="0"/>
              </a:defRPr>
            </a:lvl1pPr>
          </a:lstStyle>
          <a:p>
            <a:pPr>
              <a:defRPr/>
            </a:pPr>
            <a:r>
              <a:rPr lang="en-US"/>
              <a:t>2/22/2021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494F3E6-0B22-437E-A761-0AF976CCCA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4C84"/>
                </a:solidFill>
                <a:latin typeface="Arial" charset="0"/>
                <a:cs typeface="Times New Roman" charset="0"/>
              </a:defRPr>
            </a:lvl1pPr>
          </a:lstStyle>
          <a:p>
            <a:pPr>
              <a:defRPr/>
            </a:pPr>
            <a:r>
              <a:rPr lang="en-US"/>
              <a:t>Gerardo's symposium 2021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37EB6C92-3096-4A79-A1FB-5C42C1BC15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008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4C84"/>
                </a:solidFill>
                <a:latin typeface="Arial" panose="020B0604020202020204" pitchFamily="34" charset="0"/>
              </a:defRPr>
            </a:lvl1pPr>
          </a:lstStyle>
          <a:p>
            <a:fld id="{479D922A-B881-4EEB-BF37-AE258AE35F6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66D14F-4A23-4096-B7A4-3E9515295AFB}"/>
              </a:ext>
            </a:extLst>
          </p:cNvPr>
          <p:cNvSpPr txBox="1"/>
          <p:nvPr userDrawn="1"/>
        </p:nvSpPr>
        <p:spPr>
          <a:xfrm>
            <a:off x="508000" y="6396038"/>
            <a:ext cx="52917" cy="317500"/>
          </a:xfrm>
          <a:prstGeom prst="rect">
            <a:avLst/>
          </a:prstGeom>
          <a:solidFill>
            <a:srgbClr val="A7A295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0D6BFE-B75D-4721-BB9B-F08EE4BCC6CC}"/>
              </a:ext>
            </a:extLst>
          </p:cNvPr>
          <p:cNvSpPr txBox="1"/>
          <p:nvPr userDrawn="1"/>
        </p:nvSpPr>
        <p:spPr>
          <a:xfrm>
            <a:off x="11480800" y="6400800"/>
            <a:ext cx="52917" cy="317500"/>
          </a:xfrm>
          <a:prstGeom prst="rect">
            <a:avLst/>
          </a:prstGeom>
          <a:solidFill>
            <a:srgbClr val="A7A295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pic>
        <p:nvPicPr>
          <p:cNvPr id="4107" name="Picture 15" descr="TRIUMF_logo_white.eps">
            <a:extLst>
              <a:ext uri="{FF2B5EF4-FFF2-40B4-BE49-F238E27FC236}">
                <a16:creationId xmlns:a16="http://schemas.microsoft.com/office/drawing/2014/main" id="{C493605D-D6A4-474E-981E-BA1D5767A5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1" y="76200"/>
            <a:ext cx="140123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</p:sldLayoutIdLst>
  <p:transition>
    <p:fade/>
  </p:transition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/>
          <a:ea typeface="ＭＳ Ｐゴシック" pitchFamily="-109" charset="-128"/>
          <a:cs typeface="Myriad Pro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C84"/>
          </a:solidFill>
          <a:latin typeface="Myriad Pro"/>
          <a:ea typeface="ＭＳ Ｐゴシック" pitchFamily="-109" charset="-128"/>
          <a:cs typeface="Myriad Pro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95C4C"/>
          </a:solidFill>
          <a:latin typeface="Myriad Pro"/>
          <a:ea typeface="ＭＳ Ｐゴシック" pitchFamily="-109" charset="-128"/>
          <a:cs typeface="Myriad Pro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A7A295"/>
          </a:solidFill>
          <a:latin typeface="Myriad Pro"/>
          <a:ea typeface="ＭＳ Ｐゴシック" pitchFamily="-109" charset="-128"/>
          <a:cs typeface="Myriad Pro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4CEFAFC-F90E-465E-B5FB-E60EA3CFF1C1}"/>
              </a:ext>
            </a:extLst>
          </p:cNvPr>
          <p:cNvSpPr txBox="1"/>
          <p:nvPr userDrawn="1"/>
        </p:nvSpPr>
        <p:spPr>
          <a:xfrm>
            <a:off x="0" y="1066801"/>
            <a:ext cx="12192000" cy="5795963"/>
          </a:xfrm>
          <a:prstGeom prst="rect">
            <a:avLst/>
          </a:prstGeom>
          <a:solidFill>
            <a:srgbClr val="EAE7E1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9EC63E-1B18-4318-B77E-E0A5E6357110}"/>
              </a:ext>
            </a:extLst>
          </p:cNvPr>
          <p:cNvSpPr txBox="1"/>
          <p:nvPr userDrawn="1"/>
        </p:nvSpPr>
        <p:spPr>
          <a:xfrm>
            <a:off x="0" y="1"/>
            <a:ext cx="12192000" cy="1109663"/>
          </a:xfrm>
          <a:prstGeom prst="rect">
            <a:avLst/>
          </a:prstGeom>
          <a:solidFill>
            <a:srgbClr val="695C4C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A092D8F8-8FCF-4CE2-880C-EFE038717A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52401"/>
            <a:ext cx="109728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3791E0F3-FF87-471F-80C2-573B270EC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295400"/>
            <a:ext cx="10972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1BAF919-5620-4353-AA9C-1B35D08079E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008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4C84"/>
                </a:solidFill>
                <a:latin typeface="Arial" charset="0"/>
                <a:cs typeface="Times New Roman" charset="0"/>
              </a:defRPr>
            </a:lvl1pPr>
          </a:lstStyle>
          <a:p>
            <a:pPr>
              <a:defRPr/>
            </a:pPr>
            <a:r>
              <a:rPr lang="en-US"/>
              <a:t>2/22/2021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494F3E6-0B22-437E-A761-0AF976CCCA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4C84"/>
                </a:solidFill>
                <a:latin typeface="Arial" charset="0"/>
                <a:cs typeface="Times New Roman" charset="0"/>
              </a:defRPr>
            </a:lvl1pPr>
          </a:lstStyle>
          <a:p>
            <a:pPr>
              <a:defRPr/>
            </a:pPr>
            <a:r>
              <a:rPr lang="en-US"/>
              <a:t>Gerardo's symposium 2021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37EB6C92-3096-4A79-A1FB-5C42C1BC15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008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4C84"/>
                </a:solidFill>
                <a:latin typeface="Arial" panose="020B0604020202020204" pitchFamily="34" charset="0"/>
              </a:defRPr>
            </a:lvl1pPr>
          </a:lstStyle>
          <a:p>
            <a:fld id="{479D922A-B881-4EEB-BF37-AE258AE35F6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66D14F-4A23-4096-B7A4-3E9515295AFB}"/>
              </a:ext>
            </a:extLst>
          </p:cNvPr>
          <p:cNvSpPr txBox="1"/>
          <p:nvPr userDrawn="1"/>
        </p:nvSpPr>
        <p:spPr>
          <a:xfrm>
            <a:off x="508000" y="6396038"/>
            <a:ext cx="52917" cy="317500"/>
          </a:xfrm>
          <a:prstGeom prst="rect">
            <a:avLst/>
          </a:prstGeom>
          <a:solidFill>
            <a:srgbClr val="A7A295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0D6BFE-B75D-4721-BB9B-F08EE4BCC6CC}"/>
              </a:ext>
            </a:extLst>
          </p:cNvPr>
          <p:cNvSpPr txBox="1"/>
          <p:nvPr userDrawn="1"/>
        </p:nvSpPr>
        <p:spPr>
          <a:xfrm>
            <a:off x="11480800" y="6400800"/>
            <a:ext cx="52917" cy="317500"/>
          </a:xfrm>
          <a:prstGeom prst="rect">
            <a:avLst/>
          </a:prstGeom>
          <a:solidFill>
            <a:srgbClr val="A7A295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pic>
        <p:nvPicPr>
          <p:cNvPr id="4107" name="Picture 15" descr="TRIUMF_logo_white.eps">
            <a:extLst>
              <a:ext uri="{FF2B5EF4-FFF2-40B4-BE49-F238E27FC236}">
                <a16:creationId xmlns:a16="http://schemas.microsoft.com/office/drawing/2014/main" id="{C493605D-D6A4-474E-981E-BA1D5767A5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1" y="76200"/>
            <a:ext cx="140123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</p:sldLayoutIdLst>
  <p:transition>
    <p:fade/>
  </p:transition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/>
          <a:ea typeface="ＭＳ Ｐゴシック" pitchFamily="-109" charset="-128"/>
          <a:cs typeface="Myriad Pro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C84"/>
          </a:solidFill>
          <a:latin typeface="Myriad Pro"/>
          <a:ea typeface="ＭＳ Ｐゴシック" pitchFamily="-109" charset="-128"/>
          <a:cs typeface="Myriad Pro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95C4C"/>
          </a:solidFill>
          <a:latin typeface="Myriad Pro"/>
          <a:ea typeface="ＭＳ Ｐゴシック" pitchFamily="-109" charset="-128"/>
          <a:cs typeface="Myriad Pro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A7A295"/>
          </a:solidFill>
          <a:latin typeface="Myriad Pro"/>
          <a:ea typeface="ＭＳ Ｐゴシック" pitchFamily="-109" charset="-128"/>
          <a:cs typeface="Myriad Pro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63E63AC-0E00-41B5-8D7F-57399ACCE024}"/>
              </a:ext>
            </a:extLst>
          </p:cNvPr>
          <p:cNvSpPr txBox="1"/>
          <p:nvPr userDrawn="1"/>
        </p:nvSpPr>
        <p:spPr>
          <a:xfrm>
            <a:off x="0" y="1066801"/>
            <a:ext cx="12192000" cy="5795963"/>
          </a:xfrm>
          <a:prstGeom prst="rect">
            <a:avLst/>
          </a:prstGeom>
          <a:solidFill>
            <a:srgbClr val="EAE7E1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240832-941D-4A0C-9E1B-976B091720F5}"/>
              </a:ext>
            </a:extLst>
          </p:cNvPr>
          <p:cNvSpPr txBox="1"/>
          <p:nvPr userDrawn="1"/>
        </p:nvSpPr>
        <p:spPr>
          <a:xfrm>
            <a:off x="0" y="1"/>
            <a:ext cx="12192000" cy="1109663"/>
          </a:xfrm>
          <a:prstGeom prst="rect">
            <a:avLst/>
          </a:prstGeom>
          <a:solidFill>
            <a:srgbClr val="695C4C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6874428E-0A21-4FDE-95C8-09FD9886F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52401"/>
            <a:ext cx="109728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B3916624-4183-43AC-9447-B973AF4F26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295400"/>
            <a:ext cx="10972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EC59D143-07A1-4096-AD0B-FD8D5994D2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008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4C84"/>
                </a:solidFill>
                <a:latin typeface="Arial" charset="0"/>
                <a:cs typeface="Times New Roman" charset="0"/>
              </a:defRPr>
            </a:lvl1pPr>
          </a:lstStyle>
          <a:p>
            <a:pPr>
              <a:defRPr/>
            </a:pPr>
            <a:r>
              <a:rPr lang="en-US"/>
              <a:t>2/22/2021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237B22C9-EB38-4609-B7D8-6D65F75A349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4C84"/>
                </a:solidFill>
                <a:latin typeface="Arial" charset="0"/>
                <a:cs typeface="Times New Roman" charset="0"/>
              </a:defRPr>
            </a:lvl1pPr>
          </a:lstStyle>
          <a:p>
            <a:pPr>
              <a:defRPr/>
            </a:pPr>
            <a:r>
              <a:rPr lang="en-US"/>
              <a:t>Gerardo's symposium 2021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DFC5213E-19BF-4834-B7A2-C034694DCC8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008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4C84"/>
                </a:solidFill>
                <a:latin typeface="Arial" panose="020B0604020202020204" pitchFamily="34" charset="0"/>
              </a:defRPr>
            </a:lvl1pPr>
          </a:lstStyle>
          <a:p>
            <a:fld id="{FD4C8BA8-15BE-4638-B37E-3DF0FC932C9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8B0A05-CA9A-4359-A642-809C86487919}"/>
              </a:ext>
            </a:extLst>
          </p:cNvPr>
          <p:cNvSpPr txBox="1"/>
          <p:nvPr userDrawn="1"/>
        </p:nvSpPr>
        <p:spPr>
          <a:xfrm>
            <a:off x="508000" y="6396038"/>
            <a:ext cx="52917" cy="317500"/>
          </a:xfrm>
          <a:prstGeom prst="rect">
            <a:avLst/>
          </a:prstGeom>
          <a:solidFill>
            <a:srgbClr val="A7A295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DC4493-F14E-4A80-90A4-54ED68887482}"/>
              </a:ext>
            </a:extLst>
          </p:cNvPr>
          <p:cNvSpPr txBox="1"/>
          <p:nvPr userDrawn="1"/>
        </p:nvSpPr>
        <p:spPr>
          <a:xfrm>
            <a:off x="11480800" y="6400800"/>
            <a:ext cx="52917" cy="317500"/>
          </a:xfrm>
          <a:prstGeom prst="rect">
            <a:avLst/>
          </a:prstGeom>
          <a:solidFill>
            <a:srgbClr val="A7A295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Times New Roman" charset="0"/>
            </a:endParaRPr>
          </a:p>
        </p:txBody>
      </p:sp>
      <p:pic>
        <p:nvPicPr>
          <p:cNvPr id="4107" name="Picture 15" descr="TRIUMF_logo_white.eps">
            <a:extLst>
              <a:ext uri="{FF2B5EF4-FFF2-40B4-BE49-F238E27FC236}">
                <a16:creationId xmlns:a16="http://schemas.microsoft.com/office/drawing/2014/main" id="{BADD1992-3E00-401E-BDD0-63C2490EC0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1" y="76200"/>
            <a:ext cx="140123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</p:sldLayoutIdLst>
  <p:transition>
    <p:fade/>
  </p:transition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/>
          <a:ea typeface="ＭＳ Ｐゴシック" pitchFamily="-109" charset="-128"/>
          <a:cs typeface="Myriad Pro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Myriad Pro" pitchFamily="-106" charset="0"/>
          <a:ea typeface="ＭＳ Ｐゴシック" pitchFamily="-109" charset="-128"/>
          <a:cs typeface="Myriad Pro" pitchFamily="-10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56EB1"/>
          </a:solidFill>
          <a:latin typeface="Arial Black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C84"/>
          </a:solidFill>
          <a:latin typeface="Myriad Pro"/>
          <a:ea typeface="ＭＳ Ｐゴシック" pitchFamily="-109" charset="-128"/>
          <a:cs typeface="Myriad Pro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95C4C"/>
          </a:solidFill>
          <a:latin typeface="Myriad Pro"/>
          <a:ea typeface="ＭＳ Ｐゴシック" pitchFamily="-109" charset="-128"/>
          <a:cs typeface="Myriad Pro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A7A295"/>
          </a:solidFill>
          <a:latin typeface="Myriad Pro"/>
          <a:ea typeface="ＭＳ Ｐゴシック" pitchFamily="-109" charset="-128"/>
          <a:cs typeface="Myriad Pro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prola.aps.org/search/field/author/Giesen_U" TargetMode="External"/><Relationship Id="rId13" Type="http://schemas.openxmlformats.org/officeDocument/2006/relationships/hyperlink" Target="http://prola.aps.org/search/field/author/Powell_J" TargetMode="External"/><Relationship Id="rId18" Type="http://schemas.openxmlformats.org/officeDocument/2006/relationships/hyperlink" Target="http://prola.aps.org/search/field/author/Wrean_P_R" TargetMode="External"/><Relationship Id="rId3" Type="http://schemas.openxmlformats.org/officeDocument/2006/relationships/hyperlink" Target="http://prola.aps.org/search/field/author/Buchmann_L" TargetMode="External"/><Relationship Id="rId7" Type="http://schemas.openxmlformats.org/officeDocument/2006/relationships/hyperlink" Target="http://prola.aps.org/search/field/author/Dombsky_M" TargetMode="External"/><Relationship Id="rId12" Type="http://schemas.openxmlformats.org/officeDocument/2006/relationships/hyperlink" Target="http://prola.aps.org/search/field/author/McNeely_P" TargetMode="External"/><Relationship Id="rId17" Type="http://schemas.openxmlformats.org/officeDocument/2006/relationships/hyperlink" Target="http://prola.aps.org/search/field/author/Wong_S_S_M" TargetMode="External"/><Relationship Id="rId2" Type="http://schemas.openxmlformats.org/officeDocument/2006/relationships/hyperlink" Target="http://prola.aps.org/search/field/author/Azuma_R_E" TargetMode="External"/><Relationship Id="rId16" Type="http://schemas.openxmlformats.org/officeDocument/2006/relationships/hyperlink" Target="http://prola.aps.org/search/field/author/Wang_T_R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prola.aps.org/search/field/author/D%E2%80%99Auria_J_M" TargetMode="External"/><Relationship Id="rId11" Type="http://schemas.openxmlformats.org/officeDocument/2006/relationships/hyperlink" Target="http://prola.aps.org/search/field/author/Korteling_R_G" TargetMode="External"/><Relationship Id="rId5" Type="http://schemas.openxmlformats.org/officeDocument/2006/relationships/hyperlink" Target="http://prola.aps.org/search/field/author/Barnes_C_A" TargetMode="External"/><Relationship Id="rId15" Type="http://schemas.openxmlformats.org/officeDocument/2006/relationships/hyperlink" Target="http://prola.aps.org/search/field/author/Vincent_J" TargetMode="External"/><Relationship Id="rId10" Type="http://schemas.openxmlformats.org/officeDocument/2006/relationships/hyperlink" Target="http://prola.aps.org/search/field/author/King_J_D" TargetMode="External"/><Relationship Id="rId19" Type="http://schemas.openxmlformats.org/officeDocument/2006/relationships/image" Target="../media/image2.png"/><Relationship Id="rId4" Type="http://schemas.openxmlformats.org/officeDocument/2006/relationships/hyperlink" Target="http://prola.aps.org/search/field/author/Barker_F_C" TargetMode="External"/><Relationship Id="rId9" Type="http://schemas.openxmlformats.org/officeDocument/2006/relationships/hyperlink" Target="http://prola.aps.org/search/field/author/Jackson_K_P" TargetMode="External"/><Relationship Id="rId14" Type="http://schemas.openxmlformats.org/officeDocument/2006/relationships/hyperlink" Target="http://prola.aps.org/search/field/author/Roy_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BFD46-A23B-4ADC-B2BA-EF9B7DC5E7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Gerardo’s leadership and science impact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676D6-85B6-47B0-998E-9483576270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Jean-Michel Poutissou</a:t>
            </a:r>
          </a:p>
          <a:p>
            <a:r>
              <a:rPr lang="en-US" sz="4000" dirty="0"/>
              <a:t>Senior scientist emeritus and Tara chair</a:t>
            </a:r>
          </a:p>
        </p:txBody>
      </p:sp>
    </p:spTree>
    <p:extLst>
      <p:ext uri="{BB962C8B-B14F-4D97-AF65-F5344CB8AC3E}">
        <p14:creationId xmlns:p14="http://schemas.microsoft.com/office/powerpoint/2010/main" val="221219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3033F-0E04-474E-AB7A-69E7FACD2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Cyclotron division Guru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8A4A3-67AC-403C-8A94-2B83DEEDF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Main cyclotron performance:</a:t>
            </a:r>
          </a:p>
          <a:p>
            <a:r>
              <a:rPr lang="en-US" sz="4000" dirty="0"/>
              <a:t>100 microamp task force</a:t>
            </a:r>
          </a:p>
          <a:p>
            <a:r>
              <a:rPr lang="en-US" sz="4000" dirty="0"/>
              <a:t>Polarized beam operation</a:t>
            </a:r>
          </a:p>
          <a:p>
            <a:r>
              <a:rPr lang="en-US" sz="4000" dirty="0"/>
              <a:t>350 microamps development</a:t>
            </a:r>
          </a:p>
          <a:p>
            <a:r>
              <a:rPr lang="en-US" sz="4000" dirty="0"/>
              <a:t>Multiple extractions</a:t>
            </a:r>
          </a:p>
          <a:p>
            <a:r>
              <a:rPr lang="en-US" sz="4000" dirty="0"/>
              <a:t>Reliability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F4F8D-80FB-4CE0-890E-F644A2BA0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971CF-EB20-41FB-ACAA-33129BE4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A76BD-BAF8-4AA1-A2C7-FFFC0C7D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81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678E9-5FA9-418A-825D-692611C7A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Cyclotron division management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( over 22 years)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508CE-C2F0-4913-8EB9-E01AA19B8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How to construct and defend a budget </a:t>
            </a:r>
          </a:p>
          <a:p>
            <a:pPr lvl="1"/>
            <a:r>
              <a:rPr lang="en-US" dirty="0"/>
              <a:t>Divisional consultations at infinitum</a:t>
            </a:r>
          </a:p>
          <a:p>
            <a:pPr lvl="1"/>
            <a:r>
              <a:rPr lang="en-US" dirty="0"/>
              <a:t>OPCOM scrutiny </a:t>
            </a:r>
          </a:p>
          <a:p>
            <a:pPr lvl="1"/>
            <a:r>
              <a:rPr lang="en-US" dirty="0"/>
              <a:t>Final teeth pulling amongst division heads</a:t>
            </a:r>
          </a:p>
          <a:p>
            <a:r>
              <a:rPr lang="en-US" dirty="0"/>
              <a:t>How to get advice and monitor projects</a:t>
            </a:r>
          </a:p>
          <a:p>
            <a:pPr lvl="1"/>
            <a:r>
              <a:rPr lang="en-US" dirty="0"/>
              <a:t>Advisory committees</a:t>
            </a:r>
          </a:p>
          <a:p>
            <a:pPr lvl="1"/>
            <a:r>
              <a:rPr lang="en-US" dirty="0"/>
              <a:t>Expert oversight</a:t>
            </a:r>
          </a:p>
          <a:p>
            <a:r>
              <a:rPr lang="en-US" dirty="0" err="1"/>
              <a:t>Dutto</a:t>
            </a:r>
            <a:r>
              <a:rPr lang="en-US" dirty="0"/>
              <a:t> was the early version of </a:t>
            </a:r>
            <a:r>
              <a:rPr lang="en-US" dirty="0" err="1"/>
              <a:t>Linkedin</a:t>
            </a:r>
            <a:r>
              <a:rPr lang="en-US" dirty="0"/>
              <a:t> for accelerator expertise.</a:t>
            </a:r>
          </a:p>
          <a:p>
            <a:r>
              <a:rPr lang="en-US" dirty="0"/>
              <a:t>Who overspent his travel budget most  ( Gerardo or Erich )</a:t>
            </a:r>
          </a:p>
          <a:p>
            <a:r>
              <a:rPr lang="en-US" dirty="0"/>
              <a:t>Le quoi </a:t>
            </a:r>
            <a:r>
              <a:rPr lang="en-US" dirty="0" err="1"/>
              <a:t>qu’il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co</a:t>
            </a:r>
            <a:r>
              <a:rPr lang="fr-CA" dirty="0"/>
              <a:t>û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devenu</a:t>
            </a:r>
            <a:r>
              <a:rPr lang="en-US" dirty="0"/>
              <a:t> hors de prix</a:t>
            </a:r>
          </a:p>
          <a:p>
            <a:r>
              <a:rPr lang="en-US" dirty="0"/>
              <a:t>( No matter how much it cost has become too expensive)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9D2CD-CFC4-4BBD-9735-0E0FFDE12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3F189-BB44-4D1F-A899-C107689C1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478DC-62C9-49EA-BA2A-F50BC172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3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163F1-93DC-46F0-8D93-BF7E24EF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Vision/leadership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0757D-C9E4-4FFA-BDE5-336E54ABC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Leadership is laying the track not driving the train </a:t>
            </a:r>
          </a:p>
          <a:p>
            <a:r>
              <a:rPr lang="en-US" sz="4000" dirty="0"/>
              <a:t>One example related to the science division.</a:t>
            </a:r>
          </a:p>
          <a:p>
            <a:r>
              <a:rPr lang="en-US" sz="4000" dirty="0"/>
              <a:t>12C( alpha, gamma) reaction at TISOL</a:t>
            </a:r>
          </a:p>
          <a:p>
            <a:r>
              <a:rPr lang="en-US" sz="4000" dirty="0"/>
              <a:t>The Red Giant program  (1993)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374A3-F2B2-475E-936F-35892564F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ED7E4-3256-40BC-AFE3-75BC7ED57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5FDE8-5603-4BC1-9460-F8E794671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2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BBEB410-4482-46F1-8574-29BB2122F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RED GIANT at TISOL</a:t>
            </a:r>
          </a:p>
        </p:txBody>
      </p:sp>
      <p:sp>
        <p:nvSpPr>
          <p:cNvPr id="43011" name="Content Placeholder 3">
            <a:extLst>
              <a:ext uri="{FF2B5EF4-FFF2-40B4-BE49-F238E27FC236}">
                <a16:creationId xmlns:a16="http://schemas.microsoft.com/office/drawing/2014/main" id="{9C66B440-D210-4AF1-8296-F7782C8F27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2"/>
              </a:rPr>
              <a:t>R. E. Azuma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3"/>
              </a:rPr>
              <a:t>L. Buchmann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4"/>
              </a:rPr>
              <a:t>F. C. Barker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5"/>
              </a:rPr>
              <a:t>C. A. Barnes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6"/>
              </a:rPr>
              <a:t>J. M. </a:t>
            </a:r>
            <a:r>
              <a:rPr lang="en-US" altLang="en-US" sz="2000" dirty="0" err="1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6"/>
              </a:rPr>
              <a:t>D’Auria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7"/>
              </a:rPr>
              <a:t>M. </a:t>
            </a:r>
            <a:r>
              <a:rPr lang="en-US" altLang="en-US" sz="2000" dirty="0" err="1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7"/>
              </a:rPr>
              <a:t>Dombsky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8"/>
              </a:rPr>
              <a:t>U. </a:t>
            </a:r>
            <a:r>
              <a:rPr lang="en-US" altLang="en-US" sz="2000" dirty="0" err="1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8"/>
              </a:rPr>
              <a:t>Giesen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9"/>
              </a:rPr>
              <a:t>K. P. Jackson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0"/>
              </a:rPr>
              <a:t>J. D. King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1"/>
              </a:rPr>
              <a:t>R. G. </a:t>
            </a:r>
            <a:r>
              <a:rPr lang="en-US" altLang="en-US" sz="2000" dirty="0" err="1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1"/>
              </a:rPr>
              <a:t>Korteling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2"/>
              </a:rPr>
              <a:t>P. McNeely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3"/>
              </a:rPr>
              <a:t>J. Powell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4"/>
              </a:rPr>
              <a:t>G. Roy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5"/>
              </a:rPr>
              <a:t>J. Vincent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6"/>
              </a:rPr>
              <a:t>T. R. Wang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7"/>
              </a:rPr>
              <a:t>S. S. M. Wong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, and 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8"/>
              </a:rPr>
              <a:t>P. R. </a:t>
            </a:r>
            <a:r>
              <a:rPr lang="en-US" altLang="en-US" sz="2000" dirty="0" err="1">
                <a:latin typeface="Myriad Pro" charset="0"/>
                <a:ea typeface="ＭＳ Ｐゴシック" panose="020B0600070205080204" pitchFamily="34" charset="-128"/>
                <a:cs typeface="Myriad Pro" charset="0"/>
                <a:hlinkClick r:id="rId18"/>
              </a:rPr>
              <a:t>Wrean</a:t>
            </a:r>
            <a:r>
              <a:rPr lang="en-US" altLang="en-US" sz="2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 </a:t>
            </a:r>
            <a:br>
              <a:rPr lang="en-US" altLang="en-US" sz="12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</a:br>
            <a: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Department of Physics, University of Toronto, Toronto, Ontario, Canada M5S 1A7</a:t>
            </a:r>
            <a:b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</a:br>
            <a: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TRIUMF, 4004 </a:t>
            </a:r>
            <a:r>
              <a:rPr lang="en-US" altLang="en-US" sz="1000" dirty="0" err="1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Wesbrook</a:t>
            </a:r>
            <a: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 Mall, Vancouver, British Columbia, Canada V6T 2A3</a:t>
            </a:r>
            <a:b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</a:br>
            <a: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Department of Theoretical Physics, Research School of Physical Sciences Engineering, Australian National University, Canberra, Australian Capital Territory 0200, Australia</a:t>
            </a:r>
            <a:b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</a:br>
            <a: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W. K. Kellogg Laboratory, California Institute of Technology, Pasadena, California 91125</a:t>
            </a:r>
            <a:b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</a:br>
            <a: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Department of Chemistry, Simon Fraser University, Burnaby, British Columbia, Canada V5A 1S6</a:t>
            </a:r>
            <a:b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</a:br>
            <a:r>
              <a:rPr lang="en-US" altLang="en-US" sz="100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Department of Physics, University of Alberta, Edmonton, Alberta, Canada T6G 2J1 </a:t>
            </a:r>
          </a:p>
          <a:p>
            <a:endParaRPr lang="en-US" altLang="en-US" dirty="0">
              <a:latin typeface="Myriad Pro" charset="0"/>
              <a:ea typeface="ＭＳ Ｐゴシック" panose="020B0600070205080204" pitchFamily="34" charset="-128"/>
              <a:cs typeface="Myriad Pro" charset="0"/>
            </a:endParaRPr>
          </a:p>
        </p:txBody>
      </p:sp>
      <p:pic>
        <p:nvPicPr>
          <p:cNvPr id="43015" name="Picture 2">
            <a:extLst>
              <a:ext uri="{FF2B5EF4-FFF2-40B4-BE49-F238E27FC236}">
                <a16:creationId xmlns:a16="http://schemas.microsoft.com/office/drawing/2014/main" id="{6575B71D-11A5-4BF0-816B-DE4088734E9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7600" y="1524000"/>
            <a:ext cx="5283200" cy="4495800"/>
          </a:xfrm>
          <a:noFill/>
        </p:spPr>
      </p:pic>
    </p:spTree>
    <p:extLst>
      <p:ext uri="{BB962C8B-B14F-4D97-AF65-F5344CB8AC3E}">
        <p14:creationId xmlns:p14="http://schemas.microsoft.com/office/powerpoint/2010/main" val="412493302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424BB9B-B355-4DAE-851A-42D66B62C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Red Giants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BBD58-2457-48E6-8E56-BAB06E503A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000" baseline="3000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16</a:t>
            </a:r>
            <a:r>
              <a:rPr lang="en-US" altLang="en-US" sz="200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N beta delayed alpha emission</a:t>
            </a:r>
          </a:p>
          <a:p>
            <a:r>
              <a:rPr lang="en-US" altLang="en-US" sz="2000" baseline="3000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16</a:t>
            </a:r>
            <a:r>
              <a:rPr lang="en-US" altLang="en-US" sz="200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N beam( Dombsky/d’Auria)</a:t>
            </a:r>
          </a:p>
          <a:p>
            <a:r>
              <a:rPr lang="en-US" altLang="en-US" sz="200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4T solenoid not funded by NSERC</a:t>
            </a:r>
          </a:p>
          <a:p>
            <a:r>
              <a:rPr lang="en-US" altLang="en-US" sz="200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Negotiated a  set of 4T  SC coils to be made by INR by the Lobashev group. </a:t>
            </a:r>
          </a:p>
          <a:p>
            <a:pPr>
              <a:buFontTx/>
              <a:buNone/>
            </a:pPr>
            <a:endParaRPr lang="en-US" altLang="en-US" sz="2000">
              <a:latin typeface="Myriad Pro" charset="0"/>
              <a:ea typeface="ＭＳ Ｐゴシック" panose="020B0600070205080204" pitchFamily="34" charset="-128"/>
              <a:cs typeface="Myriad Pro" charset="0"/>
            </a:endParaRPr>
          </a:p>
          <a:p>
            <a:pPr>
              <a:buFontTx/>
              <a:buNone/>
            </a:pPr>
            <a:r>
              <a:rPr lang="en-US" altLang="en-US" sz="200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New method found to get rid of electrons</a:t>
            </a:r>
          </a:p>
          <a:p>
            <a:endParaRPr lang="en-US" altLang="en-US">
              <a:latin typeface="Myriad Pro" charset="0"/>
              <a:ea typeface="ＭＳ Ｐゴシック" panose="020B0600070205080204" pitchFamily="34" charset="-128"/>
              <a:cs typeface="Myriad Pro" charset="0"/>
            </a:endParaRPr>
          </a:p>
        </p:txBody>
      </p:sp>
      <p:pic>
        <p:nvPicPr>
          <p:cNvPr id="66562" name="Picture 2">
            <a:extLst>
              <a:ext uri="{FF2B5EF4-FFF2-40B4-BE49-F238E27FC236}">
                <a16:creationId xmlns:a16="http://schemas.microsoft.com/office/drawing/2014/main" id="{FD5382F7-35CD-41AA-B074-D7E33EDFA76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0800" y="4572001"/>
            <a:ext cx="2819400" cy="1827213"/>
          </a:xfr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AEFA38-A67A-484E-84BD-5ACAD3D93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676400"/>
            <a:ext cx="465908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 dirty="0"/>
              <a:t>1993 Red giant publication in famous astrophysics </a:t>
            </a:r>
            <a:r>
              <a:rPr lang="en-US" altLang="en-US" sz="3200" dirty="0" err="1"/>
              <a:t>newpaper</a:t>
            </a:r>
            <a:r>
              <a:rPr lang="en-US" altLang="en-US" sz="3200" dirty="0"/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68BA3C-E74C-46FA-9887-5A3948110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581401"/>
            <a:ext cx="2274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The Toronto Star</a:t>
            </a:r>
          </a:p>
        </p:txBody>
      </p:sp>
    </p:spTree>
    <p:extLst>
      <p:ext uri="{BB962C8B-B14F-4D97-AF65-F5344CB8AC3E}">
        <p14:creationId xmlns:p14="http://schemas.microsoft.com/office/powerpoint/2010/main" val="19605411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0F051-D2CF-4FCE-8FCF-A347B3E6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Red Giant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76B04-92B4-4B22-9518-AEBBCECE4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Lothar Buchmann is a bright nuclear astrophysics post doc fellow  at SFU, U of Toronto/TRIUMF but no Canadian University were considering hiring him in a permanent position and Kaon was in the way at TRIUMF, back in 1993.</a:t>
            </a:r>
          </a:p>
          <a:p>
            <a:r>
              <a:rPr lang="en-US" dirty="0"/>
              <a:t>Gerardo’s helps to retain one of the best nuclear astrophysicist at TISOL and TRIUMF, later at ISAC .</a:t>
            </a:r>
          </a:p>
          <a:p>
            <a:r>
              <a:rPr lang="en-US" dirty="0"/>
              <a:t>Lothar is hired in the ISIS group while I find a science division position</a:t>
            </a:r>
          </a:p>
          <a:p>
            <a:r>
              <a:rPr lang="en-US" dirty="0"/>
              <a:t>Also Igor </a:t>
            </a:r>
            <a:r>
              <a:rPr lang="en-US" dirty="0" err="1"/>
              <a:t>Sekachev</a:t>
            </a:r>
            <a:r>
              <a:rPr lang="en-US" dirty="0"/>
              <a:t> is hired in the vacuum group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52314-5065-47B9-8B5A-8DC19ED71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81030-A1DE-4354-9B58-B298A720C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1C02C-90BC-4115-BF88-EA3A9618E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65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8D41-44DF-427D-AA84-E1B0D747A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Parity experiment and </a:t>
            </a:r>
            <a:r>
              <a:rPr lang="en-US" dirty="0" err="1">
                <a:solidFill>
                  <a:srgbClr val="FF0000"/>
                </a:solidFill>
              </a:rPr>
              <a:t>Triumf</a:t>
            </a:r>
            <a:r>
              <a:rPr lang="en-US" dirty="0">
                <a:solidFill>
                  <a:srgbClr val="FF0000"/>
                </a:solidFill>
              </a:rPr>
              <a:t> polarized beam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8271C-8904-44C0-9378-4FFBBDC92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Most demanding cyclotron performance</a:t>
            </a:r>
          </a:p>
          <a:p>
            <a:r>
              <a:rPr lang="en-US" sz="4000" dirty="0"/>
              <a:t>Strong experimenter/ cyclotron expert interactions</a:t>
            </a:r>
          </a:p>
          <a:p>
            <a:r>
              <a:rPr lang="en-US" sz="4000" dirty="0"/>
              <a:t>World class development of polarized ion sources ( see </a:t>
            </a:r>
            <a:r>
              <a:rPr lang="en-US" sz="4000" dirty="0" err="1"/>
              <a:t>P.Schmor</a:t>
            </a:r>
            <a:r>
              <a:rPr lang="en-US" sz="4000" dirty="0"/>
              <a:t>/</a:t>
            </a:r>
            <a:r>
              <a:rPr lang="en-US" sz="4000" dirty="0" err="1"/>
              <a:t>A.Zelensky</a:t>
            </a:r>
            <a:r>
              <a:rPr lang="en-US" sz="4000" dirty="0"/>
              <a:t>/</a:t>
            </a:r>
            <a:r>
              <a:rPr lang="en-US" sz="4000" dirty="0" err="1"/>
              <a:t>P.Levy</a:t>
            </a:r>
            <a:r>
              <a:rPr lang="en-US" sz="4000" dirty="0"/>
              <a:t>/</a:t>
            </a:r>
            <a:r>
              <a:rPr lang="en-US" sz="4000" dirty="0" err="1"/>
              <a:t>Y.Mori</a:t>
            </a:r>
            <a:r>
              <a:rPr lang="en-US" sz="4000" dirty="0"/>
              <a:t>)</a:t>
            </a:r>
          </a:p>
          <a:p>
            <a:r>
              <a:rPr lang="en-US" sz="4000" dirty="0"/>
              <a:t>Gerardo’s support crucial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FAF27-A7CB-4DDC-8B52-F05CC2ACD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D6A7F-A805-4F8D-BDF9-BFF24C80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19715-F0EC-4969-9CA6-BCBC95D7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52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FC49C7E-1B59-4C3F-85A6-E8A196F4D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Parity experiment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71C869E-D3D6-4A28-BA86-CA1EF2B824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295400"/>
            <a:ext cx="3657600" cy="2590800"/>
          </a:xfrm>
        </p:spPr>
        <p:txBody>
          <a:bodyPr/>
          <a:lstStyle/>
          <a:p>
            <a:endParaRPr lang="en-CA" altLang="en-US" dirty="0">
              <a:latin typeface="Myriad Pro" charset="0"/>
              <a:ea typeface="ＭＳ Ｐゴシック" panose="020B0600070205080204" pitchFamily="34" charset="-128"/>
              <a:cs typeface="Myriad Pro" charset="0"/>
            </a:endParaRPr>
          </a:p>
        </p:txBody>
      </p:sp>
      <p:sp>
        <p:nvSpPr>
          <p:cNvPr id="25607" name="TextBox 7">
            <a:extLst>
              <a:ext uri="{FF2B5EF4-FFF2-40B4-BE49-F238E27FC236}">
                <a16:creationId xmlns:a16="http://schemas.microsoft.com/office/drawing/2014/main" id="{E4A8FE6D-0215-4DDA-BC67-D5EBA2A66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105400"/>
            <a:ext cx="3733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695C4C"/>
                </a:solidFill>
                <a:latin typeface="Garamond" panose="02020404030301010803" pitchFamily="18" charset="0"/>
              </a:rPr>
              <a:t>Sample diagram</a:t>
            </a:r>
          </a:p>
        </p:txBody>
      </p:sp>
      <p:pic>
        <p:nvPicPr>
          <p:cNvPr id="25608" name="Picture 8" descr="image1.png">
            <a:extLst>
              <a:ext uri="{FF2B5EF4-FFF2-40B4-BE49-F238E27FC236}">
                <a16:creationId xmlns:a16="http://schemas.microsoft.com/office/drawing/2014/main" id="{DF0A1EA0-89E2-4E98-90FF-DE2228DB1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38" y="1981200"/>
            <a:ext cx="4437062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9">
            <a:extLst>
              <a:ext uri="{FF2B5EF4-FFF2-40B4-BE49-F238E27FC236}">
                <a16:creationId xmlns:a16="http://schemas.microsoft.com/office/drawing/2014/main" id="{F0D0ADA0-CC82-49F8-AEC1-5FEDB537F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43001"/>
            <a:ext cx="5029200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0">
            <a:extLst>
              <a:ext uri="{FF2B5EF4-FFF2-40B4-BE49-F238E27FC236}">
                <a16:creationId xmlns:a16="http://schemas.microsoft.com/office/drawing/2014/main" id="{A531F24F-E2EA-4527-AE7D-7FD780C2F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1"/>
            <a:ext cx="7605713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0" descr="page.jpg">
            <a:extLst>
              <a:ext uri="{FF2B5EF4-FFF2-40B4-BE49-F238E27FC236}">
                <a16:creationId xmlns:a16="http://schemas.microsoft.com/office/drawing/2014/main" id="{54997F49-B531-4E4B-AFE5-95CEA2F2AA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286000"/>
            <a:ext cx="16287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2" descr="erich-wim.jpg">
            <a:extLst>
              <a:ext uri="{FF2B5EF4-FFF2-40B4-BE49-F238E27FC236}">
                <a16:creationId xmlns:a16="http://schemas.microsoft.com/office/drawing/2014/main" id="{F218E917-AB01-42BD-A272-2C8F65277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0"/>
            <a:ext cx="1562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733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116E49A-CA4D-4983-969D-19FE3C55F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03041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48FE9E-A1C0-4AF9-B768-2E9FBED3B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533" y="978619"/>
            <a:ext cx="3404594" cy="1106424"/>
          </a:xfrm>
        </p:spPr>
        <p:txBody>
          <a:bodyPr>
            <a:normAutofit/>
          </a:bodyPr>
          <a:lstStyle/>
          <a:p>
            <a:r>
              <a:rPr lang="en-US" sz="2800" dirty="0"/>
              <a:t>Xmas party 200?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5FB8E3-06E3-4834-AC8A-E21B375E79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"/>
          <a:stretch/>
        </p:blipFill>
        <p:spPr>
          <a:xfrm>
            <a:off x="411480" y="831597"/>
            <a:ext cx="6647688" cy="509422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9033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1E2DF8-F6D8-4E5C-B76E-E082FD8C1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5691" y="2095174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0BF88-799D-49E6-9C08-B892B1814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8532" y="2252870"/>
            <a:ext cx="3404594" cy="3557016"/>
          </a:xfrm>
        </p:spPr>
        <p:txBody>
          <a:bodyPr>
            <a:normAutofit/>
          </a:bodyPr>
          <a:lstStyle/>
          <a:p>
            <a:r>
              <a:rPr lang="en-US" sz="1700" dirty="0"/>
              <a:t>Erich Vogt</a:t>
            </a:r>
          </a:p>
          <a:p>
            <a:r>
              <a:rPr lang="en-US" sz="1700" dirty="0"/>
              <a:t>Dorothy Sample </a:t>
            </a:r>
          </a:p>
          <a:p>
            <a:r>
              <a:rPr lang="en-US" sz="1700" dirty="0"/>
              <a:t>Gerardo </a:t>
            </a:r>
            <a:r>
              <a:rPr lang="en-US" sz="1700" dirty="0" err="1"/>
              <a:t>Dutto</a:t>
            </a:r>
            <a:endParaRPr lang="en-US" sz="17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1F6D4A5-8763-4DB1-86F0-196A466E5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C4896B-5DD1-41C1-BCFE-EE2EBAA2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3BA61C6-11AD-4DD1-AE69-573DC4F30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6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9DC7B-0335-422D-8864-0A93EA63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Cyclotron most wanted men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A08332-762C-465E-8E1A-2E64FE35B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E6BAEE-C4B4-4069-88D1-B0E0FD02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821F85-9D56-4FBE-95E0-F7DE4F4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D2284D-72D9-481B-B8D5-7431470F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78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C331F-6138-40B8-A854-783D14660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Thank you/Merci/ </a:t>
            </a:r>
            <a:r>
              <a:rPr lang="en-US" dirty="0" err="1">
                <a:solidFill>
                  <a:srgbClr val="FF0000"/>
                </a:solidFill>
              </a:rPr>
              <a:t>Grazie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B2F5-90CD-4044-A92D-55C194AF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/>
              <a:t>The cyclotrons/accelerators at TRIUMF and TR13,24,30… elsewhere, the many users and your colleagues are thanking you for your leadership and dedication. </a:t>
            </a:r>
          </a:p>
          <a:p>
            <a:r>
              <a:rPr lang="en-US" sz="4000" dirty="0"/>
              <a:t>They won’t forget you, Gerardo </a:t>
            </a:r>
          </a:p>
          <a:p>
            <a:r>
              <a:rPr lang="en-US" sz="4000" dirty="0"/>
              <a:t>And don’t worry ,Yuri Bylinskii will make sure the 500 MeV cyclotron remains as reliable as you left it.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639AE-19EB-4E78-8631-05BBF2AFE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8CE44-BF42-457F-8400-73945AA16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Gerardo's symposium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089CF-C73D-49F1-9DC1-0E3E0F91D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70B14-C017-4170-81FB-5D48562BB1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65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RIUMF_PPT_07-V2">
  <a:themeElements>
    <a:clrScheme name="TRIUMF_PPT_07-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IUMF_PPT_07-V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RIUMF_PPT_07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RIUMF_PPT_07-V2">
  <a:themeElements>
    <a:clrScheme name="TRIUMF_PPT_07-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IUMF_PPT_07-V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RIUMF_PPT_07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RIUMF_PPT_07-V2">
  <a:themeElements>
    <a:clrScheme name="TRIUMF_PPT_07-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IUMF_PPT_07-V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RIUMF_PPT_07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UMF_PPT_07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UMF_PPT_07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665</Words>
  <Application>Microsoft Office PowerPoint</Application>
  <PresentationFormat>Widescreen</PresentationFormat>
  <Paragraphs>84</Paragraphs>
  <Slides>12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Garamond</vt:lpstr>
      <vt:lpstr>Myriad Pro</vt:lpstr>
      <vt:lpstr>Times New Roman</vt:lpstr>
      <vt:lpstr>Office Theme</vt:lpstr>
      <vt:lpstr>TRIUMF_PPT_07-V2</vt:lpstr>
      <vt:lpstr>TRIUMF_PPT_07-V2</vt:lpstr>
      <vt:lpstr>TRIUMF_PPT_07-V2</vt:lpstr>
      <vt:lpstr>Gerardo’s leadership and science impact</vt:lpstr>
      <vt:lpstr> Cyclotron division Guru</vt:lpstr>
      <vt:lpstr>Cyclotron division management  ( over 22 years)</vt:lpstr>
      <vt:lpstr>Vision/leadership</vt:lpstr>
      <vt:lpstr>RED GIANT at TISOL</vt:lpstr>
      <vt:lpstr>Red Giants</vt:lpstr>
      <vt:lpstr> Red Giant Experiment</vt:lpstr>
      <vt:lpstr>Parity experiment and Triumf polarized beam</vt:lpstr>
      <vt:lpstr>Parity experiment</vt:lpstr>
      <vt:lpstr>Xmas party 200?</vt:lpstr>
      <vt:lpstr>Cyclotron most wanted men</vt:lpstr>
      <vt:lpstr>Thank you/Merci/ 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Gerardo’s leadership and science impact</dc:title>
  <dc:creator>Jean-Michel Poutissou</dc:creator>
  <cp:lastModifiedBy>Jean-Michel Poutissou</cp:lastModifiedBy>
  <cp:revision>10</cp:revision>
  <dcterms:created xsi:type="dcterms:W3CDTF">2021-02-19T05:09:32Z</dcterms:created>
  <dcterms:modified xsi:type="dcterms:W3CDTF">2021-02-19T07:01:03Z</dcterms:modified>
</cp:coreProperties>
</file>