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1"/>
  </p:sldMasterIdLst>
  <p:notesMasterIdLst>
    <p:notesMasterId r:id="rId17"/>
  </p:notesMasterIdLst>
  <p:handoutMasterIdLst>
    <p:handoutMasterId r:id="rId18"/>
  </p:handoutMasterIdLst>
  <p:sldIdLst>
    <p:sldId id="315" r:id="rId2"/>
    <p:sldId id="336" r:id="rId3"/>
    <p:sldId id="317" r:id="rId4"/>
    <p:sldId id="331" r:id="rId5"/>
    <p:sldId id="332" r:id="rId6"/>
    <p:sldId id="338" r:id="rId7"/>
    <p:sldId id="343" r:id="rId8"/>
    <p:sldId id="344" r:id="rId9"/>
    <p:sldId id="330" r:id="rId10"/>
    <p:sldId id="339" r:id="rId11"/>
    <p:sldId id="342" r:id="rId12"/>
    <p:sldId id="337" r:id="rId13"/>
    <p:sldId id="340" r:id="rId14"/>
    <p:sldId id="341" r:id="rId15"/>
    <p:sldId id="31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iner Kruecken" initials="RK" lastIdx="2" clrIdx="0">
    <p:extLst>
      <p:ext uri="{19B8F6BF-5375-455C-9EA6-DF929625EA0E}">
        <p15:presenceInfo xmlns:p15="http://schemas.microsoft.com/office/powerpoint/2012/main" userId="S::reinerk@triumf.ca::22d30a24-0769-4b1b-a213-de664c0f82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4C"/>
    <a:srgbClr val="ED8137"/>
    <a:srgbClr val="AE78D6"/>
    <a:srgbClr val="00A9FF"/>
    <a:srgbClr val="FFFFFF"/>
    <a:srgbClr val="009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41"/>
    <p:restoredTop sz="94643"/>
  </p:normalViewPr>
  <p:slideViewPr>
    <p:cSldViewPr snapToGrid="0" snapToObjects="1">
      <p:cViewPr varScale="1">
        <p:scale>
          <a:sx n="59" d="100"/>
          <a:sy n="59" d="100"/>
        </p:scale>
        <p:origin x="268" y="56"/>
      </p:cViewPr>
      <p:guideLst/>
    </p:cSldViewPr>
  </p:slideViewPr>
  <p:notesTextViewPr>
    <p:cViewPr>
      <p:scale>
        <a:sx n="3" d="2"/>
        <a:sy n="3" d="2"/>
      </p:scale>
      <p:origin x="0" y="0"/>
    </p:cViewPr>
  </p:notesTextViewPr>
  <p:notesViewPr>
    <p:cSldViewPr snapToGrid="0" snapToObjects="1">
      <p:cViewPr varScale="1">
        <p:scale>
          <a:sx n="137" d="100"/>
          <a:sy n="137" d="100"/>
        </p:scale>
        <p:origin x="1784"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a:t>Visitors by Country</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FF0000"/>
              </a:solidFill>
              <a:ln w="19050">
                <a:solidFill>
                  <a:schemeClr val="lt1"/>
                </a:solidFill>
              </a:ln>
              <a:effectLst/>
            </c:spPr>
            <c:extLst>
              <c:ext xmlns:c16="http://schemas.microsoft.com/office/drawing/2014/chart" uri="{C3380CC4-5D6E-409C-BE32-E72D297353CC}">
                <c16:uniqueId val="{00000001-502B-447A-85FF-AFB58BE8370C}"/>
              </c:ext>
            </c:extLst>
          </c:dPt>
          <c:dPt>
            <c:idx val="1"/>
            <c:bubble3D val="0"/>
            <c:spPr>
              <a:solidFill>
                <a:srgbClr val="00A84C"/>
              </a:solidFill>
              <a:ln w="19050">
                <a:solidFill>
                  <a:schemeClr val="lt1"/>
                </a:solidFill>
              </a:ln>
              <a:effectLst/>
            </c:spPr>
            <c:extLst>
              <c:ext xmlns:c16="http://schemas.microsoft.com/office/drawing/2014/chart" uri="{C3380CC4-5D6E-409C-BE32-E72D297353CC}">
                <c16:uniqueId val="{00000003-502B-447A-85FF-AFB58BE8370C}"/>
              </c:ext>
            </c:extLst>
          </c:dPt>
          <c:dPt>
            <c:idx val="2"/>
            <c:bubble3D val="0"/>
            <c:spPr>
              <a:solidFill>
                <a:srgbClr val="AE78D6"/>
              </a:solidFill>
              <a:ln w="19050">
                <a:solidFill>
                  <a:schemeClr val="lt1"/>
                </a:solidFill>
              </a:ln>
              <a:effectLst/>
            </c:spPr>
            <c:extLst>
              <c:ext xmlns:c16="http://schemas.microsoft.com/office/drawing/2014/chart" uri="{C3380CC4-5D6E-409C-BE32-E72D297353CC}">
                <c16:uniqueId val="{00000005-502B-447A-85FF-AFB58BE8370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02B-447A-85FF-AFB58BE8370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02B-447A-85FF-AFB58BE8370C}"/>
              </c:ext>
            </c:extLst>
          </c:dPt>
          <c:dPt>
            <c:idx val="5"/>
            <c:bubble3D val="0"/>
            <c:spPr>
              <a:solidFill>
                <a:srgbClr val="FFFF00"/>
              </a:solidFill>
              <a:ln w="19050">
                <a:solidFill>
                  <a:schemeClr val="lt1"/>
                </a:solidFill>
              </a:ln>
              <a:effectLst/>
            </c:spPr>
            <c:extLst>
              <c:ext xmlns:c16="http://schemas.microsoft.com/office/drawing/2014/chart" uri="{C3380CC4-5D6E-409C-BE32-E72D297353CC}">
                <c16:uniqueId val="{0000000B-502B-447A-85FF-AFB58BE8370C}"/>
              </c:ext>
            </c:extLst>
          </c:dPt>
          <c:dPt>
            <c:idx val="6"/>
            <c:bubble3D val="0"/>
            <c:spPr>
              <a:solidFill>
                <a:srgbClr val="92D050"/>
              </a:solidFill>
              <a:ln w="19050">
                <a:solidFill>
                  <a:schemeClr val="lt1"/>
                </a:solidFill>
              </a:ln>
              <a:effectLst/>
            </c:spPr>
            <c:extLst>
              <c:ext xmlns:c16="http://schemas.microsoft.com/office/drawing/2014/chart" uri="{C3380CC4-5D6E-409C-BE32-E72D297353CC}">
                <c16:uniqueId val="{0000000D-502B-447A-85FF-AFB58BE8370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502B-447A-85FF-AFB58BE8370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502B-447A-85FF-AFB58BE8370C}"/>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502B-447A-85FF-AFB58BE8370C}"/>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502B-447A-85FF-AFB58BE8370C}"/>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502B-447A-85FF-AFB58BE8370C}"/>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Sheet2!$E$2:$E$13</c:f>
              <c:strCache>
                <c:ptCount val="12"/>
                <c:pt idx="0">
                  <c:v>Russia</c:v>
                </c:pt>
                <c:pt idx="1">
                  <c:v>Switzerland</c:v>
                </c:pt>
                <c:pt idx="2">
                  <c:v>USA</c:v>
                </c:pt>
                <c:pt idx="3">
                  <c:v>Canada</c:v>
                </c:pt>
                <c:pt idx="4">
                  <c:v>Italy</c:v>
                </c:pt>
                <c:pt idx="5">
                  <c:v>China</c:v>
                </c:pt>
                <c:pt idx="6">
                  <c:v>France</c:v>
                </c:pt>
                <c:pt idx="7">
                  <c:v>Germany</c:v>
                </c:pt>
                <c:pt idx="8">
                  <c:v>Japan</c:v>
                </c:pt>
                <c:pt idx="9">
                  <c:v>Belgium</c:v>
                </c:pt>
                <c:pt idx="10">
                  <c:v>Uzbekistan</c:v>
                </c:pt>
                <c:pt idx="11">
                  <c:v>Others</c:v>
                </c:pt>
              </c:strCache>
            </c:strRef>
          </c:cat>
          <c:val>
            <c:numRef>
              <c:f>Sheet2!$F$2:$F$13</c:f>
              <c:numCache>
                <c:formatCode>General</c:formatCode>
                <c:ptCount val="12"/>
                <c:pt idx="0">
                  <c:v>44</c:v>
                </c:pt>
                <c:pt idx="1">
                  <c:v>30</c:v>
                </c:pt>
                <c:pt idx="2">
                  <c:v>25</c:v>
                </c:pt>
                <c:pt idx="3">
                  <c:v>23</c:v>
                </c:pt>
                <c:pt idx="4">
                  <c:v>17</c:v>
                </c:pt>
                <c:pt idx="5">
                  <c:v>13</c:v>
                </c:pt>
                <c:pt idx="6">
                  <c:v>12</c:v>
                </c:pt>
                <c:pt idx="7">
                  <c:v>10</c:v>
                </c:pt>
                <c:pt idx="8">
                  <c:v>5</c:v>
                </c:pt>
                <c:pt idx="9">
                  <c:v>4</c:v>
                </c:pt>
                <c:pt idx="10">
                  <c:v>4</c:v>
                </c:pt>
                <c:pt idx="11">
                  <c:v>22</c:v>
                </c:pt>
              </c:numCache>
            </c:numRef>
          </c:val>
          <c:extLst>
            <c:ext xmlns:c16="http://schemas.microsoft.com/office/drawing/2014/chart" uri="{C3380CC4-5D6E-409C-BE32-E72D297353CC}">
              <c16:uniqueId val="{00000018-502B-447A-85FF-AFB58BE8370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F9C03A-79D8-174C-8A65-8B724BE9D7B5}" type="datetimeFigureOut">
              <a:rPr lang="en-US" smtClean="0"/>
              <a:t>16-Feb-21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49E93-5542-D14B-A07B-05AD65D6EB97}" type="slidenum">
              <a:rPr lang="en-US" smtClean="0"/>
              <a:t>‹#›</a:t>
            </a:fld>
            <a:endParaRPr lang="en-US" dirty="0"/>
          </a:p>
        </p:txBody>
      </p:sp>
    </p:spTree>
    <p:extLst>
      <p:ext uri="{BB962C8B-B14F-4D97-AF65-F5344CB8AC3E}">
        <p14:creationId xmlns:p14="http://schemas.microsoft.com/office/powerpoint/2010/main" val="1989204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3967B-E13D-644C-B749-25F5E6C5117C}" type="datetimeFigureOut">
              <a:rPr lang="en-US" smtClean="0"/>
              <a:t>15-Feb-21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A6A82-C43D-0E45-8BBC-3BA89641B414}" type="slidenum">
              <a:rPr lang="en-US" smtClean="0"/>
              <a:t>‹#›</a:t>
            </a:fld>
            <a:endParaRPr lang="en-US" dirty="0"/>
          </a:p>
        </p:txBody>
      </p:sp>
    </p:spTree>
    <p:extLst>
      <p:ext uri="{BB962C8B-B14F-4D97-AF65-F5344CB8AC3E}">
        <p14:creationId xmlns:p14="http://schemas.microsoft.com/office/powerpoint/2010/main" val="1504460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FA6A82-C43D-0E45-8BBC-3BA89641B414}" type="slidenum">
              <a:rPr lang="en-US" smtClean="0"/>
              <a:t>4</a:t>
            </a:fld>
            <a:endParaRPr lang="en-US" dirty="0"/>
          </a:p>
        </p:txBody>
      </p:sp>
    </p:spTree>
    <p:extLst>
      <p:ext uri="{BB962C8B-B14F-4D97-AF65-F5344CB8AC3E}">
        <p14:creationId xmlns:p14="http://schemas.microsoft.com/office/powerpoint/2010/main" val="610539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15" name="Rectangle 14"/>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2021-02-15</a:t>
            </a:fld>
            <a:endParaRPr lang="en-US" dirty="0">
              <a:solidFill>
                <a:schemeClr val="bg2">
                  <a:lumMod val="10000"/>
                </a:schemeClr>
              </a:solidFill>
              <a:latin typeface="Arial" panose="020B0604020202020204"/>
            </a:endParaRPr>
          </a:p>
        </p:txBody>
      </p:sp>
      <p:sp>
        <p:nvSpPr>
          <p:cNvPr id="17"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8" name="TextBox 17"/>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0"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4"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253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2"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2021-02-15</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6681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2021-02-15</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1740321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6"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11" name="TextBox 10"/>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2"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13"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2021-02-15</a:t>
            </a:fld>
            <a:endParaRPr lang="en-US" dirty="0">
              <a:solidFill>
                <a:schemeClr val="bg2">
                  <a:lumMod val="10000"/>
                </a:schemeClr>
              </a:solidFill>
              <a:latin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80"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ctrTitle" hasCustomPrompt="1"/>
          </p:nvPr>
        </p:nvSpPr>
        <p:spPr>
          <a:xfrm>
            <a:off x="662725" y="2032777"/>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dirty="0"/>
              <a:t>Click to edit master title style</a:t>
            </a:r>
          </a:p>
        </p:txBody>
      </p:sp>
      <p:sp>
        <p:nvSpPr>
          <p:cNvPr id="9" name="Subtitle 2"/>
          <p:cNvSpPr>
            <a:spLocks noGrp="1"/>
          </p:cNvSpPr>
          <p:nvPr>
            <p:ph type="subTitle" idx="1"/>
          </p:nvPr>
        </p:nvSpPr>
        <p:spPr>
          <a:xfrm>
            <a:off x="661743" y="4114800"/>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3"/>
          <p:cNvSpPr txBox="1">
            <a:spLocks/>
          </p:cNvSpPr>
          <p:nvPr userDrawn="1"/>
        </p:nvSpPr>
        <p:spPr>
          <a:xfrm>
            <a:off x="661743" y="6496971"/>
            <a:ext cx="1305077" cy="144991"/>
          </a:xfrm>
          <a:prstGeom prst="rect">
            <a:avLst/>
          </a:prstGeom>
        </p:spPr>
        <p:txBody>
          <a:bodyPr vert="horz" lIns="91440" tIns="18288" rIns="91440" bIns="45720"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BCACA69-0E10-6F4E-ACF3-A1D2B38594B4}" type="datetime1">
              <a:rPr lang="en-CA" sz="900" smtClean="0">
                <a:solidFill>
                  <a:schemeClr val="bg2">
                    <a:lumMod val="10000"/>
                  </a:schemeClr>
                </a:solidFill>
                <a:latin typeface="Arial" panose="020B0604020202020204"/>
              </a:rPr>
              <a:pPr/>
              <a:t>2021-02-15</a:t>
            </a:fld>
            <a:endParaRPr lang="en-US" dirty="0">
              <a:solidFill>
                <a:schemeClr val="bg2">
                  <a:lumMod val="10000"/>
                </a:schemeClr>
              </a:solidFill>
              <a:latin typeface="Arial" panose="020B0604020202020204"/>
            </a:endParaRPr>
          </a:p>
        </p:txBody>
      </p:sp>
    </p:spTree>
    <p:extLst>
      <p:ext uri="{BB962C8B-B14F-4D97-AF65-F5344CB8AC3E}">
        <p14:creationId xmlns:p14="http://schemas.microsoft.com/office/powerpoint/2010/main" val="82062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ctr">
            <a:normAutofit/>
          </a:bodyP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7523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Picture Placeholder 2"/>
          <p:cNvSpPr>
            <a:spLocks noGrp="1" noChangeAspect="1"/>
          </p:cNvSpPr>
          <p:nvPr>
            <p:ph type="pic" idx="1"/>
          </p:nvPr>
        </p:nvSpPr>
        <p:spPr>
          <a:xfrm>
            <a:off x="698269" y="979688"/>
            <a:ext cx="10231669"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23957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14" name="Subtitle 2"/>
          <p:cNvSpPr>
            <a:spLocks noGrp="1"/>
          </p:cNvSpPr>
          <p:nvPr>
            <p:ph type="subTitle" idx="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5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9" name="Content Placeholder 3"/>
          <p:cNvSpPr>
            <a:spLocks noGrp="1"/>
          </p:cNvSpPr>
          <p:nvPr>
            <p:ph sz="half" idx="2"/>
          </p:nvPr>
        </p:nvSpPr>
        <p:spPr>
          <a:xfrm>
            <a:off x="773410"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0" name="Content Placeholder 3"/>
          <p:cNvSpPr>
            <a:spLocks noGrp="1"/>
          </p:cNvSpPr>
          <p:nvPr>
            <p:ph sz="half" idx="13"/>
          </p:nvPr>
        </p:nvSpPr>
        <p:spPr>
          <a:xfrm>
            <a:off x="5968073" y="2032777"/>
            <a:ext cx="4869744" cy="4345329"/>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661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7" name="Text Placeholder 2"/>
          <p:cNvSpPr>
            <a:spLocks noGrp="1"/>
          </p:cNvSpPr>
          <p:nvPr>
            <p:ph type="body" idx="1"/>
          </p:nvPr>
        </p:nvSpPr>
        <p:spPr>
          <a:xfrm>
            <a:off x="773411"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773410" y="3337854"/>
            <a:ext cx="4869744" cy="3040252"/>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9" name="Text Placeholder 2"/>
          <p:cNvSpPr>
            <a:spLocks noGrp="1"/>
          </p:cNvSpPr>
          <p:nvPr>
            <p:ph type="body" idx="12"/>
          </p:nvPr>
        </p:nvSpPr>
        <p:spPr>
          <a:xfrm>
            <a:off x="5968074" y="2032777"/>
            <a:ext cx="4869743" cy="769809"/>
          </a:xfrm>
          <a:prstGeom prst="rect">
            <a:avLst/>
          </a:prstGeom>
        </p:spPr>
        <p:txBody>
          <a:bodyPr anchor="b">
            <a:noAutofit/>
          </a:bodyPr>
          <a:lstStyle>
            <a:lvl1pPr marL="0" indent="0" algn="l">
              <a:lnSpc>
                <a:spcPct val="100000"/>
              </a:lnSpc>
              <a:buNone/>
              <a:defRPr sz="2200" b="0" cap="none" baseline="0">
                <a:solidFill>
                  <a:srgbClr val="00A9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p:cNvSpPr>
            <a:spLocks noGrp="1"/>
          </p:cNvSpPr>
          <p:nvPr>
            <p:ph sz="half" idx="13"/>
          </p:nvPr>
        </p:nvSpPr>
        <p:spPr>
          <a:xfrm>
            <a:off x="5968073" y="3337854"/>
            <a:ext cx="4869744" cy="3040251"/>
          </a:xfrm>
          <a:prstGeom prst="rect">
            <a:avLst/>
          </a:prstGeom>
        </p:spPr>
        <p:txBody>
          <a:bodyPr>
            <a:noAutofit/>
          </a:bodyPr>
          <a:lstStyle>
            <a:lvl1pPr marL="228600" indent="-228600">
              <a:lnSpc>
                <a:spcPct val="100000"/>
              </a:lnSpc>
              <a:buClr>
                <a:srgbClr val="00A9FF"/>
              </a:buClr>
              <a:buFont typeface="Wingdings" charset="2"/>
              <a:buChar char="§"/>
              <a:defRPr sz="3200" b="0">
                <a:solidFill>
                  <a:schemeClr val="tx1"/>
                </a:solidFill>
              </a:defRPr>
            </a:lvl1pPr>
            <a:lvl2pPr marL="685800" indent="-228600">
              <a:lnSpc>
                <a:spcPct val="100000"/>
              </a:lnSpc>
              <a:buClr>
                <a:srgbClr val="00A9FF"/>
              </a:buClr>
              <a:buFont typeface="Wingdings" charset="2"/>
              <a:buChar char="§"/>
              <a:defRPr sz="3200" b="0">
                <a:solidFill>
                  <a:schemeClr val="tx1"/>
                </a:solidFill>
              </a:defRPr>
            </a:lvl2pPr>
            <a:lvl3pPr marL="1143000" indent="-228600">
              <a:lnSpc>
                <a:spcPct val="100000"/>
              </a:lnSpc>
              <a:buClr>
                <a:srgbClr val="00A9FF"/>
              </a:buClr>
              <a:buFont typeface="Wingdings" charset="2"/>
              <a:buChar char="§"/>
              <a:defRPr sz="3200" b="0">
                <a:solidFill>
                  <a:schemeClr val="tx1"/>
                </a:solidFill>
              </a:defRPr>
            </a:lvl3pPr>
            <a:lvl4pPr>
              <a:defRPr sz="3200"/>
            </a:lvl4pPr>
            <a:lvl5pPr>
              <a:defRPr sz="3200"/>
            </a:lvl5pPr>
          </a:lstStyle>
          <a:p>
            <a:pPr lvl="0"/>
            <a:r>
              <a:rPr lang="en-US"/>
              <a:t>Edit Master text styles</a:t>
            </a:r>
          </a:p>
          <a:p>
            <a:pPr lvl="1"/>
            <a:r>
              <a:rPr lang="en-US"/>
              <a:t>Second level</a:t>
            </a:r>
          </a:p>
          <a:p>
            <a:pPr lvl="2"/>
            <a:r>
              <a:rPr lang="en-US"/>
              <a:t>Third level</a:t>
            </a:r>
          </a:p>
        </p:txBody>
      </p:sp>
      <p:sp>
        <p:nvSpPr>
          <p:cNvPr id="11" name="Title 1"/>
          <p:cNvSpPr>
            <a:spLocks noGrp="1"/>
          </p:cNvSpPr>
          <p:nvPr>
            <p:ph type="title" hasCustomPrompt="1"/>
          </p:nvPr>
        </p:nvSpPr>
        <p:spPr>
          <a:xfrm>
            <a:off x="773410" y="979687"/>
            <a:ext cx="10064407" cy="637077"/>
          </a:xfrm>
          <a:prstGeom prst="rect">
            <a:avLst/>
          </a:prstGeom>
        </p:spPr>
        <p:txBody>
          <a:bodyPr>
            <a:normAutofit/>
          </a:bodyPr>
          <a:lstStyle>
            <a:lvl1pPr algn="l">
              <a:defRPr sz="1800" b="1" i="0">
                <a:solidFill>
                  <a:srgbClr val="00A9FF"/>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90346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10" name="Title 1"/>
          <p:cNvSpPr>
            <a:spLocks noGrp="1"/>
          </p:cNvSpPr>
          <p:nvPr>
            <p:ph type="title"/>
          </p:nvPr>
        </p:nvSpPr>
        <p:spPr>
          <a:xfrm>
            <a:off x="661743" y="2032776"/>
            <a:ext cx="3938833" cy="1581962"/>
          </a:xfrm>
          <a:prstGeom prst="rect">
            <a:avLst/>
          </a:prstGeom>
        </p:spPr>
        <p:txBody>
          <a:bodyPr anchor="t">
            <a:normAutofit/>
          </a:bodyPr>
          <a:lstStyle>
            <a:lvl1pPr algn="l">
              <a:defRPr sz="3200" b="0">
                <a:solidFill>
                  <a:srgbClr val="00B0F0"/>
                </a:solidFill>
                <a:latin typeface="+mn-lt"/>
              </a:defRPr>
            </a:lvl1pPr>
          </a:lstStyle>
          <a:p>
            <a:r>
              <a:rPr lang="en-US"/>
              <a:t>Click to edit Master title style</a:t>
            </a:r>
            <a:endParaRPr lang="en-US" dirty="0"/>
          </a:p>
        </p:txBody>
      </p:sp>
      <p:sp>
        <p:nvSpPr>
          <p:cNvPr id="11"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Content Placeholder 2"/>
          <p:cNvSpPr>
            <a:spLocks noGrp="1"/>
          </p:cNvSpPr>
          <p:nvPr>
            <p:ph idx="1"/>
          </p:nvPr>
        </p:nvSpPr>
        <p:spPr>
          <a:xfrm>
            <a:off x="5075864" y="2032776"/>
            <a:ext cx="5446278" cy="3931442"/>
          </a:xfrm>
          <a:prstGeom prst="rect">
            <a:avLst/>
          </a:prstGeom>
        </p:spPr>
        <p:txBody>
          <a:bodyPr anchor="ct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6365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Title 1"/>
          <p:cNvSpPr>
            <a:spLocks noGrp="1"/>
          </p:cNvSpPr>
          <p:nvPr>
            <p:ph type="title"/>
          </p:nvPr>
        </p:nvSpPr>
        <p:spPr>
          <a:xfrm>
            <a:off x="661743" y="2032776"/>
            <a:ext cx="3938833" cy="1581962"/>
          </a:xfrm>
          <a:prstGeom prst="rect">
            <a:avLst/>
          </a:prstGeom>
        </p:spPr>
        <p:txBody>
          <a:bodyPr anchor="t">
            <a:normAutofit/>
          </a:bodyPr>
          <a:lstStyle>
            <a:lvl1pPr algn="l">
              <a:defRPr sz="3200" b="0" i="0">
                <a:solidFill>
                  <a:srgbClr val="00B0F0"/>
                </a:solidFill>
                <a:latin typeface="Arial" charset="0"/>
                <a:ea typeface="Arial" charset="0"/>
                <a:cs typeface="Arial" charset="0"/>
              </a:defRPr>
            </a:lvl1pPr>
          </a:lstStyle>
          <a:p>
            <a:r>
              <a:rPr lang="en-US"/>
              <a:t>Click to edit Master title style</a:t>
            </a:r>
            <a:endParaRPr lang="en-US" dirty="0"/>
          </a:p>
        </p:txBody>
      </p:sp>
      <p:sp>
        <p:nvSpPr>
          <p:cNvPr id="9" name="Subtitle 2"/>
          <p:cNvSpPr>
            <a:spLocks noGrp="1"/>
          </p:cNvSpPr>
          <p:nvPr>
            <p:ph type="subTitle" idx="11"/>
          </p:nvPr>
        </p:nvSpPr>
        <p:spPr>
          <a:xfrm>
            <a:off x="661743" y="3814534"/>
            <a:ext cx="3938833" cy="900340"/>
          </a:xfrm>
          <a:prstGeom prst="rect">
            <a:avLst/>
          </a:prstGeom>
        </p:spPr>
        <p:txBody>
          <a:bodyPr tIns="0" anchor="b">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p:cNvSpPr>
            <a:spLocks noGrp="1" noChangeAspect="1"/>
          </p:cNvSpPr>
          <p:nvPr>
            <p:ph type="pic" idx="1"/>
          </p:nvPr>
        </p:nvSpPr>
        <p:spPr>
          <a:xfrm>
            <a:off x="6747062" y="979688"/>
            <a:ext cx="4182876" cy="588154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468787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7687507"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47791" y="979688"/>
            <a:ext cx="7687507" cy="663582"/>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592065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8" name="Vertical Text Placeholder 2"/>
          <p:cNvSpPr>
            <a:spLocks noGrp="1"/>
          </p:cNvSpPr>
          <p:nvPr>
            <p:ph type="body" orient="vert" idx="1"/>
          </p:nvPr>
        </p:nvSpPr>
        <p:spPr>
          <a:xfrm>
            <a:off x="1947791" y="2032777"/>
            <a:ext cx="6921889" cy="4439522"/>
          </a:xfrm>
          <a:prstGeom prst="rect">
            <a:avLst/>
          </a:prstGeom>
        </p:spPr>
        <p:txBody>
          <a:bodyPr vert="eaVert">
            <a:normAutofit/>
          </a:bodyPr>
          <a:lstStyle>
            <a:lvl1pPr marL="228600" indent="-228600">
              <a:lnSpc>
                <a:spcPct val="100000"/>
              </a:lnSpc>
              <a:buClr>
                <a:srgbClr val="00B0F0"/>
              </a:buClr>
              <a:buFont typeface="Wingdings" charset="2"/>
              <a:buChar char="§"/>
              <a:defRPr sz="3200" b="0">
                <a:solidFill>
                  <a:schemeClr val="tx1"/>
                </a:solidFill>
              </a:defRPr>
            </a:lvl1pPr>
            <a:lvl2pPr marL="685800" indent="-228600">
              <a:lnSpc>
                <a:spcPct val="100000"/>
              </a:lnSpc>
              <a:buClr>
                <a:srgbClr val="00B0F0"/>
              </a:buClr>
              <a:buFont typeface="Wingdings" charset="2"/>
              <a:buChar char="§"/>
              <a:defRPr sz="3200" b="0">
                <a:solidFill>
                  <a:schemeClr val="tx1"/>
                </a:solidFill>
              </a:defRPr>
            </a:lvl2pPr>
            <a:lvl3pPr marL="1143000" indent="-228600">
              <a:lnSpc>
                <a:spcPct val="100000"/>
              </a:lnSpc>
              <a:buClr>
                <a:srgbClr val="00B0F0"/>
              </a:buClr>
              <a:buFont typeface="Wingdings" charset="2"/>
              <a:buChar char="§"/>
              <a:defRPr sz="3200" b="0">
                <a:solidFill>
                  <a:schemeClr val="tx1"/>
                </a:solidFill>
              </a:defRPr>
            </a:lvl3pPr>
            <a:lvl4pPr marL="1600200" indent="-228600">
              <a:lnSpc>
                <a:spcPct val="100000"/>
              </a:lnSpc>
              <a:buClr>
                <a:srgbClr val="00B0F0"/>
              </a:buClr>
              <a:buFont typeface="Wingdings" charset="2"/>
              <a:buChar char="§"/>
              <a:defRPr sz="3200" b="0">
                <a:solidFill>
                  <a:schemeClr val="tx1"/>
                </a:solidFill>
              </a:defRPr>
            </a:lvl4pPr>
            <a:lvl5pPr marL="2057400" indent="-228600">
              <a:lnSpc>
                <a:spcPct val="100000"/>
              </a:lnSpc>
              <a:buClr>
                <a:srgbClr val="00B0F0"/>
              </a:buClr>
              <a:buFont typeface="Wingdings" charset="2"/>
              <a:buChar char="§"/>
              <a:defRPr sz="3200" b="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rot="5400000">
            <a:off x="7116880" y="3953881"/>
            <a:ext cx="4439522" cy="597317"/>
          </a:xfrm>
          <a:prstGeom prst="rect">
            <a:avLst/>
          </a:prstGeom>
        </p:spPr>
        <p:txBody>
          <a:bodyPr>
            <a:normAutofit/>
          </a:bodyPr>
          <a:lstStyle>
            <a:lvl1pPr algn="l">
              <a:defRPr sz="1800" b="1" i="0">
                <a:solidFill>
                  <a:srgbClr val="00B0F0"/>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560668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0"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3"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4"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130185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ur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535462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ur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156417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ur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5957888"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6"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9" name="TextBox 8"/>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11"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12"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3"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ure Slide 5">
    <p:spTree>
      <p:nvGrpSpPr>
        <p:cNvPr id="1" name=""/>
        <p:cNvGrpSpPr/>
        <p:nvPr/>
      </p:nvGrpSpPr>
      <p:grpSpPr>
        <a:xfrm>
          <a:off x="0" y="0"/>
          <a:ext cx="0" cy="0"/>
          <a:chOff x="0" y="0"/>
          <a:chExt cx="0" cy="0"/>
        </a:xfrm>
      </p:grpSpPr>
      <p:sp>
        <p:nvSpPr>
          <p:cNvPr id="4" name="Rectangle 3"/>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Arial" panose="020B0604020202020204"/>
              <a:ea typeface=""/>
              <a:cs typeface=""/>
            </a:endParaRPr>
          </a:p>
        </p:txBody>
      </p:sp>
      <p:sp>
        <p:nvSpPr>
          <p:cNvPr id="5"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822" y="204095"/>
            <a:ext cx="1947186" cy="350306"/>
          </a:xfrm>
          <a:prstGeom prst="rect">
            <a:avLst/>
          </a:prstGeom>
        </p:spPr>
      </p:pic>
      <p:sp>
        <p:nvSpPr>
          <p:cNvPr id="7" name="TextBox 6"/>
          <p:cNvSpPr txBox="1"/>
          <p:nvPr userDrawn="1"/>
        </p:nvSpPr>
        <p:spPr>
          <a:xfrm rot="16200000">
            <a:off x="10098877" y="4771510"/>
            <a:ext cx="3514724" cy="503984"/>
          </a:xfrm>
          <a:prstGeom prst="rect">
            <a:avLst/>
          </a:prstGeom>
          <a:noFill/>
        </p:spPr>
        <p:txBody>
          <a:bodyPr wrap="square" rtlCol="0">
            <a:spAutoFit/>
          </a:bodyPr>
          <a:lstStyle/>
          <a:p>
            <a:pPr>
              <a:lnSpc>
                <a:spcPts val="1560"/>
              </a:lnSpc>
            </a:pPr>
            <a:r>
              <a:rPr lang="en-US" b="1" dirty="0">
                <a:solidFill>
                  <a:srgbClr val="00B0F0"/>
                </a:solidFill>
                <a:latin typeface="Arial" charset="0"/>
                <a:ea typeface="Arial" charset="0"/>
                <a:cs typeface="Arial" charset="0"/>
              </a:rPr>
              <a:t>Discovery,</a:t>
            </a:r>
          </a:p>
          <a:p>
            <a:pPr>
              <a:lnSpc>
                <a:spcPts val="1560"/>
              </a:lnSpc>
            </a:pPr>
            <a:r>
              <a:rPr lang="en-US" b="1" dirty="0">
                <a:solidFill>
                  <a:srgbClr val="00B0F0"/>
                </a:solidFill>
                <a:latin typeface="Arial" charset="0"/>
                <a:ea typeface="Arial" charset="0"/>
                <a:cs typeface="Arial" charset="0"/>
              </a:rPr>
              <a:t>accelerated</a:t>
            </a:r>
          </a:p>
        </p:txBody>
      </p:sp>
      <p:sp>
        <p:nvSpPr>
          <p:cNvPr id="8" name="Title 1"/>
          <p:cNvSpPr>
            <a:spLocks noGrp="1"/>
          </p:cNvSpPr>
          <p:nvPr>
            <p:ph type="title" hasCustomPrompt="1"/>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dirty="0"/>
              <a:t>Thank you</a:t>
            </a:r>
            <a:br>
              <a:rPr lang="en-US" dirty="0"/>
            </a:br>
            <a:r>
              <a:rPr lang="en-US" dirty="0">
                <a:solidFill>
                  <a:srgbClr val="00B0F0"/>
                </a:solidFill>
              </a:rPr>
              <a:t>Merci</a:t>
            </a:r>
            <a:endParaRPr lang="en-US" dirty="0"/>
          </a:p>
        </p:txBody>
      </p:sp>
      <p:sp>
        <p:nvSpPr>
          <p:cNvPr id="9" name="Text Placeholder 12"/>
          <p:cNvSpPr>
            <a:spLocks noGrp="1"/>
          </p:cNvSpPr>
          <p:nvPr>
            <p:ph type="body" sz="quarter" idx="10" hasCustomPrompt="1"/>
          </p:nvPr>
        </p:nvSpPr>
        <p:spPr>
          <a:xfrm>
            <a:off x="661988" y="4493174"/>
            <a:ext cx="3938587" cy="781188"/>
          </a:xfrm>
          <a:prstGeom prst="rect">
            <a:avLst/>
          </a:prstGeom>
        </p:spPr>
        <p:txBody>
          <a:bodyPr/>
          <a:lstStyle>
            <a:lvl1pPr marL="0" indent="0">
              <a:buFontTx/>
              <a:buNone/>
              <a:defRPr sz="1800"/>
            </a:lvl1pPr>
            <a:lvl3pPr marL="914400" indent="0">
              <a:buFontTx/>
              <a:buNone/>
              <a:defRPr/>
            </a:lvl3pPr>
          </a:lstStyle>
          <a:p>
            <a:pPr lvl="0"/>
            <a:r>
              <a:rPr lang="en-US" dirty="0"/>
              <a:t>Social Handles</a:t>
            </a:r>
          </a:p>
        </p:txBody>
      </p:sp>
      <p:sp>
        <p:nvSpPr>
          <p:cNvPr id="10" name="Text Placeholder 12"/>
          <p:cNvSpPr>
            <a:spLocks noGrp="1"/>
          </p:cNvSpPr>
          <p:nvPr>
            <p:ph type="body" sz="quarter" idx="11"/>
          </p:nvPr>
        </p:nvSpPr>
        <p:spPr>
          <a:xfrm>
            <a:off x="661743" y="4118554"/>
            <a:ext cx="3938587" cy="374620"/>
          </a:xfrm>
          <a:prstGeom prst="rect">
            <a:avLst/>
          </a:prstGeom>
        </p:spPr>
        <p:txBody>
          <a:bodyPr/>
          <a:lstStyle>
            <a:lvl1pPr marL="0" indent="0">
              <a:buFontTx/>
              <a:buNone/>
              <a:defRPr sz="2000" b="1">
                <a:solidFill>
                  <a:srgbClr val="00B0F0"/>
                </a:solidFill>
              </a:defRPr>
            </a:lvl1pPr>
            <a:lvl3pPr marL="914400" indent="0">
              <a:buFontTx/>
              <a:buNone/>
              <a:defRPr/>
            </a:lvl3pPr>
          </a:lstStyle>
          <a:p>
            <a:pPr lvl="0"/>
            <a:r>
              <a:rPr lang="en-US"/>
              <a:t>Edit Master text styles</a:t>
            </a:r>
          </a:p>
        </p:txBody>
      </p:sp>
    </p:spTree>
    <p:extLst>
      <p:ext uri="{BB962C8B-B14F-4D97-AF65-F5344CB8AC3E}">
        <p14:creationId xmlns:p14="http://schemas.microsoft.com/office/powerpoint/2010/main" val="885934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392788"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dirty="0">
              <a:solidFill>
                <a:schemeClr val="bg2">
                  <a:lumMod val="10000"/>
                </a:schemeClr>
              </a:solidFill>
              <a:latin typeface="Arial" panose="020B0604020202020204"/>
            </a:endParaRPr>
          </a:p>
        </p:txBody>
      </p:sp>
      <p:sp>
        <p:nvSpPr>
          <p:cNvPr id="3" name="Title 1"/>
          <p:cNvSpPr>
            <a:spLocks noGrp="1"/>
          </p:cNvSpPr>
          <p:nvPr>
            <p:ph type="title"/>
          </p:nvPr>
        </p:nvSpPr>
        <p:spPr>
          <a:xfrm>
            <a:off x="661743" y="2032776"/>
            <a:ext cx="3938833" cy="1581961"/>
          </a:xfrm>
          <a:prstGeom prst="rect">
            <a:avLst/>
          </a:prstGeom>
        </p:spPr>
        <p:txBody>
          <a:bodyPr anchor="t">
            <a:normAutofit/>
          </a:bodyPr>
          <a:lstStyle>
            <a:lvl1pPr algn="l">
              <a:defRPr sz="3200" b="0"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02613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yclotr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5128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RI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34398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son H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589605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eo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92157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yclotron Grou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203941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fe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297925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ud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695984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37673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mote Handling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06589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mote Handli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124815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mote Handling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70101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mote Handling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17789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F NI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9597145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A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1099446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LPH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3738488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RAG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85208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SO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392674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lium Recyc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413151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1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2232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13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5366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SCA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32640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SCA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35047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er Tap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23668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sign Draf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7982826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abbit 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076498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achine Sh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71899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rol Room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8286531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rol Room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14520384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rol Room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967404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per Clip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128284" y="-16387"/>
            <a:ext cx="8357884" cy="6899872"/>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
              <a:cs typeface=""/>
            </a:endParaRPr>
          </a:p>
        </p:txBody>
      </p:sp>
    </p:spTree>
    <p:extLst>
      <p:ext uri="{BB962C8B-B14F-4D97-AF65-F5344CB8AC3E}">
        <p14:creationId xmlns:p14="http://schemas.microsoft.com/office/powerpoint/2010/main" val="6563148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10231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86" r:id="rId4"/>
    <p:sldLayoutId id="2147483817" r:id="rId5"/>
    <p:sldLayoutId id="2147483770" r:id="rId6"/>
    <p:sldLayoutId id="2147483784" r:id="rId7"/>
    <p:sldLayoutId id="2147483771"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8" r:id="rId18"/>
    <p:sldLayoutId id="2147483818" r:id="rId19"/>
    <p:sldLayoutId id="2147483785" r:id="rId20"/>
    <p:sldLayoutId id="2147483790" r:id="rId21"/>
    <p:sldLayoutId id="2147483791" r:id="rId22"/>
    <p:sldLayoutId id="2147483793" r:id="rId23"/>
    <p:sldLayoutId id="2147483794" r:id="rId24"/>
    <p:sldLayoutId id="2147483795" r:id="rId25"/>
    <p:sldLayoutId id="2147483798" r:id="rId26"/>
    <p:sldLayoutId id="2147483799" r:id="rId27"/>
    <p:sldLayoutId id="2147483800" r:id="rId28"/>
    <p:sldLayoutId id="2147483801" r:id="rId29"/>
    <p:sldLayoutId id="2147483802" r:id="rId30"/>
    <p:sldLayoutId id="2147483803" r:id="rId31"/>
    <p:sldLayoutId id="2147483804" r:id="rId32"/>
    <p:sldLayoutId id="2147483805" r:id="rId33"/>
    <p:sldLayoutId id="2147483806" r:id="rId34"/>
    <p:sldLayoutId id="2147483807" r:id="rId35"/>
    <p:sldLayoutId id="2147483808" r:id="rId36"/>
    <p:sldLayoutId id="2147483809" r:id="rId37"/>
    <p:sldLayoutId id="2147483810" r:id="rId38"/>
    <p:sldLayoutId id="2147483811" r:id="rId39"/>
    <p:sldLayoutId id="2147483812" r:id="rId40"/>
    <p:sldLayoutId id="2147483813" r:id="rId41"/>
    <p:sldLayoutId id="2147483796" r:id="rId42"/>
    <p:sldLayoutId id="2147483821" r:id="rId43"/>
    <p:sldLayoutId id="2147483823" r:id="rId44"/>
    <p:sldLayoutId id="2147483819" r:id="rId45"/>
    <p:sldLayoutId id="2147483820" r:id="rId46"/>
    <p:sldLayoutId id="2147483814" r:id="rId47"/>
    <p:sldLayoutId id="2147483815" r:id="rId48"/>
    <p:sldLayoutId id="2147483816" r:id="rId49"/>
    <p:sldLayoutId id="2147483824" r:id="rId5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12.xml"/><Relationship Id="rId5" Type="http://schemas.openxmlformats.org/officeDocument/2006/relationships/image" Target="../media/image40.jpg"/><Relationship Id="rId4" Type="http://schemas.openxmlformats.org/officeDocument/2006/relationships/image" Target="../media/image39.png"/></Relationships>
</file>

<file path=ppt/slides/_rels/slide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46.emf"/></Relationships>
</file>

<file path=ppt/slides/_rels/slide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6.xml"/><Relationship Id="rId4" Type="http://schemas.openxmlformats.org/officeDocument/2006/relationships/image" Target="../media/image51.JP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C813-14AD-4EC4-BB55-9E3DB0ABBCA8}"/>
              </a:ext>
            </a:extLst>
          </p:cNvPr>
          <p:cNvSpPr>
            <a:spLocks noGrp="1"/>
          </p:cNvSpPr>
          <p:nvPr>
            <p:ph type="ctrTitle"/>
          </p:nvPr>
        </p:nvSpPr>
        <p:spPr>
          <a:xfrm>
            <a:off x="119743" y="1964905"/>
            <a:ext cx="4137445" cy="1540295"/>
          </a:xfrm>
        </p:spPr>
        <p:txBody>
          <a:bodyPr>
            <a:normAutofit fontScale="90000"/>
          </a:bodyPr>
          <a:lstStyle/>
          <a:p>
            <a:pPr algn="ctr"/>
            <a:r>
              <a:rPr lang="en-US" dirty="0"/>
              <a:t>Dr. Gerardo Dutto</a:t>
            </a:r>
            <a:br>
              <a:rPr lang="en-US" dirty="0"/>
            </a:br>
            <a:r>
              <a:rPr lang="en-US" dirty="0"/>
              <a:t>Symposium</a:t>
            </a:r>
          </a:p>
        </p:txBody>
      </p:sp>
      <p:sp>
        <p:nvSpPr>
          <p:cNvPr id="3" name="Subtitle 2">
            <a:extLst>
              <a:ext uri="{FF2B5EF4-FFF2-40B4-BE49-F238E27FC236}">
                <a16:creationId xmlns:a16="http://schemas.microsoft.com/office/drawing/2014/main" id="{71801EA4-9556-47E2-AFF3-A85A16205D45}"/>
              </a:ext>
            </a:extLst>
          </p:cNvPr>
          <p:cNvSpPr>
            <a:spLocks noGrp="1"/>
          </p:cNvSpPr>
          <p:nvPr>
            <p:ph type="subTitle" idx="1"/>
          </p:nvPr>
        </p:nvSpPr>
        <p:spPr>
          <a:xfrm>
            <a:off x="264457" y="4041002"/>
            <a:ext cx="3261168" cy="1384136"/>
          </a:xfrm>
        </p:spPr>
        <p:txBody>
          <a:bodyPr>
            <a:normAutofit lnSpcReduction="10000"/>
          </a:bodyPr>
          <a:lstStyle/>
          <a:p>
            <a:r>
              <a:rPr lang="en-US" sz="3200" b="1" dirty="0">
                <a:solidFill>
                  <a:srgbClr val="00A9FF"/>
                </a:solidFill>
              </a:rPr>
              <a:t>Introduction</a:t>
            </a:r>
          </a:p>
          <a:p>
            <a:endParaRPr lang="en-US" sz="3200" dirty="0">
              <a:solidFill>
                <a:srgbClr val="00A9FF"/>
              </a:solidFill>
            </a:endParaRPr>
          </a:p>
          <a:p>
            <a:r>
              <a:rPr lang="en-US" dirty="0"/>
              <a:t>Yuri Bylinski, TRIUMF</a:t>
            </a:r>
          </a:p>
        </p:txBody>
      </p:sp>
      <p:pic>
        <p:nvPicPr>
          <p:cNvPr id="4" name="Picture 3">
            <a:extLst>
              <a:ext uri="{FF2B5EF4-FFF2-40B4-BE49-F238E27FC236}">
                <a16:creationId xmlns:a16="http://schemas.microsoft.com/office/drawing/2014/main" id="{F783BE74-87F7-45D8-A797-34F72C095676}"/>
              </a:ext>
            </a:extLst>
          </p:cNvPr>
          <p:cNvPicPr>
            <a:picLocks noChangeAspect="1"/>
          </p:cNvPicPr>
          <p:nvPr/>
        </p:nvPicPr>
        <p:blipFill>
          <a:blip r:embed="rId2"/>
          <a:stretch>
            <a:fillRect/>
          </a:stretch>
        </p:blipFill>
        <p:spPr>
          <a:xfrm>
            <a:off x="4257188" y="358346"/>
            <a:ext cx="7281790" cy="5530825"/>
          </a:xfrm>
          <a:prstGeom prst="rect">
            <a:avLst/>
          </a:prstGeom>
        </p:spPr>
      </p:pic>
    </p:spTree>
    <p:extLst>
      <p:ext uri="{BB962C8B-B14F-4D97-AF65-F5344CB8AC3E}">
        <p14:creationId xmlns:p14="http://schemas.microsoft.com/office/powerpoint/2010/main" val="716766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1217-AFF1-44FA-ADC8-6B4A836D2CFE}"/>
              </a:ext>
            </a:extLst>
          </p:cNvPr>
          <p:cNvSpPr>
            <a:spLocks noGrp="1"/>
          </p:cNvSpPr>
          <p:nvPr>
            <p:ph type="title"/>
          </p:nvPr>
        </p:nvSpPr>
        <p:spPr>
          <a:xfrm>
            <a:off x="3256804" y="373658"/>
            <a:ext cx="6141720" cy="653864"/>
          </a:xfrm>
        </p:spPr>
        <p:txBody>
          <a:bodyPr anchor="t">
            <a:normAutofit/>
          </a:bodyPr>
          <a:lstStyle/>
          <a:p>
            <a:r>
              <a:rPr lang="en-US" sz="4000" dirty="0"/>
              <a:t>Organizational remarks</a:t>
            </a:r>
          </a:p>
        </p:txBody>
      </p:sp>
      <p:sp>
        <p:nvSpPr>
          <p:cNvPr id="71" name="Subtitle 2">
            <a:extLst>
              <a:ext uri="{FF2B5EF4-FFF2-40B4-BE49-F238E27FC236}">
                <a16:creationId xmlns:a16="http://schemas.microsoft.com/office/drawing/2014/main" id="{BFA0B157-3A1C-4C43-87E8-8CEDDF895448}"/>
              </a:ext>
            </a:extLst>
          </p:cNvPr>
          <p:cNvSpPr>
            <a:spLocks noGrp="1"/>
          </p:cNvSpPr>
          <p:nvPr>
            <p:ph type="subTitle" idx="11"/>
          </p:nvPr>
        </p:nvSpPr>
        <p:spPr>
          <a:xfrm>
            <a:off x="287428" y="1027522"/>
            <a:ext cx="8736780" cy="4849020"/>
          </a:xfrm>
        </p:spPr>
        <p:txBody>
          <a:bodyPr>
            <a:noAutofit/>
          </a:bodyPr>
          <a:lstStyle/>
          <a:p>
            <a:pPr marL="285750" indent="-285750">
              <a:lnSpc>
                <a:spcPct val="150000"/>
              </a:lnSpc>
              <a:buFont typeface="Arial" panose="020B0604020202020204" pitchFamily="34" charset="0"/>
              <a:buChar char="•"/>
            </a:pPr>
            <a:r>
              <a:rPr lang="en-US" sz="3200" dirty="0"/>
              <a:t>Mute your microphones</a:t>
            </a:r>
          </a:p>
          <a:p>
            <a:pPr marL="285750" indent="-285750">
              <a:lnSpc>
                <a:spcPct val="150000"/>
              </a:lnSpc>
              <a:buFont typeface="Arial" panose="020B0604020202020204" pitchFamily="34" charset="0"/>
              <a:buChar char="•"/>
            </a:pPr>
            <a:r>
              <a:rPr lang="en-US" sz="3200" dirty="0"/>
              <a:t>Turn on your cameras</a:t>
            </a:r>
          </a:p>
          <a:p>
            <a:pPr marL="285750" indent="-285750">
              <a:lnSpc>
                <a:spcPct val="150000"/>
              </a:lnSpc>
              <a:buFont typeface="Arial" panose="020B0604020202020204" pitchFamily="34" charset="0"/>
              <a:buChar char="•"/>
            </a:pPr>
            <a:r>
              <a:rPr lang="en-US" sz="3200" dirty="0"/>
              <a:t>Ask your questions in the Chat</a:t>
            </a:r>
          </a:p>
          <a:p>
            <a:pPr marL="285750" indent="-285750">
              <a:lnSpc>
                <a:spcPct val="150000"/>
              </a:lnSpc>
              <a:buFont typeface="Arial" panose="020B0604020202020204" pitchFamily="34" charset="0"/>
              <a:buChar char="•"/>
            </a:pPr>
            <a:r>
              <a:rPr lang="en-US" sz="3200" dirty="0"/>
              <a:t>Switch to </a:t>
            </a:r>
            <a:r>
              <a:rPr lang="en-US" sz="3200" dirty="0">
                <a:solidFill>
                  <a:srgbClr val="0070C0"/>
                </a:solidFill>
              </a:rPr>
              <a:t>Virtual Social Site </a:t>
            </a:r>
            <a:r>
              <a:rPr lang="en-US" sz="3200" dirty="0" err="1">
                <a:solidFill>
                  <a:srgbClr val="00B050"/>
                </a:solidFill>
              </a:rPr>
              <a:t>Gather.Town</a:t>
            </a:r>
            <a:r>
              <a:rPr lang="en-US" sz="3200" dirty="0">
                <a:solidFill>
                  <a:srgbClr val="00B050"/>
                </a:solidFill>
              </a:rPr>
              <a:t> </a:t>
            </a:r>
            <a:r>
              <a:rPr lang="en-US" sz="3200" dirty="0"/>
              <a:t>from the meeting main page after end of all talks</a:t>
            </a:r>
          </a:p>
        </p:txBody>
      </p:sp>
      <p:pic>
        <p:nvPicPr>
          <p:cNvPr id="4" name="Picture 3" descr="Icon&#10;&#10;Description automatically generated">
            <a:extLst>
              <a:ext uri="{FF2B5EF4-FFF2-40B4-BE49-F238E27FC236}">
                <a16:creationId xmlns:a16="http://schemas.microsoft.com/office/drawing/2014/main" id="{D084873F-F5A0-453B-AC29-FB49D4003AE6}"/>
              </a:ext>
            </a:extLst>
          </p:cNvPr>
          <p:cNvPicPr>
            <a:picLocks noChangeAspect="1"/>
          </p:cNvPicPr>
          <p:nvPr/>
        </p:nvPicPr>
        <p:blipFill>
          <a:blip r:embed="rId2"/>
          <a:stretch>
            <a:fillRect/>
          </a:stretch>
        </p:blipFill>
        <p:spPr>
          <a:xfrm>
            <a:off x="7041741" y="1738856"/>
            <a:ext cx="936685" cy="936685"/>
          </a:xfrm>
          <a:prstGeom prst="rect">
            <a:avLst/>
          </a:prstGeom>
        </p:spPr>
      </p:pic>
      <p:pic>
        <p:nvPicPr>
          <p:cNvPr id="6" name="Picture 5" descr="A picture containing text, clipart&#10;&#10;Description automatically generated">
            <a:extLst>
              <a:ext uri="{FF2B5EF4-FFF2-40B4-BE49-F238E27FC236}">
                <a16:creationId xmlns:a16="http://schemas.microsoft.com/office/drawing/2014/main" id="{09A22DBC-C0FA-4DE6-9D80-C59B7C3A760E}"/>
              </a:ext>
            </a:extLst>
          </p:cNvPr>
          <p:cNvPicPr>
            <a:picLocks noChangeAspect="1"/>
          </p:cNvPicPr>
          <p:nvPr/>
        </p:nvPicPr>
        <p:blipFill>
          <a:blip r:embed="rId3"/>
          <a:stretch>
            <a:fillRect/>
          </a:stretch>
        </p:blipFill>
        <p:spPr>
          <a:xfrm>
            <a:off x="7051357" y="2736772"/>
            <a:ext cx="927069" cy="927069"/>
          </a:xfrm>
          <a:prstGeom prst="rect">
            <a:avLst/>
          </a:prstGeom>
        </p:spPr>
      </p:pic>
      <p:pic>
        <p:nvPicPr>
          <p:cNvPr id="8" name="Picture 7" descr="Icon&#10;&#10;Description automatically generated">
            <a:extLst>
              <a:ext uri="{FF2B5EF4-FFF2-40B4-BE49-F238E27FC236}">
                <a16:creationId xmlns:a16="http://schemas.microsoft.com/office/drawing/2014/main" id="{AB2F782E-16C7-40D2-A7B3-E1A56CCC7EFE}"/>
              </a:ext>
            </a:extLst>
          </p:cNvPr>
          <p:cNvPicPr>
            <a:picLocks noChangeAspect="1"/>
          </p:cNvPicPr>
          <p:nvPr/>
        </p:nvPicPr>
        <p:blipFill>
          <a:blip r:embed="rId4"/>
          <a:stretch>
            <a:fillRect/>
          </a:stretch>
        </p:blipFill>
        <p:spPr>
          <a:xfrm>
            <a:off x="7041741" y="3715163"/>
            <a:ext cx="927069" cy="927069"/>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D52EE389-FA2F-4E76-B681-7CD641A087D0}"/>
              </a:ext>
            </a:extLst>
          </p:cNvPr>
          <p:cNvPicPr>
            <a:picLocks noChangeAspect="1"/>
          </p:cNvPicPr>
          <p:nvPr/>
        </p:nvPicPr>
        <p:blipFill>
          <a:blip r:embed="rId5"/>
          <a:stretch>
            <a:fillRect/>
          </a:stretch>
        </p:blipFill>
        <p:spPr>
          <a:xfrm>
            <a:off x="9024208" y="4046697"/>
            <a:ext cx="3097337" cy="2183622"/>
          </a:xfrm>
          <a:prstGeom prst="rect">
            <a:avLst/>
          </a:prstGeom>
        </p:spPr>
      </p:pic>
    </p:spTree>
    <p:extLst>
      <p:ext uri="{BB962C8B-B14F-4D97-AF65-F5344CB8AC3E}">
        <p14:creationId xmlns:p14="http://schemas.microsoft.com/office/powerpoint/2010/main" val="2897804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1217-AFF1-44FA-ADC8-6B4A836D2CFE}"/>
              </a:ext>
            </a:extLst>
          </p:cNvPr>
          <p:cNvSpPr>
            <a:spLocks noGrp="1"/>
          </p:cNvSpPr>
          <p:nvPr>
            <p:ph type="title"/>
          </p:nvPr>
        </p:nvSpPr>
        <p:spPr>
          <a:xfrm>
            <a:off x="1727309" y="373658"/>
            <a:ext cx="9121505" cy="653864"/>
          </a:xfrm>
        </p:spPr>
        <p:txBody>
          <a:bodyPr anchor="t">
            <a:noAutofit/>
          </a:bodyPr>
          <a:lstStyle/>
          <a:p>
            <a:r>
              <a:rPr lang="en-US" sz="4000" dirty="0"/>
              <a:t>Welcome All Gerardo’s Good Friends!</a:t>
            </a:r>
          </a:p>
        </p:txBody>
      </p:sp>
      <p:sp>
        <p:nvSpPr>
          <p:cNvPr id="71" name="Subtitle 2">
            <a:extLst>
              <a:ext uri="{FF2B5EF4-FFF2-40B4-BE49-F238E27FC236}">
                <a16:creationId xmlns:a16="http://schemas.microsoft.com/office/drawing/2014/main" id="{BFA0B157-3A1C-4C43-87E8-8CEDDF895448}"/>
              </a:ext>
            </a:extLst>
          </p:cNvPr>
          <p:cNvSpPr>
            <a:spLocks noGrp="1"/>
          </p:cNvSpPr>
          <p:nvPr>
            <p:ph type="subTitle" idx="11"/>
          </p:nvPr>
        </p:nvSpPr>
        <p:spPr>
          <a:xfrm>
            <a:off x="0" y="1835142"/>
            <a:ext cx="5410200" cy="4005381"/>
          </a:xfrm>
        </p:spPr>
        <p:txBody>
          <a:bodyPr anchor="t">
            <a:noAutofit/>
          </a:bodyPr>
          <a:lstStyle/>
          <a:p>
            <a:pPr marL="285750" indent="-285750">
              <a:lnSpc>
                <a:spcPct val="150000"/>
              </a:lnSpc>
              <a:spcBef>
                <a:spcPts val="1200"/>
              </a:spcBef>
              <a:buFont typeface="Arial" panose="020B0604020202020204" pitchFamily="34" charset="0"/>
              <a:buChar char="•"/>
            </a:pPr>
            <a:r>
              <a:rPr lang="en-US" sz="2400" dirty="0"/>
              <a:t>It is one year since Gerardo left us</a:t>
            </a:r>
          </a:p>
          <a:p>
            <a:pPr marL="285750" indent="-285750">
              <a:lnSpc>
                <a:spcPct val="100000"/>
              </a:lnSpc>
              <a:spcBef>
                <a:spcPts val="1200"/>
              </a:spcBef>
              <a:buFont typeface="Arial" panose="020B0604020202020204" pitchFamily="34" charset="0"/>
              <a:buChar char="•"/>
            </a:pPr>
            <a:r>
              <a:rPr lang="en-US" sz="2400" dirty="0"/>
              <a:t>This is an International Meeting, thus - odd time for those in the other parts of the world, sorry 🙁 🥱</a:t>
            </a:r>
          </a:p>
          <a:p>
            <a:pPr marL="285750" indent="-285750">
              <a:lnSpc>
                <a:spcPct val="100000"/>
              </a:lnSpc>
              <a:spcBef>
                <a:spcPts val="1200"/>
              </a:spcBef>
              <a:buFont typeface="Arial" panose="020B0604020202020204" pitchFamily="34" charset="0"/>
              <a:buChar char="•"/>
            </a:pPr>
            <a:r>
              <a:rPr lang="en-US" sz="2400" dirty="0"/>
              <a:t>We planned initially in-person event </a:t>
            </a:r>
          </a:p>
          <a:p>
            <a:pPr marL="285750" indent="-285750">
              <a:lnSpc>
                <a:spcPct val="100000"/>
              </a:lnSpc>
              <a:spcBef>
                <a:spcPts val="1200"/>
              </a:spcBef>
              <a:buFont typeface="Arial" panose="020B0604020202020204" pitchFamily="34" charset="0"/>
              <a:buChar char="•"/>
            </a:pPr>
            <a:r>
              <a:rPr lang="en-US" sz="2400" dirty="0"/>
              <a:t>But, finally, decided to adopt to the “new normal”</a:t>
            </a:r>
          </a:p>
        </p:txBody>
      </p:sp>
      <p:pic>
        <p:nvPicPr>
          <p:cNvPr id="11" name="Picture 10">
            <a:extLst>
              <a:ext uri="{FF2B5EF4-FFF2-40B4-BE49-F238E27FC236}">
                <a16:creationId xmlns:a16="http://schemas.microsoft.com/office/drawing/2014/main" id="{8D780252-4994-4CC4-AF27-E573E32F5E7B}"/>
              </a:ext>
            </a:extLst>
          </p:cNvPr>
          <p:cNvPicPr>
            <a:picLocks noChangeAspect="1"/>
          </p:cNvPicPr>
          <p:nvPr/>
        </p:nvPicPr>
        <p:blipFill rotWithShape="1">
          <a:blip r:embed="rId2"/>
          <a:srcRect r="12652"/>
          <a:stretch/>
        </p:blipFill>
        <p:spPr>
          <a:xfrm>
            <a:off x="5608083" y="1191325"/>
            <a:ext cx="6165533" cy="5293017"/>
          </a:xfrm>
          <a:prstGeom prst="rect">
            <a:avLst/>
          </a:prstGeom>
        </p:spPr>
      </p:pic>
    </p:spTree>
    <p:extLst>
      <p:ext uri="{BB962C8B-B14F-4D97-AF65-F5344CB8AC3E}">
        <p14:creationId xmlns:p14="http://schemas.microsoft.com/office/powerpoint/2010/main" val="2179058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1217-AFF1-44FA-ADC8-6B4A836D2CFE}"/>
              </a:ext>
            </a:extLst>
          </p:cNvPr>
          <p:cNvSpPr>
            <a:spLocks noGrp="1"/>
          </p:cNvSpPr>
          <p:nvPr>
            <p:ph type="title"/>
          </p:nvPr>
        </p:nvSpPr>
        <p:spPr>
          <a:xfrm>
            <a:off x="681470" y="235496"/>
            <a:ext cx="8953827" cy="650329"/>
          </a:xfrm>
        </p:spPr>
        <p:txBody>
          <a:bodyPr>
            <a:normAutofit/>
          </a:bodyPr>
          <a:lstStyle/>
          <a:p>
            <a:r>
              <a:rPr lang="en-US" sz="3600" dirty="0"/>
              <a:t>TRIUMF Career Milestones</a:t>
            </a:r>
          </a:p>
        </p:txBody>
      </p:sp>
      <p:sp>
        <p:nvSpPr>
          <p:cNvPr id="8" name="TextBox 7">
            <a:extLst>
              <a:ext uri="{FF2B5EF4-FFF2-40B4-BE49-F238E27FC236}">
                <a16:creationId xmlns:a16="http://schemas.microsoft.com/office/drawing/2014/main" id="{A04C2DCE-480C-4FDA-9273-9599EDF86275}"/>
              </a:ext>
            </a:extLst>
          </p:cNvPr>
          <p:cNvSpPr txBox="1"/>
          <p:nvPr/>
        </p:nvSpPr>
        <p:spPr>
          <a:xfrm>
            <a:off x="448995" y="885825"/>
            <a:ext cx="7021188" cy="604780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200" dirty="0"/>
              <a:t>Joined TRIUMF in December 1970</a:t>
            </a:r>
          </a:p>
          <a:p>
            <a:pPr marL="285750" indent="-285750">
              <a:lnSpc>
                <a:spcPct val="150000"/>
              </a:lnSpc>
              <a:buFont typeface="Arial" panose="020B0604020202020204" pitchFamily="34" charset="0"/>
              <a:buChar char="•"/>
            </a:pPr>
            <a:r>
              <a:rPr lang="en-US" sz="2200" dirty="0"/>
              <a:t>Worked for Beam Dynamics Group</a:t>
            </a:r>
          </a:p>
          <a:p>
            <a:pPr marL="285750" indent="-285750">
              <a:lnSpc>
                <a:spcPct val="150000"/>
              </a:lnSpc>
              <a:buFont typeface="Arial" panose="020B0604020202020204" pitchFamily="34" charset="0"/>
              <a:buChar char="•"/>
            </a:pPr>
            <a:r>
              <a:rPr lang="en-US" sz="2200" dirty="0"/>
              <a:t>Lead several cyclotron upgrade initiatives</a:t>
            </a:r>
          </a:p>
          <a:p>
            <a:pPr marL="285750" indent="-285750">
              <a:lnSpc>
                <a:spcPct val="150000"/>
              </a:lnSpc>
              <a:buFont typeface="Arial" panose="020B0604020202020204" pitchFamily="34" charset="0"/>
              <a:buChar char="•"/>
            </a:pPr>
            <a:r>
              <a:rPr lang="en-US" sz="2200" dirty="0"/>
              <a:t>Head of the Cyclotron Division 1981-2003</a:t>
            </a:r>
          </a:p>
          <a:p>
            <a:pPr marL="285750" indent="-285750">
              <a:spcBef>
                <a:spcPts val="1200"/>
              </a:spcBef>
              <a:buFont typeface="Arial" panose="020B0604020202020204" pitchFamily="34" charset="0"/>
              <a:buChar char="•"/>
            </a:pPr>
            <a:r>
              <a:rPr lang="en-US" sz="2200" dirty="0"/>
              <a:t>Fostered development of medical cyclotrons TR19 &amp; TR30 and their transfer to industry</a:t>
            </a:r>
          </a:p>
          <a:p>
            <a:pPr marL="285750" indent="-285750">
              <a:spcBef>
                <a:spcPts val="1200"/>
              </a:spcBef>
              <a:buFont typeface="Arial" panose="020B0604020202020204" pitchFamily="34" charset="0"/>
              <a:buChar char="•"/>
            </a:pPr>
            <a:r>
              <a:rPr lang="en-US" sz="2200" dirty="0"/>
              <a:t>Spearheaded TRIUMF new science path with ISAC</a:t>
            </a:r>
          </a:p>
          <a:p>
            <a:pPr marL="285750" indent="-285750">
              <a:spcBef>
                <a:spcPts val="1200"/>
              </a:spcBef>
              <a:buFont typeface="Arial" panose="020B0604020202020204" pitchFamily="34" charset="0"/>
              <a:buChar char="•"/>
            </a:pPr>
            <a:r>
              <a:rPr lang="en-US" sz="2200" dirty="0"/>
              <a:t>Nursed cutting edge technologies:</a:t>
            </a:r>
          </a:p>
          <a:p>
            <a:pPr marL="742950" lvl="1" indent="-285750">
              <a:buFont typeface="Arial" panose="020B0604020202020204" pitchFamily="34" charset="0"/>
              <a:buChar char="•"/>
            </a:pPr>
            <a:r>
              <a:rPr lang="en-US" sz="2200" dirty="0"/>
              <a:t>H- ion sources</a:t>
            </a:r>
          </a:p>
          <a:p>
            <a:pPr marL="742950" lvl="1" indent="-285750">
              <a:buFont typeface="Arial" panose="020B0604020202020204" pitchFamily="34" charset="0"/>
              <a:buChar char="•"/>
            </a:pPr>
            <a:r>
              <a:rPr lang="en-US" sz="2200" dirty="0"/>
              <a:t>Modern </a:t>
            </a:r>
            <a:r>
              <a:rPr lang="en-US" sz="2200" dirty="0" err="1"/>
              <a:t>linacs</a:t>
            </a:r>
            <a:endParaRPr lang="en-US" sz="2200" dirty="0"/>
          </a:p>
          <a:p>
            <a:pPr marL="742950" lvl="1" indent="-285750">
              <a:buFont typeface="Arial" panose="020B0604020202020204" pitchFamily="34" charset="0"/>
              <a:buChar char="•"/>
            </a:pPr>
            <a:r>
              <a:rPr lang="en-US" sz="2200" dirty="0"/>
              <a:t>Superconducting RF</a:t>
            </a:r>
          </a:p>
          <a:p>
            <a:pPr marL="285750" indent="-285750">
              <a:spcBef>
                <a:spcPts val="600"/>
              </a:spcBef>
              <a:buFont typeface="Arial" panose="020B0604020202020204" pitchFamily="34" charset="0"/>
              <a:buChar char="•"/>
            </a:pPr>
            <a:r>
              <a:rPr lang="en-US" sz="2200" dirty="0"/>
              <a:t>Played key roles in organizing international conferences on Cyclotrons, </a:t>
            </a:r>
            <a:r>
              <a:rPr lang="en-US" sz="2200" dirty="0" err="1"/>
              <a:t>Linacs</a:t>
            </a:r>
            <a:r>
              <a:rPr lang="en-US" sz="2200" dirty="0"/>
              <a:t>, Particle Accelerators </a:t>
            </a:r>
          </a:p>
        </p:txBody>
      </p:sp>
      <p:pic>
        <p:nvPicPr>
          <p:cNvPr id="11" name="Content Placeholder 6">
            <a:extLst>
              <a:ext uri="{FF2B5EF4-FFF2-40B4-BE49-F238E27FC236}">
                <a16:creationId xmlns:a16="http://schemas.microsoft.com/office/drawing/2014/main" id="{EDBDB6C9-2D8C-4E75-9DC5-A00986692602}"/>
              </a:ext>
            </a:extLst>
          </p:cNvPr>
          <p:cNvPicPr>
            <a:picLocks noChangeAspect="1"/>
          </p:cNvPicPr>
          <p:nvPr/>
        </p:nvPicPr>
        <p:blipFill>
          <a:blip r:embed="rId3"/>
          <a:stretch>
            <a:fillRect/>
          </a:stretch>
        </p:blipFill>
        <p:spPr>
          <a:xfrm>
            <a:off x="7470183" y="740156"/>
            <a:ext cx="4504154" cy="5758961"/>
          </a:xfrm>
          <a:prstGeom prst="rect">
            <a:avLst/>
          </a:prstGeom>
        </p:spPr>
      </p:pic>
    </p:spTree>
    <p:extLst>
      <p:ext uri="{BB962C8B-B14F-4D97-AF65-F5344CB8AC3E}">
        <p14:creationId xmlns:p14="http://schemas.microsoft.com/office/powerpoint/2010/main" val="2172194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1217-AFF1-44FA-ADC8-6B4A836D2CFE}"/>
              </a:ext>
            </a:extLst>
          </p:cNvPr>
          <p:cNvSpPr>
            <a:spLocks noGrp="1"/>
          </p:cNvSpPr>
          <p:nvPr>
            <p:ph type="title"/>
          </p:nvPr>
        </p:nvSpPr>
        <p:spPr>
          <a:xfrm>
            <a:off x="681470" y="235496"/>
            <a:ext cx="8953827" cy="650329"/>
          </a:xfrm>
        </p:spPr>
        <p:txBody>
          <a:bodyPr>
            <a:normAutofit/>
          </a:bodyPr>
          <a:lstStyle/>
          <a:p>
            <a:r>
              <a:rPr lang="en-US" sz="4000" dirty="0"/>
              <a:t>Recognitions and Awards</a:t>
            </a:r>
          </a:p>
        </p:txBody>
      </p:sp>
      <p:sp>
        <p:nvSpPr>
          <p:cNvPr id="8" name="TextBox 7">
            <a:extLst>
              <a:ext uri="{FF2B5EF4-FFF2-40B4-BE49-F238E27FC236}">
                <a16:creationId xmlns:a16="http://schemas.microsoft.com/office/drawing/2014/main" id="{2AC213E7-0243-40DC-BD65-D3043F5684BD}"/>
              </a:ext>
            </a:extLst>
          </p:cNvPr>
          <p:cNvSpPr txBox="1"/>
          <p:nvPr/>
        </p:nvSpPr>
        <p:spPr>
          <a:xfrm>
            <a:off x="336314" y="1565329"/>
            <a:ext cx="7129220" cy="3970318"/>
          </a:xfrm>
          <a:prstGeom prst="rect">
            <a:avLst/>
          </a:prstGeom>
          <a:noFill/>
        </p:spPr>
        <p:txBody>
          <a:bodyPr wrap="square" rtlCol="0">
            <a:spAutoFit/>
          </a:bodyPr>
          <a:lstStyle/>
          <a:p>
            <a:pPr marL="285750" indent="-285750">
              <a:buFont typeface="Arial" panose="020B0604020202020204" pitchFamily="34" charset="0"/>
              <a:buChar char="•"/>
            </a:pPr>
            <a:r>
              <a:rPr lang="en-US" dirty="0"/>
              <a:t>In 1998 Dr. Dutto was chosen as a Fellow of the American Physical Society `For contributions to the development of high-intensity H- cyclotrons both as meson facilities and for production of proton-rich radioisotopes’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2004, Gerardo received Italian Order of ‘Cavaliere </a:t>
            </a:r>
            <a:r>
              <a:rPr lang="en-US" dirty="0" err="1"/>
              <a:t>della</a:t>
            </a:r>
            <a:r>
              <a:rPr lang="en-US" dirty="0"/>
              <a:t> Stella </a:t>
            </a:r>
            <a:r>
              <a:rPr lang="en-US" dirty="0" err="1"/>
              <a:t>della</a:t>
            </a:r>
            <a:r>
              <a:rPr lang="en-US" dirty="0"/>
              <a:t> </a:t>
            </a:r>
            <a:r>
              <a:rPr lang="en-US" dirty="0" err="1"/>
              <a:t>Solidarieta</a:t>
            </a:r>
            <a:r>
              <a:rPr lang="en-US" dirty="0"/>
              <a:t>’ “for promoting meaningful and productive relationship and collaborations between Italy and other countries”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2015 Chinese government awarded him the Friendship Prize, China’s highest award for "foreign experts who have made outstanding contributions to the country's economic and social progress” for his efforts in helping them develop their cyclotron-building expertise</a:t>
            </a:r>
          </a:p>
        </p:txBody>
      </p:sp>
      <p:pic>
        <p:nvPicPr>
          <p:cNvPr id="12" name="Picture 11" descr="A picture containing text, indoor, wall, person&#10;&#10;Description automatically generated">
            <a:extLst>
              <a:ext uri="{FF2B5EF4-FFF2-40B4-BE49-F238E27FC236}">
                <a16:creationId xmlns:a16="http://schemas.microsoft.com/office/drawing/2014/main" id="{3B645734-BCCD-4DAB-ACE7-7B0EE7D1F3CF}"/>
              </a:ext>
            </a:extLst>
          </p:cNvPr>
          <p:cNvPicPr>
            <a:picLocks noChangeAspect="1"/>
          </p:cNvPicPr>
          <p:nvPr/>
        </p:nvPicPr>
        <p:blipFill rotWithShape="1">
          <a:blip r:embed="rId2"/>
          <a:srcRect l="20496" r="22269"/>
          <a:stretch/>
        </p:blipFill>
        <p:spPr>
          <a:xfrm>
            <a:off x="7465534" y="560660"/>
            <a:ext cx="4339525" cy="5418473"/>
          </a:xfrm>
          <a:prstGeom prst="rect">
            <a:avLst/>
          </a:prstGeom>
        </p:spPr>
      </p:pic>
    </p:spTree>
    <p:extLst>
      <p:ext uri="{BB962C8B-B14F-4D97-AF65-F5344CB8AC3E}">
        <p14:creationId xmlns:p14="http://schemas.microsoft.com/office/powerpoint/2010/main" val="4268294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FD38F-A9CE-4F30-B898-C85AE0359817}"/>
              </a:ext>
            </a:extLst>
          </p:cNvPr>
          <p:cNvSpPr>
            <a:spLocks noGrp="1"/>
          </p:cNvSpPr>
          <p:nvPr>
            <p:ph type="title"/>
          </p:nvPr>
        </p:nvSpPr>
        <p:spPr>
          <a:xfrm>
            <a:off x="971292" y="249965"/>
            <a:ext cx="8746145" cy="1151800"/>
          </a:xfrm>
        </p:spPr>
        <p:txBody>
          <a:bodyPr>
            <a:noAutofit/>
          </a:bodyPr>
          <a:lstStyle/>
          <a:p>
            <a:r>
              <a:rPr lang="en-US" sz="3200" dirty="0"/>
              <a:t>Jonathan Bagger, TRIUMF Director Comments at the Chinees Award Ceremony</a:t>
            </a:r>
          </a:p>
        </p:txBody>
      </p:sp>
      <p:sp>
        <p:nvSpPr>
          <p:cNvPr id="3" name="Content Placeholder 2">
            <a:extLst>
              <a:ext uri="{FF2B5EF4-FFF2-40B4-BE49-F238E27FC236}">
                <a16:creationId xmlns:a16="http://schemas.microsoft.com/office/drawing/2014/main" id="{2601804E-8CC1-49B2-9D4A-D2DB7F8BAB47}"/>
              </a:ext>
            </a:extLst>
          </p:cNvPr>
          <p:cNvSpPr>
            <a:spLocks noGrp="1"/>
          </p:cNvSpPr>
          <p:nvPr>
            <p:ph idx="1"/>
          </p:nvPr>
        </p:nvSpPr>
        <p:spPr>
          <a:xfrm>
            <a:off x="196376" y="1394053"/>
            <a:ext cx="8482675" cy="4825224"/>
          </a:xfrm>
        </p:spPr>
        <p:txBody>
          <a:bodyPr>
            <a:normAutofit fontScale="77500" lnSpcReduction="20000"/>
          </a:bodyPr>
          <a:lstStyle/>
          <a:p>
            <a:pPr>
              <a:spcBef>
                <a:spcPts val="1800"/>
              </a:spcBef>
            </a:pPr>
            <a:r>
              <a:rPr lang="en-US" dirty="0"/>
              <a:t>Gerardo believed strongly in international partnerships and established close ties with our sister labs around the world.  He was extremely supportive of the cyclotron community, and they were supportive of us.</a:t>
            </a:r>
          </a:p>
          <a:p>
            <a:pPr>
              <a:spcBef>
                <a:spcPts val="1800"/>
              </a:spcBef>
            </a:pPr>
            <a:r>
              <a:rPr lang="en-US" dirty="0"/>
              <a:t>He was adventurous in pursuing connections with both Russia and China – long before it was trendy to do so.  Scientists appreciated his efforts to bridge East and West. </a:t>
            </a:r>
          </a:p>
          <a:p>
            <a:pPr>
              <a:spcBef>
                <a:spcPts val="1800"/>
              </a:spcBef>
            </a:pPr>
            <a:r>
              <a:rPr lang="en-US" dirty="0"/>
              <a:t>Gerardo was a people person and a talented team builder.  He went continuously after talented young people, persuading many of them to work for TRIUMF.  And, to a large extent, the strong cyclotron team, that TRIUMF is so proud of, was brought together by Gerardo.</a:t>
            </a:r>
          </a:p>
        </p:txBody>
      </p:sp>
      <p:pic>
        <p:nvPicPr>
          <p:cNvPr id="5" name="Picture 4">
            <a:extLst>
              <a:ext uri="{FF2B5EF4-FFF2-40B4-BE49-F238E27FC236}">
                <a16:creationId xmlns:a16="http://schemas.microsoft.com/office/drawing/2014/main" id="{A4655724-46F1-4982-A5C7-C48AC88EDCE5}"/>
              </a:ext>
            </a:extLst>
          </p:cNvPr>
          <p:cNvPicPr>
            <a:picLocks noChangeAspect="1"/>
          </p:cNvPicPr>
          <p:nvPr/>
        </p:nvPicPr>
        <p:blipFill rotWithShape="1">
          <a:blip r:embed="rId2"/>
          <a:srcRect l="18519" r="11908"/>
          <a:stretch/>
        </p:blipFill>
        <p:spPr>
          <a:xfrm>
            <a:off x="8626578" y="1937657"/>
            <a:ext cx="3369045" cy="3269304"/>
          </a:xfrm>
          <a:prstGeom prst="rect">
            <a:avLst/>
          </a:prstGeom>
        </p:spPr>
      </p:pic>
    </p:spTree>
    <p:extLst>
      <p:ext uri="{BB962C8B-B14F-4D97-AF65-F5344CB8AC3E}">
        <p14:creationId xmlns:p14="http://schemas.microsoft.com/office/powerpoint/2010/main" val="4290658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8DF1-BB4D-41B2-BC16-4B42D013E29F}"/>
              </a:ext>
            </a:extLst>
          </p:cNvPr>
          <p:cNvSpPr>
            <a:spLocks noGrp="1"/>
          </p:cNvSpPr>
          <p:nvPr>
            <p:ph type="title"/>
          </p:nvPr>
        </p:nvSpPr>
        <p:spPr>
          <a:xfrm>
            <a:off x="508742" y="152373"/>
            <a:ext cx="8953827" cy="650329"/>
          </a:xfrm>
        </p:spPr>
        <p:txBody>
          <a:bodyPr>
            <a:normAutofit/>
          </a:bodyPr>
          <a:lstStyle/>
          <a:p>
            <a:r>
              <a:rPr lang="en-US" sz="3600" dirty="0"/>
              <a:t>Building Bridges</a:t>
            </a:r>
          </a:p>
        </p:txBody>
      </p:sp>
      <p:graphicFrame>
        <p:nvGraphicFramePr>
          <p:cNvPr id="4" name="Content Placeholder 3">
            <a:extLst>
              <a:ext uri="{FF2B5EF4-FFF2-40B4-BE49-F238E27FC236}">
                <a16:creationId xmlns:a16="http://schemas.microsoft.com/office/drawing/2014/main" id="{591A174B-FAD1-4EE9-AE19-E7726B4AF9A3}"/>
              </a:ext>
            </a:extLst>
          </p:cNvPr>
          <p:cNvGraphicFramePr>
            <a:graphicFrameLocks noGrp="1"/>
          </p:cNvGraphicFramePr>
          <p:nvPr>
            <p:ph idx="1"/>
            <p:extLst>
              <p:ext uri="{D42A27DB-BD31-4B8C-83A1-F6EECF244321}">
                <p14:modId xmlns:p14="http://schemas.microsoft.com/office/powerpoint/2010/main" val="4025495963"/>
              </p:ext>
            </p:extLst>
          </p:nvPr>
        </p:nvGraphicFramePr>
        <p:xfrm>
          <a:off x="6891337" y="802703"/>
          <a:ext cx="5312909" cy="590292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3FDD74A-F22F-47E0-AC4B-929957431AAC}"/>
              </a:ext>
            </a:extLst>
          </p:cNvPr>
          <p:cNvSpPr txBox="1"/>
          <p:nvPr/>
        </p:nvSpPr>
        <p:spPr>
          <a:xfrm>
            <a:off x="325891" y="1021364"/>
            <a:ext cx="5918562" cy="4401205"/>
          </a:xfrm>
          <a:prstGeom prst="rect">
            <a:avLst/>
          </a:prstGeom>
          <a:noFill/>
        </p:spPr>
        <p:txBody>
          <a:bodyPr wrap="square" rtlCol="0">
            <a:spAutoFit/>
          </a:bodyPr>
          <a:lstStyle/>
          <a:p>
            <a:pPr marL="342900" indent="-342900">
              <a:buFont typeface="Arial" panose="020B0604020202020204" pitchFamily="34" charset="0"/>
              <a:buChar char="•"/>
            </a:pPr>
            <a:r>
              <a:rPr lang="en-US" sz="2400" dirty="0"/>
              <a:t>Gerardo has left us a multi-drawer archive of his visitors from all over the world</a:t>
            </a:r>
          </a:p>
          <a:p>
            <a:pPr marL="342900" indent="-342900">
              <a:spcBef>
                <a:spcPts val="1200"/>
              </a:spcBef>
              <a:buFont typeface="Arial" panose="020B0604020202020204" pitchFamily="34" charset="0"/>
              <a:buChar char="•"/>
            </a:pPr>
            <a:r>
              <a:rPr lang="en-US" sz="2400" dirty="0"/>
              <a:t>Recently we have processed* it and placed in a database</a:t>
            </a:r>
          </a:p>
          <a:p>
            <a:pPr marL="742950" lvl="1" indent="-285750">
              <a:spcBef>
                <a:spcPts val="1200"/>
              </a:spcBef>
              <a:buFont typeface="Arial" panose="020B0604020202020204" pitchFamily="34" charset="0"/>
              <a:buChar char="•"/>
            </a:pPr>
            <a:r>
              <a:rPr lang="en-US" sz="2400" dirty="0"/>
              <a:t> 1982-2004</a:t>
            </a:r>
          </a:p>
          <a:p>
            <a:pPr marL="742950" lvl="1" indent="-285750">
              <a:buFont typeface="Arial" panose="020B0604020202020204" pitchFamily="34" charset="0"/>
              <a:buChar char="•"/>
            </a:pPr>
            <a:r>
              <a:rPr lang="en-US" sz="2400" dirty="0"/>
              <a:t>~220 visitors</a:t>
            </a:r>
          </a:p>
          <a:p>
            <a:pPr marL="742950" lvl="1" indent="-285750">
              <a:buFont typeface="Arial" panose="020B0604020202020204" pitchFamily="34" charset="0"/>
              <a:buChar char="•"/>
            </a:pPr>
            <a:r>
              <a:rPr lang="en-US" sz="2400" dirty="0"/>
              <a:t>110 institutions</a:t>
            </a:r>
          </a:p>
          <a:p>
            <a:pPr marL="742950" lvl="1" indent="-285750">
              <a:buFont typeface="Arial" panose="020B0604020202020204" pitchFamily="34" charset="0"/>
              <a:buChar char="•"/>
            </a:pPr>
            <a:r>
              <a:rPr lang="en-US" sz="2400" dirty="0"/>
              <a:t>27 Countries</a:t>
            </a:r>
          </a:p>
          <a:p>
            <a:pPr marL="342900" indent="-342900">
              <a:spcBef>
                <a:spcPts val="1200"/>
              </a:spcBef>
              <a:buFont typeface="Arial" panose="020B0604020202020204" pitchFamily="34" charset="0"/>
              <a:buChar char="•"/>
            </a:pPr>
            <a:r>
              <a:rPr lang="en-US" sz="2400" dirty="0"/>
              <a:t>It’s a treasure!</a:t>
            </a:r>
          </a:p>
        </p:txBody>
      </p:sp>
      <p:sp>
        <p:nvSpPr>
          <p:cNvPr id="6" name="TextBox 5">
            <a:extLst>
              <a:ext uri="{FF2B5EF4-FFF2-40B4-BE49-F238E27FC236}">
                <a16:creationId xmlns:a16="http://schemas.microsoft.com/office/drawing/2014/main" id="{7BA91471-A90B-42F2-BE29-115D2154E3BD}"/>
              </a:ext>
            </a:extLst>
          </p:cNvPr>
          <p:cNvSpPr txBox="1"/>
          <p:nvPr/>
        </p:nvSpPr>
        <p:spPr>
          <a:xfrm>
            <a:off x="508742" y="6281057"/>
            <a:ext cx="5918562" cy="307777"/>
          </a:xfrm>
          <a:prstGeom prst="rect">
            <a:avLst/>
          </a:prstGeom>
          <a:noFill/>
        </p:spPr>
        <p:txBody>
          <a:bodyPr wrap="square" rtlCol="0">
            <a:spAutoFit/>
          </a:bodyPr>
          <a:lstStyle/>
          <a:p>
            <a:r>
              <a:rPr lang="en-US" sz="1400" dirty="0"/>
              <a:t>* Courtesy to P. Dela Zilwa</a:t>
            </a:r>
          </a:p>
        </p:txBody>
      </p:sp>
      <p:pic>
        <p:nvPicPr>
          <p:cNvPr id="7" name="Content Placeholder 6">
            <a:extLst>
              <a:ext uri="{FF2B5EF4-FFF2-40B4-BE49-F238E27FC236}">
                <a16:creationId xmlns:a16="http://schemas.microsoft.com/office/drawing/2014/main" id="{00190B5E-83A5-42AC-AEF2-C21FC2AB9D22}"/>
              </a:ext>
            </a:extLst>
          </p:cNvPr>
          <p:cNvPicPr>
            <a:picLocks noChangeAspect="1"/>
          </p:cNvPicPr>
          <p:nvPr/>
        </p:nvPicPr>
        <p:blipFill>
          <a:blip r:embed="rId3"/>
          <a:stretch>
            <a:fillRect/>
          </a:stretch>
        </p:blipFill>
        <p:spPr>
          <a:xfrm>
            <a:off x="3916379" y="2798483"/>
            <a:ext cx="3444843" cy="2319528"/>
          </a:xfrm>
          <a:prstGeom prst="rect">
            <a:avLst/>
          </a:prstGeom>
        </p:spPr>
      </p:pic>
      <p:sp>
        <p:nvSpPr>
          <p:cNvPr id="8" name="TextBox 7">
            <a:extLst>
              <a:ext uri="{FF2B5EF4-FFF2-40B4-BE49-F238E27FC236}">
                <a16:creationId xmlns:a16="http://schemas.microsoft.com/office/drawing/2014/main" id="{1448297C-614C-42D1-8537-28EED1B23E26}"/>
              </a:ext>
            </a:extLst>
          </p:cNvPr>
          <p:cNvSpPr txBox="1"/>
          <p:nvPr/>
        </p:nvSpPr>
        <p:spPr>
          <a:xfrm>
            <a:off x="-43716" y="5543699"/>
            <a:ext cx="6967030" cy="461665"/>
          </a:xfrm>
          <a:prstGeom prst="rect">
            <a:avLst/>
          </a:prstGeom>
          <a:noFill/>
        </p:spPr>
        <p:txBody>
          <a:bodyPr wrap="square" rtlCol="0">
            <a:spAutoFit/>
          </a:bodyPr>
          <a:lstStyle/>
          <a:p>
            <a:pPr marL="631825" lvl="1" indent="-285750">
              <a:buFont typeface="Arial" panose="020B0604020202020204" pitchFamily="34" charset="0"/>
              <a:buChar char="•"/>
            </a:pPr>
            <a:r>
              <a:rPr lang="en-US" sz="2400" dirty="0">
                <a:solidFill>
                  <a:srgbClr val="FF0000"/>
                </a:solidFill>
              </a:rPr>
              <a:t>12+ visitors have joined TRIUMF as a result</a:t>
            </a:r>
          </a:p>
        </p:txBody>
      </p:sp>
    </p:spTree>
    <p:extLst>
      <p:ext uri="{BB962C8B-B14F-4D97-AF65-F5344CB8AC3E}">
        <p14:creationId xmlns:p14="http://schemas.microsoft.com/office/powerpoint/2010/main" val="91436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18D93-7C85-4609-9046-E97B741A75D8}"/>
              </a:ext>
            </a:extLst>
          </p:cNvPr>
          <p:cNvSpPr>
            <a:spLocks noGrp="1"/>
          </p:cNvSpPr>
          <p:nvPr>
            <p:ph type="title"/>
          </p:nvPr>
        </p:nvSpPr>
        <p:spPr>
          <a:xfrm>
            <a:off x="681470" y="247774"/>
            <a:ext cx="8953827" cy="650329"/>
          </a:xfrm>
        </p:spPr>
        <p:txBody>
          <a:bodyPr>
            <a:normAutofit/>
          </a:bodyPr>
          <a:lstStyle/>
          <a:p>
            <a:r>
              <a:rPr lang="en-US" sz="3200" dirty="0"/>
              <a:t>Cyclotron Division Visitors Archive</a:t>
            </a:r>
          </a:p>
        </p:txBody>
      </p:sp>
      <p:graphicFrame>
        <p:nvGraphicFramePr>
          <p:cNvPr id="10" name="Content Placeholder 9">
            <a:extLst>
              <a:ext uri="{FF2B5EF4-FFF2-40B4-BE49-F238E27FC236}">
                <a16:creationId xmlns:a16="http://schemas.microsoft.com/office/drawing/2014/main" id="{0545BA43-1429-4B16-8D44-9FCD864BAC50}"/>
              </a:ext>
            </a:extLst>
          </p:cNvPr>
          <p:cNvGraphicFramePr>
            <a:graphicFrameLocks noGrp="1" noChangeAspect="1"/>
          </p:cNvGraphicFramePr>
          <p:nvPr>
            <p:ph idx="1"/>
            <p:extLst>
              <p:ext uri="{D42A27DB-BD31-4B8C-83A1-F6EECF244321}">
                <p14:modId xmlns:p14="http://schemas.microsoft.com/office/powerpoint/2010/main" val="1714608719"/>
              </p:ext>
            </p:extLst>
          </p:nvPr>
        </p:nvGraphicFramePr>
        <p:xfrm>
          <a:off x="196502" y="898103"/>
          <a:ext cx="11706451" cy="5712123"/>
        </p:xfrm>
        <a:graphic>
          <a:graphicData uri="http://schemas.openxmlformats.org/presentationml/2006/ole">
            <mc:AlternateContent xmlns:mc="http://schemas.openxmlformats.org/markup-compatibility/2006">
              <mc:Choice xmlns:v="urn:schemas-microsoft-com:vml" Requires="v">
                <p:oleObj spid="_x0000_s3077" name="Worksheet" r:id="rId3" imgW="11061769" imgH="5397500" progId="Excel.Sheet.12">
                  <p:embed/>
                </p:oleObj>
              </mc:Choice>
              <mc:Fallback>
                <p:oleObj name="Worksheet" r:id="rId3" imgW="11061769" imgH="5397500" progId="Excel.Sheet.12">
                  <p:embed/>
                  <p:pic>
                    <p:nvPicPr>
                      <p:cNvPr id="0" name=""/>
                      <p:cNvPicPr/>
                      <p:nvPr/>
                    </p:nvPicPr>
                    <p:blipFill>
                      <a:blip r:embed="rId4"/>
                      <a:stretch>
                        <a:fillRect/>
                      </a:stretch>
                    </p:blipFill>
                    <p:spPr>
                      <a:xfrm>
                        <a:off x="196502" y="898103"/>
                        <a:ext cx="11706451" cy="5712123"/>
                      </a:xfrm>
                      <a:prstGeom prst="rect">
                        <a:avLst/>
                      </a:prstGeom>
                    </p:spPr>
                  </p:pic>
                </p:oleObj>
              </mc:Fallback>
            </mc:AlternateContent>
          </a:graphicData>
        </a:graphic>
      </p:graphicFrame>
    </p:spTree>
    <p:extLst>
      <p:ext uri="{BB962C8B-B14F-4D97-AF65-F5344CB8AC3E}">
        <p14:creationId xmlns:p14="http://schemas.microsoft.com/office/powerpoint/2010/main" val="3038834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07662-3E1F-4336-8BAA-CBD8C4555C75}"/>
              </a:ext>
            </a:extLst>
          </p:cNvPr>
          <p:cNvSpPr>
            <a:spLocks noGrp="1"/>
          </p:cNvSpPr>
          <p:nvPr>
            <p:ph type="title"/>
          </p:nvPr>
        </p:nvSpPr>
        <p:spPr>
          <a:xfrm>
            <a:off x="681471" y="460495"/>
            <a:ext cx="8953827" cy="650329"/>
          </a:xfrm>
        </p:spPr>
        <p:txBody>
          <a:bodyPr>
            <a:noAutofit/>
          </a:bodyPr>
          <a:lstStyle/>
          <a:p>
            <a:r>
              <a:rPr lang="en-US" sz="3600" dirty="0"/>
              <a:t>My story at TRIUMF</a:t>
            </a:r>
            <a:br>
              <a:rPr lang="en-US" sz="3600" dirty="0"/>
            </a:br>
            <a:endParaRPr lang="en-US" sz="3600" dirty="0"/>
          </a:p>
        </p:txBody>
      </p:sp>
      <p:sp>
        <p:nvSpPr>
          <p:cNvPr id="3" name="Content Placeholder 2">
            <a:extLst>
              <a:ext uri="{FF2B5EF4-FFF2-40B4-BE49-F238E27FC236}">
                <a16:creationId xmlns:a16="http://schemas.microsoft.com/office/drawing/2014/main" id="{3BDCE95E-849C-4D2F-B24D-A125CD30C6C6}"/>
              </a:ext>
            </a:extLst>
          </p:cNvPr>
          <p:cNvSpPr>
            <a:spLocks noGrp="1"/>
          </p:cNvSpPr>
          <p:nvPr>
            <p:ph idx="1"/>
          </p:nvPr>
        </p:nvSpPr>
        <p:spPr>
          <a:xfrm>
            <a:off x="325009" y="1198057"/>
            <a:ext cx="8462529" cy="5474886"/>
          </a:xfrm>
        </p:spPr>
        <p:txBody>
          <a:bodyPr anchor="t">
            <a:noAutofit/>
          </a:bodyPr>
          <a:lstStyle/>
          <a:p>
            <a:pPr marL="0" indent="0">
              <a:lnSpc>
                <a:spcPct val="150000"/>
              </a:lnSpc>
              <a:buNone/>
            </a:pPr>
            <a:r>
              <a:rPr lang="en-US" sz="2800" dirty="0"/>
              <a:t>There is a story behind every visitor. Here is mine:</a:t>
            </a:r>
          </a:p>
          <a:p>
            <a:pPr>
              <a:lnSpc>
                <a:spcPct val="150000"/>
              </a:lnSpc>
            </a:pPr>
            <a:r>
              <a:rPr lang="en-US" sz="2800" dirty="0"/>
              <a:t>1985-2001 – employed by INR, </a:t>
            </a:r>
            <a:r>
              <a:rPr lang="en-US" sz="2800" dirty="0" err="1"/>
              <a:t>Troitsk</a:t>
            </a:r>
            <a:r>
              <a:rPr lang="en-US" sz="2800" dirty="0"/>
              <a:t>, Russia</a:t>
            </a:r>
          </a:p>
          <a:p>
            <a:pPr>
              <a:lnSpc>
                <a:spcPct val="150000"/>
              </a:lnSpc>
            </a:pPr>
            <a:r>
              <a:rPr lang="en-US" sz="2800" dirty="0"/>
              <a:t>First visit to TRIUMF – 1996 (6 visits in total)</a:t>
            </a:r>
          </a:p>
          <a:p>
            <a:pPr>
              <a:lnSpc>
                <a:spcPct val="150000"/>
              </a:lnSpc>
            </a:pPr>
            <a:r>
              <a:rPr lang="en-US" sz="2800" dirty="0"/>
              <a:t>Lead ISAC </a:t>
            </a:r>
            <a:r>
              <a:rPr lang="en-US" sz="2800" dirty="0" err="1"/>
              <a:t>Rebuncher</a:t>
            </a:r>
            <a:r>
              <a:rPr lang="en-US" sz="2800" dirty="0"/>
              <a:t> project at INR, 1997-1999 </a:t>
            </a:r>
          </a:p>
          <a:p>
            <a:pPr>
              <a:lnSpc>
                <a:spcPct val="150000"/>
              </a:lnSpc>
            </a:pPr>
            <a:r>
              <a:rPr lang="en-US" sz="2800" dirty="0"/>
              <a:t>Joined TRIUMF in 2001</a:t>
            </a:r>
          </a:p>
          <a:p>
            <a:pPr>
              <a:lnSpc>
                <a:spcPct val="150000"/>
              </a:lnSpc>
            </a:pPr>
            <a:r>
              <a:rPr lang="en-US" sz="2800" dirty="0"/>
              <a:t>RF Group Leader 2003-2007 </a:t>
            </a:r>
          </a:p>
          <a:p>
            <a:pPr>
              <a:lnSpc>
                <a:spcPct val="150000"/>
              </a:lnSpc>
            </a:pPr>
            <a:r>
              <a:rPr lang="en-US" sz="2800" dirty="0"/>
              <a:t>Accelerator Systems Department Head since 2007</a:t>
            </a:r>
          </a:p>
        </p:txBody>
      </p:sp>
      <p:pic>
        <p:nvPicPr>
          <p:cNvPr id="2050" name="Picture 8" descr="mindy_dtl_buncher">
            <a:extLst>
              <a:ext uri="{FF2B5EF4-FFF2-40B4-BE49-F238E27FC236}">
                <a16:creationId xmlns:a16="http://schemas.microsoft.com/office/drawing/2014/main" id="{0B54245A-5C3E-4448-B72B-A7C4AEAF4F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7538" y="2067534"/>
            <a:ext cx="2685675" cy="334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285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07662-3E1F-4336-8BAA-CBD8C4555C75}"/>
              </a:ext>
            </a:extLst>
          </p:cNvPr>
          <p:cNvSpPr>
            <a:spLocks noGrp="1"/>
          </p:cNvSpPr>
          <p:nvPr>
            <p:ph type="title"/>
          </p:nvPr>
        </p:nvSpPr>
        <p:spPr>
          <a:xfrm>
            <a:off x="681470" y="157828"/>
            <a:ext cx="8953827" cy="650329"/>
          </a:xfrm>
        </p:spPr>
        <p:txBody>
          <a:bodyPr>
            <a:noAutofit/>
          </a:bodyPr>
          <a:lstStyle/>
          <a:p>
            <a:r>
              <a:rPr lang="en-US" sz="3200" dirty="0"/>
              <a:t>Transition to TRIUMF</a:t>
            </a:r>
          </a:p>
        </p:txBody>
      </p:sp>
      <p:sp>
        <p:nvSpPr>
          <p:cNvPr id="3" name="Content Placeholder 2">
            <a:extLst>
              <a:ext uri="{FF2B5EF4-FFF2-40B4-BE49-F238E27FC236}">
                <a16:creationId xmlns:a16="http://schemas.microsoft.com/office/drawing/2014/main" id="{3BDCE95E-849C-4D2F-B24D-A125CD30C6C6}"/>
              </a:ext>
            </a:extLst>
          </p:cNvPr>
          <p:cNvSpPr>
            <a:spLocks noGrp="1"/>
          </p:cNvSpPr>
          <p:nvPr>
            <p:ph idx="1"/>
          </p:nvPr>
        </p:nvSpPr>
        <p:spPr>
          <a:xfrm>
            <a:off x="0" y="1038387"/>
            <a:ext cx="8322590" cy="5661786"/>
          </a:xfrm>
        </p:spPr>
        <p:txBody>
          <a:bodyPr anchor="t">
            <a:normAutofit fontScale="85000" lnSpcReduction="20000"/>
          </a:bodyPr>
          <a:lstStyle/>
          <a:p>
            <a:pPr marL="341313" lvl="1">
              <a:spcBef>
                <a:spcPts val="1800"/>
              </a:spcBef>
            </a:pPr>
            <a:r>
              <a:rPr lang="en-US" dirty="0"/>
              <a:t>I was offered a position in 2000 while being a fellow at CERN</a:t>
            </a:r>
          </a:p>
          <a:p>
            <a:pPr marL="341313" lvl="1">
              <a:spcBef>
                <a:spcPts val="1800"/>
              </a:spcBef>
            </a:pPr>
            <a:r>
              <a:rPr lang="en-US" dirty="0"/>
              <a:t>It has taken a year to get a Permanent Resident visa in Canadian Consulate, and only after Gerardo engaged his connection with Canadian MP</a:t>
            </a:r>
          </a:p>
          <a:p>
            <a:pPr marL="341313" lvl="1">
              <a:spcBef>
                <a:spcPts val="1800"/>
              </a:spcBef>
            </a:pPr>
            <a:r>
              <a:rPr lang="en-US" dirty="0"/>
              <a:t>There was a dozen of communications with Gerardo through that time</a:t>
            </a:r>
          </a:p>
          <a:p>
            <a:pPr marL="341313" lvl="1">
              <a:spcBef>
                <a:spcPts val="1800"/>
              </a:spcBef>
            </a:pPr>
            <a:r>
              <a:rPr lang="en-US" dirty="0"/>
              <a:t>He visited our place in France during RIB conference</a:t>
            </a:r>
          </a:p>
          <a:p>
            <a:pPr marL="341313" lvl="1">
              <a:spcBef>
                <a:spcPts val="1800"/>
              </a:spcBef>
            </a:pPr>
            <a:r>
              <a:rPr lang="en-US" dirty="0"/>
              <a:t>Gerardo met my family in Vancouver airport with flowers for my wife, even though we missed our connection in London and arrived a day later</a:t>
            </a:r>
          </a:p>
          <a:p>
            <a:pPr marL="341313" lvl="1">
              <a:spcBef>
                <a:spcPts val="1800"/>
              </a:spcBef>
            </a:pPr>
            <a:r>
              <a:rPr lang="en-US" dirty="0"/>
              <a:t>I was quite slim at that time, and Gerardo commented:</a:t>
            </a:r>
            <a:r>
              <a:rPr lang="en-US" dirty="0">
                <a:solidFill>
                  <a:srgbClr val="0070C0"/>
                </a:solidFill>
              </a:rPr>
              <a:t> They didn’t feed you well there, but don’t worry – we can fix it!</a:t>
            </a:r>
          </a:p>
        </p:txBody>
      </p:sp>
      <p:pic>
        <p:nvPicPr>
          <p:cNvPr id="5" name="Picture 4">
            <a:extLst>
              <a:ext uri="{FF2B5EF4-FFF2-40B4-BE49-F238E27FC236}">
                <a16:creationId xmlns:a16="http://schemas.microsoft.com/office/drawing/2014/main" id="{AA59DAA0-B675-48A3-AEB4-0755FF7A6ADC}"/>
              </a:ext>
            </a:extLst>
          </p:cNvPr>
          <p:cNvPicPr>
            <a:picLocks noChangeAspect="1"/>
          </p:cNvPicPr>
          <p:nvPr/>
        </p:nvPicPr>
        <p:blipFill>
          <a:blip r:embed="rId2"/>
          <a:stretch>
            <a:fillRect/>
          </a:stretch>
        </p:blipFill>
        <p:spPr>
          <a:xfrm>
            <a:off x="8081506" y="2760845"/>
            <a:ext cx="4078357" cy="3058768"/>
          </a:xfrm>
          <a:prstGeom prst="rect">
            <a:avLst/>
          </a:prstGeom>
        </p:spPr>
      </p:pic>
    </p:spTree>
    <p:extLst>
      <p:ext uri="{BB962C8B-B14F-4D97-AF65-F5344CB8AC3E}">
        <p14:creationId xmlns:p14="http://schemas.microsoft.com/office/powerpoint/2010/main" val="1846639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C584A-C6CC-47E7-B769-B0DB4BD735A9}"/>
              </a:ext>
            </a:extLst>
          </p:cNvPr>
          <p:cNvSpPr>
            <a:spLocks noGrp="1"/>
          </p:cNvSpPr>
          <p:nvPr>
            <p:ph type="title"/>
          </p:nvPr>
        </p:nvSpPr>
        <p:spPr>
          <a:xfrm>
            <a:off x="836454" y="348150"/>
            <a:ext cx="8953827" cy="650329"/>
          </a:xfrm>
        </p:spPr>
        <p:txBody>
          <a:bodyPr>
            <a:normAutofit/>
          </a:bodyPr>
          <a:lstStyle/>
          <a:p>
            <a:r>
              <a:rPr lang="en-US" sz="3200" dirty="0"/>
              <a:t>Anecdotal stories about Gerardo</a:t>
            </a:r>
          </a:p>
        </p:txBody>
      </p:sp>
      <p:sp>
        <p:nvSpPr>
          <p:cNvPr id="3" name="Content Placeholder 2">
            <a:extLst>
              <a:ext uri="{FF2B5EF4-FFF2-40B4-BE49-F238E27FC236}">
                <a16:creationId xmlns:a16="http://schemas.microsoft.com/office/drawing/2014/main" id="{58B9E8A4-C4AD-402C-A69F-9EE73CE90CCC}"/>
              </a:ext>
            </a:extLst>
          </p:cNvPr>
          <p:cNvSpPr>
            <a:spLocks noGrp="1"/>
          </p:cNvSpPr>
          <p:nvPr>
            <p:ph idx="1"/>
          </p:nvPr>
        </p:nvSpPr>
        <p:spPr>
          <a:xfrm>
            <a:off x="366985" y="1110343"/>
            <a:ext cx="8461329" cy="5573485"/>
          </a:xfrm>
        </p:spPr>
        <p:txBody>
          <a:bodyPr anchor="t">
            <a:normAutofit fontScale="62500" lnSpcReduction="20000"/>
          </a:bodyPr>
          <a:lstStyle/>
          <a:p>
            <a:pPr>
              <a:lnSpc>
                <a:spcPct val="120000"/>
              </a:lnSpc>
              <a:spcBef>
                <a:spcPts val="1200"/>
              </a:spcBef>
            </a:pPr>
            <a:r>
              <a:rPr lang="en-US" dirty="0"/>
              <a:t>Being a scientific paper coauthor with Gerardo was always a “pulling teeth” exercise</a:t>
            </a:r>
          </a:p>
          <a:p>
            <a:pPr lvl="1">
              <a:lnSpc>
                <a:spcPct val="120000"/>
              </a:lnSpc>
              <a:spcBef>
                <a:spcPts val="1200"/>
              </a:spcBef>
            </a:pPr>
            <a:r>
              <a:rPr lang="en-US" dirty="0"/>
              <a:t>Gerardo would go over and over the content, polishing it to perfection in his standard</a:t>
            </a:r>
          </a:p>
          <a:p>
            <a:pPr lvl="1">
              <a:lnSpc>
                <a:spcPct val="120000"/>
              </a:lnSpc>
              <a:spcBef>
                <a:spcPts val="1200"/>
              </a:spcBef>
            </a:pPr>
            <a:r>
              <a:rPr lang="en-US" dirty="0"/>
              <a:t>He started actively using computer only after retirement, so paper editing was in hand-writing and some cryptography skills required to go over Gerardo’s scribbles </a:t>
            </a:r>
          </a:p>
          <a:p>
            <a:pPr lvl="1">
              <a:lnSpc>
                <a:spcPct val="120000"/>
              </a:lnSpc>
              <a:spcBef>
                <a:spcPts val="1200"/>
              </a:spcBef>
            </a:pPr>
            <a:r>
              <a:rPr lang="en-US" dirty="0"/>
              <a:t>But! That </a:t>
            </a:r>
            <a:r>
              <a:rPr lang="en-US" dirty="0" err="1"/>
              <a:t>worthed</a:t>
            </a:r>
            <a:r>
              <a:rPr lang="en-US" dirty="0"/>
              <a:t> it: we had many good papers and presentations</a:t>
            </a:r>
          </a:p>
          <a:p>
            <a:pPr>
              <a:spcBef>
                <a:spcPts val="3000"/>
              </a:spcBef>
            </a:pPr>
            <a:r>
              <a:rPr lang="en-US" dirty="0"/>
              <a:t>Gerardo’s “therapy” sessions</a:t>
            </a:r>
          </a:p>
          <a:p>
            <a:pPr lvl="1">
              <a:lnSpc>
                <a:spcPct val="120000"/>
              </a:lnSpc>
              <a:spcBef>
                <a:spcPts val="1200"/>
              </a:spcBef>
            </a:pPr>
            <a:r>
              <a:rPr lang="en-US" dirty="0"/>
              <a:t>Personnel tensions were ironed out by inviting conflicting parties to the boss’s office and talking in person</a:t>
            </a:r>
          </a:p>
          <a:p>
            <a:pPr lvl="1">
              <a:lnSpc>
                <a:spcPct val="120000"/>
              </a:lnSpc>
              <a:spcBef>
                <a:spcPts val="1200"/>
              </a:spcBef>
            </a:pPr>
            <a:r>
              <a:rPr lang="en-US" dirty="0"/>
              <a:t>There were also soft sessions starting with: “How are you doing…” – to find out what people are thinking, worried about, in need of anything</a:t>
            </a:r>
          </a:p>
        </p:txBody>
      </p:sp>
      <p:pic>
        <p:nvPicPr>
          <p:cNvPr id="5" name="Picture 4">
            <a:extLst>
              <a:ext uri="{FF2B5EF4-FFF2-40B4-BE49-F238E27FC236}">
                <a16:creationId xmlns:a16="http://schemas.microsoft.com/office/drawing/2014/main" id="{CE7D6023-011B-4E7B-B9C8-5E0CABBC5FE4}"/>
              </a:ext>
            </a:extLst>
          </p:cNvPr>
          <p:cNvPicPr>
            <a:picLocks noChangeAspect="1"/>
          </p:cNvPicPr>
          <p:nvPr/>
        </p:nvPicPr>
        <p:blipFill>
          <a:blip r:embed="rId2"/>
          <a:stretch>
            <a:fillRect/>
          </a:stretch>
        </p:blipFill>
        <p:spPr>
          <a:xfrm>
            <a:off x="8948852" y="713628"/>
            <a:ext cx="1237485" cy="1146494"/>
          </a:xfrm>
          <a:prstGeom prst="rect">
            <a:avLst/>
          </a:prstGeom>
        </p:spPr>
      </p:pic>
      <p:pic>
        <p:nvPicPr>
          <p:cNvPr id="6" name="Content Placeholder 4">
            <a:extLst>
              <a:ext uri="{FF2B5EF4-FFF2-40B4-BE49-F238E27FC236}">
                <a16:creationId xmlns:a16="http://schemas.microsoft.com/office/drawing/2014/main" id="{B0A08332-762C-465E-8E1A-2E64FE35BF68}"/>
              </a:ext>
            </a:extLst>
          </p:cNvPr>
          <p:cNvPicPr>
            <a:picLocks noGrp="1" noChangeAspect="1"/>
          </p:cNvPicPr>
          <p:nvPr/>
        </p:nvPicPr>
        <p:blipFill rotWithShape="1">
          <a:blip r:embed="rId3">
            <a:extLst>
              <a:ext uri="{28A0092B-C50C-407E-A947-70E740481C1C}">
                <a14:useLocalDpi xmlns:a14="http://schemas.microsoft.com/office/drawing/2010/main" val="0"/>
              </a:ext>
            </a:extLst>
          </a:blip>
          <a:srcRect l="6406" r="14043" b="25356"/>
          <a:stretch/>
        </p:blipFill>
        <p:spPr>
          <a:xfrm>
            <a:off x="8828314" y="4439275"/>
            <a:ext cx="3189515" cy="2244554"/>
          </a:xfrm>
          <a:prstGeom prst="rect">
            <a:avLst/>
          </a:prstGeom>
        </p:spPr>
      </p:pic>
      <p:pic>
        <p:nvPicPr>
          <p:cNvPr id="8" name="Picture 7" descr="A picture containing text, person&#10;&#10;Description automatically generated">
            <a:extLst>
              <a:ext uri="{FF2B5EF4-FFF2-40B4-BE49-F238E27FC236}">
                <a16:creationId xmlns:a16="http://schemas.microsoft.com/office/drawing/2014/main" id="{668651B9-1FFE-42CD-A5BA-B65194A7BE4E}"/>
              </a:ext>
            </a:extLst>
          </p:cNvPr>
          <p:cNvPicPr>
            <a:picLocks noChangeAspect="1"/>
          </p:cNvPicPr>
          <p:nvPr/>
        </p:nvPicPr>
        <p:blipFill>
          <a:blip r:embed="rId4"/>
          <a:stretch>
            <a:fillRect/>
          </a:stretch>
        </p:blipFill>
        <p:spPr>
          <a:xfrm>
            <a:off x="8828314" y="1971986"/>
            <a:ext cx="3189515" cy="2392137"/>
          </a:xfrm>
          <a:prstGeom prst="rect">
            <a:avLst/>
          </a:prstGeom>
        </p:spPr>
      </p:pic>
    </p:spTree>
    <p:extLst>
      <p:ext uri="{BB962C8B-B14F-4D97-AF65-F5344CB8AC3E}">
        <p14:creationId xmlns:p14="http://schemas.microsoft.com/office/powerpoint/2010/main" val="4093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07662-3E1F-4336-8BAA-CBD8C4555C75}"/>
              </a:ext>
            </a:extLst>
          </p:cNvPr>
          <p:cNvSpPr>
            <a:spLocks noGrp="1"/>
          </p:cNvSpPr>
          <p:nvPr>
            <p:ph type="title"/>
          </p:nvPr>
        </p:nvSpPr>
        <p:spPr>
          <a:xfrm>
            <a:off x="681470" y="329358"/>
            <a:ext cx="8953827" cy="650329"/>
          </a:xfrm>
        </p:spPr>
        <p:txBody>
          <a:bodyPr>
            <a:normAutofit/>
          </a:bodyPr>
          <a:lstStyle/>
          <a:p>
            <a:r>
              <a:rPr lang="en-US" sz="3600" dirty="0"/>
              <a:t>Who was Gerardo Dutto?</a:t>
            </a:r>
          </a:p>
        </p:txBody>
      </p:sp>
      <p:sp>
        <p:nvSpPr>
          <p:cNvPr id="3" name="Content Placeholder 2">
            <a:extLst>
              <a:ext uri="{FF2B5EF4-FFF2-40B4-BE49-F238E27FC236}">
                <a16:creationId xmlns:a16="http://schemas.microsoft.com/office/drawing/2014/main" id="{3BDCE95E-849C-4D2F-B24D-A125CD30C6C6}"/>
              </a:ext>
            </a:extLst>
          </p:cNvPr>
          <p:cNvSpPr>
            <a:spLocks noGrp="1"/>
          </p:cNvSpPr>
          <p:nvPr>
            <p:ph idx="1"/>
          </p:nvPr>
        </p:nvSpPr>
        <p:spPr>
          <a:xfrm>
            <a:off x="213385" y="1706882"/>
            <a:ext cx="6328929" cy="4244037"/>
          </a:xfrm>
        </p:spPr>
        <p:txBody>
          <a:bodyPr>
            <a:normAutofit fontScale="92500" lnSpcReduction="10000"/>
          </a:bodyPr>
          <a:lstStyle/>
          <a:p>
            <a:r>
              <a:rPr lang="en-US" dirty="0"/>
              <a:t>Team builder</a:t>
            </a:r>
          </a:p>
          <a:p>
            <a:r>
              <a:rPr lang="en-US" dirty="0"/>
              <a:t>Leader with deep care of people</a:t>
            </a:r>
          </a:p>
          <a:p>
            <a:r>
              <a:rPr lang="en-US" dirty="0"/>
              <a:t>Builder of bridges</a:t>
            </a:r>
          </a:p>
          <a:p>
            <a:pPr lvl="1"/>
            <a:r>
              <a:rPr lang="en-US" dirty="0"/>
              <a:t>Engaged experts from around the world to help TRIUMF</a:t>
            </a:r>
          </a:p>
          <a:p>
            <a:pPr lvl="1"/>
            <a:r>
              <a:rPr lang="en-US" dirty="0"/>
              <a:t>Assembled teams to help others</a:t>
            </a:r>
          </a:p>
          <a:p>
            <a:r>
              <a:rPr lang="en-US" dirty="0"/>
              <a:t>One of TRIUMF’s culture founders</a:t>
            </a:r>
          </a:p>
          <a:p>
            <a:r>
              <a:rPr lang="en-US" dirty="0"/>
              <a:t>Persevering innovator</a:t>
            </a:r>
          </a:p>
          <a:p>
            <a:r>
              <a:rPr lang="en-US" dirty="0"/>
              <a:t>Dear colleague and friend</a:t>
            </a:r>
          </a:p>
        </p:txBody>
      </p:sp>
      <p:pic>
        <p:nvPicPr>
          <p:cNvPr id="7" name="Picture 6">
            <a:extLst>
              <a:ext uri="{FF2B5EF4-FFF2-40B4-BE49-F238E27FC236}">
                <a16:creationId xmlns:a16="http://schemas.microsoft.com/office/drawing/2014/main" id="{B1B4448F-32BD-42F1-876A-2C8FFF0B98A1}"/>
              </a:ext>
            </a:extLst>
          </p:cNvPr>
          <p:cNvPicPr>
            <a:picLocks noChangeAspect="1"/>
          </p:cNvPicPr>
          <p:nvPr/>
        </p:nvPicPr>
        <p:blipFill rotWithShape="1">
          <a:blip r:embed="rId2"/>
          <a:srcRect l="13832" t="4664" r="2226"/>
          <a:stretch/>
        </p:blipFill>
        <p:spPr>
          <a:xfrm>
            <a:off x="6444342" y="1380990"/>
            <a:ext cx="5747658" cy="4895823"/>
          </a:xfrm>
          <a:prstGeom prst="rect">
            <a:avLst/>
          </a:prstGeom>
        </p:spPr>
      </p:pic>
    </p:spTree>
    <p:extLst>
      <p:ext uri="{BB962C8B-B14F-4D97-AF65-F5344CB8AC3E}">
        <p14:creationId xmlns:p14="http://schemas.microsoft.com/office/powerpoint/2010/main" val="3024311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D794-3981-4A00-AF75-6A2A5FABA713}"/>
              </a:ext>
            </a:extLst>
          </p:cNvPr>
          <p:cNvSpPr>
            <a:spLocks noGrp="1"/>
          </p:cNvSpPr>
          <p:nvPr>
            <p:ph type="title"/>
          </p:nvPr>
        </p:nvSpPr>
        <p:spPr>
          <a:xfrm>
            <a:off x="495492" y="204771"/>
            <a:ext cx="10012359" cy="650329"/>
          </a:xfrm>
        </p:spPr>
        <p:txBody>
          <a:bodyPr>
            <a:noAutofit/>
          </a:bodyPr>
          <a:lstStyle/>
          <a:p>
            <a:r>
              <a:rPr lang="en-US" sz="3600" b="1" dirty="0">
                <a:solidFill>
                  <a:srgbClr val="0070C0"/>
                </a:solidFill>
              </a:rPr>
              <a:t>Gerardo Dutto award/scholarship proposal</a:t>
            </a:r>
          </a:p>
        </p:txBody>
      </p:sp>
      <p:sp>
        <p:nvSpPr>
          <p:cNvPr id="3" name="Content Placeholder 2">
            <a:extLst>
              <a:ext uri="{FF2B5EF4-FFF2-40B4-BE49-F238E27FC236}">
                <a16:creationId xmlns:a16="http://schemas.microsoft.com/office/drawing/2014/main" id="{FE0E0050-53AE-4240-890A-CB8945151E60}"/>
              </a:ext>
            </a:extLst>
          </p:cNvPr>
          <p:cNvSpPr>
            <a:spLocks noGrp="1"/>
          </p:cNvSpPr>
          <p:nvPr>
            <p:ph idx="1"/>
          </p:nvPr>
        </p:nvSpPr>
        <p:spPr>
          <a:xfrm>
            <a:off x="298460" y="1022889"/>
            <a:ext cx="7959716" cy="5630340"/>
          </a:xfrm>
        </p:spPr>
        <p:txBody>
          <a:bodyPr>
            <a:normAutofit fontScale="85000" lnSpcReduction="10000"/>
          </a:bodyPr>
          <a:lstStyle/>
          <a:p>
            <a:r>
              <a:rPr lang="en-US" sz="2800" dirty="0"/>
              <a:t>Several fellowships have been established in the past, honoring TRIUMF prominent scientists:</a:t>
            </a:r>
          </a:p>
          <a:p>
            <a:pPr lvl="1"/>
            <a:r>
              <a:rPr lang="en-US" sz="2800" dirty="0"/>
              <a:t>Erich Vogt</a:t>
            </a:r>
          </a:p>
          <a:p>
            <a:pPr lvl="1"/>
            <a:r>
              <a:rPr lang="en-US" sz="2800" dirty="0"/>
              <a:t>Otto Hauser</a:t>
            </a:r>
          </a:p>
          <a:p>
            <a:pPr lvl="1"/>
            <a:r>
              <a:rPr lang="en-US" sz="2800" dirty="0"/>
              <a:t>Michael Craddock </a:t>
            </a:r>
          </a:p>
          <a:p>
            <a:pPr marL="457200" lvl="1" indent="0">
              <a:buNone/>
            </a:pPr>
            <a:r>
              <a:rPr lang="en-US" sz="2800" dirty="0"/>
              <a:t>and others</a:t>
            </a:r>
          </a:p>
          <a:p>
            <a:r>
              <a:rPr lang="en-US" sz="2800" dirty="0"/>
              <a:t>We are proposing an initiative to form an award/scholarship in memory of Dr. Gerardo Dutto</a:t>
            </a:r>
          </a:p>
          <a:p>
            <a:pPr lvl="1"/>
            <a:r>
              <a:rPr lang="en-US" sz="2800" dirty="0"/>
              <a:t>to attract young talents to TRIUMF</a:t>
            </a:r>
          </a:p>
          <a:p>
            <a:pPr lvl="1"/>
            <a:r>
              <a:rPr lang="en-US" sz="2800" dirty="0"/>
              <a:t>to assist in building up expertise of young specialists via international exchange. </a:t>
            </a:r>
          </a:p>
          <a:p>
            <a:r>
              <a:rPr lang="en-US" sz="2800" dirty="0"/>
              <a:t>TRIUMF will work with industrial and scientific partners who greatly benefitted from Gerardo’s enthusiastic and generous contribution to their success story</a:t>
            </a:r>
          </a:p>
          <a:p>
            <a:r>
              <a:rPr lang="en-US" sz="2800" dirty="0"/>
              <a:t>We invite private donations from Gerardo’s fellow colleagues and friends into this endowment foundation</a:t>
            </a:r>
          </a:p>
        </p:txBody>
      </p:sp>
      <p:pic>
        <p:nvPicPr>
          <p:cNvPr id="5" name="Picture 4">
            <a:extLst>
              <a:ext uri="{FF2B5EF4-FFF2-40B4-BE49-F238E27FC236}">
                <a16:creationId xmlns:a16="http://schemas.microsoft.com/office/drawing/2014/main" id="{6A2AF038-A0CE-4B3E-847D-97B28EC64F36}"/>
              </a:ext>
            </a:extLst>
          </p:cNvPr>
          <p:cNvPicPr>
            <a:picLocks noChangeAspect="1"/>
          </p:cNvPicPr>
          <p:nvPr/>
        </p:nvPicPr>
        <p:blipFill rotWithShape="1">
          <a:blip r:embed="rId2"/>
          <a:srcRect l="41115" b="12066"/>
          <a:stretch/>
        </p:blipFill>
        <p:spPr>
          <a:xfrm>
            <a:off x="8258176" y="1376376"/>
            <a:ext cx="3635365" cy="3434441"/>
          </a:xfrm>
          <a:prstGeom prst="rect">
            <a:avLst/>
          </a:prstGeom>
        </p:spPr>
      </p:pic>
    </p:spTree>
    <p:extLst>
      <p:ext uri="{BB962C8B-B14F-4D97-AF65-F5344CB8AC3E}">
        <p14:creationId xmlns:p14="http://schemas.microsoft.com/office/powerpoint/2010/main" val="78185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D575-1C4D-4169-8E1D-D4C9805B174E}"/>
              </a:ext>
            </a:extLst>
          </p:cNvPr>
          <p:cNvSpPr>
            <a:spLocks noGrp="1"/>
          </p:cNvSpPr>
          <p:nvPr>
            <p:ph type="title"/>
          </p:nvPr>
        </p:nvSpPr>
        <p:spPr>
          <a:xfrm>
            <a:off x="433499" y="217674"/>
            <a:ext cx="9748888" cy="650329"/>
          </a:xfrm>
        </p:spPr>
        <p:txBody>
          <a:bodyPr>
            <a:noAutofit/>
          </a:bodyPr>
          <a:lstStyle/>
          <a:p>
            <a:r>
              <a:rPr lang="en-US" sz="3600" b="1" dirty="0">
                <a:solidFill>
                  <a:srgbClr val="0070C0"/>
                </a:solidFill>
              </a:rPr>
              <a:t>Gerardo Dutto award/scholarship proposal</a:t>
            </a:r>
          </a:p>
        </p:txBody>
      </p:sp>
      <p:sp>
        <p:nvSpPr>
          <p:cNvPr id="3" name="Content Placeholder 2">
            <a:extLst>
              <a:ext uri="{FF2B5EF4-FFF2-40B4-BE49-F238E27FC236}">
                <a16:creationId xmlns:a16="http://schemas.microsoft.com/office/drawing/2014/main" id="{70AB17AA-8B71-4448-BC9D-8C4824F35385}"/>
              </a:ext>
            </a:extLst>
          </p:cNvPr>
          <p:cNvSpPr>
            <a:spLocks noGrp="1"/>
          </p:cNvSpPr>
          <p:nvPr>
            <p:ph idx="1"/>
          </p:nvPr>
        </p:nvSpPr>
        <p:spPr>
          <a:xfrm>
            <a:off x="681471" y="1183406"/>
            <a:ext cx="8953827" cy="4959458"/>
          </a:xfrm>
        </p:spPr>
        <p:txBody>
          <a:bodyPr>
            <a:normAutofit lnSpcReduction="10000"/>
          </a:bodyPr>
          <a:lstStyle/>
          <a:p>
            <a:r>
              <a:rPr lang="en-US" sz="2800" dirty="0"/>
              <a:t>TRIUMF will form a committee to develop terms of reference and to operate the foundation </a:t>
            </a:r>
          </a:p>
          <a:p>
            <a:r>
              <a:rPr lang="en-US" sz="2800" dirty="0"/>
              <a:t>We will announce all details of the fund formation and execution to the broader community when settled</a:t>
            </a:r>
          </a:p>
          <a:p>
            <a:r>
              <a:rPr lang="en-US" sz="2800" dirty="0"/>
              <a:t>TRIUMF will match one-to-one all private contributions</a:t>
            </a:r>
          </a:p>
          <a:p>
            <a:r>
              <a:rPr lang="en-US" sz="2800" dirty="0"/>
              <a:t>TRIUMF is a registered charity</a:t>
            </a:r>
          </a:p>
          <a:p>
            <a:pPr lvl="1"/>
            <a:r>
              <a:rPr lang="en-US" sz="2800" dirty="0"/>
              <a:t>We will provide receipts for tax return on donations</a:t>
            </a:r>
          </a:p>
          <a:p>
            <a:r>
              <a:rPr lang="en-US" sz="2800" dirty="0"/>
              <a:t>Your feedback towards formation and application of the fund would be very welcome and appreciated</a:t>
            </a:r>
          </a:p>
          <a:p>
            <a:r>
              <a:rPr lang="en-US" sz="2800" dirty="0"/>
              <a:t>Send your suggestions to Yuri Bylinski </a:t>
            </a:r>
          </a:p>
          <a:p>
            <a:pPr lvl="1"/>
            <a:r>
              <a:rPr lang="en-US" sz="2800" dirty="0"/>
              <a:t>Email is on the web page of this event</a:t>
            </a:r>
          </a:p>
        </p:txBody>
      </p:sp>
      <p:pic>
        <p:nvPicPr>
          <p:cNvPr id="5" name="Picture 4">
            <a:extLst>
              <a:ext uri="{FF2B5EF4-FFF2-40B4-BE49-F238E27FC236}">
                <a16:creationId xmlns:a16="http://schemas.microsoft.com/office/drawing/2014/main" id="{132825F5-9050-459C-A040-6F8175A99B35}"/>
              </a:ext>
            </a:extLst>
          </p:cNvPr>
          <p:cNvPicPr>
            <a:picLocks noChangeAspect="1"/>
          </p:cNvPicPr>
          <p:nvPr/>
        </p:nvPicPr>
        <p:blipFill rotWithShape="1">
          <a:blip r:embed="rId2"/>
          <a:srcRect r="19184"/>
          <a:stretch/>
        </p:blipFill>
        <p:spPr>
          <a:xfrm>
            <a:off x="9635298" y="4715563"/>
            <a:ext cx="2153242" cy="1924763"/>
          </a:xfrm>
          <a:prstGeom prst="rect">
            <a:avLst/>
          </a:prstGeom>
        </p:spPr>
      </p:pic>
    </p:spTree>
    <p:extLst>
      <p:ext uri="{BB962C8B-B14F-4D97-AF65-F5344CB8AC3E}">
        <p14:creationId xmlns:p14="http://schemas.microsoft.com/office/powerpoint/2010/main" val="3346289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7E315-CB6C-4E0F-A988-3ABA0CF06C54}"/>
              </a:ext>
            </a:extLst>
          </p:cNvPr>
          <p:cNvSpPr txBox="1">
            <a:spLocks/>
          </p:cNvSpPr>
          <p:nvPr/>
        </p:nvSpPr>
        <p:spPr>
          <a:xfrm>
            <a:off x="787998" y="1286976"/>
            <a:ext cx="3686322" cy="428404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a:p>
            <a:r>
              <a:rPr lang="en-US" sz="3600" dirty="0"/>
              <a:t>Thank you</a:t>
            </a:r>
            <a:br>
              <a:rPr lang="en-US" sz="3600" dirty="0"/>
            </a:br>
            <a:r>
              <a:rPr lang="en-US" sz="3600" dirty="0">
                <a:solidFill>
                  <a:srgbClr val="00B0F0"/>
                </a:solidFill>
              </a:rPr>
              <a:t>Merci</a:t>
            </a:r>
          </a:p>
          <a:p>
            <a:r>
              <a:rPr lang="en-US" sz="3600" dirty="0" err="1">
                <a:solidFill>
                  <a:srgbClr val="00B050"/>
                </a:solidFill>
              </a:rPr>
              <a:t>Grazie</a:t>
            </a:r>
            <a:endParaRPr lang="en-US" sz="3600" dirty="0">
              <a:solidFill>
                <a:srgbClr val="00B050"/>
              </a:solidFill>
            </a:endParaRPr>
          </a:p>
          <a:p>
            <a:r>
              <a:rPr lang="ru-RU" sz="3600" dirty="0">
                <a:solidFill>
                  <a:srgbClr val="FF0000"/>
                </a:solidFill>
              </a:rPr>
              <a:t>Спасибо</a:t>
            </a:r>
          </a:p>
          <a:p>
            <a:endParaRPr lang="en-US" dirty="0">
              <a:solidFill>
                <a:srgbClr val="00B050"/>
              </a:solidFill>
            </a:endParaRPr>
          </a:p>
        </p:txBody>
      </p:sp>
      <p:sp>
        <p:nvSpPr>
          <p:cNvPr id="3" name="Title 2">
            <a:extLst>
              <a:ext uri="{FF2B5EF4-FFF2-40B4-BE49-F238E27FC236}">
                <a16:creationId xmlns:a16="http://schemas.microsoft.com/office/drawing/2014/main" id="{D46EC833-C0A2-4C76-9FF6-0DE8A74B1D0F}"/>
              </a:ext>
            </a:extLst>
          </p:cNvPr>
          <p:cNvSpPr>
            <a:spLocks noGrp="1"/>
          </p:cNvSpPr>
          <p:nvPr>
            <p:ph type="ctrTitle"/>
          </p:nvPr>
        </p:nvSpPr>
        <p:spPr>
          <a:xfrm>
            <a:off x="6113690" y="1902148"/>
            <a:ext cx="3937851" cy="2082023"/>
          </a:xfrm>
        </p:spPr>
        <p:txBody>
          <a:bodyPr/>
          <a:lstStyle/>
          <a:p>
            <a:endParaRPr lang="en-US" dirty="0"/>
          </a:p>
        </p:txBody>
      </p:sp>
      <p:pic>
        <p:nvPicPr>
          <p:cNvPr id="6" name="Picture 5">
            <a:extLst>
              <a:ext uri="{FF2B5EF4-FFF2-40B4-BE49-F238E27FC236}">
                <a16:creationId xmlns:a16="http://schemas.microsoft.com/office/drawing/2014/main" id="{5A8CF260-1E03-4660-9387-F4BCB70410DB}"/>
              </a:ext>
            </a:extLst>
          </p:cNvPr>
          <p:cNvPicPr>
            <a:picLocks noChangeAspect="1"/>
          </p:cNvPicPr>
          <p:nvPr/>
        </p:nvPicPr>
        <p:blipFill rotWithShape="1">
          <a:blip r:embed="rId2"/>
          <a:srcRect l="3145" t="6158" r="23290" b="8216"/>
          <a:stretch/>
        </p:blipFill>
        <p:spPr>
          <a:xfrm>
            <a:off x="4336020" y="0"/>
            <a:ext cx="7855980" cy="6858000"/>
          </a:xfrm>
          <a:prstGeom prst="rect">
            <a:avLst/>
          </a:prstGeom>
        </p:spPr>
      </p:pic>
      <p:pic>
        <p:nvPicPr>
          <p:cNvPr id="8" name="Picture 7" descr="A picture containing text, tableware&#10;&#10;Description automatically generated">
            <a:extLst>
              <a:ext uri="{FF2B5EF4-FFF2-40B4-BE49-F238E27FC236}">
                <a16:creationId xmlns:a16="http://schemas.microsoft.com/office/drawing/2014/main" id="{7E1E4291-E6D6-4A15-9DAA-93D19A450055}"/>
              </a:ext>
            </a:extLst>
          </p:cNvPr>
          <p:cNvPicPr>
            <a:picLocks noChangeAspect="1"/>
          </p:cNvPicPr>
          <p:nvPr/>
        </p:nvPicPr>
        <p:blipFill>
          <a:blip r:embed="rId3"/>
          <a:stretch>
            <a:fillRect/>
          </a:stretch>
        </p:blipFill>
        <p:spPr>
          <a:xfrm>
            <a:off x="875084" y="3998532"/>
            <a:ext cx="2082015" cy="987125"/>
          </a:xfrm>
          <a:prstGeom prst="rect">
            <a:avLst/>
          </a:prstGeom>
        </p:spPr>
      </p:pic>
    </p:spTree>
    <p:extLst>
      <p:ext uri="{BB962C8B-B14F-4D97-AF65-F5344CB8AC3E}">
        <p14:creationId xmlns:p14="http://schemas.microsoft.com/office/powerpoint/2010/main" val="3649719497"/>
      </p:ext>
    </p:extLst>
  </p:cSld>
  <p:clrMapOvr>
    <a:masterClrMapping/>
  </p:clrMapOvr>
</p:sld>
</file>

<file path=ppt/theme/theme1.xml><?xml version="1.0" encoding="utf-8"?>
<a:theme xmlns:a="http://schemas.openxmlformats.org/drawingml/2006/main" name="Custom Design">
  <a:themeElements>
    <a:clrScheme name="TRIUMF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UMF_Light_03" id="{4D894E19-41A3-8842-A464-3F12065EEF05}" vid="{B960C763-9EE8-8C4A-B0B5-CE3D986AFA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7369</TotalTime>
  <Words>1008</Words>
  <Application>Microsoft Office PowerPoint</Application>
  <PresentationFormat>Widescreen</PresentationFormat>
  <Paragraphs>105</Paragraphs>
  <Slides>15</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1" baseType="lpstr">
      <vt:lpstr>Arial</vt:lpstr>
      <vt:lpstr>Arial Black</vt:lpstr>
      <vt:lpstr>Calibri</vt:lpstr>
      <vt:lpstr>Wingdings</vt:lpstr>
      <vt:lpstr>Custom Design</vt:lpstr>
      <vt:lpstr>Microsoft Excel Worksheet</vt:lpstr>
      <vt:lpstr>Dr. Gerardo Dutto Symposium</vt:lpstr>
      <vt:lpstr>Organizational remarks</vt:lpstr>
      <vt:lpstr>Welcome All Gerardo’s Good Friends!</vt:lpstr>
      <vt:lpstr>TRIUMF Career Milestones</vt:lpstr>
      <vt:lpstr>Recognitions and Awards</vt:lpstr>
      <vt:lpstr>Jonathan Bagger, TRIUMF Director Comments at the Chinees Award Ceremony</vt:lpstr>
      <vt:lpstr>Building Bridges</vt:lpstr>
      <vt:lpstr>Cyclotron Division Visitors Archive</vt:lpstr>
      <vt:lpstr>My story at TRIUMF </vt:lpstr>
      <vt:lpstr>Transition to TRIUMF</vt:lpstr>
      <vt:lpstr>Anecdotal stories about Gerardo</vt:lpstr>
      <vt:lpstr>Who was Gerardo Dutto?</vt:lpstr>
      <vt:lpstr>Gerardo Dutto award/scholarship proposal</vt:lpstr>
      <vt:lpstr>Gerardo Dutto award/scholarship proposal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Gerardo Dutto</dc:title>
  <dc:creator>Yuri Bylinskii</dc:creator>
  <cp:lastModifiedBy>Yuri Bylinskii</cp:lastModifiedBy>
  <cp:revision>75</cp:revision>
  <dcterms:created xsi:type="dcterms:W3CDTF">2021-02-17T06:26:17Z</dcterms:created>
  <dcterms:modified xsi:type="dcterms:W3CDTF">2021-02-22T09:15:48Z</dcterms:modified>
</cp:coreProperties>
</file>