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  <p:sldMasterId id="2147483770" r:id="rId2"/>
  </p:sldMasterIdLst>
  <p:notesMasterIdLst>
    <p:notesMasterId r:id="rId31"/>
  </p:notesMasterIdLst>
  <p:sldIdLst>
    <p:sldId id="937" r:id="rId3"/>
    <p:sldId id="797" r:id="rId4"/>
    <p:sldId id="938" r:id="rId5"/>
    <p:sldId id="943" r:id="rId6"/>
    <p:sldId id="794" r:id="rId7"/>
    <p:sldId id="925" r:id="rId8"/>
    <p:sldId id="933" r:id="rId9"/>
    <p:sldId id="946" r:id="rId10"/>
    <p:sldId id="928" r:id="rId11"/>
    <p:sldId id="927" r:id="rId12"/>
    <p:sldId id="611" r:id="rId13"/>
    <p:sldId id="791" r:id="rId14"/>
    <p:sldId id="944" r:id="rId15"/>
    <p:sldId id="945" r:id="rId16"/>
    <p:sldId id="947" r:id="rId17"/>
    <p:sldId id="949" r:id="rId18"/>
    <p:sldId id="948" r:id="rId19"/>
    <p:sldId id="952" r:id="rId20"/>
    <p:sldId id="865" r:id="rId21"/>
    <p:sldId id="796" r:id="rId22"/>
    <p:sldId id="792" r:id="rId23"/>
    <p:sldId id="478" r:id="rId24"/>
    <p:sldId id="924" r:id="rId25"/>
    <p:sldId id="307" r:id="rId26"/>
    <p:sldId id="747" r:id="rId27"/>
    <p:sldId id="760" r:id="rId28"/>
    <p:sldId id="761" r:id="rId29"/>
    <p:sldId id="951" r:id="rId30"/>
  </p:sldIdLst>
  <p:sldSz cx="12192000" cy="6858000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84CB4-04FB-4992-99CC-2971A91A8202}" v="17" dt="2021-02-22T18:57:56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6" autoAdjust="0"/>
    <p:restoredTop sz="94712" autoAdjust="0"/>
  </p:normalViewPr>
  <p:slideViewPr>
    <p:cSldViewPr snapToGrid="0">
      <p:cViewPr varScale="1">
        <p:scale>
          <a:sx n="104" d="100"/>
          <a:sy n="104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9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 Z" userId="3191707edfd0c910" providerId="LiveId" clId="{0AB84CB4-04FB-4992-99CC-2971A91A8202}"/>
    <pc:docChg chg="custSel addSld delSld modSld sldOrd delMainMaster">
      <pc:chgData name="A Z" userId="3191707edfd0c910" providerId="LiveId" clId="{0AB84CB4-04FB-4992-99CC-2971A91A8202}" dt="2021-02-22T19:00:27.726" v="212" actId="207"/>
      <pc:docMkLst>
        <pc:docMk/>
      </pc:docMkLst>
      <pc:sldChg chg="del">
        <pc:chgData name="A Z" userId="3191707edfd0c910" providerId="LiveId" clId="{0AB84CB4-04FB-4992-99CC-2971A91A8202}" dt="2021-02-20T06:55:40.042" v="8" actId="47"/>
        <pc:sldMkLst>
          <pc:docMk/>
          <pc:sldMk cId="3929627761" sldId="257"/>
        </pc:sldMkLst>
      </pc:sldChg>
      <pc:sldChg chg="del">
        <pc:chgData name="A Z" userId="3191707edfd0c910" providerId="LiveId" clId="{0AB84CB4-04FB-4992-99CC-2971A91A8202}" dt="2021-02-20T06:55:41.185" v="11" actId="47"/>
        <pc:sldMkLst>
          <pc:docMk/>
          <pc:sldMk cId="268255912" sldId="260"/>
        </pc:sldMkLst>
      </pc:sldChg>
      <pc:sldChg chg="del">
        <pc:chgData name="A Z" userId="3191707edfd0c910" providerId="LiveId" clId="{0AB84CB4-04FB-4992-99CC-2971A91A8202}" dt="2021-02-20T06:55:40.596" v="9" actId="47"/>
        <pc:sldMkLst>
          <pc:docMk/>
          <pc:sldMk cId="905386824" sldId="268"/>
        </pc:sldMkLst>
      </pc:sldChg>
      <pc:sldChg chg="del">
        <pc:chgData name="A Z" userId="3191707edfd0c910" providerId="LiveId" clId="{0AB84CB4-04FB-4992-99CC-2971A91A8202}" dt="2021-02-20T06:55:40.709" v="10" actId="47"/>
        <pc:sldMkLst>
          <pc:docMk/>
          <pc:sldMk cId="1883606166" sldId="269"/>
        </pc:sldMkLst>
      </pc:sldChg>
      <pc:sldChg chg="del">
        <pc:chgData name="A Z" userId="3191707edfd0c910" providerId="LiveId" clId="{0AB84CB4-04FB-4992-99CC-2971A91A8202}" dt="2021-02-20T06:55:41.647" v="12" actId="47"/>
        <pc:sldMkLst>
          <pc:docMk/>
          <pc:sldMk cId="4254454592" sldId="284"/>
        </pc:sldMkLst>
      </pc:sldChg>
      <pc:sldChg chg="del">
        <pc:chgData name="A Z" userId="3191707edfd0c910" providerId="LiveId" clId="{0AB84CB4-04FB-4992-99CC-2971A91A8202}" dt="2021-02-20T06:55:45.537" v="16" actId="47"/>
        <pc:sldMkLst>
          <pc:docMk/>
          <pc:sldMk cId="2194798312" sldId="302"/>
        </pc:sldMkLst>
      </pc:sldChg>
      <pc:sldChg chg="del">
        <pc:chgData name="A Z" userId="3191707edfd0c910" providerId="LiveId" clId="{0AB84CB4-04FB-4992-99CC-2971A91A8202}" dt="2021-02-20T06:55:42.389" v="14" actId="47"/>
        <pc:sldMkLst>
          <pc:docMk/>
          <pc:sldMk cId="1572497525" sldId="477"/>
        </pc:sldMkLst>
      </pc:sldChg>
      <pc:sldChg chg="del">
        <pc:chgData name="A Z" userId="3191707edfd0c910" providerId="LiveId" clId="{0AB84CB4-04FB-4992-99CC-2971A91A8202}" dt="2021-02-20T06:55:36.528" v="1" actId="47"/>
        <pc:sldMkLst>
          <pc:docMk/>
          <pc:sldMk cId="3425948188" sldId="496"/>
        </pc:sldMkLst>
      </pc:sldChg>
      <pc:sldChg chg="del">
        <pc:chgData name="A Z" userId="3191707edfd0c910" providerId="LiveId" clId="{0AB84CB4-04FB-4992-99CC-2971A91A8202}" dt="2021-02-20T06:55:45.982" v="17" actId="47"/>
        <pc:sldMkLst>
          <pc:docMk/>
          <pc:sldMk cId="3740588837" sldId="509"/>
        </pc:sldMkLst>
      </pc:sldChg>
      <pc:sldChg chg="ord">
        <pc:chgData name="A Z" userId="3191707edfd0c910" providerId="LiveId" clId="{0AB84CB4-04FB-4992-99CC-2971A91A8202}" dt="2021-02-22T18:01:59.775" v="56"/>
        <pc:sldMkLst>
          <pc:docMk/>
          <pc:sldMk cId="0" sldId="611"/>
        </pc:sldMkLst>
      </pc:sldChg>
      <pc:sldChg chg="modSp mod">
        <pc:chgData name="A Z" userId="3191707edfd0c910" providerId="LiveId" clId="{0AB84CB4-04FB-4992-99CC-2971A91A8202}" dt="2021-02-22T18:44:49.527" v="180" actId="313"/>
        <pc:sldMkLst>
          <pc:docMk/>
          <pc:sldMk cId="0" sldId="760"/>
        </pc:sldMkLst>
        <pc:spChg chg="mod">
          <ac:chgData name="A Z" userId="3191707edfd0c910" providerId="LiveId" clId="{0AB84CB4-04FB-4992-99CC-2971A91A8202}" dt="2021-02-22T18:34:59.615" v="154" actId="1076"/>
          <ac:spMkLst>
            <pc:docMk/>
            <pc:sldMk cId="0" sldId="760"/>
            <ac:spMk id="6" creationId="{00000000-0000-0000-0000-000000000000}"/>
          </ac:spMkLst>
        </pc:spChg>
        <pc:spChg chg="mod">
          <ac:chgData name="A Z" userId="3191707edfd0c910" providerId="LiveId" clId="{0AB84CB4-04FB-4992-99CC-2971A91A8202}" dt="2021-02-22T18:44:49.527" v="180" actId="313"/>
          <ac:spMkLst>
            <pc:docMk/>
            <pc:sldMk cId="0" sldId="760"/>
            <ac:spMk id="1034275" creationId="{00000000-0000-0000-0000-000000000000}"/>
          </ac:spMkLst>
        </pc:spChg>
        <pc:graphicFrameChg chg="modGraphic">
          <ac:chgData name="A Z" userId="3191707edfd0c910" providerId="LiveId" clId="{0AB84CB4-04FB-4992-99CC-2971A91A8202}" dt="2021-02-22T18:42:05.143" v="159" actId="14734"/>
          <ac:graphicFrameMkLst>
            <pc:docMk/>
            <pc:sldMk cId="0" sldId="760"/>
            <ac:graphicFrameMk id="1034281" creationId="{00000000-0000-0000-0000-000000000000}"/>
          </ac:graphicFrameMkLst>
        </pc:graphicFrameChg>
      </pc:sldChg>
      <pc:sldChg chg="ord">
        <pc:chgData name="A Z" userId="3191707edfd0c910" providerId="LiveId" clId="{0AB84CB4-04FB-4992-99CC-2971A91A8202}" dt="2021-02-22T18:00:09.960" v="48"/>
        <pc:sldMkLst>
          <pc:docMk/>
          <pc:sldMk cId="21915935" sldId="791"/>
        </pc:sldMkLst>
      </pc:sldChg>
      <pc:sldChg chg="ord">
        <pc:chgData name="A Z" userId="3191707edfd0c910" providerId="LiveId" clId="{0AB84CB4-04FB-4992-99CC-2971A91A8202}" dt="2021-02-22T18:03:56.490" v="64"/>
        <pc:sldMkLst>
          <pc:docMk/>
          <pc:sldMk cId="2954705426" sldId="792"/>
        </pc:sldMkLst>
      </pc:sldChg>
      <pc:sldChg chg="modSp mod ord">
        <pc:chgData name="A Z" userId="3191707edfd0c910" providerId="LiveId" clId="{0AB84CB4-04FB-4992-99CC-2971A91A8202}" dt="2021-02-22T18:57:56.828" v="211" actId="1076"/>
        <pc:sldMkLst>
          <pc:docMk/>
          <pc:sldMk cId="2685924794" sldId="794"/>
        </pc:sldMkLst>
        <pc:spChg chg="mod">
          <ac:chgData name="A Z" userId="3191707edfd0c910" providerId="LiveId" clId="{0AB84CB4-04FB-4992-99CC-2971A91A8202}" dt="2021-02-22T18:57:56.828" v="211" actId="1076"/>
          <ac:spMkLst>
            <pc:docMk/>
            <pc:sldMk cId="2685924794" sldId="794"/>
            <ac:spMk id="382985" creationId="{00000000-0000-0000-0000-000000000000}"/>
          </ac:spMkLst>
        </pc:spChg>
        <pc:picChg chg="mod">
          <ac:chgData name="A Z" userId="3191707edfd0c910" providerId="LiveId" clId="{0AB84CB4-04FB-4992-99CC-2971A91A8202}" dt="2021-02-22T18:57:24.695" v="181" actId="14100"/>
          <ac:picMkLst>
            <pc:docMk/>
            <pc:sldMk cId="2685924794" sldId="794"/>
            <ac:picMk id="382980" creationId="{00000000-0000-0000-0000-000000000000}"/>
          </ac:picMkLst>
        </pc:picChg>
      </pc:sldChg>
      <pc:sldChg chg="del">
        <pc:chgData name="A Z" userId="3191707edfd0c910" providerId="LiveId" clId="{0AB84CB4-04FB-4992-99CC-2971A91A8202}" dt="2021-02-20T06:55:37.151" v="2" actId="47"/>
        <pc:sldMkLst>
          <pc:docMk/>
          <pc:sldMk cId="3748200325" sldId="795"/>
        </pc:sldMkLst>
      </pc:sldChg>
      <pc:sldChg chg="modSp add mod modTransition">
        <pc:chgData name="A Z" userId="3191707edfd0c910" providerId="LiveId" clId="{0AB84CB4-04FB-4992-99CC-2971A91A8202}" dt="2021-02-22T18:32:24.184" v="147" actId="207"/>
        <pc:sldMkLst>
          <pc:docMk/>
          <pc:sldMk cId="2204639478" sldId="796"/>
        </pc:sldMkLst>
        <pc:spChg chg="mod">
          <ac:chgData name="A Z" userId="3191707edfd0c910" providerId="LiveId" clId="{0AB84CB4-04FB-4992-99CC-2971A91A8202}" dt="2021-02-22T18:31:53.613" v="145" actId="113"/>
          <ac:spMkLst>
            <pc:docMk/>
            <pc:sldMk cId="2204639478" sldId="796"/>
            <ac:spMk id="2" creationId="{00000000-0000-0000-0000-000000000000}"/>
          </ac:spMkLst>
        </pc:spChg>
        <pc:spChg chg="mod">
          <ac:chgData name="A Z" userId="3191707edfd0c910" providerId="LiveId" clId="{0AB84CB4-04FB-4992-99CC-2971A91A8202}" dt="2021-02-22T18:31:26.836" v="142" actId="27636"/>
          <ac:spMkLst>
            <pc:docMk/>
            <pc:sldMk cId="2204639478" sldId="796"/>
            <ac:spMk id="242692" creationId="{00000000-0000-0000-0000-000000000000}"/>
          </ac:spMkLst>
        </pc:spChg>
        <pc:spChg chg="mod">
          <ac:chgData name="A Z" userId="3191707edfd0c910" providerId="LiveId" clId="{0AB84CB4-04FB-4992-99CC-2971A91A8202}" dt="2021-02-22T18:32:24.184" v="147" actId="207"/>
          <ac:spMkLst>
            <pc:docMk/>
            <pc:sldMk cId="2204639478" sldId="796"/>
            <ac:spMk id="242693" creationId="{00000000-0000-0000-0000-000000000000}"/>
          </ac:spMkLst>
        </pc:spChg>
        <pc:picChg chg="mod">
          <ac:chgData name="A Z" userId="3191707edfd0c910" providerId="LiveId" clId="{0AB84CB4-04FB-4992-99CC-2971A91A8202}" dt="2021-02-22T18:31:36.592" v="143" actId="14100"/>
          <ac:picMkLst>
            <pc:docMk/>
            <pc:sldMk cId="2204639478" sldId="796"/>
            <ac:picMk id="242691" creationId="{00000000-0000-0000-0000-000000000000}"/>
          </ac:picMkLst>
        </pc:picChg>
      </pc:sldChg>
      <pc:sldChg chg="ord">
        <pc:chgData name="A Z" userId="3191707edfd0c910" providerId="LiveId" clId="{0AB84CB4-04FB-4992-99CC-2971A91A8202}" dt="2021-02-22T18:06:54.922" v="66"/>
        <pc:sldMkLst>
          <pc:docMk/>
          <pc:sldMk cId="52085379" sldId="797"/>
        </pc:sldMkLst>
      </pc:sldChg>
      <pc:sldChg chg="del">
        <pc:chgData name="A Z" userId="3191707edfd0c910" providerId="LiveId" clId="{0AB84CB4-04FB-4992-99CC-2971A91A8202}" dt="2021-02-20T06:55:46.404" v="18" actId="47"/>
        <pc:sldMkLst>
          <pc:docMk/>
          <pc:sldMk cId="3262279457" sldId="798"/>
        </pc:sldMkLst>
      </pc:sldChg>
      <pc:sldChg chg="ord">
        <pc:chgData name="A Z" userId="3191707edfd0c910" providerId="LiveId" clId="{0AB84CB4-04FB-4992-99CC-2971A91A8202}" dt="2021-02-22T18:03:51.267" v="62"/>
        <pc:sldMkLst>
          <pc:docMk/>
          <pc:sldMk cId="1328064320" sldId="865"/>
        </pc:sldMkLst>
      </pc:sldChg>
      <pc:sldChg chg="modSp mod ord">
        <pc:chgData name="A Z" userId="3191707edfd0c910" providerId="LiveId" clId="{0AB84CB4-04FB-4992-99CC-2971A91A8202}" dt="2021-02-22T18:33:31.931" v="149"/>
        <pc:sldMkLst>
          <pc:docMk/>
          <pc:sldMk cId="500356479" sldId="924"/>
        </pc:sldMkLst>
        <pc:spChg chg="mod">
          <ac:chgData name="A Z" userId="3191707edfd0c910" providerId="LiveId" clId="{0AB84CB4-04FB-4992-99CC-2971A91A8202}" dt="2021-02-20T12:20:17.435" v="30" actId="14100"/>
          <ac:spMkLst>
            <pc:docMk/>
            <pc:sldMk cId="500356479" sldId="924"/>
            <ac:spMk id="7" creationId="{00000000-0000-0000-0000-000000000000}"/>
          </ac:spMkLst>
        </pc:spChg>
        <pc:spChg chg="mod">
          <ac:chgData name="A Z" userId="3191707edfd0c910" providerId="LiveId" clId="{0AB84CB4-04FB-4992-99CC-2971A91A8202}" dt="2021-02-20T06:59:19.275" v="26" actId="1076"/>
          <ac:spMkLst>
            <pc:docMk/>
            <pc:sldMk cId="500356479" sldId="924"/>
            <ac:spMk id="457732" creationId="{00000000-0000-0000-0000-000000000000}"/>
          </ac:spMkLst>
        </pc:spChg>
        <pc:picChg chg="mod">
          <ac:chgData name="A Z" userId="3191707edfd0c910" providerId="LiveId" clId="{0AB84CB4-04FB-4992-99CC-2971A91A8202}" dt="2021-02-20T06:59:14.819" v="25" actId="1076"/>
          <ac:picMkLst>
            <pc:docMk/>
            <pc:sldMk cId="500356479" sldId="924"/>
            <ac:picMk id="457730" creationId="{00000000-0000-0000-0000-000000000000}"/>
          </ac:picMkLst>
        </pc:picChg>
      </pc:sldChg>
      <pc:sldChg chg="del">
        <pc:chgData name="A Z" userId="3191707edfd0c910" providerId="LiveId" clId="{0AB84CB4-04FB-4992-99CC-2971A91A8202}" dt="2021-02-20T06:55:45.109" v="15" actId="47"/>
        <pc:sldMkLst>
          <pc:docMk/>
          <pc:sldMk cId="2906403042" sldId="926"/>
        </pc:sldMkLst>
      </pc:sldChg>
      <pc:sldChg chg="ord">
        <pc:chgData name="A Z" userId="3191707edfd0c910" providerId="LiveId" clId="{0AB84CB4-04FB-4992-99CC-2971A91A8202}" dt="2021-02-22T18:02:13.955" v="58"/>
        <pc:sldMkLst>
          <pc:docMk/>
          <pc:sldMk cId="686959315" sldId="927"/>
        </pc:sldMkLst>
      </pc:sldChg>
      <pc:sldChg chg="ord">
        <pc:chgData name="A Z" userId="3191707edfd0c910" providerId="LiveId" clId="{0AB84CB4-04FB-4992-99CC-2971A91A8202}" dt="2021-02-22T18:25:35.751" v="139"/>
        <pc:sldMkLst>
          <pc:docMk/>
          <pc:sldMk cId="3639506061" sldId="928"/>
        </pc:sldMkLst>
      </pc:sldChg>
      <pc:sldChg chg="del">
        <pc:chgData name="A Z" userId="3191707edfd0c910" providerId="LiveId" clId="{0AB84CB4-04FB-4992-99CC-2971A91A8202}" dt="2021-02-20T06:55:35.320" v="0" actId="47"/>
        <pc:sldMkLst>
          <pc:docMk/>
          <pc:sldMk cId="1483899112" sldId="929"/>
        </pc:sldMkLst>
      </pc:sldChg>
      <pc:sldChg chg="del">
        <pc:chgData name="A Z" userId="3191707edfd0c910" providerId="LiveId" clId="{0AB84CB4-04FB-4992-99CC-2971A91A8202}" dt="2021-02-20T06:55:39.285" v="6" actId="47"/>
        <pc:sldMkLst>
          <pc:docMk/>
          <pc:sldMk cId="544158388" sldId="930"/>
        </pc:sldMkLst>
      </pc:sldChg>
      <pc:sldChg chg="del">
        <pc:chgData name="A Z" userId="3191707edfd0c910" providerId="LiveId" clId="{0AB84CB4-04FB-4992-99CC-2971A91A8202}" dt="2021-02-20T06:55:38.294" v="4" actId="47"/>
        <pc:sldMkLst>
          <pc:docMk/>
          <pc:sldMk cId="883306540" sldId="931"/>
        </pc:sldMkLst>
      </pc:sldChg>
      <pc:sldChg chg="del">
        <pc:chgData name="A Z" userId="3191707edfd0c910" providerId="LiveId" clId="{0AB84CB4-04FB-4992-99CC-2971A91A8202}" dt="2021-02-20T06:55:42.005" v="13" actId="47"/>
        <pc:sldMkLst>
          <pc:docMk/>
          <pc:sldMk cId="900587381" sldId="932"/>
        </pc:sldMkLst>
      </pc:sldChg>
      <pc:sldChg chg="ord">
        <pc:chgData name="A Z" userId="3191707edfd0c910" providerId="LiveId" clId="{0AB84CB4-04FB-4992-99CC-2971A91A8202}" dt="2021-02-22T18:00:06.405" v="46"/>
        <pc:sldMkLst>
          <pc:docMk/>
          <pc:sldMk cId="398868701" sldId="933"/>
        </pc:sldMkLst>
      </pc:sldChg>
      <pc:sldChg chg="del">
        <pc:chgData name="A Z" userId="3191707edfd0c910" providerId="LiveId" clId="{0AB84CB4-04FB-4992-99CC-2971A91A8202}" dt="2021-02-20T06:55:37.919" v="3" actId="47"/>
        <pc:sldMkLst>
          <pc:docMk/>
          <pc:sldMk cId="2537936797" sldId="934"/>
        </pc:sldMkLst>
      </pc:sldChg>
      <pc:sldChg chg="del">
        <pc:chgData name="A Z" userId="3191707edfd0c910" providerId="LiveId" clId="{0AB84CB4-04FB-4992-99CC-2971A91A8202}" dt="2021-02-20T06:55:38.893" v="5" actId="47"/>
        <pc:sldMkLst>
          <pc:docMk/>
          <pc:sldMk cId="1982012274" sldId="935"/>
        </pc:sldMkLst>
      </pc:sldChg>
      <pc:sldChg chg="del">
        <pc:chgData name="A Z" userId="3191707edfd0c910" providerId="LiveId" clId="{0AB84CB4-04FB-4992-99CC-2971A91A8202}" dt="2021-02-20T06:55:46.768" v="19" actId="47"/>
        <pc:sldMkLst>
          <pc:docMk/>
          <pc:sldMk cId="2931477763" sldId="936"/>
        </pc:sldMkLst>
      </pc:sldChg>
      <pc:sldChg chg="modSp mod">
        <pc:chgData name="A Z" userId="3191707edfd0c910" providerId="LiveId" clId="{0AB84CB4-04FB-4992-99CC-2971A91A8202}" dt="2021-02-22T06:41:46" v="36" actId="1036"/>
        <pc:sldMkLst>
          <pc:docMk/>
          <pc:sldMk cId="1752637510" sldId="937"/>
        </pc:sldMkLst>
        <pc:spChg chg="mod">
          <ac:chgData name="A Z" userId="3191707edfd0c910" providerId="LiveId" clId="{0AB84CB4-04FB-4992-99CC-2971A91A8202}" dt="2021-02-22T06:41:19.021" v="33" actId="1076"/>
          <ac:spMkLst>
            <pc:docMk/>
            <pc:sldMk cId="1752637510" sldId="937"/>
            <ac:spMk id="2" creationId="{FC499AD7-37E5-49DF-9305-D9AB47CE9F8B}"/>
          </ac:spMkLst>
        </pc:spChg>
        <pc:picChg chg="mod">
          <ac:chgData name="A Z" userId="3191707edfd0c910" providerId="LiveId" clId="{0AB84CB4-04FB-4992-99CC-2971A91A8202}" dt="2021-02-22T06:41:46" v="36" actId="1036"/>
          <ac:picMkLst>
            <pc:docMk/>
            <pc:sldMk cId="1752637510" sldId="937"/>
            <ac:picMk id="3" creationId="{7F04C862-F9E3-4109-860F-7C51C9B94EEF}"/>
          </ac:picMkLst>
        </pc:picChg>
      </pc:sldChg>
      <pc:sldChg chg="delSp modSp mod ord">
        <pc:chgData name="A Z" userId="3191707edfd0c910" providerId="LiveId" clId="{0AB84CB4-04FB-4992-99CC-2971A91A8202}" dt="2021-02-22T18:22:19.879" v="137" actId="478"/>
        <pc:sldMkLst>
          <pc:docMk/>
          <pc:sldMk cId="1763324303" sldId="938"/>
        </pc:sldMkLst>
        <pc:spChg chg="del">
          <ac:chgData name="A Z" userId="3191707edfd0c910" providerId="LiveId" clId="{0AB84CB4-04FB-4992-99CC-2971A91A8202}" dt="2021-02-22T18:22:19.879" v="137" actId="478"/>
          <ac:spMkLst>
            <pc:docMk/>
            <pc:sldMk cId="1763324303" sldId="938"/>
            <ac:spMk id="2" creationId="{3EE0A0BA-23EE-4C0D-98E1-0631AEBBDC30}"/>
          </ac:spMkLst>
        </pc:spChg>
        <pc:picChg chg="mod">
          <ac:chgData name="A Z" userId="3191707edfd0c910" providerId="LiveId" clId="{0AB84CB4-04FB-4992-99CC-2971A91A8202}" dt="2021-02-22T18:22:15.590" v="136" actId="14100"/>
          <ac:picMkLst>
            <pc:docMk/>
            <pc:sldMk cId="1763324303" sldId="938"/>
            <ac:picMk id="3" creationId="{E9222DFF-1751-487B-8B47-BDE821D27BAB}"/>
          </ac:picMkLst>
        </pc:picChg>
      </pc:sldChg>
      <pc:sldChg chg="del">
        <pc:chgData name="A Z" userId="3191707edfd0c910" providerId="LiveId" clId="{0AB84CB4-04FB-4992-99CC-2971A91A8202}" dt="2021-02-20T06:55:49.018" v="20" actId="47"/>
        <pc:sldMkLst>
          <pc:docMk/>
          <pc:sldMk cId="2992726707" sldId="939"/>
        </pc:sldMkLst>
      </pc:sldChg>
      <pc:sldChg chg="add del">
        <pc:chgData name="A Z" userId="3191707edfd0c910" providerId="LiveId" clId="{0AB84CB4-04FB-4992-99CC-2971A91A8202}" dt="2021-02-22T18:20:46.453" v="134" actId="2696"/>
        <pc:sldMkLst>
          <pc:docMk/>
          <pc:sldMk cId="410469216" sldId="940"/>
        </pc:sldMkLst>
      </pc:sldChg>
      <pc:sldChg chg="del">
        <pc:chgData name="A Z" userId="3191707edfd0c910" providerId="LiveId" clId="{0AB84CB4-04FB-4992-99CC-2971A91A8202}" dt="2021-02-22T17:59:08.972" v="39" actId="2696"/>
        <pc:sldMkLst>
          <pc:docMk/>
          <pc:sldMk cId="1545640896" sldId="940"/>
        </pc:sldMkLst>
      </pc:sldChg>
      <pc:sldChg chg="del">
        <pc:chgData name="A Z" userId="3191707edfd0c910" providerId="LiveId" clId="{0AB84CB4-04FB-4992-99CC-2971A91A8202}" dt="2021-02-20T06:55:39.653" v="7" actId="47"/>
        <pc:sldMkLst>
          <pc:docMk/>
          <pc:sldMk cId="1969373947" sldId="941"/>
        </pc:sldMkLst>
      </pc:sldChg>
      <pc:sldChg chg="modSp mod">
        <pc:chgData name="A Z" userId="3191707edfd0c910" providerId="LiveId" clId="{0AB84CB4-04FB-4992-99CC-2971A91A8202}" dt="2021-02-22T19:00:27.726" v="212" actId="207"/>
        <pc:sldMkLst>
          <pc:docMk/>
          <pc:sldMk cId="243830594" sldId="945"/>
        </pc:sldMkLst>
        <pc:spChg chg="mod">
          <ac:chgData name="A Z" userId="3191707edfd0c910" providerId="LiveId" clId="{0AB84CB4-04FB-4992-99CC-2971A91A8202}" dt="2021-02-22T19:00:27.726" v="212" actId="207"/>
          <ac:spMkLst>
            <pc:docMk/>
            <pc:sldMk cId="243830594" sldId="945"/>
            <ac:spMk id="585731" creationId="{A0DD6B16-22C0-4CBB-9FA1-8CFF793E07BB}"/>
          </ac:spMkLst>
        </pc:spChg>
      </pc:sldChg>
      <pc:sldChg chg="ord">
        <pc:chgData name="A Z" userId="3191707edfd0c910" providerId="LiveId" clId="{0AB84CB4-04FB-4992-99CC-2971A91A8202}" dt="2021-02-22T18:01:39.182" v="52"/>
        <pc:sldMkLst>
          <pc:docMk/>
          <pc:sldMk cId="1770164184" sldId="946"/>
        </pc:sldMkLst>
      </pc:sldChg>
      <pc:sldChg chg="del">
        <pc:chgData name="A Z" userId="3191707edfd0c910" providerId="LiveId" clId="{0AB84CB4-04FB-4992-99CC-2971A91A8202}" dt="2021-02-22T18:20:40.717" v="133" actId="2696"/>
        <pc:sldMkLst>
          <pc:docMk/>
          <pc:sldMk cId="4125967043" sldId="950"/>
        </pc:sldMkLst>
      </pc:sldChg>
      <pc:sldChg chg="del">
        <pc:chgData name="A Z" userId="3191707edfd0c910" providerId="LiveId" clId="{0AB84CB4-04FB-4992-99CC-2971A91A8202}" dt="2021-02-21T05:18:38.992" v="31" actId="2696"/>
        <pc:sldMkLst>
          <pc:docMk/>
          <pc:sldMk cId="326273408" sldId="951"/>
        </pc:sldMkLst>
      </pc:sldChg>
      <pc:sldChg chg="addSp delSp modSp add mod">
        <pc:chgData name="A Z" userId="3191707edfd0c910" providerId="LiveId" clId="{0AB84CB4-04FB-4992-99CC-2971A91A8202}" dt="2021-02-22T18:19:53.944" v="132" actId="478"/>
        <pc:sldMkLst>
          <pc:docMk/>
          <pc:sldMk cId="3045496779" sldId="951"/>
        </pc:sldMkLst>
        <pc:spChg chg="del mod">
          <ac:chgData name="A Z" userId="3191707edfd0c910" providerId="LiveId" clId="{0AB84CB4-04FB-4992-99CC-2971A91A8202}" dt="2021-02-22T18:19:53.944" v="132" actId="478"/>
          <ac:spMkLst>
            <pc:docMk/>
            <pc:sldMk cId="3045496779" sldId="951"/>
            <ac:spMk id="2" creationId="{EC541314-33DA-43AE-BCAB-7EE426E513DE}"/>
          </ac:spMkLst>
        </pc:spChg>
        <pc:spChg chg="add del mod">
          <ac:chgData name="A Z" userId="3191707edfd0c910" providerId="LiveId" clId="{0AB84CB4-04FB-4992-99CC-2971A91A8202}" dt="2021-02-22T18:12:10.507" v="70" actId="21"/>
          <ac:spMkLst>
            <pc:docMk/>
            <pc:sldMk cId="3045496779" sldId="951"/>
            <ac:spMk id="4" creationId="{412C0742-F30A-43EE-AC36-9120FF9AED7A}"/>
          </ac:spMkLst>
        </pc:spChg>
        <pc:spChg chg="add del mod">
          <ac:chgData name="A Z" userId="3191707edfd0c910" providerId="LiveId" clId="{0AB84CB4-04FB-4992-99CC-2971A91A8202}" dt="2021-02-22T18:12:33.353" v="75"/>
          <ac:spMkLst>
            <pc:docMk/>
            <pc:sldMk cId="3045496779" sldId="951"/>
            <ac:spMk id="5" creationId="{D9CC1BE6-E6B8-4F07-B5BB-40BD81EC96C1}"/>
          </ac:spMkLst>
        </pc:spChg>
        <pc:spChg chg="add del mod">
          <ac:chgData name="A Z" userId="3191707edfd0c910" providerId="LiveId" clId="{0AB84CB4-04FB-4992-99CC-2971A91A8202}" dt="2021-02-22T18:12:33.339" v="73" actId="478"/>
          <ac:spMkLst>
            <pc:docMk/>
            <pc:sldMk cId="3045496779" sldId="951"/>
            <ac:spMk id="6" creationId="{1C814040-2779-47BA-AA8D-18A2D5F0A26A}"/>
          </ac:spMkLst>
        </pc:spChg>
        <pc:spChg chg="add del mod">
          <ac:chgData name="A Z" userId="3191707edfd0c910" providerId="LiveId" clId="{0AB84CB4-04FB-4992-99CC-2971A91A8202}" dt="2021-02-22T18:12:40.769" v="77" actId="478"/>
          <ac:spMkLst>
            <pc:docMk/>
            <pc:sldMk cId="3045496779" sldId="951"/>
            <ac:spMk id="7" creationId="{B947B30A-1E38-4240-B3F3-DEAA0603A5E0}"/>
          </ac:spMkLst>
        </pc:spChg>
        <pc:spChg chg="add del mod">
          <ac:chgData name="A Z" userId="3191707edfd0c910" providerId="LiveId" clId="{0AB84CB4-04FB-4992-99CC-2971A91A8202}" dt="2021-02-22T18:13:28.432" v="80" actId="478"/>
          <ac:spMkLst>
            <pc:docMk/>
            <pc:sldMk cId="3045496779" sldId="951"/>
            <ac:spMk id="8" creationId="{60F6E8A0-767E-401A-BC9C-C6EEB1C11427}"/>
          </ac:spMkLst>
        </pc:spChg>
        <pc:spChg chg="add mod">
          <ac:chgData name="A Z" userId="3191707edfd0c910" providerId="LiveId" clId="{0AB84CB4-04FB-4992-99CC-2971A91A8202}" dt="2021-02-22T18:19:27.551" v="129" actId="14100"/>
          <ac:spMkLst>
            <pc:docMk/>
            <pc:sldMk cId="3045496779" sldId="951"/>
            <ac:spMk id="9" creationId="{4C6FA0A1-7AFF-4EF6-BACD-45701BA60356}"/>
          </ac:spMkLst>
        </pc:spChg>
        <pc:picChg chg="mod">
          <ac:chgData name="A Z" userId="3191707edfd0c910" providerId="LiveId" clId="{0AB84CB4-04FB-4992-99CC-2971A91A8202}" dt="2021-02-22T18:19:44.813" v="130" actId="14100"/>
          <ac:picMkLst>
            <pc:docMk/>
            <pc:sldMk cId="3045496779" sldId="951"/>
            <ac:picMk id="3" creationId="{C421C5CE-F212-4C69-BECF-94A2E75223E5}"/>
          </ac:picMkLst>
        </pc:picChg>
      </pc:sldChg>
      <pc:sldMasterChg chg="del delSldLayout">
        <pc:chgData name="A Z" userId="3191707edfd0c910" providerId="LiveId" clId="{0AB84CB4-04FB-4992-99CC-2971A91A8202}" dt="2021-02-20T06:55:40.042" v="8" actId="47"/>
        <pc:sldMasterMkLst>
          <pc:docMk/>
          <pc:sldMasterMk cId="2094962342" sldId="2147483660"/>
        </pc:sldMasterMkLst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1306905142" sldId="2147483661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3181502292" sldId="2147483662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813182121" sldId="2147483663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2429340405" sldId="2147483664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1588783505" sldId="2147483665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3072964412" sldId="2147483666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3264214390" sldId="2147483667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2683291231" sldId="2147483668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769657579" sldId="2147483669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3315106278" sldId="2147483670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3664379009" sldId="2147483671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3612300792" sldId="2147483672"/>
          </pc:sldLayoutMkLst>
        </pc:sldLayoutChg>
        <pc:sldLayoutChg chg="del">
          <pc:chgData name="A Z" userId="3191707edfd0c910" providerId="LiveId" clId="{0AB84CB4-04FB-4992-99CC-2971A91A8202}" dt="2021-02-20T06:55:40.042" v="8" actId="47"/>
          <pc:sldLayoutMkLst>
            <pc:docMk/>
            <pc:sldMasterMk cId="2094962342" sldId="2147483660"/>
            <pc:sldLayoutMk cId="3702688379" sldId="2147483673"/>
          </pc:sldLayoutMkLst>
        </pc:sldLayoutChg>
      </pc:sldMasterChg>
      <pc:sldMasterChg chg="del delSldLayout">
        <pc:chgData name="A Z" userId="3191707edfd0c910" providerId="LiveId" clId="{0AB84CB4-04FB-4992-99CC-2971A91A8202}" dt="2021-02-20T06:55:41.647" v="12" actId="47"/>
        <pc:sldMasterMkLst>
          <pc:docMk/>
          <pc:sldMasterMk cId="632678563" sldId="2147483674"/>
        </pc:sldMasterMkLst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2020332604" sldId="2147483675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1110795347" sldId="2147483676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700744847" sldId="2147483677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188936238" sldId="2147483678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4219344898" sldId="2147483679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3666519673" sldId="2147483680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978936483" sldId="2147483681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4187620213" sldId="2147483682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951550376" sldId="2147483683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2271223419" sldId="2147483684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3088156340" sldId="2147483685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4245736919" sldId="2147483686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1313899398" sldId="2147483687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3131929797" sldId="2147483688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2783586085" sldId="2147483689"/>
          </pc:sldLayoutMkLst>
        </pc:sldLayoutChg>
        <pc:sldLayoutChg chg="del">
          <pc:chgData name="A Z" userId="3191707edfd0c910" providerId="LiveId" clId="{0AB84CB4-04FB-4992-99CC-2971A91A8202}" dt="2021-02-20T06:55:41.647" v="12" actId="47"/>
          <pc:sldLayoutMkLst>
            <pc:docMk/>
            <pc:sldMasterMk cId="632678563" sldId="2147483674"/>
            <pc:sldLayoutMk cId="2499360787" sldId="2147483690"/>
          </pc:sldLayoutMkLst>
        </pc:sldLayoutChg>
        <pc:sldLayoutChg chg="del">
          <pc:chgData name="A Z" userId="3191707edfd0c910" providerId="LiveId" clId="{0AB84CB4-04FB-4992-99CC-2971A91A8202}" dt="2021-02-20T06:55:41.185" v="11" actId="47"/>
          <pc:sldLayoutMkLst>
            <pc:docMk/>
            <pc:sldMasterMk cId="632678563" sldId="2147483674"/>
            <pc:sldLayoutMk cId="668341227" sldId="2147483804"/>
          </pc:sldLayoutMkLst>
        </pc:sldLayoutChg>
      </pc:sldMasterChg>
      <pc:sldMasterChg chg="del delSldLayout">
        <pc:chgData name="A Z" userId="3191707edfd0c910" providerId="LiveId" clId="{0AB84CB4-04FB-4992-99CC-2971A91A8202}" dt="2021-02-20T06:55:45.982" v="17" actId="47"/>
        <pc:sldMasterMkLst>
          <pc:docMk/>
          <pc:sldMasterMk cId="1154849223" sldId="2147483733"/>
        </pc:sldMasterMkLst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3520305896" sldId="2147483734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1468215576" sldId="2147483735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2775000021" sldId="2147483736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3764091820" sldId="2147483737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4028627998" sldId="2147483738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2887853273" sldId="2147483739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4094033583" sldId="2147483740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1036478740" sldId="2147483741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413808961" sldId="2147483742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2839040238" sldId="2147483743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3976487108" sldId="2147483744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1314209199" sldId="2147483745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916482755" sldId="2147483746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1311759011" sldId="2147483747"/>
          </pc:sldLayoutMkLst>
        </pc:sldLayoutChg>
        <pc:sldLayoutChg chg="del">
          <pc:chgData name="A Z" userId="3191707edfd0c910" providerId="LiveId" clId="{0AB84CB4-04FB-4992-99CC-2971A91A8202}" dt="2021-02-20T06:55:45.982" v="17" actId="47"/>
          <pc:sldLayoutMkLst>
            <pc:docMk/>
            <pc:sldMasterMk cId="1154849223" sldId="2147483733"/>
            <pc:sldLayoutMk cId="1333665509" sldId="214748374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4DB63-D6A8-4A0D-B756-227EB68D5EE8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3E601-C0FE-46E7-B328-2F01E3C47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9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1950" y="715963"/>
            <a:ext cx="6354763" cy="3575050"/>
          </a:xfrm>
          <a:ln/>
        </p:spPr>
      </p:sp>
      <p:sp>
        <p:nvSpPr>
          <p:cNvPr id="105881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330" tIns="47165" rIns="94330" bIns="47165"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58820" name="Slide Number Placeholder 3"/>
          <p:cNvSpPr txBox="1">
            <a:spLocks noGrp="1"/>
          </p:cNvSpPr>
          <p:nvPr/>
        </p:nvSpPr>
        <p:spPr bwMode="auto">
          <a:xfrm>
            <a:off x="4008706" y="9058122"/>
            <a:ext cx="3066733" cy="47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330" tIns="47165" rIns="94330" bIns="47165" anchor="b"/>
          <a:lstStyle>
            <a:lvl1pPr eaLnBrk="0" hangingPunct="0">
              <a:spcBef>
                <a:spcPct val="30000"/>
              </a:spcBef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990749-3386-4442-BB0F-CE9A387F36D4}" type="slidenum">
              <a:rPr lang="en-US" altLang="en-US">
                <a:solidFill>
                  <a:srgbClr val="A50021"/>
                </a:solidFill>
                <a:cs typeface="Tahoma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A50021"/>
              </a:solidFill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53326" indent="-2898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9467" indent="-2309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22927" indent="-2309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88023" indent="-2309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9671" indent="-2309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31318" indent="-2309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02966" indent="-2309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74613" indent="-2309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C14397-5CDD-4413-92F9-2635AB714F2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1712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3538" y="715963"/>
            <a:ext cx="6353175" cy="3575050"/>
          </a:xfrm>
          <a:ln/>
        </p:spPr>
      </p:sp>
      <p:sp>
        <p:nvSpPr>
          <p:cNvPr id="51712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923" tIns="46962" rIns="93923" bIns="46962"/>
          <a:lstStyle/>
          <a:p>
            <a:pPr eaLnBrk="1" hangingPunct="1"/>
            <a:endParaRPr lang="en-US" altLang="en-US"/>
          </a:p>
        </p:txBody>
      </p:sp>
      <p:sp>
        <p:nvSpPr>
          <p:cNvPr id="517125" name="Slide Number Placeholder 3"/>
          <p:cNvSpPr txBox="1">
            <a:spLocks noGrp="1"/>
          </p:cNvSpPr>
          <p:nvPr/>
        </p:nvSpPr>
        <p:spPr bwMode="auto">
          <a:xfrm>
            <a:off x="4008706" y="9058324"/>
            <a:ext cx="3066733" cy="477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23" tIns="46962" rIns="93923" bIns="46962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52475" indent="-290513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7288" indent="-231775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19250" indent="-231775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82800" indent="-231775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40000" indent="-231775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7200" indent="-231775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4400" indent="-231775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11600" indent="-231775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25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E290FD-AECE-44C0-B371-63108FF1779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pPr marL="0" marR="0" lvl="0" indent="0" algn="r" defTabSz="9255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71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F40FF91E-16F3-4D1E-91CB-BF21103839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1B3691C4-F5B0-4EA5-90CF-5B50E7596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4B220649-0909-483C-93B0-3AC11C783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E25872-BB9F-46D5-BB29-B397CB041AF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75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D3AA35-8849-4227-83DB-5B7632FBD9D2}" type="slidenum">
              <a:rPr lang="en-US" altLang="en-US">
                <a:solidFill>
                  <a:prstClr val="black"/>
                </a:solidFill>
              </a:rPr>
              <a:pPr/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06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6179" name="Notes Placeholder 2"/>
          <p:cNvSpPr>
            <a:spLocks noGrp="1"/>
          </p:cNvSpPr>
          <p:nvPr>
            <p:ph type="body" idx="1"/>
          </p:nvPr>
        </p:nvSpPr>
        <p:spPr>
          <a:xfrm>
            <a:off x="943395" y="4447502"/>
            <a:ext cx="5190286" cy="4212659"/>
          </a:xfrm>
        </p:spPr>
        <p:txBody>
          <a:bodyPr lIns="93933" tIns="46967" rIns="93933" bIns="46967"/>
          <a:lstStyle/>
          <a:p>
            <a:endParaRPr lang="en-US" altLang="en-US"/>
          </a:p>
        </p:txBody>
      </p:sp>
      <p:sp>
        <p:nvSpPr>
          <p:cNvPr id="306180" name="Slide Number Placeholder 3"/>
          <p:cNvSpPr txBox="1">
            <a:spLocks noGrp="1"/>
          </p:cNvSpPr>
          <p:nvPr/>
        </p:nvSpPr>
        <p:spPr bwMode="auto">
          <a:xfrm>
            <a:off x="4011044" y="8895003"/>
            <a:ext cx="3066032" cy="46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33" tIns="46967" rIns="93933" bIns="46967" anchor="b"/>
          <a:lstStyle>
            <a:lvl1pPr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52475" indent="-290513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7288" indent="-231775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19250" indent="-231775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82800" indent="-231775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400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72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44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116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4B7D8BD9-364A-47AC-8736-18DC70783C52}" type="slidenum">
              <a:rPr lang="en-US" altLang="en-US" sz="1200">
                <a:solidFill>
                  <a:prstClr val="black"/>
                </a:solidFill>
                <a:latin typeface="Tahoma" pitchFamily="34" charset="0"/>
              </a:rPr>
              <a:pPr algn="r"/>
              <a:t>18</a:t>
            </a:fld>
            <a:endParaRPr lang="en-US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65BE1D-228A-4FE5-BE9C-271487D13055}" type="slidenum">
              <a:rPr lang="en-US" altLang="en-US">
                <a:solidFill>
                  <a:prstClr val="black"/>
                </a:solidFill>
              </a:rPr>
              <a:pPr/>
              <a:t>20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43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Notes Placeholder 2"/>
          <p:cNvSpPr>
            <a:spLocks noGrp="1"/>
          </p:cNvSpPr>
          <p:nvPr>
            <p:ph type="body" idx="1"/>
          </p:nvPr>
        </p:nvSpPr>
        <p:spPr>
          <a:xfrm>
            <a:off x="943395" y="4447502"/>
            <a:ext cx="5190286" cy="4212659"/>
          </a:xfrm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3933" tIns="46967" rIns="93933" bIns="46967"/>
          <a:lstStyle/>
          <a:p>
            <a:endParaRPr lang="en-US" altLang="en-US"/>
          </a:p>
        </p:txBody>
      </p:sp>
      <p:sp>
        <p:nvSpPr>
          <p:cNvPr id="243716" name="Slide Number Placeholder 3"/>
          <p:cNvSpPr txBox="1">
            <a:spLocks noGrp="1"/>
          </p:cNvSpPr>
          <p:nvPr/>
        </p:nvSpPr>
        <p:spPr bwMode="auto">
          <a:xfrm>
            <a:off x="4011044" y="8895003"/>
            <a:ext cx="3066032" cy="46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33" tIns="46967" rIns="93933" bIns="46967" anchor="b"/>
          <a:lstStyle>
            <a:lvl1pPr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52475" indent="-290513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7288" indent="-231775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19250" indent="-231775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82800" indent="-231775" defTabSz="9255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400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72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44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11600" indent="-231775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8C6DA792-E031-4209-BF3E-16BE32E3E3AB}" type="slidenum">
              <a:rPr lang="en-US" altLang="en-US" sz="1200">
                <a:solidFill>
                  <a:prstClr val="black"/>
                </a:solidFill>
                <a:latin typeface="Tahoma" pitchFamily="34" charset="0"/>
              </a:rPr>
              <a:pPr algn="r"/>
              <a:t>20</a:t>
            </a:fld>
            <a:endParaRPr lang="en-US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90" name="Rectangle 7"/>
          <p:cNvSpPr txBox="1">
            <a:spLocks noGrp="1" noChangeArrowheads="1"/>
          </p:cNvSpPr>
          <p:nvPr/>
        </p:nvSpPr>
        <p:spPr bwMode="auto">
          <a:xfrm>
            <a:off x="4008705" y="8893121"/>
            <a:ext cx="3066733" cy="468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11" tIns="46405" rIns="92811" bIns="46405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0C456FD9-F286-4CE1-9AE2-CB5DBFFCFEEF}" type="slidenum">
              <a:rPr lang="en-US" altLang="en-US" sz="1200"/>
              <a:pPr algn="r" eaLnBrk="1" hangingPunct="1"/>
              <a:t>27</a:t>
            </a:fld>
            <a:endParaRPr lang="en-US" altLang="en-US" sz="1200"/>
          </a:p>
        </p:txBody>
      </p:sp>
      <p:sp>
        <p:nvSpPr>
          <p:cNvPr id="10362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00150" y="703263"/>
            <a:ext cx="4679950" cy="3509962"/>
          </a:xfrm>
          <a:ln/>
        </p:spPr>
      </p:sp>
      <p:sp>
        <p:nvSpPr>
          <p:cNvPr id="103629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915" tIns="46957" rIns="93915" bIns="46957"/>
          <a:lstStyle/>
          <a:p>
            <a:pPr eaLnBrk="1" hangingPunct="1"/>
            <a:endParaRPr lang="en-US" altLang="en-US"/>
          </a:p>
        </p:txBody>
      </p:sp>
      <p:sp>
        <p:nvSpPr>
          <p:cNvPr id="1036293" name="Slide Number Placeholder 3"/>
          <p:cNvSpPr txBox="1">
            <a:spLocks noGrp="1"/>
          </p:cNvSpPr>
          <p:nvPr/>
        </p:nvSpPr>
        <p:spPr bwMode="auto">
          <a:xfrm>
            <a:off x="4008705" y="8893121"/>
            <a:ext cx="3066733" cy="468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15" tIns="46957" rIns="93915" bIns="46957" anchor="b"/>
          <a:lstStyle>
            <a:lvl1pPr defTabSz="9255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255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343998C7-4F19-4EE0-9960-F5A3E24AF5B9}" type="slidenum">
              <a:rPr lang="en-US" altLang="en-US" sz="1200">
                <a:latin typeface="Times New Roman" pitchFamily="18" charset="0"/>
              </a:rPr>
              <a:pPr algn="r" eaLnBrk="1" hangingPunct="1"/>
              <a:t>27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NLppt_BG_Title_NewDOElogo_OffSc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457200"/>
            <a:ext cx="8229600" cy="1600200"/>
          </a:xfrm>
        </p:spPr>
        <p:txBody>
          <a:bodyPr anchor="b"/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286000"/>
            <a:ext cx="8229600" cy="990600"/>
          </a:xfrm>
        </p:spPr>
        <p:txBody>
          <a:bodyPr/>
          <a:lstStyle>
            <a:lvl1pPr marL="0" indent="0" algn="r">
              <a:buFont typeface="Wingdings" pitchFamily="-112" charset="2"/>
              <a:buNone/>
              <a:defRPr sz="19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58937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DF2699-DB8F-4B42-8802-1EAA02A8C1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E.C. Aschenauer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3DDECC-D9D7-44FB-A685-97B1A990C8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RHIC Retreat 2015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2110A8-023D-415D-80EF-B3A79C97B1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fld id="{34AFF62A-90F6-46A9-BA0B-06AE18DAB2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12416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B7C922-C337-45B1-A64D-420E1441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E.C. Aschenauer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F5525B-DC35-4FAA-A4BA-784CDBF62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RHIC Retreat 2015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23EED6-0A42-4D80-A6D9-A182DB3F0B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fld id="{9EF4CBE7-D75E-44E2-89BD-C9187886E7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566170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685800"/>
            <a:ext cx="5994400" cy="5562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85800"/>
            <a:ext cx="5994400" cy="5562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F897FC-A874-4710-8D40-C59E0027A3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E.C. Aschenauer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E7BBE-872B-448C-9CDA-836C6D6534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RHIC Retreat 2015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F5FED-E03D-4F9F-86E1-C60CD2422B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fld id="{5B24A4DE-51F6-4505-B337-E4DE8D61DC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612517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AFB1148-1C9F-48A6-89DE-8CAFB5091F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fld id="{A01B5F55-B127-4537-82C6-A94EF10897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43792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4D04CF69-5878-418F-9256-C7E9CCBF1F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fld id="{58EBAF10-F6EF-4570-8256-3843F1B2D2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095630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8E2DA-2D78-430A-983C-7FF76F08EC2C}" type="slidenum">
              <a:rPr lang="en-US" altLang="en-US" b="1" smtClean="0"/>
              <a:pPr/>
              <a:t>‹#›</a:t>
            </a:fld>
            <a:endParaRPr lang="en-US" altLang="en-US" b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E.C. Aschenauer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RHIC Retreat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0908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E18B01-081B-4582-AC12-37C0096DB5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E.C. Aschenauer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0E952F-6BDE-48BA-BEB2-787E40BBA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pPr>
              <a:defRPr/>
            </a:pPr>
            <a:r>
              <a:rPr lang="en-US"/>
              <a:t>RHIC Retreat 2015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256A72-D09D-4D55-ACAC-72E3A14B59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effectLst/>
              </a:defRPr>
            </a:lvl1pPr>
          </a:lstStyle>
          <a:p>
            <a:fld id="{711E3FA0-5D97-4581-9958-D558E76B4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32488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7" y="987611"/>
            <a:ext cx="11118573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827" y="3467286"/>
            <a:ext cx="11118573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0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91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573" y="1709740"/>
            <a:ext cx="1113182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73" y="4589465"/>
            <a:ext cx="11131827" cy="123486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81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079" y="1825625"/>
            <a:ext cx="5486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486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35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9" y="365127"/>
            <a:ext cx="1087830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079" y="1681163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79" y="2505075"/>
            <a:ext cx="54864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4864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59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42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15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27" y="457200"/>
            <a:ext cx="430819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987427"/>
            <a:ext cx="63992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827" y="2057400"/>
            <a:ext cx="43081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13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987427"/>
            <a:ext cx="6399212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63827" y="457200"/>
            <a:ext cx="430819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827" y="2057400"/>
            <a:ext cx="43081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1125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45504"/>
            <a:ext cx="10972800" cy="39206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11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857500" cy="52849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365125"/>
            <a:ext cx="7962900" cy="52849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81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58942D-1034-42ED-8B95-A92B925110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BB1AD7-2ACC-4FDA-A60C-7B34BFDD69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3B04E-19BA-4A50-8997-4CFE8CCE5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9A13E5-B239-400D-BE3B-CD1B1D0A6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658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4088A8-6B60-4F77-8A19-BF78D33403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09EFFB-EFA6-4BB6-A819-3669E63CF1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B22E71-212E-4E62-8E1E-08E8634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4B08EE-6BCC-43DE-A53F-FE63670CBD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656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51642-51CE-4ECE-8C41-D6059BED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465C2-90A2-4504-8015-3AD229D6989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6A5CB134-6306-48C0-A9E7-17E135550C0D}"/>
              </a:ext>
            </a:extLst>
          </p:cNvPr>
          <p:cNvSpPr>
            <a:spLocks noGrp="1"/>
          </p:cNvSpPr>
          <p:nvPr>
            <p:ph type="ch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F86D1-03A1-4DDA-AF4C-A866211FB5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C8A2E-74B3-4BB1-9703-76B85C395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C20307-897C-4137-9417-D5671476B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2437E0B-A785-48F5-B95B-E3C1128600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638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B9DF-0FAD-4092-8E8F-463EFE1BD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3C9CA-6D2B-40E9-B1A5-1782FDCFD41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FA70D329-DC66-43D9-B588-1AB9EDC1DB3D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765CD-F519-4E3B-883A-F7A189AD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E9AF1-D82F-48CF-8839-CEF58307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55A9E-854A-49D2-B983-D0FA3AE5D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E255726-BF16-45C4-B543-DA91DEC09C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9353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DFF9FE-5FB9-4009-99AC-9C8BFF355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79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4.jp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8" descr="REVBG_Slide4_Blue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4"/>
            <a:ext cx="12194117" cy="685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>
            <a:extLst>
              <a:ext uri="{FF2B5EF4-FFF2-40B4-BE49-F238E27FC236}">
                <a16:creationId xmlns:a16="http://schemas.microsoft.com/office/drawing/2014/main" id="{29ED84E5-0BAC-4741-BA30-C2DF9F02982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7517" y="6489700"/>
            <a:ext cx="812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Comic Sans MS" pitchFamily="66" charset="0"/>
              </a:defRPr>
            </a:lvl1pPr>
          </a:lstStyle>
          <a:p>
            <a:fld id="{B7C8E2DA-2D78-430A-983C-7FF76F08EC2C}" type="slidenum">
              <a:rPr lang="en-US" altLang="en-US" b="1" smtClean="0"/>
              <a:pPr/>
              <a:t>‹#›</a:t>
            </a:fld>
            <a:endParaRPr lang="en-US" altLang="en-US" b="1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71D9BF-9CC7-4FB8-A412-6E8F1FB4ED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793817" y="6488113"/>
            <a:ext cx="2235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0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cs typeface="Comic Sans MS"/>
              </a:defRPr>
            </a:lvl1pPr>
          </a:lstStyle>
          <a:p>
            <a:pPr>
              <a:defRPr/>
            </a:pPr>
            <a:r>
              <a:rPr lang="en-US"/>
              <a:t>E.C. Aschenauer</a:t>
            </a: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BA2585-32C2-4576-8066-32E1A13E435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9334" y="6483350"/>
            <a:ext cx="596053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10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cs typeface="Comic Sans MS"/>
              </a:defRPr>
            </a:lvl1pPr>
          </a:lstStyle>
          <a:p>
            <a:pPr>
              <a:defRPr/>
            </a:pPr>
            <a:r>
              <a:rPr lang="en-US"/>
              <a:t>RHIC Retreat 2015</a:t>
            </a:r>
            <a:endParaRPr lang="en-US" dirty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762000"/>
            <a:ext cx="12192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E04D50C0-7FF2-432D-B4E6-A3D70A6D70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0"/>
            <a:ext cx="11176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034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/>
  <p:hf hdr="0"/>
  <p:txStyles>
    <p:titleStyle>
      <a:lvl1pPr algn="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 i="1" cap="all">
          <a:ln w="0"/>
          <a:solidFill>
            <a:srgbClr val="0000FF"/>
          </a:solidFill>
          <a:effectLst>
            <a:reflection blurRad="12700" stA="50000" endPos="50000" dist="5000" dir="5400000" sy="-100000" rotWithShape="0"/>
          </a:effectLst>
          <a:latin typeface="Comic Sans MS Bold"/>
          <a:ea typeface="MS PGothic" pitchFamily="34" charset="-128"/>
          <a:cs typeface="Comic Sans MS Bold"/>
        </a:defRPr>
      </a:lvl1pPr>
      <a:lvl2pPr algn="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 i="1">
          <a:solidFill>
            <a:srgbClr val="0000FF"/>
          </a:solidFill>
          <a:latin typeface="Comic Sans MS Bold" pitchFamily="66" charset="0"/>
          <a:ea typeface="MS PGothic" pitchFamily="34" charset="-128"/>
          <a:cs typeface="Comic Sans MS Bold" pitchFamily="66" charset="0"/>
        </a:defRPr>
      </a:lvl2pPr>
      <a:lvl3pPr algn="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 i="1">
          <a:solidFill>
            <a:srgbClr val="0000FF"/>
          </a:solidFill>
          <a:latin typeface="Comic Sans MS Bold" pitchFamily="66" charset="0"/>
          <a:ea typeface="MS PGothic" pitchFamily="34" charset="-128"/>
          <a:cs typeface="Comic Sans MS Bold" pitchFamily="66" charset="0"/>
        </a:defRPr>
      </a:lvl3pPr>
      <a:lvl4pPr algn="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 i="1">
          <a:solidFill>
            <a:srgbClr val="0000FF"/>
          </a:solidFill>
          <a:latin typeface="Comic Sans MS Bold" pitchFamily="66" charset="0"/>
          <a:ea typeface="MS PGothic" pitchFamily="34" charset="-128"/>
          <a:cs typeface="Comic Sans MS Bold" pitchFamily="66" charset="0"/>
        </a:defRPr>
      </a:lvl4pPr>
      <a:lvl5pPr algn="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 i="1">
          <a:solidFill>
            <a:srgbClr val="0000FF"/>
          </a:solidFill>
          <a:latin typeface="Comic Sans MS Bold" pitchFamily="66" charset="0"/>
          <a:ea typeface="MS PGothic" pitchFamily="34" charset="-128"/>
          <a:cs typeface="Comic Sans MS Bold" pitchFamily="66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42B7F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42B7F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42B7F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42B7F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00000"/>
        <a:buFont typeface="Wingdings" pitchFamily="2" charset="2"/>
        <a:buChar char="q"/>
        <a:defRPr sz="2200" b="1">
          <a:solidFill>
            <a:schemeClr val="tx1"/>
          </a:solidFill>
          <a:latin typeface="Comic Sans MS Bold"/>
          <a:ea typeface="MS PGothic" pitchFamily="34" charset="-128"/>
          <a:cs typeface="Comic Sans MS Bold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00000"/>
        <a:buFont typeface="Wingdings" pitchFamily="2" charset="2"/>
        <a:buChar char="Ø"/>
        <a:defRPr sz="2000" b="1">
          <a:solidFill>
            <a:schemeClr val="tx1"/>
          </a:solidFill>
          <a:latin typeface="Comic Sans MS Bold"/>
          <a:ea typeface="MS PGothic" pitchFamily="34" charset="-128"/>
          <a:cs typeface="Comic Sans MS Bold"/>
        </a:defRPr>
      </a:lvl2pPr>
      <a:lvl3pPr marL="108585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FF"/>
        </a:buClr>
        <a:buSzPct val="110000"/>
        <a:buFont typeface="Courier New" panose="02070309020205020404" pitchFamily="49" charset="0"/>
        <a:buChar char="o"/>
        <a:defRPr b="1">
          <a:solidFill>
            <a:schemeClr val="tx1"/>
          </a:solidFill>
          <a:latin typeface="Comic Sans MS Bold"/>
          <a:ea typeface="MS PGothic" pitchFamily="34" charset="-128"/>
          <a:cs typeface="Comic Sans MS Bold"/>
        </a:defRPr>
      </a:lvl3pPr>
      <a:lvl4pPr marL="142875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FF"/>
        </a:buClr>
        <a:buSzPct val="100000"/>
        <a:buFont typeface="Wingdings" panose="05000000000000000000" pitchFamily="2" charset="2"/>
        <a:buChar char="ü"/>
        <a:defRPr sz="1600" b="1">
          <a:solidFill>
            <a:schemeClr val="tx1"/>
          </a:solidFill>
          <a:latin typeface="Comic Sans MS Bold"/>
          <a:ea typeface="MS PGothic" pitchFamily="34" charset="-128"/>
          <a:cs typeface="Comic Sans MS Bold"/>
        </a:defRPr>
      </a:lvl4pPr>
      <a:lvl5pPr marL="177165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FF"/>
        </a:buClr>
        <a:buSzPct val="100000"/>
        <a:buChar char="-"/>
        <a:defRPr sz="1400" b="1">
          <a:solidFill>
            <a:schemeClr val="tx1"/>
          </a:solidFill>
          <a:latin typeface="Comic Sans MS Bold"/>
          <a:ea typeface="MS PGothic" pitchFamily="34" charset="-128"/>
          <a:cs typeface="Comic Sans MS Bold"/>
        </a:defRPr>
      </a:lvl5pPr>
      <a:lvl6pPr marL="222885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042B7F"/>
        </a:buClr>
        <a:buSzPct val="90000"/>
        <a:buChar char="-"/>
        <a:defRPr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042B7F"/>
        </a:buClr>
        <a:buSzPct val="90000"/>
        <a:buChar char="-"/>
        <a:defRPr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042B7F"/>
        </a:buClr>
        <a:buSzPct val="90000"/>
        <a:buChar char="-"/>
        <a:defRPr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042B7F"/>
        </a:buClr>
        <a:buSzPct val="90000"/>
        <a:buChar char="-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7080" y="365127"/>
            <a:ext cx="11105321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080" y="1825625"/>
            <a:ext cx="11105321" cy="3929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3371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D9922-87B3-6043-9531-5184EA303D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7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3" r:id="rId12"/>
    <p:sldLayoutId id="2147483784" r:id="rId13"/>
    <p:sldLayoutId id="2147483785" r:id="rId14"/>
    <p:sldLayoutId id="2147483786" r:id="rId15"/>
    <p:sldLayoutId id="214748380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288">
          <p15:clr>
            <a:srgbClr val="F26B43"/>
          </p15:clr>
        </p15:guide>
        <p15:guide id="4" pos="5472">
          <p15:clr>
            <a:srgbClr val="F26B43"/>
          </p15:clr>
        </p15:guide>
        <p15:guide id="5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9AD7-37E5-49DF-9305-D9AB47CE9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807" y="734771"/>
            <a:ext cx="7908960" cy="1068628"/>
          </a:xfrm>
        </p:spPr>
        <p:txBody>
          <a:bodyPr>
            <a:normAutofit/>
          </a:bodyPr>
          <a:lstStyle/>
          <a:p>
            <a:pPr algn="ctr"/>
            <a:r>
              <a:rPr lang="en-US" sz="3200" b="0" dirty="0">
                <a:solidFill>
                  <a:srgbClr val="002060"/>
                </a:solidFill>
                <a:latin typeface="Comic Sans MS" panose="030F0702030302020204" pitchFamily="66" charset="0"/>
              </a:rPr>
              <a:t>Optically Pumped Polarized Ion Sources</a:t>
            </a:r>
            <a:br>
              <a:rPr lang="en-US" sz="3200" b="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US" sz="3200" b="0" dirty="0">
                <a:solidFill>
                  <a:srgbClr val="002060"/>
                </a:solidFill>
                <a:latin typeface="Comic Sans MS" panose="030F0702030302020204" pitchFamily="66" charset="0"/>
              </a:rPr>
              <a:t> development at TRIUMF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04C862-F9E3-4109-860F-7C51C9B94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69" y="744007"/>
            <a:ext cx="3674476" cy="5032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3B4334-C326-4BB0-9FD0-37D072EDA12C}"/>
              </a:ext>
            </a:extLst>
          </p:cNvPr>
          <p:cNvSpPr txBox="1"/>
          <p:nvPr/>
        </p:nvSpPr>
        <p:spPr>
          <a:xfrm>
            <a:off x="4641237" y="5727500"/>
            <a:ext cx="3292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Anatoli </a:t>
            </a:r>
            <a:r>
              <a:rPr lang="en-US" sz="2800" dirty="0" err="1">
                <a:solidFill>
                  <a:srgbClr val="002060"/>
                </a:solidFill>
              </a:rPr>
              <a:t>Zelenski</a:t>
            </a:r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February 22,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A230AF-F00B-4990-AAD6-7B6F55CD1612}"/>
              </a:ext>
            </a:extLst>
          </p:cNvPr>
          <p:cNvSpPr txBox="1"/>
          <p:nvPr/>
        </p:nvSpPr>
        <p:spPr>
          <a:xfrm>
            <a:off x="4406508" y="4714369"/>
            <a:ext cx="631775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Gerardo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Dutto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 memorial symposium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050" name="Picture 9218" descr="Zel&amp;De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8165012" cy="3334942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8051" name="Text Box 9219"/>
          <p:cNvSpPr txBox="1">
            <a:spLocks noChangeArrowheads="1"/>
          </p:cNvSpPr>
          <p:nvPr/>
        </p:nvSpPr>
        <p:spPr bwMode="auto">
          <a:xfrm>
            <a:off x="1898708" y="152401"/>
            <a:ext cx="8464492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A50021"/>
                </a:solidFill>
                <a:latin typeface="Comic Sans MS" pitchFamily="66" charset="0"/>
                <a:cs typeface="Tahoma" pitchFamily="34" charset="0"/>
              </a:rPr>
              <a:t>Workshop on high–energy spin physics, </a:t>
            </a:r>
            <a:r>
              <a:rPr lang="en-US" altLang="en-US" sz="2400" b="1" dirty="0" err="1">
                <a:solidFill>
                  <a:srgbClr val="A50021"/>
                </a:solidFill>
                <a:latin typeface="Comic Sans MS" pitchFamily="66" charset="0"/>
                <a:cs typeface="Tahoma" pitchFamily="34" charset="0"/>
              </a:rPr>
              <a:t>Protvino</a:t>
            </a:r>
            <a:r>
              <a:rPr lang="en-US" altLang="en-US" sz="2400" b="1" dirty="0">
                <a:solidFill>
                  <a:srgbClr val="A50021"/>
                </a:solidFill>
                <a:latin typeface="Comic Sans MS" pitchFamily="66" charset="0"/>
                <a:cs typeface="Tahoma" pitchFamily="34" charset="0"/>
              </a:rPr>
              <a:t>,  1983</a:t>
            </a:r>
          </a:p>
        </p:txBody>
      </p:sp>
      <p:sp>
        <p:nvSpPr>
          <p:cNvPr id="898052" name="Text Box 9220"/>
          <p:cNvSpPr txBox="1">
            <a:spLocks noChangeArrowheads="1"/>
          </p:cNvSpPr>
          <p:nvPr/>
        </p:nvSpPr>
        <p:spPr bwMode="auto">
          <a:xfrm>
            <a:off x="1883960" y="4938756"/>
            <a:ext cx="3886200" cy="92333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Yaroslav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Derbenev</a:t>
            </a:r>
            <a:r>
              <a:rPr lang="en-US" altLang="en-US" sz="2000" b="1" dirty="0">
                <a:solidFill>
                  <a:srgbClr val="990000"/>
                </a:solidFill>
                <a:latin typeface="Calibri" pitchFamily="34" charset="0"/>
                <a:cs typeface="Tahoma" pitchFamily="34" charset="0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 b="1" i="1" dirty="0">
                <a:solidFill>
                  <a:srgbClr val="990000"/>
                </a:solidFill>
                <a:latin typeface="Calibri" pitchFamily="34" charset="0"/>
                <a:cs typeface="Tahoma" pitchFamily="34" charset="0"/>
              </a:rPr>
              <a:t>“Siberian snake” proposal, 1974</a:t>
            </a:r>
            <a:endParaRPr lang="en-US" altLang="en-US" sz="1800" b="1" i="1" dirty="0">
              <a:solidFill>
                <a:srgbClr val="990000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898053" name="Text Box 9221"/>
          <p:cNvSpPr txBox="1">
            <a:spLocks noChangeArrowheads="1"/>
          </p:cNvSpPr>
          <p:nvPr/>
        </p:nvSpPr>
        <p:spPr bwMode="auto">
          <a:xfrm>
            <a:off x="6834221" y="4938757"/>
            <a:ext cx="3806620" cy="138499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Anatoli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Zelenski</a:t>
            </a:r>
            <a:endParaRPr lang="en-US" altLang="en-US" sz="2400" b="1" dirty="0">
              <a:solidFill>
                <a:srgbClr val="000066"/>
              </a:solidFill>
              <a:latin typeface="Calibri" pitchFamily="34" charset="0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i="1" dirty="0">
                <a:solidFill>
                  <a:srgbClr val="990000"/>
                </a:solidFill>
                <a:latin typeface="Calibri" pitchFamily="34" charset="0"/>
                <a:cs typeface="Tahoma" pitchFamily="34" charset="0"/>
              </a:rPr>
              <a:t>A new polarized source technique.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i="1" dirty="0">
                <a:solidFill>
                  <a:srgbClr val="990000"/>
                </a:solidFill>
                <a:latin typeface="Calibri" pitchFamily="34" charset="0"/>
                <a:cs typeface="Tahoma" pitchFamily="34" charset="0"/>
              </a:rPr>
              <a:t>Equal intensity for polarized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i="1" dirty="0">
                <a:solidFill>
                  <a:srgbClr val="990000"/>
                </a:solidFill>
                <a:latin typeface="Calibri" pitchFamily="34" charset="0"/>
                <a:cs typeface="Tahoma" pitchFamily="34" charset="0"/>
              </a:rPr>
              <a:t>un-polarized proton beams.</a:t>
            </a:r>
          </a:p>
        </p:txBody>
      </p:sp>
      <p:sp>
        <p:nvSpPr>
          <p:cNvPr id="898054" name="Text Box 6"/>
          <p:cNvSpPr txBox="1">
            <a:spLocks noChangeArrowheads="1"/>
          </p:cNvSpPr>
          <p:nvPr/>
        </p:nvSpPr>
        <p:spPr bwMode="auto">
          <a:xfrm>
            <a:off x="2057400" y="619507"/>
            <a:ext cx="8077200" cy="707886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i="1" dirty="0" err="1">
                <a:solidFill>
                  <a:srgbClr val="000066"/>
                </a:solidFill>
              </a:rPr>
              <a:t>G.Budker</a:t>
            </a:r>
            <a:r>
              <a:rPr lang="en-US" altLang="en-US" sz="2000" b="1" i="1" dirty="0">
                <a:solidFill>
                  <a:srgbClr val="000066"/>
                </a:solidFill>
              </a:rPr>
              <a:t>,  </a:t>
            </a:r>
            <a:r>
              <a:rPr lang="en-US" altLang="en-US" sz="2000" b="1" i="1" dirty="0" err="1">
                <a:solidFill>
                  <a:srgbClr val="000066"/>
                </a:solidFill>
              </a:rPr>
              <a:t>G.Dimov</a:t>
            </a:r>
            <a:r>
              <a:rPr lang="en-US" altLang="en-US" sz="2000" b="1" i="1" dirty="0">
                <a:solidFill>
                  <a:srgbClr val="000066"/>
                </a:solidFill>
              </a:rPr>
              <a:t>,…- polarized H</a:t>
            </a:r>
            <a:r>
              <a:rPr lang="en-US" altLang="en-US" sz="2000" b="1" i="1" baseline="30000" dirty="0">
                <a:solidFill>
                  <a:srgbClr val="000066"/>
                </a:solidFill>
              </a:rPr>
              <a:t>-</a:t>
            </a:r>
            <a:r>
              <a:rPr lang="en-US" altLang="en-US" sz="2000" b="1" i="1" dirty="0">
                <a:solidFill>
                  <a:srgbClr val="000066"/>
                </a:solidFill>
              </a:rPr>
              <a:t> ion beam strip injection to circular accelerators, 1977, Pol. H</a:t>
            </a:r>
            <a:r>
              <a:rPr lang="en-US" altLang="en-US" sz="2000" b="1" i="1" baseline="30000" dirty="0">
                <a:solidFill>
                  <a:srgbClr val="000066"/>
                </a:solidFill>
              </a:rPr>
              <a:t>-</a:t>
            </a:r>
            <a:r>
              <a:rPr lang="en-US" altLang="en-US" sz="2000" b="1" i="1" dirty="0">
                <a:solidFill>
                  <a:srgbClr val="000066"/>
                </a:solidFill>
              </a:rPr>
              <a:t> ion beam intensity was ~5 µA</a:t>
            </a:r>
            <a:r>
              <a:rPr lang="en-US" altLang="en-US" sz="2000" i="1" dirty="0">
                <a:solidFill>
                  <a:srgbClr val="00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8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222DFF-1751-487B-8B47-BDE821D27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773" y="203200"/>
            <a:ext cx="7691816" cy="551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E4A00F-73C5-4D73-8AB1-D54ED27C0612}"/>
              </a:ext>
            </a:extLst>
          </p:cNvPr>
          <p:cNvSpPr txBox="1"/>
          <p:nvPr/>
        </p:nvSpPr>
        <p:spPr>
          <a:xfrm>
            <a:off x="3630738" y="5713600"/>
            <a:ext cx="4070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M.McDonald</a:t>
            </a:r>
            <a:r>
              <a:rPr lang="en-US" dirty="0"/>
              <a:t>, </a:t>
            </a:r>
            <a:r>
              <a:rPr lang="en-US" dirty="0" err="1"/>
              <a:t>R.Ruegg</a:t>
            </a:r>
            <a:r>
              <a:rPr lang="en-US" dirty="0"/>
              <a:t>, </a:t>
            </a:r>
            <a:r>
              <a:rPr lang="en-US" dirty="0" err="1"/>
              <a:t>K.Jaahmanna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2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F0559-8835-4425-9880-00F47B0AE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E8DDB7-3025-4A66-95A6-2F64A30E6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91" y="1145309"/>
            <a:ext cx="11343915" cy="44981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5818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382000" cy="609600"/>
          </a:xfrm>
          <a:solidFill>
            <a:schemeClr val="bg1"/>
          </a:solidFill>
          <a:ln>
            <a:solidFill>
              <a:srgbClr val="CC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sz="2400">
                <a:solidFill>
                  <a:srgbClr val="990000"/>
                </a:solidFill>
                <a:latin typeface="Comic Sans MS" pitchFamily="66" charset="0"/>
              </a:rPr>
              <a:t>New polarization techniques proposed by</a:t>
            </a:r>
            <a:r>
              <a:rPr lang="ru-RU" altLang="en-US" sz="2400">
                <a:solidFill>
                  <a:srgbClr val="990000"/>
                </a:solidFill>
                <a:latin typeface="Comic Sans MS" pitchFamily="66" charset="0"/>
              </a:rPr>
              <a:t> </a:t>
            </a:r>
            <a:r>
              <a:rPr lang="en-US" altLang="en-US" sz="2400">
                <a:solidFill>
                  <a:srgbClr val="990000"/>
                </a:solidFill>
                <a:latin typeface="Comic Sans MS" pitchFamily="66" charset="0"/>
              </a:rPr>
              <a:t>E</a:t>
            </a:r>
            <a:r>
              <a:rPr lang="ru-RU" altLang="en-US" sz="2400">
                <a:solidFill>
                  <a:srgbClr val="990000"/>
                </a:solidFill>
                <a:latin typeface="Comic Sans MS" pitchFamily="66" charset="0"/>
              </a:rPr>
              <a:t>.</a:t>
            </a:r>
            <a:r>
              <a:rPr lang="en-US" altLang="en-US" sz="2400">
                <a:solidFill>
                  <a:srgbClr val="990000"/>
                </a:solidFill>
                <a:latin typeface="Comic Sans MS" pitchFamily="66" charset="0"/>
              </a:rPr>
              <a:t>K</a:t>
            </a:r>
            <a:r>
              <a:rPr lang="ru-RU" altLang="en-US" sz="2400">
                <a:solidFill>
                  <a:srgbClr val="990000"/>
                </a:solidFill>
                <a:latin typeface="Comic Sans MS" pitchFamily="66" charset="0"/>
              </a:rPr>
              <a:t>. </a:t>
            </a:r>
            <a:r>
              <a:rPr lang="en-US" altLang="en-US" sz="2400">
                <a:solidFill>
                  <a:srgbClr val="990000"/>
                </a:solidFill>
                <a:latin typeface="Comic Sans MS" pitchFamily="66" charset="0"/>
              </a:rPr>
              <a:t>Zavoiskii.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295400"/>
            <a:ext cx="4114800" cy="51816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82980" name="Picture 4" descr="Zav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3918" y="1295400"/>
            <a:ext cx="3196121" cy="4292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2981" name="Picture 5" descr="Za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4514850" cy="55626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2984" name="Text Box 8"/>
          <p:cNvSpPr txBox="1">
            <a:spLocks noChangeArrowheads="1"/>
          </p:cNvSpPr>
          <p:nvPr/>
        </p:nvSpPr>
        <p:spPr bwMode="auto">
          <a:xfrm>
            <a:off x="2743201" y="4572000"/>
            <a:ext cx="3082895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0000"/>
                </a:solidFill>
              </a:rPr>
              <a:t>Lamb-shift source technique</a:t>
            </a:r>
          </a:p>
        </p:txBody>
      </p:sp>
      <p:sp>
        <p:nvSpPr>
          <p:cNvPr id="382985" name="Text Box 9"/>
          <p:cNvSpPr txBox="1">
            <a:spLocks noChangeArrowheads="1"/>
          </p:cNvSpPr>
          <p:nvPr/>
        </p:nvSpPr>
        <p:spPr bwMode="auto">
          <a:xfrm>
            <a:off x="2205935" y="1040368"/>
            <a:ext cx="3813865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rgbClr val="990000"/>
                </a:solidFill>
              </a:rPr>
              <a:t>Spin-transfer polarization technique</a:t>
            </a:r>
          </a:p>
        </p:txBody>
      </p:sp>
      <p:sp>
        <p:nvSpPr>
          <p:cNvPr id="382986" name="Oval 10"/>
          <p:cNvSpPr>
            <a:spLocks noChangeArrowheads="1"/>
          </p:cNvSpPr>
          <p:nvPr/>
        </p:nvSpPr>
        <p:spPr bwMode="auto">
          <a:xfrm>
            <a:off x="4419600" y="2743200"/>
            <a:ext cx="1752600" cy="533400"/>
          </a:xfrm>
          <a:prstGeom prst="ellips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82987" name="Oval 11"/>
          <p:cNvSpPr>
            <a:spLocks noChangeArrowheads="1"/>
          </p:cNvSpPr>
          <p:nvPr/>
        </p:nvSpPr>
        <p:spPr bwMode="auto">
          <a:xfrm>
            <a:off x="4191000" y="5943600"/>
            <a:ext cx="1752600" cy="533400"/>
          </a:xfrm>
          <a:prstGeom prst="ellips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924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7" name="Text Box 3"/>
          <p:cNvSpPr txBox="1">
            <a:spLocks noChangeArrowheads="1"/>
          </p:cNvSpPr>
          <p:nvPr/>
        </p:nvSpPr>
        <p:spPr bwMode="auto">
          <a:xfrm>
            <a:off x="2590800" y="2819401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08" name="Text Box 4"/>
          <p:cNvSpPr txBox="1">
            <a:spLocks noChangeArrowheads="1"/>
          </p:cNvSpPr>
          <p:nvPr/>
        </p:nvSpPr>
        <p:spPr bwMode="auto">
          <a:xfrm>
            <a:off x="2743200" y="2971801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09" name="Text Box 5"/>
          <p:cNvSpPr txBox="1">
            <a:spLocks noChangeArrowheads="1"/>
          </p:cNvSpPr>
          <p:nvPr/>
        </p:nvSpPr>
        <p:spPr bwMode="auto">
          <a:xfrm>
            <a:off x="2590800" y="2362201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10" name="Text Box 6"/>
          <p:cNvSpPr txBox="1">
            <a:spLocks noChangeArrowheads="1"/>
          </p:cNvSpPr>
          <p:nvPr/>
        </p:nvSpPr>
        <p:spPr bwMode="auto">
          <a:xfrm>
            <a:off x="2057400" y="1447801"/>
            <a:ext cx="1282700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Dissociator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11" name="Text Box 7"/>
          <p:cNvSpPr txBox="1">
            <a:spLocks noChangeArrowheads="1"/>
          </p:cNvSpPr>
          <p:nvPr/>
        </p:nvSpPr>
        <p:spPr bwMode="auto">
          <a:xfrm>
            <a:off x="3886201" y="1447801"/>
            <a:ext cx="1654175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Separating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6-pole magnet</a:t>
            </a:r>
          </a:p>
        </p:txBody>
      </p:sp>
      <p:sp>
        <p:nvSpPr>
          <p:cNvPr id="482312" name="Text Box 8"/>
          <p:cNvSpPr txBox="1">
            <a:spLocks noChangeArrowheads="1"/>
          </p:cNvSpPr>
          <p:nvPr/>
        </p:nvSpPr>
        <p:spPr bwMode="auto">
          <a:xfrm>
            <a:off x="6096000" y="1447801"/>
            <a:ext cx="1219200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RF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 transition</a:t>
            </a:r>
          </a:p>
        </p:txBody>
      </p:sp>
      <p:sp>
        <p:nvSpPr>
          <p:cNvPr id="482313" name="Text Box 9"/>
          <p:cNvSpPr txBox="1">
            <a:spLocks noChangeArrowheads="1"/>
          </p:cNvSpPr>
          <p:nvPr/>
        </p:nvSpPr>
        <p:spPr bwMode="auto">
          <a:xfrm>
            <a:off x="2133600" y="4343401"/>
            <a:ext cx="846138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Proton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source</a:t>
            </a:r>
          </a:p>
        </p:txBody>
      </p:sp>
      <p:sp>
        <p:nvSpPr>
          <p:cNvPr id="482314" name="Text Box 10"/>
          <p:cNvSpPr txBox="1">
            <a:spLocks noChangeArrowheads="1"/>
          </p:cNvSpPr>
          <p:nvPr/>
        </p:nvSpPr>
        <p:spPr bwMode="auto">
          <a:xfrm>
            <a:off x="3810000" y="4343401"/>
            <a:ext cx="1409700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Optically-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Pumped cell</a:t>
            </a:r>
          </a:p>
        </p:txBody>
      </p:sp>
      <p:sp>
        <p:nvSpPr>
          <p:cNvPr id="482315" name="Text Box 11"/>
          <p:cNvSpPr txBox="1">
            <a:spLocks noChangeArrowheads="1"/>
          </p:cNvSpPr>
          <p:nvPr/>
        </p:nvSpPr>
        <p:spPr bwMode="auto">
          <a:xfrm>
            <a:off x="6096001" y="4343401"/>
            <a:ext cx="1127125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Sona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transition</a:t>
            </a:r>
          </a:p>
        </p:txBody>
      </p:sp>
      <p:sp>
        <p:nvSpPr>
          <p:cNvPr id="482316" name="Text Box 12"/>
          <p:cNvSpPr txBox="1">
            <a:spLocks noChangeArrowheads="1"/>
          </p:cNvSpPr>
          <p:nvPr/>
        </p:nvSpPr>
        <p:spPr bwMode="auto">
          <a:xfrm>
            <a:off x="8229601" y="1600200"/>
            <a:ext cx="1325563" cy="3698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ECR ionizer</a:t>
            </a:r>
          </a:p>
        </p:txBody>
      </p:sp>
      <p:sp>
        <p:nvSpPr>
          <p:cNvPr id="482317" name="Text Box 13"/>
          <p:cNvSpPr txBox="1">
            <a:spLocks noChangeArrowheads="1"/>
          </p:cNvSpPr>
          <p:nvPr/>
        </p:nvSpPr>
        <p:spPr bwMode="auto">
          <a:xfrm>
            <a:off x="8229600" y="2209800"/>
            <a:ext cx="1295400" cy="3698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Cs cell</a:t>
            </a:r>
          </a:p>
        </p:txBody>
      </p:sp>
      <p:sp>
        <p:nvSpPr>
          <p:cNvPr id="482318" name="Text Box 14"/>
          <p:cNvSpPr txBox="1">
            <a:spLocks noChangeArrowheads="1"/>
          </p:cNvSpPr>
          <p:nvPr/>
        </p:nvSpPr>
        <p:spPr bwMode="auto">
          <a:xfrm>
            <a:off x="8229600" y="2743200"/>
            <a:ext cx="1295400" cy="3698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Cs beam</a:t>
            </a:r>
          </a:p>
        </p:txBody>
      </p:sp>
      <p:sp>
        <p:nvSpPr>
          <p:cNvPr id="482319" name="Text Box 15"/>
          <p:cNvSpPr txBox="1">
            <a:spLocks noChangeArrowheads="1"/>
          </p:cNvSpPr>
          <p:nvPr/>
        </p:nvSpPr>
        <p:spPr bwMode="auto">
          <a:xfrm>
            <a:off x="8229600" y="3276601"/>
            <a:ext cx="1295400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Plasma ionizer</a:t>
            </a:r>
          </a:p>
        </p:txBody>
      </p:sp>
      <p:sp>
        <p:nvSpPr>
          <p:cNvPr id="482320" name="Text Box 16"/>
          <p:cNvSpPr txBox="1">
            <a:spLocks noChangeArrowheads="1"/>
          </p:cNvSpPr>
          <p:nvPr/>
        </p:nvSpPr>
        <p:spPr bwMode="auto">
          <a:xfrm>
            <a:off x="8229600" y="4419601"/>
            <a:ext cx="1295400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C0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Na cell,8%</a:t>
            </a:r>
          </a:p>
        </p:txBody>
      </p:sp>
      <p:sp>
        <p:nvSpPr>
          <p:cNvPr id="482321" name="Text Box 17"/>
          <p:cNvSpPr txBox="1">
            <a:spLocks noChangeArrowheads="1"/>
          </p:cNvSpPr>
          <p:nvPr/>
        </p:nvSpPr>
        <p:spPr bwMode="auto">
          <a:xfrm>
            <a:off x="8229600" y="5181601"/>
            <a:ext cx="1295400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C0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He cell,70%</a:t>
            </a:r>
          </a:p>
        </p:txBody>
      </p:sp>
      <p:sp>
        <p:nvSpPr>
          <p:cNvPr id="482322" name="Line 18"/>
          <p:cNvSpPr>
            <a:spLocks noChangeShapeType="1"/>
          </p:cNvSpPr>
          <p:nvPr/>
        </p:nvSpPr>
        <p:spPr bwMode="auto">
          <a:xfrm>
            <a:off x="7315200" y="1752600"/>
            <a:ext cx="9144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23" name="Line 19"/>
          <p:cNvSpPr>
            <a:spLocks noChangeShapeType="1"/>
          </p:cNvSpPr>
          <p:nvPr/>
        </p:nvSpPr>
        <p:spPr bwMode="auto">
          <a:xfrm>
            <a:off x="7696200" y="1752600"/>
            <a:ext cx="0" cy="175260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24" name="Line 20"/>
          <p:cNvSpPr>
            <a:spLocks noChangeShapeType="1"/>
          </p:cNvSpPr>
          <p:nvPr/>
        </p:nvSpPr>
        <p:spPr bwMode="auto">
          <a:xfrm>
            <a:off x="7696200" y="3505200"/>
            <a:ext cx="5334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25" name="Line 21"/>
          <p:cNvSpPr>
            <a:spLocks noChangeShapeType="1"/>
          </p:cNvSpPr>
          <p:nvPr/>
        </p:nvSpPr>
        <p:spPr bwMode="auto">
          <a:xfrm>
            <a:off x="7696200" y="2438400"/>
            <a:ext cx="5334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26" name="Line 22"/>
          <p:cNvSpPr>
            <a:spLocks noChangeShapeType="1"/>
          </p:cNvSpPr>
          <p:nvPr/>
        </p:nvSpPr>
        <p:spPr bwMode="auto">
          <a:xfrm>
            <a:off x="7696200" y="2971800"/>
            <a:ext cx="5334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27" name="Text Box 23"/>
          <p:cNvSpPr txBox="1">
            <a:spLocks noChangeArrowheads="1"/>
          </p:cNvSpPr>
          <p:nvPr/>
        </p:nvSpPr>
        <p:spPr bwMode="auto">
          <a:xfrm>
            <a:off x="3962400" y="2438401"/>
            <a:ext cx="1409700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Optically-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Pumped cell</a:t>
            </a:r>
          </a:p>
        </p:txBody>
      </p:sp>
      <p:sp>
        <p:nvSpPr>
          <p:cNvPr id="482328" name="Line 24"/>
          <p:cNvSpPr>
            <a:spLocks noChangeShapeType="1"/>
          </p:cNvSpPr>
          <p:nvPr/>
        </p:nvSpPr>
        <p:spPr bwMode="auto">
          <a:xfrm>
            <a:off x="3048000" y="4648200"/>
            <a:ext cx="7620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29" name="Line 25"/>
          <p:cNvSpPr>
            <a:spLocks noChangeShapeType="1"/>
          </p:cNvSpPr>
          <p:nvPr/>
        </p:nvSpPr>
        <p:spPr bwMode="auto">
          <a:xfrm>
            <a:off x="5257800" y="4648200"/>
            <a:ext cx="8382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0" name="Line 26"/>
          <p:cNvSpPr>
            <a:spLocks noChangeShapeType="1"/>
          </p:cNvSpPr>
          <p:nvPr/>
        </p:nvSpPr>
        <p:spPr bwMode="auto">
          <a:xfrm>
            <a:off x="5486400" y="1752600"/>
            <a:ext cx="6096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1" name="Line 27"/>
          <p:cNvSpPr>
            <a:spLocks noChangeShapeType="1"/>
          </p:cNvSpPr>
          <p:nvPr/>
        </p:nvSpPr>
        <p:spPr bwMode="auto">
          <a:xfrm>
            <a:off x="3352800" y="1752600"/>
            <a:ext cx="5334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2" name="Line 28"/>
          <p:cNvSpPr>
            <a:spLocks noChangeShapeType="1"/>
          </p:cNvSpPr>
          <p:nvPr/>
        </p:nvSpPr>
        <p:spPr bwMode="auto">
          <a:xfrm flipV="1">
            <a:off x="6629400" y="2057400"/>
            <a:ext cx="0" cy="76200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3" name="Line 29"/>
          <p:cNvSpPr>
            <a:spLocks noChangeShapeType="1"/>
          </p:cNvSpPr>
          <p:nvPr/>
        </p:nvSpPr>
        <p:spPr bwMode="auto">
          <a:xfrm>
            <a:off x="2743200" y="2057400"/>
            <a:ext cx="0" cy="76200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4" name="Line 30"/>
          <p:cNvSpPr>
            <a:spLocks noChangeShapeType="1"/>
          </p:cNvSpPr>
          <p:nvPr/>
        </p:nvSpPr>
        <p:spPr bwMode="auto">
          <a:xfrm>
            <a:off x="2743200" y="2819400"/>
            <a:ext cx="12192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5" name="Line 31"/>
          <p:cNvSpPr>
            <a:spLocks noChangeShapeType="1"/>
          </p:cNvSpPr>
          <p:nvPr/>
        </p:nvSpPr>
        <p:spPr bwMode="auto">
          <a:xfrm>
            <a:off x="5410200" y="2819400"/>
            <a:ext cx="12192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6" name="Line 32"/>
          <p:cNvSpPr>
            <a:spLocks noChangeShapeType="1"/>
          </p:cNvSpPr>
          <p:nvPr/>
        </p:nvSpPr>
        <p:spPr bwMode="auto">
          <a:xfrm>
            <a:off x="7239000" y="4648200"/>
            <a:ext cx="9906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7" name="Line 33"/>
          <p:cNvSpPr>
            <a:spLocks noChangeShapeType="1"/>
          </p:cNvSpPr>
          <p:nvPr/>
        </p:nvSpPr>
        <p:spPr bwMode="auto">
          <a:xfrm>
            <a:off x="7696200" y="5334000"/>
            <a:ext cx="5334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8" name="Line 34"/>
          <p:cNvSpPr>
            <a:spLocks noChangeShapeType="1"/>
          </p:cNvSpPr>
          <p:nvPr/>
        </p:nvSpPr>
        <p:spPr bwMode="auto">
          <a:xfrm>
            <a:off x="7696200" y="4648200"/>
            <a:ext cx="0" cy="68580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39" name="Rectangle 35"/>
          <p:cNvSpPr>
            <a:spLocks noChangeArrowheads="1"/>
          </p:cNvSpPr>
          <p:nvPr/>
        </p:nvSpPr>
        <p:spPr bwMode="auto">
          <a:xfrm>
            <a:off x="1905000" y="1143000"/>
            <a:ext cx="3962400" cy="5334000"/>
          </a:xfrm>
          <a:prstGeom prst="rect">
            <a:avLst/>
          </a:prstGeom>
          <a:noFill/>
          <a:ln w="38100" cap="rnd">
            <a:solidFill>
              <a:srgbClr val="6600CC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40" name="Text Box 36"/>
          <p:cNvSpPr txBox="1">
            <a:spLocks noChangeArrowheads="1"/>
          </p:cNvSpPr>
          <p:nvPr/>
        </p:nvSpPr>
        <p:spPr bwMode="auto">
          <a:xfrm>
            <a:off x="2498725" y="551815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41" name="Text Box 37"/>
          <p:cNvSpPr txBox="1">
            <a:spLocks noChangeArrowheads="1"/>
          </p:cNvSpPr>
          <p:nvPr/>
        </p:nvSpPr>
        <p:spPr bwMode="auto">
          <a:xfrm>
            <a:off x="2438401" y="6019800"/>
            <a:ext cx="334739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99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Polarization by electron spin</a:t>
            </a:r>
          </a:p>
        </p:txBody>
      </p:sp>
      <p:sp>
        <p:nvSpPr>
          <p:cNvPr id="482342" name="Line 38"/>
          <p:cNvSpPr>
            <a:spLocks noChangeShapeType="1"/>
          </p:cNvSpPr>
          <p:nvPr/>
        </p:nvSpPr>
        <p:spPr bwMode="auto">
          <a:xfrm>
            <a:off x="7543800" y="1066800"/>
            <a:ext cx="0" cy="5334000"/>
          </a:xfrm>
          <a:prstGeom prst="line">
            <a:avLst/>
          </a:prstGeom>
          <a:noFill/>
          <a:ln w="38100" cap="rnd">
            <a:solidFill>
              <a:srgbClr val="6600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43" name="Text Box 39"/>
          <p:cNvSpPr txBox="1">
            <a:spLocks noChangeArrowheads="1"/>
          </p:cNvSpPr>
          <p:nvPr/>
        </p:nvSpPr>
        <p:spPr bwMode="auto">
          <a:xfrm>
            <a:off x="6019800" y="5791200"/>
            <a:ext cx="1503938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99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Polarization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99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Transfer to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99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protons</a:t>
            </a:r>
          </a:p>
        </p:txBody>
      </p:sp>
      <p:sp>
        <p:nvSpPr>
          <p:cNvPr id="482344" name="Text Box 40"/>
          <p:cNvSpPr txBox="1">
            <a:spLocks noChangeArrowheads="1"/>
          </p:cNvSpPr>
          <p:nvPr/>
        </p:nvSpPr>
        <p:spPr bwMode="auto">
          <a:xfrm>
            <a:off x="8219768" y="1056969"/>
            <a:ext cx="12954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99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Ionization</a:t>
            </a:r>
          </a:p>
        </p:txBody>
      </p:sp>
      <p:sp>
        <p:nvSpPr>
          <p:cNvPr id="482345" name="Text Box 41"/>
          <p:cNvSpPr txBox="1">
            <a:spLocks noChangeArrowheads="1"/>
          </p:cNvSpPr>
          <p:nvPr/>
        </p:nvSpPr>
        <p:spPr bwMode="auto">
          <a:xfrm>
            <a:off x="9753601" y="2209801"/>
            <a:ext cx="6905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  <a:sym typeface="Symbol" pitchFamily="18" charset="2"/>
              </a:rPr>
              <a:t> </a:t>
            </a: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H</a:t>
            </a:r>
            <a:r>
              <a:rPr lang="en-US" altLang="en-US" baseline="30000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-</a:t>
            </a:r>
          </a:p>
        </p:txBody>
      </p:sp>
      <p:sp>
        <p:nvSpPr>
          <p:cNvPr id="482346" name="Text Box 42"/>
          <p:cNvSpPr txBox="1">
            <a:spLocks noChangeArrowheads="1"/>
          </p:cNvSpPr>
          <p:nvPr/>
        </p:nvSpPr>
        <p:spPr bwMode="auto">
          <a:xfrm>
            <a:off x="9753601" y="3429001"/>
            <a:ext cx="6905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  <a:sym typeface="Symbol" pitchFamily="18" charset="2"/>
              </a:rPr>
              <a:t> </a:t>
            </a: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H</a:t>
            </a:r>
            <a:r>
              <a:rPr lang="en-US" altLang="en-US" baseline="30000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-</a:t>
            </a:r>
          </a:p>
        </p:txBody>
      </p:sp>
      <p:sp>
        <p:nvSpPr>
          <p:cNvPr id="482347" name="Text Box 43"/>
          <p:cNvSpPr txBox="1">
            <a:spLocks noChangeArrowheads="1"/>
          </p:cNvSpPr>
          <p:nvPr/>
        </p:nvSpPr>
        <p:spPr bwMode="auto">
          <a:xfrm>
            <a:off x="9753601" y="2743201"/>
            <a:ext cx="6905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  <a:sym typeface="Symbol" pitchFamily="18" charset="2"/>
              </a:rPr>
              <a:t> </a:t>
            </a: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H</a:t>
            </a:r>
            <a:r>
              <a:rPr lang="en-US" altLang="en-US" baseline="30000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-</a:t>
            </a:r>
          </a:p>
        </p:txBody>
      </p:sp>
      <p:sp>
        <p:nvSpPr>
          <p:cNvPr id="482348" name="Text Box 44"/>
          <p:cNvSpPr txBox="1">
            <a:spLocks noChangeArrowheads="1"/>
          </p:cNvSpPr>
          <p:nvPr/>
        </p:nvSpPr>
        <p:spPr bwMode="auto">
          <a:xfrm>
            <a:off x="9753601" y="4419601"/>
            <a:ext cx="6905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  <a:sym typeface="Symbol" pitchFamily="18" charset="2"/>
              </a:rPr>
              <a:t> </a:t>
            </a: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H</a:t>
            </a:r>
            <a:r>
              <a:rPr lang="en-US" altLang="en-US" baseline="30000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-</a:t>
            </a:r>
          </a:p>
        </p:txBody>
      </p:sp>
      <p:sp>
        <p:nvSpPr>
          <p:cNvPr id="482349" name="Text Box 45"/>
          <p:cNvSpPr txBox="1">
            <a:spLocks noChangeArrowheads="1"/>
          </p:cNvSpPr>
          <p:nvPr/>
        </p:nvSpPr>
        <p:spPr bwMode="auto">
          <a:xfrm>
            <a:off x="9677400" y="1600201"/>
            <a:ext cx="762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  <a:sym typeface="Symbol" pitchFamily="18" charset="2"/>
              </a:rPr>
              <a:t> </a:t>
            </a: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H</a:t>
            </a:r>
            <a:r>
              <a:rPr lang="en-US" altLang="en-US" baseline="30000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+</a:t>
            </a:r>
          </a:p>
        </p:txBody>
      </p:sp>
      <p:sp>
        <p:nvSpPr>
          <p:cNvPr id="482350" name="Text Box 46"/>
          <p:cNvSpPr txBox="1">
            <a:spLocks noChangeArrowheads="1"/>
          </p:cNvSpPr>
          <p:nvPr/>
        </p:nvSpPr>
        <p:spPr bwMode="auto">
          <a:xfrm>
            <a:off x="9753601" y="5181601"/>
            <a:ext cx="6905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  <a:sym typeface="Symbol" pitchFamily="18" charset="2"/>
              </a:rPr>
              <a:t></a:t>
            </a:r>
            <a:r>
              <a:rPr lang="en-US" altLang="en-US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H</a:t>
            </a:r>
            <a:r>
              <a:rPr lang="en-US" altLang="en-US" baseline="30000">
                <a:solidFill>
                  <a:srgbClr val="6600CC"/>
                </a:solidFill>
                <a:latin typeface="Tahoma" pitchFamily="34" charset="0"/>
                <a:ea typeface="ＭＳ Ｐゴシック"/>
                <a:cs typeface="Arial" pitchFamily="34" charset="0"/>
              </a:rPr>
              <a:t>+</a:t>
            </a:r>
          </a:p>
        </p:txBody>
      </p:sp>
      <p:sp>
        <p:nvSpPr>
          <p:cNvPr id="482351" name="AutoShape 47"/>
          <p:cNvSpPr>
            <a:spLocks noChangeArrowheads="1"/>
          </p:cNvSpPr>
          <p:nvPr/>
        </p:nvSpPr>
        <p:spPr bwMode="auto">
          <a:xfrm>
            <a:off x="5133975" y="3472934"/>
            <a:ext cx="381000" cy="762000"/>
          </a:xfrm>
          <a:prstGeom prst="curvedLeft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accent1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52" name="Text Box 48"/>
          <p:cNvSpPr txBox="1">
            <a:spLocks noChangeArrowheads="1"/>
          </p:cNvSpPr>
          <p:nvPr/>
        </p:nvSpPr>
        <p:spPr bwMode="auto">
          <a:xfrm>
            <a:off x="3048001" y="3810000"/>
            <a:ext cx="1980029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CC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Optical </a:t>
            </a:r>
            <a:r>
              <a:rPr lang="en-US" altLang="en-US" b="1" dirty="0">
                <a:solidFill>
                  <a:srgbClr val="CC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pumping</a:t>
            </a:r>
          </a:p>
        </p:txBody>
      </p:sp>
      <p:sp>
        <p:nvSpPr>
          <p:cNvPr id="482353" name="Text Box 49"/>
          <p:cNvSpPr txBox="1">
            <a:spLocks noChangeArrowheads="1"/>
          </p:cNvSpPr>
          <p:nvPr/>
        </p:nvSpPr>
        <p:spPr bwMode="auto">
          <a:xfrm>
            <a:off x="3810000" y="5105401"/>
            <a:ext cx="1409700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Optically-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Pumped cell</a:t>
            </a:r>
          </a:p>
        </p:txBody>
      </p:sp>
      <p:sp>
        <p:nvSpPr>
          <p:cNvPr id="482354" name="Text Box 50"/>
          <p:cNvSpPr txBox="1">
            <a:spLocks noChangeArrowheads="1"/>
          </p:cNvSpPr>
          <p:nvPr/>
        </p:nvSpPr>
        <p:spPr bwMode="auto">
          <a:xfrm>
            <a:off x="2133601" y="5105401"/>
            <a:ext cx="873125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H</a:t>
            </a:r>
            <a:r>
              <a:rPr lang="en-US" altLang="en-US" baseline="30000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Source</a:t>
            </a:r>
          </a:p>
        </p:txBody>
      </p:sp>
      <p:sp>
        <p:nvSpPr>
          <p:cNvPr id="482355" name="Line 51"/>
          <p:cNvSpPr>
            <a:spLocks noChangeShapeType="1"/>
          </p:cNvSpPr>
          <p:nvPr/>
        </p:nvSpPr>
        <p:spPr bwMode="auto">
          <a:xfrm>
            <a:off x="3048000" y="5410200"/>
            <a:ext cx="762000" cy="0"/>
          </a:xfrm>
          <a:prstGeom prst="line">
            <a:avLst/>
          </a:prstGeom>
          <a:noFill/>
          <a:ln w="19050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56" name="Line 52"/>
          <p:cNvSpPr>
            <a:spLocks noChangeShapeType="1"/>
          </p:cNvSpPr>
          <p:nvPr/>
        </p:nvSpPr>
        <p:spPr bwMode="auto">
          <a:xfrm flipV="1">
            <a:off x="5257800" y="4800600"/>
            <a:ext cx="685800" cy="609600"/>
          </a:xfrm>
          <a:prstGeom prst="line">
            <a:avLst/>
          </a:prstGeom>
          <a:noFill/>
          <a:ln w="28575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82358" name="Text Box 54"/>
          <p:cNvSpPr txBox="1">
            <a:spLocks noChangeArrowheads="1"/>
          </p:cNvSpPr>
          <p:nvPr/>
        </p:nvSpPr>
        <p:spPr bwMode="auto">
          <a:xfrm>
            <a:off x="5180013" y="1288435"/>
            <a:ext cx="65915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800000"/>
                </a:solidFill>
                <a:latin typeface="Comic Sans MS Bold" panose="030F0902030302020204" pitchFamily="66" charset="0"/>
                <a:ea typeface="ＭＳ Ｐゴシック"/>
                <a:cs typeface="Arial" pitchFamily="34" charset="0"/>
              </a:rPr>
              <a:t>ABS</a:t>
            </a:r>
          </a:p>
        </p:txBody>
      </p:sp>
      <p:sp>
        <p:nvSpPr>
          <p:cNvPr id="482359" name="Text Box 55"/>
          <p:cNvSpPr txBox="1">
            <a:spLocks noChangeArrowheads="1"/>
          </p:cNvSpPr>
          <p:nvPr/>
        </p:nvSpPr>
        <p:spPr bwMode="auto">
          <a:xfrm>
            <a:off x="5181601" y="2286000"/>
            <a:ext cx="53657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  <a:latin typeface="Tahoma" pitchFamily="34" charset="0"/>
                <a:ea typeface="ＭＳ Ｐゴシック"/>
                <a:cs typeface="Arial" pitchFamily="34" charset="0"/>
              </a:rPr>
              <a:t>LDS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47138" y="304801"/>
            <a:ext cx="4642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800000"/>
                </a:solidFill>
                <a:latin typeface="Comic Sans MS" pitchFamily="66" charset="0"/>
                <a:ea typeface="ＭＳ Ｐゴシック"/>
                <a:cs typeface="Arial" pitchFamily="34" charset="0"/>
              </a:rPr>
              <a:t>Proton polarization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71002" y="4187328"/>
            <a:ext cx="89639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990000"/>
                </a:solidFill>
                <a:latin typeface="Comic Sans MS" pitchFamily="66" charset="0"/>
                <a:ea typeface="ＭＳ Ｐゴシック"/>
                <a:cs typeface="Arial" pitchFamily="34" charset="0"/>
              </a:rPr>
              <a:t>OPPIS</a:t>
            </a:r>
          </a:p>
        </p:txBody>
      </p:sp>
    </p:spTree>
    <p:extLst>
      <p:ext uri="{BB962C8B-B14F-4D97-AF65-F5344CB8AC3E}">
        <p14:creationId xmlns:p14="http://schemas.microsoft.com/office/powerpoint/2010/main" val="3425533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28600"/>
            <a:ext cx="8915400" cy="457200"/>
          </a:xfr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en-US" sz="2000">
                <a:solidFill>
                  <a:srgbClr val="993300"/>
                </a:solidFill>
                <a:latin typeface="Comic Sans MS" pitchFamily="66" charset="0"/>
              </a:rPr>
              <a:t>SPIN -TRANSFER POLARIZATION IN PROTON-Rb COLLISIONS</a:t>
            </a:r>
          </a:p>
        </p:txBody>
      </p:sp>
      <p:sp>
        <p:nvSpPr>
          <p:cNvPr id="458755" name="Rectangle 3"/>
          <p:cNvSpPr>
            <a:spLocks noChangeArrowheads="1"/>
          </p:cNvSpPr>
          <p:nvPr/>
        </p:nvSpPr>
        <p:spPr bwMode="auto">
          <a:xfrm rot="-131669">
            <a:off x="3124200" y="1676400"/>
            <a:ext cx="457200" cy="381000"/>
          </a:xfrm>
          <a:prstGeom prst="rect">
            <a:avLst/>
          </a:prstGeom>
          <a:solidFill>
            <a:srgbClr val="FF33CC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57" rev="0"/>
            </a:camera>
            <a:lightRig rig="legacyFlat4" dir="t"/>
          </a:scene3d>
          <a:sp3d extrusionH="887400" prstMaterial="legacyMatte">
            <a:bevelT w="13500" h="13500" prst="angle"/>
            <a:bevelB w="13500" h="13500" prst="angle"/>
            <a:extrusionClr>
              <a:srgbClr val="FF33CC"/>
            </a:extrusionClr>
          </a:sp3d>
        </p:spPr>
        <p:txBody>
          <a:bodyPr wrap="none" anchor="ctr">
            <a:flatTx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56" name="Oval 4"/>
          <p:cNvSpPr>
            <a:spLocks noChangeArrowheads="1"/>
          </p:cNvSpPr>
          <p:nvPr/>
        </p:nvSpPr>
        <p:spPr bwMode="auto">
          <a:xfrm>
            <a:off x="3962400" y="2362200"/>
            <a:ext cx="685800" cy="6096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Rb</a:t>
            </a:r>
            <a:r>
              <a:rPr lang="en-US" altLang="en-US" sz="2400" b="1" baseline="30000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+</a:t>
            </a:r>
          </a:p>
        </p:txBody>
      </p:sp>
      <p:sp>
        <p:nvSpPr>
          <p:cNvPr id="458757" name="Oval 5"/>
          <p:cNvSpPr>
            <a:spLocks noChangeArrowheads="1"/>
          </p:cNvSpPr>
          <p:nvPr/>
        </p:nvSpPr>
        <p:spPr bwMode="auto">
          <a:xfrm>
            <a:off x="3581400" y="2971800"/>
            <a:ext cx="685800" cy="685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H</a:t>
            </a:r>
            <a:r>
              <a:rPr lang="en-US" altLang="en-US" sz="2400" b="1" baseline="30000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+</a:t>
            </a:r>
          </a:p>
        </p:txBody>
      </p:sp>
      <p:sp>
        <p:nvSpPr>
          <p:cNvPr id="458758" name="Oval 6"/>
          <p:cNvSpPr>
            <a:spLocks noChangeArrowheads="1"/>
          </p:cNvSpPr>
          <p:nvPr/>
        </p:nvSpPr>
        <p:spPr bwMode="auto">
          <a:xfrm>
            <a:off x="5181600" y="2971800"/>
            <a:ext cx="762000" cy="685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H</a:t>
            </a:r>
            <a:r>
              <a:rPr lang="en-US" altLang="en-US" sz="2400" b="1" baseline="30000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+</a:t>
            </a:r>
          </a:p>
        </p:txBody>
      </p:sp>
      <p:sp>
        <p:nvSpPr>
          <p:cNvPr id="458759" name="Line 7"/>
          <p:cNvSpPr>
            <a:spLocks noChangeShapeType="1"/>
          </p:cNvSpPr>
          <p:nvPr/>
        </p:nvSpPr>
        <p:spPr bwMode="auto">
          <a:xfrm>
            <a:off x="3352800" y="1905000"/>
            <a:ext cx="685800" cy="6096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60" name="Line 8"/>
          <p:cNvSpPr>
            <a:spLocks noChangeShapeType="1"/>
          </p:cNvSpPr>
          <p:nvPr/>
        </p:nvSpPr>
        <p:spPr bwMode="auto">
          <a:xfrm>
            <a:off x="2895600" y="3352800"/>
            <a:ext cx="6858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61" name="Line 9"/>
          <p:cNvSpPr>
            <a:spLocks noChangeShapeType="1"/>
          </p:cNvSpPr>
          <p:nvPr/>
        </p:nvSpPr>
        <p:spPr bwMode="auto">
          <a:xfrm>
            <a:off x="3810000" y="2971800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62" name="Rectangle 10"/>
          <p:cNvSpPr>
            <a:spLocks noChangeArrowheads="1"/>
          </p:cNvSpPr>
          <p:nvPr/>
        </p:nvSpPr>
        <p:spPr bwMode="auto">
          <a:xfrm>
            <a:off x="1905000" y="2971800"/>
            <a:ext cx="1295400" cy="685800"/>
          </a:xfrm>
          <a:prstGeom prst="rect">
            <a:avLst/>
          </a:prstGeom>
          <a:solidFill>
            <a:srgbClr val="99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FFFF"/>
                </a:solidFill>
                <a:latin typeface="Times New Roman" pitchFamily="18" charset="0"/>
              </a:rPr>
              <a:t>Proton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FFFF"/>
                </a:solidFill>
                <a:latin typeface="Times New Roman" pitchFamily="18" charset="0"/>
              </a:rPr>
              <a:t>source</a:t>
            </a:r>
          </a:p>
        </p:txBody>
      </p:sp>
      <p:sp>
        <p:nvSpPr>
          <p:cNvPr id="458763" name="Line 11"/>
          <p:cNvSpPr>
            <a:spLocks noChangeShapeType="1"/>
          </p:cNvSpPr>
          <p:nvPr/>
        </p:nvSpPr>
        <p:spPr bwMode="auto">
          <a:xfrm>
            <a:off x="5181600" y="2971800"/>
            <a:ext cx="762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64" name="Line 12"/>
          <p:cNvSpPr>
            <a:spLocks noChangeShapeType="1"/>
          </p:cNvSpPr>
          <p:nvPr/>
        </p:nvSpPr>
        <p:spPr bwMode="auto">
          <a:xfrm>
            <a:off x="4343400" y="3276600"/>
            <a:ext cx="8382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65" name="AutoShape 13"/>
          <p:cNvSpPr>
            <a:spLocks noChangeArrowheads="1"/>
          </p:cNvSpPr>
          <p:nvPr/>
        </p:nvSpPr>
        <p:spPr bwMode="auto">
          <a:xfrm>
            <a:off x="3505200" y="2057400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66" name="Text Box 14"/>
          <p:cNvSpPr txBox="1">
            <a:spLocks noChangeArrowheads="1"/>
          </p:cNvSpPr>
          <p:nvPr/>
        </p:nvSpPr>
        <p:spPr bwMode="auto">
          <a:xfrm>
            <a:off x="1828800" y="5105401"/>
            <a:ext cx="8610600" cy="10156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2400" b="1">
              <a:solidFill>
                <a:srgbClr val="3333CC"/>
              </a:solidFill>
              <a:latin typeface="Times New Roman" pitchFamily="18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</a:endParaRPr>
          </a:p>
        </p:txBody>
      </p:sp>
      <p:sp>
        <p:nvSpPr>
          <p:cNvPr id="458767" name="Text Box 15"/>
          <p:cNvSpPr txBox="1">
            <a:spLocks noChangeArrowheads="1"/>
          </p:cNvSpPr>
          <p:nvPr/>
        </p:nvSpPr>
        <p:spPr bwMode="auto">
          <a:xfrm>
            <a:off x="4038600" y="1066801"/>
            <a:ext cx="2209800" cy="83502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Laser-795 nm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Optical pumping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b="1" i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Rb: NL(Rb) </a:t>
            </a:r>
            <a:r>
              <a:rPr lang="en-US" altLang="en-US" sz="1600" b="1" i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n-US" altLang="en-US" sz="1600" b="1" i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10</a:t>
            </a:r>
            <a:r>
              <a:rPr lang="en-US" altLang="en-US" sz="1600" b="1" i="1" baseline="30000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14</a:t>
            </a:r>
            <a:r>
              <a:rPr lang="en-US" altLang="en-US" sz="1600" b="1" i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 cm</a:t>
            </a:r>
            <a:r>
              <a:rPr lang="en-US" altLang="en-US" sz="1600" b="1" i="1" baseline="30000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-2</a:t>
            </a:r>
            <a:r>
              <a:rPr lang="en-US" altLang="en-US" sz="1600" b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 </a:t>
            </a:r>
          </a:p>
        </p:txBody>
      </p:sp>
      <p:sp>
        <p:nvSpPr>
          <p:cNvPr id="458768" name="Rectangle 16"/>
          <p:cNvSpPr>
            <a:spLocks noChangeArrowheads="1"/>
          </p:cNvSpPr>
          <p:nvPr/>
        </p:nvSpPr>
        <p:spPr bwMode="auto">
          <a:xfrm>
            <a:off x="6477000" y="2971800"/>
            <a:ext cx="1143000" cy="685800"/>
          </a:xfrm>
          <a:prstGeom prst="rect">
            <a:avLst/>
          </a:prstGeom>
          <a:solidFill>
            <a:srgbClr val="99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FFFF"/>
                </a:solidFill>
                <a:latin typeface="Times New Roman" pitchFamily="18" charset="0"/>
              </a:rPr>
              <a:t>Sona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FFFF"/>
                </a:solidFill>
                <a:latin typeface="Times New Roman" pitchFamily="18" charset="0"/>
              </a:rPr>
              <a:t>transition</a:t>
            </a:r>
          </a:p>
        </p:txBody>
      </p:sp>
      <p:sp>
        <p:nvSpPr>
          <p:cNvPr id="458769" name="Line 17"/>
          <p:cNvSpPr>
            <a:spLocks noChangeShapeType="1"/>
          </p:cNvSpPr>
          <p:nvPr/>
        </p:nvSpPr>
        <p:spPr bwMode="auto">
          <a:xfrm>
            <a:off x="5943600" y="3276600"/>
            <a:ext cx="5334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70" name="Rectangle 18"/>
          <p:cNvSpPr>
            <a:spLocks noChangeArrowheads="1"/>
          </p:cNvSpPr>
          <p:nvPr/>
        </p:nvSpPr>
        <p:spPr bwMode="auto">
          <a:xfrm>
            <a:off x="8077200" y="2971800"/>
            <a:ext cx="1143000" cy="685800"/>
          </a:xfrm>
          <a:prstGeom prst="rect">
            <a:avLst/>
          </a:prstGeom>
          <a:solidFill>
            <a:srgbClr val="99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FFFF"/>
                </a:solidFill>
                <a:latin typeface="Times New Roman" pitchFamily="18" charset="0"/>
              </a:rPr>
              <a:t>Ionizer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FFFF"/>
                </a:solidFill>
                <a:latin typeface="Times New Roman" pitchFamily="18" charset="0"/>
              </a:rPr>
              <a:t>cell</a:t>
            </a:r>
          </a:p>
        </p:txBody>
      </p:sp>
      <p:sp>
        <p:nvSpPr>
          <p:cNvPr id="458771" name="Text Box 19"/>
          <p:cNvSpPr txBox="1">
            <a:spLocks noChangeArrowheads="1"/>
          </p:cNvSpPr>
          <p:nvPr/>
        </p:nvSpPr>
        <p:spPr bwMode="auto">
          <a:xfrm>
            <a:off x="9753600" y="3013075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3333CC"/>
                </a:solidFill>
                <a:latin typeface="Times New Roman" pitchFamily="18" charset="0"/>
                <a:cs typeface="Tahoma" pitchFamily="34" charset="0"/>
              </a:rPr>
              <a:t>H</a:t>
            </a:r>
            <a:r>
              <a:rPr lang="en-US" altLang="en-US" sz="2400" b="1" baseline="30000">
                <a:solidFill>
                  <a:srgbClr val="3333CC"/>
                </a:solidFill>
                <a:latin typeface="Times New Roman" pitchFamily="18" charset="0"/>
                <a:cs typeface="Tahoma" pitchFamily="34" charset="0"/>
              </a:rPr>
              <a:t>-</a:t>
            </a:r>
          </a:p>
        </p:txBody>
      </p:sp>
      <p:sp>
        <p:nvSpPr>
          <p:cNvPr id="458772" name="Line 20"/>
          <p:cNvSpPr>
            <a:spLocks noChangeShapeType="1"/>
          </p:cNvSpPr>
          <p:nvPr/>
        </p:nvSpPr>
        <p:spPr bwMode="auto">
          <a:xfrm>
            <a:off x="9677400" y="3048000"/>
            <a:ext cx="457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73" name="AutoShape 21"/>
          <p:cNvSpPr>
            <a:spLocks noChangeArrowheads="1"/>
          </p:cNvSpPr>
          <p:nvPr/>
        </p:nvSpPr>
        <p:spPr bwMode="auto">
          <a:xfrm>
            <a:off x="9296400" y="3200400"/>
            <a:ext cx="457200" cy="1524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3333CC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74" name="Line 22"/>
          <p:cNvSpPr>
            <a:spLocks noChangeShapeType="1"/>
          </p:cNvSpPr>
          <p:nvPr/>
        </p:nvSpPr>
        <p:spPr bwMode="auto">
          <a:xfrm>
            <a:off x="7696200" y="327660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75" name="AutoShape 23"/>
          <p:cNvSpPr>
            <a:spLocks noChangeArrowheads="1"/>
          </p:cNvSpPr>
          <p:nvPr/>
        </p:nvSpPr>
        <p:spPr bwMode="auto">
          <a:xfrm>
            <a:off x="3886200" y="61722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76" name="AutoShape 24"/>
          <p:cNvSpPr>
            <a:spLocks noChangeArrowheads="1"/>
          </p:cNvSpPr>
          <p:nvPr/>
        </p:nvSpPr>
        <p:spPr bwMode="auto">
          <a:xfrm>
            <a:off x="6400800" y="61722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77" name="Rectangle 25"/>
          <p:cNvSpPr>
            <a:spLocks noChangeArrowheads="1"/>
          </p:cNvSpPr>
          <p:nvPr/>
        </p:nvSpPr>
        <p:spPr bwMode="auto">
          <a:xfrm>
            <a:off x="1752600" y="5562601"/>
            <a:ext cx="8686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>
                <a:solidFill>
                  <a:srgbClr val="990000"/>
                </a:solidFill>
                <a:cs typeface="Tahoma" pitchFamily="34" charset="0"/>
              </a:rPr>
              <a:t>Laser beam is a primary source of angular momentum</a:t>
            </a:r>
            <a:r>
              <a:rPr lang="en-US" altLang="en-US">
                <a:solidFill>
                  <a:srgbClr val="A50021"/>
                </a:solidFill>
                <a:cs typeface="Tahoma" pitchFamily="34" charset="0"/>
              </a:rPr>
              <a:t>:</a:t>
            </a:r>
            <a:endParaRPr lang="ru-RU" altLang="en-US">
              <a:solidFill>
                <a:srgbClr val="A50021"/>
              </a:solidFill>
              <a:cs typeface="Tahoma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altLang="en-US">
                <a:solidFill>
                  <a:srgbClr val="A50021"/>
                </a:solidFill>
                <a:cs typeface="Tahoma" pitchFamily="34" charset="0"/>
              </a:rPr>
              <a:t>10 </a:t>
            </a:r>
            <a:r>
              <a:rPr lang="en-US" altLang="en-US">
                <a:solidFill>
                  <a:srgbClr val="A50021"/>
                </a:solidFill>
                <a:cs typeface="Tahoma" pitchFamily="34" charset="0"/>
              </a:rPr>
              <a:t>W</a:t>
            </a:r>
            <a:r>
              <a:rPr lang="ru-RU" altLang="en-US">
                <a:solidFill>
                  <a:srgbClr val="A50021"/>
                </a:solidFill>
                <a:cs typeface="Tahoma" pitchFamily="34" charset="0"/>
              </a:rPr>
              <a:t> (795 </a:t>
            </a:r>
            <a:r>
              <a:rPr lang="en-US" altLang="en-US">
                <a:solidFill>
                  <a:srgbClr val="A50021"/>
                </a:solidFill>
                <a:cs typeface="Tahoma" pitchFamily="34" charset="0"/>
              </a:rPr>
              <a:t>nm)                4</a:t>
            </a:r>
            <a:r>
              <a:rPr lang="en-US" altLang="en-US">
                <a:solidFill>
                  <a:srgbClr val="A50021"/>
                </a:solidFill>
                <a:cs typeface="Times New Roman" pitchFamily="18" charset="0"/>
              </a:rPr>
              <a:t>•</a:t>
            </a:r>
            <a:r>
              <a:rPr lang="en-US" altLang="en-US">
                <a:solidFill>
                  <a:srgbClr val="A50021"/>
                </a:solidFill>
                <a:cs typeface="Tahoma" pitchFamily="34" charset="0"/>
              </a:rPr>
              <a:t>10</a:t>
            </a:r>
            <a:r>
              <a:rPr lang="en-US" altLang="en-US" baseline="30000">
                <a:solidFill>
                  <a:srgbClr val="A50021"/>
                </a:solidFill>
                <a:cs typeface="Tahoma" pitchFamily="34" charset="0"/>
              </a:rPr>
              <a:t>19</a:t>
            </a:r>
            <a:r>
              <a:rPr lang="en-US" altLang="en-US">
                <a:solidFill>
                  <a:srgbClr val="A50021"/>
                </a:solidFill>
                <a:cs typeface="Tahoma" pitchFamily="34" charset="0"/>
              </a:rPr>
              <a:t> h</a:t>
            </a:r>
            <a:r>
              <a:rPr lang="en-US" altLang="en-US">
                <a:solidFill>
                  <a:srgbClr val="A50021"/>
                </a:solidFill>
                <a:cs typeface="Tahoma" pitchFamily="34" charset="0"/>
                <a:sym typeface="Symbol" pitchFamily="18" charset="2"/>
              </a:rPr>
              <a:t></a:t>
            </a:r>
            <a:r>
              <a:rPr lang="en-US" altLang="en-US">
                <a:solidFill>
                  <a:srgbClr val="A50021"/>
                </a:solidFill>
                <a:cs typeface="Tahoma" pitchFamily="34" charset="0"/>
              </a:rPr>
              <a:t>/sec</a:t>
            </a:r>
            <a:r>
              <a:rPr lang="en-US" altLang="en-US" sz="1800">
                <a:solidFill>
                  <a:srgbClr val="A50021"/>
                </a:solidFill>
                <a:cs typeface="Tahoma" pitchFamily="34" charset="0"/>
              </a:rPr>
              <a:t>           </a:t>
            </a:r>
            <a:r>
              <a:rPr lang="en-US" altLang="en-US">
                <a:solidFill>
                  <a:srgbClr val="3333CC"/>
                </a:solidFill>
                <a:cs typeface="Tahoma" pitchFamily="34" charset="0"/>
              </a:rPr>
              <a:t>2 A, H</a:t>
            </a:r>
            <a:r>
              <a:rPr lang="en-US" altLang="en-US" baseline="30000">
                <a:solidFill>
                  <a:srgbClr val="3333CC"/>
                </a:solidFill>
                <a:cs typeface="Tahoma" pitchFamily="34" charset="0"/>
              </a:rPr>
              <a:t>0</a:t>
            </a:r>
            <a:r>
              <a:rPr lang="en-US" altLang="en-US">
                <a:solidFill>
                  <a:srgbClr val="3333CC"/>
                </a:solidFill>
                <a:cs typeface="Tahoma" pitchFamily="34" charset="0"/>
              </a:rPr>
              <a:t> </a:t>
            </a:r>
            <a:r>
              <a:rPr lang="ru-RU" altLang="en-US">
                <a:solidFill>
                  <a:srgbClr val="3333CC"/>
                </a:solidFill>
                <a:cs typeface="Tahoma" pitchFamily="34" charset="0"/>
              </a:rPr>
              <a:t> </a:t>
            </a:r>
            <a:r>
              <a:rPr lang="en-US" altLang="en-US">
                <a:solidFill>
                  <a:srgbClr val="3333CC"/>
                </a:solidFill>
                <a:cs typeface="Tahoma" pitchFamily="34" charset="0"/>
              </a:rPr>
              <a:t>equivalent intensity.</a:t>
            </a:r>
          </a:p>
        </p:txBody>
      </p:sp>
      <p:sp>
        <p:nvSpPr>
          <p:cNvPr id="458778" name="Rectangle 27"/>
          <p:cNvSpPr>
            <a:spLocks noChangeArrowheads="1"/>
          </p:cNvSpPr>
          <p:nvPr/>
        </p:nvSpPr>
        <p:spPr bwMode="auto">
          <a:xfrm>
            <a:off x="1752600" y="2286000"/>
            <a:ext cx="4495800" cy="1981200"/>
          </a:xfrm>
          <a:prstGeom prst="rect">
            <a:avLst/>
          </a:prstGeom>
          <a:noFill/>
          <a:ln w="19050">
            <a:solidFill>
              <a:srgbClr val="0033CC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79" name="Text Box 28"/>
          <p:cNvSpPr txBox="1">
            <a:spLocks noChangeArrowheads="1"/>
          </p:cNvSpPr>
          <p:nvPr/>
        </p:nvSpPr>
        <p:spPr bwMode="auto">
          <a:xfrm>
            <a:off x="3657600" y="4724400"/>
            <a:ext cx="1828800" cy="59055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Supperconducting solenoid  </a:t>
            </a:r>
            <a:r>
              <a:rPr lang="ru-RU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25 кГс</a:t>
            </a:r>
            <a:endParaRPr lang="en-US" altLang="en-US" sz="1600" b="1">
              <a:solidFill>
                <a:srgbClr val="990000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80" name="AutoShape 29"/>
          <p:cNvSpPr>
            <a:spLocks noChangeArrowheads="1"/>
          </p:cNvSpPr>
          <p:nvPr/>
        </p:nvSpPr>
        <p:spPr bwMode="auto">
          <a:xfrm>
            <a:off x="2819400" y="3886200"/>
            <a:ext cx="2057400" cy="228600"/>
          </a:xfrm>
          <a:prstGeom prst="rightArrow">
            <a:avLst>
              <a:gd name="adj1" fmla="val 50000"/>
              <a:gd name="adj2" fmla="val 2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81" name="AutoShape 30"/>
          <p:cNvSpPr>
            <a:spLocks noChangeArrowheads="1"/>
          </p:cNvSpPr>
          <p:nvPr/>
        </p:nvSpPr>
        <p:spPr bwMode="auto">
          <a:xfrm>
            <a:off x="8153400" y="3962400"/>
            <a:ext cx="1066800" cy="152400"/>
          </a:xfrm>
          <a:prstGeom prst="leftArrow">
            <a:avLst>
              <a:gd name="adj1" fmla="val 50000"/>
              <a:gd name="adj2" fmla="val 1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82" name="Text Box 31"/>
          <p:cNvSpPr txBox="1">
            <a:spLocks noChangeArrowheads="1"/>
          </p:cNvSpPr>
          <p:nvPr/>
        </p:nvSpPr>
        <p:spPr bwMode="auto">
          <a:xfrm>
            <a:off x="8001001" y="4191000"/>
            <a:ext cx="169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A50021"/>
                </a:solidFill>
                <a:latin typeface="Times New Roman" pitchFamily="18" charset="0"/>
                <a:cs typeface="Tahoma" pitchFamily="34" charset="0"/>
              </a:rPr>
              <a:t>1.5 kG field</a:t>
            </a:r>
          </a:p>
        </p:txBody>
      </p:sp>
      <p:sp>
        <p:nvSpPr>
          <p:cNvPr id="458783" name="Text Box 32"/>
          <p:cNvSpPr txBox="1">
            <a:spLocks noChangeArrowheads="1"/>
          </p:cNvSpPr>
          <p:nvPr/>
        </p:nvSpPr>
        <p:spPr bwMode="auto">
          <a:xfrm>
            <a:off x="5562600" y="4648201"/>
            <a:ext cx="2362200" cy="65087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Charge-exchange collisions:</a:t>
            </a:r>
            <a:r>
              <a:rPr lang="en-US" altLang="en-US" b="1" i="1">
                <a:solidFill>
                  <a:srgbClr val="990000"/>
                </a:solidFill>
                <a:latin typeface="Times New Roman" pitchFamily="18" charset="0"/>
                <a:cs typeface="Tahoma" pitchFamily="34" charset="0"/>
                <a:sym typeface="Symbol" pitchFamily="18" charset="2"/>
              </a:rPr>
              <a:t></a:t>
            </a:r>
            <a:r>
              <a:rPr lang="en-US" altLang="en-US" sz="1400" b="1" i="1">
                <a:solidFill>
                  <a:srgbClr val="990000"/>
                </a:solidFill>
                <a:latin typeface="Times New Roman" pitchFamily="18" charset="0"/>
                <a:cs typeface="Tahoma" pitchFamily="34" charset="0"/>
                <a:sym typeface="Symbol" pitchFamily="18" charset="2"/>
              </a:rPr>
              <a:t> </a:t>
            </a: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~10</a:t>
            </a:r>
            <a:r>
              <a:rPr lang="en-US" altLang="en-US" sz="1600" b="1" i="1" baseline="300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-14</a:t>
            </a: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cm</a:t>
            </a:r>
            <a:r>
              <a:rPr lang="en-US" altLang="en-US" sz="1600" b="1" i="1" baseline="300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458784" name="Line 33"/>
          <p:cNvSpPr>
            <a:spLocks noChangeShapeType="1"/>
          </p:cNvSpPr>
          <p:nvPr/>
        </p:nvSpPr>
        <p:spPr bwMode="auto">
          <a:xfrm flipH="1" flipV="1">
            <a:off x="4648200" y="3581400"/>
            <a:ext cx="1295400" cy="1066800"/>
          </a:xfrm>
          <a:prstGeom prst="line">
            <a:avLst/>
          </a:prstGeom>
          <a:noFill/>
          <a:ln w="12700">
            <a:solidFill>
              <a:srgbClr val="D6009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85" name="Text Box 34"/>
          <p:cNvSpPr txBox="1">
            <a:spLocks noChangeArrowheads="1"/>
          </p:cNvSpPr>
          <p:nvPr/>
        </p:nvSpPr>
        <p:spPr bwMode="auto">
          <a:xfrm>
            <a:off x="8001000" y="1066800"/>
            <a:ext cx="2362200" cy="712788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Na</a:t>
            </a:r>
            <a:r>
              <a:rPr lang="ru-RU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-</a:t>
            </a: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jet ionizer cell: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NL(Na)</a:t>
            </a: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 3</a:t>
            </a: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10</a:t>
            </a:r>
            <a:r>
              <a:rPr lang="en-US" altLang="en-US" sz="1600" b="1" i="1" baseline="30000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15</a:t>
            </a:r>
            <a:r>
              <a:rPr lang="en-US" altLang="en-US" sz="1600" b="1" i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 cm</a:t>
            </a:r>
            <a:r>
              <a:rPr lang="en-US" altLang="en-US" sz="1600" b="1" i="1" baseline="30000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-2</a:t>
            </a:r>
            <a:r>
              <a:rPr lang="ru-RU" altLang="en-US" sz="1600">
                <a:solidFill>
                  <a:srgbClr val="A50021"/>
                </a:solidFill>
                <a:latin typeface="Times New Roman" pitchFamily="18" charset="0"/>
                <a:cs typeface="Tahoma" pitchFamily="34" charset="0"/>
              </a:rPr>
              <a:t> </a:t>
            </a:r>
            <a:endParaRPr lang="en-US" altLang="en-US" sz="16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458786" name="Line 35"/>
          <p:cNvSpPr>
            <a:spLocks noChangeShapeType="1"/>
          </p:cNvSpPr>
          <p:nvPr/>
        </p:nvSpPr>
        <p:spPr bwMode="auto">
          <a:xfrm flipH="1">
            <a:off x="8763000" y="2057400"/>
            <a:ext cx="304800" cy="838200"/>
          </a:xfrm>
          <a:prstGeom prst="line">
            <a:avLst/>
          </a:prstGeom>
          <a:noFill/>
          <a:ln w="12700">
            <a:solidFill>
              <a:srgbClr val="D6009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87" name="Text Box 36"/>
          <p:cNvSpPr txBox="1">
            <a:spLocks noChangeArrowheads="1"/>
          </p:cNvSpPr>
          <p:nvPr/>
        </p:nvSpPr>
        <p:spPr bwMode="auto">
          <a:xfrm>
            <a:off x="8229600" y="4648200"/>
            <a:ext cx="2133600" cy="59055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Electron to proton polarization transfer</a:t>
            </a:r>
          </a:p>
        </p:txBody>
      </p:sp>
      <p:sp>
        <p:nvSpPr>
          <p:cNvPr id="458788" name="Line 37"/>
          <p:cNvSpPr>
            <a:spLocks noChangeShapeType="1"/>
          </p:cNvSpPr>
          <p:nvPr/>
        </p:nvSpPr>
        <p:spPr bwMode="auto">
          <a:xfrm flipH="1" flipV="1">
            <a:off x="7162800" y="3733800"/>
            <a:ext cx="1143000" cy="990600"/>
          </a:xfrm>
          <a:prstGeom prst="line">
            <a:avLst/>
          </a:prstGeom>
          <a:noFill/>
          <a:ln w="12700">
            <a:solidFill>
              <a:srgbClr val="D6009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89" name="Text Box 38"/>
          <p:cNvSpPr txBox="1">
            <a:spLocks noChangeArrowheads="1"/>
          </p:cNvSpPr>
          <p:nvPr/>
        </p:nvSpPr>
        <p:spPr bwMode="auto">
          <a:xfrm>
            <a:off x="1752600" y="4419600"/>
            <a:ext cx="1828800" cy="1073150"/>
          </a:xfrm>
          <a:prstGeom prst="rect">
            <a:avLst/>
          </a:prstGeom>
          <a:noFill/>
          <a:ln w="317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ECR</a:t>
            </a:r>
            <a:r>
              <a:rPr lang="ru-RU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-29 </a:t>
            </a: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GHz</a:t>
            </a:r>
            <a:r>
              <a:rPr lang="ru-RU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 </a:t>
            </a:r>
            <a:endParaRPr lang="en-US" altLang="en-US" sz="1600" b="1">
              <a:solidFill>
                <a:srgbClr val="990000"/>
              </a:solidFill>
              <a:latin typeface="Times New Roman" pitchFamily="18" charset="0"/>
              <a:cs typeface="Tahoma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Н</a:t>
            </a:r>
            <a:r>
              <a:rPr lang="ru-RU" altLang="en-US" sz="1600" b="1" baseline="30000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+</a:t>
            </a:r>
            <a:r>
              <a:rPr lang="ru-RU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 </a:t>
            </a: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source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1600" b="1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~50 mA, 2.8keV</a:t>
            </a:r>
          </a:p>
        </p:txBody>
      </p:sp>
      <p:sp>
        <p:nvSpPr>
          <p:cNvPr id="458790" name="Line 39"/>
          <p:cNvSpPr>
            <a:spLocks noChangeShapeType="1"/>
          </p:cNvSpPr>
          <p:nvPr/>
        </p:nvSpPr>
        <p:spPr bwMode="auto">
          <a:xfrm flipH="1" flipV="1">
            <a:off x="2590800" y="3581400"/>
            <a:ext cx="0" cy="99060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91" name="Line 40"/>
          <p:cNvSpPr>
            <a:spLocks noChangeShapeType="1"/>
          </p:cNvSpPr>
          <p:nvPr/>
        </p:nvSpPr>
        <p:spPr bwMode="auto">
          <a:xfrm flipH="1" flipV="1">
            <a:off x="3810000" y="4114800"/>
            <a:ext cx="533400" cy="609600"/>
          </a:xfrm>
          <a:prstGeom prst="line">
            <a:avLst/>
          </a:prstGeom>
          <a:noFill/>
          <a:ln w="12700">
            <a:solidFill>
              <a:srgbClr val="D6009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92" name="Oval 41"/>
          <p:cNvSpPr>
            <a:spLocks noChangeArrowheads="1"/>
          </p:cNvSpPr>
          <p:nvPr/>
        </p:nvSpPr>
        <p:spPr bwMode="auto">
          <a:xfrm>
            <a:off x="5029200" y="2133600"/>
            <a:ext cx="685800" cy="6096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Rb</a:t>
            </a:r>
            <a:r>
              <a:rPr lang="en-US" altLang="en-US" sz="2400" b="1" baseline="30000">
                <a:solidFill>
                  <a:srgbClr val="CC3300"/>
                </a:solidFill>
                <a:latin typeface="Times New Roman" pitchFamily="18" charset="0"/>
                <a:cs typeface="Tahoma" pitchFamily="34" charset="0"/>
              </a:rPr>
              <a:t>+</a:t>
            </a:r>
          </a:p>
        </p:txBody>
      </p:sp>
      <p:sp>
        <p:nvSpPr>
          <p:cNvPr id="458793" name="Line 42"/>
          <p:cNvSpPr>
            <a:spLocks noChangeShapeType="1"/>
          </p:cNvSpPr>
          <p:nvPr/>
        </p:nvSpPr>
        <p:spPr bwMode="auto">
          <a:xfrm flipV="1">
            <a:off x="4648200" y="2514600"/>
            <a:ext cx="381000" cy="7620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58794" name="Text Box 43"/>
          <p:cNvSpPr txBox="1">
            <a:spLocks noChangeArrowheads="1"/>
          </p:cNvSpPr>
          <p:nvPr/>
        </p:nvSpPr>
        <p:spPr bwMode="auto">
          <a:xfrm>
            <a:off x="2803525" y="4913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68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33A80-F6D8-445B-9C21-B2FE24140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34892"/>
            <a:ext cx="10363200" cy="468043"/>
          </a:xfrm>
        </p:spPr>
        <p:txBody>
          <a:bodyPr>
            <a:normAutofit/>
          </a:bodyPr>
          <a:lstStyle/>
          <a:p>
            <a:pPr algn="ctr"/>
            <a:r>
              <a:rPr lang="en-US" sz="2400" b="0" dirty="0">
                <a:solidFill>
                  <a:srgbClr val="800000"/>
                </a:solidFill>
                <a:latin typeface="Comic Sans MS" panose="030F0702030302020204" pitchFamily="66" charset="0"/>
              </a:rPr>
              <a:t>The TRIUMF Optically Pumped Polarized Ion Source, 1983-2000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EEDA56E-6CAE-47BF-B2E6-1829994AF628}"/>
              </a:ext>
            </a:extLst>
          </p:cNvPr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571" y="934043"/>
            <a:ext cx="8797224" cy="463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9FC4CB-22EC-4F78-A883-CEDF30CFF27D}"/>
              </a:ext>
            </a:extLst>
          </p:cNvPr>
          <p:cNvSpPr txBox="1"/>
          <p:nvPr/>
        </p:nvSpPr>
        <p:spPr>
          <a:xfrm>
            <a:off x="1484851" y="5570290"/>
            <a:ext cx="9329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1- 28 GHz ECR proton source; 2-25 </a:t>
            </a:r>
            <a:r>
              <a:rPr lang="en-US" sz="1600" dirty="0" err="1">
                <a:solidFill>
                  <a:srgbClr val="002060"/>
                </a:solidFill>
              </a:rPr>
              <a:t>kG</a:t>
            </a:r>
            <a:r>
              <a:rPr lang="en-US" sz="1600" dirty="0">
                <a:solidFill>
                  <a:srgbClr val="002060"/>
                </a:solidFill>
              </a:rPr>
              <a:t> superconducting solenoid; 3-Optically-pumped Rb-vapor cell;</a:t>
            </a:r>
          </a:p>
          <a:p>
            <a:r>
              <a:rPr lang="en-US" sz="1600" dirty="0">
                <a:solidFill>
                  <a:srgbClr val="002060"/>
                </a:solidFill>
              </a:rPr>
              <a:t>4-deflecting plates;5-Rb feeder;6-Sona transition;7-sodium ionizer cell; 8-ionizer solenoid.</a:t>
            </a:r>
          </a:p>
        </p:txBody>
      </p:sp>
    </p:spTree>
    <p:extLst>
      <p:ext uri="{BB962C8B-B14F-4D97-AF65-F5344CB8AC3E}">
        <p14:creationId xmlns:p14="http://schemas.microsoft.com/office/powerpoint/2010/main" val="1770164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C4BDEE9-A845-455D-8984-57BA66DF5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400">
                <a:solidFill>
                  <a:srgbClr val="800000"/>
                </a:solidFill>
                <a:latin typeface="Comic Sans MS" panose="030F0702030302020204" pitchFamily="66" charset="0"/>
              </a:rPr>
              <a:t>Optically-Pumped Polarized H</a:t>
            </a:r>
            <a:r>
              <a:rPr lang="en-US" altLang="en-US" sz="2400" baseline="30000">
                <a:solidFill>
                  <a:srgbClr val="800000"/>
                </a:solidFill>
                <a:latin typeface="Comic Sans MS" panose="030F0702030302020204" pitchFamily="66" charset="0"/>
              </a:rPr>
              <a:t>-</a:t>
            </a:r>
            <a:r>
              <a:rPr lang="en-US" altLang="en-US" sz="2400">
                <a:solidFill>
                  <a:srgbClr val="800000"/>
                </a:solidFill>
                <a:latin typeface="Comic Sans MS" panose="030F0702030302020204" pitchFamily="66" charset="0"/>
              </a:rPr>
              <a:t> Ion Source (OPPIS) at RHIC,</a:t>
            </a:r>
            <a:br>
              <a:rPr lang="en-US" altLang="en-US" sz="2400">
                <a:solidFill>
                  <a:srgbClr val="800000"/>
                </a:solidFill>
                <a:latin typeface="Comic Sans MS" panose="030F0702030302020204" pitchFamily="66" charset="0"/>
              </a:rPr>
            </a:br>
            <a:r>
              <a:rPr lang="en-US" altLang="en-US" sz="2400">
                <a:solidFill>
                  <a:srgbClr val="800000"/>
                </a:solidFill>
                <a:latin typeface="Comic Sans MS" panose="030F0702030302020204" pitchFamily="66" charset="0"/>
              </a:rPr>
              <a:t>(originally developed in collaboration between KEK, BNL, TRIUMF and INR Moscow).</a:t>
            </a:r>
          </a:p>
        </p:txBody>
      </p:sp>
      <p:pic>
        <p:nvPicPr>
          <p:cNvPr id="13315" name="Picture 3" descr="IMG_6535">
            <a:extLst>
              <a:ext uri="{FF2B5EF4-FFF2-40B4-BE49-F238E27FC236}">
                <a16:creationId xmlns:a16="http://schemas.microsoft.com/office/drawing/2014/main" id="{E6126A2D-25B2-4C78-8CBC-9B2C5E20ACC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447800"/>
            <a:ext cx="6096000" cy="4267200"/>
          </a:xfrm>
          <a:noFill/>
        </p:spPr>
      </p:pic>
      <p:sp>
        <p:nvSpPr>
          <p:cNvPr id="13316" name="Rectangle 4">
            <a:extLst>
              <a:ext uri="{FF2B5EF4-FFF2-40B4-BE49-F238E27FC236}">
                <a16:creationId xmlns:a16="http://schemas.microsoft.com/office/drawing/2014/main" id="{D892BD48-1AFD-4B09-BB74-9675FA3861C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96200" y="1295400"/>
            <a:ext cx="2971800" cy="4572000"/>
          </a:xfrm>
          <a:solidFill>
            <a:schemeClr val="bg1"/>
          </a:solidFill>
          <a:ln w="12700">
            <a:solidFill>
              <a:srgbClr val="000066"/>
            </a:solidFill>
            <a:miter lim="800000"/>
            <a:headEnd/>
            <a:tailEnd/>
          </a:ln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RHIC OPPIS produces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reliably 0.5-1.0mA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(maximum 1.6 mA)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polarized H</a:t>
            </a:r>
            <a:r>
              <a:rPr lang="en-US" altLang="en-US" sz="1800" baseline="30000">
                <a:solidFill>
                  <a:srgbClr val="800000"/>
                </a:solidFill>
                <a:latin typeface="Tahoma" panose="020B0604030504040204" pitchFamily="34" charset="0"/>
              </a:rPr>
              <a:t>-</a:t>
            </a: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 ion current.</a:t>
            </a:r>
            <a:endParaRPr lang="en-US" altLang="en-US" sz="1800">
              <a:solidFill>
                <a:srgbClr val="9933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000099"/>
                </a:solidFill>
                <a:latin typeface="Tahoma" panose="020B0604030504040204" pitchFamily="34" charset="0"/>
              </a:rPr>
              <a:t>Pulse duration 400 us.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Polarization at 200 MeV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P = 85%.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800">
              <a:solidFill>
                <a:srgbClr val="8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000066"/>
                </a:solidFill>
                <a:latin typeface="Tahoma" panose="020B0604030504040204" pitchFamily="34" charset="0"/>
              </a:rPr>
              <a:t>Beam intensity (ion/pulse)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000066"/>
                </a:solidFill>
                <a:latin typeface="Tahoma" panose="020B0604030504040204" pitchFamily="34" charset="0"/>
              </a:rPr>
              <a:t>routine operation: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Source         - 10</a:t>
            </a:r>
            <a:r>
              <a:rPr lang="en-US" altLang="en-US" sz="1800" baseline="30000">
                <a:solidFill>
                  <a:srgbClr val="800000"/>
                </a:solidFill>
                <a:latin typeface="Tahoma" panose="020B0604030504040204" pitchFamily="34" charset="0"/>
              </a:rPr>
              <a:t>12 </a:t>
            </a: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H</a:t>
            </a:r>
            <a:r>
              <a:rPr lang="en-US" altLang="en-US" sz="1800" baseline="30000">
                <a:solidFill>
                  <a:srgbClr val="800000"/>
                </a:solidFill>
                <a:latin typeface="Tahoma" panose="020B0604030504040204" pitchFamily="34" charset="0"/>
              </a:rPr>
              <a:t>-</a:t>
            </a: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/pulse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Linac (200MeV)   - 5∙10</a:t>
            </a:r>
            <a:r>
              <a:rPr lang="en-US" altLang="en-US" sz="1800" baseline="30000">
                <a:solidFill>
                  <a:srgbClr val="800000"/>
                </a:solidFill>
                <a:latin typeface="Tahoma" panose="020B0604030504040204" pitchFamily="34" charset="0"/>
              </a:rPr>
              <a:t>11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AGS                  - 1.9∙10</a:t>
            </a:r>
            <a:r>
              <a:rPr lang="en-US" altLang="en-US" sz="1800" baseline="30000">
                <a:solidFill>
                  <a:srgbClr val="800000"/>
                </a:solidFill>
                <a:latin typeface="Tahoma" panose="020B0604030504040204" pitchFamily="34" charset="0"/>
              </a:rPr>
              <a:t>11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RHIC                 - 1.8∙10</a:t>
            </a:r>
            <a:r>
              <a:rPr lang="en-US" altLang="en-US" sz="1800" baseline="30000">
                <a:solidFill>
                  <a:srgbClr val="800000"/>
                </a:solidFill>
                <a:latin typeface="Tahoma" panose="020B0604030504040204" pitchFamily="34" charset="0"/>
              </a:rPr>
              <a:t>11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baseline="30000">
                <a:solidFill>
                  <a:srgbClr val="800000"/>
                </a:solidFill>
                <a:latin typeface="Tahoma" panose="020B0604030504040204" pitchFamily="34" charset="0"/>
              </a:rPr>
              <a:t>                     </a:t>
            </a:r>
            <a:r>
              <a:rPr lang="en-US" altLang="en-US" sz="1800">
                <a:solidFill>
                  <a:srgbClr val="800000"/>
                </a:solidFill>
                <a:latin typeface="Tahoma" panose="020B0604030504040204" pitchFamily="34" charset="0"/>
              </a:rPr>
              <a:t>(protons/bunch).</a:t>
            </a:r>
          </a:p>
        </p:txBody>
      </p:sp>
    </p:spTree>
    <p:extLst>
      <p:ext uri="{BB962C8B-B14F-4D97-AF65-F5344CB8AC3E}">
        <p14:creationId xmlns:p14="http://schemas.microsoft.com/office/powerpoint/2010/main" val="3639506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098">
            <a:extLst>
              <a:ext uri="{FF2B5EF4-FFF2-40B4-BE49-F238E27FC236}">
                <a16:creationId xmlns:a16="http://schemas.microsoft.com/office/drawing/2014/main" id="{165C36EE-8BBB-43E6-A66F-F1BFF55FE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639763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200">
                <a:solidFill>
                  <a:srgbClr val="990000"/>
                </a:solidFill>
                <a:latin typeface="Tahoma" panose="020B0604030504040204" pitchFamily="34" charset="0"/>
              </a:rPr>
              <a:t>ECR primary proton source.</a:t>
            </a:r>
          </a:p>
        </p:txBody>
      </p:sp>
      <p:pic>
        <p:nvPicPr>
          <p:cNvPr id="32771" name="Picture 4099" descr="ECR_cav">
            <a:extLst>
              <a:ext uri="{FF2B5EF4-FFF2-40B4-BE49-F238E27FC236}">
                <a16:creationId xmlns:a16="http://schemas.microsoft.com/office/drawing/2014/main" id="{CBDE417F-D056-4249-AEAD-6A2DEA2B2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4" y="1066800"/>
            <a:ext cx="287178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100" descr="Tube">
            <a:extLst>
              <a:ext uri="{FF2B5EF4-FFF2-40B4-BE49-F238E27FC236}">
                <a16:creationId xmlns:a16="http://schemas.microsoft.com/office/drawing/2014/main" id="{5FF93025-6C57-4503-B039-CCCBA39A0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34417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101">
            <a:extLst>
              <a:ext uri="{FF2B5EF4-FFF2-40B4-BE49-F238E27FC236}">
                <a16:creationId xmlns:a16="http://schemas.microsoft.com/office/drawing/2014/main" id="{5CBFC957-15AF-436D-8FDD-3826123C5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645026"/>
            <a:ext cx="2971800" cy="221297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4" name="Text Box 4102">
            <a:extLst>
              <a:ext uri="{FF2B5EF4-FFF2-40B4-BE49-F238E27FC236}">
                <a16:creationId xmlns:a16="http://schemas.microsoft.com/office/drawing/2014/main" id="{A52DDD6B-58BD-4E79-96CF-D32938A45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410200"/>
            <a:ext cx="2292350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29.2 GHz, 1.2 kW dc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Extended Interaction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Ocsillator tube</a:t>
            </a:r>
          </a:p>
        </p:txBody>
      </p:sp>
      <p:sp>
        <p:nvSpPr>
          <p:cNvPr id="32775" name="Text Box 4103">
            <a:extLst>
              <a:ext uri="{FF2B5EF4-FFF2-40B4-BE49-F238E27FC236}">
                <a16:creationId xmlns:a16="http://schemas.microsoft.com/office/drawing/2014/main" id="{79C0CA22-CCED-4998-944B-CC63C8019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334000"/>
            <a:ext cx="1911350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3-grid multihole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Proton extraction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system</a:t>
            </a:r>
          </a:p>
        </p:txBody>
      </p:sp>
      <p:sp>
        <p:nvSpPr>
          <p:cNvPr id="32776" name="Text Box 4104">
            <a:extLst>
              <a:ext uri="{FF2B5EF4-FFF2-40B4-BE49-F238E27FC236}">
                <a16:creationId xmlns:a16="http://schemas.microsoft.com/office/drawing/2014/main" id="{46CF065E-3A55-41D5-B471-D0584530F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1" y="2667000"/>
            <a:ext cx="2316163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Multimode cavity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Transverse RF power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Input.</a:t>
            </a:r>
          </a:p>
        </p:txBody>
      </p:sp>
    </p:spTree>
    <p:extLst>
      <p:ext uri="{BB962C8B-B14F-4D97-AF65-F5344CB8AC3E}">
        <p14:creationId xmlns:p14="http://schemas.microsoft.com/office/powerpoint/2010/main" val="686959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9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133600"/>
            <a:ext cx="5867400" cy="3106738"/>
          </a:xfrm>
        </p:spPr>
      </p:pic>
      <p:sp>
        <p:nvSpPr>
          <p:cNvPr id="459780" name="Text Box 25"/>
          <p:cNvSpPr txBox="1">
            <a:spLocks noChangeArrowheads="1"/>
          </p:cNvSpPr>
          <p:nvPr/>
        </p:nvSpPr>
        <p:spPr bwMode="auto">
          <a:xfrm>
            <a:off x="1740208" y="3641959"/>
            <a:ext cx="1576388" cy="825500"/>
          </a:xfrm>
          <a:prstGeom prst="rect">
            <a:avLst/>
          </a:prstGeom>
          <a:solidFill>
            <a:srgbClr val="990000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</a:rPr>
              <a:t>Atomic 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</a:rPr>
              <a:t>injector</a:t>
            </a:r>
          </a:p>
        </p:txBody>
      </p:sp>
      <p:sp>
        <p:nvSpPr>
          <p:cNvPr id="459781" name="Text Box 26"/>
          <p:cNvSpPr txBox="1">
            <a:spLocks noChangeArrowheads="1"/>
          </p:cNvSpPr>
          <p:nvPr/>
        </p:nvSpPr>
        <p:spPr bwMode="auto">
          <a:xfrm>
            <a:off x="4439443" y="3886201"/>
            <a:ext cx="1258888" cy="460375"/>
          </a:xfrm>
          <a:prstGeom prst="rect">
            <a:avLst/>
          </a:prstGeom>
          <a:solidFill>
            <a:srgbClr val="990000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</a:rPr>
              <a:t>He-cell</a:t>
            </a:r>
          </a:p>
        </p:txBody>
      </p:sp>
      <p:sp>
        <p:nvSpPr>
          <p:cNvPr id="459782" name="Line 7"/>
          <p:cNvSpPr>
            <a:spLocks noChangeShapeType="1"/>
          </p:cNvSpPr>
          <p:nvPr/>
        </p:nvSpPr>
        <p:spPr bwMode="auto">
          <a:xfrm>
            <a:off x="3276600" y="4114800"/>
            <a:ext cx="914400" cy="0"/>
          </a:xfrm>
          <a:prstGeom prst="line">
            <a:avLst/>
          </a:prstGeom>
          <a:noFill/>
          <a:ln w="57150">
            <a:solidFill>
              <a:srgbClr val="000066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9783" name="Text Box 8"/>
          <p:cNvSpPr txBox="1">
            <a:spLocks noChangeArrowheads="1"/>
          </p:cNvSpPr>
          <p:nvPr/>
        </p:nvSpPr>
        <p:spPr bwMode="auto">
          <a:xfrm>
            <a:off x="9742489" y="3148236"/>
            <a:ext cx="746125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accent2"/>
                </a:solidFill>
                <a:latin typeface="Arial" pitchFamily="34" charset="0"/>
              </a:rPr>
              <a:t>H</a:t>
            </a:r>
            <a:r>
              <a:rPr lang="en-US" altLang="en-US" sz="2800" b="1" baseline="30000">
                <a:solidFill>
                  <a:schemeClr val="accent2"/>
                </a:solidFill>
                <a:latin typeface="Arial" pitchFamily="34" charset="0"/>
              </a:rPr>
              <a:t>-</a:t>
            </a:r>
          </a:p>
        </p:txBody>
      </p:sp>
      <p:sp>
        <p:nvSpPr>
          <p:cNvPr id="459784" name="Text Box 9"/>
          <p:cNvSpPr txBox="1">
            <a:spLocks noChangeArrowheads="1"/>
          </p:cNvSpPr>
          <p:nvPr/>
        </p:nvSpPr>
        <p:spPr bwMode="auto">
          <a:xfrm>
            <a:off x="2117725" y="1382713"/>
            <a:ext cx="80281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66"/>
                </a:solidFill>
                <a:latin typeface="Arial" pitchFamily="34" charset="0"/>
              </a:rPr>
              <a:t>High-brightness proton beam inside strong 2.5 T solenoid field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66"/>
                </a:solidFill>
                <a:latin typeface="Arial" pitchFamily="34" charset="0"/>
              </a:rPr>
              <a:t> produced by atomic H beam ionization in the He-gas ionizer cell</a:t>
            </a:r>
          </a:p>
        </p:txBody>
      </p:sp>
      <p:sp>
        <p:nvSpPr>
          <p:cNvPr id="459785" name="Text Box 10"/>
          <p:cNvSpPr txBox="1">
            <a:spLocks noChangeArrowheads="1"/>
          </p:cNvSpPr>
          <p:nvPr/>
        </p:nvSpPr>
        <p:spPr bwMode="auto">
          <a:xfrm>
            <a:off x="1590675" y="5273676"/>
            <a:ext cx="4602542" cy="101566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990000"/>
                </a:solidFill>
                <a:latin typeface="Calibri" pitchFamily="34" charset="0"/>
              </a:rPr>
              <a:t>The primary proton beam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990000"/>
                </a:solidFill>
                <a:latin typeface="Calibri" pitchFamily="34" charset="0"/>
              </a:rPr>
              <a:t>Equivalent atomic H intensity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990000"/>
                </a:solidFill>
                <a:latin typeface="Calibri" pitchFamily="34" charset="0"/>
              </a:rPr>
              <a:t> current is  2.5 A at 6.5 </a:t>
            </a:r>
            <a:r>
              <a:rPr lang="en-US" altLang="en-US" b="1" dirty="0" err="1">
                <a:solidFill>
                  <a:srgbClr val="990000"/>
                </a:solidFill>
                <a:latin typeface="Calibri" pitchFamily="34" charset="0"/>
              </a:rPr>
              <a:t>keV</a:t>
            </a:r>
            <a:r>
              <a:rPr lang="en-US" altLang="en-US" b="1" dirty="0">
                <a:solidFill>
                  <a:srgbClr val="990000"/>
                </a:solidFill>
                <a:latin typeface="Calibri" pitchFamily="34" charset="0"/>
              </a:rPr>
              <a:t> beam energy !</a:t>
            </a:r>
          </a:p>
        </p:txBody>
      </p:sp>
      <p:sp>
        <p:nvSpPr>
          <p:cNvPr id="459787" name="Line 11"/>
          <p:cNvSpPr>
            <a:spLocks noChangeShapeType="1"/>
          </p:cNvSpPr>
          <p:nvPr/>
        </p:nvSpPr>
        <p:spPr bwMode="auto">
          <a:xfrm flipH="1" flipV="1">
            <a:off x="2494935" y="4580399"/>
            <a:ext cx="685800" cy="631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9788" name="Text Box 12"/>
          <p:cNvSpPr txBox="1">
            <a:spLocks noChangeArrowheads="1"/>
          </p:cNvSpPr>
          <p:nvPr/>
        </p:nvSpPr>
        <p:spPr bwMode="auto">
          <a:xfrm>
            <a:off x="5257801" y="4876801"/>
            <a:ext cx="8810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>
                <a:solidFill>
                  <a:srgbClr val="800000"/>
                </a:solidFill>
              </a:rPr>
              <a:t>25 kG</a:t>
            </a:r>
          </a:p>
        </p:txBody>
      </p:sp>
      <p:sp>
        <p:nvSpPr>
          <p:cNvPr id="459790" name="Text Box 14"/>
          <p:cNvSpPr txBox="1">
            <a:spLocks noChangeArrowheads="1"/>
          </p:cNvSpPr>
          <p:nvPr/>
        </p:nvSpPr>
        <p:spPr bwMode="auto">
          <a:xfrm>
            <a:off x="8839201" y="4929188"/>
            <a:ext cx="9380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>
                <a:solidFill>
                  <a:srgbClr val="990000"/>
                </a:solidFill>
              </a:rPr>
              <a:t>1.5 kG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55378" y="346319"/>
            <a:ext cx="4517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800000"/>
                </a:solidFill>
              </a:rPr>
              <a:t>OPPIS with atomic H</a:t>
            </a:r>
            <a:r>
              <a:rPr lang="en-US" sz="2400" b="1" baseline="30000" dirty="0">
                <a:solidFill>
                  <a:srgbClr val="800000"/>
                </a:solidFill>
              </a:rPr>
              <a:t>0</a:t>
            </a:r>
            <a:r>
              <a:rPr lang="en-US" sz="2400" b="1" dirty="0">
                <a:solidFill>
                  <a:srgbClr val="800000"/>
                </a:solidFill>
              </a:rPr>
              <a:t> injector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11006" y="3362980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</a:rPr>
              <a:t>H0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763000" cy="990600"/>
          </a:xfrm>
          <a:solidFill>
            <a:schemeClr val="bg1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0" dirty="0">
                <a:solidFill>
                  <a:srgbClr val="990000"/>
                </a:solidFill>
                <a:latin typeface="Comic Sans MS" pitchFamily="66" charset="0"/>
              </a:rPr>
              <a:t>Pulsed OPPIS with the atomic hydrogen injector at</a:t>
            </a:r>
            <a:br>
              <a:rPr lang="en-US" altLang="en-US" sz="2400" b="0" dirty="0">
                <a:solidFill>
                  <a:srgbClr val="990000"/>
                </a:solidFill>
                <a:latin typeface="Comic Sans MS" pitchFamily="66" charset="0"/>
              </a:rPr>
            </a:br>
            <a:r>
              <a:rPr lang="en-US" altLang="en-US" sz="2400" b="0" dirty="0">
                <a:solidFill>
                  <a:srgbClr val="990000"/>
                </a:solidFill>
                <a:latin typeface="Comic Sans MS" pitchFamily="66" charset="0"/>
              </a:rPr>
              <a:t> INR, Moscow, 1982-1990. First generation</a:t>
            </a:r>
          </a:p>
        </p:txBody>
      </p:sp>
      <p:pic>
        <p:nvPicPr>
          <p:cNvPr id="891907" name="Picture 3" descr="Fi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7921" y="1684397"/>
            <a:ext cx="8839200" cy="5006975"/>
          </a:xfr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91908" name="Rectangle 4"/>
          <p:cNvSpPr>
            <a:spLocks noChangeArrowheads="1"/>
          </p:cNvSpPr>
          <p:nvPr/>
        </p:nvSpPr>
        <p:spPr bwMode="auto">
          <a:xfrm>
            <a:off x="1981200" y="1752600"/>
            <a:ext cx="2209800" cy="1828800"/>
          </a:xfrm>
          <a:prstGeom prst="rect">
            <a:avLst/>
          </a:prstGeom>
          <a:noFill/>
          <a:ln w="19050">
            <a:solidFill>
              <a:srgbClr val="FF33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91909" name="Text Box 5"/>
          <p:cNvSpPr txBox="1">
            <a:spLocks noChangeArrowheads="1"/>
          </p:cNvSpPr>
          <p:nvPr/>
        </p:nvSpPr>
        <p:spPr bwMode="auto">
          <a:xfrm>
            <a:off x="1875632" y="3736258"/>
            <a:ext cx="23915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dirty="0">
                <a:solidFill>
                  <a:srgbClr val="990000"/>
                </a:solidFill>
              </a:rPr>
              <a:t>Atomic H</a:t>
            </a:r>
            <a:r>
              <a:rPr lang="en-US" altLang="en-US" b="1" baseline="30000" dirty="0">
                <a:solidFill>
                  <a:srgbClr val="990000"/>
                </a:solidFill>
              </a:rPr>
              <a:t>0</a:t>
            </a:r>
            <a:r>
              <a:rPr lang="en-US" altLang="en-US" b="1" dirty="0">
                <a:solidFill>
                  <a:srgbClr val="990000"/>
                </a:solidFill>
              </a:rPr>
              <a:t> injector</a:t>
            </a:r>
          </a:p>
        </p:txBody>
      </p:sp>
      <p:sp>
        <p:nvSpPr>
          <p:cNvPr id="891910" name="Text Box 6"/>
          <p:cNvSpPr txBox="1">
            <a:spLocks noChangeArrowheads="1"/>
          </p:cNvSpPr>
          <p:nvPr/>
        </p:nvSpPr>
        <p:spPr bwMode="auto">
          <a:xfrm>
            <a:off x="4267201" y="4326816"/>
            <a:ext cx="2225289" cy="369332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b="1" dirty="0">
                <a:solidFill>
                  <a:srgbClr val="990000"/>
                </a:solidFill>
              </a:rPr>
              <a:t>Helium ionizer cell</a:t>
            </a:r>
          </a:p>
        </p:txBody>
      </p:sp>
      <p:sp>
        <p:nvSpPr>
          <p:cNvPr id="891911" name="Line 7"/>
          <p:cNvSpPr>
            <a:spLocks noChangeShapeType="1"/>
          </p:cNvSpPr>
          <p:nvPr/>
        </p:nvSpPr>
        <p:spPr bwMode="auto">
          <a:xfrm flipV="1">
            <a:off x="5181600" y="2819400"/>
            <a:ext cx="152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91912" name="Rectangle 8"/>
          <p:cNvSpPr>
            <a:spLocks noChangeArrowheads="1"/>
          </p:cNvSpPr>
          <p:nvPr/>
        </p:nvSpPr>
        <p:spPr bwMode="auto">
          <a:xfrm>
            <a:off x="8229600" y="3733800"/>
            <a:ext cx="1981200" cy="2438400"/>
          </a:xfrm>
          <a:prstGeom prst="rect">
            <a:avLst/>
          </a:prstGeom>
          <a:noFill/>
          <a:ln w="19050">
            <a:solidFill>
              <a:srgbClr val="99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91913" name="Text Box 9"/>
          <p:cNvSpPr txBox="1">
            <a:spLocks noChangeArrowheads="1"/>
          </p:cNvSpPr>
          <p:nvPr/>
        </p:nvSpPr>
        <p:spPr bwMode="auto">
          <a:xfrm>
            <a:off x="6934201" y="5105400"/>
            <a:ext cx="14255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rgbClr val="990000"/>
                </a:solidFill>
                <a:latin typeface="Tahoma" pitchFamily="34" charset="0"/>
              </a:rPr>
              <a:t>Lamb-shift polarimeter</a:t>
            </a:r>
          </a:p>
        </p:txBody>
      </p:sp>
      <p:sp>
        <p:nvSpPr>
          <p:cNvPr id="891914" name="Text Box 10"/>
          <p:cNvSpPr txBox="1">
            <a:spLocks noChangeArrowheads="1"/>
          </p:cNvSpPr>
          <p:nvPr/>
        </p:nvSpPr>
        <p:spPr bwMode="auto">
          <a:xfrm>
            <a:off x="2057400" y="5715001"/>
            <a:ext cx="4935538" cy="949325"/>
          </a:xfrm>
          <a:prstGeom prst="rect">
            <a:avLst/>
          </a:prstGeom>
          <a:solidFill>
            <a:srgbClr val="CCFF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solidFill>
                  <a:srgbClr val="990000"/>
                </a:solidFill>
                <a:latin typeface="Calibri" pitchFamily="34" charset="0"/>
              </a:rPr>
              <a:t>H</a:t>
            </a:r>
            <a:r>
              <a:rPr lang="en-US" altLang="en-US" sz="2800" baseline="30000" dirty="0">
                <a:solidFill>
                  <a:srgbClr val="990000"/>
                </a:solidFill>
                <a:latin typeface="Calibri" pitchFamily="34" charset="0"/>
              </a:rPr>
              <a:t>-</a:t>
            </a:r>
            <a:r>
              <a:rPr lang="en-US" altLang="en-US" sz="2800" dirty="0">
                <a:solidFill>
                  <a:srgbClr val="990000"/>
                </a:solidFill>
                <a:latin typeface="Calibri" pitchFamily="34" charset="0"/>
              </a:rPr>
              <a:t> current- 0.4mA</a:t>
            </a:r>
          </a:p>
          <a:p>
            <a:r>
              <a:rPr lang="en-US" altLang="en-US" sz="2800" dirty="0">
                <a:solidFill>
                  <a:srgbClr val="990000"/>
                </a:solidFill>
                <a:latin typeface="Calibri" pitchFamily="34" charset="0"/>
              </a:rPr>
              <a:t>H</a:t>
            </a:r>
            <a:r>
              <a:rPr lang="en-US" altLang="en-US" sz="2800" baseline="30000" dirty="0">
                <a:solidFill>
                  <a:srgbClr val="990000"/>
                </a:solidFill>
                <a:latin typeface="Calibri" pitchFamily="34" charset="0"/>
              </a:rPr>
              <a:t>+</a:t>
            </a:r>
            <a:r>
              <a:rPr lang="en-US" altLang="en-US" sz="2800" dirty="0">
                <a:solidFill>
                  <a:srgbClr val="990000"/>
                </a:solidFill>
                <a:latin typeface="Calibri" pitchFamily="34" charset="0"/>
              </a:rPr>
              <a:t> current- 4.0 mA, P=65%, 1986</a:t>
            </a:r>
          </a:p>
        </p:txBody>
      </p:sp>
    </p:spTree>
    <p:extLst>
      <p:ext uri="{BB962C8B-B14F-4D97-AF65-F5344CB8AC3E}">
        <p14:creationId xmlns:p14="http://schemas.microsoft.com/office/powerpoint/2010/main" val="21915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BD554A37-3076-4AF3-91E6-5819823FF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81868" y="249471"/>
            <a:ext cx="8229600" cy="56356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en-US" sz="2000" dirty="0">
                <a:solidFill>
                  <a:srgbClr val="8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SPIN-TRANSFER POLARIZATION TECHNIQUE MILESTONES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CB07BBCA-E9E5-424E-8EA0-90D70F9AA0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93969" y="940266"/>
            <a:ext cx="9150991" cy="5181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1600" b="1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1956</a:t>
            </a:r>
            <a:r>
              <a:rPr lang="en-US" altLang="en-US" sz="1600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 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E.K.Zavoiskii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Kurchatov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Institute, Moscow</a:t>
            </a:r>
            <a:r>
              <a:rPr lang="en-US" altLang="en-US" sz="16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 proposal . Polarized electrons capture from ferromagnetic foils, or paramagnetic vapors.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6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1969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M.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Kaminskiy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(USA)</a:t>
            </a:r>
            <a:r>
              <a:rPr lang="en-US" altLang="en-US" sz="16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– experiment. Deuterons + magnetized nickel crystal.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6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1972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B.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Ad’yasevich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Kurchatov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Institute, Moscow</a:t>
            </a:r>
            <a:r>
              <a:rPr lang="en-US" altLang="en-US" sz="16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– experiment. Protons on polarized by 6-pole hydrogen.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6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1978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G.Witteveen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Univ.Technology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Netherlands</a:t>
            </a:r>
            <a:r>
              <a:rPr lang="en-US" altLang="en-US" sz="16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–experiment. Protons +polarized by 6-pole magnet Na-vapor. Optical pumping was mentioned. Weak field, low polarization.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6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1978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E.Shamovskiy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Y.Shatunov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Budker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Institute, Novosibirsk</a:t>
            </a:r>
            <a:r>
              <a:rPr lang="en-US" altLang="en-US" sz="16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– proposal. Protons + Cs polarized by 6-pole. For the first time, the  necessity of high field in neutralization region was pointed out. Optical pumping was mentioned too. 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600" b="1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1979</a:t>
            </a:r>
            <a:r>
              <a:rPr lang="en-US" altLang="en-US" sz="1600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1600" b="1" dirty="0" err="1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L.W.Anderson</a:t>
            </a:r>
            <a:r>
              <a:rPr lang="en-US" altLang="en-US" sz="16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Univ. of Wisconsin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proposal.  Optical pumping of Na-vapor by  commercially available lasers. High field in the Na-cell to prevent depolarization. 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1981</a:t>
            </a:r>
            <a:r>
              <a:rPr lang="en-US" altLang="en-US" sz="16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 </a:t>
            </a:r>
            <a:r>
              <a:rPr lang="en-US" altLang="en-US" sz="1600" b="1" dirty="0" err="1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A.Zelenski</a:t>
            </a:r>
            <a:r>
              <a:rPr lang="en-US" altLang="en-US" sz="16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INR Moscow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-proposal to avoid emittance grows, by using atomic H-injector   and He-  ionizer cell placed in the   same strong magnetic field as   optically- pumped Na-vapor cell.   Optical pumping of the high–thickness Na-cell by the pulsed dye laser.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1981 –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Y.Mori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 err="1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W.Cornelius</a:t>
            </a:r>
            <a:r>
              <a:rPr lang="en-US" altLang="en-US" sz="1600" b="1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KEK,LAMPF</a:t>
            </a:r>
            <a:r>
              <a:rPr lang="en-US" altLang="en-US" sz="16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 proposal to use ECR-proton source in the high   field to avoid beam emittance growth.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1983</a:t>
            </a:r>
            <a:r>
              <a:rPr lang="en-US" altLang="en-US" sz="16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1600" b="1" dirty="0" err="1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Y.Mori</a:t>
            </a:r>
            <a:r>
              <a:rPr lang="en-US" altLang="en-US" sz="16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KEK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experiment. The first operational OPPIS with the ECR primary  </a:t>
            </a:r>
            <a:r>
              <a:rPr lang="en-US" altLang="en-US" sz="16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proton source (40 </a:t>
            </a:r>
            <a:r>
              <a:rPr lang="en-US" altLang="en-US" sz="1600" dirty="0" err="1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uA</a:t>
            </a:r>
            <a:r>
              <a:rPr lang="en-US" altLang="en-US" sz="16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P=50%).  </a:t>
            </a:r>
          </a:p>
        </p:txBody>
      </p:sp>
    </p:spTree>
    <p:extLst>
      <p:ext uri="{BB962C8B-B14F-4D97-AF65-F5344CB8AC3E}">
        <p14:creationId xmlns:p14="http://schemas.microsoft.com/office/powerpoint/2010/main" val="3853088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>
            <a:extLst>
              <a:ext uri="{FF2B5EF4-FFF2-40B4-BE49-F238E27FC236}">
                <a16:creationId xmlns:a16="http://schemas.microsoft.com/office/drawing/2014/main" id="{4D6E1D08-78EA-4031-800C-9A3C661474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3976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en-US" sz="2000" dirty="0">
                <a:solidFill>
                  <a:srgbClr val="800000"/>
                </a:solidFill>
                <a:latin typeface="Comic Sans MS Bold" panose="030F0902030302020204" pitchFamily="66" charset="0"/>
                <a:cs typeface="Times New Roman" panose="02020603050405020304" pitchFamily="18" charset="0"/>
              </a:rPr>
              <a:t>SPIN-TRANSFER POLARIZATION TECHNIQUE MILESTONES</a:t>
            </a:r>
          </a:p>
        </p:txBody>
      </p:sp>
      <p:sp>
        <p:nvSpPr>
          <p:cNvPr id="585731" name="Rectangle 3">
            <a:extLst>
              <a:ext uri="{FF2B5EF4-FFF2-40B4-BE49-F238E27FC236}">
                <a16:creationId xmlns:a16="http://schemas.microsoft.com/office/drawing/2014/main" id="{A0DD6B16-22C0-4CBB-9FA1-8CFF793E0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0903" y="914399"/>
            <a:ext cx="9722840" cy="5226341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800" dirty="0">
                <a:solidFill>
                  <a:srgbClr val="000066"/>
                </a:solidFill>
                <a:latin typeface="Tahoma" panose="020B0604030504040204" pitchFamily="34" charset="0"/>
              </a:rPr>
              <a:t>In  earlier  1980s  four groups at:</a:t>
            </a:r>
          </a:p>
          <a:p>
            <a:pPr>
              <a:lnSpc>
                <a:spcPct val="90000"/>
              </a:lnSpc>
            </a:pPr>
            <a:r>
              <a:rPr lang="en-US" altLang="en-US" sz="1800" i="1" dirty="0">
                <a:solidFill>
                  <a:srgbClr val="000066"/>
                </a:solidFill>
                <a:latin typeface="Tahoma" panose="020B0604030504040204" pitchFamily="34" charset="0"/>
              </a:rPr>
              <a:t>KEK (Japan), INR Moscow, LAMPF (USA) and TRIUMF (Canada) have started new spin-transfer polarization technique development </a:t>
            </a:r>
            <a:r>
              <a:rPr lang="en-US" altLang="en-US" sz="1800" i="1" dirty="0">
                <a:solidFill>
                  <a:srgbClr val="000066"/>
                </a:solidFill>
              </a:rPr>
              <a:t>for new generation of high-intensity accelerators (meson factories).</a:t>
            </a:r>
            <a:endParaRPr lang="en-US" altLang="en-US" sz="1800" i="1" dirty="0"/>
          </a:p>
          <a:p>
            <a:pPr>
              <a:lnSpc>
                <a:spcPct val="90000"/>
              </a:lnSpc>
            </a:pPr>
            <a:r>
              <a:rPr lang="en-US" altLang="en-US" sz="1800" dirty="0">
                <a:solidFill>
                  <a:srgbClr val="CC0000"/>
                </a:solidFill>
              </a:rPr>
              <a:t>The intensity of polarized H</a:t>
            </a:r>
            <a:r>
              <a:rPr lang="en-US" altLang="en-US" sz="1800" baseline="30000" dirty="0">
                <a:solidFill>
                  <a:srgbClr val="CC0000"/>
                </a:solidFill>
              </a:rPr>
              <a:t>-</a:t>
            </a:r>
            <a:r>
              <a:rPr lang="en-US" altLang="en-US" sz="1800" dirty="0">
                <a:solidFill>
                  <a:srgbClr val="CC0000"/>
                </a:solidFill>
              </a:rPr>
              <a:t>ion sources was just a few </a:t>
            </a:r>
            <a:r>
              <a:rPr lang="en-US" altLang="en-US" sz="1800" dirty="0" err="1">
                <a:solidFill>
                  <a:srgbClr val="CC0000"/>
                </a:solidFill>
              </a:rPr>
              <a:t>uA</a:t>
            </a:r>
            <a:r>
              <a:rPr lang="en-US" altLang="en-US" sz="1800" dirty="0">
                <a:solidFill>
                  <a:srgbClr val="CC000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1800" dirty="0"/>
              <a:t>The result of this work is about 1000 times beam intensity increase!!!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1983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alt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TRIUMF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 –superconducting solenoid 25kG, 28 GHz ECR source. 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CW-pumping lasers.</a:t>
            </a:r>
            <a:endParaRPr lang="en-US" altLang="en-US" sz="1800" dirty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1984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1400" b="1" u="sng" dirty="0" err="1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A.Zelenski</a:t>
            </a:r>
            <a:r>
              <a:rPr lang="en-US" altLang="en-US" sz="1400" b="1" u="sng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INR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–exp. 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Pulsed OPPIS – H</a:t>
            </a:r>
            <a:r>
              <a:rPr lang="en-US" altLang="en-US" sz="1400" b="1" baseline="30000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current 0.1 mA.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H</a:t>
            </a:r>
            <a:r>
              <a:rPr lang="en-US" altLang="en-US" sz="1400" b="1" baseline="300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+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- 1.0 mA.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1985 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                                                  H</a:t>
            </a:r>
            <a:r>
              <a:rPr lang="en-US" altLang="en-US" sz="1400" b="1" baseline="300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current 0.4 mA. H</a:t>
            </a:r>
            <a:r>
              <a:rPr lang="en-US" altLang="en-US" sz="1400" b="1" baseline="300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+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- 4.0 mA, P=65%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1995 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400" b="1" u="sng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TRIUMF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–exp. DC OPPIS – 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H</a:t>
            </a:r>
            <a:r>
              <a:rPr lang="en-US" altLang="en-US" sz="1400" b="1" baseline="30000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current 1.0 mA.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P=75%.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1999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-TRIUMF</a:t>
            </a: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Polarized H</a:t>
            </a:r>
            <a:r>
              <a:rPr lang="en-US" altLang="en-US" sz="1400" b="1" baseline="30000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current of a 10.0 mA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achieved in the pulsed OPPIS. P = 40% (limited  by available solenoidal field strength ).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1999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 </a:t>
            </a:r>
            <a:r>
              <a:rPr lang="en-US" altLang="en-US" sz="14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OPPIS development for RHIC was completed at TRIUMF. Final tests with  TRIUMF superconducting solenoid.  H</a:t>
            </a:r>
            <a:r>
              <a:rPr lang="en-US" altLang="en-US" sz="1400" baseline="300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400" dirty="0">
                <a:solidFill>
                  <a:srgbClr val="C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current 1.6 mA, P = 85%.                                                                     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2000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 The first OPPIS operation at RHIC.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2002 –2003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RHIC OPPIS operation.  0.5 mA at 200 MeV. P = 80 %.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2006</a:t>
            </a:r>
            <a:r>
              <a:rPr lang="en-US" altLang="en-US" sz="1400" dirty="0">
                <a:solidFill>
                  <a:srgbClr val="00006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– Polarization-86%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en-US" altLang="en-US" sz="1400" dirty="0">
              <a:solidFill>
                <a:srgbClr val="000066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30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BEF8271-DEF0-4A75-BECF-B210B78FCA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8017" y="152400"/>
            <a:ext cx="7772400" cy="533400"/>
          </a:xfr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en-US" sz="2800" b="1" dirty="0">
                <a:solidFill>
                  <a:srgbClr val="993300"/>
                </a:solidFill>
                <a:latin typeface="Comic Sans MS" panose="030F0702030302020204" pitchFamily="66" charset="0"/>
                <a:ea typeface="MS Mincho" panose="02020609040205080304" pitchFamily="49" charset="-128"/>
              </a:rPr>
              <a:t>Parity experiment-E497 at TRIUMF</a:t>
            </a:r>
            <a:r>
              <a:rPr lang="en-US" altLang="en-US" sz="2800" b="1" dirty="0">
                <a:solidFill>
                  <a:srgbClr val="993300"/>
                </a:solidFill>
                <a:ea typeface="MS Mincho" panose="02020609040205080304" pitchFamily="49" charset="-128"/>
              </a:rPr>
              <a:t>.</a:t>
            </a: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B2940818-6F9D-47D8-986A-A2427F179DD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8685" y="823913"/>
            <a:ext cx="9759315" cy="506095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Rectangle 4">
            <a:extLst>
              <a:ext uri="{FF2B5EF4-FFF2-40B4-BE49-F238E27FC236}">
                <a16:creationId xmlns:a16="http://schemas.microsoft.com/office/drawing/2014/main" id="{829BC5E8-5250-4EE0-B226-A13EF27A517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828800" y="5791200"/>
            <a:ext cx="8686800" cy="914400"/>
          </a:xfrm>
        </p:spPr>
        <p:txBody>
          <a:bodyPr>
            <a:normAutofit/>
          </a:bodyPr>
          <a:lstStyle/>
          <a:p>
            <a:r>
              <a:rPr lang="ru-RU" altLang="en-US" sz="1400" dirty="0">
                <a:solidFill>
                  <a:srgbClr val="002060"/>
                </a:solidFill>
              </a:rPr>
              <a:t> </a:t>
            </a:r>
            <a:r>
              <a:rPr lang="en-US" altLang="en-US" sz="1400" dirty="0">
                <a:solidFill>
                  <a:srgbClr val="002060"/>
                </a:solidFill>
              </a:rPr>
              <a:t>OPPIS- polarized H-ion source</a:t>
            </a:r>
            <a:r>
              <a:rPr lang="ru-RU" altLang="en-US" sz="1400" dirty="0">
                <a:solidFill>
                  <a:srgbClr val="002060"/>
                </a:solidFill>
              </a:rPr>
              <a:t>;</a:t>
            </a:r>
            <a:r>
              <a:rPr lang="en-US" altLang="en-US" sz="1400" dirty="0">
                <a:solidFill>
                  <a:srgbClr val="002060"/>
                </a:solidFill>
              </a:rPr>
              <a:t> SOL</a:t>
            </a:r>
            <a:r>
              <a:rPr lang="ru-RU" altLang="en-US" sz="1400" dirty="0">
                <a:solidFill>
                  <a:srgbClr val="002060"/>
                </a:solidFill>
              </a:rPr>
              <a:t>- 1,2 </a:t>
            </a:r>
            <a:r>
              <a:rPr lang="en-US" altLang="en-US" sz="1400" dirty="0">
                <a:solidFill>
                  <a:srgbClr val="002060"/>
                </a:solidFill>
              </a:rPr>
              <a:t>–spin-precession solenoids</a:t>
            </a:r>
            <a:r>
              <a:rPr lang="ru-RU" altLang="en-US" sz="1400" dirty="0">
                <a:solidFill>
                  <a:srgbClr val="002060"/>
                </a:solidFill>
              </a:rPr>
              <a:t>;</a:t>
            </a:r>
            <a:r>
              <a:rPr lang="en-US" altLang="en-US" sz="1400" dirty="0">
                <a:solidFill>
                  <a:srgbClr val="002060"/>
                </a:solidFill>
              </a:rPr>
              <a:t> IPM</a:t>
            </a:r>
            <a:r>
              <a:rPr lang="ru-RU" altLang="en-US" sz="1400" dirty="0">
                <a:solidFill>
                  <a:srgbClr val="002060"/>
                </a:solidFill>
              </a:rPr>
              <a:t>- </a:t>
            </a:r>
            <a:r>
              <a:rPr lang="en-US" altLang="en-US" sz="1400" dirty="0">
                <a:solidFill>
                  <a:srgbClr val="002060"/>
                </a:solidFill>
              </a:rPr>
              <a:t>beam profilometers</a:t>
            </a:r>
            <a:r>
              <a:rPr lang="ru-RU" altLang="en-US" sz="1400" dirty="0">
                <a:solidFill>
                  <a:srgbClr val="002060"/>
                </a:solidFill>
              </a:rPr>
              <a:t>; </a:t>
            </a:r>
            <a:r>
              <a:rPr lang="en-US" altLang="en-US" sz="1400" dirty="0">
                <a:solidFill>
                  <a:srgbClr val="002060"/>
                </a:solidFill>
              </a:rPr>
              <a:t> PPM</a:t>
            </a:r>
            <a:r>
              <a:rPr lang="ru-RU" altLang="en-US" sz="1400" dirty="0">
                <a:solidFill>
                  <a:srgbClr val="002060"/>
                </a:solidFill>
              </a:rPr>
              <a:t>- </a:t>
            </a:r>
            <a:r>
              <a:rPr lang="en-US" altLang="en-US" sz="1400" dirty="0">
                <a:solidFill>
                  <a:srgbClr val="002060"/>
                </a:solidFill>
              </a:rPr>
              <a:t>scanning polarimeters</a:t>
            </a:r>
            <a:r>
              <a:rPr lang="ru-RU" altLang="en-US" sz="1400" dirty="0">
                <a:solidFill>
                  <a:srgbClr val="002060"/>
                </a:solidFill>
              </a:rPr>
              <a:t>; </a:t>
            </a:r>
            <a:r>
              <a:rPr lang="en-US" altLang="en-US" sz="1400" dirty="0">
                <a:solidFill>
                  <a:srgbClr val="002060"/>
                </a:solidFill>
              </a:rPr>
              <a:t> TRIC</a:t>
            </a:r>
            <a:r>
              <a:rPr lang="ru-RU" altLang="en-US" sz="1400" dirty="0">
                <a:solidFill>
                  <a:srgbClr val="002060"/>
                </a:solidFill>
              </a:rPr>
              <a:t>-1,2- </a:t>
            </a:r>
            <a:r>
              <a:rPr lang="en-US" altLang="en-US" sz="1400" dirty="0">
                <a:solidFill>
                  <a:srgbClr val="002060"/>
                </a:solidFill>
              </a:rPr>
              <a:t>ionization chambers</a:t>
            </a:r>
            <a:r>
              <a:rPr lang="ru-RU" altLang="en-US" sz="1400" dirty="0">
                <a:solidFill>
                  <a:srgbClr val="002060"/>
                </a:solidFill>
              </a:rPr>
              <a:t> – </a:t>
            </a:r>
            <a:r>
              <a:rPr lang="en-US" altLang="en-US" sz="1400" dirty="0">
                <a:solidFill>
                  <a:srgbClr val="002060"/>
                </a:solidFill>
              </a:rPr>
              <a:t>beam current detectors</a:t>
            </a:r>
            <a:r>
              <a:rPr lang="ru-RU" altLang="en-US" sz="1400" dirty="0">
                <a:solidFill>
                  <a:srgbClr val="002060"/>
                </a:solidFill>
              </a:rPr>
              <a:t>.</a:t>
            </a:r>
            <a:endParaRPr lang="en-US" altLang="en-US" sz="1400" dirty="0">
              <a:solidFill>
                <a:srgbClr val="002060"/>
              </a:solidFill>
            </a:endParaRP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44ABB536-7D12-4FEF-88BB-A381C553F4C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86863" y="-5057775"/>
            <a:ext cx="4543425" cy="280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Rectangle 6">
            <a:extLst>
              <a:ext uri="{FF2B5EF4-FFF2-40B4-BE49-F238E27FC236}">
                <a16:creationId xmlns:a16="http://schemas.microsoft.com/office/drawing/2014/main" id="{20919991-F1F9-4344-B398-A069D6A22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295400"/>
            <a:ext cx="3048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54300427-4142-4AAF-ACC1-83822D3D5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438" y="714954"/>
            <a:ext cx="1857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i="1" dirty="0">
                <a:solidFill>
                  <a:srgbClr val="990000"/>
                </a:solidFill>
                <a:latin typeface="Times New Roman" panose="02020603050405020304" pitchFamily="18" charset="0"/>
              </a:rPr>
              <a:t>300 keV polarimeter</a:t>
            </a: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F423DDB5-BDE7-456C-BBD2-B7452E661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5181600"/>
            <a:ext cx="1971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i="1">
                <a:solidFill>
                  <a:srgbClr val="990000"/>
                </a:solidFill>
                <a:latin typeface="Times New Roman" panose="02020603050405020304" pitchFamily="18" charset="0"/>
              </a:rPr>
              <a:t>200 MeV polarimeter</a:t>
            </a:r>
          </a:p>
        </p:txBody>
      </p:sp>
      <p:sp>
        <p:nvSpPr>
          <p:cNvPr id="3081" name="Line 9">
            <a:extLst>
              <a:ext uri="{FF2B5EF4-FFF2-40B4-BE49-F238E27FC236}">
                <a16:creationId xmlns:a16="http://schemas.microsoft.com/office/drawing/2014/main" id="{669FDA76-CD93-42C8-94EC-2E7D4D42EA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10400" y="4648200"/>
            <a:ext cx="304800" cy="457200"/>
          </a:xfrm>
          <a:prstGeom prst="line">
            <a:avLst/>
          </a:prstGeom>
          <a:noFill/>
          <a:ln w="127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CFE0086B-010E-420B-9767-5E033A5EC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079751"/>
            <a:ext cx="3220882" cy="1077218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CC0000"/>
                </a:solidFill>
              </a:rPr>
              <a:t>Spin-correlated beam intensity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CC0000"/>
                </a:solidFill>
              </a:rPr>
              <a:t>modulations: &lt; 10</a:t>
            </a:r>
            <a:r>
              <a:rPr lang="en-US" altLang="en-US" sz="1600" baseline="30000" dirty="0">
                <a:solidFill>
                  <a:srgbClr val="CC0000"/>
                </a:solidFill>
              </a:rPr>
              <a:t>-5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CC0000"/>
                </a:solidFill>
              </a:rPr>
              <a:t>Polarization modulations: &lt; 0.1%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CC0000"/>
                </a:solidFill>
              </a:rPr>
              <a:t>Energy modulations:    &lt; 10</a:t>
            </a:r>
            <a:r>
              <a:rPr lang="en-US" altLang="en-US" sz="1600" baseline="30000" dirty="0">
                <a:solidFill>
                  <a:srgbClr val="CC0000"/>
                </a:solidFill>
              </a:rPr>
              <a:t>-3</a:t>
            </a:r>
            <a:r>
              <a:rPr lang="en-US" altLang="en-US" sz="1600" dirty="0">
                <a:solidFill>
                  <a:srgbClr val="CC0000"/>
                </a:solidFill>
              </a:rPr>
              <a:t> eV.</a:t>
            </a:r>
          </a:p>
        </p:txBody>
      </p:sp>
    </p:spTree>
    <p:extLst>
      <p:ext uri="{BB962C8B-B14F-4D97-AF65-F5344CB8AC3E}">
        <p14:creationId xmlns:p14="http://schemas.microsoft.com/office/powerpoint/2010/main" val="479739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035911D-A948-4675-9A6D-1DD4B2008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6738" y="228600"/>
            <a:ext cx="9773173" cy="465138"/>
          </a:xfrm>
          <a:noFill/>
          <a:ln w="19050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r>
              <a:rPr lang="en-US" altLang="en-US" sz="2400" dirty="0">
                <a:solidFill>
                  <a:srgbClr val="800000"/>
                </a:solidFill>
                <a:latin typeface="Comic Sans MS" panose="030F0702030302020204" pitchFamily="66" charset="0"/>
              </a:rPr>
              <a:t>Spin-flip correlated beam intensity modulations in the OPPIS.</a:t>
            </a:r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9E3DA57F-EC94-46E9-B1ED-EEBB95487EA9}"/>
              </a:ext>
            </a:extLst>
          </p:cNvPr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7455" y="1131611"/>
            <a:ext cx="3505200" cy="3360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5" name="Picture 5">
            <a:extLst>
              <a:ext uri="{FF2B5EF4-FFF2-40B4-BE49-F238E27FC236}">
                <a16:creationId xmlns:a16="http://schemas.microsoft.com/office/drawing/2014/main" id="{67DC4E93-4204-4A42-BF8D-2CED46FB5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899" y="1099861"/>
            <a:ext cx="35814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6">
            <a:extLst>
              <a:ext uri="{FF2B5EF4-FFF2-40B4-BE49-F238E27FC236}">
                <a16:creationId xmlns:a16="http://schemas.microsoft.com/office/drawing/2014/main" id="{7E854CDD-8B8F-449F-8169-56EAB11FC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827" y="4953000"/>
            <a:ext cx="9773173" cy="1094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en-US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en-US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en-US" sz="1600" dirty="0">
                <a:solidFill>
                  <a:srgbClr val="002060"/>
                </a:solidFill>
              </a:rPr>
              <a:t>Spin – flip in the OPPIS is produced by the pumping laser frequency shift (95 GHz shift is required for the 25 </a:t>
            </a:r>
            <a:r>
              <a:rPr lang="en-US" altLang="en-US" sz="1600" dirty="0" err="1">
                <a:solidFill>
                  <a:srgbClr val="002060"/>
                </a:solidFill>
              </a:rPr>
              <a:t>kG</a:t>
            </a:r>
            <a:r>
              <a:rPr lang="en-US" altLang="en-US" sz="1600" dirty="0">
                <a:solidFill>
                  <a:srgbClr val="002060"/>
                </a:solidFill>
              </a:rPr>
              <a:t> field in the optically-pumped Rb vapor cell) and circular polarization direction reversal. 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2060"/>
                </a:solidFill>
              </a:rPr>
              <a:t>      The laser frequency control and stabilization system reduced the polarization modulation to less than 0.1% and spin flip correlated beam intensity modulations to ~10</a:t>
            </a:r>
            <a:r>
              <a:rPr lang="en-US" altLang="en-US" sz="1600" baseline="30000" dirty="0">
                <a:solidFill>
                  <a:srgbClr val="002060"/>
                </a:solidFill>
              </a:rPr>
              <a:t>-3</a:t>
            </a:r>
            <a:r>
              <a:rPr lang="en-US" altLang="en-US" sz="1600" dirty="0">
                <a:solidFill>
                  <a:srgbClr val="002060"/>
                </a:solidFill>
              </a:rPr>
              <a:t> % level.</a:t>
            </a:r>
            <a:endParaRPr lang="en-US" altLang="en-US" sz="16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9" name="Text Box 9">
            <a:extLst>
              <a:ext uri="{FF2B5EF4-FFF2-40B4-BE49-F238E27FC236}">
                <a16:creationId xmlns:a16="http://schemas.microsoft.com/office/drawing/2014/main" id="{6E0F0ED7-4BF3-453B-920B-CB5AC75BC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399" y="2318544"/>
            <a:ext cx="1219200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P=0.02%</a:t>
            </a:r>
          </a:p>
        </p:txBody>
      </p:sp>
    </p:spTree>
    <p:extLst>
      <p:ext uri="{BB962C8B-B14F-4D97-AF65-F5344CB8AC3E}">
        <p14:creationId xmlns:p14="http://schemas.microsoft.com/office/powerpoint/2010/main" val="3701147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CDE8294-1F6C-4969-9D2F-21BA286A5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8458200" cy="533400"/>
          </a:xfrm>
          <a:noFill/>
          <a:ln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ru-RU" altLang="en-US" sz="2400" dirty="0">
                <a:solidFill>
                  <a:srgbClr val="9933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 dirty="0">
                <a:solidFill>
                  <a:srgbClr val="9933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z</a:t>
            </a:r>
            <a:r>
              <a:rPr lang="ru-RU" altLang="en-US" sz="2400" dirty="0">
                <a:solidFill>
                  <a:srgbClr val="9933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400" dirty="0">
                <a:solidFill>
                  <a:srgbClr val="993300"/>
                </a:solidFill>
                <a:latin typeface="Comic Sans MS" panose="030F0702030302020204" pitchFamily="66" charset="0"/>
              </a:rPr>
              <a:t>measurement at</a:t>
            </a:r>
            <a:r>
              <a:rPr lang="ru-RU" altLang="en-US" sz="2400" dirty="0">
                <a:solidFill>
                  <a:srgbClr val="993300"/>
                </a:solidFill>
                <a:latin typeface="Comic Sans MS" panose="030F0702030302020204" pitchFamily="66" charset="0"/>
              </a:rPr>
              <a:t> 221 </a:t>
            </a:r>
            <a:r>
              <a:rPr lang="en-US" altLang="en-US" sz="2400" dirty="0">
                <a:solidFill>
                  <a:srgbClr val="993300"/>
                </a:solidFill>
                <a:latin typeface="Comic Sans MS" panose="030F0702030302020204" pitchFamily="66" charset="0"/>
              </a:rPr>
              <a:t>MeV proton beam energy at TRIUMF</a:t>
            </a:r>
            <a:r>
              <a:rPr lang="ru-RU" altLang="en-US" sz="2400" dirty="0">
                <a:solidFill>
                  <a:srgbClr val="993300"/>
                </a:solidFill>
              </a:rPr>
              <a:t>.</a:t>
            </a:r>
            <a:endParaRPr lang="en-US" altLang="en-US" sz="2400" dirty="0">
              <a:solidFill>
                <a:srgbClr val="993300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345B3C0-D4A9-4AEF-9CDF-921CE71E02B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85900" y="3241487"/>
            <a:ext cx="4038600" cy="2966362"/>
          </a:xfrm>
        </p:spPr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r>
              <a:rPr lang="en-US" altLang="en-US" sz="1600" b="1" dirty="0">
                <a:solidFill>
                  <a:srgbClr val="333399"/>
                </a:solidFill>
              </a:rPr>
              <a:t>E497:  </a:t>
            </a:r>
            <a:r>
              <a:rPr lang="en-US" altLang="en-US" sz="2000" b="1" dirty="0">
                <a:solidFill>
                  <a:srgbClr val="333399"/>
                </a:solidFill>
              </a:rPr>
              <a:t>A</a:t>
            </a:r>
            <a:r>
              <a:rPr lang="en-US" altLang="en-US" sz="2000" b="1" baseline="-25000" dirty="0">
                <a:solidFill>
                  <a:srgbClr val="333399"/>
                </a:solidFill>
              </a:rPr>
              <a:t>z</a:t>
            </a:r>
            <a:r>
              <a:rPr lang="en-US" altLang="en-US" sz="1600" b="1" dirty="0">
                <a:solidFill>
                  <a:srgbClr val="333399"/>
                </a:solidFill>
              </a:rPr>
              <a:t>= (0.84+/- 0.29+/- 0.17) 10 </a:t>
            </a:r>
            <a:r>
              <a:rPr lang="en-US" altLang="en-US" sz="1600" b="1" baseline="30000" dirty="0">
                <a:solidFill>
                  <a:srgbClr val="333399"/>
                </a:solidFill>
              </a:rPr>
              <a:t>-7</a:t>
            </a:r>
          </a:p>
          <a:p>
            <a:pPr>
              <a:lnSpc>
                <a:spcPct val="120000"/>
              </a:lnSpc>
            </a:pPr>
            <a:r>
              <a:rPr lang="en-US" altLang="en-US" sz="1600" dirty="0">
                <a:solidFill>
                  <a:srgbClr val="990000"/>
                </a:solidFill>
              </a:rPr>
              <a:t>Solid line –calculations in the single meson exchange model.</a:t>
            </a:r>
            <a:endParaRPr lang="ru-RU" altLang="en-US" sz="1600" dirty="0">
              <a:solidFill>
                <a:srgbClr val="990000"/>
              </a:solidFill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en-US" sz="1600" b="1" dirty="0">
                <a:solidFill>
                  <a:srgbClr val="CC0000"/>
                </a:solidFill>
              </a:rPr>
              <a:t>     </a:t>
            </a:r>
            <a:r>
              <a:rPr lang="en-US" altLang="en-US" sz="1600" dirty="0" err="1">
                <a:solidFill>
                  <a:srgbClr val="000099"/>
                </a:solidFill>
              </a:rPr>
              <a:t>Experments</a:t>
            </a:r>
            <a:r>
              <a:rPr lang="en-US" altLang="en-US" sz="1600" dirty="0">
                <a:solidFill>
                  <a:srgbClr val="000099"/>
                </a:solidFill>
              </a:rPr>
              <a:t>:</a:t>
            </a:r>
            <a:r>
              <a:rPr lang="ru-RU" altLang="en-US" sz="1600" dirty="0">
                <a:solidFill>
                  <a:srgbClr val="000099"/>
                </a:solidFill>
              </a:rPr>
              <a:t> 13.6 МэВ</a:t>
            </a:r>
            <a:r>
              <a:rPr lang="en-US" altLang="en-US" sz="1600" dirty="0">
                <a:solidFill>
                  <a:srgbClr val="000099"/>
                </a:solidFill>
              </a:rPr>
              <a:t> </a:t>
            </a:r>
            <a:r>
              <a:rPr lang="ru-RU" altLang="en-US" sz="1600" dirty="0">
                <a:solidFill>
                  <a:srgbClr val="000099"/>
                </a:solidFill>
              </a:rPr>
              <a:t>(</a:t>
            </a:r>
            <a:r>
              <a:rPr lang="en-US" altLang="en-US" sz="1600" dirty="0">
                <a:solidFill>
                  <a:srgbClr val="000099"/>
                </a:solidFill>
              </a:rPr>
              <a:t>Bonn</a:t>
            </a:r>
            <a:r>
              <a:rPr lang="ru-RU" altLang="en-US" sz="1600" dirty="0">
                <a:solidFill>
                  <a:srgbClr val="000099"/>
                </a:solidFill>
              </a:rPr>
              <a:t>)</a:t>
            </a:r>
            <a:endParaRPr lang="en-US" altLang="en-US" sz="1600" dirty="0">
              <a:solidFill>
                <a:srgbClr val="000099"/>
              </a:solidFill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en-US" sz="1600" dirty="0">
                <a:solidFill>
                  <a:srgbClr val="000099"/>
                </a:solidFill>
              </a:rPr>
              <a:t>                          </a:t>
            </a:r>
            <a:r>
              <a:rPr lang="ru-RU" altLang="en-US" sz="1600" dirty="0">
                <a:solidFill>
                  <a:srgbClr val="000099"/>
                </a:solidFill>
              </a:rPr>
              <a:t> </a:t>
            </a:r>
            <a:r>
              <a:rPr lang="en-US" altLang="en-US" sz="1600" dirty="0">
                <a:solidFill>
                  <a:srgbClr val="000099"/>
                </a:solidFill>
              </a:rPr>
              <a:t>and</a:t>
            </a:r>
            <a:r>
              <a:rPr lang="ru-RU" altLang="en-US" sz="1600" dirty="0">
                <a:solidFill>
                  <a:srgbClr val="000099"/>
                </a:solidFill>
              </a:rPr>
              <a:t> 45 М</a:t>
            </a:r>
            <a:r>
              <a:rPr lang="en-US" altLang="en-US" sz="1600" dirty="0">
                <a:solidFill>
                  <a:srgbClr val="000099"/>
                </a:solidFill>
              </a:rPr>
              <a:t>eV</a:t>
            </a:r>
            <a:r>
              <a:rPr lang="ru-RU" altLang="en-US" sz="1600" dirty="0">
                <a:solidFill>
                  <a:srgbClr val="000099"/>
                </a:solidFill>
              </a:rPr>
              <a:t>(</a:t>
            </a:r>
            <a:r>
              <a:rPr lang="en-US" altLang="en-US" sz="1600" dirty="0">
                <a:solidFill>
                  <a:srgbClr val="000099"/>
                </a:solidFill>
              </a:rPr>
              <a:t>SIN).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en-US" sz="1600" dirty="0">
                <a:solidFill>
                  <a:srgbClr val="CC0000"/>
                </a:solidFill>
              </a:rPr>
              <a:t>     </a:t>
            </a:r>
            <a:r>
              <a:rPr lang="en-US" altLang="en-US" sz="1600" dirty="0">
                <a:solidFill>
                  <a:srgbClr val="990000"/>
                </a:solidFill>
              </a:rPr>
              <a:t>Dashed line- calculation in direct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en-US" sz="1600" dirty="0">
                <a:solidFill>
                  <a:srgbClr val="990000"/>
                </a:solidFill>
              </a:rPr>
              <a:t>      quark model.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E6F81D03-050B-402E-B1B4-C53BEEC55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514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99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2400" b="1" baseline="-25000">
                <a:solidFill>
                  <a:srgbClr val="9933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en-US" sz="2000">
                <a:solidFill>
                  <a:srgbClr val="9933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</a:p>
        </p:txBody>
      </p:sp>
      <p:pic>
        <p:nvPicPr>
          <p:cNvPr id="6151" name="Picture 7">
            <a:extLst>
              <a:ext uri="{FF2B5EF4-FFF2-40B4-BE49-F238E27FC236}">
                <a16:creationId xmlns:a16="http://schemas.microsoft.com/office/drawing/2014/main" id="{2E079D15-AD2C-46EC-8797-C136D9558403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1" y="1143000"/>
            <a:ext cx="4641055" cy="513196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3" name="Line 9">
            <a:extLst>
              <a:ext uri="{FF2B5EF4-FFF2-40B4-BE49-F238E27FC236}">
                <a16:creationId xmlns:a16="http://schemas.microsoft.com/office/drawing/2014/main" id="{A517CBF1-40E6-4931-995B-C2E0D9BD6B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77400" y="2590800"/>
            <a:ext cx="3048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96D0AA17-3023-413A-963A-FA9E96619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362201"/>
            <a:ext cx="14446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aseline="300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el-GR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aseline="300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aseline="300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+  </a:t>
            </a:r>
            <a:r>
              <a:rPr lang="el-GR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en-US" sz="2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aseline="300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l-GR" altLang="en-US" sz="2400" baseline="30000">
              <a:solidFill>
                <a:srgbClr val="99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5" name="Line 11">
            <a:extLst>
              <a:ext uri="{FF2B5EF4-FFF2-40B4-BE49-F238E27FC236}">
                <a16:creationId xmlns:a16="http://schemas.microsoft.com/office/drawing/2014/main" id="{146C89DE-42E0-43D9-8B85-BC921668BF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819400"/>
            <a:ext cx="1143000" cy="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CCF51693-7CB8-4CE5-BA46-97572687D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9526" y="1865314"/>
            <a:ext cx="720725" cy="369887"/>
          </a:xfrm>
          <a:prstGeom prst="rect">
            <a:avLst/>
          </a:prstGeom>
          <a:solidFill>
            <a:srgbClr val="CCFF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E497</a:t>
            </a:r>
          </a:p>
        </p:txBody>
      </p:sp>
      <p:sp>
        <p:nvSpPr>
          <p:cNvPr id="6158" name="Line 14">
            <a:extLst>
              <a:ext uri="{FF2B5EF4-FFF2-40B4-BE49-F238E27FC236}">
                <a16:creationId xmlns:a16="http://schemas.microsoft.com/office/drawing/2014/main" id="{2BE75987-47D3-4FCF-BA12-F6DDABA97391}"/>
              </a:ext>
            </a:extLst>
          </p:cNvPr>
          <p:cNvSpPr>
            <a:spLocks noChangeShapeType="1"/>
          </p:cNvSpPr>
          <p:nvPr/>
        </p:nvSpPr>
        <p:spPr bwMode="auto">
          <a:xfrm>
            <a:off x="9296400" y="2286000"/>
            <a:ext cx="457200" cy="6858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9" name="Line 15">
            <a:extLst>
              <a:ext uri="{FF2B5EF4-FFF2-40B4-BE49-F238E27FC236}">
                <a16:creationId xmlns:a16="http://schemas.microsoft.com/office/drawing/2014/main" id="{60390813-B9C0-444E-8C2A-5219948D80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30787" y="4286774"/>
            <a:ext cx="1752600" cy="7620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60" name="Line 16">
            <a:extLst>
              <a:ext uri="{FF2B5EF4-FFF2-40B4-BE49-F238E27FC236}">
                <a16:creationId xmlns:a16="http://schemas.microsoft.com/office/drawing/2014/main" id="{4110BA84-63E8-4746-95AF-C3831A2C19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3626" y="4035105"/>
            <a:ext cx="1416049" cy="629174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61" name="Text Box 17">
            <a:extLst>
              <a:ext uri="{FF2B5EF4-FFF2-40B4-BE49-F238E27FC236}">
                <a16:creationId xmlns:a16="http://schemas.microsoft.com/office/drawing/2014/main" id="{D114EC4A-099A-42A3-9593-823360DA2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5176" y="1190507"/>
            <a:ext cx="32210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990000"/>
                </a:solidFill>
                <a:latin typeface="Arial" panose="020B0604020202020204" pitchFamily="34" charset="0"/>
              </a:rPr>
              <a:t>At 221 Mev beam energy only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990000"/>
                </a:solidFill>
                <a:latin typeface="Arial" panose="020B0604020202020204" pitchFamily="34" charset="0"/>
              </a:rPr>
              <a:t>J=2 (</a:t>
            </a:r>
            <a:r>
              <a:rPr lang="en-US" altLang="en-US" baseline="30000">
                <a:solidFill>
                  <a:srgbClr val="990000"/>
                </a:solidFill>
                <a:latin typeface="Arial" panose="020B0604020202020204" pitchFamily="34" charset="0"/>
              </a:rPr>
              <a:t>3</a:t>
            </a:r>
            <a:r>
              <a:rPr lang="en-US" altLang="en-US">
                <a:solidFill>
                  <a:srgbClr val="990000"/>
                </a:solidFill>
                <a:latin typeface="Arial" panose="020B0604020202020204" pitchFamily="34" charset="0"/>
              </a:rPr>
              <a:t>P</a:t>
            </a:r>
            <a:r>
              <a:rPr lang="en-US" altLang="en-US" baseline="-25000">
                <a:solidFill>
                  <a:srgbClr val="990000"/>
                </a:solidFill>
                <a:latin typeface="Arial" panose="020B0604020202020204" pitchFamily="34" charset="0"/>
              </a:rPr>
              <a:t>2</a:t>
            </a:r>
            <a:r>
              <a:rPr lang="en-US" altLang="en-US">
                <a:solidFill>
                  <a:srgbClr val="990000"/>
                </a:solidFill>
                <a:latin typeface="Arial" panose="020B0604020202020204" pitchFamily="34" charset="0"/>
              </a:rPr>
              <a:t>     </a:t>
            </a:r>
            <a:r>
              <a:rPr lang="en-US" altLang="en-US" baseline="30000">
                <a:solidFill>
                  <a:srgbClr val="990000"/>
                </a:solidFill>
                <a:latin typeface="Arial" panose="020B0604020202020204" pitchFamily="34" charset="0"/>
              </a:rPr>
              <a:t>1</a:t>
            </a:r>
            <a:r>
              <a:rPr lang="en-US" altLang="en-US">
                <a:solidFill>
                  <a:srgbClr val="990000"/>
                </a:solidFill>
                <a:latin typeface="Arial" panose="020B0604020202020204" pitchFamily="34" charset="0"/>
              </a:rPr>
              <a:t>D</a:t>
            </a:r>
            <a:r>
              <a:rPr lang="en-US" altLang="en-US" baseline="-25000">
                <a:solidFill>
                  <a:srgbClr val="990000"/>
                </a:solidFill>
                <a:latin typeface="Arial" panose="020B0604020202020204" pitchFamily="34" charset="0"/>
              </a:rPr>
              <a:t>2</a:t>
            </a:r>
            <a:r>
              <a:rPr lang="en-US" altLang="en-US">
                <a:solidFill>
                  <a:srgbClr val="990000"/>
                </a:solidFill>
                <a:latin typeface="Arial" panose="020B0604020202020204" pitchFamily="34" charset="0"/>
              </a:rPr>
              <a:t>) partial wave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990000"/>
                </a:solidFill>
                <a:latin typeface="Arial" panose="020B0604020202020204" pitchFamily="34" charset="0"/>
              </a:rPr>
              <a:t>contribute to Az.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6162" name="Line 18">
            <a:extLst>
              <a:ext uri="{FF2B5EF4-FFF2-40B4-BE49-F238E27FC236}">
                <a16:creationId xmlns:a16="http://schemas.microsoft.com/office/drawing/2014/main" id="{508C18D2-9F0F-4701-BDEB-481AB0CED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828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796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5" name="Picture 3" descr="BNLoppi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7772400" cy="482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5156" name="Rectangle 4"/>
          <p:cNvSpPr>
            <a:spLocks noChangeArrowheads="1"/>
          </p:cNvSpPr>
          <p:nvPr/>
        </p:nvSpPr>
        <p:spPr bwMode="auto">
          <a:xfrm>
            <a:off x="4495800" y="3581400"/>
            <a:ext cx="1143000" cy="152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209800" y="5486400"/>
            <a:ext cx="1752600" cy="914400"/>
          </a:xfrm>
          <a:prstGeom prst="rect">
            <a:avLst/>
          </a:prstGeom>
          <a:solidFill>
            <a:srgbClr val="CCFFFF"/>
          </a:soli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29.2 GHz ECR</a:t>
            </a:r>
          </a:p>
          <a:p>
            <a:pPr algn="ctr">
              <a:defRPr/>
            </a:pPr>
            <a:r>
              <a:rPr lang="en-US" sz="2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proton source</a:t>
            </a:r>
          </a:p>
        </p:txBody>
      </p:sp>
      <p:sp>
        <p:nvSpPr>
          <p:cNvPr id="305158" name="Line 7"/>
          <p:cNvSpPr>
            <a:spLocks noChangeShapeType="1"/>
          </p:cNvSpPr>
          <p:nvPr/>
        </p:nvSpPr>
        <p:spPr bwMode="auto">
          <a:xfrm>
            <a:off x="1524000" y="3657600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3124200" y="1219200"/>
            <a:ext cx="1447800" cy="457200"/>
          </a:xfrm>
          <a:prstGeom prst="rect">
            <a:avLst/>
          </a:prstGeom>
          <a:solidFill>
            <a:srgbClr val="CCFFFF"/>
          </a:soli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SCS solenoid</a:t>
            </a:r>
          </a:p>
        </p:txBody>
      </p:sp>
      <p:sp>
        <p:nvSpPr>
          <p:cNvPr id="305160" name="Text Box 9"/>
          <p:cNvSpPr txBox="1">
            <a:spLocks noChangeArrowheads="1"/>
          </p:cNvSpPr>
          <p:nvPr/>
        </p:nvSpPr>
        <p:spPr bwMode="auto">
          <a:xfrm>
            <a:off x="1524000" y="2667000"/>
            <a:ext cx="762000" cy="64135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solidFill>
                  <a:srgbClr val="800000"/>
                </a:solidFill>
                <a:latin typeface="Times New Roman" pitchFamily="18" charset="0"/>
              </a:rPr>
              <a:t>Probe</a:t>
            </a:r>
          </a:p>
          <a:p>
            <a:r>
              <a:rPr lang="en-US" altLang="en-US">
                <a:solidFill>
                  <a:srgbClr val="800000"/>
                </a:solidFill>
                <a:latin typeface="Times New Roman" pitchFamily="18" charset="0"/>
              </a:rPr>
              <a:t>laser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5410200" y="5486400"/>
            <a:ext cx="914400" cy="914400"/>
          </a:xfrm>
          <a:prstGeom prst="rect">
            <a:avLst/>
          </a:prstGeom>
          <a:solidFill>
            <a:srgbClr val="CCFFFF"/>
          </a:soli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Na-jet</a:t>
            </a:r>
          </a:p>
          <a:p>
            <a:pPr algn="ctr">
              <a:defRPr/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Ionizer</a:t>
            </a:r>
          </a:p>
          <a:p>
            <a:pPr algn="ctr">
              <a:defRPr/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cell</a:t>
            </a:r>
          </a:p>
        </p:txBody>
      </p:sp>
      <p:sp>
        <p:nvSpPr>
          <p:cNvPr id="305162" name="Line 11"/>
          <p:cNvSpPr>
            <a:spLocks noChangeShapeType="1"/>
          </p:cNvSpPr>
          <p:nvPr/>
        </p:nvSpPr>
        <p:spPr bwMode="auto">
          <a:xfrm flipV="1">
            <a:off x="6477000" y="5029200"/>
            <a:ext cx="1295400" cy="6858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63" name="AutoShape 12"/>
          <p:cNvSpPr>
            <a:spLocks noChangeArrowheads="1"/>
          </p:cNvSpPr>
          <p:nvPr/>
        </p:nvSpPr>
        <p:spPr bwMode="auto">
          <a:xfrm>
            <a:off x="9448800" y="3505200"/>
            <a:ext cx="685800" cy="381000"/>
          </a:xfrm>
          <a:prstGeom prst="leftArrow">
            <a:avLst>
              <a:gd name="adj1" fmla="val 50000"/>
              <a:gd name="adj2" fmla="val 45000"/>
            </a:avLst>
          </a:prstGeom>
          <a:solidFill>
            <a:srgbClr val="FF0000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05164" name="Text Box 13"/>
          <p:cNvSpPr txBox="1">
            <a:spLocks noChangeArrowheads="1"/>
          </p:cNvSpPr>
          <p:nvPr/>
        </p:nvSpPr>
        <p:spPr bwMode="auto">
          <a:xfrm>
            <a:off x="9829801" y="2860675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5165" name="Text Box 14"/>
          <p:cNvSpPr txBox="1">
            <a:spLocks noChangeArrowheads="1"/>
          </p:cNvSpPr>
          <p:nvPr/>
        </p:nvSpPr>
        <p:spPr bwMode="auto">
          <a:xfrm>
            <a:off x="9372601" y="2743201"/>
            <a:ext cx="919163" cy="581025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>
                <a:solidFill>
                  <a:srgbClr val="800000"/>
                </a:solidFill>
                <a:latin typeface="Times New Roman" pitchFamily="18" charset="0"/>
              </a:rPr>
              <a:t>Pumping</a:t>
            </a:r>
          </a:p>
          <a:p>
            <a:r>
              <a:rPr lang="en-US" altLang="en-US" sz="1600">
                <a:solidFill>
                  <a:srgbClr val="800000"/>
                </a:solidFill>
                <a:latin typeface="Times New Roman" pitchFamily="18" charset="0"/>
              </a:rPr>
              <a:t>laser</a:t>
            </a:r>
          </a:p>
        </p:txBody>
      </p:sp>
      <p:sp>
        <p:nvSpPr>
          <p:cNvPr id="305166" name="Line 15"/>
          <p:cNvSpPr>
            <a:spLocks noChangeShapeType="1"/>
          </p:cNvSpPr>
          <p:nvPr/>
        </p:nvSpPr>
        <p:spPr bwMode="auto">
          <a:xfrm flipH="1">
            <a:off x="7543800" y="1219200"/>
            <a:ext cx="457200" cy="762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67" name="Line 16"/>
          <p:cNvSpPr>
            <a:spLocks noChangeShapeType="1"/>
          </p:cNvSpPr>
          <p:nvPr/>
        </p:nvSpPr>
        <p:spPr bwMode="auto">
          <a:xfrm flipH="1" flipV="1">
            <a:off x="8077200" y="1219200"/>
            <a:ext cx="762000" cy="762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68" name="Line 17"/>
          <p:cNvSpPr>
            <a:spLocks noChangeShapeType="1"/>
          </p:cNvSpPr>
          <p:nvPr/>
        </p:nvSpPr>
        <p:spPr bwMode="auto">
          <a:xfrm>
            <a:off x="7467600" y="19050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69" name="Line 18"/>
          <p:cNvSpPr>
            <a:spLocks noChangeShapeType="1"/>
          </p:cNvSpPr>
          <p:nvPr/>
        </p:nvSpPr>
        <p:spPr bwMode="auto">
          <a:xfrm flipV="1">
            <a:off x="7467600" y="1828800"/>
            <a:ext cx="228600" cy="3048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70" name="Line 19"/>
          <p:cNvSpPr>
            <a:spLocks noChangeShapeType="1"/>
          </p:cNvSpPr>
          <p:nvPr/>
        </p:nvSpPr>
        <p:spPr bwMode="auto">
          <a:xfrm flipH="1" flipV="1">
            <a:off x="7924800" y="1447800"/>
            <a:ext cx="762000" cy="762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71" name="Text Box 20"/>
          <p:cNvSpPr txBox="1">
            <a:spLocks noChangeArrowheads="1"/>
          </p:cNvSpPr>
          <p:nvPr/>
        </p:nvSpPr>
        <p:spPr bwMode="auto">
          <a:xfrm>
            <a:off x="7924800" y="1371601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7239000" y="1143000"/>
            <a:ext cx="14478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 err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Cryopumps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05173" name="Line 22"/>
          <p:cNvSpPr>
            <a:spLocks noChangeShapeType="1"/>
          </p:cNvSpPr>
          <p:nvPr/>
        </p:nvSpPr>
        <p:spPr bwMode="auto">
          <a:xfrm flipH="1">
            <a:off x="7543800" y="1676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74" name="Line 23"/>
          <p:cNvSpPr>
            <a:spLocks noChangeShapeType="1"/>
          </p:cNvSpPr>
          <p:nvPr/>
        </p:nvSpPr>
        <p:spPr bwMode="auto">
          <a:xfrm>
            <a:off x="8382000" y="1752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75" name="Rectangle 24"/>
          <p:cNvSpPr>
            <a:spLocks noChangeArrowheads="1"/>
          </p:cNvSpPr>
          <p:nvPr/>
        </p:nvSpPr>
        <p:spPr bwMode="auto">
          <a:xfrm>
            <a:off x="3657600" y="1295400"/>
            <a:ext cx="685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05176" name="Rectangle 25"/>
          <p:cNvSpPr>
            <a:spLocks noChangeArrowheads="1"/>
          </p:cNvSpPr>
          <p:nvPr/>
        </p:nvSpPr>
        <p:spPr bwMode="auto">
          <a:xfrm>
            <a:off x="6324600" y="2819400"/>
            <a:ext cx="76200" cy="3048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05177" name="Rectangle 26"/>
          <p:cNvSpPr>
            <a:spLocks noChangeArrowheads="1"/>
          </p:cNvSpPr>
          <p:nvPr/>
        </p:nvSpPr>
        <p:spPr bwMode="auto">
          <a:xfrm>
            <a:off x="6324600" y="4191000"/>
            <a:ext cx="76200" cy="3048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05178" name="Text Box 27"/>
          <p:cNvSpPr txBox="1">
            <a:spLocks noChangeArrowheads="1"/>
          </p:cNvSpPr>
          <p:nvPr/>
        </p:nvSpPr>
        <p:spPr bwMode="auto">
          <a:xfrm>
            <a:off x="4800600" y="4648201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endParaRPr lang="en-US" altLang="en-US">
              <a:solidFill>
                <a:srgbClr val="990000"/>
              </a:solidFill>
              <a:latin typeface="Tahoma" pitchFamily="34" charset="0"/>
            </a:endParaRPr>
          </a:p>
        </p:txBody>
      </p:sp>
      <p:sp>
        <p:nvSpPr>
          <p:cNvPr id="305179" name="Rectangle 30"/>
          <p:cNvSpPr>
            <a:spLocks noChangeArrowheads="1"/>
          </p:cNvSpPr>
          <p:nvPr/>
        </p:nvSpPr>
        <p:spPr bwMode="auto">
          <a:xfrm>
            <a:off x="2514600" y="1219200"/>
            <a:ext cx="2362200" cy="1447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05180" name="Rectangle 31"/>
          <p:cNvSpPr>
            <a:spLocks noChangeArrowheads="1"/>
          </p:cNvSpPr>
          <p:nvPr/>
        </p:nvSpPr>
        <p:spPr bwMode="auto">
          <a:xfrm flipH="1">
            <a:off x="4191000" y="2209800"/>
            <a:ext cx="13716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05181" name="Text Box 33"/>
          <p:cNvSpPr txBox="1">
            <a:spLocks noChangeArrowheads="1"/>
          </p:cNvSpPr>
          <p:nvPr/>
        </p:nvSpPr>
        <p:spPr bwMode="auto">
          <a:xfrm>
            <a:off x="7848600" y="5943601"/>
            <a:ext cx="1708150" cy="369887"/>
          </a:xfrm>
          <a:prstGeom prst="rect">
            <a:avLst/>
          </a:prstGeom>
          <a:solidFill>
            <a:srgbClr val="CCFFFF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ahoma" pitchFamily="34" charset="0"/>
              </a:rPr>
              <a:t>Sona-transition</a:t>
            </a:r>
          </a:p>
        </p:txBody>
      </p:sp>
      <p:sp>
        <p:nvSpPr>
          <p:cNvPr id="305182" name="Line 34"/>
          <p:cNvSpPr>
            <a:spLocks noChangeShapeType="1"/>
          </p:cNvSpPr>
          <p:nvPr/>
        </p:nvSpPr>
        <p:spPr bwMode="auto">
          <a:xfrm flipH="1" flipV="1">
            <a:off x="7086600" y="3733800"/>
            <a:ext cx="1295400" cy="2286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83" name="Text Box 36"/>
          <p:cNvSpPr txBox="1">
            <a:spLocks noChangeArrowheads="1"/>
          </p:cNvSpPr>
          <p:nvPr/>
        </p:nvSpPr>
        <p:spPr bwMode="auto">
          <a:xfrm>
            <a:off x="4937126" y="1760538"/>
            <a:ext cx="950913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>
                <a:solidFill>
                  <a:srgbClr val="990000"/>
                </a:solidFill>
                <a:latin typeface="Tahoma" pitchFamily="34" charset="0"/>
              </a:rPr>
              <a:t>Rb-cell</a:t>
            </a:r>
          </a:p>
        </p:txBody>
      </p:sp>
      <p:sp>
        <p:nvSpPr>
          <p:cNvPr id="305184" name="Line 37"/>
          <p:cNvSpPr>
            <a:spLocks noChangeShapeType="1"/>
          </p:cNvSpPr>
          <p:nvPr/>
        </p:nvSpPr>
        <p:spPr bwMode="auto">
          <a:xfrm flipV="1">
            <a:off x="4953000" y="2209800"/>
            <a:ext cx="457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85" name="Text Box 39"/>
          <p:cNvSpPr txBox="1">
            <a:spLocks noChangeArrowheads="1"/>
          </p:cNvSpPr>
          <p:nvPr/>
        </p:nvSpPr>
        <p:spPr bwMode="auto">
          <a:xfrm>
            <a:off x="2803525" y="1684338"/>
            <a:ext cx="172085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>
                <a:solidFill>
                  <a:srgbClr val="990000"/>
                </a:solidFill>
                <a:latin typeface="Tahoma" pitchFamily="34" charset="0"/>
              </a:rPr>
              <a:t>SCS -solenoid</a:t>
            </a:r>
          </a:p>
        </p:txBody>
      </p:sp>
      <p:sp>
        <p:nvSpPr>
          <p:cNvPr id="305186" name="Line 40"/>
          <p:cNvSpPr>
            <a:spLocks noChangeShapeType="1"/>
          </p:cNvSpPr>
          <p:nvPr/>
        </p:nvSpPr>
        <p:spPr bwMode="auto">
          <a:xfrm>
            <a:off x="3581400" y="2133600"/>
            <a:ext cx="0" cy="609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1" y="227931"/>
            <a:ext cx="6963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90000"/>
                </a:solidFill>
              </a:rPr>
              <a:t>ECR based RHIC OPPIS, 2000-2012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3830" y="874449"/>
            <a:ext cx="498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Y.Mori</a:t>
            </a:r>
            <a:r>
              <a:rPr lang="en-US" b="1" dirty="0">
                <a:solidFill>
                  <a:srgbClr val="C00000"/>
                </a:solidFill>
              </a:rPr>
              <a:t>, KEK-1986-90 first operational OPPIS</a:t>
            </a:r>
          </a:p>
        </p:txBody>
      </p:sp>
    </p:spTree>
    <p:extLst>
      <p:ext uri="{BB962C8B-B14F-4D97-AF65-F5344CB8AC3E}">
        <p14:creationId xmlns:p14="http://schemas.microsoft.com/office/powerpoint/2010/main" val="215553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F10-F6EF-4570-8256-3843F1B2D22C}" type="slidenum">
              <a:rPr lang="en-US" altLang="en-US" smtClean="0"/>
              <a:pPr/>
              <a:t>19</a:t>
            </a:fld>
            <a:endParaRPr lang="en-US" altLang="en-US"/>
          </a:p>
        </p:txBody>
      </p:sp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535" y="1000125"/>
            <a:ext cx="6829701" cy="509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61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75" y="347253"/>
            <a:ext cx="73580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064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1" name="Picture 3" descr="IMG_653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949" y="878248"/>
            <a:ext cx="5821316" cy="4074754"/>
          </a:xfrm>
          <a:noFill/>
        </p:spPr>
      </p:pic>
      <p:sp>
        <p:nvSpPr>
          <p:cNvPr id="24269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970982" y="1088742"/>
            <a:ext cx="3352800" cy="35052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altLang="en-US" sz="1600" dirty="0">
                <a:solidFill>
                  <a:srgbClr val="000066"/>
                </a:solidFill>
                <a:latin typeface="Comic Sans MS" pitchFamily="66" charset="0"/>
              </a:rPr>
              <a:t>RHIC OPPIS produces 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000066"/>
                </a:solidFill>
                <a:latin typeface="Comic Sans MS" pitchFamily="66" charset="0"/>
              </a:rPr>
              <a:t>reliably 0.5-1.0mA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000066"/>
                </a:solidFill>
                <a:latin typeface="Comic Sans MS" pitchFamily="66" charset="0"/>
              </a:rPr>
              <a:t>polarized H</a:t>
            </a:r>
            <a:r>
              <a:rPr lang="en-US" altLang="en-US" sz="1600" baseline="30000" dirty="0">
                <a:solidFill>
                  <a:srgbClr val="000066"/>
                </a:solidFill>
                <a:latin typeface="Comic Sans MS" pitchFamily="66" charset="0"/>
              </a:rPr>
              <a:t>-</a:t>
            </a:r>
            <a:r>
              <a:rPr lang="en-US" altLang="en-US" sz="1600" dirty="0">
                <a:solidFill>
                  <a:srgbClr val="000066"/>
                </a:solidFill>
                <a:latin typeface="Comic Sans MS" pitchFamily="66" charset="0"/>
              </a:rPr>
              <a:t> ion current.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Polarization at 200 MeV: 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P = 80%.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000066"/>
                </a:solidFill>
                <a:latin typeface="Comic Sans MS" pitchFamily="66" charset="0"/>
              </a:rPr>
              <a:t>Beam intensity (ion/pulse)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000066"/>
                </a:solidFill>
                <a:latin typeface="Comic Sans MS" pitchFamily="66" charset="0"/>
              </a:rPr>
              <a:t>routine operation: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Source       - 10</a:t>
            </a:r>
            <a:r>
              <a:rPr lang="en-US" altLang="en-US" sz="1600" baseline="30000" dirty="0">
                <a:solidFill>
                  <a:srgbClr val="800000"/>
                </a:solidFill>
                <a:latin typeface="Comic Sans MS" pitchFamily="66" charset="0"/>
              </a:rPr>
              <a:t>12 </a:t>
            </a: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H</a:t>
            </a:r>
            <a:r>
              <a:rPr lang="en-US" altLang="en-US" sz="1600" baseline="30000" dirty="0">
                <a:solidFill>
                  <a:srgbClr val="800000"/>
                </a:solidFill>
                <a:latin typeface="Comic Sans MS" pitchFamily="66" charset="0"/>
              </a:rPr>
              <a:t>-</a:t>
            </a: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/pulse</a:t>
            </a:r>
          </a:p>
          <a:p>
            <a:pPr>
              <a:buFontTx/>
              <a:buNone/>
            </a:pPr>
            <a:r>
              <a:rPr lang="en-US" altLang="en-US" sz="1600" dirty="0" err="1">
                <a:solidFill>
                  <a:srgbClr val="800000"/>
                </a:solidFill>
                <a:latin typeface="Comic Sans MS" pitchFamily="66" charset="0"/>
              </a:rPr>
              <a:t>Linac</a:t>
            </a: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         - 5∙10</a:t>
            </a:r>
            <a:r>
              <a:rPr lang="en-US" altLang="en-US" sz="1600" baseline="30000" dirty="0">
                <a:solidFill>
                  <a:srgbClr val="800000"/>
                </a:solidFill>
                <a:latin typeface="Comic Sans MS" pitchFamily="66" charset="0"/>
              </a:rPr>
              <a:t>11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AGS          - 1.5-2.0 ∙ 10</a:t>
            </a:r>
            <a:r>
              <a:rPr lang="en-US" altLang="en-US" sz="1600" baseline="30000" dirty="0">
                <a:solidFill>
                  <a:srgbClr val="800000"/>
                </a:solidFill>
                <a:latin typeface="Comic Sans MS" pitchFamily="66" charset="0"/>
              </a:rPr>
              <a:t>11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RHIC         - 1.5∙10</a:t>
            </a:r>
            <a:r>
              <a:rPr lang="en-US" altLang="en-US" sz="1600" baseline="30000" dirty="0">
                <a:solidFill>
                  <a:srgbClr val="800000"/>
                </a:solidFill>
                <a:latin typeface="Comic Sans MS" pitchFamily="66" charset="0"/>
              </a:rPr>
              <a:t>11  </a:t>
            </a:r>
            <a:r>
              <a:rPr lang="en-US" altLang="en-US" sz="1600" dirty="0">
                <a:solidFill>
                  <a:srgbClr val="800000"/>
                </a:solidFill>
                <a:latin typeface="Comic Sans MS" pitchFamily="66" charset="0"/>
              </a:rPr>
              <a:t>/bunch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>
            <a:off x="1981200" y="5052976"/>
            <a:ext cx="8229600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A 29.2 GHz  ECR-type  source is used for primary proton beam generation.</a:t>
            </a:r>
          </a:p>
          <a:p>
            <a:r>
              <a:rPr lang="en-US" alt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The source was originally developed for dc operation.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13741" y="240223"/>
            <a:ext cx="5876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990000"/>
                </a:solidFill>
                <a:latin typeface="Comic Sans MS" panose="030F0702030302020204" pitchFamily="66" charset="0"/>
              </a:rPr>
              <a:t>ECR-based  OPPIS at RHIC, 2000-2012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55502" y="5735202"/>
            <a:ext cx="6918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KEK-BNL-TRIUMF-INR, Moscow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204639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8" name="Picture 4" descr="Poppi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359" y="1524000"/>
            <a:ext cx="6424643" cy="4343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6229" name="Text Box 5"/>
          <p:cNvSpPr txBox="1">
            <a:spLocks noChangeArrowheads="1"/>
          </p:cNvSpPr>
          <p:nvPr/>
        </p:nvSpPr>
        <p:spPr bwMode="auto">
          <a:xfrm>
            <a:off x="1828800" y="1809690"/>
            <a:ext cx="2701414" cy="400110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990000"/>
                </a:solidFill>
                <a:latin typeface="Comic Sans MS Bold" panose="030F0902030302020204" pitchFamily="66" charset="0"/>
              </a:rPr>
              <a:t>Atomic H0 Injector</a:t>
            </a:r>
            <a:endParaRPr lang="en-US" altLang="en-US" sz="2000" dirty="0">
              <a:solidFill>
                <a:srgbClr val="990000"/>
              </a:solidFill>
              <a:latin typeface="Comic Sans MS Bold" panose="030F0902030302020204" pitchFamily="66" charset="0"/>
            </a:endParaRPr>
          </a:p>
        </p:txBody>
      </p:sp>
      <p:sp>
        <p:nvSpPr>
          <p:cNvPr id="436230" name="Line 6"/>
          <p:cNvSpPr>
            <a:spLocks noChangeShapeType="1"/>
          </p:cNvSpPr>
          <p:nvPr/>
        </p:nvSpPr>
        <p:spPr bwMode="auto">
          <a:xfrm>
            <a:off x="3124200" y="2209800"/>
            <a:ext cx="6858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28800" y="228600"/>
            <a:ext cx="8610600" cy="1143000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altLang="en-US" sz="2200" b="1" kern="0" dirty="0">
                <a:solidFill>
                  <a:srgbClr val="990000"/>
                </a:solidFill>
                <a:latin typeface="Comic Sans MS" pitchFamily="66" charset="0"/>
                <a:cs typeface="Arial"/>
              </a:rPr>
              <a:t>Pulsed OPPIS at TRIUMF, 1997-99.</a:t>
            </a:r>
            <a:br>
              <a:rPr lang="en-US" altLang="en-US" sz="2200" b="1" kern="0" dirty="0">
                <a:solidFill>
                  <a:srgbClr val="990000"/>
                </a:solidFill>
                <a:latin typeface="Comic Sans MS" pitchFamily="66" charset="0"/>
                <a:cs typeface="Arial"/>
              </a:rPr>
            </a:br>
            <a:r>
              <a:rPr lang="en-US" altLang="en-US" sz="2200" b="1" kern="0" dirty="0">
                <a:solidFill>
                  <a:srgbClr val="990000"/>
                </a:solidFill>
                <a:latin typeface="Comic Sans MS" pitchFamily="66" charset="0"/>
                <a:cs typeface="Arial"/>
              </a:rPr>
              <a:t> Second generation. Motivated by proposals for polarized beam for FNAL and HERA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4547" y="4876800"/>
            <a:ext cx="738253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90000"/>
                </a:solidFill>
              </a:rPr>
              <a:t>A pulsed H</a:t>
            </a:r>
            <a:r>
              <a:rPr lang="en-US" sz="2000" b="1" baseline="30000" dirty="0">
                <a:solidFill>
                  <a:srgbClr val="990000"/>
                </a:solidFill>
              </a:rPr>
              <a:t>-</a:t>
            </a:r>
            <a:r>
              <a:rPr lang="en-US" sz="2000" b="1" dirty="0">
                <a:solidFill>
                  <a:srgbClr val="990000"/>
                </a:solidFill>
              </a:rPr>
              <a:t> ion current of a 10 mA was obtained in 1999 </a:t>
            </a:r>
          </a:p>
          <a:p>
            <a:r>
              <a:rPr lang="en-US" sz="2000" b="1" dirty="0">
                <a:solidFill>
                  <a:srgbClr val="990000"/>
                </a:solidFill>
              </a:rPr>
              <a:t>Polarization 40% limited by solenoid field 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743200" y="2819400"/>
            <a:ext cx="3124200" cy="2057400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4705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871" name="Picture 2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339851"/>
            <a:ext cx="8839200" cy="4568825"/>
          </a:xfr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62852" name="Line 4"/>
          <p:cNvSpPr>
            <a:spLocks noChangeShapeType="1"/>
          </p:cNvSpPr>
          <p:nvPr/>
        </p:nvSpPr>
        <p:spPr bwMode="auto">
          <a:xfrm>
            <a:off x="2438400" y="2590800"/>
            <a:ext cx="762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3" name="Line 5"/>
          <p:cNvSpPr>
            <a:spLocks noChangeShapeType="1"/>
          </p:cNvSpPr>
          <p:nvPr/>
        </p:nvSpPr>
        <p:spPr bwMode="auto">
          <a:xfrm flipH="1" flipV="1">
            <a:off x="2438400" y="3962400"/>
            <a:ext cx="304800" cy="1219200"/>
          </a:xfrm>
          <a:prstGeom prst="line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4" name="Line 6"/>
          <p:cNvSpPr>
            <a:spLocks noChangeShapeType="1"/>
          </p:cNvSpPr>
          <p:nvPr/>
        </p:nvSpPr>
        <p:spPr bwMode="auto">
          <a:xfrm flipV="1">
            <a:off x="4876800" y="3886200"/>
            <a:ext cx="9906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5" name="Line 7"/>
          <p:cNvSpPr>
            <a:spLocks noChangeShapeType="1"/>
          </p:cNvSpPr>
          <p:nvPr/>
        </p:nvSpPr>
        <p:spPr bwMode="auto">
          <a:xfrm flipV="1">
            <a:off x="6213475" y="3810000"/>
            <a:ext cx="568325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6" name="Line 8"/>
          <p:cNvSpPr>
            <a:spLocks noChangeShapeType="1"/>
          </p:cNvSpPr>
          <p:nvPr/>
        </p:nvSpPr>
        <p:spPr bwMode="auto">
          <a:xfrm flipH="1" flipV="1">
            <a:off x="9220200" y="40386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7" name="Text Box 9"/>
          <p:cNvSpPr txBox="1">
            <a:spLocks noChangeArrowheads="1"/>
          </p:cNvSpPr>
          <p:nvPr/>
        </p:nvSpPr>
        <p:spPr bwMode="auto">
          <a:xfrm>
            <a:off x="2057401" y="6096000"/>
            <a:ext cx="5238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990000"/>
                </a:solidFill>
              </a:rPr>
              <a:t>H</a:t>
            </a:r>
            <a:r>
              <a:rPr lang="en-US" altLang="en-US" sz="2400" b="1" baseline="30000" dirty="0">
                <a:solidFill>
                  <a:srgbClr val="990000"/>
                </a:solidFill>
              </a:rPr>
              <a:t>+</a:t>
            </a:r>
          </a:p>
        </p:txBody>
      </p:sp>
      <p:sp>
        <p:nvSpPr>
          <p:cNvPr id="462858" name="Text Box 10"/>
          <p:cNvSpPr txBox="1">
            <a:spLocks noChangeArrowheads="1"/>
          </p:cNvSpPr>
          <p:nvPr/>
        </p:nvSpPr>
        <p:spPr bwMode="auto">
          <a:xfrm>
            <a:off x="4419601" y="5867400"/>
            <a:ext cx="5175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H</a:t>
            </a:r>
            <a:r>
              <a:rPr lang="en-US" altLang="en-US" sz="2400" b="1" baseline="30000"/>
              <a:t>0</a:t>
            </a:r>
          </a:p>
        </p:txBody>
      </p:sp>
      <p:sp>
        <p:nvSpPr>
          <p:cNvPr id="462859" name="Text Box 11"/>
          <p:cNvSpPr txBox="1">
            <a:spLocks noChangeArrowheads="1"/>
          </p:cNvSpPr>
          <p:nvPr/>
        </p:nvSpPr>
        <p:spPr bwMode="auto">
          <a:xfrm>
            <a:off x="6400801" y="5867400"/>
            <a:ext cx="5238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H</a:t>
            </a:r>
            <a:r>
              <a:rPr lang="en-US" altLang="en-US" sz="2400" b="1" baseline="30000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462860" name="Text Box 12"/>
          <p:cNvSpPr txBox="1">
            <a:spLocks noChangeArrowheads="1"/>
          </p:cNvSpPr>
          <p:nvPr/>
        </p:nvSpPr>
        <p:spPr bwMode="auto">
          <a:xfrm>
            <a:off x="8153401" y="5867400"/>
            <a:ext cx="5175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H</a:t>
            </a:r>
            <a:r>
              <a:rPr lang="en-US" altLang="en-US" sz="2400" b="1" baseline="30000"/>
              <a:t>0</a:t>
            </a:r>
          </a:p>
        </p:txBody>
      </p:sp>
      <p:sp>
        <p:nvSpPr>
          <p:cNvPr id="462861" name="Text Box 13"/>
          <p:cNvSpPr txBox="1">
            <a:spLocks noChangeArrowheads="1"/>
          </p:cNvSpPr>
          <p:nvPr/>
        </p:nvSpPr>
        <p:spPr bwMode="auto">
          <a:xfrm>
            <a:off x="9829801" y="5867400"/>
            <a:ext cx="4730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70C0"/>
                </a:solidFill>
              </a:rPr>
              <a:t>H</a:t>
            </a:r>
            <a:r>
              <a:rPr lang="en-US" altLang="en-US" sz="2400" b="1" baseline="30000" dirty="0">
                <a:solidFill>
                  <a:srgbClr val="0070C0"/>
                </a:solidFill>
              </a:rPr>
              <a:t>-</a:t>
            </a:r>
          </a:p>
        </p:txBody>
      </p:sp>
      <p:sp>
        <p:nvSpPr>
          <p:cNvPr id="462862" name="Line 14"/>
          <p:cNvSpPr>
            <a:spLocks noChangeShapeType="1"/>
          </p:cNvSpPr>
          <p:nvPr/>
        </p:nvSpPr>
        <p:spPr bwMode="auto">
          <a:xfrm>
            <a:off x="2667000" y="63246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63" name="Line 15"/>
          <p:cNvSpPr>
            <a:spLocks noChangeShapeType="1"/>
          </p:cNvSpPr>
          <p:nvPr/>
        </p:nvSpPr>
        <p:spPr bwMode="auto">
          <a:xfrm>
            <a:off x="3810000" y="6324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64" name="Line 16"/>
          <p:cNvSpPr>
            <a:spLocks noChangeShapeType="1"/>
          </p:cNvSpPr>
          <p:nvPr/>
        </p:nvSpPr>
        <p:spPr bwMode="auto">
          <a:xfrm>
            <a:off x="6324600" y="6324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65" name="Line 17"/>
          <p:cNvSpPr>
            <a:spLocks noChangeShapeType="1"/>
          </p:cNvSpPr>
          <p:nvPr/>
        </p:nvSpPr>
        <p:spPr bwMode="auto">
          <a:xfrm>
            <a:off x="7924800" y="63246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66" name="Text Box 18"/>
          <p:cNvSpPr txBox="1">
            <a:spLocks noChangeArrowheads="1"/>
          </p:cNvSpPr>
          <p:nvPr/>
        </p:nvSpPr>
        <p:spPr bwMode="auto">
          <a:xfrm>
            <a:off x="3429001" y="6096000"/>
            <a:ext cx="5746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0066"/>
                </a:solidFill>
              </a:rPr>
              <a:t>H2</a:t>
            </a:r>
          </a:p>
        </p:txBody>
      </p:sp>
      <p:sp>
        <p:nvSpPr>
          <p:cNvPr id="462867" name="Text Box 19"/>
          <p:cNvSpPr txBox="1">
            <a:spLocks noChangeArrowheads="1"/>
          </p:cNvSpPr>
          <p:nvPr/>
        </p:nvSpPr>
        <p:spPr bwMode="auto">
          <a:xfrm>
            <a:off x="5638801" y="6096000"/>
            <a:ext cx="5746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He</a:t>
            </a:r>
          </a:p>
        </p:txBody>
      </p:sp>
      <p:sp>
        <p:nvSpPr>
          <p:cNvPr id="462868" name="Text Box 20"/>
          <p:cNvSpPr txBox="1">
            <a:spLocks noChangeArrowheads="1"/>
          </p:cNvSpPr>
          <p:nvPr/>
        </p:nvSpPr>
        <p:spPr bwMode="auto">
          <a:xfrm>
            <a:off x="7239001" y="6096000"/>
            <a:ext cx="5746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990000"/>
                </a:solidFill>
              </a:rPr>
              <a:t>Rb</a:t>
            </a:r>
          </a:p>
        </p:txBody>
      </p:sp>
      <p:sp>
        <p:nvSpPr>
          <p:cNvPr id="462869" name="Text Box 21"/>
          <p:cNvSpPr txBox="1">
            <a:spLocks noChangeArrowheads="1"/>
          </p:cNvSpPr>
          <p:nvPr/>
        </p:nvSpPr>
        <p:spPr bwMode="auto">
          <a:xfrm>
            <a:off x="9067801" y="6096000"/>
            <a:ext cx="5746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990000"/>
                </a:solidFill>
              </a:rPr>
              <a:t>Na</a:t>
            </a:r>
          </a:p>
        </p:txBody>
      </p:sp>
      <p:sp>
        <p:nvSpPr>
          <p:cNvPr id="462870" name="Text Box 22"/>
          <p:cNvSpPr txBox="1">
            <a:spLocks noChangeArrowheads="1"/>
          </p:cNvSpPr>
          <p:nvPr/>
        </p:nvSpPr>
        <p:spPr bwMode="auto">
          <a:xfrm>
            <a:off x="3429001" y="1483425"/>
            <a:ext cx="591829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0000"/>
                </a:solidFill>
                <a:latin typeface="Comic Sans MS Bold" panose="030F0902030302020204" pitchFamily="66" charset="0"/>
              </a:rPr>
              <a:t>CP1</a:t>
            </a:r>
          </a:p>
        </p:txBody>
      </p:sp>
      <p:sp>
        <p:nvSpPr>
          <p:cNvPr id="462872" name="Text Box 24"/>
          <p:cNvSpPr txBox="1">
            <a:spLocks noChangeArrowheads="1"/>
          </p:cNvSpPr>
          <p:nvPr/>
        </p:nvSpPr>
        <p:spPr bwMode="auto">
          <a:xfrm>
            <a:off x="9677401" y="5029201"/>
            <a:ext cx="822325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990000"/>
                </a:solidFill>
              </a:rPr>
              <a:t>Na-jet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990000"/>
                </a:solidFill>
              </a:rPr>
              <a:t>cell</a:t>
            </a:r>
          </a:p>
        </p:txBody>
      </p:sp>
      <p:sp>
        <p:nvSpPr>
          <p:cNvPr id="462873" name="Text Box 25"/>
          <p:cNvSpPr txBox="1">
            <a:spLocks noChangeArrowheads="1"/>
          </p:cNvSpPr>
          <p:nvPr/>
        </p:nvSpPr>
        <p:spPr bwMode="auto">
          <a:xfrm>
            <a:off x="1905001" y="5105401"/>
            <a:ext cx="1190625" cy="6445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990000"/>
                </a:solidFill>
              </a:rPr>
              <a:t>Atomic 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990000"/>
                </a:solidFill>
              </a:rPr>
              <a:t>injector</a:t>
            </a:r>
          </a:p>
        </p:txBody>
      </p:sp>
      <p:sp>
        <p:nvSpPr>
          <p:cNvPr id="462874" name="Text Box 26"/>
          <p:cNvSpPr txBox="1">
            <a:spLocks noChangeArrowheads="1"/>
          </p:cNvSpPr>
          <p:nvPr/>
        </p:nvSpPr>
        <p:spPr bwMode="auto">
          <a:xfrm>
            <a:off x="4191001" y="5029201"/>
            <a:ext cx="1292225" cy="6445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990000"/>
                </a:solidFill>
              </a:rPr>
              <a:t>He-ionizer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990000"/>
                </a:solidFill>
              </a:rPr>
              <a:t>cell</a:t>
            </a:r>
          </a:p>
        </p:txBody>
      </p:sp>
      <p:sp>
        <p:nvSpPr>
          <p:cNvPr id="462875" name="Text Box 27"/>
          <p:cNvSpPr txBox="1">
            <a:spLocks noChangeArrowheads="1"/>
          </p:cNvSpPr>
          <p:nvPr/>
        </p:nvSpPr>
        <p:spPr bwMode="auto">
          <a:xfrm>
            <a:off x="1828800" y="2209801"/>
            <a:ext cx="1560042" cy="646331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66"/>
                </a:solidFill>
                <a:latin typeface="Comic Sans MS Bold" panose="030F0902030302020204" pitchFamily="66" charset="0"/>
              </a:rPr>
              <a:t>Neutralizer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66"/>
                </a:solidFill>
                <a:latin typeface="Comic Sans MS Bold" panose="030F0902030302020204" pitchFamily="66" charset="0"/>
              </a:rPr>
              <a:t>H</a:t>
            </a:r>
            <a:r>
              <a:rPr lang="en-US" altLang="en-US" sz="1800" baseline="-25000" dirty="0">
                <a:solidFill>
                  <a:srgbClr val="000066"/>
                </a:solidFill>
                <a:latin typeface="Comic Sans MS Bold" panose="030F0902030302020204" pitchFamily="66" charset="0"/>
              </a:rPr>
              <a:t>2</a:t>
            </a:r>
            <a:r>
              <a:rPr lang="en-US" altLang="en-US" sz="1800" dirty="0">
                <a:solidFill>
                  <a:srgbClr val="000066"/>
                </a:solidFill>
                <a:latin typeface="Comic Sans MS Bold" panose="030F0902030302020204" pitchFamily="66" charset="0"/>
              </a:rPr>
              <a:t>-cell</a:t>
            </a:r>
          </a:p>
        </p:txBody>
      </p:sp>
      <p:sp>
        <p:nvSpPr>
          <p:cNvPr id="462876" name="Text Box 28"/>
          <p:cNvSpPr txBox="1">
            <a:spLocks noChangeArrowheads="1"/>
          </p:cNvSpPr>
          <p:nvPr/>
        </p:nvSpPr>
        <p:spPr bwMode="auto">
          <a:xfrm>
            <a:off x="4241679" y="1128841"/>
            <a:ext cx="813043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0000"/>
                </a:solidFill>
                <a:latin typeface="Comic Sans MS Bold" panose="030F0902030302020204" pitchFamily="66" charset="0"/>
              </a:rPr>
              <a:t>TMP1</a:t>
            </a:r>
          </a:p>
        </p:txBody>
      </p:sp>
      <p:sp>
        <p:nvSpPr>
          <p:cNvPr id="462877" name="Text Box 29"/>
          <p:cNvSpPr txBox="1">
            <a:spLocks noChangeArrowheads="1"/>
          </p:cNvSpPr>
          <p:nvPr/>
        </p:nvSpPr>
        <p:spPr bwMode="auto">
          <a:xfrm>
            <a:off x="5748337" y="5227637"/>
            <a:ext cx="1072730" cy="40011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err="1">
                <a:solidFill>
                  <a:srgbClr val="990000"/>
                </a:solidFill>
                <a:latin typeface="Comic Sans MS Bold" panose="030F0902030302020204" pitchFamily="66" charset="0"/>
              </a:rPr>
              <a:t>Rb</a:t>
            </a:r>
            <a:r>
              <a:rPr lang="en-US" altLang="en-US" sz="2000" b="1" dirty="0">
                <a:solidFill>
                  <a:srgbClr val="990000"/>
                </a:solidFill>
                <a:latin typeface="Comic Sans MS Bold" panose="030F0902030302020204" pitchFamily="66" charset="0"/>
              </a:rPr>
              <a:t>-cell</a:t>
            </a:r>
          </a:p>
        </p:txBody>
      </p:sp>
      <p:sp>
        <p:nvSpPr>
          <p:cNvPr id="462878" name="Text Box 30"/>
          <p:cNvSpPr txBox="1">
            <a:spLocks noChangeArrowheads="1"/>
          </p:cNvSpPr>
          <p:nvPr/>
        </p:nvSpPr>
        <p:spPr bwMode="auto">
          <a:xfrm>
            <a:off x="7010401" y="4953000"/>
            <a:ext cx="1343025" cy="7048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990000"/>
                </a:solidFill>
              </a:rPr>
              <a:t>Sona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990000"/>
                </a:solidFill>
              </a:rPr>
              <a:t>transition</a:t>
            </a:r>
          </a:p>
        </p:txBody>
      </p:sp>
      <p:sp>
        <p:nvSpPr>
          <p:cNvPr id="462879" name="Line 31"/>
          <p:cNvSpPr>
            <a:spLocks noChangeShapeType="1"/>
          </p:cNvSpPr>
          <p:nvPr/>
        </p:nvSpPr>
        <p:spPr bwMode="auto">
          <a:xfrm>
            <a:off x="2581276" y="2856132"/>
            <a:ext cx="695325" cy="1030069"/>
          </a:xfrm>
          <a:prstGeom prst="line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82" name="Line 34"/>
          <p:cNvSpPr>
            <a:spLocks noChangeShapeType="1"/>
          </p:cNvSpPr>
          <p:nvPr/>
        </p:nvSpPr>
        <p:spPr bwMode="auto">
          <a:xfrm flipV="1">
            <a:off x="7772400" y="3886200"/>
            <a:ext cx="685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83" name="Line 35"/>
          <p:cNvSpPr>
            <a:spLocks noChangeShapeType="1"/>
          </p:cNvSpPr>
          <p:nvPr/>
        </p:nvSpPr>
        <p:spPr bwMode="auto">
          <a:xfrm flipH="1" flipV="1">
            <a:off x="9448800" y="4343400"/>
            <a:ext cx="3429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84" name="Line 36"/>
          <p:cNvSpPr>
            <a:spLocks noChangeShapeType="1"/>
          </p:cNvSpPr>
          <p:nvPr/>
        </p:nvSpPr>
        <p:spPr bwMode="auto">
          <a:xfrm>
            <a:off x="6553200" y="3810000"/>
            <a:ext cx="3733800" cy="0"/>
          </a:xfrm>
          <a:prstGeom prst="line">
            <a:avLst/>
          </a:prstGeom>
          <a:noFill/>
          <a:ln w="38100">
            <a:solidFill>
              <a:srgbClr val="99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85" name="Line 38"/>
          <p:cNvSpPr>
            <a:spLocks noChangeShapeType="1"/>
          </p:cNvSpPr>
          <p:nvPr/>
        </p:nvSpPr>
        <p:spPr bwMode="auto">
          <a:xfrm>
            <a:off x="9677400" y="63246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52584" y="285135"/>
            <a:ext cx="911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90000"/>
                </a:solidFill>
              </a:rPr>
              <a:t>OPPIS with atomic H</a:t>
            </a:r>
            <a:r>
              <a:rPr lang="en-US" sz="2000" b="1" baseline="30000" dirty="0">
                <a:solidFill>
                  <a:srgbClr val="990000"/>
                </a:solidFill>
              </a:rPr>
              <a:t>0</a:t>
            </a:r>
            <a:r>
              <a:rPr lang="en-US" sz="2000" b="1" dirty="0">
                <a:solidFill>
                  <a:srgbClr val="990000"/>
                </a:solidFill>
              </a:rPr>
              <a:t> injector and He-ionizer cell at RHIC, 2012-19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0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7884" y="912865"/>
            <a:ext cx="7335914" cy="5032270"/>
          </a:xfrm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57732" name="Text Box 5"/>
          <p:cNvSpPr txBox="1">
            <a:spLocks noChangeArrowheads="1"/>
          </p:cNvSpPr>
          <p:nvPr/>
        </p:nvSpPr>
        <p:spPr bwMode="auto">
          <a:xfrm>
            <a:off x="2019300" y="5384863"/>
            <a:ext cx="8153400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srgbClr val="800000"/>
                </a:solidFill>
                <a:latin typeface="Comic Sans MS" pitchFamily="66" charset="0"/>
                <a:ea typeface="ＭＳ Ｐゴシック"/>
              </a:rPr>
              <a:t>BNL, BINP, </a:t>
            </a:r>
            <a:r>
              <a:rPr lang="en-US" altLang="en-US" sz="2400" b="1" dirty="0" err="1">
                <a:solidFill>
                  <a:srgbClr val="800000"/>
                </a:solidFill>
                <a:latin typeface="Comic Sans MS" pitchFamily="66" charset="0"/>
                <a:ea typeface="ＭＳ Ｐゴシック"/>
              </a:rPr>
              <a:t>Novosibisk</a:t>
            </a:r>
            <a:r>
              <a:rPr lang="en-US" altLang="en-US" sz="2400" b="1" dirty="0">
                <a:solidFill>
                  <a:srgbClr val="800000"/>
                </a:solidFill>
                <a:latin typeface="Comic Sans MS" pitchFamily="66" charset="0"/>
                <a:ea typeface="ＭＳ Ｐゴシック"/>
              </a:rPr>
              <a:t>, INR, Moscow- collaboration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524000" y="274638"/>
            <a:ext cx="9559636" cy="563562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kern="0" dirty="0">
                <a:solidFill>
                  <a:srgbClr val="990000"/>
                </a:solidFill>
                <a:latin typeface="Comic Sans MS" pitchFamily="66" charset="0"/>
                <a:ea typeface="ＭＳ Ｐゴシック"/>
                <a:cs typeface="Arial"/>
              </a:rPr>
              <a:t>The RHIC OPPIS with atomic hydrogen injector, Run-2013-21</a:t>
            </a:r>
            <a:endParaRPr lang="en-US" altLang="en-US" sz="2400" b="1" kern="0" dirty="0">
              <a:solidFill>
                <a:srgbClr val="990000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0356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97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295400"/>
            <a:ext cx="6858000" cy="5016500"/>
          </a:xfrm>
          <a:ln w="3175">
            <a:noFill/>
            <a:miter lim="800000"/>
            <a:headEnd/>
            <a:tailEnd/>
          </a:ln>
        </p:spPr>
      </p:pic>
      <p:sp>
        <p:nvSpPr>
          <p:cNvPr id="467972" name="Text Box 4"/>
          <p:cNvSpPr txBox="1">
            <a:spLocks noChangeArrowheads="1"/>
          </p:cNvSpPr>
          <p:nvPr/>
        </p:nvSpPr>
        <p:spPr bwMode="auto">
          <a:xfrm>
            <a:off x="4463847" y="1172464"/>
            <a:ext cx="1380506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0066"/>
                </a:solidFill>
                <a:latin typeface="Comic Sans MS Bold" panose="030F0902030302020204" pitchFamily="66" charset="0"/>
              </a:rPr>
              <a:t>Plasmatron</a:t>
            </a:r>
            <a:endParaRPr lang="en-US" altLang="en-US" sz="1800" dirty="0">
              <a:solidFill>
                <a:srgbClr val="000066"/>
              </a:solidFill>
              <a:latin typeface="Comic Sans MS Bold" panose="030F0902030302020204" pitchFamily="66" charset="0"/>
            </a:endParaRPr>
          </a:p>
        </p:txBody>
      </p:sp>
      <p:sp>
        <p:nvSpPr>
          <p:cNvPr id="467973" name="Text Box 5"/>
          <p:cNvSpPr txBox="1">
            <a:spLocks noChangeArrowheads="1"/>
          </p:cNvSpPr>
          <p:nvPr/>
        </p:nvSpPr>
        <p:spPr bwMode="auto">
          <a:xfrm>
            <a:off x="7239001" y="1514169"/>
            <a:ext cx="2202847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0000"/>
                </a:solidFill>
                <a:latin typeface="Comic Sans MS Bold" panose="030F0902030302020204" pitchFamily="66" charset="0"/>
              </a:rPr>
              <a:t>4-grid proton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0000"/>
                </a:solidFill>
                <a:latin typeface="Comic Sans MS Bold" panose="030F0902030302020204" pitchFamily="66" charset="0"/>
              </a:rPr>
              <a:t>extraction system</a:t>
            </a:r>
          </a:p>
        </p:txBody>
      </p:sp>
      <p:sp>
        <p:nvSpPr>
          <p:cNvPr id="467974" name="Line 6"/>
          <p:cNvSpPr>
            <a:spLocks noChangeShapeType="1"/>
          </p:cNvSpPr>
          <p:nvPr/>
        </p:nvSpPr>
        <p:spPr bwMode="auto">
          <a:xfrm flipH="1">
            <a:off x="6172200" y="2185080"/>
            <a:ext cx="1066800" cy="1447800"/>
          </a:xfrm>
          <a:prstGeom prst="line">
            <a:avLst/>
          </a:prstGeom>
          <a:noFill/>
          <a:ln w="57150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7975" name="Text Box 7"/>
          <p:cNvSpPr txBox="1">
            <a:spLocks noChangeArrowheads="1"/>
          </p:cNvSpPr>
          <p:nvPr/>
        </p:nvSpPr>
        <p:spPr bwMode="auto">
          <a:xfrm>
            <a:off x="8016875" y="5309419"/>
            <a:ext cx="2654894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66"/>
                </a:solidFill>
                <a:latin typeface="Comic Sans MS Bold" panose="030F0902030302020204" pitchFamily="66" charset="0"/>
              </a:rPr>
              <a:t>H2 Neutralization cell</a:t>
            </a:r>
          </a:p>
        </p:txBody>
      </p:sp>
      <p:sp>
        <p:nvSpPr>
          <p:cNvPr id="467976" name="Line 8"/>
          <p:cNvSpPr>
            <a:spLocks noChangeShapeType="1"/>
          </p:cNvSpPr>
          <p:nvPr/>
        </p:nvSpPr>
        <p:spPr bwMode="auto">
          <a:xfrm flipH="1">
            <a:off x="4052887" y="1541796"/>
            <a:ext cx="1101213" cy="2192004"/>
          </a:xfrm>
          <a:prstGeom prst="line">
            <a:avLst/>
          </a:prstGeom>
          <a:noFill/>
          <a:ln w="38100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7977" name="Line 9"/>
          <p:cNvSpPr>
            <a:spLocks noChangeShapeType="1"/>
          </p:cNvSpPr>
          <p:nvPr/>
        </p:nvSpPr>
        <p:spPr bwMode="auto">
          <a:xfrm flipH="1" flipV="1">
            <a:off x="8763000" y="4343400"/>
            <a:ext cx="457200" cy="990600"/>
          </a:xfrm>
          <a:prstGeom prst="line">
            <a:avLst/>
          </a:prstGeom>
          <a:noFill/>
          <a:ln w="38100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7978" name="Text Box 11"/>
          <p:cNvSpPr txBox="1">
            <a:spLocks noChangeArrowheads="1"/>
          </p:cNvSpPr>
          <p:nvPr/>
        </p:nvSpPr>
        <p:spPr bwMode="auto">
          <a:xfrm>
            <a:off x="9404351" y="2590801"/>
            <a:ext cx="1279525" cy="925513"/>
          </a:xfrm>
          <a:prstGeom prst="rect">
            <a:avLst/>
          </a:prstGeom>
          <a:solidFill>
            <a:schemeClr val="bg1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66"/>
                </a:solidFill>
                <a:latin typeface="Comic Sans MS" pitchFamily="66" charset="0"/>
              </a:rPr>
              <a:t>~ 2.5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66"/>
                </a:solidFill>
                <a:latin typeface="Comic Sans MS" pitchFamily="66" charset="0"/>
              </a:rPr>
              <a:t>equivalent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66"/>
                </a:solidFill>
                <a:latin typeface="Comic Sans MS" pitchFamily="66" charset="0"/>
              </a:rPr>
              <a:t>H</a:t>
            </a:r>
            <a:r>
              <a:rPr lang="en-US" altLang="en-US" sz="1800" b="1" baseline="30000">
                <a:solidFill>
                  <a:srgbClr val="000066"/>
                </a:solidFill>
                <a:latin typeface="Comic Sans MS" pitchFamily="66" charset="0"/>
              </a:rPr>
              <a:t>0</a:t>
            </a:r>
            <a:r>
              <a:rPr lang="en-US" altLang="en-US" sz="1800" b="1">
                <a:solidFill>
                  <a:srgbClr val="000066"/>
                </a:solidFill>
                <a:latin typeface="Comic Sans MS" pitchFamily="66" charset="0"/>
              </a:rPr>
              <a:t> beam</a:t>
            </a:r>
            <a:endParaRPr lang="en-US" altLang="en-US" sz="1800" b="1">
              <a:latin typeface="Comic Sans MS" pitchFamily="66" charset="0"/>
            </a:endParaRPr>
          </a:p>
        </p:txBody>
      </p:sp>
      <p:sp>
        <p:nvSpPr>
          <p:cNvPr id="467979" name="AutoShape 12"/>
          <p:cNvSpPr>
            <a:spLocks noChangeArrowheads="1"/>
          </p:cNvSpPr>
          <p:nvPr/>
        </p:nvSpPr>
        <p:spPr bwMode="auto">
          <a:xfrm>
            <a:off x="9525000" y="3886200"/>
            <a:ext cx="838200" cy="152400"/>
          </a:xfrm>
          <a:prstGeom prst="rightArrow">
            <a:avLst>
              <a:gd name="adj1" fmla="val 50000"/>
              <a:gd name="adj2" fmla="val 1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467980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657600"/>
            <a:ext cx="32337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7981" name="Line 14"/>
          <p:cNvSpPr>
            <a:spLocks noChangeShapeType="1"/>
          </p:cNvSpPr>
          <p:nvPr/>
        </p:nvSpPr>
        <p:spPr bwMode="auto">
          <a:xfrm>
            <a:off x="7696200" y="4191000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7982" name="Line 15"/>
          <p:cNvSpPr>
            <a:spLocks noChangeShapeType="1"/>
          </p:cNvSpPr>
          <p:nvPr/>
        </p:nvSpPr>
        <p:spPr bwMode="auto">
          <a:xfrm>
            <a:off x="7696200" y="3733800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7983" name="Text Box 16"/>
          <p:cNvSpPr txBox="1">
            <a:spLocks noChangeArrowheads="1"/>
          </p:cNvSpPr>
          <p:nvPr/>
        </p:nvSpPr>
        <p:spPr bwMode="auto">
          <a:xfrm>
            <a:off x="1876426" y="5684224"/>
            <a:ext cx="6748963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66"/>
                </a:solidFill>
                <a:latin typeface="Comic Sans MS Bold" panose="030F0902030302020204" pitchFamily="66" charset="0"/>
              </a:rPr>
              <a:t>FABS produces 100-150 mA equivalent H0 beam intensity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66"/>
                </a:solidFill>
                <a:latin typeface="Comic Sans MS Bold" panose="030F0902030302020204" pitchFamily="66" charset="0"/>
              </a:rPr>
              <a:t>Within the Na-jet ionizer acceptance.</a:t>
            </a:r>
          </a:p>
        </p:txBody>
      </p:sp>
      <p:sp>
        <p:nvSpPr>
          <p:cNvPr id="467984" name="Rectangle 17"/>
          <p:cNvSpPr>
            <a:spLocks noChangeArrowheads="1"/>
          </p:cNvSpPr>
          <p:nvPr/>
        </p:nvSpPr>
        <p:spPr bwMode="auto">
          <a:xfrm>
            <a:off x="2590800" y="2133600"/>
            <a:ext cx="533400" cy="3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524000" y="274638"/>
            <a:ext cx="8991600" cy="715962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kern="0" dirty="0">
                <a:solidFill>
                  <a:srgbClr val="990000"/>
                </a:solidFill>
                <a:latin typeface="Comic Sans MS" pitchFamily="66" charset="0"/>
                <a:cs typeface="Arial"/>
              </a:rPr>
              <a:t> “Fast Atomic Beam Source”, FABS, BINP, Novosibirsk,2011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524000" y="1676401"/>
            <a:ext cx="1333500" cy="40078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6835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347788"/>
            <a:ext cx="7543800" cy="4525962"/>
          </a:xfrm>
        </p:spPr>
      </p:pic>
      <p:sp>
        <p:nvSpPr>
          <p:cNvPr id="1016836" name="Text Box 4"/>
          <p:cNvSpPr txBox="1">
            <a:spLocks noChangeArrowheads="1"/>
          </p:cNvSpPr>
          <p:nvPr/>
        </p:nvSpPr>
        <p:spPr bwMode="auto">
          <a:xfrm>
            <a:off x="2514600" y="2971801"/>
            <a:ext cx="2388346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 err="1"/>
              <a:t>Rb</a:t>
            </a:r>
            <a:r>
              <a:rPr lang="en-US" altLang="en-US" sz="2400" dirty="0"/>
              <a:t>-cell</a:t>
            </a:r>
          </a:p>
          <a:p>
            <a:r>
              <a:rPr lang="en-US" altLang="en-US" sz="2400" dirty="0"/>
              <a:t>Temp.-105 deg.</a:t>
            </a:r>
            <a:r>
              <a:rPr lang="en-US" altLang="en-US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5291" y="220828"/>
            <a:ext cx="8179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990000"/>
                </a:solidFill>
              </a:rPr>
              <a:t>H</a:t>
            </a:r>
            <a:r>
              <a:rPr lang="en-US" sz="2400" b="1" baseline="30000" dirty="0">
                <a:solidFill>
                  <a:srgbClr val="990000"/>
                </a:solidFill>
              </a:rPr>
              <a:t>-</a:t>
            </a:r>
            <a:r>
              <a:rPr lang="en-US" sz="2400" b="1" dirty="0">
                <a:solidFill>
                  <a:srgbClr val="990000"/>
                </a:solidFill>
              </a:rPr>
              <a:t> ion beam current accelerated to 200 MeV, June-2017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53400" y="1752601"/>
            <a:ext cx="132921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990000"/>
                </a:solidFill>
              </a:rPr>
              <a:t>1.05 mA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7696200" y="2214266"/>
            <a:ext cx="457200" cy="1479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943600" y="4724401"/>
            <a:ext cx="1219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66"/>
                </a:solidFill>
              </a:rPr>
              <a:t>300 us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281" name="Group 4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47618927"/>
              </p:ext>
            </p:extLst>
          </p:nvPr>
        </p:nvGraphicFramePr>
        <p:xfrm>
          <a:off x="1524000" y="3261764"/>
          <a:ext cx="8248650" cy="2965829"/>
        </p:xfrm>
        <a:graphic>
          <a:graphicData uri="http://schemas.openxmlformats.org/drawingml/2006/table">
            <a:tbl>
              <a:tblPr/>
              <a:tblGrid>
                <a:gridCol w="4052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5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4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Rb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-cell thickness-NL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X 10</a:t>
                      </a:r>
                      <a:r>
                        <a:rPr kumimoji="0" lang="en-US" altLang="en-US" sz="2400" b="1" i="1" u="none" strike="noStrike" cap="none" normalizeH="0" baseline="3000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atoms/cm</a:t>
                      </a:r>
                      <a:r>
                        <a:rPr kumimoji="0" lang="en-US" altLang="en-US" sz="2400" b="1" i="1" u="none" strike="noStrike" cap="none" normalizeH="0" baseline="3000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 4.5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 5.5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  7.5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10.4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43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Linac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Current, </a:t>
                      </a:r>
                      <a:r>
                        <a:rPr kumimoji="0" lang="el-GR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μ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 440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520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 740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1050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6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Booster Input ×10</a:t>
                      </a:r>
                      <a:r>
                        <a:rPr kumimoji="0" lang="en-US" altLang="en-US" sz="2400" b="1" i="1" u="none" strike="noStrike" cap="none" normalizeH="0" baseline="3000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11 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H</a:t>
                      </a:r>
                      <a:r>
                        <a:rPr kumimoji="0" lang="en-US" altLang="en-US" sz="2400" b="1" i="1" u="none" strike="noStrike" cap="none" normalizeH="0" baseline="3000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/pulse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10.0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12.0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14.0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17.1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6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Pol. %, at 200 MeV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  86 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86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84.5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 83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34275" name="Rectangle 35"/>
          <p:cNvSpPr>
            <a:spLocks noChangeArrowheads="1"/>
          </p:cNvSpPr>
          <p:nvPr/>
        </p:nvSpPr>
        <p:spPr bwMode="auto">
          <a:xfrm>
            <a:off x="1316182" y="1100138"/>
            <a:ext cx="8534400" cy="170771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i="1" dirty="0">
                <a:solidFill>
                  <a:srgbClr val="000066"/>
                </a:solidFill>
                <a:latin typeface="Calibri" pitchFamily="34" charset="0"/>
              </a:rPr>
              <a:t>Reliable long-term ∙operation of the source  was demonstrated.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000" i="1" dirty="0">
              <a:solidFill>
                <a:srgbClr val="000066"/>
              </a:solidFill>
              <a:latin typeface="Calibri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i="1" dirty="0">
                <a:solidFill>
                  <a:srgbClr val="C00000"/>
                </a:solidFill>
                <a:latin typeface="Calibri" pitchFamily="34" charset="0"/>
              </a:rPr>
              <a:t>“Perhaps even more impressive was Gerardo’s commitment to cyclotron operation reliability”.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316182" y="200747"/>
            <a:ext cx="8534400" cy="639762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kern="0" dirty="0">
                <a:solidFill>
                  <a:srgbClr val="990000"/>
                </a:solidFill>
                <a:latin typeface="Comic Sans MS" pitchFamily="66" charset="0"/>
                <a:cs typeface="Arial"/>
              </a:rPr>
              <a:t>Beam intensity and polarization at 200 MeV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Text Box 1032"/>
          <p:cNvSpPr txBox="1">
            <a:spLocks noChangeArrowheads="1"/>
          </p:cNvSpPr>
          <p:nvPr/>
        </p:nvSpPr>
        <p:spPr bwMode="auto">
          <a:xfrm>
            <a:off x="1752601" y="1219200"/>
            <a:ext cx="1160463" cy="5222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OPPIS</a:t>
            </a:r>
          </a:p>
        </p:txBody>
      </p:sp>
      <p:sp>
        <p:nvSpPr>
          <p:cNvPr id="1035267" name="Text Box 1033"/>
          <p:cNvSpPr txBox="1">
            <a:spLocks noChangeArrowheads="1"/>
          </p:cNvSpPr>
          <p:nvPr/>
        </p:nvSpPr>
        <p:spPr bwMode="auto">
          <a:xfrm>
            <a:off x="1905000" y="2286000"/>
            <a:ext cx="1168400" cy="528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LINAC</a:t>
            </a:r>
          </a:p>
        </p:txBody>
      </p:sp>
      <p:sp>
        <p:nvSpPr>
          <p:cNvPr id="1035268" name="Text Box 1034"/>
          <p:cNvSpPr txBox="1">
            <a:spLocks noChangeArrowheads="1"/>
          </p:cNvSpPr>
          <p:nvPr/>
        </p:nvSpPr>
        <p:spPr bwMode="auto">
          <a:xfrm>
            <a:off x="3581400" y="3124200"/>
            <a:ext cx="1384300" cy="528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Booster</a:t>
            </a:r>
          </a:p>
        </p:txBody>
      </p:sp>
      <p:sp>
        <p:nvSpPr>
          <p:cNvPr id="1035269" name="Text Box 1035"/>
          <p:cNvSpPr txBox="1">
            <a:spLocks noChangeArrowheads="1"/>
          </p:cNvSpPr>
          <p:nvPr/>
        </p:nvSpPr>
        <p:spPr bwMode="auto">
          <a:xfrm>
            <a:off x="5867401" y="3962400"/>
            <a:ext cx="842963" cy="528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AGS</a:t>
            </a:r>
          </a:p>
        </p:txBody>
      </p:sp>
      <p:pic>
        <p:nvPicPr>
          <p:cNvPr id="1035270" name="Picture 10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425950"/>
            <a:ext cx="3276600" cy="24320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271" name="Text Box 1038"/>
          <p:cNvSpPr txBox="1">
            <a:spLocks noChangeArrowheads="1"/>
          </p:cNvSpPr>
          <p:nvPr/>
        </p:nvSpPr>
        <p:spPr bwMode="auto">
          <a:xfrm>
            <a:off x="8534401" y="5029201"/>
            <a:ext cx="920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990000"/>
                </a:solidFill>
                <a:latin typeface="Times New Roman" pitchFamily="18" charset="0"/>
                <a:cs typeface="Tahoma" pitchFamily="34" charset="0"/>
              </a:rPr>
              <a:t>RHIC</a:t>
            </a:r>
          </a:p>
        </p:txBody>
      </p:sp>
      <p:sp>
        <p:nvSpPr>
          <p:cNvPr id="1035272" name="Text Box 1039"/>
          <p:cNvSpPr txBox="1">
            <a:spLocks noChangeArrowheads="1"/>
          </p:cNvSpPr>
          <p:nvPr/>
        </p:nvSpPr>
        <p:spPr bwMode="auto">
          <a:xfrm>
            <a:off x="7162800" y="3962400"/>
            <a:ext cx="3505200" cy="400050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(</a:t>
            </a:r>
            <a:r>
              <a:rPr lang="en-US" altLang="en-US" sz="20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2.0-2.5) ∙10</a:t>
            </a:r>
            <a:r>
              <a:rPr lang="en-US" altLang="en-US" sz="2000" b="1" baseline="30000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11</a:t>
            </a:r>
            <a:r>
              <a:rPr lang="en-US" altLang="en-US" sz="20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 p/bunch, P-70%</a:t>
            </a:r>
          </a:p>
        </p:txBody>
      </p:sp>
      <p:sp>
        <p:nvSpPr>
          <p:cNvPr id="1035273" name="Text Box 1040"/>
          <p:cNvSpPr txBox="1">
            <a:spLocks noChangeArrowheads="1"/>
          </p:cNvSpPr>
          <p:nvPr/>
        </p:nvSpPr>
        <p:spPr bwMode="auto">
          <a:xfrm>
            <a:off x="4191001" y="1219200"/>
            <a:ext cx="4918075" cy="400050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1.0 mA x 300us→18∙10</a:t>
            </a:r>
            <a:r>
              <a:rPr lang="en-US" altLang="en-US" sz="2000" b="1" baseline="30000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11 </a:t>
            </a:r>
            <a:r>
              <a:rPr lang="en-US" altLang="en-US" sz="20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  polarized H</a:t>
            </a:r>
            <a:r>
              <a:rPr lang="en-US" altLang="en-US" sz="2000" b="1" baseline="30000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-</a:t>
            </a:r>
            <a:r>
              <a:rPr lang="en-US" altLang="en-US" sz="20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 /pulse</a:t>
            </a:r>
          </a:p>
        </p:txBody>
      </p:sp>
      <p:sp>
        <p:nvSpPr>
          <p:cNvPr id="1035274" name="Text Box 1043"/>
          <p:cNvSpPr txBox="1">
            <a:spLocks noChangeArrowheads="1"/>
          </p:cNvSpPr>
          <p:nvPr/>
        </p:nvSpPr>
        <p:spPr bwMode="auto">
          <a:xfrm>
            <a:off x="4965701" y="2036456"/>
            <a:ext cx="4446345" cy="7078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9.0 ∙10</a:t>
            </a:r>
            <a:r>
              <a:rPr lang="en-US" altLang="en-US" sz="2000" b="1" baseline="3000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11 </a:t>
            </a:r>
            <a:r>
              <a:rPr lang="en-US" altLang="en-US" sz="2000" b="1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 polarized H</a:t>
            </a:r>
            <a:r>
              <a:rPr lang="en-US" altLang="en-US" sz="2000" b="1" baseline="3000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-</a:t>
            </a:r>
            <a:r>
              <a:rPr lang="en-US" altLang="en-US" sz="2000" b="1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 /pulse at 200 MeV</a:t>
            </a:r>
          </a:p>
          <a:p>
            <a:pPr eaLnBrk="1" hangingPunct="1"/>
            <a:r>
              <a:rPr lang="en-US" altLang="en-US" sz="2000" b="1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routinely in Run-17, Polarization-85%</a:t>
            </a:r>
          </a:p>
        </p:txBody>
      </p:sp>
      <p:sp>
        <p:nvSpPr>
          <p:cNvPr id="1035275" name="Text Box 1044"/>
          <p:cNvSpPr txBox="1">
            <a:spLocks noChangeArrowheads="1"/>
          </p:cNvSpPr>
          <p:nvPr/>
        </p:nvSpPr>
        <p:spPr bwMode="auto">
          <a:xfrm>
            <a:off x="6384926" y="346551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1035276" name="Text Box 1045"/>
          <p:cNvSpPr txBox="1">
            <a:spLocks noChangeArrowheads="1"/>
          </p:cNvSpPr>
          <p:nvPr/>
        </p:nvSpPr>
        <p:spPr bwMode="auto">
          <a:xfrm>
            <a:off x="5943600" y="3200400"/>
            <a:ext cx="4495800" cy="400050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(2.5-3.0) ∙10</a:t>
            </a:r>
            <a:r>
              <a:rPr lang="en-US" altLang="en-US" sz="2000" b="1" baseline="30000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11 </a:t>
            </a:r>
            <a:r>
              <a:rPr lang="en-US" altLang="en-US" sz="2000" b="1" dirty="0">
                <a:solidFill>
                  <a:srgbClr val="000066"/>
                </a:solidFill>
                <a:latin typeface="Calibri" pitchFamily="34" charset="0"/>
                <a:cs typeface="Tahoma" pitchFamily="34" charset="0"/>
              </a:rPr>
              <a:t>  protons /pulse at 2.3 GeV</a:t>
            </a:r>
          </a:p>
        </p:txBody>
      </p:sp>
      <p:cxnSp>
        <p:nvCxnSpPr>
          <p:cNvPr id="1035277" name="AutoShape 1047"/>
          <p:cNvCxnSpPr>
            <a:cxnSpLocks noChangeShapeType="1"/>
          </p:cNvCxnSpPr>
          <p:nvPr/>
        </p:nvCxnSpPr>
        <p:spPr bwMode="auto">
          <a:xfrm>
            <a:off x="3200401" y="2819400"/>
            <a:ext cx="993775" cy="331788"/>
          </a:xfrm>
          <a:prstGeom prst="straightConnector1">
            <a:avLst/>
          </a:prstGeom>
          <a:noFill/>
          <a:ln w="57150">
            <a:solidFill>
              <a:srgbClr val="66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5278" name="AutoShape 1051"/>
          <p:cNvCxnSpPr>
            <a:cxnSpLocks noChangeShapeType="1"/>
            <a:stCxn id="1035266" idx="2"/>
            <a:endCxn id="1035267" idx="0"/>
          </p:cNvCxnSpPr>
          <p:nvPr/>
        </p:nvCxnSpPr>
        <p:spPr bwMode="auto">
          <a:xfrm>
            <a:off x="2333626" y="1741488"/>
            <a:ext cx="155575" cy="544512"/>
          </a:xfrm>
          <a:prstGeom prst="straightConnector1">
            <a:avLst/>
          </a:prstGeom>
          <a:noFill/>
          <a:ln w="57150">
            <a:solidFill>
              <a:srgbClr val="66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5279" name="AutoShape 1052"/>
          <p:cNvCxnSpPr>
            <a:cxnSpLocks noChangeShapeType="1"/>
          </p:cNvCxnSpPr>
          <p:nvPr/>
        </p:nvCxnSpPr>
        <p:spPr bwMode="auto">
          <a:xfrm>
            <a:off x="4800601" y="3657600"/>
            <a:ext cx="993775" cy="331788"/>
          </a:xfrm>
          <a:prstGeom prst="straightConnector1">
            <a:avLst/>
          </a:prstGeom>
          <a:noFill/>
          <a:ln w="57150">
            <a:solidFill>
              <a:srgbClr val="66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5280" name="AutoShape 1053"/>
          <p:cNvCxnSpPr>
            <a:cxnSpLocks noChangeShapeType="1"/>
          </p:cNvCxnSpPr>
          <p:nvPr/>
        </p:nvCxnSpPr>
        <p:spPr bwMode="auto">
          <a:xfrm>
            <a:off x="6781800" y="4495800"/>
            <a:ext cx="990600" cy="381000"/>
          </a:xfrm>
          <a:prstGeom prst="straightConnector1">
            <a:avLst/>
          </a:prstGeom>
          <a:noFill/>
          <a:ln w="57150">
            <a:solidFill>
              <a:srgbClr val="66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5281" name="Text Box 1054"/>
          <p:cNvSpPr txBox="1">
            <a:spLocks noChangeArrowheads="1"/>
          </p:cNvSpPr>
          <p:nvPr/>
        </p:nvSpPr>
        <p:spPr bwMode="auto">
          <a:xfrm>
            <a:off x="2057400" y="57912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2400">
              <a:solidFill>
                <a:srgbClr val="A50021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1035282" name="Text Box 18"/>
          <p:cNvSpPr txBox="1">
            <a:spLocks noChangeArrowheads="1"/>
          </p:cNvSpPr>
          <p:nvPr/>
        </p:nvSpPr>
        <p:spPr bwMode="auto">
          <a:xfrm>
            <a:off x="1678858" y="4837471"/>
            <a:ext cx="5795176" cy="707886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990000"/>
                </a:solidFill>
                <a:latin typeface="Comic Sans MS" pitchFamily="66" charset="0"/>
              </a:rPr>
              <a:t>~1.8∙10</a:t>
            </a:r>
            <a:r>
              <a:rPr lang="en-US" altLang="en-US" sz="2000" b="1" baseline="30000" dirty="0">
                <a:solidFill>
                  <a:srgbClr val="990000"/>
                </a:solidFill>
                <a:latin typeface="Comic Sans MS" pitchFamily="66" charset="0"/>
              </a:rPr>
              <a:t>11</a:t>
            </a:r>
            <a:r>
              <a:rPr lang="en-US" altLang="en-US" sz="2000" b="1" dirty="0">
                <a:solidFill>
                  <a:srgbClr val="990000"/>
                </a:solidFill>
                <a:latin typeface="Comic Sans MS" pitchFamily="66" charset="0"/>
              </a:rPr>
              <a:t> p/bunch, P~65-75% at 100 GeV</a:t>
            </a:r>
          </a:p>
          <a:p>
            <a:pPr eaLnBrk="1" hangingPunct="1"/>
            <a:r>
              <a:rPr lang="en-US" altLang="en-US" sz="2000" b="1" dirty="0">
                <a:solidFill>
                  <a:srgbClr val="990000"/>
                </a:solidFill>
                <a:latin typeface="Comic Sans MS" pitchFamily="66" charset="0"/>
              </a:rPr>
              <a:t>                       P ~ 60-65% at 255 GeV</a:t>
            </a:r>
          </a:p>
        </p:txBody>
      </p:sp>
      <p:sp>
        <p:nvSpPr>
          <p:cNvPr id="1035284" name="Line 22"/>
          <p:cNvSpPr>
            <a:spLocks noChangeShapeType="1"/>
          </p:cNvSpPr>
          <p:nvPr/>
        </p:nvSpPr>
        <p:spPr bwMode="auto">
          <a:xfrm flipV="1">
            <a:off x="3048000" y="1447800"/>
            <a:ext cx="1066800" cy="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5285" name="Text Box 23"/>
          <p:cNvSpPr txBox="1">
            <a:spLocks noChangeArrowheads="1"/>
          </p:cNvSpPr>
          <p:nvPr/>
        </p:nvSpPr>
        <p:spPr bwMode="auto">
          <a:xfrm>
            <a:off x="2057400" y="5867401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latin typeface="Tahoma" pitchFamily="34" charset="0"/>
            </a:endParaRPr>
          </a:p>
        </p:txBody>
      </p:sp>
      <p:sp>
        <p:nvSpPr>
          <p:cNvPr id="1035287" name="Line 25"/>
          <p:cNvSpPr>
            <a:spLocks noChangeShapeType="1"/>
          </p:cNvSpPr>
          <p:nvPr/>
        </p:nvSpPr>
        <p:spPr bwMode="auto">
          <a:xfrm>
            <a:off x="3740150" y="2507226"/>
            <a:ext cx="106680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2117726" y="265114"/>
            <a:ext cx="8245475" cy="522287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kern="0" dirty="0">
                <a:solidFill>
                  <a:srgbClr val="990000"/>
                </a:solidFill>
                <a:latin typeface="Comic Sans MS" pitchFamily="66" charset="0"/>
              </a:rPr>
              <a:t>        RHIC Polarized beam in Run 2013-17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21C5CE-F212-4C69-BECF-94A2E7522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474" y="174671"/>
            <a:ext cx="6369697" cy="66264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6FA0A1-7AFF-4EF6-BACD-45701BA60356}"/>
              </a:ext>
            </a:extLst>
          </p:cNvPr>
          <p:cNvSpPr txBox="1"/>
          <p:nvPr/>
        </p:nvSpPr>
        <p:spPr>
          <a:xfrm>
            <a:off x="5399756" y="3622352"/>
            <a:ext cx="6692717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Gerardo was a `people’ person with an amazing ability</a:t>
            </a:r>
          </a:p>
          <a:p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to bring people together.</a:t>
            </a:r>
          </a:p>
          <a:p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He strongly believed that science and opportunity</a:t>
            </a:r>
          </a:p>
          <a:p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should not be restricted by borders and he developed</a:t>
            </a:r>
          </a:p>
          <a:p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meaningful and productive bridges.</a:t>
            </a:r>
          </a:p>
        </p:txBody>
      </p:sp>
    </p:spTree>
    <p:extLst>
      <p:ext uri="{BB962C8B-B14F-4D97-AF65-F5344CB8AC3E}">
        <p14:creationId xmlns:p14="http://schemas.microsoft.com/office/powerpoint/2010/main" val="3045496779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3">
      <a:dk1>
        <a:srgbClr val="322F31"/>
      </a:dk1>
      <a:lt1>
        <a:srgbClr val="FFFFFF"/>
      </a:lt1>
      <a:dk2>
        <a:srgbClr val="322F31"/>
      </a:dk2>
      <a:lt2>
        <a:srgbClr val="322F31"/>
      </a:lt2>
      <a:accent1>
        <a:srgbClr val="8071B4"/>
      </a:accent1>
      <a:accent2>
        <a:srgbClr val="8071B4"/>
      </a:accent2>
      <a:accent3>
        <a:srgbClr val="FFFFFF"/>
      </a:accent3>
      <a:accent4>
        <a:srgbClr val="292728"/>
      </a:accent4>
      <a:accent5>
        <a:srgbClr val="C0BBD6"/>
      </a:accent5>
      <a:accent6>
        <a:srgbClr val="7366A3"/>
      </a:accent6>
      <a:hlink>
        <a:srgbClr val="8071B4"/>
      </a:hlink>
      <a:folHlink>
        <a:srgbClr val="8071B4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322F31"/>
        </a:dk1>
        <a:lt1>
          <a:srgbClr val="FFFFFF"/>
        </a:lt1>
        <a:dk2>
          <a:srgbClr val="322F31"/>
        </a:dk2>
        <a:lt2>
          <a:srgbClr val="322F31"/>
        </a:lt2>
        <a:accent1>
          <a:srgbClr val="8071B4"/>
        </a:accent1>
        <a:accent2>
          <a:srgbClr val="8071B4"/>
        </a:accent2>
        <a:accent3>
          <a:srgbClr val="FFFFFF"/>
        </a:accent3>
        <a:accent4>
          <a:srgbClr val="292728"/>
        </a:accent4>
        <a:accent5>
          <a:srgbClr val="C0BBD6"/>
        </a:accent5>
        <a:accent6>
          <a:srgbClr val="7366A3"/>
        </a:accent6>
        <a:hlink>
          <a:srgbClr val="8071B4"/>
        </a:hlink>
        <a:folHlink>
          <a:srgbClr val="8071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NL2018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L_PPT_Template_Update_2018" id="{46157873-5E33-154A-842E-91B7BD99CC32}" vid="{319E15CB-F710-7D41-B73E-697C834693F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1810</Words>
  <Application>Microsoft Office PowerPoint</Application>
  <PresentationFormat>Widescreen</PresentationFormat>
  <Paragraphs>308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Comic Sans MS</vt:lpstr>
      <vt:lpstr>Comic Sans MS Bold</vt:lpstr>
      <vt:lpstr>Courier New</vt:lpstr>
      <vt:lpstr>Tahoma</vt:lpstr>
      <vt:lpstr>Times New Roman</vt:lpstr>
      <vt:lpstr>Wingdings</vt:lpstr>
      <vt:lpstr>1_Blank Presentation</vt:lpstr>
      <vt:lpstr>BNL2018</vt:lpstr>
      <vt:lpstr>Optically Pumped Polarized Ion Sources  development at TRIUMF</vt:lpstr>
      <vt:lpstr>PowerPoint Presentation</vt:lpstr>
      <vt:lpstr>PowerPoint Presentation</vt:lpstr>
      <vt:lpstr>PowerPoint Presentation</vt:lpstr>
      <vt:lpstr>New polarization techniques proposed by E.K. Zavoiskii.</vt:lpstr>
      <vt:lpstr>PowerPoint Presentation</vt:lpstr>
      <vt:lpstr>SPIN -TRANSFER POLARIZATION IN PROTON-Rb COLLISIONS</vt:lpstr>
      <vt:lpstr>The TRIUMF Optically Pumped Polarized Ion Source, 1983-2000</vt:lpstr>
      <vt:lpstr>Optically-Pumped Polarized H- Ion Source (OPPIS) at RHIC, (originally developed in collaboration between KEK, BNL, TRIUMF and INR Moscow).</vt:lpstr>
      <vt:lpstr>ECR primary proton source.</vt:lpstr>
      <vt:lpstr>PowerPoint Presentation</vt:lpstr>
      <vt:lpstr>Pulsed OPPIS with the atomic hydrogen injector at  INR, Moscow, 1982-1990. First generation</vt:lpstr>
      <vt:lpstr>SPIN-TRANSFER POLARIZATION TECHNIQUE MILESTONES</vt:lpstr>
      <vt:lpstr>SPIN-TRANSFER POLARIZATION TECHNIQUE MILESTONES</vt:lpstr>
      <vt:lpstr>Parity experiment-E497 at TRIUMF.</vt:lpstr>
      <vt:lpstr>Spin-flip correlated beam intensity modulations in the OPPIS.</vt:lpstr>
      <vt:lpstr>Az measurement at 221 MeV proton beam energy at TRIUMF.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Z</dc:creator>
  <cp:lastModifiedBy>A Z</cp:lastModifiedBy>
  <cp:revision>2</cp:revision>
  <cp:lastPrinted>2021-02-20T05:41:33Z</cp:lastPrinted>
  <dcterms:created xsi:type="dcterms:W3CDTF">2020-11-27T01:39:09Z</dcterms:created>
  <dcterms:modified xsi:type="dcterms:W3CDTF">2021-02-22T19:00:56Z</dcterms:modified>
</cp:coreProperties>
</file>