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4" r:id="rId3"/>
    <p:sldId id="266" r:id="rId4"/>
    <p:sldId id="258" r:id="rId5"/>
    <p:sldId id="408" r:id="rId6"/>
    <p:sldId id="267" r:id="rId7"/>
    <p:sldId id="405" r:id="rId8"/>
    <p:sldId id="407" r:id="rId9"/>
    <p:sldId id="268" r:id="rId10"/>
    <p:sldId id="263" r:id="rId1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08"/>
    <p:restoredTop sz="94663"/>
  </p:normalViewPr>
  <p:slideViewPr>
    <p:cSldViewPr snapToGrid="0" snapToObjects="1">
      <p:cViewPr varScale="1">
        <p:scale>
          <a:sx n="87" d="100"/>
          <a:sy n="87" d="100"/>
        </p:scale>
        <p:origin x="216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848B05-82A0-F741-8CBC-9349E3CA81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461BB19-D9D1-AD4D-B81E-192385AB79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352C2E5-8734-C543-83AD-7FEEF98D6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CC73-D7EA-CD4E-B274-1A9C33905877}" type="datetimeFigureOut">
              <a:rPr lang="it-IT" smtClean="0"/>
              <a:t>22/02/21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68E0428-CDB9-B945-80A0-8129FC486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D00D2CD-FA5C-BA47-A10E-075035BE0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9338-E9AD-1D41-A32D-3AFC18B382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81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D3A542-ABE2-6644-9592-4F9BCDFC0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0B1CED4-A527-FB46-AC81-36F964F0E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EF3DF05-1AF5-5A4C-971D-349B0B9AB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CC73-D7EA-CD4E-B274-1A9C33905877}" type="datetimeFigureOut">
              <a:rPr lang="it-IT" smtClean="0"/>
              <a:t>22/02/21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053CB04-48A8-BF49-97DE-01E8DEDEE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E5A01E-89BC-A846-82C7-D244D6049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9338-E9AD-1D41-A32D-3AFC18B382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2735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8E7FCB-9A8F-6B4B-B346-40C19074C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3C04278-C41E-8B4B-921A-5DE413797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48B935B-EF0E-3A4C-A7AC-23ABB0541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CC73-D7EA-CD4E-B274-1A9C33905877}" type="datetimeFigureOut">
              <a:rPr lang="it-IT" smtClean="0"/>
              <a:t>22/02/21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E02DE92-2BD8-8546-844B-D0936B1A5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7AFF0FC-93FB-5340-AF64-94E4D73D7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9338-E9AD-1D41-A32D-3AFC18B382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2145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B99705-9097-2646-B61C-AE015BCA2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4B25613-EBEC-5D45-A643-123663D11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BAA322A-78D2-114D-B998-A474B68149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2223860-F837-4547-AAE7-A969D031F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CC73-D7EA-CD4E-B274-1A9C33905877}" type="datetimeFigureOut">
              <a:rPr lang="it-IT" smtClean="0"/>
              <a:t>22/02/21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E65A71D-CEEB-8842-8D47-677886600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617CD76-9516-1545-BB7C-F56EBD0F6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9338-E9AD-1D41-A32D-3AFC18B382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444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753CDD-9801-0548-ABE8-F833CEEB5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14E2198-9F0E-9843-B398-EB53C3994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5EB0985-E377-F146-B584-12C56D95A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8BB5F39-B274-2F43-A5A1-BC0F211265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14544A9-EA5E-FA44-B0D5-6A96710BEF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30632B3-ADBB-FB4B-9A1F-C5CD43D91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CC73-D7EA-CD4E-B274-1A9C33905877}" type="datetimeFigureOut">
              <a:rPr lang="it-IT" smtClean="0"/>
              <a:t>22/02/21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B79DAF0-65A5-5445-B6F1-37A4AAA25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7455F04-EC82-0140-A9A1-8A0E14619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9338-E9AD-1D41-A32D-3AFC18B382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0980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BB2F48-3566-2941-9028-9FF78A8BB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5785F13-34FE-394F-84BF-1BC303E80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CC73-D7EA-CD4E-B274-1A9C33905877}" type="datetimeFigureOut">
              <a:rPr lang="it-IT" smtClean="0"/>
              <a:t>22/02/21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E1CE681-4256-3F43-8537-16C0811B7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534FE24-B2D7-CF4C-9763-857905CF0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9338-E9AD-1D41-A32D-3AFC18B382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2333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802589A-F978-FD48-B89D-2062DCDF3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CC73-D7EA-CD4E-B274-1A9C33905877}" type="datetimeFigureOut">
              <a:rPr lang="it-IT" smtClean="0"/>
              <a:t>22/02/21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E089F25-6EBC-144A-8714-72BC200B2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11E53B5-093F-FB48-855A-9CE9C909A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9338-E9AD-1D41-A32D-3AFC18B382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5226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CAD334-DFD4-924B-9EC5-B92A49A50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6A0A18-E804-4B48-A2A9-955C5776A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462DDC6-65B0-7C4A-A510-1F75F4132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B96B4E2-13CF-F241-81AF-DC5E9B184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CC73-D7EA-CD4E-B274-1A9C33905877}" type="datetimeFigureOut">
              <a:rPr lang="it-IT" smtClean="0"/>
              <a:t>22/02/21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2854C9D-4351-994E-AEC1-3748F835A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D96C017-8303-444D-B0B3-FA4D5DE79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9338-E9AD-1D41-A32D-3AFC18B382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9912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205AD3-E52F-944B-B007-DC41B585E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4D6BE5A-9280-3647-B3E9-B36F82D9B7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BFA8B4B-A3DE-1844-8FB6-F355796496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181D416-70C4-0C4A-BF76-57F4E8998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CC73-D7EA-CD4E-B274-1A9C33905877}" type="datetimeFigureOut">
              <a:rPr lang="it-IT" smtClean="0"/>
              <a:t>22/02/21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F9B68A4-F3FA-9E4E-89BD-6BB1C0112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4E1E478-7E4E-EF48-85A9-366780AF8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9338-E9AD-1D41-A32D-3AFC18B382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64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430D66-3016-2046-BF53-F2249C144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8325CB2-2F43-E440-A778-DDEE44581B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95B6E11-4447-0640-97BD-1143B9467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CC73-D7EA-CD4E-B274-1A9C33905877}" type="datetimeFigureOut">
              <a:rPr lang="it-IT" smtClean="0"/>
              <a:t>22/02/21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A43CAB-D040-BB48-A4FA-DF2D0E7C4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3F16B6C-A01A-8C48-AF84-08DB64D2A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9338-E9AD-1D41-A32D-3AFC18B382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0747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32C32D5-9DC4-3540-8E6C-BDCC70644A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4A53611-BF58-1540-9D48-5E97475E3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13B9AF5-6565-174A-8EA4-B2FADAAF2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CC73-D7EA-CD4E-B274-1A9C33905877}" type="datetimeFigureOut">
              <a:rPr lang="it-IT" smtClean="0"/>
              <a:t>22/02/21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DFC3007-FB60-7A49-A90C-8D373AEE7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9B9C151-5816-F942-A083-105CB8F44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9338-E9AD-1D41-A32D-3AFC18B382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1266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ECB5E7D-9BA1-3341-B0D4-5C8655132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D5255A0-05CC-F841-AE3F-64ED7E083D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4F02CDD-ADA8-FD47-8A3C-B9493EA55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BCC73-D7EA-CD4E-B274-1A9C33905877}" type="datetimeFigureOut">
              <a:rPr lang="it-IT" smtClean="0"/>
              <a:t>22/02/21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4E7C386-2570-3349-9871-CAE7F78EE7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C865440-8829-F147-9B64-6BF2E00C25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79338-E9AD-1D41-A32D-3AFC18B382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4892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8A6C474B-1DC0-1547-B4FD-7E485953B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444" y="3533"/>
            <a:ext cx="7323111" cy="18835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C899B20-F1CF-8B4E-BD12-B197CEEA34A2}"/>
              </a:ext>
            </a:extLst>
          </p:cNvPr>
          <p:cNvSpPr txBox="1"/>
          <p:nvPr/>
        </p:nvSpPr>
        <p:spPr>
          <a:xfrm>
            <a:off x="5218859" y="3075324"/>
            <a:ext cx="66129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 err="1">
                <a:solidFill>
                  <a:srgbClr val="002060"/>
                </a:solidFill>
              </a:rPr>
              <a:t>Few</a:t>
            </a:r>
            <a:r>
              <a:rPr lang="it-IT" sz="4000" b="1" dirty="0">
                <a:solidFill>
                  <a:srgbClr val="002060"/>
                </a:solidFill>
              </a:rPr>
              <a:t> </a:t>
            </a:r>
            <a:r>
              <a:rPr lang="it-IT" sz="4000" b="1" dirty="0" err="1">
                <a:solidFill>
                  <a:srgbClr val="002060"/>
                </a:solidFill>
              </a:rPr>
              <a:t>recollections</a:t>
            </a:r>
            <a:r>
              <a:rPr lang="it-IT" sz="4000" b="1" dirty="0">
                <a:solidFill>
                  <a:srgbClr val="002060"/>
                </a:solidFill>
              </a:rPr>
              <a:t> </a:t>
            </a:r>
          </a:p>
          <a:p>
            <a:r>
              <a:rPr lang="it-IT" sz="4000" b="1" dirty="0">
                <a:solidFill>
                  <a:srgbClr val="002060"/>
                </a:solidFill>
              </a:rPr>
              <a:t>from </a:t>
            </a:r>
            <a:r>
              <a:rPr lang="it-IT" sz="4000" b="1" dirty="0" err="1">
                <a:solidFill>
                  <a:srgbClr val="002060"/>
                </a:solidFill>
              </a:rPr>
              <a:t>Gerardo’s</a:t>
            </a:r>
            <a:r>
              <a:rPr lang="it-IT" sz="4000" b="1" dirty="0">
                <a:solidFill>
                  <a:srgbClr val="002060"/>
                </a:solidFill>
              </a:rPr>
              <a:t> time in Milano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9CF1D3F-0B05-6E48-87A2-ED11B4ACBA80}"/>
              </a:ext>
            </a:extLst>
          </p:cNvPr>
          <p:cNvSpPr txBox="1"/>
          <p:nvPr/>
        </p:nvSpPr>
        <p:spPr>
          <a:xfrm>
            <a:off x="981746" y="1717362"/>
            <a:ext cx="102285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rgbClr val="FF0000"/>
                </a:solidFill>
              </a:rPr>
              <a:t>Symposium </a:t>
            </a:r>
            <a:r>
              <a:rPr lang="it-IT" sz="3600" dirty="0" err="1">
                <a:solidFill>
                  <a:srgbClr val="FF0000"/>
                </a:solidFill>
              </a:rPr>
              <a:t>organized</a:t>
            </a:r>
            <a:r>
              <a:rPr lang="it-IT" sz="3600" dirty="0">
                <a:solidFill>
                  <a:srgbClr val="FF0000"/>
                </a:solidFill>
              </a:rPr>
              <a:t> by TRIUMF,    7 </a:t>
            </a:r>
            <a:r>
              <a:rPr lang="it-IT" sz="3600" dirty="0" err="1">
                <a:solidFill>
                  <a:srgbClr val="FF0000"/>
                </a:solidFill>
              </a:rPr>
              <a:t>December</a:t>
            </a:r>
            <a:r>
              <a:rPr lang="it-IT" sz="3600" dirty="0">
                <a:solidFill>
                  <a:srgbClr val="FF0000"/>
                </a:solidFill>
              </a:rPr>
              <a:t> 2020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80954F1-B937-4C44-B280-87D6765F7321}"/>
              </a:ext>
            </a:extLst>
          </p:cNvPr>
          <p:cNvSpPr txBox="1"/>
          <p:nvPr/>
        </p:nvSpPr>
        <p:spPr>
          <a:xfrm>
            <a:off x="5181699" y="5222074"/>
            <a:ext cx="362471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/>
              <a:t>Angela Bracco</a:t>
            </a:r>
          </a:p>
          <a:p>
            <a:r>
              <a:rPr lang="it-IT" sz="3200" dirty="0"/>
              <a:t>Università di Milano </a:t>
            </a:r>
          </a:p>
          <a:p>
            <a:r>
              <a:rPr lang="it-IT" sz="3200" dirty="0"/>
              <a:t>and INFN </a:t>
            </a:r>
          </a:p>
        </p:txBody>
      </p:sp>
      <p:pic>
        <p:nvPicPr>
          <p:cNvPr id="10" name="Immagine 9" descr="Immagine che contiene esterni, edificio, strada, via&#10;&#10;Descrizione generata automaticamente">
            <a:extLst>
              <a:ext uri="{FF2B5EF4-FFF2-40B4-BE49-F238E27FC236}">
                <a16:creationId xmlns:a16="http://schemas.microsoft.com/office/drawing/2014/main" id="{01CA34A9-7480-5540-9966-7FFB5E787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56" y="3212192"/>
            <a:ext cx="5041900" cy="34163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70123168-985F-4448-91BB-C004E1465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2189" y="5610634"/>
            <a:ext cx="1765300" cy="118110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7B80A5A1-7984-8547-B7F4-6D601E601E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7489" y="5548195"/>
            <a:ext cx="1270000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096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65E0F74-686D-F146-AC62-F037CE6B1EA0}"/>
              </a:ext>
            </a:extLst>
          </p:cNvPr>
          <p:cNvSpPr txBox="1"/>
          <p:nvPr/>
        </p:nvSpPr>
        <p:spPr>
          <a:xfrm>
            <a:off x="2737065" y="159262"/>
            <a:ext cx="8670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 err="1"/>
              <a:t>Let</a:t>
            </a:r>
            <a:r>
              <a:rPr lang="it-IT" sz="3600" dirty="0"/>
              <a:t> </a:t>
            </a:r>
            <a:r>
              <a:rPr lang="it-IT" sz="3600" dirty="0" err="1"/>
              <a:t>us</a:t>
            </a:r>
            <a:r>
              <a:rPr lang="it-IT" sz="3600" dirty="0"/>
              <a:t> go back to the </a:t>
            </a:r>
            <a:r>
              <a:rPr lang="it-IT" sz="3600" dirty="0" err="1"/>
              <a:t>beginning</a:t>
            </a:r>
            <a:r>
              <a:rPr lang="it-IT" sz="3600" dirty="0"/>
              <a:t> of the </a:t>
            </a:r>
            <a:r>
              <a:rPr lang="it-IT" sz="3600" dirty="0" err="1"/>
              <a:t>sixties</a:t>
            </a:r>
            <a:endParaRPr lang="it-IT" sz="3600" dirty="0"/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D5168F05-7C22-CC4D-8F78-ADFF0BF0C7D3}"/>
              </a:ext>
            </a:extLst>
          </p:cNvPr>
          <p:cNvGrpSpPr/>
          <p:nvPr/>
        </p:nvGrpSpPr>
        <p:grpSpPr>
          <a:xfrm>
            <a:off x="138015" y="214071"/>
            <a:ext cx="2582036" cy="1279267"/>
            <a:chOff x="138015" y="46725"/>
            <a:chExt cx="3575042" cy="1653241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2CE3E9B5-F2A1-964F-8ACF-9EF5D62CE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8015" y="46725"/>
              <a:ext cx="3490854" cy="1434460"/>
            </a:xfrm>
            <a:prstGeom prst="rect">
              <a:avLst/>
            </a:prstGeom>
          </p:spPr>
        </p:pic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72E417BC-C1FB-0F43-AB06-70F3C9BFB7FD}"/>
                </a:ext>
              </a:extLst>
            </p:cNvPr>
            <p:cNvSpPr/>
            <p:nvPr/>
          </p:nvSpPr>
          <p:spPr>
            <a:xfrm rot="21050161">
              <a:off x="1370983" y="1248652"/>
              <a:ext cx="2342074" cy="451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F869FB28-CFBB-2841-972D-0A95007B1A89}"/>
              </a:ext>
            </a:extLst>
          </p:cNvPr>
          <p:cNvCxnSpPr>
            <a:cxnSpLocks/>
          </p:cNvCxnSpPr>
          <p:nvPr/>
        </p:nvCxnSpPr>
        <p:spPr>
          <a:xfrm flipV="1">
            <a:off x="0" y="1474309"/>
            <a:ext cx="12192000" cy="687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DC5C99D-5A31-9748-89D4-AD8E61E12A8D}"/>
              </a:ext>
            </a:extLst>
          </p:cNvPr>
          <p:cNvSpPr txBox="1"/>
          <p:nvPr/>
        </p:nvSpPr>
        <p:spPr>
          <a:xfrm>
            <a:off x="3414537" y="857298"/>
            <a:ext cx="7944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solidFill>
                  <a:srgbClr val="FF0000"/>
                </a:solidFill>
              </a:rPr>
              <a:t>The situation of the </a:t>
            </a:r>
            <a:r>
              <a:rPr lang="it-IT" sz="2800" b="1" dirty="0" err="1">
                <a:solidFill>
                  <a:srgbClr val="FF0000"/>
                </a:solidFill>
              </a:rPr>
              <a:t>Nuclear</a:t>
            </a:r>
            <a:r>
              <a:rPr lang="it-IT" sz="2800" b="1" dirty="0">
                <a:solidFill>
                  <a:srgbClr val="FF0000"/>
                </a:solidFill>
              </a:rPr>
              <a:t> </a:t>
            </a:r>
            <a:r>
              <a:rPr lang="it-IT" sz="2800" b="1" dirty="0" err="1">
                <a:solidFill>
                  <a:srgbClr val="FF0000"/>
                </a:solidFill>
              </a:rPr>
              <a:t>Physics</a:t>
            </a:r>
            <a:r>
              <a:rPr lang="it-IT" sz="2800" b="1" dirty="0">
                <a:solidFill>
                  <a:srgbClr val="FF0000"/>
                </a:solidFill>
              </a:rPr>
              <a:t> </a:t>
            </a:r>
            <a:r>
              <a:rPr lang="it-IT" sz="2800" b="1" dirty="0" err="1">
                <a:solidFill>
                  <a:srgbClr val="FF0000"/>
                </a:solidFill>
              </a:rPr>
              <a:t>group</a:t>
            </a:r>
            <a:r>
              <a:rPr lang="it-IT" sz="2800" b="1" dirty="0">
                <a:solidFill>
                  <a:srgbClr val="FF0000"/>
                </a:solidFill>
              </a:rPr>
              <a:t> in Milano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62C5CF0-3851-2345-8F37-BCFB25DCB8EA}"/>
              </a:ext>
            </a:extLst>
          </p:cNvPr>
          <p:cNvSpPr txBox="1"/>
          <p:nvPr/>
        </p:nvSpPr>
        <p:spPr>
          <a:xfrm>
            <a:off x="245922" y="1649402"/>
            <a:ext cx="1130561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At the end of the </a:t>
            </a:r>
            <a:r>
              <a:rPr lang="it-IT" dirty="0" err="1"/>
              <a:t>fifties</a:t>
            </a:r>
            <a:r>
              <a:rPr lang="it-IT" dirty="0"/>
              <a:t> </a:t>
            </a:r>
            <a:r>
              <a:rPr lang="it-IT" dirty="0" err="1"/>
              <a:t>beginning</a:t>
            </a:r>
            <a:r>
              <a:rPr lang="it-IT" dirty="0"/>
              <a:t> of the </a:t>
            </a:r>
            <a:r>
              <a:rPr lang="it-IT" dirty="0" err="1"/>
              <a:t>sixties</a:t>
            </a:r>
            <a:r>
              <a:rPr lang="it-IT" dirty="0"/>
              <a:t> in Milano </a:t>
            </a:r>
            <a:r>
              <a:rPr lang="it-IT" dirty="0" err="1"/>
              <a:t>there</a:t>
            </a:r>
            <a:r>
              <a:rPr lang="it-IT" dirty="0"/>
              <a:t> </a:t>
            </a:r>
            <a:r>
              <a:rPr lang="it-IT" dirty="0" err="1"/>
              <a:t>was</a:t>
            </a:r>
            <a:r>
              <a:rPr lang="it-IT" dirty="0"/>
              <a:t> a </a:t>
            </a:r>
            <a:r>
              <a:rPr lang="it-IT" dirty="0" err="1"/>
              <a:t>nuclear</a:t>
            </a:r>
            <a:r>
              <a:rPr lang="it-IT" dirty="0"/>
              <a:t> </a:t>
            </a:r>
            <a:r>
              <a:rPr lang="it-IT" dirty="0" err="1"/>
              <a:t>Physics</a:t>
            </a:r>
            <a:r>
              <a:rPr lang="it-IT" dirty="0"/>
              <a:t> </a:t>
            </a:r>
            <a:r>
              <a:rPr lang="it-IT" dirty="0" err="1"/>
              <a:t>group</a:t>
            </a:r>
            <a:r>
              <a:rPr lang="it-IT" dirty="0"/>
              <a:t> </a:t>
            </a:r>
            <a:r>
              <a:rPr lang="it-IT" dirty="0" err="1"/>
              <a:t>headed</a:t>
            </a:r>
            <a:r>
              <a:rPr lang="it-IT" dirty="0"/>
              <a:t> by Prof. Ugo Facchini \\\									1working  </a:t>
            </a:r>
            <a:r>
              <a:rPr lang="it-IT" dirty="0" err="1"/>
              <a:t>at</a:t>
            </a:r>
            <a:r>
              <a:rPr lang="it-IT" dirty="0"/>
              <a:t> the </a:t>
            </a:r>
            <a:r>
              <a:rPr lang="it-IT" dirty="0" err="1"/>
              <a:t>laboratory</a:t>
            </a:r>
            <a:r>
              <a:rPr lang="it-IT" dirty="0"/>
              <a:t> CISE with a  </a:t>
            </a:r>
            <a:r>
              <a:rPr lang="it-IT" dirty="0" err="1"/>
              <a:t>neutron</a:t>
            </a:r>
            <a:r>
              <a:rPr lang="it-IT" dirty="0"/>
              <a:t> </a:t>
            </a:r>
            <a:r>
              <a:rPr lang="it-IT" dirty="0" err="1"/>
              <a:t>beam</a:t>
            </a:r>
            <a:r>
              <a:rPr lang="it-IT" dirty="0"/>
              <a:t> </a:t>
            </a:r>
            <a:r>
              <a:rPr lang="it-IT" dirty="0" err="1"/>
              <a:t>generated</a:t>
            </a:r>
            <a:r>
              <a:rPr lang="it-IT" dirty="0"/>
              <a:t>  by 200 </a:t>
            </a:r>
            <a:r>
              <a:rPr lang="it-IT" dirty="0" err="1"/>
              <a:t>keV</a:t>
            </a:r>
            <a:r>
              <a:rPr lang="it-IT" dirty="0"/>
              <a:t> and 3.5 </a:t>
            </a:r>
            <a:r>
              <a:rPr lang="it-IT" dirty="0" err="1"/>
              <a:t>MeV</a:t>
            </a:r>
            <a:r>
              <a:rPr lang="it-IT" dirty="0"/>
              <a:t>  </a:t>
            </a:r>
            <a:r>
              <a:rPr lang="it-IT" dirty="0" err="1"/>
              <a:t>protons</a:t>
            </a:r>
            <a:r>
              <a:rPr lang="it-IT" dirty="0"/>
              <a:t>  from van de </a:t>
            </a:r>
            <a:r>
              <a:rPr lang="it-IT" dirty="0" err="1"/>
              <a:t>Graaf</a:t>
            </a:r>
            <a:endParaRPr lang="it-IT" dirty="0"/>
          </a:p>
          <a:p>
            <a:endParaRPr lang="it-IT" dirty="0"/>
          </a:p>
          <a:p>
            <a:r>
              <a:rPr lang="it-IT" dirty="0"/>
              <a:t>The </a:t>
            </a:r>
            <a:r>
              <a:rPr lang="it-IT" dirty="0" err="1"/>
              <a:t>experience</a:t>
            </a:r>
            <a:r>
              <a:rPr lang="it-IT" dirty="0"/>
              <a:t> </a:t>
            </a:r>
            <a:r>
              <a:rPr lang="it-IT" dirty="0" err="1"/>
              <a:t>developed</a:t>
            </a:r>
            <a:r>
              <a:rPr lang="it-IT" dirty="0"/>
              <a:t> </a:t>
            </a:r>
            <a:r>
              <a:rPr lang="it-IT" dirty="0" err="1"/>
              <a:t>there</a:t>
            </a:r>
            <a:r>
              <a:rPr lang="it-IT" dirty="0"/>
              <a:t> and the </a:t>
            </a:r>
            <a:r>
              <a:rPr lang="it-IT" dirty="0" err="1"/>
              <a:t>necessity</a:t>
            </a:r>
            <a:r>
              <a:rPr lang="it-IT" dirty="0"/>
              <a:t> to </a:t>
            </a:r>
            <a:r>
              <a:rPr lang="it-IT" dirty="0" err="1"/>
              <a:t>make</a:t>
            </a:r>
            <a:r>
              <a:rPr lang="it-IT" dirty="0"/>
              <a:t> </a:t>
            </a:r>
            <a:r>
              <a:rPr lang="it-IT" dirty="0" err="1"/>
              <a:t>steps</a:t>
            </a:r>
            <a:r>
              <a:rPr lang="it-IT" dirty="0"/>
              <a:t> </a:t>
            </a:r>
            <a:r>
              <a:rPr lang="it-IT" dirty="0" err="1"/>
              <a:t>forward</a:t>
            </a:r>
            <a:r>
              <a:rPr lang="it-IT" dirty="0"/>
              <a:t> in the </a:t>
            </a:r>
            <a:r>
              <a:rPr lang="it-IT" dirty="0" err="1"/>
              <a:t>study</a:t>
            </a:r>
            <a:r>
              <a:rPr lang="it-IT" dirty="0"/>
              <a:t> of nuclei, </a:t>
            </a:r>
            <a:r>
              <a:rPr lang="it-IT" dirty="0" err="1"/>
              <a:t>nuclear</a:t>
            </a:r>
            <a:r>
              <a:rPr lang="it-IT" dirty="0"/>
              <a:t> </a:t>
            </a:r>
            <a:r>
              <a:rPr lang="it-IT" dirty="0" err="1"/>
              <a:t>reaction</a:t>
            </a:r>
            <a:endParaRPr lang="it-IT" dirty="0"/>
          </a:p>
          <a:p>
            <a:r>
              <a:rPr lang="it-IT" dirty="0"/>
              <a:t> and </a:t>
            </a:r>
            <a:r>
              <a:rPr lang="it-IT" dirty="0" err="1"/>
              <a:t>nuclear</a:t>
            </a:r>
            <a:r>
              <a:rPr lang="it-IT" dirty="0"/>
              <a:t> </a:t>
            </a:r>
            <a:r>
              <a:rPr lang="it-IT" dirty="0" err="1"/>
              <a:t>applications</a:t>
            </a:r>
            <a:r>
              <a:rPr lang="it-IT" dirty="0"/>
              <a:t> led the </a:t>
            </a:r>
            <a:r>
              <a:rPr lang="it-IT" dirty="0" err="1"/>
              <a:t>group</a:t>
            </a:r>
            <a:r>
              <a:rPr lang="it-IT" dirty="0"/>
              <a:t> to the propose  a </a:t>
            </a:r>
            <a:r>
              <a:rPr lang="it-IT" dirty="0" err="1"/>
              <a:t>project</a:t>
            </a:r>
            <a:r>
              <a:rPr lang="it-IT" dirty="0"/>
              <a:t> for the </a:t>
            </a:r>
            <a:r>
              <a:rPr lang="it-IT" dirty="0" err="1"/>
              <a:t>construction</a:t>
            </a:r>
            <a:r>
              <a:rPr lang="it-IT" dirty="0"/>
              <a:t>  of a </a:t>
            </a:r>
            <a:r>
              <a:rPr lang="it-IT" dirty="0" err="1"/>
              <a:t>cyclotron</a:t>
            </a:r>
            <a:endParaRPr lang="it-IT" dirty="0"/>
          </a:p>
          <a:p>
            <a:endParaRPr lang="it-IT" dirty="0"/>
          </a:p>
          <a:p>
            <a:r>
              <a:rPr lang="it-IT" dirty="0"/>
              <a:t>The </a:t>
            </a:r>
            <a:r>
              <a:rPr lang="it-IT" dirty="0" err="1"/>
              <a:t>cyclotron</a:t>
            </a:r>
            <a:r>
              <a:rPr lang="it-IT" dirty="0"/>
              <a:t> of Milan </a:t>
            </a:r>
            <a:r>
              <a:rPr lang="it-IT" dirty="0" err="1"/>
              <a:t>was</a:t>
            </a:r>
            <a:r>
              <a:rPr lang="it-IT" dirty="0"/>
              <a:t> </a:t>
            </a:r>
            <a:r>
              <a:rPr lang="it-IT" dirty="0" err="1"/>
              <a:t>then</a:t>
            </a:r>
            <a:r>
              <a:rPr lang="it-IT" dirty="0"/>
              <a:t>  </a:t>
            </a:r>
            <a:r>
              <a:rPr lang="it-IT" dirty="0" err="1"/>
              <a:t>built</a:t>
            </a:r>
            <a:r>
              <a:rPr lang="it-IT" dirty="0"/>
              <a:t> in the </a:t>
            </a:r>
            <a:r>
              <a:rPr lang="it-IT" dirty="0" err="1"/>
              <a:t>period</a:t>
            </a:r>
            <a:r>
              <a:rPr lang="it-IT" dirty="0"/>
              <a:t> 1960-65, </a:t>
            </a: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was</a:t>
            </a:r>
            <a:r>
              <a:rPr lang="it-IT" dirty="0"/>
              <a:t>  the first </a:t>
            </a:r>
            <a:r>
              <a:rPr lang="it-IT" dirty="0" err="1"/>
              <a:t>Italian</a:t>
            </a:r>
            <a:r>
              <a:rPr lang="it-IT" dirty="0"/>
              <a:t> </a:t>
            </a:r>
            <a:r>
              <a:rPr lang="it-IT" dirty="0" err="1"/>
              <a:t>cyclotron</a:t>
            </a:r>
            <a:r>
              <a:rPr lang="it-IT" dirty="0"/>
              <a:t> </a:t>
            </a:r>
          </a:p>
          <a:p>
            <a:endParaRPr lang="it-IT" dirty="0"/>
          </a:p>
          <a:p>
            <a:r>
              <a:rPr lang="it-IT" dirty="0"/>
              <a:t>In </a:t>
            </a:r>
            <a:r>
              <a:rPr lang="it-IT" dirty="0" err="1"/>
              <a:t>addition</a:t>
            </a:r>
            <a:r>
              <a:rPr lang="it-IT" dirty="0"/>
              <a:t> to the </a:t>
            </a:r>
            <a:r>
              <a:rPr lang="it-IT" dirty="0" err="1"/>
              <a:t>University</a:t>
            </a:r>
            <a:r>
              <a:rPr lang="it-IT" dirty="0"/>
              <a:t> and INFN </a:t>
            </a: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also</a:t>
            </a:r>
            <a:r>
              <a:rPr lang="it-IT" dirty="0"/>
              <a:t> </a:t>
            </a:r>
            <a:r>
              <a:rPr lang="it-IT" dirty="0" err="1"/>
              <a:t>received</a:t>
            </a:r>
            <a:r>
              <a:rPr lang="it-IT" dirty="0"/>
              <a:t>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funding</a:t>
            </a:r>
            <a:r>
              <a:rPr lang="it-IT" dirty="0"/>
              <a:t> from companies and the </a:t>
            </a:r>
            <a:r>
              <a:rPr lang="it-IT" dirty="0" err="1"/>
              <a:t>Municipality</a:t>
            </a:r>
            <a:r>
              <a:rPr lang="it-IT" dirty="0"/>
              <a:t> of Milan. </a:t>
            </a:r>
          </a:p>
          <a:p>
            <a:endParaRPr lang="it-IT" dirty="0"/>
          </a:p>
          <a:p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interesting</a:t>
            </a:r>
            <a:r>
              <a:rPr lang="it-IT" dirty="0"/>
              <a:t> to </a:t>
            </a:r>
            <a:r>
              <a:rPr lang="it-IT" dirty="0" err="1"/>
              <a:t>underline</a:t>
            </a:r>
            <a:r>
              <a:rPr lang="it-IT" dirty="0"/>
              <a:t> the </a:t>
            </a:r>
            <a:r>
              <a:rPr lang="it-IT" dirty="0" err="1"/>
              <a:t>great</a:t>
            </a:r>
            <a:r>
              <a:rPr lang="it-IT" dirty="0"/>
              <a:t> </a:t>
            </a:r>
            <a:r>
              <a:rPr lang="it-IT" dirty="0" err="1"/>
              <a:t>willingness</a:t>
            </a:r>
            <a:r>
              <a:rPr lang="it-IT" dirty="0"/>
              <a:t> of the </a:t>
            </a:r>
            <a:r>
              <a:rPr lang="it-IT" dirty="0" err="1"/>
              <a:t>Lombard</a:t>
            </a:r>
            <a:r>
              <a:rPr lang="it-IT" dirty="0"/>
              <a:t> business world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time  </a:t>
            </a:r>
            <a:r>
              <a:rPr lang="it-IT" dirty="0" err="1"/>
              <a:t>was</a:t>
            </a:r>
            <a:r>
              <a:rPr lang="it-IT" dirty="0"/>
              <a:t>  </a:t>
            </a:r>
            <a:r>
              <a:rPr lang="it-IT" dirty="0" err="1"/>
              <a:t>keen</a:t>
            </a:r>
            <a:r>
              <a:rPr lang="it-IT" dirty="0"/>
              <a:t> to </a:t>
            </a:r>
            <a:r>
              <a:rPr lang="it-IT" dirty="0" err="1"/>
              <a:t>finance</a:t>
            </a:r>
            <a:r>
              <a:rPr lang="it-IT" dirty="0"/>
              <a:t> </a:t>
            </a:r>
            <a:r>
              <a:rPr lang="it-IT" dirty="0" err="1"/>
              <a:t>basic</a:t>
            </a:r>
            <a:r>
              <a:rPr lang="it-IT" dirty="0"/>
              <a:t> </a:t>
            </a:r>
            <a:r>
              <a:rPr lang="it-IT" dirty="0" err="1"/>
              <a:t>research</a:t>
            </a:r>
            <a:r>
              <a:rPr lang="it-IT" dirty="0"/>
              <a:t> </a:t>
            </a:r>
            <a:r>
              <a:rPr lang="it-IT" dirty="0" err="1"/>
              <a:t>activities</a:t>
            </a:r>
            <a:r>
              <a:rPr lang="it-IT" dirty="0"/>
              <a:t>, </a:t>
            </a:r>
            <a:r>
              <a:rPr lang="it-IT" dirty="0" err="1"/>
              <a:t>without</a:t>
            </a:r>
            <a:r>
              <a:rPr lang="it-IT" dirty="0"/>
              <a:t> immediate </a:t>
            </a:r>
            <a:r>
              <a:rPr lang="it-IT" dirty="0" err="1"/>
              <a:t>technological</a:t>
            </a:r>
            <a:r>
              <a:rPr lang="it-IT" dirty="0"/>
              <a:t> </a:t>
            </a:r>
            <a:r>
              <a:rPr lang="it-IT" dirty="0" err="1"/>
              <a:t>repercussions</a:t>
            </a:r>
            <a:r>
              <a:rPr lang="it-IT" dirty="0"/>
              <a:t>. 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85548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AAAEE932-1EBE-774D-AB04-FAD3DA12F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20" y="426890"/>
            <a:ext cx="6905159" cy="5170938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44208B8-18C8-804F-B4AD-C51625882801}"/>
              </a:ext>
            </a:extLst>
          </p:cNvPr>
          <p:cNvSpPr txBox="1"/>
          <p:nvPr/>
        </p:nvSpPr>
        <p:spPr>
          <a:xfrm>
            <a:off x="7696519" y="704035"/>
            <a:ext cx="43557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project</a:t>
            </a:r>
            <a:r>
              <a:rPr lang="it-IT" dirty="0"/>
              <a:t> </a:t>
            </a:r>
            <a:r>
              <a:rPr lang="it-IT" dirty="0" err="1"/>
              <a:t>was</a:t>
            </a:r>
            <a:r>
              <a:rPr lang="it-IT" dirty="0"/>
              <a:t> an </a:t>
            </a:r>
            <a:r>
              <a:rPr lang="it-IT" dirty="0" err="1"/>
              <a:t>exemplary</a:t>
            </a:r>
            <a:r>
              <a:rPr lang="it-IT" dirty="0"/>
              <a:t> case of success due to the </a:t>
            </a:r>
            <a:r>
              <a:rPr lang="it-IT" dirty="0" err="1"/>
              <a:t>synergy</a:t>
            </a:r>
            <a:r>
              <a:rPr lang="it-IT" dirty="0"/>
              <a:t> </a:t>
            </a:r>
            <a:r>
              <a:rPr lang="it-IT" dirty="0" err="1"/>
              <a:t>between</a:t>
            </a:r>
            <a:r>
              <a:rPr lang="it-IT" dirty="0"/>
              <a:t> </a:t>
            </a:r>
            <a:r>
              <a:rPr lang="it-IT" dirty="0" err="1"/>
              <a:t>developments</a:t>
            </a:r>
            <a:r>
              <a:rPr lang="it-IT" dirty="0"/>
              <a:t> in </a:t>
            </a:r>
            <a:r>
              <a:rPr lang="it-IT" dirty="0" err="1"/>
              <a:t>fundamental</a:t>
            </a:r>
            <a:r>
              <a:rPr lang="it-IT" dirty="0"/>
              <a:t> </a:t>
            </a:r>
            <a:r>
              <a:rPr lang="it-IT" dirty="0" err="1"/>
              <a:t>research</a:t>
            </a:r>
            <a:r>
              <a:rPr lang="it-IT" dirty="0"/>
              <a:t> and </a:t>
            </a:r>
            <a:r>
              <a:rPr lang="it-IT" dirty="0" err="1"/>
              <a:t>technological</a:t>
            </a:r>
            <a:r>
              <a:rPr lang="it-IT" dirty="0"/>
              <a:t> </a:t>
            </a:r>
            <a:r>
              <a:rPr lang="it-IT" dirty="0" err="1"/>
              <a:t>developments</a:t>
            </a:r>
            <a:r>
              <a:rPr lang="it-IT" dirty="0"/>
              <a:t> </a:t>
            </a:r>
            <a:r>
              <a:rPr lang="it-IT" dirty="0" err="1"/>
              <a:t>dictated</a:t>
            </a:r>
            <a:r>
              <a:rPr lang="it-IT" dirty="0"/>
              <a:t> by </a:t>
            </a:r>
            <a:r>
              <a:rPr lang="it-IT" dirty="0" err="1"/>
              <a:t>research</a:t>
            </a:r>
            <a:r>
              <a:rPr lang="it-IT" dirty="0"/>
              <a:t> in </a:t>
            </a:r>
            <a:r>
              <a:rPr lang="it-IT" dirty="0" err="1"/>
              <a:t>industry</a:t>
            </a:r>
            <a:r>
              <a:rPr lang="it-IT" dirty="0"/>
              <a:t>.</a:t>
            </a:r>
          </a:p>
          <a:p>
            <a:endParaRPr lang="it-IT" dirty="0"/>
          </a:p>
          <a:p>
            <a:r>
              <a:rPr lang="it-IT" dirty="0"/>
              <a:t>(for </a:t>
            </a:r>
            <a:r>
              <a:rPr lang="it-IT" dirty="0" err="1"/>
              <a:t>example</a:t>
            </a:r>
            <a:r>
              <a:rPr lang="it-IT" dirty="0"/>
              <a:t> </a:t>
            </a:r>
            <a:r>
              <a:rPr lang="it-IT" dirty="0" err="1"/>
              <a:t>those</a:t>
            </a:r>
            <a:r>
              <a:rPr lang="it-IT" dirty="0"/>
              <a:t> for </a:t>
            </a:r>
            <a:r>
              <a:rPr lang="it-IT" dirty="0" err="1"/>
              <a:t>cables</a:t>
            </a:r>
            <a:r>
              <a:rPr lang="it-IT" dirty="0"/>
              <a:t> and </a:t>
            </a:r>
            <a:r>
              <a:rPr lang="it-IT" dirty="0" err="1"/>
              <a:t>windings</a:t>
            </a:r>
            <a:r>
              <a:rPr lang="it-IT" dirty="0"/>
              <a:t> by Pirelli).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4A630BB-E1ED-DA44-9035-33B1C189722D}"/>
              </a:ext>
            </a:extLst>
          </p:cNvPr>
          <p:cNvSpPr txBox="1"/>
          <p:nvPr/>
        </p:nvSpPr>
        <p:spPr>
          <a:xfrm>
            <a:off x="326572" y="5642337"/>
            <a:ext cx="5569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FF0000"/>
                </a:solidFill>
              </a:rPr>
              <a:t>Transport</a:t>
            </a:r>
            <a:r>
              <a:rPr lang="it-IT" dirty="0">
                <a:solidFill>
                  <a:srgbClr val="FF0000"/>
                </a:solidFill>
              </a:rPr>
              <a:t> of the </a:t>
            </a:r>
            <a:r>
              <a:rPr lang="it-IT" dirty="0" err="1">
                <a:solidFill>
                  <a:srgbClr val="FF0000"/>
                </a:solidFill>
              </a:rPr>
              <a:t>copper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 err="1">
                <a:solidFill>
                  <a:srgbClr val="FF0000"/>
                </a:solidFill>
              </a:rPr>
              <a:t>cable</a:t>
            </a:r>
            <a:r>
              <a:rPr lang="it-IT" dirty="0">
                <a:solidFill>
                  <a:srgbClr val="FF0000"/>
                </a:solidFill>
              </a:rPr>
              <a:t> for </a:t>
            </a:r>
            <a:r>
              <a:rPr lang="it-IT" dirty="0" err="1">
                <a:solidFill>
                  <a:srgbClr val="FF0000"/>
                </a:solidFill>
              </a:rPr>
              <a:t>winding</a:t>
            </a:r>
            <a:r>
              <a:rPr lang="it-IT" dirty="0">
                <a:solidFill>
                  <a:srgbClr val="FF0000"/>
                </a:solidFill>
              </a:rPr>
              <a:t> the coils of the </a:t>
            </a:r>
          </a:p>
          <a:p>
            <a:r>
              <a:rPr lang="it-IT" dirty="0">
                <a:solidFill>
                  <a:srgbClr val="FF0000"/>
                </a:solidFill>
              </a:rPr>
              <a:t>first </a:t>
            </a:r>
            <a:r>
              <a:rPr lang="it-IT" dirty="0" err="1">
                <a:solidFill>
                  <a:srgbClr val="FF0000"/>
                </a:solidFill>
              </a:rPr>
              <a:t>cyclotron</a:t>
            </a:r>
            <a:r>
              <a:rPr lang="it-IT" dirty="0">
                <a:solidFill>
                  <a:srgbClr val="FF0000"/>
                </a:solidFill>
              </a:rPr>
              <a:t> in Milan in the </a:t>
            </a:r>
            <a:r>
              <a:rPr lang="it-IT" dirty="0" err="1">
                <a:solidFill>
                  <a:srgbClr val="FF0000"/>
                </a:solidFill>
              </a:rPr>
              <a:t>early</a:t>
            </a:r>
            <a:r>
              <a:rPr lang="it-IT" dirty="0">
                <a:solidFill>
                  <a:srgbClr val="FF0000"/>
                </a:solidFill>
              </a:rPr>
              <a:t> 1960s.</a:t>
            </a:r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AEE8B3AD-F27B-024B-B43C-65D6C7644E9A}"/>
              </a:ext>
            </a:extLst>
          </p:cNvPr>
          <p:cNvCxnSpPr/>
          <p:nvPr/>
        </p:nvCxnSpPr>
        <p:spPr>
          <a:xfrm flipH="1">
            <a:off x="6281057" y="3012359"/>
            <a:ext cx="1839686" cy="993584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0713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fotografia, edificio, vecchio, uomo&#10;&#10;Descrizione generata automaticamente">
            <a:extLst>
              <a:ext uri="{FF2B5EF4-FFF2-40B4-BE49-F238E27FC236}">
                <a16:creationId xmlns:a16="http://schemas.microsoft.com/office/drawing/2014/main" id="{2AF423CE-1705-764B-93DC-964C46626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82" y="391886"/>
            <a:ext cx="7539008" cy="5526908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F533CDEF-50BF-2049-B788-EC6A5997CFA5}"/>
              </a:ext>
            </a:extLst>
          </p:cNvPr>
          <p:cNvSpPr txBox="1"/>
          <p:nvPr/>
        </p:nvSpPr>
        <p:spPr>
          <a:xfrm>
            <a:off x="8088086" y="1306285"/>
            <a:ext cx="39732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Un apposito capannone ed altri edifici furono costruiti per ospitare la macchina e i laboratori di ricerca e alla direzione del progetto ci furono </a:t>
            </a:r>
            <a:r>
              <a:rPr lang="it-IT" dirty="0" err="1"/>
              <a:t>Tagliaferri</a:t>
            </a:r>
            <a:r>
              <a:rPr lang="it-IT" dirty="0"/>
              <a:t>,  Succi e </a:t>
            </a:r>
            <a:r>
              <a:rPr lang="it-IT" dirty="0" err="1"/>
              <a:t>Resmini</a:t>
            </a:r>
            <a:r>
              <a:rPr lang="it-IT" dirty="0"/>
              <a:t>.</a:t>
            </a:r>
          </a:p>
          <a:p>
            <a:endParaRPr lang="it-IT" dirty="0"/>
          </a:p>
          <a:p>
            <a:r>
              <a:rPr lang="it-IT" dirty="0" err="1"/>
              <a:t>These</a:t>
            </a:r>
            <a:r>
              <a:rPr lang="it-IT" dirty="0"/>
              <a:t> </a:t>
            </a:r>
            <a:r>
              <a:rPr lang="it-IT" dirty="0" err="1"/>
              <a:t>scientists</a:t>
            </a:r>
            <a:r>
              <a:rPr lang="it-IT" dirty="0"/>
              <a:t> </a:t>
            </a:r>
            <a:r>
              <a:rPr lang="it-IT" dirty="0" err="1"/>
              <a:t>were</a:t>
            </a:r>
            <a:r>
              <a:rPr lang="it-IT" dirty="0"/>
              <a:t> the </a:t>
            </a:r>
            <a:r>
              <a:rPr lang="it-IT" dirty="0" err="1"/>
              <a:t>mentors</a:t>
            </a:r>
            <a:r>
              <a:rPr lang="it-IT" dirty="0"/>
              <a:t> of </a:t>
            </a:r>
          </a:p>
          <a:p>
            <a:endParaRPr lang="it-IT" dirty="0"/>
          </a:p>
          <a:p>
            <a:r>
              <a:rPr lang="it-IT" dirty="0"/>
              <a:t>Gerardo </a:t>
            </a:r>
            <a:r>
              <a:rPr lang="it-IT" dirty="0" err="1"/>
              <a:t>Dutto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44772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interni, cucina, preparato, tavolo&#10;&#10;Descrizione generata automaticamente">
            <a:extLst>
              <a:ext uri="{FF2B5EF4-FFF2-40B4-BE49-F238E27FC236}">
                <a16:creationId xmlns:a16="http://schemas.microsoft.com/office/drawing/2014/main" id="{FD49C2A3-1A2E-2344-A973-5A508DBE445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747" y="752032"/>
            <a:ext cx="3478451" cy="3478451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301A7EA0-A1C9-4B45-8B06-5CAB2B959C80}"/>
              </a:ext>
            </a:extLst>
          </p:cNvPr>
          <p:cNvSpPr/>
          <p:nvPr/>
        </p:nvSpPr>
        <p:spPr>
          <a:xfrm>
            <a:off x="4685423" y="305068"/>
            <a:ext cx="6096000" cy="51398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200"/>
              </a:spcAft>
            </a:pP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Gerardo made a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significant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contribution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to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this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cyclotron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>
              <a:spcAft>
                <a:spcPts val="1200"/>
              </a:spcAft>
            </a:pP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and to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him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, for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example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we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owe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the design of a valve on the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beam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extraction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channel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that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has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always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been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called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the </a:t>
            </a:r>
            <a:r>
              <a:rPr lang="it-IT" sz="2400" b="1" spc="-1" dirty="0">
                <a:solidFill>
                  <a:srgbClr val="FF0000"/>
                </a:solidFill>
              </a:rPr>
              <a:t>"</a:t>
            </a:r>
            <a:r>
              <a:rPr lang="it-IT" sz="2400" b="1" spc="-1" dirty="0" err="1">
                <a:solidFill>
                  <a:srgbClr val="FF0000"/>
                </a:solidFill>
              </a:rPr>
              <a:t>Dutto</a:t>
            </a:r>
            <a:r>
              <a:rPr lang="it-IT" sz="2400" b="1" spc="-1" dirty="0">
                <a:solidFill>
                  <a:srgbClr val="FF0000"/>
                </a:solidFill>
              </a:rPr>
              <a:t> valve" </a:t>
            </a:r>
          </a:p>
          <a:p>
            <a:pPr>
              <a:spcAft>
                <a:spcPts val="1200"/>
              </a:spcAft>
            </a:pPr>
            <a:r>
              <a:rPr lang="it-IT" sz="2400" b="1" spc="-1" dirty="0">
                <a:solidFill>
                  <a:srgbClr val="0070C0"/>
                </a:solidFill>
              </a:rPr>
              <a:t>(</a:t>
            </a:r>
            <a:r>
              <a:rPr lang="it-IT" sz="2400" b="1" spc="-1" dirty="0" err="1">
                <a:solidFill>
                  <a:srgbClr val="0070C0"/>
                </a:solidFill>
              </a:rPr>
              <a:t>as</a:t>
            </a:r>
            <a:r>
              <a:rPr lang="it-IT" sz="2400" b="1" spc="-1" dirty="0">
                <a:solidFill>
                  <a:srgbClr val="0070C0"/>
                </a:solidFill>
              </a:rPr>
              <a:t> a </a:t>
            </a:r>
            <a:r>
              <a:rPr lang="it-IT" sz="2400" b="1" spc="-1" dirty="0" err="1">
                <a:solidFill>
                  <a:srgbClr val="0070C0"/>
                </a:solidFill>
              </a:rPr>
              <a:t>student</a:t>
            </a:r>
            <a:r>
              <a:rPr lang="it-IT" sz="2400" b="1" spc="-1" dirty="0">
                <a:solidFill>
                  <a:srgbClr val="0070C0"/>
                </a:solidFill>
              </a:rPr>
              <a:t> I </a:t>
            </a:r>
            <a:r>
              <a:rPr lang="it-IT" sz="2400" b="1" spc="-1" dirty="0" err="1">
                <a:solidFill>
                  <a:srgbClr val="0070C0"/>
                </a:solidFill>
              </a:rPr>
              <a:t>have</a:t>
            </a:r>
            <a:r>
              <a:rPr lang="it-IT" sz="2400" b="1" spc="-1" dirty="0">
                <a:solidFill>
                  <a:srgbClr val="0070C0"/>
                </a:solidFill>
              </a:rPr>
              <a:t> </a:t>
            </a:r>
            <a:r>
              <a:rPr lang="it-IT" sz="2400" b="1" spc="-1" dirty="0" err="1">
                <a:solidFill>
                  <a:srgbClr val="0070C0"/>
                </a:solidFill>
              </a:rPr>
              <a:t>learned</a:t>
            </a:r>
            <a:r>
              <a:rPr lang="it-IT" sz="2400" b="1" spc="-1" dirty="0">
                <a:solidFill>
                  <a:srgbClr val="0070C0"/>
                </a:solidFill>
              </a:rPr>
              <a:t> </a:t>
            </a:r>
            <a:r>
              <a:rPr lang="it-IT" sz="2400" b="1" spc="-1" dirty="0" err="1">
                <a:solidFill>
                  <a:srgbClr val="0070C0"/>
                </a:solidFill>
              </a:rPr>
              <a:t>about</a:t>
            </a:r>
            <a:r>
              <a:rPr lang="it-IT" sz="2400" b="1" spc="-1" dirty="0">
                <a:solidFill>
                  <a:srgbClr val="0070C0"/>
                </a:solidFill>
              </a:rPr>
              <a:t> </a:t>
            </a:r>
            <a:r>
              <a:rPr lang="it-IT" sz="2400" b="1" spc="-1" dirty="0" err="1">
                <a:solidFill>
                  <a:srgbClr val="0070C0"/>
                </a:solidFill>
              </a:rPr>
              <a:t>it</a:t>
            </a:r>
            <a:r>
              <a:rPr lang="it-IT" sz="2400" b="1" spc="-1" dirty="0">
                <a:solidFill>
                  <a:srgbClr val="0070C0"/>
                </a:solidFill>
              </a:rPr>
              <a:t> </a:t>
            </a:r>
            <a:r>
              <a:rPr lang="it-IT" sz="2400" b="1" spc="-1" dirty="0" err="1">
                <a:solidFill>
                  <a:srgbClr val="0070C0"/>
                </a:solidFill>
              </a:rPr>
              <a:t>before</a:t>
            </a:r>
            <a:r>
              <a:rPr lang="it-IT" sz="2400" b="1" spc="-1" dirty="0">
                <a:solidFill>
                  <a:srgbClr val="0070C0"/>
                </a:solidFill>
              </a:rPr>
              <a:t> </a:t>
            </a:r>
          </a:p>
          <a:p>
            <a:pPr>
              <a:spcAft>
                <a:spcPts val="1200"/>
              </a:spcAft>
            </a:pPr>
            <a:r>
              <a:rPr lang="it-IT" sz="2400" b="1" spc="-1" dirty="0">
                <a:solidFill>
                  <a:srgbClr val="0070C0"/>
                </a:solidFill>
              </a:rPr>
              <a:t>meeting </a:t>
            </a:r>
            <a:r>
              <a:rPr lang="it-IT" sz="2400" b="1" spc="-1" dirty="0" err="1">
                <a:solidFill>
                  <a:srgbClr val="0070C0"/>
                </a:solidFill>
              </a:rPr>
              <a:t>him</a:t>
            </a:r>
            <a:r>
              <a:rPr lang="it-IT" sz="2400" b="1" spc="-1" dirty="0">
                <a:solidFill>
                  <a:srgbClr val="0070C0"/>
                </a:solidFill>
              </a:rPr>
              <a:t>)</a:t>
            </a:r>
          </a:p>
          <a:p>
            <a:pPr>
              <a:spcAft>
                <a:spcPts val="1200"/>
              </a:spcAft>
            </a:pP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a story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very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similat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to the «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Dutto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Plates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» for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vertical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centering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of the first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few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turns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of the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beam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at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TRIUMF Center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Region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Cyclotron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, a 3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MeV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full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sized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prototype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of the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main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cyclotron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center </a:t>
            </a:r>
            <a:r>
              <a:rPr lang="it-IT" sz="2400" b="1" spc="-1" dirty="0" err="1">
                <a:solidFill>
                  <a:schemeClr val="bg2">
                    <a:lumMod val="25000"/>
                  </a:schemeClr>
                </a:solidFill>
              </a:rPr>
              <a:t>region</a:t>
            </a:r>
            <a:r>
              <a:rPr lang="it-IT" sz="2400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2590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38BA2FEB-ADB7-7F43-B8FA-32FDB0DC13C9}"/>
              </a:ext>
            </a:extLst>
          </p:cNvPr>
          <p:cNvSpPr txBox="1"/>
          <p:nvPr/>
        </p:nvSpPr>
        <p:spPr>
          <a:xfrm>
            <a:off x="7717971" y="470824"/>
            <a:ext cx="3864428" cy="457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it-IT" altLang="it-IT" b="1" dirty="0">
                <a:latin typeface="Arial" panose="020B0604020202020204" pitchFamily="34" charset="0"/>
              </a:rPr>
              <a:t>First AVF </a:t>
            </a:r>
            <a:r>
              <a:rPr lang="it-IT" altLang="it-IT" b="1" dirty="0" err="1">
                <a:latin typeface="Arial" panose="020B0604020202020204" pitchFamily="34" charset="0"/>
              </a:rPr>
              <a:t>cyclotron</a:t>
            </a:r>
            <a:r>
              <a:rPr lang="it-IT" altLang="it-IT" b="1" dirty="0">
                <a:latin typeface="Arial" panose="020B0604020202020204" pitchFamily="34" charset="0"/>
              </a:rPr>
              <a:t> in Europe, 2nd in the world</a:t>
            </a:r>
          </a:p>
          <a:p>
            <a:pPr>
              <a:lnSpc>
                <a:spcPct val="90000"/>
              </a:lnSpc>
              <a:defRPr/>
            </a:pPr>
            <a:r>
              <a:rPr lang="it-IT" altLang="it-IT" b="1" dirty="0" err="1">
                <a:latin typeface="Arial" panose="020B0604020202020204" pitchFamily="34" charset="0"/>
              </a:rPr>
              <a:t>Builded</a:t>
            </a:r>
            <a:r>
              <a:rPr lang="it-IT" altLang="it-IT" b="1" dirty="0">
                <a:latin typeface="Arial" panose="020B0604020202020204" pitchFamily="34" charset="0"/>
              </a:rPr>
              <a:t> by Succi, </a:t>
            </a:r>
            <a:r>
              <a:rPr lang="it-IT" altLang="it-IT" b="1" dirty="0" err="1">
                <a:latin typeface="Arial" panose="020B0604020202020204" pitchFamily="34" charset="0"/>
              </a:rPr>
              <a:t>Resmini</a:t>
            </a:r>
            <a:r>
              <a:rPr lang="it-IT" altLang="it-IT" b="1" dirty="0">
                <a:latin typeface="Arial" panose="020B0604020202020204" pitchFamily="34" charset="0"/>
              </a:rPr>
              <a:t>, Acerbi et al. </a:t>
            </a:r>
          </a:p>
          <a:p>
            <a:pPr>
              <a:lnSpc>
                <a:spcPct val="90000"/>
              </a:lnSpc>
              <a:defRPr/>
            </a:pPr>
            <a:r>
              <a:rPr lang="it-IT" altLang="it-IT" b="1" dirty="0">
                <a:latin typeface="Arial" panose="020B0604020202020204" pitchFamily="34" charset="0"/>
              </a:rPr>
              <a:t>To </a:t>
            </a:r>
            <a:r>
              <a:rPr lang="it-IT" altLang="it-IT" b="1" dirty="0" err="1">
                <a:latin typeface="Arial" panose="020B0604020202020204" pitchFamily="34" charset="0"/>
              </a:rPr>
              <a:t>save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money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they</a:t>
            </a:r>
            <a:r>
              <a:rPr lang="it-IT" altLang="it-IT" b="1" dirty="0">
                <a:latin typeface="Arial" panose="020B0604020202020204" pitchFamily="34" charset="0"/>
              </a:rPr>
              <a:t> :</a:t>
            </a:r>
          </a:p>
          <a:p>
            <a:pPr>
              <a:lnSpc>
                <a:spcPct val="90000"/>
              </a:lnSpc>
              <a:defRPr/>
            </a:pPr>
            <a:r>
              <a:rPr lang="it-IT" altLang="it-IT" b="1" dirty="0">
                <a:latin typeface="Arial" panose="020B0604020202020204" pitchFamily="34" charset="0"/>
              </a:rPr>
              <a:t>    Are </a:t>
            </a:r>
            <a:r>
              <a:rPr lang="it-IT" altLang="it-IT" b="1" dirty="0" err="1">
                <a:latin typeface="Arial" panose="020B0604020202020204" pitchFamily="34" charset="0"/>
              </a:rPr>
              <a:t>not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using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trimming</a:t>
            </a:r>
            <a:r>
              <a:rPr lang="it-IT" altLang="it-IT" b="1" dirty="0">
                <a:latin typeface="Arial" panose="020B0604020202020204" pitchFamily="34" charset="0"/>
              </a:rPr>
              <a:t> coils (</a:t>
            </a:r>
            <a:r>
              <a:rPr lang="it-IT" altLang="it-IT" b="1" dirty="0" err="1">
                <a:latin typeface="Arial" panose="020B0604020202020204" pitchFamily="34" charset="0"/>
              </a:rPr>
              <a:t>it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works</a:t>
            </a:r>
            <a:r>
              <a:rPr lang="it-IT" altLang="it-IT" b="1" dirty="0">
                <a:latin typeface="Arial" panose="020B0604020202020204" pitchFamily="34" charset="0"/>
              </a:rPr>
              <a:t>)</a:t>
            </a:r>
          </a:p>
          <a:p>
            <a:pPr>
              <a:lnSpc>
                <a:spcPct val="90000"/>
              </a:lnSpc>
              <a:defRPr/>
            </a:pPr>
            <a:r>
              <a:rPr lang="it-IT" altLang="it-IT" b="1" dirty="0">
                <a:latin typeface="Arial" panose="020B0604020202020204" pitchFamily="34" charset="0"/>
              </a:rPr>
              <a:t>    </a:t>
            </a:r>
            <a:r>
              <a:rPr lang="it-IT" altLang="it-IT" b="1" dirty="0" err="1">
                <a:latin typeface="Arial" panose="020B0604020202020204" pitchFamily="34" charset="0"/>
              </a:rPr>
              <a:t>Frequency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fixed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at</a:t>
            </a:r>
            <a:r>
              <a:rPr lang="it-IT" altLang="it-IT" b="1" dirty="0">
                <a:latin typeface="Arial" panose="020B0604020202020204" pitchFamily="34" charset="0"/>
              </a:rPr>
              <a:t> 20510 kHz </a:t>
            </a:r>
            <a:r>
              <a:rPr lang="it-IT" altLang="it-IT" dirty="0"/>
              <a:t>→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only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protons</a:t>
            </a:r>
            <a:endParaRPr lang="it-IT" altLang="it-IT" b="1" dirty="0"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it-IT" altLang="it-IT" b="1" dirty="0">
                <a:latin typeface="Arial" panose="020B0604020202020204" pitchFamily="34" charset="0"/>
              </a:rPr>
              <a:t>    </a:t>
            </a:r>
            <a:r>
              <a:rPr lang="it-IT" altLang="it-IT" b="1" dirty="0" err="1">
                <a:latin typeface="Arial" panose="020B0604020202020204" pitchFamily="34" charset="0"/>
              </a:rPr>
              <a:t>Beam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only</a:t>
            </a:r>
            <a:r>
              <a:rPr lang="it-IT" altLang="it-IT" b="1" dirty="0">
                <a:latin typeface="Arial" panose="020B0604020202020204" pitchFamily="34" charset="0"/>
              </a:rPr>
              <a:t> in the night (</a:t>
            </a:r>
            <a:r>
              <a:rPr lang="it-IT" altLang="it-IT" b="1" dirty="0" err="1">
                <a:latin typeface="Arial" panose="020B0604020202020204" pitchFamily="34" charset="0"/>
              </a:rPr>
              <a:t>not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radiation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shields</a:t>
            </a:r>
            <a:r>
              <a:rPr lang="it-IT" altLang="it-IT" b="1" dirty="0">
                <a:latin typeface="Arial" panose="020B0604020202020204" pitchFamily="34" charset="0"/>
              </a:rPr>
              <a:t>)</a:t>
            </a:r>
          </a:p>
          <a:p>
            <a:pPr>
              <a:lnSpc>
                <a:spcPct val="90000"/>
              </a:lnSpc>
              <a:defRPr/>
            </a:pPr>
            <a:r>
              <a:rPr lang="it-IT" altLang="it-IT" b="1" dirty="0" err="1">
                <a:latin typeface="Arial" panose="020B0604020202020204" pitchFamily="34" charset="0"/>
              </a:rPr>
              <a:t>Electrostatic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extractor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not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used</a:t>
            </a:r>
            <a:endParaRPr lang="it-IT" altLang="it-IT" b="1" dirty="0"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it-IT" altLang="it-IT" b="1" dirty="0">
                <a:latin typeface="Arial" panose="020B0604020202020204" pitchFamily="34" charset="0"/>
              </a:rPr>
              <a:t>Negative H</a:t>
            </a:r>
            <a:r>
              <a:rPr lang="it-IT" altLang="it-IT" b="1" baseline="30000" dirty="0">
                <a:latin typeface="Arial" panose="020B0604020202020204" pitchFamily="34" charset="0"/>
              </a:rPr>
              <a:t>-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ions</a:t>
            </a:r>
            <a:r>
              <a:rPr lang="it-IT" altLang="it-IT" b="1" dirty="0">
                <a:latin typeface="Arial" panose="020B0604020202020204" pitchFamily="34" charset="0"/>
              </a:rPr>
              <a:t> are </a:t>
            </a:r>
            <a:r>
              <a:rPr lang="it-IT" altLang="it-IT" b="1" dirty="0" err="1">
                <a:latin typeface="Arial" panose="020B0604020202020204" pitchFamily="34" charset="0"/>
              </a:rPr>
              <a:t>accelerated</a:t>
            </a:r>
            <a:r>
              <a:rPr lang="it-IT" altLang="it-IT" b="1" dirty="0">
                <a:latin typeface="Arial" panose="020B0604020202020204" pitchFamily="34" charset="0"/>
              </a:rPr>
              <a:t> up to a </a:t>
            </a:r>
            <a:r>
              <a:rPr lang="it-IT" altLang="it-IT" b="1" dirty="0" err="1">
                <a:latin typeface="Arial" panose="020B0604020202020204" pitchFamily="34" charset="0"/>
              </a:rPr>
              <a:t>radius</a:t>
            </a:r>
            <a:r>
              <a:rPr lang="it-IT" altLang="it-IT" b="1" dirty="0">
                <a:latin typeface="Arial" panose="020B0604020202020204" pitchFamily="34" charset="0"/>
              </a:rPr>
              <a:t>   </a:t>
            </a:r>
          </a:p>
          <a:p>
            <a:pPr>
              <a:lnSpc>
                <a:spcPct val="90000"/>
              </a:lnSpc>
              <a:defRPr/>
            </a:pPr>
            <a:r>
              <a:rPr lang="it-IT" altLang="it-IT" b="1" dirty="0">
                <a:latin typeface="Arial" panose="020B0604020202020204" pitchFamily="34" charset="0"/>
              </a:rPr>
              <a:t>    </a:t>
            </a:r>
            <a:r>
              <a:rPr lang="it-IT" altLang="it-IT" b="1" dirty="0" err="1">
                <a:latin typeface="Arial" panose="020B0604020202020204" pitchFamily="34" charset="0"/>
              </a:rPr>
              <a:t>where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is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positioned</a:t>
            </a:r>
            <a:r>
              <a:rPr lang="it-IT" altLang="it-IT" b="1" dirty="0">
                <a:latin typeface="Arial" panose="020B0604020202020204" pitchFamily="34" charset="0"/>
              </a:rPr>
              <a:t> an </a:t>
            </a:r>
            <a:r>
              <a:rPr lang="it-IT" altLang="it-IT" b="1" dirty="0" err="1">
                <a:latin typeface="Arial" panose="020B0604020202020204" pitchFamily="34" charset="0"/>
              </a:rPr>
              <a:t>aluminum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foil</a:t>
            </a:r>
            <a:r>
              <a:rPr lang="it-IT" altLang="it-IT" b="1" dirty="0">
                <a:latin typeface="Arial" panose="020B0604020202020204" pitchFamily="34" charset="0"/>
              </a:rPr>
              <a:t> → H</a:t>
            </a:r>
            <a:r>
              <a:rPr lang="it-IT" altLang="it-IT" b="1" baseline="30000" dirty="0">
                <a:latin typeface="Arial" panose="020B0604020202020204" pitchFamily="34" charset="0"/>
              </a:rPr>
              <a:t>+</a:t>
            </a:r>
          </a:p>
          <a:p>
            <a:pPr>
              <a:lnSpc>
                <a:spcPct val="90000"/>
              </a:lnSpc>
              <a:defRPr/>
            </a:pPr>
            <a:r>
              <a:rPr lang="it-IT" altLang="it-IT" b="1" dirty="0">
                <a:latin typeface="Arial" panose="020B0604020202020204" pitchFamily="34" charset="0"/>
              </a:rPr>
              <a:t>H</a:t>
            </a:r>
            <a:r>
              <a:rPr lang="it-IT" altLang="it-IT" b="1" baseline="30000" dirty="0">
                <a:latin typeface="Arial" panose="020B0604020202020204" pitchFamily="34" charset="0"/>
              </a:rPr>
              <a:t>+</a:t>
            </a:r>
            <a:r>
              <a:rPr lang="it-IT" altLang="it-IT" b="1" dirty="0">
                <a:latin typeface="Arial" panose="020B0604020202020204" pitchFamily="34" charset="0"/>
              </a:rPr>
              <a:t> are </a:t>
            </a:r>
            <a:r>
              <a:rPr lang="it-IT" altLang="it-IT" b="1" dirty="0" err="1">
                <a:latin typeface="Arial" panose="020B0604020202020204" pitchFamily="34" charset="0"/>
              </a:rPr>
              <a:t>switched</a:t>
            </a:r>
            <a:r>
              <a:rPr lang="it-IT" altLang="it-IT" b="1" dirty="0">
                <a:latin typeface="Arial" panose="020B0604020202020204" pitchFamily="34" charset="0"/>
              </a:rPr>
              <a:t> off by the </a:t>
            </a:r>
            <a:r>
              <a:rPr lang="it-IT" altLang="it-IT" b="1" dirty="0" err="1">
                <a:latin typeface="Arial" panose="020B0604020202020204" pitchFamily="34" charset="0"/>
              </a:rPr>
              <a:t>magnetic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field</a:t>
            </a:r>
            <a:endParaRPr lang="it-IT" altLang="it-IT" b="1" dirty="0">
              <a:latin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1B99818-2F26-E043-AE8D-D11F5627CB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046" t="9320" r="7022"/>
          <a:stretch/>
        </p:blipFill>
        <p:spPr>
          <a:xfrm>
            <a:off x="783773" y="4746170"/>
            <a:ext cx="816428" cy="1275263"/>
          </a:xfrm>
          <a:prstGeom prst="rect">
            <a:avLst/>
          </a:prstGeom>
        </p:spPr>
      </p:pic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6207875A-2256-8443-B68E-A4B1932F9FA2}"/>
              </a:ext>
            </a:extLst>
          </p:cNvPr>
          <p:cNvCxnSpPr>
            <a:stCxn id="5" idx="3"/>
          </p:cNvCxnSpPr>
          <p:nvPr/>
        </p:nvCxnSpPr>
        <p:spPr>
          <a:xfrm flipV="1">
            <a:off x="1600201" y="3026229"/>
            <a:ext cx="2220685" cy="2357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magine 5" descr="Immagine che contiene testo&#10;&#10;Descrizione generata automaticamente">
            <a:extLst>
              <a:ext uri="{FF2B5EF4-FFF2-40B4-BE49-F238E27FC236}">
                <a16:creationId xmlns:a16="http://schemas.microsoft.com/office/drawing/2014/main" id="{5F8AB28B-0E0F-064B-A810-E86FC5140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93" y="235948"/>
            <a:ext cx="7226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8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>
            <a:extLst>
              <a:ext uri="{FF2B5EF4-FFF2-40B4-BE49-F238E27FC236}">
                <a16:creationId xmlns:a16="http://schemas.microsoft.com/office/drawing/2014/main" id="{BD5C8743-1B40-EA4B-B423-B836175957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9288" y="260350"/>
            <a:ext cx="8229600" cy="1143000"/>
          </a:xfrm>
          <a:solidFill>
            <a:srgbClr val="FF000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it-IT" altLang="it-IT" sz="3200">
                <a:latin typeface="Arial" panose="020B0604020202020204" pitchFamily="34" charset="0"/>
              </a:rPr>
              <a:t>Proton beams of the Milan cyclotron</a:t>
            </a:r>
          </a:p>
        </p:txBody>
      </p:sp>
      <p:sp>
        <p:nvSpPr>
          <p:cNvPr id="427011" name="Rectangle 3">
            <a:extLst>
              <a:ext uri="{FF2B5EF4-FFF2-40B4-BE49-F238E27FC236}">
                <a16:creationId xmlns:a16="http://schemas.microsoft.com/office/drawing/2014/main" id="{54FF09DD-55C1-174E-89FB-7D8C3B43DC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46200" y="2324100"/>
            <a:ext cx="8864600" cy="4057651"/>
          </a:xfrm>
          <a:solidFill>
            <a:schemeClr val="bg1"/>
          </a:solidFill>
        </p:spPr>
        <p:txBody>
          <a:bodyPr/>
          <a:lstStyle/>
          <a:p>
            <a:pPr eaLnBrk="1" hangingPunct="1">
              <a:defRPr/>
            </a:pPr>
            <a:r>
              <a:rPr lang="it-IT" altLang="it-IT" b="1" dirty="0">
                <a:latin typeface="Arial" panose="020B0604020202020204" pitchFamily="34" charset="0"/>
              </a:rPr>
              <a:t>Easy </a:t>
            </a:r>
            <a:r>
              <a:rPr lang="it-IT" altLang="it-IT" b="1" dirty="0" err="1">
                <a:latin typeface="Arial" panose="020B0604020202020204" pitchFamily="34" charset="0"/>
              </a:rPr>
              <a:t>extraction</a:t>
            </a:r>
            <a:r>
              <a:rPr lang="it-IT" altLang="it-IT" b="1" dirty="0">
                <a:latin typeface="Arial" panose="020B0604020202020204" pitchFamily="34" charset="0"/>
              </a:rPr>
              <a:t> (</a:t>
            </a:r>
            <a:r>
              <a:rPr lang="it-IT" altLang="it-IT" b="1" dirty="0" err="1">
                <a:latin typeface="Arial" panose="020B0604020202020204" pitchFamily="34" charset="0"/>
              </a:rPr>
              <a:t>efficiency</a:t>
            </a:r>
            <a:r>
              <a:rPr lang="it-IT" altLang="it-IT" b="1" dirty="0">
                <a:latin typeface="Arial" panose="020B0604020202020204" pitchFamily="34" charset="0"/>
              </a:rPr>
              <a:t> of the 100%). </a:t>
            </a:r>
          </a:p>
          <a:p>
            <a:pPr eaLnBrk="1" hangingPunct="1">
              <a:defRPr/>
            </a:pPr>
            <a:r>
              <a:rPr lang="it-IT" altLang="it-IT" b="1" dirty="0">
                <a:latin typeface="Arial" panose="020B0604020202020204" pitchFamily="34" charset="0"/>
              </a:rPr>
              <a:t>Proton </a:t>
            </a:r>
            <a:r>
              <a:rPr lang="it-IT" altLang="it-IT" b="1" dirty="0" err="1">
                <a:latin typeface="Arial" panose="020B0604020202020204" pitchFamily="34" charset="0"/>
              </a:rPr>
              <a:t>energy</a:t>
            </a:r>
            <a:r>
              <a:rPr lang="it-IT" altLang="it-IT" b="1" dirty="0">
                <a:latin typeface="Arial" panose="020B0604020202020204" pitchFamily="34" charset="0"/>
              </a:rPr>
              <a:t>, </a:t>
            </a:r>
            <a:r>
              <a:rPr lang="it-IT" altLang="it-IT" b="1" dirty="0" err="1">
                <a:latin typeface="Arial" panose="020B0604020202020204" pitchFamily="34" charset="0"/>
              </a:rPr>
              <a:t>fixed</a:t>
            </a:r>
            <a:r>
              <a:rPr lang="it-IT" altLang="it-IT" b="1" dirty="0">
                <a:latin typeface="Arial" panose="020B0604020202020204" pitchFamily="34" charset="0"/>
              </a:rPr>
              <a:t> by the position of the stripping </a:t>
            </a:r>
            <a:r>
              <a:rPr lang="it-IT" altLang="it-IT" b="1" dirty="0" err="1">
                <a:latin typeface="Arial" panose="020B0604020202020204" pitchFamily="34" charset="0"/>
              </a:rPr>
              <a:t>foil</a:t>
            </a:r>
            <a:r>
              <a:rPr lang="it-IT" altLang="it-IT" b="1" dirty="0">
                <a:latin typeface="Arial" panose="020B0604020202020204" pitchFamily="34" charset="0"/>
              </a:rPr>
              <a:t>:         </a:t>
            </a:r>
            <a:r>
              <a:rPr lang="it-IT" altLang="it-IT" b="1" dirty="0" err="1">
                <a:latin typeface="Arial" panose="020B0604020202020204" pitchFamily="34" charset="0"/>
              </a:rPr>
              <a:t>Ep</a:t>
            </a:r>
            <a:r>
              <a:rPr lang="it-IT" altLang="it-IT" b="1" dirty="0">
                <a:latin typeface="Arial" panose="020B0604020202020204" pitchFamily="34" charset="0"/>
              </a:rPr>
              <a:t>= 14 → 44 </a:t>
            </a:r>
            <a:r>
              <a:rPr lang="it-IT" altLang="it-IT" b="1" dirty="0" err="1">
                <a:latin typeface="Arial" panose="020B0604020202020204" pitchFamily="34" charset="0"/>
              </a:rPr>
              <a:t>MeV</a:t>
            </a:r>
            <a:r>
              <a:rPr lang="it-IT" altLang="it-IT" b="1" dirty="0">
                <a:latin typeface="Arial" panose="020B0604020202020204" pitchFamily="34" charset="0"/>
              </a:rPr>
              <a:t>.</a:t>
            </a:r>
          </a:p>
          <a:p>
            <a:pPr eaLnBrk="1" hangingPunct="1">
              <a:defRPr/>
            </a:pPr>
            <a:r>
              <a:rPr lang="it-IT" altLang="it-IT" b="1" dirty="0">
                <a:latin typeface="Arial" panose="020B0604020202020204" pitchFamily="34" charset="0"/>
              </a:rPr>
              <a:t>An </a:t>
            </a:r>
            <a:r>
              <a:rPr lang="it-IT" altLang="it-IT" b="1" dirty="0" err="1">
                <a:latin typeface="Arial" panose="020B0604020202020204" pitchFamily="34" charset="0"/>
              </a:rPr>
              <a:t>energy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change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takes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few</a:t>
            </a:r>
            <a:r>
              <a:rPr lang="it-IT" altLang="it-IT" b="1" dirty="0">
                <a:latin typeface="Arial" panose="020B0604020202020204" pitchFamily="34" charset="0"/>
              </a:rPr>
              <a:t> minutes.</a:t>
            </a:r>
          </a:p>
          <a:p>
            <a:pPr eaLnBrk="1" hangingPunct="1">
              <a:defRPr/>
            </a:pPr>
            <a:r>
              <a:rPr lang="it-IT" altLang="it-IT" b="1" dirty="0">
                <a:latin typeface="Arial" panose="020B0604020202020204" pitchFamily="34" charset="0"/>
              </a:rPr>
              <a:t>With </a:t>
            </a:r>
            <a:r>
              <a:rPr lang="it-IT" altLang="it-IT" b="1" dirty="0" err="1">
                <a:latin typeface="Arial" panose="020B0604020202020204" pitchFamily="34" charset="0"/>
              </a:rPr>
              <a:t>magnetic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analysis</a:t>
            </a:r>
            <a:r>
              <a:rPr lang="it-IT" altLang="it-IT" b="1" dirty="0">
                <a:latin typeface="Arial" panose="020B0604020202020204" pitchFamily="34" charset="0"/>
              </a:rPr>
              <a:t>   ∆</a:t>
            </a:r>
            <a:r>
              <a:rPr lang="it-IT" altLang="it-IT" b="1" dirty="0" err="1">
                <a:latin typeface="Arial" panose="020B0604020202020204" pitchFamily="34" charset="0"/>
              </a:rPr>
              <a:t>Ep</a:t>
            </a:r>
            <a:r>
              <a:rPr lang="it-IT" altLang="it-IT" b="1" dirty="0">
                <a:latin typeface="Arial" panose="020B0604020202020204" pitchFamily="34" charset="0"/>
              </a:rPr>
              <a:t> → 20 </a:t>
            </a:r>
            <a:r>
              <a:rPr lang="it-IT" altLang="it-IT" b="1" dirty="0" err="1">
                <a:latin typeface="Arial" panose="020B0604020202020204" pitchFamily="34" charset="0"/>
              </a:rPr>
              <a:t>keV</a:t>
            </a:r>
            <a:endParaRPr lang="it-IT" altLang="it-IT" b="1" dirty="0">
              <a:latin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it-IT" altLang="it-IT" b="1" dirty="0" err="1">
                <a:latin typeface="Arial" panose="020B0604020202020204" pitchFamily="34" charset="0"/>
              </a:rPr>
              <a:t>Good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beams</a:t>
            </a:r>
            <a:r>
              <a:rPr lang="it-IT" altLang="it-IT" b="1" dirty="0">
                <a:latin typeface="Arial" panose="020B0604020202020204" pitchFamily="34" charset="0"/>
              </a:rPr>
              <a:t> for </a:t>
            </a:r>
            <a:r>
              <a:rPr lang="it-IT" altLang="it-IT" b="1" dirty="0" err="1">
                <a:latin typeface="Arial" panose="020B0604020202020204" pitchFamily="34" charset="0"/>
              </a:rPr>
              <a:t>excitation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functions</a:t>
            </a:r>
            <a:endParaRPr lang="it-IT" altLang="it-IT" b="1" dirty="0">
              <a:latin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it-IT" altLang="it-IT" b="1" dirty="0">
                <a:latin typeface="Arial" panose="020B0604020202020204" pitchFamily="34" charset="0"/>
              </a:rPr>
              <a:t>14 </a:t>
            </a:r>
            <a:r>
              <a:rPr lang="it-IT" altLang="it-IT" dirty="0"/>
              <a:t>→</a:t>
            </a:r>
            <a:r>
              <a:rPr lang="it-IT" altLang="it-IT" b="1" dirty="0">
                <a:latin typeface="Arial" panose="020B0604020202020204" pitchFamily="34" charset="0"/>
              </a:rPr>
              <a:t> 44 </a:t>
            </a:r>
            <a:r>
              <a:rPr lang="it-IT" altLang="it-IT" b="1" dirty="0" err="1">
                <a:latin typeface="Arial" panose="020B0604020202020204" pitchFamily="34" charset="0"/>
              </a:rPr>
              <a:t>MeV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energy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range</a:t>
            </a:r>
            <a:r>
              <a:rPr lang="it-IT" altLang="it-IT" b="1" dirty="0">
                <a:latin typeface="Arial" panose="020B0604020202020204" pitchFamily="34" charset="0"/>
              </a:rPr>
              <a:t> of </a:t>
            </a:r>
            <a:r>
              <a:rPr lang="it-IT" altLang="it-IT" b="1" dirty="0" err="1">
                <a:latin typeface="Arial" panose="020B0604020202020204" pitchFamily="34" charset="0"/>
              </a:rPr>
              <a:t>interest</a:t>
            </a:r>
            <a:r>
              <a:rPr lang="it-IT" altLang="it-IT" b="1" dirty="0">
                <a:latin typeface="Arial" panose="020B0604020202020204" pitchFamily="34" charset="0"/>
              </a:rPr>
              <a:t> for  the </a:t>
            </a:r>
            <a:r>
              <a:rPr lang="it-IT" altLang="it-IT" b="1" dirty="0" err="1">
                <a:latin typeface="Arial" panose="020B0604020202020204" pitchFamily="34" charset="0"/>
              </a:rPr>
              <a:t>onset</a:t>
            </a:r>
            <a:r>
              <a:rPr lang="it-IT" altLang="it-IT" b="1" dirty="0">
                <a:latin typeface="Arial" panose="020B0604020202020204" pitchFamily="34" charset="0"/>
              </a:rPr>
              <a:t> of </a:t>
            </a:r>
            <a:r>
              <a:rPr lang="it-IT" altLang="it-IT" b="1" dirty="0" err="1">
                <a:latin typeface="Arial" panose="020B0604020202020204" pitchFamily="34" charset="0"/>
              </a:rPr>
              <a:t>different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reaction</a:t>
            </a:r>
            <a:r>
              <a:rPr lang="it-IT" altLang="it-IT" b="1" dirty="0">
                <a:latin typeface="Arial" panose="020B0604020202020204" pitchFamily="34" charset="0"/>
              </a:rPr>
              <a:t> </a:t>
            </a:r>
            <a:r>
              <a:rPr lang="it-IT" altLang="it-IT" b="1" dirty="0" err="1">
                <a:latin typeface="Arial" panose="020B0604020202020204" pitchFamily="34" charset="0"/>
              </a:rPr>
              <a:t>mechanisms</a:t>
            </a:r>
            <a:r>
              <a:rPr lang="it-IT" altLang="it-IT" b="1" dirty="0"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2448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5838813-FAD1-5241-9DEF-8199959C28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40" r="4984"/>
          <a:stretch/>
        </p:blipFill>
        <p:spPr>
          <a:xfrm>
            <a:off x="5151374" y="165098"/>
            <a:ext cx="6875525" cy="227965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A99D23F6-FFDB-4545-8E2D-4EAD9B49F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1" y="2152652"/>
            <a:ext cx="7035800" cy="45212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E66A09C7-7879-524A-A798-1CF663A9B1BE}"/>
              </a:ext>
            </a:extLst>
          </p:cNvPr>
          <p:cNvSpPr/>
          <p:nvPr/>
        </p:nvSpPr>
        <p:spPr>
          <a:xfrm>
            <a:off x="7347858" y="3228312"/>
            <a:ext cx="4201885" cy="23698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it-IT" b="1" spc="-1" dirty="0">
                <a:solidFill>
                  <a:schemeClr val="bg2">
                    <a:lumMod val="25000"/>
                  </a:schemeClr>
                </a:solidFill>
              </a:rPr>
              <a:t>From 1965 to 1970 </a:t>
            </a:r>
            <a:r>
              <a:rPr lang="it-IT" b="1" spc="-1" dirty="0" err="1">
                <a:solidFill>
                  <a:schemeClr val="bg2">
                    <a:lumMod val="25000"/>
                  </a:schemeClr>
                </a:solidFill>
              </a:rPr>
              <a:t>there</a:t>
            </a:r>
            <a:r>
              <a:rPr lang="it-IT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>
              <a:spcAft>
                <a:spcPts val="1200"/>
              </a:spcAft>
            </a:pPr>
            <a:r>
              <a:rPr lang="it-IT" b="1" spc="-1" dirty="0">
                <a:solidFill>
                  <a:schemeClr val="bg2">
                    <a:lumMod val="25000"/>
                  </a:schemeClr>
                </a:solidFill>
              </a:rPr>
              <a:t>are a </a:t>
            </a:r>
            <a:r>
              <a:rPr lang="it-IT" b="1" spc="-1" dirty="0" err="1">
                <a:solidFill>
                  <a:schemeClr val="bg2">
                    <a:lumMod val="25000"/>
                  </a:schemeClr>
                </a:solidFill>
              </a:rPr>
              <a:t>number</a:t>
            </a:r>
            <a:r>
              <a:rPr lang="it-IT" b="1" spc="-1" dirty="0">
                <a:solidFill>
                  <a:schemeClr val="bg2">
                    <a:lumMod val="25000"/>
                  </a:schemeClr>
                </a:solidFill>
              </a:rPr>
              <a:t> of  </a:t>
            </a:r>
            <a:r>
              <a:rPr lang="it-IT" b="1" spc="-1" dirty="0" err="1">
                <a:solidFill>
                  <a:schemeClr val="bg2">
                    <a:lumMod val="25000"/>
                  </a:schemeClr>
                </a:solidFill>
              </a:rPr>
              <a:t>scientific</a:t>
            </a:r>
            <a:r>
              <a:rPr lang="it-IT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>
              <a:spcAft>
                <a:spcPts val="1200"/>
              </a:spcAft>
            </a:pPr>
            <a:r>
              <a:rPr lang="it-IT" b="1" spc="-1" dirty="0" err="1">
                <a:solidFill>
                  <a:schemeClr val="bg2">
                    <a:lumMod val="25000"/>
                  </a:schemeClr>
                </a:solidFill>
              </a:rPr>
              <a:t>contributions</a:t>
            </a:r>
            <a:r>
              <a:rPr lang="it-IT" b="1" spc="-1" dirty="0">
                <a:solidFill>
                  <a:schemeClr val="bg2">
                    <a:lumMod val="25000"/>
                  </a:schemeClr>
                </a:solidFill>
              </a:rPr>
              <a:t> to </a:t>
            </a:r>
          </a:p>
          <a:p>
            <a:pPr>
              <a:spcAft>
                <a:spcPts val="1200"/>
              </a:spcAft>
            </a:pPr>
            <a:r>
              <a:rPr lang="it-IT" b="1" spc="-1" dirty="0" err="1">
                <a:solidFill>
                  <a:schemeClr val="bg2">
                    <a:lumMod val="25000"/>
                  </a:schemeClr>
                </a:solidFill>
              </a:rPr>
              <a:t>Congresses</a:t>
            </a:r>
            <a:r>
              <a:rPr lang="it-IT" b="1" spc="-1" dirty="0">
                <a:solidFill>
                  <a:schemeClr val="bg2">
                    <a:lumMod val="25000"/>
                  </a:schemeClr>
                </a:solidFill>
              </a:rPr>
              <a:t> by the </a:t>
            </a:r>
            <a:r>
              <a:rPr lang="it-IT" b="1" spc="-1" dirty="0" err="1">
                <a:solidFill>
                  <a:schemeClr val="bg2">
                    <a:lumMod val="25000"/>
                  </a:schemeClr>
                </a:solidFill>
              </a:rPr>
              <a:t>Ciclotron</a:t>
            </a:r>
            <a:r>
              <a:rPr lang="it-IT" b="1" spc="-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b="1" spc="-1" dirty="0" err="1">
                <a:solidFill>
                  <a:schemeClr val="bg2">
                    <a:lumMod val="25000"/>
                  </a:schemeClr>
                </a:solidFill>
              </a:rPr>
              <a:t>group</a:t>
            </a:r>
            <a:r>
              <a:rPr lang="it-IT" b="1" spc="-1" dirty="0">
                <a:solidFill>
                  <a:schemeClr val="bg2">
                    <a:lumMod val="25000"/>
                  </a:schemeClr>
                </a:solidFill>
              </a:rPr>
              <a:t> of Milan </a:t>
            </a:r>
          </a:p>
          <a:p>
            <a:pPr>
              <a:spcAft>
                <a:spcPts val="1200"/>
              </a:spcAft>
            </a:pPr>
            <a:r>
              <a:rPr lang="it-IT" b="1" spc="-1" dirty="0">
                <a:solidFill>
                  <a:schemeClr val="bg2">
                    <a:lumMod val="25000"/>
                  </a:schemeClr>
                </a:solidFill>
              </a:rPr>
              <a:t>with the </a:t>
            </a:r>
            <a:r>
              <a:rPr lang="it-IT" b="1" spc="-1" dirty="0" err="1">
                <a:solidFill>
                  <a:schemeClr val="bg2">
                    <a:lumMod val="25000"/>
                  </a:schemeClr>
                </a:solidFill>
              </a:rPr>
              <a:t>presence</a:t>
            </a:r>
            <a:r>
              <a:rPr lang="it-IT" b="1" spc="-1" dirty="0">
                <a:solidFill>
                  <a:schemeClr val="bg2">
                    <a:lumMod val="25000"/>
                  </a:schemeClr>
                </a:solidFill>
              </a:rPr>
              <a:t> of Gerardo </a:t>
            </a:r>
            <a:r>
              <a:rPr lang="it-IT" b="1" spc="-1" dirty="0" err="1">
                <a:solidFill>
                  <a:schemeClr val="bg2">
                    <a:lumMod val="25000"/>
                  </a:schemeClr>
                </a:solidFill>
              </a:rPr>
              <a:t>Dutto</a:t>
            </a:r>
            <a:r>
              <a:rPr lang="it-IT" b="1" spc="-1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2149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9FC52422-B02E-984A-BC29-E09300EE5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78" y="165100"/>
            <a:ext cx="7956788" cy="6692900"/>
          </a:xfrm>
          <a:prstGeom prst="rect">
            <a:avLst/>
          </a:prstGeom>
        </p:spPr>
      </p:pic>
      <p:pic>
        <p:nvPicPr>
          <p:cNvPr id="8" name="Immagine 7" descr="Immagine che contiene testo&#10;&#10;Descrizione generata automaticamente">
            <a:extLst>
              <a:ext uri="{FF2B5EF4-FFF2-40B4-BE49-F238E27FC236}">
                <a16:creationId xmlns:a16="http://schemas.microsoft.com/office/drawing/2014/main" id="{50C3FF3A-F380-0443-918F-9DAE1B1AA9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7259" y="373486"/>
            <a:ext cx="4026660" cy="1421675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27EEFD30-96E7-C142-BFF0-1F78728DAA42}"/>
              </a:ext>
            </a:extLst>
          </p:cNvPr>
          <p:cNvSpPr txBox="1"/>
          <p:nvPr/>
        </p:nvSpPr>
        <p:spPr>
          <a:xfrm>
            <a:off x="7927259" y="2003547"/>
            <a:ext cx="335983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Several</a:t>
            </a:r>
            <a:r>
              <a:rPr lang="it-IT" dirty="0"/>
              <a:t> </a:t>
            </a:r>
            <a:r>
              <a:rPr lang="it-IT" dirty="0" err="1"/>
              <a:t>papers</a:t>
            </a:r>
            <a:r>
              <a:rPr lang="it-IT" dirty="0"/>
              <a:t> on Nuovo Cimento</a:t>
            </a:r>
          </a:p>
          <a:p>
            <a:r>
              <a:rPr lang="it-IT" dirty="0"/>
              <a:t>the Journal of SIF</a:t>
            </a:r>
          </a:p>
          <a:p>
            <a:endParaRPr lang="it-IT" dirty="0"/>
          </a:p>
          <a:p>
            <a:endParaRPr lang="it-IT" dirty="0"/>
          </a:p>
        </p:txBody>
      </p: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6283118A-9C10-8749-968F-A28B2F56FD90}"/>
              </a:ext>
            </a:extLst>
          </p:cNvPr>
          <p:cNvCxnSpPr>
            <a:cxnSpLocks/>
          </p:cNvCxnSpPr>
          <p:nvPr/>
        </p:nvCxnSpPr>
        <p:spPr>
          <a:xfrm flipH="1" flipV="1">
            <a:off x="5648632" y="3200400"/>
            <a:ext cx="2694934" cy="3111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3583D735-E51D-1341-A746-1FCA39F5140A}"/>
              </a:ext>
            </a:extLst>
          </p:cNvPr>
          <p:cNvCxnSpPr>
            <a:cxnSpLocks/>
          </p:cNvCxnSpPr>
          <p:nvPr/>
        </p:nvCxnSpPr>
        <p:spPr>
          <a:xfrm flipH="1" flipV="1">
            <a:off x="5232325" y="3898491"/>
            <a:ext cx="2694934" cy="3111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E0080704-E79B-ED4F-B546-74721D27EE87}"/>
              </a:ext>
            </a:extLst>
          </p:cNvPr>
          <p:cNvCxnSpPr>
            <a:cxnSpLocks/>
          </p:cNvCxnSpPr>
          <p:nvPr/>
        </p:nvCxnSpPr>
        <p:spPr>
          <a:xfrm flipH="1" flipV="1">
            <a:off x="6157961" y="5948516"/>
            <a:ext cx="2694934" cy="3111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0417D699-1D72-864E-B6E9-C9FC2E00A60B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6616968"/>
            <a:ext cx="2371861" cy="1709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489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0EBB9DBC-8D44-E14B-85BE-6763F46CAFDA}"/>
              </a:ext>
            </a:extLst>
          </p:cNvPr>
          <p:cNvSpPr txBox="1"/>
          <p:nvPr/>
        </p:nvSpPr>
        <p:spPr>
          <a:xfrm>
            <a:off x="295555" y="162457"/>
            <a:ext cx="11328358" cy="5139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solidFill>
                  <a:srgbClr val="FF0000"/>
                </a:solidFill>
              </a:rPr>
              <a:t>In </a:t>
            </a:r>
            <a:r>
              <a:rPr lang="it-IT" sz="2000" b="1" dirty="0" err="1">
                <a:solidFill>
                  <a:srgbClr val="FF0000"/>
                </a:solidFill>
              </a:rPr>
              <a:t>Summary</a:t>
            </a:r>
            <a:endParaRPr lang="it-IT" sz="2000" b="1" dirty="0">
              <a:solidFill>
                <a:srgbClr val="FF0000"/>
              </a:solidFill>
            </a:endParaRPr>
          </a:p>
          <a:p>
            <a:endParaRPr lang="it-IT" sz="2000" b="1" dirty="0">
              <a:solidFill>
                <a:srgbClr val="FF0000"/>
              </a:solidFill>
            </a:endParaRPr>
          </a:p>
          <a:p>
            <a:r>
              <a:rPr lang="it-IT" dirty="0"/>
              <a:t>His short </a:t>
            </a:r>
            <a:r>
              <a:rPr lang="it-IT" dirty="0" err="1"/>
              <a:t>period</a:t>
            </a:r>
            <a:r>
              <a:rPr lang="it-IT" dirty="0"/>
              <a:t> in Milano </a:t>
            </a:r>
            <a:r>
              <a:rPr lang="it-IT" dirty="0" err="1"/>
              <a:t>was</a:t>
            </a:r>
            <a:r>
              <a:rPr lang="it-IT" dirty="0"/>
              <a:t> </a:t>
            </a:r>
            <a:r>
              <a:rPr lang="it-IT" dirty="0" err="1"/>
              <a:t>very</a:t>
            </a:r>
            <a:r>
              <a:rPr lang="it-IT" dirty="0"/>
              <a:t> </a:t>
            </a:r>
            <a:r>
              <a:rPr lang="it-IT" dirty="0" err="1"/>
              <a:t>important</a:t>
            </a:r>
            <a:r>
              <a:rPr lang="it-IT" dirty="0"/>
              <a:t> for </a:t>
            </a:r>
            <a:r>
              <a:rPr lang="it-IT" dirty="0" err="1"/>
              <a:t>his</a:t>
            </a:r>
            <a:r>
              <a:rPr lang="it-IT" dirty="0"/>
              <a:t>  training and to </a:t>
            </a:r>
            <a:r>
              <a:rPr lang="it-IT" dirty="0" err="1"/>
              <a:t>develop</a:t>
            </a:r>
            <a:r>
              <a:rPr lang="it-IT" dirty="0"/>
              <a:t> </a:t>
            </a:r>
            <a:r>
              <a:rPr lang="it-IT" dirty="0" err="1"/>
              <a:t>his</a:t>
            </a:r>
            <a:r>
              <a:rPr lang="it-IT" dirty="0"/>
              <a:t> </a:t>
            </a:r>
            <a:r>
              <a:rPr lang="it-IT" dirty="0" err="1"/>
              <a:t>passion</a:t>
            </a:r>
            <a:r>
              <a:rPr lang="it-IT" dirty="0"/>
              <a:t> on </a:t>
            </a:r>
          </a:p>
          <a:p>
            <a:r>
              <a:rPr lang="it-IT" dirty="0"/>
              <a:t>the </a:t>
            </a:r>
            <a:r>
              <a:rPr lang="it-IT" dirty="0" err="1"/>
              <a:t>construction</a:t>
            </a:r>
            <a:r>
              <a:rPr lang="it-IT" dirty="0"/>
              <a:t> and  </a:t>
            </a:r>
            <a:r>
              <a:rPr lang="it-IT" dirty="0" err="1"/>
              <a:t>developments</a:t>
            </a:r>
            <a:r>
              <a:rPr lang="it-IT" dirty="0"/>
              <a:t> of </a:t>
            </a:r>
            <a:r>
              <a:rPr lang="it-IT" dirty="0" err="1"/>
              <a:t>particle</a:t>
            </a:r>
            <a:r>
              <a:rPr lang="it-IT" dirty="0"/>
              <a:t> </a:t>
            </a:r>
            <a:r>
              <a:rPr lang="it-IT" dirty="0" err="1"/>
              <a:t>accelerators</a:t>
            </a:r>
            <a:endParaRPr lang="it-IT" dirty="0"/>
          </a:p>
          <a:p>
            <a:endParaRPr lang="it-IT" dirty="0"/>
          </a:p>
          <a:p>
            <a:r>
              <a:rPr lang="it-IT" dirty="0"/>
              <a:t>In </a:t>
            </a:r>
            <a:r>
              <a:rPr lang="it-IT" dirty="0" err="1"/>
              <a:t>spite</a:t>
            </a:r>
            <a:r>
              <a:rPr lang="it-IT" dirty="0"/>
              <a:t> of the short </a:t>
            </a:r>
            <a:r>
              <a:rPr lang="it-IT" dirty="0" err="1"/>
              <a:t>period</a:t>
            </a:r>
            <a:r>
              <a:rPr lang="it-IT" dirty="0"/>
              <a:t> </a:t>
            </a:r>
            <a:r>
              <a:rPr lang="it-IT" dirty="0" err="1"/>
              <a:t>spent</a:t>
            </a:r>
            <a:r>
              <a:rPr lang="it-IT" dirty="0"/>
              <a:t> </a:t>
            </a:r>
            <a:r>
              <a:rPr lang="it-IT" dirty="0" err="1"/>
              <a:t>here</a:t>
            </a:r>
            <a:r>
              <a:rPr lang="it-IT" dirty="0"/>
              <a:t> he </a:t>
            </a:r>
            <a:r>
              <a:rPr lang="it-IT" dirty="0" err="1"/>
              <a:t>left</a:t>
            </a:r>
            <a:r>
              <a:rPr lang="it-IT" dirty="0"/>
              <a:t> a </a:t>
            </a:r>
            <a:r>
              <a:rPr lang="it-IT" dirty="0" err="1"/>
              <a:t>very</a:t>
            </a:r>
            <a:r>
              <a:rPr lang="it-IT" dirty="0"/>
              <a:t> </a:t>
            </a:r>
            <a:r>
              <a:rPr lang="it-IT" dirty="0" err="1"/>
              <a:t>good</a:t>
            </a:r>
            <a:r>
              <a:rPr lang="it-IT" dirty="0"/>
              <a:t> </a:t>
            </a:r>
            <a:r>
              <a:rPr lang="it-IT" dirty="0" err="1"/>
              <a:t>memory</a:t>
            </a:r>
            <a:r>
              <a:rPr lang="it-IT" dirty="0"/>
              <a:t> for </a:t>
            </a:r>
            <a:r>
              <a:rPr lang="it-IT" dirty="0" err="1"/>
              <a:t>his</a:t>
            </a:r>
            <a:r>
              <a:rPr lang="it-IT" dirty="0"/>
              <a:t> </a:t>
            </a:r>
            <a:r>
              <a:rPr lang="it-IT" dirty="0" err="1"/>
              <a:t>ability</a:t>
            </a:r>
            <a:r>
              <a:rPr lang="it-IT" dirty="0"/>
              <a:t> and </a:t>
            </a:r>
            <a:r>
              <a:rPr lang="it-IT" dirty="0" err="1"/>
              <a:t>capability</a:t>
            </a:r>
            <a:r>
              <a:rPr lang="it-IT" dirty="0"/>
              <a:t> to be </a:t>
            </a:r>
          </a:p>
          <a:p>
            <a:r>
              <a:rPr lang="it-IT" dirty="0"/>
              <a:t>an innovator and </a:t>
            </a:r>
            <a:r>
              <a:rPr lang="it-IT" dirty="0" err="1"/>
              <a:t>bring</a:t>
            </a:r>
            <a:r>
              <a:rPr lang="it-IT" dirty="0"/>
              <a:t> new </a:t>
            </a:r>
            <a:r>
              <a:rPr lang="it-IT" dirty="0" err="1"/>
              <a:t>ideas</a:t>
            </a:r>
            <a:r>
              <a:rPr lang="it-IT" dirty="0"/>
              <a:t> </a:t>
            </a:r>
          </a:p>
          <a:p>
            <a:endParaRPr lang="it-IT" dirty="0"/>
          </a:p>
          <a:p>
            <a:r>
              <a:rPr lang="it-IT" dirty="0"/>
              <a:t>He </a:t>
            </a:r>
            <a:r>
              <a:rPr lang="it-IT" dirty="0" err="1"/>
              <a:t>kept</a:t>
            </a:r>
            <a:r>
              <a:rPr lang="it-IT" dirty="0"/>
              <a:t> </a:t>
            </a:r>
            <a:r>
              <a:rPr lang="it-IT" dirty="0" err="1"/>
              <a:t>important</a:t>
            </a:r>
            <a:r>
              <a:rPr lang="it-IT" dirty="0"/>
              <a:t> </a:t>
            </a:r>
            <a:r>
              <a:rPr lang="it-IT" dirty="0" err="1"/>
              <a:t>scientific</a:t>
            </a:r>
            <a:r>
              <a:rPr lang="it-IT" dirty="0"/>
              <a:t> </a:t>
            </a:r>
            <a:r>
              <a:rPr lang="it-IT" dirty="0" err="1"/>
              <a:t>ties</a:t>
            </a:r>
            <a:r>
              <a:rPr lang="it-IT" dirty="0"/>
              <a:t> with the </a:t>
            </a:r>
            <a:r>
              <a:rPr lang="it-IT" dirty="0" err="1"/>
              <a:t>accelerator</a:t>
            </a:r>
            <a:r>
              <a:rPr lang="it-IT" dirty="0"/>
              <a:t> </a:t>
            </a:r>
            <a:r>
              <a:rPr lang="it-IT" dirty="0" err="1"/>
              <a:t>group</a:t>
            </a:r>
            <a:r>
              <a:rPr lang="it-IT" dirty="0"/>
              <a:t> in Milano, </a:t>
            </a:r>
            <a:r>
              <a:rPr lang="it-IT" dirty="0" err="1"/>
              <a:t>particularly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the time in </a:t>
            </a:r>
            <a:r>
              <a:rPr lang="it-IT" dirty="0" err="1"/>
              <a:t>which</a:t>
            </a:r>
            <a:r>
              <a:rPr lang="it-IT" dirty="0"/>
              <a:t> the </a:t>
            </a:r>
          </a:p>
          <a:p>
            <a:r>
              <a:rPr lang="it-IT" dirty="0" err="1"/>
              <a:t>Supercondicting</a:t>
            </a:r>
            <a:r>
              <a:rPr lang="it-IT" dirty="0"/>
              <a:t> </a:t>
            </a:r>
            <a:r>
              <a:rPr lang="it-IT" dirty="0" err="1"/>
              <a:t>cyclotron</a:t>
            </a:r>
            <a:r>
              <a:rPr lang="it-IT" dirty="0"/>
              <a:t> </a:t>
            </a:r>
            <a:r>
              <a:rPr lang="it-IT" dirty="0" err="1"/>
              <a:t>was</a:t>
            </a:r>
            <a:r>
              <a:rPr lang="it-IT" dirty="0"/>
              <a:t> </a:t>
            </a:r>
            <a:r>
              <a:rPr lang="it-IT" dirty="0" err="1"/>
              <a:t>built</a:t>
            </a:r>
            <a:r>
              <a:rPr lang="it-IT" dirty="0"/>
              <a:t> (</a:t>
            </a:r>
            <a:r>
              <a:rPr lang="it-IT" dirty="0" err="1"/>
              <a:t>partly</a:t>
            </a:r>
            <a:r>
              <a:rPr lang="it-IT" dirty="0"/>
              <a:t> in Milano and </a:t>
            </a:r>
            <a:r>
              <a:rPr lang="it-IT" dirty="0" err="1"/>
              <a:t>then</a:t>
            </a:r>
            <a:r>
              <a:rPr lang="it-IT" dirty="0"/>
              <a:t> in Catania).</a:t>
            </a:r>
          </a:p>
          <a:p>
            <a:endParaRPr lang="it-IT" dirty="0"/>
          </a:p>
          <a:p>
            <a:r>
              <a:rPr lang="it-IT" dirty="0" err="1"/>
              <a:t>But</a:t>
            </a:r>
            <a:r>
              <a:rPr lang="it-IT" dirty="0"/>
              <a:t> </a:t>
            </a:r>
            <a:r>
              <a:rPr lang="it-IT" dirty="0" err="1"/>
              <a:t>also</a:t>
            </a:r>
            <a:r>
              <a:rPr lang="it-IT" dirty="0"/>
              <a:t> </a:t>
            </a:r>
            <a:r>
              <a:rPr lang="it-IT" dirty="0" err="1"/>
              <a:t>later</a:t>
            </a:r>
            <a:r>
              <a:rPr lang="it-IT" dirty="0"/>
              <a:t> </a:t>
            </a:r>
            <a:r>
              <a:rPr lang="it-IT" dirty="0" err="1"/>
              <a:t>during</a:t>
            </a:r>
            <a:r>
              <a:rPr lang="it-IT" dirty="0"/>
              <a:t> </a:t>
            </a:r>
            <a:r>
              <a:rPr lang="it-IT" dirty="0" err="1"/>
              <a:t>his</a:t>
            </a:r>
            <a:r>
              <a:rPr lang="it-IT" dirty="0"/>
              <a:t> </a:t>
            </a:r>
            <a:r>
              <a:rPr lang="it-IT" dirty="0" err="1"/>
              <a:t>longstanding</a:t>
            </a:r>
            <a:r>
              <a:rPr lang="it-IT" dirty="0"/>
              <a:t> </a:t>
            </a:r>
            <a:r>
              <a:rPr lang="it-IT" dirty="0" err="1"/>
              <a:t>involvement</a:t>
            </a:r>
            <a:r>
              <a:rPr lang="it-IT" dirty="0"/>
              <a:t> in </a:t>
            </a:r>
            <a:r>
              <a:rPr lang="it-IT" dirty="0" err="1"/>
              <a:t>research</a:t>
            </a:r>
            <a:r>
              <a:rPr lang="it-IT" dirty="0"/>
              <a:t> work in the </a:t>
            </a:r>
            <a:r>
              <a:rPr lang="it-IT" dirty="0" err="1"/>
              <a:t>field</a:t>
            </a:r>
            <a:r>
              <a:rPr lang="it-IT" dirty="0"/>
              <a:t> of </a:t>
            </a:r>
            <a:r>
              <a:rPr lang="it-IT" dirty="0" err="1"/>
              <a:t>accelerator</a:t>
            </a:r>
            <a:r>
              <a:rPr lang="it-IT" dirty="0"/>
              <a:t> </a:t>
            </a:r>
            <a:r>
              <a:rPr lang="it-IT" dirty="0" err="1"/>
              <a:t>technologies</a:t>
            </a:r>
            <a:r>
              <a:rPr lang="it-IT" dirty="0"/>
              <a:t>, with </a:t>
            </a:r>
            <a:r>
              <a:rPr lang="it-IT" dirty="0" err="1"/>
              <a:t>which</a:t>
            </a:r>
            <a:r>
              <a:rPr lang="it-IT" dirty="0"/>
              <a:t> </a:t>
            </a:r>
          </a:p>
          <a:p>
            <a:r>
              <a:rPr lang="it-IT" dirty="0"/>
              <a:t>he </a:t>
            </a:r>
            <a:r>
              <a:rPr lang="it-IT" dirty="0" err="1"/>
              <a:t>greatly</a:t>
            </a:r>
            <a:r>
              <a:rPr lang="it-IT" dirty="0"/>
              <a:t> </a:t>
            </a:r>
            <a:r>
              <a:rPr lang="it-IT" dirty="0" err="1"/>
              <a:t>contributed</a:t>
            </a:r>
            <a:r>
              <a:rPr lang="it-IT" dirty="0"/>
              <a:t> by </a:t>
            </a:r>
            <a:r>
              <a:rPr lang="it-IT" dirty="0" err="1"/>
              <a:t>collaborating</a:t>
            </a:r>
            <a:r>
              <a:rPr lang="it-IT" dirty="0"/>
              <a:t> </a:t>
            </a:r>
            <a:r>
              <a:rPr lang="it-IT" dirty="0" err="1"/>
              <a:t>around</a:t>
            </a:r>
            <a:r>
              <a:rPr lang="it-IT" dirty="0"/>
              <a:t> the world, Milano and </a:t>
            </a:r>
            <a:r>
              <a:rPr lang="it-IT" dirty="0" err="1"/>
              <a:t>Italy</a:t>
            </a:r>
            <a:r>
              <a:rPr lang="it-IT" dirty="0"/>
              <a:t> </a:t>
            </a:r>
            <a:r>
              <a:rPr lang="it-IT" dirty="0" err="1"/>
              <a:t>were</a:t>
            </a:r>
            <a:r>
              <a:rPr lang="it-IT" dirty="0"/>
              <a:t> </a:t>
            </a:r>
            <a:r>
              <a:rPr lang="it-IT" dirty="0" err="1"/>
              <a:t>among</a:t>
            </a:r>
            <a:r>
              <a:rPr lang="it-IT" dirty="0"/>
              <a:t> </a:t>
            </a:r>
            <a:r>
              <a:rPr lang="it-IT" dirty="0" err="1"/>
              <a:t>them</a:t>
            </a:r>
            <a:endParaRPr lang="it-IT" dirty="0"/>
          </a:p>
          <a:p>
            <a:endParaRPr lang="it-IT" dirty="0"/>
          </a:p>
          <a:p>
            <a:r>
              <a:rPr lang="it-IT" dirty="0"/>
              <a:t>His </a:t>
            </a:r>
            <a:r>
              <a:rPr lang="it-IT" dirty="0" err="1"/>
              <a:t>legacy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precious</a:t>
            </a:r>
            <a:r>
              <a:rPr lang="it-IT" dirty="0"/>
              <a:t>  </a:t>
            </a:r>
            <a:r>
              <a:rPr lang="it-IT" dirty="0" err="1"/>
              <a:t>also</a:t>
            </a:r>
            <a:r>
              <a:rPr lang="it-IT" dirty="0"/>
              <a:t> in Milano for the </a:t>
            </a:r>
            <a:r>
              <a:rPr lang="it-IT" dirty="0" err="1"/>
              <a:t>many</a:t>
            </a:r>
            <a:r>
              <a:rPr lang="it-IT" dirty="0"/>
              <a:t> </a:t>
            </a:r>
            <a:r>
              <a:rPr lang="it-IT" dirty="0" err="1"/>
              <a:t>projects</a:t>
            </a:r>
            <a:r>
              <a:rPr lang="it-IT" dirty="0"/>
              <a:t> </a:t>
            </a:r>
            <a:r>
              <a:rPr lang="it-IT" dirty="0" err="1"/>
              <a:t>carried</a:t>
            </a:r>
            <a:r>
              <a:rPr lang="it-IT" dirty="0"/>
              <a:t> out </a:t>
            </a:r>
            <a:r>
              <a:rPr lang="it-IT" dirty="0" err="1"/>
              <a:t>at</a:t>
            </a:r>
            <a:r>
              <a:rPr lang="it-IT" dirty="0"/>
              <a:t> </a:t>
            </a:r>
            <a:r>
              <a:rPr lang="it-IT" dirty="0" err="1"/>
              <a:t>our</a:t>
            </a:r>
            <a:r>
              <a:rPr lang="it-IT" dirty="0"/>
              <a:t> </a:t>
            </a:r>
            <a:r>
              <a:rPr lang="it-IT" dirty="0" err="1"/>
              <a:t>laboratory</a:t>
            </a:r>
            <a:r>
              <a:rPr lang="it-IT" dirty="0"/>
              <a:t> LASA </a:t>
            </a:r>
          </a:p>
          <a:p>
            <a:r>
              <a:rPr lang="it-IT" dirty="0"/>
              <a:t>(</a:t>
            </a:r>
            <a:r>
              <a:rPr lang="it-IT" dirty="0" err="1"/>
              <a:t>see</a:t>
            </a:r>
            <a:r>
              <a:rPr lang="it-IT" dirty="0"/>
              <a:t> the </a:t>
            </a:r>
            <a:r>
              <a:rPr lang="it-IT" dirty="0" err="1"/>
              <a:t>presentation</a:t>
            </a:r>
            <a:r>
              <a:rPr lang="it-IT" dirty="0"/>
              <a:t> of Dario Giove) </a:t>
            </a:r>
          </a:p>
          <a:p>
            <a:endParaRPr lang="it-IT" dirty="0"/>
          </a:p>
          <a:p>
            <a:r>
              <a:rPr lang="it-IT" dirty="0"/>
              <a:t>…..and </a:t>
            </a:r>
            <a:r>
              <a:rPr lang="it-IT" dirty="0" err="1"/>
              <a:t>his</a:t>
            </a:r>
            <a:r>
              <a:rPr lang="it-IT" dirty="0"/>
              <a:t> desire and  to </a:t>
            </a:r>
            <a:r>
              <a:rPr lang="it-IT" dirty="0" err="1"/>
              <a:t>make</a:t>
            </a:r>
            <a:r>
              <a:rPr lang="it-IT" dirty="0"/>
              <a:t> </a:t>
            </a:r>
            <a:r>
              <a:rPr lang="it-IT" dirty="0" err="1"/>
              <a:t>always</a:t>
            </a:r>
            <a:r>
              <a:rPr lang="it-IT" dirty="0"/>
              <a:t> </a:t>
            </a:r>
            <a:r>
              <a:rPr lang="it-IT" dirty="0" err="1"/>
              <a:t>progresses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the top </a:t>
            </a:r>
            <a:r>
              <a:rPr lang="it-IT" dirty="0" err="1"/>
              <a:t>level</a:t>
            </a:r>
            <a:r>
              <a:rPr lang="it-IT" dirty="0"/>
              <a:t> </a:t>
            </a:r>
            <a:r>
              <a:rPr lang="it-IT" dirty="0" err="1"/>
              <a:t>will</a:t>
            </a:r>
            <a:r>
              <a:rPr lang="it-IT" dirty="0"/>
              <a:t> stay with </a:t>
            </a:r>
            <a:r>
              <a:rPr lang="it-IT" dirty="0" err="1"/>
              <a:t>us</a:t>
            </a:r>
            <a:r>
              <a:rPr lang="it-IT" dirty="0"/>
              <a:t>  </a:t>
            </a:r>
            <a:r>
              <a:rPr lang="it-IT" dirty="0" err="1"/>
              <a:t>indelebly</a:t>
            </a: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A09F711-7C84-C443-8D7F-017161FA4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3979" y="5448300"/>
            <a:ext cx="54737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0238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738</Words>
  <Application>Microsoft Macintosh PowerPoint</Application>
  <PresentationFormat>Widescreen</PresentationFormat>
  <Paragraphs>75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Proton beams of the Milan cyclotron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Angela Bracco</dc:creator>
  <cp:lastModifiedBy>Angela Bracco</cp:lastModifiedBy>
  <cp:revision>40</cp:revision>
  <dcterms:created xsi:type="dcterms:W3CDTF">2020-11-26T19:57:35Z</dcterms:created>
  <dcterms:modified xsi:type="dcterms:W3CDTF">2021-02-22T10:12:33Z</dcterms:modified>
</cp:coreProperties>
</file>