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6" r:id="rId2"/>
    <p:sldId id="259" r:id="rId3"/>
    <p:sldId id="298" r:id="rId4"/>
    <p:sldId id="299" r:id="rId5"/>
    <p:sldId id="301" r:id="rId6"/>
    <p:sldId id="304" r:id="rId7"/>
    <p:sldId id="307" r:id="rId8"/>
    <p:sldId id="308" r:id="rId9"/>
    <p:sldId id="309" r:id="rId10"/>
    <p:sldId id="313" r:id="rId11"/>
    <p:sldId id="314" r:id="rId12"/>
    <p:sldId id="321" r:id="rId13"/>
    <p:sldId id="322" r:id="rId14"/>
    <p:sldId id="324" r:id="rId15"/>
    <p:sldId id="326" r:id="rId16"/>
    <p:sldId id="327" r:id="rId17"/>
    <p:sldId id="345" r:id="rId18"/>
    <p:sldId id="347" r:id="rId19"/>
    <p:sldId id="346" r:id="rId20"/>
    <p:sldId id="331" r:id="rId21"/>
    <p:sldId id="336" r:id="rId22"/>
    <p:sldId id="337" r:id="rId23"/>
    <p:sldId id="333" r:id="rId24"/>
    <p:sldId id="334" r:id="rId25"/>
    <p:sldId id="338" r:id="rId26"/>
    <p:sldId id="339" r:id="rId27"/>
    <p:sldId id="343" r:id="rId28"/>
    <p:sldId id="340" r:id="rId29"/>
    <p:sldId id="355" r:id="rId30"/>
    <p:sldId id="348" r:id="rId31"/>
    <p:sldId id="350" r:id="rId32"/>
    <p:sldId id="353" r:id="rId33"/>
    <p:sldId id="300" r:id="rId34"/>
    <p:sldId id="354" r:id="rId35"/>
  </p:sldIdLst>
  <p:sldSz cx="12195175" cy="6859588"/>
  <p:notesSz cx="6858000" cy="9144000"/>
  <p:defaultTextStyle>
    <a:defPPr>
      <a:defRPr lang="zh-CN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0000"/>
    <a:srgbClr val="00B050"/>
    <a:srgbClr val="FFFFFF"/>
    <a:srgbClr val="007E3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56" autoAdjust="0"/>
  </p:normalViewPr>
  <p:slideViewPr>
    <p:cSldViewPr>
      <p:cViewPr varScale="1">
        <p:scale>
          <a:sx n="65" d="100"/>
          <a:sy n="65" d="100"/>
        </p:scale>
        <p:origin x="860" y="-40"/>
      </p:cViewPr>
      <p:guideLst>
        <p:guide orient="horz" pos="2161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90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9038A-8B86-4B58-991D-6EA62B289E9C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A7FC-F451-40A5-85CE-3B901002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08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endParaRPr lang="zh-CN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96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822325"/>
            <a:ext cx="5486400" cy="30876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just" defTabSz="914400" rtl="0" eaLnBrk="1" latinLnBrk="0" hangingPunct="1">
              <a:lnSpc>
                <a:spcPct val="200000"/>
              </a:lnSpc>
            </a:pPr>
            <a:endParaRPr lang="zh-CN" altLang="zh-CN" sz="1800" kern="1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144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822325"/>
            <a:ext cx="5486400" cy="30876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just" defTabSz="914400" rtl="0" eaLnBrk="1" latinLnBrk="0" hangingPunct="1">
              <a:lnSpc>
                <a:spcPct val="200000"/>
              </a:lnSpc>
            </a:pPr>
            <a:endParaRPr lang="zh-CN" altLang="zh-CN" sz="1800" kern="1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144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基于该算法开发</a:t>
            </a: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了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国际首套大规模束流动力学并行计算程序，首次实现从粒子产生、注入、加速到引出的全过程数值仿真；完成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100MeV</a:t>
            </a: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紧凑型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回旋加速器</a:t>
            </a: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高能量、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高功率设计。</a:t>
            </a: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软件还成功用于瑞士、美国、日本和南非的项目。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158">
              <a:defRPr/>
            </a:pPr>
            <a:fld id="{35FECD03-DB0F-463A-91C8-2F6CD57640CC}" type="slidenum">
              <a:rPr lang="zh-CN" altLang="en-US"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pPr defTabSz="914158">
                <a:defRPr/>
              </a:pPr>
              <a:t>24</a:t>
            </a:fld>
            <a:endParaRPr lang="zh-CN" altLang="en-US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822325"/>
            <a:ext cx="5486400" cy="30876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just" defTabSz="914400" rtl="0" eaLnBrk="1" latinLnBrk="0" hangingPunct="1">
              <a:lnSpc>
                <a:spcPct val="200000"/>
              </a:lnSpc>
            </a:pPr>
            <a:endParaRPr lang="zh-CN" altLang="zh-CN" sz="1800" kern="1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144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首次提出并研制成功 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双内杆高频谐振腔，精准调控加速电压，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中心区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有效避免打火，高能区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120kV</a:t>
            </a:r>
            <a:r>
              <a:rPr lang="zh-CN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显著降低束流损失。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874723"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攻克了抑制基波震荡、幅相串扰等技术；实现长周期高可靠性运行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491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25" y="820738"/>
            <a:ext cx="5492750" cy="3089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最后总结一下，我参加了我国第一台回旋加速器退役和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30MeV</a:t>
            </a: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建造；主要负责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100MeV</a:t>
            </a: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高功率和</a:t>
            </a:r>
            <a:r>
              <a:rPr lang="en-US" altLang="zh-CN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230MeV</a:t>
            </a: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超导回旋加速器的研制，以及紧凑型回旋加速器的型谱化工作；目前，还有两台加速器已安装完成，开始调试，空天应用项目立项开始研制</a:t>
            </a:r>
            <a:endParaRPr lang="zh-CN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CD03-DB0F-463A-91C8-2F6CD57640CC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9" y="2130919"/>
            <a:ext cx="10365899" cy="14703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7" y="3887100"/>
            <a:ext cx="8536622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21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73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7922"/>
            <a:ext cx="10365899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7386"/>
            <a:ext cx="10365899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856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60" y="1600573"/>
            <a:ext cx="5386202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573"/>
            <a:ext cx="5386202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08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5378"/>
            <a:ext cx="5388320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469"/>
            <a:ext cx="5390437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5378"/>
            <a:ext cx="5390437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16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7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00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112"/>
            <a:ext cx="4012129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5" y="273115"/>
            <a:ext cx="6817441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434"/>
            <a:ext cx="4012129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02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39" y="4801712"/>
            <a:ext cx="7317105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39" y="612917"/>
            <a:ext cx="7317105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39" y="5368582"/>
            <a:ext cx="7317105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44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28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702"/>
            <a:ext cx="2743914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60" y="274702"/>
            <a:ext cx="8028490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565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919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5">
            <a:extLst>
              <a:ext uri="{FF2B5EF4-FFF2-40B4-BE49-F238E27FC236}">
                <a16:creationId xmlns="" xmlns:a16="http://schemas.microsoft.com/office/drawing/2014/main" id="{785D0C56-D225-400E-9919-F8530028D4BD}"/>
              </a:ext>
            </a:extLst>
          </p:cNvPr>
          <p:cNvSpPr txBox="1">
            <a:spLocks/>
          </p:cNvSpPr>
          <p:nvPr userDrawn="1"/>
        </p:nvSpPr>
        <p:spPr>
          <a:xfrm>
            <a:off x="11620856" y="6357822"/>
            <a:ext cx="386311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17B2D24-6423-4DF6-BFED-D2194B85043E}" type="slidenum"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pPr algn="ctr"/>
              <a:t>‹#›</a:t>
            </a:fld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E494C87B-7200-472A-B030-24188CF7ABA5}"/>
              </a:ext>
            </a:extLst>
          </p:cNvPr>
          <p:cNvGrpSpPr/>
          <p:nvPr userDrawn="1"/>
        </p:nvGrpSpPr>
        <p:grpSpPr>
          <a:xfrm>
            <a:off x="1" y="-18036"/>
            <a:ext cx="12195175" cy="828452"/>
            <a:chOff x="0" y="-18032"/>
            <a:chExt cx="12192000" cy="828260"/>
          </a:xfrm>
        </p:grpSpPr>
        <p:pic>
          <p:nvPicPr>
            <p:cNvPr id="11" name="图片 10" descr="建筑与房屋的城市空拍图&#10;&#10;描述已自动生成">
              <a:extLst>
                <a:ext uri="{FF2B5EF4-FFF2-40B4-BE49-F238E27FC236}">
                  <a16:creationId xmlns="" xmlns:a16="http://schemas.microsoft.com/office/drawing/2014/main" id="{1A8EE2D5-81AD-465C-9429-813C86C6D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" t="86319" r="252" b="2466"/>
            <a:stretch/>
          </p:blipFill>
          <p:spPr>
            <a:xfrm>
              <a:off x="0" y="-11448"/>
              <a:ext cx="12192000" cy="773012"/>
            </a:xfrm>
            <a:custGeom>
              <a:avLst/>
              <a:gdLst>
                <a:gd name="connsiteX0" fmla="*/ 0 w 12192000"/>
                <a:gd name="connsiteY0" fmla="*/ 0 h 773012"/>
                <a:gd name="connsiteX1" fmla="*/ 12192000 w 12192000"/>
                <a:gd name="connsiteY1" fmla="*/ 0 h 773012"/>
                <a:gd name="connsiteX2" fmla="*/ 12192000 w 12192000"/>
                <a:gd name="connsiteY2" fmla="*/ 773012 h 773012"/>
                <a:gd name="connsiteX3" fmla="*/ 0 w 12192000"/>
                <a:gd name="connsiteY3" fmla="*/ 773012 h 77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773012">
                  <a:moveTo>
                    <a:pt x="0" y="0"/>
                  </a:moveTo>
                  <a:lnTo>
                    <a:pt x="12192000" y="0"/>
                  </a:lnTo>
                  <a:lnTo>
                    <a:pt x="12192000" y="773012"/>
                  </a:lnTo>
                  <a:lnTo>
                    <a:pt x="0" y="773012"/>
                  </a:lnTo>
                  <a:close/>
                </a:path>
              </a:pathLst>
            </a:cu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E5728698-87B6-491E-A58E-535155A2A606}"/>
                </a:ext>
              </a:extLst>
            </p:cNvPr>
            <p:cNvSpPr/>
            <p:nvPr userDrawn="1"/>
          </p:nvSpPr>
          <p:spPr>
            <a:xfrm>
              <a:off x="0" y="-18032"/>
              <a:ext cx="12192000" cy="789694"/>
            </a:xfrm>
            <a:prstGeom prst="rect">
              <a:avLst/>
            </a:prstGeom>
            <a:solidFill>
              <a:srgbClr val="022A7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85F5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27F54AB-AEE5-43AD-A520-6F09B98FC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393" t="2846" r="34334" b="59718"/>
            <a:stretch>
              <a:fillRect/>
            </a:stretch>
          </p:blipFill>
          <p:spPr>
            <a:xfrm>
              <a:off x="0" y="0"/>
              <a:ext cx="12192000" cy="810228"/>
            </a:xfrm>
            <a:custGeom>
              <a:avLst/>
              <a:gdLst>
                <a:gd name="connsiteX0" fmla="*/ 0 w 12192000"/>
                <a:gd name="connsiteY0" fmla="*/ 0 h 1296364"/>
                <a:gd name="connsiteX1" fmla="*/ 12192000 w 12192000"/>
                <a:gd name="connsiteY1" fmla="*/ 0 h 1296364"/>
                <a:gd name="connsiteX2" fmla="*/ 12192000 w 12192000"/>
                <a:gd name="connsiteY2" fmla="*/ 1296364 h 1296364"/>
                <a:gd name="connsiteX3" fmla="*/ 0 w 12192000"/>
                <a:gd name="connsiteY3" fmla="*/ 1296364 h 129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296364">
                  <a:moveTo>
                    <a:pt x="0" y="0"/>
                  </a:moveTo>
                  <a:lnTo>
                    <a:pt x="12192000" y="0"/>
                  </a:lnTo>
                  <a:lnTo>
                    <a:pt x="12192000" y="1296364"/>
                  </a:lnTo>
                  <a:lnTo>
                    <a:pt x="0" y="1296364"/>
                  </a:lnTo>
                  <a:close/>
                </a:path>
              </a:pathLst>
            </a:cu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B2117546-5D29-4739-B6F2-625858EF5D6E}"/>
                </a:ext>
              </a:extLst>
            </p:cNvPr>
            <p:cNvSpPr/>
            <p:nvPr/>
          </p:nvSpPr>
          <p:spPr>
            <a:xfrm>
              <a:off x="0" y="771988"/>
              <a:ext cx="12192000" cy="38240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1961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00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703"/>
            <a:ext cx="10975658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573"/>
            <a:ext cx="10975658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44A91-4296-40B2-90D0-F4BB3BD87CE6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6" y="6357822"/>
            <a:ext cx="3861805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6" y="6357822"/>
            <a:ext cx="2845541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E44B-80CF-4F90-9E68-CF12CE7C4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28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4" r:id="rId13"/>
    <p:sldLayoutId id="2147483665" r:id="rId14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microsoft.com/office/2007/relationships/hdphoto" Target="../media/hdphoto6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jpeg"/><Relationship Id="rId7" Type="http://schemas.microsoft.com/office/2007/relationships/hdphoto" Target="../media/hdphoto9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microsoft.com/office/2007/relationships/hdphoto" Target="../media/hdphoto8.wdp"/><Relationship Id="rId4" Type="http://schemas.openxmlformats.org/officeDocument/2006/relationships/image" Target="../media/image32.jpe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0.jpeg"/><Relationship Id="rId7" Type="http://schemas.microsoft.com/office/2007/relationships/hdphoto" Target="../media/hdphoto1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jpeg"/><Relationship Id="rId5" Type="http://schemas.microsoft.com/office/2007/relationships/hdphoto" Target="../media/hdphoto10.wdp"/><Relationship Id="rId4" Type="http://schemas.openxmlformats.org/officeDocument/2006/relationships/image" Target="../media/image41.jpeg"/><Relationship Id="rId9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microsoft.com/office/2007/relationships/hdphoto" Target="../media/hdphoto1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microsoft.com/office/2007/relationships/media" Target="../media/media1.wmv"/><Relationship Id="rId7" Type="http://schemas.openxmlformats.org/officeDocument/2006/relationships/image" Target="../media/image90.png"/><Relationship Id="rId12" Type="http://schemas.openxmlformats.org/officeDocument/2006/relationships/image" Target="../media/image93.png"/><Relationship Id="rId2" Type="http://schemas.openxmlformats.org/officeDocument/2006/relationships/video" Target="NULL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9.jpeg"/><Relationship Id="rId11" Type="http://schemas.openxmlformats.org/officeDocument/2006/relationships/image" Target="../media/image92.jpeg"/><Relationship Id="rId5" Type="http://schemas.openxmlformats.org/officeDocument/2006/relationships/notesSlide" Target="../notesSlides/notesSlide19.xml"/><Relationship Id="rId10" Type="http://schemas.openxmlformats.org/officeDocument/2006/relationships/image" Target="../media/image88.wmf"/><Relationship Id="rId4" Type="http://schemas.openxmlformats.org/officeDocument/2006/relationships/slideLayout" Target="../slideLayouts/slideLayout13.xml"/><Relationship Id="rId9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6.jpeg"/><Relationship Id="rId7" Type="http://schemas.microsoft.com/office/2007/relationships/hdphoto" Target="../media/hdphoto13.wdp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5.png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0.pn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Relationship Id="rId9" Type="http://schemas.openxmlformats.org/officeDocument/2006/relationships/image" Target="../media/image12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13" Type="http://schemas.openxmlformats.org/officeDocument/2006/relationships/image" Target="../media/image137.jpeg"/><Relationship Id="rId3" Type="http://schemas.openxmlformats.org/officeDocument/2006/relationships/image" Target="../media/image119.jpeg"/><Relationship Id="rId7" Type="http://schemas.openxmlformats.org/officeDocument/2006/relationships/image" Target="../media/image131.jpeg"/><Relationship Id="rId12" Type="http://schemas.openxmlformats.org/officeDocument/2006/relationships/image" Target="../media/image1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jpeg"/><Relationship Id="rId15" Type="http://schemas.openxmlformats.org/officeDocument/2006/relationships/image" Target="../media/image139.jpeg"/><Relationship Id="rId10" Type="http://schemas.openxmlformats.org/officeDocument/2006/relationships/image" Target="../media/image134.jpe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7B61CEA-85FD-4555-82A8-5D0B4C574054}"/>
              </a:ext>
            </a:extLst>
          </p:cNvPr>
          <p:cNvGrpSpPr/>
          <p:nvPr/>
        </p:nvGrpSpPr>
        <p:grpSpPr>
          <a:xfrm>
            <a:off x="0" y="0"/>
            <a:ext cx="12195175" cy="6859588"/>
            <a:chOff x="0" y="0"/>
            <a:chExt cx="12192000" cy="6858000"/>
          </a:xfrm>
        </p:grpSpPr>
        <p:pic>
          <p:nvPicPr>
            <p:cNvPr id="85" name="图片 84" descr="建筑与房屋的城市空拍图&#10;&#10;描述已自动生成">
              <a:extLst>
                <a:ext uri="{FF2B5EF4-FFF2-40B4-BE49-F238E27FC236}">
                  <a16:creationId xmlns:a16="http://schemas.microsoft.com/office/drawing/2014/main" xmlns="" id="{026ACE98-9B2F-40C7-A470-B392668B3C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6" t="-6103" r="248" b="4391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6" name="矩形 85">
              <a:extLst>
                <a:ext uri="{FF2B5EF4-FFF2-40B4-BE49-F238E27FC236}">
                  <a16:creationId xmlns:a16="http://schemas.microsoft.com/office/drawing/2014/main" xmlns="" id="{C756844B-D45E-45CA-93E8-CA0F586D8ED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10000">
                  <a:schemeClr val="bg1"/>
                </a:gs>
                <a:gs pos="20000">
                  <a:schemeClr val="bg1">
                    <a:alpha val="90000"/>
                  </a:schemeClr>
                </a:gs>
                <a:gs pos="51000">
                  <a:srgbClr val="FFFFFF">
                    <a:alpha val="62000"/>
                  </a:srgbClr>
                </a:gs>
                <a:gs pos="70000">
                  <a:srgbClr val="FFFFFF">
                    <a:alpha val="72000"/>
                  </a:srgbClr>
                </a:gs>
                <a:gs pos="86000">
                  <a:schemeClr val="bg1">
                    <a:alpha val="0"/>
                  </a:scheme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A6BA039-AA99-416F-98B0-DD79F8605960}"/>
              </a:ext>
            </a:extLst>
          </p:cNvPr>
          <p:cNvGrpSpPr/>
          <p:nvPr/>
        </p:nvGrpSpPr>
        <p:grpSpPr>
          <a:xfrm>
            <a:off x="0" y="2906824"/>
            <a:ext cx="12195175" cy="3952764"/>
            <a:chOff x="0" y="2906151"/>
            <a:chExt cx="12192000" cy="3951849"/>
          </a:xfrm>
        </p:grpSpPr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xmlns="" id="{04EF4DE7-D443-4D4C-9FBD-249F48E5A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2350" b="16682"/>
            <a:stretch>
              <a:fillRect/>
            </a:stretch>
          </p:blipFill>
          <p:spPr>
            <a:xfrm>
              <a:off x="4054785" y="2906151"/>
              <a:ext cx="8137215" cy="3951849"/>
            </a:xfrm>
            <a:custGeom>
              <a:avLst/>
              <a:gdLst>
                <a:gd name="connsiteX0" fmla="*/ 0 w 8137215"/>
                <a:gd name="connsiteY0" fmla="*/ 0 h 3951849"/>
                <a:gd name="connsiteX1" fmla="*/ 8137215 w 8137215"/>
                <a:gd name="connsiteY1" fmla="*/ 0 h 3951849"/>
                <a:gd name="connsiteX2" fmla="*/ 8137215 w 8137215"/>
                <a:gd name="connsiteY2" fmla="*/ 3951849 h 3951849"/>
                <a:gd name="connsiteX3" fmla="*/ 0 w 8137215"/>
                <a:gd name="connsiteY3" fmla="*/ 3951849 h 395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7215" h="3951849">
                  <a:moveTo>
                    <a:pt x="0" y="0"/>
                  </a:moveTo>
                  <a:lnTo>
                    <a:pt x="8137215" y="0"/>
                  </a:lnTo>
                  <a:lnTo>
                    <a:pt x="8137215" y="3951849"/>
                  </a:lnTo>
                  <a:lnTo>
                    <a:pt x="0" y="3951849"/>
                  </a:lnTo>
                  <a:close/>
                </a:path>
              </a:pathLst>
            </a:custGeom>
          </p:spPr>
        </p:pic>
        <p:pic>
          <p:nvPicPr>
            <p:cNvPr id="89" name="图片 88">
              <a:extLst>
                <a:ext uri="{FF2B5EF4-FFF2-40B4-BE49-F238E27FC236}">
                  <a16:creationId xmlns:a16="http://schemas.microsoft.com/office/drawing/2014/main" xmlns="" id="{798BA1A5-97B5-4CB4-837C-920EA40EC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2350" b="16682"/>
            <a:stretch>
              <a:fillRect/>
            </a:stretch>
          </p:blipFill>
          <p:spPr>
            <a:xfrm flipH="1">
              <a:off x="0" y="2906151"/>
              <a:ext cx="8137215" cy="3951849"/>
            </a:xfrm>
            <a:custGeom>
              <a:avLst/>
              <a:gdLst>
                <a:gd name="connsiteX0" fmla="*/ 0 w 8137215"/>
                <a:gd name="connsiteY0" fmla="*/ 0 h 3951849"/>
                <a:gd name="connsiteX1" fmla="*/ 8137215 w 8137215"/>
                <a:gd name="connsiteY1" fmla="*/ 0 h 3951849"/>
                <a:gd name="connsiteX2" fmla="*/ 8137215 w 8137215"/>
                <a:gd name="connsiteY2" fmla="*/ 3951849 h 3951849"/>
                <a:gd name="connsiteX3" fmla="*/ 0 w 8137215"/>
                <a:gd name="connsiteY3" fmla="*/ 3951849 h 395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7215" h="3951849">
                  <a:moveTo>
                    <a:pt x="0" y="0"/>
                  </a:moveTo>
                  <a:lnTo>
                    <a:pt x="8137215" y="0"/>
                  </a:lnTo>
                  <a:lnTo>
                    <a:pt x="8137215" y="3951849"/>
                  </a:lnTo>
                  <a:lnTo>
                    <a:pt x="0" y="3951849"/>
                  </a:lnTo>
                  <a:close/>
                </a:path>
              </a:pathLst>
            </a:cu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F1B2168-7800-46FE-B2C0-54F31D67F4A1}"/>
              </a:ext>
            </a:extLst>
          </p:cNvPr>
          <p:cNvGrpSpPr/>
          <p:nvPr/>
        </p:nvGrpSpPr>
        <p:grpSpPr>
          <a:xfrm>
            <a:off x="0" y="3563259"/>
            <a:ext cx="12195175" cy="1666735"/>
            <a:chOff x="0" y="3069049"/>
            <a:chExt cx="12192000" cy="1666351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14991559-8F7C-413D-B81E-BF4878ADAFB7}"/>
                </a:ext>
              </a:extLst>
            </p:cNvPr>
            <p:cNvSpPr txBox="1"/>
            <p:nvPr/>
          </p:nvSpPr>
          <p:spPr>
            <a:xfrm>
              <a:off x="0" y="3069049"/>
              <a:ext cx="12192000" cy="5230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1200"/>
                </a:spcAft>
                <a:defRPr/>
              </a:pPr>
              <a:r>
                <a:rPr lang="en-US" altLang="zh-CN" sz="2800" b="1" kern="100" dirty="0" err="1" smtClean="0">
                  <a:solidFill>
                    <a:srgbClr val="005CFA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Tianjue</a:t>
              </a:r>
              <a:r>
                <a:rPr lang="en-US" altLang="zh-CN" sz="2800" b="1" kern="100" dirty="0" smtClean="0">
                  <a:solidFill>
                    <a:srgbClr val="005CFA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 Zhang</a:t>
              </a:r>
              <a:endParaRPr lang="en-US" altLang="zh-CN" sz="2800" b="1" kern="100" dirty="0">
                <a:solidFill>
                  <a:srgbClr val="005CFA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9" name="文本框 48">
              <a:extLst>
                <a:ext uri="{FF2B5EF4-FFF2-40B4-BE49-F238E27FC236}">
                  <a16:creationId xmlns:a16="http://schemas.microsoft.com/office/drawing/2014/main" xmlns="" id="{E3B5D7A1-BB7A-480E-A3D1-F0CE54C6D569}"/>
                </a:ext>
              </a:extLst>
            </p:cNvPr>
            <p:cNvSpPr txBox="1"/>
            <p:nvPr/>
          </p:nvSpPr>
          <p:spPr>
            <a:xfrm>
              <a:off x="4054785" y="3966137"/>
              <a:ext cx="4200892" cy="769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defRPr/>
              </a:pPr>
              <a:r>
                <a:rPr lang="en-US" altLang="zh-CN" sz="2200" b="1" kern="100" dirty="0" smtClean="0">
                  <a:latin typeface="Arial Narrow" pitchFamily="34" charset="0"/>
                  <a:cs typeface="Times New Roman" pitchFamily="18" charset="0"/>
                  <a:sym typeface="+mn-lt"/>
                </a:rPr>
                <a:t>China Institute of Atomic Energy</a:t>
              </a:r>
            </a:p>
            <a:p>
              <a:pPr algn="ctr" defTabSz="914583">
                <a:defRPr/>
              </a:pPr>
              <a:r>
                <a:rPr lang="en-US" altLang="zh-CN" sz="2200" b="1" kern="100" dirty="0" smtClean="0">
                  <a:latin typeface="Arial Narrow" pitchFamily="34" charset="0"/>
                  <a:cs typeface="Times New Roman" pitchFamily="18" charset="0"/>
                  <a:sym typeface="+mn-lt"/>
                </a:rPr>
                <a:t>2021.02.22</a:t>
              </a:r>
              <a:endParaRPr lang="zh-CN" altLang="en-US" sz="2200" b="1" kern="100" dirty="0">
                <a:latin typeface="Arial Narrow" pitchFamily="34" charset="0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155BA944-6D35-4260-9D37-51E5B8EB586C}"/>
              </a:ext>
            </a:extLst>
          </p:cNvPr>
          <p:cNvSpPr txBox="1"/>
          <p:nvPr/>
        </p:nvSpPr>
        <p:spPr>
          <a:xfrm>
            <a:off x="-10163" y="1557586"/>
            <a:ext cx="12215500" cy="1200347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lvl="0" algn="ctr">
              <a:defRPr/>
            </a:pPr>
            <a:r>
              <a:rPr lang="en-US" altLang="zh-CN" sz="3600" b="1" kern="100" dirty="0">
                <a:solidFill>
                  <a:srgbClr val="094AB3"/>
                </a:solidFill>
                <a:latin typeface="Arial Black" pitchFamily="34" charset="0"/>
                <a:cs typeface="Times New Roman" pitchFamily="18" charset="0"/>
                <a:sym typeface="+mn-lt"/>
              </a:rPr>
              <a:t>International Collaborations for 100MeV </a:t>
            </a:r>
            <a:r>
              <a:rPr lang="en-US" altLang="zh-CN" sz="3600" b="1" kern="100" dirty="0" smtClean="0">
                <a:solidFill>
                  <a:srgbClr val="094AB3"/>
                </a:solidFill>
                <a:latin typeface="Arial Black" pitchFamily="34" charset="0"/>
                <a:cs typeface="Times New Roman" pitchFamily="18" charset="0"/>
                <a:sym typeface="+mn-lt"/>
              </a:rPr>
              <a:t/>
            </a:r>
            <a:br>
              <a:rPr lang="en-US" altLang="zh-CN" sz="3600" b="1" kern="100" dirty="0" smtClean="0">
                <a:solidFill>
                  <a:srgbClr val="094AB3"/>
                </a:solidFill>
                <a:latin typeface="Arial Black" pitchFamily="34" charset="0"/>
                <a:cs typeface="Times New Roman" pitchFamily="18" charset="0"/>
                <a:sym typeface="+mn-lt"/>
              </a:rPr>
            </a:br>
            <a:r>
              <a:rPr lang="en-US" altLang="zh-CN" sz="3600" b="1" kern="100" dirty="0" smtClean="0">
                <a:solidFill>
                  <a:srgbClr val="094AB3"/>
                </a:solidFill>
                <a:latin typeface="Arial Black" pitchFamily="34" charset="0"/>
                <a:cs typeface="Times New Roman" pitchFamily="18" charset="0"/>
                <a:sym typeface="+mn-lt"/>
              </a:rPr>
              <a:t>High </a:t>
            </a:r>
            <a:r>
              <a:rPr lang="en-US" altLang="zh-CN" sz="3600" b="1" kern="100" dirty="0">
                <a:solidFill>
                  <a:srgbClr val="094AB3"/>
                </a:solidFill>
                <a:latin typeface="Arial Black" pitchFamily="34" charset="0"/>
                <a:cs typeface="Times New Roman" pitchFamily="18" charset="0"/>
                <a:sym typeface="+mn-lt"/>
              </a:rPr>
              <a:t>Intensity Cyclotron Construction at CIAE</a:t>
            </a:r>
            <a:endParaRPr lang="zh-CN" altLang="en-US" sz="3600" b="1" kern="100" dirty="0">
              <a:solidFill>
                <a:srgbClr val="094AB3"/>
              </a:solidFill>
              <a:latin typeface="Arial Black" pitchFamily="34" charset="0"/>
              <a:ea typeface="微软雅黑"/>
              <a:cs typeface="Times New Roman" pitchFamily="18" charset="0"/>
              <a:sym typeface="+mn-lt"/>
            </a:endParaRPr>
          </a:p>
        </p:txBody>
      </p:sp>
      <p:sp>
        <p:nvSpPr>
          <p:cNvPr id="12" name="文本框 42">
            <a:extLst>
              <a:ext uri="{FF2B5EF4-FFF2-40B4-BE49-F238E27FC236}">
                <a16:creationId xmlns="" xmlns:a16="http://schemas.microsoft.com/office/drawing/2014/main" id="{EABFE045-D4D9-4070-BD50-FBA86BB6BFC8}"/>
              </a:ext>
            </a:extLst>
          </p:cNvPr>
          <p:cNvSpPr txBox="1"/>
          <p:nvPr/>
        </p:nvSpPr>
        <p:spPr>
          <a:xfrm>
            <a:off x="336947" y="268332"/>
            <a:ext cx="7262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pt-BR" altLang="zh-CN" b="1" kern="100" dirty="0">
                <a:solidFill>
                  <a:prstClr val="black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Memorial Symposium for Dr. Gerardo Dutto</a:t>
            </a: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157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组合 150">
            <a:extLst>
              <a:ext uri="{FF2B5EF4-FFF2-40B4-BE49-F238E27FC236}">
                <a16:creationId xmlns="" xmlns:a16="http://schemas.microsoft.com/office/drawing/2014/main" id="{D160C10C-3F50-491E-9BBC-8BD69A3BB1E7}"/>
              </a:ext>
            </a:extLst>
          </p:cNvPr>
          <p:cNvGrpSpPr/>
          <p:nvPr/>
        </p:nvGrpSpPr>
        <p:grpSpPr>
          <a:xfrm>
            <a:off x="1" y="535131"/>
            <a:ext cx="12195175" cy="6324456"/>
            <a:chOff x="0" y="535007"/>
            <a:chExt cx="12192000" cy="6322992"/>
          </a:xfrm>
        </p:grpSpPr>
        <p:grpSp>
          <p:nvGrpSpPr>
            <p:cNvPr id="150" name="组合 149">
              <a:extLst>
                <a:ext uri="{FF2B5EF4-FFF2-40B4-BE49-F238E27FC236}">
                  <a16:creationId xmlns="" xmlns:a16="http://schemas.microsoft.com/office/drawing/2014/main" id="{56534FC8-A8B3-45E6-B919-40C34F93C720}"/>
                </a:ext>
              </a:extLst>
            </p:cNvPr>
            <p:cNvGrpSpPr/>
            <p:nvPr/>
          </p:nvGrpSpPr>
          <p:grpSpPr>
            <a:xfrm>
              <a:off x="0" y="535007"/>
              <a:ext cx="12192000" cy="6322992"/>
              <a:chOff x="0" y="535007"/>
              <a:chExt cx="12192000" cy="6322992"/>
            </a:xfrm>
          </p:grpSpPr>
          <p:pic>
            <p:nvPicPr>
              <p:cNvPr id="149" name="图片 148" descr="建筑的高楼&#10;&#10;描述已自动生成">
                <a:extLst>
                  <a:ext uri="{FF2B5EF4-FFF2-40B4-BE49-F238E27FC236}">
                    <a16:creationId xmlns="" xmlns:a16="http://schemas.microsoft.com/office/drawing/2014/main" id="{475DCFBC-A58B-4D5B-86AE-A488CB6CC4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3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777" r="56750"/>
              <a:stretch/>
            </p:blipFill>
            <p:spPr>
              <a:xfrm>
                <a:off x="0" y="601980"/>
                <a:ext cx="5273040" cy="6256019"/>
              </a:xfrm>
              <a:prstGeom prst="rect">
                <a:avLst/>
              </a:prstGeom>
            </p:spPr>
          </p:pic>
          <p:pic>
            <p:nvPicPr>
              <p:cNvPr id="143" name="图片 142">
                <a:extLst>
                  <a:ext uri="{FF2B5EF4-FFF2-40B4-BE49-F238E27FC236}">
                    <a16:creationId xmlns="" xmlns:a16="http://schemas.microsoft.com/office/drawing/2014/main" id="{6A2808B7-7816-478C-80DD-A38AE1A2EB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73000"/>
              </a:blip>
              <a:srcRect r="19840"/>
              <a:stretch>
                <a:fillRect/>
              </a:stretch>
            </p:blipFill>
            <p:spPr>
              <a:xfrm>
                <a:off x="4680730" y="535007"/>
                <a:ext cx="7511270" cy="6322100"/>
              </a:xfrm>
              <a:custGeom>
                <a:avLst/>
                <a:gdLst>
                  <a:gd name="connsiteX0" fmla="*/ 0 w 7511270"/>
                  <a:gd name="connsiteY0" fmla="*/ 0 h 6322100"/>
                  <a:gd name="connsiteX1" fmla="*/ 7511270 w 7511270"/>
                  <a:gd name="connsiteY1" fmla="*/ 0 h 6322100"/>
                  <a:gd name="connsiteX2" fmla="*/ 7511270 w 7511270"/>
                  <a:gd name="connsiteY2" fmla="*/ 6322100 h 6322100"/>
                  <a:gd name="connsiteX3" fmla="*/ 0 w 7511270"/>
                  <a:gd name="connsiteY3" fmla="*/ 6322100 h 632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11270" h="6322100">
                    <a:moveTo>
                      <a:pt x="0" y="0"/>
                    </a:moveTo>
                    <a:lnTo>
                      <a:pt x="7511270" y="0"/>
                    </a:lnTo>
                    <a:lnTo>
                      <a:pt x="7511270" y="6322100"/>
                    </a:lnTo>
                    <a:lnTo>
                      <a:pt x="0" y="6322100"/>
                    </a:lnTo>
                    <a:close/>
                  </a:path>
                </a:pathLst>
              </a:custGeom>
            </p:spPr>
          </p:pic>
        </p:grpSp>
        <p:sp>
          <p:nvSpPr>
            <p:cNvPr id="144" name="矩形 143">
              <a:extLst>
                <a:ext uri="{FF2B5EF4-FFF2-40B4-BE49-F238E27FC236}">
                  <a16:creationId xmlns="" xmlns:a16="http://schemas.microsoft.com/office/drawing/2014/main" id="{DDB1C5CC-7E66-49BB-9BC7-941183060506}"/>
                </a:ext>
              </a:extLst>
            </p:cNvPr>
            <p:cNvSpPr/>
            <p:nvPr/>
          </p:nvSpPr>
          <p:spPr>
            <a:xfrm>
              <a:off x="0" y="535007"/>
              <a:ext cx="12192000" cy="6322100"/>
            </a:xfrm>
            <a:prstGeom prst="rect">
              <a:avLst/>
            </a:prstGeom>
            <a:gradFill>
              <a:gsLst>
                <a:gs pos="63000">
                  <a:srgbClr val="FFFFFF"/>
                </a:gs>
                <a:gs pos="39000">
                  <a:srgbClr val="FFFFFF"/>
                </a:gs>
                <a:gs pos="0">
                  <a:schemeClr val="bg1">
                    <a:alpha val="51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19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86CCA398-AC0C-4DE6-92F9-9894258159D5}"/>
              </a:ext>
            </a:extLst>
          </p:cNvPr>
          <p:cNvGrpSpPr/>
          <p:nvPr/>
        </p:nvGrpSpPr>
        <p:grpSpPr>
          <a:xfrm>
            <a:off x="1" y="1"/>
            <a:ext cx="12195175" cy="1342397"/>
            <a:chOff x="0" y="-1"/>
            <a:chExt cx="12192000" cy="1342086"/>
          </a:xfrm>
        </p:grpSpPr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2EA43075-D55A-4D0D-A96A-3218010B9DE8}"/>
                </a:ext>
              </a:extLst>
            </p:cNvPr>
            <p:cNvSpPr/>
            <p:nvPr/>
          </p:nvSpPr>
          <p:spPr>
            <a:xfrm>
              <a:off x="0" y="45719"/>
              <a:ext cx="12192000" cy="129636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19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="" xmlns:a16="http://schemas.microsoft.com/office/drawing/2014/main" id="{BCFFD54A-A74E-4977-B506-B988BF59D61A}"/>
                </a:ext>
              </a:extLst>
            </p:cNvPr>
            <p:cNvGrpSpPr/>
            <p:nvPr/>
          </p:nvGrpSpPr>
          <p:grpSpPr>
            <a:xfrm>
              <a:off x="0" y="-1"/>
              <a:ext cx="12192000" cy="1296366"/>
              <a:chOff x="0" y="-1"/>
              <a:chExt cx="12192000" cy="1296366"/>
            </a:xfrm>
          </p:grpSpPr>
          <p:grpSp>
            <p:nvGrpSpPr>
              <p:cNvPr id="61" name="组合 60">
                <a:extLst>
                  <a:ext uri="{FF2B5EF4-FFF2-40B4-BE49-F238E27FC236}">
                    <a16:creationId xmlns="" xmlns:a16="http://schemas.microsoft.com/office/drawing/2014/main" id="{208405BA-E6D0-44EE-AAF2-CC2166088D2F}"/>
                  </a:ext>
                </a:extLst>
              </p:cNvPr>
              <p:cNvGrpSpPr/>
              <p:nvPr/>
            </p:nvGrpSpPr>
            <p:grpSpPr>
              <a:xfrm>
                <a:off x="0" y="-1"/>
                <a:ext cx="12192000" cy="1296366"/>
                <a:chOff x="0" y="-1"/>
                <a:chExt cx="12192000" cy="1296366"/>
              </a:xfrm>
            </p:grpSpPr>
            <p:pic>
              <p:nvPicPr>
                <p:cNvPr id="63" name="图片 62" descr="建筑与房屋的城市空拍图&#10;&#10;描述已自动生成">
                  <a:extLst>
                    <a:ext uri="{FF2B5EF4-FFF2-40B4-BE49-F238E27FC236}">
                      <a16:creationId xmlns="" xmlns:a16="http://schemas.microsoft.com/office/drawing/2014/main" id="{E0A5547A-769F-4F6D-AA65-42CED05032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alphaModFix amt="9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2" t="75872" r="252" b="5320"/>
                <a:stretch/>
              </p:blipFill>
              <p:spPr>
                <a:xfrm>
                  <a:off x="0" y="0"/>
                  <a:ext cx="12192000" cy="1296365"/>
                </a:xfrm>
                <a:custGeom>
                  <a:avLst/>
                  <a:gdLst>
                    <a:gd name="connsiteX0" fmla="*/ 0 w 12192000"/>
                    <a:gd name="connsiteY0" fmla="*/ 0 h 1296365"/>
                    <a:gd name="connsiteX1" fmla="*/ 12192000 w 12192000"/>
                    <a:gd name="connsiteY1" fmla="*/ 0 h 1296365"/>
                    <a:gd name="connsiteX2" fmla="*/ 12192000 w 12192000"/>
                    <a:gd name="connsiteY2" fmla="*/ 1296365 h 1296365"/>
                    <a:gd name="connsiteX3" fmla="*/ 0 w 12192000"/>
                    <a:gd name="connsiteY3" fmla="*/ 1296365 h 129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192000" h="1296365">
                      <a:moveTo>
                        <a:pt x="0" y="0"/>
                      </a:moveTo>
                      <a:lnTo>
                        <a:pt x="12192000" y="0"/>
                      </a:lnTo>
                      <a:lnTo>
                        <a:pt x="12192000" y="1296365"/>
                      </a:lnTo>
                      <a:lnTo>
                        <a:pt x="0" y="1296365"/>
                      </a:lnTo>
                      <a:close/>
                    </a:path>
                  </a:pathLst>
                </a:custGeom>
              </p:spPr>
            </p:pic>
            <p:sp>
              <p:nvSpPr>
                <p:cNvPr id="64" name="矩形 63">
                  <a:extLst>
                    <a:ext uri="{FF2B5EF4-FFF2-40B4-BE49-F238E27FC236}">
                      <a16:creationId xmlns="" xmlns:a16="http://schemas.microsoft.com/office/drawing/2014/main" id="{198F617C-07A3-4366-AB95-2FE6F37F25DC}"/>
                    </a:ext>
                  </a:extLst>
                </p:cNvPr>
                <p:cNvSpPr/>
                <p:nvPr/>
              </p:nvSpPr>
              <p:spPr>
                <a:xfrm>
                  <a:off x="0" y="-1"/>
                  <a:ext cx="12192000" cy="1296365"/>
                </a:xfrm>
                <a:prstGeom prst="rect">
                  <a:avLst/>
                </a:prstGeom>
                <a:solidFill>
                  <a:srgbClr val="022A74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zh-CN" altLang="en-US" sz="1900" dirty="0">
                    <a:solidFill>
                      <a:srgbClr val="4385F5"/>
                    </a:solidFill>
                    <a:latin typeface="等线" panose="020F0502020204030204"/>
                    <a:ea typeface="等线" panose="02010600030101010101" pitchFamily="2" charset="-122"/>
                  </a:endParaRPr>
                </a:p>
              </p:txBody>
            </p:sp>
          </p:grpSp>
          <p:pic>
            <p:nvPicPr>
              <p:cNvPr id="62" name="图片 61">
                <a:extLst>
                  <a:ext uri="{FF2B5EF4-FFF2-40B4-BE49-F238E27FC236}">
                    <a16:creationId xmlns="" xmlns:a16="http://schemas.microsoft.com/office/drawing/2014/main" id="{97118C22-FF0F-491E-B83E-D8998587C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393" t="2846" r="34334" b="59718"/>
              <a:stretch>
                <a:fillRect/>
              </a:stretch>
            </p:blipFill>
            <p:spPr>
              <a:xfrm>
                <a:off x="0" y="-1"/>
                <a:ext cx="12192000" cy="1296364"/>
              </a:xfrm>
              <a:custGeom>
                <a:avLst/>
                <a:gdLst>
                  <a:gd name="connsiteX0" fmla="*/ 0 w 12192000"/>
                  <a:gd name="connsiteY0" fmla="*/ 0 h 1296364"/>
                  <a:gd name="connsiteX1" fmla="*/ 12192000 w 12192000"/>
                  <a:gd name="connsiteY1" fmla="*/ 0 h 1296364"/>
                  <a:gd name="connsiteX2" fmla="*/ 12192000 w 12192000"/>
                  <a:gd name="connsiteY2" fmla="*/ 1296364 h 1296364"/>
                  <a:gd name="connsiteX3" fmla="*/ 0 w 12192000"/>
                  <a:gd name="connsiteY3" fmla="*/ 1296364 h 129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1296364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1296364"/>
                    </a:lnTo>
                    <a:lnTo>
                      <a:pt x="0" y="1296364"/>
                    </a:lnTo>
                    <a:close/>
                  </a:path>
                </a:pathLst>
              </a:custGeom>
            </p:spPr>
          </p:pic>
        </p:grpSp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4BBC7382-C272-4107-B921-A8A35137EC77}"/>
                </a:ext>
              </a:extLst>
            </p:cNvPr>
            <p:cNvGrpSpPr/>
            <p:nvPr/>
          </p:nvGrpSpPr>
          <p:grpSpPr>
            <a:xfrm>
              <a:off x="3447839" y="407561"/>
              <a:ext cx="5224329" cy="707723"/>
              <a:chOff x="3447839" y="570121"/>
              <a:chExt cx="5224329" cy="707723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="" xmlns:a16="http://schemas.microsoft.com/office/drawing/2014/main" id="{B1ADDDD2-D572-4FA9-A7C8-9955A498A5A8}"/>
                  </a:ext>
                </a:extLst>
              </p:cNvPr>
              <p:cNvSpPr txBox="1"/>
              <p:nvPr/>
            </p:nvSpPr>
            <p:spPr>
              <a:xfrm>
                <a:off x="4511269" y="570121"/>
                <a:ext cx="3169466" cy="707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Plan of Talk</a:t>
                </a:r>
              </a:p>
            </p:txBody>
          </p:sp>
          <p:cxnSp>
            <p:nvCxnSpPr>
              <p:cNvPr id="59" name="直接连接符 58">
                <a:extLst>
                  <a:ext uri="{FF2B5EF4-FFF2-40B4-BE49-F238E27FC236}">
                    <a16:creationId xmlns="" xmlns:a16="http://schemas.microsoft.com/office/drawing/2014/main" id="{E11111B8-5A11-41FC-9E30-7EBEF0CF94F5}"/>
                  </a:ext>
                </a:extLst>
              </p:cNvPr>
              <p:cNvCxnSpPr/>
              <p:nvPr/>
            </p:nvCxnSpPr>
            <p:spPr>
              <a:xfrm>
                <a:off x="8039708" y="922020"/>
                <a:ext cx="632460" cy="0"/>
              </a:xfrm>
              <a:prstGeom prst="lin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100000">
                      <a:sysClr val="window" lastClr="FFFFFF"/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</p:cxnSp>
          <p:cxnSp>
            <p:nvCxnSpPr>
              <p:cNvPr id="60" name="直接连接符 59">
                <a:extLst>
                  <a:ext uri="{FF2B5EF4-FFF2-40B4-BE49-F238E27FC236}">
                    <a16:creationId xmlns="" xmlns:a16="http://schemas.microsoft.com/office/drawing/2014/main" id="{5AE04AF2-4730-4E6C-9F04-E05B333D85D8}"/>
                  </a:ext>
                </a:extLst>
              </p:cNvPr>
              <p:cNvCxnSpPr/>
              <p:nvPr/>
            </p:nvCxnSpPr>
            <p:spPr>
              <a:xfrm>
                <a:off x="3447839" y="922020"/>
                <a:ext cx="632460" cy="0"/>
              </a:xfrm>
              <a:prstGeom prst="lin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prstDash val="solid"/>
                <a:miter lim="800000"/>
              </a:ln>
              <a:effectLst/>
            </p:spPr>
          </p:cxnSp>
        </p:grpSp>
      </p:grp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624979" y="1269554"/>
            <a:ext cx="10873208" cy="5338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58" tIns="45729" rIns="91458" bIns="45729"/>
          <a:lstStyle/>
          <a:p>
            <a:pPr marL="609722" indent="-609722">
              <a:spcBef>
                <a:spcPct val="10000"/>
              </a:spcBef>
              <a:buFontTx/>
              <a:buAutoNum type="alphaLcParenR"/>
              <a:defRPr/>
            </a:pPr>
            <a:endParaRPr kumimoji="1" lang="en-US" altLang="zh-CN" sz="16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黑体" pitchFamily="49" charset="-122"/>
            </a:endParaRPr>
          </a:p>
          <a:p>
            <a:pPr marL="514453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International </a:t>
            </a:r>
            <a:r>
              <a:rPr kumimoji="1" lang="en-US" altLang="zh-CN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Collaborations, only way for the construction of CYCIAE-100 for us </a:t>
            </a:r>
            <a:endParaRPr kumimoji="1" lang="en-US" altLang="zh-CN" sz="2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黑体" pitchFamily="49" charset="-122"/>
            </a:endParaRPr>
          </a:p>
          <a:p>
            <a:pPr marL="972194" lvl="1" indent="-468094">
              <a:spcBef>
                <a:spcPct val="10000"/>
              </a:spcBef>
              <a:buFont typeface="+mj-lt"/>
              <a:buAutoNum type="alphaLcParenR"/>
              <a:defRPr/>
            </a:pP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2000-2002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, Brewing and launching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the International Collaborations 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for the construction of CYCIAE-100 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lphaLcParenR"/>
              <a:defRPr/>
            </a:pP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2004, on APAC and ICCA, the basic design started and presented</a:t>
            </a:r>
            <a:endParaRPr kumimoji="1" lang="en-US" altLang="zh-CN" b="1" dirty="0">
              <a:solidFill>
                <a:srgbClr val="800000"/>
              </a:solidFill>
              <a:ea typeface="黑体" pitchFamily="49" charset="-122"/>
            </a:endParaRPr>
          </a:p>
          <a:p>
            <a:pPr marL="514453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Since then, we have the world, the dream team of cyclotron construction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Collaboration between TRIUMF and CIAE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PSI, LNS , GANIL, RIKEN, </a:t>
            </a:r>
            <a:r>
              <a:rPr kumimoji="1" lang="en-US" altLang="zh-CN" b="1" dirty="0" err="1">
                <a:solidFill>
                  <a:srgbClr val="000066"/>
                </a:solidFill>
                <a:ea typeface="黑体" pitchFamily="49" charset="-122"/>
              </a:rPr>
              <a:t>iThemba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 and the international cyclotron community</a:t>
            </a:r>
          </a:p>
          <a:p>
            <a:pPr marL="514453" lvl="1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CYCIAE-100 has been built, but the dream has no end. </a:t>
            </a:r>
          </a:p>
          <a:p>
            <a:pPr marL="504100" lvl="1">
              <a:spcBef>
                <a:spcPct val="10000"/>
              </a:spcBef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CIAE are growing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with 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international cyclotron community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together </a:t>
            </a:r>
            <a:endParaRPr kumimoji="1" lang="en-US" altLang="zh-CN" b="1" dirty="0">
              <a:solidFill>
                <a:srgbClr val="000066"/>
              </a:solidFill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215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91186"/>
            <a:ext cx="3828137" cy="4930896"/>
            <a:chOff x="3996505" y="1893918"/>
            <a:chExt cx="3827140" cy="4929754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3827140" cy="4929754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3827140" cy="730534"/>
              <a:chOff x="3996505" y="1893918"/>
              <a:chExt cx="3827140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3827140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1930002"/>
                <a:ext cx="3827139" cy="646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On APAC-2001,</a:t>
                </a:r>
                <a:b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</a:b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Media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Center Hotel in Beijing</a:t>
                </a:r>
                <a:endParaRPr lang="zh-CN" altLang="en-US" sz="1800" b="1" dirty="0">
                  <a:solidFill>
                    <a:srgbClr val="FFFF66"/>
                  </a:solidFill>
                  <a:latin typeface="微软雅黑" pitchFamily="34" charset="-122"/>
                  <a:ea typeface="微软雅黑" pitchFamily="34" charset="-122"/>
                  <a:sym typeface="+mn-lt"/>
                </a:endParaRP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97190"/>
            <a:ext cx="3611276" cy="492489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153999"/>
            <a:ext cx="32992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Back 20 years ago, at the Media Center Hotel in Beijing, I first met Gerardo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on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APAC-2001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conference. </a:t>
            </a:r>
          </a:p>
          <a:p>
            <a:pPr defTabSz="457291"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Feel like old friends at the first meeting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8709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24459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International Collaborations, only way for the construction of CYCIAE-100 for us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429794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3467537"/>
            <a:ext cx="3333135" cy="2554545"/>
            <a:chOff x="408957" y="3467537"/>
            <a:chExt cx="3333135" cy="2554545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One year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before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then, I asked Professor Chen </a:t>
              </a:r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Jia'er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director of NSFC, to express to Gerardo the idea of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collaboration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between the two institutes, before he went to visit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TRIUMF</a:t>
              </a:r>
              <a:endParaRPr lang="zh-CN" altLang="en-US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Where we started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2608479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143">
            <a:extLst>
              <a:ext uri="{FF2B5EF4-FFF2-40B4-BE49-F238E27FC236}">
                <a16:creationId xmlns="" xmlns:a16="http://schemas.microsoft.com/office/drawing/2014/main" id="{2C03E50F-A119-41F1-A774-0A71F82D985C}"/>
              </a:ext>
            </a:extLst>
          </p:cNvPr>
          <p:cNvSpPr txBox="1"/>
          <p:nvPr/>
        </p:nvSpPr>
        <p:spPr>
          <a:xfrm>
            <a:off x="12921349" y="2627241"/>
            <a:ext cx="2977713" cy="30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kern="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攻克</a:t>
            </a:r>
            <a:r>
              <a:rPr lang="zh-CN" altLang="en-US" sz="1400" b="1" kern="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了、</a:t>
            </a:r>
            <a:r>
              <a:rPr lang="zh-CN" altLang="en-US" sz="1400" b="1" kern="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吸收高阶谐波等技术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887489" y="1091187"/>
            <a:ext cx="3828137" cy="4930895"/>
            <a:chOff x="7887489" y="1091187"/>
            <a:chExt cx="3828137" cy="4930895"/>
          </a:xfrm>
        </p:grpSpPr>
        <p:grpSp>
          <p:nvGrpSpPr>
            <p:cNvPr id="177" name="组合 176">
              <a:extLst>
                <a:ext uri="{FF2B5EF4-FFF2-40B4-BE49-F238E27FC236}">
                  <a16:creationId xmlns="" xmlns:a16="http://schemas.microsoft.com/office/drawing/2014/main" id="{9EC63684-71B1-46B9-94D9-D39C72EA005F}"/>
                </a:ext>
              </a:extLst>
            </p:cNvPr>
            <p:cNvGrpSpPr/>
            <p:nvPr/>
          </p:nvGrpSpPr>
          <p:grpSpPr>
            <a:xfrm>
              <a:off x="7887489" y="1091187"/>
              <a:ext cx="3828137" cy="4930895"/>
              <a:chOff x="7885435" y="1893918"/>
              <a:chExt cx="3827140" cy="4929751"/>
            </a:xfrm>
          </p:grpSpPr>
          <p:sp>
            <p:nvSpPr>
              <p:cNvPr id="195" name="矩形 194">
                <a:extLst>
                  <a:ext uri="{FF2B5EF4-FFF2-40B4-BE49-F238E27FC236}">
                    <a16:creationId xmlns="" xmlns:a16="http://schemas.microsoft.com/office/drawing/2014/main" id="{1108CE5E-36B5-42B4-BEF4-B999F31025D9}"/>
                  </a:ext>
                </a:extLst>
              </p:cNvPr>
              <p:cNvSpPr/>
              <p:nvPr/>
            </p:nvSpPr>
            <p:spPr>
              <a:xfrm>
                <a:off x="7885435" y="1893918"/>
                <a:ext cx="3827140" cy="4929751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6" name="任意多边形: 形状 133">
                <a:extLst>
                  <a:ext uri="{FF2B5EF4-FFF2-40B4-BE49-F238E27FC236}">
                    <a16:creationId xmlns="" xmlns:a16="http://schemas.microsoft.com/office/drawing/2014/main" id="{2AA443E3-5978-4732-BE5B-64F8D38EFC01}"/>
                  </a:ext>
                </a:extLst>
              </p:cNvPr>
              <p:cNvSpPr/>
              <p:nvPr/>
            </p:nvSpPr>
            <p:spPr>
              <a:xfrm>
                <a:off x="7885435" y="1893918"/>
                <a:ext cx="3827140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197" name="文本框 134">
                <a:extLst>
                  <a:ext uri="{FF2B5EF4-FFF2-40B4-BE49-F238E27FC236}">
                    <a16:creationId xmlns="" xmlns:a16="http://schemas.microsoft.com/office/drawing/2014/main" id="{101B3728-DCFC-4CC6-95BA-8A6C92BE1F9F}"/>
                  </a:ext>
                </a:extLst>
              </p:cNvPr>
              <p:cNvSpPr txBox="1"/>
              <p:nvPr/>
            </p:nvSpPr>
            <p:spPr>
              <a:xfrm>
                <a:off x="7885435" y="2058912"/>
                <a:ext cx="3827139" cy="369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</a:rPr>
                  <a:t>At CIAE 2001 09</a:t>
                </a:r>
              </a:p>
            </p:txBody>
          </p:sp>
        </p:grpSp>
        <p:pic>
          <p:nvPicPr>
            <p:cNvPr id="74" name="Picture 2" descr="D:\一堆一器六十周年\照片 - 张\4 TRIUMF\Dutto_CIAE_11.G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2" t="14678" r="-96" b="-243"/>
            <a:stretch/>
          </p:blipFill>
          <p:spPr bwMode="auto">
            <a:xfrm>
              <a:off x="7974011" y="1876440"/>
              <a:ext cx="3672000" cy="2418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9337947" y="4472345"/>
              <a:ext cx="2148066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</a:rPr>
                <a:t>During APAC-2001, I invited Gerardo to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</a:rPr>
                <a:t>visit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</a:rPr>
                <a:t>CIAE</a:t>
              </a:r>
              <a:endParaRPr lang="zh-CN" altLang="en-US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</a:endParaRPr>
            </a:p>
          </p:txBody>
        </p:sp>
      </p:grpSp>
      <p:pic>
        <p:nvPicPr>
          <p:cNvPr id="1026" name="Picture 2" descr="https://bkimg.cdn.bcebos.com/pic/37d3d539b6003af39ae15237342ac65c1038b60a?x-bce-process=image/watermark,image_d2F0ZXIvYmFpa2U5Mg==,g_7,xp_5,yp_5/format,f_au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63" y="1876440"/>
            <a:ext cx="3660277" cy="241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accelconf.web.cern.ch/a01/HTML/PHOTOS/0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63" y="3872116"/>
            <a:ext cx="2736304" cy="2051393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ccelconf.web.cern.ch/a01/HTML/PHOTOS/07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" t="10345" r="1204" b="-6510"/>
          <a:stretch/>
        </p:blipFill>
        <p:spPr bwMode="auto">
          <a:xfrm>
            <a:off x="6497465" y="3871161"/>
            <a:ext cx="2624458" cy="2053923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081363" y="5603394"/>
            <a:ext cx="5040560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585419" y="5589944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 smtClean="0">
                <a:ln w="3175">
                  <a:noFill/>
                </a:ln>
                <a:solidFill>
                  <a:schemeClr val="bg1"/>
                </a:solidFill>
                <a:ea typeface="微软雅黑" panose="020B0503020204020204" pitchFamily="34" charset="-122"/>
                <a:cs typeface="Times New Roman" pitchFamily="18" charset="0"/>
              </a:rPr>
              <a:t>Invited Presentation on APAC-2001</a:t>
            </a:r>
            <a:endParaRPr lang="zh-CN" altLang="en-US" sz="2000" b="1" kern="0" spc="50" dirty="0">
              <a:ln w="3175">
                <a:noFill/>
              </a:ln>
              <a:solidFill>
                <a:schemeClr val="bg1"/>
              </a:solidFill>
              <a:ea typeface="微软雅黑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1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91186"/>
            <a:ext cx="3828137" cy="4930896"/>
            <a:chOff x="3996505" y="1893918"/>
            <a:chExt cx="3827140" cy="4929754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3827140" cy="4929754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3827140" cy="730534"/>
              <a:chOff x="3996505" y="1893918"/>
              <a:chExt cx="3827140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3827140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3827139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At TRIUMF 2002 02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97190"/>
            <a:ext cx="3611276" cy="492489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15399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 February 2002, I visited TRIUMF to promote International Collaboration between TRIUMF and CIAE. 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Draft the </a:t>
            </a:r>
            <a:r>
              <a:rPr lang="en-US" altLang="zh-CN" sz="2000" b="1" kern="0" spc="50" dirty="0" err="1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MoU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on those trip, signed in June 2002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8709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24459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International Collaborations, only way for the construction of CYCIAE-100 for us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47098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3467537"/>
            <a:ext cx="3333135" cy="2308324"/>
            <a:chOff x="408957" y="3467537"/>
            <a:chExt cx="3333135" cy="2308324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The front, from left to right: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Tianjue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Zhang</a:t>
              </a:r>
              <a:r>
                <a:rPr lang="zh-CN" altLang="en-US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，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R.Laxdal</a:t>
              </a:r>
              <a:r>
                <a:rPr lang="zh-CN" altLang="en-US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，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L.Root</a:t>
              </a:r>
              <a:r>
                <a:rPr lang="zh-CN" altLang="en-US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，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R.Baartman</a:t>
              </a:r>
              <a:endParaRPr lang="en-US" altLang="zh-CN" sz="18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The back, from left to right: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Y.Bylinsky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D.Yuan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K.Jayamanna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I.Sekachev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P.Bricault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G.Stinson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R.Poirier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P.Schmor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G.Dutto</a:t>
              </a:r>
              <a:endParaRPr lang="zh-CN" altLang="en-US" sz="18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In the year 2002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2608479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143">
            <a:extLst>
              <a:ext uri="{FF2B5EF4-FFF2-40B4-BE49-F238E27FC236}">
                <a16:creationId xmlns="" xmlns:a16="http://schemas.microsoft.com/office/drawing/2014/main" id="{2C03E50F-A119-41F1-A774-0A71F82D985C}"/>
              </a:ext>
            </a:extLst>
          </p:cNvPr>
          <p:cNvSpPr txBox="1"/>
          <p:nvPr/>
        </p:nvSpPr>
        <p:spPr>
          <a:xfrm>
            <a:off x="12921349" y="2627241"/>
            <a:ext cx="2977713" cy="30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kern="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攻克</a:t>
            </a:r>
            <a:r>
              <a:rPr lang="zh-CN" altLang="en-US" sz="1400" b="1" kern="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了、</a:t>
            </a:r>
            <a:r>
              <a:rPr lang="zh-CN" altLang="en-US" sz="1400" b="1" kern="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吸收高阶谐波等技术</a:t>
            </a:r>
          </a:p>
        </p:txBody>
      </p:sp>
      <p:grpSp>
        <p:nvGrpSpPr>
          <p:cNvPr id="177" name="组合 176">
            <a:extLst>
              <a:ext uri="{FF2B5EF4-FFF2-40B4-BE49-F238E27FC236}">
                <a16:creationId xmlns="" xmlns:a16="http://schemas.microsoft.com/office/drawing/2014/main" id="{9EC63684-71B1-46B9-94D9-D39C72EA005F}"/>
              </a:ext>
            </a:extLst>
          </p:cNvPr>
          <p:cNvGrpSpPr/>
          <p:nvPr/>
        </p:nvGrpSpPr>
        <p:grpSpPr>
          <a:xfrm>
            <a:off x="7887489" y="1091187"/>
            <a:ext cx="3828137" cy="4930895"/>
            <a:chOff x="7885435" y="1893918"/>
            <a:chExt cx="3827140" cy="4929751"/>
          </a:xfrm>
        </p:grpSpPr>
        <p:sp>
          <p:nvSpPr>
            <p:cNvPr id="195" name="矩形 194">
              <a:extLst>
                <a:ext uri="{FF2B5EF4-FFF2-40B4-BE49-F238E27FC236}">
                  <a16:creationId xmlns="" xmlns:a16="http://schemas.microsoft.com/office/drawing/2014/main" id="{1108CE5E-36B5-42B4-BEF4-B999F31025D9}"/>
                </a:ext>
              </a:extLst>
            </p:cNvPr>
            <p:cNvSpPr/>
            <p:nvPr/>
          </p:nvSpPr>
          <p:spPr>
            <a:xfrm>
              <a:off x="7885435" y="1893918"/>
              <a:ext cx="3827140" cy="492975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96" name="任意多边形: 形状 133">
              <a:extLst>
                <a:ext uri="{FF2B5EF4-FFF2-40B4-BE49-F238E27FC236}">
                  <a16:creationId xmlns="" xmlns:a16="http://schemas.microsoft.com/office/drawing/2014/main" id="{2AA443E3-5978-4732-BE5B-64F8D38EFC01}"/>
                </a:ext>
              </a:extLst>
            </p:cNvPr>
            <p:cNvSpPr/>
            <p:nvPr/>
          </p:nvSpPr>
          <p:spPr>
            <a:xfrm>
              <a:off x="7885435" y="1893918"/>
              <a:ext cx="3827140" cy="730534"/>
            </a:xfrm>
            <a:custGeom>
              <a:avLst/>
              <a:gdLst>
                <a:gd name="connsiteX0" fmla="*/ 0 w 3827140"/>
                <a:gd name="connsiteY0" fmla="*/ 0 h 730534"/>
                <a:gd name="connsiteX1" fmla="*/ 3827140 w 3827140"/>
                <a:gd name="connsiteY1" fmla="*/ 0 h 730534"/>
                <a:gd name="connsiteX2" fmla="*/ 3827140 w 3827140"/>
                <a:gd name="connsiteY2" fmla="*/ 678593 h 730534"/>
                <a:gd name="connsiteX3" fmla="*/ 1962999 w 3827140"/>
                <a:gd name="connsiteY3" fmla="*/ 678593 h 730534"/>
                <a:gd name="connsiteX4" fmla="*/ 1913570 w 3827140"/>
                <a:gd name="connsiteY4" fmla="*/ 730534 h 730534"/>
                <a:gd name="connsiteX5" fmla="*/ 1864142 w 3827140"/>
                <a:gd name="connsiteY5" fmla="*/ 678593 h 730534"/>
                <a:gd name="connsiteX6" fmla="*/ 0 w 3827140"/>
                <a:gd name="connsiteY6" fmla="*/ 678593 h 7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7140" h="730534">
                  <a:moveTo>
                    <a:pt x="0" y="0"/>
                  </a:moveTo>
                  <a:lnTo>
                    <a:pt x="3827140" y="0"/>
                  </a:lnTo>
                  <a:lnTo>
                    <a:pt x="3827140" y="678593"/>
                  </a:lnTo>
                  <a:lnTo>
                    <a:pt x="1962999" y="678593"/>
                  </a:lnTo>
                  <a:lnTo>
                    <a:pt x="1913570" y="730534"/>
                  </a:lnTo>
                  <a:lnTo>
                    <a:pt x="1864142" y="678593"/>
                  </a:lnTo>
                  <a:lnTo>
                    <a:pt x="0" y="678593"/>
                  </a:lnTo>
                  <a:close/>
                </a:path>
              </a:pathLst>
            </a:custGeom>
            <a:solidFill>
              <a:srgbClr val="0070C0"/>
            </a:solidFill>
            <a:ln w="6350" cap="flat" cmpd="sng" algn="ctr">
              <a:gradFill>
                <a:gsLst>
                  <a:gs pos="0">
                    <a:srgbClr val="005CFA">
                      <a:alpha val="0"/>
                    </a:srgbClr>
                  </a:gs>
                  <a:gs pos="100000">
                    <a:srgbClr val="005CFA">
                      <a:alpha val="4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91"/>
              <a:endParaRPr lang="zh-CN" altLang="en-US" kern="0">
                <a:solidFill>
                  <a:prstClr val="white"/>
                </a:solidFill>
                <a:latin typeface="Arial" panose="020F0502020204030204"/>
                <a:ea typeface="微软雅黑"/>
                <a:cs typeface="+mn-ea"/>
              </a:endParaRPr>
            </a:p>
          </p:txBody>
        </p:sp>
        <p:sp>
          <p:nvSpPr>
            <p:cNvPr id="197" name="文本框 134">
              <a:extLst>
                <a:ext uri="{FF2B5EF4-FFF2-40B4-BE49-F238E27FC236}">
                  <a16:creationId xmlns="" xmlns:a16="http://schemas.microsoft.com/office/drawing/2014/main" id="{101B3728-DCFC-4CC6-95BA-8A6C92BE1F9F}"/>
                </a:ext>
              </a:extLst>
            </p:cNvPr>
            <p:cNvSpPr txBox="1"/>
            <p:nvPr/>
          </p:nvSpPr>
          <p:spPr>
            <a:xfrm>
              <a:off x="7885435" y="2058912"/>
              <a:ext cx="3827139" cy="369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 dirty="0" smtClean="0">
                  <a:solidFill>
                    <a:srgbClr val="FFFF66"/>
                  </a:solidFill>
                  <a:latin typeface="微软雅黑" pitchFamily="34" charset="-122"/>
                  <a:ea typeface="微软雅黑" pitchFamily="34" charset="-122"/>
                </a:rPr>
                <a:t>Dr. WP Liu’s visit in May</a:t>
              </a:r>
              <a:endParaRPr lang="en-US" altLang="zh-CN" sz="1800" b="1" dirty="0">
                <a:solidFill>
                  <a:srgbClr val="FFFF6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2290275" y="463382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32" name="Picture 2" descr="D:\一堆一器六十周年\照片 - 张\2\2002年访问TRIUMF促进国际合作 200202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298" b="7198"/>
          <a:stretch/>
        </p:blipFill>
        <p:spPr bwMode="auto">
          <a:xfrm>
            <a:off x="4081363" y="1885472"/>
            <a:ext cx="367240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D:\Gerardo 202002\柳 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583" y="3213770"/>
            <a:ext cx="3656346" cy="274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Gerardo 202002\柳 -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8" b="1815"/>
          <a:stretch/>
        </p:blipFill>
        <p:spPr bwMode="auto">
          <a:xfrm>
            <a:off x="7975583" y="1885471"/>
            <a:ext cx="366662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:\J\J\张天爵\照片\my_personal_photo\camera\2002_02Vancouver\Friend\Dsc00116p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637" y="3999354"/>
            <a:ext cx="2600960" cy="195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 rot="5400000">
            <a:off x="6192231" y="4599488"/>
            <a:ext cx="2148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kern="0" spc="50" dirty="0" smtClean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Spent the Chinese New Year in Vancouver</a:t>
            </a:r>
            <a:endParaRPr lang="zh-CN" altLang="en-US" sz="18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4446187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785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3828137" cy="5081044"/>
            <a:chOff x="3996505" y="1893918"/>
            <a:chExt cx="3827140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3827140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3827140" cy="730534"/>
              <a:chOff x="3996505" y="1893918"/>
              <a:chExt cx="3827140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3827140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3827139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On APAC 2004 03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 the year 2004, Gerardo and I attended APAC-2004. He introduced me to Bill Weng,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BNL, </a:t>
            </a:r>
            <a:r>
              <a:rPr lang="en-US" altLang="zh-CN" sz="2000" b="1" kern="0" spc="50" dirty="0" err="1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Chiarman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of... </a:t>
            </a:r>
            <a:endParaRPr lang="en-US" altLang="zh-CN" sz="2000" b="1" kern="0" spc="50" dirty="0">
              <a:ln w="3175">
                <a:noFill/>
              </a:ln>
              <a:solidFill>
                <a:srgbClr val="0B57D3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and introduce my paper about CYCIAE-100 design to Rubbia Group in Italy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International Collaborations, only way for the construction of CYCIAE-100 for us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3497734"/>
            <a:ext cx="3333135" cy="2662267"/>
            <a:chOff x="408957" y="3467537"/>
            <a:chExt cx="3333135" cy="2662267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2662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At the ICCA-2004, we invited </a:t>
              </a:r>
              <a:r>
                <a:rPr lang="en-US" altLang="zh-CN" sz="18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about 30 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experts from cyclotron community to review the technical design of </a:t>
              </a:r>
              <a:r>
                <a:rPr lang="en-US" altLang="zh-CN" sz="18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CYCIAE-100         </a:t>
              </a:r>
              <a:r>
                <a:rPr lang="en-US" altLang="zh-CN" sz="18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(22+11)</a:t>
              </a:r>
            </a:p>
            <a:p>
              <a:pPr defTabSz="457291">
                <a:spcBef>
                  <a:spcPts val="600"/>
                </a:spcBef>
              </a:pP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18 </a:t>
              </a:r>
              <a:r>
                <a:rPr lang="en-US" altLang="zh-CN" sz="1800" b="1" kern="0" spc="50" dirty="0" smtClean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pages 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of finding, comments and </a:t>
              </a:r>
              <a:r>
                <a:rPr lang="en-US" altLang="zh-CN" sz="1800" b="1" kern="0" spc="50" dirty="0" smtClean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suggestions</a:t>
              </a:r>
            </a:p>
            <a:p>
              <a:pPr defTabSz="457291"/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Fully joined into </a:t>
              </a:r>
              <a:r>
                <a:rPr lang="en-US" altLang="zh-CN" sz="18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the cyclotron community.</a:t>
              </a:r>
              <a:endParaRPr lang="zh-CN" altLang="en-US" sz="18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In the year 2004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2530339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143">
            <a:extLst>
              <a:ext uri="{FF2B5EF4-FFF2-40B4-BE49-F238E27FC236}">
                <a16:creationId xmlns="" xmlns:a16="http://schemas.microsoft.com/office/drawing/2014/main" id="{2C03E50F-A119-41F1-A774-0A71F82D985C}"/>
              </a:ext>
            </a:extLst>
          </p:cNvPr>
          <p:cNvSpPr txBox="1"/>
          <p:nvPr/>
        </p:nvSpPr>
        <p:spPr>
          <a:xfrm>
            <a:off x="12921349" y="2549101"/>
            <a:ext cx="2977713" cy="30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kern="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攻克</a:t>
            </a:r>
            <a:r>
              <a:rPr lang="zh-CN" altLang="en-US" sz="1400" b="1" kern="1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了、</a:t>
            </a:r>
            <a:r>
              <a:rPr lang="zh-CN" altLang="en-US" sz="1400" b="1" kern="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19000"/>
                    </a:srgbClr>
                  </a:outerShdw>
                </a:effectLst>
                <a:cs typeface="+mn-ea"/>
                <a:sym typeface="+mn-lt"/>
              </a:rPr>
              <a:t>吸收高阶谐波等技术</a:t>
            </a:r>
          </a:p>
        </p:txBody>
      </p:sp>
      <p:grpSp>
        <p:nvGrpSpPr>
          <p:cNvPr id="177" name="组合 176">
            <a:extLst>
              <a:ext uri="{FF2B5EF4-FFF2-40B4-BE49-F238E27FC236}">
                <a16:creationId xmlns="" xmlns:a16="http://schemas.microsoft.com/office/drawing/2014/main" id="{9EC63684-71B1-46B9-94D9-D39C72EA005F}"/>
              </a:ext>
            </a:extLst>
          </p:cNvPr>
          <p:cNvGrpSpPr/>
          <p:nvPr/>
        </p:nvGrpSpPr>
        <p:grpSpPr>
          <a:xfrm>
            <a:off x="7887489" y="1013047"/>
            <a:ext cx="3970738" cy="5081043"/>
            <a:chOff x="7885435" y="1893918"/>
            <a:chExt cx="3969704" cy="5079864"/>
          </a:xfrm>
        </p:grpSpPr>
        <p:sp>
          <p:nvSpPr>
            <p:cNvPr id="195" name="矩形 194">
              <a:extLst>
                <a:ext uri="{FF2B5EF4-FFF2-40B4-BE49-F238E27FC236}">
                  <a16:creationId xmlns="" xmlns:a16="http://schemas.microsoft.com/office/drawing/2014/main" id="{1108CE5E-36B5-42B4-BEF4-B999F31025D9}"/>
                </a:ext>
              </a:extLst>
            </p:cNvPr>
            <p:cNvSpPr/>
            <p:nvPr/>
          </p:nvSpPr>
          <p:spPr>
            <a:xfrm>
              <a:off x="7885435" y="1893918"/>
              <a:ext cx="3969704" cy="5079864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96" name="任意多边形: 形状 133">
              <a:extLst>
                <a:ext uri="{FF2B5EF4-FFF2-40B4-BE49-F238E27FC236}">
                  <a16:creationId xmlns="" xmlns:a16="http://schemas.microsoft.com/office/drawing/2014/main" id="{2AA443E3-5978-4732-BE5B-64F8D38EFC01}"/>
                </a:ext>
              </a:extLst>
            </p:cNvPr>
            <p:cNvSpPr/>
            <p:nvPr/>
          </p:nvSpPr>
          <p:spPr>
            <a:xfrm>
              <a:off x="7885435" y="1893918"/>
              <a:ext cx="3969704" cy="730534"/>
            </a:xfrm>
            <a:custGeom>
              <a:avLst/>
              <a:gdLst>
                <a:gd name="connsiteX0" fmla="*/ 0 w 3827140"/>
                <a:gd name="connsiteY0" fmla="*/ 0 h 730534"/>
                <a:gd name="connsiteX1" fmla="*/ 3827140 w 3827140"/>
                <a:gd name="connsiteY1" fmla="*/ 0 h 730534"/>
                <a:gd name="connsiteX2" fmla="*/ 3827140 w 3827140"/>
                <a:gd name="connsiteY2" fmla="*/ 678593 h 730534"/>
                <a:gd name="connsiteX3" fmla="*/ 1962999 w 3827140"/>
                <a:gd name="connsiteY3" fmla="*/ 678593 h 730534"/>
                <a:gd name="connsiteX4" fmla="*/ 1913570 w 3827140"/>
                <a:gd name="connsiteY4" fmla="*/ 730534 h 730534"/>
                <a:gd name="connsiteX5" fmla="*/ 1864142 w 3827140"/>
                <a:gd name="connsiteY5" fmla="*/ 678593 h 730534"/>
                <a:gd name="connsiteX6" fmla="*/ 0 w 3827140"/>
                <a:gd name="connsiteY6" fmla="*/ 678593 h 7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7140" h="730534">
                  <a:moveTo>
                    <a:pt x="0" y="0"/>
                  </a:moveTo>
                  <a:lnTo>
                    <a:pt x="3827140" y="0"/>
                  </a:lnTo>
                  <a:lnTo>
                    <a:pt x="3827140" y="678593"/>
                  </a:lnTo>
                  <a:lnTo>
                    <a:pt x="1962999" y="678593"/>
                  </a:lnTo>
                  <a:lnTo>
                    <a:pt x="1913570" y="730534"/>
                  </a:lnTo>
                  <a:lnTo>
                    <a:pt x="1864142" y="678593"/>
                  </a:lnTo>
                  <a:lnTo>
                    <a:pt x="0" y="678593"/>
                  </a:lnTo>
                  <a:close/>
                </a:path>
              </a:pathLst>
            </a:custGeom>
            <a:solidFill>
              <a:srgbClr val="0070C0"/>
            </a:solidFill>
            <a:ln w="6350" cap="flat" cmpd="sng" algn="ctr">
              <a:gradFill>
                <a:gsLst>
                  <a:gs pos="0">
                    <a:srgbClr val="005CFA">
                      <a:alpha val="0"/>
                    </a:srgbClr>
                  </a:gs>
                  <a:gs pos="100000">
                    <a:srgbClr val="005CFA">
                      <a:alpha val="4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91"/>
              <a:endParaRPr lang="zh-CN" altLang="en-US" kern="0">
                <a:solidFill>
                  <a:prstClr val="white"/>
                </a:solidFill>
                <a:latin typeface="Arial" panose="020F0502020204030204"/>
                <a:ea typeface="微软雅黑"/>
                <a:cs typeface="+mn-ea"/>
              </a:endParaRPr>
            </a:p>
          </p:txBody>
        </p:sp>
        <p:sp>
          <p:nvSpPr>
            <p:cNvPr id="197" name="文本框 134">
              <a:extLst>
                <a:ext uri="{FF2B5EF4-FFF2-40B4-BE49-F238E27FC236}">
                  <a16:creationId xmlns="" xmlns:a16="http://schemas.microsoft.com/office/drawing/2014/main" id="{101B3728-DCFC-4CC6-95BA-8A6C92BE1F9F}"/>
                </a:ext>
              </a:extLst>
            </p:cNvPr>
            <p:cNvSpPr txBox="1"/>
            <p:nvPr/>
          </p:nvSpPr>
          <p:spPr>
            <a:xfrm>
              <a:off x="7885435" y="2058912"/>
              <a:ext cx="3969704" cy="369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 dirty="0" smtClean="0">
                  <a:solidFill>
                    <a:srgbClr val="FFFF66"/>
                  </a:solidFill>
                  <a:latin typeface="微软雅黑" pitchFamily="34" charset="-122"/>
                  <a:ea typeface="微软雅黑" pitchFamily="34" charset="-122"/>
                </a:rPr>
                <a:t>On ICCA-2004, Tokyo</a:t>
              </a:r>
              <a:endParaRPr lang="en-US" altLang="zh-CN" sz="1800" b="1" dirty="0">
                <a:solidFill>
                  <a:srgbClr val="FFFF6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5097633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8" name="Picture 2" descr="F:\J\J\张天爵\照片\Photo_colleague\2004_03_Apac韩国\Hotel Hyundai\DSC0398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9" b="8773"/>
          <a:stretch/>
        </p:blipFill>
        <p:spPr bwMode="auto">
          <a:xfrm>
            <a:off x="4101911" y="1767478"/>
            <a:ext cx="3646567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:\J\J\张天爵\照片\Photo_colleague\2004_03_Dutto_Beijing\DSC040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6" b="3993"/>
          <a:stretch/>
        </p:blipFill>
        <p:spPr bwMode="auto">
          <a:xfrm>
            <a:off x="4085794" y="4026406"/>
            <a:ext cx="3651639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078525" y="5693787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4085793" y="5704076"/>
            <a:ext cx="3624737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53" t="22547" r="16834" b="14587"/>
          <a:stretch/>
        </p:blipFill>
        <p:spPr bwMode="auto">
          <a:xfrm>
            <a:off x="7949246" y="1773610"/>
            <a:ext cx="3844225" cy="21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7949245" y="3639686"/>
            <a:ext cx="384422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7949247" y="3667304"/>
            <a:ext cx="3844224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Side Meeting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with violent typhoon 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7" name="图片 46" descr="MVC-589S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6" t="13739" r="6584" b="11468"/>
          <a:stretch/>
        </p:blipFill>
        <p:spPr bwMode="auto">
          <a:xfrm>
            <a:off x="7949245" y="4031999"/>
            <a:ext cx="3844226" cy="2006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7973245" y="5697348"/>
            <a:ext cx="382022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13"/>
          <p:cNvSpPr txBox="1">
            <a:spLocks noChangeArrowheads="1"/>
          </p:cNvSpPr>
          <p:nvPr/>
        </p:nvSpPr>
        <p:spPr bwMode="auto">
          <a:xfrm>
            <a:off x="7949245" y="5691011"/>
            <a:ext cx="3844224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CIAE, PSI, TRIUMF people at ICCA 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569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At CIAE,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2004 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04</a:t>
                </a:r>
                <a:endParaRPr lang="en-US" altLang="zh-CN" sz="1800" b="1" dirty="0">
                  <a:solidFill>
                    <a:srgbClr val="FFFF66"/>
                  </a:solidFill>
                  <a:latin typeface="微软雅黑" pitchFamily="34" charset="-122"/>
                  <a:ea typeface="微软雅黑" pitchFamily="34" charset="-122"/>
                  <a:sym typeface="+mn-lt"/>
                </a:endParaRP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Dr.Dutto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was stay at CIAE for one week after APAC-2004.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Assessment of </a:t>
            </a:r>
            <a:r>
              <a:rPr lang="en-US" altLang="zh-CN" sz="18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collaboration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activities between TRIUMF and CIAE following the MOU signed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June 2002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International Collaborations, only way for the construction of CYCIAE-100 for us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3497734"/>
            <a:ext cx="3333135" cy="2108269"/>
            <a:chOff x="408957" y="3467537"/>
            <a:chExt cx="3333135" cy="2108269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21082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18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Talk: 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The recent progress of TRIMUF 500 MeV cyclotron and ISAC program</a:t>
              </a:r>
              <a:endParaRPr lang="en-US" altLang="zh-CN" sz="1800" b="1" kern="0" spc="50" dirty="0" smtClean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>
                <a:spcBef>
                  <a:spcPts val="600"/>
                </a:spcBef>
              </a:pP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B57D3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Review the technical design of CYCIAE-100</a:t>
              </a:r>
              <a:endParaRPr lang="en-US" altLang="zh-CN" sz="18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Visiting the CRM </a:t>
              </a:r>
              <a:r>
                <a:rPr lang="en-US" altLang="zh-CN" sz="1800" b="1" kern="0" spc="50" dirty="0" err="1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teststand</a:t>
              </a:r>
              <a:r>
                <a:rPr lang="en-US" altLang="zh-CN" sz="18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and 30MeV Cyclotron</a:t>
              </a:r>
              <a:endParaRPr lang="zh-CN" altLang="en-US" sz="18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In the year 2004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5097633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0" name="Picture 2" descr="F:\J\J\张天爵\照片\Photo_colleague\2004_03_Dutto_Beijing\DSC040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1" b="3247"/>
          <a:stretch/>
        </p:blipFill>
        <p:spPr bwMode="auto">
          <a:xfrm>
            <a:off x="4068356" y="1764311"/>
            <a:ext cx="3757424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F:\J\J\张天爵\照片\Photo_colleague\2004_03_Dutto_Beijing\DSC0399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7" t="9871" r="5" b="11168"/>
          <a:stretch/>
        </p:blipFill>
        <p:spPr bwMode="auto">
          <a:xfrm>
            <a:off x="4071088" y="3888000"/>
            <a:ext cx="3754691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0996" r="29693" b="8663"/>
          <a:stretch/>
        </p:blipFill>
        <p:spPr bwMode="auto">
          <a:xfrm>
            <a:off x="7926675" y="1794158"/>
            <a:ext cx="3897550" cy="3714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/>
        </p:nvSpPr>
        <p:spPr>
          <a:xfrm>
            <a:off x="7926675" y="4739739"/>
            <a:ext cx="3897550" cy="1323439"/>
          </a:xfrm>
          <a:prstGeom prst="rect">
            <a:avLst/>
          </a:prstGeom>
          <a:solidFill>
            <a:srgbClr val="FFFF00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Assessment of collaboration activities between TRIUMF and CIAE following the MOU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signed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in June 2002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组合 150">
            <a:extLst>
              <a:ext uri="{FF2B5EF4-FFF2-40B4-BE49-F238E27FC236}">
                <a16:creationId xmlns="" xmlns:a16="http://schemas.microsoft.com/office/drawing/2014/main" id="{D160C10C-3F50-491E-9BBC-8BD69A3BB1E7}"/>
              </a:ext>
            </a:extLst>
          </p:cNvPr>
          <p:cNvGrpSpPr/>
          <p:nvPr/>
        </p:nvGrpSpPr>
        <p:grpSpPr>
          <a:xfrm>
            <a:off x="1" y="535131"/>
            <a:ext cx="12195175" cy="6324456"/>
            <a:chOff x="0" y="535007"/>
            <a:chExt cx="12192000" cy="6322992"/>
          </a:xfrm>
        </p:grpSpPr>
        <p:grpSp>
          <p:nvGrpSpPr>
            <p:cNvPr id="150" name="组合 149">
              <a:extLst>
                <a:ext uri="{FF2B5EF4-FFF2-40B4-BE49-F238E27FC236}">
                  <a16:creationId xmlns="" xmlns:a16="http://schemas.microsoft.com/office/drawing/2014/main" id="{56534FC8-A8B3-45E6-B919-40C34F93C720}"/>
                </a:ext>
              </a:extLst>
            </p:cNvPr>
            <p:cNvGrpSpPr/>
            <p:nvPr/>
          </p:nvGrpSpPr>
          <p:grpSpPr>
            <a:xfrm>
              <a:off x="0" y="535007"/>
              <a:ext cx="12192000" cy="6322992"/>
              <a:chOff x="0" y="535007"/>
              <a:chExt cx="12192000" cy="6322992"/>
            </a:xfrm>
          </p:grpSpPr>
          <p:pic>
            <p:nvPicPr>
              <p:cNvPr id="149" name="图片 148" descr="建筑的高楼&#10;&#10;描述已自动生成">
                <a:extLst>
                  <a:ext uri="{FF2B5EF4-FFF2-40B4-BE49-F238E27FC236}">
                    <a16:creationId xmlns="" xmlns:a16="http://schemas.microsoft.com/office/drawing/2014/main" id="{475DCFBC-A58B-4D5B-86AE-A488CB6CC4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3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777" r="56750"/>
              <a:stretch/>
            </p:blipFill>
            <p:spPr>
              <a:xfrm>
                <a:off x="0" y="601980"/>
                <a:ext cx="5273040" cy="6256019"/>
              </a:xfrm>
              <a:prstGeom prst="rect">
                <a:avLst/>
              </a:prstGeom>
            </p:spPr>
          </p:pic>
          <p:pic>
            <p:nvPicPr>
              <p:cNvPr id="143" name="图片 142">
                <a:extLst>
                  <a:ext uri="{FF2B5EF4-FFF2-40B4-BE49-F238E27FC236}">
                    <a16:creationId xmlns="" xmlns:a16="http://schemas.microsoft.com/office/drawing/2014/main" id="{6A2808B7-7816-478C-80DD-A38AE1A2EB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73000"/>
              </a:blip>
              <a:srcRect r="19840"/>
              <a:stretch>
                <a:fillRect/>
              </a:stretch>
            </p:blipFill>
            <p:spPr>
              <a:xfrm>
                <a:off x="4680730" y="535007"/>
                <a:ext cx="7511270" cy="6322100"/>
              </a:xfrm>
              <a:custGeom>
                <a:avLst/>
                <a:gdLst>
                  <a:gd name="connsiteX0" fmla="*/ 0 w 7511270"/>
                  <a:gd name="connsiteY0" fmla="*/ 0 h 6322100"/>
                  <a:gd name="connsiteX1" fmla="*/ 7511270 w 7511270"/>
                  <a:gd name="connsiteY1" fmla="*/ 0 h 6322100"/>
                  <a:gd name="connsiteX2" fmla="*/ 7511270 w 7511270"/>
                  <a:gd name="connsiteY2" fmla="*/ 6322100 h 6322100"/>
                  <a:gd name="connsiteX3" fmla="*/ 0 w 7511270"/>
                  <a:gd name="connsiteY3" fmla="*/ 6322100 h 632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11270" h="6322100">
                    <a:moveTo>
                      <a:pt x="0" y="0"/>
                    </a:moveTo>
                    <a:lnTo>
                      <a:pt x="7511270" y="0"/>
                    </a:lnTo>
                    <a:lnTo>
                      <a:pt x="7511270" y="6322100"/>
                    </a:lnTo>
                    <a:lnTo>
                      <a:pt x="0" y="6322100"/>
                    </a:lnTo>
                    <a:close/>
                  </a:path>
                </a:pathLst>
              </a:custGeom>
            </p:spPr>
          </p:pic>
        </p:grpSp>
        <p:sp>
          <p:nvSpPr>
            <p:cNvPr id="144" name="矩形 143">
              <a:extLst>
                <a:ext uri="{FF2B5EF4-FFF2-40B4-BE49-F238E27FC236}">
                  <a16:creationId xmlns="" xmlns:a16="http://schemas.microsoft.com/office/drawing/2014/main" id="{DDB1C5CC-7E66-49BB-9BC7-941183060506}"/>
                </a:ext>
              </a:extLst>
            </p:cNvPr>
            <p:cNvSpPr/>
            <p:nvPr/>
          </p:nvSpPr>
          <p:spPr>
            <a:xfrm>
              <a:off x="0" y="535007"/>
              <a:ext cx="12192000" cy="6322100"/>
            </a:xfrm>
            <a:prstGeom prst="rect">
              <a:avLst/>
            </a:prstGeom>
            <a:gradFill>
              <a:gsLst>
                <a:gs pos="63000">
                  <a:srgbClr val="FFFFFF"/>
                </a:gs>
                <a:gs pos="39000">
                  <a:srgbClr val="FFFFFF"/>
                </a:gs>
                <a:gs pos="0">
                  <a:schemeClr val="bg1">
                    <a:alpha val="51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19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86CCA398-AC0C-4DE6-92F9-9894258159D5}"/>
              </a:ext>
            </a:extLst>
          </p:cNvPr>
          <p:cNvGrpSpPr/>
          <p:nvPr/>
        </p:nvGrpSpPr>
        <p:grpSpPr>
          <a:xfrm>
            <a:off x="1" y="1"/>
            <a:ext cx="12195175" cy="1342397"/>
            <a:chOff x="0" y="-1"/>
            <a:chExt cx="12192000" cy="1342086"/>
          </a:xfrm>
        </p:grpSpPr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2EA43075-D55A-4D0D-A96A-3218010B9DE8}"/>
                </a:ext>
              </a:extLst>
            </p:cNvPr>
            <p:cNvSpPr/>
            <p:nvPr/>
          </p:nvSpPr>
          <p:spPr>
            <a:xfrm>
              <a:off x="0" y="45719"/>
              <a:ext cx="12192000" cy="129636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19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="" xmlns:a16="http://schemas.microsoft.com/office/drawing/2014/main" id="{BCFFD54A-A74E-4977-B506-B988BF59D61A}"/>
                </a:ext>
              </a:extLst>
            </p:cNvPr>
            <p:cNvGrpSpPr/>
            <p:nvPr/>
          </p:nvGrpSpPr>
          <p:grpSpPr>
            <a:xfrm>
              <a:off x="0" y="-1"/>
              <a:ext cx="12192000" cy="1296366"/>
              <a:chOff x="0" y="-1"/>
              <a:chExt cx="12192000" cy="1296366"/>
            </a:xfrm>
          </p:grpSpPr>
          <p:grpSp>
            <p:nvGrpSpPr>
              <p:cNvPr id="61" name="组合 60">
                <a:extLst>
                  <a:ext uri="{FF2B5EF4-FFF2-40B4-BE49-F238E27FC236}">
                    <a16:creationId xmlns="" xmlns:a16="http://schemas.microsoft.com/office/drawing/2014/main" id="{208405BA-E6D0-44EE-AAF2-CC2166088D2F}"/>
                  </a:ext>
                </a:extLst>
              </p:cNvPr>
              <p:cNvGrpSpPr/>
              <p:nvPr/>
            </p:nvGrpSpPr>
            <p:grpSpPr>
              <a:xfrm>
                <a:off x="0" y="-1"/>
                <a:ext cx="12192000" cy="1296366"/>
                <a:chOff x="0" y="-1"/>
                <a:chExt cx="12192000" cy="1296366"/>
              </a:xfrm>
            </p:grpSpPr>
            <p:pic>
              <p:nvPicPr>
                <p:cNvPr id="63" name="图片 62" descr="建筑与房屋的城市空拍图&#10;&#10;描述已自动生成">
                  <a:extLst>
                    <a:ext uri="{FF2B5EF4-FFF2-40B4-BE49-F238E27FC236}">
                      <a16:creationId xmlns="" xmlns:a16="http://schemas.microsoft.com/office/drawing/2014/main" id="{E0A5547A-769F-4F6D-AA65-42CED05032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alphaModFix amt="9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2" t="75872" r="252" b="5320"/>
                <a:stretch/>
              </p:blipFill>
              <p:spPr>
                <a:xfrm>
                  <a:off x="0" y="0"/>
                  <a:ext cx="12192000" cy="1296365"/>
                </a:xfrm>
                <a:custGeom>
                  <a:avLst/>
                  <a:gdLst>
                    <a:gd name="connsiteX0" fmla="*/ 0 w 12192000"/>
                    <a:gd name="connsiteY0" fmla="*/ 0 h 1296365"/>
                    <a:gd name="connsiteX1" fmla="*/ 12192000 w 12192000"/>
                    <a:gd name="connsiteY1" fmla="*/ 0 h 1296365"/>
                    <a:gd name="connsiteX2" fmla="*/ 12192000 w 12192000"/>
                    <a:gd name="connsiteY2" fmla="*/ 1296365 h 1296365"/>
                    <a:gd name="connsiteX3" fmla="*/ 0 w 12192000"/>
                    <a:gd name="connsiteY3" fmla="*/ 1296365 h 129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192000" h="1296365">
                      <a:moveTo>
                        <a:pt x="0" y="0"/>
                      </a:moveTo>
                      <a:lnTo>
                        <a:pt x="12192000" y="0"/>
                      </a:lnTo>
                      <a:lnTo>
                        <a:pt x="12192000" y="1296365"/>
                      </a:lnTo>
                      <a:lnTo>
                        <a:pt x="0" y="1296365"/>
                      </a:lnTo>
                      <a:close/>
                    </a:path>
                  </a:pathLst>
                </a:custGeom>
              </p:spPr>
            </p:pic>
            <p:sp>
              <p:nvSpPr>
                <p:cNvPr id="64" name="矩形 63">
                  <a:extLst>
                    <a:ext uri="{FF2B5EF4-FFF2-40B4-BE49-F238E27FC236}">
                      <a16:creationId xmlns="" xmlns:a16="http://schemas.microsoft.com/office/drawing/2014/main" id="{198F617C-07A3-4366-AB95-2FE6F37F25DC}"/>
                    </a:ext>
                  </a:extLst>
                </p:cNvPr>
                <p:cNvSpPr/>
                <p:nvPr/>
              </p:nvSpPr>
              <p:spPr>
                <a:xfrm>
                  <a:off x="0" y="-1"/>
                  <a:ext cx="12192000" cy="1296365"/>
                </a:xfrm>
                <a:prstGeom prst="rect">
                  <a:avLst/>
                </a:prstGeom>
                <a:solidFill>
                  <a:srgbClr val="022A74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zh-CN" altLang="en-US" sz="1900" dirty="0">
                    <a:solidFill>
                      <a:srgbClr val="4385F5"/>
                    </a:solidFill>
                    <a:latin typeface="等线" panose="020F0502020204030204"/>
                    <a:ea typeface="等线" panose="02010600030101010101" pitchFamily="2" charset="-122"/>
                  </a:endParaRPr>
                </a:p>
              </p:txBody>
            </p:sp>
          </p:grpSp>
          <p:pic>
            <p:nvPicPr>
              <p:cNvPr id="62" name="图片 61">
                <a:extLst>
                  <a:ext uri="{FF2B5EF4-FFF2-40B4-BE49-F238E27FC236}">
                    <a16:creationId xmlns="" xmlns:a16="http://schemas.microsoft.com/office/drawing/2014/main" id="{97118C22-FF0F-491E-B83E-D8998587C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393" t="2846" r="34334" b="59718"/>
              <a:stretch>
                <a:fillRect/>
              </a:stretch>
            </p:blipFill>
            <p:spPr>
              <a:xfrm>
                <a:off x="0" y="-1"/>
                <a:ext cx="12192000" cy="1296364"/>
              </a:xfrm>
              <a:custGeom>
                <a:avLst/>
                <a:gdLst>
                  <a:gd name="connsiteX0" fmla="*/ 0 w 12192000"/>
                  <a:gd name="connsiteY0" fmla="*/ 0 h 1296364"/>
                  <a:gd name="connsiteX1" fmla="*/ 12192000 w 12192000"/>
                  <a:gd name="connsiteY1" fmla="*/ 0 h 1296364"/>
                  <a:gd name="connsiteX2" fmla="*/ 12192000 w 12192000"/>
                  <a:gd name="connsiteY2" fmla="*/ 1296364 h 1296364"/>
                  <a:gd name="connsiteX3" fmla="*/ 0 w 12192000"/>
                  <a:gd name="connsiteY3" fmla="*/ 1296364 h 129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1296364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1296364"/>
                    </a:lnTo>
                    <a:lnTo>
                      <a:pt x="0" y="1296364"/>
                    </a:lnTo>
                    <a:close/>
                  </a:path>
                </a:pathLst>
              </a:custGeom>
            </p:spPr>
          </p:pic>
        </p:grpSp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4BBC7382-C272-4107-B921-A8A35137EC77}"/>
                </a:ext>
              </a:extLst>
            </p:cNvPr>
            <p:cNvGrpSpPr/>
            <p:nvPr/>
          </p:nvGrpSpPr>
          <p:grpSpPr>
            <a:xfrm>
              <a:off x="3447839" y="407561"/>
              <a:ext cx="5224329" cy="707723"/>
              <a:chOff x="3447839" y="570121"/>
              <a:chExt cx="5224329" cy="707723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="" xmlns:a16="http://schemas.microsoft.com/office/drawing/2014/main" id="{B1ADDDD2-D572-4FA9-A7C8-9955A498A5A8}"/>
                  </a:ext>
                </a:extLst>
              </p:cNvPr>
              <p:cNvSpPr txBox="1"/>
              <p:nvPr/>
            </p:nvSpPr>
            <p:spPr>
              <a:xfrm>
                <a:off x="4511269" y="570121"/>
                <a:ext cx="3169466" cy="707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Plan of Talk</a:t>
                </a:r>
              </a:p>
            </p:txBody>
          </p:sp>
          <p:cxnSp>
            <p:nvCxnSpPr>
              <p:cNvPr id="59" name="直接连接符 58">
                <a:extLst>
                  <a:ext uri="{FF2B5EF4-FFF2-40B4-BE49-F238E27FC236}">
                    <a16:creationId xmlns="" xmlns:a16="http://schemas.microsoft.com/office/drawing/2014/main" id="{E11111B8-5A11-41FC-9E30-7EBEF0CF94F5}"/>
                  </a:ext>
                </a:extLst>
              </p:cNvPr>
              <p:cNvCxnSpPr/>
              <p:nvPr/>
            </p:nvCxnSpPr>
            <p:spPr>
              <a:xfrm>
                <a:off x="8039708" y="922020"/>
                <a:ext cx="632460" cy="0"/>
              </a:xfrm>
              <a:prstGeom prst="lin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100000">
                      <a:sysClr val="window" lastClr="FFFFFF"/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</p:cxnSp>
          <p:cxnSp>
            <p:nvCxnSpPr>
              <p:cNvPr id="60" name="直接连接符 59">
                <a:extLst>
                  <a:ext uri="{FF2B5EF4-FFF2-40B4-BE49-F238E27FC236}">
                    <a16:creationId xmlns="" xmlns:a16="http://schemas.microsoft.com/office/drawing/2014/main" id="{5AE04AF2-4730-4E6C-9F04-E05B333D85D8}"/>
                  </a:ext>
                </a:extLst>
              </p:cNvPr>
              <p:cNvCxnSpPr/>
              <p:nvPr/>
            </p:nvCxnSpPr>
            <p:spPr>
              <a:xfrm>
                <a:off x="3447839" y="922020"/>
                <a:ext cx="632460" cy="0"/>
              </a:xfrm>
              <a:prstGeom prst="lin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prstDash val="solid"/>
                <a:miter lim="800000"/>
              </a:ln>
              <a:effectLst/>
            </p:spPr>
          </p:cxnSp>
        </p:grpSp>
      </p:grp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624979" y="1269554"/>
            <a:ext cx="10873208" cy="5338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58" tIns="45729" rIns="91458" bIns="45729"/>
          <a:lstStyle/>
          <a:p>
            <a:pPr marL="609722" indent="-609722">
              <a:spcBef>
                <a:spcPct val="10000"/>
              </a:spcBef>
              <a:buFontTx/>
              <a:buAutoNum type="alphaLcParenR"/>
              <a:defRPr/>
            </a:pPr>
            <a:endParaRPr kumimoji="1" lang="en-US" altLang="zh-CN" sz="16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黑体" pitchFamily="49" charset="-122"/>
            </a:endParaRPr>
          </a:p>
          <a:p>
            <a:pPr marL="514453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International </a:t>
            </a:r>
            <a:r>
              <a:rPr kumimoji="1" lang="en-US" altLang="zh-CN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Collaborations, only way for the construction of CYCIAE-100 for us </a:t>
            </a:r>
            <a:endParaRPr kumimoji="1" lang="en-US" altLang="zh-CN" sz="2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黑体" pitchFamily="49" charset="-122"/>
            </a:endParaRPr>
          </a:p>
          <a:p>
            <a:pPr marL="972194" lvl="1" indent="-468094">
              <a:spcBef>
                <a:spcPct val="10000"/>
              </a:spcBef>
              <a:buFont typeface="+mj-lt"/>
              <a:buAutoNum type="alphaLcParenR"/>
              <a:defRPr/>
            </a:pP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2000-2002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, Brewing and launching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the International Collaborations 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for the construction of CYCIAE-100 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lphaLcParenR"/>
              <a:defRPr/>
            </a:pP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2004, on APAC and ICCA, the basic design started and presented</a:t>
            </a:r>
            <a:endParaRPr kumimoji="1" lang="en-US" altLang="zh-CN" b="1" dirty="0">
              <a:solidFill>
                <a:srgbClr val="800000"/>
              </a:solidFill>
              <a:ea typeface="黑体" pitchFamily="49" charset="-122"/>
            </a:endParaRPr>
          </a:p>
          <a:p>
            <a:pPr marL="514453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Since then, we have the world, the dream team of cyclotron construction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Collaboration between TRIUMF and CIAE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PSI, LNS , GANIL, RIKEN, </a:t>
            </a:r>
            <a:r>
              <a:rPr kumimoji="1" lang="en-US" altLang="zh-CN" b="1" dirty="0" err="1">
                <a:solidFill>
                  <a:srgbClr val="000066"/>
                </a:solidFill>
                <a:ea typeface="黑体" pitchFamily="49" charset="-122"/>
              </a:rPr>
              <a:t>iThemba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 and the international cyclotron community</a:t>
            </a:r>
          </a:p>
          <a:p>
            <a:pPr marL="514453" lvl="1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CYCIAE-100 has been built, but the dream has no end. </a:t>
            </a:r>
          </a:p>
          <a:p>
            <a:pPr marL="504100" lvl="1">
              <a:spcBef>
                <a:spcPct val="10000"/>
              </a:spcBef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CIAE are growing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with 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international cyclotron community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together </a:t>
            </a:r>
            <a:endParaRPr kumimoji="1" lang="en-US" altLang="zh-CN" b="1" dirty="0">
              <a:solidFill>
                <a:srgbClr val="000066"/>
              </a:solidFill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45406" y="3665696"/>
            <a:ext cx="12290275" cy="1677097"/>
          </a:xfrm>
          <a:prstGeom prst="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3497734"/>
            <a:ext cx="3333135" cy="1015663"/>
            <a:chOff x="408957" y="3467537"/>
            <a:chExt cx="3333135" cy="1015663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Common research interests and similar projects ISAC and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BRIF </a:t>
              </a: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8" name="图片 2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71" y="1711876"/>
            <a:ext cx="3528392" cy="2291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3" descr="D:\一堆一器六十周年\照片 - 张\4 TRIUMF\2007_02_06_shotter and Shuyao at RF la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897"/>
          <a:stretch/>
        </p:blipFill>
        <p:spPr bwMode="auto">
          <a:xfrm>
            <a:off x="4154204" y="4077866"/>
            <a:ext cx="2736000" cy="196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F:\J\J\张天爵\照片\Photo_colleague\2007_02_05_shotter_CIAE\2007_02_06_Shotter\Shotter 0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4" t="14372" r="-645" b="22046"/>
          <a:stretch/>
        </p:blipFill>
        <p:spPr bwMode="auto">
          <a:xfrm>
            <a:off x="8329836" y="1743749"/>
            <a:ext cx="3438242" cy="228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F:\J\J\张天爵\照片\Photo_colleague\2007_02_05_shotter_CIAE\2007_02_06_Shotter\Shotter 12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38" t="7060" r="3085" b="28840"/>
          <a:stretch/>
        </p:blipFill>
        <p:spPr bwMode="auto">
          <a:xfrm>
            <a:off x="6827941" y="4077865"/>
            <a:ext cx="2437998" cy="196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F:\J\J\张天爵\照片\Photo_colleague\2007_02_shotter\2007-02-06, Shotter\2007_02_06,presentation\Shotter 01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" t="-1" r="17854" b="24886"/>
          <a:stretch/>
        </p:blipFill>
        <p:spPr bwMode="auto">
          <a:xfrm>
            <a:off x="9083854" y="4077864"/>
            <a:ext cx="2661146" cy="196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08955" y="4653930"/>
            <a:ext cx="3384376" cy="707886"/>
            <a:chOff x="408955" y="4653930"/>
            <a:chExt cx="3384376" cy="707886"/>
          </a:xfrm>
        </p:grpSpPr>
        <p:sp>
          <p:nvSpPr>
            <p:cNvPr id="37" name="等腰三角形 36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4" y="4806227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67267" y="4653930"/>
              <a:ext cx="3226064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2007_02_05, Director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Shotter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CIAE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56287" y="5683729"/>
            <a:ext cx="2671654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4156288" y="5694018"/>
            <a:ext cx="2589372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RF Room, with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Shuyao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6827941" y="5687200"/>
            <a:ext cx="2255913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6827941" y="5697489"/>
            <a:ext cx="2129077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Visiting CRM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53370" y="3658115"/>
            <a:ext cx="356075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4101911" y="3678678"/>
            <a:ext cx="3672409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Director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Shotter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and 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Director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Zhao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3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3497734"/>
            <a:ext cx="3333135" cy="1015663"/>
            <a:chOff x="408957" y="3467537"/>
            <a:chExt cx="3333135" cy="1015663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Common research interests and similar projects ISAC and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BRIF </a:t>
              </a: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4806227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4653930"/>
            <a:ext cx="3226064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2011_10_22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, Director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Nigel </a:t>
            </a:r>
            <a:r>
              <a:rPr lang="en-US" altLang="zh-CN" sz="2000" b="1" kern="0" spc="50" dirty="0" err="1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Lockyer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, </a:t>
            </a:r>
            <a:r>
              <a:rPr lang="en-US" altLang="zh-CN" sz="2000" b="1" kern="0" spc="50" dirty="0" err="1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MoU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between TRIUMF-CIAE signed for five years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2" name="图片 3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59"/>
          <a:stretch/>
        </p:blipFill>
        <p:spPr bwMode="auto">
          <a:xfrm>
            <a:off x="4081363" y="1754023"/>
            <a:ext cx="3672408" cy="22618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 descr="F:\HP笔记本备份 2013年启用-2018年\照片\C\2011_10_22_TRIUMF-CIAE-MOU\IMG_20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t="26530" r="22267" b="13661"/>
          <a:stretch/>
        </p:blipFill>
        <p:spPr bwMode="auto">
          <a:xfrm>
            <a:off x="7681763" y="1756066"/>
            <a:ext cx="4100352" cy="224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work\MoU_TRIUMF\IMG_20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2" t="26656" r="1490" b="9023"/>
          <a:stretch/>
        </p:blipFill>
        <p:spPr bwMode="auto">
          <a:xfrm>
            <a:off x="7703998" y="4067998"/>
            <a:ext cx="4104000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work\MoU_TRIUMF\IMG_2015-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570" r="15034" b="24290"/>
          <a:stretch/>
        </p:blipFill>
        <p:spPr bwMode="auto">
          <a:xfrm>
            <a:off x="4068000" y="4068000"/>
            <a:ext cx="3636000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8" y="3677687"/>
            <a:ext cx="356723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261383" y="3687976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Director Jonathan 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Bagger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7704000" y="3675269"/>
            <a:ext cx="4078115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7931743" y="3677702"/>
            <a:ext cx="3672409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Director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Shotter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 and </a:t>
            </a:r>
            <a:r>
              <a: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Director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Wan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47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631216"/>
            <a:chOff x="408957" y="3467537"/>
            <a:chExt cx="3333135" cy="1631216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Tianjue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Zhang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Vancouver in 2004, 2006, 2008 and more</a:t>
              </a:r>
            </a:p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Weiping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Liu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in 2004 ….</a:t>
              </a: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5" name="Picture 2" descr="F:\J\J\张天爵\照片\Photo_Research\2004_07_TRIUMF\talk\Vancouver20040726 0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6" b="849"/>
          <a:stretch/>
        </p:blipFill>
        <p:spPr bwMode="auto">
          <a:xfrm>
            <a:off x="4114527" y="1744341"/>
            <a:ext cx="3567237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8" y="3677687"/>
            <a:ext cx="356723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441403" y="3687976"/>
            <a:ext cx="2880320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TRIUMF, 2004 07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Picture 3" descr="F:\J\J\张天爵\照片\Photo_Research\2004_07_TRIUMF\talk\Vancouver20040726-1 0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65" b="-455"/>
          <a:stretch/>
        </p:blipFill>
        <p:spPr bwMode="auto">
          <a:xfrm>
            <a:off x="8135999" y="1744342"/>
            <a:ext cx="3674558" cy="227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401843" y="3677702"/>
            <a:ext cx="3202309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In TRIUMF, 2004 07</a:t>
            </a:r>
          </a:p>
        </p:txBody>
      </p:sp>
      <p:pic>
        <p:nvPicPr>
          <p:cNvPr id="38" name="Picture 4" descr="F:\J\J\张天爵\照片\Photo_Research\2004_07_TRIUMF\talk\Vancouver20040726-1 01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409" b="9434"/>
          <a:stretch/>
        </p:blipFill>
        <p:spPr bwMode="auto">
          <a:xfrm>
            <a:off x="4114527" y="4057226"/>
            <a:ext cx="355905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:\J\J\张天爵\照片\my_personal_photo\camera\2004_08_TRIUMF\DSC0464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8" b="638"/>
          <a:stretch/>
        </p:blipFill>
        <p:spPr bwMode="auto">
          <a:xfrm>
            <a:off x="8167296" y="4057221"/>
            <a:ext cx="362164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894053" y="2532826"/>
            <a:ext cx="4269575" cy="3201224"/>
            <a:chOff x="-1375699" y="3214324"/>
            <a:chExt cx="4269575" cy="3201224"/>
          </a:xfrm>
        </p:grpSpPr>
        <p:pic>
          <p:nvPicPr>
            <p:cNvPr id="42" name="Picture 3" descr="F:\J\J\张天爵\照片\my_personal_photo\camera\2004_08_Dutto生日等\dsc04700p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74422" y="3214324"/>
              <a:ext cx="4268298" cy="3201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FB672564-A3A9-4689-BE55-F49531F71B3D}"/>
                </a:ext>
              </a:extLst>
            </p:cNvPr>
            <p:cNvSpPr/>
            <p:nvPr/>
          </p:nvSpPr>
          <p:spPr>
            <a:xfrm>
              <a:off x="-1375699" y="6070176"/>
              <a:ext cx="4263748" cy="345372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-1371606" y="6047515"/>
              <a:ext cx="4104851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Gerardo’s birthday party, 2004 08</a:t>
              </a:r>
              <a:endPara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00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938992"/>
            <a:chOff x="408957" y="3467537"/>
            <a:chExt cx="3333135" cy="1938992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Yuri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Beijing two times in 2007 07 06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etc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b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</a:b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In 2018, he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has been invited as an honored guest for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60th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anniversary of the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FRFC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in China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.</a:t>
              </a:r>
              <a:endParaRPr lang="en-US" altLang="zh-CN" sz="2000" b="1" kern="0" spc="50" dirty="0" smtClean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42" name="图片 4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2"/>
          <a:stretch/>
        </p:blipFill>
        <p:spPr bwMode="auto">
          <a:xfrm>
            <a:off x="4069498" y="1726154"/>
            <a:ext cx="3612265" cy="229010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8" y="3677687"/>
            <a:ext cx="356723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261383" y="3687976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At CRM test stand, 2007 07 06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Picture 7" descr="F:\J\J\张天爵\照片\Photo_colleague\2007_07_Yuri\2007_07_06_Yuri@CIAE\DSC035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" t="11617" r="11419" b="13978"/>
          <a:stretch/>
        </p:blipFill>
        <p:spPr bwMode="auto">
          <a:xfrm>
            <a:off x="8135999" y="1734561"/>
            <a:ext cx="3646116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401843" y="3677702"/>
            <a:ext cx="3202309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it-IT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In </a:t>
            </a:r>
            <a:r>
              <a:rPr lang="it-IT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my office, </a:t>
            </a:r>
            <a:r>
              <a:rPr lang="it-IT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2007 07 06</a:t>
            </a:r>
          </a:p>
        </p:txBody>
      </p:sp>
      <p:pic>
        <p:nvPicPr>
          <p:cNvPr id="44" name="Picture 6" descr="D:\Temp Photo 2018\微信下载\mmexport15372478079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98" y="4042930"/>
            <a:ext cx="7712617" cy="205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39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6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323439"/>
            <a:chOff x="408957" y="3467537"/>
            <a:chExt cx="3333135" cy="1323439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Rick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Beijing two times, 2005_01, 2008_02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/>
              </a:r>
              <a:b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</a:br>
              <a:endParaRPr lang="en-US" altLang="zh-CN" sz="2000" b="1" kern="0" spc="50" dirty="0" smtClean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5" name="Picture 3" descr="F:\J\J\张天爵\照片\Photo_colleague\2008_02_Rick\DSC041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8" r="8811" b="6004"/>
          <a:stretch/>
        </p:blipFill>
        <p:spPr bwMode="auto">
          <a:xfrm>
            <a:off x="4113402" y="1754703"/>
            <a:ext cx="3568362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8" y="3677687"/>
            <a:ext cx="356723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261383" y="3687976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Accelerator Physics Group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2" name="Picture 4" descr="F:\J\J\张天爵\照片\Photo_colleague\2008_02_Rick\IMG_51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7" b="5492"/>
          <a:stretch/>
        </p:blipFill>
        <p:spPr bwMode="auto">
          <a:xfrm>
            <a:off x="8135999" y="1754703"/>
            <a:ext cx="3612952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401843" y="3677702"/>
            <a:ext cx="3202309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Two lines Injection system</a:t>
            </a:r>
          </a:p>
        </p:txBody>
      </p:sp>
      <p:pic>
        <p:nvPicPr>
          <p:cNvPr id="36" name="Picture 3" descr="F:\J\J\张天爵\照片\Photo_colleague\2005_01_13_Rick\2005-1-20_Cyclotron Lab\DSC0588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6" t="-1" r="12167" b="-886"/>
          <a:stretch/>
        </p:blipFill>
        <p:spPr bwMode="auto">
          <a:xfrm rot="16200000">
            <a:off x="4097495" y="4083907"/>
            <a:ext cx="2016000" cy="198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F:\J\J\张天爵\照片\Photo_colleague\2008_02_Rick\DSC0401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8" r="124"/>
          <a:stretch/>
        </p:blipFill>
        <p:spPr bwMode="auto">
          <a:xfrm>
            <a:off x="6377837" y="4064739"/>
            <a:ext cx="2918924" cy="201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F:\J\J\张天爵\照片\Photo_colleague\2008_02_Rick\DSC0402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12999" r="37475" b="6125"/>
          <a:stretch/>
        </p:blipFill>
        <p:spPr bwMode="auto">
          <a:xfrm>
            <a:off x="9625979" y="4068000"/>
            <a:ext cx="2150217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11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938992"/>
            <a:chOff x="408957" y="3467537"/>
            <a:chExt cx="3333135" cy="1938992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George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Beijing two times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2004_10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and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2005_05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/>
              </a:r>
              <a:b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</a:br>
              <a:endParaRPr lang="en-US" altLang="zh-CN" sz="2000" b="1" kern="0" spc="50" dirty="0" smtClean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45" name="Picture 4" descr="F:\J\J\张天爵\照片\Photo_colleague\2005_05_george\2005_05_30\DSC082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" t="10011" r="701" b="13089"/>
          <a:stretch/>
        </p:blipFill>
        <p:spPr bwMode="auto">
          <a:xfrm>
            <a:off x="4109266" y="1761477"/>
            <a:ext cx="3722579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Magnet Structure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Final decision 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4" name="Picture 2" descr="F:\J\J\张天爵\照片\Photo_colleague\2005_05_george\June 2\Discussion Tianjue &amp; George #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6" b="4382"/>
          <a:stretch/>
        </p:blipFill>
        <p:spPr bwMode="auto">
          <a:xfrm>
            <a:off x="8144454" y="1761479"/>
            <a:ext cx="3631492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144454" y="3677702"/>
            <a:ext cx="363149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In my office, extraction discussion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Picture 3" descr="F:\J\J\张天爵\照片\Photo_colleague\2004_10_George\DSC0485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" t="9489" r="1743" b="19462"/>
          <a:stretch/>
        </p:blipFill>
        <p:spPr bwMode="auto">
          <a:xfrm>
            <a:off x="8152931" y="4020465"/>
            <a:ext cx="359059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7" t="27297" r="12597" b="20213"/>
          <a:stretch/>
        </p:blipFill>
        <p:spPr bwMode="auto">
          <a:xfrm>
            <a:off x="4021442" y="4021739"/>
            <a:ext cx="4020361" cy="2072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410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21882"/>
            <a:ext cx="3333135" cy="1938992"/>
            <a:chOff x="408957" y="3395529"/>
            <a:chExt cx="3333135" cy="1938992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547826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395529"/>
              <a:ext cx="322606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Ken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Beijing many times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2005_07_12,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2006_06_28</a:t>
              </a:r>
            </a:p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Shuyao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 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many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times,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2005_01_24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2008_10_22</a:t>
              </a: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Michael Laverty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2007_11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Magnet Structure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Final decision 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Picture 3" descr="F:\J\J\张天爵\照片\Photo_colleague\2006_06_28_Ken_Beijing\DSC019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7" r="10599"/>
          <a:stretch/>
        </p:blipFill>
        <p:spPr bwMode="auto">
          <a:xfrm>
            <a:off x="9329336" y="1743747"/>
            <a:ext cx="2465212" cy="225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F:\J\J\张天爵\照片\Photo_colleague\2006_06_30_Ken_final_meeting\DSC0194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4" b="7294"/>
          <a:stretch/>
        </p:blipFill>
        <p:spPr bwMode="auto">
          <a:xfrm>
            <a:off x="6174777" y="1743749"/>
            <a:ext cx="352321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F:\J\J\张天爵\照片\Photo_colleague\2005_07_10_Ken\2005_07_12_Ken\DSC08729p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6" b="-2623"/>
          <a:stretch/>
        </p:blipFill>
        <p:spPr bwMode="auto">
          <a:xfrm>
            <a:off x="4122549" y="1732514"/>
            <a:ext cx="2052228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5521523" y="3675269"/>
            <a:ext cx="6260592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5521523" y="3677702"/>
            <a:ext cx="6254422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Work hard with </a:t>
            </a:r>
            <a:r>
              <a: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RF Group, and also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enjoy Chinese culture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6" name="Picture 2" descr="F:\J\J\张天爵\照片\Photo_colleague\2008_10_22_方树尧\DSC0128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707" y="4020641"/>
            <a:ext cx="2764598" cy="207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F:\J\J\张天爵\照片\Photo_colleague\2005_01_24_Fan_Shuyao\DSC0596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8558" r="4287" b="15134"/>
          <a:stretch/>
        </p:blipFill>
        <p:spPr bwMode="auto">
          <a:xfrm>
            <a:off x="4124801" y="4011749"/>
            <a:ext cx="3348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F:\J\J\张天爵\照片\Photo_colleague\2007_11_Santi&amp;Mike\DSC0329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6" t="9632" r="21316" b="9632"/>
          <a:stretch/>
        </p:blipFill>
        <p:spPr bwMode="auto">
          <a:xfrm>
            <a:off x="9693555" y="4026496"/>
            <a:ext cx="212400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10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369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TRIUMF 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TRIUMF directors and more than 20 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16 young scholars from CIAE visited TRIUMF for long term or a short period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631216"/>
            <a:chOff x="408957" y="3467537"/>
            <a:chExt cx="3333135" cy="1631216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Mike Craddock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2010 09 05</a:t>
              </a: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Gerardo &amp; Werner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2007 06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Paul &amp; Phil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2007 10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Yinong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2007 04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endParaRPr lang="en-US" altLang="zh-CN" sz="2000" b="1" kern="0" spc="50" dirty="0" smtClean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5" name="Picture 8" descr="F:\J\J\张天爵\照片\Photo_colleague\2010_09_05_Mike_Craddock来访\IMG_12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9" t="27133" r="967" b="2592"/>
          <a:stretch/>
        </p:blipFill>
        <p:spPr bwMode="auto">
          <a:xfrm>
            <a:off x="4114521" y="1747827"/>
            <a:ext cx="3708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Visited CIAE before ICCA-2010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Picture 5" descr="F:\J\J\张天爵\照片\Photo_colleague\2007_06_Gerardo&amp;Werner\2007_06_G.D.&amp; W.J\DSC034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" b="13682"/>
          <a:stretch/>
        </p:blipFill>
        <p:spPr bwMode="auto">
          <a:xfrm>
            <a:off x="8147444" y="1752973"/>
            <a:ext cx="3634671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144454" y="3677702"/>
            <a:ext cx="363149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In my office, extraction discussion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8" name="Picture 3" descr="F:\J\J\张天爵\照片\Photo_colleague\2007_10_Paul&amp;Phil\2007_11_01__CIAE\DSC0239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22778" r="10725" b="24623"/>
          <a:stretch/>
        </p:blipFill>
        <p:spPr bwMode="auto">
          <a:xfrm>
            <a:off x="7390115" y="4032000"/>
            <a:ext cx="432000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F:\J\J\张天爵\照片\Photo_colleague\2007_10_Paul&amp;Phil\2007_11_01__CIAE\IMG_323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10281" r="700" b="10281"/>
          <a:stretch/>
        </p:blipFill>
        <p:spPr bwMode="auto">
          <a:xfrm>
            <a:off x="4133199" y="4035698"/>
            <a:ext cx="338400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405733" y="2482677"/>
            <a:ext cx="4833576" cy="3066300"/>
            <a:chOff x="5405733" y="2482677"/>
            <a:chExt cx="4833576" cy="3066300"/>
          </a:xfrm>
        </p:grpSpPr>
        <p:pic>
          <p:nvPicPr>
            <p:cNvPr id="6146" name="Picture 2" descr="Matrix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8" t="11755" r="19241" b="22942"/>
            <a:stretch>
              <a:fillRect/>
            </a:stretch>
          </p:blipFill>
          <p:spPr bwMode="auto">
            <a:xfrm>
              <a:off x="5405733" y="2482677"/>
              <a:ext cx="4833576" cy="306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8088954" y="2881827"/>
              <a:ext cx="1870103" cy="132343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1600" b="1" dirty="0" err="1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Yinong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visited CIAE in 2007, extraction with combination magnet</a:t>
              </a:r>
              <a:endPara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40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J\J\张天爵\照片\Photo_colleague\2004_11_Ian\DSC052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0" y="1352179"/>
            <a:ext cx="3901440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F:\J\J\张天爵\照片\Photo_colleague\2004_11_Ian\DSC052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363" y="1352179"/>
            <a:ext cx="3901440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136192" y="890514"/>
            <a:ext cx="1811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2004_11_Ian</a:t>
            </a:r>
            <a:endParaRPr lang="zh-CN" altLang="en-US" dirty="0"/>
          </a:p>
        </p:txBody>
      </p:sp>
      <p:pic>
        <p:nvPicPr>
          <p:cNvPr id="6" name="Picture 2" descr="F:\J\J\张天爵\照片\Photo_colleague\2007_02_28_Milton\selected\Other2\1111 0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819" y="1342307"/>
            <a:ext cx="3925762" cy="29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9414369" y="909514"/>
            <a:ext cx="2717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2007_02_28_Milton</a:t>
            </a:r>
            <a:endParaRPr lang="zh-CN" altLang="en-US" dirty="0"/>
          </a:p>
        </p:txBody>
      </p:sp>
      <p:pic>
        <p:nvPicPr>
          <p:cNvPr id="8" name="Picture 2" descr="F:\J\J\张天爵\照片\Photo_colleague\2005_12_14_Bill_GYLES\2005-12-18, sept.24\sept.24 03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9" b="5890"/>
          <a:stretch/>
        </p:blipFill>
        <p:spPr bwMode="auto">
          <a:xfrm>
            <a:off x="8185820" y="4286629"/>
            <a:ext cx="3927344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8184238" y="6362437"/>
            <a:ext cx="3927343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2005_12_14 </a:t>
            </a:r>
            <a:r>
              <a:rPr lang="en-US" altLang="zh-CN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Bill_GYLES</a:t>
            </a:r>
            <a:endParaRPr lang="zh-CN" altLang="en-US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Picture 2" descr="F:\J\J\张天爵\照片\Photo_colleague\2006_06_06_Igor\SV3005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2" y="4328434"/>
            <a:ext cx="3878907" cy="247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98390" y="6414060"/>
            <a:ext cx="3901439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2006_06_06_Igor</a:t>
            </a:r>
            <a:endParaRPr lang="zh-CN" altLang="en-US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13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3" descr="F:\J\J\张天爵\照片\Photo_colleague\2007_05_28_Phil\DSC0327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4" r="3445" b="4332"/>
          <a:stretch/>
        </p:blipFill>
        <p:spPr bwMode="auto">
          <a:xfrm>
            <a:off x="4121819" y="4342234"/>
            <a:ext cx="3924000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21819" y="6372517"/>
            <a:ext cx="3919984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2007_05_28_Phil &amp; Ann</a:t>
            </a:r>
            <a:endParaRPr lang="zh-CN" altLang="en-US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5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F:\J\J\张天爵\照片\Photo_colleague\2006_07_22-08_15_TRIUMF_people\2006_07_22_beach\DSC0196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t="12221" r="169" b="854"/>
          <a:stretch/>
        </p:blipFill>
        <p:spPr bwMode="auto">
          <a:xfrm>
            <a:off x="10003" y="4312176"/>
            <a:ext cx="3678261" cy="250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9496498" y="3472418"/>
            <a:ext cx="26986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2006_07_22-08_15 Visited TRIUMF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0"/>
          <a:stretch/>
        </p:blipFill>
        <p:spPr bwMode="auto">
          <a:xfrm>
            <a:off x="3433291" y="4293127"/>
            <a:ext cx="366638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11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6" b="274"/>
          <a:stretch/>
        </p:blipFill>
        <p:spPr bwMode="auto">
          <a:xfrm>
            <a:off x="2425179" y="1027391"/>
            <a:ext cx="6912768" cy="30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3" name="Picture 5" descr="F:\J\J\张天爵\照片\Photo_colleague\2006_07_22-08_15_TRIUMF_people\2006_07_29_ISAC\PICT07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595" y="4317949"/>
            <a:ext cx="3326904" cy="249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F:\J\J\张天爵\照片\Photo_colleague\2006_07_22-08_15_TRIUMF_people\2006_08_11_TRIUMF_Seminar\PICT17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803" y="4329037"/>
            <a:ext cx="3313511" cy="248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42201" y="1053530"/>
            <a:ext cx="26986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2009 12, </a:t>
            </a:r>
            <a:r>
              <a:rPr lang="en-US" altLang="zh-CN" dirty="0" err="1" smtClean="0"/>
              <a:t>Tianjue</a:t>
            </a:r>
            <a:r>
              <a:rPr lang="en-US" altLang="zh-CN" dirty="0" smtClean="0"/>
              <a:t> Visited TRIUMF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435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4939" y="1341562"/>
            <a:ext cx="11630618" cy="5078313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3600" b="1" i="1" dirty="0">
                <a:solidFill>
                  <a:srgbClr val="C00000"/>
                </a:solidFill>
              </a:rPr>
              <a:t>Gerardo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Dutto</a:t>
            </a:r>
            <a:r>
              <a:rPr lang="en-US" altLang="zh-CN" sz="3600" b="1" i="1" dirty="0">
                <a:solidFill>
                  <a:srgbClr val="C00000"/>
                </a:solidFill>
              </a:rPr>
              <a:t>, Igor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Sekachev</a:t>
            </a:r>
            <a:r>
              <a:rPr lang="en-US" altLang="zh-CN" sz="3600" b="1" i="1" dirty="0">
                <a:solidFill>
                  <a:srgbClr val="C00000"/>
                </a:solidFill>
              </a:rPr>
              <a:t>, Ken Fong, George Mackenzie, Mike Craddock,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Qiwen</a:t>
            </a:r>
            <a:r>
              <a:rPr lang="en-US" altLang="zh-CN" sz="3600" b="1" i="1" dirty="0">
                <a:solidFill>
                  <a:srgbClr val="C00000"/>
                </a:solidFill>
              </a:rPr>
              <a:t> Zheng,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Shuyao</a:t>
            </a:r>
            <a:r>
              <a:rPr lang="en-US" altLang="zh-CN" sz="3600" b="1" i="1" dirty="0">
                <a:solidFill>
                  <a:srgbClr val="C00000"/>
                </a:solidFill>
              </a:rPr>
              <a:t> Fang, Tom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Kuo</a:t>
            </a:r>
            <a:r>
              <a:rPr lang="en-US" altLang="zh-CN" sz="3600" b="1" i="1" dirty="0">
                <a:solidFill>
                  <a:srgbClr val="C00000"/>
                </a:solidFill>
              </a:rPr>
              <a:t>, Dick Yuan, Paul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Schmor</a:t>
            </a:r>
            <a:r>
              <a:rPr lang="en-US" altLang="zh-CN" sz="3600" b="1" i="1" dirty="0">
                <a:solidFill>
                  <a:srgbClr val="C00000"/>
                </a:solidFill>
              </a:rPr>
              <a:t>, Alan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Shotter</a:t>
            </a:r>
            <a:r>
              <a:rPr lang="en-US" altLang="zh-CN" sz="3600" b="1" i="1" dirty="0">
                <a:solidFill>
                  <a:srgbClr val="C00000"/>
                </a:solidFill>
              </a:rPr>
              <a:t>, Bruce Milton, Yi-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Nong</a:t>
            </a:r>
            <a:r>
              <a:rPr lang="en-US" altLang="zh-CN" sz="3600" b="1" i="1" dirty="0">
                <a:solidFill>
                  <a:srgbClr val="C00000"/>
                </a:solidFill>
              </a:rPr>
              <a:t>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Rao</a:t>
            </a:r>
            <a:r>
              <a:rPr lang="en-US" altLang="zh-CN" sz="3600" b="1" i="1" dirty="0">
                <a:solidFill>
                  <a:srgbClr val="C00000"/>
                </a:solidFill>
              </a:rPr>
              <a:t>, Yuri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Bylinski</a:t>
            </a:r>
            <a:r>
              <a:rPr lang="en-US" altLang="zh-CN" sz="3600" b="1" i="1" dirty="0">
                <a:solidFill>
                  <a:srgbClr val="C00000"/>
                </a:solidFill>
              </a:rPr>
              <a:t>, Robert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Laxdal</a:t>
            </a:r>
            <a:r>
              <a:rPr lang="en-US" altLang="zh-CN" sz="3600" b="1" i="1" dirty="0">
                <a:solidFill>
                  <a:srgbClr val="C00000"/>
                </a:solidFill>
              </a:rPr>
              <a:t>, Michael Laverty, Richard Baartman, Nigel </a:t>
            </a:r>
            <a:r>
              <a:rPr lang="en-US" altLang="zh-CN" sz="3600" b="1" i="1" dirty="0" err="1">
                <a:solidFill>
                  <a:srgbClr val="C00000"/>
                </a:solidFill>
              </a:rPr>
              <a:t>Lockyer</a:t>
            </a:r>
            <a:r>
              <a:rPr lang="en-US" altLang="zh-CN" sz="3600" b="1" i="1" dirty="0">
                <a:solidFill>
                  <a:srgbClr val="C00000"/>
                </a:solidFill>
              </a:rPr>
              <a:t>, Jonathan Bagger, etc. </a:t>
            </a:r>
            <a:r>
              <a:rPr lang="en-US" altLang="zh-CN" sz="3600" b="1" dirty="0">
                <a:solidFill>
                  <a:srgbClr val="C00000"/>
                </a:solidFill>
              </a:rPr>
              <a:t>from TRIUMF</a:t>
            </a:r>
            <a:r>
              <a:rPr lang="en-US" altLang="zh-CN" sz="3600" b="1" dirty="0"/>
              <a:t> </a:t>
            </a:r>
            <a:r>
              <a:rPr lang="en-US" altLang="zh-CN" sz="3600" b="1" dirty="0">
                <a:solidFill>
                  <a:srgbClr val="0070C0"/>
                </a:solidFill>
              </a:rPr>
              <a:t>and,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Tianjue</a:t>
            </a:r>
            <a:r>
              <a:rPr lang="en-US" altLang="zh-CN" sz="3600" b="1" i="1" dirty="0">
                <a:solidFill>
                  <a:srgbClr val="0070C0"/>
                </a:solidFill>
              </a:rPr>
              <a:t> Zhang,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Hongjuan</a:t>
            </a:r>
            <a:r>
              <a:rPr lang="en-US" altLang="zh-CN" sz="3600" b="1" i="1" dirty="0">
                <a:solidFill>
                  <a:srgbClr val="0070C0"/>
                </a:solidFill>
              </a:rPr>
              <a:t> Yao,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Yinlong</a:t>
            </a:r>
            <a:r>
              <a:rPr lang="en-US" altLang="zh-CN" sz="3600" b="1" i="1" dirty="0">
                <a:solidFill>
                  <a:srgbClr val="0070C0"/>
                </a:solidFill>
              </a:rPr>
              <a:t>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Lv</a:t>
            </a:r>
            <a:r>
              <a:rPr lang="en-US" altLang="zh-CN" sz="3600" b="1" i="1" dirty="0">
                <a:solidFill>
                  <a:srgbClr val="0070C0"/>
                </a:solidFill>
              </a:rPr>
              <a:t>, Bin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Ji</a:t>
            </a:r>
            <a:r>
              <a:rPr lang="en-US" altLang="zh-CN" sz="3600" b="1" i="1" dirty="0">
                <a:solidFill>
                  <a:srgbClr val="0070C0"/>
                </a:solidFill>
              </a:rPr>
              <a:t>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Sumin</a:t>
            </a:r>
            <a:r>
              <a:rPr lang="en-US" altLang="zh-CN" sz="3600" b="1" i="1" dirty="0">
                <a:solidFill>
                  <a:srgbClr val="0070C0"/>
                </a:solidFill>
              </a:rPr>
              <a:t> Wei,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Zhenguo</a:t>
            </a:r>
            <a:r>
              <a:rPr lang="en-US" altLang="zh-CN" sz="3600" b="1" i="1" dirty="0">
                <a:solidFill>
                  <a:srgbClr val="0070C0"/>
                </a:solidFill>
              </a:rPr>
              <a:t> Li,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Jiansheng</a:t>
            </a:r>
            <a:r>
              <a:rPr lang="en-US" altLang="zh-CN" sz="3600" b="1" i="1" dirty="0">
                <a:solidFill>
                  <a:srgbClr val="0070C0"/>
                </a:solidFill>
              </a:rPr>
              <a:t> Xing,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GaofengPan</a:t>
            </a:r>
            <a:r>
              <a:rPr lang="en-US" altLang="zh-CN" sz="3600" b="1" i="1" dirty="0">
                <a:solidFill>
                  <a:srgbClr val="0070C0"/>
                </a:solidFill>
              </a:rPr>
              <a:t>, Fang Yan,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Zhiguo</a:t>
            </a:r>
            <a:r>
              <a:rPr lang="en-US" altLang="zh-CN" sz="3600" b="1" i="1" dirty="0">
                <a:solidFill>
                  <a:srgbClr val="0070C0"/>
                </a:solidFill>
              </a:rPr>
              <a:t> Yin,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Xianlu</a:t>
            </a:r>
            <a:r>
              <a:rPr lang="en-US" altLang="zh-CN" sz="3600" b="1" i="1" dirty="0">
                <a:solidFill>
                  <a:srgbClr val="0070C0"/>
                </a:solidFill>
              </a:rPr>
              <a:t>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Jia</a:t>
            </a:r>
            <a:r>
              <a:rPr lang="en-US" altLang="zh-CN" sz="3600" b="1" i="1" dirty="0">
                <a:solidFill>
                  <a:srgbClr val="0070C0"/>
                </a:solidFill>
              </a:rPr>
              <a:t>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Baoqun</a:t>
            </a:r>
            <a:r>
              <a:rPr lang="en-US" altLang="zh-CN" sz="3600" b="1" i="1" dirty="0">
                <a:solidFill>
                  <a:srgbClr val="0070C0"/>
                </a:solidFill>
              </a:rPr>
              <a:t> Cui,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Chengjie</a:t>
            </a:r>
            <a:r>
              <a:rPr lang="en-US" altLang="zh-CN" sz="3600" b="1" i="1" dirty="0">
                <a:solidFill>
                  <a:srgbClr val="0070C0"/>
                </a:solidFill>
              </a:rPr>
              <a:t> Chu,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Weiping</a:t>
            </a:r>
            <a:r>
              <a:rPr lang="en-US" altLang="zh-CN" sz="3600" b="1" i="1" dirty="0">
                <a:solidFill>
                  <a:srgbClr val="0070C0"/>
                </a:solidFill>
              </a:rPr>
              <a:t> Liu, </a:t>
            </a:r>
            <a:r>
              <a:rPr lang="en-US" altLang="zh-CN" sz="3600" b="1" i="1" dirty="0" err="1">
                <a:solidFill>
                  <a:srgbClr val="0070C0"/>
                </a:solidFill>
              </a:rPr>
              <a:t>Yanyun</a:t>
            </a:r>
            <a:r>
              <a:rPr lang="en-US" altLang="zh-CN" sz="3600" b="1" i="1" dirty="0">
                <a:solidFill>
                  <a:srgbClr val="0070C0"/>
                </a:solidFill>
              </a:rPr>
              <a:t> Ma, Xiaoliang Fu, etc. </a:t>
            </a:r>
            <a:r>
              <a:rPr lang="en-US" altLang="zh-CN" sz="3600" b="1" dirty="0">
                <a:solidFill>
                  <a:srgbClr val="0070C0"/>
                </a:solidFill>
              </a:rPr>
              <a:t>from CIAE.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4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887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PSI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PSI division heads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promoted Collaboration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and about 10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High Intensity Problems, Revisited or Cyclotron Operation Beyond Limits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938992"/>
            <a:chOff x="408957" y="3467537"/>
            <a:chExt cx="3333135" cy="1938992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Tianjue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PSI 2005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with Th. </a:t>
              </a:r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Stammbach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latin typeface="Arial Black" pitchFamily="34" charset="0"/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Mike Seidel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latin typeface="Arial Black" pitchFamily="34" charset="0"/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latin typeface="Arial Black" pitchFamily="34" charset="0"/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latin typeface="Arial Black" pitchFamily="34" charset="0"/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CIAE 2012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Arial Black" pitchFamily="34" charset="0"/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Daniela </a:t>
              </a:r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Kiselev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CIAE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2018</a:t>
              </a: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074" name="Picture 2" descr="F:\J\J\张天爵\照片\Photo_colleague\2005_04_Psi-cern\2005_04_12_Home_Peter\DSC078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7" t="11188" r="2912" b="10483"/>
          <a:stretch/>
        </p:blipFill>
        <p:spPr bwMode="auto">
          <a:xfrm>
            <a:off x="4124889" y="1762478"/>
            <a:ext cx="3708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Picture 2" descr="D:\一堆一器六十周年\会场照片 20180830\Yuri\10974398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23981" r="15299" b="6267"/>
          <a:stretch/>
        </p:blipFill>
        <p:spPr bwMode="auto">
          <a:xfrm>
            <a:off x="8113811" y="1762479"/>
            <a:ext cx="3672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Th.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Stammbach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Peter and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Tianjue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144454" y="3677702"/>
            <a:ext cx="363149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Daniela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Kiselev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, Yuri and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Tianjue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4124889" y="1773610"/>
            <a:ext cx="1036594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lang="en-US" altLang="zh-CN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At PSI</a:t>
            </a:r>
            <a:endParaRPr lang="en-US" altLang="zh-CN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8157337" y="1773610"/>
            <a:ext cx="1180610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lang="en-US" altLang="zh-CN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At CIAE</a:t>
            </a:r>
            <a:endParaRPr lang="en-US" altLang="zh-CN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8" name="Picture 2" descr="F:\HP笔记本备份 2013年启用-2018年\照片\C\2012_04_04_Peter Sigg\P1010920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2" b="6619"/>
          <a:stretch/>
        </p:blipFill>
        <p:spPr bwMode="auto">
          <a:xfrm>
            <a:off x="4155377" y="4030478"/>
            <a:ext cx="3238354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:\J\J\张天爵\照片\Photo_Research\2005_04_Psi-cern\2005_04_06_1PSI_InjectorII\DSC0761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8" b="26968"/>
          <a:stretch/>
        </p:blipFill>
        <p:spPr bwMode="auto">
          <a:xfrm>
            <a:off x="7609755" y="4027016"/>
            <a:ext cx="417706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7609755" y="5693980"/>
            <a:ext cx="2016224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lang="en-US" altLang="zh-CN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PSI Injector II</a:t>
            </a:r>
            <a:endParaRPr lang="en-US" altLang="zh-CN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701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PSI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PSI division heads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promoted Collaboration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and about 10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High Intensity Problems, Revisited or Cyclotron Operation Beyond Limits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323439"/>
            <a:chOff x="408957" y="3467537"/>
            <a:chExt cx="3333135" cy="1323439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Peter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Sigg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CIAE many times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2005_08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2010_01_17 - 01_27</a:t>
              </a: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2012_04_04</a:t>
              </a: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12290275" y="3047468"/>
            <a:ext cx="363200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12437130" y="3057757"/>
            <a:ext cx="331236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 Beijing 2004 04,</a:t>
            </a:r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Prof Chen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44" name="Picture 5" descr="F:\J\J\张天爵\照片\Photo_colleague\2010_01_17-01_27_Peter_Sigg\DSC025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r="762" b="1574"/>
          <a:stretch/>
        </p:blipFill>
        <p:spPr bwMode="auto">
          <a:xfrm>
            <a:off x="4123672" y="1743747"/>
            <a:ext cx="3708172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 MeV RF system Design</a:t>
            </a:r>
          </a:p>
        </p:txBody>
      </p:sp>
      <p:pic>
        <p:nvPicPr>
          <p:cNvPr id="43" name="Picture 4" descr="F:\J\J\张天爵\照片\Photo_colleague\2005_07_24_Peter_Sigg\2005_08_01_Peter_CIAE\DSC088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5" b="930"/>
          <a:stretch/>
        </p:blipFill>
        <p:spPr bwMode="auto">
          <a:xfrm>
            <a:off x="8144451" y="1743746"/>
            <a:ext cx="3621647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401843" y="3677702"/>
            <a:ext cx="3374102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 MeV RF system Design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5" name="Picture 6" descr="F:\J\J\张天爵\照片\Photo_colleague\2010_01_17-01_27_Peter_Sigg\DSC0255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" t="5564" r="504" b="-1080"/>
          <a:stretch/>
        </p:blipFill>
        <p:spPr bwMode="auto">
          <a:xfrm>
            <a:off x="4114526" y="4036800"/>
            <a:ext cx="3682046" cy="206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 descr="F:\J\J\张天爵\照片\Photo_colleague\2010_01_17-01_27_Peter_Sigg\DSC025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454" y="4036804"/>
            <a:ext cx="3618219" cy="203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6" y="5747778"/>
            <a:ext cx="3688099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4225379" y="5750211"/>
            <a:ext cx="338437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800 MeV RF Concept Design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21523" y="2164505"/>
            <a:ext cx="4567371" cy="3429094"/>
            <a:chOff x="5521523" y="2164505"/>
            <a:chExt cx="4567371" cy="3429094"/>
          </a:xfrm>
        </p:grpSpPr>
        <p:pic>
          <p:nvPicPr>
            <p:cNvPr id="49" name="Picture 2" descr="F:\HP笔记本原始硬盘备份 2011年-2015年\temp_Photo\2013_12_16_Peter\DSC04189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1523" y="2164505"/>
              <a:ext cx="4567371" cy="3425529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FB672564-A3A9-4689-BE55-F49531F71B3D}"/>
                </a:ext>
              </a:extLst>
            </p:cNvPr>
            <p:cNvSpPr/>
            <p:nvPr/>
          </p:nvSpPr>
          <p:spPr>
            <a:xfrm>
              <a:off x="5521523" y="5248227"/>
              <a:ext cx="4552195" cy="345372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5665540" y="5250660"/>
              <a:ext cx="4288024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rIns="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1600" b="1" dirty="0" smtClean="0">
                  <a:solidFill>
                    <a:srgbClr val="FFFF00"/>
                  </a:solidFill>
                  <a:latin typeface="微软雅黑" pitchFamily="34" charset="-122"/>
                  <a:ea typeface="微软雅黑" pitchFamily="34" charset="-122"/>
                </a:rPr>
                <a:t>100 MeV RF &amp; 230 MeV RF discussion</a:t>
              </a:r>
              <a:endParaRPr lang="en-US" altLang="zh-CN" sz="16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27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PSI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PSI division heads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promoted Collaboration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and about 10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High Intensity Problems, Revisited or Cyclotron Operation Beyond Limits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293890"/>
            <a:ext cx="3333135" cy="1631216"/>
            <a:chOff x="408957" y="3467537"/>
            <a:chExt cx="3333135" cy="1631216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Werner Joho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CIAE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</a:t>
              </a:r>
              <a:r>
                <a:rPr lang="zh-CN" altLang="en-US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 06, with Gerardo,</a:t>
              </a: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2009_10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 </a:t>
              </a:r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Adelmann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CIAE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2009_11_29 - 12_10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Th.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Stammbach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Peter and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Tianjue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Picture 2" descr="F:\J\J\张天爵\照片\Photo_colleague\2009_10_Werner_Joho\DSC008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1"/>
          <a:stretch/>
        </p:blipFill>
        <p:spPr bwMode="auto">
          <a:xfrm>
            <a:off x="8144633" y="1777216"/>
            <a:ext cx="3648708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144454" y="3677702"/>
            <a:ext cx="363149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At CIAE, 800 MeV basic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considerati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4" name="Picture 3" descr="F:\J\J\张天爵\照片\Photo_colleague\2009_10_Werner_Joho\DSC0083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t="18083" r="126" b="-153"/>
          <a:stretch/>
        </p:blipFill>
        <p:spPr bwMode="auto">
          <a:xfrm>
            <a:off x="4114528" y="1774753"/>
            <a:ext cx="3708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F:\J\J\张天爵\照片\Photo_colleague\2009_11_29-12_10_Adelmann\DSC0151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-1" r="14122" b="3450"/>
          <a:stretch/>
        </p:blipFill>
        <p:spPr bwMode="auto">
          <a:xfrm>
            <a:off x="4114528" y="4026530"/>
            <a:ext cx="198306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5752420"/>
            <a:ext cx="1983061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4114528" y="5762709"/>
            <a:ext cx="1983060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800 MeV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simulatio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4" name="Picture 2" descr="D:\Gerardo 202002\dutto\PSI\DSC0007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5" b="19659"/>
          <a:stretch/>
        </p:blipFill>
        <p:spPr bwMode="auto">
          <a:xfrm>
            <a:off x="6097588" y="4009216"/>
            <a:ext cx="5695753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6097588" y="5740208"/>
            <a:ext cx="5695753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13"/>
          <p:cNvSpPr txBox="1">
            <a:spLocks noChangeArrowheads="1"/>
          </p:cNvSpPr>
          <p:nvPr/>
        </p:nvSpPr>
        <p:spPr bwMode="auto">
          <a:xfrm>
            <a:off x="6025579" y="5750497"/>
            <a:ext cx="6016545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Young people visited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PSI,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Jianjun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Sumin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Yuanjie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Chuan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7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11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1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PSI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Three PSI division heads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promoted Collaboration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and about 10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scientists and engineers visited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High Intensity Problems, Revisited or Cyclotron Operation Beyond Limits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08957" y="4293890"/>
            <a:ext cx="3333135" cy="1323439"/>
            <a:chOff x="408957" y="3467537"/>
            <a:chExt cx="3333135" cy="1323439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Jianjun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PSI two time for two years,</a:t>
              </a:r>
              <a:r>
                <a:rPr lang="zh-CN" altLang="en-US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2009 </a:t>
              </a:r>
            </a:p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Sumin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Yuanjie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and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Chuan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PSI for one year 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25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27" name="等腰三角形 2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9218" name="Picture 2" descr="D:\Gerardo 202002\dutto\PSI\DSC027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3" b="5711"/>
          <a:stretch/>
        </p:blipFill>
        <p:spPr bwMode="auto">
          <a:xfrm>
            <a:off x="4114527" y="1743748"/>
            <a:ext cx="373888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Sumin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Wei, at PSI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8" t="29797" r="9031" b="10865"/>
          <a:stretch/>
        </p:blipFill>
        <p:spPr bwMode="auto">
          <a:xfrm>
            <a:off x="8137578" y="1743746"/>
            <a:ext cx="3672000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545859" y="3677702"/>
            <a:ext cx="2808312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Yuanjie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 Bi, at PSI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5" t="35614" r="43599" b="27255"/>
          <a:stretch/>
        </p:blipFill>
        <p:spPr bwMode="auto">
          <a:xfrm>
            <a:off x="8136000" y="4026530"/>
            <a:ext cx="3646116" cy="2067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8545859" y="5535721"/>
            <a:ext cx="3020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Phys. Rev. </a:t>
            </a:r>
            <a:r>
              <a:rPr lang="en-US" altLang="zh-CN" sz="1600" dirty="0" smtClean="0">
                <a:solidFill>
                  <a:srgbClr val="C00000"/>
                </a:solidFill>
              </a:rPr>
              <a:t>STAB </a:t>
            </a:r>
            <a:r>
              <a:rPr lang="en-US" altLang="zh-CN" sz="1600" dirty="0">
                <a:solidFill>
                  <a:srgbClr val="C00000"/>
                </a:solidFill>
              </a:rPr>
              <a:t>14, 054402 (2011)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6" b="18071"/>
          <a:stretch/>
        </p:blipFill>
        <p:spPr bwMode="auto">
          <a:xfrm>
            <a:off x="4114526" y="4056498"/>
            <a:ext cx="3771392" cy="2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3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76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EBD6857-7CC1-4A35-ADF4-91DF361FC54F}"/>
              </a:ext>
            </a:extLst>
          </p:cNvPr>
          <p:cNvGrpSpPr/>
          <p:nvPr/>
        </p:nvGrpSpPr>
        <p:grpSpPr>
          <a:xfrm>
            <a:off x="449533" y="1809480"/>
            <a:ext cx="3658067" cy="4401085"/>
            <a:chOff x="449415" y="1809061"/>
            <a:chExt cx="3657115" cy="4400066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50C881E5-F134-461F-872D-7A9B1D7CEC90}"/>
                </a:ext>
              </a:extLst>
            </p:cNvPr>
            <p:cNvSpPr/>
            <p:nvPr/>
          </p:nvSpPr>
          <p:spPr>
            <a:xfrm>
              <a:off x="479425" y="1820736"/>
              <a:ext cx="3627105" cy="438839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BF11E726-5A60-4248-9D2F-89D317420895}"/>
                </a:ext>
              </a:extLst>
            </p:cNvPr>
            <p:cNvGrpSpPr/>
            <p:nvPr/>
          </p:nvGrpSpPr>
          <p:grpSpPr>
            <a:xfrm>
              <a:off x="449415" y="1809061"/>
              <a:ext cx="3657115" cy="2739570"/>
              <a:chOff x="449415" y="1809061"/>
              <a:chExt cx="3657115" cy="2739570"/>
            </a:xfrm>
          </p:grpSpPr>
          <p:sp>
            <p:nvSpPr>
              <p:cNvPr id="44" name="任意多边形: 形状 43">
                <a:extLst>
                  <a:ext uri="{FF2B5EF4-FFF2-40B4-BE49-F238E27FC236}">
                    <a16:creationId xmlns="" xmlns:a16="http://schemas.microsoft.com/office/drawing/2014/main" id="{BA9E11CF-223C-49D5-91C5-CFF6A79BD6D3}"/>
                  </a:ext>
                </a:extLst>
              </p:cNvPr>
              <p:cNvSpPr/>
              <p:nvPr/>
            </p:nvSpPr>
            <p:spPr>
              <a:xfrm flipV="1">
                <a:off x="479425" y="1820735"/>
                <a:ext cx="3627105" cy="670466"/>
              </a:xfrm>
              <a:custGeom>
                <a:avLst/>
                <a:gdLst>
                  <a:gd name="connsiteX0" fmla="*/ 0 w 3627105"/>
                  <a:gd name="connsiteY0" fmla="*/ 670466 h 670466"/>
                  <a:gd name="connsiteX1" fmla="*/ 3627105 w 3627105"/>
                  <a:gd name="connsiteY1" fmla="*/ 670466 h 670466"/>
                  <a:gd name="connsiteX2" fmla="*/ 3627105 w 3627105"/>
                  <a:gd name="connsiteY2" fmla="*/ 50324 h 670466"/>
                  <a:gd name="connsiteX3" fmla="*/ 1861442 w 3627105"/>
                  <a:gd name="connsiteY3" fmla="*/ 50324 h 670466"/>
                  <a:gd name="connsiteX4" fmla="*/ 1813552 w 3627105"/>
                  <a:gd name="connsiteY4" fmla="*/ 0 h 670466"/>
                  <a:gd name="connsiteX5" fmla="*/ 1765663 w 3627105"/>
                  <a:gd name="connsiteY5" fmla="*/ 50324 h 670466"/>
                  <a:gd name="connsiteX6" fmla="*/ 0 w 3627105"/>
                  <a:gd name="connsiteY6" fmla="*/ 50324 h 670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27105" h="670466">
                    <a:moveTo>
                      <a:pt x="0" y="670466"/>
                    </a:moveTo>
                    <a:lnTo>
                      <a:pt x="3627105" y="670466"/>
                    </a:lnTo>
                    <a:lnTo>
                      <a:pt x="3627105" y="50324"/>
                    </a:lnTo>
                    <a:lnTo>
                      <a:pt x="1861442" y="50324"/>
                    </a:lnTo>
                    <a:lnTo>
                      <a:pt x="1813552" y="0"/>
                    </a:lnTo>
                    <a:lnTo>
                      <a:pt x="1765663" y="50324"/>
                    </a:lnTo>
                    <a:lnTo>
                      <a:pt x="0" y="50324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>
                  <a:defRPr/>
                </a:pPr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="" xmlns:a16="http://schemas.microsoft.com/office/drawing/2014/main" id="{7057DEB8-B967-4850-84A0-65EF0BE67C9B}"/>
                  </a:ext>
                </a:extLst>
              </p:cNvPr>
              <p:cNvSpPr txBox="1"/>
              <p:nvPr/>
            </p:nvSpPr>
            <p:spPr>
              <a:xfrm>
                <a:off x="449415" y="1809061"/>
                <a:ext cx="3657114" cy="646331"/>
              </a:xfrm>
              <a:prstGeom prst="rect">
                <a:avLst/>
              </a:prstGeom>
              <a:noFill/>
            </p:spPr>
            <p:txBody>
              <a:bodyPr wrap="square" lIns="36000" rIns="36000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kern="10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19000"/>
                        </a:srgbClr>
                      </a:outerShdw>
                    </a:effectLst>
                    <a:latin typeface="Arial" panose="020F0502020204030204"/>
                    <a:ea typeface="微软雅黑"/>
                    <a:cs typeface="+mn-ea"/>
                    <a:sym typeface="+mn-lt"/>
                  </a:rPr>
                  <a:t>100MeV</a:t>
                </a:r>
                <a:r>
                  <a:rPr lang="zh-CN" altLang="en-US" sz="1800" b="1" kern="10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19000"/>
                        </a:srgbClr>
                      </a:outerShdw>
                    </a:effectLst>
                    <a:latin typeface="Arial" panose="020F0502020204030204"/>
                    <a:ea typeface="微软雅黑"/>
                    <a:cs typeface="+mn-ea"/>
                    <a:sym typeface="+mn-lt"/>
                  </a:rPr>
                  <a:t>强流回旋加速器</a:t>
                </a:r>
                <a:endParaRPr lang="en-US" altLang="zh-CN" sz="1800" b="1" kern="1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endParaRPr>
              </a:p>
              <a:p>
                <a:pPr algn="ctr" defTabSz="914583">
                  <a:defRPr/>
                </a:pPr>
                <a:r>
                  <a:rPr lang="zh-CN" altLang="en-US" sz="1800" b="1" kern="1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19000"/>
                        </a:srgbClr>
                      </a:outerShdw>
                    </a:effectLst>
                    <a:latin typeface="Arial"/>
                    <a:ea typeface="微软雅黑"/>
                    <a:cs typeface="+mn-ea"/>
                    <a:sym typeface="+mn-lt"/>
                  </a:rPr>
                  <a:t>每秒</a:t>
                </a:r>
                <a:r>
                  <a:rPr lang="en-US" altLang="zh-CN" sz="1800" b="1" kern="1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19000"/>
                        </a:srgbClr>
                      </a:outerShdw>
                    </a:effectLst>
                    <a:latin typeface="Arial"/>
                    <a:ea typeface="微软雅黑"/>
                    <a:cs typeface="+mn-ea"/>
                    <a:sym typeface="+mn-lt"/>
                  </a:rPr>
                  <a:t>4500</a:t>
                </a:r>
                <a:r>
                  <a:rPr lang="zh-CN" altLang="en-US" sz="1800" b="1" kern="1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19000"/>
                        </a:srgbClr>
                      </a:outerShdw>
                    </a:effectLst>
                    <a:latin typeface="Arial"/>
                    <a:ea typeface="微软雅黑"/>
                    <a:cs typeface="+mn-ea"/>
                    <a:sym typeface="+mn-lt"/>
                  </a:rPr>
                  <a:t>万个束团加速 全过程仿真</a:t>
                </a:r>
              </a:p>
            </p:txBody>
          </p:sp>
          <p:sp>
            <p:nvSpPr>
              <p:cNvPr id="91" name="Text Box 6">
                <a:extLst>
                  <a:ext uri="{FF2B5EF4-FFF2-40B4-BE49-F238E27FC236}">
                    <a16:creationId xmlns="" xmlns:a16="http://schemas.microsoft.com/office/drawing/2014/main" id="{B746ED54-E1F4-47F8-935D-97290E8BCF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9425" y="4271632"/>
                <a:ext cx="362710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defTabSz="914583" eaLnBrk="1" hangingPunct="1">
                  <a:defRPr/>
                </a:pPr>
                <a:r>
                  <a:rPr lang="zh-CN" altLang="en-US" sz="1200" b="1" spc="-40" dirty="0">
                    <a:solidFill>
                      <a:prstClr val="black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仿真结果表明聚焦力强、可实现高达</a:t>
                </a:r>
                <a:r>
                  <a:rPr lang="en-US" altLang="zh-CN" sz="1200" b="1" spc="-40" dirty="0">
                    <a:solidFill>
                      <a:prstClr val="black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1mA</a:t>
                </a:r>
                <a:r>
                  <a:rPr lang="zh-CN" altLang="en-US" sz="1200" b="1" spc="-40" dirty="0">
                    <a:solidFill>
                      <a:prstClr val="black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的强流加速</a:t>
                </a:r>
                <a:endParaRPr lang="en-US" altLang="zh-CN" sz="1200" b="1" spc="-40" dirty="0">
                  <a:solidFill>
                    <a:prstClr val="black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4" name="文本框 73">
            <a:extLst>
              <a:ext uri="{FF2B5EF4-FFF2-40B4-BE49-F238E27FC236}">
                <a16:creationId xmlns="" xmlns:a16="http://schemas.microsoft.com/office/drawing/2014/main" id="{F85EC32B-8149-4417-9EB5-AF1CC937F3AC}"/>
              </a:ext>
            </a:extLst>
          </p:cNvPr>
          <p:cNvSpPr txBox="1"/>
          <p:nvPr/>
        </p:nvSpPr>
        <p:spPr>
          <a:xfrm>
            <a:off x="81044" y="6185514"/>
            <a:ext cx="12033089" cy="566327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 defTabSz="914583">
              <a:lnSpc>
                <a:spcPct val="110000"/>
              </a:lnSpc>
              <a:defRPr/>
            </a:pPr>
            <a:r>
              <a:rPr lang="zh-CN" altLang="en-US" sz="2800" b="1" spc="-100" dirty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第一次实现了回旋加速器从粒子产生、注入、加速到引出的全过程数值仿真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80F0CD7-6DD6-4D06-9EBC-738456EA8778}"/>
              </a:ext>
            </a:extLst>
          </p:cNvPr>
          <p:cNvGrpSpPr/>
          <p:nvPr/>
        </p:nvGrpSpPr>
        <p:grpSpPr>
          <a:xfrm>
            <a:off x="561724" y="4593746"/>
            <a:ext cx="3452521" cy="1515196"/>
            <a:chOff x="561578" y="4592682"/>
            <a:chExt cx="3451622" cy="1514845"/>
          </a:xfrm>
        </p:grpSpPr>
        <p:pic>
          <p:nvPicPr>
            <p:cNvPr id="92" name="Picture 4" descr="100MeV强流质子回旋加速器">
              <a:extLst>
                <a:ext uri="{FF2B5EF4-FFF2-40B4-BE49-F238E27FC236}">
                  <a16:creationId xmlns="" xmlns:a16="http://schemas.microsoft.com/office/drawing/2014/main" id="{1F741C5F-763C-4C70-90C5-07836C7F02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4" b="5069"/>
            <a:stretch/>
          </p:blipFill>
          <p:spPr bwMode="auto">
            <a:xfrm>
              <a:off x="561578" y="4592682"/>
              <a:ext cx="3451622" cy="1514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357F1861-FFCE-4405-BE49-BE0972EEDE08}"/>
                </a:ext>
              </a:extLst>
            </p:cNvPr>
            <p:cNvSpPr/>
            <p:nvPr/>
          </p:nvSpPr>
          <p:spPr>
            <a:xfrm>
              <a:off x="561578" y="5829366"/>
              <a:ext cx="3451622" cy="274319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Text Box 6">
              <a:extLst>
                <a:ext uri="{FF2B5EF4-FFF2-40B4-BE49-F238E27FC236}">
                  <a16:creationId xmlns="" xmlns:a16="http://schemas.microsoft.com/office/drawing/2014/main" id="{2A227575-9941-4895-9E2B-EA28002FF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306" y="5828026"/>
              <a:ext cx="309659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2000" rIns="7200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defTabSz="914583" eaLnBrk="1" hangingPunct="1">
                <a:defRPr/>
              </a:pPr>
              <a:r>
                <a:rPr lang="en-US" altLang="zh-CN" sz="1200" b="1" dirty="0">
                  <a:solidFill>
                    <a:prstClr val="white"/>
                  </a:solidFill>
                  <a:latin typeface="Arial"/>
                  <a:ea typeface="微软雅黑"/>
                  <a:cs typeface="+mn-ea"/>
                  <a:sym typeface="+mn-lt"/>
                </a:rPr>
                <a:t>100MeV</a:t>
              </a:r>
              <a:r>
                <a:rPr lang="zh-CN" altLang="en-US" sz="1200" b="1" dirty="0">
                  <a:solidFill>
                    <a:prstClr val="white"/>
                  </a:solidFill>
                  <a:latin typeface="Arial"/>
                  <a:ea typeface="微软雅黑"/>
                  <a:cs typeface="+mn-ea"/>
                  <a:sym typeface="+mn-lt"/>
                </a:rPr>
                <a:t>强流回旋加速器</a:t>
              </a:r>
              <a:r>
                <a:rPr lang="zh-CN" altLang="en-US" sz="1200" b="1" dirty="0">
                  <a:solidFill>
                    <a:srgbClr val="FFFF00"/>
                  </a:solidFill>
                  <a:latin typeface="Arial"/>
                  <a:ea typeface="微软雅黑"/>
                  <a:cs typeface="+mn-ea"/>
                  <a:sym typeface="+mn-lt"/>
                </a:rPr>
                <a:t>性能仿真</a:t>
              </a:r>
              <a:endParaRPr lang="en-US" altLang="zh-CN" sz="1200" b="1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BC65946-C809-4A52-A6F9-611E97F8CF88}"/>
              </a:ext>
            </a:extLst>
          </p:cNvPr>
          <p:cNvGrpSpPr/>
          <p:nvPr/>
        </p:nvGrpSpPr>
        <p:grpSpPr>
          <a:xfrm>
            <a:off x="4283563" y="1804318"/>
            <a:ext cx="3628050" cy="4406247"/>
            <a:chOff x="4282447" y="1803900"/>
            <a:chExt cx="3627105" cy="4405227"/>
          </a:xfrm>
        </p:grpSpPr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934F9E14-CA54-4173-AFC5-8F8DF55A9607}"/>
                </a:ext>
              </a:extLst>
            </p:cNvPr>
            <p:cNvSpPr/>
            <p:nvPr/>
          </p:nvSpPr>
          <p:spPr>
            <a:xfrm>
              <a:off x="4282447" y="1820736"/>
              <a:ext cx="3627105" cy="438839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BFA58ABF-7B81-441B-87AD-C965550E401D}"/>
                </a:ext>
              </a:extLst>
            </p:cNvPr>
            <p:cNvSpPr/>
            <p:nvPr/>
          </p:nvSpPr>
          <p:spPr>
            <a:xfrm flipV="1">
              <a:off x="4282447" y="1820735"/>
              <a:ext cx="3627105" cy="670466"/>
            </a:xfrm>
            <a:custGeom>
              <a:avLst/>
              <a:gdLst>
                <a:gd name="connsiteX0" fmla="*/ 0 w 3627105"/>
                <a:gd name="connsiteY0" fmla="*/ 670466 h 670466"/>
                <a:gd name="connsiteX1" fmla="*/ 3627105 w 3627105"/>
                <a:gd name="connsiteY1" fmla="*/ 670466 h 670466"/>
                <a:gd name="connsiteX2" fmla="*/ 3627105 w 3627105"/>
                <a:gd name="connsiteY2" fmla="*/ 50324 h 670466"/>
                <a:gd name="connsiteX3" fmla="*/ 1861442 w 3627105"/>
                <a:gd name="connsiteY3" fmla="*/ 50324 h 670466"/>
                <a:gd name="connsiteX4" fmla="*/ 1813552 w 3627105"/>
                <a:gd name="connsiteY4" fmla="*/ 0 h 670466"/>
                <a:gd name="connsiteX5" fmla="*/ 1765663 w 3627105"/>
                <a:gd name="connsiteY5" fmla="*/ 50324 h 670466"/>
                <a:gd name="connsiteX6" fmla="*/ 0 w 3627105"/>
                <a:gd name="connsiteY6" fmla="*/ 50324 h 67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7105" h="670466">
                  <a:moveTo>
                    <a:pt x="0" y="670466"/>
                  </a:moveTo>
                  <a:lnTo>
                    <a:pt x="3627105" y="670466"/>
                  </a:lnTo>
                  <a:lnTo>
                    <a:pt x="3627105" y="50324"/>
                  </a:lnTo>
                  <a:lnTo>
                    <a:pt x="1861442" y="50324"/>
                  </a:lnTo>
                  <a:lnTo>
                    <a:pt x="1813552" y="0"/>
                  </a:lnTo>
                  <a:lnTo>
                    <a:pt x="1765663" y="50324"/>
                  </a:lnTo>
                  <a:lnTo>
                    <a:pt x="0" y="50324"/>
                  </a:lnTo>
                  <a:close/>
                </a:path>
              </a:pathLst>
            </a:custGeom>
            <a:solidFill>
              <a:srgbClr val="0070C0"/>
            </a:solidFill>
            <a:ln w="6350" cap="flat" cmpd="sng" algn="ctr">
              <a:gradFill>
                <a:gsLst>
                  <a:gs pos="0">
                    <a:srgbClr val="005CFA">
                      <a:alpha val="0"/>
                    </a:srgbClr>
                  </a:gs>
                  <a:gs pos="100000">
                    <a:srgbClr val="005CFA">
                      <a:alpha val="4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91">
                <a:defRPr/>
              </a:pPr>
              <a:endParaRPr lang="zh-CN" altLang="en-US" sz="1800" kern="0">
                <a:solidFill>
                  <a:prstClr val="white"/>
                </a:solidFill>
                <a:latin typeface="Arial" panose="020F0502020204030204"/>
                <a:ea typeface="微软雅黑"/>
                <a:cs typeface="+mn-ea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="" xmlns:a16="http://schemas.microsoft.com/office/drawing/2014/main" id="{6ADFF04E-303C-4F1E-AA56-15128072A7F0}"/>
                </a:ext>
              </a:extLst>
            </p:cNvPr>
            <p:cNvSpPr txBox="1"/>
            <p:nvPr/>
          </p:nvSpPr>
          <p:spPr>
            <a:xfrm>
              <a:off x="4456448" y="1803900"/>
              <a:ext cx="327910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defRPr/>
              </a:pPr>
              <a:r>
                <a:rPr lang="zh-CN" altLang="en-US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欧洲 </a:t>
              </a:r>
              <a:r>
                <a:rPr lang="en-US" altLang="zh-CN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PSI </a:t>
              </a:r>
              <a:br>
                <a:rPr lang="en-US" altLang="zh-CN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</a:br>
              <a:r>
                <a:rPr lang="zh-CN" altLang="en-US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大型回旋加速器束流功率升级</a:t>
              </a:r>
            </a:p>
          </p:txBody>
        </p:sp>
        <p:pic>
          <p:nvPicPr>
            <p:cNvPr id="94" name="Picture 3">
              <a:extLst>
                <a:ext uri="{FF2B5EF4-FFF2-40B4-BE49-F238E27FC236}">
                  <a16:creationId xmlns="" xmlns:a16="http://schemas.microsoft.com/office/drawing/2014/main" id="{E628E68A-6440-4634-A0DC-FBA7FC04DD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8" t="3130" r="1722" b="19886"/>
            <a:stretch/>
          </p:blipFill>
          <p:spPr bwMode="auto">
            <a:xfrm>
              <a:off x="4434841" y="2523589"/>
              <a:ext cx="3350944" cy="1748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9" name="Picture 39" descr="D:\Temp Photo 2018\2019_09_19-27_ICC\2\IMG_20190925_163745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4841" y="4316001"/>
              <a:ext cx="3337497" cy="1791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357F1861-FFCE-4405-BE49-BE0972EEDE08}"/>
                </a:ext>
              </a:extLst>
            </p:cNvPr>
            <p:cNvSpPr/>
            <p:nvPr/>
          </p:nvSpPr>
          <p:spPr>
            <a:xfrm>
              <a:off x="4456449" y="5832925"/>
              <a:ext cx="3315890" cy="274319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4" name="Text Box 6">
              <a:extLst>
                <a:ext uri="{FF2B5EF4-FFF2-40B4-BE49-F238E27FC236}">
                  <a16:creationId xmlns="" xmlns:a16="http://schemas.microsoft.com/office/drawing/2014/main" id="{2A227575-9941-4895-9E2B-EA28002FF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841" y="5831585"/>
              <a:ext cx="32259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2000" rIns="7200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defTabSz="914583" eaLnBrk="1" hangingPunct="1">
                <a:defRPr/>
              </a:pPr>
              <a:r>
                <a:rPr lang="zh-CN" altLang="en-US" sz="1200" b="1" dirty="0">
                  <a:solidFill>
                    <a:prstClr val="white"/>
                  </a:solidFill>
                  <a:latin typeface="Arial"/>
                  <a:ea typeface="微软雅黑"/>
                  <a:cs typeface="+mn-ea"/>
                  <a:sym typeface="+mn-lt"/>
                </a:rPr>
                <a:t>南非国家实验室回旋加速器</a:t>
              </a:r>
              <a:r>
                <a:rPr lang="zh-CN" altLang="en-US" sz="1200" b="1" dirty="0">
                  <a:solidFill>
                    <a:srgbClr val="FFFF00"/>
                  </a:solidFill>
                  <a:latin typeface="Arial"/>
                  <a:ea typeface="微软雅黑"/>
                  <a:cs typeface="+mn-ea"/>
                  <a:sym typeface="+mn-lt"/>
                </a:rPr>
                <a:t>改造工程</a:t>
              </a:r>
              <a:endParaRPr lang="en-US" altLang="zh-CN" sz="1200" b="1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20E0B47-16C8-422C-8337-3300BDD041CA}"/>
              </a:ext>
            </a:extLst>
          </p:cNvPr>
          <p:cNvGrpSpPr/>
          <p:nvPr/>
        </p:nvGrpSpPr>
        <p:grpSpPr>
          <a:xfrm>
            <a:off x="8087576" y="1804318"/>
            <a:ext cx="3628050" cy="4406247"/>
            <a:chOff x="8085470" y="1803900"/>
            <a:chExt cx="3627105" cy="4405227"/>
          </a:xfrm>
        </p:grpSpPr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01197C63-6A0D-4558-AE11-59C4FFEC5C80}"/>
                </a:ext>
              </a:extLst>
            </p:cNvPr>
            <p:cNvSpPr/>
            <p:nvPr/>
          </p:nvSpPr>
          <p:spPr>
            <a:xfrm>
              <a:off x="8085470" y="1820736"/>
              <a:ext cx="3627105" cy="438839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86775515-89BB-48C8-B306-6687656326D8}"/>
                </a:ext>
              </a:extLst>
            </p:cNvPr>
            <p:cNvSpPr/>
            <p:nvPr/>
          </p:nvSpPr>
          <p:spPr>
            <a:xfrm>
              <a:off x="8197909" y="2522724"/>
              <a:ext cx="3402226" cy="2060804"/>
            </a:xfrm>
            <a:prstGeom prst="rect">
              <a:avLst/>
            </a:prstGeom>
            <a:solidFill>
              <a:schemeClr val="bg1"/>
            </a:solidFill>
            <a:ln w="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5B54F25C-7DE1-4654-B08A-AC98A116889C}"/>
                </a:ext>
              </a:extLst>
            </p:cNvPr>
            <p:cNvSpPr/>
            <p:nvPr/>
          </p:nvSpPr>
          <p:spPr>
            <a:xfrm flipV="1">
              <a:off x="8085470" y="1820735"/>
              <a:ext cx="3627105" cy="670466"/>
            </a:xfrm>
            <a:custGeom>
              <a:avLst/>
              <a:gdLst>
                <a:gd name="connsiteX0" fmla="*/ 0 w 3627105"/>
                <a:gd name="connsiteY0" fmla="*/ 670466 h 670466"/>
                <a:gd name="connsiteX1" fmla="*/ 3627105 w 3627105"/>
                <a:gd name="connsiteY1" fmla="*/ 670466 h 670466"/>
                <a:gd name="connsiteX2" fmla="*/ 3627105 w 3627105"/>
                <a:gd name="connsiteY2" fmla="*/ 50324 h 670466"/>
                <a:gd name="connsiteX3" fmla="*/ 1861442 w 3627105"/>
                <a:gd name="connsiteY3" fmla="*/ 50324 h 670466"/>
                <a:gd name="connsiteX4" fmla="*/ 1813552 w 3627105"/>
                <a:gd name="connsiteY4" fmla="*/ 0 h 670466"/>
                <a:gd name="connsiteX5" fmla="*/ 1765663 w 3627105"/>
                <a:gd name="connsiteY5" fmla="*/ 50324 h 670466"/>
                <a:gd name="connsiteX6" fmla="*/ 0 w 3627105"/>
                <a:gd name="connsiteY6" fmla="*/ 50324 h 67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7105" h="670466">
                  <a:moveTo>
                    <a:pt x="0" y="670466"/>
                  </a:moveTo>
                  <a:lnTo>
                    <a:pt x="3627105" y="670466"/>
                  </a:lnTo>
                  <a:lnTo>
                    <a:pt x="3627105" y="50324"/>
                  </a:lnTo>
                  <a:lnTo>
                    <a:pt x="1861442" y="50324"/>
                  </a:lnTo>
                  <a:lnTo>
                    <a:pt x="1813552" y="0"/>
                  </a:lnTo>
                  <a:lnTo>
                    <a:pt x="1765663" y="50324"/>
                  </a:lnTo>
                  <a:lnTo>
                    <a:pt x="0" y="50324"/>
                  </a:lnTo>
                  <a:close/>
                </a:path>
              </a:pathLst>
            </a:custGeom>
            <a:solidFill>
              <a:srgbClr val="0070C0"/>
            </a:solidFill>
            <a:ln w="6350" cap="flat" cmpd="sng" algn="ctr">
              <a:gradFill>
                <a:gsLst>
                  <a:gs pos="0">
                    <a:srgbClr val="005CFA">
                      <a:alpha val="0"/>
                    </a:srgbClr>
                  </a:gs>
                  <a:gs pos="100000">
                    <a:srgbClr val="005CFA">
                      <a:alpha val="4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91">
                <a:defRPr/>
              </a:pPr>
              <a:endParaRPr lang="zh-CN" altLang="en-US" sz="1800" kern="0">
                <a:solidFill>
                  <a:prstClr val="white"/>
                </a:solidFill>
                <a:latin typeface="Arial" panose="020F0502020204030204"/>
                <a:ea typeface="微软雅黑"/>
                <a:cs typeface="+mn-ea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0F065A60-639E-40A7-BADE-69EAA1528674}"/>
                </a:ext>
              </a:extLst>
            </p:cNvPr>
            <p:cNvSpPr txBox="1"/>
            <p:nvPr/>
          </p:nvSpPr>
          <p:spPr>
            <a:xfrm>
              <a:off x="8091988" y="1803900"/>
              <a:ext cx="36140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defRPr/>
              </a:pPr>
              <a:r>
                <a:rPr lang="zh-CN" altLang="en-US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美国 </a:t>
              </a:r>
              <a:r>
                <a:rPr lang="en-US" altLang="zh-CN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MIT </a:t>
              </a:r>
              <a:br>
                <a:rPr lang="en-US" altLang="zh-CN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</a:br>
              <a:r>
                <a:rPr lang="en-US" altLang="zh-CN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800MeV</a:t>
              </a:r>
              <a:r>
                <a:rPr lang="zh-CN" altLang="en-US" sz="1800" b="1" kern="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19000"/>
                      </a:srgbClr>
                    </a:outerShdw>
                  </a:effectLst>
                  <a:latin typeface="Arial" panose="020F0502020204030204"/>
                  <a:ea typeface="微软雅黑"/>
                  <a:cs typeface="+mn-ea"/>
                  <a:sym typeface="+mn-lt"/>
                </a:rPr>
                <a:t>回旋加速器设计</a:t>
              </a:r>
            </a:p>
          </p:txBody>
        </p:sp>
        <p:graphicFrame>
          <p:nvGraphicFramePr>
            <p:cNvPr id="40" name="对象 39">
              <a:extLst>
                <a:ext uri="{FF2B5EF4-FFF2-40B4-BE49-F238E27FC236}">
                  <a16:creationId xmlns="" xmlns:a16="http://schemas.microsoft.com/office/drawing/2014/main" id="{509CC0EF-CCC4-4636-8999-DCC60AD36EBA}"/>
                </a:ext>
              </a:extLst>
            </p:cNvPr>
            <p:cNvGraphicFramePr/>
            <p:nvPr/>
          </p:nvGraphicFramePr>
          <p:xfrm>
            <a:off x="8367028" y="2591269"/>
            <a:ext cx="3042652" cy="1949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0" r:id="rId9" imgW="8892540" imgH="5859780" progId="Paint.Picture">
                    <p:embed/>
                  </p:oleObj>
                </mc:Choice>
                <mc:Fallback>
                  <p:oleObj r:id="rId9" imgW="8892540" imgH="5859780" progId="Paint.Pictur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367028" y="2591269"/>
                          <a:ext cx="3042652" cy="19490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" name="梯形 25">
              <a:extLst>
                <a:ext uri="{FF2B5EF4-FFF2-40B4-BE49-F238E27FC236}">
                  <a16:creationId xmlns="" xmlns:a16="http://schemas.microsoft.com/office/drawing/2014/main" id="{EE676A57-04A6-44CD-8219-953F636816D6}"/>
                </a:ext>
              </a:extLst>
            </p:cNvPr>
            <p:cNvSpPr/>
            <p:nvPr/>
          </p:nvSpPr>
          <p:spPr>
            <a:xfrm rot="16200000">
              <a:off x="9112348" y="5176709"/>
              <a:ext cx="1421959" cy="363475"/>
            </a:xfrm>
            <a:custGeom>
              <a:avLst/>
              <a:gdLst>
                <a:gd name="connsiteX0" fmla="*/ 0 w 3901440"/>
                <a:gd name="connsiteY0" fmla="*/ 382525 h 382525"/>
                <a:gd name="connsiteX1" fmla="*/ 260224 w 3901440"/>
                <a:gd name="connsiteY1" fmla="*/ 0 h 382525"/>
                <a:gd name="connsiteX2" fmla="*/ 3641216 w 3901440"/>
                <a:gd name="connsiteY2" fmla="*/ 0 h 382525"/>
                <a:gd name="connsiteX3" fmla="*/ 3901440 w 3901440"/>
                <a:gd name="connsiteY3" fmla="*/ 382525 h 382525"/>
                <a:gd name="connsiteX4" fmla="*/ 0 w 3901440"/>
                <a:gd name="connsiteY4" fmla="*/ 382525 h 382525"/>
                <a:gd name="connsiteX0" fmla="*/ 0 w 3901440"/>
                <a:gd name="connsiteY0" fmla="*/ 388619 h 388619"/>
                <a:gd name="connsiteX1" fmla="*/ 260224 w 3901440"/>
                <a:gd name="connsiteY1" fmla="*/ 6094 h 388619"/>
                <a:gd name="connsiteX2" fmla="*/ 1355216 w 3901440"/>
                <a:gd name="connsiteY2" fmla="*/ 0 h 388619"/>
                <a:gd name="connsiteX3" fmla="*/ 3901440 w 3901440"/>
                <a:gd name="connsiteY3" fmla="*/ 388619 h 388619"/>
                <a:gd name="connsiteX4" fmla="*/ 0 w 3901440"/>
                <a:gd name="connsiteY4" fmla="*/ 388619 h 388619"/>
                <a:gd name="connsiteX0" fmla="*/ 0 w 3901440"/>
                <a:gd name="connsiteY0" fmla="*/ 382525 h 382525"/>
                <a:gd name="connsiteX1" fmla="*/ 260224 w 3901440"/>
                <a:gd name="connsiteY1" fmla="*/ 0 h 382525"/>
                <a:gd name="connsiteX2" fmla="*/ 1010769 w 3901440"/>
                <a:gd name="connsiteY2" fmla="*/ 100586 h 382525"/>
                <a:gd name="connsiteX3" fmla="*/ 3901440 w 3901440"/>
                <a:gd name="connsiteY3" fmla="*/ 382525 h 382525"/>
                <a:gd name="connsiteX4" fmla="*/ 0 w 3901440"/>
                <a:gd name="connsiteY4" fmla="*/ 382525 h 382525"/>
                <a:gd name="connsiteX0" fmla="*/ 0 w 3901440"/>
                <a:gd name="connsiteY0" fmla="*/ 291085 h 291085"/>
                <a:gd name="connsiteX1" fmla="*/ 231521 w 3901440"/>
                <a:gd name="connsiteY1" fmla="*/ 0 h 291085"/>
                <a:gd name="connsiteX2" fmla="*/ 1010769 w 3901440"/>
                <a:gd name="connsiteY2" fmla="*/ 9146 h 291085"/>
                <a:gd name="connsiteX3" fmla="*/ 3901440 w 3901440"/>
                <a:gd name="connsiteY3" fmla="*/ 291085 h 291085"/>
                <a:gd name="connsiteX4" fmla="*/ 0 w 3901440"/>
                <a:gd name="connsiteY4" fmla="*/ 291085 h 291085"/>
                <a:gd name="connsiteX0" fmla="*/ 0 w 3901440"/>
                <a:gd name="connsiteY0" fmla="*/ 363219 h 363219"/>
                <a:gd name="connsiteX1" fmla="*/ 231521 w 3901440"/>
                <a:gd name="connsiteY1" fmla="*/ 72134 h 363219"/>
                <a:gd name="connsiteX2" fmla="*/ 1031675 w 3901440"/>
                <a:gd name="connsiteY2" fmla="*/ 0 h 363219"/>
                <a:gd name="connsiteX3" fmla="*/ 3901440 w 3901440"/>
                <a:gd name="connsiteY3" fmla="*/ 363219 h 363219"/>
                <a:gd name="connsiteX4" fmla="*/ 0 w 3901440"/>
                <a:gd name="connsiteY4" fmla="*/ 363219 h 363219"/>
                <a:gd name="connsiteX0" fmla="*/ 0 w 3901440"/>
                <a:gd name="connsiteY0" fmla="*/ 363219 h 363219"/>
                <a:gd name="connsiteX1" fmla="*/ 196677 w 3901440"/>
                <a:gd name="connsiteY1" fmla="*/ 3554 h 363219"/>
                <a:gd name="connsiteX2" fmla="*/ 1031675 w 3901440"/>
                <a:gd name="connsiteY2" fmla="*/ 0 h 363219"/>
                <a:gd name="connsiteX3" fmla="*/ 3901440 w 3901440"/>
                <a:gd name="connsiteY3" fmla="*/ 363219 h 363219"/>
                <a:gd name="connsiteX4" fmla="*/ 0 w 3901440"/>
                <a:gd name="connsiteY4" fmla="*/ 363219 h 363219"/>
                <a:gd name="connsiteX0" fmla="*/ 0 w 3901440"/>
                <a:gd name="connsiteY0" fmla="*/ 363475 h 363475"/>
                <a:gd name="connsiteX1" fmla="*/ 180997 w 3901440"/>
                <a:gd name="connsiteY1" fmla="*/ 0 h 363475"/>
                <a:gd name="connsiteX2" fmla="*/ 1031675 w 3901440"/>
                <a:gd name="connsiteY2" fmla="*/ 256 h 363475"/>
                <a:gd name="connsiteX3" fmla="*/ 3901440 w 3901440"/>
                <a:gd name="connsiteY3" fmla="*/ 363475 h 363475"/>
                <a:gd name="connsiteX4" fmla="*/ 0 w 3901440"/>
                <a:gd name="connsiteY4" fmla="*/ 363475 h 36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1440" h="363475">
                  <a:moveTo>
                    <a:pt x="0" y="363475"/>
                  </a:moveTo>
                  <a:lnTo>
                    <a:pt x="180997" y="0"/>
                  </a:lnTo>
                  <a:lnTo>
                    <a:pt x="1031675" y="256"/>
                  </a:lnTo>
                  <a:lnTo>
                    <a:pt x="3901440" y="363475"/>
                  </a:lnTo>
                  <a:lnTo>
                    <a:pt x="0" y="363475"/>
                  </a:lnTo>
                  <a:close/>
                </a:path>
              </a:pathLst>
            </a:custGeom>
            <a:gradFill>
              <a:gsLst>
                <a:gs pos="0">
                  <a:srgbClr val="C00000">
                    <a:alpha val="31000"/>
                  </a:srgbClr>
                </a:gs>
                <a:gs pos="100000">
                  <a:srgbClr val="C00000">
                    <a:alpha val="1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  <a:cs typeface="+mn-ea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3CC0F958-5506-4E1B-8DE4-921AEC195E1F}"/>
                </a:ext>
              </a:extLst>
            </p:cNvPr>
            <p:cNvGrpSpPr/>
            <p:nvPr/>
          </p:nvGrpSpPr>
          <p:grpSpPr>
            <a:xfrm>
              <a:off x="9987301" y="4647469"/>
              <a:ext cx="1637880" cy="1420914"/>
              <a:chOff x="9972061" y="4180678"/>
              <a:chExt cx="1637880" cy="1764418"/>
            </a:xfrm>
          </p:grpSpPr>
          <p:sp>
            <p:nvSpPr>
              <p:cNvPr id="51" name="矩形 50">
                <a:extLst>
                  <a:ext uri="{FF2B5EF4-FFF2-40B4-BE49-F238E27FC236}">
                    <a16:creationId xmlns="" xmlns:a16="http://schemas.microsoft.com/office/drawing/2014/main" id="{522D414D-B86B-4136-AAB0-F989A7BA27D4}"/>
                  </a:ext>
                </a:extLst>
              </p:cNvPr>
              <p:cNvSpPr/>
              <p:nvPr/>
            </p:nvSpPr>
            <p:spPr>
              <a:xfrm>
                <a:off x="9993464" y="4180678"/>
                <a:ext cx="1595075" cy="1764418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52" name="Text Box 6">
                <a:extLst>
                  <a:ext uri="{FF2B5EF4-FFF2-40B4-BE49-F238E27FC236}">
                    <a16:creationId xmlns="" xmlns:a16="http://schemas.microsoft.com/office/drawing/2014/main" id="{856A959C-B6A4-45BF-AD0B-CEB911FC0A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72061" y="4290785"/>
                <a:ext cx="1637880" cy="158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defTabSz="914583" eaLnBrk="1" hangingPunct="1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solidFill>
                      <a:srgbClr val="164E8C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日本 </a:t>
                </a:r>
                <a:r>
                  <a:rPr lang="en-US" altLang="zh-CN" sz="1600" b="1" dirty="0">
                    <a:solidFill>
                      <a:srgbClr val="164E8C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RIKEN</a:t>
                </a:r>
                <a:br>
                  <a:rPr lang="en-US" altLang="zh-CN" sz="1600" b="1" dirty="0">
                    <a:solidFill>
                      <a:srgbClr val="164E8C"/>
                    </a:solidFill>
                    <a:latin typeface="Arial"/>
                    <a:ea typeface="微软雅黑"/>
                    <a:cs typeface="+mn-ea"/>
                    <a:sym typeface="+mn-lt"/>
                  </a:rPr>
                </a:br>
                <a:r>
                  <a:rPr lang="zh-CN" altLang="en-US" sz="1600" b="1" dirty="0">
                    <a:solidFill>
                      <a:srgbClr val="164E8C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分离扇回旋加速器注入的空间电荷效应设计仿真</a:t>
                </a:r>
              </a:p>
            </p:txBody>
          </p:sp>
        </p:grpSp>
        <p:pic>
          <p:nvPicPr>
            <p:cNvPr id="20520" name="Picture 40" descr="E:\2018_05_05_成果鉴定\报奖 2020\PPT\RIKEN RRC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4" r="7890"/>
            <a:stretch/>
          </p:blipFill>
          <p:spPr bwMode="auto">
            <a:xfrm>
              <a:off x="8217961" y="4647469"/>
              <a:ext cx="1692000" cy="1432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A3B1D075-3E87-418C-A8F5-30D8E7ACD08E}"/>
              </a:ext>
            </a:extLst>
          </p:cNvPr>
          <p:cNvGrpSpPr/>
          <p:nvPr/>
        </p:nvGrpSpPr>
        <p:grpSpPr>
          <a:xfrm>
            <a:off x="412468" y="1034579"/>
            <a:ext cx="11303157" cy="714706"/>
            <a:chOff x="832967" y="1587146"/>
            <a:chExt cx="11300214" cy="905863"/>
          </a:xfrm>
        </p:grpSpPr>
        <p:grpSp>
          <p:nvGrpSpPr>
            <p:cNvPr id="57" name="组合 56">
              <a:extLst>
                <a:ext uri="{FF2B5EF4-FFF2-40B4-BE49-F238E27FC236}">
                  <a16:creationId xmlns="" xmlns:a16="http://schemas.microsoft.com/office/drawing/2014/main" id="{59FFDE7E-F7C0-4ED9-8041-99231E7F326D}"/>
                </a:ext>
              </a:extLst>
            </p:cNvPr>
            <p:cNvGrpSpPr/>
            <p:nvPr/>
          </p:nvGrpSpPr>
          <p:grpSpPr>
            <a:xfrm>
              <a:off x="832967" y="1587146"/>
              <a:ext cx="11300213" cy="905863"/>
              <a:chOff x="400618" y="1605280"/>
              <a:chExt cx="12143901" cy="973496"/>
            </a:xfrm>
          </p:grpSpPr>
          <p:sp>
            <p:nvSpPr>
              <p:cNvPr id="59" name="矩形: 剪去单角 72">
                <a:extLst>
                  <a:ext uri="{FF2B5EF4-FFF2-40B4-BE49-F238E27FC236}">
                    <a16:creationId xmlns="" xmlns:a16="http://schemas.microsoft.com/office/drawing/2014/main" id="{661A32C9-3F87-48D9-AD9A-9B0DE5D64BE7}"/>
                  </a:ext>
                </a:extLst>
              </p:cNvPr>
              <p:cNvSpPr/>
              <p:nvPr/>
            </p:nvSpPr>
            <p:spPr>
              <a:xfrm>
                <a:off x="529588" y="1605280"/>
                <a:ext cx="12014931" cy="973496"/>
              </a:xfrm>
              <a:prstGeom prst="snip1Rect">
                <a:avLst>
                  <a:gd name="adj" fmla="val 13428"/>
                </a:avLst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dirty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60" name="直角三角形 59">
                <a:extLst>
                  <a:ext uri="{FF2B5EF4-FFF2-40B4-BE49-F238E27FC236}">
                    <a16:creationId xmlns="" xmlns:a16="http://schemas.microsoft.com/office/drawing/2014/main" id="{793B3270-F86D-4D41-B10F-21A6223AC4E7}"/>
                  </a:ext>
                </a:extLst>
              </p:cNvPr>
              <p:cNvSpPr/>
              <p:nvPr/>
            </p:nvSpPr>
            <p:spPr>
              <a:xfrm flipH="1">
                <a:off x="479425" y="1611915"/>
                <a:ext cx="50165" cy="50165"/>
              </a:xfrm>
              <a:prstGeom prst="rtTriangle">
                <a:avLst/>
              </a:prstGeom>
              <a:solidFill>
                <a:srgbClr val="8E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61" name="组合 60">
                <a:extLst>
                  <a:ext uri="{FF2B5EF4-FFF2-40B4-BE49-F238E27FC236}">
                    <a16:creationId xmlns="" xmlns:a16="http://schemas.microsoft.com/office/drawing/2014/main" id="{3F9DE81D-D34E-4CB8-9E63-EA54C80E6638}"/>
                  </a:ext>
                </a:extLst>
              </p:cNvPr>
              <p:cNvGrpSpPr/>
              <p:nvPr/>
            </p:nvGrpSpPr>
            <p:grpSpPr>
              <a:xfrm>
                <a:off x="400618" y="1658620"/>
                <a:ext cx="1717273" cy="866816"/>
                <a:chOff x="400618" y="1658620"/>
                <a:chExt cx="1717273" cy="866816"/>
              </a:xfrm>
            </p:grpSpPr>
            <p:sp>
              <p:nvSpPr>
                <p:cNvPr id="62" name="任意多边形: 形状 75">
                  <a:extLst>
                    <a:ext uri="{FF2B5EF4-FFF2-40B4-BE49-F238E27FC236}">
                      <a16:creationId xmlns="" xmlns:a16="http://schemas.microsoft.com/office/drawing/2014/main" id="{19ED2683-3A65-4004-9E46-9C31B56EC3BB}"/>
                    </a:ext>
                  </a:extLst>
                </p:cNvPr>
                <p:cNvSpPr/>
                <p:nvPr/>
              </p:nvSpPr>
              <p:spPr>
                <a:xfrm>
                  <a:off x="479426" y="1658620"/>
                  <a:ext cx="1638465" cy="866816"/>
                </a:xfrm>
                <a:custGeom>
                  <a:avLst/>
                  <a:gdLst>
                    <a:gd name="connsiteX0" fmla="*/ 0 w 1445895"/>
                    <a:gd name="connsiteY0" fmla="*/ 0 h 930312"/>
                    <a:gd name="connsiteX1" fmla="*/ 193040 w 1445895"/>
                    <a:gd name="connsiteY1" fmla="*/ 0 h 930312"/>
                    <a:gd name="connsiteX2" fmla="*/ 1020277 w 1445895"/>
                    <a:gd name="connsiteY2" fmla="*/ 0 h 930312"/>
                    <a:gd name="connsiteX3" fmla="*/ 1213317 w 1445895"/>
                    <a:gd name="connsiteY3" fmla="*/ 0 h 930312"/>
                    <a:gd name="connsiteX4" fmla="*/ 1445895 w 1445895"/>
                    <a:gd name="connsiteY4" fmla="*/ 465156 h 930312"/>
                    <a:gd name="connsiteX5" fmla="*/ 1213317 w 1445895"/>
                    <a:gd name="connsiteY5" fmla="*/ 930312 h 930312"/>
                    <a:gd name="connsiteX6" fmla="*/ 1020277 w 1445895"/>
                    <a:gd name="connsiteY6" fmla="*/ 930312 h 930312"/>
                    <a:gd name="connsiteX7" fmla="*/ 193040 w 1445895"/>
                    <a:gd name="connsiteY7" fmla="*/ 930312 h 930312"/>
                    <a:gd name="connsiteX8" fmla="*/ 0 w 1445895"/>
                    <a:gd name="connsiteY8" fmla="*/ 930312 h 930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45895" h="930312">
                      <a:moveTo>
                        <a:pt x="0" y="0"/>
                      </a:moveTo>
                      <a:lnTo>
                        <a:pt x="193040" y="0"/>
                      </a:lnTo>
                      <a:lnTo>
                        <a:pt x="1020277" y="0"/>
                      </a:lnTo>
                      <a:lnTo>
                        <a:pt x="1213317" y="0"/>
                      </a:lnTo>
                      <a:lnTo>
                        <a:pt x="1445895" y="465156"/>
                      </a:lnTo>
                      <a:lnTo>
                        <a:pt x="1213317" y="930312"/>
                      </a:lnTo>
                      <a:lnTo>
                        <a:pt x="1020277" y="930312"/>
                      </a:lnTo>
                      <a:lnTo>
                        <a:pt x="193040" y="930312"/>
                      </a:lnTo>
                      <a:lnTo>
                        <a:pt x="0" y="930312"/>
                      </a:lnTo>
                      <a:close/>
                    </a:path>
                  </a:pathLst>
                </a:custGeom>
                <a:solidFill>
                  <a:srgbClr val="0B57D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583">
                    <a:defRPr/>
                  </a:pPr>
                  <a:endParaRPr lang="zh-CN" altLang="en-US" sz="1800" dirty="0">
                    <a:gradFill>
                      <a:gsLst>
                        <a:gs pos="0">
                          <a:srgbClr val="FF0000"/>
                        </a:gs>
                        <a:gs pos="47000">
                          <a:srgbClr val="C00000"/>
                        </a:gs>
                      </a:gsLst>
                      <a:lin ang="5400000" scaled="1"/>
                    </a:gradFill>
                    <a:latin typeface="Arial"/>
                    <a:ea typeface="微软雅黑"/>
                    <a:cs typeface="+mn-ea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="" xmlns:a16="http://schemas.microsoft.com/office/drawing/2014/main" id="{EB568393-E20B-4CEF-8A8E-DD17FBBF8ABC}"/>
                    </a:ext>
                  </a:extLst>
                </p:cNvPr>
                <p:cNvSpPr/>
                <p:nvPr/>
              </p:nvSpPr>
              <p:spPr>
                <a:xfrm>
                  <a:off x="400618" y="1722945"/>
                  <a:ext cx="1541212" cy="71283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457291">
                    <a:defRPr/>
                  </a:pPr>
                  <a:r>
                    <a:rPr lang="zh-CN" altLang="en-US" sz="2800" b="1" spc="50" dirty="0">
                      <a:ln w="3175">
                        <a:noFill/>
                      </a:ln>
                      <a:solidFill>
                        <a:prstClr val="white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仿真</a:t>
                  </a:r>
                </a:p>
              </p:txBody>
            </p:sp>
          </p:grpSp>
        </p:grp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04A9A0E3-0A68-47C1-8C2B-9385287A7CAE}"/>
                </a:ext>
              </a:extLst>
            </p:cNvPr>
            <p:cNvSpPr/>
            <p:nvPr/>
          </p:nvSpPr>
          <p:spPr>
            <a:xfrm>
              <a:off x="2578179" y="1711245"/>
              <a:ext cx="9555002" cy="678922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pPr defTabSz="914583">
                <a:lnSpc>
                  <a:spcPct val="120000"/>
                </a:lnSpc>
                <a:defRPr/>
              </a:pPr>
              <a:r>
                <a:rPr lang="zh-CN" altLang="en-US" b="1" kern="100" dirty="0">
                  <a:solidFill>
                    <a:srgbClr val="164E8C"/>
                  </a:solidFill>
                  <a:latin typeface="Arial"/>
                  <a:ea typeface="微软雅黑" panose="020B0503020204020204" pitchFamily="34" charset="-122"/>
                  <a:cs typeface="+mn-ea"/>
                  <a:sym typeface="+mn-lt"/>
                </a:rPr>
                <a:t>开发</a:t>
              </a:r>
              <a:r>
                <a:rPr lang="zh-CN" altLang="en-US" b="1" kern="100" dirty="0" smtClean="0">
                  <a:solidFill>
                    <a:srgbClr val="164E8C"/>
                  </a:solidFill>
                  <a:latin typeface="Arial"/>
                  <a:ea typeface="微软雅黑" panose="020B0503020204020204" pitchFamily="34" charset="-122"/>
                  <a:cs typeface="+mn-ea"/>
                  <a:sym typeface="+mn-lt"/>
                </a:rPr>
                <a:t>了多</a:t>
              </a:r>
              <a:r>
                <a:rPr lang="zh-CN" altLang="en-US" b="1" kern="100" dirty="0">
                  <a:solidFill>
                    <a:srgbClr val="164E8C"/>
                  </a:solidFill>
                  <a:latin typeface="Arial"/>
                  <a:ea typeface="微软雅黑" panose="020B0503020204020204" pitchFamily="34" charset="-122"/>
                  <a:cs typeface="+mn-ea"/>
                  <a:sym typeface="+mn-lt"/>
                </a:rPr>
                <a:t>束团空间电荷效应的大规模束流动力学并行计算程序</a:t>
              </a:r>
            </a:p>
          </p:txBody>
        </p:sp>
      </p:grpSp>
      <p:pic>
        <p:nvPicPr>
          <p:cNvPr id="47" name="媒体1_2">
            <a:hlinkClick r:id="" action="ppaction://media"/>
            <a:extLst>
              <a:ext uri="{FF2B5EF4-FFF2-40B4-BE49-F238E27FC236}">
                <a16:creationId xmlns="" xmlns:a16="http://schemas.microsoft.com/office/drawing/2014/main" id="{88C6E31F-0F10-475D-BC27-A8DD08639A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50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8659" y="2520773"/>
            <a:ext cx="3429831" cy="1737098"/>
          </a:xfrm>
          <a:prstGeom prst="rect">
            <a:avLst/>
          </a:prstGeom>
        </p:spPr>
      </p:pic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46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49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854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6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61" objId="90"/>
        <p14:stopEvt time="26221" objId="90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J\J\张天爵\照片\Photo_colleague\2007_09_Marek\From Marek\Img_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294" y="4078436"/>
            <a:ext cx="3887577" cy="259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549622" y="5374295"/>
            <a:ext cx="2232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2007_09_Marek</a:t>
            </a:r>
            <a:endParaRPr lang="zh-CN" altLang="en-US" dirty="0"/>
          </a:p>
        </p:txBody>
      </p:sp>
      <p:pic>
        <p:nvPicPr>
          <p:cNvPr id="8" name="Picture 2" descr="D:\一堆一器六十周年\照片 - 张\4 TRIUMF\PSI\2007_11_15_Wolfgang&amp;Mark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52"/>
          <a:stretch/>
        </p:blipFill>
        <p:spPr bwMode="auto">
          <a:xfrm>
            <a:off x="6241603" y="1220689"/>
            <a:ext cx="4422515" cy="282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6470483" y="4437906"/>
            <a:ext cx="3742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2007_11_Wolfgang&amp;Markus</a:t>
            </a:r>
            <a:endParaRPr lang="zh-CN" altLang="en-US" dirty="0"/>
          </a:p>
        </p:txBody>
      </p:sp>
      <p:pic>
        <p:nvPicPr>
          <p:cNvPr id="7172" name="Picture 4" descr="F:\J\J\张天爵\照片\Photo_colleague\2007_11_Wolfgang&amp;Markus\DSC030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169" y="1220689"/>
            <a:ext cx="3871702" cy="270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9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89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11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1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LNS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It is Dr Luciano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Calabretta promoted Collaboration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between LNS and 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2006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08957" y="4293890"/>
            <a:ext cx="3333135" cy="1323439"/>
            <a:chOff x="408957" y="3467537"/>
            <a:chExt cx="3333135" cy="1323439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Tianjue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Zhang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LNS in 2007, after ICCA-2007</a:t>
              </a:r>
            </a:p>
            <a:p>
              <a:pPr defTabSz="457291"/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Zhiguo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Fengping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Junqing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LNS for one year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25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27" name="等腰三角形 2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8" name="图片 3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4" b="-171"/>
          <a:stretch/>
        </p:blipFill>
        <p:spPr>
          <a:xfrm>
            <a:off x="4124254" y="1773607"/>
            <a:ext cx="3702558" cy="226800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Luciano at CIAE, double check …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Picture 3" descr="F:\J\J\张天爵\照片\my_personal_photo\camera\2007_10_06-20_意大利_法国_意大利LNS\2007_10_17\2\DSC021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0" b="384"/>
          <a:stretch/>
        </p:blipFill>
        <p:spPr bwMode="auto">
          <a:xfrm>
            <a:off x="8142741" y="1718755"/>
            <a:ext cx="3639374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545859" y="3677702"/>
            <a:ext cx="2808312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err="1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Tianjue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 at LNS, 2007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3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2" descr="F:\J\J\张天爵\照片\my_personal_photo\camera\2007_10_06-20_意大利_法国_意大利LNS\2007_10_12\2\DSC0201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9" b="1398"/>
          <a:stretch/>
        </p:blipFill>
        <p:spPr bwMode="auto">
          <a:xfrm>
            <a:off x="4124240" y="4051165"/>
            <a:ext cx="3702572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5" descr="F:\J\J\张天爵\照片\my_personal_photo\camera\2007年_欧洲照片_意大利_法国Good Photo\DSC0035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1" b="177"/>
          <a:stretch/>
        </p:blipFill>
        <p:spPr bwMode="auto">
          <a:xfrm>
            <a:off x="8135983" y="4016244"/>
            <a:ext cx="361661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20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11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1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LNS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It is Dr Luciano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Calabretta promoted Collaboration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between LNS and CIAE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2006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08957" y="4293890"/>
            <a:ext cx="3333135" cy="1323439"/>
            <a:chOff x="408957" y="3467537"/>
            <a:chExt cx="3333135" cy="1323439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Caruso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visited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CIAE many times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2007_12</a:t>
              </a:r>
            </a:p>
            <a:p>
              <a:pPr defTabSz="457291"/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Santi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visited CIAE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2007_11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……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25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90275" y="4555686"/>
            <a:ext cx="2148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During APAC-2001, I invited Gerardo to visit CIAE</a:t>
            </a:r>
            <a:endParaRPr lang="zh-CN" altLang="en-US" sz="2000" b="1" kern="0" spc="50" dirty="0">
              <a:ln w="3175">
                <a:noFill/>
              </a:ln>
              <a:solidFill>
                <a:srgbClr val="0070C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27" name="等腰三角形 2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Intensive personnel exchange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following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31" name="Picture 3" descr="F:\J\J\张天爵\照片\Photo_colleague\2007_11_Santi&amp;Mike\DSC033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" t="21492" r="-286" b="2083"/>
          <a:stretch/>
        </p:blipFill>
        <p:spPr bwMode="auto">
          <a:xfrm>
            <a:off x="4124251" y="1750559"/>
            <a:ext cx="3708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Santi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at CIAE, mechanical design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9" name="Picture 5" descr="F:\J\J\张天爵\照片\Photo_colleague\2007_12_ Caruso\101MSDCF\DSC03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130" y="1749114"/>
            <a:ext cx="3645562" cy="244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8135999" y="3675269"/>
            <a:ext cx="3646116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545859" y="3677702"/>
            <a:ext cx="2808312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Caruso at CIAE, RF test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3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2" descr="F:\J\J\张天爵\照片\Photo_colleague\2007_12_ Caruso\101MSDCF\DSC037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2" b="4266"/>
          <a:stretch/>
        </p:blipFill>
        <p:spPr bwMode="auto">
          <a:xfrm>
            <a:off x="8128129" y="4020641"/>
            <a:ext cx="3621024" cy="206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F:\J\J\张天爵\照片\Photo_colleague\2007_11_Santi&amp;Mike\DSC035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" b="23532"/>
          <a:stretch/>
        </p:blipFill>
        <p:spPr bwMode="auto">
          <a:xfrm>
            <a:off x="4114527" y="4026530"/>
            <a:ext cx="3717724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87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D:\一堆一器六十周年\照片 - 张\3\2007年在意大利召开100MeV回旋加速器设计专题研讨会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0" b="3327"/>
          <a:stretch/>
        </p:blipFill>
        <p:spPr bwMode="auto">
          <a:xfrm>
            <a:off x="7415050" y="4149874"/>
            <a:ext cx="4740734" cy="24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F:\J\J\张天爵\照片\my_personal_photo\camera\2007_10_01-04_ICC2007会议\2007_10_02\Discussion-Dinner Meeting\DSC004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7" t="10366" r="1903" b="241"/>
          <a:stretch/>
        </p:blipFill>
        <p:spPr bwMode="auto">
          <a:xfrm>
            <a:off x="-173333" y="4158173"/>
            <a:ext cx="3024000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J\J\张天爵\照片\my_personal_photo\camera\2007_10_01-04_ICC2007会议\2007_10_02\Discussion-Dinner Meeting\DSC004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t="25649" r="4" b="6485"/>
          <a:stretch/>
        </p:blipFill>
        <p:spPr bwMode="auto">
          <a:xfrm>
            <a:off x="2874022" y="4149874"/>
            <a:ext cx="4529646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:\J\J\张天爵\照片\my_personal_photo\camera\2007_10_01-04_ICC2007会议\ICC2007_conference_photo\DSC_331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46759" r="8221" b="-471"/>
          <a:stretch/>
        </p:blipFill>
        <p:spPr bwMode="auto">
          <a:xfrm>
            <a:off x="20938" y="1400522"/>
            <a:ext cx="5429633" cy="218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J\J\张天爵\照片\my_personal_photo\camera\2007_10_01-04_ICC2007会议\2007_10_03\Social Dinner\DSC0065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7" t="20303" r="12802" b="19721"/>
          <a:stretch/>
        </p:blipFill>
        <p:spPr bwMode="auto">
          <a:xfrm>
            <a:off x="8444205" y="1400522"/>
            <a:ext cx="3702054" cy="216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:\J\J\张天爵\照片\Photo_colleague\2007_10_01-04_ICC2007会议\2007_10_01\Presentation\DSC0025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8332" r="3761" b="11"/>
          <a:stretch/>
        </p:blipFill>
        <p:spPr bwMode="auto">
          <a:xfrm>
            <a:off x="5502067" y="1410250"/>
            <a:ext cx="2886722" cy="214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5502068" y="3180492"/>
            <a:ext cx="6644192" cy="400110"/>
          </a:xfrm>
          <a:prstGeom prst="rect">
            <a:avLst/>
          </a:prstGeom>
          <a:solidFill>
            <a:srgbClr val="262699">
              <a:alpha val="6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2007_10_01-04, ICCA-2007</a:t>
            </a:r>
            <a:endParaRPr lang="en-US" altLang="zh-CN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242063"/>
            <a:ext cx="12144770" cy="400110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Side Meeting for discussion of CYCIAE-100 construction design, during the ICCA-2007</a:t>
            </a:r>
            <a:endParaRPr lang="en-US" altLang="zh-CN" sz="20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14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880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11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1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2073227"/>
                <a:ext cx="7858633" cy="400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between </a:t>
                </a:r>
                <a:r>
                  <a:rPr lang="en-US" altLang="zh-CN" sz="2000" b="1" dirty="0" err="1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iThemba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and CIAE</a:t>
                </a:r>
              </a:p>
            </p:txBody>
          </p:sp>
        </p:grp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2012,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when I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had a Scientific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Visit to TRIUMF, Gerardo and I sent Lowry an email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. </a:t>
            </a:r>
          </a:p>
          <a:p>
            <a:pPr defTabSz="457291"/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Prof Fan and </a:t>
            </a: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Tianjue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visited </a:t>
            </a: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iThemba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2013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01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.</a:t>
            </a:r>
            <a:endParaRPr lang="en-US" altLang="zh-CN" sz="2000" b="1" kern="0" spc="50" dirty="0">
              <a:ln w="3175">
                <a:noFill/>
              </a:ln>
              <a:solidFill>
                <a:srgbClr val="0070C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392840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08957" y="3645818"/>
            <a:ext cx="3333135" cy="2246769"/>
            <a:chOff x="408957" y="3467537"/>
            <a:chExt cx="3333135" cy="2246769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06013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Two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iThemba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-CIAE workshops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were held  </a:t>
              </a:r>
              <a:endPara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Two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doctors from </a:t>
              </a:r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iThemba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work on Simulation in CIAE </a:t>
              </a:r>
              <a:endParaRPr lang="en-US" altLang="zh-CN" sz="2000" b="1" kern="0" spc="50" dirty="0" smtClean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Young scholars from CIAE work on RF electronics in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iThemba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25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2004 to 2014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7" name="等腰三角形 2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4417003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B672564-A3A9-4689-BE55-F49531F71B3D}"/>
              </a:ext>
            </a:extLst>
          </p:cNvPr>
          <p:cNvSpPr/>
          <p:nvPr/>
        </p:nvSpPr>
        <p:spPr>
          <a:xfrm>
            <a:off x="4114527" y="3677687"/>
            <a:ext cx="3717317" cy="345372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4114528" y="3687976"/>
            <a:ext cx="371731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Santi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at CIAE, mechanical design</a:t>
            </a:r>
            <a:endParaRPr lang="en-US" altLang="zh-CN" sz="1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-2655"/>
            <a:ext cx="11019343" cy="830997"/>
            <a:chOff x="381881" y="-2655"/>
            <a:chExt cx="11016474" cy="830804"/>
          </a:xfrm>
        </p:grpSpPr>
        <p:sp>
          <p:nvSpPr>
            <p:cNvPr id="3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-2655"/>
              <a:ext cx="9351113" cy="83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Since then, we have the world, the dream team of cyclotron construction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F:\HP笔记本备份 2013年启用-2018年\照片\C\2013_01_19_南非\22\DSCF74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865" y="1797194"/>
            <a:ext cx="4014133" cy="301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3"/>
          <a:stretch/>
        </p:blipFill>
        <p:spPr bwMode="auto">
          <a:xfrm>
            <a:off x="8257827" y="1797194"/>
            <a:ext cx="3528000" cy="301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024" y="4833941"/>
            <a:ext cx="819715" cy="122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7" b="2034"/>
          <a:stretch/>
        </p:blipFill>
        <p:spPr bwMode="auto">
          <a:xfrm>
            <a:off x="9291858" y="4833941"/>
            <a:ext cx="1151827" cy="12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9" b="5109"/>
          <a:stretch/>
        </p:blipFill>
        <p:spPr bwMode="auto">
          <a:xfrm>
            <a:off x="10706099" y="4807794"/>
            <a:ext cx="1008112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F:\DELL笔记本计算机硬盘备份 20180530\D盘\Temp Photo\2016_04_27_南非访问人员\20160427_18184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4" b="11118"/>
          <a:stretch/>
        </p:blipFill>
        <p:spPr bwMode="auto">
          <a:xfrm>
            <a:off x="4121865" y="4833941"/>
            <a:ext cx="40141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24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组合 150">
            <a:extLst>
              <a:ext uri="{FF2B5EF4-FFF2-40B4-BE49-F238E27FC236}">
                <a16:creationId xmlns="" xmlns:a16="http://schemas.microsoft.com/office/drawing/2014/main" id="{D160C10C-3F50-491E-9BBC-8BD69A3BB1E7}"/>
              </a:ext>
            </a:extLst>
          </p:cNvPr>
          <p:cNvGrpSpPr/>
          <p:nvPr/>
        </p:nvGrpSpPr>
        <p:grpSpPr>
          <a:xfrm>
            <a:off x="1" y="535131"/>
            <a:ext cx="12195175" cy="6324456"/>
            <a:chOff x="0" y="535007"/>
            <a:chExt cx="12192000" cy="6322992"/>
          </a:xfrm>
        </p:grpSpPr>
        <p:grpSp>
          <p:nvGrpSpPr>
            <p:cNvPr id="150" name="组合 149">
              <a:extLst>
                <a:ext uri="{FF2B5EF4-FFF2-40B4-BE49-F238E27FC236}">
                  <a16:creationId xmlns="" xmlns:a16="http://schemas.microsoft.com/office/drawing/2014/main" id="{56534FC8-A8B3-45E6-B919-40C34F93C720}"/>
                </a:ext>
              </a:extLst>
            </p:cNvPr>
            <p:cNvGrpSpPr/>
            <p:nvPr/>
          </p:nvGrpSpPr>
          <p:grpSpPr>
            <a:xfrm>
              <a:off x="0" y="535007"/>
              <a:ext cx="12192000" cy="6322992"/>
              <a:chOff x="0" y="535007"/>
              <a:chExt cx="12192000" cy="6322992"/>
            </a:xfrm>
          </p:grpSpPr>
          <p:pic>
            <p:nvPicPr>
              <p:cNvPr id="149" name="图片 148" descr="建筑的高楼&#10;&#10;描述已自动生成">
                <a:extLst>
                  <a:ext uri="{FF2B5EF4-FFF2-40B4-BE49-F238E27FC236}">
                    <a16:creationId xmlns="" xmlns:a16="http://schemas.microsoft.com/office/drawing/2014/main" id="{475DCFBC-A58B-4D5B-86AE-A488CB6CC4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3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777" r="56750"/>
              <a:stretch/>
            </p:blipFill>
            <p:spPr>
              <a:xfrm>
                <a:off x="0" y="601980"/>
                <a:ext cx="5273040" cy="6256019"/>
              </a:xfrm>
              <a:prstGeom prst="rect">
                <a:avLst/>
              </a:prstGeom>
            </p:spPr>
          </p:pic>
          <p:pic>
            <p:nvPicPr>
              <p:cNvPr id="143" name="图片 142">
                <a:extLst>
                  <a:ext uri="{FF2B5EF4-FFF2-40B4-BE49-F238E27FC236}">
                    <a16:creationId xmlns="" xmlns:a16="http://schemas.microsoft.com/office/drawing/2014/main" id="{6A2808B7-7816-478C-80DD-A38AE1A2EB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73000"/>
              </a:blip>
              <a:srcRect r="19840"/>
              <a:stretch>
                <a:fillRect/>
              </a:stretch>
            </p:blipFill>
            <p:spPr>
              <a:xfrm>
                <a:off x="4680730" y="535007"/>
                <a:ext cx="7511270" cy="6322100"/>
              </a:xfrm>
              <a:custGeom>
                <a:avLst/>
                <a:gdLst>
                  <a:gd name="connsiteX0" fmla="*/ 0 w 7511270"/>
                  <a:gd name="connsiteY0" fmla="*/ 0 h 6322100"/>
                  <a:gd name="connsiteX1" fmla="*/ 7511270 w 7511270"/>
                  <a:gd name="connsiteY1" fmla="*/ 0 h 6322100"/>
                  <a:gd name="connsiteX2" fmla="*/ 7511270 w 7511270"/>
                  <a:gd name="connsiteY2" fmla="*/ 6322100 h 6322100"/>
                  <a:gd name="connsiteX3" fmla="*/ 0 w 7511270"/>
                  <a:gd name="connsiteY3" fmla="*/ 6322100 h 632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11270" h="6322100">
                    <a:moveTo>
                      <a:pt x="0" y="0"/>
                    </a:moveTo>
                    <a:lnTo>
                      <a:pt x="7511270" y="0"/>
                    </a:lnTo>
                    <a:lnTo>
                      <a:pt x="7511270" y="6322100"/>
                    </a:lnTo>
                    <a:lnTo>
                      <a:pt x="0" y="6322100"/>
                    </a:lnTo>
                    <a:close/>
                  </a:path>
                </a:pathLst>
              </a:custGeom>
            </p:spPr>
          </p:pic>
        </p:grpSp>
        <p:sp>
          <p:nvSpPr>
            <p:cNvPr id="144" name="矩形 143">
              <a:extLst>
                <a:ext uri="{FF2B5EF4-FFF2-40B4-BE49-F238E27FC236}">
                  <a16:creationId xmlns="" xmlns:a16="http://schemas.microsoft.com/office/drawing/2014/main" id="{DDB1C5CC-7E66-49BB-9BC7-941183060506}"/>
                </a:ext>
              </a:extLst>
            </p:cNvPr>
            <p:cNvSpPr/>
            <p:nvPr/>
          </p:nvSpPr>
          <p:spPr>
            <a:xfrm>
              <a:off x="0" y="535007"/>
              <a:ext cx="12192000" cy="6322100"/>
            </a:xfrm>
            <a:prstGeom prst="rect">
              <a:avLst/>
            </a:prstGeom>
            <a:gradFill>
              <a:gsLst>
                <a:gs pos="63000">
                  <a:srgbClr val="FFFFFF"/>
                </a:gs>
                <a:gs pos="39000">
                  <a:srgbClr val="FFFFFF"/>
                </a:gs>
                <a:gs pos="0">
                  <a:schemeClr val="bg1">
                    <a:alpha val="51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19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86CCA398-AC0C-4DE6-92F9-9894258159D5}"/>
              </a:ext>
            </a:extLst>
          </p:cNvPr>
          <p:cNvGrpSpPr/>
          <p:nvPr/>
        </p:nvGrpSpPr>
        <p:grpSpPr>
          <a:xfrm>
            <a:off x="1" y="1"/>
            <a:ext cx="12195175" cy="1342397"/>
            <a:chOff x="0" y="-1"/>
            <a:chExt cx="12192000" cy="1342086"/>
          </a:xfrm>
        </p:grpSpPr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2EA43075-D55A-4D0D-A96A-3218010B9DE8}"/>
                </a:ext>
              </a:extLst>
            </p:cNvPr>
            <p:cNvSpPr/>
            <p:nvPr/>
          </p:nvSpPr>
          <p:spPr>
            <a:xfrm>
              <a:off x="0" y="45719"/>
              <a:ext cx="12192000" cy="129636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zh-CN" altLang="en-US" sz="19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="" xmlns:a16="http://schemas.microsoft.com/office/drawing/2014/main" id="{BCFFD54A-A74E-4977-B506-B988BF59D61A}"/>
                </a:ext>
              </a:extLst>
            </p:cNvPr>
            <p:cNvGrpSpPr/>
            <p:nvPr/>
          </p:nvGrpSpPr>
          <p:grpSpPr>
            <a:xfrm>
              <a:off x="0" y="-1"/>
              <a:ext cx="12192000" cy="1296366"/>
              <a:chOff x="0" y="-1"/>
              <a:chExt cx="12192000" cy="1296366"/>
            </a:xfrm>
          </p:grpSpPr>
          <p:grpSp>
            <p:nvGrpSpPr>
              <p:cNvPr id="61" name="组合 60">
                <a:extLst>
                  <a:ext uri="{FF2B5EF4-FFF2-40B4-BE49-F238E27FC236}">
                    <a16:creationId xmlns="" xmlns:a16="http://schemas.microsoft.com/office/drawing/2014/main" id="{208405BA-E6D0-44EE-AAF2-CC2166088D2F}"/>
                  </a:ext>
                </a:extLst>
              </p:cNvPr>
              <p:cNvGrpSpPr/>
              <p:nvPr/>
            </p:nvGrpSpPr>
            <p:grpSpPr>
              <a:xfrm>
                <a:off x="0" y="-1"/>
                <a:ext cx="12192000" cy="1296366"/>
                <a:chOff x="0" y="-1"/>
                <a:chExt cx="12192000" cy="1296366"/>
              </a:xfrm>
            </p:grpSpPr>
            <p:pic>
              <p:nvPicPr>
                <p:cNvPr id="63" name="图片 62" descr="建筑与房屋的城市空拍图&#10;&#10;描述已自动生成">
                  <a:extLst>
                    <a:ext uri="{FF2B5EF4-FFF2-40B4-BE49-F238E27FC236}">
                      <a16:creationId xmlns="" xmlns:a16="http://schemas.microsoft.com/office/drawing/2014/main" id="{E0A5547A-769F-4F6D-AA65-42CED05032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alphaModFix amt="9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2" t="75872" r="252" b="5320"/>
                <a:stretch/>
              </p:blipFill>
              <p:spPr>
                <a:xfrm>
                  <a:off x="0" y="0"/>
                  <a:ext cx="12192000" cy="1296365"/>
                </a:xfrm>
                <a:custGeom>
                  <a:avLst/>
                  <a:gdLst>
                    <a:gd name="connsiteX0" fmla="*/ 0 w 12192000"/>
                    <a:gd name="connsiteY0" fmla="*/ 0 h 1296365"/>
                    <a:gd name="connsiteX1" fmla="*/ 12192000 w 12192000"/>
                    <a:gd name="connsiteY1" fmla="*/ 0 h 1296365"/>
                    <a:gd name="connsiteX2" fmla="*/ 12192000 w 12192000"/>
                    <a:gd name="connsiteY2" fmla="*/ 1296365 h 1296365"/>
                    <a:gd name="connsiteX3" fmla="*/ 0 w 12192000"/>
                    <a:gd name="connsiteY3" fmla="*/ 1296365 h 129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192000" h="1296365">
                      <a:moveTo>
                        <a:pt x="0" y="0"/>
                      </a:moveTo>
                      <a:lnTo>
                        <a:pt x="12192000" y="0"/>
                      </a:lnTo>
                      <a:lnTo>
                        <a:pt x="12192000" y="1296365"/>
                      </a:lnTo>
                      <a:lnTo>
                        <a:pt x="0" y="1296365"/>
                      </a:lnTo>
                      <a:close/>
                    </a:path>
                  </a:pathLst>
                </a:custGeom>
              </p:spPr>
            </p:pic>
            <p:sp>
              <p:nvSpPr>
                <p:cNvPr id="64" name="矩形 63">
                  <a:extLst>
                    <a:ext uri="{FF2B5EF4-FFF2-40B4-BE49-F238E27FC236}">
                      <a16:creationId xmlns="" xmlns:a16="http://schemas.microsoft.com/office/drawing/2014/main" id="{198F617C-07A3-4366-AB95-2FE6F37F25DC}"/>
                    </a:ext>
                  </a:extLst>
                </p:cNvPr>
                <p:cNvSpPr/>
                <p:nvPr/>
              </p:nvSpPr>
              <p:spPr>
                <a:xfrm>
                  <a:off x="0" y="-1"/>
                  <a:ext cx="12192000" cy="1296365"/>
                </a:xfrm>
                <a:prstGeom prst="rect">
                  <a:avLst/>
                </a:prstGeom>
                <a:solidFill>
                  <a:srgbClr val="022A74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zh-CN" altLang="en-US" sz="1900" dirty="0">
                    <a:solidFill>
                      <a:srgbClr val="4385F5"/>
                    </a:solidFill>
                    <a:latin typeface="等线" panose="020F0502020204030204"/>
                    <a:ea typeface="等线" panose="02010600030101010101" pitchFamily="2" charset="-122"/>
                  </a:endParaRPr>
                </a:p>
              </p:txBody>
            </p:sp>
          </p:grpSp>
          <p:pic>
            <p:nvPicPr>
              <p:cNvPr id="62" name="图片 61">
                <a:extLst>
                  <a:ext uri="{FF2B5EF4-FFF2-40B4-BE49-F238E27FC236}">
                    <a16:creationId xmlns="" xmlns:a16="http://schemas.microsoft.com/office/drawing/2014/main" id="{97118C22-FF0F-491E-B83E-D8998587C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393" t="2846" r="34334" b="59718"/>
              <a:stretch>
                <a:fillRect/>
              </a:stretch>
            </p:blipFill>
            <p:spPr>
              <a:xfrm>
                <a:off x="0" y="-1"/>
                <a:ext cx="12192000" cy="1296364"/>
              </a:xfrm>
              <a:custGeom>
                <a:avLst/>
                <a:gdLst>
                  <a:gd name="connsiteX0" fmla="*/ 0 w 12192000"/>
                  <a:gd name="connsiteY0" fmla="*/ 0 h 1296364"/>
                  <a:gd name="connsiteX1" fmla="*/ 12192000 w 12192000"/>
                  <a:gd name="connsiteY1" fmla="*/ 0 h 1296364"/>
                  <a:gd name="connsiteX2" fmla="*/ 12192000 w 12192000"/>
                  <a:gd name="connsiteY2" fmla="*/ 1296364 h 1296364"/>
                  <a:gd name="connsiteX3" fmla="*/ 0 w 12192000"/>
                  <a:gd name="connsiteY3" fmla="*/ 1296364 h 129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1296364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1296364"/>
                    </a:lnTo>
                    <a:lnTo>
                      <a:pt x="0" y="1296364"/>
                    </a:lnTo>
                    <a:close/>
                  </a:path>
                </a:pathLst>
              </a:custGeom>
            </p:spPr>
          </p:pic>
        </p:grpSp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4BBC7382-C272-4107-B921-A8A35137EC77}"/>
                </a:ext>
              </a:extLst>
            </p:cNvPr>
            <p:cNvGrpSpPr/>
            <p:nvPr/>
          </p:nvGrpSpPr>
          <p:grpSpPr>
            <a:xfrm>
              <a:off x="3447839" y="407561"/>
              <a:ext cx="5224329" cy="707723"/>
              <a:chOff x="3447839" y="570121"/>
              <a:chExt cx="5224329" cy="707723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="" xmlns:a16="http://schemas.microsoft.com/office/drawing/2014/main" id="{B1ADDDD2-D572-4FA9-A7C8-9955A498A5A8}"/>
                  </a:ext>
                </a:extLst>
              </p:cNvPr>
              <p:cNvSpPr txBox="1"/>
              <p:nvPr/>
            </p:nvSpPr>
            <p:spPr>
              <a:xfrm>
                <a:off x="4511269" y="570121"/>
                <a:ext cx="3169466" cy="707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Plan of Talk</a:t>
                </a:r>
              </a:p>
            </p:txBody>
          </p:sp>
          <p:cxnSp>
            <p:nvCxnSpPr>
              <p:cNvPr id="59" name="直接连接符 58">
                <a:extLst>
                  <a:ext uri="{FF2B5EF4-FFF2-40B4-BE49-F238E27FC236}">
                    <a16:creationId xmlns="" xmlns:a16="http://schemas.microsoft.com/office/drawing/2014/main" id="{E11111B8-5A11-41FC-9E30-7EBEF0CF94F5}"/>
                  </a:ext>
                </a:extLst>
              </p:cNvPr>
              <p:cNvCxnSpPr/>
              <p:nvPr/>
            </p:nvCxnSpPr>
            <p:spPr>
              <a:xfrm>
                <a:off x="8039708" y="922020"/>
                <a:ext cx="632460" cy="0"/>
              </a:xfrm>
              <a:prstGeom prst="lin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100000">
                      <a:sysClr val="window" lastClr="FFFFFF"/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</p:cxnSp>
          <p:cxnSp>
            <p:nvCxnSpPr>
              <p:cNvPr id="60" name="直接连接符 59">
                <a:extLst>
                  <a:ext uri="{FF2B5EF4-FFF2-40B4-BE49-F238E27FC236}">
                    <a16:creationId xmlns="" xmlns:a16="http://schemas.microsoft.com/office/drawing/2014/main" id="{5AE04AF2-4730-4E6C-9F04-E05B333D85D8}"/>
                  </a:ext>
                </a:extLst>
              </p:cNvPr>
              <p:cNvCxnSpPr/>
              <p:nvPr/>
            </p:nvCxnSpPr>
            <p:spPr>
              <a:xfrm>
                <a:off x="3447839" y="922020"/>
                <a:ext cx="632460" cy="0"/>
              </a:xfrm>
              <a:prstGeom prst="lin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prstDash val="solid"/>
                <a:miter lim="800000"/>
              </a:ln>
              <a:effectLst/>
            </p:spPr>
          </p:cxnSp>
        </p:grpSp>
      </p:grp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624979" y="1269554"/>
            <a:ext cx="10873208" cy="5338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58" tIns="45729" rIns="91458" bIns="45729"/>
          <a:lstStyle/>
          <a:p>
            <a:pPr marL="609722" indent="-609722">
              <a:spcBef>
                <a:spcPct val="10000"/>
              </a:spcBef>
              <a:buFontTx/>
              <a:buAutoNum type="alphaLcParenR"/>
              <a:defRPr/>
            </a:pPr>
            <a:endParaRPr kumimoji="1" lang="en-US" altLang="zh-CN" sz="16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黑体" pitchFamily="49" charset="-122"/>
            </a:endParaRPr>
          </a:p>
          <a:p>
            <a:pPr marL="514453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International </a:t>
            </a:r>
            <a:r>
              <a:rPr kumimoji="1" lang="en-US" altLang="zh-CN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Collaborations, only way for the construction of CYCIAE-100 for us </a:t>
            </a:r>
            <a:endParaRPr kumimoji="1" lang="en-US" altLang="zh-CN" sz="2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黑体" pitchFamily="49" charset="-122"/>
            </a:endParaRPr>
          </a:p>
          <a:p>
            <a:pPr marL="972194" lvl="1" indent="-468094">
              <a:spcBef>
                <a:spcPct val="10000"/>
              </a:spcBef>
              <a:buFont typeface="+mj-lt"/>
              <a:buAutoNum type="alphaLcParenR"/>
              <a:defRPr/>
            </a:pP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2000-2002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, Brewing and launching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the International Collaborations 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for the construction of CYCIAE-100 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lphaLcParenR"/>
              <a:defRPr/>
            </a:pP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2004, on APAC and ICCA, the basic design started and presented</a:t>
            </a:r>
            <a:endParaRPr kumimoji="1" lang="en-US" altLang="zh-CN" b="1" dirty="0">
              <a:solidFill>
                <a:srgbClr val="800000"/>
              </a:solidFill>
              <a:ea typeface="黑体" pitchFamily="49" charset="-122"/>
            </a:endParaRPr>
          </a:p>
          <a:p>
            <a:pPr marL="514453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Since then, we have the world, the dream team of cyclotron construction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Collaboration between TRIUMF and CIAE</a:t>
            </a:r>
          </a:p>
          <a:p>
            <a:pPr marL="972194" lvl="1" indent="-468094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PSI, LNS , GANIL, RIKEN, </a:t>
            </a:r>
            <a:r>
              <a:rPr kumimoji="1" lang="en-US" altLang="zh-CN" b="1" dirty="0" err="1">
                <a:solidFill>
                  <a:srgbClr val="000066"/>
                </a:solidFill>
                <a:ea typeface="黑体" pitchFamily="49" charset="-122"/>
              </a:rPr>
              <a:t>iThemba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 and the international cyclotron community</a:t>
            </a:r>
          </a:p>
          <a:p>
            <a:pPr marL="514453" lvl="1" indent="-514453">
              <a:spcBef>
                <a:spcPct val="10000"/>
              </a:spcBef>
              <a:buFont typeface="+mj-lt"/>
              <a:buAutoNum type="arabicPeriod"/>
              <a:defRPr/>
            </a:pPr>
            <a:r>
              <a:rPr kumimoji="1" lang="en-US" altLang="zh-CN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黑体" pitchFamily="49" charset="-122"/>
              </a:rPr>
              <a:t>CYCIAE-100 has been built, but the dream has no end. </a:t>
            </a:r>
          </a:p>
          <a:p>
            <a:pPr marL="504100" lvl="1">
              <a:spcBef>
                <a:spcPct val="10000"/>
              </a:spcBef>
              <a:defRPr/>
            </a:pP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CIAE are growing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with </a:t>
            </a:r>
            <a:r>
              <a:rPr kumimoji="1" lang="en-US" altLang="zh-CN" b="1" dirty="0">
                <a:solidFill>
                  <a:srgbClr val="000066"/>
                </a:solidFill>
                <a:ea typeface="黑体" pitchFamily="49" charset="-122"/>
              </a:rPr>
              <a:t>international cyclotron community </a:t>
            </a:r>
            <a:r>
              <a:rPr kumimoji="1" lang="en-US" altLang="zh-CN" b="1" dirty="0" smtClean="0">
                <a:solidFill>
                  <a:srgbClr val="000066"/>
                </a:solidFill>
                <a:ea typeface="黑体" pitchFamily="49" charset="-122"/>
              </a:rPr>
              <a:t>together </a:t>
            </a:r>
            <a:endParaRPr kumimoji="1" lang="en-US" altLang="zh-CN" b="1" dirty="0">
              <a:solidFill>
                <a:srgbClr val="000066"/>
              </a:solidFill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45406" y="5354960"/>
            <a:ext cx="12290275" cy="1440160"/>
          </a:xfrm>
          <a:prstGeom prst="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1914941"/>
                <a:ext cx="7858633" cy="646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/>
                </a:r>
                <a:b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</a:b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between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international cyclotron community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Dr Gerardo </a:t>
            </a:r>
            <a:r>
              <a:rPr lang="en-US" altLang="zh-CN" sz="2000" b="1" kern="0" spc="50" dirty="0" err="1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Dutto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won The Chinese Government Friendship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Award, 2015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Consul General Liu </a:t>
            </a: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Fei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presented award to Dr. Gerardo </a:t>
            </a: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Dutto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, 2016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92206"/>
            <a:ext cx="11019343" cy="596254"/>
            <a:chOff x="381881" y="92184"/>
            <a:chExt cx="11016474" cy="596115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179664"/>
              <a:ext cx="9351113" cy="461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CYCIAE-100 has been built, but the dream has no end</a:t>
              </a:r>
              <a:r>
                <a:rPr kumimoji="1" lang="en-US" altLang="zh-CN" b="1" dirty="0" smtClean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.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141762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5026164"/>
            <a:ext cx="3333135" cy="1015663"/>
            <a:chOff x="408957" y="3467537"/>
            <a:chExt cx="3333135" cy="1015663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36824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Thomas </a:t>
              </a:r>
              <a:r>
                <a:rPr lang="en-US" altLang="zh-CN" sz="2000" b="1" kern="0" spc="50" dirty="0" err="1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Planche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just host FFA-2020 by net</a:t>
              </a:r>
            </a:p>
            <a:p>
              <a:pPr defTabSz="457291"/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2 </a:t>
              </a:r>
              <a:r>
                <a:rPr lang="en-US" altLang="zh-CN" sz="2000" b="1" kern="0" spc="50" dirty="0" err="1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GeV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Proposed by CIAE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2014 to ……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654099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501802"/>
            <a:ext cx="3226064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Collaboration between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international cyclotron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community, more convenient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43" name="Picture 2" descr="D:\一堆一器六十周年\照片 - 张\4 TRIUMF\Gerardo award ceremony in Nanaimo 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637" y="1816434"/>
            <a:ext cx="5278582" cy="266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6507637" y="4101670"/>
            <a:ext cx="5278582" cy="369332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</a:t>
            </a:r>
            <a:r>
              <a:rPr lang="en-US" altLang="zh-CN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Chinese Government Friendship </a:t>
            </a:r>
            <a:r>
              <a:rPr lang="en-US" altLang="zh-CN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Award</a:t>
            </a:r>
            <a:endParaRPr lang="en-US" altLang="zh-CN" sz="18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6" name="Picture 2" descr="Gerardo award ceremony in Nanaimo -2 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r="9289"/>
          <a:stretch/>
        </p:blipFill>
        <p:spPr bwMode="auto">
          <a:xfrm>
            <a:off x="4140000" y="1817543"/>
            <a:ext cx="2232000" cy="190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新封面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" t="10431" r="5077" b="11021"/>
          <a:stretch>
            <a:fillRect/>
          </a:stretch>
        </p:blipFill>
        <p:spPr bwMode="auto">
          <a:xfrm>
            <a:off x="4166099" y="3751352"/>
            <a:ext cx="2219520" cy="2286373"/>
          </a:xfrm>
          <a:custGeom>
            <a:avLst/>
            <a:gdLst>
              <a:gd name="connsiteX0" fmla="*/ 0 w 1396467"/>
              <a:gd name="connsiteY0" fmla="*/ 0 h 1438528"/>
              <a:gd name="connsiteX1" fmla="*/ 1396467 w 1396467"/>
              <a:gd name="connsiteY1" fmla="*/ 0 h 1438528"/>
              <a:gd name="connsiteX2" fmla="*/ 1396467 w 1396467"/>
              <a:gd name="connsiteY2" fmla="*/ 1438528 h 1438528"/>
              <a:gd name="connsiteX3" fmla="*/ 0 w 1396467"/>
              <a:gd name="connsiteY3" fmla="*/ 1438528 h 143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6467" h="1438528">
                <a:moveTo>
                  <a:pt x="0" y="0"/>
                </a:moveTo>
                <a:lnTo>
                  <a:pt x="1396467" y="0"/>
                </a:lnTo>
                <a:lnTo>
                  <a:pt x="1396467" y="1438528"/>
                </a:lnTo>
                <a:lnTo>
                  <a:pt x="0" y="143852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本框 206"/>
          <p:cNvSpPr txBox="1"/>
          <p:nvPr/>
        </p:nvSpPr>
        <p:spPr>
          <a:xfrm>
            <a:off x="4166099" y="5681652"/>
            <a:ext cx="1786211" cy="369332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0" hangingPunct="0">
              <a:defRPr sz="1800" b="1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 sz="3200"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lang="en-US" altLang="zh-CN" dirty="0">
                <a:sym typeface="+mn-lt"/>
              </a:rPr>
              <a:t>CYCIAE-100</a:t>
            </a:r>
            <a:endParaRPr lang="zh-CN" altLang="en-US" dirty="0">
              <a:sym typeface="+mn-lt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6507637" y="5157986"/>
            <a:ext cx="527858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2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Energy: from 30 MeV to 100 MeV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2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Beam Intensity: from 0.5 </a:t>
            </a:r>
            <a:r>
              <a:rPr lang="en-US" altLang="zh-CN" sz="2200" b="1" kern="0" spc="50" dirty="0" err="1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pA</a:t>
            </a:r>
            <a:r>
              <a:rPr lang="en-US" altLang="zh-CN" sz="22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to 520 </a:t>
            </a:r>
            <a:r>
              <a:rPr lang="en-US" altLang="zh-CN" sz="2200" b="1" kern="0" spc="50" dirty="0" smtClean="0">
                <a:ln w="3175">
                  <a:noFill/>
                </a:ln>
                <a:solidFill>
                  <a:srgbClr val="0B57D3"/>
                </a:solidFill>
                <a:latin typeface="Symbol" pitchFamily="18" charset="2"/>
                <a:ea typeface="微软雅黑" panose="020B0503020204020204" pitchFamily="34" charset="-122"/>
                <a:cs typeface="Times New Roman" pitchFamily="18" charset="0"/>
                <a:sym typeface="+mn-lt"/>
              </a:rPr>
              <a:t>m</a:t>
            </a:r>
            <a:r>
              <a:rPr lang="en-US" altLang="zh-CN" sz="2200" b="1" kern="0" spc="50" dirty="0" smtClean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</a:t>
            </a:r>
            <a:endParaRPr lang="zh-CN" altLang="en-US" sz="22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" t="11025" r="1671" b="263"/>
          <a:stretch/>
        </p:blipFill>
        <p:spPr bwMode="auto">
          <a:xfrm>
            <a:off x="4062313" y="1791679"/>
            <a:ext cx="7776864" cy="424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21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694010-2B16-4FBA-9C7B-855D96FBA843}"/>
              </a:ext>
            </a:extLst>
          </p:cNvPr>
          <p:cNvGrpSpPr/>
          <p:nvPr/>
        </p:nvGrpSpPr>
        <p:grpSpPr>
          <a:xfrm>
            <a:off x="3997546" y="1013046"/>
            <a:ext cx="7860681" cy="5081044"/>
            <a:chOff x="3996505" y="1893918"/>
            <a:chExt cx="7858634" cy="5079867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9AE864C3-1A70-457D-8EAA-564DD9A304DD}"/>
                </a:ext>
              </a:extLst>
            </p:cNvPr>
            <p:cNvSpPr/>
            <p:nvPr/>
          </p:nvSpPr>
          <p:spPr>
            <a:xfrm>
              <a:off x="3996505" y="1893918"/>
              <a:ext cx="7858634" cy="507986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69487546-CB73-4E3A-8BEA-AACB09834D97}"/>
                </a:ext>
              </a:extLst>
            </p:cNvPr>
            <p:cNvGrpSpPr/>
            <p:nvPr/>
          </p:nvGrpSpPr>
          <p:grpSpPr>
            <a:xfrm>
              <a:off x="3996505" y="1893918"/>
              <a:ext cx="7858634" cy="730534"/>
              <a:chOff x="3996505" y="1893918"/>
              <a:chExt cx="7858634" cy="730534"/>
            </a:xfrm>
          </p:grpSpPr>
          <p:sp>
            <p:nvSpPr>
              <p:cNvPr id="90" name="任意多边形: 形状 89">
                <a:extLst>
                  <a:ext uri="{FF2B5EF4-FFF2-40B4-BE49-F238E27FC236}">
                    <a16:creationId xmlns="" xmlns:a16="http://schemas.microsoft.com/office/drawing/2014/main" id="{677F2522-90DA-4DE0-8418-2E1945C9F95B}"/>
                  </a:ext>
                </a:extLst>
              </p:cNvPr>
              <p:cNvSpPr/>
              <p:nvPr/>
            </p:nvSpPr>
            <p:spPr>
              <a:xfrm>
                <a:off x="3996505" y="1893918"/>
                <a:ext cx="7858634" cy="730534"/>
              </a:xfrm>
              <a:custGeom>
                <a:avLst/>
                <a:gdLst>
                  <a:gd name="connsiteX0" fmla="*/ 0 w 3827140"/>
                  <a:gd name="connsiteY0" fmla="*/ 0 h 730534"/>
                  <a:gd name="connsiteX1" fmla="*/ 3827140 w 3827140"/>
                  <a:gd name="connsiteY1" fmla="*/ 0 h 730534"/>
                  <a:gd name="connsiteX2" fmla="*/ 3827140 w 3827140"/>
                  <a:gd name="connsiteY2" fmla="*/ 678593 h 730534"/>
                  <a:gd name="connsiteX3" fmla="*/ 1962999 w 3827140"/>
                  <a:gd name="connsiteY3" fmla="*/ 678593 h 730534"/>
                  <a:gd name="connsiteX4" fmla="*/ 1913570 w 3827140"/>
                  <a:gd name="connsiteY4" fmla="*/ 730534 h 730534"/>
                  <a:gd name="connsiteX5" fmla="*/ 1864142 w 3827140"/>
                  <a:gd name="connsiteY5" fmla="*/ 678593 h 730534"/>
                  <a:gd name="connsiteX6" fmla="*/ 0 w 3827140"/>
                  <a:gd name="connsiteY6" fmla="*/ 678593 h 730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7140" h="730534">
                    <a:moveTo>
                      <a:pt x="0" y="0"/>
                    </a:moveTo>
                    <a:lnTo>
                      <a:pt x="3827140" y="0"/>
                    </a:lnTo>
                    <a:lnTo>
                      <a:pt x="3827140" y="678593"/>
                    </a:lnTo>
                    <a:lnTo>
                      <a:pt x="1962999" y="678593"/>
                    </a:lnTo>
                    <a:lnTo>
                      <a:pt x="1913570" y="730534"/>
                    </a:lnTo>
                    <a:lnTo>
                      <a:pt x="1864142" y="678593"/>
                    </a:lnTo>
                    <a:lnTo>
                      <a:pt x="0" y="678593"/>
                    </a:lnTo>
                    <a:close/>
                  </a:path>
                </a:pathLst>
              </a:custGeom>
              <a:solidFill>
                <a:srgbClr val="0070C0"/>
              </a:solidFill>
              <a:ln w="6350" cap="flat" cmpd="sng" algn="ctr">
                <a:gradFill>
                  <a:gsLst>
                    <a:gs pos="0">
                      <a:srgbClr val="005CFA">
                        <a:alpha val="0"/>
                      </a:srgbClr>
                    </a:gs>
                    <a:gs pos="100000">
                      <a:srgbClr val="005CFA">
                        <a:alpha val="4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91"/>
                <a:endParaRPr lang="zh-CN" altLang="en-US" sz="1800" kern="0">
                  <a:solidFill>
                    <a:prstClr val="white"/>
                  </a:solidFill>
                  <a:latin typeface="Arial" panose="020F0502020204030204"/>
                  <a:ea typeface="微软雅黑"/>
                  <a:cs typeface="+mn-ea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2454F2CC-AC24-4A5C-8369-BE66C20FD76F}"/>
                  </a:ext>
                </a:extLst>
              </p:cNvPr>
              <p:cNvSpPr txBox="1"/>
              <p:nvPr/>
            </p:nvSpPr>
            <p:spPr>
              <a:xfrm>
                <a:off x="3996506" y="1914941"/>
                <a:ext cx="7858633" cy="646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Collaboration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activities </a:t>
                </a: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/>
                </a:r>
                <a:b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</a:br>
                <a:r>
                  <a:rPr lang="en-US" altLang="zh-CN" sz="1800" b="1" dirty="0" smtClean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between </a:t>
                </a:r>
                <a:r>
                  <a:rPr lang="en-US" altLang="zh-CN" sz="1800" b="1" dirty="0">
                    <a:solidFill>
                      <a:srgbClr val="FFFF66"/>
                    </a:solidFill>
                    <a:latin typeface="微软雅黑" pitchFamily="34" charset="-122"/>
                    <a:ea typeface="微软雅黑" pitchFamily="34" charset="-122"/>
                    <a:sym typeface="+mn-lt"/>
                  </a:rPr>
                  <a:t>international cyclotron community</a:t>
                </a:r>
              </a:p>
            </p:txBody>
          </p:sp>
        </p:grpSp>
      </p:grpSp>
      <p:sp>
        <p:nvSpPr>
          <p:cNvPr id="115" name="矩形 114">
            <a:extLst>
              <a:ext uri="{FF2B5EF4-FFF2-40B4-BE49-F238E27FC236}">
                <a16:creationId xmlns="" xmlns:a16="http://schemas.microsoft.com/office/drawing/2014/main" id="{88C3CA1D-B460-46A5-960E-063E1017B10A}"/>
              </a:ext>
            </a:extLst>
          </p:cNvPr>
          <p:cNvSpPr/>
          <p:nvPr/>
        </p:nvSpPr>
        <p:spPr>
          <a:xfrm>
            <a:off x="264939" y="1019050"/>
            <a:ext cx="3611276" cy="507504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 defTabSz="914583">
              <a:defRPr/>
            </a:pPr>
            <a:endParaRPr lang="zh-CN" altLang="en-US" sz="18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75792580-78EE-44FA-BDCC-4CCB489625AD}"/>
              </a:ext>
            </a:extLst>
          </p:cNvPr>
          <p:cNvSpPr/>
          <p:nvPr/>
        </p:nvSpPr>
        <p:spPr>
          <a:xfrm>
            <a:off x="516027" y="1075859"/>
            <a:ext cx="329921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91">
              <a:defRPr/>
            </a:pP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Dr Gerardo </a:t>
            </a:r>
            <a:r>
              <a:rPr lang="en-US" altLang="zh-CN" sz="2000" b="1" kern="0" spc="50" dirty="0" err="1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Dutto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won The Chinese Government Friendship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Award, 2015</a:t>
            </a:r>
          </a:p>
          <a:p>
            <a:pPr defTabSz="457291">
              <a:spcBef>
                <a:spcPts val="600"/>
              </a:spcBef>
              <a:defRPr/>
            </a:pP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Consul General Liu </a:t>
            </a: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Fei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 presented award to Dr. Gerardo </a:t>
            </a:r>
            <a:r>
              <a:rPr lang="en-US" altLang="zh-CN" sz="2000" b="1" kern="0" spc="50" dirty="0" err="1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Dutto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0B57D3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, 2016</a:t>
            </a:r>
            <a:endParaRPr lang="zh-CN" altLang="en-US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sp>
        <p:nvSpPr>
          <p:cNvPr id="121" name="等腰三角形 120">
            <a:extLst>
              <a:ext uri="{FF2B5EF4-FFF2-40B4-BE49-F238E27FC236}">
                <a16:creationId xmlns="" xmlns:a16="http://schemas.microsoft.com/office/drawing/2014/main" id="{CC895A05-1DBB-4655-B275-0ADE0081337E}"/>
              </a:ext>
            </a:extLst>
          </p:cNvPr>
          <p:cNvSpPr/>
          <p:nvPr/>
        </p:nvSpPr>
        <p:spPr>
          <a:xfrm rot="5400000">
            <a:off x="400674" y="1208952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="" xmlns:a16="http://schemas.microsoft.com/office/drawing/2014/main" id="{91B72811-7489-4C55-84BF-EB82F0501AB3}"/>
              </a:ext>
            </a:extLst>
          </p:cNvPr>
          <p:cNvSpPr/>
          <p:nvPr/>
        </p:nvSpPr>
        <p:spPr>
          <a:xfrm>
            <a:off x="11960652" y="-1322734"/>
            <a:ext cx="234523" cy="23451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92206"/>
            <a:ext cx="11019343" cy="596254"/>
            <a:chOff x="381881" y="92184"/>
            <a:chExt cx="11016474" cy="596115"/>
          </a:xfrm>
        </p:grpSpPr>
        <p:sp>
          <p:nvSpPr>
            <p:cNvPr id="65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179664"/>
              <a:ext cx="9351113" cy="461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CYCIAE-100 has been built, but the dream has no end</a:t>
              </a:r>
              <a:r>
                <a:rPr kumimoji="1" lang="en-US" altLang="zh-CN" b="1" dirty="0" smtClean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.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>
            <a:extLst>
              <a:ext uri="{FF2B5EF4-FFF2-40B4-BE49-F238E27FC236}">
                <a16:creationId xmlns="" xmlns:a16="http://schemas.microsoft.com/office/drawing/2014/main" id="{C1F62B8A-DEBA-4324-AEF2-8C9E5AAB487D}"/>
              </a:ext>
            </a:extLst>
          </p:cNvPr>
          <p:cNvCxnSpPr/>
          <p:nvPr/>
        </p:nvCxnSpPr>
        <p:spPr>
          <a:xfrm>
            <a:off x="586881" y="3141762"/>
            <a:ext cx="30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8957" y="4836046"/>
            <a:ext cx="3333135" cy="1323439"/>
            <a:chOff x="408957" y="3467537"/>
            <a:chExt cx="3333135" cy="1323439"/>
          </a:xfrm>
        </p:grpSpPr>
        <p:sp>
          <p:nvSpPr>
            <p:cNvPr id="193" name="等腰三角形 192">
              <a:extLst>
                <a:ext uri="{FF2B5EF4-FFF2-40B4-BE49-F238E27FC236}">
                  <a16:creationId xmlns="" xmlns:a16="http://schemas.microsoft.com/office/drawing/2014/main" id="{E2E9E466-B7D3-451A-AF2B-A70F211D24B0}"/>
                </a:ext>
              </a:extLst>
            </p:cNvPr>
            <p:cNvSpPr/>
            <p:nvPr/>
          </p:nvSpPr>
          <p:spPr>
            <a:xfrm rot="5400000">
              <a:off x="400676" y="3636824"/>
              <a:ext cx="120094" cy="1035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583">
                <a:defRPr/>
              </a:pPr>
              <a:endParaRPr lang="zh-CN" altLang="en-US" sz="18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="" xmlns:a16="http://schemas.microsoft.com/office/drawing/2014/main" id="{032E05D4-6140-44CB-B883-4667B8ECAC80}"/>
                </a:ext>
              </a:extLst>
            </p:cNvPr>
            <p:cNvSpPr/>
            <p:nvPr/>
          </p:nvSpPr>
          <p:spPr>
            <a:xfrm>
              <a:off x="516028" y="3467537"/>
              <a:ext cx="32260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91"/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Yuri &amp; Daniela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 were invited as honored guest for </a:t>
              </a:r>
              <a:r>
                <a:rPr lang="en-US" altLang="zh-CN" sz="2000" b="1" kern="0" spc="50" dirty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60th anniversary of the FRFC in 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C0000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China</a:t>
              </a:r>
              <a:r>
                <a:rPr lang="en-US" altLang="zh-CN" sz="2000" b="1" kern="0" spc="50" dirty="0" smtClean="0">
                  <a:ln w="3175">
                    <a:noFill/>
                  </a:ln>
                  <a:solidFill>
                    <a:srgbClr val="0070C0"/>
                  </a:solidFill>
                  <a:ea typeface="微软雅黑" panose="020B0503020204020204" pitchFamily="34" charset="-122"/>
                  <a:cs typeface="Times New Roman" pitchFamily="18" charset="0"/>
                  <a:sym typeface="+mn-lt"/>
                </a:rPr>
                <a:t>, in 2018</a:t>
              </a:r>
              <a:endParaRPr lang="en-US" altLang="zh-CN" sz="2000" b="1" kern="0" spc="50" dirty="0">
                <a:ln w="3175">
                  <a:noFill/>
                </a:ln>
                <a:solidFill>
                  <a:srgbClr val="0070C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endParaRPr>
            </a:p>
          </p:txBody>
        </p:sp>
      </p:grpSp>
      <p:sp>
        <p:nvSpPr>
          <p:cNvPr id="198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2014 to ……</a:t>
            </a:r>
            <a:endParaRPr lang="zh-CN" altLang="en-US" sz="2800" b="1" kern="100" dirty="0">
              <a:gradFill>
                <a:gsLst>
                  <a:gs pos="0">
                    <a:srgbClr val="FF0000"/>
                  </a:gs>
                  <a:gs pos="47000">
                    <a:srgbClr val="C00000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="" xmlns:a16="http://schemas.microsoft.com/office/drawing/2014/main" id="{E2E9E466-B7D3-451A-AF2B-A70F211D24B0}"/>
              </a:ext>
            </a:extLst>
          </p:cNvPr>
          <p:cNvSpPr/>
          <p:nvPr/>
        </p:nvSpPr>
        <p:spPr>
          <a:xfrm rot="5400000">
            <a:off x="400674" y="3510083"/>
            <a:ext cx="120094" cy="10353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83">
              <a:defRPr/>
            </a:pPr>
            <a:endParaRPr lang="zh-CN" altLang="en-US" sz="18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32E05D4-6140-44CB-B883-4667B8ECAC80}"/>
              </a:ext>
            </a:extLst>
          </p:cNvPr>
          <p:cNvSpPr/>
          <p:nvPr/>
        </p:nvSpPr>
        <p:spPr>
          <a:xfrm>
            <a:off x="567267" y="3357786"/>
            <a:ext cx="3226064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457291"/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Collaboration between </a:t>
            </a:r>
            <a:r>
              <a:rPr lang="en-US" altLang="zh-CN" sz="2000" b="1" kern="0" spc="50" dirty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international cyclotron </a:t>
            </a:r>
            <a:r>
              <a:rPr lang="en-US" altLang="zh-CN" sz="2000" b="1" kern="0" spc="50" dirty="0" smtClean="0">
                <a:ln w="3175">
                  <a:noFill/>
                </a:ln>
                <a:solidFill>
                  <a:srgbClr val="C00000"/>
                </a:solidFill>
                <a:ea typeface="微软雅黑" panose="020B0503020204020204" pitchFamily="34" charset="-122"/>
                <a:cs typeface="Times New Roman" pitchFamily="18" charset="0"/>
                <a:sym typeface="+mn-lt"/>
              </a:rPr>
              <a:t>community, more convenient</a:t>
            </a:r>
            <a:endParaRPr lang="en-US" altLang="zh-CN" sz="2000" b="1" kern="0" spc="50" dirty="0">
              <a:ln w="3175">
                <a:noFill/>
              </a:ln>
              <a:solidFill>
                <a:srgbClr val="C00000"/>
              </a:solidFill>
              <a:ea typeface="微软雅黑" panose="020B0503020204020204" pitchFamily="34" charset="-122"/>
              <a:cs typeface="Times New Roman" pitchFamily="18" charset="0"/>
              <a:sym typeface="+mn-lt"/>
            </a:endParaRPr>
          </a:p>
        </p:txBody>
      </p:sp>
      <p:pic>
        <p:nvPicPr>
          <p:cNvPr id="29" name="Picture 2" descr="D:\一堆一器六十周年\Research Center of Cyclotron at CIAE 201808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t="11002" r="1845" b="8358"/>
          <a:stretch/>
        </p:blipFill>
        <p:spPr bwMode="auto">
          <a:xfrm>
            <a:off x="4081361" y="1768341"/>
            <a:ext cx="4519915" cy="290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一堆一器六十周年\会场照片 20180830\Yuri\IMG_20180830_1821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1" t="2483" r="10612" b="-2483"/>
          <a:stretch/>
        </p:blipFill>
        <p:spPr bwMode="auto">
          <a:xfrm>
            <a:off x="8689868" y="1768332"/>
            <a:ext cx="3071557" cy="289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206"/>
          <p:cNvSpPr txBox="1"/>
          <p:nvPr/>
        </p:nvSpPr>
        <p:spPr>
          <a:xfrm>
            <a:off x="8689868" y="4284057"/>
            <a:ext cx="3071557" cy="369332"/>
          </a:xfrm>
          <a:prstGeom prst="rect">
            <a:avLst/>
          </a:prstGeom>
          <a:solidFill>
            <a:srgbClr val="262699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0" hangingPunct="0">
              <a:defRPr sz="1800" b="1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 sz="3200"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3200"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3200"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3200">
                <a:latin typeface="Times New Roman" pitchFamily="18" charset="0"/>
                <a:ea typeface="宋体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lang="en-US" altLang="zh-CN" dirty="0" smtClean="0">
                <a:sym typeface="+mn-lt"/>
              </a:rPr>
              <a:t>They visited CYCIAE-230</a:t>
            </a:r>
            <a:endParaRPr lang="zh-CN" altLang="en-US" dirty="0"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81361" y="3219489"/>
            <a:ext cx="7680064" cy="2874600"/>
            <a:chOff x="4081361" y="3219489"/>
            <a:chExt cx="7680064" cy="2874600"/>
          </a:xfrm>
        </p:grpSpPr>
        <p:pic>
          <p:nvPicPr>
            <p:cNvPr id="25" name="图片 24" descr="46de80b1d9c95b540d2f223f947bc05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004"/>
            <a:stretch>
              <a:fillRect/>
            </a:stretch>
          </p:blipFill>
          <p:spPr bwMode="auto">
            <a:xfrm>
              <a:off x="4081361" y="4682504"/>
              <a:ext cx="1512170" cy="1411585"/>
            </a:xfrm>
            <a:prstGeom prst="rect">
              <a:avLst/>
            </a:prstGeom>
            <a:noFill/>
            <a:ln w="88900" cmpd="sng">
              <a:noFill/>
              <a:prstDash val="solid"/>
            </a:ln>
          </p:spPr>
        </p:pic>
        <p:pic>
          <p:nvPicPr>
            <p:cNvPr id="26" name="图片 25" descr="原子能院质子治疗 -1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18" t="17427" r="6758" b="8752"/>
            <a:stretch/>
          </p:blipFill>
          <p:spPr>
            <a:xfrm>
              <a:off x="8689868" y="3219489"/>
              <a:ext cx="3071557" cy="1461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8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8" r="2883"/>
            <a:stretch/>
          </p:blipFill>
          <p:spPr bwMode="auto">
            <a:xfrm>
              <a:off x="9697987" y="4696922"/>
              <a:ext cx="2063438" cy="1391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3" descr="C:\Users\dell\Downloads\质子治疗后端设备 -3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2" r="14936"/>
            <a:stretch/>
          </p:blipFill>
          <p:spPr bwMode="auto">
            <a:xfrm>
              <a:off x="7290519" y="4696921"/>
              <a:ext cx="2363859" cy="1391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C:\Users\dell\Downloads\质子治疗后端设备 -6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69" r="19993"/>
            <a:stretch/>
          </p:blipFill>
          <p:spPr bwMode="auto">
            <a:xfrm>
              <a:off x="5636964" y="4690448"/>
              <a:ext cx="1908000" cy="1398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859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992807" y="3867934"/>
            <a:ext cx="1202368" cy="865705"/>
          </a:xfrm>
          <a:prstGeom prst="rect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8000">
                <a:srgbClr val="0B57D3">
                  <a:alpha val="10000"/>
                </a:srgbClr>
              </a:gs>
            </a:gsLst>
            <a:lin ang="16200000" scaled="0"/>
          </a:gradFill>
          <a:ln w="3175" cap="flat" cmpd="sng" algn="ctr">
            <a:solidFill>
              <a:srgbClr val="0070C0">
                <a:alpha val="60000"/>
              </a:srgbClr>
            </a:solidFill>
            <a:prstDash val="solid"/>
            <a:miter lim="800000"/>
          </a:ln>
          <a:effectLst/>
        </p:spPr>
        <p:txBody>
          <a:bodyPr wrap="square" lIns="91458" tIns="45729" rIns="91458" bIns="45729" rtlCol="0" anchor="ctr">
            <a:noAutofit/>
          </a:bodyPr>
          <a:lstStyle/>
          <a:p>
            <a:pPr algn="ctr" defTabSz="914583">
              <a:defRPr/>
            </a:pPr>
            <a:endParaRPr lang="zh-CN" altLang="en-US" sz="1800" b="1" kern="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442846" y="843475"/>
            <a:ext cx="1609509" cy="2084617"/>
            <a:chOff x="896619" y="2004499"/>
            <a:chExt cx="1718565" cy="2083969"/>
          </a:xfrm>
        </p:grpSpPr>
        <p:sp>
          <p:nvSpPr>
            <p:cNvPr id="24" name="矩形 23"/>
            <p:cNvSpPr/>
            <p:nvPr/>
          </p:nvSpPr>
          <p:spPr>
            <a:xfrm>
              <a:off x="930529" y="2004499"/>
              <a:ext cx="1684655" cy="203410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96619" y="3691560"/>
              <a:ext cx="1644641" cy="396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lnSpc>
                  <a:spcPct val="110000"/>
                </a:lnSpc>
                <a:defRPr/>
              </a:pPr>
              <a:r>
                <a:rPr kumimoji="0" lang="en-US" altLang="zh-CN" sz="1800" b="1" i="0" u="none" strike="noStrike" kern="100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30MeV</a:t>
              </a:r>
              <a:r>
                <a:rPr kumimoji="0" lang="zh-CN" altLang="en-US" sz="1800" b="1" i="0" u="none" strike="noStrike" kern="100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回旋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-384273" y="2578410"/>
            <a:ext cx="12527366" cy="2223015"/>
            <a:chOff x="101601" y="3555713"/>
            <a:chExt cx="12524105" cy="2222500"/>
          </a:xfrm>
        </p:grpSpPr>
        <p:sp>
          <p:nvSpPr>
            <p:cNvPr id="97" name="箭头: 右 96"/>
            <p:cNvSpPr/>
            <p:nvPr/>
          </p:nvSpPr>
          <p:spPr>
            <a:xfrm>
              <a:off x="101601" y="4606638"/>
              <a:ext cx="12524105" cy="146685"/>
            </a:xfrm>
            <a:prstGeom prst="rightArrow">
              <a:avLst>
                <a:gd name="adj1" fmla="val 34881"/>
                <a:gd name="adj2" fmla="val 73013"/>
              </a:avLst>
            </a:prstGeom>
            <a:gradFill>
              <a:gsLst>
                <a:gs pos="30000">
                  <a:srgbClr val="0B57D3">
                    <a:alpha val="86000"/>
                  </a:srgbClr>
                </a:gs>
                <a:gs pos="0">
                  <a:srgbClr val="0B57D3">
                    <a:alpha val="0"/>
                  </a:srgbClr>
                </a:gs>
                <a:gs pos="100000">
                  <a:srgbClr val="0B57D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479518" y="3555713"/>
              <a:ext cx="1743830" cy="613985"/>
              <a:chOff x="503902" y="1577528"/>
              <a:chExt cx="1743830" cy="613985"/>
            </a:xfrm>
          </p:grpSpPr>
          <p:sp>
            <p:nvSpPr>
              <p:cNvPr id="233" name="矩形 232"/>
              <p:cNvSpPr/>
              <p:nvPr/>
            </p:nvSpPr>
            <p:spPr>
              <a:xfrm>
                <a:off x="503902" y="1577528"/>
                <a:ext cx="1743830" cy="612775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>
                <a:off x="527398" y="1606738"/>
                <a:ext cx="165662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我国第一台</a:t>
                </a: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/>
                </a:r>
                <a:b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回旋加速器</a:t>
                </a: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1434996" y="4858098"/>
              <a:ext cx="1590144" cy="876686"/>
              <a:chOff x="1665421" y="2879913"/>
              <a:chExt cx="1590144" cy="876686"/>
            </a:xfrm>
          </p:grpSpPr>
          <p:sp>
            <p:nvSpPr>
              <p:cNvPr id="231" name="矩形 230"/>
              <p:cNvSpPr/>
              <p:nvPr/>
            </p:nvSpPr>
            <p:spPr>
              <a:xfrm>
                <a:off x="1665421" y="2879913"/>
                <a:ext cx="1590144" cy="876686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32" name="文本框 231"/>
              <p:cNvSpPr txBox="1"/>
              <p:nvPr/>
            </p:nvSpPr>
            <p:spPr>
              <a:xfrm>
                <a:off x="1729556" y="3040568"/>
                <a:ext cx="1448435" cy="583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我国首台等时性回旋加速器</a:t>
                </a: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7978799" y="4878537"/>
              <a:ext cx="1412240" cy="876686"/>
              <a:chOff x="7859710" y="2900352"/>
              <a:chExt cx="1412240" cy="876686"/>
            </a:xfrm>
          </p:grpSpPr>
          <p:sp>
            <p:nvSpPr>
              <p:cNvPr id="229" name="矩形 228"/>
              <p:cNvSpPr/>
              <p:nvPr/>
            </p:nvSpPr>
            <p:spPr>
              <a:xfrm>
                <a:off x="7921940" y="2900352"/>
                <a:ext cx="1292860" cy="876686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30" name="文本框 229"/>
              <p:cNvSpPr txBox="1"/>
              <p:nvPr/>
            </p:nvSpPr>
            <p:spPr>
              <a:xfrm>
                <a:off x="7859710" y="2937219"/>
                <a:ext cx="141224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北大、同辐</a:t>
                </a: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/>
                </a:r>
                <a:b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600" b="1" kern="100" dirty="0" smtClean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出口</a:t>
                </a: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/>
                </a:r>
                <a:b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等共</a:t>
                </a: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10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台</a:t>
                </a: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2873375" y="3860513"/>
              <a:ext cx="1714286" cy="626745"/>
              <a:chOff x="3173329" y="1882328"/>
              <a:chExt cx="1714286" cy="626745"/>
            </a:xfrm>
          </p:grpSpPr>
          <p:sp>
            <p:nvSpPr>
              <p:cNvPr id="227" name="矩形 226"/>
              <p:cNvSpPr/>
              <p:nvPr/>
            </p:nvSpPr>
            <p:spPr>
              <a:xfrm>
                <a:off x="3247520" y="1882328"/>
                <a:ext cx="1589509" cy="626745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3173329" y="1882328"/>
                <a:ext cx="171428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我国首台强流紧凑型回旋加速器</a:t>
                </a: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6567424" y="3838757"/>
              <a:ext cx="1684655" cy="611671"/>
              <a:chOff x="6742701" y="1860572"/>
              <a:chExt cx="1684655" cy="611671"/>
            </a:xfrm>
          </p:grpSpPr>
          <p:sp>
            <p:nvSpPr>
              <p:cNvPr id="225" name="矩形 224"/>
              <p:cNvSpPr/>
              <p:nvPr/>
            </p:nvSpPr>
            <p:spPr>
              <a:xfrm>
                <a:off x="6742701" y="1860572"/>
                <a:ext cx="1684655" cy="611671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26" name="文本框 225"/>
              <p:cNvSpPr txBox="1"/>
              <p:nvPr/>
            </p:nvSpPr>
            <p:spPr>
              <a:xfrm>
                <a:off x="6785160" y="1869643"/>
                <a:ext cx="16421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srgbClr val="0070C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国际最高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束流功率紧凑型回旋</a:t>
                </a: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9006104" y="3842743"/>
              <a:ext cx="1553960" cy="617210"/>
              <a:chOff x="8801666" y="1864558"/>
              <a:chExt cx="1553960" cy="617210"/>
            </a:xfrm>
          </p:grpSpPr>
          <p:sp>
            <p:nvSpPr>
              <p:cNvPr id="223" name="矩形 222"/>
              <p:cNvSpPr/>
              <p:nvPr/>
            </p:nvSpPr>
            <p:spPr>
              <a:xfrm>
                <a:off x="8801666" y="1864558"/>
                <a:ext cx="1553960" cy="617210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8852467" y="1878518"/>
                <a:ext cx="14707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我国首台超导回旋加速器</a:t>
                </a: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4102166" y="4858098"/>
              <a:ext cx="1541145" cy="920115"/>
              <a:chOff x="1673377" y="2879913"/>
              <a:chExt cx="1541145" cy="920115"/>
            </a:xfrm>
          </p:grpSpPr>
          <p:sp>
            <p:nvSpPr>
              <p:cNvPr id="221" name="矩形 220"/>
              <p:cNvSpPr/>
              <p:nvPr/>
            </p:nvSpPr>
            <p:spPr>
              <a:xfrm>
                <a:off x="1783232" y="2879913"/>
                <a:ext cx="1318895" cy="920115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22" name="文本框 221"/>
              <p:cNvSpPr txBox="1"/>
              <p:nvPr/>
            </p:nvSpPr>
            <p:spPr>
              <a:xfrm>
                <a:off x="1673377" y="2936876"/>
                <a:ext cx="1541145" cy="829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我国首台自主知识产权</a:t>
                </a: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PET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  <a:r>
                  <a:rPr lang="zh-CN" altLang="en-US" sz="1600" b="1" kern="100" dirty="0">
                    <a:solidFill>
                      <a:srgbClr val="0070C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原理样机</a:t>
                </a:r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10125075" y="4842223"/>
              <a:ext cx="1413838" cy="867161"/>
              <a:chOff x="1569847" y="2864038"/>
              <a:chExt cx="1413838" cy="867161"/>
            </a:xfrm>
          </p:grpSpPr>
          <p:sp>
            <p:nvSpPr>
              <p:cNvPr id="219" name="矩形 218"/>
              <p:cNvSpPr/>
              <p:nvPr/>
            </p:nvSpPr>
            <p:spPr>
              <a:xfrm>
                <a:off x="1649783" y="2864038"/>
                <a:ext cx="1245309" cy="867161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8000">
                    <a:srgbClr val="0B57D3">
                      <a:alpha val="10000"/>
                    </a:srgbClr>
                  </a:gs>
                </a:gsLst>
                <a:lin ang="16200000" scaled="0"/>
              </a:gradFill>
              <a:ln w="3175" cap="flat" cmpd="sng" algn="ctr">
                <a:solidFill>
                  <a:srgbClr val="0070C0">
                    <a:alpha val="6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>
                <a:off x="1569847" y="2887502"/>
                <a:ext cx="141383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defRPr/>
                </a:pP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BNCT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回旋和空间中心</a:t>
                </a: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50MeV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651510" y="4597080"/>
              <a:ext cx="910475" cy="469375"/>
              <a:chOff x="889354" y="4978062"/>
              <a:chExt cx="910475" cy="469375"/>
            </a:xfrm>
          </p:grpSpPr>
          <p:sp>
            <p:nvSpPr>
              <p:cNvPr id="217" name="椭圆 216"/>
              <p:cNvSpPr/>
              <p:nvPr/>
            </p:nvSpPr>
            <p:spPr>
              <a:xfrm>
                <a:off x="125535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889354" y="5125492"/>
                <a:ext cx="910475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500" b="1" kern="100" dirty="0">
                    <a:solidFill>
                      <a:srgbClr val="C0000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1958</a:t>
                </a:r>
                <a:r>
                  <a:rPr lang="zh-CN" altLang="en-US" sz="1500" b="1" kern="100" dirty="0">
                    <a:solidFill>
                      <a:srgbClr val="C0000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1566957" y="4249210"/>
              <a:ext cx="1320644" cy="521266"/>
              <a:chOff x="529330" y="4630192"/>
              <a:chExt cx="1320644" cy="521266"/>
            </a:xfrm>
          </p:grpSpPr>
          <p:sp>
            <p:nvSpPr>
              <p:cNvPr id="215" name="椭圆 214"/>
              <p:cNvSpPr/>
              <p:nvPr/>
            </p:nvSpPr>
            <p:spPr>
              <a:xfrm>
                <a:off x="110295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文本框 215"/>
              <p:cNvSpPr txBox="1"/>
              <p:nvPr/>
            </p:nvSpPr>
            <p:spPr>
              <a:xfrm>
                <a:off x="529330" y="4630192"/>
                <a:ext cx="1320644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70</a:t>
                </a:r>
                <a:r>
                  <a:rPr lang="zh-CN" alt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年代</a:t>
                </a: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3058907" y="4597080"/>
              <a:ext cx="1310342" cy="494775"/>
              <a:chOff x="686881" y="4978062"/>
              <a:chExt cx="1310342" cy="494775"/>
            </a:xfrm>
          </p:grpSpPr>
          <p:sp>
            <p:nvSpPr>
              <p:cNvPr id="213" name="椭圆 212"/>
              <p:cNvSpPr/>
              <p:nvPr/>
            </p:nvSpPr>
            <p:spPr>
              <a:xfrm>
                <a:off x="125535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文本框 213"/>
              <p:cNvSpPr txBox="1"/>
              <p:nvPr/>
            </p:nvSpPr>
            <p:spPr>
              <a:xfrm>
                <a:off x="686881" y="5150892"/>
                <a:ext cx="1310342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kern="100" dirty="0">
                    <a:solidFill>
                      <a:srgbClr val="C0000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1994</a:t>
                </a:r>
                <a:r>
                  <a:rPr lang="zh-CN" altLang="en-US" sz="1500" b="1" kern="100" dirty="0">
                    <a:solidFill>
                      <a:srgbClr val="C0000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年</a:t>
                </a: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4389585" y="4249210"/>
              <a:ext cx="1146216" cy="521266"/>
              <a:chOff x="692744" y="4630192"/>
              <a:chExt cx="1146216" cy="521266"/>
            </a:xfrm>
          </p:grpSpPr>
          <p:sp>
            <p:nvSpPr>
              <p:cNvPr id="211" name="椭圆 210"/>
              <p:cNvSpPr/>
              <p:nvPr/>
            </p:nvSpPr>
            <p:spPr>
              <a:xfrm>
                <a:off x="116645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692744" y="4630192"/>
                <a:ext cx="1146216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20</a:t>
                </a:r>
                <a:r>
                  <a:rPr 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09</a:t>
                </a:r>
                <a:r>
                  <a:rPr lang="zh-CN" alt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年</a:t>
                </a: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5533911" y="4249210"/>
              <a:ext cx="1237568" cy="521266"/>
              <a:chOff x="507368" y="4630192"/>
              <a:chExt cx="1237568" cy="521266"/>
            </a:xfrm>
          </p:grpSpPr>
          <p:sp>
            <p:nvSpPr>
              <p:cNvPr id="209" name="椭圆 208"/>
              <p:cNvSpPr/>
              <p:nvPr/>
            </p:nvSpPr>
            <p:spPr>
              <a:xfrm>
                <a:off x="106485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文本框 209"/>
              <p:cNvSpPr txBox="1"/>
              <p:nvPr/>
            </p:nvSpPr>
            <p:spPr>
              <a:xfrm>
                <a:off x="507368" y="4630192"/>
                <a:ext cx="1237568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2012</a:t>
                </a:r>
                <a:r>
                  <a:rPr lang="zh-CN" alt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年</a:t>
                </a: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8017140" y="4239811"/>
              <a:ext cx="1258032" cy="530665"/>
              <a:chOff x="1275422" y="4620793"/>
              <a:chExt cx="1258032" cy="530665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1789800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文本框 127"/>
              <p:cNvSpPr txBox="1"/>
              <p:nvPr/>
            </p:nvSpPr>
            <p:spPr>
              <a:xfrm>
                <a:off x="1275422" y="4620793"/>
                <a:ext cx="1258032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2019</a:t>
                </a:r>
                <a:r>
                  <a:rPr lang="zh-CN" alt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年</a:t>
                </a: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9143166" y="4597080"/>
              <a:ext cx="1303500" cy="482063"/>
              <a:chOff x="690302" y="4978062"/>
              <a:chExt cx="1303500" cy="482063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125535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690302" y="5138180"/>
                <a:ext cx="1303500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kern="100" dirty="0">
                    <a:solidFill>
                      <a:srgbClr val="C0000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2020</a:t>
                </a:r>
                <a:r>
                  <a:rPr lang="zh-CN" altLang="en-US" sz="1500" b="1" kern="100" dirty="0">
                    <a:solidFill>
                      <a:srgbClr val="C00000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年</a:t>
                </a: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10363303" y="4239685"/>
              <a:ext cx="1170305" cy="530791"/>
              <a:chOff x="540023" y="4620667"/>
              <a:chExt cx="1170305" cy="530791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931504" y="4978062"/>
                <a:ext cx="173396" cy="17339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B57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文本框 122"/>
              <p:cNvSpPr txBox="1"/>
              <p:nvPr/>
            </p:nvSpPr>
            <p:spPr>
              <a:xfrm>
                <a:off x="540023" y="4620667"/>
                <a:ext cx="1170305" cy="321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2021</a:t>
                </a:r>
                <a:r>
                  <a:rPr lang="zh-CN" altLang="en-US" sz="1500" b="1" kern="100" dirty="0">
                    <a:solidFill>
                      <a:srgbClr val="0B57D3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</a:rPr>
                  <a:t>年</a:t>
                </a:r>
              </a:p>
            </p:txBody>
          </p:sp>
        </p:grpSp>
        <p:cxnSp>
          <p:nvCxnSpPr>
            <p:cNvPr id="114" name="直接连接符 113"/>
            <p:cNvCxnSpPr/>
            <p:nvPr/>
          </p:nvCxnSpPr>
          <p:spPr>
            <a:xfrm flipV="1">
              <a:off x="1089660" y="4239685"/>
              <a:ext cx="0" cy="37232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2227279" y="4781998"/>
              <a:ext cx="0" cy="857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3710940" y="4450715"/>
              <a:ext cx="0" cy="16065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4949993" y="4781998"/>
              <a:ext cx="0" cy="857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6167120" y="4777740"/>
              <a:ext cx="0" cy="800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8617350" y="4781998"/>
              <a:ext cx="0" cy="857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H="1" flipV="1">
              <a:off x="9779635" y="4452620"/>
              <a:ext cx="10160" cy="15049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10835132" y="4781998"/>
              <a:ext cx="0" cy="857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83233" y="827143"/>
            <a:ext cx="1685094" cy="2058977"/>
            <a:chOff x="930529" y="2004499"/>
            <a:chExt cx="1684655" cy="2058499"/>
          </a:xfrm>
        </p:grpSpPr>
        <p:sp>
          <p:nvSpPr>
            <p:cNvPr id="86" name="矩形 85"/>
            <p:cNvSpPr/>
            <p:nvPr/>
          </p:nvSpPr>
          <p:spPr>
            <a:xfrm>
              <a:off x="930529" y="2004499"/>
              <a:ext cx="1684655" cy="203410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127" name="图片 126" descr="新封面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7" t="10431" r="5077" b="11021"/>
            <a:stretch>
              <a:fillRect/>
            </a:stretch>
          </p:blipFill>
          <p:spPr bwMode="auto">
            <a:xfrm>
              <a:off x="972988" y="2049761"/>
              <a:ext cx="1599736" cy="1647920"/>
            </a:xfrm>
            <a:custGeom>
              <a:avLst/>
              <a:gdLst>
                <a:gd name="connsiteX0" fmla="*/ 0 w 1396467"/>
                <a:gd name="connsiteY0" fmla="*/ 0 h 1438528"/>
                <a:gd name="connsiteX1" fmla="*/ 1396467 w 1396467"/>
                <a:gd name="connsiteY1" fmla="*/ 0 h 1438528"/>
                <a:gd name="connsiteX2" fmla="*/ 1396467 w 1396467"/>
                <a:gd name="connsiteY2" fmla="*/ 1438528 h 1438528"/>
                <a:gd name="connsiteX3" fmla="*/ 0 w 1396467"/>
                <a:gd name="connsiteY3" fmla="*/ 1438528 h 143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6467" h="1438528">
                  <a:moveTo>
                    <a:pt x="0" y="0"/>
                  </a:moveTo>
                  <a:lnTo>
                    <a:pt x="1396467" y="0"/>
                  </a:lnTo>
                  <a:lnTo>
                    <a:pt x="1396467" y="1438528"/>
                  </a:lnTo>
                  <a:lnTo>
                    <a:pt x="0" y="1438528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" name="文本框 206"/>
            <p:cNvSpPr txBox="1"/>
            <p:nvPr/>
          </p:nvSpPr>
          <p:spPr>
            <a:xfrm>
              <a:off x="1003982" y="3666058"/>
              <a:ext cx="1537749" cy="396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lnSpc>
                  <a:spcPct val="110000"/>
                </a:lnSpc>
                <a:defRPr/>
              </a:pPr>
              <a:r>
                <a:rPr kumimoji="0" lang="en-US" altLang="zh-CN" sz="1800" b="1" i="0" u="none" strike="noStrike" kern="100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100MeV</a:t>
              </a:r>
              <a:r>
                <a:rPr kumimoji="0" lang="zh-CN" altLang="en-US" sz="1800" b="1" i="0" u="none" strike="noStrike" kern="100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回旋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6852641" y="3607315"/>
            <a:ext cx="173441" cy="173436"/>
          </a:xfrm>
          <a:prstGeom prst="ellipse">
            <a:avLst/>
          </a:prstGeom>
          <a:solidFill>
            <a:schemeClr val="bg1"/>
          </a:solidFill>
          <a:ln w="25400">
            <a:solidFill>
              <a:srgbClr val="0B5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39472" y="3814483"/>
            <a:ext cx="1237890" cy="322020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algn="ctr">
              <a:defRPr/>
            </a:pPr>
            <a:r>
              <a:rPr lang="en-US" altLang="zh-CN" sz="1500" b="1" kern="1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2014</a:t>
            </a:r>
            <a:r>
              <a:rPr lang="zh-CN" altLang="en-US" sz="1500" b="1" kern="1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年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6943628" y="3472985"/>
            <a:ext cx="4446" cy="12131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1341937" y="3602869"/>
            <a:ext cx="173441" cy="173436"/>
          </a:xfrm>
          <a:prstGeom prst="ellipse">
            <a:avLst/>
          </a:prstGeom>
          <a:solidFill>
            <a:schemeClr val="bg1"/>
          </a:solidFill>
          <a:ln w="25400">
            <a:solidFill>
              <a:srgbClr val="0B5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11425482" y="3775763"/>
            <a:ext cx="0" cy="8574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989554" y="4028308"/>
            <a:ext cx="1153253" cy="584910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lvl="0" algn="ctr">
              <a:defRPr/>
            </a:pPr>
            <a:r>
              <a:rPr lang="zh-CN" altLang="en-US" sz="1600" b="1" kern="1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+mn-lt"/>
              </a:rPr>
              <a:t>国家重点</a:t>
            </a:r>
            <a:r>
              <a:rPr lang="en-US" altLang="zh-CN" sz="1600" b="1" kern="1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+mn-lt"/>
              </a:rPr>
              <a:t/>
            </a:r>
            <a:br>
              <a:rPr lang="en-US" altLang="zh-CN" sz="1600" b="1" kern="1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+mn-lt"/>
              </a:rPr>
            </a:br>
            <a:r>
              <a:rPr lang="zh-CN" altLang="en-US" sz="1600" b="1" kern="1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+mn-lt"/>
              </a:rPr>
              <a:t>研发项目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974344" y="4809334"/>
            <a:ext cx="1565683" cy="1949266"/>
            <a:chOff x="205" y="1630"/>
            <a:chExt cx="2465" cy="3069"/>
          </a:xfrm>
        </p:grpSpPr>
        <p:sp>
          <p:nvSpPr>
            <p:cNvPr id="14" name="矩形 13"/>
            <p:cNvSpPr/>
            <p:nvPr/>
          </p:nvSpPr>
          <p:spPr>
            <a:xfrm>
              <a:off x="205" y="1630"/>
              <a:ext cx="2465" cy="306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7653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11" t="3648" r="5504" b="1466"/>
            <a:stretch>
              <a:fillRect/>
            </a:stretch>
          </p:blipFill>
          <p:spPr bwMode="auto">
            <a:xfrm>
              <a:off x="265" y="1708"/>
              <a:ext cx="2345" cy="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文本框 11"/>
            <p:cNvSpPr txBox="1"/>
            <p:nvPr/>
          </p:nvSpPr>
          <p:spPr>
            <a:xfrm>
              <a:off x="205" y="3996"/>
              <a:ext cx="2422" cy="5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lnSpc>
                  <a:spcPct val="110000"/>
                </a:lnSpc>
                <a:defRPr/>
              </a:pPr>
              <a:r>
                <a:rPr lang="en-US" altLang="zh-CN" sz="1600" b="1" kern="1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Y-120</a:t>
              </a:r>
              <a:r>
                <a:rPr lang="zh-CN" altLang="en-US" sz="1600" b="1" kern="1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回旋改造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19055" y="839029"/>
            <a:ext cx="1756867" cy="1718708"/>
            <a:chOff x="1562" y="8075"/>
            <a:chExt cx="2766" cy="2706"/>
          </a:xfrm>
        </p:grpSpPr>
        <p:grpSp>
          <p:nvGrpSpPr>
            <p:cNvPr id="19" name="组合 18"/>
            <p:cNvGrpSpPr/>
            <p:nvPr/>
          </p:nvGrpSpPr>
          <p:grpSpPr>
            <a:xfrm>
              <a:off x="1562" y="8075"/>
              <a:ext cx="2766" cy="2706"/>
              <a:chOff x="1022315" y="2350772"/>
              <a:chExt cx="1763056" cy="1787537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022315" y="2350772"/>
                <a:ext cx="1763056" cy="1787537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119920" y="3704791"/>
                <a:ext cx="1537749" cy="412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lnSpc>
                    <a:spcPct val="110000"/>
                  </a:lnSpc>
                  <a:defRPr/>
                </a:pPr>
                <a:r>
                  <a:rPr kumimoji="0" lang="en-US" altLang="zh-CN" sz="1800" b="1" i="0" u="none" strike="noStrike" kern="100" cap="none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Y-120</a:t>
                </a:r>
                <a:r>
                  <a:rPr kumimoji="0" lang="zh-CN" altLang="en-US" sz="1800" b="1" i="0" u="none" strike="noStrike" kern="100" cap="none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</a:p>
            </p:txBody>
          </p:sp>
        </p:grpSp>
        <p:pic>
          <p:nvPicPr>
            <p:cNvPr id="18" name="Picture 5" descr="加速器"/>
            <p:cNvPicPr>
              <a:picLocks noChangeAspect="1" noChangeArrowheads="1"/>
            </p:cNvPicPr>
            <p:nvPr/>
          </p:nvPicPr>
          <p:blipFill>
            <a:blip r:embed="rId5" cstate="print"/>
            <a:srcRect l="21055"/>
            <a:stretch>
              <a:fillRect/>
            </a:stretch>
          </p:blipFill>
          <p:spPr bwMode="auto">
            <a:xfrm>
              <a:off x="1633" y="8114"/>
              <a:ext cx="2595" cy="1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2480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6" cstate="print"/>
          <a:srcRect l="3403" t="3017" r="47326" b="4537"/>
          <a:stretch>
            <a:fillRect/>
          </a:stretch>
        </p:blipFill>
        <p:spPr>
          <a:xfrm>
            <a:off x="2567974" y="856178"/>
            <a:ext cx="1391012" cy="1706005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3587115" y="4824577"/>
            <a:ext cx="1539641" cy="1933388"/>
            <a:chOff x="5895" y="7596"/>
            <a:chExt cx="2424" cy="3044"/>
          </a:xfrm>
        </p:grpSpPr>
        <p:grpSp>
          <p:nvGrpSpPr>
            <p:cNvPr id="29" name="组合 28"/>
            <p:cNvGrpSpPr/>
            <p:nvPr/>
          </p:nvGrpSpPr>
          <p:grpSpPr>
            <a:xfrm>
              <a:off x="5895" y="7596"/>
              <a:ext cx="2425" cy="3044"/>
              <a:chOff x="952231" y="2004499"/>
              <a:chExt cx="1644641" cy="1932786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068204" y="2004499"/>
                <a:ext cx="1474412" cy="1932786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952231" y="3542347"/>
                <a:ext cx="1644641" cy="363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lnSpc>
                    <a:spcPct val="110000"/>
                  </a:lnSpc>
                  <a:defRPr/>
                </a:pP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10MeV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</a:p>
            </p:txBody>
          </p:sp>
        </p:grpSp>
        <p:pic>
          <p:nvPicPr>
            <p:cNvPr id="28" name="图片 27" descr="DSC02756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" t="2523" r="28253" b="5382"/>
            <a:stretch>
              <a:fillRect/>
            </a:stretch>
          </p:blipFill>
          <p:spPr bwMode="auto">
            <a:xfrm>
              <a:off x="6118" y="7641"/>
              <a:ext cx="2077" cy="2123"/>
            </a:xfrm>
            <a:custGeom>
              <a:avLst/>
              <a:gdLst>
                <a:gd name="connsiteX0" fmla="*/ 0 w 2175969"/>
                <a:gd name="connsiteY0" fmla="*/ 0 h 2175969"/>
                <a:gd name="connsiteX1" fmla="*/ 2175969 w 2175969"/>
                <a:gd name="connsiteY1" fmla="*/ 0 h 2175969"/>
                <a:gd name="connsiteX2" fmla="*/ 2175969 w 2175969"/>
                <a:gd name="connsiteY2" fmla="*/ 2175969 h 2175969"/>
                <a:gd name="connsiteX3" fmla="*/ 0 w 2175969"/>
                <a:gd name="connsiteY3" fmla="*/ 2175969 h 217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5969" h="2175969">
                  <a:moveTo>
                    <a:pt x="0" y="0"/>
                  </a:moveTo>
                  <a:lnTo>
                    <a:pt x="2175969" y="0"/>
                  </a:lnTo>
                  <a:lnTo>
                    <a:pt x="2175969" y="2175969"/>
                  </a:lnTo>
                  <a:lnTo>
                    <a:pt x="0" y="2175969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矩形 37"/>
          <p:cNvSpPr/>
          <p:nvPr/>
        </p:nvSpPr>
        <p:spPr>
          <a:xfrm>
            <a:off x="5082137" y="3886813"/>
            <a:ext cx="1319238" cy="920328"/>
          </a:xfrm>
          <a:prstGeom prst="rect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8000">
                <a:srgbClr val="0B57D3">
                  <a:alpha val="10000"/>
                </a:srgbClr>
              </a:gs>
            </a:gsLst>
            <a:lin ang="16200000" scaled="0"/>
          </a:gradFill>
          <a:ln w="3175" cap="flat" cmpd="sng" algn="ctr">
            <a:solidFill>
              <a:srgbClr val="0070C0">
                <a:alpha val="60000"/>
              </a:srgbClr>
            </a:solidFill>
            <a:prstDash val="solid"/>
            <a:miter lim="800000"/>
          </a:ln>
          <a:effectLst/>
        </p:spPr>
        <p:txBody>
          <a:bodyPr wrap="square" lIns="91458" tIns="45729" rIns="91458" bIns="45729" rtlCol="0" anchor="ctr">
            <a:noAutofit/>
          </a:bodyPr>
          <a:lstStyle/>
          <a:p>
            <a:pPr algn="ctr" defTabSz="914583">
              <a:defRPr/>
            </a:pPr>
            <a:endParaRPr lang="zh-CN" altLang="en-US" sz="1800" b="1" kern="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971618" y="4064805"/>
            <a:ext cx="1541546" cy="584910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algn="ctr" defTabSz="914583">
              <a:defRPr/>
            </a:pPr>
            <a: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PET</a:t>
            </a:r>
            <a:r>
              <a:rPr lang="zh-CN" altLang="en-US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回旋</a:t>
            </a:r>
            <a: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/>
            </a:r>
            <a:b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</a:br>
            <a:r>
              <a:rPr lang="zh-CN" altLang="en-US" sz="1600" b="1" kern="100" dirty="0">
                <a:solidFill>
                  <a:srgbClr val="0070C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工程样机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4947752" y="4824577"/>
            <a:ext cx="1540276" cy="1933388"/>
            <a:chOff x="8193" y="7596"/>
            <a:chExt cx="2425" cy="3044"/>
          </a:xfrm>
        </p:grpSpPr>
        <p:grpSp>
          <p:nvGrpSpPr>
            <p:cNvPr id="34" name="组合 33"/>
            <p:cNvGrpSpPr/>
            <p:nvPr/>
          </p:nvGrpSpPr>
          <p:grpSpPr>
            <a:xfrm>
              <a:off x="8193" y="7596"/>
              <a:ext cx="2425" cy="3044"/>
              <a:chOff x="952231" y="2004499"/>
              <a:chExt cx="1644641" cy="1932786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108896" y="2004499"/>
                <a:ext cx="1378786" cy="1932786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952231" y="3542347"/>
                <a:ext cx="1644641" cy="363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lnSpc>
                    <a:spcPct val="110000"/>
                  </a:lnSpc>
                  <a:defRPr/>
                </a:pP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14MeV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</a:p>
            </p:txBody>
          </p:sp>
        </p:grpSp>
        <p:pic>
          <p:nvPicPr>
            <p:cNvPr id="1026" name="Picture 2" descr="E:\2020年底工作总结及2021年工作会议\单位2020年底\同辐小回旋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71" t="-37" r="8558" b="28735"/>
            <a:stretch>
              <a:fillRect/>
            </a:stretch>
          </p:blipFill>
          <p:spPr bwMode="auto">
            <a:xfrm>
              <a:off x="8485" y="7641"/>
              <a:ext cx="1912" cy="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组合 54"/>
          <p:cNvGrpSpPr/>
          <p:nvPr/>
        </p:nvGrpSpPr>
        <p:grpSpPr>
          <a:xfrm>
            <a:off x="7396688" y="4824577"/>
            <a:ext cx="1540276" cy="1933388"/>
            <a:chOff x="11582" y="7596"/>
            <a:chExt cx="2425" cy="3044"/>
          </a:xfrm>
        </p:grpSpPr>
        <p:grpSp>
          <p:nvGrpSpPr>
            <p:cNvPr id="41" name="组合 40"/>
            <p:cNvGrpSpPr/>
            <p:nvPr/>
          </p:nvGrpSpPr>
          <p:grpSpPr>
            <a:xfrm>
              <a:off x="11582" y="7596"/>
              <a:ext cx="2425" cy="3044"/>
              <a:chOff x="952231" y="2004499"/>
              <a:chExt cx="1644641" cy="1932786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147381" y="2004499"/>
                <a:ext cx="1354542" cy="1932786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952231" y="3567745"/>
                <a:ext cx="1644641" cy="363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lnSpc>
                    <a:spcPct val="110000"/>
                  </a:lnSpc>
                  <a:defRPr/>
                </a:pP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14MeV</a:t>
                </a: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</a:p>
            </p:txBody>
          </p:sp>
        </p:grpSp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62" y="7661"/>
              <a:ext cx="1813" cy="2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9" name="组合 48"/>
          <p:cNvGrpSpPr/>
          <p:nvPr/>
        </p:nvGrpSpPr>
        <p:grpSpPr>
          <a:xfrm>
            <a:off x="8534635" y="839846"/>
            <a:ext cx="1538578" cy="2058910"/>
            <a:chOff x="13749" y="702"/>
            <a:chExt cx="2422" cy="3242"/>
          </a:xfrm>
        </p:grpSpPr>
        <p:grpSp>
          <p:nvGrpSpPr>
            <p:cNvPr id="45" name="组合 44"/>
            <p:cNvGrpSpPr/>
            <p:nvPr/>
          </p:nvGrpSpPr>
          <p:grpSpPr>
            <a:xfrm>
              <a:off x="13749" y="702"/>
              <a:ext cx="2422" cy="3242"/>
              <a:chOff x="1003554" y="2004499"/>
              <a:chExt cx="1538177" cy="205844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003554" y="2004499"/>
                <a:ext cx="1537335" cy="2033905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003982" y="3666058"/>
                <a:ext cx="1537749" cy="396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lnSpc>
                    <a:spcPct val="110000"/>
                  </a:lnSpc>
                  <a:defRPr/>
                </a:pPr>
                <a:r>
                  <a:rPr kumimoji="0" lang="en-US" altLang="zh-CN" sz="1800" b="1" i="0" u="none" strike="noStrike" kern="100" cap="none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230MeV</a:t>
                </a:r>
                <a:r>
                  <a:rPr kumimoji="0" lang="zh-CN" altLang="en-US" sz="1800" b="1" i="0" u="none" strike="noStrike" kern="100" cap="none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回旋</a:t>
                </a:r>
              </a:p>
            </p:txBody>
          </p:sp>
        </p:grpSp>
        <p:pic>
          <p:nvPicPr>
            <p:cNvPr id="44" name="图片 43" descr="46de80b1d9c95b540d2f223f947bc05"/>
            <p:cNvPicPr/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677"/>
            <a:stretch>
              <a:fillRect/>
            </a:stretch>
          </p:blipFill>
          <p:spPr bwMode="auto">
            <a:xfrm>
              <a:off x="13887" y="835"/>
              <a:ext cx="2170" cy="254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5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r="35484" b="12861"/>
          <a:stretch>
            <a:fillRect/>
          </a:stretch>
        </p:blipFill>
        <p:spPr bwMode="auto">
          <a:xfrm rot="60000">
            <a:off x="9794537" y="5025853"/>
            <a:ext cx="1197744" cy="167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3" name="组合 52"/>
          <p:cNvGrpSpPr/>
          <p:nvPr/>
        </p:nvGrpSpPr>
        <p:grpSpPr>
          <a:xfrm>
            <a:off x="10972482" y="4782022"/>
            <a:ext cx="1237937" cy="2002619"/>
            <a:chOff x="17275" y="7529"/>
            <a:chExt cx="1949" cy="3153"/>
          </a:xfrm>
        </p:grpSpPr>
        <p:grpSp>
          <p:nvGrpSpPr>
            <p:cNvPr id="50" name="组合 49"/>
            <p:cNvGrpSpPr/>
            <p:nvPr/>
          </p:nvGrpSpPr>
          <p:grpSpPr>
            <a:xfrm>
              <a:off x="17275" y="7529"/>
              <a:ext cx="1949" cy="3153"/>
              <a:chOff x="971868" y="2004499"/>
              <a:chExt cx="1644641" cy="2002287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999484" y="2004499"/>
                <a:ext cx="1542538" cy="1932786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rgbClr val="005CFA"/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583">
                  <a:defRPr/>
                </a:pPr>
                <a:endParaRPr lang="zh-CN" altLang="en-US" sz="1800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971868" y="3372816"/>
                <a:ext cx="1644641" cy="63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583">
                  <a:lnSpc>
                    <a:spcPct val="110000"/>
                  </a:lnSpc>
                  <a:defRPr/>
                </a:pPr>
                <a: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250MeV</a:t>
                </a:r>
                <a:br>
                  <a:rPr lang="en-US" altLang="zh-CN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600" b="1" kern="100" dirty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+mn-lt"/>
                  </a:rPr>
                  <a:t>超导回旋</a:t>
                </a:r>
              </a:p>
            </p:txBody>
          </p:sp>
        </p:grpSp>
        <p:pic>
          <p:nvPicPr>
            <p:cNvPr id="88" name="Picture 2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931"/>
            <a:stretch>
              <a:fillRect/>
            </a:stretch>
          </p:blipFill>
          <p:spPr bwMode="auto">
            <a:xfrm>
              <a:off x="17367" y="7641"/>
              <a:ext cx="1751" cy="2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r="1540" b="5658"/>
          <a:stretch>
            <a:fillRect/>
          </a:stretch>
        </p:blipFill>
        <p:spPr>
          <a:xfrm>
            <a:off x="9081710" y="4870943"/>
            <a:ext cx="951193" cy="1249919"/>
          </a:xfrm>
          <a:prstGeom prst="rect">
            <a:avLst/>
          </a:prstGeom>
        </p:spPr>
      </p:pic>
      <p:sp>
        <p:nvSpPr>
          <p:cNvPr id="192" name="矩形 191"/>
          <p:cNvSpPr/>
          <p:nvPr/>
        </p:nvSpPr>
        <p:spPr>
          <a:xfrm>
            <a:off x="10664661" y="2584097"/>
            <a:ext cx="1554365" cy="617353"/>
          </a:xfrm>
          <a:prstGeom prst="rect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8000">
                <a:srgbClr val="0B57D3">
                  <a:alpha val="10000"/>
                </a:srgbClr>
              </a:gs>
            </a:gsLst>
            <a:lin ang="16200000" scaled="0"/>
          </a:gradFill>
          <a:ln w="3175" cap="flat" cmpd="sng" algn="ctr">
            <a:solidFill>
              <a:srgbClr val="0070C0">
                <a:alpha val="60000"/>
              </a:srgbClr>
            </a:solidFill>
            <a:prstDash val="solid"/>
            <a:miter lim="800000"/>
          </a:ln>
          <a:effectLst/>
        </p:spPr>
        <p:txBody>
          <a:bodyPr wrap="square" lIns="91458" tIns="45729" rIns="91458" bIns="45729" rtlCol="0" anchor="ctr">
            <a:noAutofit/>
          </a:bodyPr>
          <a:lstStyle/>
          <a:p>
            <a:pPr algn="ctr" defTabSz="914583">
              <a:defRPr/>
            </a:pPr>
            <a:endParaRPr lang="zh-CN" altLang="en-US" sz="1800" b="1" kern="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3" name="文本框 223"/>
          <p:cNvSpPr txBox="1"/>
          <p:nvPr/>
        </p:nvSpPr>
        <p:spPr>
          <a:xfrm>
            <a:off x="10715476" y="2598061"/>
            <a:ext cx="1471089" cy="584910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algn="ctr" defTabSz="914583">
              <a:defRPr/>
            </a:pPr>
            <a:r>
              <a:rPr lang="zh-CN" altLang="en-US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第二代</a:t>
            </a:r>
            <a: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/>
            </a:r>
            <a:b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</a:br>
            <a:r>
              <a:rPr lang="zh-CN" altLang="en-US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高温超导回旋</a:t>
            </a:r>
          </a:p>
        </p:txBody>
      </p:sp>
      <p:grpSp>
        <p:nvGrpSpPr>
          <p:cNvPr id="195" name="组合 194"/>
          <p:cNvGrpSpPr/>
          <p:nvPr/>
        </p:nvGrpSpPr>
        <p:grpSpPr>
          <a:xfrm>
            <a:off x="10664046" y="839849"/>
            <a:ext cx="1538578" cy="1770622"/>
            <a:chOff x="1003554" y="2004499"/>
            <a:chExt cx="1538177" cy="1770300"/>
          </a:xfrm>
        </p:grpSpPr>
        <p:sp>
          <p:nvSpPr>
            <p:cNvPr id="197" name="矩形 196"/>
            <p:cNvSpPr/>
            <p:nvPr/>
          </p:nvSpPr>
          <p:spPr>
            <a:xfrm>
              <a:off x="1003554" y="2004499"/>
              <a:ext cx="1537335" cy="171630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rgbClr val="005CFA"/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583">
                <a:defRPr/>
              </a:pPr>
              <a:endParaRPr lang="zh-CN" altLang="en-US" sz="18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8" name="文本框 47"/>
            <p:cNvSpPr txBox="1"/>
            <p:nvPr/>
          </p:nvSpPr>
          <p:spPr>
            <a:xfrm>
              <a:off x="1003982" y="3073196"/>
              <a:ext cx="1537749" cy="701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583">
                <a:lnSpc>
                  <a:spcPct val="110000"/>
                </a:lnSpc>
                <a:defRPr/>
              </a:pPr>
              <a:r>
                <a:rPr kumimoji="0" lang="en-US" altLang="zh-CN" sz="1800" b="1" i="0" u="none" strike="noStrike" kern="100" cap="none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100MeV</a:t>
              </a:r>
              <a:r>
                <a:rPr kumimoji="0" lang="zh-CN" altLang="en-US" sz="1800" b="1" i="0" u="none" strike="noStrike" kern="100" cap="none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回旋</a:t>
              </a:r>
              <a:r>
                <a:rPr kumimoji="0" lang="en-US" altLang="zh-CN" sz="1800" b="1" i="0" u="none" strike="noStrike" kern="100" cap="none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/>
              </a:r>
              <a:br>
                <a:rPr kumimoji="0" lang="en-US" altLang="zh-CN" sz="1800" b="1" i="0" u="none" strike="noStrike" kern="100" cap="none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kumimoji="0" lang="zh-CN" altLang="en-US" sz="1800" b="1" i="0" u="none" strike="noStrike" kern="100" cap="none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空天应用</a:t>
              </a:r>
              <a:endParaRPr kumimoji="0" lang="zh-CN" altLang="en-US" sz="1800" b="1" i="0" u="none" strike="noStrike" kern="100" cap="none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00" name="Picture 2" descr="C:\Users\dell\Downloads\微信图片_20200901091802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" r="1607"/>
          <a:stretch/>
        </p:blipFill>
        <p:spPr bwMode="auto">
          <a:xfrm>
            <a:off x="10694814" y="872583"/>
            <a:ext cx="1476384" cy="110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1" name="直接连接符 200"/>
          <p:cNvCxnSpPr/>
          <p:nvPr/>
        </p:nvCxnSpPr>
        <p:spPr>
          <a:xfrm flipV="1">
            <a:off x="11430919" y="3232380"/>
            <a:ext cx="0" cy="37240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矩形 201"/>
          <p:cNvSpPr/>
          <p:nvPr/>
        </p:nvSpPr>
        <p:spPr>
          <a:xfrm>
            <a:off x="6427882" y="4099553"/>
            <a:ext cx="1105445" cy="678708"/>
          </a:xfrm>
          <a:prstGeom prst="rect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8000">
                <a:srgbClr val="0B57D3">
                  <a:alpha val="10000"/>
                </a:srgbClr>
              </a:gs>
            </a:gsLst>
            <a:lin ang="16200000" scaled="0"/>
          </a:gradFill>
          <a:ln w="3175" cap="flat" cmpd="sng" algn="ctr">
            <a:solidFill>
              <a:srgbClr val="0070C0">
                <a:alpha val="60000"/>
              </a:srgbClr>
            </a:solidFill>
            <a:prstDash val="solid"/>
            <a:miter lim="800000"/>
          </a:ln>
          <a:effectLst/>
        </p:spPr>
        <p:txBody>
          <a:bodyPr wrap="square" lIns="91458" tIns="45729" rIns="91458" bIns="45729" rtlCol="0" anchor="ctr">
            <a:noAutofit/>
          </a:bodyPr>
          <a:lstStyle/>
          <a:p>
            <a:pPr algn="ctr" defTabSz="914583">
              <a:defRPr/>
            </a:pPr>
            <a:endParaRPr lang="zh-CN" altLang="en-US" sz="1800" b="1" kern="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3" name="文本框 231"/>
          <p:cNvSpPr txBox="1"/>
          <p:nvPr/>
        </p:nvSpPr>
        <p:spPr>
          <a:xfrm>
            <a:off x="6380280" y="4192698"/>
            <a:ext cx="1174999" cy="338572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algn="ctr" defTabSz="914583">
              <a:defRPr/>
            </a:pPr>
            <a:r>
              <a:rPr lang="zh-CN" altLang="en-US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技术</a:t>
            </a:r>
            <a:r>
              <a:rPr lang="zh-CN" altLang="en-US" sz="1600" b="1" kern="100" dirty="0" smtClean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出口</a:t>
            </a:r>
            <a:endParaRPr lang="zh-CN" altLang="en-US" sz="1600" b="1" kern="100" dirty="0">
              <a:solidFill>
                <a:prstClr val="black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4" name="矩形 203"/>
          <p:cNvSpPr/>
          <p:nvPr/>
        </p:nvSpPr>
        <p:spPr>
          <a:xfrm>
            <a:off x="6380279" y="4824578"/>
            <a:ext cx="1195760" cy="1933388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005CFA"/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58" tIns="45729" rIns="91458" bIns="45729" numCol="1" spcCol="0" rtlCol="0" fromWordArt="0" anchor="ctr" anchorCtr="0" forceAA="0" compatLnSpc="1">
            <a:noAutofit/>
          </a:bodyPr>
          <a:lstStyle/>
          <a:p>
            <a:pPr algn="ctr" defTabSz="914583">
              <a:defRPr/>
            </a:pPr>
            <a:endParaRPr lang="zh-CN" altLang="en-US" sz="180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05" name="文本框 42"/>
          <p:cNvSpPr txBox="1"/>
          <p:nvPr/>
        </p:nvSpPr>
        <p:spPr>
          <a:xfrm>
            <a:off x="6202345" y="6117602"/>
            <a:ext cx="1540276" cy="634167"/>
          </a:xfrm>
          <a:prstGeom prst="rect">
            <a:avLst/>
          </a:prstGeom>
          <a:noFill/>
        </p:spPr>
        <p:txBody>
          <a:bodyPr wrap="square" lIns="91458" tIns="45729" rIns="91458" bIns="45729">
            <a:spAutoFit/>
          </a:bodyPr>
          <a:lstStyle/>
          <a:p>
            <a:pPr algn="ctr" defTabSz="914583">
              <a:lnSpc>
                <a:spcPct val="110000"/>
              </a:lnSpc>
              <a:defRPr/>
            </a:pPr>
            <a:r>
              <a:rPr lang="zh-CN" altLang="en-US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物理设计</a:t>
            </a:r>
            <a: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/>
            </a:r>
            <a:b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</a:br>
            <a:r>
              <a:rPr lang="en-US" altLang="zh-CN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70MeV</a:t>
            </a:r>
            <a:r>
              <a:rPr lang="zh-CN" altLang="en-US" sz="1600" b="1" kern="1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回旋</a:t>
            </a:r>
          </a:p>
        </p:txBody>
      </p:sp>
      <p:pic>
        <p:nvPicPr>
          <p:cNvPr id="206" name="Picture 13" descr="IMAG2960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9" r="8038" b="63048"/>
          <a:stretch/>
        </p:blipFill>
        <p:spPr bwMode="auto">
          <a:xfrm>
            <a:off x="6400381" y="4873805"/>
            <a:ext cx="1178634" cy="10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537497" y="793424"/>
            <a:ext cx="616390" cy="1385316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常温③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3990060" y="783607"/>
            <a:ext cx="616390" cy="1385316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常温②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662320" y="783607"/>
            <a:ext cx="616390" cy="1385316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常温①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8048401" y="795104"/>
            <a:ext cx="616390" cy="1385316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r>
              <a:rPr lang="zh-CN" altLang="en-US" sz="2800" b="1" dirty="0">
                <a:solidFill>
                  <a:srgbClr val="007E39"/>
                </a:solidFill>
                <a:latin typeface="微软雅黑" pitchFamily="34" charset="-122"/>
                <a:ea typeface="微软雅黑" pitchFamily="34" charset="-122"/>
              </a:rPr>
              <a:t>超导</a:t>
            </a:r>
            <a:r>
              <a:rPr lang="en-US" altLang="zh-CN" sz="2800" b="1" dirty="0">
                <a:solidFill>
                  <a:srgbClr val="007E39"/>
                </a:solidFill>
                <a:latin typeface="微软雅黑" pitchFamily="34" charset="-122"/>
                <a:ea typeface="微软雅黑" pitchFamily="34" charset="-122"/>
              </a:rPr>
              <a:t>Ⅰ</a:t>
            </a:r>
            <a:endParaRPr lang="zh-CN" altLang="en-US" sz="2800" b="1" dirty="0">
              <a:solidFill>
                <a:srgbClr val="007E3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10190862" y="796785"/>
            <a:ext cx="616390" cy="1385316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r>
              <a:rPr lang="zh-CN" altLang="en-US" sz="2800" b="1" dirty="0">
                <a:solidFill>
                  <a:srgbClr val="007E39"/>
                </a:solidFill>
                <a:latin typeface="微软雅黑" pitchFamily="34" charset="-122"/>
                <a:ea typeface="微软雅黑" pitchFamily="34" charset="-122"/>
              </a:rPr>
              <a:t>超导</a:t>
            </a:r>
            <a:r>
              <a:rPr lang="en-US" altLang="zh-CN" sz="2800" b="1" dirty="0">
                <a:solidFill>
                  <a:srgbClr val="007E39"/>
                </a:solidFill>
                <a:latin typeface="微软雅黑" pitchFamily="34" charset="-122"/>
                <a:ea typeface="微软雅黑" pitchFamily="34" charset="-122"/>
              </a:rPr>
              <a:t>Ⅱ</a:t>
            </a:r>
            <a:endParaRPr lang="zh-CN" altLang="en-US" sz="2800" b="1" dirty="0">
              <a:solidFill>
                <a:srgbClr val="007E3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8" name="文本框 5">
            <a:extLst>
              <a:ext uri="{FF2B5EF4-FFF2-40B4-BE49-F238E27FC236}">
                <a16:creationId xmlns="" xmlns:a16="http://schemas.microsoft.com/office/drawing/2014/main" id="{53E0AC86-AFA7-405E-8D11-8CED07192DBA}"/>
              </a:ext>
            </a:extLst>
          </p:cNvPr>
          <p:cNvSpPr txBox="1"/>
          <p:nvPr/>
        </p:nvSpPr>
        <p:spPr>
          <a:xfrm>
            <a:off x="165779" y="92205"/>
            <a:ext cx="9214344" cy="634038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Cyclotrons at CIAE since 1958</a:t>
            </a:r>
            <a:endParaRPr lang="zh-CN" altLang="en-US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765" y="812630"/>
            <a:ext cx="12154351" cy="6021194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8" tIns="45729" rIns="91458" bIns="45729" rtlCol="0" anchor="ctr"/>
          <a:lstStyle/>
          <a:p>
            <a:pPr algn="ctr"/>
            <a:endParaRPr lang="zh-CN" altLang="en-US"/>
          </a:p>
        </p:txBody>
      </p:sp>
      <p:sp>
        <p:nvSpPr>
          <p:cNvPr id="133" name="平行四边形 132"/>
          <p:cNvSpPr/>
          <p:nvPr/>
        </p:nvSpPr>
        <p:spPr>
          <a:xfrm>
            <a:off x="-5799525" y="787000"/>
            <a:ext cx="10480202" cy="6061499"/>
          </a:xfrm>
          <a:prstGeom prst="parallelogram">
            <a:avLst/>
          </a:prstGeom>
          <a:solidFill>
            <a:srgbClr val="0070C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平行四边形 134"/>
          <p:cNvSpPr/>
          <p:nvPr/>
        </p:nvSpPr>
        <p:spPr>
          <a:xfrm>
            <a:off x="3225165" y="796501"/>
            <a:ext cx="10480202" cy="6061499"/>
          </a:xfrm>
          <a:prstGeom prst="parallelogram">
            <a:avLst/>
          </a:prstGeom>
          <a:solidFill>
            <a:srgbClr val="0070C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5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0.00486 L 0.52787 -0.0009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2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9" b="11287"/>
          <a:stretch/>
        </p:blipFill>
        <p:spPr bwMode="auto">
          <a:xfrm>
            <a:off x="336947" y="1053530"/>
            <a:ext cx="11547695" cy="480775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F84EE71-B585-41F5-B020-CB978AB71792}"/>
              </a:ext>
            </a:extLst>
          </p:cNvPr>
          <p:cNvGrpSpPr/>
          <p:nvPr/>
        </p:nvGrpSpPr>
        <p:grpSpPr>
          <a:xfrm>
            <a:off x="127914" y="92206"/>
            <a:ext cx="11019343" cy="596254"/>
            <a:chOff x="381881" y="92184"/>
            <a:chExt cx="11016474" cy="596115"/>
          </a:xfrm>
        </p:grpSpPr>
        <p:sp>
          <p:nvSpPr>
            <p:cNvPr id="4" name="文本框 59">
              <a:extLst>
                <a:ext uri="{FF2B5EF4-FFF2-40B4-BE49-F238E27FC236}">
                  <a16:creationId xmlns="" xmlns:a16="http://schemas.microsoft.com/office/drawing/2014/main" id="{648F84B5-D744-43F4-ABA7-6920F31D04E8}"/>
                </a:ext>
              </a:extLst>
            </p:cNvPr>
            <p:cNvSpPr txBox="1"/>
            <p:nvPr/>
          </p:nvSpPr>
          <p:spPr>
            <a:xfrm>
              <a:off x="2047242" y="179664"/>
              <a:ext cx="9351113" cy="461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kumimoji="1" lang="en-US" altLang="zh-CN" b="1" dirty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CYCIAE-100 has been built, but the dream has no end</a:t>
              </a:r>
              <a:r>
                <a:rPr kumimoji="1" lang="en-US" altLang="zh-CN" b="1" dirty="0" smtClean="0">
                  <a:solidFill>
                    <a:srgbClr val="FFFF00"/>
                  </a:solidFill>
                  <a:latin typeface="Arial Black" pitchFamily="34" charset="0"/>
                  <a:ea typeface="黑体" pitchFamily="49" charset="-122"/>
                </a:rPr>
                <a:t>.</a:t>
              </a:r>
              <a:endParaRPr lang="zh-CN" altLang="en-US" b="1" kern="100" dirty="0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64">
              <a:extLst>
                <a:ext uri="{FF2B5EF4-FFF2-40B4-BE49-F238E27FC236}">
                  <a16:creationId xmlns="" xmlns:a16="http://schemas.microsoft.com/office/drawing/2014/main" id="{CF555425-85C2-4BC1-8FC6-1076B1DCB382}"/>
                </a:ext>
              </a:extLst>
            </p:cNvPr>
            <p:cNvSpPr txBox="1"/>
            <p:nvPr/>
          </p:nvSpPr>
          <p:spPr>
            <a:xfrm>
              <a:off x="381881" y="92184"/>
              <a:ext cx="1263297" cy="5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2CD5856B-47E7-4D09-89D4-8B8462F4DE2E}"/>
                </a:ext>
              </a:extLst>
            </p:cNvPr>
            <p:cNvCxnSpPr>
              <a:cxnSpLocks/>
            </p:cNvCxnSpPr>
            <p:nvPr/>
          </p:nvCxnSpPr>
          <p:spPr>
            <a:xfrm>
              <a:off x="1603941" y="114300"/>
              <a:ext cx="0" cy="54057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13">
            <a:extLst>
              <a:ext uri="{FF2B5EF4-FFF2-40B4-BE49-F238E27FC236}">
                <a16:creationId xmlns="" xmlns:a16="http://schemas.microsoft.com/office/drawing/2014/main" id="{559A9107-6E23-4F40-820F-1F0557CA6066}"/>
              </a:ext>
            </a:extLst>
          </p:cNvPr>
          <p:cNvSpPr txBox="1"/>
          <p:nvPr/>
        </p:nvSpPr>
        <p:spPr>
          <a:xfrm>
            <a:off x="81044" y="6208751"/>
            <a:ext cx="12033089" cy="533411"/>
          </a:xfrm>
          <a:prstGeom prst="rect">
            <a:avLst/>
          </a:prstGeom>
          <a:noFill/>
        </p:spPr>
        <p:txBody>
          <a:bodyPr wrap="square" lIns="91458" tIns="45729" rIns="91458" bIns="45729" rtlCol="0">
            <a:spAutoFit/>
          </a:bodyPr>
          <a:lstStyle/>
          <a:p>
            <a:pPr algn="ctr">
              <a:defRPr/>
            </a:pPr>
            <a:r>
              <a:rPr lang="en-US" altLang="zh-CN" sz="2800" b="1" kern="100" dirty="0" smtClean="0">
                <a:gradFill>
                  <a:gsLst>
                    <a:gs pos="0">
                      <a:srgbClr val="FF0000"/>
                    </a:gs>
                    <a:gs pos="47000">
                      <a:srgbClr val="C00000"/>
                    </a:gs>
                  </a:gsLst>
                  <a:lin ang="5400000" scaled="1"/>
                </a:gradFill>
                <a:cs typeface="+mn-ea"/>
                <a:sym typeface="+mn-lt"/>
              </a:rPr>
              <a:t>From 2014 to ……, where to go ?  </a:t>
            </a:r>
            <a:r>
              <a:rPr lang="en-US" altLang="zh-CN" sz="2800" b="1" kern="100" dirty="0" smtClean="0">
                <a:solidFill>
                  <a:srgbClr val="FF0000"/>
                </a:solidFill>
                <a:cs typeface="+mn-ea"/>
                <a:sym typeface="+mn-lt"/>
              </a:rPr>
              <a:t>Comments &amp; suggestion are very welcome</a:t>
            </a:r>
            <a:endParaRPr lang="zh-CN" altLang="en-US" sz="2800" b="1" kern="1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636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7085</TotalTime>
  <Words>3764</Words>
  <Application>Microsoft Office PowerPoint</Application>
  <PresentationFormat>自定义</PresentationFormat>
  <Paragraphs>461</Paragraphs>
  <Slides>34</Slides>
  <Notes>23</Notes>
  <HiddenSlides>0</HiddenSlides>
  <MMClips>1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6" baseType="lpstr">
      <vt:lpstr>Office 主题​​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52</cp:revision>
  <dcterms:created xsi:type="dcterms:W3CDTF">2021-02-16T12:18:05Z</dcterms:created>
  <dcterms:modified xsi:type="dcterms:W3CDTF">2021-02-22T17:58:50Z</dcterms:modified>
</cp:coreProperties>
</file>