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9" r:id="rId3"/>
    <p:sldId id="257" r:id="rId4"/>
    <p:sldId id="327" r:id="rId5"/>
    <p:sldId id="32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3"/>
  </p:normalViewPr>
  <p:slideViewPr>
    <p:cSldViewPr snapToGrid="0" showGuides="1">
      <p:cViewPr varScale="1">
        <p:scale>
          <a:sx n="117" d="100"/>
          <a:sy n="117" d="100"/>
        </p:scale>
        <p:origin x="36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1944-AE08-49C9-B350-F1C81B578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948CF-D84B-4A5C-AD71-5767B0A34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8C1F8-955F-4E6E-A2AB-AAFA50948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5E239-9D4C-47DE-A4C0-390BE7395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BF80-E2C9-45AD-A549-34D51E61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4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E6CB-8797-466E-ADE8-8D605E636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2D330-42D5-4D4D-826C-0CFB30BD7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26664-3183-4A62-B397-033106D02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06A11-7C6A-4897-A2BE-A3AA58E9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22080-0F91-4789-A043-9290F505B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6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86E67-5A45-453F-B916-BCB811F4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74E9C-84F6-43C7-9EBE-87810A1C0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0519F-9C07-4D4A-824C-CCDE1A39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8547A-C563-4EB5-8332-23BD05E35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6C0CC-2A74-4DA9-835B-ADFC19A6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82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1C9EE-DD1E-4A41-B4C4-6A340EF8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2EB9E-1DE4-4C48-AC7B-9E0E8D9B3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D557C-7270-40FD-BE8E-F16DA73CF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6330D-46F7-4DB1-B445-D4060E02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BBBE5-B316-49B5-8F44-1A0B3CD50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0DD1C-6A1D-479A-9F03-8253FB597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09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DD2EB-72CE-4874-B93C-8FB875A1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C7E85-744F-46FE-A84D-6A70D8CA4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49C39-09E2-4B5F-A928-27E0CB845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7CB89-2FF7-4355-8379-93A937E7F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F6D94C-8E08-4D1E-BBAB-A2D49FFAF7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D6356B-6077-4F8C-A18C-DF4D607F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10DCD7-57CD-4D95-93F5-514D189DC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8938E-3EF5-452B-8E9D-7CA81AB40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7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F4C6E-9D76-49C5-9CD8-7443C36A7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67C18D-AC97-4B07-99B2-F9AB6AC8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F3760-DE1D-41E3-90E0-EFC78DC6C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55CE0-0FEF-4EF6-A74B-5B239791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9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F608C3-D8D0-4E63-9BEB-DCFDCDDAF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FD3EB4-AF79-43B2-A91E-E1015D36B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0190E-B5FD-4C07-9BED-03730D85D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5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A65BA-482C-4429-AE4D-87819189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6A4E1-3AA6-40A2-A8B8-865E73BF1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3663A-2A78-4BAA-8B8D-4897A417F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F25CE7-4644-47CB-B860-35F02BF8D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21BA1-76C3-404A-A0C8-F6E337DC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7BBD3-E719-40D4-B3CF-22ED16F8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9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42-3C4D-45BC-A99D-73392995F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CCB1A9-65D9-45ED-A7E0-20471B2FC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53F6-F944-47BD-A5A0-CEDF4A1A2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430C8-ED1F-4FEE-AF3B-3A06FE21A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810F4-1DFF-402D-AF35-79C161E8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80CA6-C2B9-49CB-9DCA-859E9975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4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D1E55-1727-4B10-ADCD-9FA4D79B6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8BB50-39A5-4BF4-AEED-3DE9F7BBF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2CC40-63C9-4FDE-8E95-BA91B024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05EF5-F0F5-4335-A416-B7619606B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46AAC-34EF-4826-B8D9-12A89005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2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F96018-5B8C-4107-ABEE-9C7842BCBA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B6379-E553-46BB-A78B-C4A739B1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571CE-34CF-4E6E-8273-68428D7C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721FF-0CC1-4F98-8B4F-711BF4BE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60949-8386-4BF4-92A3-E4F762F0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29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3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CF7E96-5595-46F0-891A-3541F63C5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12CF7-32EB-472D-B248-419DD3915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00394-0908-487C-9F69-DD15504AB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01194-06B8-483D-9B29-58FD98EC5E5A}" type="datetimeFigureOut">
              <a:rPr lang="en-US" smtClean="0"/>
              <a:t>1/14/21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F604E-9D41-4D73-B96B-F7D4928CA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EA46F-2BBC-4236-A006-29432DF87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99EDA-0089-4935-8C62-8792C418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9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F91D2D-20E5-435A-AB46-379446F51A3F}"/>
              </a:ext>
            </a:extLst>
          </p:cNvPr>
          <p:cNvSpPr/>
          <p:nvPr/>
        </p:nvSpPr>
        <p:spPr>
          <a:xfrm>
            <a:off x="1881501" y="1382506"/>
            <a:ext cx="4192546" cy="9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146B0C-33E7-42B6-9BA3-EAAA836089FA}"/>
              </a:ext>
            </a:extLst>
          </p:cNvPr>
          <p:cNvSpPr txBox="1"/>
          <p:nvPr/>
        </p:nvSpPr>
        <p:spPr>
          <a:xfrm>
            <a:off x="177442" y="205635"/>
            <a:ext cx="58966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Neutrino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Hyper-K Canada Virtual Meeting held on January 7,8,11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Status reports on HK related work, planning for 2020 CFI-IF implementation, planning for 2022 CFI-IF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Shubham </a:t>
            </a:r>
            <a:r>
              <a:rPr lang="en-US" dirty="0" err="1"/>
              <a:t>Garode</a:t>
            </a:r>
            <a:r>
              <a:rPr lang="en-US" dirty="0"/>
              <a:t>, engineering masters student from Vishwakarma Institute of Information Technology finished internship at TRIUMF in December 2020 and completed masters degree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Success as pilot run for future internships  – significant contributions to design of multi-PMT and CERN test experiment, major involvement in GAPS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New student has started remote internship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Move of PTF from Meson Hall to MESA progressing.  Expect to be out of Meson Hall by beginning of February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21E164E-7B07-2144-898B-3C3CB9192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84" y="1478140"/>
            <a:ext cx="5360185" cy="22447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FE72EB-F990-7649-8C31-7AA0376B8A75}"/>
              </a:ext>
            </a:extLst>
          </p:cNvPr>
          <p:cNvSpPr txBox="1"/>
          <p:nvPr/>
        </p:nvSpPr>
        <p:spPr>
          <a:xfrm>
            <a:off x="286300" y="5319555"/>
            <a:ext cx="11230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ALPHA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Expecting to ship the ALPHA-g TPC back to CERN within a couple of weeks</a:t>
            </a:r>
          </a:p>
        </p:txBody>
      </p:sp>
    </p:spTree>
    <p:extLst>
      <p:ext uri="{BB962C8B-B14F-4D97-AF65-F5344CB8AC3E}">
        <p14:creationId xmlns:p14="http://schemas.microsoft.com/office/powerpoint/2010/main" val="772393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device&#10;&#10;Description automatically generated">
            <a:extLst>
              <a:ext uri="{FF2B5EF4-FFF2-40B4-BE49-F238E27FC236}">
                <a16:creationId xmlns:a16="http://schemas.microsoft.com/office/drawing/2014/main" id="{5D269281-AD9D-4C55-83A7-133C7518C0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3" t="31147" r="38965" b="31367"/>
          <a:stretch/>
        </p:blipFill>
        <p:spPr>
          <a:xfrm>
            <a:off x="10583056" y="119402"/>
            <a:ext cx="1377389" cy="13814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F91D2D-20E5-435A-AB46-379446F51A3F}"/>
              </a:ext>
            </a:extLst>
          </p:cNvPr>
          <p:cNvSpPr/>
          <p:nvPr/>
        </p:nvSpPr>
        <p:spPr>
          <a:xfrm>
            <a:off x="1881501" y="1382506"/>
            <a:ext cx="4192546" cy="9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6044EFC-0653-49C9-B2BB-355137315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5" b="24424"/>
          <a:stretch/>
        </p:blipFill>
        <p:spPr>
          <a:xfrm>
            <a:off x="151524" y="68316"/>
            <a:ext cx="2606666" cy="14325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9789B6-65AD-4FC3-A944-7813B1E6B2CD}"/>
              </a:ext>
            </a:extLst>
          </p:cNvPr>
          <p:cNvSpPr txBox="1"/>
          <p:nvPr/>
        </p:nvSpPr>
        <p:spPr>
          <a:xfrm>
            <a:off x="3976060" y="287819"/>
            <a:ext cx="42398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/>
              <a:t>SuperCDMS</a:t>
            </a:r>
            <a:r>
              <a:rPr lang="en-US" sz="3200" b="1" dirty="0"/>
              <a:t> and CUTE</a:t>
            </a:r>
          </a:p>
          <a:p>
            <a:pPr algn="ctr"/>
            <a:r>
              <a:rPr lang="en-US" sz="2400" b="1" dirty="0"/>
              <a:t>Update for SMM, January 2021</a:t>
            </a:r>
            <a:r>
              <a:rPr lang="en-US" sz="3200" b="1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146B0C-33E7-42B6-9BA3-EAAA836089FA}"/>
              </a:ext>
            </a:extLst>
          </p:cNvPr>
          <p:cNvSpPr txBox="1"/>
          <p:nvPr/>
        </p:nvSpPr>
        <p:spPr>
          <a:xfrm>
            <a:off x="472191" y="1663564"/>
            <a:ext cx="108828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SuperCDMS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Passed “Director’s Review” at SLAC in preparation for DOE re-baselining review coming up in February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SuperCDMS</a:t>
            </a:r>
            <a:r>
              <a:rPr lang="en-US" dirty="0"/>
              <a:t> infrastructure at SNOLAB mostly in place (seismic platform, cleanroom, crane,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Shielding: last part (outer water tanks) to be delivered in February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Cryostat: order process has started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Crucial tests for readout wiring completed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DAQ test at TRIUMF delayed due to readout electronics production issues; test rescheduled for February/March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Overall project delayed by about a year due to a combination of technical issues and the pandemic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CUTE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long runs (4-6 weeks each) with varying payloads completed since August, despite Corona restrictions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Continuously improving facility for remote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Making progress in improving noise conditions; collecting data on facility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Progress on detector testing and acquiring science quality data is impacted by access restrictions to SNOLAB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Awaiting delivery of hardware (detectors, readout wiring) from our US colleagues to perform first test of new </a:t>
            </a:r>
            <a:r>
              <a:rPr lang="en-US" dirty="0" err="1"/>
              <a:t>SuperCDMS</a:t>
            </a:r>
            <a:r>
              <a:rPr lang="en-US" dirty="0"/>
              <a:t> detectors</a:t>
            </a:r>
          </a:p>
        </p:txBody>
      </p:sp>
    </p:spTree>
    <p:extLst>
      <p:ext uri="{BB962C8B-B14F-4D97-AF65-F5344CB8AC3E}">
        <p14:creationId xmlns:p14="http://schemas.microsoft.com/office/powerpoint/2010/main" val="21049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device&#10;&#10;Description automatically generated">
            <a:extLst>
              <a:ext uri="{FF2B5EF4-FFF2-40B4-BE49-F238E27FC236}">
                <a16:creationId xmlns:a16="http://schemas.microsoft.com/office/drawing/2014/main" id="{5D269281-AD9D-4C55-83A7-133C7518C0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3" t="31147" r="38965" b="31367"/>
          <a:stretch/>
        </p:blipFill>
        <p:spPr>
          <a:xfrm>
            <a:off x="10583056" y="119402"/>
            <a:ext cx="1377389" cy="13814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F91D2D-20E5-435A-AB46-379446F51A3F}"/>
              </a:ext>
            </a:extLst>
          </p:cNvPr>
          <p:cNvSpPr/>
          <p:nvPr/>
        </p:nvSpPr>
        <p:spPr>
          <a:xfrm>
            <a:off x="1881501" y="1382506"/>
            <a:ext cx="4192546" cy="9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6044EFC-0653-49C9-B2BB-355137315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5" b="24424"/>
          <a:stretch/>
        </p:blipFill>
        <p:spPr>
          <a:xfrm>
            <a:off x="151524" y="68316"/>
            <a:ext cx="2606666" cy="14325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9789B6-65AD-4FC3-A944-7813B1E6B2CD}"/>
              </a:ext>
            </a:extLst>
          </p:cNvPr>
          <p:cNvSpPr txBox="1"/>
          <p:nvPr/>
        </p:nvSpPr>
        <p:spPr>
          <a:xfrm>
            <a:off x="3976060" y="287819"/>
            <a:ext cx="42398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/>
              <a:t>SuperCDMS</a:t>
            </a:r>
            <a:r>
              <a:rPr lang="en-US" sz="3200" b="1" dirty="0"/>
              <a:t> and CUTE</a:t>
            </a:r>
          </a:p>
          <a:p>
            <a:pPr algn="ctr"/>
            <a:r>
              <a:rPr lang="en-US" sz="2400" b="1" dirty="0"/>
              <a:t>Update for SMM, January 2021</a:t>
            </a:r>
            <a:r>
              <a:rPr lang="en-US" sz="3200" b="1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146B0C-33E7-42B6-9BA3-EAAA836089FA}"/>
              </a:ext>
            </a:extLst>
          </p:cNvPr>
          <p:cNvSpPr txBox="1"/>
          <p:nvPr/>
        </p:nvSpPr>
        <p:spPr>
          <a:xfrm>
            <a:off x="472191" y="1663564"/>
            <a:ext cx="108303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TRIUMF – Detector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Detector test facility at TRIUMF operating continuously since June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Improvements on remote operations mean that personnel access is only needed once or twice a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Collecting data with low-threshold (eV scale) cryogenic detectors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Developing calibration methods based on optical/IR photons, using LEDs mounted inside the cryostat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Studying performance dependence on detector history (voltage bias history, exposure to optical/IR photons)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TRIUMF – DAQ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Preparations complete for full DAQ test, awaiting delivery of readout boards from the 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of Signal Distribution Unit completed</a:t>
            </a:r>
          </a:p>
        </p:txBody>
      </p:sp>
    </p:spTree>
    <p:extLst>
      <p:ext uri="{BB962C8B-B14F-4D97-AF65-F5344CB8AC3E}">
        <p14:creationId xmlns:p14="http://schemas.microsoft.com/office/powerpoint/2010/main" val="120314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CC2166-5CDD-4B4B-A5B1-5457E45B3E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09078" y="205595"/>
            <a:ext cx="8751059" cy="1014516"/>
          </a:xfrm>
        </p:spPr>
        <p:txBody>
          <a:bodyPr/>
          <a:lstStyle/>
          <a:p>
            <a:r>
              <a:rPr lang="en-CA" dirty="0"/>
              <a:t>Testing the UCN coating for the new UCN source at LANL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103C9-3AF8-4A44-89F7-36B5468209C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A5B9F3-B6A0-41AB-9281-F5ABD8A029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0987F-6E19-4C2E-AF7F-418BB5D8A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5B5BF3-3025-4A36-B087-1A5B6F16AB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D704CF-673A-486E-91C1-1D216CA7CD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849" b="8088"/>
          <a:stretch/>
        </p:blipFill>
        <p:spPr>
          <a:xfrm>
            <a:off x="4266920" y="680773"/>
            <a:ext cx="7925080" cy="6205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40F97B-2A01-4047-97A3-86A3AB2C94DE}"/>
              </a:ext>
            </a:extLst>
          </p:cNvPr>
          <p:cNvSpPr txBox="1"/>
          <p:nvPr/>
        </p:nvSpPr>
        <p:spPr>
          <a:xfrm>
            <a:off x="7826805" y="2061961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switcher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1B47F-2EFD-4F83-8DFF-D091E681309A}"/>
              </a:ext>
            </a:extLst>
          </p:cNvPr>
          <p:cNvSpPr txBox="1"/>
          <p:nvPr/>
        </p:nvSpPr>
        <p:spPr>
          <a:xfrm rot="2900217">
            <a:off x="8637790" y="207345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TUCAN drop</a:t>
            </a:r>
          </a:p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89 cm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DEB616-762B-4A5A-AC27-FFB361150BA2}"/>
              </a:ext>
            </a:extLst>
          </p:cNvPr>
          <p:cNvSpPr txBox="1"/>
          <p:nvPr/>
        </p:nvSpPr>
        <p:spPr>
          <a:xfrm rot="5400000">
            <a:off x="9284497" y="2150214"/>
            <a:ext cx="896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VAT valve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470264-2AED-4741-90A7-47D9984C96F3}"/>
              </a:ext>
            </a:extLst>
          </p:cNvPr>
          <p:cNvSpPr txBox="1"/>
          <p:nvPr/>
        </p:nvSpPr>
        <p:spPr>
          <a:xfrm rot="21352503">
            <a:off x="10198560" y="3000640"/>
            <a:ext cx="133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New UCN guide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75AB7A-37C7-45E3-8C55-DC37A7F0208C}"/>
              </a:ext>
            </a:extLst>
          </p:cNvPr>
          <p:cNvSpPr txBox="1"/>
          <p:nvPr/>
        </p:nvSpPr>
        <p:spPr>
          <a:xfrm>
            <a:off x="6683377" y="1433470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round</a:t>
            </a:r>
          </a:p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house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AA8DD0-D9BD-47EC-A5BA-45945C8F5F0E}"/>
              </a:ext>
            </a:extLst>
          </p:cNvPr>
          <p:cNvGrpSpPr/>
          <p:nvPr/>
        </p:nvGrpSpPr>
        <p:grpSpPr>
          <a:xfrm>
            <a:off x="12304" y="4218635"/>
            <a:ext cx="5655210" cy="2667528"/>
            <a:chOff x="1052329" y="2479759"/>
            <a:chExt cx="8070209" cy="43132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837CDE1-9AFA-4606-ABC4-3138EC7BB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2329" y="2993636"/>
              <a:ext cx="8070209" cy="37994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092CE6-F90E-4232-9D88-CE21BC2ADAF3}"/>
                </a:ext>
              </a:extLst>
            </p:cNvPr>
            <p:cNvSpPr txBox="1"/>
            <p:nvPr/>
          </p:nvSpPr>
          <p:spPr>
            <a:xfrm rot="591705">
              <a:off x="4460561" y="2479759"/>
              <a:ext cx="774571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C00000"/>
                  </a:solidFill>
                </a:rPr>
                <a:t>2.7 m</a:t>
              </a: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B16F520D-FBA0-4685-9BD7-4960B43EE614}"/>
                </a:ext>
              </a:extLst>
            </p:cNvPr>
            <p:cNvSpPr/>
            <p:nvPr/>
          </p:nvSpPr>
          <p:spPr>
            <a:xfrm rot="5956003">
              <a:off x="4625318" y="-201022"/>
              <a:ext cx="445055" cy="7144086"/>
            </a:xfrm>
            <a:prstGeom prst="leftBrace">
              <a:avLst>
                <a:gd name="adj1" fmla="val 182540"/>
                <a:gd name="adj2" fmla="val 52126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C00000"/>
                </a:solidFill>
              </a:endParaRPr>
            </a:p>
          </p:txBody>
        </p:sp>
      </p:grp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52F0A3AE-65EA-467D-92EB-D51F55414D80}"/>
              </a:ext>
            </a:extLst>
          </p:cNvPr>
          <p:cNvSpPr txBox="1">
            <a:spLocks/>
          </p:cNvSpPr>
          <p:nvPr/>
        </p:nvSpPr>
        <p:spPr>
          <a:xfrm>
            <a:off x="12304" y="973654"/>
            <a:ext cx="4267798" cy="35627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600" dirty="0"/>
              <a:t>Central new UCN source component too long for standard guide coating process</a:t>
            </a:r>
          </a:p>
          <a:p>
            <a:r>
              <a:rPr lang="en-CA" sz="1600" dirty="0"/>
              <a:t>New company’s coating has to be qualified</a:t>
            </a:r>
          </a:p>
          <a:p>
            <a:r>
              <a:rPr lang="en-CA" sz="1600" dirty="0"/>
              <a:t>UCN beam time and storage tests in guide coated with new process at LANL Dec 2020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Result: UCN storage lifetime at least as good as for the standard process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CA" sz="1600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Moving on with build of central  component</a:t>
            </a:r>
            <a:endParaRPr lang="en-CA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1D2105D-CA86-4B42-904C-ADAA444F2BD9}"/>
              </a:ext>
            </a:extLst>
          </p:cNvPr>
          <p:cNvSpPr txBox="1">
            <a:spLocks/>
          </p:cNvSpPr>
          <p:nvPr/>
        </p:nvSpPr>
        <p:spPr>
          <a:xfrm>
            <a:off x="100377" y="6149178"/>
            <a:ext cx="3260219" cy="6905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Central component of new UCN source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142580-37E6-4C0B-AF47-E4F651ABA82B}"/>
              </a:ext>
            </a:extLst>
          </p:cNvPr>
          <p:cNvSpPr txBox="1"/>
          <p:nvPr/>
        </p:nvSpPr>
        <p:spPr>
          <a:xfrm rot="439219">
            <a:off x="2543788" y="5344070"/>
            <a:ext cx="1696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UCN storage volume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7F19B0F7-3043-4321-AF74-4A11C0BD3D0D}"/>
              </a:ext>
            </a:extLst>
          </p:cNvPr>
          <p:cNvSpPr txBox="1">
            <a:spLocks/>
          </p:cNvSpPr>
          <p:nvPr/>
        </p:nvSpPr>
        <p:spPr>
          <a:xfrm>
            <a:off x="9191788" y="6198182"/>
            <a:ext cx="3260219" cy="6905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Test setup at LANL December 2020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498EA2-7BEF-4553-B629-799400531189}"/>
              </a:ext>
            </a:extLst>
          </p:cNvPr>
          <p:cNvSpPr/>
          <p:nvPr/>
        </p:nvSpPr>
        <p:spPr>
          <a:xfrm rot="21284245">
            <a:off x="9595848" y="2653911"/>
            <a:ext cx="2474768" cy="64145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6C07D3-A5FF-4B01-96F5-6C5BFDB2E215}"/>
              </a:ext>
            </a:extLst>
          </p:cNvPr>
          <p:cNvSpPr txBox="1"/>
          <p:nvPr/>
        </p:nvSpPr>
        <p:spPr>
          <a:xfrm>
            <a:off x="5526338" y="1955155"/>
            <a:ext cx="914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polarizing</a:t>
            </a:r>
          </a:p>
          <a:p>
            <a:r>
              <a:rPr lang="en-CA" sz="1200" b="1" dirty="0">
                <a:solidFill>
                  <a:srgbClr val="70AD47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magnet</a:t>
            </a:r>
          </a:p>
        </p:txBody>
      </p:sp>
    </p:spTree>
    <p:extLst>
      <p:ext uri="{BB962C8B-B14F-4D97-AF65-F5344CB8AC3E}">
        <p14:creationId xmlns:p14="http://schemas.microsoft.com/office/powerpoint/2010/main" val="56946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2021-01-13VerticalSourceUninstall">
            <a:hlinkClick r:id="" action="ppaction://media"/>
            <a:extLst>
              <a:ext uri="{FF2B5EF4-FFF2-40B4-BE49-F238E27FC236}">
                <a16:creationId xmlns:a16="http://schemas.microsoft.com/office/drawing/2014/main" id="{6B793CCA-C68D-408B-B3FA-322E19009A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79865" y="582223"/>
            <a:ext cx="7443107" cy="418674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9345E1-BE3D-460B-BCA8-D6636FAE24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76209" y="96735"/>
            <a:ext cx="8615791" cy="1014516"/>
          </a:xfrm>
        </p:spPr>
        <p:txBody>
          <a:bodyPr/>
          <a:lstStyle/>
          <a:p>
            <a:r>
              <a:rPr lang="en-CA" dirty="0"/>
              <a:t>Shutdown 2021 update – Vertical Source Uninstall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31142-5BEB-45AA-A786-3BFAAD98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C6EE13-D73D-4014-BD54-B56C2615B2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38B2194-569C-3048-A7F0-C619576FD708}"/>
              </a:ext>
            </a:extLst>
          </p:cNvPr>
          <p:cNvSpPr txBox="1">
            <a:spLocks/>
          </p:cNvSpPr>
          <p:nvPr/>
        </p:nvSpPr>
        <p:spPr>
          <a:xfrm>
            <a:off x="978155" y="5254459"/>
            <a:ext cx="10699239" cy="8224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600" dirty="0"/>
              <a:t>UCN is on schedule with the vertical source removal.</a:t>
            </a:r>
          </a:p>
          <a:p>
            <a:r>
              <a:rPr lang="en-CA" sz="1600" dirty="0"/>
              <a:t>UCN physicists are putting a lot of manual labor hours in to make it happen.</a:t>
            </a:r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53299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535</Words>
  <Application>Microsoft Macintosh PowerPoint</Application>
  <PresentationFormat>Widescreen</PresentationFormat>
  <Paragraphs>62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Wolfgang</dc:creator>
  <cp:lastModifiedBy>Mark Hartz</cp:lastModifiedBy>
  <cp:revision>10</cp:revision>
  <dcterms:created xsi:type="dcterms:W3CDTF">2021-01-14T10:05:17Z</dcterms:created>
  <dcterms:modified xsi:type="dcterms:W3CDTF">2021-01-14T19:44:06Z</dcterms:modified>
</cp:coreProperties>
</file>