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63" r:id="rId9"/>
    <p:sldId id="292" r:id="rId10"/>
    <p:sldId id="281" r:id="rId11"/>
    <p:sldId id="296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9698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FC2BE-954C-4D31-9F3F-94EDEED1E681}" type="datetimeFigureOut">
              <a:rPr lang="en-US" smtClean="0"/>
              <a:t>04-Feb-21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FE3258-9A09-46AF-A68C-52C2A6A44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08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78E1D-2DB4-4FAB-99E4-9F678070E6BC}" type="datetime1">
              <a:rPr lang="en-US" smtClean="0"/>
              <a:t>04-Feb-21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86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DD2B8-943D-49E2-AF91-1A224A896911}" type="datetime1">
              <a:rPr lang="en-US" smtClean="0"/>
              <a:t>04-Feb-21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0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420-8DDE-447B-A463-31D3A28852F3}" type="datetime1">
              <a:rPr lang="en-US" smtClean="0"/>
              <a:t>04-Feb-21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46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7569F-5D09-4868-BCEE-7C0E53F0FA48}" type="datetime1">
              <a:rPr lang="en-US" smtClean="0"/>
              <a:t>04-Feb-21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0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2066-1E12-4B2D-8B31-6F6E7AFC0819}" type="datetime1">
              <a:rPr lang="en-US" smtClean="0"/>
              <a:t>04-Feb-21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0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73CBC-E2E1-4897-B30A-E9A7F39ED8AD}" type="datetime1">
              <a:rPr lang="en-US" smtClean="0"/>
              <a:t>04-Feb-21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0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D5F5-98A0-4FDA-90CC-DC84A009CFD8}" type="datetime1">
              <a:rPr lang="en-US" smtClean="0"/>
              <a:t>04-Feb-21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WNPPC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0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AE5B23A-0C31-49A5-BC5D-D5DCEF488E0A}" type="datetime1">
              <a:rPr lang="en-US" smtClean="0"/>
              <a:t>04-Feb-21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WNPPC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3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31C3-C047-474A-8D51-29F7D5370C60}" type="datetime1">
              <a:rPr lang="en-US" smtClean="0"/>
              <a:t>04-Feb-21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8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BE13-87F5-49CE-871C-65E176889DED}" type="datetime1">
              <a:rPr lang="en-US" smtClean="0"/>
              <a:t>04-Feb-21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1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8FD2-17ED-4B8E-98DE-B6B51C8CBA10}" type="datetime1">
              <a:rPr lang="en-US" smtClean="0"/>
              <a:t>04-Feb-21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5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2400FFD-A762-4862-BE63-F35F1AC130C7}" type="datetime1">
              <a:rPr lang="en-US" smtClean="0"/>
              <a:t>04-Feb-21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WNPPC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06C58F6-EF4B-45F3-9E54-1684A92696E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01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10" Type="http://schemas.openxmlformats.org/officeDocument/2006/relationships/image" Target="../media/image28.png"/><Relationship Id="rId4" Type="http://schemas.openxmlformats.org/officeDocument/2006/relationships/image" Target="../media/image220.png"/><Relationship Id="rId9" Type="http://schemas.openxmlformats.org/officeDocument/2006/relationships/image" Target="../media/image2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E0326-70F7-4E77-AAC1-6BAA701CC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296" y="2229265"/>
            <a:ext cx="3200400" cy="8626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</a:rPr>
              <a:t>WNPPC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rgbClr val="000000"/>
                </a:solidFill>
              </a:rPr>
              <a:t>2021</a:t>
            </a:r>
            <a:r>
              <a:rPr lang="en-US" sz="2700" dirty="0">
                <a:solidFill>
                  <a:srgbClr val="000000"/>
                </a:solidFill>
              </a:rPr>
              <a:t> </a:t>
            </a:r>
            <a:br>
              <a:rPr lang="en-US" sz="2800" dirty="0">
                <a:solidFill>
                  <a:srgbClr val="000000"/>
                </a:solidFill>
              </a:rPr>
            </a:b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D1F91-2992-4EA2-A75C-AB2D7122B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296" y="3428999"/>
            <a:ext cx="2830589" cy="1655762"/>
          </a:xfr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algn="l"/>
            <a:endParaRPr lang="en-US" sz="2000" dirty="0">
              <a:solidFill>
                <a:srgbClr val="00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Student: </a:t>
            </a:r>
            <a:r>
              <a:rPr lang="en-US" sz="2000" dirty="0">
                <a:solidFill>
                  <a:srgbClr val="000000"/>
                </a:solidFill>
              </a:rPr>
              <a:t>Anima Sharma</a:t>
            </a:r>
          </a:p>
          <a:p>
            <a:pPr algn="l"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</a:rPr>
              <a:t>PhD fellow</a:t>
            </a:r>
          </a:p>
          <a:p>
            <a:pPr algn="l"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</a:rPr>
              <a:t>University of Manitoba</a:t>
            </a:r>
          </a:p>
          <a:p>
            <a:pPr algn="l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</a:endParaRPr>
          </a:p>
          <a:p>
            <a:pPr algn="l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Advisor: </a:t>
            </a:r>
            <a:r>
              <a:rPr lang="en-US" sz="2000" dirty="0">
                <a:solidFill>
                  <a:srgbClr val="000000"/>
                </a:solidFill>
              </a:rPr>
              <a:t>Gerald </a:t>
            </a:r>
            <a:r>
              <a:rPr lang="en-US" sz="2000" dirty="0" err="1">
                <a:solidFill>
                  <a:srgbClr val="000000"/>
                </a:solidFill>
              </a:rPr>
              <a:t>Gwinner</a:t>
            </a:r>
            <a:endParaRPr lang="en-US" sz="2000" dirty="0">
              <a:solidFill>
                <a:srgbClr val="000000"/>
              </a:solidFill>
            </a:endParaRPr>
          </a:p>
          <a:p>
            <a:pPr algn="l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5B3E6C2-0CD3-4139-95A0-6F4780AB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9550" y="6356350"/>
            <a:ext cx="4114800" cy="365125"/>
          </a:xfrm>
        </p:spPr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8C0DE-037D-47CE-9F36-72A602E1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6C58F6-EF4B-45F3-9E54-1684A92696ED}" type="slidenum">
              <a:rPr lang="en-US" sz="110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</a:t>
            </a:fld>
            <a:endParaRPr lang="en-US" sz="11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E424F-EC32-4845-B504-470CBF94407F}"/>
              </a:ext>
            </a:extLst>
          </p:cNvPr>
          <p:cNvSpPr txBox="1"/>
          <p:nvPr/>
        </p:nvSpPr>
        <p:spPr>
          <a:xfrm>
            <a:off x="284086" y="-22098"/>
            <a:ext cx="99607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Towards </a:t>
            </a:r>
            <a:r>
              <a:rPr lang="en-US" sz="4400" dirty="0">
                <a:solidFill>
                  <a:srgbClr val="FF0000"/>
                </a:solidFill>
              </a:rPr>
              <a:t>a</a:t>
            </a:r>
            <a:r>
              <a:rPr lang="en-US" sz="4400" dirty="0"/>
              <a:t>tomic </a:t>
            </a:r>
            <a:r>
              <a:rPr lang="en-US" sz="4400" dirty="0">
                <a:solidFill>
                  <a:srgbClr val="FF0000"/>
                </a:solidFill>
              </a:rPr>
              <a:t>p</a:t>
            </a:r>
            <a:r>
              <a:rPr lang="en-US" sz="4400" dirty="0"/>
              <a:t>arity </a:t>
            </a:r>
            <a:r>
              <a:rPr lang="en-US" sz="4400" dirty="0">
                <a:solidFill>
                  <a:srgbClr val="FF0000"/>
                </a:solidFill>
              </a:rPr>
              <a:t>v</a:t>
            </a:r>
            <a:r>
              <a:rPr lang="en-US" sz="4400" dirty="0"/>
              <a:t>iolation in </a:t>
            </a:r>
            <a:r>
              <a:rPr lang="en-US" sz="4400" dirty="0">
                <a:solidFill>
                  <a:srgbClr val="FF0000"/>
                </a:solidFill>
              </a:rPr>
              <a:t>Francium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F7A5A7-A337-4EAE-86A2-D3246E11E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207" y="701177"/>
            <a:ext cx="2495550" cy="4781550"/>
          </a:xfrm>
          <a:prstGeom prst="rect">
            <a:avLst/>
          </a:prstGeom>
        </p:spPr>
      </p:pic>
      <p:pic>
        <p:nvPicPr>
          <p:cNvPr id="13" name="Picture 4" descr="University of Manitoba (@umanitoba) | Twitter">
            <a:extLst>
              <a:ext uri="{FF2B5EF4-FFF2-40B4-BE49-F238E27FC236}">
                <a16:creationId xmlns:a16="http://schemas.microsoft.com/office/drawing/2014/main" id="{F9212631-98C8-49BC-8DEB-47E2964ED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924" y="701177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9D581F-36F2-47DB-B881-B538B6D79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989" y="1582483"/>
            <a:ext cx="4114800" cy="36930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CF6BB1-4AD8-4B23-B908-29963F1FE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837" y="3932807"/>
            <a:ext cx="588227" cy="723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A3DA8B-F4D7-4C66-A479-251D1483560C}"/>
              </a:ext>
            </a:extLst>
          </p:cNvPr>
          <p:cNvSpPr/>
          <p:nvPr/>
        </p:nvSpPr>
        <p:spPr>
          <a:xfrm>
            <a:off x="6960544" y="5275516"/>
            <a:ext cx="50958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ea typeface="Footlight MT Light" charset="0"/>
                <a:cs typeface="Footlight MT Light" charset="0"/>
              </a:rPr>
              <a:t>From left to right:</a:t>
            </a:r>
            <a:r>
              <a:rPr lang="en-US" b="1" dirty="0">
                <a:solidFill>
                  <a:srgbClr val="000000"/>
                </a:solidFill>
                <a:ea typeface="Footlight MT Light" charset="0"/>
                <a:cs typeface="Footlight MT Light" charset="0"/>
              </a:rPr>
              <a:t> </a:t>
            </a:r>
            <a:r>
              <a:rPr lang="en-US" sz="1600" dirty="0">
                <a:ea typeface="Footlight MT Light" charset="0"/>
                <a:cs typeface="Footlight MT Light" charset="0"/>
              </a:rPr>
              <a:t>Matt Pearson</a:t>
            </a:r>
            <a:r>
              <a:rPr lang="en-US" sz="1600" dirty="0">
                <a:solidFill>
                  <a:srgbClr val="000000"/>
                </a:solidFill>
                <a:ea typeface="Footlight MT Light" charset="0"/>
                <a:cs typeface="Footlight MT Light" charset="0"/>
              </a:rPr>
              <a:t>, Seth Aubin, Gerald </a:t>
            </a:r>
            <a:r>
              <a:rPr lang="en-US" sz="1600" dirty="0" err="1">
                <a:solidFill>
                  <a:srgbClr val="000000"/>
                </a:solidFill>
                <a:ea typeface="Footlight MT Light" charset="0"/>
                <a:cs typeface="Footlight MT Light" charset="0"/>
              </a:rPr>
              <a:t>Gwinner</a:t>
            </a:r>
            <a:r>
              <a:rPr lang="en-US" sz="1600" dirty="0">
                <a:solidFill>
                  <a:srgbClr val="000000"/>
                </a:solidFill>
                <a:ea typeface="Footlight MT Light" charset="0"/>
                <a:cs typeface="Footlight MT Light" charset="0"/>
              </a:rPr>
              <a:t>,</a:t>
            </a:r>
            <a:r>
              <a:rPr lang="en-US" sz="1600" dirty="0">
                <a:ea typeface="Footlight MT Light" charset="0"/>
                <a:cs typeface="Footlight MT Light" charset="0"/>
              </a:rPr>
              <a:t> Eduardo Gomez, </a:t>
            </a:r>
            <a:r>
              <a:rPr lang="en-US" sz="1600" dirty="0" err="1">
                <a:ea typeface="Footlight MT Light" charset="0"/>
                <a:cs typeface="Footlight MT Light" charset="0"/>
              </a:rPr>
              <a:t>Mukut</a:t>
            </a:r>
            <a:r>
              <a:rPr lang="en-US" sz="1600" dirty="0">
                <a:ea typeface="Footlight MT Light" charset="0"/>
                <a:cs typeface="Footlight MT Light" charset="0"/>
              </a:rPr>
              <a:t> </a:t>
            </a:r>
            <a:r>
              <a:rPr lang="en-US" sz="1600" dirty="0" err="1">
                <a:ea typeface="Footlight MT Light" charset="0"/>
                <a:cs typeface="Footlight MT Light" charset="0"/>
              </a:rPr>
              <a:t>Kalita</a:t>
            </a:r>
            <a:r>
              <a:rPr lang="en-US" sz="1600" dirty="0">
                <a:ea typeface="Footlight MT Light" charset="0"/>
                <a:cs typeface="Footlight MT Light" charset="0"/>
              </a:rPr>
              <a:t>, Alexandre </a:t>
            </a:r>
            <a:r>
              <a:rPr lang="en-US" sz="1600" dirty="0" err="1">
                <a:ea typeface="Footlight MT Light" charset="0"/>
                <a:cs typeface="Footlight MT Light" charset="0"/>
              </a:rPr>
              <a:t>Gorelov</a:t>
            </a:r>
            <a:r>
              <a:rPr lang="en-US" sz="1600" dirty="0">
                <a:ea typeface="Footlight MT Light" charset="0"/>
                <a:cs typeface="Footlight MT Light" charset="0"/>
              </a:rPr>
              <a:t>,  John Behr, Luis Orozco, Tim </a:t>
            </a:r>
            <a:r>
              <a:rPr lang="en-US" sz="1600" dirty="0" err="1">
                <a:ea typeface="Footlight MT Light" charset="0"/>
                <a:cs typeface="Footlight MT Light" charset="0"/>
              </a:rPr>
              <a:t>Hucko</a:t>
            </a:r>
            <a:r>
              <a:rPr lang="en-US" sz="1600" dirty="0">
                <a:ea typeface="Footlight MT Light" charset="0"/>
                <a:cs typeface="Footlight MT Light" charset="0"/>
              </a:rPr>
              <a:t>, Anima Sharma. Not in the picture: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a typeface="Footlight MT Light" charset="0"/>
                <a:cs typeface="Footlight MT Light" charset="0"/>
              </a:rPr>
              <a:t>Andrew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a typeface="Footlight MT Light" charset="0"/>
                <a:cs typeface="Footlight MT Light" charset="0"/>
              </a:rPr>
              <a:t>Senchuk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a typeface="Footlight MT Light" charset="0"/>
                <a:cs typeface="Footlight MT Light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B5F051-AC76-4728-853F-928022DFD53A}"/>
              </a:ext>
            </a:extLst>
          </p:cNvPr>
          <p:cNvSpPr/>
          <p:nvPr/>
        </p:nvSpPr>
        <p:spPr>
          <a:xfrm>
            <a:off x="135581" y="5180923"/>
            <a:ext cx="28305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Funding supported by: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NSERC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NRC/TRIUMF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 o Maryland</a:t>
            </a:r>
          </a:p>
        </p:txBody>
      </p:sp>
    </p:spTree>
    <p:extLst>
      <p:ext uri="{BB962C8B-B14F-4D97-AF65-F5344CB8AC3E}">
        <p14:creationId xmlns:p14="http://schemas.microsoft.com/office/powerpoint/2010/main" val="3156788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25CCEB-07C4-45BB-916B-43E1EBA8E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1D93C9-F037-4A76-ABBE-B83C24772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66F6F4-F794-42B4-B8E0-5FEF06D77FC7}"/>
              </a:ext>
            </a:extLst>
          </p:cNvPr>
          <p:cNvSpPr txBox="1"/>
          <p:nvPr/>
        </p:nvSpPr>
        <p:spPr>
          <a:xfrm>
            <a:off x="1017976" y="219779"/>
            <a:ext cx="94813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accent1">
                    <a:lumMod val="50000"/>
                  </a:schemeClr>
                </a:solidFill>
              </a:rPr>
              <a:t>Towards low energy precision tests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008F11-C749-4B29-B05B-C4C78CBD60EF}"/>
              </a:ext>
            </a:extLst>
          </p:cNvPr>
          <p:cNvSpPr txBox="1"/>
          <p:nvPr/>
        </p:nvSpPr>
        <p:spPr>
          <a:xfrm>
            <a:off x="363983" y="1313894"/>
            <a:ext cx="73595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Test of fundamental symmetries</a:t>
            </a:r>
          </a:p>
          <a:p>
            <a:r>
              <a:rPr lang="en-US" dirty="0"/>
              <a:t>               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Atomic-spectroscopy based investigation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Test the Standard Model</a:t>
            </a:r>
          </a:p>
          <a:p>
            <a:pPr lvl="1"/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Investigating the electroweak interaction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Precise and direct effort to test the </a:t>
            </a:r>
          </a:p>
          <a:p>
            <a:r>
              <a:rPr lang="en-US" sz="2800" dirty="0"/>
              <a:t>    Standard Model</a:t>
            </a:r>
          </a:p>
          <a:p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Atomic Parity Violation in Weak Interaction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86904FC-8777-43B0-95AA-24DA097AAD7D}"/>
              </a:ext>
            </a:extLst>
          </p:cNvPr>
          <p:cNvSpPr/>
          <p:nvPr/>
        </p:nvSpPr>
        <p:spPr>
          <a:xfrm>
            <a:off x="730947" y="1888723"/>
            <a:ext cx="301840" cy="168676"/>
          </a:xfrm>
          <a:prstGeom prst="right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F02D178-DF34-4298-9CE1-FBEDD901052E}"/>
              </a:ext>
            </a:extLst>
          </p:cNvPr>
          <p:cNvSpPr/>
          <p:nvPr/>
        </p:nvSpPr>
        <p:spPr>
          <a:xfrm>
            <a:off x="742780" y="3296319"/>
            <a:ext cx="301840" cy="168676"/>
          </a:xfrm>
          <a:prstGeom prst="right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74220AC-5B79-447B-86E7-4110EFA4A52D}"/>
              </a:ext>
            </a:extLst>
          </p:cNvPr>
          <p:cNvSpPr/>
          <p:nvPr/>
        </p:nvSpPr>
        <p:spPr>
          <a:xfrm>
            <a:off x="763502" y="5103410"/>
            <a:ext cx="301840" cy="168676"/>
          </a:xfrm>
          <a:prstGeom prst="right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5F830F-4F6D-4B03-BAF4-B6BA69CA9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25" y="964455"/>
            <a:ext cx="4865242" cy="45796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3C3B49-6E34-4AA5-957A-7E7E0C70A552}"/>
              </a:ext>
            </a:extLst>
          </p:cNvPr>
          <p:cNvSpPr/>
          <p:nvPr/>
        </p:nvSpPr>
        <p:spPr>
          <a:xfrm>
            <a:off x="7138131" y="5765562"/>
            <a:ext cx="4792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err="1"/>
              <a:t>Q</a:t>
            </a:r>
            <a:r>
              <a:rPr lang="en-CA" baseline="-25000" dirty="0" err="1"/>
              <a:t>weak</a:t>
            </a:r>
            <a:r>
              <a:rPr lang="en-CA" i="1" dirty="0"/>
              <a:t> </a:t>
            </a:r>
            <a:r>
              <a:rPr lang="en-CA" dirty="0"/>
              <a:t>Collaboration, Nature 557, 207–211 (2018) </a:t>
            </a:r>
            <a:endParaRPr lang="en-US" dirty="0">
              <a:ea typeface="Book Antiqua" charset="0"/>
              <a:cs typeface="Book Antiqu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757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9DD91E-4E2C-40CE-AAE3-4E6B9E844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0DBA0E-B163-4FBD-B93B-BD467020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7EA3AD-E171-4799-B522-FE957EEAEC4D}"/>
              </a:ext>
            </a:extLst>
          </p:cNvPr>
          <p:cNvSpPr txBox="1"/>
          <p:nvPr/>
        </p:nvSpPr>
        <p:spPr>
          <a:xfrm>
            <a:off x="773837" y="-20705"/>
            <a:ext cx="10768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Parity Violation in Weak Interaction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D96690-4F39-45B6-A3D5-5AECB1B812CD}"/>
                  </a:ext>
                </a:extLst>
              </p:cNvPr>
              <p:cNvSpPr txBox="1"/>
              <p:nvPr/>
            </p:nvSpPr>
            <p:spPr>
              <a:xfrm>
                <a:off x="192139" y="532569"/>
                <a:ext cx="11630383" cy="590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100" dirty="0"/>
                  <a:t> boson exchange between an electron and a quark</a:t>
                </a:r>
              </a:p>
              <a:p>
                <a:r>
                  <a:rPr lang="en-US" sz="2100" dirty="0"/>
                  <a:t>	            PV in atoms</a:t>
                </a:r>
              </a:p>
              <a:p>
                <a:endParaRPr lang="en-US" sz="21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/>
                  <a:t>Neutral weak interaction mixes states with opposite parity	</a:t>
                </a:r>
              </a:p>
              <a:p>
                <a:r>
                  <a:rPr lang="en-US" sz="2100" dirty="0"/>
                  <a:t>                    Electric dipole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1)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r>
                  <a:rPr lang="en-US" sz="2100" dirty="0"/>
                  <a:t> transitions</a:t>
                </a:r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/>
                  <a:t> Small signal 					                  Large Output Signal   	      </a:t>
                </a:r>
              </a:p>
              <a:p>
                <a:r>
                  <a:rPr lang="en-US" sz="2100" dirty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1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1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1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rgbClr val="00B0F0"/>
                    </a:solidFill>
                  </a:rPr>
                  <a:t> </a:t>
                </a:r>
                <a:r>
                  <a:rPr lang="en-US" sz="2100" dirty="0"/>
                  <a:t>				                               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1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1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rgbClr val="00B0F0"/>
                    </a:solidFill>
                  </a:rPr>
                  <a:t> </a:t>
                </a:r>
                <a:r>
                  <a:rPr lang="en-US" sz="21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1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𝑆𝑇</m:t>
                        </m:r>
                      </m:sub>
                    </m:sSub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100" dirty="0"/>
                  <a:t> </a:t>
                </a:r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100" dirty="0"/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sz="2100" dirty="0"/>
                  <a:t>This technique is called “Stark Interference Technique”  </a:t>
                </a:r>
                <a:r>
                  <a:rPr lang="fr-FR" sz="2000" i="1" dirty="0"/>
                  <a:t>(M. </a:t>
                </a:r>
                <a:r>
                  <a:rPr lang="fr-FR" sz="2000" i="1" dirty="0" err="1"/>
                  <a:t>Bouchiat</a:t>
                </a:r>
                <a:r>
                  <a:rPr lang="fr-FR" sz="2000" i="1" dirty="0"/>
                  <a:t>, </a:t>
                </a:r>
              </a:p>
              <a:p>
                <a:r>
                  <a:rPr lang="fr-FR" sz="2000" i="1" dirty="0"/>
                  <a:t>     C. </a:t>
                </a:r>
                <a:r>
                  <a:rPr lang="fr-FR" sz="2000" i="1" dirty="0" err="1"/>
                  <a:t>Bouchiat</a:t>
                </a:r>
                <a:r>
                  <a:rPr lang="fr-FR" sz="2000" i="1" dirty="0"/>
                  <a:t> J. Phys. (Paris) 36 (1975), 493)</a:t>
                </a:r>
                <a:endParaRPr lang="en-US" sz="2000" i="1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1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/>
                  <a:t>A static electric mixes opposite parity states (S and P)	       </a:t>
                </a:r>
              </a:p>
              <a:p>
                <a:r>
                  <a:rPr lang="en-US" sz="2100" dirty="0"/>
                  <a:t>   		“Stark Induced”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𝑆𝑇</m:t>
                        </m:r>
                      </m:sub>
                    </m:sSub>
                  </m:oMath>
                </a14:m>
                <a:r>
                  <a:rPr lang="en-US" sz="2100" dirty="0"/>
                  <a:t> PC transition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D96690-4F39-45B6-A3D5-5AECB1B81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39" y="532569"/>
                <a:ext cx="11630383" cy="5909310"/>
              </a:xfrm>
              <a:prstGeom prst="rect">
                <a:avLst/>
              </a:prstGeom>
              <a:blipFill>
                <a:blip r:embed="rId2"/>
                <a:stretch>
                  <a:fillRect l="-524" t="-619" b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row: Right 6">
            <a:extLst>
              <a:ext uri="{FF2B5EF4-FFF2-40B4-BE49-F238E27FC236}">
                <a16:creationId xmlns:a16="http://schemas.microsoft.com/office/drawing/2014/main" id="{440275DF-3025-4C8A-802C-BDD6A90D81BC}"/>
              </a:ext>
            </a:extLst>
          </p:cNvPr>
          <p:cNvSpPr/>
          <p:nvPr/>
        </p:nvSpPr>
        <p:spPr>
          <a:xfrm>
            <a:off x="595402" y="931491"/>
            <a:ext cx="497150" cy="221942"/>
          </a:xfrm>
          <a:prstGeom prst="rightArrow">
            <a:avLst>
              <a:gd name="adj1" fmla="val 34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33CAAFA-0718-47F5-873C-CE1E04057470}"/>
              </a:ext>
            </a:extLst>
          </p:cNvPr>
          <p:cNvSpPr/>
          <p:nvPr/>
        </p:nvSpPr>
        <p:spPr>
          <a:xfrm>
            <a:off x="621736" y="1918813"/>
            <a:ext cx="470816" cy="1496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04AAC3A-01B0-440B-AB10-419A2B103757}"/>
              </a:ext>
            </a:extLst>
          </p:cNvPr>
          <p:cNvSpPr/>
          <p:nvPr/>
        </p:nvSpPr>
        <p:spPr>
          <a:xfrm>
            <a:off x="2533215" y="2887884"/>
            <a:ext cx="440486" cy="139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89BBEBDA-1A90-4721-B970-ACA353771A80}"/>
              </a:ext>
            </a:extLst>
          </p:cNvPr>
          <p:cNvSpPr/>
          <p:nvPr/>
        </p:nvSpPr>
        <p:spPr>
          <a:xfrm>
            <a:off x="3178506" y="2612677"/>
            <a:ext cx="790112" cy="619217"/>
          </a:xfrm>
          <a:prstGeom prst="flowChartConnector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475DCA-EA7C-4437-BC70-2D48AC394258}"/>
              </a:ext>
            </a:extLst>
          </p:cNvPr>
          <p:cNvCxnSpPr>
            <a:cxnSpLocks/>
            <a:stCxn id="10" idx="1"/>
            <a:endCxn id="10" idx="5"/>
          </p:cNvCxnSpPr>
          <p:nvPr/>
        </p:nvCxnSpPr>
        <p:spPr>
          <a:xfrm>
            <a:off x="3294215" y="2703359"/>
            <a:ext cx="558694" cy="437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71923A-2D12-49FA-9221-12E0BC3E5A6B}"/>
              </a:ext>
            </a:extLst>
          </p:cNvPr>
          <p:cNvCxnSpPr>
            <a:stCxn id="10" idx="7"/>
            <a:endCxn id="10" idx="3"/>
          </p:cNvCxnSpPr>
          <p:nvPr/>
        </p:nvCxnSpPr>
        <p:spPr>
          <a:xfrm flipH="1">
            <a:off x="3294215" y="2703359"/>
            <a:ext cx="558694" cy="437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54A1860-6B02-4D37-B2AB-D9DE75219B3F}"/>
              </a:ext>
            </a:extLst>
          </p:cNvPr>
          <p:cNvSpPr/>
          <p:nvPr/>
        </p:nvSpPr>
        <p:spPr>
          <a:xfrm rot="16200000">
            <a:off x="3326278" y="3485809"/>
            <a:ext cx="513936" cy="1534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8A458363-84C8-49F2-AF4F-1E0AF1C06894}"/>
              </a:ext>
            </a:extLst>
          </p:cNvPr>
          <p:cNvSpPr/>
          <p:nvPr/>
        </p:nvSpPr>
        <p:spPr>
          <a:xfrm>
            <a:off x="4235687" y="2887884"/>
            <a:ext cx="467526" cy="139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899ADE-A859-4471-8DA0-88E14C299705}"/>
                  </a:ext>
                </a:extLst>
              </p:cNvPr>
              <p:cNvSpPr txBox="1"/>
              <p:nvPr/>
            </p:nvSpPr>
            <p:spPr>
              <a:xfrm>
                <a:off x="2973700" y="3915685"/>
                <a:ext cx="1580225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Large Signal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𝑆𝑇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5−6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899ADE-A859-4471-8DA0-88E14C299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700" y="3915685"/>
                <a:ext cx="1580225" cy="669992"/>
              </a:xfrm>
              <a:prstGeom prst="rect">
                <a:avLst/>
              </a:prstGeom>
              <a:blipFill>
                <a:blip r:embed="rId3"/>
                <a:stretch>
                  <a:fillRect l="-3475" t="-4545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row: Right 18">
            <a:extLst>
              <a:ext uri="{FF2B5EF4-FFF2-40B4-BE49-F238E27FC236}">
                <a16:creationId xmlns:a16="http://schemas.microsoft.com/office/drawing/2014/main" id="{C762208D-C335-456A-9CDD-88D1F9E70450}"/>
              </a:ext>
            </a:extLst>
          </p:cNvPr>
          <p:cNvSpPr/>
          <p:nvPr/>
        </p:nvSpPr>
        <p:spPr>
          <a:xfrm>
            <a:off x="595402" y="6015751"/>
            <a:ext cx="497150" cy="221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7E83640-F4A2-4A09-811E-491FDE9B8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2009" y="1023240"/>
            <a:ext cx="3423941" cy="423594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8B60555-5E6D-43AE-8D83-2533279253B0}"/>
              </a:ext>
            </a:extLst>
          </p:cNvPr>
          <p:cNvSpPr/>
          <p:nvPr/>
        </p:nvSpPr>
        <p:spPr>
          <a:xfrm>
            <a:off x="545747" y="2703359"/>
            <a:ext cx="1720611" cy="927608"/>
          </a:xfrm>
          <a:prstGeom prst="rect">
            <a:avLst/>
          </a:prstGeom>
          <a:noFill/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FA53EF-83C1-4C97-9F05-0FB7E7706535}"/>
              </a:ext>
            </a:extLst>
          </p:cNvPr>
          <p:cNvSpPr/>
          <p:nvPr/>
        </p:nvSpPr>
        <p:spPr>
          <a:xfrm>
            <a:off x="4981620" y="2612677"/>
            <a:ext cx="2351335" cy="927608"/>
          </a:xfrm>
          <a:prstGeom prst="rect">
            <a:avLst/>
          </a:prstGeom>
          <a:noFill/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533CEE-E340-4BBF-B6C7-0BE8A0D93022}"/>
              </a:ext>
            </a:extLst>
          </p:cNvPr>
          <p:cNvSpPr/>
          <p:nvPr/>
        </p:nvSpPr>
        <p:spPr>
          <a:xfrm>
            <a:off x="2799686" y="3960841"/>
            <a:ext cx="1720611" cy="624835"/>
          </a:xfrm>
          <a:prstGeom prst="rect">
            <a:avLst/>
          </a:prstGeom>
          <a:noFill/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95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2698CFB-7549-4FA5-A393-47CBBFFE3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DC649F-A220-4E2F-A19B-EC6318EF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E021A-FC09-4CC1-99D6-6A1AECD4128E}"/>
              </a:ext>
            </a:extLst>
          </p:cNvPr>
          <p:cNvSpPr txBox="1"/>
          <p:nvPr/>
        </p:nvSpPr>
        <p:spPr>
          <a:xfrm>
            <a:off x="1066241" y="-7022"/>
            <a:ext cx="94902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accent1">
                    <a:lumMod val="50000"/>
                  </a:schemeClr>
                </a:solidFill>
              </a:rPr>
              <a:t>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A278BE-D55C-4DB5-9AD0-C92BF6C27C43}"/>
                  </a:ext>
                </a:extLst>
              </p:cNvPr>
              <p:cNvSpPr txBox="1"/>
              <p:nvPr/>
            </p:nvSpPr>
            <p:spPr>
              <a:xfrm>
                <a:off x="356846" y="660197"/>
                <a:ext cx="10582182" cy="5982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>
                    <a:solidFill>
                      <a:schemeClr val="tx1"/>
                    </a:solidFill>
                  </a:rPr>
                  <a:t>Parity violating electric dipole transition amplitude,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endParaRPr lang="en-US" sz="21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(F’,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) = </a:t>
                </a:r>
                <a:r>
                  <a:rPr lang="en-US" sz="2100" dirty="0" err="1">
                    <a:solidFill>
                      <a:schemeClr val="tx1"/>
                    </a:solidFill>
                  </a:rPr>
                  <a:t>i</a:t>
                </a:r>
                <a14:m>
                  <m:oMath xmlns:m="http://schemas.openxmlformats.org/officeDocument/2006/math">
                    <m:r>
                      <a:rPr lang="en-US" sz="2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𝐼𝑚</m:t>
                    </m:r>
                    <m:r>
                      <a:rPr lang="en-US" sz="2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1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sz="2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b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𝑃𝑉</m:t>
                            </m:r>
                          </m:sub>
                        </m:sSub>
                      </m:e>
                    </m:d>
                    <m:r>
                      <a:rPr lang="en-US" sz="2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. &lt; F’,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m:rPr>
                        <m:sty m:val="p"/>
                      </m:rP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sz="21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sz="2100" dirty="0">
                  <a:solidFill>
                    <a:schemeClr val="tx1"/>
                  </a:solidFill>
                </a:endParaRPr>
              </a:p>
              <a:p>
                <a:endParaRPr lang="en-US" sz="2100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>
                    <a:solidFill>
                      <a:schemeClr val="tx1"/>
                    </a:solidFill>
                  </a:rPr>
                  <a:t>Stark Induced electric dipole transition amplitude,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𝑆𝑇</m:t>
                        </m:r>
                      </m:sub>
                    </m:sSub>
                  </m:oMath>
                </a14:m>
                <a:endParaRPr lang="en-US" sz="21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1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1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𝑆𝑇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(F’,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) =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sSup>
                          <m:sSupPr>
                            <m:ctrlP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sub>
                    </m:sSub>
                    <m:sSub>
                      <m:sSubPr>
                        <m:ctrlP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sSub>
                          <m:sSubPr>
                            <m:ctrlP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sz="21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1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1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a:rPr lang="en-US" sz="21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 + </a:t>
                </a:r>
                <a:r>
                  <a:rPr lang="en-US" sz="2100" dirty="0" err="1">
                    <a:solidFill>
                      <a:schemeClr val="tx1"/>
                    </a:solidFill>
                  </a:rPr>
                  <a:t>i</a:t>
                </a:r>
                <a14:m>
                  <m:oMath xmlns:m="http://schemas.openxmlformats.org/officeDocument/2006/math">
                    <m:r>
                      <a:rPr lang="en-US" sz="2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).&lt; F’,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begChr m:val="|"/>
                        <m:endChr m:val="|"/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m:rPr>
                        <m:sty m:val="p"/>
                      </m:rP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sz="21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sz="2100" dirty="0">
                  <a:solidFill>
                    <a:schemeClr val="tx1"/>
                  </a:solidFill>
                </a:endParaRPr>
              </a:p>
              <a:p>
                <a:endParaRPr lang="en-US" sz="2100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>
                    <a:solidFill>
                      <a:schemeClr val="tx1"/>
                    </a:solidFill>
                  </a:rPr>
                  <a:t> Transition Rate, </a:t>
                </a:r>
                <a:r>
                  <a:rPr lang="en-US" sz="2100" b="1" dirty="0">
                    <a:solidFill>
                      <a:schemeClr val="tx1"/>
                    </a:solidFill>
                  </a:rPr>
                  <a:t>R</a:t>
                </a:r>
              </a:p>
              <a:p>
                <a:pPr algn="ctr"/>
                <a:r>
                  <a:rPr lang="en-US" sz="2100" b="1" dirty="0">
                    <a:solidFill>
                      <a:schemeClr val="tx1"/>
                    </a:solidFill>
                  </a:rPr>
                  <a:t>R </a:t>
                </a:r>
                <a:r>
                  <a:rPr lang="en-US" sz="21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1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  <m:r>
                      <a:rPr lang="en-US" sz="2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 +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𝑆𝑇</m:t>
                            </m:r>
                          </m:sub>
                        </m:sSub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100" dirty="0">
                  <a:solidFill>
                    <a:schemeClr val="tx1"/>
                  </a:solidFill>
                </a:endParaRPr>
              </a:p>
              <a:p>
                <a:pPr algn="ctr"/>
                <a:endParaRPr lang="en-US" sz="21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100" dirty="0">
                    <a:solidFill>
                      <a:schemeClr val="tx1"/>
                    </a:solidFill>
                  </a:rPr>
                  <a:t>=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sz="2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     +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𝑆𝑇</m:t>
                            </m:r>
                          </m:sub>
                        </m:sSub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lang="en-US" sz="2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US" sz="21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     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2 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1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chemeClr val="tx1"/>
                    </a:solidFill>
                  </a:rPr>
                  <a:t> 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𝑆𝑇</m:t>
                        </m:r>
                      </m:sub>
                    </m:sSub>
                    <m:r>
                      <a:rPr lang="en-US" sz="2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100" dirty="0">
                  <a:solidFill>
                    <a:schemeClr val="tx1"/>
                  </a:solidFill>
                </a:endParaRPr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sz="2000" dirty="0"/>
                  <a:t>Interference term changes sign on parity reversal</a:t>
                </a:r>
                <a:endParaRPr lang="en-US" sz="2100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>
                    <a:solidFill>
                      <a:schemeClr val="tx1"/>
                    </a:solidFill>
                  </a:rPr>
                  <a:t>Quantity of Interest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𝑃𝑉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𝑆𝑇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𝐼𝑚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𝑃𝑉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A278BE-D55C-4DB5-9AD0-C92BF6C27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46" y="660197"/>
                <a:ext cx="10582182" cy="5982150"/>
              </a:xfrm>
              <a:prstGeom prst="rect">
                <a:avLst/>
              </a:prstGeom>
              <a:blipFill>
                <a:blip r:embed="rId2"/>
                <a:stretch>
                  <a:fillRect l="-576" t="-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>
            <a:extLst>
              <a:ext uri="{FF2B5EF4-FFF2-40B4-BE49-F238E27FC236}">
                <a16:creationId xmlns:a16="http://schemas.microsoft.com/office/drawing/2014/main" id="{0EDEA4FA-04FC-4A79-BEAE-041E4FFBFC86}"/>
              </a:ext>
            </a:extLst>
          </p:cNvPr>
          <p:cNvSpPr/>
          <p:nvPr/>
        </p:nvSpPr>
        <p:spPr>
          <a:xfrm rot="16200000">
            <a:off x="7474743" y="3735596"/>
            <a:ext cx="168676" cy="131389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C6EF0F-205E-4427-9E05-805DB7591D46}"/>
              </a:ext>
            </a:extLst>
          </p:cNvPr>
          <p:cNvSpPr txBox="1"/>
          <p:nvPr/>
        </p:nvSpPr>
        <p:spPr>
          <a:xfrm>
            <a:off x="6706765" y="4430896"/>
            <a:ext cx="1961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Interference term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0A015A-F776-43BC-90F2-032556998DCE}"/>
              </a:ext>
            </a:extLst>
          </p:cNvPr>
          <p:cNvGrpSpPr/>
          <p:nvPr/>
        </p:nvGrpSpPr>
        <p:grpSpPr>
          <a:xfrm>
            <a:off x="8153400" y="776615"/>
            <a:ext cx="3015819" cy="3514036"/>
            <a:chOff x="1782329" y="2231325"/>
            <a:chExt cx="3522052" cy="393550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B70CBD6-8745-4DFC-95EE-AC55907B7EA1}"/>
                </a:ext>
              </a:extLst>
            </p:cNvPr>
            <p:cNvGrpSpPr/>
            <p:nvPr/>
          </p:nvGrpSpPr>
          <p:grpSpPr>
            <a:xfrm>
              <a:off x="2892981" y="2231325"/>
              <a:ext cx="2411400" cy="3935501"/>
              <a:chOff x="1271588" y="2870165"/>
              <a:chExt cx="1919558" cy="3147303"/>
            </a:xfrm>
          </p:grpSpPr>
          <p:cxnSp>
            <p:nvCxnSpPr>
              <p:cNvPr id="31" name="11 Conector recto">
                <a:extLst>
                  <a:ext uri="{FF2B5EF4-FFF2-40B4-BE49-F238E27FC236}">
                    <a16:creationId xmlns:a16="http://schemas.microsoft.com/office/drawing/2014/main" id="{7299BE17-D3DF-454F-B7DE-64E909EA3B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1588" y="3068638"/>
                <a:ext cx="138710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14 Conector recto">
                <a:extLst>
                  <a:ext uri="{FF2B5EF4-FFF2-40B4-BE49-F238E27FC236}">
                    <a16:creationId xmlns:a16="http://schemas.microsoft.com/office/drawing/2014/main" id="{42C78770-2986-4EB5-996F-E10F8B56B4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1588" y="5805489"/>
                <a:ext cx="138710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20 CuadroTexto">
                <a:extLst>
                  <a:ext uri="{FF2B5EF4-FFF2-40B4-BE49-F238E27FC236}">
                    <a16:creationId xmlns:a16="http://schemas.microsoft.com/office/drawing/2014/main" id="{B2B70A8C-23D3-4142-A0A1-469DCCAE82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76349" y="5603983"/>
                <a:ext cx="427997" cy="413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en-US" sz="2400" dirty="0"/>
                  <a:t>7s</a:t>
                </a:r>
                <a:endParaRPr lang="es-ES" altLang="en-US" sz="2400" dirty="0"/>
              </a:p>
            </p:txBody>
          </p:sp>
          <p:sp>
            <p:nvSpPr>
              <p:cNvPr id="35" name="21 CuadroTexto">
                <a:extLst>
                  <a:ext uri="{FF2B5EF4-FFF2-40B4-BE49-F238E27FC236}">
                    <a16:creationId xmlns:a16="http://schemas.microsoft.com/office/drawing/2014/main" id="{0E63F0E0-C367-4033-BCC7-E14DD606E4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63149" y="2870165"/>
                <a:ext cx="427997" cy="413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en-US" sz="2400" dirty="0"/>
                  <a:t>8s</a:t>
                </a:r>
                <a:endParaRPr lang="es-ES" altLang="en-US" sz="24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70">
                  <a:extLst>
                    <a:ext uri="{FF2B5EF4-FFF2-40B4-BE49-F238E27FC236}">
                      <a16:creationId xmlns:a16="http://schemas.microsoft.com/office/drawing/2014/main" id="{C521D8F1-24D6-4E73-BC86-12B0D4E69D09}"/>
                    </a:ext>
                  </a:extLst>
                </p:cNvPr>
                <p:cNvSpPr txBox="1"/>
                <p:nvPr/>
              </p:nvSpPr>
              <p:spPr>
                <a:xfrm>
                  <a:off x="1782329" y="3014677"/>
                  <a:ext cx="2061481" cy="10650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>
                    <a:solidFill>
                      <a:srgbClr val="00B050"/>
                    </a:solidFill>
                    <a:latin typeface="Book Antiqua" charset="0"/>
                    <a:ea typeface="Book Antiqua" charset="0"/>
                    <a:cs typeface="Book Antiqua" charset="0"/>
                  </a:endParaRPr>
                </a:p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00B050"/>
                              </a:solidFill>
                              <a:latin typeface="Book Antiqua" charset="0"/>
                              <a:ea typeface="Book Antiqua" charset="0"/>
                              <a:cs typeface="Book Antiqua" charset="0"/>
                            </a:rPr>
                            <m:t>Stark</m:t>
                          </m:r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00B050"/>
                              </a:solidFill>
                              <a:latin typeface="Book Antiqua" charset="0"/>
                              <a:ea typeface="Book Antiqua" charset="0"/>
                              <a:cs typeface="Book Antiqua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00B050"/>
                              </a:solidFill>
                              <a:latin typeface="Book Antiqua" charset="0"/>
                              <a:ea typeface="Book Antiqua" charset="0"/>
                              <a:cs typeface="Book Antiqua" charset="0"/>
                            </a:rPr>
                            <m:t>Induced</m:t>
                          </m:r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00B050"/>
                              </a:solidFill>
                              <a:latin typeface="Book Antiqua" charset="0"/>
                              <a:ea typeface="Book Antiqua" charset="0"/>
                              <a:cs typeface="Book Antiqua" charset="0"/>
                            </a:rPr>
                            <m:t>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>
                      <a:solidFill>
                        <a:srgbClr val="00B050"/>
                      </a:solidFill>
                      <a:latin typeface="Book Antiqua" charset="0"/>
                      <a:ea typeface="Book Antiqua" charset="0"/>
                      <a:cs typeface="Book Antiqua" charset="0"/>
                    </a:rPr>
                    <a:t>10</a:t>
                  </a:r>
                  <a:r>
                    <a:rPr lang="en-US" baseline="30000" dirty="0">
                      <a:solidFill>
                        <a:srgbClr val="00B050"/>
                      </a:solidFill>
                      <a:latin typeface="Book Antiqua" charset="0"/>
                      <a:ea typeface="Book Antiqua" charset="0"/>
                      <a:cs typeface="Book Antiqua" charset="0"/>
                    </a:rPr>
                    <a:t>-8 </a:t>
                  </a:r>
                  <a:r>
                    <a:rPr lang="en-US" dirty="0">
                      <a:solidFill>
                        <a:srgbClr val="00B050"/>
                      </a:solidFill>
                      <a:latin typeface="Book Antiqua" charset="0"/>
                      <a:ea typeface="Book Antiqua" charset="0"/>
                      <a:cs typeface="Book Antiqua" charset="0"/>
                    </a:rPr>
                    <a:t>to 10</a:t>
                  </a:r>
                  <a:r>
                    <a:rPr lang="en-US" baseline="30000" dirty="0">
                      <a:solidFill>
                        <a:srgbClr val="00B050"/>
                      </a:solidFill>
                      <a:latin typeface="Book Antiqua" charset="0"/>
                      <a:ea typeface="Book Antiqua" charset="0"/>
                      <a:cs typeface="Book Antiqua" charset="0"/>
                    </a:rPr>
                    <a:t>-10</a:t>
                  </a:r>
                  <a:endParaRPr lang="en-US" dirty="0">
                    <a:solidFill>
                      <a:srgbClr val="00B050"/>
                    </a:solidFill>
                    <a:latin typeface="Book Antiqua" charset="0"/>
                    <a:ea typeface="Book Antiqua" charset="0"/>
                    <a:cs typeface="Book Antiqua" charset="0"/>
                  </a:endParaRPr>
                </a:p>
              </p:txBody>
            </p:sp>
          </mc:Choice>
          <mc:Fallback xmlns="">
            <p:sp>
              <p:nvSpPr>
                <p:cNvPr id="19" name="TextBox 70">
                  <a:extLst>
                    <a:ext uri="{FF2B5EF4-FFF2-40B4-BE49-F238E27FC236}">
                      <a16:creationId xmlns:a16="http://schemas.microsoft.com/office/drawing/2014/main" id="{C521D8F1-24D6-4E73-BC86-12B0D4E69D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2329" y="3014677"/>
                  <a:ext cx="2061481" cy="1065094"/>
                </a:xfrm>
                <a:prstGeom prst="rect">
                  <a:avLst/>
                </a:prstGeom>
                <a:blipFill>
                  <a:blip r:embed="rId3"/>
                  <a:stretch>
                    <a:fillRect l="-5882" r="-1730" b="-9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24 Conector recto de flecha">
              <a:extLst>
                <a:ext uri="{FF2B5EF4-FFF2-40B4-BE49-F238E27FC236}">
                  <a16:creationId xmlns:a16="http://schemas.microsoft.com/office/drawing/2014/main" id="{2A2C5961-86FC-4FF3-B4C1-DA6732605B1D}"/>
                </a:ext>
              </a:extLst>
            </p:cNvPr>
            <p:cNvCxnSpPr/>
            <p:nvPr/>
          </p:nvCxnSpPr>
          <p:spPr>
            <a:xfrm flipV="1">
              <a:off x="3728904" y="2491834"/>
              <a:ext cx="0" cy="3422256"/>
            </a:xfrm>
            <a:prstGeom prst="straightConnector1">
              <a:avLst/>
            </a:prstGeom>
            <a:ln w="28575">
              <a:solidFill>
                <a:srgbClr val="00B05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4 Conector recto de flecha">
              <a:extLst>
                <a:ext uri="{FF2B5EF4-FFF2-40B4-BE49-F238E27FC236}">
                  <a16:creationId xmlns:a16="http://schemas.microsoft.com/office/drawing/2014/main" id="{721E002F-54BA-4D6F-87A4-7CF83E6F091E}"/>
                </a:ext>
              </a:extLst>
            </p:cNvPr>
            <p:cNvCxnSpPr/>
            <p:nvPr/>
          </p:nvCxnSpPr>
          <p:spPr>
            <a:xfrm flipV="1">
              <a:off x="4529004" y="2491834"/>
              <a:ext cx="0" cy="3422256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73">
                  <a:extLst>
                    <a:ext uri="{FF2B5EF4-FFF2-40B4-BE49-F238E27FC236}">
                      <a16:creationId xmlns:a16="http://schemas.microsoft.com/office/drawing/2014/main" id="{EDAB4B2C-C977-4376-BE08-D80DA6B0CC34}"/>
                    </a:ext>
                  </a:extLst>
                </p:cNvPr>
                <p:cNvSpPr txBox="1"/>
                <p:nvPr/>
              </p:nvSpPr>
              <p:spPr>
                <a:xfrm>
                  <a:off x="3581712" y="2931825"/>
                  <a:ext cx="1193952" cy="745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dirty="0">
                                <a:solidFill>
                                  <a:srgbClr val="7030A0"/>
                                </a:solidFill>
                                <a:latin typeface="Book Antiqua" charset="0"/>
                                <a:ea typeface="Book Antiqua" charset="0"/>
                                <a:cs typeface="Book Antiqua" charset="0"/>
                              </a:rPr>
                              <m:t>PV</m:t>
                            </m:r>
                            <m:r>
                              <m:rPr>
                                <m:nor/>
                              </m:rPr>
                              <a:rPr lang="en-US" dirty="0">
                                <a:solidFill>
                                  <a:srgbClr val="7030A0"/>
                                </a:solidFill>
                                <a:latin typeface="Book Antiqua" charset="0"/>
                                <a:ea typeface="Book Antiqua" charset="0"/>
                                <a:cs typeface="Book Antiqua" charset="0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7030A0"/>
                    </a:solidFill>
                    <a:latin typeface="Book Antiqua" charset="0"/>
                    <a:ea typeface="Book Antiqua" charset="0"/>
                    <a:cs typeface="Book Antiqua" charset="0"/>
                  </a:endParaRPr>
                </a:p>
                <a:p>
                  <a:pPr algn="ctr"/>
                  <a:r>
                    <a:rPr lang="en-US" dirty="0">
                      <a:solidFill>
                        <a:srgbClr val="7030A0"/>
                      </a:solidFill>
                      <a:latin typeface="Book Antiqua" charset="0"/>
                      <a:ea typeface="Book Antiqua" charset="0"/>
                      <a:cs typeface="Book Antiqua" charset="0"/>
                    </a:rPr>
                    <a:t>10</a:t>
                  </a:r>
                  <a:r>
                    <a:rPr lang="en-US" baseline="30000" dirty="0">
                      <a:solidFill>
                        <a:srgbClr val="7030A0"/>
                      </a:solidFill>
                      <a:latin typeface="Book Antiqua" charset="0"/>
                      <a:ea typeface="Book Antiqua" charset="0"/>
                      <a:cs typeface="Book Antiqua" charset="0"/>
                    </a:rPr>
                    <a:t>-20</a:t>
                  </a:r>
                  <a:endParaRPr lang="en-US" dirty="0">
                    <a:solidFill>
                      <a:srgbClr val="7030A0"/>
                    </a:solidFill>
                    <a:latin typeface="Book Antiqua" charset="0"/>
                    <a:ea typeface="Book Antiqua" charset="0"/>
                    <a:cs typeface="Book Antiqua" charset="0"/>
                  </a:endParaRPr>
                </a:p>
              </p:txBody>
            </p:sp>
          </mc:Choice>
          <mc:Fallback xmlns="">
            <p:sp>
              <p:nvSpPr>
                <p:cNvPr id="22" name="TextBox 73">
                  <a:extLst>
                    <a:ext uri="{FF2B5EF4-FFF2-40B4-BE49-F238E27FC236}">
                      <a16:creationId xmlns:a16="http://schemas.microsoft.com/office/drawing/2014/main" id="{EDAB4B2C-C977-4376-BE08-D80DA6B0CC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712" y="2931825"/>
                  <a:ext cx="1193952" cy="745610"/>
                </a:xfrm>
                <a:prstGeom prst="rect">
                  <a:avLst/>
                </a:prstGeom>
                <a:blipFill>
                  <a:blip r:embed="rId4"/>
                  <a:stretch>
                    <a:fillRect b="-146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81D52E3-66BD-4DB5-A349-245F4B8A6C67}"/>
              </a:ext>
            </a:extLst>
          </p:cNvPr>
          <p:cNvSpPr txBox="1"/>
          <p:nvPr/>
        </p:nvSpPr>
        <p:spPr>
          <a:xfrm>
            <a:off x="9279241" y="4196897"/>
            <a:ext cx="1886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     Fr</a:t>
            </a:r>
          </a:p>
        </p:txBody>
      </p:sp>
    </p:spTree>
    <p:extLst>
      <p:ext uri="{BB962C8B-B14F-4D97-AF65-F5344CB8AC3E}">
        <p14:creationId xmlns:p14="http://schemas.microsoft.com/office/powerpoint/2010/main" val="3548390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9CBDAE-7A39-48D8-B432-3472B08A6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0A1E3A-E6CC-4E66-8E4A-71871B68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EF6E4-A551-4234-9E32-48DE246133ED}"/>
              </a:ext>
            </a:extLst>
          </p:cNvPr>
          <p:cNvSpPr txBox="1"/>
          <p:nvPr/>
        </p:nvSpPr>
        <p:spPr>
          <a:xfrm>
            <a:off x="2831976" y="51263"/>
            <a:ext cx="69068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accent1">
                    <a:lumMod val="50000"/>
                  </a:schemeClr>
                </a:solidFill>
              </a:rPr>
              <a:t>Experimental Approach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852D01-53DD-4151-BE8C-C4DFC4B5B1C7}"/>
                  </a:ext>
                </a:extLst>
              </p:cNvPr>
              <p:cNvSpPr txBox="1"/>
              <p:nvPr/>
            </p:nvSpPr>
            <p:spPr>
              <a:xfrm>
                <a:off x="524972" y="1042282"/>
                <a:ext cx="10166989" cy="5300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Laser beam excites highly forbidden 6S	   7S transition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Decay sequence is 7S	           6P                6S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Measure transition rate on 6P   	  6S decay</a:t>
                </a:r>
              </a:p>
              <a:p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Measure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𝑷𝑽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𝑺𝑻</m:t>
                            </m:r>
                          </m:sub>
                        </m:sSub>
                      </m:den>
                    </m:f>
                  </m:oMath>
                </a14:m>
                <a:endParaRPr lang="en-US" sz="2200" b="1" dirty="0"/>
              </a:p>
              <a:p>
                <a:endParaRPr lang="en-US" sz="2200" dirty="0"/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sz="2200" b="1" dirty="0"/>
                  <a:t>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𝑷𝑽</m:t>
                        </m:r>
                      </m:sub>
                    </m:sSub>
                  </m:oMath>
                </a14:m>
                <a:r>
                  <a:rPr lang="en-US" sz="22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𝑷𝑽</m:t>
                        </m:r>
                      </m:sub>
                    </m:sSub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sub>
                    </m:sSub>
                  </m:oMath>
                </a14:m>
                <a:endParaRPr lang="en-US" sz="2200" dirty="0"/>
              </a:p>
              <a:p>
                <a:endParaRPr lang="en-US" sz="2200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Atomic structure factor from theory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200" b="1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𝑷𝑽</m:t>
                        </m:r>
                      </m:sub>
                    </m:sSub>
                  </m:oMath>
                </a14:m>
                <a:r>
                  <a:rPr lang="en-US" sz="2200" b="1" dirty="0"/>
                  <a:t> </a:t>
                </a:r>
                <a:r>
                  <a:rPr lang="en-US" sz="2200" dirty="0"/>
                  <a:t>has been measured precisely in atomic Cesium (Cs) </a:t>
                </a:r>
              </a:p>
              <a:p>
                <a:r>
                  <a:rPr lang="en-US" sz="2200" dirty="0"/>
                  <a:t>    with fractional uncertainty of 0.35 % </a:t>
                </a:r>
              </a:p>
              <a:p>
                <a:r>
                  <a:rPr lang="en-US" sz="2200" dirty="0"/>
                  <a:t>    </a:t>
                </a:r>
                <a:r>
                  <a:rPr lang="en-US" sz="2200" i="1" dirty="0"/>
                  <a:t>Wood et al., Can. J. Phys. 77, 7 (1999)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852D01-53DD-4151-BE8C-C4DFC4B5B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72" y="1042282"/>
                <a:ext cx="10166989" cy="5300425"/>
              </a:xfrm>
              <a:prstGeom prst="rect">
                <a:avLst/>
              </a:prstGeom>
              <a:blipFill>
                <a:blip r:embed="rId2"/>
                <a:stretch>
                  <a:fillRect l="-659" t="-806" b="-1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54B7F4-FD8A-41A0-A495-07151DE35AEF}"/>
              </a:ext>
            </a:extLst>
          </p:cNvPr>
          <p:cNvCxnSpPr/>
          <p:nvPr/>
        </p:nvCxnSpPr>
        <p:spPr>
          <a:xfrm>
            <a:off x="5361555" y="1295015"/>
            <a:ext cx="466078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64FBFD3-E826-48CB-BBAE-18048F7A2007}"/>
              </a:ext>
            </a:extLst>
          </p:cNvPr>
          <p:cNvCxnSpPr/>
          <p:nvPr/>
        </p:nvCxnSpPr>
        <p:spPr>
          <a:xfrm>
            <a:off x="3453146" y="1919149"/>
            <a:ext cx="466078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425AF8-5499-44FB-8F5E-25BF11DEDB19}"/>
              </a:ext>
            </a:extLst>
          </p:cNvPr>
          <p:cNvCxnSpPr/>
          <p:nvPr/>
        </p:nvCxnSpPr>
        <p:spPr>
          <a:xfrm>
            <a:off x="4375858" y="2593667"/>
            <a:ext cx="466078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87A226-3EE8-4B7E-9091-A637F9A780D1}"/>
              </a:ext>
            </a:extLst>
          </p:cNvPr>
          <p:cNvCxnSpPr/>
          <p:nvPr/>
        </p:nvCxnSpPr>
        <p:spPr>
          <a:xfrm>
            <a:off x="4608897" y="1947355"/>
            <a:ext cx="466078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103373-B1AB-4ACE-82FF-D6EB592F522D}"/>
              </a:ext>
            </a:extLst>
          </p:cNvPr>
          <p:cNvGrpSpPr/>
          <p:nvPr/>
        </p:nvGrpSpPr>
        <p:grpSpPr>
          <a:xfrm>
            <a:off x="6988167" y="780672"/>
            <a:ext cx="4809109" cy="3866439"/>
            <a:chOff x="1650190" y="2057821"/>
            <a:chExt cx="5616363" cy="4330170"/>
          </a:xfrm>
        </p:grpSpPr>
        <p:sp>
          <p:nvSpPr>
            <p:cNvPr id="12" name="20 CuadroTexto">
              <a:extLst>
                <a:ext uri="{FF2B5EF4-FFF2-40B4-BE49-F238E27FC236}">
                  <a16:creationId xmlns:a16="http://schemas.microsoft.com/office/drawing/2014/main" id="{D4F89DD6-E0B3-4468-A917-88552EB013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4157" y="2723425"/>
              <a:ext cx="156485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altLang="en-US" sz="2000" dirty="0"/>
                <a:t>Not detected</a:t>
              </a:r>
              <a:endParaRPr lang="es-ES" altLang="en-US" sz="2000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A991650-E341-4947-9CC0-4C98EA451EE0}"/>
                </a:ext>
              </a:extLst>
            </p:cNvPr>
            <p:cNvGrpSpPr/>
            <p:nvPr/>
          </p:nvGrpSpPr>
          <p:grpSpPr>
            <a:xfrm>
              <a:off x="1650190" y="2057821"/>
              <a:ext cx="5616363" cy="4330170"/>
              <a:chOff x="1700990" y="2057821"/>
              <a:chExt cx="5616363" cy="433017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1B83759-4046-4438-9FC6-DA1A6D1F9893}"/>
                  </a:ext>
                </a:extLst>
              </p:cNvPr>
              <p:cNvGrpSpPr/>
              <p:nvPr/>
            </p:nvGrpSpPr>
            <p:grpSpPr>
              <a:xfrm>
                <a:off x="1700990" y="2057821"/>
                <a:ext cx="5616363" cy="4330170"/>
                <a:chOff x="305258" y="3213315"/>
                <a:chExt cx="4470821" cy="3462927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B2D16092-CCC4-4B7F-8D6A-9FAC48FC6354}"/>
                    </a:ext>
                  </a:extLst>
                </p:cNvPr>
                <p:cNvGrpSpPr/>
                <p:nvPr/>
              </p:nvGrpSpPr>
              <p:grpSpPr>
                <a:xfrm>
                  <a:off x="305258" y="3213315"/>
                  <a:ext cx="4470821" cy="3462927"/>
                  <a:chOff x="5224922" y="543451"/>
                  <a:chExt cx="4470821" cy="3462927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CCC1D635-A054-4F0A-990A-D1374C79E555}"/>
                      </a:ext>
                    </a:extLst>
                  </p:cNvPr>
                  <p:cNvGrpSpPr/>
                  <p:nvPr/>
                </p:nvGrpSpPr>
                <p:grpSpPr>
                  <a:xfrm>
                    <a:off x="5746239" y="543451"/>
                    <a:ext cx="3536760" cy="3462927"/>
                    <a:chOff x="844039" y="2731410"/>
                    <a:chExt cx="3536760" cy="3462927"/>
                  </a:xfrm>
                </p:grpSpPr>
                <p:cxnSp>
                  <p:nvCxnSpPr>
                    <p:cNvPr id="27" name="11 Conector recto">
                      <a:extLst>
                        <a:ext uri="{FF2B5EF4-FFF2-40B4-BE49-F238E27FC236}">
                          <a16:creationId xmlns:a16="http://schemas.microsoft.com/office/drawing/2014/main" id="{6D23CCAB-9B58-48A2-BA44-548E04E8537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71588" y="3068638"/>
                      <a:ext cx="1387107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14 Conector recto">
                      <a:extLst>
                        <a:ext uri="{FF2B5EF4-FFF2-40B4-BE49-F238E27FC236}">
                          <a16:creationId xmlns:a16="http://schemas.microsoft.com/office/drawing/2014/main" id="{4EF1982C-8A14-4261-BC9B-9410C0D207F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71588" y="5805489"/>
                      <a:ext cx="1387107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0" name="20 CuadroTexto">
                      <a:extLst>
                        <a:ext uri="{FF2B5EF4-FFF2-40B4-BE49-F238E27FC236}">
                          <a16:creationId xmlns:a16="http://schemas.microsoft.com/office/drawing/2014/main" id="{4BB45614-80EB-4BBA-9DB8-6A27D8965BD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48788" y="5780853"/>
                      <a:ext cx="451841" cy="4134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eaLnBrk="1" hangingPunct="1"/>
                      <a:r>
                        <a:rPr lang="en-US" altLang="en-US" sz="2400" b="1" dirty="0"/>
                        <a:t>6S</a:t>
                      </a:r>
                      <a:endParaRPr lang="es-ES" altLang="en-US" sz="2400" b="1" dirty="0"/>
                    </a:p>
                  </p:txBody>
                </p:sp>
                <p:sp>
                  <p:nvSpPr>
                    <p:cNvPr id="31" name="21 CuadroTexto">
                      <a:extLst>
                        <a:ext uri="{FF2B5EF4-FFF2-40B4-BE49-F238E27FC236}">
                          <a16:creationId xmlns:a16="http://schemas.microsoft.com/office/drawing/2014/main" id="{49B0DE1E-1D3B-4532-9B48-B984A1A93FF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44039" y="2731410"/>
                      <a:ext cx="495059" cy="46861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eaLnBrk="1" hangingPunct="1"/>
                      <a:r>
                        <a:rPr lang="en-US" altLang="en-US" sz="2800" dirty="0"/>
                        <a:t>7S</a:t>
                      </a:r>
                      <a:endParaRPr lang="es-ES" altLang="en-US" sz="2800" dirty="0"/>
                    </a:p>
                  </p:txBody>
                </p:sp>
                <p:cxnSp>
                  <p:nvCxnSpPr>
                    <p:cNvPr id="32" name="24 Conector recto de flecha">
                      <a:extLst>
                        <a:ext uri="{FF2B5EF4-FFF2-40B4-BE49-F238E27FC236}">
                          <a16:creationId xmlns:a16="http://schemas.microsoft.com/office/drawing/2014/main" id="{1CA3F7D4-52C4-41AB-8970-1EAB4A666717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1356397" y="3068638"/>
                      <a:ext cx="0" cy="2736850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2">
                          <a:lumMod val="50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18 Conector recto">
                      <a:extLst>
                        <a:ext uri="{FF2B5EF4-FFF2-40B4-BE49-F238E27FC236}">
                          <a16:creationId xmlns:a16="http://schemas.microsoft.com/office/drawing/2014/main" id="{ECD62B51-8935-45C5-B0EC-8C46E6E5DE2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88637" y="4072789"/>
                      <a:ext cx="792162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5" name="TextBox 80">
                    <a:extLst>
                      <a:ext uri="{FF2B5EF4-FFF2-40B4-BE49-F238E27FC236}">
                        <a16:creationId xmlns:a16="http://schemas.microsoft.com/office/drawing/2014/main" id="{94751DCB-42AF-4C3F-ACEE-EAFC602026CF}"/>
                      </a:ext>
                    </a:extLst>
                  </p:cNvPr>
                  <p:cNvSpPr txBox="1"/>
                  <p:nvPr/>
                </p:nvSpPr>
                <p:spPr>
                  <a:xfrm>
                    <a:off x="5224922" y="1344582"/>
                    <a:ext cx="1290881" cy="5788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dirty="0">
                      <a:solidFill>
                        <a:schemeClr val="accent2">
                          <a:lumMod val="50000"/>
                        </a:schemeClr>
                      </a:solidFill>
                      <a:latin typeface="Book Antiqua" charset="0"/>
                      <a:ea typeface="Book Antiqua" charset="0"/>
                      <a:cs typeface="Book Antiqua" charset="0"/>
                    </a:endParaRPr>
                  </a:p>
                  <a:p>
                    <a:pPr algn="ctr"/>
                    <a:r>
                      <a:rPr lang="en-US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Book Antiqua" charset="0"/>
                        <a:ea typeface="Book Antiqua" charset="0"/>
                        <a:cs typeface="Book Antiqua" charset="0"/>
                      </a:rPr>
                      <a:t>Excite</a:t>
                    </a:r>
                  </a:p>
                </p:txBody>
              </p:sp>
              <p:sp>
                <p:nvSpPr>
                  <p:cNvPr id="26" name="20 CuadroTexto">
                    <a:extLst>
                      <a:ext uri="{FF2B5EF4-FFF2-40B4-BE49-F238E27FC236}">
                        <a16:creationId xmlns:a16="http://schemas.microsoft.com/office/drawing/2014/main" id="{A46CF3EF-5E18-4667-A412-4B27754EA1B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31979" y="1677499"/>
                    <a:ext cx="463764" cy="41348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eaLnBrk="1" hangingPunct="1"/>
                    <a:r>
                      <a:rPr lang="en-US" altLang="en-US" sz="2400" dirty="0"/>
                      <a:t>6P</a:t>
                    </a:r>
                    <a:endParaRPr lang="es-ES" altLang="en-US" sz="2400" dirty="0"/>
                  </a:p>
                </p:txBody>
              </p:sp>
            </p:grpSp>
            <p:cxnSp>
              <p:nvCxnSpPr>
                <p:cNvPr id="22" name="24 Conector recto de flecha">
                  <a:extLst>
                    <a:ext uri="{FF2B5EF4-FFF2-40B4-BE49-F238E27FC236}">
                      <a16:creationId xmlns:a16="http://schemas.microsoft.com/office/drawing/2014/main" id="{EFF8FE37-73F5-4CBD-B260-2E78E8A617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36197" y="4593325"/>
                  <a:ext cx="1217497" cy="1669433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20 CuadroTexto">
                  <a:extLst>
                    <a:ext uri="{FF2B5EF4-FFF2-40B4-BE49-F238E27FC236}">
                      <a16:creationId xmlns:a16="http://schemas.microsoft.com/office/drawing/2014/main" id="{71EC3E2A-290F-4A70-937B-ABC3131654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319183" y="5203789"/>
                  <a:ext cx="1120127" cy="3583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/>
                  <a:r>
                    <a:rPr lang="en-US" altLang="en-US" sz="2000" dirty="0"/>
                    <a:t>Detection</a:t>
                  </a:r>
                  <a:endParaRPr lang="es-ES" altLang="en-US" sz="2000" dirty="0"/>
                </a:p>
              </p:txBody>
            </p:sp>
          </p:grpSp>
          <p:cxnSp>
            <p:nvCxnSpPr>
              <p:cNvPr id="20" name="24 Conector recto de flecha">
                <a:extLst>
                  <a:ext uri="{FF2B5EF4-FFF2-40B4-BE49-F238E27FC236}">
                    <a16:creationId xmlns:a16="http://schemas.microsoft.com/office/drawing/2014/main" id="{EA75409E-F8C9-4004-81F6-D24BCE1AFF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3816" y="2479503"/>
                <a:ext cx="1592286" cy="1254891"/>
              </a:xfrm>
              <a:prstGeom prst="straightConnector1">
                <a:avLst/>
              </a:prstGeom>
              <a:ln w="12700">
                <a:solidFill>
                  <a:srgbClr val="00206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765DFE6C-FF92-4E83-8CAB-E4EC7D65C14B}"/>
              </a:ext>
            </a:extLst>
          </p:cNvPr>
          <p:cNvSpPr txBox="1"/>
          <p:nvPr/>
        </p:nvSpPr>
        <p:spPr>
          <a:xfrm>
            <a:off x="8279887" y="4401608"/>
            <a:ext cx="222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Cesium (Z = 55)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358545C-973C-46BE-BB28-7F03AC68E11C}"/>
              </a:ext>
            </a:extLst>
          </p:cNvPr>
          <p:cNvCxnSpPr>
            <a:cxnSpLocks/>
          </p:cNvCxnSpPr>
          <p:nvPr/>
        </p:nvCxnSpPr>
        <p:spPr>
          <a:xfrm flipV="1">
            <a:off x="3354472" y="4309786"/>
            <a:ext cx="1065320" cy="337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47A3CC5-252D-4FB7-9F01-DEC87ACE2A18}"/>
              </a:ext>
            </a:extLst>
          </p:cNvPr>
          <p:cNvCxnSpPr>
            <a:cxnSpLocks/>
          </p:cNvCxnSpPr>
          <p:nvPr/>
        </p:nvCxnSpPr>
        <p:spPr>
          <a:xfrm flipH="1" flipV="1">
            <a:off x="5002385" y="4343127"/>
            <a:ext cx="831727" cy="18492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04BF21BD-FD90-433E-868C-FD493316FA2F}"/>
              </a:ext>
            </a:extLst>
          </p:cNvPr>
          <p:cNvSpPr/>
          <p:nvPr/>
        </p:nvSpPr>
        <p:spPr>
          <a:xfrm>
            <a:off x="5350456" y="4586274"/>
            <a:ext cx="1394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Weak charge</a:t>
            </a:r>
          </a:p>
        </p:txBody>
      </p:sp>
    </p:spTree>
    <p:extLst>
      <p:ext uri="{BB962C8B-B14F-4D97-AF65-F5344CB8AC3E}">
        <p14:creationId xmlns:p14="http://schemas.microsoft.com/office/powerpoint/2010/main" val="197418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A03EAB-C28A-4717-8F6E-E8824F2F7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F73F0E-AB29-4E03-8F22-9588B3F10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93D8F-9121-48D6-963D-0B3C465C1743}"/>
              </a:ext>
            </a:extLst>
          </p:cNvPr>
          <p:cNvSpPr txBox="1"/>
          <p:nvPr/>
        </p:nvSpPr>
        <p:spPr>
          <a:xfrm>
            <a:off x="1411549" y="136525"/>
            <a:ext cx="84959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accent1">
                    <a:lumMod val="50000"/>
                  </a:schemeClr>
                </a:solidFill>
              </a:rPr>
              <a:t>Francium Trapping Facility (FTF) @ TRIUMF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1DAA58-6369-4BB0-BD1F-3ADA70EE7212}"/>
                  </a:ext>
                </a:extLst>
              </p:cNvPr>
              <p:cNvSpPr txBox="1"/>
              <p:nvPr/>
            </p:nvSpPr>
            <p:spPr>
              <a:xfrm>
                <a:off x="175447" y="3762957"/>
                <a:ext cx="9779494" cy="2341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scales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>
                    <a:solidFill>
                      <a:schemeClr val="tx1"/>
                    </a:solidFill>
                  </a:rPr>
                  <a:t> Suspend million of Fr atoms at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temperature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>
                    <a:solidFill>
                      <a:schemeClr val="tx1"/>
                    </a:solidFill>
                  </a:rPr>
                  <a:t> Trap atoms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C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C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( F = 5 )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C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( F’ = 6 ) </a:t>
                </a:r>
                <a:r>
                  <a:rPr lang="en-US" sz="2400" dirty="0">
                    <a:solidFill>
                      <a:schemeClr val="tx1"/>
                    </a:solidFill>
                  </a:rPr>
                  <a:t>transition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>
                    <a:solidFill>
                      <a:schemeClr val="tx1"/>
                    </a:solidFill>
                  </a:rPr>
                  <a:t> Precise control of electric and magnetic fields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 Tune with Rb 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>
                    <a:solidFill>
                      <a:schemeClr val="tx1"/>
                    </a:solidFill>
                  </a:rPr>
                  <a:t> Beamtime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5-6 days/year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1DAA58-6369-4BB0-BD1F-3ADA70EE7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47" y="3762957"/>
                <a:ext cx="9779494" cy="2341475"/>
              </a:xfrm>
              <a:prstGeom prst="rect">
                <a:avLst/>
              </a:prstGeom>
              <a:blipFill>
                <a:blip r:embed="rId2"/>
                <a:stretch>
                  <a:fillRect l="-873" t="-2083" b="-4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9611649-8FCB-49CE-A40A-181F6B301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283" y="1770017"/>
            <a:ext cx="781050" cy="342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358C57-078D-4EA8-AAAA-17D5C8EF6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008" y="1655717"/>
            <a:ext cx="1438275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7F78CF-2796-4D92-98A4-DACBCA9F98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3" y="1635556"/>
            <a:ext cx="1715297" cy="6447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62FF85-779B-4B77-B42C-E98C019B1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1593" y="1654705"/>
            <a:ext cx="581025" cy="5524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158681-BC1E-4340-A9D5-5974251188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5194" y="1082718"/>
            <a:ext cx="2990850" cy="21240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41F8B2-715A-4748-AFA8-0320A4C437C5}"/>
              </a:ext>
            </a:extLst>
          </p:cNvPr>
          <p:cNvSpPr txBox="1"/>
          <p:nvPr/>
        </p:nvSpPr>
        <p:spPr>
          <a:xfrm flipH="1">
            <a:off x="3979600" y="2838544"/>
            <a:ext cx="1508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099"/>
                </a:solidFill>
              </a:rPr>
              <a:t>Neutral Fr atoms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234C9E-B28E-4D8A-9A09-3B62956344AA}"/>
              </a:ext>
            </a:extLst>
          </p:cNvPr>
          <p:cNvSpPr txBox="1"/>
          <p:nvPr/>
        </p:nvSpPr>
        <p:spPr>
          <a:xfrm>
            <a:off x="5962835" y="3095043"/>
            <a:ext cx="2195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099"/>
                </a:solidFill>
              </a:rPr>
              <a:t>Capture Trap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E9D82B-0A5A-4435-9C67-00AF65D165FF}"/>
              </a:ext>
            </a:extLst>
          </p:cNvPr>
          <p:cNvSpPr txBox="1"/>
          <p:nvPr/>
        </p:nvSpPr>
        <p:spPr>
          <a:xfrm>
            <a:off x="9376869" y="4117701"/>
            <a:ext cx="2157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099"/>
                </a:solidFill>
              </a:rPr>
              <a:t>Science Chamber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CCC770-43C1-47CD-A26B-1FB1322E58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6044" y="718279"/>
            <a:ext cx="4048125" cy="3429000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A45DF1D7-F77D-4E0C-986E-F3A185C8D10A}"/>
              </a:ext>
            </a:extLst>
          </p:cNvPr>
          <p:cNvSpPr/>
          <p:nvPr/>
        </p:nvSpPr>
        <p:spPr>
          <a:xfrm rot="2557880">
            <a:off x="8635646" y="1010792"/>
            <a:ext cx="315415" cy="2196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1321145-D363-4A73-B9CC-1431E69F5F5F}"/>
              </a:ext>
            </a:extLst>
          </p:cNvPr>
          <p:cNvSpPr/>
          <p:nvPr/>
        </p:nvSpPr>
        <p:spPr>
          <a:xfrm rot="13198991">
            <a:off x="11405622" y="3838619"/>
            <a:ext cx="315415" cy="2196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1E5219A-A793-4557-B403-344B552F2291}"/>
              </a:ext>
            </a:extLst>
          </p:cNvPr>
          <p:cNvSpPr/>
          <p:nvPr/>
        </p:nvSpPr>
        <p:spPr>
          <a:xfrm rot="18902212">
            <a:off x="8634431" y="3871250"/>
            <a:ext cx="315415" cy="2196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F8214990-F362-4582-8721-0D1EA9497377}"/>
              </a:ext>
            </a:extLst>
          </p:cNvPr>
          <p:cNvSpPr/>
          <p:nvPr/>
        </p:nvSpPr>
        <p:spPr>
          <a:xfrm rot="7821279">
            <a:off x="11411221" y="1007112"/>
            <a:ext cx="315415" cy="2196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1DDDD0-A677-4388-8818-48D14FCAC740}"/>
              </a:ext>
            </a:extLst>
          </p:cNvPr>
          <p:cNvSpPr/>
          <p:nvPr/>
        </p:nvSpPr>
        <p:spPr>
          <a:xfrm>
            <a:off x="9362187" y="4550079"/>
            <a:ext cx="22093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</a:t>
            </a:r>
            <a:r>
              <a:rPr lang="en-US" dirty="0"/>
              <a:t>agneto </a:t>
            </a:r>
            <a:r>
              <a:rPr lang="en-US" dirty="0">
                <a:solidFill>
                  <a:srgbClr val="0070C0"/>
                </a:solidFill>
              </a:rPr>
              <a:t>o</a:t>
            </a:r>
            <a:r>
              <a:rPr lang="en-US" dirty="0"/>
              <a:t>ptical </a:t>
            </a:r>
            <a:r>
              <a:rPr lang="en-US" dirty="0">
                <a:solidFill>
                  <a:srgbClr val="0070C0"/>
                </a:solidFill>
              </a:rPr>
              <a:t>t</a:t>
            </a:r>
            <a:r>
              <a:rPr lang="en-US" dirty="0"/>
              <a:t>rap </a:t>
            </a:r>
          </a:p>
          <a:p>
            <a:r>
              <a:rPr lang="en-US" dirty="0">
                <a:solidFill>
                  <a:srgbClr val="0070C0"/>
                </a:solidFill>
              </a:rPr>
              <a:t>T</a:t>
            </a:r>
            <a:r>
              <a:rPr lang="en-US" dirty="0"/>
              <a:t>rapping F = -</a:t>
            </a:r>
            <a:r>
              <a:rPr lang="en-US" dirty="0" err="1"/>
              <a:t>kx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70C0"/>
                </a:solidFill>
              </a:rPr>
              <a:t>C</a:t>
            </a:r>
            <a:r>
              <a:rPr lang="en-US" dirty="0"/>
              <a:t>ooling   F = -av</a:t>
            </a:r>
          </a:p>
        </p:txBody>
      </p:sp>
    </p:spTree>
    <p:extLst>
      <p:ext uri="{BB962C8B-B14F-4D97-AF65-F5344CB8AC3E}">
        <p14:creationId xmlns:p14="http://schemas.microsoft.com/office/powerpoint/2010/main" val="77955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AF6215-057A-40A1-A523-CED879F8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3778E8-E240-4362-9368-037FDD82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10D30-EA85-4630-97E3-75447BC3F4B6}"/>
              </a:ext>
            </a:extLst>
          </p:cNvPr>
          <p:cNvSpPr txBox="1"/>
          <p:nvPr/>
        </p:nvSpPr>
        <p:spPr>
          <a:xfrm>
            <a:off x="470517" y="223131"/>
            <a:ext cx="8682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Measurements done so far by Fr group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04E247-7C39-443D-B152-EA8F32D1B693}"/>
                  </a:ext>
                </a:extLst>
              </p:cNvPr>
              <p:cNvSpPr txBox="1"/>
              <p:nvPr/>
            </p:nvSpPr>
            <p:spPr>
              <a:xfrm>
                <a:off x="470517" y="942496"/>
                <a:ext cx="8038472" cy="4536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000" dirty="0"/>
                  <a:t>Measurement of the 7S - 7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f>
                          <m:fPr>
                            <m:type m:val="skw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000" dirty="0"/>
                  <a:t> (D1) isotope shift in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206−213, 221</m:t>
                        </m:r>
                      </m:sup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𝐹𝑟</m:t>
                        </m:r>
                      </m:e>
                    </m:sPre>
                  </m:oMath>
                </a14:m>
                <a:endParaRPr lang="en-US" sz="2000" dirty="0"/>
              </a:p>
              <a:p>
                <a:r>
                  <a:rPr lang="en-US" sz="2000" dirty="0"/>
                  <a:t>     </a:t>
                </a:r>
                <a:r>
                  <a:rPr lang="en-US" sz="1900" i="1" dirty="0"/>
                  <a:t>R. </a:t>
                </a:r>
                <a:r>
                  <a:rPr lang="en-US" sz="1900" i="1" dirty="0" err="1"/>
                  <a:t>Collister</a:t>
                </a:r>
                <a:r>
                  <a:rPr lang="en-US" sz="1900" i="1" dirty="0"/>
                  <a:t> et al. Phys. Rev. A 90 052502 (2014)</a:t>
                </a:r>
              </a:p>
              <a:p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000" dirty="0"/>
                  <a:t>Measurement of the 7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f>
                          <m:fPr>
                            <m:type m:val="skw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000" dirty="0"/>
                  <a:t> hyperfine splitting in a chain of Fr isotopes </a:t>
                </a:r>
                <a:r>
                  <a:rPr lang="nb-NO" sz="1900" i="1" dirty="0"/>
                  <a:t>Zhang et. al. Phys. Rev. Lett. 115 042501 (2015)</a:t>
                </a:r>
              </a:p>
              <a:p>
                <a:endParaRPr lang="en-US" sz="2000" i="1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000" dirty="0"/>
                  <a:t>Measurement of the 7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f>
                          <m:fPr>
                            <m:type m:val="skw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000" dirty="0"/>
                  <a:t> photo – ionization cross section </a:t>
                </a:r>
              </a:p>
              <a:p>
                <a:r>
                  <a:rPr lang="en-US" sz="2000" dirty="0"/>
                  <a:t>     </a:t>
                </a:r>
                <a:r>
                  <a:rPr lang="en-US" sz="1900" i="1" dirty="0"/>
                  <a:t>R. </a:t>
                </a:r>
                <a:r>
                  <a:rPr lang="en-US" sz="1900" i="1" dirty="0" err="1"/>
                  <a:t>Collister</a:t>
                </a:r>
                <a:r>
                  <a:rPr lang="en-US" sz="1900" i="1" dirty="0"/>
                  <a:t> et al. Can J. Phys (2017)</a:t>
                </a:r>
              </a:p>
              <a:p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000" dirty="0"/>
                  <a:t>Two photon 7S – 8S spectroscopy: Isotope shift measurements and comparison to ab initio theory </a:t>
                </a:r>
              </a:p>
              <a:p>
                <a:r>
                  <a:rPr lang="en-US" sz="1900" i="1" dirty="0"/>
                  <a:t>     M.R. </a:t>
                </a:r>
                <a:r>
                  <a:rPr lang="en-US" sz="1900" i="1" dirty="0" err="1"/>
                  <a:t>Kalita</a:t>
                </a:r>
                <a:r>
                  <a:rPr lang="en-US" sz="1900" i="1" dirty="0"/>
                  <a:t> et al. Phys. Rev. A 97, 042507 (2018)</a:t>
                </a:r>
              </a:p>
              <a:p>
                <a:r>
                  <a:rPr lang="en-US" sz="2000" dirty="0"/>
                  <a:t>    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000" dirty="0"/>
                  <a:t>DC stark shift signal in Fr (2018)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04E247-7C39-443D-B152-EA8F32D1B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17" y="942496"/>
                <a:ext cx="8038472" cy="4536435"/>
              </a:xfrm>
              <a:prstGeom prst="rect">
                <a:avLst/>
              </a:prstGeom>
              <a:blipFill>
                <a:blip r:embed="rId2"/>
                <a:stretch>
                  <a:fillRect l="-682" t="-4570" b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357E9A3-1161-4BB4-BC76-DC8AA9EFA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2" y="321117"/>
            <a:ext cx="3200400" cy="51720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60DEAE-E6FD-47D3-82AD-32DB8335FB1E}"/>
              </a:ext>
            </a:extLst>
          </p:cNvPr>
          <p:cNvSpPr txBox="1"/>
          <p:nvPr/>
        </p:nvSpPr>
        <p:spPr>
          <a:xfrm>
            <a:off x="8341264" y="5591178"/>
            <a:ext cx="3965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Capture trap and Science Chamber in Fr lab</a:t>
            </a:r>
          </a:p>
        </p:txBody>
      </p:sp>
    </p:spTree>
    <p:extLst>
      <p:ext uri="{BB962C8B-B14F-4D97-AF65-F5344CB8AC3E}">
        <p14:creationId xmlns:p14="http://schemas.microsoft.com/office/powerpoint/2010/main" val="328290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11726D-DDA6-4ECA-B491-7B920565D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7C8760-6457-440B-B234-5A06CF9D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437D95-C0C4-4B61-9C19-29C6EE476C42}"/>
                  </a:ext>
                </a:extLst>
              </p:cNvPr>
              <p:cNvSpPr txBox="1"/>
              <p:nvPr/>
            </p:nvSpPr>
            <p:spPr>
              <a:xfrm>
                <a:off x="725556" y="-11982"/>
                <a:ext cx="9362661" cy="765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3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US" sz="3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</m:oMath>
                </a14:m>
                <a:r>
                  <a:rPr lang="en-US" sz="3000" b="1" dirty="0">
                    <a:solidFill>
                      <a:schemeClr val="accent1">
                        <a:lumMod val="50000"/>
                      </a:schemeClr>
                    </a:solidFill>
                  </a:rPr>
                  <a:t> measurement</a:t>
                </a:r>
                <a:endParaRPr lang="en-US" sz="3000" b="1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437D95-C0C4-4B61-9C19-29C6EE476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56" y="-11982"/>
                <a:ext cx="9362661" cy="765146"/>
              </a:xfrm>
              <a:prstGeom prst="rect">
                <a:avLst/>
              </a:prstGeom>
              <a:blipFill>
                <a:blip r:embed="rId2"/>
                <a:stretch>
                  <a:fillRect t="-2381" b="-3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0C97A9A-DA1D-4B21-9AC4-CE31144FCE28}"/>
              </a:ext>
            </a:extLst>
          </p:cNvPr>
          <p:cNvSpPr txBox="1"/>
          <p:nvPr/>
        </p:nvSpPr>
        <p:spPr>
          <a:xfrm>
            <a:off x="855368" y="1290241"/>
            <a:ext cx="10499035" cy="4899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2C09407-9D9C-4CEA-AF73-4E6E60AA5BFC}"/>
                  </a:ext>
                </a:extLst>
              </p:cNvPr>
              <p:cNvSpPr txBox="1"/>
              <p:nvPr/>
            </p:nvSpPr>
            <p:spPr>
              <a:xfrm>
                <a:off x="111420" y="742393"/>
                <a:ext cx="11090722" cy="5211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sz="2100" dirty="0"/>
                  <a:t> The Stark induced E1 transition amplitude b/w </a:t>
                </a:r>
                <a:r>
                  <a:rPr lang="en-US" sz="2100" dirty="0">
                    <a:solidFill>
                      <a:srgbClr val="FF0000"/>
                    </a:solidFill>
                  </a:rPr>
                  <a:t>|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1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sz="21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dirty="0" smtClean="0">
                        <a:solidFill>
                          <a:srgbClr val="FF0000"/>
                        </a:solidFill>
                      </a:rPr>
                      <m:t>|</m:t>
                    </m:r>
                    <m:sSub>
                      <m:sSubPr>
                        <m:ctrlPr>
                          <a:rPr lang="en-US" sz="21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′,</m:t>
                    </m:r>
                    <m:sSub>
                      <m:sSubPr>
                        <m:ctrlP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sz="2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sz="21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100" dirty="0">
                    <a:solidFill>
                      <a:srgbClr val="FF0000"/>
                    </a:solidFill>
                  </a:rPr>
                  <a:t>  </a:t>
                </a:r>
                <a:r>
                  <a:rPr lang="en-US" sz="2100" dirty="0"/>
                  <a:t>is</a:t>
                </a:r>
              </a:p>
              <a:p>
                <a:endParaRPr lang="en-US" sz="2100" dirty="0"/>
              </a:p>
              <a:p>
                <a:pPr algn="ctr"/>
                <a:r>
                  <a:rPr lang="en-US" sz="2100" dirty="0"/>
                  <a:t>A(F’,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sz="21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, </m:t>
                    </m:r>
                    <m:r>
                      <m:rPr>
                        <m:sty m:val="p"/>
                      </m:rPr>
                      <a:rPr lang="en-US" sz="21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1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100" dirty="0"/>
                  <a:t>) = </a:t>
                </a:r>
                <a14:m>
                  <m:oMath xmlns:m="http://schemas.openxmlformats.org/officeDocument/2006/math">
                    <m:r>
                      <a:rPr lang="en-US" sz="21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sSup>
                          <m:sSup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sub>
                    </m:sSub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sSub>
                          <m:sSub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</m:sSub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100" dirty="0"/>
                  <a:t> + </a:t>
                </a:r>
                <a:r>
                  <a:rPr lang="en-US" sz="2100" dirty="0" err="1"/>
                  <a:t>i</a:t>
                </a:r>
                <a14:m>
                  <m:oMath xmlns:m="http://schemas.openxmlformats.org/officeDocument/2006/math">
                    <m:r>
                      <a:rPr lang="en-US" sz="21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1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100" dirty="0"/>
                  <a:t>).&lt; F’,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sz="21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m:rPr>
                        <m:sty m:val="p"/>
                      </m:rPr>
                      <a:rPr lang="en-US" sz="21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1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1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sz="21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 </m:t>
                    </m:r>
                  </m:oMath>
                </a14:m>
                <a:r>
                  <a:rPr lang="en-US" sz="2100" dirty="0"/>
                  <a:t>                                         </a:t>
                </a:r>
              </a:p>
              <a:p>
                <a:endParaRPr lang="en-US" sz="2100" dirty="0"/>
              </a:p>
              <a:p>
                <a:r>
                  <a:rPr lang="en-US" sz="2100" dirty="0"/>
                  <a:t>where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100" dirty="0"/>
                  <a:t>    is the Pauli spin operator</a:t>
                </a:r>
              </a:p>
              <a:p>
                <a:r>
                  <a:rPr lang="en-US" sz="2100" dirty="0"/>
                  <a:t>            E       is the static electric field</a:t>
                </a:r>
              </a:p>
              <a:p>
                <a:r>
                  <a:rPr lang="en-US" sz="2100" dirty="0"/>
                  <a:t>          </a:t>
                </a:r>
                <a14:m>
                  <m:oMath xmlns:m="http://schemas.openxmlformats.org/officeDocument/2006/math">
                    <m:r>
                      <a:rPr lang="en-US" sz="21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100" dirty="0"/>
                  <a:t>       is the laser polarization </a:t>
                </a:r>
              </a:p>
              <a:p>
                <a:r>
                  <a:rPr lang="en-US" sz="2100" dirty="0"/>
                  <a:t>       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>
                    <a:ea typeface="Cambria Math" panose="02040503050406030204" pitchFamily="18" charset="0"/>
                  </a:rPr>
                  <a:t>  Scalar transition polarizability, </a:t>
                </a:r>
                <a14:m>
                  <m:oMath xmlns:m="http://schemas.openxmlformats.org/officeDocument/2006/math">
                    <m:r>
                      <a:rPr lang="en-US" sz="21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100" dirty="0">
                    <a:ea typeface="Cambria Math" panose="02040503050406030204" pitchFamily="18" charset="0"/>
                  </a:rPr>
                  <a:t>, follows  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100" dirty="0"/>
                  <a:t> ,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100" dirty="0"/>
                  <a:t> </a:t>
                </a:r>
              </a:p>
              <a:p>
                <a:endParaRPr lang="en-US" sz="21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100" dirty="0">
                    <a:ea typeface="Cambria Math" panose="02040503050406030204" pitchFamily="18" charset="0"/>
                  </a:rPr>
                  <a:t>  Vector transition polarizability, </a:t>
                </a:r>
                <a14:m>
                  <m:oMath xmlns:m="http://schemas.openxmlformats.org/officeDocument/2006/math">
                    <m:r>
                      <a:rPr lang="en-US" sz="21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sz="2100" dirty="0"/>
                  <a:t>, follows  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±1</m:t>
                    </m:r>
                  </m:oMath>
                </a14:m>
                <a:r>
                  <a:rPr lang="en-US" sz="2100" dirty="0"/>
                  <a:t>,</a:t>
                </a:r>
              </a:p>
              <a:p>
                <a:r>
                  <a:rPr lang="en-US" sz="2100" dirty="0"/>
                  <a:t>											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±1</m:t>
                    </m:r>
                  </m:oMath>
                </a14:m>
                <a:r>
                  <a:rPr lang="en-US" sz="2100" dirty="0"/>
                  <a:t>,0</a:t>
                </a:r>
              </a:p>
              <a:p>
                <a:endParaRPr lang="en-US" sz="21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1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  <m:r>
                      <m:rPr>
                        <m:nor/>
                      </m:rPr>
                      <a:rPr lang="en-US" sz="2400"/>
                      <m:t>≈ 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5.05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2C09407-9D9C-4CEA-AF73-4E6E60AA5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20" y="742393"/>
                <a:ext cx="11090722" cy="5211620"/>
              </a:xfrm>
              <a:prstGeom prst="rect">
                <a:avLst/>
              </a:prstGeom>
              <a:blipFill>
                <a:blip r:embed="rId3"/>
                <a:stretch>
                  <a:fillRect l="-714" t="-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87D96E2-C41F-4424-9B3A-0562D0E85F9A}"/>
              </a:ext>
            </a:extLst>
          </p:cNvPr>
          <p:cNvSpPr/>
          <p:nvPr/>
        </p:nvSpPr>
        <p:spPr>
          <a:xfrm>
            <a:off x="7266113" y="1387265"/>
            <a:ext cx="2223627" cy="536713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724AE0-3C8B-4E43-854A-6CA6FF7604FA}"/>
              </a:ext>
            </a:extLst>
          </p:cNvPr>
          <p:cNvCxnSpPr>
            <a:cxnSpLocks/>
          </p:cNvCxnSpPr>
          <p:nvPr/>
        </p:nvCxnSpPr>
        <p:spPr>
          <a:xfrm flipH="1" flipV="1">
            <a:off x="9815493" y="1652669"/>
            <a:ext cx="509225" cy="16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809C7DF-F28E-4650-B9E0-D886723D0CE1}"/>
              </a:ext>
            </a:extLst>
          </p:cNvPr>
          <p:cNvSpPr txBox="1"/>
          <p:nvPr/>
        </p:nvSpPr>
        <p:spPr>
          <a:xfrm>
            <a:off x="9516199" y="1761762"/>
            <a:ext cx="244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’ dependent term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75D761F-521A-4F43-838D-D8F577861345}"/>
              </a:ext>
            </a:extLst>
          </p:cNvPr>
          <p:cNvCxnSpPr/>
          <p:nvPr/>
        </p:nvCxnSpPr>
        <p:spPr>
          <a:xfrm>
            <a:off x="7962529" y="5833313"/>
            <a:ext cx="170451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AB40A90-657F-4541-A6AD-2033036C2F3E}"/>
              </a:ext>
            </a:extLst>
          </p:cNvPr>
          <p:cNvCxnSpPr/>
          <p:nvPr/>
        </p:nvCxnSpPr>
        <p:spPr>
          <a:xfrm>
            <a:off x="7962529" y="5385968"/>
            <a:ext cx="170451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0BF46EC-6462-46D3-8A4A-27581E096A9F}"/>
              </a:ext>
            </a:extLst>
          </p:cNvPr>
          <p:cNvCxnSpPr/>
          <p:nvPr/>
        </p:nvCxnSpPr>
        <p:spPr>
          <a:xfrm>
            <a:off x="7798293" y="3237047"/>
            <a:ext cx="162461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8C6CD91-FA9C-44C4-BF5C-6F1F335E2497}"/>
              </a:ext>
            </a:extLst>
          </p:cNvPr>
          <p:cNvCxnSpPr/>
          <p:nvPr/>
        </p:nvCxnSpPr>
        <p:spPr>
          <a:xfrm>
            <a:off x="7787195" y="2879081"/>
            <a:ext cx="162461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8326602-B4D1-460D-BC16-CAA388EEA252}"/>
              </a:ext>
            </a:extLst>
          </p:cNvPr>
          <p:cNvCxnSpPr>
            <a:cxnSpLocks/>
          </p:cNvCxnSpPr>
          <p:nvPr/>
        </p:nvCxnSpPr>
        <p:spPr>
          <a:xfrm flipH="1" flipV="1">
            <a:off x="8293223" y="3237047"/>
            <a:ext cx="1" cy="2596266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B1DEC0D-A71B-4087-9085-32430E6E016F}"/>
              </a:ext>
            </a:extLst>
          </p:cNvPr>
          <p:cNvCxnSpPr>
            <a:cxnSpLocks/>
          </p:cNvCxnSpPr>
          <p:nvPr/>
        </p:nvCxnSpPr>
        <p:spPr>
          <a:xfrm flipV="1">
            <a:off x="8141600" y="2879081"/>
            <a:ext cx="0" cy="2530325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0B58AEF-1CF7-4805-BC76-5ED7765A2559}"/>
                  </a:ext>
                </a:extLst>
              </p:cNvPr>
              <p:cNvSpPr txBox="1"/>
              <p:nvPr/>
            </p:nvSpPr>
            <p:spPr>
              <a:xfrm>
                <a:off x="7183650" y="5448307"/>
                <a:ext cx="575992" cy="301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0B58AEF-1CF7-4805-BC76-5ED7765A2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650" y="5448307"/>
                <a:ext cx="575992" cy="301878"/>
              </a:xfrm>
              <a:prstGeom prst="rect">
                <a:avLst/>
              </a:prstGeom>
              <a:blipFill>
                <a:blip r:embed="rId4"/>
                <a:stretch>
                  <a:fillRect l="-8421" r="-421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229C8A6-49B9-4E2A-B61A-C5B4FA906231}"/>
                  </a:ext>
                </a:extLst>
              </p:cNvPr>
              <p:cNvSpPr txBox="1"/>
              <p:nvPr/>
            </p:nvSpPr>
            <p:spPr>
              <a:xfrm>
                <a:off x="7070852" y="2836916"/>
                <a:ext cx="575992" cy="301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229C8A6-49B9-4E2A-B61A-C5B4FA906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852" y="2836916"/>
                <a:ext cx="575992" cy="301878"/>
              </a:xfrm>
              <a:prstGeom prst="rect">
                <a:avLst/>
              </a:prstGeom>
              <a:blipFill>
                <a:blip r:embed="rId5"/>
                <a:stretch>
                  <a:fillRect l="-9574" r="-4255"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2184939-235E-4F72-BA04-378AFA4DD289}"/>
                  </a:ext>
                </a:extLst>
              </p:cNvPr>
              <p:cNvSpPr txBox="1"/>
              <p:nvPr/>
            </p:nvSpPr>
            <p:spPr>
              <a:xfrm>
                <a:off x="11354403" y="3553972"/>
                <a:ext cx="587469" cy="301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3/2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2184939-235E-4F72-BA04-378AFA4DD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4403" y="3553972"/>
                <a:ext cx="587469" cy="301878"/>
              </a:xfrm>
              <a:prstGeom prst="rect">
                <a:avLst/>
              </a:prstGeom>
              <a:blipFill>
                <a:blip r:embed="rId6"/>
                <a:stretch>
                  <a:fillRect l="-9375" r="-4167" b="-2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C75BC7AE-EBAE-4D9C-9517-34AEA1FCCCB6}"/>
              </a:ext>
            </a:extLst>
          </p:cNvPr>
          <p:cNvCxnSpPr>
            <a:cxnSpLocks/>
          </p:cNvCxnSpPr>
          <p:nvPr/>
        </p:nvCxnSpPr>
        <p:spPr>
          <a:xfrm flipV="1">
            <a:off x="8624520" y="3229137"/>
            <a:ext cx="11097" cy="2143239"/>
          </a:xfrm>
          <a:prstGeom prst="straightConnector1">
            <a:avLst/>
          </a:prstGeom>
          <a:ln w="15875" cmpd="sng">
            <a:solidFill>
              <a:srgbClr val="00B05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AFA2BD5-9DB6-4D9B-BF31-D4AD36773FB6}"/>
              </a:ext>
            </a:extLst>
          </p:cNvPr>
          <p:cNvCxnSpPr/>
          <p:nvPr/>
        </p:nvCxnSpPr>
        <p:spPr>
          <a:xfrm flipV="1">
            <a:off x="7358848" y="3571727"/>
            <a:ext cx="772357" cy="716872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23649C7-2273-44E8-A275-0D1925847C99}"/>
              </a:ext>
            </a:extLst>
          </p:cNvPr>
          <p:cNvCxnSpPr/>
          <p:nvPr/>
        </p:nvCxnSpPr>
        <p:spPr>
          <a:xfrm flipV="1">
            <a:off x="7393334" y="3725725"/>
            <a:ext cx="871035" cy="562873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7F314A51-71B8-464E-B5CA-B3A0892DE2CD}"/>
              </a:ext>
            </a:extLst>
          </p:cNvPr>
          <p:cNvCxnSpPr/>
          <p:nvPr/>
        </p:nvCxnSpPr>
        <p:spPr>
          <a:xfrm flipH="1" flipV="1">
            <a:off x="8610600" y="3674523"/>
            <a:ext cx="426126" cy="567008"/>
          </a:xfrm>
          <a:prstGeom prst="straightConnector1">
            <a:avLst/>
          </a:prstGeom>
          <a:ln w="9525">
            <a:solidFill>
              <a:srgbClr val="00B050"/>
            </a:solidFill>
            <a:prstDash val="lg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775536-B011-45A5-B96D-D1C46CBC7C83}"/>
                  </a:ext>
                </a:extLst>
              </p:cNvPr>
              <p:cNvSpPr txBox="1"/>
              <p:nvPr/>
            </p:nvSpPr>
            <p:spPr>
              <a:xfrm>
                <a:off x="8619476" y="4190944"/>
                <a:ext cx="13200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transition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⟘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775536-B011-45A5-B96D-D1C46CBC7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476" y="4190944"/>
                <a:ext cx="1320061" cy="646331"/>
              </a:xfrm>
              <a:prstGeom prst="rect">
                <a:avLst/>
              </a:prstGeom>
              <a:blipFill>
                <a:blip r:embed="rId7"/>
                <a:stretch>
                  <a:fillRect l="-1382" t="-4673" r="-922" b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46DF3CA-C02A-465D-B485-CAC66BCAC547}"/>
              </a:ext>
            </a:extLst>
          </p:cNvPr>
          <p:cNvCxnSpPr>
            <a:cxnSpLocks/>
          </p:cNvCxnSpPr>
          <p:nvPr/>
        </p:nvCxnSpPr>
        <p:spPr>
          <a:xfrm>
            <a:off x="9317026" y="2873015"/>
            <a:ext cx="1023801" cy="85271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136A90A-DABC-47DE-AAF4-A1F54E6133FF}"/>
              </a:ext>
            </a:extLst>
          </p:cNvPr>
          <p:cNvCxnSpPr>
            <a:cxnSpLocks/>
          </p:cNvCxnSpPr>
          <p:nvPr/>
        </p:nvCxnSpPr>
        <p:spPr>
          <a:xfrm>
            <a:off x="9776281" y="3725725"/>
            <a:ext cx="156247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2D6C63C-EC9D-4FCF-B170-3181C9CB4F4F}"/>
              </a:ext>
            </a:extLst>
          </p:cNvPr>
          <p:cNvCxnSpPr>
            <a:cxnSpLocks/>
          </p:cNvCxnSpPr>
          <p:nvPr/>
        </p:nvCxnSpPr>
        <p:spPr>
          <a:xfrm>
            <a:off x="9776281" y="4016318"/>
            <a:ext cx="156247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6D3583E-3C77-4D90-B30D-C992AB780B27}"/>
                  </a:ext>
                </a:extLst>
              </p:cNvPr>
              <p:cNvSpPr/>
              <p:nvPr/>
            </p:nvSpPr>
            <p:spPr>
              <a:xfrm>
                <a:off x="11291704" y="3803375"/>
                <a:ext cx="766813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6D3583E-3C77-4D90-B30D-C992AB780B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704" y="3803375"/>
                <a:ext cx="766813" cy="394210"/>
              </a:xfrm>
              <a:prstGeom prst="rect">
                <a:avLst/>
              </a:prstGeom>
              <a:blipFill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04FAB8C-1B96-4916-A9BE-B0CB0FF45AB1}"/>
              </a:ext>
            </a:extLst>
          </p:cNvPr>
          <p:cNvCxnSpPr>
            <a:cxnSpLocks/>
          </p:cNvCxnSpPr>
          <p:nvPr/>
        </p:nvCxnSpPr>
        <p:spPr>
          <a:xfrm>
            <a:off x="9211144" y="2873015"/>
            <a:ext cx="1099373" cy="1134146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1AB5A49-BAB8-48EA-A8D4-A238078D402E}"/>
              </a:ext>
            </a:extLst>
          </p:cNvPr>
          <p:cNvCxnSpPr>
            <a:cxnSpLocks/>
          </p:cNvCxnSpPr>
          <p:nvPr/>
        </p:nvCxnSpPr>
        <p:spPr>
          <a:xfrm flipH="1">
            <a:off x="9204048" y="4014986"/>
            <a:ext cx="1189789" cy="1813275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23EFBB38-BAED-41DD-9693-95874408BFD5}"/>
              </a:ext>
            </a:extLst>
          </p:cNvPr>
          <p:cNvSpPr/>
          <p:nvPr/>
        </p:nvSpPr>
        <p:spPr>
          <a:xfrm>
            <a:off x="9828926" y="4870330"/>
            <a:ext cx="11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Detection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B0B2F9DC-E1F8-4462-8E4D-C3DA342A0758}"/>
                  </a:ext>
                </a:extLst>
              </p:cNvPr>
              <p:cNvSpPr/>
              <p:nvPr/>
            </p:nvSpPr>
            <p:spPr>
              <a:xfrm>
                <a:off x="6639934" y="4254111"/>
                <a:ext cx="148682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transition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||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B0B2F9DC-E1F8-4462-8E4D-C3DA342A07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934" y="4254111"/>
                <a:ext cx="1486826" cy="646331"/>
              </a:xfrm>
              <a:prstGeom prst="rect">
                <a:avLst/>
              </a:prstGeom>
              <a:blipFill>
                <a:blip r:embed="rId9"/>
                <a:stretch>
                  <a:fillRect t="-5660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2BB7A32F-B9C7-4E7F-9CB0-CFD94029CFDB}"/>
              </a:ext>
            </a:extLst>
          </p:cNvPr>
          <p:cNvSpPr txBox="1"/>
          <p:nvPr/>
        </p:nvSpPr>
        <p:spPr>
          <a:xfrm>
            <a:off x="8396709" y="5882314"/>
            <a:ext cx="580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Fr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28A331B-0F95-4BC0-8622-28032E53A4DD}"/>
                  </a:ext>
                </a:extLst>
              </p:cNvPr>
              <p:cNvSpPr/>
              <p:nvPr/>
            </p:nvSpPr>
            <p:spPr>
              <a:xfrm>
                <a:off x="-654631" y="5969580"/>
                <a:ext cx="9091483" cy="387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600" i="1" dirty="0"/>
                            <m:t>M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S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Safronova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,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W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R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Johnson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,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and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A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Derevianko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,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Phys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Rev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A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, 60, 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pp</m:t>
                          </m:r>
                          <m:r>
                            <m:rPr>
                              <m:nor/>
                            </m:rPr>
                            <a:rPr lang="en-US" sz="1600" i="1" dirty="0"/>
                            <m:t>. 4476–4487, 1999.</m:t>
                          </m:r>
                        </m:sub>
                      </m:sSub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28A331B-0F95-4BC0-8622-28032E53A4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4631" y="5969580"/>
                <a:ext cx="9091483" cy="387991"/>
              </a:xfrm>
              <a:prstGeom prst="rect">
                <a:avLst/>
              </a:prstGeom>
              <a:blipFill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D44EFB9-FDA3-460D-9667-3E8385EB1AF7}"/>
              </a:ext>
            </a:extLst>
          </p:cNvPr>
          <p:cNvCxnSpPr>
            <a:cxnSpLocks/>
          </p:cNvCxnSpPr>
          <p:nvPr/>
        </p:nvCxnSpPr>
        <p:spPr>
          <a:xfrm flipV="1">
            <a:off x="8510473" y="2865489"/>
            <a:ext cx="4352" cy="2952274"/>
          </a:xfrm>
          <a:prstGeom prst="straightConnector1">
            <a:avLst/>
          </a:prstGeom>
          <a:ln w="15875" cmpd="sng">
            <a:solidFill>
              <a:srgbClr val="00B05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B017AB6-38BF-459D-A995-087CF914F53A}"/>
              </a:ext>
            </a:extLst>
          </p:cNvPr>
          <p:cNvCxnSpPr>
            <a:cxnSpLocks/>
          </p:cNvCxnSpPr>
          <p:nvPr/>
        </p:nvCxnSpPr>
        <p:spPr>
          <a:xfrm flipH="1" flipV="1">
            <a:off x="8525159" y="4049883"/>
            <a:ext cx="491343" cy="233122"/>
          </a:xfrm>
          <a:prstGeom prst="straightConnector1">
            <a:avLst/>
          </a:prstGeom>
          <a:ln w="9525">
            <a:solidFill>
              <a:srgbClr val="00B050"/>
            </a:solidFill>
            <a:prstDash val="lg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117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31B352-84BF-4705-89AC-46D62776D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1A2109-EE96-46C4-A16F-2475A7319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69081B-ACED-4D10-A2B7-159CD60DEEFC}"/>
                  </a:ext>
                </a:extLst>
              </p:cNvPr>
              <p:cNvSpPr txBox="1"/>
              <p:nvPr/>
            </p:nvSpPr>
            <p:spPr>
              <a:xfrm>
                <a:off x="683581" y="183785"/>
                <a:ext cx="6772275" cy="856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400" b="1" dirty="0">
                    <a:solidFill>
                      <a:schemeClr val="accent1">
                        <a:lumMod val="50000"/>
                      </a:schemeClr>
                    </a:solidFill>
                  </a:rPr>
                  <a:t>Motivation for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US" sz="34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</m:oMath>
                </a14:m>
                <a:r>
                  <a:rPr lang="en-US" sz="3400" b="1" dirty="0">
                    <a:solidFill>
                      <a:schemeClr val="accent1">
                        <a:lumMod val="50000"/>
                      </a:schemeClr>
                    </a:solidFill>
                  </a:rPr>
                  <a:t> measurement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69081B-ACED-4D10-A2B7-159CD60DE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81" y="183785"/>
                <a:ext cx="6772275" cy="856132"/>
              </a:xfrm>
              <a:prstGeom prst="rect">
                <a:avLst/>
              </a:prstGeom>
              <a:blipFill>
                <a:blip r:embed="rId2"/>
                <a:stretch>
                  <a:fillRect l="-2520" t="-2128"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70B878-616A-49F1-9E0E-6E082E46D8A4}"/>
                  </a:ext>
                </a:extLst>
              </p:cNvPr>
              <p:cNvSpPr txBox="1"/>
              <p:nvPr/>
            </p:nvSpPr>
            <p:spPr>
              <a:xfrm>
                <a:off x="683581" y="1145219"/>
                <a:ext cx="10750858" cy="5056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 To extract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r>
                  <a:rPr lang="en-US" sz="2200" dirty="0"/>
                  <a:t>,  ‘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200" dirty="0"/>
                  <a:t>’ needs to be known accurately.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 </a:t>
                </a:r>
                <a:r>
                  <a:rPr lang="en-US" sz="2200" dirty="0">
                    <a:solidFill>
                      <a:srgbClr val="FF0000"/>
                    </a:solidFill>
                  </a:rPr>
                  <a:t>‘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200" dirty="0">
                    <a:solidFill>
                      <a:srgbClr val="FF0000"/>
                    </a:solidFill>
                  </a:rPr>
                  <a:t>’ is  m – dependent term.</a:t>
                </a:r>
              </a:p>
              <a:p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</m:oMath>
                </a14:m>
                <a:r>
                  <a:rPr lang="en-US" sz="22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200" dirty="0"/>
                  <a:t>experimental quantity is a good test for atomic PV theory   calculations.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 Consistency check of PV measurement by comparing </a:t>
                </a:r>
              </a:p>
              <a:p>
                <a:r>
                  <a:rPr lang="en-US" sz="2200" dirty="0"/>
                  <a:t>       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𝑬</m:t>
                            </m:r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𝑷𝑽</m:t>
                            </m:r>
                          </m:sub>
                        </m:sSub>
                      </m:num>
                      <m:den>
                        <m:r>
                          <a:rPr lang="en-US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den>
                    </m:f>
                  </m:oMath>
                </a14:m>
                <a:r>
                  <a:rPr lang="en-US" sz="2200" b="1" dirty="0"/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𝑬</m:t>
                            </m:r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b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𝑷𝑽</m:t>
                            </m:r>
                          </m:sub>
                        </m:sSub>
                      </m:num>
                      <m:den>
                        <m:r>
                          <a:rPr lang="en-US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</m:oMath>
                </a14:m>
                <a:r>
                  <a:rPr lang="en-US" sz="2200" b="1" dirty="0"/>
                  <a:t> 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US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  <m:r>
                      <a:rPr lang="en-US" sz="22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dirty="0"/>
              </a:p>
              <a:p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 Atoms in MOT have uneven distribution among Zeeman sublevels.</a:t>
                </a:r>
              </a:p>
              <a:p>
                <a:endParaRPr lang="en-US" sz="22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200" dirty="0"/>
                  <a:t> Need to control internal degrees of freedom.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dirty="0"/>
              </a:p>
              <a:p>
                <a:r>
                  <a:rPr lang="en-US" dirty="0"/>
                  <a:t>    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70B878-616A-49F1-9E0E-6E082E46D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81" y="1145219"/>
                <a:ext cx="10750858" cy="5056192"/>
              </a:xfrm>
              <a:prstGeom prst="rect">
                <a:avLst/>
              </a:prstGeom>
              <a:blipFill>
                <a:blip r:embed="rId3"/>
                <a:stretch>
                  <a:fillRect l="-624" t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Right 5">
            <a:extLst>
              <a:ext uri="{FF2B5EF4-FFF2-40B4-BE49-F238E27FC236}">
                <a16:creationId xmlns:a16="http://schemas.microsoft.com/office/drawing/2014/main" id="{1AEF3473-361F-4A8F-8668-9522744C4AB8}"/>
              </a:ext>
            </a:extLst>
          </p:cNvPr>
          <p:cNvSpPr/>
          <p:nvPr/>
        </p:nvSpPr>
        <p:spPr>
          <a:xfrm>
            <a:off x="1083375" y="3915054"/>
            <a:ext cx="514606" cy="167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36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BA929D-23E3-4B85-9F97-67C349D9B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6FCA9B-B8CB-42E2-87D9-6EBE899C5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10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D8DB63-750C-4B3F-82F4-5C1DE894AA67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1766656" y="5824920"/>
            <a:ext cx="3686507" cy="1658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26932D5-4399-411F-A703-DF9792AF552F}"/>
              </a:ext>
            </a:extLst>
          </p:cNvPr>
          <p:cNvCxnSpPr>
            <a:cxnSpLocks/>
          </p:cNvCxnSpPr>
          <p:nvPr/>
        </p:nvCxnSpPr>
        <p:spPr>
          <a:xfrm>
            <a:off x="1745941" y="5470124"/>
            <a:ext cx="3416609" cy="28224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16D3A7-ECA3-4727-BA8E-26BC44FA9594}"/>
              </a:ext>
            </a:extLst>
          </p:cNvPr>
          <p:cNvCxnSpPr>
            <a:cxnSpLocks/>
          </p:cNvCxnSpPr>
          <p:nvPr/>
        </p:nvCxnSpPr>
        <p:spPr>
          <a:xfrm>
            <a:off x="1745940" y="2945167"/>
            <a:ext cx="3416610" cy="1710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A15CE7-BA3A-418F-A891-668480504400}"/>
                  </a:ext>
                </a:extLst>
              </p:cNvPr>
              <p:cNvSpPr txBox="1"/>
              <p:nvPr/>
            </p:nvSpPr>
            <p:spPr>
              <a:xfrm>
                <a:off x="520872" y="5447297"/>
                <a:ext cx="1260629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1/2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A15CE7-BA3A-418F-A891-6684805044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72" y="5447297"/>
                <a:ext cx="1260629" cy="394210"/>
              </a:xfrm>
              <a:prstGeom prst="rect">
                <a:avLst/>
              </a:prstGeom>
              <a:blipFill>
                <a:blip r:embed="rId3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70F4DA-4BD2-4085-846F-4BA5C3BB2F1D}"/>
                  </a:ext>
                </a:extLst>
              </p:cNvPr>
              <p:cNvSpPr/>
              <p:nvPr/>
            </p:nvSpPr>
            <p:spPr>
              <a:xfrm>
                <a:off x="765119" y="2919105"/>
                <a:ext cx="772134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70F4DA-4BD2-4085-846F-4BA5C3BB2F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19" y="2919105"/>
                <a:ext cx="772134" cy="394210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308C52B-4D50-4E2D-A5CA-329CE779A955}"/>
              </a:ext>
            </a:extLst>
          </p:cNvPr>
          <p:cNvSpPr txBox="1"/>
          <p:nvPr/>
        </p:nvSpPr>
        <p:spPr>
          <a:xfrm>
            <a:off x="5453163" y="5293491"/>
            <a:ext cx="90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 = 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0DE702-724B-4A00-A142-D13AEF4CB590}"/>
              </a:ext>
            </a:extLst>
          </p:cNvPr>
          <p:cNvSpPr/>
          <p:nvPr/>
        </p:nvSpPr>
        <p:spPr>
          <a:xfrm>
            <a:off x="5453163" y="5640254"/>
            <a:ext cx="628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 = 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62E51C-607B-4920-8F63-472BAC102754}"/>
              </a:ext>
            </a:extLst>
          </p:cNvPr>
          <p:cNvSpPr/>
          <p:nvPr/>
        </p:nvSpPr>
        <p:spPr>
          <a:xfrm>
            <a:off x="5390234" y="2734439"/>
            <a:ext cx="686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F’ = 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F0EBF1-3783-40F4-B197-AAE804624215}"/>
              </a:ext>
            </a:extLst>
          </p:cNvPr>
          <p:cNvSpPr/>
          <p:nvPr/>
        </p:nvSpPr>
        <p:spPr>
          <a:xfrm>
            <a:off x="5365741" y="3219702"/>
            <a:ext cx="679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F’ = 5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BE78652-D0EC-47A4-B982-71ACA670F65B}"/>
              </a:ext>
            </a:extLst>
          </p:cNvPr>
          <p:cNvCxnSpPr/>
          <p:nvPr/>
        </p:nvCxnSpPr>
        <p:spPr>
          <a:xfrm flipV="1">
            <a:off x="3464603" y="3429000"/>
            <a:ext cx="0" cy="2412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A6B34D4-4286-4C5A-8FFD-4EBDFB501371}"/>
              </a:ext>
            </a:extLst>
          </p:cNvPr>
          <p:cNvSpPr txBox="1"/>
          <p:nvPr/>
        </p:nvSpPr>
        <p:spPr>
          <a:xfrm>
            <a:off x="2685484" y="2966743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Clean-up pump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4A9A0D-FE9C-4A85-9041-20DF32E255E9}"/>
              </a:ext>
            </a:extLst>
          </p:cNvPr>
          <p:cNvCxnSpPr>
            <a:cxnSpLocks/>
          </p:cNvCxnSpPr>
          <p:nvPr/>
        </p:nvCxnSpPr>
        <p:spPr>
          <a:xfrm flipV="1">
            <a:off x="1766656" y="3404301"/>
            <a:ext cx="3395894" cy="1852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7E933DD-6F0E-47DA-9D10-765FC0D5059C}"/>
              </a:ext>
            </a:extLst>
          </p:cNvPr>
          <p:cNvCxnSpPr/>
          <p:nvPr/>
        </p:nvCxnSpPr>
        <p:spPr>
          <a:xfrm flipV="1">
            <a:off x="1781501" y="3404301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3301043-BC57-49AA-BFB7-2C5EF01BA8A0}"/>
              </a:ext>
            </a:extLst>
          </p:cNvPr>
          <p:cNvCxnSpPr/>
          <p:nvPr/>
        </p:nvCxnSpPr>
        <p:spPr>
          <a:xfrm flipV="1">
            <a:off x="3342310" y="3413315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94736C-25D7-4030-826C-A407A368DEF4}"/>
              </a:ext>
            </a:extLst>
          </p:cNvPr>
          <p:cNvCxnSpPr/>
          <p:nvPr/>
        </p:nvCxnSpPr>
        <p:spPr>
          <a:xfrm flipV="1">
            <a:off x="3668444" y="3413315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9E88D06-4DE9-4BAF-8292-51B58632FF31}"/>
              </a:ext>
            </a:extLst>
          </p:cNvPr>
          <p:cNvCxnSpPr/>
          <p:nvPr/>
        </p:nvCxnSpPr>
        <p:spPr>
          <a:xfrm flipV="1">
            <a:off x="3985223" y="3404301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78DE660-7250-46CA-A7FF-605C678837FE}"/>
              </a:ext>
            </a:extLst>
          </p:cNvPr>
          <p:cNvCxnSpPr/>
          <p:nvPr/>
        </p:nvCxnSpPr>
        <p:spPr>
          <a:xfrm flipV="1">
            <a:off x="4303134" y="3413315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28E1066-3E21-4FE0-9BBF-4D11A51712F0}"/>
              </a:ext>
            </a:extLst>
          </p:cNvPr>
          <p:cNvCxnSpPr/>
          <p:nvPr/>
        </p:nvCxnSpPr>
        <p:spPr>
          <a:xfrm flipV="1">
            <a:off x="4619913" y="3404301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8A2AC0ED-9072-403D-BC49-2801C244D362}"/>
              </a:ext>
            </a:extLst>
          </p:cNvPr>
          <p:cNvCxnSpPr/>
          <p:nvPr/>
        </p:nvCxnSpPr>
        <p:spPr>
          <a:xfrm flipV="1">
            <a:off x="2407263" y="3404301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BE5A6F7-C230-441C-9BA1-8FD4B4911BD9}"/>
              </a:ext>
            </a:extLst>
          </p:cNvPr>
          <p:cNvCxnSpPr/>
          <p:nvPr/>
        </p:nvCxnSpPr>
        <p:spPr>
          <a:xfrm flipV="1">
            <a:off x="2718775" y="3423036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D1DBF17-A129-4774-83BC-6B09EB6E94EF}"/>
              </a:ext>
            </a:extLst>
          </p:cNvPr>
          <p:cNvCxnSpPr/>
          <p:nvPr/>
        </p:nvCxnSpPr>
        <p:spPr>
          <a:xfrm flipV="1">
            <a:off x="3029535" y="3404301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4A07947-204E-4ADB-AE73-3EA2A16EBE57}"/>
              </a:ext>
            </a:extLst>
          </p:cNvPr>
          <p:cNvCxnSpPr/>
          <p:nvPr/>
        </p:nvCxnSpPr>
        <p:spPr>
          <a:xfrm flipV="1">
            <a:off x="2083658" y="3404301"/>
            <a:ext cx="380674" cy="2042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8496680-A6B0-43A0-BB65-165EA9020070}"/>
              </a:ext>
            </a:extLst>
          </p:cNvPr>
          <p:cNvCxnSpPr/>
          <p:nvPr/>
        </p:nvCxnSpPr>
        <p:spPr>
          <a:xfrm flipH="1">
            <a:off x="2059801" y="3423036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ECE2A2B-4C1B-48C3-B229-B5492F0B7699}"/>
              </a:ext>
            </a:extLst>
          </p:cNvPr>
          <p:cNvCxnSpPr/>
          <p:nvPr/>
        </p:nvCxnSpPr>
        <p:spPr>
          <a:xfrm flipH="1">
            <a:off x="3671042" y="3440283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1A26D1D-7106-4252-850B-05C8BC52B099}"/>
              </a:ext>
            </a:extLst>
          </p:cNvPr>
          <p:cNvCxnSpPr/>
          <p:nvPr/>
        </p:nvCxnSpPr>
        <p:spPr>
          <a:xfrm flipH="1">
            <a:off x="3983817" y="3432725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F887376F-FF2B-4990-B1D0-6FA5806467A1}"/>
              </a:ext>
            </a:extLst>
          </p:cNvPr>
          <p:cNvCxnSpPr/>
          <p:nvPr/>
        </p:nvCxnSpPr>
        <p:spPr>
          <a:xfrm flipH="1">
            <a:off x="4307823" y="3413315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86D8576-8F81-4C4A-A5AB-C79B4B31EF9C}"/>
              </a:ext>
            </a:extLst>
          </p:cNvPr>
          <p:cNvCxnSpPr/>
          <p:nvPr/>
        </p:nvCxnSpPr>
        <p:spPr>
          <a:xfrm flipH="1">
            <a:off x="4631209" y="3422410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FB6E415-BA60-4362-AB42-E732CA4EAD4D}"/>
              </a:ext>
            </a:extLst>
          </p:cNvPr>
          <p:cNvCxnSpPr/>
          <p:nvPr/>
        </p:nvCxnSpPr>
        <p:spPr>
          <a:xfrm flipH="1">
            <a:off x="4954595" y="3440284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306A92C-77C6-44E3-A60C-36514B0D9F89}"/>
              </a:ext>
            </a:extLst>
          </p:cNvPr>
          <p:cNvCxnSpPr/>
          <p:nvPr/>
        </p:nvCxnSpPr>
        <p:spPr>
          <a:xfrm flipH="1">
            <a:off x="2440297" y="3413315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5C55551-5F50-460B-9481-F65C360C2C12}"/>
              </a:ext>
            </a:extLst>
          </p:cNvPr>
          <p:cNvCxnSpPr/>
          <p:nvPr/>
        </p:nvCxnSpPr>
        <p:spPr>
          <a:xfrm flipH="1">
            <a:off x="2754945" y="3413315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DFC4432-6177-4692-910B-E4D6364C2E1D}"/>
              </a:ext>
            </a:extLst>
          </p:cNvPr>
          <p:cNvCxnSpPr/>
          <p:nvPr/>
        </p:nvCxnSpPr>
        <p:spPr>
          <a:xfrm flipH="1">
            <a:off x="3032361" y="3413494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96895AD-3D6C-42D0-BD09-A8D5223757AF}"/>
              </a:ext>
            </a:extLst>
          </p:cNvPr>
          <p:cNvCxnSpPr/>
          <p:nvPr/>
        </p:nvCxnSpPr>
        <p:spPr>
          <a:xfrm flipH="1">
            <a:off x="3392589" y="3431732"/>
            <a:ext cx="156768" cy="203327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D0209C3-E24A-4CA7-A39B-2B7CF93682A1}"/>
              </a:ext>
            </a:extLst>
          </p:cNvPr>
          <p:cNvSpPr txBox="1"/>
          <p:nvPr/>
        </p:nvSpPr>
        <p:spPr>
          <a:xfrm>
            <a:off x="297479" y="4894518"/>
            <a:ext cx="184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Zeeman Pump</a:t>
            </a:r>
          </a:p>
        </p:txBody>
      </p:sp>
      <p:sp>
        <p:nvSpPr>
          <p:cNvPr id="74" name="Flowchart: Connector 73">
            <a:extLst>
              <a:ext uri="{FF2B5EF4-FFF2-40B4-BE49-F238E27FC236}">
                <a16:creationId xmlns:a16="http://schemas.microsoft.com/office/drawing/2014/main" id="{299A940A-BF1A-45A9-9C75-7E1CDC7AEA34}"/>
              </a:ext>
            </a:extLst>
          </p:cNvPr>
          <p:cNvSpPr/>
          <p:nvPr/>
        </p:nvSpPr>
        <p:spPr>
          <a:xfrm>
            <a:off x="5032979" y="5191125"/>
            <a:ext cx="78384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lowchart: Connector 74">
            <a:extLst>
              <a:ext uri="{FF2B5EF4-FFF2-40B4-BE49-F238E27FC236}">
                <a16:creationId xmlns:a16="http://schemas.microsoft.com/office/drawing/2014/main" id="{97616EE9-3720-45FD-A9EB-E68689091048}"/>
              </a:ext>
            </a:extLst>
          </p:cNvPr>
          <p:cNvSpPr/>
          <p:nvPr/>
        </p:nvSpPr>
        <p:spPr>
          <a:xfrm>
            <a:off x="5000206" y="5278756"/>
            <a:ext cx="78384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0D143981-E036-40F2-A250-0C8D2EA19048}"/>
              </a:ext>
            </a:extLst>
          </p:cNvPr>
          <p:cNvSpPr/>
          <p:nvPr/>
        </p:nvSpPr>
        <p:spPr>
          <a:xfrm flipH="1" flipV="1">
            <a:off x="5012664" y="5386658"/>
            <a:ext cx="83176" cy="4933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owchart: Connector 76">
            <a:extLst>
              <a:ext uri="{FF2B5EF4-FFF2-40B4-BE49-F238E27FC236}">
                <a16:creationId xmlns:a16="http://schemas.microsoft.com/office/drawing/2014/main" id="{2B970D93-C9EC-4357-B4E2-FEC6719EF49C}"/>
              </a:ext>
            </a:extLst>
          </p:cNvPr>
          <p:cNvSpPr/>
          <p:nvPr/>
        </p:nvSpPr>
        <p:spPr>
          <a:xfrm>
            <a:off x="4972691" y="5335686"/>
            <a:ext cx="78384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lowchart: Connector 77">
            <a:extLst>
              <a:ext uri="{FF2B5EF4-FFF2-40B4-BE49-F238E27FC236}">
                <a16:creationId xmlns:a16="http://schemas.microsoft.com/office/drawing/2014/main" id="{1066EFF1-ACE0-4E03-AC39-FFE8D01F1120}"/>
              </a:ext>
            </a:extLst>
          </p:cNvPr>
          <p:cNvSpPr/>
          <p:nvPr/>
        </p:nvSpPr>
        <p:spPr>
          <a:xfrm>
            <a:off x="5078590" y="5323802"/>
            <a:ext cx="78384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Graphic 79" descr="Smiling face with no fill">
            <a:extLst>
              <a:ext uri="{FF2B5EF4-FFF2-40B4-BE49-F238E27FC236}">
                <a16:creationId xmlns:a16="http://schemas.microsoft.com/office/drawing/2014/main" id="{D1F492E1-F455-4061-B109-A0281126B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3323" y="5198155"/>
            <a:ext cx="403608" cy="4036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8DA3791-128C-4811-B5C7-45696FBF436F}"/>
                  </a:ext>
                </a:extLst>
              </p:cNvPr>
              <p:cNvSpPr txBox="1"/>
              <p:nvPr/>
            </p:nvSpPr>
            <p:spPr>
              <a:xfrm>
                <a:off x="1118707" y="4242059"/>
                <a:ext cx="8196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8DA3791-128C-4811-B5C7-45696FBF4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707" y="4242059"/>
                <a:ext cx="819663" cy="369332"/>
              </a:xfrm>
              <a:prstGeom prst="rect">
                <a:avLst/>
              </a:prstGeom>
              <a:blipFill>
                <a:blip r:embed="rId7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2F43CCEF-8877-46FC-9D32-8AEDB329954C}"/>
              </a:ext>
            </a:extLst>
          </p:cNvPr>
          <p:cNvSpPr txBox="1"/>
          <p:nvPr/>
        </p:nvSpPr>
        <p:spPr>
          <a:xfrm>
            <a:off x="2969437" y="5883315"/>
            <a:ext cx="174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 (211)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113DB1C-D645-4D54-A562-175F172DC038}"/>
                  </a:ext>
                </a:extLst>
              </p:cNvPr>
              <p:cNvSpPr/>
              <p:nvPr/>
            </p:nvSpPr>
            <p:spPr>
              <a:xfrm>
                <a:off x="516144" y="4225360"/>
                <a:ext cx="137338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     </a:t>
                </a:r>
              </a:p>
              <a:p>
                <a:r>
                  <a:rPr lang="en-US" dirty="0"/>
                  <a:t>(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 = +1)</a:t>
                </a: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113DB1C-D645-4D54-A562-175F172DC0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44" y="4225360"/>
                <a:ext cx="1373389" cy="646331"/>
              </a:xfrm>
              <a:prstGeom prst="rect">
                <a:avLst/>
              </a:prstGeom>
              <a:blipFill>
                <a:blip r:embed="rId9"/>
                <a:stretch>
                  <a:fillRect l="-4000" t="-4717" r="-311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A00655BB-A2F0-47BA-8489-52266CA41755}"/>
              </a:ext>
            </a:extLst>
          </p:cNvPr>
          <p:cNvSpPr txBox="1"/>
          <p:nvPr/>
        </p:nvSpPr>
        <p:spPr>
          <a:xfrm>
            <a:off x="765119" y="198433"/>
            <a:ext cx="6729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Optical Pumping (O.P.)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60BC0F9-6F86-40F3-A8C1-C90EE91A4762}"/>
                  </a:ext>
                </a:extLst>
              </p:cNvPr>
              <p:cNvSpPr txBox="1"/>
              <p:nvPr/>
            </p:nvSpPr>
            <p:spPr>
              <a:xfrm>
                <a:off x="386168" y="680591"/>
                <a:ext cx="7914453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1900" dirty="0"/>
                  <a:t>Two processes to get population in a single F,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1900" dirty="0"/>
                  <a:t> ground state</a:t>
                </a:r>
              </a:p>
              <a:p>
                <a:r>
                  <a:rPr lang="en-US" sz="1900" dirty="0"/>
                  <a:t>      a) </a:t>
                </a:r>
                <a:r>
                  <a:rPr lang="en-US" sz="1900" dirty="0">
                    <a:solidFill>
                      <a:schemeClr val="accent1">
                        <a:lumMod val="50000"/>
                      </a:schemeClr>
                    </a:solidFill>
                  </a:rPr>
                  <a:t>Transfer</a:t>
                </a:r>
                <a:r>
                  <a:rPr lang="en-US" sz="1900" dirty="0"/>
                  <a:t> of angular momentum to atoms in MOT</a:t>
                </a:r>
              </a:p>
              <a:p>
                <a:r>
                  <a:rPr lang="en-US" sz="1900" dirty="0"/>
                  <a:t>      b)</a:t>
                </a:r>
                <a:r>
                  <a:rPr lang="en-US" sz="1900" dirty="0">
                    <a:solidFill>
                      <a:schemeClr val="accent1">
                        <a:lumMod val="50000"/>
                      </a:schemeClr>
                    </a:solidFill>
                  </a:rPr>
                  <a:t> Deplete </a:t>
                </a:r>
                <a:r>
                  <a:rPr lang="en-US" sz="1900" dirty="0"/>
                  <a:t>the atoms from unwanted hyperfine level</a:t>
                </a:r>
              </a:p>
              <a:p>
                <a:endParaRPr lang="en-US" sz="19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1900" dirty="0"/>
                  <a:t>The creation of atomic ground state polarization is ‘Optical Pumping’.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1900" dirty="0"/>
                  <a:t>Apply magnetic field to define ‘quantization axis’.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60BC0F9-6F86-40F3-A8C1-C90EE91A4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68" y="680591"/>
                <a:ext cx="7914453" cy="1846659"/>
              </a:xfrm>
              <a:prstGeom prst="rect">
                <a:avLst/>
              </a:prstGeom>
              <a:blipFill>
                <a:blip r:embed="rId10"/>
                <a:stretch>
                  <a:fillRect l="-539" t="-1650" b="-4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8" name="Picture 2">
            <a:extLst>
              <a:ext uri="{FF2B5EF4-FFF2-40B4-BE49-F238E27FC236}">
                <a16:creationId xmlns:a16="http://schemas.microsoft.com/office/drawing/2014/main" id="{CF4C7ECB-61AC-4DAC-B678-A9B205E5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550" y="3009408"/>
            <a:ext cx="5074013" cy="348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BA7273D7-1358-4A79-A435-41C2406810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5843" y="43292"/>
            <a:ext cx="3195054" cy="29018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529EE2-B72F-4DE2-ADE1-90B2429822F1}"/>
              </a:ext>
            </a:extLst>
          </p:cNvPr>
          <p:cNvCxnSpPr>
            <a:cxnSpLocks/>
          </p:cNvCxnSpPr>
          <p:nvPr/>
        </p:nvCxnSpPr>
        <p:spPr>
          <a:xfrm>
            <a:off x="10045514" y="17230"/>
            <a:ext cx="0" cy="2901875"/>
          </a:xfrm>
          <a:prstGeom prst="line">
            <a:avLst/>
          </a:prstGeom>
          <a:ln w="19050">
            <a:solidFill>
              <a:srgbClr val="002060"/>
            </a:solidFill>
            <a:prstDash val="dash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702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BA929D-23E3-4B85-9F97-67C349D9B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WNPPC 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6FCA9B-B8CB-42E2-87D9-6EBE899C5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11</a:t>
            </a:fld>
            <a:endParaRPr lang="en-US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1DA25B08-41ED-416E-9AFE-4F4DCBB85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604" y="478369"/>
            <a:ext cx="4898970" cy="39048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6D3E834B-BBD5-4F13-95E6-6B0A95EE016C}"/>
                  </a:ext>
                </a:extLst>
              </p:cNvPr>
              <p:cNvSpPr/>
              <p:nvPr/>
            </p:nvSpPr>
            <p:spPr>
              <a:xfrm>
                <a:off x="7101604" y="4516893"/>
                <a:ext cx="4993895" cy="12252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dirty="0">
                    <a:solidFill>
                      <a:prstClr val="black"/>
                    </a:solidFill>
                  </a:rPr>
                  <a:t>The distribution of atoms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=4, </m:t>
                    </m:r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 as measured by probe frequency scan</a:t>
                </a:r>
              </a:p>
              <a:p>
                <a:pPr lvl="0"/>
                <a:r>
                  <a:rPr lang="en-US" dirty="0">
                    <a:solidFill>
                      <a:srgbClr val="ED7D31">
                        <a:lumMod val="75000"/>
                      </a:srgbClr>
                    </a:solidFill>
                  </a:rPr>
                  <a:t>a) </a:t>
                </a:r>
                <a:r>
                  <a:rPr lang="en-US" dirty="0">
                    <a:solidFill>
                      <a:prstClr val="black"/>
                    </a:solidFill>
                  </a:rPr>
                  <a:t>Without O.P. with 30 G    </a:t>
                </a:r>
                <a:r>
                  <a:rPr lang="en-US" dirty="0">
                    <a:solidFill>
                      <a:srgbClr val="ED7D31">
                        <a:lumMod val="75000"/>
                      </a:srgbClr>
                    </a:solidFill>
                  </a:rPr>
                  <a:t>(b) </a:t>
                </a:r>
                <a:r>
                  <a:rPr lang="en-US" dirty="0">
                    <a:solidFill>
                      <a:prstClr val="black"/>
                    </a:solidFill>
                  </a:rPr>
                  <a:t>w/o O.P. when B = 0 G </a:t>
                </a:r>
                <a:r>
                  <a:rPr lang="en-US" dirty="0">
                    <a:solidFill>
                      <a:srgbClr val="ED7D31">
                        <a:lumMod val="75000"/>
                      </a:srgbClr>
                    </a:solidFill>
                  </a:rPr>
                  <a:t> (c) </a:t>
                </a:r>
                <a:r>
                  <a:rPr lang="en-US" dirty="0">
                    <a:solidFill>
                      <a:prstClr val="black"/>
                    </a:solidFill>
                  </a:rPr>
                  <a:t>With O.P.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 = 0 with B = 30 G in Cs</a:t>
                </a: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6D3E834B-BBD5-4F13-95E6-6B0A95EE01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604" y="4516893"/>
                <a:ext cx="4993895" cy="1225207"/>
              </a:xfrm>
              <a:prstGeom prst="rect">
                <a:avLst/>
              </a:prstGeom>
              <a:blipFill>
                <a:blip r:embed="rId3"/>
                <a:stretch>
                  <a:fillRect l="-1099" t="-2488" r="-366" b="-6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CA5AA4CD-127E-41FF-BD31-54A1E4C92489}"/>
              </a:ext>
            </a:extLst>
          </p:cNvPr>
          <p:cNvSpPr/>
          <p:nvPr/>
        </p:nvSpPr>
        <p:spPr>
          <a:xfrm>
            <a:off x="6746192" y="5922029"/>
            <a:ext cx="5349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Choi et al., JKPS, Vol. 46, No.2, Feb 2005, pp. 425 ~ 430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183709-6FBD-473C-8673-DD79E1D7EA2C}"/>
              </a:ext>
            </a:extLst>
          </p:cNvPr>
          <p:cNvSpPr txBox="1"/>
          <p:nvPr/>
        </p:nvSpPr>
        <p:spPr>
          <a:xfrm>
            <a:off x="354629" y="161648"/>
            <a:ext cx="8469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Detection of Optical Pumping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FE55F7-1B4C-496E-8BCD-4B9FE8DEA075}"/>
              </a:ext>
            </a:extLst>
          </p:cNvPr>
          <p:cNvSpPr txBox="1"/>
          <p:nvPr/>
        </p:nvSpPr>
        <p:spPr>
          <a:xfrm>
            <a:off x="354629" y="833165"/>
            <a:ext cx="688955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sz="1900" dirty="0"/>
              <a:t>Resolve Zeeman sublevels by several linewidths by applying a large magnetic field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9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900" dirty="0"/>
              <a:t>Scan the laser over resolved ‘m’ sublevels and observe the spectra.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Challenges</a:t>
            </a:r>
          </a:p>
          <a:p>
            <a:endParaRPr lang="en-US" sz="28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900" dirty="0"/>
              <a:t>Maintain the density of MOT during the whole process</a:t>
            </a:r>
          </a:p>
          <a:p>
            <a:endParaRPr lang="en-US" sz="19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900" dirty="0"/>
              <a:t>Tackle eddy currents for fast B field turn On/Off</a:t>
            </a:r>
          </a:p>
          <a:p>
            <a:endParaRPr lang="en-US" sz="19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900" dirty="0"/>
              <a:t>Separate turn On/Off of quadrupole field and O.P. B field</a:t>
            </a:r>
          </a:p>
          <a:p>
            <a:endParaRPr lang="en-US" sz="19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900" dirty="0"/>
              <a:t>Geometrical constraints of O.P. beam implementation in S.C.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9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900" dirty="0"/>
              <a:t>Eliminating any stray light in the Science Chamber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150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971D0-42E2-4B0E-B20F-AFDB203AB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77541"/>
            <a:ext cx="4822804" cy="365125"/>
          </a:xfrm>
        </p:spPr>
        <p:txBody>
          <a:bodyPr/>
          <a:lstStyle/>
          <a:p>
            <a:r>
              <a:rPr lang="en-US"/>
              <a:t>WNPPC 2021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581532-EBA1-4BBA-AE16-3BD859215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C58F6-EF4B-45F3-9E54-1684A92696ED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A750B-D02A-4AEB-95A7-0A7F7DFEEEFE}"/>
              </a:ext>
            </a:extLst>
          </p:cNvPr>
          <p:cNvSpPr txBox="1"/>
          <p:nvPr/>
        </p:nvSpPr>
        <p:spPr>
          <a:xfrm>
            <a:off x="334842" y="258428"/>
            <a:ext cx="5604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F502DA-F021-4196-80D7-438DE0843A37}"/>
                  </a:ext>
                </a:extLst>
              </p:cNvPr>
              <p:cNvSpPr txBox="1"/>
              <p:nvPr/>
            </p:nvSpPr>
            <p:spPr>
              <a:xfrm>
                <a:off x="114301" y="748627"/>
                <a:ext cx="11049000" cy="6016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000" dirty="0"/>
                  <a:t> </a:t>
                </a:r>
                <a:r>
                  <a:rPr lang="en-US" sz="2400" dirty="0"/>
                  <a:t>Optical Pumping can spin polarize the atoms.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4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 Combination of O.P. with cooling and trapping</a:t>
                </a:r>
              </a:p>
              <a:p>
                <a:r>
                  <a:rPr lang="en-US" sz="2400" dirty="0"/>
                  <a:t>     techniques can control internal and external </a:t>
                </a:r>
              </a:p>
              <a:p>
                <a:r>
                  <a:rPr lang="en-US" sz="2400" dirty="0"/>
                  <a:t>     degrees of freedom.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sz="24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 To extract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𝑃𝑉</m:t>
                        </m:r>
                      </m:sub>
                    </m:sSub>
                  </m:oMath>
                </a14:m>
                <a:r>
                  <a:rPr lang="en-US" sz="2400" dirty="0"/>
                  <a:t> , ‘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/>
                  <a:t> needs to be known precisely.</a:t>
                </a:r>
              </a:p>
              <a:p>
                <a:endParaRPr lang="en-US" sz="2400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000" b="1" dirty="0">
                    <a:solidFill>
                      <a:schemeClr val="bg2">
                        <a:lumMod val="25000"/>
                      </a:schemeClr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</m:oMath>
                </a14:m>
                <a:r>
                  <a:rPr lang="en-US" sz="2400" dirty="0"/>
                  <a:t> measurement in Rb and Fr.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sz="3200" b="1" dirty="0"/>
                  <a:t>Thank you!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F502DA-F021-4196-80D7-438DE0843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1" y="748627"/>
                <a:ext cx="11049000" cy="6016647"/>
              </a:xfrm>
              <a:prstGeom prst="rect">
                <a:avLst/>
              </a:prstGeom>
              <a:blipFill>
                <a:blip r:embed="rId2"/>
                <a:stretch>
                  <a:fillRect l="-1435" b="-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934D693-5D1A-4B21-BB23-6BCA48C5CD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3911"/>
          <a:stretch/>
        </p:blipFill>
        <p:spPr>
          <a:xfrm>
            <a:off x="6893317" y="133758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5048131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5044</TotalTime>
  <Words>1284</Words>
  <Application>Microsoft Office PowerPoint</Application>
  <PresentationFormat>Widescreen</PresentationFormat>
  <Paragraphs>249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Book Antiqua</vt:lpstr>
      <vt:lpstr>Calibri</vt:lpstr>
      <vt:lpstr>Calibri Light</vt:lpstr>
      <vt:lpstr>Cambria Math</vt:lpstr>
      <vt:lpstr>Wingdings</vt:lpstr>
      <vt:lpstr>Retrospect</vt:lpstr>
      <vt:lpstr>WNPPC 2021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WNPPC 2021 talk </dc:title>
  <dc:creator>Anima Sharma</dc:creator>
  <cp:lastModifiedBy>Anima Sharma</cp:lastModifiedBy>
  <cp:revision>129</cp:revision>
  <dcterms:created xsi:type="dcterms:W3CDTF">2021-01-27T06:38:44Z</dcterms:created>
  <dcterms:modified xsi:type="dcterms:W3CDTF">2021-02-05T17:16:43Z</dcterms:modified>
</cp:coreProperties>
</file>