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89" r:id="rId3"/>
    <p:sldId id="414" r:id="rId4"/>
    <p:sldId id="415" r:id="rId5"/>
    <p:sldId id="416" r:id="rId6"/>
    <p:sldId id="417" r:id="rId7"/>
    <p:sldId id="422" r:id="rId8"/>
    <p:sldId id="418" r:id="rId9"/>
    <p:sldId id="427" r:id="rId10"/>
    <p:sldId id="428" r:id="rId11"/>
    <p:sldId id="429" r:id="rId12"/>
    <p:sldId id="430" r:id="rId13"/>
    <p:sldId id="431" r:id="rId14"/>
    <p:sldId id="432" r:id="rId15"/>
    <p:sldId id="435" r:id="rId16"/>
    <p:sldId id="436" r:id="rId17"/>
    <p:sldId id="437" r:id="rId18"/>
    <p:sldId id="438" r:id="rId19"/>
    <p:sldId id="439" r:id="rId20"/>
    <p:sldId id="440" r:id="rId21"/>
    <p:sldId id="4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F2637C-DE15-4566-B2D5-90B27E53E9F6}">
          <p14:sldIdLst>
            <p14:sldId id="259"/>
            <p14:sldId id="289"/>
            <p14:sldId id="414"/>
            <p14:sldId id="415"/>
            <p14:sldId id="416"/>
            <p14:sldId id="417"/>
            <p14:sldId id="422"/>
            <p14:sldId id="418"/>
            <p14:sldId id="427"/>
            <p14:sldId id="428"/>
            <p14:sldId id="429"/>
            <p14:sldId id="430"/>
            <p14:sldId id="431"/>
            <p14:sldId id="432"/>
            <p14:sldId id="435"/>
            <p14:sldId id="436"/>
            <p14:sldId id="437"/>
            <p14:sldId id="438"/>
            <p14:sldId id="439"/>
            <p14:sldId id="440"/>
            <p14:sldId id="4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FF"/>
    <a:srgbClr val="FF33CC"/>
    <a:srgbClr val="0066CC"/>
    <a:srgbClr val="00A4FF"/>
    <a:srgbClr val="000066"/>
    <a:srgbClr val="808000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56"/>
    <p:restoredTop sz="82810"/>
  </p:normalViewPr>
  <p:slideViewPr>
    <p:cSldViewPr snapToGrid="0">
      <p:cViewPr varScale="1">
        <p:scale>
          <a:sx n="84" d="100"/>
          <a:sy n="84" d="100"/>
        </p:scale>
        <p:origin x="20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8/12/21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8/12/21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1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4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0000" y="6346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6B958E4-B883-3A43-B886-6E34D2C9DE1B}" type="datetime1">
              <a:rPr lang="en-CA" smtClean="0"/>
              <a:t>2021-08-12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70000" y="4906619"/>
            <a:ext cx="100838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1270000" y="1641818"/>
            <a:ext cx="10083800" cy="3010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9144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13716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18288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/>
              <a:t>Presentation Title. Arial Regular 32pt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1270000" y="5110646"/>
            <a:ext cx="10083800" cy="7424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Presentation Subtitle-Arial Regular 16-Title Case</a:t>
            </a:r>
          </a:p>
          <a:p>
            <a:pPr lvl="0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-11408"/>
            <a:ext cx="12192000" cy="1034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" y="313154"/>
            <a:ext cx="1783444" cy="3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5869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3557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  <a:p>
            <a:pPr lvl="0"/>
            <a:r>
              <a:rPr lang="en-US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07644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822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34"/>
          </p:nvPr>
        </p:nvSpPr>
        <p:spPr>
          <a:xfrm>
            <a:off x="6667342" y="1590785"/>
            <a:ext cx="4994433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642755" y="1590783"/>
            <a:ext cx="2387539" cy="9164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Section Title—Arial 20-Cyan Blue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642755" y="2732526"/>
            <a:ext cx="2387539" cy="311168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14 is the default type for paragraphs (in black).</a:t>
            </a:r>
          </a:p>
          <a:p>
            <a:pPr lvl="0"/>
            <a:r>
              <a:rPr lang="en-US"/>
              <a:t>Type can get bigger, but no smaller.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667341" y="4293829"/>
            <a:ext cx="4964959" cy="20625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14 is the default type for paragraphs (in black).</a:t>
            </a:r>
          </a:p>
          <a:p>
            <a:pPr lvl="0"/>
            <a:r>
              <a:rPr lang="en-US"/>
              <a:t>Type can get bigger, but no smaller.</a:t>
            </a:r>
          </a:p>
          <a:p>
            <a:pPr lvl="0"/>
            <a:r>
              <a:rPr lang="en-US"/>
              <a:t>Use two columns of text when possible, as default.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14 is the default type for paragraphs (in black).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Italic 24-Cyan Blue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61994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/>
        <p:txBody>
          <a:bodyPr lIns="91440" tIns="45720" rIns="91440" bIns="45720" anchor="t"/>
          <a:lstStyle/>
          <a:p>
            <a:pPr algn="ctr"/>
            <a:endParaRPr lang="en-US" sz="2400" dirty="0">
              <a:latin typeface="Arial"/>
              <a:cs typeface="Arial"/>
            </a:endParaRPr>
          </a:p>
          <a:p>
            <a:pPr algn="ctr"/>
            <a:r>
              <a:rPr lang="en-US" dirty="0">
                <a:latin typeface="Arial"/>
                <a:cs typeface="Arial"/>
              </a:rPr>
              <a:t>Recent and Future Studies of Astrophysical Reactions at TRIUMF </a:t>
            </a:r>
            <a:endParaRPr lang="en-US" dirty="0"/>
          </a:p>
          <a:p>
            <a:pPr algn="ctr"/>
            <a:endParaRPr lang="en-US" sz="2400" dirty="0">
              <a:latin typeface="Arial"/>
              <a:cs typeface="Arial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Dr. Matthew Williams</a:t>
            </a:r>
            <a:endParaRPr lang="en-US" sz="2400" baseline="30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TRIUMF Science Week | 16</a:t>
            </a:r>
            <a:r>
              <a:rPr lang="en-US" baseline="30000" dirty="0">
                <a:latin typeface="Arial"/>
                <a:cs typeface="Arial"/>
              </a:rPr>
              <a:t>th</a:t>
            </a:r>
            <a:r>
              <a:rPr lang="en-US" dirty="0">
                <a:latin typeface="Arial"/>
                <a:cs typeface="Arial"/>
              </a:rPr>
              <a:t> August 2021</a:t>
            </a:r>
          </a:p>
          <a:p>
            <a:r>
              <a:rPr lang="en-US" dirty="0" err="1">
                <a:latin typeface="Arial"/>
                <a:cs typeface="Arial"/>
              </a:rPr>
              <a:t>mwilliams@triumf.ca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01701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376D9-F5FF-0043-B219-954A2C7BE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61" y="146750"/>
            <a:ext cx="5287560" cy="262315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76EF35-47FB-544A-9833-C2BD0650B4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First science result with EMMA+TIGRESS: </a:t>
            </a:r>
            <a:r>
              <a:rPr lang="en-US" baseline="30000" dirty="0"/>
              <a:t>83</a:t>
            </a:r>
            <a:r>
              <a:rPr lang="en-US" dirty="0"/>
              <a:t>Rb(p,𝛾)</a:t>
            </a:r>
            <a:r>
              <a:rPr lang="en-US" baseline="30000" dirty="0"/>
              <a:t>84</a:t>
            </a:r>
            <a:r>
              <a:rPr lang="en-US" dirty="0"/>
              <a:t>Sr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B236CC-E461-734E-9DB8-AE58AF83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7DF7C-3075-B34D-A583-4B889DCFC3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Matthew Williams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15346-071D-E441-960C-710519AB3727}"/>
              </a:ext>
            </a:extLst>
          </p:cNvPr>
          <p:cNvSpPr txBox="1"/>
          <p:nvPr/>
        </p:nvSpPr>
        <p:spPr>
          <a:xfrm>
            <a:off x="810132" y="969839"/>
            <a:ext cx="5834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aseline="30000" dirty="0"/>
              <a:t>83</a:t>
            </a:r>
            <a:r>
              <a:rPr lang="en-US" dirty="0"/>
              <a:t>Rb(p,𝛾)</a:t>
            </a:r>
            <a:r>
              <a:rPr lang="en-US" baseline="30000" dirty="0"/>
              <a:t>84</a:t>
            </a:r>
            <a:r>
              <a:rPr lang="en-US" dirty="0"/>
              <a:t>Sr reaction is important for determining the production of the p-nuclide: </a:t>
            </a:r>
            <a:r>
              <a:rPr lang="en-US" baseline="30000" dirty="0"/>
              <a:t>84</a:t>
            </a:r>
            <a:r>
              <a:rPr lang="en-US" dirty="0"/>
              <a:t>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Currently, the origins of the p-nuclei are unclear due in-part to lack of nuclear cross section data, which is extremely challenging to obtain for radiative capture in the relevant mass region.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DFD3A-87D2-724E-9706-852A08EFE18A}"/>
              </a:ext>
            </a:extLst>
          </p:cNvPr>
          <p:cNvSpPr txBox="1"/>
          <p:nvPr/>
        </p:nvSpPr>
        <p:spPr>
          <a:xfrm>
            <a:off x="261397" y="2747906"/>
            <a:ext cx="1168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undertook a measurement using a radioactive </a:t>
            </a:r>
            <a:r>
              <a:rPr lang="en-US" b="1" baseline="30000" dirty="0"/>
              <a:t>83</a:t>
            </a:r>
            <a:r>
              <a:rPr lang="en-US" b="1" dirty="0"/>
              <a:t>Rb beam impinged on a CH</a:t>
            </a:r>
            <a:r>
              <a:rPr lang="en-US" b="1" baseline="-25000" dirty="0"/>
              <a:t>2</a:t>
            </a:r>
            <a:r>
              <a:rPr lang="en-US" b="1" dirty="0"/>
              <a:t> target to populate </a:t>
            </a:r>
            <a:r>
              <a:rPr lang="en-US" b="1" baseline="30000" dirty="0"/>
              <a:t>84</a:t>
            </a:r>
            <a:r>
              <a:rPr lang="en-US" b="1" dirty="0"/>
              <a:t>Sr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3278A67-A1DD-A643-81BB-8E16F4C270DC}"/>
              </a:ext>
            </a:extLst>
          </p:cNvPr>
          <p:cNvCxnSpPr>
            <a:cxnSpLocks/>
          </p:cNvCxnSpPr>
          <p:nvPr/>
        </p:nvCxnSpPr>
        <p:spPr>
          <a:xfrm>
            <a:off x="3003838" y="5506456"/>
            <a:ext cx="0" cy="8595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CEBC925-D6A3-2A48-BDFB-BD161B58BB47}"/>
              </a:ext>
            </a:extLst>
          </p:cNvPr>
          <p:cNvGrpSpPr/>
          <p:nvPr/>
        </p:nvGrpSpPr>
        <p:grpSpPr>
          <a:xfrm>
            <a:off x="409659" y="3371354"/>
            <a:ext cx="5188357" cy="3369282"/>
            <a:chOff x="527061" y="3212816"/>
            <a:chExt cx="5188357" cy="336928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379745-DDD4-2946-9613-21030B91523B}"/>
                </a:ext>
              </a:extLst>
            </p:cNvPr>
            <p:cNvCxnSpPr/>
            <p:nvPr/>
          </p:nvCxnSpPr>
          <p:spPr>
            <a:xfrm>
              <a:off x="3693473" y="3249603"/>
              <a:ext cx="0" cy="29379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A3D7D4-2FD6-264B-80AA-5FF78D19FBAF}"/>
                </a:ext>
              </a:extLst>
            </p:cNvPr>
            <p:cNvSpPr/>
            <p:nvPr/>
          </p:nvSpPr>
          <p:spPr>
            <a:xfrm>
              <a:off x="2406588" y="3249602"/>
              <a:ext cx="1286874" cy="34340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C8BC1CB-458C-3B41-91A0-5905B4669EC2}"/>
                </a:ext>
              </a:extLst>
            </p:cNvPr>
            <p:cNvCxnSpPr/>
            <p:nvPr/>
          </p:nvCxnSpPr>
          <p:spPr>
            <a:xfrm>
              <a:off x="2406589" y="3249603"/>
              <a:ext cx="0" cy="29379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9D47F3-9CEF-CE43-9602-D8E5917521E8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6187576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86A995E-FB7A-AF4D-89F0-6F1AC499779F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5310000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E3B5B3-AB53-5E4C-AC4D-A85F4F38F920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4012713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4226D0-4CCE-CF4A-B9DE-E543DB23832B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3879169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FB17FC5-497B-AB43-BCAE-A21F20A9F17F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3726547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EDC5A57-DC28-7948-8CC3-8BC4FC80DB5D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8" y="4470579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21A7AF-EA86-D840-BF3D-A9539D9F7D63}"/>
                </a:ext>
              </a:extLst>
            </p:cNvPr>
            <p:cNvCxnSpPr>
              <a:cxnSpLocks/>
            </p:cNvCxnSpPr>
            <p:nvPr/>
          </p:nvCxnSpPr>
          <p:spPr>
            <a:xfrm>
              <a:off x="527061" y="4222568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2F8F49-C1D9-E141-9845-372FCF40B044}"/>
                </a:ext>
              </a:extLst>
            </p:cNvPr>
            <p:cNvCxnSpPr>
              <a:cxnSpLocks/>
            </p:cNvCxnSpPr>
            <p:nvPr/>
          </p:nvCxnSpPr>
          <p:spPr>
            <a:xfrm>
              <a:off x="1813945" y="4222568"/>
              <a:ext cx="271981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D65677C-0262-A24C-B5AA-7CB5AE5EC4B4}"/>
                </a:ext>
              </a:extLst>
            </p:cNvPr>
            <p:cNvCxnSpPr>
              <a:endCxn id="18" idx="1"/>
            </p:cNvCxnSpPr>
            <p:nvPr/>
          </p:nvCxnSpPr>
          <p:spPr>
            <a:xfrm flipV="1">
              <a:off x="1813945" y="3421303"/>
              <a:ext cx="592643" cy="80126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B6B0125-F699-0B4D-9DB1-0B848422A4D7}"/>
                    </a:ext>
                  </a:extLst>
                </p:cNvPr>
                <p:cNvSpPr txBox="1"/>
                <p:nvPr/>
              </p:nvSpPr>
              <p:spPr>
                <a:xfrm>
                  <a:off x="3871272" y="3859039"/>
                  <a:ext cx="1844146" cy="3735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=8.8 </m:t>
                      </m:r>
                    </m:oMath>
                  </a14:m>
                  <a:r>
                    <a:rPr lang="en-US" dirty="0"/>
                    <a:t>MeV</a:t>
                  </a:r>
                </a:p>
              </p:txBody>
            </p:sp>
          </mc:Choice>
          <mc:Fallback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B6B0125-F699-0B4D-9DB1-0B848422A4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1272" y="3859039"/>
                  <a:ext cx="1844146" cy="373562"/>
                </a:xfrm>
                <a:prstGeom prst="rect">
                  <a:avLst/>
                </a:prstGeom>
                <a:blipFill>
                  <a:blip r:embed="rId3"/>
                  <a:stretch>
                    <a:fillRect l="-4110" t="-23333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6DF904-1487-D340-9FD5-AD0B138B5F8B}"/>
                </a:ext>
              </a:extLst>
            </p:cNvPr>
            <p:cNvSpPr txBox="1"/>
            <p:nvPr/>
          </p:nvSpPr>
          <p:spPr>
            <a:xfrm>
              <a:off x="662999" y="4259673"/>
              <a:ext cx="1150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83</a:t>
              </a:r>
              <a:r>
                <a:rPr lang="en-US" dirty="0"/>
                <a:t>Rb + 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B567F12-BE65-7346-9237-94A511C5CD53}"/>
                </a:ext>
              </a:extLst>
            </p:cNvPr>
            <p:cNvSpPr txBox="1"/>
            <p:nvPr/>
          </p:nvSpPr>
          <p:spPr>
            <a:xfrm>
              <a:off x="2742044" y="6212766"/>
              <a:ext cx="763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84</a:t>
              </a:r>
              <a:r>
                <a:rPr lang="en-US" dirty="0"/>
                <a:t>Sr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408B4E4-4CEC-2C4C-85DC-51EFEE8CD757}"/>
                </a:ext>
              </a:extLst>
            </p:cNvPr>
            <p:cNvSpPr txBox="1"/>
            <p:nvPr/>
          </p:nvSpPr>
          <p:spPr>
            <a:xfrm>
              <a:off x="1984621" y="5951787"/>
              <a:ext cx="435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  <a:r>
                <a:rPr lang="en-US" baseline="30000" dirty="0"/>
                <a:t>+</a:t>
              </a:r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66D457D-8632-8143-859C-E67B08ED36D8}"/>
                </a:ext>
              </a:extLst>
            </p:cNvPr>
            <p:cNvSpPr txBox="1"/>
            <p:nvPr/>
          </p:nvSpPr>
          <p:spPr>
            <a:xfrm>
              <a:off x="1979218" y="5123476"/>
              <a:ext cx="435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A3BE4E8-FDCA-0741-8984-23BE09C5E972}"/>
                </a:ext>
              </a:extLst>
            </p:cNvPr>
            <p:cNvSpPr txBox="1"/>
            <p:nvPr/>
          </p:nvSpPr>
          <p:spPr>
            <a:xfrm>
              <a:off x="1637408" y="3212816"/>
              <a:ext cx="674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-</a:t>
              </a:r>
              <a:r>
                <a:rPr lang="en-US" dirty="0"/>
                <a:t>, 3</a:t>
              </a:r>
              <a:r>
                <a:rPr lang="en-US" baseline="30000" dirty="0"/>
                <a:t>-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EBDC21C-88D8-A345-A100-C984524EACDB}"/>
                </a:ext>
              </a:extLst>
            </p:cNvPr>
            <p:cNvSpPr txBox="1"/>
            <p:nvPr/>
          </p:nvSpPr>
          <p:spPr>
            <a:xfrm>
              <a:off x="3757161" y="5123476"/>
              <a:ext cx="1045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793 keV</a:t>
              </a:r>
            </a:p>
          </p:txBody>
        </p:sp>
      </p:grpSp>
      <p:pic>
        <p:nvPicPr>
          <p:cNvPr id="58" name="emma-2016_DxO.jpg" descr="emma-2016_DxO.jpg">
            <a:extLst>
              <a:ext uri="{FF2B5EF4-FFF2-40B4-BE49-F238E27FC236}">
                <a16:creationId xmlns:a16="http://schemas.microsoft.com/office/drawing/2014/main" id="{60CF5A81-890F-D846-861F-3D6E4F2D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524" y="3475747"/>
            <a:ext cx="3156075" cy="236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BDFD668-63D5-D342-8525-0B5427559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00" y="3475747"/>
            <a:ext cx="3156075" cy="2367056"/>
          </a:xfrm>
          <a:prstGeom prst="rect">
            <a:avLst/>
          </a:prstGeom>
          <a:ln w="38100">
            <a:noFill/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D6C5075-2560-454F-A3CF-10A18C5D507A}"/>
              </a:ext>
            </a:extLst>
          </p:cNvPr>
          <p:cNvSpPr txBox="1"/>
          <p:nvPr/>
        </p:nvSpPr>
        <p:spPr>
          <a:xfrm>
            <a:off x="1119674" y="569784"/>
            <a:ext cx="415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PIs: Gavin </a:t>
            </a:r>
            <a:r>
              <a:rPr lang="en-US" b="1" dirty="0" err="1"/>
              <a:t>Lotay</a:t>
            </a:r>
            <a:r>
              <a:rPr lang="en-US" b="1" dirty="0"/>
              <a:t> &amp; Barry </a:t>
            </a:r>
            <a:r>
              <a:rPr lang="en-US" b="1" dirty="0" err="1"/>
              <a:t>Davids</a:t>
            </a:r>
            <a:r>
              <a:rPr lang="en-US" b="1" dirty="0"/>
              <a:t>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5C6CFD-2A46-2149-9949-C425F22316E3}"/>
              </a:ext>
            </a:extLst>
          </p:cNvPr>
          <p:cNvGrpSpPr/>
          <p:nvPr/>
        </p:nvGrpSpPr>
        <p:grpSpPr>
          <a:xfrm>
            <a:off x="2554143" y="3559177"/>
            <a:ext cx="795650" cy="1904028"/>
            <a:chOff x="4511039" y="3514073"/>
            <a:chExt cx="795650" cy="156084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144AA7E-1152-434C-8A6F-D9E1BB1E1BE0}"/>
                </a:ext>
              </a:extLst>
            </p:cNvPr>
            <p:cNvCxnSpPr>
              <a:cxnSpLocks/>
            </p:cNvCxnSpPr>
            <p:nvPr/>
          </p:nvCxnSpPr>
          <p:spPr>
            <a:xfrm>
              <a:off x="4511039" y="3514073"/>
              <a:ext cx="0" cy="1560847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C00B02-EF15-8144-BECD-17CE3300CE6A}"/>
                </a:ext>
              </a:extLst>
            </p:cNvPr>
            <p:cNvCxnSpPr>
              <a:cxnSpLocks/>
            </p:cNvCxnSpPr>
            <p:nvPr/>
          </p:nvCxnSpPr>
          <p:spPr>
            <a:xfrm>
              <a:off x="4724399" y="3810000"/>
              <a:ext cx="0" cy="126492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840EB5-96A3-6F44-A1A8-55A393C96215}"/>
                </a:ext>
              </a:extLst>
            </p:cNvPr>
            <p:cNvCxnSpPr>
              <a:cxnSpLocks/>
            </p:cNvCxnSpPr>
            <p:nvPr/>
          </p:nvCxnSpPr>
          <p:spPr>
            <a:xfrm>
              <a:off x="4912989" y="3931920"/>
              <a:ext cx="0" cy="114300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58E790A-C456-EC4D-80B7-168C722E0C04}"/>
                </a:ext>
              </a:extLst>
            </p:cNvPr>
            <p:cNvCxnSpPr>
              <a:cxnSpLocks/>
            </p:cNvCxnSpPr>
            <p:nvPr/>
          </p:nvCxnSpPr>
          <p:spPr>
            <a:xfrm>
              <a:off x="4912989" y="3514073"/>
              <a:ext cx="0" cy="295927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ADF6F8B-BEA2-7040-85B4-5359077AB77B}"/>
                </a:ext>
              </a:extLst>
            </p:cNvPr>
            <p:cNvCxnSpPr>
              <a:cxnSpLocks/>
            </p:cNvCxnSpPr>
            <p:nvPr/>
          </p:nvCxnSpPr>
          <p:spPr>
            <a:xfrm>
              <a:off x="5090789" y="3514073"/>
              <a:ext cx="0" cy="401963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D12DAC7-FE78-6B4C-BF14-1D1AEF739F01}"/>
                </a:ext>
              </a:extLst>
            </p:cNvPr>
            <p:cNvCxnSpPr>
              <a:cxnSpLocks/>
            </p:cNvCxnSpPr>
            <p:nvPr/>
          </p:nvCxnSpPr>
          <p:spPr>
            <a:xfrm>
              <a:off x="5306689" y="3528044"/>
              <a:ext cx="0" cy="510556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F14001F-15F8-9644-9157-6CB55168923F}"/>
                </a:ext>
              </a:extLst>
            </p:cNvPr>
            <p:cNvCxnSpPr>
              <a:cxnSpLocks/>
            </p:cNvCxnSpPr>
            <p:nvPr/>
          </p:nvCxnSpPr>
          <p:spPr>
            <a:xfrm>
              <a:off x="5090789" y="4060190"/>
              <a:ext cx="0" cy="101473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33A87746-BF4A-7C4C-89E1-B3C82466F7EB}"/>
              </a:ext>
            </a:extLst>
          </p:cNvPr>
          <p:cNvSpPr/>
          <p:nvPr/>
        </p:nvSpPr>
        <p:spPr>
          <a:xfrm>
            <a:off x="2682168" y="6265568"/>
            <a:ext cx="597885" cy="583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5D3D385-2B07-F544-A735-9CB0D251D113}"/>
              </a:ext>
            </a:extLst>
          </p:cNvPr>
          <p:cNvSpPr/>
          <p:nvPr/>
        </p:nvSpPr>
        <p:spPr>
          <a:xfrm>
            <a:off x="3621566" y="5186170"/>
            <a:ext cx="1045389" cy="64057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8D37A3-FB4C-384F-94BB-92F71D505311}"/>
              </a:ext>
            </a:extLst>
          </p:cNvPr>
          <p:cNvSpPr txBox="1"/>
          <p:nvPr/>
        </p:nvSpPr>
        <p:spPr>
          <a:xfrm>
            <a:off x="4532901" y="5922416"/>
            <a:ext cx="712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Detect recoils in coincidence with low-lying transitions in</a:t>
            </a:r>
            <a:r>
              <a:rPr lang="en-US" b="1" baseline="30000" dirty="0"/>
              <a:t>84</a:t>
            </a:r>
            <a:r>
              <a:rPr lang="en-US" b="1" dirty="0"/>
              <a:t>Sr </a:t>
            </a:r>
          </a:p>
        </p:txBody>
      </p:sp>
    </p:spTree>
    <p:extLst>
      <p:ext uri="{BB962C8B-B14F-4D97-AF65-F5344CB8AC3E}">
        <p14:creationId xmlns:p14="http://schemas.microsoft.com/office/powerpoint/2010/main" val="5077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62" grpId="0" animBg="1"/>
      <p:bldP spid="64" grpId="0" animBg="1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39F3A8-4CB6-BE4F-8DDB-FBBB7D58CC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132" y="205595"/>
            <a:ext cx="10450005" cy="541165"/>
          </a:xfrm>
        </p:spPr>
        <p:txBody>
          <a:bodyPr/>
          <a:lstStyle/>
          <a:p>
            <a:r>
              <a:rPr lang="en-US" dirty="0"/>
              <a:t>Benchmark Technique: </a:t>
            </a:r>
            <a:r>
              <a:rPr lang="en-US" baseline="30000" dirty="0"/>
              <a:t>84</a:t>
            </a:r>
            <a:r>
              <a:rPr lang="en-US" dirty="0"/>
              <a:t>Kr(p,𝛾)</a:t>
            </a:r>
            <a:r>
              <a:rPr lang="en-US" baseline="30000" dirty="0"/>
              <a:t>85</a:t>
            </a:r>
            <a:r>
              <a:rPr lang="en-US" dirty="0"/>
              <a:t>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F38AB1-C63E-9748-B1FE-9E05A4DD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ABE5F-AC91-C742-B310-213668D580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016939-33C8-6946-BD12-BA42BDA04897}"/>
              </a:ext>
            </a:extLst>
          </p:cNvPr>
          <p:cNvCxnSpPr>
            <a:cxnSpLocks/>
          </p:cNvCxnSpPr>
          <p:nvPr/>
        </p:nvCxnSpPr>
        <p:spPr>
          <a:xfrm>
            <a:off x="3650015" y="4868713"/>
            <a:ext cx="12751" cy="5920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7DF9B8D-36A3-9744-B8DF-C6FE994EE31A}"/>
              </a:ext>
            </a:extLst>
          </p:cNvPr>
          <p:cNvCxnSpPr>
            <a:cxnSpLocks/>
          </p:cNvCxnSpPr>
          <p:nvPr/>
        </p:nvCxnSpPr>
        <p:spPr>
          <a:xfrm>
            <a:off x="2901549" y="5431778"/>
            <a:ext cx="0" cy="68433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E67940F-B7DF-DB4A-B1E6-3FFF77E20AB9}"/>
              </a:ext>
            </a:extLst>
          </p:cNvPr>
          <p:cNvGrpSpPr/>
          <p:nvPr/>
        </p:nvGrpSpPr>
        <p:grpSpPr>
          <a:xfrm>
            <a:off x="254409" y="1939069"/>
            <a:ext cx="5806466" cy="4737954"/>
            <a:chOff x="320157" y="1748202"/>
            <a:chExt cx="5806466" cy="473795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4C41E1E-DB04-0A43-BB61-8FD226E8F09F}"/>
                </a:ext>
              </a:extLst>
            </p:cNvPr>
            <p:cNvGrpSpPr/>
            <p:nvPr/>
          </p:nvGrpSpPr>
          <p:grpSpPr>
            <a:xfrm>
              <a:off x="320157" y="1748202"/>
              <a:ext cx="5806466" cy="4737954"/>
              <a:chOff x="664819" y="1898937"/>
              <a:chExt cx="5102973" cy="333249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907C693-9899-144C-8A5D-9EE4E3D38962}"/>
                  </a:ext>
                </a:extLst>
              </p:cNvPr>
              <p:cNvGrpSpPr/>
              <p:nvPr/>
            </p:nvGrpSpPr>
            <p:grpSpPr>
              <a:xfrm>
                <a:off x="664819" y="1898937"/>
                <a:ext cx="5102973" cy="3332496"/>
                <a:chOff x="527061" y="3249602"/>
                <a:chExt cx="5102973" cy="3332496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95769171-BF93-6548-9017-BF177E15E017}"/>
                    </a:ext>
                  </a:extLst>
                </p:cNvPr>
                <p:cNvCxnSpPr/>
                <p:nvPr/>
              </p:nvCxnSpPr>
              <p:spPr>
                <a:xfrm>
                  <a:off x="3693473" y="3249603"/>
                  <a:ext cx="0" cy="293797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31C824B-2CF6-3648-B9A2-B37F0226A3A4}"/>
                    </a:ext>
                  </a:extLst>
                </p:cNvPr>
                <p:cNvSpPr/>
                <p:nvPr/>
              </p:nvSpPr>
              <p:spPr>
                <a:xfrm>
                  <a:off x="2406588" y="3249602"/>
                  <a:ext cx="1286874" cy="34340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B430B33C-7267-E24A-B703-73CCCF29C344}"/>
                    </a:ext>
                  </a:extLst>
                </p:cNvPr>
                <p:cNvCxnSpPr/>
                <p:nvPr/>
              </p:nvCxnSpPr>
              <p:spPr>
                <a:xfrm>
                  <a:off x="2406589" y="3249603"/>
                  <a:ext cx="0" cy="293797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E9995CBB-B98E-4C44-AB36-800BF91F4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6589" y="6187576"/>
                  <a:ext cx="128688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841B24D4-C355-E44F-9D06-2BD326F5A3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6588" y="5706240"/>
                  <a:ext cx="128688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B6D62EAA-E7C9-574F-B57C-DD6CAEA3A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6589" y="4012713"/>
                  <a:ext cx="128688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29BEF98-DA36-BB44-B05B-B77C7C5C1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6589" y="3879169"/>
                  <a:ext cx="128688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F4665F8E-611B-5B43-A3C8-5B03278872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6589" y="3726547"/>
                  <a:ext cx="128688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2AC9160-20F7-AA4B-864B-D4FF93E5C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6588" y="4470579"/>
                  <a:ext cx="128688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4FFFCBE3-0AB0-D648-815E-93B1F8418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7061" y="4222568"/>
                  <a:ext cx="128688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5AF13E4-7015-F847-B8B0-EB769DB89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13945" y="4222568"/>
                  <a:ext cx="2719813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84B7A966-21DB-7E43-AF50-DBEFE6B2279C}"/>
                    </a:ext>
                  </a:extLst>
                </p:cNvPr>
                <p:cNvCxnSpPr>
                  <a:endCxn id="7" idx="1"/>
                </p:cNvCxnSpPr>
                <p:nvPr/>
              </p:nvCxnSpPr>
              <p:spPr>
                <a:xfrm flipV="1">
                  <a:off x="1813945" y="3421303"/>
                  <a:ext cx="592643" cy="801265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B81B87E7-1300-294A-B5E2-429D30ECAE4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85888" y="3975570"/>
                      <a:ext cx="1844146" cy="2098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=7 </m:t>
                          </m:r>
                        </m:oMath>
                      </a14:m>
                      <a:r>
                        <a:rPr lang="en-US" dirty="0"/>
                        <a:t>MeV</a:t>
                      </a:r>
                    </a:p>
                  </p:txBody>
                </p:sp>
              </mc:Choice>
              <mc:Fallback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B81B87E7-1300-294A-B5E2-429D30ECAE4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85888" y="3975570"/>
                      <a:ext cx="1844146" cy="209894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l="-4217" t="-24000" b="-3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D2AFEE6-379E-B243-8B1E-31408D68B791}"/>
                    </a:ext>
                  </a:extLst>
                </p:cNvPr>
                <p:cNvSpPr txBox="1"/>
                <p:nvPr/>
              </p:nvSpPr>
              <p:spPr>
                <a:xfrm>
                  <a:off x="662999" y="4259673"/>
                  <a:ext cx="11509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aseline="30000" dirty="0"/>
                    <a:t>84</a:t>
                  </a:r>
                  <a:r>
                    <a:rPr lang="en-US" dirty="0"/>
                    <a:t>Kr + p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0367E3B-EAAD-A744-9325-372902FD9FA6}"/>
                    </a:ext>
                  </a:extLst>
                </p:cNvPr>
                <p:cNvSpPr txBox="1"/>
                <p:nvPr/>
              </p:nvSpPr>
              <p:spPr>
                <a:xfrm>
                  <a:off x="2742044" y="6212766"/>
                  <a:ext cx="7630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aseline="30000" dirty="0"/>
                    <a:t>85</a:t>
                  </a:r>
                  <a:r>
                    <a:rPr lang="en-US" dirty="0"/>
                    <a:t>Rb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E760B26-59B9-6B4D-B8CD-045F6A9722DF}"/>
                    </a:ext>
                  </a:extLst>
                </p:cNvPr>
                <p:cNvSpPr txBox="1"/>
                <p:nvPr/>
              </p:nvSpPr>
              <p:spPr>
                <a:xfrm>
                  <a:off x="1813945" y="5951787"/>
                  <a:ext cx="6063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5/2</a:t>
                  </a:r>
                  <a:r>
                    <a:rPr lang="en-US" baseline="30000" dirty="0"/>
                    <a:t>-</a:t>
                  </a:r>
                  <a:endParaRPr lang="en-US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3915FAA-7CF1-5E40-94C8-BCE01B7DE14C}"/>
                    </a:ext>
                  </a:extLst>
                </p:cNvPr>
                <p:cNvSpPr txBox="1"/>
                <p:nvPr/>
              </p:nvSpPr>
              <p:spPr>
                <a:xfrm>
                  <a:off x="1808128" y="5586507"/>
                  <a:ext cx="6063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3/2</a:t>
                  </a:r>
                  <a:r>
                    <a:rPr lang="en-US" baseline="30000" dirty="0"/>
                    <a:t>-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138DAEE-797B-EF4B-983E-0B3AC8E0BEDD}"/>
                    </a:ext>
                  </a:extLst>
                </p:cNvPr>
                <p:cNvSpPr txBox="1"/>
                <p:nvPr/>
              </p:nvSpPr>
              <p:spPr>
                <a:xfrm>
                  <a:off x="3760169" y="5562692"/>
                  <a:ext cx="1045389" cy="259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151 keV</a:t>
                  </a:r>
                </a:p>
              </p:txBody>
            </p: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DBB3C23-F7D3-BB41-A442-5CBA989F2C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2676" y="3939172"/>
                <a:ext cx="128688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1C9FA4-F0A1-664D-A581-CDC1D0306200}"/>
                </a:ext>
              </a:extLst>
            </p:cNvPr>
            <p:cNvSpPr txBox="1"/>
            <p:nvPr/>
          </p:nvSpPr>
          <p:spPr>
            <a:xfrm>
              <a:off x="1798696" y="4440011"/>
              <a:ext cx="606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1/2</a:t>
              </a:r>
              <a:r>
                <a:rPr lang="en-US" baseline="30000" dirty="0"/>
                <a:t>-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7686A6F-18A0-AF43-891D-0BEA7BB5D471}"/>
                </a:ext>
              </a:extLst>
            </p:cNvPr>
            <p:cNvGrpSpPr/>
            <p:nvPr/>
          </p:nvGrpSpPr>
          <p:grpSpPr>
            <a:xfrm>
              <a:off x="2751859" y="1974358"/>
              <a:ext cx="795650" cy="3256343"/>
              <a:chOff x="4511039" y="3514073"/>
              <a:chExt cx="795650" cy="1884367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BACD29E1-5257-8740-852F-80A97E3247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1039" y="3514073"/>
                <a:ext cx="0" cy="1884367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688B634-FA65-5D47-87C6-94831E074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4399" y="3810000"/>
                <a:ext cx="0" cy="126492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5881CDF-348B-AB4F-B98B-C642E5F46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2989" y="3931920"/>
                <a:ext cx="0" cy="114300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C3D278D-CF32-1242-8275-EFFB37180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2989" y="3514073"/>
                <a:ext cx="0" cy="295927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297F525-13B0-0C49-8810-92AA5A74A6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0789" y="3514073"/>
                <a:ext cx="0" cy="401963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1462415C-28BB-1E47-9890-A9CD52D5D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6689" y="3528044"/>
                <a:ext cx="0" cy="510556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9DE7F22-17C1-364A-9BB3-E8A2413B1B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0789" y="4060190"/>
                <a:ext cx="0" cy="1326984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5E0E61-C937-2E45-AAAB-43186FB6F95C}"/>
                </a:ext>
              </a:extLst>
            </p:cNvPr>
            <p:cNvSpPr txBox="1"/>
            <p:nvPr/>
          </p:nvSpPr>
          <p:spPr>
            <a:xfrm>
              <a:off x="3998013" y="4467235"/>
              <a:ext cx="1189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281 keV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65A357A-35A2-0C48-A7EB-0C90051B84DA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92898" y="1637519"/>
            <a:ext cx="6309621" cy="3940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1FD66761-EE90-BC46-A176-9CAA9F11838A}"/>
              </a:ext>
            </a:extLst>
          </p:cNvPr>
          <p:cNvGrpSpPr/>
          <p:nvPr/>
        </p:nvGrpSpPr>
        <p:grpSpPr>
          <a:xfrm>
            <a:off x="5393168" y="1769985"/>
            <a:ext cx="6489700" cy="3810000"/>
            <a:chOff x="5529557" y="1822824"/>
            <a:chExt cx="6489700" cy="3810000"/>
          </a:xfrm>
        </p:grpSpPr>
        <p:pic>
          <p:nvPicPr>
            <p:cNvPr id="56" name="Picture 55" descr="Chart&#10;&#10;Description automatically generated">
              <a:extLst>
                <a:ext uri="{FF2B5EF4-FFF2-40B4-BE49-F238E27FC236}">
                  <a16:creationId xmlns:a16="http://schemas.microsoft.com/office/drawing/2014/main" id="{8498E731-725E-0949-94BD-F03112EE7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9557" y="1822824"/>
              <a:ext cx="6489700" cy="3810000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51C6809-3BED-994E-9002-6154D7578BF1}"/>
                </a:ext>
              </a:extLst>
            </p:cNvPr>
            <p:cNvCxnSpPr>
              <a:cxnSpLocks/>
            </p:cNvCxnSpPr>
            <p:nvPr/>
          </p:nvCxnSpPr>
          <p:spPr>
            <a:xfrm>
              <a:off x="8319482" y="2358942"/>
              <a:ext cx="862277" cy="2022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C66C1F1-4FDA-CA43-B4A8-7F342B7559FF}"/>
                </a:ext>
              </a:extLst>
            </p:cNvPr>
            <p:cNvSpPr txBox="1"/>
            <p:nvPr/>
          </p:nvSpPr>
          <p:spPr>
            <a:xfrm>
              <a:off x="6750826" y="2194404"/>
              <a:ext cx="156865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Timing Peak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71D98DA-BE6F-684F-AEF4-8DC7D248FC0B}"/>
                </a:ext>
              </a:extLst>
            </p:cNvPr>
            <p:cNvSpPr/>
            <p:nvPr/>
          </p:nvSpPr>
          <p:spPr>
            <a:xfrm>
              <a:off x="10982190" y="2194404"/>
              <a:ext cx="518160" cy="395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4B339C-1898-C144-9C54-B0FAA5767CF4}"/>
              </a:ext>
            </a:extLst>
          </p:cNvPr>
          <p:cNvGrpSpPr/>
          <p:nvPr/>
        </p:nvGrpSpPr>
        <p:grpSpPr>
          <a:xfrm>
            <a:off x="5380468" y="1842543"/>
            <a:ext cx="6515100" cy="3886200"/>
            <a:chOff x="5522938" y="1637519"/>
            <a:chExt cx="6515100" cy="3886200"/>
          </a:xfrm>
        </p:grpSpPr>
        <p:pic>
          <p:nvPicPr>
            <p:cNvPr id="61" name="Picture 60" descr="Chart, histogram&#10;&#10;Description automatically generated">
              <a:extLst>
                <a:ext uri="{FF2B5EF4-FFF2-40B4-BE49-F238E27FC236}">
                  <a16:creationId xmlns:a16="http://schemas.microsoft.com/office/drawing/2014/main" id="{5DFA0DF7-17C1-4940-9F40-55444975E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2938" y="1637519"/>
              <a:ext cx="6515100" cy="3886200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3F994F1-45AD-4B4A-B7FD-52FA0FFC5C32}"/>
                </a:ext>
              </a:extLst>
            </p:cNvPr>
            <p:cNvSpPr/>
            <p:nvPr/>
          </p:nvSpPr>
          <p:spPr>
            <a:xfrm>
              <a:off x="11055320" y="2026796"/>
              <a:ext cx="571159" cy="395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2DD4EF8-1756-EC41-8190-45539C74BDDD}"/>
              </a:ext>
            </a:extLst>
          </p:cNvPr>
          <p:cNvSpPr txBox="1"/>
          <p:nvPr/>
        </p:nvSpPr>
        <p:spPr>
          <a:xfrm>
            <a:off x="1081420" y="663726"/>
            <a:ext cx="1021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EMMA not optimized for beam suppression to the same extent DRAGON is, so tested with </a:t>
            </a:r>
            <a:r>
              <a:rPr lang="en-US" baseline="30000" dirty="0"/>
              <a:t>84</a:t>
            </a:r>
            <a:r>
              <a:rPr lang="en-US" dirty="0"/>
              <a:t>Kr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855AA67-27CC-1648-93DE-6B7EA81F08E4}"/>
              </a:ext>
            </a:extLst>
          </p:cNvPr>
          <p:cNvSpPr txBox="1"/>
          <p:nvPr/>
        </p:nvSpPr>
        <p:spPr>
          <a:xfrm>
            <a:off x="1081420" y="1136119"/>
            <a:ext cx="1021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Without an EMMA event we just see room background, but…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0DA709E-18ED-DE4D-AA9C-B43D7F0C8850}"/>
              </a:ext>
            </a:extLst>
          </p:cNvPr>
          <p:cNvSpPr/>
          <p:nvPr/>
        </p:nvSpPr>
        <p:spPr>
          <a:xfrm>
            <a:off x="2790443" y="6003520"/>
            <a:ext cx="597885" cy="5830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6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5AA7CF-D5AF-A246-AC8B-2867DF4AF9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baseline="30000" dirty="0"/>
              <a:t>83</a:t>
            </a:r>
            <a:r>
              <a:rPr lang="en-US" dirty="0"/>
              <a:t>Rb(p,𝛾)</a:t>
            </a:r>
            <a:r>
              <a:rPr lang="en-US" baseline="30000" dirty="0"/>
              <a:t>84</a:t>
            </a:r>
            <a:r>
              <a:rPr lang="en-US" dirty="0"/>
              <a:t>Sr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39630C-E0F7-264C-8ECE-E9160D7B3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8C295-8735-9E4A-8DE0-3DBEEA007D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D71579-98D2-694B-926C-61F8DBDB248E}"/>
              </a:ext>
            </a:extLst>
          </p:cNvPr>
          <p:cNvGrpSpPr/>
          <p:nvPr/>
        </p:nvGrpSpPr>
        <p:grpSpPr>
          <a:xfrm>
            <a:off x="759982" y="2157128"/>
            <a:ext cx="5275152" cy="4337332"/>
            <a:chOff x="527061" y="3212816"/>
            <a:chExt cx="5188357" cy="336928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5B820B7-3C93-DB4E-B070-655F15F68674}"/>
                </a:ext>
              </a:extLst>
            </p:cNvPr>
            <p:cNvCxnSpPr/>
            <p:nvPr/>
          </p:nvCxnSpPr>
          <p:spPr>
            <a:xfrm>
              <a:off x="3693473" y="3249603"/>
              <a:ext cx="0" cy="29379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A63D8A-4CA6-624E-A6BA-BA662E7B1434}"/>
                </a:ext>
              </a:extLst>
            </p:cNvPr>
            <p:cNvSpPr/>
            <p:nvPr/>
          </p:nvSpPr>
          <p:spPr>
            <a:xfrm>
              <a:off x="2406588" y="3249602"/>
              <a:ext cx="1286874" cy="34340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0CA2AE-E0DD-614C-A92B-ADB04EF61F3A}"/>
                </a:ext>
              </a:extLst>
            </p:cNvPr>
            <p:cNvCxnSpPr/>
            <p:nvPr/>
          </p:nvCxnSpPr>
          <p:spPr>
            <a:xfrm>
              <a:off x="2406589" y="3249603"/>
              <a:ext cx="0" cy="29379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54060CA-4DC7-944A-8A6F-5A1B87395F70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6187576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29D08FB-0AB9-E642-9302-A13877A0FB54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5310000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40FEBD-05A8-ED4A-9691-52B0D6AC2917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4012713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0C15938-55F6-ED4B-B39E-1FAD904B3584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3879169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7C9397-90CB-6947-B110-693430A9465E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9" y="3726547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566094B-B219-EA4A-8D82-DB113075E0A8}"/>
                </a:ext>
              </a:extLst>
            </p:cNvPr>
            <p:cNvCxnSpPr>
              <a:cxnSpLocks/>
            </p:cNvCxnSpPr>
            <p:nvPr/>
          </p:nvCxnSpPr>
          <p:spPr>
            <a:xfrm>
              <a:off x="2406588" y="4470579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D39F0D-509C-0948-AF9F-5391CD2EABCF}"/>
                </a:ext>
              </a:extLst>
            </p:cNvPr>
            <p:cNvCxnSpPr>
              <a:cxnSpLocks/>
            </p:cNvCxnSpPr>
            <p:nvPr/>
          </p:nvCxnSpPr>
          <p:spPr>
            <a:xfrm>
              <a:off x="527061" y="4222568"/>
              <a:ext cx="1286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CE8BA34-7BCF-C247-A31C-97D956E72F18}"/>
                </a:ext>
              </a:extLst>
            </p:cNvPr>
            <p:cNvCxnSpPr>
              <a:cxnSpLocks/>
            </p:cNvCxnSpPr>
            <p:nvPr/>
          </p:nvCxnSpPr>
          <p:spPr>
            <a:xfrm>
              <a:off x="1813945" y="4222568"/>
              <a:ext cx="271981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3013635-00BB-DE41-93EA-1668F6D34D9C}"/>
                </a:ext>
              </a:extLst>
            </p:cNvPr>
            <p:cNvCxnSpPr>
              <a:endCxn id="7" idx="1"/>
            </p:cNvCxnSpPr>
            <p:nvPr/>
          </p:nvCxnSpPr>
          <p:spPr>
            <a:xfrm flipV="1">
              <a:off x="1813945" y="3421303"/>
              <a:ext cx="592643" cy="80126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9E0CDB7-A0E0-054A-AE00-1CCFCB72F40C}"/>
                    </a:ext>
                  </a:extLst>
                </p:cNvPr>
                <p:cNvSpPr txBox="1"/>
                <p:nvPr/>
              </p:nvSpPr>
              <p:spPr>
                <a:xfrm>
                  <a:off x="3871272" y="3859039"/>
                  <a:ext cx="1844146" cy="3735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=8.8 </m:t>
                      </m:r>
                    </m:oMath>
                  </a14:m>
                  <a:r>
                    <a:rPr lang="en-US" dirty="0"/>
                    <a:t>MeV</a:t>
                  </a: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9E0CDB7-A0E0-054A-AE00-1CCFCB72F4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1272" y="3859039"/>
                  <a:ext cx="1844146" cy="373562"/>
                </a:xfrm>
                <a:prstGeom prst="rect">
                  <a:avLst/>
                </a:prstGeom>
                <a:blipFill>
                  <a:blip r:embed="rId2"/>
                  <a:stretch>
                    <a:fillRect l="-4027" t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DC97BA-33B2-5641-8C96-5FE64A6C97A5}"/>
                </a:ext>
              </a:extLst>
            </p:cNvPr>
            <p:cNvSpPr txBox="1"/>
            <p:nvPr/>
          </p:nvSpPr>
          <p:spPr>
            <a:xfrm>
              <a:off x="662999" y="4259673"/>
              <a:ext cx="1150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83</a:t>
              </a:r>
              <a:r>
                <a:rPr lang="en-US" dirty="0"/>
                <a:t>Rb + p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DC7D74-6EC0-8448-8587-F8DB0793F53B}"/>
                </a:ext>
              </a:extLst>
            </p:cNvPr>
            <p:cNvSpPr txBox="1"/>
            <p:nvPr/>
          </p:nvSpPr>
          <p:spPr>
            <a:xfrm>
              <a:off x="2742044" y="6212766"/>
              <a:ext cx="763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/>
                <a:t>84</a:t>
              </a:r>
              <a:r>
                <a:rPr lang="en-US" dirty="0"/>
                <a:t>Sr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501519-3828-1B45-A1EA-F99F2A3096BB}"/>
                </a:ext>
              </a:extLst>
            </p:cNvPr>
            <p:cNvSpPr txBox="1"/>
            <p:nvPr/>
          </p:nvSpPr>
          <p:spPr>
            <a:xfrm>
              <a:off x="1984621" y="5951787"/>
              <a:ext cx="435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  <a:r>
                <a:rPr lang="en-US" baseline="30000" dirty="0"/>
                <a:t>+</a:t>
              </a:r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20250D-FE37-074A-806A-7AEADD724723}"/>
                </a:ext>
              </a:extLst>
            </p:cNvPr>
            <p:cNvSpPr txBox="1"/>
            <p:nvPr/>
          </p:nvSpPr>
          <p:spPr>
            <a:xfrm>
              <a:off x="1979218" y="5123476"/>
              <a:ext cx="435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C8702D-D704-BD46-B01E-EDAEB3B9EEA3}"/>
                </a:ext>
              </a:extLst>
            </p:cNvPr>
            <p:cNvSpPr txBox="1"/>
            <p:nvPr/>
          </p:nvSpPr>
          <p:spPr>
            <a:xfrm>
              <a:off x="1637408" y="3212816"/>
              <a:ext cx="6748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-</a:t>
              </a:r>
              <a:r>
                <a:rPr lang="en-US" dirty="0"/>
                <a:t>, 3</a:t>
              </a:r>
              <a:r>
                <a:rPr lang="en-US" baseline="30000" dirty="0"/>
                <a:t>-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E559BA-FC55-FB4E-B07C-175A249C8957}"/>
                </a:ext>
              </a:extLst>
            </p:cNvPr>
            <p:cNvSpPr txBox="1"/>
            <p:nvPr/>
          </p:nvSpPr>
          <p:spPr>
            <a:xfrm>
              <a:off x="3757161" y="5123476"/>
              <a:ext cx="1045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793 keV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3BE51C-3E7E-7F40-8520-75613688D4D3}"/>
              </a:ext>
            </a:extLst>
          </p:cNvPr>
          <p:cNvGrpSpPr/>
          <p:nvPr/>
        </p:nvGrpSpPr>
        <p:grpSpPr>
          <a:xfrm>
            <a:off x="2944784" y="2425516"/>
            <a:ext cx="849654" cy="2454462"/>
            <a:chOff x="4511039" y="3455377"/>
            <a:chExt cx="849654" cy="161954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19293E6-5E99-944D-B08B-54DA0FF53A38}"/>
                </a:ext>
              </a:extLst>
            </p:cNvPr>
            <p:cNvCxnSpPr>
              <a:cxnSpLocks/>
            </p:cNvCxnSpPr>
            <p:nvPr/>
          </p:nvCxnSpPr>
          <p:spPr>
            <a:xfrm>
              <a:off x="4511039" y="3492025"/>
              <a:ext cx="0" cy="1582895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1E90BC-679A-4F43-9EAF-6591561BA4A0}"/>
                </a:ext>
              </a:extLst>
            </p:cNvPr>
            <p:cNvCxnSpPr>
              <a:cxnSpLocks/>
            </p:cNvCxnSpPr>
            <p:nvPr/>
          </p:nvCxnSpPr>
          <p:spPr>
            <a:xfrm>
              <a:off x="4724399" y="3751304"/>
              <a:ext cx="0" cy="1323616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8E38AD4-03A5-624A-8032-D2578E79CF63}"/>
                </a:ext>
              </a:extLst>
            </p:cNvPr>
            <p:cNvCxnSpPr>
              <a:cxnSpLocks/>
            </p:cNvCxnSpPr>
            <p:nvPr/>
          </p:nvCxnSpPr>
          <p:spPr>
            <a:xfrm>
              <a:off x="4912989" y="3880944"/>
              <a:ext cx="0" cy="1193976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9511D76-F33A-C345-8E1E-06D6972C5A7C}"/>
                </a:ext>
              </a:extLst>
            </p:cNvPr>
            <p:cNvCxnSpPr>
              <a:cxnSpLocks/>
            </p:cNvCxnSpPr>
            <p:nvPr/>
          </p:nvCxnSpPr>
          <p:spPr>
            <a:xfrm>
              <a:off x="4912989" y="3455377"/>
              <a:ext cx="0" cy="295927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6680A9-083A-6745-8FE2-BA1D1528A778}"/>
                </a:ext>
              </a:extLst>
            </p:cNvPr>
            <p:cNvCxnSpPr>
              <a:cxnSpLocks/>
            </p:cNvCxnSpPr>
            <p:nvPr/>
          </p:nvCxnSpPr>
          <p:spPr>
            <a:xfrm>
              <a:off x="5090789" y="3455377"/>
              <a:ext cx="0" cy="420531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C81D94D-E95C-D14C-9674-BD975E211307}"/>
                </a:ext>
              </a:extLst>
            </p:cNvPr>
            <p:cNvCxnSpPr>
              <a:cxnSpLocks/>
            </p:cNvCxnSpPr>
            <p:nvPr/>
          </p:nvCxnSpPr>
          <p:spPr>
            <a:xfrm>
              <a:off x="5360693" y="3483823"/>
              <a:ext cx="0" cy="510556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2BCC02C-725F-274B-B13B-CC905C4A6B34}"/>
                </a:ext>
              </a:extLst>
            </p:cNvPr>
            <p:cNvCxnSpPr>
              <a:cxnSpLocks/>
            </p:cNvCxnSpPr>
            <p:nvPr/>
          </p:nvCxnSpPr>
          <p:spPr>
            <a:xfrm>
              <a:off x="5090789" y="3994379"/>
              <a:ext cx="0" cy="1080541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AE07EFF-49DB-FE45-89E6-9B791AC6210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04208" y="2204483"/>
            <a:ext cx="5154752" cy="285057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1A48129-A580-0F4F-A1FC-747D4F6D0A2B}"/>
              </a:ext>
            </a:extLst>
          </p:cNvPr>
          <p:cNvSpPr txBox="1"/>
          <p:nvPr/>
        </p:nvSpPr>
        <p:spPr>
          <a:xfrm>
            <a:off x="1109243" y="602281"/>
            <a:ext cx="1021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 much background from decaying RIB contaminant </a:t>
            </a:r>
            <a:r>
              <a:rPr lang="en-US" baseline="30000" dirty="0"/>
              <a:t>83</a:t>
            </a:r>
            <a:r>
              <a:rPr lang="en-US" dirty="0"/>
              <a:t>Sr scattered on EMMA’s aperture.</a:t>
            </a:r>
          </a:p>
        </p:txBody>
      </p:sp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15B50CFA-02F2-9241-A8F0-CB5FD4A1D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619" y="1578055"/>
            <a:ext cx="4666459" cy="4966255"/>
          </a:xfrm>
          <a:prstGeom prst="rect">
            <a:avLst/>
          </a:prstGeom>
        </p:spPr>
      </p:pic>
      <p:pic>
        <p:nvPicPr>
          <p:cNvPr id="44" name="Picture 43" descr="Chart, histogram&#10;&#10;Description automatically generated">
            <a:extLst>
              <a:ext uri="{FF2B5EF4-FFF2-40B4-BE49-F238E27FC236}">
                <a16:creationId xmlns:a16="http://schemas.microsoft.com/office/drawing/2014/main" id="{AB622B9D-EA12-804A-91FB-B691A22D2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863" y="1686041"/>
            <a:ext cx="6273765" cy="4858269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0509D07-4AFF-5B46-A577-D78AC8FF1A10}"/>
              </a:ext>
            </a:extLst>
          </p:cNvPr>
          <p:cNvCxnSpPr>
            <a:cxnSpLocks/>
          </p:cNvCxnSpPr>
          <p:nvPr/>
        </p:nvCxnSpPr>
        <p:spPr>
          <a:xfrm>
            <a:off x="3158144" y="4879978"/>
            <a:ext cx="0" cy="113903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A69FC073-8A8D-454E-8E25-32B1895A339F}"/>
              </a:ext>
            </a:extLst>
          </p:cNvPr>
          <p:cNvSpPr/>
          <p:nvPr/>
        </p:nvSpPr>
        <p:spPr>
          <a:xfrm>
            <a:off x="9076397" y="3629769"/>
            <a:ext cx="677203" cy="77366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CA6617-63E3-2746-88B8-B433B7307DFD}"/>
              </a:ext>
            </a:extLst>
          </p:cNvPr>
          <p:cNvSpPr txBox="1"/>
          <p:nvPr/>
        </p:nvSpPr>
        <p:spPr>
          <a:xfrm>
            <a:off x="1109243" y="998852"/>
            <a:ext cx="1021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plotting timing vs 𝛾-ray energy reveals a smoking gun signature…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85A788-34FA-B947-871E-8C2644B930F6}"/>
              </a:ext>
            </a:extLst>
          </p:cNvPr>
          <p:cNvSpPr txBox="1"/>
          <p:nvPr/>
        </p:nvSpPr>
        <p:spPr>
          <a:xfrm>
            <a:off x="1089757" y="1379044"/>
            <a:ext cx="1021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Gating on time reveals the 𝛾-ray of interest above background.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DA5ACD8-08BF-CC4B-AEA3-CF122615E6CF}"/>
              </a:ext>
            </a:extLst>
          </p:cNvPr>
          <p:cNvSpPr/>
          <p:nvPr/>
        </p:nvSpPr>
        <p:spPr>
          <a:xfrm>
            <a:off x="4046100" y="4404869"/>
            <a:ext cx="1041041" cy="77366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4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BDE8A1-1CC8-0642-BBA0-6853745CCE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baseline="30000" dirty="0"/>
              <a:t>83</a:t>
            </a:r>
            <a:r>
              <a:rPr lang="en-US" dirty="0"/>
              <a:t>Rb(p,𝛾)</a:t>
            </a:r>
            <a:r>
              <a:rPr lang="en-US" baseline="30000" dirty="0"/>
              <a:t>84</a:t>
            </a:r>
            <a:r>
              <a:rPr lang="en-US" dirty="0"/>
              <a:t>Sr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E995BD-5687-2A48-BD1F-790EE9E5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ECD25-70D8-064C-B205-A840E9F95E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D122D4E-0BC2-034B-B2E9-073E08B25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4" y="1761212"/>
            <a:ext cx="6183636" cy="4915811"/>
          </a:xfrm>
          <a:prstGeom prst="rect">
            <a:avLst/>
          </a:prstGeom>
        </p:spPr>
      </p:pic>
      <p:pic>
        <p:nvPicPr>
          <p:cNvPr id="11266" name="Picture 2" descr="Image preview">
            <a:extLst>
              <a:ext uri="{FF2B5EF4-FFF2-40B4-BE49-F238E27FC236}">
                <a16:creationId xmlns:a16="http://schemas.microsoft.com/office/drawing/2014/main" id="{AC8D7930-FB35-6446-890A-7742C1FC6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77" y="2265105"/>
            <a:ext cx="6017529" cy="342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6D6A1A-028F-874C-85D7-BAA90EB61DF8}"/>
              </a:ext>
            </a:extLst>
          </p:cNvPr>
          <p:cNvSpPr txBox="1"/>
          <p:nvPr/>
        </p:nvSpPr>
        <p:spPr>
          <a:xfrm>
            <a:off x="982030" y="994450"/>
            <a:ext cx="1037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calculated cross section is approximately a factor 4 lower than the Non-smoker prediction.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265A2-8351-DC4B-A3F7-8A4AC3966E7C}"/>
              </a:ext>
            </a:extLst>
          </p:cNvPr>
          <p:cNvSpPr txBox="1"/>
          <p:nvPr/>
        </p:nvSpPr>
        <p:spPr>
          <a:xfrm>
            <a:off x="982030" y="1391878"/>
            <a:ext cx="1069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Astrophysical model calculations show an increase in the </a:t>
            </a:r>
            <a:r>
              <a:rPr lang="en-US" baseline="30000" dirty="0"/>
              <a:t>84</a:t>
            </a:r>
            <a:r>
              <a:rPr lang="en-US" dirty="0"/>
              <a:t>Sr yield predicted in a 15M</a:t>
            </a:r>
            <a:r>
              <a:rPr lang="en-US" baseline="-25000" dirty="0"/>
              <a:t>⊙ </a:t>
            </a:r>
            <a:r>
              <a:rPr lang="en-US" dirty="0"/>
              <a:t>supernovae.</a:t>
            </a:r>
            <a:endParaRPr lang="en-US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25FD7-198B-3448-B72A-28BAFF35B50B}"/>
              </a:ext>
            </a:extLst>
          </p:cNvPr>
          <p:cNvSpPr txBox="1"/>
          <p:nvPr/>
        </p:nvSpPr>
        <p:spPr>
          <a:xfrm>
            <a:off x="982030" y="633133"/>
            <a:ext cx="1037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 gamma-cascade models to convert the partial cross section to a total cross section. </a:t>
            </a:r>
            <a:endParaRPr lang="en-US" baseline="-250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5277E4-E4E2-3348-B439-EC0B0F8F7CC6}"/>
              </a:ext>
            </a:extLst>
          </p:cNvPr>
          <p:cNvSpPr/>
          <p:nvPr/>
        </p:nvSpPr>
        <p:spPr>
          <a:xfrm>
            <a:off x="6921044" y="3023850"/>
            <a:ext cx="1041041" cy="116715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FACD507-D0AA-C042-93D8-A349A15B4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222" y="810623"/>
            <a:ext cx="10094813" cy="562756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D0BDAD-3AAC-FD43-BFB5-EEA3E2D56B6A}"/>
              </a:ext>
            </a:extLst>
          </p:cNvPr>
          <p:cNvCxnSpPr>
            <a:cxnSpLocks/>
          </p:cNvCxnSpPr>
          <p:nvPr/>
        </p:nvCxnSpPr>
        <p:spPr>
          <a:xfrm>
            <a:off x="3180712" y="2026920"/>
            <a:ext cx="27171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920437-C7F5-684E-B46A-D24E786D2C2C}"/>
              </a:ext>
            </a:extLst>
          </p:cNvPr>
          <p:cNvCxnSpPr>
            <a:cxnSpLocks/>
          </p:cNvCxnSpPr>
          <p:nvPr/>
        </p:nvCxnSpPr>
        <p:spPr>
          <a:xfrm>
            <a:off x="5577840" y="2265105"/>
            <a:ext cx="1863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3C1C36-BB03-464D-B701-DEB8DE4534B0}"/>
              </a:ext>
            </a:extLst>
          </p:cNvPr>
          <p:cNvCxnSpPr>
            <a:cxnSpLocks/>
          </p:cNvCxnSpPr>
          <p:nvPr/>
        </p:nvCxnSpPr>
        <p:spPr>
          <a:xfrm>
            <a:off x="6167915" y="2026920"/>
            <a:ext cx="113204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A26E3B-2AAF-C14C-9715-CFE7F82B8BEF}"/>
              </a:ext>
            </a:extLst>
          </p:cNvPr>
          <p:cNvCxnSpPr>
            <a:cxnSpLocks/>
          </p:cNvCxnSpPr>
          <p:nvPr/>
        </p:nvCxnSpPr>
        <p:spPr>
          <a:xfrm>
            <a:off x="6384628" y="3069570"/>
            <a:ext cx="1326812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98DC1D-2C3C-D44C-A896-CD20CBC64C16}"/>
              </a:ext>
            </a:extLst>
          </p:cNvPr>
          <p:cNvCxnSpPr>
            <a:cxnSpLocks/>
          </p:cNvCxnSpPr>
          <p:nvPr/>
        </p:nvCxnSpPr>
        <p:spPr>
          <a:xfrm>
            <a:off x="2190275" y="2042160"/>
            <a:ext cx="82724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6956D2-15CE-C84F-9312-F8782E6E9CCD}"/>
              </a:ext>
            </a:extLst>
          </p:cNvPr>
          <p:cNvCxnSpPr>
            <a:cxnSpLocks/>
          </p:cNvCxnSpPr>
          <p:nvPr/>
        </p:nvCxnSpPr>
        <p:spPr>
          <a:xfrm>
            <a:off x="9414035" y="3291840"/>
            <a:ext cx="1116805" cy="0"/>
          </a:xfrm>
          <a:prstGeom prst="line">
            <a:avLst/>
          </a:prstGeom>
          <a:ln w="57150">
            <a:solidFill>
              <a:srgbClr val="00A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27FD504-3BF8-BA46-B9D8-A535FE0C61A4}"/>
              </a:ext>
            </a:extLst>
          </p:cNvPr>
          <p:cNvSpPr txBox="1"/>
          <p:nvPr/>
        </p:nvSpPr>
        <p:spPr>
          <a:xfrm>
            <a:off x="1707515" y="5116079"/>
            <a:ext cx="6903085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Analysis by S.A. Gillespie, M. Williams &amp; S.S. Bhattacharjee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CCD0C4-E3AC-B94E-8E7B-25A6DCB891D2}"/>
              </a:ext>
            </a:extLst>
          </p:cNvPr>
          <p:cNvSpPr txBox="1"/>
          <p:nvPr/>
        </p:nvSpPr>
        <p:spPr>
          <a:xfrm>
            <a:off x="1722755" y="5712573"/>
            <a:ext cx="707072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Theoretical calculations by T. Rauscher &amp; N. Nishimura (</a:t>
            </a:r>
            <a:r>
              <a:rPr lang="en-US" b="1" dirty="0" err="1"/>
              <a:t>astro</a:t>
            </a:r>
            <a:r>
              <a:rPr lang="en-US" b="1" dirty="0"/>
              <a:t>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C7BD4B-7A02-8340-B9BB-6F42A1AD48A6}"/>
              </a:ext>
            </a:extLst>
          </p:cNvPr>
          <p:cNvSpPr txBox="1"/>
          <p:nvPr/>
        </p:nvSpPr>
        <p:spPr>
          <a:xfrm>
            <a:off x="1707515" y="4510229"/>
            <a:ext cx="53486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AA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Principal Investigators: G. </a:t>
            </a:r>
            <a:r>
              <a:rPr lang="en-US" b="1" dirty="0" err="1"/>
              <a:t>Lotay</a:t>
            </a:r>
            <a:r>
              <a:rPr lang="en-US" b="1" dirty="0"/>
              <a:t> &amp; B. </a:t>
            </a:r>
            <a:r>
              <a:rPr lang="en-US" b="1" dirty="0" err="1"/>
              <a:t>Davids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320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27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0A4131-711D-C848-94CC-B53F939BD6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Direct measurements of the </a:t>
            </a:r>
            <a:r>
              <a:rPr lang="en-US" dirty="0" err="1"/>
              <a:t>rp</a:t>
            </a:r>
            <a:r>
              <a:rPr lang="en-US" dirty="0"/>
              <a:t>-process with IRIS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004B38-F752-6244-B4DF-AA951EBF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040E1-085B-7B49-952A-E79075395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Matthew Williams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56AAE88-A45B-2A40-8111-AFFBCED4C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815" y="3348672"/>
            <a:ext cx="6423025" cy="27888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369F87-A991-3749-8CE6-05505B4A5EDD}"/>
              </a:ext>
            </a:extLst>
          </p:cNvPr>
          <p:cNvSpPr txBox="1"/>
          <p:nvPr/>
        </p:nvSpPr>
        <p:spPr>
          <a:xfrm>
            <a:off x="931863" y="1196630"/>
            <a:ext cx="6535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direct measurement of </a:t>
            </a:r>
            <a:r>
              <a:rPr lang="en-US" baseline="30000" dirty="0"/>
              <a:t>59</a:t>
            </a:r>
            <a:r>
              <a:rPr lang="en-US" dirty="0"/>
              <a:t>Cu(p,𝜶) at </a:t>
            </a:r>
            <a:r>
              <a:rPr lang="en-US" dirty="0" err="1"/>
              <a:t>E</a:t>
            </a:r>
            <a:r>
              <a:rPr lang="en-US" baseline="-25000" dirty="0" err="1"/>
              <a:t>c.m</a:t>
            </a:r>
            <a:r>
              <a:rPr lang="en-US" baseline="-25000" dirty="0"/>
              <a:t>. </a:t>
            </a:r>
            <a:r>
              <a:rPr lang="en-US" dirty="0"/>
              <a:t>= 6 MeV was performed at IRIS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aseline="30000" dirty="0"/>
              <a:t>59</a:t>
            </a:r>
            <a:r>
              <a:rPr lang="en-US" dirty="0"/>
              <a:t>Cu(p,𝜸)/(p,𝜶) ratio is influential in determining XRB light curves powered by the </a:t>
            </a:r>
            <a:r>
              <a:rPr lang="en-US" dirty="0" err="1"/>
              <a:t>rp</a:t>
            </a:r>
            <a:r>
              <a:rPr lang="en-US" dirty="0"/>
              <a:t>-process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influential in the 𝝂p-process.</a:t>
            </a:r>
          </a:p>
        </p:txBody>
      </p:sp>
      <p:pic>
        <p:nvPicPr>
          <p:cNvPr id="12290" name="Picture 2" descr="Space Exploration and Technologies News – overview page 110 | Nanowerk">
            <a:extLst>
              <a:ext uri="{FF2B5EF4-FFF2-40B4-BE49-F238E27FC236}">
                <a16:creationId xmlns:a16="http://schemas.microsoft.com/office/drawing/2014/main" id="{A0CE3858-B50B-2140-97DE-162E62DD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577096"/>
            <a:ext cx="3195029" cy="242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4B74382-14F4-3A4A-877B-4992FBCF0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23" y="3123993"/>
            <a:ext cx="3195029" cy="2549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4CDE2B-0AF1-034E-92CD-7A15812D470D}"/>
              </a:ext>
            </a:extLst>
          </p:cNvPr>
          <p:cNvSpPr txBox="1"/>
          <p:nvPr/>
        </p:nvSpPr>
        <p:spPr>
          <a:xfrm>
            <a:off x="295339" y="5715837"/>
            <a:ext cx="3749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Beam identified event-by-event with an upstream ion chamber.</a:t>
            </a:r>
          </a:p>
          <a:p>
            <a:r>
              <a:rPr lang="en-US" b="1" dirty="0"/>
              <a:t>(Intensity of ~4x10</a:t>
            </a:r>
            <a:r>
              <a:rPr lang="en-US" b="1" baseline="30000" dirty="0"/>
              <a:t>3</a:t>
            </a:r>
            <a:r>
              <a:rPr lang="en-US" b="1" dirty="0"/>
              <a:t> </a:t>
            </a:r>
            <a:r>
              <a:rPr lang="en-US" b="1" dirty="0" err="1"/>
              <a:t>pps</a:t>
            </a:r>
            <a:r>
              <a:rPr lang="en-US" b="1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3170A7-6452-A245-AA67-B8A0C8035B0D}"/>
              </a:ext>
            </a:extLst>
          </p:cNvPr>
          <p:cNvSpPr txBox="1"/>
          <p:nvPr/>
        </p:nvSpPr>
        <p:spPr>
          <a:xfrm>
            <a:off x="931863" y="601525"/>
            <a:ext cx="374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(PI: Jaspreet Randhawa)</a:t>
            </a:r>
          </a:p>
        </p:txBody>
      </p:sp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CA655362-9774-EC47-9C01-8DCD3840E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509" y="3801187"/>
            <a:ext cx="3808901" cy="27332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3AF747-E938-C54F-A90E-DFB3B5925E0D}"/>
              </a:ext>
            </a:extLst>
          </p:cNvPr>
          <p:cNvSpPr txBox="1"/>
          <p:nvPr/>
        </p:nvSpPr>
        <p:spPr>
          <a:xfrm>
            <a:off x="7852379" y="3123993"/>
            <a:ext cx="374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𝛼-particles tagged by their 𝛥E/E signature in YY1-CsI detectors.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47AFD-B89A-364D-AD20-169C5617DE08}"/>
              </a:ext>
            </a:extLst>
          </p:cNvPr>
          <p:cNvCxnSpPr>
            <a:cxnSpLocks/>
          </p:cNvCxnSpPr>
          <p:nvPr/>
        </p:nvCxnSpPr>
        <p:spPr>
          <a:xfrm flipH="1">
            <a:off x="5236368" y="3597010"/>
            <a:ext cx="365460" cy="801655"/>
          </a:xfrm>
          <a:prstGeom prst="straightConnector1">
            <a:avLst/>
          </a:prstGeom>
          <a:ln w="5715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49C47ED-CA89-1E42-84B2-6FDEB1DC1F72}"/>
              </a:ext>
            </a:extLst>
          </p:cNvPr>
          <p:cNvSpPr txBox="1"/>
          <p:nvPr/>
        </p:nvSpPr>
        <p:spPr>
          <a:xfrm>
            <a:off x="4160328" y="2816259"/>
            <a:ext cx="3749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Solid H</a:t>
            </a:r>
            <a:r>
              <a:rPr lang="en-US" b="1" baseline="-25000" dirty="0"/>
              <a:t>2</a:t>
            </a:r>
            <a:r>
              <a:rPr lang="en-US" b="1" dirty="0"/>
              <a:t> target (50 𝜇m) grown on cryogenically cooled Ag foil.</a:t>
            </a:r>
          </a:p>
        </p:txBody>
      </p:sp>
    </p:spTree>
    <p:extLst>
      <p:ext uri="{BB962C8B-B14F-4D97-AF65-F5344CB8AC3E}">
        <p14:creationId xmlns:p14="http://schemas.microsoft.com/office/powerpoint/2010/main" val="30739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239E26-23A2-0644-9342-3A0B9973F4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Exploiting Mirror Symmetry with TIGRESS+SHARC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290CA4-85FC-B34A-999C-8CA772D5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CAB48-FBAB-F24E-8AD1-E99F58D3F7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Matthew Williams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65051A7-E0C2-6A44-9604-098135C30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0" t="14699" r="20172"/>
          <a:stretch/>
        </p:blipFill>
        <p:spPr>
          <a:xfrm>
            <a:off x="1236807" y="2148022"/>
            <a:ext cx="4188454" cy="41253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826DFB-D9D8-9343-948C-416695AA30CA}"/>
              </a:ext>
            </a:extLst>
          </p:cNvPr>
          <p:cNvSpPr txBox="1"/>
          <p:nvPr/>
        </p:nvSpPr>
        <p:spPr>
          <a:xfrm>
            <a:off x="822199" y="703805"/>
            <a:ext cx="553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Studies of the reaction and/or nucleus of interest are sometimes too technically challenging.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D5219D-61BA-E146-961A-AC44A0763B55}"/>
              </a:ext>
            </a:extLst>
          </p:cNvPr>
          <p:cNvSpPr txBox="1"/>
          <p:nvPr/>
        </p:nvSpPr>
        <p:spPr>
          <a:xfrm>
            <a:off x="810133" y="1384468"/>
            <a:ext cx="4962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the case for </a:t>
            </a:r>
            <a:r>
              <a:rPr lang="en-US" baseline="30000" dirty="0"/>
              <a:t>23</a:t>
            </a:r>
            <a:r>
              <a:rPr lang="en-US" dirty="0"/>
              <a:t>Al(p,𝛾)</a:t>
            </a:r>
            <a:r>
              <a:rPr lang="en-US" baseline="30000" dirty="0"/>
              <a:t>24</a:t>
            </a:r>
            <a:r>
              <a:rPr lang="en-US" dirty="0"/>
              <a:t>Si important for XRBs.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7EECAB-263C-C241-B503-A9AB8401D234}"/>
              </a:ext>
            </a:extLst>
          </p:cNvPr>
          <p:cNvSpPr/>
          <p:nvPr/>
        </p:nvSpPr>
        <p:spPr>
          <a:xfrm>
            <a:off x="2034327" y="2195156"/>
            <a:ext cx="640080" cy="1333048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D2F78-E4B7-4A4A-A7CC-FDEF5E23E1B7}"/>
              </a:ext>
            </a:extLst>
          </p:cNvPr>
          <p:cNvSpPr txBox="1"/>
          <p:nvPr/>
        </p:nvSpPr>
        <p:spPr>
          <a:xfrm>
            <a:off x="6539280" y="571880"/>
            <a:ext cx="5391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use a phenomenon in the strong nuclear force that nuclei with protons and neutrons exchanged behave very similarly, to infer properties of states in </a:t>
            </a:r>
            <a:r>
              <a:rPr lang="en-US" b="1" baseline="30000" dirty="0"/>
              <a:t>24</a:t>
            </a:r>
            <a:r>
              <a:rPr lang="en-US" b="1" dirty="0"/>
              <a:t>Si by measuring analogue states in the </a:t>
            </a:r>
            <a:r>
              <a:rPr lang="en-US" b="1" baseline="30000" dirty="0"/>
              <a:t>24</a:t>
            </a:r>
            <a:r>
              <a:rPr lang="en-US" b="1" dirty="0"/>
              <a:t>Ne mirror.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D9FC3FE8-ED27-5844-8827-BEE3A3AA5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66" y="2173072"/>
            <a:ext cx="5308600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7B84BD-DFFE-0D4E-B5CE-77285618769E}"/>
              </a:ext>
            </a:extLst>
          </p:cNvPr>
          <p:cNvSpPr txBox="1"/>
          <p:nvPr/>
        </p:nvSpPr>
        <p:spPr>
          <a:xfrm>
            <a:off x="7044579" y="2127892"/>
            <a:ext cx="4465114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Study </a:t>
            </a:r>
            <a:r>
              <a:rPr lang="en-US" b="1" baseline="30000" dirty="0"/>
              <a:t>23</a:t>
            </a:r>
            <a:r>
              <a:rPr lang="en-US" b="1" dirty="0"/>
              <a:t>Ne(</a:t>
            </a:r>
            <a:r>
              <a:rPr lang="en-US" b="1" dirty="0" err="1"/>
              <a:t>d,p</a:t>
            </a:r>
            <a:r>
              <a:rPr lang="en-US" b="1" dirty="0"/>
              <a:t>)</a:t>
            </a:r>
            <a:r>
              <a:rPr lang="en-US" b="1" baseline="30000" dirty="0"/>
              <a:t>24</a:t>
            </a:r>
            <a:r>
              <a:rPr lang="en-US" b="1" dirty="0"/>
              <a:t>Ne transfer with TIGRESS+SHARC to access IAS of </a:t>
            </a:r>
            <a:r>
              <a:rPr lang="en-US" b="1" baseline="30000" dirty="0"/>
              <a:t>24</a:t>
            </a:r>
            <a:r>
              <a:rPr lang="en-US" b="1" dirty="0"/>
              <a:t>Si</a:t>
            </a:r>
          </a:p>
        </p:txBody>
      </p:sp>
      <p:pic>
        <p:nvPicPr>
          <p:cNvPr id="15368" name="Picture 8">
            <a:extLst>
              <a:ext uri="{FF2B5EF4-FFF2-40B4-BE49-F238E27FC236}">
                <a16:creationId xmlns:a16="http://schemas.microsoft.com/office/drawing/2014/main" id="{FF97398A-88B3-7B46-9AF2-FF705BA7A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35" y="4566474"/>
            <a:ext cx="2349931" cy="165365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EB3A82-F362-734B-80F8-EB0E2C245340}"/>
              </a:ext>
            </a:extLst>
          </p:cNvPr>
          <p:cNvCxnSpPr>
            <a:cxnSpLocks/>
          </p:cNvCxnSpPr>
          <p:nvPr/>
        </p:nvCxnSpPr>
        <p:spPr>
          <a:xfrm flipH="1" flipV="1">
            <a:off x="9037320" y="4680084"/>
            <a:ext cx="467082" cy="5557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2E9D93-8B70-D84D-8369-F4549A8A923E}"/>
              </a:ext>
            </a:extLst>
          </p:cNvPr>
          <p:cNvCxnSpPr>
            <a:cxnSpLocks/>
          </p:cNvCxnSpPr>
          <p:nvPr/>
        </p:nvCxnSpPr>
        <p:spPr>
          <a:xfrm flipV="1">
            <a:off x="1325231" y="2169118"/>
            <a:ext cx="4024993" cy="4066215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rved Down Arrow 25">
            <a:extLst>
              <a:ext uri="{FF2B5EF4-FFF2-40B4-BE49-F238E27FC236}">
                <a16:creationId xmlns:a16="http://schemas.microsoft.com/office/drawing/2014/main" id="{1E41CEDC-7C4B-AF4E-9E24-CE9163439C36}"/>
              </a:ext>
            </a:extLst>
          </p:cNvPr>
          <p:cNvSpPr/>
          <p:nvPr/>
        </p:nvSpPr>
        <p:spPr>
          <a:xfrm rot="1497074">
            <a:off x="3095968" y="2999832"/>
            <a:ext cx="1645920" cy="108204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366" name="Picture 6" descr="Remembering Sir Alec Guinness On His Birthday">
            <a:extLst>
              <a:ext uri="{FF2B5EF4-FFF2-40B4-BE49-F238E27FC236}">
                <a16:creationId xmlns:a16="http://schemas.microsoft.com/office/drawing/2014/main" id="{89178270-FF54-B443-88F4-DC0F6855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7" y="4572761"/>
            <a:ext cx="3731610" cy="18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C9D16648-B579-8445-B7DE-EE04EFEA3EAD}"/>
              </a:ext>
            </a:extLst>
          </p:cNvPr>
          <p:cNvSpPr/>
          <p:nvPr/>
        </p:nvSpPr>
        <p:spPr>
          <a:xfrm>
            <a:off x="1825465" y="1978711"/>
            <a:ext cx="1057803" cy="109664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6E7EBB-7ED4-9841-8F2B-29DD41B52221}"/>
              </a:ext>
            </a:extLst>
          </p:cNvPr>
          <p:cNvSpPr/>
          <p:nvPr/>
        </p:nvSpPr>
        <p:spPr>
          <a:xfrm>
            <a:off x="4508627" y="4680084"/>
            <a:ext cx="1057803" cy="1096645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956AEE-39FE-4F46-9CC2-4D3DDA801359}"/>
              </a:ext>
            </a:extLst>
          </p:cNvPr>
          <p:cNvGrpSpPr/>
          <p:nvPr/>
        </p:nvGrpSpPr>
        <p:grpSpPr>
          <a:xfrm>
            <a:off x="1044541" y="2262713"/>
            <a:ext cx="4188455" cy="2078134"/>
            <a:chOff x="1503902" y="2114399"/>
            <a:chExt cx="4188455" cy="2078134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CC7AA35A-857E-8841-9A14-C6F4906CDEEE}"/>
                </a:ext>
              </a:extLst>
            </p:cNvPr>
            <p:cNvSpPr/>
            <p:nvPr/>
          </p:nvSpPr>
          <p:spPr>
            <a:xfrm>
              <a:off x="1503902" y="2114399"/>
              <a:ext cx="4188455" cy="2078134"/>
            </a:xfrm>
            <a:prstGeom prst="wedgeEllipseCallout">
              <a:avLst>
                <a:gd name="adj1" fmla="val -9553"/>
                <a:gd name="adj2" fmla="val 72034"/>
              </a:avLst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362" name="Picture 2" descr="The role of isospin symmetry in collective nuclear structure | Nature  Physics">
              <a:extLst>
                <a:ext uri="{FF2B5EF4-FFF2-40B4-BE49-F238E27FC236}">
                  <a16:creationId xmlns:a16="http://schemas.microsoft.com/office/drawing/2014/main" id="{A53DE880-5FFB-7B43-960A-0E074A088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113" y="2537537"/>
              <a:ext cx="2774032" cy="1334831"/>
            </a:xfrm>
            <a:prstGeom prst="rect">
              <a:avLst/>
            </a:prstGeom>
            <a:noFill/>
            <a:ln w="571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C5A9F3-7090-EA4C-9901-313876DF9BBC}"/>
                </a:ext>
              </a:extLst>
            </p:cNvPr>
            <p:cNvSpPr txBox="1"/>
            <p:nvPr/>
          </p:nvSpPr>
          <p:spPr>
            <a:xfrm>
              <a:off x="2762155" y="2156322"/>
              <a:ext cx="2057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Use the Force…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85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3" grpId="0"/>
      <p:bldP spid="15" grpId="0" animBg="1"/>
      <p:bldP spid="26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698853-F05D-B546-A286-14EE60A5C2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First measurement of </a:t>
            </a:r>
            <a:r>
              <a:rPr lang="en-US" baseline="30000" dirty="0"/>
              <a:t>23</a:t>
            </a:r>
            <a:r>
              <a:rPr lang="en-US" dirty="0"/>
              <a:t>Ne(</a:t>
            </a:r>
            <a:r>
              <a:rPr lang="en-US" dirty="0" err="1"/>
              <a:t>d,p</a:t>
            </a:r>
            <a:r>
              <a:rPr lang="en-US" dirty="0"/>
              <a:t>)</a:t>
            </a:r>
            <a:r>
              <a:rPr lang="en-US" baseline="30000" dirty="0"/>
              <a:t>24</a:t>
            </a:r>
            <a:r>
              <a:rPr lang="en-US" dirty="0"/>
              <a:t>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4EF9B-24E6-E847-8D48-758C5C89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04289-0C7F-5748-BCD5-07327E8E0D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Matthew Williams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8F049D-3BC1-C745-B754-F61B1E9B029E}"/>
              </a:ext>
            </a:extLst>
          </p:cNvPr>
          <p:cNvGrpSpPr/>
          <p:nvPr/>
        </p:nvGrpSpPr>
        <p:grpSpPr>
          <a:xfrm>
            <a:off x="102066" y="2051875"/>
            <a:ext cx="7205190" cy="4294950"/>
            <a:chOff x="132006" y="1857178"/>
            <a:chExt cx="7205190" cy="4294950"/>
          </a:xfrm>
        </p:grpSpPr>
        <p:pic>
          <p:nvPicPr>
            <p:cNvPr id="6" name="Picture 5" descr="Diagram, schematic&#10;&#10;Description automatically generated">
              <a:extLst>
                <a:ext uri="{FF2B5EF4-FFF2-40B4-BE49-F238E27FC236}">
                  <a16:creationId xmlns:a16="http://schemas.microsoft.com/office/drawing/2014/main" id="{BDE1B2AF-A9B6-A846-836E-BEC6FD6D1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006" y="1857178"/>
              <a:ext cx="7205190" cy="4294950"/>
            </a:xfrm>
            <a:prstGeom prst="rect">
              <a:avLst/>
            </a:prstGeom>
          </p:spPr>
        </p:pic>
        <p:pic>
          <p:nvPicPr>
            <p:cNvPr id="16390" name="Picture 6" descr="SWBW-05 Star Wars R2-D2 and C3PO Droids Poster Print | Star wars artwork,  Star wars stencil, Star wars concept art">
              <a:extLst>
                <a:ext uri="{FF2B5EF4-FFF2-40B4-BE49-F238E27FC236}">
                  <a16:creationId xmlns:a16="http://schemas.microsoft.com/office/drawing/2014/main" id="{B0ECFBCC-B255-0342-A3C0-9082E03056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1" t="21112" r="17508" b="6413"/>
            <a:stretch/>
          </p:blipFill>
          <p:spPr bwMode="auto">
            <a:xfrm>
              <a:off x="4090035" y="2392045"/>
              <a:ext cx="487680" cy="7289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33872EE-9175-CB4F-8DE1-5680BEDDB749}"/>
                </a:ext>
              </a:extLst>
            </p:cNvPr>
            <p:cNvCxnSpPr>
              <a:stCxn id="16390" idx="2"/>
            </p:cNvCxnSpPr>
            <p:nvPr/>
          </p:nvCxnSpPr>
          <p:spPr>
            <a:xfrm>
              <a:off x="4333875" y="3121025"/>
              <a:ext cx="0" cy="615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6" descr="SWBW-05 Star Wars R2-D2 and C3PO Droids Poster Print | Star wars artwork,  Star wars stencil, Star wars concept art">
              <a:extLst>
                <a:ext uri="{FF2B5EF4-FFF2-40B4-BE49-F238E27FC236}">
                  <a16:creationId xmlns:a16="http://schemas.microsoft.com/office/drawing/2014/main" id="{760489C7-DB91-5F4E-91EB-07C4B5FA1D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1" t="21112" r="17508" b="6413"/>
            <a:stretch/>
          </p:blipFill>
          <p:spPr bwMode="auto">
            <a:xfrm>
              <a:off x="4763538" y="1880159"/>
              <a:ext cx="487680" cy="7289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C7C2206-BDA8-2645-A948-254CEA6ED29F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5007378" y="2609139"/>
              <a:ext cx="0" cy="615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9BE01CC-045D-A34E-9FA3-C3BB4D92F128}"/>
              </a:ext>
            </a:extLst>
          </p:cNvPr>
          <p:cNvSpPr txBox="1"/>
          <p:nvPr/>
        </p:nvSpPr>
        <p:spPr>
          <a:xfrm>
            <a:off x="810132" y="731520"/>
            <a:ext cx="104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isobaric analogue states of interest for </a:t>
            </a:r>
            <a:r>
              <a:rPr lang="en-US" baseline="30000" dirty="0"/>
              <a:t>23</a:t>
            </a:r>
            <a:r>
              <a:rPr lang="en-US" dirty="0"/>
              <a:t>Al(p,𝛾)</a:t>
            </a:r>
            <a:r>
              <a:rPr lang="en-US" baseline="30000" dirty="0"/>
              <a:t>24</a:t>
            </a:r>
            <a:r>
              <a:rPr lang="en-US" dirty="0"/>
              <a:t>Si.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8D2C55-B5FD-774C-83E8-872999EE69D5}"/>
              </a:ext>
            </a:extLst>
          </p:cNvPr>
          <p:cNvSpPr txBox="1"/>
          <p:nvPr/>
        </p:nvSpPr>
        <p:spPr>
          <a:xfrm>
            <a:off x="810131" y="1095075"/>
            <a:ext cx="1045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Able to extract angular distributions and spectroscopic factors from ADWA analysis.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7A29062-5011-4D47-A949-A0DA8A0D0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988" y="1827962"/>
            <a:ext cx="6289303" cy="45625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C30C0B-8340-DC42-97A7-543E88F5B2E3}"/>
              </a:ext>
            </a:extLst>
          </p:cNvPr>
          <p:cNvSpPr txBox="1"/>
          <p:nvPr/>
        </p:nvSpPr>
        <p:spPr>
          <a:xfrm>
            <a:off x="810130" y="1537009"/>
            <a:ext cx="1116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resulting resonance strengths constrain the temperature range activating (𝛼,</a:t>
            </a:r>
            <a:r>
              <a:rPr lang="en-US" i="1" dirty="0"/>
              <a:t>p</a:t>
            </a:r>
            <a:r>
              <a:rPr lang="en-US" dirty="0"/>
              <a:t>) reactions in XRBs.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FBC3E8-41BC-7B4C-A779-E8D4892B1054}"/>
              </a:ext>
            </a:extLst>
          </p:cNvPr>
          <p:cNvSpPr/>
          <p:nvPr/>
        </p:nvSpPr>
        <p:spPr>
          <a:xfrm>
            <a:off x="484662" y="6021204"/>
            <a:ext cx="3920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AAFF"/>
                </a:solidFill>
              </a:rPr>
              <a:t>Lotay</a:t>
            </a:r>
            <a:r>
              <a:rPr lang="en-US" dirty="0">
                <a:solidFill>
                  <a:srgbClr val="00AAFF"/>
                </a:solidFill>
              </a:rPr>
              <a:t>, et al. </a:t>
            </a:r>
            <a:r>
              <a:rPr lang="en-US" i="1" dirty="0">
                <a:solidFill>
                  <a:srgbClr val="00AAFF"/>
                </a:solidFill>
              </a:rPr>
              <a:t>submitted to PRL (2021)</a:t>
            </a:r>
            <a:endParaRPr lang="en-US" dirty="0">
              <a:solidFill>
                <a:srgbClr val="00AAFF"/>
              </a:solidFill>
            </a:endParaRP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D8541315-E7B1-9243-92BE-182374220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993" y="1931482"/>
            <a:ext cx="7734207" cy="440094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730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BA573D-D0C0-F046-AB59-7A19F24EC0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Future Plans: a Precision-era for DRAGON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0FAF49-F379-0E4F-8CF1-C5A266D3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17C15-686B-7549-B819-876BF6F8AB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Matthew Williams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35E5BDC-3354-2146-8645-EBDD045D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39" y="2566035"/>
            <a:ext cx="4484882" cy="302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767F5D9A-520B-D44B-A60D-B7FC090C8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196" y="2489515"/>
            <a:ext cx="2601489" cy="3504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CFC89-668B-C44D-A34F-28222D674399}"/>
              </a:ext>
            </a:extLst>
          </p:cNvPr>
          <p:cNvSpPr txBox="1"/>
          <p:nvPr/>
        </p:nvSpPr>
        <p:spPr>
          <a:xfrm>
            <a:off x="810132" y="883920"/>
            <a:ext cx="5697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20</a:t>
            </a:r>
            <a:r>
              <a:rPr lang="en-US" b="1" dirty="0"/>
              <a:t>Ne(p,𝛾)</a:t>
            </a:r>
            <a:r>
              <a:rPr lang="en-US" b="1" baseline="30000" dirty="0"/>
              <a:t>21</a:t>
            </a:r>
            <a:r>
              <a:rPr lang="en-US" b="1" dirty="0"/>
              <a:t>Na – (PI: Fred </a:t>
            </a:r>
            <a:r>
              <a:rPr lang="en-US" b="1" dirty="0" err="1"/>
              <a:t>Sarazin</a:t>
            </a:r>
            <a:r>
              <a:rPr lang="en-US" b="1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with GRIFFIN group to couple 6 </a:t>
            </a:r>
            <a:r>
              <a:rPr lang="en-US" dirty="0" err="1"/>
              <a:t>HPGe</a:t>
            </a:r>
            <a:r>
              <a:rPr lang="en-US" dirty="0"/>
              <a:t> detectors to the DRAGON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provide the selectivity needed to explore the halo structure of subthreshold state in </a:t>
            </a:r>
            <a:r>
              <a:rPr lang="en-US" baseline="30000" dirty="0"/>
              <a:t>21</a:t>
            </a:r>
            <a:r>
              <a:rPr lang="en-US" dirty="0"/>
              <a:t>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F7F669-77FA-C545-8193-77296940C88B}"/>
              </a:ext>
            </a:extLst>
          </p:cNvPr>
          <p:cNvSpPr txBox="1"/>
          <p:nvPr/>
        </p:nvSpPr>
        <p:spPr>
          <a:xfrm>
            <a:off x="6327775" y="808037"/>
            <a:ext cx="5697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/>
              <a:t>7</a:t>
            </a:r>
            <a:r>
              <a:rPr lang="en-US" b="1" dirty="0"/>
              <a:t>Be campaign using new graphite ISAC target: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p,p</a:t>
            </a:r>
            <a:r>
              <a:rPr lang="en-US" dirty="0"/>
              <a:t>’) and (𝛼,𝛼’) measurements with SONIC.     (PIs: Carl </a:t>
            </a:r>
            <a:r>
              <a:rPr lang="en-US" dirty="0" err="1"/>
              <a:t>Brune</a:t>
            </a:r>
            <a:r>
              <a:rPr lang="en-US" dirty="0"/>
              <a:t> and James de Boer, respectively)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Intense beam will allow first precision inverse kinematics study of </a:t>
            </a:r>
            <a:r>
              <a:rPr lang="en-US" baseline="30000" dirty="0"/>
              <a:t>7</a:t>
            </a:r>
            <a:r>
              <a:rPr lang="en-US" dirty="0"/>
              <a:t>Be(p,𝛾)</a:t>
            </a:r>
            <a:r>
              <a:rPr lang="en-US" baseline="30000" dirty="0"/>
              <a:t>8</a:t>
            </a:r>
            <a:r>
              <a:rPr lang="en-US" dirty="0"/>
              <a:t>B (PI: M. Williams)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0D2F5B4A-B886-AB44-BF95-B0C0F4708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969" y="2345529"/>
            <a:ext cx="2743201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4472C8D5-2BA0-A745-BE91-F72937D48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685" y="4045901"/>
            <a:ext cx="3134139" cy="22659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256FAB-CC1C-414B-9B2D-A85E358AE38C}"/>
              </a:ext>
            </a:extLst>
          </p:cNvPr>
          <p:cNvSpPr/>
          <p:nvPr/>
        </p:nvSpPr>
        <p:spPr>
          <a:xfrm>
            <a:off x="479049" y="5963324"/>
            <a:ext cx="547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>
                <a:solidFill>
                  <a:srgbClr val="00AAFF"/>
                </a:solidFill>
                <a:latin typeface="Arial" panose="020B0604020202020204" pitchFamily="34" charset="0"/>
              </a:rPr>
              <a:t>Adelberger</a:t>
            </a:r>
            <a:r>
              <a:rPr lang="en-CA" dirty="0">
                <a:solidFill>
                  <a:srgbClr val="00AAFF"/>
                </a:solidFill>
                <a:latin typeface="Arial" panose="020B0604020202020204" pitchFamily="34" charset="0"/>
              </a:rPr>
              <a:t> </a:t>
            </a:r>
            <a:r>
              <a:rPr lang="en-CA" i="1" dirty="0">
                <a:solidFill>
                  <a:srgbClr val="00AAFF"/>
                </a:solidFill>
                <a:latin typeface="Arial" panose="020B0604020202020204" pitchFamily="34" charset="0"/>
              </a:rPr>
              <a:t>et al., </a:t>
            </a:r>
            <a:r>
              <a:rPr lang="en-CA" dirty="0">
                <a:solidFill>
                  <a:srgbClr val="00AAFF"/>
                </a:solidFill>
                <a:latin typeface="Arial" panose="020B0604020202020204" pitchFamily="34" charset="0"/>
              </a:rPr>
              <a:t>Rev. Mod. Phys., 83(1):195, 2011.</a:t>
            </a:r>
            <a:endParaRPr lang="en-US" dirty="0">
              <a:solidFill>
                <a:srgbClr val="00A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807E41-B437-BB4B-9AD4-E1FDDA0C55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Exploring the weak r-process using EMMA and novel Si(He) targets.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2B03B-6651-6646-A500-03517AF4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B8A92-E73C-D94C-9745-C02F418D5F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Matthew Williams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DCB17-EC04-AA4B-98DF-B7880F16CB4F}"/>
              </a:ext>
            </a:extLst>
          </p:cNvPr>
          <p:cNvSpPr txBox="1"/>
          <p:nvPr/>
        </p:nvSpPr>
        <p:spPr>
          <a:xfrm>
            <a:off x="931863" y="838200"/>
            <a:ext cx="11153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First cross section measurement of </a:t>
            </a:r>
            <a:r>
              <a:rPr lang="en-US" b="1" baseline="30000" dirty="0"/>
              <a:t>94</a:t>
            </a:r>
            <a:r>
              <a:rPr lang="en-US" b="1" dirty="0"/>
              <a:t>Sr(𝛼,n)</a:t>
            </a:r>
            <a:r>
              <a:rPr lang="en-US" b="1" baseline="30000" dirty="0"/>
              <a:t>97</a:t>
            </a:r>
            <a:r>
              <a:rPr lang="en-US" b="1" dirty="0"/>
              <a:t>Zr for the weak r-process:</a:t>
            </a:r>
          </a:p>
          <a:p>
            <a:r>
              <a:rPr lang="en-US" b="1" dirty="0"/>
              <a:t>(PIs: M. Williams, A.M. Laird, C. Aa. </a:t>
            </a:r>
            <a:r>
              <a:rPr lang="en-US" b="1" dirty="0" err="1"/>
              <a:t>Diget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make fist use with an RIB of novel Helium sputtered targets, shown to have number density comparable to extended gas targets.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similar technique pioneered in the </a:t>
            </a:r>
            <a:r>
              <a:rPr lang="en-US" baseline="30000" dirty="0"/>
              <a:t>83</a:t>
            </a:r>
            <a:r>
              <a:rPr lang="en-US" dirty="0"/>
              <a:t>Rb(p,𝛾)</a:t>
            </a:r>
            <a:r>
              <a:rPr lang="en-US" baseline="30000" dirty="0"/>
              <a:t>84</a:t>
            </a:r>
            <a:r>
              <a:rPr lang="en-US" dirty="0"/>
              <a:t>Sr study to identify the reaction 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Explain anomalous abundance patterns in the first r-process peak observed in the oldest observed stars.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92F6A54-6589-0B43-8FC9-ACBB0E06E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23" y="2620650"/>
            <a:ext cx="4605508" cy="3289649"/>
          </a:xfrm>
          <a:prstGeom prst="rect">
            <a:avLst/>
          </a:prstGeom>
        </p:spPr>
      </p:pic>
      <p:pic>
        <p:nvPicPr>
          <p:cNvPr id="9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70A39ED7-2E5C-CF48-9AF0-38F4DECD2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75767"/>
            <a:ext cx="4453277" cy="31062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EA54DB-5A6E-F946-B577-80A8F1BCEE5E}"/>
              </a:ext>
            </a:extLst>
          </p:cNvPr>
          <p:cNvSpPr/>
          <p:nvPr/>
        </p:nvSpPr>
        <p:spPr>
          <a:xfrm>
            <a:off x="412497" y="58696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solidFill>
                  <a:srgbClr val="00AAFF"/>
                </a:solidFill>
                <a:latin typeface="Arial" panose="020B0604020202020204" pitchFamily="34" charset="0"/>
              </a:rPr>
              <a:t>V </a:t>
            </a:r>
            <a:r>
              <a:rPr lang="en-CA" dirty="0" err="1">
                <a:solidFill>
                  <a:srgbClr val="00AAFF"/>
                </a:solidFill>
                <a:latin typeface="Arial" panose="020B0604020202020204" pitchFamily="34" charset="0"/>
              </a:rPr>
              <a:t>Godinho</a:t>
            </a:r>
            <a:r>
              <a:rPr lang="en-CA" dirty="0">
                <a:solidFill>
                  <a:srgbClr val="00AAFF"/>
                </a:solidFill>
                <a:latin typeface="Arial" panose="020B0604020202020204" pitchFamily="34" charset="0"/>
              </a:rPr>
              <a:t> et al., ACS Omega, 1:1229–1238, 2016.</a:t>
            </a:r>
          </a:p>
          <a:p>
            <a:r>
              <a:rPr lang="en-CA" dirty="0">
                <a:solidFill>
                  <a:srgbClr val="00AAFF"/>
                </a:solidFill>
              </a:rPr>
              <a:t>J Bliss, et al., </a:t>
            </a:r>
            <a:r>
              <a:rPr lang="en-CA" dirty="0" err="1">
                <a:solidFill>
                  <a:srgbClr val="00AAFF"/>
                </a:solidFill>
              </a:rPr>
              <a:t>JPhysG</a:t>
            </a:r>
            <a:r>
              <a:rPr lang="en-CA" dirty="0">
                <a:solidFill>
                  <a:srgbClr val="00AAFF"/>
                </a:solidFill>
              </a:rPr>
              <a:t>, 44:054003, 2017.</a:t>
            </a:r>
            <a:endParaRPr lang="en-US" dirty="0">
              <a:solidFill>
                <a:srgbClr val="00A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5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FC1C61-FBD2-CE41-8C17-C6AABDE797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Exploring the r-process with the Surrogate Reaction Method using TIGRESS+SHARC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2DF11-4B87-D44E-B443-3DD8865A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7F649-E9A5-BC4C-B1A4-888CC239E8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Matthew Williams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E967CE-5581-FF40-8EB7-0A395341B2FB}"/>
              </a:ext>
            </a:extLst>
          </p:cNvPr>
          <p:cNvSpPr txBox="1"/>
          <p:nvPr/>
        </p:nvSpPr>
        <p:spPr>
          <a:xfrm>
            <a:off x="931863" y="1117052"/>
            <a:ext cx="10450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Measure the </a:t>
            </a:r>
            <a:r>
              <a:rPr lang="en-US" b="1" baseline="30000" dirty="0"/>
              <a:t>93</a:t>
            </a:r>
            <a:r>
              <a:rPr lang="en-US" b="1" dirty="0"/>
              <a:t>Sr(</a:t>
            </a:r>
            <a:r>
              <a:rPr lang="en-US" b="1" dirty="0" err="1"/>
              <a:t>d,p</a:t>
            </a:r>
            <a:r>
              <a:rPr lang="en-US" b="1" dirty="0"/>
              <a:t>𝛾)</a:t>
            </a:r>
            <a:r>
              <a:rPr lang="en-US" b="1" baseline="30000" dirty="0"/>
              <a:t>94</a:t>
            </a:r>
            <a:r>
              <a:rPr lang="en-US" b="1" dirty="0"/>
              <a:t>Sr reaction to infer </a:t>
            </a:r>
            <a:r>
              <a:rPr lang="en-US" b="1" baseline="30000" dirty="0"/>
              <a:t>93</a:t>
            </a:r>
            <a:r>
              <a:rPr lang="en-US" b="1" dirty="0"/>
              <a:t>Sr(n,𝛾)</a:t>
            </a:r>
            <a:r>
              <a:rPr lang="en-US" b="1" baseline="30000" dirty="0"/>
              <a:t>94</a:t>
            </a:r>
            <a:r>
              <a:rPr lang="en-US" b="1" dirty="0"/>
              <a:t>Sr cross-section using the SRM:</a:t>
            </a:r>
          </a:p>
          <a:p>
            <a:r>
              <a:rPr lang="en-US" b="1" dirty="0"/>
              <a:t>(PI: Richard Hughes, LLNL)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Advances in theoretical approaches to surrogate reactions allow accurate measurements of important (n,𝛾) reaction rates for astrophysics.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use TIGRESS+SHARC to measure </a:t>
            </a:r>
            <a:r>
              <a:rPr lang="en-US" baseline="30000" dirty="0"/>
              <a:t>93</a:t>
            </a:r>
            <a:r>
              <a:rPr lang="en-US" dirty="0"/>
              <a:t>Sr(</a:t>
            </a:r>
            <a:r>
              <a:rPr lang="en-US" dirty="0" err="1"/>
              <a:t>d,p</a:t>
            </a:r>
            <a:r>
              <a:rPr lang="en-US" dirty="0"/>
              <a:t>𝛾)</a:t>
            </a:r>
            <a:r>
              <a:rPr lang="en-US" baseline="30000" dirty="0"/>
              <a:t>94</a:t>
            </a:r>
            <a:r>
              <a:rPr lang="en-US" dirty="0"/>
              <a:t>Sr around the </a:t>
            </a:r>
            <a:r>
              <a:rPr lang="en-US" baseline="30000" dirty="0"/>
              <a:t>94</a:t>
            </a:r>
            <a:r>
              <a:rPr lang="en-US" dirty="0"/>
              <a:t>Sr neutron separation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low-lying transitions as a function of E</a:t>
            </a:r>
            <a:r>
              <a:rPr lang="en-US" baseline="-25000" dirty="0"/>
              <a:t>x</a:t>
            </a:r>
            <a:r>
              <a:rPr lang="en-US" dirty="0"/>
              <a:t> provide constraints on HF-model calculations.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AA69B-D9A5-3B40-B47A-D04013037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92" y="3108960"/>
            <a:ext cx="4402137" cy="2810595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138278F-C71D-5246-9453-80CA65108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603" y="3108960"/>
            <a:ext cx="5013758" cy="29579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E0695C-F699-7446-A2DA-3D7130826620}"/>
              </a:ext>
            </a:extLst>
          </p:cNvPr>
          <p:cNvSpPr/>
          <p:nvPr/>
        </p:nvSpPr>
        <p:spPr>
          <a:xfrm>
            <a:off x="243840" y="6014785"/>
            <a:ext cx="5013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>
                <a:solidFill>
                  <a:srgbClr val="00AAFF"/>
                </a:solidFill>
                <a:latin typeface="Arial" panose="020B0604020202020204" pitchFamily="34" charset="0"/>
              </a:rPr>
              <a:t>Ratkiewicz</a:t>
            </a:r>
            <a:r>
              <a:rPr lang="en-CA" dirty="0">
                <a:solidFill>
                  <a:srgbClr val="00AAFF"/>
                </a:solidFill>
                <a:latin typeface="Arial" panose="020B0604020202020204" pitchFamily="34" charset="0"/>
              </a:rPr>
              <a:t>, A., </a:t>
            </a:r>
            <a:r>
              <a:rPr lang="en-CA" i="1" dirty="0">
                <a:solidFill>
                  <a:srgbClr val="00AAFF"/>
                </a:solidFill>
                <a:latin typeface="Arial" panose="020B0604020202020204" pitchFamily="34" charset="0"/>
              </a:rPr>
              <a:t>et al. PRL </a:t>
            </a:r>
            <a:r>
              <a:rPr lang="en-CA" b="1" dirty="0">
                <a:solidFill>
                  <a:srgbClr val="00AAFF"/>
                </a:solidFill>
                <a:latin typeface="Arial" panose="020B0604020202020204" pitchFamily="34" charset="0"/>
              </a:rPr>
              <a:t>122</a:t>
            </a:r>
            <a:r>
              <a:rPr lang="en-CA" dirty="0">
                <a:solidFill>
                  <a:srgbClr val="00AAFF"/>
                </a:solidFill>
                <a:latin typeface="Arial" panose="020B0604020202020204" pitchFamily="34" charset="0"/>
              </a:rPr>
              <a:t> (2019), 052502.</a:t>
            </a:r>
            <a:endParaRPr lang="en-US" dirty="0">
              <a:solidFill>
                <a:srgbClr val="00A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75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55CFC9-6FBB-4047-A53B-904D55FE7E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Talk Outline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1F1AD-6B0C-47AF-AC64-B9DD0927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B2439-3217-4864-8887-972421235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Dr. M. Williams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D231CA-D2D2-4788-B0E8-848BC2E163F1}"/>
              </a:ext>
            </a:extLst>
          </p:cNvPr>
          <p:cNvSpPr txBox="1">
            <a:spLocks/>
          </p:cNvSpPr>
          <p:nvPr/>
        </p:nvSpPr>
        <p:spPr>
          <a:xfrm>
            <a:off x="1396794" y="1016622"/>
            <a:ext cx="10450004" cy="5295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ea typeface="+mn-lt"/>
                <a:cs typeface="+mn-lt"/>
              </a:rPr>
              <a:t>Nuclear Astrophysics.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ea typeface="+mn-lt"/>
                <a:cs typeface="+mn-lt"/>
              </a:rPr>
              <a:t>Nuclear reactions in stars.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ea typeface="+mn-lt"/>
                <a:cs typeface="+mn-lt"/>
              </a:rPr>
              <a:t>Thermonuclear reaction rates.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b="1" dirty="0">
                <a:ea typeface="+mn-lt"/>
                <a:cs typeface="+mn-lt"/>
              </a:rPr>
              <a:t>Recent Measurements of Astrophysical reactions at TRIUMF: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ea typeface="+mn-lt"/>
                <a:cs typeface="+mn-lt"/>
              </a:rPr>
              <a:t>Direct measurements of radiative capture with DRAGON: </a:t>
            </a:r>
            <a:r>
              <a:rPr lang="en-US" sz="2000" baseline="30000" dirty="0">
                <a:ea typeface="+mn-lt"/>
                <a:cs typeface="+mn-lt"/>
              </a:rPr>
              <a:t>7</a:t>
            </a:r>
            <a:r>
              <a:rPr lang="en-US" sz="2000" dirty="0">
                <a:ea typeface="+mn-lt"/>
                <a:cs typeface="+mn-lt"/>
              </a:rPr>
              <a:t>Be(𝛼,𝛾)</a:t>
            </a:r>
            <a:r>
              <a:rPr lang="en-US" sz="2000" baseline="30000" dirty="0">
                <a:ea typeface="+mn-lt"/>
                <a:cs typeface="+mn-lt"/>
              </a:rPr>
              <a:t>11</a:t>
            </a:r>
            <a:r>
              <a:rPr lang="en-US" sz="2000" dirty="0">
                <a:ea typeface="+mn-lt"/>
                <a:cs typeface="+mn-lt"/>
              </a:rPr>
              <a:t>C</a:t>
            </a:r>
          </a:p>
          <a:p>
            <a:pPr marL="742950" lvl="1" indent="-285750">
              <a:lnSpc>
                <a:spcPct val="100000"/>
              </a:lnSpc>
            </a:pPr>
            <a:r>
              <a:rPr lang="en-CA" sz="2000" dirty="0">
                <a:ea typeface="+mn-lt"/>
                <a:cs typeface="+mn-lt"/>
              </a:rPr>
              <a:t>EMMA’s first science campaign: </a:t>
            </a:r>
            <a:r>
              <a:rPr lang="en-CA" sz="2000" baseline="30000" dirty="0">
                <a:ea typeface="+mn-lt"/>
                <a:cs typeface="+mn-lt"/>
              </a:rPr>
              <a:t>83</a:t>
            </a:r>
            <a:r>
              <a:rPr lang="en-CA" sz="2000" dirty="0">
                <a:ea typeface="+mn-lt"/>
                <a:cs typeface="+mn-lt"/>
              </a:rPr>
              <a:t>Rb(p,</a:t>
            </a:r>
            <a:r>
              <a:rPr lang="en-US" sz="2000" dirty="0">
                <a:ea typeface="+mn-lt"/>
                <a:cs typeface="+mn-lt"/>
              </a:rPr>
              <a:t>𝛾)</a:t>
            </a:r>
            <a:r>
              <a:rPr lang="en-US" sz="2000" baseline="30000" dirty="0">
                <a:ea typeface="+mn-lt"/>
                <a:cs typeface="+mn-lt"/>
              </a:rPr>
              <a:t>84</a:t>
            </a:r>
            <a:r>
              <a:rPr lang="en-US" sz="2000" dirty="0">
                <a:ea typeface="+mn-lt"/>
                <a:cs typeface="+mn-lt"/>
              </a:rPr>
              <a:t>Sr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2000" dirty="0">
                <a:ea typeface="+mn-lt"/>
                <a:cs typeface="+mn-lt"/>
              </a:rPr>
              <a:t>Exploiting mirror symmetry with TIGRESS+SHARC: </a:t>
            </a:r>
            <a:r>
              <a:rPr lang="en-US" sz="2000" baseline="30000" dirty="0">
                <a:ea typeface="+mn-lt"/>
                <a:cs typeface="+mn-lt"/>
              </a:rPr>
              <a:t>23</a:t>
            </a:r>
            <a:r>
              <a:rPr lang="en-US" sz="2000" dirty="0">
                <a:ea typeface="+mn-lt"/>
                <a:cs typeface="+mn-lt"/>
              </a:rPr>
              <a:t>Ne(</a:t>
            </a:r>
            <a:r>
              <a:rPr lang="en-US" sz="2000" dirty="0" err="1">
                <a:ea typeface="+mn-lt"/>
                <a:cs typeface="+mn-lt"/>
              </a:rPr>
              <a:t>d,p</a:t>
            </a:r>
            <a:r>
              <a:rPr lang="en-US" sz="2000" dirty="0">
                <a:ea typeface="+mn-lt"/>
                <a:cs typeface="+mn-lt"/>
              </a:rPr>
              <a:t>)</a:t>
            </a:r>
            <a:r>
              <a:rPr lang="en-US" sz="2000" baseline="30000" dirty="0">
                <a:ea typeface="+mn-lt"/>
                <a:cs typeface="+mn-lt"/>
              </a:rPr>
              <a:t>24</a:t>
            </a:r>
            <a:r>
              <a:rPr lang="en-US" sz="2000" dirty="0">
                <a:ea typeface="+mn-lt"/>
                <a:cs typeface="+mn-lt"/>
              </a:rPr>
              <a:t>Ne.</a:t>
            </a:r>
          </a:p>
          <a:p>
            <a:pPr marL="742950" lvl="1" indent="-285750">
              <a:lnSpc>
                <a:spcPct val="100000"/>
              </a:lnSpc>
            </a:pPr>
            <a:r>
              <a:rPr lang="en-CA" sz="2000" dirty="0">
                <a:ea typeface="+mn-lt"/>
                <a:cs typeface="+mn-lt"/>
              </a:rPr>
              <a:t>Direct measurements of the </a:t>
            </a:r>
            <a:r>
              <a:rPr lang="en-CA" sz="2000" dirty="0" err="1">
                <a:ea typeface="+mn-lt"/>
                <a:cs typeface="+mn-lt"/>
              </a:rPr>
              <a:t>rp</a:t>
            </a:r>
            <a:r>
              <a:rPr lang="en-CA" sz="2000" dirty="0">
                <a:ea typeface="+mn-lt"/>
                <a:cs typeface="+mn-lt"/>
              </a:rPr>
              <a:t>-process with IRIS: </a:t>
            </a:r>
            <a:r>
              <a:rPr lang="en-CA" sz="2000" baseline="30000" dirty="0">
                <a:ea typeface="+mn-lt"/>
                <a:cs typeface="+mn-lt"/>
              </a:rPr>
              <a:t>59</a:t>
            </a:r>
            <a:r>
              <a:rPr lang="en-CA" sz="2000" dirty="0">
                <a:ea typeface="+mn-lt"/>
                <a:cs typeface="+mn-lt"/>
              </a:rPr>
              <a:t>Cu(p,</a:t>
            </a:r>
            <a:r>
              <a:rPr lang="en-US" sz="2000" dirty="0">
                <a:ea typeface="+mn-lt"/>
                <a:cs typeface="+mn-lt"/>
              </a:rPr>
              <a:t>𝛼)</a:t>
            </a:r>
            <a:r>
              <a:rPr lang="en-US" sz="2000" baseline="30000" dirty="0">
                <a:ea typeface="+mn-lt"/>
                <a:cs typeface="+mn-lt"/>
              </a:rPr>
              <a:t>56</a:t>
            </a:r>
            <a:r>
              <a:rPr lang="en-US" sz="2000" dirty="0">
                <a:ea typeface="+mn-lt"/>
                <a:cs typeface="+mn-lt"/>
              </a:rPr>
              <a:t>Ni</a:t>
            </a:r>
            <a:endParaRPr lang="en-CA" sz="2000" dirty="0">
              <a:ea typeface="+mn-lt"/>
              <a:cs typeface="+mn-lt"/>
            </a:endParaRPr>
          </a:p>
          <a:p>
            <a:pPr marL="285750" indent="-285750">
              <a:lnSpc>
                <a:spcPct val="100000"/>
              </a:lnSpc>
            </a:pPr>
            <a:r>
              <a:rPr lang="en-CA" sz="2000" b="1" dirty="0">
                <a:ea typeface="+mn-lt"/>
                <a:cs typeface="+mn-lt"/>
              </a:rPr>
              <a:t>Looking to the Future:</a:t>
            </a:r>
          </a:p>
          <a:p>
            <a:pPr marL="742950" lvl="1" indent="-285750">
              <a:lnSpc>
                <a:spcPct val="100000"/>
              </a:lnSpc>
            </a:pPr>
            <a:r>
              <a:rPr lang="en-CA" sz="2000" dirty="0">
                <a:ea typeface="+mn-lt"/>
                <a:cs typeface="+mn-lt"/>
              </a:rPr>
              <a:t>Exploring the weak r-process with EMMA and novel targets: </a:t>
            </a:r>
            <a:r>
              <a:rPr lang="en-CA" sz="2000" baseline="30000" dirty="0">
                <a:ea typeface="+mn-lt"/>
                <a:cs typeface="+mn-lt"/>
              </a:rPr>
              <a:t>94</a:t>
            </a:r>
            <a:r>
              <a:rPr lang="en-CA" sz="2000" dirty="0">
                <a:ea typeface="+mn-lt"/>
                <a:cs typeface="+mn-lt"/>
              </a:rPr>
              <a:t>Sr(</a:t>
            </a:r>
            <a:r>
              <a:rPr lang="en-US" sz="2000" dirty="0">
                <a:ea typeface="+mn-lt"/>
                <a:cs typeface="+mn-lt"/>
              </a:rPr>
              <a:t>𝛼,n)</a:t>
            </a:r>
            <a:r>
              <a:rPr lang="en-US" sz="2000" baseline="30000" dirty="0">
                <a:ea typeface="+mn-lt"/>
                <a:cs typeface="+mn-lt"/>
              </a:rPr>
              <a:t>97</a:t>
            </a:r>
            <a:r>
              <a:rPr lang="en-US" sz="2000" dirty="0">
                <a:ea typeface="+mn-lt"/>
                <a:cs typeface="+mn-lt"/>
              </a:rPr>
              <a:t>Zr</a:t>
            </a:r>
            <a:endParaRPr lang="en-CA" sz="2000" dirty="0">
              <a:ea typeface="+mn-lt"/>
              <a:cs typeface="+mn-lt"/>
            </a:endParaRPr>
          </a:p>
          <a:p>
            <a:pPr marL="742950" lvl="1" indent="-285750">
              <a:lnSpc>
                <a:spcPct val="100000"/>
              </a:lnSpc>
            </a:pPr>
            <a:r>
              <a:rPr lang="en-CA" sz="2000" dirty="0">
                <a:ea typeface="+mn-lt"/>
                <a:cs typeface="+mn-lt"/>
              </a:rPr>
              <a:t>A precision-era for DRAGON: </a:t>
            </a:r>
            <a:r>
              <a:rPr lang="en-CA" sz="2000" baseline="30000" dirty="0">
                <a:ea typeface="+mn-lt"/>
                <a:cs typeface="+mn-lt"/>
              </a:rPr>
              <a:t>20</a:t>
            </a:r>
            <a:r>
              <a:rPr lang="en-CA" sz="2000" dirty="0">
                <a:ea typeface="+mn-lt"/>
                <a:cs typeface="+mn-lt"/>
              </a:rPr>
              <a:t>Ne(p,</a:t>
            </a:r>
            <a:r>
              <a:rPr lang="en-US" sz="2000" dirty="0">
                <a:ea typeface="+mn-lt"/>
                <a:cs typeface="+mn-lt"/>
              </a:rPr>
              <a:t>𝛾)</a:t>
            </a:r>
            <a:r>
              <a:rPr lang="en-US" sz="2000" baseline="30000" dirty="0">
                <a:ea typeface="+mn-lt"/>
                <a:cs typeface="+mn-lt"/>
              </a:rPr>
              <a:t>21</a:t>
            </a:r>
            <a:r>
              <a:rPr lang="en-US" sz="2000" dirty="0">
                <a:ea typeface="+mn-lt"/>
                <a:cs typeface="+mn-lt"/>
              </a:rPr>
              <a:t>Na (collab. w/ GRIFFIN) &amp; </a:t>
            </a:r>
            <a:r>
              <a:rPr lang="en-US" sz="2000" baseline="30000" dirty="0">
                <a:ea typeface="+mn-lt"/>
                <a:cs typeface="+mn-lt"/>
              </a:rPr>
              <a:t>7</a:t>
            </a:r>
            <a:r>
              <a:rPr lang="en-US" sz="2000" dirty="0">
                <a:ea typeface="+mn-lt"/>
                <a:cs typeface="+mn-lt"/>
              </a:rPr>
              <a:t>Be(p,𝛾)</a:t>
            </a:r>
            <a:r>
              <a:rPr lang="en-US" sz="2000" baseline="30000" dirty="0">
                <a:ea typeface="+mn-lt"/>
                <a:cs typeface="+mn-lt"/>
              </a:rPr>
              <a:t>8</a:t>
            </a:r>
            <a:r>
              <a:rPr lang="en-US" sz="2000" dirty="0">
                <a:ea typeface="+mn-lt"/>
                <a:cs typeface="+mn-lt"/>
              </a:rPr>
              <a:t>B</a:t>
            </a:r>
            <a:endParaRPr lang="en-CA" sz="2000" dirty="0">
              <a:ea typeface="+mn-lt"/>
              <a:cs typeface="+mn-lt"/>
            </a:endParaRPr>
          </a:p>
          <a:p>
            <a:pPr marL="742950" lvl="1" indent="-285750">
              <a:lnSpc>
                <a:spcPct val="100000"/>
              </a:lnSpc>
            </a:pPr>
            <a:r>
              <a:rPr lang="en-CA" sz="2000" dirty="0">
                <a:ea typeface="+mn-lt"/>
                <a:cs typeface="+mn-lt"/>
              </a:rPr>
              <a:t>Neutron capture via Surrogate Reactions with TIGRESS+SHARC: </a:t>
            </a:r>
            <a:r>
              <a:rPr lang="en-CA" sz="2000" baseline="30000" dirty="0">
                <a:ea typeface="+mn-lt"/>
                <a:cs typeface="+mn-lt"/>
              </a:rPr>
              <a:t>93</a:t>
            </a:r>
            <a:r>
              <a:rPr lang="en-CA" sz="2000" dirty="0">
                <a:ea typeface="+mn-lt"/>
                <a:cs typeface="+mn-lt"/>
              </a:rPr>
              <a:t>Sr(</a:t>
            </a:r>
            <a:r>
              <a:rPr lang="en-CA" sz="2000" dirty="0" err="1">
                <a:ea typeface="+mn-lt"/>
                <a:cs typeface="+mn-lt"/>
              </a:rPr>
              <a:t>d,p</a:t>
            </a:r>
            <a:r>
              <a:rPr lang="en-US" sz="2000" dirty="0">
                <a:ea typeface="+mn-lt"/>
                <a:cs typeface="+mn-lt"/>
              </a:rPr>
              <a:t>𝛾)</a:t>
            </a:r>
            <a:r>
              <a:rPr lang="en-US" sz="2000" baseline="30000" dirty="0">
                <a:ea typeface="+mn-lt"/>
                <a:cs typeface="+mn-lt"/>
              </a:rPr>
              <a:t>94</a:t>
            </a:r>
            <a:r>
              <a:rPr lang="en-US" sz="2000" dirty="0">
                <a:ea typeface="+mn-lt"/>
                <a:cs typeface="+mn-lt"/>
              </a:rPr>
              <a:t>Sr</a:t>
            </a:r>
            <a:endParaRPr lang="en-CA" sz="2000" dirty="0">
              <a:ea typeface="+mn-lt"/>
              <a:cs typeface="+mn-lt"/>
            </a:endParaRPr>
          </a:p>
          <a:p>
            <a:pPr marL="742950" lvl="1" indent="-285750"/>
            <a:endParaRPr lang="en-CA" dirty="0">
              <a:ea typeface="+mn-lt"/>
              <a:cs typeface="+mn-lt"/>
            </a:endParaRPr>
          </a:p>
          <a:p>
            <a:pPr marL="742950" lvl="1" indent="-285750"/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823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62349-5CFF-974E-9D2B-124F19B028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0997" y="2826875"/>
            <a:ext cx="10450005" cy="365125"/>
          </a:xfrm>
        </p:spPr>
        <p:txBody>
          <a:bodyPr/>
          <a:lstStyle/>
          <a:p>
            <a:pPr algn="ctr"/>
            <a:r>
              <a:rPr lang="en-US" sz="3200" dirty="0"/>
              <a:t>Thank you, </a:t>
            </a:r>
            <a:r>
              <a:rPr lang="en-US" sz="3200" dirty="0" err="1"/>
              <a:t>Merçi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DC0CA-A865-DA48-B6C4-A1F1F6B3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F4593-C7D6-DF4A-BF89-7DFF6B6EB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3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F0D04-F350-CE4C-AF8B-FD8BE599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9A551-8748-AF4D-A6BB-DFF9FC2575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B35867E-1128-3A48-A369-AC8E2720C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0" t="15115" r="5540" b="55638"/>
          <a:stretch/>
        </p:blipFill>
        <p:spPr>
          <a:xfrm>
            <a:off x="1234440" y="1367780"/>
            <a:ext cx="9723120" cy="179070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46E339C-7A06-A34C-9FCF-9E7F574F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18" y="3417979"/>
            <a:ext cx="10101921" cy="1317211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74C1A51-8B2D-2F44-88CA-605724AE8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31" y="5031102"/>
            <a:ext cx="9380896" cy="1645921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5EA61A-510F-0D49-A78A-C29645661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54" y="408359"/>
            <a:ext cx="10812026" cy="671447"/>
          </a:xfrm>
          <a:prstGeom prst="rect">
            <a:avLst/>
          </a:prstGeom>
          <a:ln w="57150">
            <a:solidFill>
              <a:srgbClr val="00AAF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7C2968-B2E1-8D4C-B146-14CC530BD399}"/>
              </a:ext>
            </a:extLst>
          </p:cNvPr>
          <p:cNvSpPr txBox="1"/>
          <p:nvPr/>
        </p:nvSpPr>
        <p:spPr>
          <a:xfrm rot="16200000">
            <a:off x="-556848" y="608064"/>
            <a:ext cx="1790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7</a:t>
            </a:r>
            <a:r>
              <a:rPr lang="en-US" sz="2400" dirty="0"/>
              <a:t>Be(𝛼,𝛾)</a:t>
            </a:r>
            <a:r>
              <a:rPr lang="en-US" sz="2400" baseline="30000" dirty="0"/>
              <a:t>11</a:t>
            </a:r>
            <a:r>
              <a:rPr lang="en-US" sz="2400" dirty="0"/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06A4E-9027-C54D-BD09-A7F4F2998712}"/>
              </a:ext>
            </a:extLst>
          </p:cNvPr>
          <p:cNvSpPr txBox="1"/>
          <p:nvPr/>
        </p:nvSpPr>
        <p:spPr>
          <a:xfrm rot="16200000">
            <a:off x="-199684" y="2000712"/>
            <a:ext cx="2090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83</a:t>
            </a:r>
            <a:r>
              <a:rPr lang="en-US" sz="2400" dirty="0"/>
              <a:t>Rb(p,𝛾)</a:t>
            </a:r>
            <a:r>
              <a:rPr lang="en-US" sz="2400" baseline="30000" dirty="0"/>
              <a:t>84</a:t>
            </a:r>
            <a:r>
              <a:rPr lang="en-US" sz="2400" dirty="0"/>
              <a:t>Sr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93B430-8B46-4B4C-9FDC-66E8DAEF5C42}"/>
              </a:ext>
            </a:extLst>
          </p:cNvPr>
          <p:cNvSpPr txBox="1"/>
          <p:nvPr/>
        </p:nvSpPr>
        <p:spPr>
          <a:xfrm rot="16200000">
            <a:off x="-627436" y="3759431"/>
            <a:ext cx="2090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59</a:t>
            </a:r>
            <a:r>
              <a:rPr lang="en-US" sz="2400" dirty="0"/>
              <a:t>Cu(p,𝛼)</a:t>
            </a:r>
            <a:r>
              <a:rPr lang="en-US" sz="2400" baseline="30000" dirty="0"/>
              <a:t>56</a:t>
            </a:r>
            <a:r>
              <a:rPr lang="en-US" sz="2400" dirty="0"/>
              <a:t>Ni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31FCC-2142-DE4D-AD29-FE2704DE605B}"/>
              </a:ext>
            </a:extLst>
          </p:cNvPr>
          <p:cNvSpPr txBox="1"/>
          <p:nvPr/>
        </p:nvSpPr>
        <p:spPr>
          <a:xfrm rot="16200000">
            <a:off x="-199685" y="5549415"/>
            <a:ext cx="2090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23</a:t>
            </a:r>
            <a:r>
              <a:rPr lang="en-US" sz="2400" dirty="0"/>
              <a:t>Ne(</a:t>
            </a:r>
            <a:r>
              <a:rPr lang="en-US" sz="2400" dirty="0" err="1"/>
              <a:t>d,p</a:t>
            </a:r>
            <a:r>
              <a:rPr lang="en-US" sz="2400" dirty="0"/>
              <a:t>)</a:t>
            </a:r>
            <a:r>
              <a:rPr lang="en-US" sz="2400" baseline="30000" dirty="0"/>
              <a:t>24</a:t>
            </a:r>
            <a:r>
              <a:rPr lang="en-US" sz="2400" dirty="0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06605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45C0887B-CCB3-A544-93A5-80E3F072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4" y="661282"/>
            <a:ext cx="10573194" cy="52677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BCC845-55FC-5240-B907-0FA16F3871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Origin of the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F5181-6071-D142-8EF8-D0D9069C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6D0F227-363C-9B4D-9521-C15665220F60}"/>
              </a:ext>
            </a:extLst>
          </p:cNvPr>
          <p:cNvSpPr/>
          <p:nvPr/>
        </p:nvSpPr>
        <p:spPr>
          <a:xfrm>
            <a:off x="2668041" y="776677"/>
            <a:ext cx="3846425" cy="537415"/>
          </a:xfrm>
          <a:prstGeom prst="ellipse">
            <a:avLst/>
          </a:prstGeom>
          <a:noFill/>
          <a:ln w="57150">
            <a:solidFill>
              <a:srgbClr val="00A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1508BA-2A1F-1348-8E02-5C4F3D362F26}"/>
              </a:ext>
            </a:extLst>
          </p:cNvPr>
          <p:cNvSpPr/>
          <p:nvPr/>
        </p:nvSpPr>
        <p:spPr>
          <a:xfrm>
            <a:off x="1280984" y="679846"/>
            <a:ext cx="942109" cy="1510145"/>
          </a:xfrm>
          <a:prstGeom prst="ellipse">
            <a:avLst/>
          </a:prstGeom>
          <a:noFill/>
          <a:ln w="57150">
            <a:solidFill>
              <a:srgbClr val="00A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D2C372-4C55-8E44-B186-94B8299614E1}"/>
              </a:ext>
            </a:extLst>
          </p:cNvPr>
          <p:cNvSpPr/>
          <p:nvPr/>
        </p:nvSpPr>
        <p:spPr>
          <a:xfrm>
            <a:off x="10404015" y="677577"/>
            <a:ext cx="826549" cy="757342"/>
          </a:xfrm>
          <a:prstGeom prst="ellipse">
            <a:avLst/>
          </a:prstGeom>
          <a:noFill/>
          <a:ln w="57150">
            <a:solidFill>
              <a:srgbClr val="00A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urning Stars in The Lion King – Science On">
            <a:extLst>
              <a:ext uri="{FF2B5EF4-FFF2-40B4-BE49-F238E27FC236}">
                <a16:creationId xmlns:a16="http://schemas.microsoft.com/office/drawing/2014/main" id="{F96F9F91-A8BD-214E-96F4-B9637439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91" y="2965163"/>
            <a:ext cx="2051618" cy="1641294"/>
          </a:xfrm>
          <a:prstGeom prst="rect">
            <a:avLst/>
          </a:prstGeom>
          <a:noFill/>
          <a:ln w="53975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ab Nebula - Wikipedia">
            <a:extLst>
              <a:ext uri="{FF2B5EF4-FFF2-40B4-BE49-F238E27FC236}">
                <a16:creationId xmlns:a16="http://schemas.microsoft.com/office/drawing/2014/main" id="{FE6FE7C5-FB4B-1D42-B1C3-DC6A2CF8B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08" y="2841573"/>
            <a:ext cx="2051618" cy="2051618"/>
          </a:xfrm>
          <a:prstGeom prst="rect">
            <a:avLst/>
          </a:prstGeom>
          <a:noFill/>
          <a:ln w="539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lack Hole or No Black Hole: Astrophysics of Neutron Star Collisions">
            <a:extLst>
              <a:ext uri="{FF2B5EF4-FFF2-40B4-BE49-F238E27FC236}">
                <a16:creationId xmlns:a16="http://schemas.microsoft.com/office/drawing/2014/main" id="{2CE027C8-08E3-654D-BF54-4C6383C3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34" y="2901153"/>
            <a:ext cx="2712872" cy="1831189"/>
          </a:xfrm>
          <a:prstGeom prst="rect">
            <a:avLst/>
          </a:prstGeom>
          <a:noFill/>
          <a:ln w="53975">
            <a:solidFill>
              <a:srgbClr val="FF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D5342D50-CCC3-7C41-9D05-F81E3E315740}"/>
              </a:ext>
            </a:extLst>
          </p:cNvPr>
          <p:cNvGrpSpPr/>
          <p:nvPr/>
        </p:nvGrpSpPr>
        <p:grpSpPr>
          <a:xfrm>
            <a:off x="1336766" y="1286772"/>
            <a:ext cx="9730316" cy="4358601"/>
            <a:chOff x="1336766" y="1286772"/>
            <a:chExt cx="9730316" cy="43586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C63DD41-7CE4-3440-B069-83E6DC952D72}"/>
                </a:ext>
              </a:extLst>
            </p:cNvPr>
            <p:cNvGrpSpPr/>
            <p:nvPr/>
          </p:nvGrpSpPr>
          <p:grpSpPr>
            <a:xfrm>
              <a:off x="1374710" y="1286772"/>
              <a:ext cx="9692372" cy="4358601"/>
              <a:chOff x="1630680" y="1476088"/>
              <a:chExt cx="9009612" cy="377445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F0A5183-9A30-5841-804D-6C24249CDF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61564" y="1483016"/>
                <a:ext cx="2964872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3D00B26-5A19-504B-825C-42AE14E818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26436" y="1483017"/>
                <a:ext cx="13856" cy="37675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49F5EF8-8180-7049-923E-E6C79E4C25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680" y="5250541"/>
                <a:ext cx="9009612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7A827C9-A02E-C24E-B1E4-B6F5D52F8A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30680" y="1971867"/>
                <a:ext cx="0" cy="327867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3C19A27-4894-FE49-A884-4CFB7CC07C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3804" y="2427896"/>
                <a:ext cx="4937760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1B70624-1799-6D4C-AEC3-5E0D77EEC4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09636" y="1476088"/>
                <a:ext cx="2780" cy="95180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6C5859B-65C3-4B4B-A864-3D4EB4FCC3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4447" y="1483016"/>
                <a:ext cx="529357" cy="1673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CC8566E-0FD8-6549-8949-0A58FCA699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552" y="1476088"/>
                <a:ext cx="17108" cy="95180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028A8C9-F172-5045-96B8-F58FD1A63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6230" y="1304432"/>
              <a:ext cx="0" cy="5616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396908-F563-B241-AF75-B905567568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6766" y="1836328"/>
              <a:ext cx="644434" cy="2972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36644F9-7F87-0D44-ACEA-52B59E6E1BB2}"/>
              </a:ext>
            </a:extLst>
          </p:cNvPr>
          <p:cNvSpPr txBox="1"/>
          <p:nvPr/>
        </p:nvSpPr>
        <p:spPr>
          <a:xfrm>
            <a:off x="8928846" y="2847251"/>
            <a:ext cx="1959848" cy="193899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  + …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 animBg="1"/>
      <p:bldP spid="8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A98330-B316-B14B-92ED-B9DC201D1B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Nuclear reactions in stars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878BA-1BBD-3943-A7E6-27898798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0BCCFD-C4B5-D54A-9EF8-D107E7816C57}"/>
              </a:ext>
            </a:extLst>
          </p:cNvPr>
          <p:cNvSpPr txBox="1"/>
          <p:nvPr/>
        </p:nvSpPr>
        <p:spPr>
          <a:xfrm>
            <a:off x="810132" y="703624"/>
            <a:ext cx="10300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astrophysical environments where significant nuclear reactions occur have two characteristics in common: they are </a:t>
            </a:r>
            <a:r>
              <a:rPr lang="en-US" b="1" u="sng" dirty="0">
                <a:solidFill>
                  <a:srgbClr val="FF0000"/>
                </a:solidFill>
              </a:rPr>
              <a:t>HOT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0000"/>
                </a:solidFill>
              </a:rPr>
              <a:t>DENSE</a:t>
            </a:r>
            <a:r>
              <a:rPr lang="en-US" dirty="0"/>
              <a:t>.</a:t>
            </a:r>
          </a:p>
        </p:txBody>
      </p:sp>
      <p:pic>
        <p:nvPicPr>
          <p:cNvPr id="8" name="Picture 7" descr="Diagram, histogram&#10;&#10;Description automatically generated">
            <a:extLst>
              <a:ext uri="{FF2B5EF4-FFF2-40B4-BE49-F238E27FC236}">
                <a16:creationId xmlns:a16="http://schemas.microsoft.com/office/drawing/2014/main" id="{39616EB1-FCD0-C94C-9ADA-54AA0B142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69" y="1656715"/>
            <a:ext cx="3999495" cy="4537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BC1DD-7707-A74C-AA47-5A701643B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774"/>
          <a:stretch/>
        </p:blipFill>
        <p:spPr>
          <a:xfrm>
            <a:off x="4095021" y="1838451"/>
            <a:ext cx="3759620" cy="2777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8E9C3-527D-A84A-9B9E-BC01C84CE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659" y="4618619"/>
            <a:ext cx="1574800" cy="228600"/>
          </a:xfrm>
          <a:prstGeom prst="rect">
            <a:avLst/>
          </a:prstGeom>
        </p:spPr>
      </p:pic>
      <p:pic>
        <p:nvPicPr>
          <p:cNvPr id="3074" name="Picture 2" descr="The Gamow energy window, defining the astrophysical region of interest... |  Download Scientific Diagram">
            <a:extLst>
              <a:ext uri="{FF2B5EF4-FFF2-40B4-BE49-F238E27FC236}">
                <a16:creationId xmlns:a16="http://schemas.microsoft.com/office/drawing/2014/main" id="{3E8AED9C-CF0F-984E-B5B2-851C5105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726" y="2226418"/>
            <a:ext cx="3776453" cy="32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A6FF51-2184-8649-978F-F597F093B461}"/>
              </a:ext>
            </a:extLst>
          </p:cNvPr>
          <p:cNvSpPr txBox="1"/>
          <p:nvPr/>
        </p:nvSpPr>
        <p:spPr>
          <a:xfrm>
            <a:off x="2271916" y="5164964"/>
            <a:ext cx="339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Coulomb barrier gives rise to strong energy dependence of reaction cross sections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07339-EE8F-954D-98DF-D731BDA03774}"/>
              </a:ext>
            </a:extLst>
          </p:cNvPr>
          <p:cNvSpPr txBox="1"/>
          <p:nvPr/>
        </p:nvSpPr>
        <p:spPr>
          <a:xfrm>
            <a:off x="7780210" y="1303088"/>
            <a:ext cx="4337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stars, there is a “goldilocks zone” where reactions are most likely to proceed =&gt; the </a:t>
            </a:r>
            <a:r>
              <a:rPr lang="en-US" b="1" u="sng" dirty="0">
                <a:solidFill>
                  <a:srgbClr val="00B050"/>
                </a:solidFill>
              </a:rPr>
              <a:t>Gamow Window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539B8-D948-BC48-BC22-C2A29D60D23B}"/>
              </a:ext>
            </a:extLst>
          </p:cNvPr>
          <p:cNvCxnSpPr>
            <a:cxnSpLocks/>
          </p:cNvCxnSpPr>
          <p:nvPr/>
        </p:nvCxnSpPr>
        <p:spPr>
          <a:xfrm flipH="1">
            <a:off x="9570720" y="2273285"/>
            <a:ext cx="411480" cy="163107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4F6D370-95A7-4640-84CE-D8B65BEE23F7}"/>
              </a:ext>
            </a:extLst>
          </p:cNvPr>
          <p:cNvSpPr txBox="1"/>
          <p:nvPr/>
        </p:nvSpPr>
        <p:spPr>
          <a:xfrm>
            <a:off x="4463274" y="1231371"/>
            <a:ext cx="339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/>
              <a:t>22</a:t>
            </a:r>
            <a:r>
              <a:rPr lang="en-US" sz="2400" dirty="0"/>
              <a:t>Ne(p,𝛾)</a:t>
            </a:r>
            <a:r>
              <a:rPr lang="en-US" sz="2400" baseline="30000" dirty="0"/>
              <a:t>23</a:t>
            </a:r>
            <a:r>
              <a:rPr lang="en-US" sz="2400" dirty="0"/>
              <a:t>Na </a:t>
            </a:r>
            <a:r>
              <a:rPr lang="en-US" sz="1600" dirty="0"/>
              <a:t>[1]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70D101-CC7D-9445-B28D-4846EF8F94CC}"/>
              </a:ext>
            </a:extLst>
          </p:cNvPr>
          <p:cNvCxnSpPr>
            <a:cxnSpLocks/>
          </p:cNvCxnSpPr>
          <p:nvPr/>
        </p:nvCxnSpPr>
        <p:spPr>
          <a:xfrm>
            <a:off x="6158957" y="1718587"/>
            <a:ext cx="0" cy="5546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FB7140D-795D-1B41-9378-2ADCEA14528E}"/>
              </a:ext>
            </a:extLst>
          </p:cNvPr>
          <p:cNvSpPr txBox="1"/>
          <p:nvPr/>
        </p:nvSpPr>
        <p:spPr>
          <a:xfrm>
            <a:off x="667871" y="6367798"/>
            <a:ext cx="6828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rgbClr val="00AAFF"/>
                </a:solidFill>
              </a:rPr>
              <a:t>[1] M. Williams, A </a:t>
            </a:r>
            <a:r>
              <a:rPr lang="en-CA" sz="1400" dirty="0" err="1">
                <a:solidFill>
                  <a:srgbClr val="00AAFF"/>
                </a:solidFill>
              </a:rPr>
              <a:t>Lennarz</a:t>
            </a:r>
            <a:r>
              <a:rPr lang="en-CA" sz="1400" dirty="0">
                <a:solidFill>
                  <a:srgbClr val="00AAFF"/>
                </a:solidFill>
              </a:rPr>
              <a:t>, A.M. Laird </a:t>
            </a:r>
            <a:r>
              <a:rPr lang="en-CA" sz="1400" i="1" dirty="0">
                <a:solidFill>
                  <a:srgbClr val="00AAFF"/>
                </a:solidFill>
              </a:rPr>
              <a:t>et al., </a:t>
            </a:r>
            <a:r>
              <a:rPr lang="en-CA" sz="1400" dirty="0">
                <a:solidFill>
                  <a:srgbClr val="00AAFF"/>
                </a:solidFill>
              </a:rPr>
              <a:t>Phys. Rev. C, 102 (2), 035801 (2020).</a:t>
            </a:r>
          </a:p>
          <a:p>
            <a:r>
              <a:rPr lang="en-CA" sz="1400" dirty="0">
                <a:solidFill>
                  <a:srgbClr val="00AAFF"/>
                </a:solidFill>
              </a:rPr>
              <a:t>.</a:t>
            </a:r>
            <a:endParaRPr lang="en-US" sz="1400" b="1" dirty="0">
              <a:solidFill>
                <a:srgbClr val="00AAFF"/>
              </a:solidFill>
            </a:endParaRP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01270DE9-F3CD-3040-A16D-A6CA74EAA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134" y="5443809"/>
            <a:ext cx="5361496" cy="738118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B208ED2-0C2F-C349-AAC1-8DB5B3A72752}"/>
              </a:ext>
            </a:extLst>
          </p:cNvPr>
          <p:cNvCxnSpPr>
            <a:cxnSpLocks/>
          </p:cNvCxnSpPr>
          <p:nvPr/>
        </p:nvCxnSpPr>
        <p:spPr>
          <a:xfrm flipV="1">
            <a:off x="4463274" y="4160521"/>
            <a:ext cx="520206" cy="9444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7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FD995F-980E-A74A-A34F-1F05A89CE3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Nuclear Reactions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53035-A5E5-954F-B26E-20A94E52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A74C5-530A-064E-AB1B-EFAE865886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M. Williams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BF5E73-945F-7F48-85B0-4C5F9A2EC3ED}"/>
              </a:ext>
            </a:extLst>
          </p:cNvPr>
          <p:cNvSpPr txBox="1"/>
          <p:nvPr/>
        </p:nvSpPr>
        <p:spPr>
          <a:xfrm>
            <a:off x="874390" y="5106497"/>
            <a:ext cx="988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Direct Measurements</a:t>
            </a:r>
            <a:r>
              <a:rPr lang="en-US" dirty="0"/>
              <a:t>: ”re-create the conditions of the star” by colliding nuclei at energies close to (or ideally, within) the Gamow window.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7E9F1C53-4D34-7841-9775-926991994470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5172589" y="1857037"/>
            <a:ext cx="720092" cy="2601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91ED05F-563F-4E4A-BF43-75D199FDAB46}"/>
              </a:ext>
            </a:extLst>
          </p:cNvPr>
          <p:cNvSpPr/>
          <p:nvPr/>
        </p:nvSpPr>
        <p:spPr>
          <a:xfrm>
            <a:off x="4124840" y="1627982"/>
            <a:ext cx="1047749" cy="4581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D302B8-FCB0-494D-B326-6212D1C75816}"/>
              </a:ext>
            </a:extLst>
          </p:cNvPr>
          <p:cNvGrpSpPr/>
          <p:nvPr/>
        </p:nvGrpSpPr>
        <p:grpSpPr>
          <a:xfrm>
            <a:off x="4124841" y="1611740"/>
            <a:ext cx="1059180" cy="2103120"/>
            <a:chOff x="2164080" y="1325880"/>
            <a:chExt cx="1059180" cy="21031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F62FD0-F60B-A143-A39D-DC7E475D5157}"/>
                </a:ext>
              </a:extLst>
            </p:cNvPr>
            <p:cNvGrpSpPr/>
            <p:nvPr/>
          </p:nvGrpSpPr>
          <p:grpSpPr>
            <a:xfrm>
              <a:off x="2164080" y="1325880"/>
              <a:ext cx="1051560" cy="2103120"/>
              <a:chOff x="2590800" y="1051560"/>
              <a:chExt cx="1051560" cy="210312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C89FCD4-C9C2-5E4C-8EB9-08188BF5C39D}"/>
                  </a:ext>
                </a:extLst>
              </p:cNvPr>
              <p:cNvCxnSpPr/>
              <p:nvPr/>
            </p:nvCxnSpPr>
            <p:spPr>
              <a:xfrm>
                <a:off x="2590800" y="1051560"/>
                <a:ext cx="0" cy="21031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9038BF7-142B-AD4D-B0EE-963C4764F301}"/>
                  </a:ext>
                </a:extLst>
              </p:cNvPr>
              <p:cNvCxnSpPr/>
              <p:nvPr/>
            </p:nvCxnSpPr>
            <p:spPr>
              <a:xfrm>
                <a:off x="3642360" y="1051560"/>
                <a:ext cx="0" cy="21031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1439347-E4AB-6740-B5F5-D56C3B6850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0800" y="3154680"/>
                <a:ext cx="105156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C951C6-77AC-B347-936F-43C6BE0CAF16}"/>
                </a:ext>
              </a:extLst>
            </p:cNvPr>
            <p:cNvCxnSpPr>
              <a:cxnSpLocks/>
            </p:cNvCxnSpPr>
            <p:nvPr/>
          </p:nvCxnSpPr>
          <p:spPr>
            <a:xfrm>
              <a:off x="2164080" y="278892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792A5C-9D79-8D4D-A8D1-9AC9C4E0F3D0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237744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3F74B6-DD27-6F4C-9AB4-356759A8FE4E}"/>
                </a:ext>
              </a:extLst>
            </p:cNvPr>
            <p:cNvCxnSpPr>
              <a:cxnSpLocks/>
            </p:cNvCxnSpPr>
            <p:nvPr/>
          </p:nvCxnSpPr>
          <p:spPr>
            <a:xfrm>
              <a:off x="2164080" y="216408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2CE1A3-1D7C-1D44-ACF1-7BF2B3608645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202692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515DD5B-BF79-794C-8B6A-A30A9FAA8AAC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188976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A3F6AB-ADDF-4443-8C11-040EC544B208}"/>
              </a:ext>
            </a:extLst>
          </p:cNvPr>
          <p:cNvGrpSpPr/>
          <p:nvPr/>
        </p:nvGrpSpPr>
        <p:grpSpPr>
          <a:xfrm>
            <a:off x="5690751" y="2312780"/>
            <a:ext cx="1059180" cy="2103120"/>
            <a:chOff x="2164080" y="1325880"/>
            <a:chExt cx="1059180" cy="21031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7CDC907-D136-934F-AB43-F06D952F3E73}"/>
                </a:ext>
              </a:extLst>
            </p:cNvPr>
            <p:cNvGrpSpPr/>
            <p:nvPr/>
          </p:nvGrpSpPr>
          <p:grpSpPr>
            <a:xfrm>
              <a:off x="2164080" y="1325880"/>
              <a:ext cx="1051560" cy="2103120"/>
              <a:chOff x="2590800" y="1051560"/>
              <a:chExt cx="1051560" cy="210312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31AA8AB-0EDA-434B-8ABD-E7D118458D7A}"/>
                  </a:ext>
                </a:extLst>
              </p:cNvPr>
              <p:cNvCxnSpPr/>
              <p:nvPr/>
            </p:nvCxnSpPr>
            <p:spPr>
              <a:xfrm>
                <a:off x="2590800" y="1051560"/>
                <a:ext cx="0" cy="21031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8459E92-4CEF-854F-BE77-77F358DEA42D}"/>
                  </a:ext>
                </a:extLst>
              </p:cNvPr>
              <p:cNvCxnSpPr/>
              <p:nvPr/>
            </p:nvCxnSpPr>
            <p:spPr>
              <a:xfrm>
                <a:off x="3642360" y="1051560"/>
                <a:ext cx="0" cy="21031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12C3AFC-B065-3F4D-B211-8C1FE43FBD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90800" y="3154680"/>
                <a:ext cx="105156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4174EDB-2084-3241-96F7-5C7FB5C53E46}"/>
                </a:ext>
              </a:extLst>
            </p:cNvPr>
            <p:cNvCxnSpPr>
              <a:cxnSpLocks/>
            </p:cNvCxnSpPr>
            <p:nvPr/>
          </p:nvCxnSpPr>
          <p:spPr>
            <a:xfrm>
              <a:off x="2164080" y="278892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0AEA1C-B349-3743-B02C-2DCEE456F404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237744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DF42DC-AB89-7C49-8D17-27042CAA66FA}"/>
                </a:ext>
              </a:extLst>
            </p:cNvPr>
            <p:cNvCxnSpPr>
              <a:cxnSpLocks/>
            </p:cNvCxnSpPr>
            <p:nvPr/>
          </p:nvCxnSpPr>
          <p:spPr>
            <a:xfrm>
              <a:off x="2164080" y="216408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203E96C-6EAF-6541-8EF3-C6190FC3FD45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202692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8C61171-4935-6A41-9B09-518375010BB8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1889760"/>
              <a:ext cx="10515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FD3EC1-1048-5F48-8659-5507AD6F57FD}"/>
              </a:ext>
            </a:extLst>
          </p:cNvPr>
          <p:cNvCxnSpPr>
            <a:cxnSpLocks/>
          </p:cNvCxnSpPr>
          <p:nvPr/>
        </p:nvCxnSpPr>
        <p:spPr>
          <a:xfrm>
            <a:off x="2539881" y="3714860"/>
            <a:ext cx="105156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9FA566-AE8F-794E-B135-86B67F563667}"/>
              </a:ext>
            </a:extLst>
          </p:cNvPr>
          <p:cNvCxnSpPr>
            <a:cxnSpLocks/>
          </p:cNvCxnSpPr>
          <p:nvPr/>
        </p:nvCxnSpPr>
        <p:spPr>
          <a:xfrm>
            <a:off x="2739220" y="1886060"/>
            <a:ext cx="1385621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383863F-F2EC-EF49-8036-D02A5D962F90}"/>
              </a:ext>
            </a:extLst>
          </p:cNvPr>
          <p:cNvCxnSpPr>
            <a:cxnSpLocks/>
          </p:cNvCxnSpPr>
          <p:nvPr/>
        </p:nvCxnSpPr>
        <p:spPr>
          <a:xfrm>
            <a:off x="5176401" y="1886060"/>
            <a:ext cx="762000" cy="1934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C14FEE-930C-2D40-935C-BE3C3B05CC3E}"/>
              </a:ext>
            </a:extLst>
          </p:cNvPr>
          <p:cNvCxnSpPr>
            <a:cxnSpLocks/>
          </p:cNvCxnSpPr>
          <p:nvPr/>
        </p:nvCxnSpPr>
        <p:spPr>
          <a:xfrm>
            <a:off x="5176400" y="1905838"/>
            <a:ext cx="762001" cy="15024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A057A2-529F-BF4C-950B-4DE6C653C17D}"/>
              </a:ext>
            </a:extLst>
          </p:cNvPr>
          <p:cNvCxnSpPr>
            <a:cxnSpLocks/>
          </p:cNvCxnSpPr>
          <p:nvPr/>
        </p:nvCxnSpPr>
        <p:spPr>
          <a:xfrm>
            <a:off x="6498471" y="3364340"/>
            <a:ext cx="0" cy="45628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CB827E6-07DA-F742-B568-E9C033B81B04}"/>
              </a:ext>
            </a:extLst>
          </p:cNvPr>
          <p:cNvCxnSpPr>
            <a:cxnSpLocks/>
          </p:cNvCxnSpPr>
          <p:nvPr/>
        </p:nvCxnSpPr>
        <p:spPr>
          <a:xfrm>
            <a:off x="6294636" y="3353603"/>
            <a:ext cx="0" cy="106229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91DE081-FFEA-F249-9DA2-0D0228E97731}"/>
              </a:ext>
            </a:extLst>
          </p:cNvPr>
          <p:cNvCxnSpPr>
            <a:cxnSpLocks/>
          </p:cNvCxnSpPr>
          <p:nvPr/>
        </p:nvCxnSpPr>
        <p:spPr>
          <a:xfrm>
            <a:off x="6081276" y="3775820"/>
            <a:ext cx="0" cy="64008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Atomic nucleus - Wikipedia">
            <a:extLst>
              <a:ext uri="{FF2B5EF4-FFF2-40B4-BE49-F238E27FC236}">
                <a16:creationId xmlns:a16="http://schemas.microsoft.com/office/drawing/2014/main" id="{AB65E444-B5A6-5944-A14A-F529565E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93" y="2102543"/>
            <a:ext cx="601466" cy="60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Atomic nucleus - Wikipedia">
            <a:extLst>
              <a:ext uri="{FF2B5EF4-FFF2-40B4-BE49-F238E27FC236}">
                <a16:creationId xmlns:a16="http://schemas.microsoft.com/office/drawing/2014/main" id="{ABCDC817-A8CA-434D-8A2D-CC8F00EAF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47" y="904160"/>
            <a:ext cx="601466" cy="60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65980E05-32A7-BE41-906C-9736759F8A4C}"/>
              </a:ext>
            </a:extLst>
          </p:cNvPr>
          <p:cNvSpPr/>
          <p:nvPr/>
        </p:nvSpPr>
        <p:spPr>
          <a:xfrm>
            <a:off x="3799103" y="2283001"/>
            <a:ext cx="177161" cy="18817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D16B9B0-9307-A14D-88FB-22A720EE4390}"/>
                  </a:ext>
                </a:extLst>
              </p:cNvPr>
              <p:cNvSpPr txBox="1"/>
              <p:nvPr/>
            </p:nvSpPr>
            <p:spPr>
              <a:xfrm>
                <a:off x="3408565" y="2232663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D16B9B0-9307-A14D-88FB-22A720EE4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565" y="2232663"/>
                <a:ext cx="237244" cy="276999"/>
              </a:xfrm>
              <a:prstGeom prst="rect">
                <a:avLst/>
              </a:prstGeom>
              <a:blipFill>
                <a:blip r:embed="rId5"/>
                <a:stretch>
                  <a:fillRect l="-15000" r="-1500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DF44DF5-0ECA-4E4D-A3CE-01F3DF76AF63}"/>
                  </a:ext>
                </a:extLst>
              </p:cNvPr>
              <p:cNvSpPr txBox="1"/>
              <p:nvPr/>
            </p:nvSpPr>
            <p:spPr>
              <a:xfrm>
                <a:off x="6095279" y="1810174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DF44DF5-0ECA-4E4D-A3CE-01F3DF76A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279" y="1810174"/>
                <a:ext cx="237244" cy="276999"/>
              </a:xfrm>
              <a:prstGeom prst="rect">
                <a:avLst/>
              </a:prstGeom>
              <a:blipFill>
                <a:blip r:embed="rId6"/>
                <a:stretch>
                  <a:fillRect l="-21053" r="-1578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B71EF4BA-A44B-744C-9BC9-33131E3A839D}"/>
              </a:ext>
            </a:extLst>
          </p:cNvPr>
          <p:cNvGrpSpPr/>
          <p:nvPr/>
        </p:nvGrpSpPr>
        <p:grpSpPr>
          <a:xfrm>
            <a:off x="6328627" y="1807163"/>
            <a:ext cx="252211" cy="330653"/>
            <a:chOff x="4414048" y="1400512"/>
            <a:chExt cx="252211" cy="330653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F90030C-743A-3940-8A6A-B310DC779AF1}"/>
                </a:ext>
              </a:extLst>
            </p:cNvPr>
            <p:cNvSpPr/>
            <p:nvPr/>
          </p:nvSpPr>
          <p:spPr>
            <a:xfrm>
              <a:off x="4414048" y="1506106"/>
              <a:ext cx="127142" cy="15003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EAF96C-180E-144C-B33E-F48990C282E8}"/>
                </a:ext>
              </a:extLst>
            </p:cNvPr>
            <p:cNvSpPr/>
            <p:nvPr/>
          </p:nvSpPr>
          <p:spPr>
            <a:xfrm>
              <a:off x="4458567" y="1400512"/>
              <a:ext cx="127142" cy="1500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3CDB75B-43D4-F74F-8194-497C427134EC}"/>
                </a:ext>
              </a:extLst>
            </p:cNvPr>
            <p:cNvSpPr/>
            <p:nvPr/>
          </p:nvSpPr>
          <p:spPr>
            <a:xfrm>
              <a:off x="4539117" y="1479409"/>
              <a:ext cx="127142" cy="15003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3125B12-BF95-9242-B4D5-424024F8F030}"/>
                </a:ext>
              </a:extLst>
            </p:cNvPr>
            <p:cNvSpPr/>
            <p:nvPr/>
          </p:nvSpPr>
          <p:spPr>
            <a:xfrm>
              <a:off x="4486166" y="1581126"/>
              <a:ext cx="127142" cy="1500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9" name="Picture 2" descr="Atomic nucleus - Wikipedia">
            <a:extLst>
              <a:ext uri="{FF2B5EF4-FFF2-40B4-BE49-F238E27FC236}">
                <a16:creationId xmlns:a16="http://schemas.microsoft.com/office/drawing/2014/main" id="{0CC9FEE9-B4F8-6F44-8EE0-F9871357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775" y="3871222"/>
            <a:ext cx="601466" cy="60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F0CCD7D-7011-A141-9587-9FADFCEAE597}"/>
                  </a:ext>
                </a:extLst>
              </p:cNvPr>
              <p:cNvSpPr txBox="1"/>
              <p:nvPr/>
            </p:nvSpPr>
            <p:spPr>
              <a:xfrm>
                <a:off x="4975703" y="3928219"/>
                <a:ext cx="2551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F0CCD7D-7011-A141-9587-9FADFCEA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703" y="3928219"/>
                <a:ext cx="255133" cy="369332"/>
              </a:xfrm>
              <a:prstGeom prst="rect">
                <a:avLst/>
              </a:prstGeom>
              <a:blipFill>
                <a:blip r:embed="rId7"/>
                <a:stretch>
                  <a:fillRect l="-23810" r="-2381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C972BA2-08C2-6845-9F02-35BFF10C65A6}"/>
                  </a:ext>
                </a:extLst>
              </p:cNvPr>
              <p:cNvSpPr txBox="1"/>
              <p:nvPr/>
            </p:nvSpPr>
            <p:spPr>
              <a:xfrm>
                <a:off x="4678964" y="4001751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C972BA2-08C2-6845-9F02-35BFF10C6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964" y="4001751"/>
                <a:ext cx="237244" cy="276999"/>
              </a:xfrm>
              <a:prstGeom prst="rect">
                <a:avLst/>
              </a:prstGeom>
              <a:blipFill>
                <a:blip r:embed="rId8"/>
                <a:stretch>
                  <a:fillRect l="-15789" r="-2105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2ECAA0BE-C8C5-0743-A9CB-0D922FA6E91C}"/>
              </a:ext>
            </a:extLst>
          </p:cNvPr>
          <p:cNvSpPr txBox="1"/>
          <p:nvPr/>
        </p:nvSpPr>
        <p:spPr>
          <a:xfrm>
            <a:off x="2739220" y="874757"/>
            <a:ext cx="1310639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Compound Nucleus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0524E08-E39E-9C43-B9E9-4FC634244D4E}"/>
              </a:ext>
            </a:extLst>
          </p:cNvPr>
          <p:cNvCxnSpPr>
            <a:cxnSpLocks/>
            <a:stCxn id="94" idx="3"/>
            <a:endCxn id="70" idx="1"/>
          </p:cNvCxnSpPr>
          <p:nvPr/>
        </p:nvCxnSpPr>
        <p:spPr>
          <a:xfrm>
            <a:off x="4049859" y="1197923"/>
            <a:ext cx="322888" cy="69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015C999-7BDE-AB4E-B05A-C56FB5B7BB0A}"/>
                  </a:ext>
                </a:extLst>
              </p:cNvPr>
              <p:cNvSpPr txBox="1"/>
              <p:nvPr/>
            </p:nvSpPr>
            <p:spPr>
              <a:xfrm>
                <a:off x="2206580" y="3522214"/>
                <a:ext cx="293222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015C999-7BDE-AB4E-B05A-C56FB5B7B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580" y="3522214"/>
                <a:ext cx="293222" cy="298415"/>
              </a:xfrm>
              <a:prstGeom prst="rect">
                <a:avLst/>
              </a:prstGeom>
              <a:blipFill>
                <a:blip r:embed="rId9"/>
                <a:stretch>
                  <a:fillRect l="-16667" r="-833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B6E4A867-5787-C04E-8979-0867151A7AD0}"/>
              </a:ext>
            </a:extLst>
          </p:cNvPr>
          <p:cNvSpPr txBox="1"/>
          <p:nvPr/>
        </p:nvSpPr>
        <p:spPr>
          <a:xfrm>
            <a:off x="5085458" y="688896"/>
            <a:ext cx="1143355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Particle Emission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1D64D12-DCC8-4848-869F-71BA1011688D}"/>
              </a:ext>
            </a:extLst>
          </p:cNvPr>
          <p:cNvCxnSpPr>
            <a:cxnSpLocks/>
            <a:stCxn id="102" idx="2"/>
          </p:cNvCxnSpPr>
          <p:nvPr/>
        </p:nvCxnSpPr>
        <p:spPr>
          <a:xfrm flipH="1">
            <a:off x="5340638" y="1335227"/>
            <a:ext cx="316498" cy="7135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8D2AE9AF-796C-FF4C-8BA9-663D2C9C9597}"/>
              </a:ext>
            </a:extLst>
          </p:cNvPr>
          <p:cNvSpPr txBox="1"/>
          <p:nvPr/>
        </p:nvSpPr>
        <p:spPr>
          <a:xfrm>
            <a:off x="2687105" y="3904164"/>
            <a:ext cx="1152526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Radiative Capture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8096D35D-8313-404F-B44B-0C9AA67D83D2}"/>
              </a:ext>
            </a:extLst>
          </p:cNvPr>
          <p:cNvCxnSpPr>
            <a:cxnSpLocks/>
            <a:stCxn id="106" idx="3"/>
          </p:cNvCxnSpPr>
          <p:nvPr/>
        </p:nvCxnSpPr>
        <p:spPr>
          <a:xfrm flipV="1">
            <a:off x="3839631" y="3521274"/>
            <a:ext cx="728534" cy="706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2" descr="Atomic nucleus - Wikipedia">
            <a:extLst>
              <a:ext uri="{FF2B5EF4-FFF2-40B4-BE49-F238E27FC236}">
                <a16:creationId xmlns:a16="http://schemas.microsoft.com/office/drawing/2014/main" id="{3E3AB53D-5555-C744-B305-4459AC5CF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21" y="1767297"/>
            <a:ext cx="507223" cy="50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D7C5030-4EE2-7141-B861-7DB78125B9F9}"/>
              </a:ext>
            </a:extLst>
          </p:cNvPr>
          <p:cNvCxnSpPr>
            <a:cxnSpLocks/>
          </p:cNvCxnSpPr>
          <p:nvPr/>
        </p:nvCxnSpPr>
        <p:spPr>
          <a:xfrm>
            <a:off x="4383920" y="1873482"/>
            <a:ext cx="0" cy="79833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5C24CED-7762-3D46-89A4-C0F24D68ACD9}"/>
              </a:ext>
            </a:extLst>
          </p:cNvPr>
          <p:cNvCxnSpPr>
            <a:cxnSpLocks/>
          </p:cNvCxnSpPr>
          <p:nvPr/>
        </p:nvCxnSpPr>
        <p:spPr>
          <a:xfrm>
            <a:off x="4883031" y="1886060"/>
            <a:ext cx="0" cy="181356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48659EE-2B2F-EE41-B612-EF5876A25011}"/>
              </a:ext>
            </a:extLst>
          </p:cNvPr>
          <p:cNvCxnSpPr>
            <a:cxnSpLocks/>
          </p:cNvCxnSpPr>
          <p:nvPr/>
        </p:nvCxnSpPr>
        <p:spPr>
          <a:xfrm>
            <a:off x="4536320" y="2657073"/>
            <a:ext cx="0" cy="105778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13" descr="Histogram&#10;&#10;Description automatically generated">
            <a:extLst>
              <a:ext uri="{FF2B5EF4-FFF2-40B4-BE49-F238E27FC236}">
                <a16:creationId xmlns:a16="http://schemas.microsoft.com/office/drawing/2014/main" id="{77F39587-121C-E545-B1EE-BF114489B3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321268" y="1232256"/>
            <a:ext cx="3370920" cy="2360616"/>
          </a:xfrm>
          <a:prstGeom prst="rect">
            <a:avLst/>
          </a:prstGeom>
        </p:spPr>
      </p:pic>
      <p:pic>
        <p:nvPicPr>
          <p:cNvPr id="120" name="Picture 119" descr="Diagram, schematic&#10;&#10;Description automatically generated">
            <a:extLst>
              <a:ext uri="{FF2B5EF4-FFF2-40B4-BE49-F238E27FC236}">
                <a16:creationId xmlns:a16="http://schemas.microsoft.com/office/drawing/2014/main" id="{89012021-BE9D-8949-B018-B607638208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5746" y="609149"/>
            <a:ext cx="5864129" cy="1014516"/>
          </a:xfrm>
          <a:prstGeom prst="rect">
            <a:avLst/>
          </a:prstGeom>
        </p:spPr>
      </p:pic>
      <p:pic>
        <p:nvPicPr>
          <p:cNvPr id="125" name="Picture 124" descr="Chart, diagram, box and whisker chart&#10;&#10;Description automatically generated">
            <a:extLst>
              <a:ext uri="{FF2B5EF4-FFF2-40B4-BE49-F238E27FC236}">
                <a16:creationId xmlns:a16="http://schemas.microsoft.com/office/drawing/2014/main" id="{A2C0E3E9-7EDF-1B4C-902E-70A3A43735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9180" y="2037541"/>
            <a:ext cx="3797300" cy="1066800"/>
          </a:xfrm>
          <a:prstGeom prst="rect">
            <a:avLst/>
          </a:prstGeom>
        </p:spPr>
      </p:pic>
      <p:pic>
        <p:nvPicPr>
          <p:cNvPr id="127" name="Picture 1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2AE386D-FA10-4846-8122-A5878E0526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6145" y="3591051"/>
            <a:ext cx="5058066" cy="985050"/>
          </a:xfrm>
          <a:prstGeom prst="rect">
            <a:avLst/>
          </a:prstGeom>
        </p:spPr>
      </p:pic>
      <p:sp>
        <p:nvSpPr>
          <p:cNvPr id="4096" name="TextBox 4095">
            <a:extLst>
              <a:ext uri="{FF2B5EF4-FFF2-40B4-BE49-F238E27FC236}">
                <a16:creationId xmlns:a16="http://schemas.microsoft.com/office/drawing/2014/main" id="{6334123D-B50F-C149-891B-3B8F9B44F7D4}"/>
              </a:ext>
            </a:extLst>
          </p:cNvPr>
          <p:cNvSpPr txBox="1"/>
          <p:nvPr/>
        </p:nvSpPr>
        <p:spPr>
          <a:xfrm>
            <a:off x="6404630" y="221861"/>
            <a:ext cx="322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Breit</a:t>
            </a:r>
            <a:r>
              <a:rPr lang="en-US" b="1" dirty="0"/>
              <a:t>-Wigner Formula: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EF75F8B-AFA9-1745-83A1-F604E2E7791B}"/>
              </a:ext>
            </a:extLst>
          </p:cNvPr>
          <p:cNvSpPr txBox="1"/>
          <p:nvPr/>
        </p:nvSpPr>
        <p:spPr>
          <a:xfrm>
            <a:off x="7006208" y="1685857"/>
            <a:ext cx="322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Resonance Strength: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8B726BB-96D2-5340-BF44-4968273996B1}"/>
              </a:ext>
            </a:extLst>
          </p:cNvPr>
          <p:cNvSpPr txBox="1"/>
          <p:nvPr/>
        </p:nvSpPr>
        <p:spPr>
          <a:xfrm>
            <a:off x="6993770" y="3164113"/>
            <a:ext cx="322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 narrow resonances: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73C9AE2-21B9-1349-862F-243EAD02E4B2}"/>
              </a:ext>
            </a:extLst>
          </p:cNvPr>
          <p:cNvSpPr txBox="1"/>
          <p:nvPr/>
        </p:nvSpPr>
        <p:spPr>
          <a:xfrm>
            <a:off x="892850" y="5656877"/>
            <a:ext cx="9880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In-direct measurements</a:t>
            </a:r>
            <a:r>
              <a:rPr lang="en-US" dirty="0"/>
              <a:t>: probe the characteristics of nuclei, combining measurements with nuclear models to extract parameters that ultimately determine nuclear cross-sections</a:t>
            </a:r>
          </a:p>
        </p:txBody>
      </p:sp>
      <p:sp>
        <p:nvSpPr>
          <p:cNvPr id="4101" name="Rectangle 4100">
            <a:extLst>
              <a:ext uri="{FF2B5EF4-FFF2-40B4-BE49-F238E27FC236}">
                <a16:creationId xmlns:a16="http://schemas.microsoft.com/office/drawing/2014/main" id="{19D02200-61A4-4644-851F-DBD55C413685}"/>
              </a:ext>
            </a:extLst>
          </p:cNvPr>
          <p:cNvSpPr/>
          <p:nvPr/>
        </p:nvSpPr>
        <p:spPr>
          <a:xfrm>
            <a:off x="837869" y="4719428"/>
            <a:ext cx="10188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Experimental studies of nuclear reactions can be sub-divided into two broad categories:</a:t>
            </a:r>
          </a:p>
        </p:txBody>
      </p:sp>
    </p:spTree>
    <p:extLst>
      <p:ext uri="{BB962C8B-B14F-4D97-AF65-F5344CB8AC3E}">
        <p14:creationId xmlns:p14="http://schemas.microsoft.com/office/powerpoint/2010/main" val="290747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6" grpId="0"/>
      <p:bldP spid="79" grpId="0"/>
      <p:bldP spid="91" grpId="0"/>
      <p:bldP spid="94" grpId="0" animBg="1"/>
      <p:bldP spid="102" grpId="0" animBg="1"/>
      <p:bldP spid="106" grpId="0" animBg="1"/>
      <p:bldP spid="4096" grpId="0"/>
      <p:bldP spid="132" grpId="0"/>
      <p:bldP spid="133" grpId="0"/>
      <p:bldP spid="136" grpId="0"/>
      <p:bldP spid="4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9ECB53-45E2-2646-A31B-227210B9DD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132" y="205595"/>
            <a:ext cx="10450005" cy="365125"/>
          </a:xfrm>
        </p:spPr>
        <p:txBody>
          <a:bodyPr/>
          <a:lstStyle/>
          <a:p>
            <a:r>
              <a:rPr lang="en-US" dirty="0"/>
              <a:t>Radiative Capture with DRAGON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48FD2-AB84-534C-90D2-CFEFEC54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F6774-EB7F-3146-A265-B731028CEF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Dr. Matthew Williams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1A741-F17C-6145-BF4C-255E8FE20658}"/>
              </a:ext>
            </a:extLst>
          </p:cNvPr>
          <p:cNvSpPr txBox="1"/>
          <p:nvPr/>
        </p:nvSpPr>
        <p:spPr>
          <a:xfrm>
            <a:off x="810132" y="809820"/>
            <a:ext cx="4539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Radiative capture of protons and alphas are ubiquitous in nuclear astrophysics.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 and He are most abundant elements.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Lowest Z means low Coulomb barrier.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Often the only open 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B19590C-D750-2C4F-A80D-B6F5DF9D8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12495"/>
            <a:ext cx="3987800" cy="329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3D0FB1-709D-4248-A521-F040AEF66327}"/>
              </a:ext>
            </a:extLst>
          </p:cNvPr>
          <p:cNvSpPr txBox="1"/>
          <p:nvPr/>
        </p:nvSpPr>
        <p:spPr>
          <a:xfrm>
            <a:off x="810132" y="2489276"/>
            <a:ext cx="453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Radiative capture on short-lived isotopes requires inverse kinematics.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869F710A-70A8-474A-A39E-2D386AD4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93" y="131298"/>
            <a:ext cx="84201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7DE75F0-B335-814A-B37B-320E77E1AAFC}"/>
              </a:ext>
            </a:extLst>
          </p:cNvPr>
          <p:cNvGrpSpPr/>
          <p:nvPr/>
        </p:nvGrpSpPr>
        <p:grpSpPr>
          <a:xfrm>
            <a:off x="5324136" y="536283"/>
            <a:ext cx="5192356" cy="5252423"/>
            <a:chOff x="5324136" y="536283"/>
            <a:chExt cx="5192356" cy="5252423"/>
          </a:xfrm>
        </p:grpSpPr>
        <p:pic>
          <p:nvPicPr>
            <p:cNvPr id="5128" name="Picture 8">
              <a:extLst>
                <a:ext uri="{FF2B5EF4-FFF2-40B4-BE49-F238E27FC236}">
                  <a16:creationId xmlns:a16="http://schemas.microsoft.com/office/drawing/2014/main" id="{A965ABDA-B05B-4348-B4E1-DC68CB0A7D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4" t="21732" r="11010"/>
            <a:stretch/>
          </p:blipFill>
          <p:spPr bwMode="auto">
            <a:xfrm>
              <a:off x="5324136" y="2489276"/>
              <a:ext cx="5192356" cy="3299430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8F6B55D-089F-A84C-A233-D58D3CF8C4B4}"/>
                </a:ext>
              </a:extLst>
            </p:cNvPr>
            <p:cNvSpPr/>
            <p:nvPr/>
          </p:nvSpPr>
          <p:spPr>
            <a:xfrm>
              <a:off x="8400543" y="536283"/>
              <a:ext cx="1493520" cy="148668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3F7DB4-0DBD-AB40-A055-D8F88ED90488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5324136" y="754002"/>
              <a:ext cx="3295128" cy="16961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DA80F4-E9D0-FD43-A50B-72E5211250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7032" y="968021"/>
              <a:ext cx="709460" cy="149971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AF6665-B98E-E445-B6F0-E9B8B19A7580}"/>
              </a:ext>
            </a:extLst>
          </p:cNvPr>
          <p:cNvGrpSpPr/>
          <p:nvPr/>
        </p:nvGrpSpPr>
        <p:grpSpPr>
          <a:xfrm>
            <a:off x="2667517" y="3498548"/>
            <a:ext cx="5120123" cy="2747617"/>
            <a:chOff x="2667517" y="3498548"/>
            <a:chExt cx="5120123" cy="2747617"/>
          </a:xfrm>
        </p:grpSpPr>
        <p:pic>
          <p:nvPicPr>
            <p:cNvPr id="24" name="Picture 23" descr="Diagram&#10;&#10;Description automatically generated">
              <a:extLst>
                <a:ext uri="{FF2B5EF4-FFF2-40B4-BE49-F238E27FC236}">
                  <a16:creationId xmlns:a16="http://schemas.microsoft.com/office/drawing/2014/main" id="{80BA8F78-472E-0C47-912E-B437D9AD5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517" y="3498548"/>
              <a:ext cx="3848982" cy="2747617"/>
            </a:xfrm>
            <a:prstGeom prst="rect">
              <a:avLst/>
            </a:prstGeom>
            <a:ln w="57150">
              <a:solidFill>
                <a:srgbClr val="002060"/>
              </a:solidFill>
            </a:ln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1759595-8B2B-624A-A727-681807B75C47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6516499" y="4862211"/>
              <a:ext cx="1271141" cy="10146"/>
            </a:xfrm>
            <a:prstGeom prst="straightConnector1">
              <a:avLst/>
            </a:prstGeom>
            <a:ln w="57150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CCD9F1-9114-3343-8DA3-09A012D371C4}"/>
              </a:ext>
            </a:extLst>
          </p:cNvPr>
          <p:cNvGrpSpPr/>
          <p:nvPr/>
        </p:nvGrpSpPr>
        <p:grpSpPr>
          <a:xfrm>
            <a:off x="6064512" y="174950"/>
            <a:ext cx="4925678" cy="2788213"/>
            <a:chOff x="6035134" y="155442"/>
            <a:chExt cx="4925678" cy="2788213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B0EBFC4F-92FF-4C4C-8D53-8FE5614F5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134" y="155442"/>
              <a:ext cx="4925678" cy="2306536"/>
            </a:xfrm>
            <a:prstGeom prst="rect">
              <a:avLst/>
            </a:prstGeom>
            <a:noFill/>
            <a:ln w="57150">
              <a:solidFill>
                <a:srgbClr val="00A4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08129D-BC36-D241-8C3B-BDAF6E3C42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2216" y="2494358"/>
              <a:ext cx="1402183" cy="449297"/>
            </a:xfrm>
            <a:prstGeom prst="straightConnector1">
              <a:avLst/>
            </a:prstGeom>
            <a:ln w="57150">
              <a:solidFill>
                <a:srgbClr val="00A4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92012DF-3189-614F-BA3B-00BC86813E5B}"/>
                </a:ext>
              </a:extLst>
            </p:cNvPr>
            <p:cNvCxnSpPr>
              <a:cxnSpLocks/>
            </p:cNvCxnSpPr>
            <p:nvPr/>
          </p:nvCxnSpPr>
          <p:spPr>
            <a:xfrm>
              <a:off x="8250139" y="2493864"/>
              <a:ext cx="981242" cy="397557"/>
            </a:xfrm>
            <a:prstGeom prst="straightConnector1">
              <a:avLst/>
            </a:prstGeom>
            <a:ln w="57150">
              <a:solidFill>
                <a:srgbClr val="00A4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9A322C-AC82-7743-9955-432F5FB1FF55}"/>
              </a:ext>
            </a:extLst>
          </p:cNvPr>
          <p:cNvGrpSpPr/>
          <p:nvPr/>
        </p:nvGrpSpPr>
        <p:grpSpPr>
          <a:xfrm>
            <a:off x="7708862" y="3217640"/>
            <a:ext cx="4409161" cy="2743267"/>
            <a:chOff x="7708862" y="3217640"/>
            <a:chExt cx="4409161" cy="2743267"/>
          </a:xfrm>
        </p:grpSpPr>
        <p:pic>
          <p:nvPicPr>
            <p:cNvPr id="20" name="Picture 19" descr="Diagram&#10;&#10;Description automatically generated">
              <a:extLst>
                <a:ext uri="{FF2B5EF4-FFF2-40B4-BE49-F238E27FC236}">
                  <a16:creationId xmlns:a16="http://schemas.microsoft.com/office/drawing/2014/main" id="{F636ADBC-A900-7A45-80C6-3BA7941A9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0600" y="3217640"/>
              <a:ext cx="3507423" cy="2743267"/>
            </a:xfrm>
            <a:prstGeom prst="rect">
              <a:avLst/>
            </a:prstGeom>
            <a:ln w="57150">
              <a:solidFill>
                <a:srgbClr val="0070C0"/>
              </a:solidFill>
            </a:ln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DCB1C2B-308D-A34C-85A0-3C96D8AA4C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08862" y="4138991"/>
              <a:ext cx="901739" cy="306243"/>
            </a:xfrm>
            <a:prstGeom prst="straightConnector1">
              <a:avLst/>
            </a:prstGeom>
            <a:ln w="57150">
              <a:solidFill>
                <a:srgbClr val="00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48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A37A52-01C3-584A-B7F5-0491E9ADFD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Recoil Detection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A83BB5-D137-3343-98F7-DA3A5D4D0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4216-7CE4-F546-A909-514D020367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EABDFEB-22A9-CF47-9629-82B4B8929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753100" cy="6718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DFE7363-651E-F846-B84F-6D52BEDAC5FC}"/>
              </a:ext>
            </a:extLst>
          </p:cNvPr>
          <p:cNvGrpSpPr/>
          <p:nvPr/>
        </p:nvGrpSpPr>
        <p:grpSpPr>
          <a:xfrm>
            <a:off x="4754880" y="1890670"/>
            <a:ext cx="1920240" cy="960996"/>
            <a:chOff x="3916680" y="1753510"/>
            <a:chExt cx="1920240" cy="9609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9DC2C8-48E9-2B46-A710-3D84A561C09E}"/>
                </a:ext>
              </a:extLst>
            </p:cNvPr>
            <p:cNvCxnSpPr/>
            <p:nvPr/>
          </p:nvCxnSpPr>
          <p:spPr>
            <a:xfrm>
              <a:off x="4968240" y="1996440"/>
              <a:ext cx="86868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72A774-DBE7-3449-9632-6DCCC6742FA6}"/>
                </a:ext>
              </a:extLst>
            </p:cNvPr>
            <p:cNvCxnSpPr/>
            <p:nvPr/>
          </p:nvCxnSpPr>
          <p:spPr>
            <a:xfrm>
              <a:off x="4968240" y="2529840"/>
              <a:ext cx="868680" cy="0"/>
            </a:xfrm>
            <a:prstGeom prst="line">
              <a:avLst/>
            </a:prstGeom>
            <a:ln w="57150">
              <a:solidFill>
                <a:srgbClr val="00A4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BD838D-058B-8844-8DBF-5A6766750E6E}"/>
                </a:ext>
              </a:extLst>
            </p:cNvPr>
            <p:cNvSpPr txBox="1"/>
            <p:nvPr/>
          </p:nvSpPr>
          <p:spPr>
            <a:xfrm>
              <a:off x="4099560" y="1753510"/>
              <a:ext cx="868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E19A6A-1A23-544A-B229-931F86BBFC3C}"/>
                </a:ext>
              </a:extLst>
            </p:cNvPr>
            <p:cNvSpPr txBox="1"/>
            <p:nvPr/>
          </p:nvSpPr>
          <p:spPr>
            <a:xfrm>
              <a:off x="3916680" y="2345174"/>
              <a:ext cx="1051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Recoils:</a:t>
              </a:r>
            </a:p>
          </p:txBody>
        </p:sp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FB20DCFC-5FB0-BB48-9AAD-ADDB5CE5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" y="3439557"/>
            <a:ext cx="4300717" cy="28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714CFCF-0A11-3C4B-A141-623658C63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" y="853440"/>
            <a:ext cx="4380189" cy="25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4CFC8E96-8B86-7A4A-B1CE-6F734FF64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3" r="2052"/>
          <a:stretch/>
        </p:blipFill>
        <p:spPr bwMode="auto">
          <a:xfrm>
            <a:off x="7981604" y="263056"/>
            <a:ext cx="3987800" cy="532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B0E247D-F7DA-5F47-A097-B1E7078FDC51}"/>
              </a:ext>
            </a:extLst>
          </p:cNvPr>
          <p:cNvSpPr/>
          <p:nvPr/>
        </p:nvSpPr>
        <p:spPr>
          <a:xfrm>
            <a:off x="4393910" y="263055"/>
            <a:ext cx="1290264" cy="1291425"/>
          </a:xfrm>
          <a:prstGeom prst="ellipse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B2D70F-4BCD-724F-97B4-B16E35D09167}"/>
              </a:ext>
            </a:extLst>
          </p:cNvPr>
          <p:cNvGrpSpPr/>
          <p:nvPr/>
        </p:nvGrpSpPr>
        <p:grpSpPr>
          <a:xfrm>
            <a:off x="787792" y="3182789"/>
            <a:ext cx="1727410" cy="2227155"/>
            <a:chOff x="810132" y="3232035"/>
            <a:chExt cx="1727410" cy="222715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52491F-CDE5-B54F-9D96-865C3BECF9DF}"/>
                </a:ext>
              </a:extLst>
            </p:cNvPr>
            <p:cNvSpPr/>
            <p:nvPr/>
          </p:nvSpPr>
          <p:spPr>
            <a:xfrm>
              <a:off x="810132" y="4590510"/>
              <a:ext cx="622428" cy="8686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881D8CC-B0FC-8A4B-86F4-FE1DF16110FA}"/>
                </a:ext>
              </a:extLst>
            </p:cNvPr>
            <p:cNvSpPr/>
            <p:nvPr/>
          </p:nvSpPr>
          <p:spPr>
            <a:xfrm>
              <a:off x="1892600" y="4567865"/>
              <a:ext cx="622428" cy="8686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2222E5FD-09F1-0F48-AE7D-75560C2A8809}"/>
                </a:ext>
              </a:extLst>
            </p:cNvPr>
            <p:cNvSpPr/>
            <p:nvPr/>
          </p:nvSpPr>
          <p:spPr>
            <a:xfrm rot="16200000">
              <a:off x="1456009" y="3821476"/>
              <a:ext cx="434371" cy="1103696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345525-A22F-8D4B-B883-533FB8CBE8C4}"/>
                </a:ext>
              </a:extLst>
            </p:cNvPr>
            <p:cNvSpPr txBox="1"/>
            <p:nvPr/>
          </p:nvSpPr>
          <p:spPr>
            <a:xfrm>
              <a:off x="810132" y="3232035"/>
              <a:ext cx="1727410" cy="83099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MCP Local-TOF</a:t>
              </a:r>
            </a:p>
          </p:txBody>
        </p:sp>
      </p:grpSp>
      <p:pic>
        <p:nvPicPr>
          <p:cNvPr id="6156" name="Picture 12">
            <a:extLst>
              <a:ext uri="{FF2B5EF4-FFF2-40B4-BE49-F238E27FC236}">
                <a16:creationId xmlns:a16="http://schemas.microsoft.com/office/drawing/2014/main" id="{9D2963C7-37E5-AD47-93B8-8D28B5047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85" y="3992029"/>
            <a:ext cx="4229100" cy="110490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6276F9ED-C14D-6C41-850F-418A823823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149" y="387664"/>
            <a:ext cx="4005969" cy="279512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F5CB820-864F-B34F-85AF-B32BB29E7BC1}"/>
              </a:ext>
            </a:extLst>
          </p:cNvPr>
          <p:cNvSpPr txBox="1"/>
          <p:nvPr/>
        </p:nvSpPr>
        <p:spPr>
          <a:xfrm>
            <a:off x="7981604" y="5616514"/>
            <a:ext cx="3079645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Beam suppression:</a:t>
            </a:r>
          </a:p>
          <a:p>
            <a:pPr algn="ctr"/>
            <a:r>
              <a:rPr lang="en-US" sz="2400" b="1" dirty="0"/>
              <a:t>&gt;1x10</a:t>
            </a:r>
            <a:r>
              <a:rPr lang="en-US" sz="2400" b="1" baseline="30000" dirty="0"/>
              <a:t>15</a:t>
            </a:r>
            <a:endParaRPr lang="en-US" sz="24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DD9A60E-F1FC-824D-B137-71B2870F93F1}"/>
              </a:ext>
            </a:extLst>
          </p:cNvPr>
          <p:cNvSpPr/>
          <p:nvPr/>
        </p:nvSpPr>
        <p:spPr>
          <a:xfrm>
            <a:off x="4276933" y="5150214"/>
            <a:ext cx="1290264" cy="1291425"/>
          </a:xfrm>
          <a:prstGeom prst="ellipse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420B71-D2AB-9249-9C7C-17F13689E601}"/>
              </a:ext>
            </a:extLst>
          </p:cNvPr>
          <p:cNvSpPr txBox="1"/>
          <p:nvPr/>
        </p:nvSpPr>
        <p:spPr>
          <a:xfrm>
            <a:off x="4283078" y="3224044"/>
            <a:ext cx="3744463" cy="461665"/>
          </a:xfrm>
          <a:prstGeom prst="rect">
            <a:avLst/>
          </a:prstGeom>
          <a:solidFill>
            <a:schemeClr val="bg1"/>
          </a:solidFill>
          <a:ln w="57150">
            <a:solidFill>
              <a:srgbClr val="0066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Target Position ∝ E</a:t>
            </a:r>
            <a:r>
              <a:rPr lang="en-US" sz="2400" b="1" baseline="-25000" dirty="0"/>
              <a:t>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296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5132C6-83A0-F847-A1AB-FB8C466BC9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Constraining the 𝛎p-process: </a:t>
            </a:r>
            <a:r>
              <a:rPr lang="en-US" baseline="30000" dirty="0"/>
              <a:t>7</a:t>
            </a:r>
            <a:r>
              <a:rPr lang="en-US" dirty="0"/>
              <a:t>Be(𝝰,𝛄)</a:t>
            </a:r>
            <a:r>
              <a:rPr lang="en-US" baseline="30000" dirty="0"/>
              <a:t>11</a:t>
            </a:r>
            <a:r>
              <a:rPr lang="en-US" dirty="0"/>
              <a:t>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4C2DBB-B31B-9143-8292-A737BB81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E1CB7-48C5-2747-A181-33D564909F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67BBEC6-5A84-4A4F-B99D-AF28F9612ABF}"/>
              </a:ext>
            </a:extLst>
          </p:cNvPr>
          <p:cNvSpPr txBox="1">
            <a:spLocks/>
          </p:cNvSpPr>
          <p:nvPr/>
        </p:nvSpPr>
        <p:spPr>
          <a:xfrm>
            <a:off x="858169" y="689848"/>
            <a:ext cx="5176965" cy="33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</a:rPr>
              <a:t>(PIs: </a:t>
            </a:r>
            <a:r>
              <a:rPr lang="en-US" sz="1600" u="sng" dirty="0" err="1">
                <a:solidFill>
                  <a:schemeClr val="tx1"/>
                </a:solidFill>
              </a:rPr>
              <a:t>Thanassis</a:t>
            </a:r>
            <a:r>
              <a:rPr lang="en-US" sz="1600" u="sng" dirty="0">
                <a:solidFill>
                  <a:schemeClr val="tx1"/>
                </a:solidFill>
              </a:rPr>
              <a:t> Psaltis</a:t>
            </a:r>
            <a:r>
              <a:rPr lang="en-US" sz="1600" dirty="0">
                <a:solidFill>
                  <a:schemeClr val="tx1"/>
                </a:solidFill>
              </a:rPr>
              <a:t>, Alan Chen, Chris Ruiz)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045DFD9-1239-E64A-A64E-8B0EBD1E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4" y="3195889"/>
            <a:ext cx="4478655" cy="25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A01C3F-B95C-8D43-978C-60CE3AA50418}"/>
              </a:ext>
            </a:extLst>
          </p:cNvPr>
          <p:cNvSpPr txBox="1"/>
          <p:nvPr/>
        </p:nvSpPr>
        <p:spPr>
          <a:xfrm>
            <a:off x="975360" y="1245347"/>
            <a:ext cx="4478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7</a:t>
            </a:r>
            <a:r>
              <a:rPr lang="en-US" dirty="0"/>
              <a:t>Be(𝝰,𝜸)</a:t>
            </a:r>
            <a:r>
              <a:rPr lang="en-US" baseline="30000" dirty="0"/>
              <a:t>11</a:t>
            </a:r>
            <a:r>
              <a:rPr lang="en-US" dirty="0"/>
              <a:t>C is a possible breakout reaction from pp-chains.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Affects the proton-to-seed ratio available for the 𝝼p-process in </a:t>
            </a:r>
            <a:r>
              <a:rPr lang="en-US" dirty="0" err="1"/>
              <a:t>CCSNe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Influential in determining abundance of p-nuclei in A=100-110 mass range.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68623D1-ACAF-0048-8C09-16D6FCC0E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"/>
          <a:stretch/>
        </p:blipFill>
        <p:spPr bwMode="auto">
          <a:xfrm>
            <a:off x="6266396" y="873467"/>
            <a:ext cx="5794794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4E40259-F00B-F845-8C98-2131E0AF0881}"/>
              </a:ext>
            </a:extLst>
          </p:cNvPr>
          <p:cNvSpPr txBox="1">
            <a:spLocks/>
          </p:cNvSpPr>
          <p:nvPr/>
        </p:nvSpPr>
        <p:spPr>
          <a:xfrm>
            <a:off x="7444390" y="205595"/>
            <a:ext cx="3955765" cy="5572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Reaction rate uncertain due to unmeasured resonances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6DEFA92-7801-3740-81E4-037B0EEA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40" y="2775177"/>
            <a:ext cx="3800352" cy="31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589C851-2096-5A40-81D6-E34DA512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37" y="3368510"/>
            <a:ext cx="3617856" cy="243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EF3887-5A8D-324B-A0A2-49E36F49CF16}"/>
              </a:ext>
            </a:extLst>
          </p:cNvPr>
          <p:cNvSpPr txBox="1"/>
          <p:nvPr/>
        </p:nvSpPr>
        <p:spPr>
          <a:xfrm>
            <a:off x="4445296" y="5866304"/>
            <a:ext cx="291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Test with </a:t>
            </a:r>
            <a:r>
              <a:rPr lang="en-US" sz="2000" b="1" baseline="30000" dirty="0"/>
              <a:t>6</a:t>
            </a:r>
            <a:r>
              <a:rPr lang="en-US" sz="2000" b="1" dirty="0"/>
              <a:t>Li(𝝰,𝜸)</a:t>
            </a:r>
            <a:r>
              <a:rPr lang="en-US" sz="2000" b="1" baseline="30000" dirty="0"/>
              <a:t>10</a:t>
            </a:r>
            <a:r>
              <a:rPr lang="en-US" sz="2000" b="1" dirty="0"/>
              <a:t>B</a:t>
            </a:r>
          </a:p>
        </p:txBody>
      </p:sp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116E67BD-ECF7-B545-8A2F-A91CC750A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45293" y="5564425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0ADBE6-82A7-BA40-A479-6AD2960E95BE}"/>
              </a:ext>
            </a:extLst>
          </p:cNvPr>
          <p:cNvSpPr txBox="1"/>
          <p:nvPr/>
        </p:nvSpPr>
        <p:spPr>
          <a:xfrm>
            <a:off x="469299" y="6078715"/>
            <a:ext cx="409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A. Psaltis </a:t>
            </a:r>
            <a:r>
              <a:rPr lang="en-US" sz="2000" b="1" i="1" dirty="0"/>
              <a:t>et al. (in preparation)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8913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405F39-992C-2748-8444-9A669BD1CB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First Science result for combined EMMA+TIGRESS set-up.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AADBEE-4A11-8441-B6BC-F9A95B9E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14F23-CDDF-CC45-8042-AAF0B5064C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01D2FA-68CA-8E4E-B643-FBB6874A1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61" y="712853"/>
            <a:ext cx="7991360" cy="2287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0B8E3A-5CC9-FD4A-8796-043C5F58F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19" y="990344"/>
            <a:ext cx="4196789" cy="3147592"/>
          </a:xfrm>
          <a:prstGeom prst="rect">
            <a:avLst/>
          </a:prstGeom>
          <a:noFill/>
          <a:ln w="38100">
            <a:solidFill>
              <a:srgbClr val="818386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51C00E-BBF6-FC4C-A8DD-F3AF807A8D81}"/>
              </a:ext>
            </a:extLst>
          </p:cNvPr>
          <p:cNvSpPr txBox="1"/>
          <p:nvPr/>
        </p:nvSpPr>
        <p:spPr>
          <a:xfrm>
            <a:off x="810132" y="2919372"/>
            <a:ext cx="664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m/q spectrometer designed to separate unreacted beam and disperse products onto the focal plane.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4BDB94-7659-9044-A4A1-9659A81EB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25" y="4461368"/>
            <a:ext cx="3806071" cy="2262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3BD648-B2FF-AD4E-9570-A875026EAE80}"/>
              </a:ext>
            </a:extLst>
          </p:cNvPr>
          <p:cNvSpPr txBox="1"/>
          <p:nvPr/>
        </p:nvSpPr>
        <p:spPr>
          <a:xfrm>
            <a:off x="5461390" y="4486298"/>
            <a:ext cx="6298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Array of electronically-segmented, Compton-suppressed, </a:t>
            </a:r>
            <a:r>
              <a:rPr lang="en-US" dirty="0" err="1"/>
              <a:t>HPGe</a:t>
            </a:r>
            <a:r>
              <a:rPr lang="en-US" dirty="0"/>
              <a:t> detectors for in-beam 𝛾-ray spectroscopy.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Moved to the EMMA beam-line during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same time, the DAQ system was upgraded to a trigger-less system developed originally at GRIFFIN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B2A8DF-AB38-4148-86FE-5CA7B563AC5C}"/>
              </a:ext>
            </a:extLst>
          </p:cNvPr>
          <p:cNvSpPr/>
          <p:nvPr/>
        </p:nvSpPr>
        <p:spPr>
          <a:xfrm>
            <a:off x="773561" y="351583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EMMA was fully-commissioned in 2018 after a series of test measurements: [</a:t>
            </a:r>
            <a:r>
              <a:rPr lang="en-CA" dirty="0">
                <a:latin typeface="Arial" panose="020B0604020202020204" pitchFamily="34" charset="0"/>
              </a:rPr>
              <a:t>B. </a:t>
            </a:r>
            <a:r>
              <a:rPr lang="en-CA" dirty="0" err="1">
                <a:latin typeface="Arial" panose="020B0604020202020204" pitchFamily="34" charset="0"/>
              </a:rPr>
              <a:t>Davids</a:t>
            </a:r>
            <a:r>
              <a:rPr lang="en-CA" dirty="0">
                <a:latin typeface="Arial" panose="020B0604020202020204" pitchFamily="34" charset="0"/>
              </a:rPr>
              <a:t>, M. Williams, N.E. Esker</a:t>
            </a:r>
            <a:r>
              <a:rPr lang="en-CA" i="1" dirty="0">
                <a:latin typeface="Arial" panose="020B0604020202020204" pitchFamily="34" charset="0"/>
              </a:rPr>
              <a:t>, et al. </a:t>
            </a:r>
            <a:r>
              <a:rPr lang="en-CA" dirty="0" err="1">
                <a:latin typeface="Arial" panose="020B0604020202020204" pitchFamily="34" charset="0"/>
              </a:rPr>
              <a:t>Nucl</a:t>
            </a:r>
            <a:r>
              <a:rPr lang="en-CA" dirty="0">
                <a:latin typeface="Arial" panose="020B0604020202020204" pitchFamily="34" charset="0"/>
              </a:rPr>
              <a:t>. Instr. Meth. A, 930:191 – 195, 2019.]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37C985-0A9E-F746-B055-7A745B6AF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81" y="133844"/>
            <a:ext cx="9399105" cy="6489447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40312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AF59817C-5E89-F74C-BE88-562E79136B4B}" vid="{7DBB21AC-0158-974F-8828-1E86F2AF93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Document-153798</Template>
  <TotalTime>28703</TotalTime>
  <Words>1712</Words>
  <Application>Microsoft Macintosh PowerPoint</Application>
  <PresentationFormat>Widescreen</PresentationFormat>
  <Paragraphs>196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Williams</dc:creator>
  <cp:lastModifiedBy>Matthew Williams</cp:lastModifiedBy>
  <cp:revision>920</cp:revision>
  <dcterms:created xsi:type="dcterms:W3CDTF">2019-01-09T19:18:23Z</dcterms:created>
  <dcterms:modified xsi:type="dcterms:W3CDTF">2021-08-17T16:00:57Z</dcterms:modified>
</cp:coreProperties>
</file>