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585" r:id="rId7"/>
    <p:sldId id="586" r:id="rId8"/>
    <p:sldId id="587" r:id="rId9"/>
    <p:sldId id="588" r:id="rId10"/>
    <p:sldId id="589" r:id="rId11"/>
    <p:sldId id="258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D3DE5"/>
    <a:srgbClr val="42B05F"/>
    <a:srgbClr val="EA34EE"/>
    <a:srgbClr val="86B238"/>
    <a:srgbClr val="A0C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6327"/>
  </p:normalViewPr>
  <p:slideViewPr>
    <p:cSldViewPr snapToGrid="0">
      <p:cViewPr varScale="1">
        <p:scale>
          <a:sx n="100" d="100"/>
          <a:sy n="100" d="100"/>
        </p:scale>
        <p:origin x="18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ADC8C-A7D3-4648-961D-B5399D29BDBB}" type="datetimeFigureOut">
              <a:rPr lang="en-US" smtClean="0"/>
              <a:t>8/17/21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35933-2087-41C1-A4D9-3ED704C16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8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C703-0BEC-4B0C-88C2-F1B224666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C2C00-A4D1-45E7-AFC4-3321CAA77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E8EE8-E680-4699-A99E-0A9335BF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62ED-9898-4810-8CA6-71DB3AA1F51C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D179A-F3DA-45B5-A6E9-8A18CAF1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8EB5C-D309-425C-B706-52EFDB38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271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9436D-3C1E-4760-A7B9-F7AB05268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2983C-4559-458F-9E33-E15C51CF6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EA70-416D-4FF8-A8B8-9E1B1EE4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E1E32-091D-496B-A485-2095A22DAB95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9E68A-B1EF-4EB6-AF1B-7A5155CD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F0CC5-BE95-4576-A13B-A8D3F993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602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1A644-A33D-459D-A7E7-8B164E984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9C59A-31D8-4F3E-83AB-4457B491D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960BD-3C8A-4CC3-B3DF-895E8F37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F28D7-6D2D-4A7F-83EC-B216E6B4D382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BAC07-5E79-473B-87D6-0DE79026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686A6-2D1A-4C3F-ADED-D54A5CB4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517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835A-CC21-45A5-A9FB-1D619AB2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2813E-8AB0-4CB3-B89C-D25C5C4D6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A0347-9711-4A7C-AA65-E25A1B3D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FCA9-4B57-497D-BA70-02417FC265D3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44441-B7B1-4BEE-8517-46FFDD40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2AFF-63B6-4CA8-A7A1-579840C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14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FD91-86E8-464F-B3A3-78072D42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ECB1-4149-4E93-8ABF-8D3CED3F9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DF595-5F45-49E7-81FE-41A488AB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1A45-74CC-4542-9F59-5F4BCA9C385E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1594-0334-485F-9623-9FCBB42C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54FA-A384-4227-B613-62492396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492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18AE-CAC6-4D2E-B482-C87B88CB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39AFA-A518-4D8F-8303-76A93218B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903F7-E136-4C21-9EAA-1DFA49B8D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5E3CB-F51C-4B49-AEE2-90907C2D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A7DB-4532-4E78-AB82-A48932913ED4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1EC05-E8EF-449B-BF59-22550D12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D1320-C730-4782-9C29-AEECEB47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576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C172-54C9-44AF-B490-67CA6929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F10DC-1910-4397-BE13-55652F52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AECE3-4991-4806-BE4F-F605E452A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9D14C-2CA9-4C48-AB30-2432DEEB1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CB93A-E08E-4F52-9871-93B27F655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938DA8-30AF-426C-8619-40CBDFD07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000D-A664-445A-8D8A-D2DE80293D41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4BBCC5-8F4B-4C6D-8DD1-EEE5D869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AC96-3FFB-4884-808E-F781E5A2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421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881D-1A48-493A-90FA-0A09EFFD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707928-5B99-40F8-A994-4252121A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EF70-639A-45A9-AA28-B7838381DEF0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5B9D3-BEBB-4386-9236-A40A3D54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B7F39-ADDB-4F42-8F6F-982D04C3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542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79171-C680-4E31-80EE-010BF2A5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7D08-A0D3-4613-BA68-97A8D4B4FCC5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F7323-94F7-4E09-A781-E778E82C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80B45-7EFA-41FA-8F1A-2B033356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025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3070A-F9CE-4F9C-8880-D7BB5037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D9CA0-4101-4842-8078-6C7B3944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F6BA7-C7C4-41E2-8BF9-F13CE226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8712D-5174-4168-BF21-34AD5903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E1F3-9EC0-41AD-8670-94AFF7DA3BBB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0B48C-5583-4F26-962E-A19043D9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9846B-B4D2-49CC-B241-163C2EB4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531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5122-9982-480C-A4AB-DF71CE43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4B827-AED6-401C-8FFC-69AF0BBE8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ED61B-12EB-4969-8056-B86CEB18E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FCE1A-FAA9-48D5-A4AF-F2A364BC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34E8-C069-43B0-934D-3C2F0488DF88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70AA-AC1D-40F6-8DAC-4BB7EEE1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3B476-42FA-4D47-9F0D-F9CB6EEE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717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742F3-66BB-4205-BB56-C6F69DF3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B0E4B-34F8-4FB4-9917-8C1A68F37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7C9A1-C357-43C8-91A2-57F30DAD4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688D-5AB9-4F27-97ED-51CE829A638A}" type="datetime1">
              <a:rPr lang="en-CA" smtClean="0"/>
              <a:t>2021-08-17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EEA35-30A8-437B-A433-324E42FE6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AABE4-D5FB-4984-8DF4-97F734148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2C721-737E-4751-85AF-93871F083DB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308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ojima@triumf.c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E17-9975-4AFD-B7EE-EA97E29AC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" y="406400"/>
            <a:ext cx="5541817" cy="2849562"/>
          </a:xfrm>
        </p:spPr>
        <p:txBody>
          <a:bodyPr anchor="t">
            <a:normAutofit/>
          </a:bodyPr>
          <a:lstStyle/>
          <a:p>
            <a:pPr algn="l"/>
            <a:r>
              <a:rPr lang="en-CA" sz="3200" b="1" dirty="0">
                <a:solidFill>
                  <a:schemeClr val="bg1"/>
                </a:solidFill>
                <a:latin typeface="Arial"/>
                <a:cs typeface="Arial"/>
              </a:rPr>
              <a:t>20-year Vision</a:t>
            </a:r>
            <a:r>
              <a:rPr lang="en-CA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for Probes for Quantum Materials and biomolecules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0E07F-EC07-4B48-8C09-3856DD055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3348" y="2212360"/>
            <a:ext cx="6311348" cy="3514435"/>
          </a:xfrm>
        </p:spPr>
        <p:txBody>
          <a:bodyPr anchor="ctr">
            <a:normAutofit/>
          </a:bodyPr>
          <a:lstStyle/>
          <a:p>
            <a:pPr algn="l"/>
            <a:r>
              <a:rPr lang="en-CA" dirty="0">
                <a:solidFill>
                  <a:schemeClr val="bg1"/>
                </a:solidFill>
              </a:rPr>
              <a:t>“</a:t>
            </a:r>
            <a:r>
              <a:rPr lang="en-CA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Different” </a:t>
            </a:r>
          </a:p>
          <a:p>
            <a:pPr algn="l"/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P.W. Anderson, Science 177, 4047 (1972).</a:t>
            </a:r>
          </a:p>
          <a:p>
            <a:pPr algn="l"/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 is the long history of humankind that those who learned to </a:t>
            </a:r>
            <a:r>
              <a:rPr lang="en-CA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and improvise most effectively 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prevailed.”</a:t>
            </a:r>
          </a:p>
          <a:p>
            <a:pPr algn="l"/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Charles Darwin</a:t>
            </a:r>
          </a:p>
          <a:p>
            <a:pPr algn="l"/>
            <a:endParaRPr lang="en-CA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24847E-6C86-4A84-B2B2-4905C453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960" y="339290"/>
            <a:ext cx="4160736" cy="7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93E08-D964-49D6-B705-2C9508E6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1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7E97A-9F62-F742-94F0-9314EF38E316}"/>
              </a:ext>
            </a:extLst>
          </p:cNvPr>
          <p:cNvSpPr/>
          <p:nvPr/>
        </p:nvSpPr>
        <p:spPr>
          <a:xfrm>
            <a:off x="554181" y="2228671"/>
            <a:ext cx="39379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FF00"/>
                </a:solidFill>
                <a:latin typeface="Arial"/>
                <a:cs typeface="Arial"/>
              </a:rPr>
              <a:t>Kenji M. Kojima</a:t>
            </a:r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Research Scientist, CMMS, TRIUMF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Affiliate Assoc. Prof., SBQMI, UBC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kojima@triumf.ca</a:t>
            </a:r>
            <a:endParaRPr lang="en-CA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E6DB2-547B-A849-8F79-5AB07E3CC1CE}"/>
              </a:ext>
            </a:extLst>
          </p:cNvPr>
          <p:cNvSpPr/>
          <p:nvPr/>
        </p:nvSpPr>
        <p:spPr>
          <a:xfrm>
            <a:off x="554181" y="3702359"/>
            <a:ext cx="426270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Committee members:</a:t>
            </a:r>
          </a:p>
          <a:p>
            <a:endParaRPr lang="en-CA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Sarah </a:t>
            </a:r>
            <a:r>
              <a:rPr lang="en-CA" dirty="0" err="1">
                <a:solidFill>
                  <a:schemeClr val="bg1"/>
                </a:solidFill>
                <a:latin typeface="Arial"/>
                <a:cs typeface="Arial"/>
              </a:rPr>
              <a:t>Dunsiger</a:t>
            </a:r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 (TRIUMF)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Alannah Hallas (UBC)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Scott Hopkins (Waterloo)</a:t>
            </a:r>
            <a:endParaRPr lang="en-US" dirty="0"/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Graeme Luke (McMaster)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Monika </a:t>
            </a:r>
            <a:r>
              <a:rPr lang="en-CA" dirty="0" err="1">
                <a:solidFill>
                  <a:schemeClr val="bg1"/>
                </a:solidFill>
                <a:latin typeface="Arial"/>
                <a:cs typeface="Arial"/>
              </a:rPr>
              <a:t>Stachura</a:t>
            </a:r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 (TRIUMF) </a:t>
            </a: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Edward </a:t>
            </a:r>
            <a:r>
              <a:rPr lang="en-CA" dirty="0" err="1">
                <a:solidFill>
                  <a:schemeClr val="bg1"/>
                </a:solidFill>
                <a:latin typeface="Arial"/>
                <a:cs typeface="Arial"/>
              </a:rPr>
              <a:t>Thoeng</a:t>
            </a:r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 (UBC and TRIUMF)</a:t>
            </a:r>
          </a:p>
          <a:p>
            <a:endParaRPr lang="en-CA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CA" dirty="0">
                <a:solidFill>
                  <a:schemeClr val="bg1"/>
                </a:solidFill>
                <a:latin typeface="Arial"/>
                <a:cs typeface="Arial"/>
              </a:rPr>
              <a:t>CMMS members and external scientists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61605-BF45-4447-BE06-A2B46570498D}"/>
              </a:ext>
            </a:extLst>
          </p:cNvPr>
          <p:cNvSpPr txBox="1"/>
          <p:nvPr/>
        </p:nvSpPr>
        <p:spPr>
          <a:xfrm>
            <a:off x="7954247" y="6201699"/>
            <a:ext cx="368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TRIUMF Science Week 2021.08.16-20</a:t>
            </a:r>
          </a:p>
        </p:txBody>
      </p:sp>
    </p:spTree>
    <p:extLst>
      <p:ext uri="{BB962C8B-B14F-4D97-AF65-F5344CB8AC3E}">
        <p14:creationId xmlns:p14="http://schemas.microsoft.com/office/powerpoint/2010/main" val="196095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2" y="462929"/>
            <a:ext cx="10703858" cy="2112296"/>
          </a:xfrm>
          <a:solidFill>
            <a:srgbClr val="5D3DE5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Engaging, educating and training the next generation of beam based material scientists for the variety of future probe techniques is critical to long term viability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A broad initiative creating a virtuous circle of collaborative inter-institutional learning and training is envisioned. Leveraging TRIUMF’s core program with its Canadian and international user group will provide a springboard.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9861B2-B029-455A-AAFA-40F155B0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10</a:t>
            </a:fld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41338-8BBF-6848-A0D1-8BD7C9E15542}"/>
              </a:ext>
            </a:extLst>
          </p:cNvPr>
          <p:cNvSpPr txBox="1"/>
          <p:nvPr/>
        </p:nvSpPr>
        <p:spPr>
          <a:xfrm>
            <a:off x="649942" y="2639292"/>
            <a:ext cx="1055145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Expand and involve more scientists who enjoy the power of probes available at TRIUMF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Exchange human resources with universities and other institutes to foster future science at TRIUMF 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Improve the accessibility of the probes for new scientists to participate in.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Collaborate with specialists in other sectors in TRIUMF to develop the next generation spectroscopy techniques.</a:t>
            </a:r>
            <a:endParaRPr lang="en-CA" sz="2400" dirty="0">
              <a:cs typeface="Calibri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Establish a scheme of human resource exchange between TRIUMF and external partners.</a:t>
            </a:r>
          </a:p>
        </p:txBody>
      </p:sp>
    </p:spTree>
    <p:extLst>
      <p:ext uri="{BB962C8B-B14F-4D97-AF65-F5344CB8AC3E}">
        <p14:creationId xmlns:p14="http://schemas.microsoft.com/office/powerpoint/2010/main" val="218677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419247"/>
            <a:ext cx="10624699" cy="1975800"/>
          </a:xfrm>
          <a:solidFill>
            <a:srgbClr val="42B05F"/>
          </a:solidFill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TRIUMF’s wide range of scientific and technical expertise will facilitate adopting a variety of new probes for quantum materials and biomolecules, both on-site and externally with its partners.</a:t>
            </a:r>
            <a:endParaRPr lang="en-CA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core program infrastructures have developed expertise that is very well suited to engage in a broad spectrum of beam based complimentary techniques.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CA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CA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4E74E-6F45-4AC4-972B-8F864067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11</a:t>
            </a:fld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95ABA-FFD5-4B43-A9E1-AF1A8A4EFEF7}"/>
              </a:ext>
            </a:extLst>
          </p:cNvPr>
          <p:cNvSpPr txBox="1"/>
          <p:nvPr/>
        </p:nvSpPr>
        <p:spPr>
          <a:xfrm>
            <a:off x="649941" y="2533661"/>
            <a:ext cx="1035871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Contribute to the new probes to come in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Collaborate with complementary probe techniques – maximize the synergy among the Canadian large facilities for molecular and materials science.</a:t>
            </a:r>
            <a:endParaRPr lang="en-CA" sz="2400" dirty="0">
              <a:cs typeface="Calibri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Apply expertise which TRIUMF has, and help realize new accelerator-based research infrastructure on- and off-site.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Build a framework of complementary probe techniques available in Canada, to strengthen Canadian molecular and materials science.</a:t>
            </a:r>
          </a:p>
        </p:txBody>
      </p:sp>
    </p:spTree>
    <p:extLst>
      <p:ext uri="{BB962C8B-B14F-4D97-AF65-F5344CB8AC3E}">
        <p14:creationId xmlns:p14="http://schemas.microsoft.com/office/powerpoint/2010/main" val="119730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4B9-8230-44DA-8BB4-8A15CDC4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24" y="365125"/>
            <a:ext cx="10866268" cy="109969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for</a:t>
            </a:r>
            <a:b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 for Quantum Materials and Biomolecules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7" y="1650112"/>
            <a:ext cx="3487270" cy="4019363"/>
          </a:xfrm>
          <a:solidFill>
            <a:srgbClr val="EA34EE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</a:t>
            </a:r>
            <a:r>
              <a:rPr lang="en-CA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will continue to be a world-leading laboratory for  molecular and materials science using a variety of probes from its accelerator-based beam facilities.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45 year muon spin relaxation and 20 year beta-detected nuclear magnetic resonance program success will underpin the  foundations of its future endeavours.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6425DA-FB1C-499A-A1B1-2835CC911DBF}"/>
              </a:ext>
            </a:extLst>
          </p:cNvPr>
          <p:cNvSpPr txBox="1">
            <a:spLocks/>
          </p:cNvSpPr>
          <p:nvPr/>
        </p:nvSpPr>
        <p:spPr>
          <a:xfrm>
            <a:off x="4390635" y="1650113"/>
            <a:ext cx="3576446" cy="4019362"/>
          </a:xfrm>
          <a:prstGeom prst="rect">
            <a:avLst/>
          </a:prstGeom>
          <a:solidFill>
            <a:srgbClr val="5D3DE5"/>
          </a:solidFill>
        </p:spPr>
        <p:txBody>
          <a:bodyPr vert="horz" lIns="144000" tIns="0" rIns="91440" bIns="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Engaging, educating and training the </a:t>
            </a:r>
            <a:r>
              <a:rPr lang="en-CA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</a:t>
            </a: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beam based material scientists for the variety of future probe techniques is critical to long term viability.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sz="2900" dirty="0">
                <a:solidFill>
                  <a:schemeClr val="bg1"/>
                </a:solidFill>
                <a:latin typeface="Arial"/>
                <a:cs typeface="Arial"/>
              </a:rPr>
              <a:t>A broad initiative creating a virtuous circle of collaborative inter-institutional learning and training is envisioned. Leveraging TRIUMF’s core program with its Canadian and international user group will provide a springboard.</a:t>
            </a:r>
          </a:p>
          <a:p>
            <a:pPr marL="0" indent="0">
              <a:spcAft>
                <a:spcPts val="1200"/>
              </a:spcAft>
              <a:buNone/>
            </a:pPr>
            <a:endParaRPr lang="en-C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03076E-C1F8-4F6F-8A5B-23499F3947FC}"/>
              </a:ext>
            </a:extLst>
          </p:cNvPr>
          <p:cNvSpPr txBox="1">
            <a:spLocks/>
          </p:cNvSpPr>
          <p:nvPr/>
        </p:nvSpPr>
        <p:spPr>
          <a:xfrm>
            <a:off x="8211539" y="1650113"/>
            <a:ext cx="3487270" cy="4019362"/>
          </a:xfrm>
          <a:prstGeom prst="rect">
            <a:avLst/>
          </a:prstGeom>
          <a:solidFill>
            <a:srgbClr val="42B05F"/>
          </a:solidFill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CA" sz="4400" dirty="0">
                <a:solidFill>
                  <a:schemeClr val="bg1"/>
                </a:solidFill>
                <a:latin typeface="Arial"/>
                <a:cs typeface="Arial"/>
              </a:rPr>
              <a:t>TRIUMF’s wide range of </a:t>
            </a:r>
            <a:r>
              <a:rPr lang="en-CA" sz="4400" dirty="0">
                <a:solidFill>
                  <a:srgbClr val="FFFF00"/>
                </a:solidFill>
                <a:latin typeface="Arial"/>
                <a:cs typeface="Arial"/>
              </a:rPr>
              <a:t>scientific and technical expertise </a:t>
            </a:r>
            <a:r>
              <a:rPr lang="en-CA" sz="4400" dirty="0">
                <a:solidFill>
                  <a:schemeClr val="bg1"/>
                </a:solidFill>
                <a:latin typeface="Arial"/>
                <a:cs typeface="Arial"/>
              </a:rPr>
              <a:t>will facilitate the adoption of a variety of new probes for quantum materials and biomolecules, both on-site and externally with its partners. </a:t>
            </a:r>
            <a:endParaRPr lang="en-CA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kumimoji="0" lang="en-CA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core program infrastructures have developed expertise that is very well suited to engage in a broad spectrum of beam based complimentary techniques. </a:t>
            </a:r>
            <a:endParaRPr lang="en-CA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8B606-55FA-4BD9-826E-398FDAE3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2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CACE1-2C51-2C45-8178-18F66B96EA2E}"/>
              </a:ext>
            </a:extLst>
          </p:cNvPr>
          <p:cNvSpPr/>
          <p:nvPr/>
        </p:nvSpPr>
        <p:spPr>
          <a:xfrm>
            <a:off x="4292600" y="1464816"/>
            <a:ext cx="7670800" cy="46819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263551-8AC6-0048-B618-82362C13EF6E}"/>
              </a:ext>
            </a:extLst>
          </p:cNvPr>
          <p:cNvSpPr txBox="1">
            <a:spLocks/>
          </p:cNvSpPr>
          <p:nvPr/>
        </p:nvSpPr>
        <p:spPr>
          <a:xfrm>
            <a:off x="-38101" y="-1"/>
            <a:ext cx="12230101" cy="602415"/>
          </a:xfrm>
          <a:prstGeom prst="rect">
            <a:avLst/>
          </a:prstGeom>
          <a:solidFill>
            <a:srgbClr val="EA34E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solidFill>
                  <a:schemeClr val="bg1"/>
                </a:solidFill>
              </a:rPr>
              <a:t>TRIUMF’s CMMS Technical History and near future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69919D-00C0-49C9-BC53-5AFED996BF8C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739109E-2F68-4638-92ED-8C09E17C50F9}"/>
              </a:ext>
            </a:extLst>
          </p:cNvPr>
          <p:cNvSpPr/>
          <p:nvPr/>
        </p:nvSpPr>
        <p:spPr>
          <a:xfrm>
            <a:off x="1524000" y="602443"/>
            <a:ext cx="9144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/>
            <a:r>
              <a:rPr lang="en-CA" dirty="0"/>
              <a:t>1983: First demonstration (</a:t>
            </a:r>
            <a:r>
              <a:rPr lang="en-CA" dirty="0">
                <a:solidFill>
                  <a:srgbClr val="0432FF"/>
                </a:solidFill>
              </a:rPr>
              <a:t>M20</a:t>
            </a:r>
            <a:r>
              <a:rPr lang="en-CA" dirty="0"/>
              <a:t>) of a dedicated facility based surface muon beam line.  (Ken Kendall,  Jess Brewer, Jaap Doornbos, Jack Beveridge)</a:t>
            </a:r>
          </a:p>
          <a:p>
            <a:endParaRPr lang="en-CA" sz="800" dirty="0"/>
          </a:p>
          <a:p>
            <a:pPr marL="625475" indent="-625475"/>
            <a:r>
              <a:rPr lang="en-CA" dirty="0"/>
              <a:t>1985: Building of </a:t>
            </a:r>
            <a:r>
              <a:rPr lang="en-CA" dirty="0">
                <a:solidFill>
                  <a:srgbClr val="0432FF"/>
                </a:solidFill>
              </a:rPr>
              <a:t>M15</a:t>
            </a:r>
            <a:r>
              <a:rPr lang="en-CA" dirty="0"/>
              <a:t>, with its dual achromatic spin rotators … which becomes the pre-eminent muon beam line in the world. This became the de-facto model for all the worlds subsequent bulk material muon channels (excepting decay muons).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1986: Invention/introduction of the paramagnetic MuSR Avoided Level Crossing technique. 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1988: Building of </a:t>
            </a:r>
            <a:r>
              <a:rPr lang="en-CA" dirty="0">
                <a:solidFill>
                  <a:srgbClr val="0432FF"/>
                </a:solidFill>
              </a:rPr>
              <a:t>M9B</a:t>
            </a:r>
            <a:r>
              <a:rPr lang="en-CA" dirty="0"/>
              <a:t> by the Tokyo group (</a:t>
            </a:r>
            <a:r>
              <a:rPr lang="en-CA" dirty="0" err="1"/>
              <a:t>Nagamine</a:t>
            </a:r>
            <a:r>
              <a:rPr lang="en-CA" dirty="0"/>
              <a:t> and Co.) with </a:t>
            </a:r>
            <a:r>
              <a:rPr lang="en-CA" dirty="0" err="1">
                <a:solidFill>
                  <a:srgbClr val="FF0000"/>
                </a:solidFill>
              </a:rPr>
              <a:t>Kakenhi</a:t>
            </a:r>
            <a:r>
              <a:rPr lang="en-CA" dirty="0"/>
              <a:t> (Japanese grant)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1998: Introduction of the </a:t>
            </a:r>
            <a:r>
              <a:rPr lang="el-G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CA" dirty="0">
                <a:solidFill>
                  <a:srgbClr val="0432FF"/>
                </a:solidFill>
              </a:rPr>
              <a:t>NMR </a:t>
            </a:r>
            <a:r>
              <a:rPr lang="en-CA" dirty="0"/>
              <a:t>facility in ISAC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1999: Invention/introduction of the High Transverse Field (7T) / High-timing resolution MuSR spectrometer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2003: Invention/introduction of a spin-rotated high energy decay </a:t>
            </a:r>
            <a:r>
              <a:rPr lang="el-GR" dirty="0"/>
              <a:t>μ</a:t>
            </a:r>
            <a:r>
              <a:rPr lang="en-CA" dirty="0"/>
              <a:t>+ beam (M9B). 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2005: </a:t>
            </a:r>
            <a:r>
              <a:rPr lang="en-CA" dirty="0">
                <a:solidFill>
                  <a:srgbClr val="FF0000"/>
                </a:solidFill>
              </a:rPr>
              <a:t>CFI Funds </a:t>
            </a:r>
            <a:r>
              <a:rPr lang="en-CA" dirty="0"/>
              <a:t>rebuilding of </a:t>
            </a:r>
            <a:r>
              <a:rPr lang="en-CA" dirty="0">
                <a:solidFill>
                  <a:srgbClr val="0432FF"/>
                </a:solidFill>
              </a:rPr>
              <a:t>M20</a:t>
            </a:r>
            <a:r>
              <a:rPr lang="en-CA" dirty="0"/>
              <a:t> into a modern MuSR beam line 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2009: TRIUMF Funds the building of M9A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2013: TRIUMF saves the CMMS &amp; UCN programs by funding a M-Hall He liquefier </a:t>
            </a:r>
          </a:p>
          <a:p>
            <a:pPr marL="625475" indent="-625475"/>
            <a:endParaRPr lang="en-CA" sz="800" dirty="0"/>
          </a:p>
          <a:p>
            <a:pPr marL="625475" indent="-625475"/>
            <a:r>
              <a:rPr lang="en-CA" dirty="0"/>
              <a:t>2016: </a:t>
            </a:r>
            <a:r>
              <a:rPr lang="en-CA" dirty="0">
                <a:solidFill>
                  <a:srgbClr val="FF0000"/>
                </a:solidFill>
              </a:rPr>
              <a:t>CFI Funds</a:t>
            </a:r>
            <a:r>
              <a:rPr lang="en-CA" dirty="0"/>
              <a:t> the rebuilding of </a:t>
            </a:r>
            <a:r>
              <a:rPr lang="en-CA" dirty="0">
                <a:solidFill>
                  <a:srgbClr val="0432FF"/>
                </a:solidFill>
              </a:rPr>
              <a:t>M9B/H</a:t>
            </a:r>
            <a:r>
              <a:rPr lang="en-CA" dirty="0"/>
              <a:t> into a versatile decay MuSR beam line </a:t>
            </a:r>
          </a:p>
          <a:p>
            <a:endParaRPr lang="en-CA" dirty="0"/>
          </a:p>
          <a:p>
            <a:r>
              <a:rPr lang="en-CA" i="1" dirty="0"/>
              <a:t>To come: POLARIS, µX-ray spectroscopy, M15 revitalization, BL1A revision, …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B14C9-7B4C-6E4B-86F7-9559D86B380D}"/>
              </a:ext>
            </a:extLst>
          </p:cNvPr>
          <p:cNvSpPr txBox="1"/>
          <p:nvPr/>
        </p:nvSpPr>
        <p:spPr>
          <a:xfrm>
            <a:off x="9570830" y="6361298"/>
            <a:ext cx="26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Partly from Syd </a:t>
            </a:r>
            <a:r>
              <a:rPr lang="en-US" dirty="0" err="1"/>
              <a:t>Kreitzman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4B9-8230-44DA-8BB4-8A15CDC4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24" y="365125"/>
            <a:ext cx="10866268" cy="109969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for</a:t>
            </a:r>
            <a:b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 for Quantum Materials and Biomolecules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7" y="1650112"/>
            <a:ext cx="3487270" cy="4019363"/>
          </a:xfrm>
          <a:solidFill>
            <a:srgbClr val="EA34EE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</a:t>
            </a:r>
            <a:r>
              <a:rPr lang="en-CA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will continue to be a world-leading laboratory for  molecular and materials science using a variety of probes from its accelerator-based beam facilities.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45 year muon spin relaxation and 20 year beta-detected nuclear magnetic resonance program success will underpin the  foundations of its future endeavours.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6425DA-FB1C-499A-A1B1-2835CC911DBF}"/>
              </a:ext>
            </a:extLst>
          </p:cNvPr>
          <p:cNvSpPr txBox="1">
            <a:spLocks/>
          </p:cNvSpPr>
          <p:nvPr/>
        </p:nvSpPr>
        <p:spPr>
          <a:xfrm>
            <a:off x="4390635" y="1650113"/>
            <a:ext cx="3576446" cy="4019362"/>
          </a:xfrm>
          <a:prstGeom prst="rect">
            <a:avLst/>
          </a:prstGeom>
          <a:solidFill>
            <a:srgbClr val="5D3DE5"/>
          </a:solidFill>
        </p:spPr>
        <p:txBody>
          <a:bodyPr vert="horz" lIns="144000" tIns="0" rIns="91440" bIns="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Engaging, educating and training the </a:t>
            </a:r>
            <a:r>
              <a:rPr lang="en-CA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</a:t>
            </a: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beam based material </a:t>
            </a:r>
            <a:r>
              <a:rPr lang="en-CA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variety of future probe techniques is critical to long term viability.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sz="2900" dirty="0">
                <a:solidFill>
                  <a:schemeClr val="bg1"/>
                </a:solidFill>
                <a:latin typeface="Arial"/>
                <a:cs typeface="Arial"/>
              </a:rPr>
              <a:t>A broad initiative creating a virtuous circle of collaborative inter-institutional learning and training is envisioned. Leveraging TRIUMF’s core program with its Canadian and international user group will provide a springboard.</a:t>
            </a:r>
          </a:p>
          <a:p>
            <a:pPr marL="0" indent="0">
              <a:spcAft>
                <a:spcPts val="1200"/>
              </a:spcAft>
              <a:buNone/>
            </a:pPr>
            <a:endParaRPr lang="en-C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03076E-C1F8-4F6F-8A5B-23499F3947FC}"/>
              </a:ext>
            </a:extLst>
          </p:cNvPr>
          <p:cNvSpPr txBox="1">
            <a:spLocks/>
          </p:cNvSpPr>
          <p:nvPr/>
        </p:nvSpPr>
        <p:spPr>
          <a:xfrm>
            <a:off x="8211539" y="1650113"/>
            <a:ext cx="3487270" cy="4019362"/>
          </a:xfrm>
          <a:prstGeom prst="rect">
            <a:avLst/>
          </a:prstGeom>
          <a:solidFill>
            <a:srgbClr val="42B05F"/>
          </a:solidFill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CA" sz="4400" dirty="0">
                <a:solidFill>
                  <a:schemeClr val="bg1"/>
                </a:solidFill>
                <a:latin typeface="Arial"/>
                <a:cs typeface="Arial"/>
              </a:rPr>
              <a:t>TRIUMF’s wide range of </a:t>
            </a:r>
            <a:r>
              <a:rPr lang="en-CA" sz="4400" dirty="0">
                <a:solidFill>
                  <a:srgbClr val="FFFF00"/>
                </a:solidFill>
                <a:latin typeface="Arial"/>
                <a:cs typeface="Arial"/>
              </a:rPr>
              <a:t>scientific and technical expertise </a:t>
            </a:r>
            <a:r>
              <a:rPr lang="en-CA" sz="4400" dirty="0">
                <a:solidFill>
                  <a:schemeClr val="bg1"/>
                </a:solidFill>
                <a:latin typeface="Arial"/>
                <a:cs typeface="Arial"/>
              </a:rPr>
              <a:t>will facilitate the adoption of a variety of new probes for quantum materials and biomolecules, both on-site and externally with its partners. </a:t>
            </a:r>
            <a:endParaRPr lang="en-CA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kumimoji="0" lang="en-CA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core program infrastructures have developed expertise that is very well suited to engage in a broad spectrum of beam based complimentary techniques. </a:t>
            </a:r>
            <a:endParaRPr lang="en-CA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8B606-55FA-4BD9-826E-398FDAE3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4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2DD470-B936-1043-817A-76F6DB0ADCB6}"/>
              </a:ext>
            </a:extLst>
          </p:cNvPr>
          <p:cNvSpPr/>
          <p:nvPr/>
        </p:nvSpPr>
        <p:spPr>
          <a:xfrm>
            <a:off x="493191" y="1464816"/>
            <a:ext cx="3753225" cy="46819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8608C-7286-DE41-B533-FACC34F79FAA}"/>
              </a:ext>
            </a:extLst>
          </p:cNvPr>
          <p:cNvSpPr/>
          <p:nvPr/>
        </p:nvSpPr>
        <p:spPr>
          <a:xfrm>
            <a:off x="8105587" y="1452116"/>
            <a:ext cx="3753225" cy="46819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4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D9C33-8C07-EC4D-9016-A340D9BA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5</a:t>
            </a:fld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048097-8EB7-7749-9F00-AA0A0AF6D4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5D3DE5"/>
          </a:solidFill>
        </p:spPr>
        <p:txBody>
          <a:bodyPr vert="horz" lIns="144000" tIns="0" rIns="9144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for Molecular and Materials Science (CMMS) members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118A7-7488-D44A-8416-1AEFD9A13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81" y="1411012"/>
            <a:ext cx="7052441" cy="5289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E5D28-C752-7040-B41A-F9E91093DEC9}"/>
              </a:ext>
            </a:extLst>
          </p:cNvPr>
          <p:cNvSpPr txBox="1"/>
          <p:nvPr/>
        </p:nvSpPr>
        <p:spPr>
          <a:xfrm>
            <a:off x="6579476" y="622212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2018.08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70962-D557-7D4B-B2B0-91C02F41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3" y="1478665"/>
            <a:ext cx="751930" cy="1017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AD1D7F-88FB-8047-83A5-638F9CE411B6}"/>
              </a:ext>
            </a:extLst>
          </p:cNvPr>
          <p:cNvSpPr txBox="1"/>
          <p:nvPr/>
        </p:nvSpPr>
        <p:spPr>
          <a:xfrm>
            <a:off x="656897" y="2414491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2019.07~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1FE06-0D6B-2445-9023-D4234B5E6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669" y="1482236"/>
            <a:ext cx="760201" cy="935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B5F8F8-F58A-0247-BA89-FB347AEC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271" y="1470750"/>
            <a:ext cx="713449" cy="956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7AE1D-573F-3F49-8D87-A3C28736D6BC}"/>
              </a:ext>
            </a:extLst>
          </p:cNvPr>
          <p:cNvSpPr txBox="1"/>
          <p:nvPr/>
        </p:nvSpPr>
        <p:spPr>
          <a:xfrm>
            <a:off x="2192139" y="1466473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2019.09~2021.08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B18EF-6C83-0F4A-92EC-5E5100882BB2}"/>
              </a:ext>
            </a:extLst>
          </p:cNvPr>
          <p:cNvSpPr txBox="1"/>
          <p:nvPr/>
        </p:nvSpPr>
        <p:spPr>
          <a:xfrm>
            <a:off x="5852588" y="141101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2020.01~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C646B-E6C6-F442-BBBC-A96F829C5AE0}"/>
              </a:ext>
            </a:extLst>
          </p:cNvPr>
          <p:cNvSpPr txBox="1"/>
          <p:nvPr/>
        </p:nvSpPr>
        <p:spPr>
          <a:xfrm>
            <a:off x="7733722" y="1045783"/>
            <a:ext cx="44292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External group visitors</a:t>
            </a:r>
          </a:p>
          <a:p>
            <a:pPr algn="r"/>
            <a:r>
              <a:rPr lang="en-US" sz="2800" dirty="0"/>
              <a:t>2-3 students / beamtime</a:t>
            </a:r>
          </a:p>
          <a:p>
            <a:pPr algn="r"/>
            <a:endParaRPr lang="en-US" sz="2800" dirty="0"/>
          </a:p>
          <a:p>
            <a:r>
              <a:rPr lang="en-US" sz="2800" dirty="0"/>
              <a:t>In house education</a:t>
            </a:r>
          </a:p>
          <a:p>
            <a:pPr algn="r"/>
            <a:r>
              <a:rPr lang="en-US" sz="2800" dirty="0"/>
              <a:t>2-3 COOP students / term</a:t>
            </a:r>
          </a:p>
          <a:p>
            <a:pPr algn="r"/>
            <a:r>
              <a:rPr lang="en-US" sz="2800" dirty="0"/>
              <a:t>2 postdoctoral fellow</a:t>
            </a:r>
          </a:p>
          <a:p>
            <a:pPr algn="r"/>
            <a:r>
              <a:rPr lang="en-US" sz="2800" dirty="0"/>
              <a:t>(one is on leave)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3 scientists have NSERC-DG</a:t>
            </a:r>
          </a:p>
          <a:p>
            <a:pPr algn="r"/>
            <a:r>
              <a:rPr lang="en-US" sz="2800" dirty="0"/>
              <a:t>to hire graduate students</a:t>
            </a:r>
          </a:p>
          <a:p>
            <a:pPr algn="r"/>
            <a:r>
              <a:rPr lang="en-US" sz="2800" dirty="0"/>
              <a:t>Necessity for in-house PDF</a:t>
            </a:r>
          </a:p>
        </p:txBody>
      </p:sp>
    </p:spTree>
    <p:extLst>
      <p:ext uri="{BB962C8B-B14F-4D97-AF65-F5344CB8AC3E}">
        <p14:creationId xmlns:p14="http://schemas.microsoft.com/office/powerpoint/2010/main" val="276314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4B9-8230-44DA-8BB4-8A15CDC4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24" y="365125"/>
            <a:ext cx="10866268" cy="109969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for</a:t>
            </a:r>
            <a:b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 for Quantum Materials and Biomolecules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7" y="1650112"/>
            <a:ext cx="3487270" cy="4019363"/>
          </a:xfrm>
          <a:solidFill>
            <a:srgbClr val="EA34EE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</a:t>
            </a:r>
            <a:r>
              <a:rPr lang="en-CA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will continue to be a world-leading laboratory for  molecular and materials science using a variety of probes from its accelerator-based beam facilities.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45 year muon spin relaxation and 20 year beta-detected nuclear magnetic resonance program success will underpin the  foundations of its future endeavours.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6425DA-FB1C-499A-A1B1-2835CC911DBF}"/>
              </a:ext>
            </a:extLst>
          </p:cNvPr>
          <p:cNvSpPr txBox="1">
            <a:spLocks/>
          </p:cNvSpPr>
          <p:nvPr/>
        </p:nvSpPr>
        <p:spPr>
          <a:xfrm>
            <a:off x="4390635" y="1650113"/>
            <a:ext cx="3576446" cy="4019362"/>
          </a:xfrm>
          <a:prstGeom prst="rect">
            <a:avLst/>
          </a:prstGeom>
          <a:solidFill>
            <a:srgbClr val="5D3DE5"/>
          </a:solidFill>
        </p:spPr>
        <p:txBody>
          <a:bodyPr vert="horz" lIns="144000" tIns="0" rIns="91440" bIns="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Engaging, educating and training the </a:t>
            </a:r>
            <a:r>
              <a:rPr lang="en-CA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</a:t>
            </a:r>
            <a:r>
              <a:rPr lang="en-CA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beam based material scientists for the variety of future probe techniques is critical to long term viability.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sz="2900" dirty="0">
                <a:solidFill>
                  <a:schemeClr val="bg1"/>
                </a:solidFill>
                <a:latin typeface="Arial"/>
                <a:cs typeface="Arial"/>
              </a:rPr>
              <a:t>A broad initiative creating a virtuous circle of collaborative inter-institutional learning and training is envisioned. Leveraging TRIUMF’s core program with its Canadian and international user group will provide a springboard.</a:t>
            </a:r>
          </a:p>
          <a:p>
            <a:pPr marL="0" indent="0">
              <a:spcAft>
                <a:spcPts val="1200"/>
              </a:spcAft>
              <a:buNone/>
            </a:pPr>
            <a:endParaRPr lang="en-C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03076E-C1F8-4F6F-8A5B-23499F3947FC}"/>
              </a:ext>
            </a:extLst>
          </p:cNvPr>
          <p:cNvSpPr txBox="1">
            <a:spLocks/>
          </p:cNvSpPr>
          <p:nvPr/>
        </p:nvSpPr>
        <p:spPr>
          <a:xfrm>
            <a:off x="8211539" y="1650113"/>
            <a:ext cx="3487270" cy="4019362"/>
          </a:xfrm>
          <a:prstGeom prst="rect">
            <a:avLst/>
          </a:prstGeom>
          <a:solidFill>
            <a:srgbClr val="42B05F"/>
          </a:solidFill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CA" sz="4400" dirty="0">
                <a:solidFill>
                  <a:schemeClr val="bg1"/>
                </a:solidFill>
                <a:latin typeface="Arial"/>
                <a:cs typeface="Arial"/>
              </a:rPr>
              <a:t>TRIUMF’s wide range of </a:t>
            </a:r>
            <a:r>
              <a:rPr lang="en-CA" sz="4400" dirty="0">
                <a:solidFill>
                  <a:srgbClr val="FFFF00"/>
                </a:solidFill>
                <a:latin typeface="Arial"/>
                <a:cs typeface="Arial"/>
              </a:rPr>
              <a:t>scientific and technical expertise </a:t>
            </a:r>
            <a:r>
              <a:rPr lang="en-CA" sz="4400" dirty="0">
                <a:solidFill>
                  <a:schemeClr val="bg1"/>
                </a:solidFill>
                <a:latin typeface="Arial"/>
                <a:cs typeface="Arial"/>
              </a:rPr>
              <a:t>will facilitate the adoption of a variety of new probes for quantum materials and biomolecules, both on-site and externally with its partners. </a:t>
            </a:r>
            <a:endParaRPr lang="en-CA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kumimoji="0" lang="en-CA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core program infrastructures have developed expertise that is very well suited to engage in a broad spectrum of beam based complimentary techniques. </a:t>
            </a:r>
            <a:endParaRPr lang="en-CA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8B606-55FA-4BD9-826E-398FDAE3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6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CF59F-457B-EA4A-90D1-4839CD6AA8AE}"/>
              </a:ext>
            </a:extLst>
          </p:cNvPr>
          <p:cNvSpPr/>
          <p:nvPr/>
        </p:nvSpPr>
        <p:spPr>
          <a:xfrm>
            <a:off x="418510" y="1464816"/>
            <a:ext cx="7670800" cy="46819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2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5DF1-FDAD-0C4D-A65B-60F014DBB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Most interested in by external groups</a:t>
            </a:r>
          </a:p>
          <a:p>
            <a:endParaRPr lang="en-US" dirty="0"/>
          </a:p>
          <a:p>
            <a:r>
              <a:rPr lang="en-US" dirty="0"/>
              <a:t>Iain McKenzie organized</a:t>
            </a:r>
          </a:p>
          <a:p>
            <a:pPr marL="0" indent="0">
              <a:buNone/>
            </a:pPr>
            <a:r>
              <a:rPr lang="en-CA" dirty="0"/>
              <a:t>“Workshop on Beam-based Probes of Condensed Matter Physics, Chemistry and Related Fields in Canada” June 3-4, 2021.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BB9E6-3E44-AC45-9545-0DB09EB0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7</a:t>
            </a:fld>
            <a:endParaRPr lang="en-C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BBE2BB-9AB3-DB4D-9588-09346D4F7E07}"/>
              </a:ext>
            </a:extLst>
          </p:cNvPr>
          <p:cNvSpPr txBox="1">
            <a:spLocks/>
          </p:cNvSpPr>
          <p:nvPr/>
        </p:nvSpPr>
        <p:spPr>
          <a:xfrm>
            <a:off x="0" y="1588"/>
            <a:ext cx="12192000" cy="811212"/>
          </a:xfrm>
          <a:prstGeom prst="rect">
            <a:avLst/>
          </a:prstGeom>
          <a:solidFill>
            <a:srgbClr val="42B05F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CA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expertise for future probes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5075A-8D39-E840-AF84-0245120D9C7A}"/>
              </a:ext>
            </a:extLst>
          </p:cNvPr>
          <p:cNvSpPr txBox="1"/>
          <p:nvPr/>
        </p:nvSpPr>
        <p:spPr>
          <a:xfrm>
            <a:off x="6985000" y="3937000"/>
            <a:ext cx="4476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ym typeface="Wingdings" pitchFamily="2" charset="2"/>
              </a:rPr>
              <a:t> Iain’s summary next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8207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BA151F3-388E-463A-8F5C-6B0854951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64643"/>
              </p:ext>
            </p:extLst>
          </p:nvPr>
        </p:nvGraphicFramePr>
        <p:xfrm>
          <a:off x="430306" y="731811"/>
          <a:ext cx="11223812" cy="57409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3648">
                  <a:extLst>
                    <a:ext uri="{9D8B030D-6E8A-4147-A177-3AD203B41FA5}">
                      <a16:colId xmlns:a16="http://schemas.microsoft.com/office/drawing/2014/main" val="4212526996"/>
                    </a:ext>
                  </a:extLst>
                </a:gridCol>
                <a:gridCol w="3137646">
                  <a:extLst>
                    <a:ext uri="{9D8B030D-6E8A-4147-A177-3AD203B41FA5}">
                      <a16:colId xmlns:a16="http://schemas.microsoft.com/office/drawing/2014/main" val="1265555836"/>
                    </a:ext>
                  </a:extLst>
                </a:gridCol>
                <a:gridCol w="3483006">
                  <a:extLst>
                    <a:ext uri="{9D8B030D-6E8A-4147-A177-3AD203B41FA5}">
                      <a16:colId xmlns:a16="http://schemas.microsoft.com/office/drawing/2014/main" val="613261648"/>
                    </a:ext>
                  </a:extLst>
                </a:gridCol>
                <a:gridCol w="2989512">
                  <a:extLst>
                    <a:ext uri="{9D8B030D-6E8A-4147-A177-3AD203B41FA5}">
                      <a16:colId xmlns:a16="http://schemas.microsoft.com/office/drawing/2014/main" val="3429480080"/>
                    </a:ext>
                  </a:extLst>
                </a:gridCol>
              </a:tblGrid>
              <a:tr h="21534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>
                          <a:solidFill>
                            <a:srgbClr val="FFFF00"/>
                          </a:solidFill>
                        </a:rPr>
                        <a:t>Existing Probes</a:t>
                      </a:r>
                      <a:r>
                        <a:rPr lang="en-CA" sz="180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en-CA" sz="1800" dirty="0">
                          <a:solidFill>
                            <a:srgbClr val="FFFF00"/>
                          </a:solidFill>
                        </a:rPr>
                        <a:t>programs</a:t>
                      </a:r>
                      <a:r>
                        <a:rPr lang="en-CA" sz="1800" dirty="0">
                          <a:solidFill>
                            <a:schemeClr val="bg1"/>
                          </a:solidFill>
                        </a:rPr>
                        <a:t> for molecular and materials science</a:t>
                      </a:r>
                    </a:p>
                    <a:p>
                      <a:endParaRPr lang="en-CA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800" dirty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800" dirty="0"/>
                        <a:t>TRIUMF is a world leading muon and rare isotope facility.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Continuing effort for maintaining, developing and expanding the probe techniques which TRIUMF already has.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789490"/>
                  </a:ext>
                </a:extLst>
              </a:tr>
              <a:tr h="1828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>
                          <a:solidFill>
                            <a:srgbClr val="FFFF00"/>
                          </a:solidFill>
                        </a:rPr>
                        <a:t>Education</a:t>
                      </a:r>
                      <a:r>
                        <a:rPr lang="en-CA" sz="1800" dirty="0">
                          <a:solidFill>
                            <a:schemeClr val="bg1"/>
                          </a:solidFill>
                        </a:rPr>
                        <a:t> and training of next generation scientists</a:t>
                      </a:r>
                    </a:p>
                    <a:p>
                      <a:endParaRPr lang="en-CA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800" dirty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800" dirty="0"/>
                        <a:t>TRIUMF has well-established external experimenter programs for molecular and materials science.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Continuing good collaboration between external and on-site scientists for research and education.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510015"/>
                  </a:ext>
                </a:extLst>
              </a:tr>
              <a:tr h="1758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>
                          <a:solidFill>
                            <a:srgbClr val="FFFF00"/>
                          </a:solidFill>
                        </a:rPr>
                        <a:t>Expertise</a:t>
                      </a:r>
                      <a:r>
                        <a:rPr lang="en-CA" sz="1800" dirty="0">
                          <a:solidFill>
                            <a:schemeClr val="bg1"/>
                          </a:solidFill>
                        </a:rPr>
                        <a:t> to facilitate new probes</a:t>
                      </a:r>
                    </a:p>
                    <a:p>
                      <a:endParaRPr lang="en-CA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CA" sz="1800" dirty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800" dirty="0"/>
                        <a:t>TRIUMF has wide range of expertise in beam-based probes in molecular and materials science.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175678"/>
                  </a:ext>
                </a:extLst>
              </a:tr>
            </a:tbl>
          </a:graphicData>
        </a:graphic>
      </p:graphicFrame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FD1192F0-F9C4-43FE-B171-F0580857BB2E}"/>
              </a:ext>
            </a:extLst>
          </p:cNvPr>
          <p:cNvSpPr/>
          <p:nvPr/>
        </p:nvSpPr>
        <p:spPr>
          <a:xfrm>
            <a:off x="1990166" y="239147"/>
            <a:ext cx="3561981" cy="513484"/>
          </a:xfrm>
          <a:prstGeom prst="chevron">
            <a:avLst/>
          </a:prstGeom>
          <a:solidFill>
            <a:srgbClr val="42B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Now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E7D51ADA-C136-4644-91E8-B29BDA88F684}"/>
              </a:ext>
            </a:extLst>
          </p:cNvPr>
          <p:cNvSpPr/>
          <p:nvPr/>
        </p:nvSpPr>
        <p:spPr>
          <a:xfrm>
            <a:off x="8534402" y="239147"/>
            <a:ext cx="3352798" cy="513484"/>
          </a:xfrm>
          <a:prstGeom prst="chevron">
            <a:avLst/>
          </a:prstGeom>
          <a:solidFill>
            <a:srgbClr val="42B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2042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8C174047-032F-4551-8D7E-6312D4D74C25}"/>
              </a:ext>
            </a:extLst>
          </p:cNvPr>
          <p:cNvSpPr/>
          <p:nvPr/>
        </p:nvSpPr>
        <p:spPr>
          <a:xfrm>
            <a:off x="5149048" y="239148"/>
            <a:ext cx="3746377" cy="513484"/>
          </a:xfrm>
          <a:prstGeom prst="chevron">
            <a:avLst/>
          </a:prstGeom>
          <a:solidFill>
            <a:srgbClr val="42B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541928-4AA9-4A9D-ACCC-C572F01ADEA0}"/>
              </a:ext>
            </a:extLst>
          </p:cNvPr>
          <p:cNvSpPr txBox="1"/>
          <p:nvPr/>
        </p:nvSpPr>
        <p:spPr>
          <a:xfrm>
            <a:off x="8758790" y="817562"/>
            <a:ext cx="28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A34EE"/>
                </a:solidFill>
              </a:rPr>
              <a:t>TRIUMF has been and will continue to be a world-leading laboratory for  molecular and materials science using a variety of probes from its accelerator- based beam facilities</a:t>
            </a:r>
            <a:endParaRPr lang="en-C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391A40-9CBB-4C79-9A61-CDC7B402F07F}"/>
              </a:ext>
            </a:extLst>
          </p:cNvPr>
          <p:cNvSpPr txBox="1"/>
          <p:nvPr/>
        </p:nvSpPr>
        <p:spPr>
          <a:xfrm>
            <a:off x="8758790" y="2913817"/>
            <a:ext cx="2849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D3DE5"/>
                </a:solidFill>
              </a:rPr>
              <a:t>Engaging, educating and training the next generation of beam-based material scientists for the variety of future probe techniques is critical to long term viability.</a:t>
            </a:r>
            <a:endParaRPr lang="en-CA" dirty="0">
              <a:solidFill>
                <a:srgbClr val="5D3DE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275078-8B16-4EA5-B908-0F6D1AC98C04}"/>
              </a:ext>
            </a:extLst>
          </p:cNvPr>
          <p:cNvSpPr txBox="1"/>
          <p:nvPr/>
        </p:nvSpPr>
        <p:spPr>
          <a:xfrm>
            <a:off x="8693840" y="4678802"/>
            <a:ext cx="3067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2B05F"/>
                </a:solidFill>
              </a:rPr>
              <a:t>TRIUMF’s wide range of scientific and technical expertise will facilitate adopting a variety of new probes both on-site and externally with its partners.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70131A-28F7-4FF7-AB51-B11A38E2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8</a:t>
            </a:fld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61075-9BCA-4B83-A9F0-B38F1DE0AF18}"/>
              </a:ext>
            </a:extLst>
          </p:cNvPr>
          <p:cNvSpPr txBox="1"/>
          <p:nvPr/>
        </p:nvSpPr>
        <p:spPr>
          <a:xfrm>
            <a:off x="5299630" y="4925860"/>
            <a:ext cx="299211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 dirty="0"/>
              <a:t>Pursue synergy among other probes.</a:t>
            </a:r>
          </a:p>
          <a:p>
            <a:pPr lvl="0">
              <a:defRPr/>
            </a:pPr>
            <a:r>
              <a:rPr lang="en-CA" dirty="0"/>
              <a:t>Participation in development projects which aim for new probe facilities in Canada.</a:t>
            </a:r>
          </a:p>
        </p:txBody>
      </p:sp>
    </p:spTree>
    <p:extLst>
      <p:ext uri="{BB962C8B-B14F-4D97-AF65-F5344CB8AC3E}">
        <p14:creationId xmlns:p14="http://schemas.microsoft.com/office/powerpoint/2010/main" val="44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393359"/>
            <a:ext cx="10793375" cy="1938992"/>
          </a:xfrm>
          <a:solidFill>
            <a:srgbClr val="EA34EE"/>
          </a:solidFill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has been and will continue to be a world-leading laboratory for  molecular and materials science using a variety of probes from its accelerator-based beam facilities.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45 year muon spin relaxation and 20 year beta-detected nuclear magnetic resonance program success will underpin the  foundations of its future endeavours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9987D9-8D45-4B51-9765-A2ADDFA641C7}"/>
              </a:ext>
            </a:extLst>
          </p:cNvPr>
          <p:cNvSpPr txBox="1"/>
          <p:nvPr/>
        </p:nvSpPr>
        <p:spPr>
          <a:xfrm>
            <a:off x="649941" y="2459504"/>
            <a:ext cx="1070385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Maintain, develop and expand the unique spin probes at TRIUMF well suited for molecular and materials science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Complete on-going beamline projects and start anticipated ones.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Develop new horizons of sample environments and probe spin manipulation (Pressure, high magnetic fields, low temperatures, and radio frequency fields 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A" sz="2400" dirty="0"/>
              <a:t>Establish new spectroscopy methods ( for example muonic X-ray elemental analysis)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Continue TRIUMF’s recently adopted MMS strategy of augmenting its facilities with additional (BAE) scientists that will nurture the development of its own world class “in-house” MMS science program … a circumstance that will further the vitality of the collaborative environment we seek to enhance.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D090E-7907-4ED9-B0C3-2D4CB63D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2C721-737E-4751-85AF-93871F083DBC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20875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2D62F091D44419D859DDDDD6549E1" ma:contentTypeVersion="4" ma:contentTypeDescription="Create a new document." ma:contentTypeScope="" ma:versionID="3969dda2e0aab7153842e7db663fead1">
  <xsd:schema xmlns:xsd="http://www.w3.org/2001/XMLSchema" xmlns:xs="http://www.w3.org/2001/XMLSchema" xmlns:p="http://schemas.microsoft.com/office/2006/metadata/properties" xmlns:ns2="07015432-d8c8-4f3b-ba23-2fa7036646cf" targetNamespace="http://schemas.microsoft.com/office/2006/metadata/properties" ma:root="true" ma:fieldsID="a81d4189e2bb83a23d3a83d16f3d64d8" ns2:_="">
    <xsd:import namespace="07015432-d8c8-4f3b-ba23-2fa703664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15432-d8c8-4f3b-ba23-2fa7036646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5566B7-53AB-4E75-9984-03879975C7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BA5616-0E2C-400D-B6C2-3D7AA42C5794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7015432-d8c8-4f3b-ba23-2fa7036646c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232ED3-31B7-4ABC-B969-807F4AEC78C8}">
  <ds:schemaRefs>
    <ds:schemaRef ds:uri="07015432-d8c8-4f3b-ba23-2fa7036646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1585</Words>
  <Application>Microsoft Macintosh PowerPoint</Application>
  <PresentationFormat>Widescreen</PresentationFormat>
  <Paragraphs>142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 Theme</vt:lpstr>
      <vt:lpstr>20-year Vision  for Probes for Quantum Materials and biomolecules</vt:lpstr>
      <vt:lpstr>Our Vision for Probes for Quantum Materials and Biomolecules</vt:lpstr>
      <vt:lpstr>PowerPoint Presentation</vt:lpstr>
      <vt:lpstr>Our Vision for Probes for Quantum Materials and Biomolecules</vt:lpstr>
      <vt:lpstr>PowerPoint Presentation</vt:lpstr>
      <vt:lpstr>Our Vision for Probes for Quantum Materials and Biomolecules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 for Innovation &amp; Collaboration</dc:title>
  <dc:creator>Kathryn Hayashi</dc:creator>
  <cp:lastModifiedBy>Kenji Kojima</cp:lastModifiedBy>
  <cp:revision>94</cp:revision>
  <cp:lastPrinted>2021-08-18T21:42:37Z</cp:lastPrinted>
  <dcterms:created xsi:type="dcterms:W3CDTF">2021-03-22T15:30:06Z</dcterms:created>
  <dcterms:modified xsi:type="dcterms:W3CDTF">2021-08-19T13:58:49Z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0x010100F872D62F091D44419D859DDDDD6549E1</vt:lpwstr>
  </property>
</Properties>
</file>