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3" r:id="rId3"/>
    <p:sldMasterId id="2147483706" r:id="rId4"/>
    <p:sldMasterId id="2147483757" r:id="rId5"/>
    <p:sldMasterId id="2147483770" r:id="rId6"/>
    <p:sldMasterId id="2147483783" r:id="rId7"/>
    <p:sldMasterId id="2147483813" r:id="rId8"/>
  </p:sldMasterIdLst>
  <p:notesMasterIdLst>
    <p:notesMasterId r:id="rId36"/>
  </p:notesMasterIdLst>
  <p:sldIdLst>
    <p:sldId id="323" r:id="rId9"/>
    <p:sldId id="261" r:id="rId10"/>
    <p:sldId id="260" r:id="rId11"/>
    <p:sldId id="262" r:id="rId12"/>
    <p:sldId id="256" r:id="rId13"/>
    <p:sldId id="257" r:id="rId14"/>
    <p:sldId id="258" r:id="rId15"/>
    <p:sldId id="259" r:id="rId16"/>
    <p:sldId id="263" r:id="rId17"/>
    <p:sldId id="304" r:id="rId18"/>
    <p:sldId id="306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CD6"/>
    <a:srgbClr val="FF2F9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2" y="8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F603-17E1-465E-9560-8E8DAEA7EE15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249ED-881F-40CC-B76C-CC2928324D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66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Represent the signal in the ATLAS calorimeter layers as pixelated images</a:t>
            </a:r>
          </a:p>
          <a:p>
            <a:endParaRPr/>
          </a:p>
          <a:p>
            <a:r>
              <a:t>Neutral pions -&gt; decay promptly to photon pairs with compact showers that are mostly captured by the electromagnetic calorimeter </a:t>
            </a:r>
          </a:p>
          <a:p>
            <a:r>
              <a:t>charged pions -&gt; have more irregular showers that often require the dense material in the hadronic calorimeter to be stopped.  </a:t>
            </a:r>
          </a:p>
          <a:p>
            <a:endParaRPr/>
          </a:p>
          <a:p>
            <a:r>
              <a:t>Currently done with the local cell weighting (LCW) technique</a:t>
            </a:r>
          </a:p>
          <a:p>
            <a:endParaRPr/>
          </a:p>
          <a:p>
            <a:r>
              <a:t>- only the central barrel of the detector is considered, with |η| &lt; 0.7 :</a:t>
            </a:r>
          </a:p>
          <a:p>
            <a:r>
              <a:t>	- 3 EM &amp; 3Tile (hadronic)</a:t>
            </a:r>
          </a:p>
          <a:p>
            <a:r>
              <a:t>		- EM calo: LAr (|η| &lt; 3.2) </a:t>
            </a:r>
          </a:p>
          <a:p>
            <a:r>
              <a:t>		- HAD calo: (3 barrel) Tile ( |η| &lt; 1.7), 2 endcap copper/LAr (1.5 &lt; |η| &lt; 3.2) </a:t>
            </a:r>
          </a:p>
          <a:p>
            <a:r>
              <a:t>- The energy measurements of the calorimeter, and therefore the raw energy of the topo-clusters, are calibrated to the electromagnetic scale. </a:t>
            </a:r>
          </a:p>
          <a:p>
            <a:pPr marL="120315" indent="-120315">
              <a:buSzPct val="100000"/>
              <a:buChar char="-"/>
            </a:pPr>
            <a:r>
              <a:t>Topo-clusters corresponding to electromagnetic showers are therefore expected to have an energy measurement that is close to the true deposited energy, while hadronic showers are generally expected to under-predict the true deposited energy due to the non-compensating signal formation in the calorimeter. </a:t>
            </a:r>
          </a:p>
          <a:p>
            <a:endParaRPr/>
          </a:p>
          <a:p>
            <a:endParaRPr/>
          </a:p>
          <a:p>
            <a:r>
              <a:t>ML techniques can use shower shape information to improve efficiency</a:t>
            </a:r>
          </a:p>
          <a:p>
            <a:endParaRPr/>
          </a:p>
          <a:p>
            <a:r>
              <a:t>First step towards fully exploiting the highly segmented calorimeter for low-level hadronic calibration!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CNN gives the best performance for classifying electromagnetic (pi0) vs hadronic showers (p+-) </a:t>
            </a:r>
          </a:p>
          <a:p>
            <a:endParaRPr/>
          </a:p>
          <a:p>
            <a:endParaRPr/>
          </a:p>
          <a:p>
            <a:endParaRPr/>
          </a:p>
          <a:p>
            <a:r>
              <a:t>Does well across pT even though the networks were never actually given the cluster energy</a:t>
            </a:r>
          </a:p>
          <a:p>
            <a:endParaRPr/>
          </a:p>
          <a:p>
            <a:r>
              <a:t>Increasingly better performance at higher energies</a:t>
            </a:r>
          </a:p>
          <a:p>
            <a:r>
              <a:t>Not explicitly trained on energy - variation in shower shape with energy</a:t>
            </a:r>
          </a:p>
          <a:p>
            <a:r>
              <a:t>enough to give good separation in every energy range</a:t>
            </a:r>
          </a:p>
          <a:p>
            <a:endParaRPr/>
          </a:p>
          <a:p>
            <a:r>
              <a:t>▸ One approach is to use cell energy deposits in the EM</a:t>
            </a:r>
          </a:p>
          <a:p>
            <a:r>
              <a:t>barrel &amp; TileCal as inputs to a fully-connected (dense)</a:t>
            </a:r>
          </a:p>
          <a:p>
            <a:r>
              <a:t>neural network (DNN).</a:t>
            </a:r>
          </a:p>
          <a:p>
            <a:r>
              <a:t>▸ Alternatively, we can</a:t>
            </a:r>
          </a:p>
          <a:p>
            <a:r>
              <a:t>treat energy deposits</a:t>
            </a:r>
          </a:p>
          <a:p>
            <a:r>
              <a:t>in the calorimeter</a:t>
            </a:r>
          </a:p>
          <a:p>
            <a:r>
              <a:t>layers as images in</a:t>
            </a:r>
          </a:p>
          <a:p>
            <a:r>
              <a:t>, and use these</a:t>
            </a:r>
          </a:p>
          <a:p>
            <a:r>
              <a:t>as inputs to a</a:t>
            </a:r>
          </a:p>
          <a:p>
            <a:r>
              <a:t>convolutional neural</a:t>
            </a:r>
          </a:p>
          <a:p>
            <a:r>
              <a:t>network (CNN).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After classifying a cluster, need to convert the signal into an energy measurement</a:t>
            </a:r>
          </a:p>
          <a:p>
            <a:endParaRPr/>
          </a:p>
          <a:p>
            <a:r>
              <a:t>Raw “EM” scale under-estimates Response</a:t>
            </a:r>
          </a:p>
          <a:p>
            <a:endParaRPr/>
          </a:p>
          <a:p>
            <a:r>
              <a:t>DNN regression does an excellent job nearly everywhere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step towards fully exploiting the highly segmented calorimeter for low-level hadronic calibration!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883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0420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086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9985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6575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849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1047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8191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1783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24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9281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4890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1316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380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9976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9276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494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808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913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694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" name="Rounded Rectangle 7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7" name="Rectangle 8"/>
          <p:cNvSpPr/>
          <p:nvPr/>
        </p:nvSpPr>
        <p:spPr>
          <a:xfrm>
            <a:off x="460586" y="2942602"/>
            <a:ext cx="9530577" cy="2463801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8" name="Rectangle 11"/>
          <p:cNvSpPr/>
          <p:nvPr/>
        </p:nvSpPr>
        <p:spPr>
          <a:xfrm>
            <a:off x="10096869" y="2944634"/>
            <a:ext cx="1587132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9" name="Rectangle 12"/>
          <p:cNvSpPr/>
          <p:nvPr/>
        </p:nvSpPr>
        <p:spPr>
          <a:xfrm>
            <a:off x="10283618" y="3136658"/>
            <a:ext cx="1213633" cy="2075689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rgbClr val="6B7D7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0" name="Rectangle 13"/>
          <p:cNvSpPr/>
          <p:nvPr/>
        </p:nvSpPr>
        <p:spPr>
          <a:xfrm>
            <a:off x="593978" y="3055621"/>
            <a:ext cx="9263793" cy="22453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23858" y="4592259"/>
            <a:ext cx="533157" cy="52322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47534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Rectangle 10"/>
          <p:cNvSpPr/>
          <p:nvPr/>
        </p:nvSpPr>
        <p:spPr>
          <a:xfrm>
            <a:off x="722429" y="4559275"/>
            <a:ext cx="9006888" cy="6643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3" name="Rectangle 9"/>
          <p:cNvSpPr/>
          <p:nvPr/>
        </p:nvSpPr>
        <p:spPr>
          <a:xfrm>
            <a:off x="718628" y="3139439"/>
            <a:ext cx="9014491" cy="2077722"/>
          </a:xfrm>
          <a:prstGeom prst="rect">
            <a:avLst/>
          </a:prstGeom>
          <a:ln w="6350">
            <a:solidFill>
              <a:srgbClr val="6B7D7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57073" y="4648200"/>
            <a:ext cx="8737601" cy="4572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06273" y="3227033"/>
            <a:ext cx="8839201" cy="1219202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47534C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449428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9103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2112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6168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6635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9812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643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128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7769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4891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190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44893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69437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ct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254" y="1302758"/>
            <a:ext cx="10883492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1383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1033600-8FFD-4BBF-A1C6-A9EEEE6C6C7F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73D14BC0-DEF6-4C17-885D-DB01B5FC462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7039031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-1357313" y="0"/>
            <a:ext cx="14939494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643312"/>
            <a:ext cx="10882313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5929313"/>
            <a:ext cx="10882313" cy="503376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401836"/>
            <a:ext cx="10882313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ct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4B8B0DB-4D19-4E4B-9F78-2502AB247215}"/>
              </a:ext>
            </a:extLst>
          </p:cNvPr>
          <p:cNvSpPr>
            <a:spLocks noGrp="1" noChangeArrowheads="1"/>
          </p:cNvSpPr>
          <p:nvPr>
            <p:ph type="sldNum" sz="quarter" idx="23"/>
          </p:nvPr>
        </p:nvSpPr>
        <p:spPr/>
        <p:txBody>
          <a:bodyPr wrap="square"/>
          <a:lstStyle>
            <a:lvl1pPr>
              <a:defRPr/>
            </a:lvl1pPr>
          </a:lstStyle>
          <a:p>
            <a:fld id="{6322623D-5B10-41F6-81F9-58E50817EE1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0781742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Image"/>
          <p:cNvSpPr>
            <a:spLocks noGrp="1"/>
          </p:cNvSpPr>
          <p:nvPr>
            <p:ph type="pic" idx="21"/>
          </p:nvPr>
        </p:nvSpPr>
        <p:spPr>
          <a:xfrm>
            <a:off x="4917281" y="473274"/>
            <a:ext cx="7858314" cy="58981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F6BECFCA-05D0-4B81-8FB7-266071197C8D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10AA13E8-3F52-48ED-B5CD-5E45FADEC56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9835376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79065"/>
            <a:ext cx="10882313" cy="428625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D2B9C98-3CEA-4BB5-A6A3-F3A98C00534D}"/>
              </a:ext>
            </a:extLst>
          </p:cNvPr>
          <p:cNvSpPr>
            <a:spLocks noChangeArrowheads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38D59-D4C3-4FB9-ACB5-52383889F6E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0440680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mall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214313"/>
            <a:ext cx="10882313" cy="714376"/>
          </a:xfrm>
          <a:prstGeom prst="rect">
            <a:avLst/>
          </a:prstGeom>
        </p:spPr>
        <p:txBody>
          <a:bodyPr/>
          <a:lstStyle>
            <a:lvl1pPr>
              <a:defRPr sz="2953" spc="-59"/>
            </a:lvl1pPr>
          </a:lstStyle>
          <a:p>
            <a:r>
              <a:t>Slide Title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1285875"/>
            <a:ext cx="10882313" cy="428625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Eric Drechsler, SFU HEP Meeting, 01. April 2021"/>
          <p:cNvSpPr txBox="1">
            <a:spLocks noGrp="1"/>
          </p:cNvSpPr>
          <p:nvPr>
            <p:ph type="body" sz="quarter" idx="21"/>
          </p:nvPr>
        </p:nvSpPr>
        <p:spPr>
          <a:xfrm>
            <a:off x="-1" y="6533818"/>
            <a:ext cx="12192002" cy="324182"/>
          </a:xfrm>
          <a:prstGeom prst="rect">
            <a:avLst/>
          </a:prstGeom>
        </p:spPr>
        <p:txBody>
          <a:bodyPr anchor="b"/>
          <a:lstStyle>
            <a:lvl1pPr marL="0" indent="0" algn="r" defTabSz="412735">
              <a:lnSpc>
                <a:spcPct val="100000"/>
              </a:lnSpc>
              <a:spcBef>
                <a:spcPct val="0"/>
              </a:spcBef>
              <a:buSzTx/>
              <a:buNone/>
              <a:defRPr sz="844" b="1"/>
            </a:lvl1pPr>
          </a:lstStyle>
          <a:p>
            <a:r>
              <a:t>Eric Drechsler, SFU HEP Meeting, 01. April 2021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099CD98-04C3-4346-930E-5DEE7D5458FF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6264DB83-EB64-4A7E-BA67-4594F5205D3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578616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9BD1B1A-139D-4114-A2DF-81735493AB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 wrap="square"/>
          <a:lstStyle>
            <a:lvl1pPr>
              <a:defRPr/>
            </a:lvl1pPr>
          </a:lstStyle>
          <a:p>
            <a:fld id="{CF96C2D4-6478-4041-B2C0-F5298716BB0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27674205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6734"/>
            <a:ext cx="4786313" cy="3929063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824910546_2681x1332.jpg"/>
          <p:cNvSpPr>
            <a:spLocks noGrp="1"/>
          </p:cNvSpPr>
          <p:nvPr>
            <p:ph type="pic" idx="22"/>
          </p:nvPr>
        </p:nvSpPr>
        <p:spPr>
          <a:xfrm>
            <a:off x="773906" y="455414"/>
            <a:ext cx="15906750" cy="59272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FA263CD-AADD-43A7-9E50-8427E6F5AAE0}"/>
              </a:ext>
            </a:extLst>
          </p:cNvPr>
          <p:cNvSpPr>
            <a:spLocks noGrp="1" noChangeArrowheads="1"/>
          </p:cNvSpPr>
          <p:nvPr>
            <p:ph type="sldNum" sz="quarter" idx="23"/>
          </p:nvPr>
        </p:nvSpPr>
        <p:spPr/>
        <p:txBody>
          <a:bodyPr wrap="square"/>
          <a:lstStyle>
            <a:lvl1pPr>
              <a:defRPr/>
            </a:lvl1pPr>
          </a:lstStyle>
          <a:p>
            <a:fld id="{CD7D2177-D3FE-4B4D-AD45-8EBD7A5DA5B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3413480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2268141"/>
            <a:ext cx="10882313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CA2CD450-9908-41B2-9DF8-933C3FF607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 wrap="square"/>
          <a:lstStyle>
            <a:lvl1pPr>
              <a:defRPr/>
            </a:lvl1pPr>
          </a:lstStyle>
          <a:p>
            <a:fld id="{76A85EB1-51E5-4361-A118-7CC6016621C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41676566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9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73EAD04-D021-43E9-8A6B-B67142DCE1B1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4B89D51E-1248-485A-87D2-B8AB81A069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655108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10882313" cy="71437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1195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ct val="0"/>
              </a:spcBef>
              <a:buSzTx/>
              <a:buNone/>
              <a:defRPr sz="2672" b="1"/>
            </a:lvl1pPr>
          </a:lstStyle>
          <a:p>
            <a:r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22CD3BD-4454-4529-847D-8637D6B821DD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A2E18DCC-DAB6-4F44-A053-BCBBF3CD956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30961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2" name="Rounded Rectangle 7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4" name="Rectangle 15"/>
          <p:cNvSpPr/>
          <p:nvPr/>
        </p:nvSpPr>
        <p:spPr>
          <a:xfrm>
            <a:off x="756873" y="3048000"/>
            <a:ext cx="10711736" cy="22453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981942" y="3200400"/>
            <a:ext cx="10261601" cy="12954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47534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Rectangle 14"/>
          <p:cNvSpPr/>
          <p:nvPr/>
        </p:nvSpPr>
        <p:spPr>
          <a:xfrm>
            <a:off x="900662" y="4541520"/>
            <a:ext cx="10424159" cy="6643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81942" y="4607509"/>
            <a:ext cx="10261601" cy="52378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 cap="all" spc="250">
                <a:solidFill>
                  <a:srgbClr val="FFFFFF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 cap="all" spc="250">
                <a:solidFill>
                  <a:srgbClr val="FFFFFF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 cap="all" spc="250">
                <a:solidFill>
                  <a:srgbClr val="FFFFFF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 cap="all" spc="250">
                <a:solidFill>
                  <a:srgbClr val="FFFFFF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 cap="all" spc="2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 13"/>
          <p:cNvSpPr/>
          <p:nvPr/>
        </p:nvSpPr>
        <p:spPr>
          <a:xfrm>
            <a:off x="901010" y="3124201"/>
            <a:ext cx="10423465" cy="2077721"/>
          </a:xfrm>
          <a:prstGeom prst="rect">
            <a:avLst/>
          </a:prstGeom>
          <a:ln w="6350">
            <a:solidFill>
              <a:srgbClr val="6B7D7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6990007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509242"/>
            <a:ext cx="10882313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ct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21457" algn="ctr">
              <a:lnSpc>
                <a:spcPct val="80000"/>
              </a:lnSpc>
              <a:spcBef>
                <a:spcPct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42915" algn="ctr">
              <a:lnSpc>
                <a:spcPct val="80000"/>
              </a:lnSpc>
              <a:spcBef>
                <a:spcPct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964372" algn="ctr">
              <a:lnSpc>
                <a:spcPct val="80000"/>
              </a:lnSpc>
              <a:spcBef>
                <a:spcPct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285829" algn="ctr">
              <a:lnSpc>
                <a:spcPct val="80000"/>
              </a:lnSpc>
              <a:spcBef>
                <a:spcPct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412078D8-A1B5-4730-B4E0-ADF38D824E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 wrap="square"/>
          <a:lstStyle>
            <a:lvl1pPr>
              <a:defRPr/>
            </a:lvl1pPr>
          </a:lstStyle>
          <a:p>
            <a:fld id="{E3DEA954-4154-46B0-8EBE-BA03252E23A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80410854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4366392"/>
            <a:ext cx="10882313" cy="472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ct val="0"/>
              </a:spcBef>
              <a:buSzTx/>
              <a:buNone/>
              <a:defRPr sz="2672" b="1" spc="-27"/>
            </a:lvl1pPr>
          </a:lstStyle>
          <a:p>
            <a:r>
              <a:t>Fact information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402591"/>
            <a:ext cx="10882313" cy="396380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ct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ct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ct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ct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ct val="0"/>
              </a:spcBef>
              <a:buSzTx/>
              <a:buNone/>
              <a:defRPr sz="12375" b="1" spc="-124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36ADF88-E3E7-4A12-8F59-D240E416D597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32E9CD07-AC29-4F4B-BB3B-1A89EE83417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5439760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321457" indent="-241093">
              <a:spcBef>
                <a:spcPct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21457" indent="80364">
              <a:spcBef>
                <a:spcPct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21457" indent="401822">
              <a:spcBef>
                <a:spcPct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21457" indent="723279">
              <a:spcBef>
                <a:spcPct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21457" indent="1044736">
              <a:spcBef>
                <a:spcPct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ct val="0"/>
              </a:spcBef>
              <a:buSzTx/>
              <a:buNone/>
              <a:defRPr sz="1620" b="1"/>
            </a:lvl1pPr>
          </a:lstStyle>
          <a:p>
            <a:r>
              <a:t>Attribution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95F26CE6-F3D2-43F7-AEA3-D1F4C18D4899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07D69366-B3D9-42F0-9AD5-B201229853E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76080063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6136288" y="3585269"/>
            <a:ext cx="5580846" cy="27860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824910546_2681x1332.jpg"/>
          <p:cNvSpPr>
            <a:spLocks noGrp="1"/>
          </p:cNvSpPr>
          <p:nvPr>
            <p:ph type="pic" idx="22"/>
          </p:nvPr>
        </p:nvSpPr>
        <p:spPr>
          <a:xfrm>
            <a:off x="-4888788" y="455414"/>
            <a:ext cx="15906752" cy="59272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6143625" y="491133"/>
            <a:ext cx="5584031" cy="27876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01F20D0D-08DC-46A8-AF67-656C6C600224}"/>
              </a:ext>
            </a:extLst>
          </p:cNvPr>
          <p:cNvSpPr>
            <a:spLocks noGrp="1" noChangeArrowheads="1"/>
          </p:cNvSpPr>
          <p:nvPr>
            <p:ph type="sldNum" sz="quarter" idx="24"/>
          </p:nvPr>
        </p:nvSpPr>
        <p:spPr/>
        <p:txBody>
          <a:bodyPr wrap="square"/>
          <a:lstStyle>
            <a:lvl1pPr>
              <a:defRPr/>
            </a:lvl1pPr>
          </a:lstStyle>
          <a:p>
            <a:fld id="{DA1F79D6-3759-44A5-9E39-FC50F95F929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86409870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idx="21"/>
          </p:nvPr>
        </p:nvSpPr>
        <p:spPr>
          <a:xfrm>
            <a:off x="-773016" y="-163512"/>
            <a:ext cx="14115559" cy="7066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B7FBFDEB-4F00-4547-B92D-7AE2B98FE5E1}"/>
              </a:ext>
            </a:extLst>
          </p:cNvPr>
          <p:cNvSpPr>
            <a:spLocks noGrp="1" noChangeArrowheads="1"/>
          </p:cNvSpPr>
          <p:nvPr>
            <p:ph type="sldNum" sz="quarter" idx="22"/>
          </p:nvPr>
        </p:nvSpPr>
        <p:spPr/>
        <p:txBody>
          <a:bodyPr wrap="square"/>
          <a:lstStyle>
            <a:lvl1pPr>
              <a:defRPr/>
            </a:lvl1pPr>
          </a:lstStyle>
          <a:p>
            <a:fld id="{F1A29A83-F339-469C-83F8-B3AF8F3340A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3943893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A7B36C90-748A-4D41-912F-DBBA12D1BE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 wrap="square"/>
          <a:lstStyle>
            <a:lvl1pPr>
              <a:defRPr/>
            </a:lvl1pPr>
          </a:lstStyle>
          <a:p>
            <a:fld id="{9A646B14-6B59-4670-AE53-B5ECAB16787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86185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68172" y="1719071"/>
            <a:ext cx="5384801" cy="440740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78180" indent="-266700">
              <a:spcBef>
                <a:spcPts val="600"/>
              </a:spcBef>
              <a:defRPr sz="2800"/>
            </a:lvl2pPr>
            <a:lvl3pPr marL="1005839" indent="-320039">
              <a:spcBef>
                <a:spcPts val="600"/>
              </a:spcBef>
              <a:defRPr sz="2800"/>
            </a:lvl3pPr>
            <a:lvl4pPr marL="1407160" indent="-355600">
              <a:spcBef>
                <a:spcPts val="600"/>
              </a:spcBef>
              <a:defRPr sz="2800"/>
            </a:lvl4pPr>
            <a:lvl5pPr marL="1681479" indent="-355599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37281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8171" y="1722439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2200" b="1"/>
            </a:lvl1pPr>
            <a:lvl2pPr marL="0" indent="457200" algn="ctr">
              <a:buClrTx/>
              <a:buSzTx/>
              <a:buFontTx/>
              <a:buNone/>
              <a:defRPr sz="2200" b="1"/>
            </a:lvl2pPr>
            <a:lvl3pPr marL="0" indent="914400" algn="ctr">
              <a:buClrTx/>
              <a:buSzTx/>
              <a:buFontTx/>
              <a:buNone/>
              <a:defRPr sz="2200" b="1"/>
            </a:lvl3pPr>
            <a:lvl4pPr marL="0" indent="1371600" algn="ctr">
              <a:buClrTx/>
              <a:buSzTx/>
              <a:buFontTx/>
              <a:buNone/>
              <a:defRPr sz="2200" b="1"/>
            </a:lvl4pPr>
            <a:lvl5pPr marL="0" indent="1828800" algn="ctr">
              <a:buClrTx/>
              <a:buSzTx/>
              <a:buFontTx/>
              <a:buNone/>
              <a:defRPr sz="2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722439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2200" b="1"/>
            </a:lvl1pPr>
          </a:lstStyle>
          <a:p>
            <a:pPr marL="0" indent="0" algn="ctr">
              <a:buClrTx/>
              <a:buSzTx/>
              <a:buFontTx/>
              <a:buNone/>
              <a:defRPr sz="2200" b="1"/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97031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43381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84" name="Rounded Rectangle 10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38182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93" name="Rounded Rectangle 11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1600" y="685800"/>
            <a:ext cx="6096000" cy="5257802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672737" indent="-261257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417320" indent="-365760">
              <a:spcBef>
                <a:spcPts val="700"/>
              </a:spcBef>
              <a:defRPr sz="3200"/>
            </a:lvl4pPr>
            <a:lvl5pPr marL="1691639" indent="-365759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" name="Rectangle 7"/>
          <p:cNvSpPr/>
          <p:nvPr/>
        </p:nvSpPr>
        <p:spPr>
          <a:xfrm>
            <a:off x="746712" y="1505712"/>
            <a:ext cx="3622089" cy="3523489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97" name="Rectangle 9"/>
          <p:cNvSpPr/>
          <p:nvPr/>
        </p:nvSpPr>
        <p:spPr>
          <a:xfrm>
            <a:off x="902252" y="1642472"/>
            <a:ext cx="3311008" cy="3234328"/>
          </a:xfrm>
          <a:prstGeom prst="rect">
            <a:avLst/>
          </a:prstGeom>
          <a:solidFill>
            <a:srgbClr val="FFFFFF"/>
          </a:solidFill>
          <a:ln w="6350">
            <a:solidFill>
              <a:srgbClr val="6B7D7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25334" y="2971800"/>
            <a:ext cx="3064845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400">
                <a:solidFill>
                  <a:srgbClr val="47534C"/>
                </a:solidFill>
              </a:defRPr>
            </a:lvl1pPr>
          </a:lstStyle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1400">
                <a:solidFill>
                  <a:srgbClr val="47534C"/>
                </a:solidFill>
              </a:defRPr>
            </a:pPr>
            <a:endParaRPr/>
          </a:p>
        </p:txBody>
      </p: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1025334" y="1734312"/>
            <a:ext cx="3064845" cy="1191621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247874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07" name="Rounded Rectangle 8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08" name="Picture Placeholder 2"/>
          <p:cNvSpPr>
            <a:spLocks noGrp="1"/>
          </p:cNvSpPr>
          <p:nvPr>
            <p:ph type="pic" idx="21"/>
          </p:nvPr>
        </p:nvSpPr>
        <p:spPr>
          <a:xfrm>
            <a:off x="914400" y="621437"/>
            <a:ext cx="10363200" cy="43315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11" name="Rectangle 11"/>
          <p:cNvSpPr/>
          <p:nvPr/>
        </p:nvSpPr>
        <p:spPr>
          <a:xfrm>
            <a:off x="1015998" y="5029200"/>
            <a:ext cx="10134353" cy="1202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12" name="Rectangle 12"/>
          <p:cNvSpPr/>
          <p:nvPr/>
        </p:nvSpPr>
        <p:spPr>
          <a:xfrm>
            <a:off x="1219200" y="5638801"/>
            <a:ext cx="9771352" cy="45169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5053" y="5656555"/>
            <a:ext cx="9659649" cy="4017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500" cap="all" spc="250">
                <a:solidFill>
                  <a:srgbClr val="FFFFFF"/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500" cap="all" spc="250">
                <a:solidFill>
                  <a:srgbClr val="FFFFFF"/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500" cap="all" spc="250">
                <a:solidFill>
                  <a:srgbClr val="FFFFFF"/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500" cap="all" spc="250">
                <a:solidFill>
                  <a:srgbClr val="FFFFFF"/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500" cap="all" spc="2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210391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1087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6"/>
          <p:cNvSpPr/>
          <p:nvPr/>
        </p:nvSpPr>
        <p:spPr>
          <a:xfrm>
            <a:off x="9148936" y="228599"/>
            <a:ext cx="2479040" cy="6122636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31" name="Rectangle 7"/>
          <p:cNvSpPr/>
          <p:nvPr/>
        </p:nvSpPr>
        <p:spPr>
          <a:xfrm>
            <a:off x="9273633" y="351409"/>
            <a:ext cx="2229648" cy="5877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9398102" y="395427"/>
            <a:ext cx="1980709" cy="578898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380999"/>
            <a:ext cx="8229600" cy="57912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4419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415599" y="593367"/>
            <a:ext cx="11360803" cy="763601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 lIns="91424" tIns="91424" rIns="91424" bIns="91424"/>
          <a:lstStyle>
            <a:lvl1pPr marL="457200" indent="-342900">
              <a:spcBef>
                <a:spcPts val="0"/>
              </a:spcBef>
              <a:buSzPts val="2400"/>
              <a:buChar char="●"/>
            </a:lvl1pPr>
            <a:lvl2pPr marL="977900" indent="-381000">
              <a:spcBef>
                <a:spcPts val="0"/>
              </a:spcBef>
              <a:buSzPts val="2400"/>
              <a:buChar char="○"/>
            </a:lvl2pPr>
            <a:lvl3pPr marL="1477433" indent="-423333">
              <a:spcBef>
                <a:spcPts val="0"/>
              </a:spcBef>
              <a:buSzPts val="2400"/>
              <a:buChar char="■"/>
            </a:lvl3pPr>
            <a:lvl4pPr marL="1987550" indent="-476250">
              <a:spcBef>
                <a:spcPts val="0"/>
              </a:spcBef>
              <a:buSzPts val="2400"/>
              <a:buChar char="●"/>
            </a:lvl4pPr>
            <a:lvl5pPr marL="2444750" indent="-476250">
              <a:spcBef>
                <a:spcPts val="0"/>
              </a:spcBef>
              <a:buSzPts val="2400"/>
              <a:buChar char="○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6027" y="6295373"/>
            <a:ext cx="372184" cy="369300"/>
          </a:xfrm>
          <a:prstGeom prst="rect">
            <a:avLst/>
          </a:prstGeom>
        </p:spPr>
        <p:txBody>
          <a:bodyPr lIns="91424" tIns="91424" rIns="91424" bIns="91424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44259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51" name="Rounded Rectangle 10"/>
          <p:cNvSpPr/>
          <p:nvPr/>
        </p:nvSpPr>
        <p:spPr>
          <a:xfrm>
            <a:off x="121918" y="101600"/>
            <a:ext cx="11948164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21" y="6400416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39454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0" name="Rounded Rectangle 10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3651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9" name="Rounded Rectangle 10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2258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78" name="Rounded Rectangle 10"/>
          <p:cNvSpPr/>
          <p:nvPr/>
        </p:nvSpPr>
        <p:spPr>
          <a:xfrm>
            <a:off x="121918" y="101600"/>
            <a:ext cx="11948164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21" y="6400416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0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81" name="Rounded Rectangle 7"/>
          <p:cNvSpPr/>
          <p:nvPr/>
        </p:nvSpPr>
        <p:spPr>
          <a:xfrm>
            <a:off x="121918" y="101600"/>
            <a:ext cx="11948164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grpSp>
        <p:nvGrpSpPr>
          <p:cNvPr id="186" name="Group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182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</a:defRPr>
              </a:pPr>
              <a:endParaRPr sz="1500"/>
            </a:p>
          </p:txBody>
        </p:sp>
        <p:sp>
          <p:nvSpPr>
            <p:cNvPr id="183" name="Rounded Rectangle 6"/>
            <p:cNvSpPr/>
            <p:nvPr/>
          </p:nvSpPr>
          <p:spPr>
            <a:xfrm>
              <a:off x="91438" y="101600"/>
              <a:ext cx="8961123" cy="6664960"/>
            </a:xfrm>
            <a:prstGeom prst="roundRect">
              <a:avLst>
                <a:gd name="adj" fmla="val 1735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</a:defRPr>
              </a:pPr>
              <a:endParaRPr sz="1500"/>
            </a:p>
          </p:txBody>
        </p:sp>
        <p:sp>
          <p:nvSpPr>
            <p:cNvPr id="184" name="30 Rectángulo"/>
            <p:cNvSpPr/>
            <p:nvPr/>
          </p:nvSpPr>
          <p:spPr>
            <a:xfrm>
              <a:off x="179511" y="188639"/>
              <a:ext cx="8784978" cy="648074"/>
            </a:xfrm>
            <a:prstGeom prst="rect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500"/>
              </a:pPr>
              <a:endParaRPr sz="1500"/>
            </a:p>
          </p:txBody>
        </p:sp>
        <p:sp>
          <p:nvSpPr>
            <p:cNvPr id="185" name="1 Título"/>
            <p:cNvSpPr txBox="1"/>
            <p:nvPr/>
          </p:nvSpPr>
          <p:spPr>
            <a:xfrm>
              <a:off x="288032" y="282806"/>
              <a:ext cx="8604448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 cap="all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r>
                <a:rPr sz="2400"/>
                <a:t>Title Text</a:t>
              </a:r>
            </a:p>
          </p:txBody>
        </p:sp>
      </p:grpSp>
      <p:sp>
        <p:nvSpPr>
          <p:cNvPr id="187" name="Rectangle 8"/>
          <p:cNvSpPr/>
          <p:nvPr/>
        </p:nvSpPr>
        <p:spPr>
          <a:xfrm>
            <a:off x="168463" y="151166"/>
            <a:ext cx="11855076" cy="724629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88" name="Rectangle 9"/>
          <p:cNvSpPr/>
          <p:nvPr/>
        </p:nvSpPr>
        <p:spPr>
          <a:xfrm>
            <a:off x="317786" y="245863"/>
            <a:ext cx="11556429" cy="5352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89" name="Rectangle 8"/>
          <p:cNvSpPr/>
          <p:nvPr/>
        </p:nvSpPr>
        <p:spPr>
          <a:xfrm>
            <a:off x="14334" y="920102"/>
            <a:ext cx="12163333" cy="59276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97320662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97" name="Rounded Rectangle 7"/>
          <p:cNvSpPr/>
          <p:nvPr/>
        </p:nvSpPr>
        <p:spPr>
          <a:xfrm>
            <a:off x="121918" y="101600"/>
            <a:ext cx="11948164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grpSp>
        <p:nvGrpSpPr>
          <p:cNvPr id="202" name="Group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19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</a:defRPr>
              </a:pPr>
              <a:endParaRPr sz="1500"/>
            </a:p>
          </p:txBody>
        </p:sp>
        <p:sp>
          <p:nvSpPr>
            <p:cNvPr id="199" name="Rounded Rectangle 6"/>
            <p:cNvSpPr/>
            <p:nvPr/>
          </p:nvSpPr>
          <p:spPr>
            <a:xfrm>
              <a:off x="91438" y="101600"/>
              <a:ext cx="8961123" cy="6664960"/>
            </a:xfrm>
            <a:prstGeom prst="roundRect">
              <a:avLst>
                <a:gd name="adj" fmla="val 1735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</a:defRPr>
              </a:pPr>
              <a:endParaRPr sz="1500"/>
            </a:p>
          </p:txBody>
        </p:sp>
        <p:sp>
          <p:nvSpPr>
            <p:cNvPr id="200" name="30 Rectángulo"/>
            <p:cNvSpPr/>
            <p:nvPr/>
          </p:nvSpPr>
          <p:spPr>
            <a:xfrm>
              <a:off x="179511" y="188639"/>
              <a:ext cx="8784978" cy="648074"/>
            </a:xfrm>
            <a:prstGeom prst="rect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500"/>
              </a:pPr>
              <a:endParaRPr sz="1500"/>
            </a:p>
          </p:txBody>
        </p:sp>
        <p:sp>
          <p:nvSpPr>
            <p:cNvPr id="201" name="1 Título"/>
            <p:cNvSpPr txBox="1"/>
            <p:nvPr/>
          </p:nvSpPr>
          <p:spPr>
            <a:xfrm>
              <a:off x="288032" y="282806"/>
              <a:ext cx="8604448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 cap="all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r>
                <a:rPr sz="2400"/>
                <a:t>Title Text</a:t>
              </a:r>
            </a:p>
          </p:txBody>
        </p:sp>
      </p:grpSp>
      <p:sp>
        <p:nvSpPr>
          <p:cNvPr id="203" name="30 Rectángulo"/>
          <p:cNvSpPr/>
          <p:nvPr/>
        </p:nvSpPr>
        <p:spPr>
          <a:xfrm>
            <a:off x="239348" y="920103"/>
            <a:ext cx="11713304" cy="580045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204" name="Rectangle 8"/>
          <p:cNvSpPr/>
          <p:nvPr/>
        </p:nvSpPr>
        <p:spPr>
          <a:xfrm>
            <a:off x="168463" y="151166"/>
            <a:ext cx="11855076" cy="724629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05" name="Rectangle 9"/>
          <p:cNvSpPr/>
          <p:nvPr/>
        </p:nvSpPr>
        <p:spPr>
          <a:xfrm>
            <a:off x="317786" y="245863"/>
            <a:ext cx="11556429" cy="5352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06" name="30 Rectángulo"/>
          <p:cNvSpPr/>
          <p:nvPr/>
        </p:nvSpPr>
        <p:spPr>
          <a:xfrm>
            <a:off x="239348" y="920103"/>
            <a:ext cx="11713304" cy="580045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21" y="6400416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8" name="Rectangle 8"/>
          <p:cNvSpPr/>
          <p:nvPr/>
        </p:nvSpPr>
        <p:spPr>
          <a:xfrm>
            <a:off x="229503" y="920103"/>
            <a:ext cx="11732995" cy="58004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62905668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>
            <a:spLocks noGrp="1"/>
          </p:cNvSpPr>
          <p:nvPr>
            <p:ph type="title"/>
          </p:nvPr>
        </p:nvSpPr>
        <p:spPr>
          <a:xfrm>
            <a:off x="415599" y="451376"/>
            <a:ext cx="11360803" cy="707401"/>
          </a:xfrm>
          <a:prstGeom prst="rect">
            <a:avLst/>
          </a:prstGeom>
        </p:spPr>
        <p:txBody>
          <a:bodyPr lIns="91424" tIns="91424" rIns="91424" bIns="91424" anchor="t"/>
          <a:lstStyle>
            <a:lvl1pPr algn="l" defTabSz="1219200">
              <a:defRPr sz="4800" b="1" cap="none">
                <a:solidFill>
                  <a:srgbClr val="EF6C00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Body Level One…"/>
          <p:cNvSpPr txBox="1">
            <a:spLocks noGrp="1"/>
          </p:cNvSpPr>
          <p:nvPr>
            <p:ph type="body" idx="1"/>
          </p:nvPr>
        </p:nvSpPr>
        <p:spPr>
          <a:xfrm>
            <a:off x="415599" y="2123575"/>
            <a:ext cx="11360803" cy="3302700"/>
          </a:xfrm>
          <a:prstGeom prst="rect">
            <a:avLst/>
          </a:prstGeom>
        </p:spPr>
        <p:txBody>
          <a:bodyPr lIns="91424" tIns="91424" rIns="91424" bIns="91424"/>
          <a:lstStyle>
            <a:lvl1pPr marL="571500" indent="-457200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●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1411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○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5983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■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0555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●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5127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○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6026" y="5532618"/>
            <a:ext cx="372185" cy="369300"/>
          </a:xfrm>
          <a:prstGeom prst="rect">
            <a:avLst/>
          </a:prstGeom>
        </p:spPr>
        <p:txBody>
          <a:bodyPr lIns="91424" tIns="91424" rIns="91424" bIns="91424"/>
          <a:lstStyle>
            <a:lvl1pPr defTabSz="1219200"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2787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_AND_BOD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6;p4"/>
          <p:cNvSpPr/>
          <p:nvPr/>
        </p:nvSpPr>
        <p:spPr>
          <a:xfrm>
            <a:off x="-99" y="5902951"/>
            <a:ext cx="12192001" cy="97801"/>
          </a:xfrm>
          <a:prstGeom prst="rect">
            <a:avLst/>
          </a:prstGeom>
          <a:solidFill>
            <a:srgbClr val="4DB6AC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>
              <a:defRPr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415599" y="1302275"/>
            <a:ext cx="11360803" cy="707401"/>
          </a:xfrm>
          <a:prstGeom prst="rect">
            <a:avLst/>
          </a:prstGeom>
        </p:spPr>
        <p:txBody>
          <a:bodyPr lIns="91424" tIns="91424" rIns="91424" bIns="91424" anchor="t"/>
          <a:lstStyle>
            <a:lvl1pPr algn="l" defTabSz="1219200">
              <a:defRPr sz="4800" b="1" cap="none">
                <a:solidFill>
                  <a:srgbClr val="EF6C00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idx="1"/>
          </p:nvPr>
        </p:nvSpPr>
        <p:spPr>
          <a:xfrm>
            <a:off x="415599" y="2123575"/>
            <a:ext cx="11360803" cy="3302700"/>
          </a:xfrm>
          <a:prstGeom prst="rect">
            <a:avLst/>
          </a:prstGeom>
        </p:spPr>
        <p:txBody>
          <a:bodyPr lIns="91424" tIns="91424" rIns="91424" bIns="91424"/>
          <a:lstStyle>
            <a:lvl1pPr marL="571500" indent="-457200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●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1411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○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5983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■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0555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●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512785" indent="-544285" defTabSz="1219200">
              <a:lnSpc>
                <a:spcPct val="115000"/>
              </a:lnSpc>
              <a:spcBef>
                <a:spcPts val="0"/>
              </a:spcBef>
              <a:buClr>
                <a:srgbClr val="695D46"/>
              </a:buClr>
              <a:buSzPts val="2400"/>
              <a:buFont typeface="Helvetica"/>
              <a:buChar char="○"/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6026" y="5532618"/>
            <a:ext cx="372185" cy="369300"/>
          </a:xfrm>
          <a:prstGeom prst="rect">
            <a:avLst/>
          </a:prstGeom>
        </p:spPr>
        <p:txBody>
          <a:bodyPr lIns="91424" tIns="91424" rIns="91424" bIns="91424"/>
          <a:lstStyle>
            <a:lvl1pPr defTabSz="1219200">
              <a:defRPr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96022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35" name="Rounded Rectangle 7"/>
          <p:cNvSpPr/>
          <p:nvPr/>
        </p:nvSpPr>
        <p:spPr>
          <a:xfrm>
            <a:off x="121918" y="101600"/>
            <a:ext cx="11948164" cy="6664960"/>
          </a:xfrm>
          <a:prstGeom prst="roundRect">
            <a:avLst>
              <a:gd name="adj" fmla="val 1735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36" name="Rectangle 8"/>
          <p:cNvSpPr/>
          <p:nvPr/>
        </p:nvSpPr>
        <p:spPr>
          <a:xfrm>
            <a:off x="460585" y="2942602"/>
            <a:ext cx="9530576" cy="2463801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37" name="Rectangle 11"/>
          <p:cNvSpPr/>
          <p:nvPr/>
        </p:nvSpPr>
        <p:spPr>
          <a:xfrm>
            <a:off x="10096867" y="2944634"/>
            <a:ext cx="1587133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38" name="Rectangle 12"/>
          <p:cNvSpPr/>
          <p:nvPr/>
        </p:nvSpPr>
        <p:spPr>
          <a:xfrm>
            <a:off x="10283617" y="3136656"/>
            <a:ext cx="1213633" cy="2075690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rgbClr val="6B7D72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39" name="Rectangle 13"/>
          <p:cNvSpPr/>
          <p:nvPr/>
        </p:nvSpPr>
        <p:spPr>
          <a:xfrm>
            <a:off x="593978" y="3055622"/>
            <a:ext cx="9263793" cy="22453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40" name="Rectangle 10"/>
          <p:cNvSpPr/>
          <p:nvPr/>
        </p:nvSpPr>
        <p:spPr>
          <a:xfrm>
            <a:off x="722429" y="4559275"/>
            <a:ext cx="9006888" cy="66436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41" name="Rectangle 9"/>
          <p:cNvSpPr/>
          <p:nvPr/>
        </p:nvSpPr>
        <p:spPr>
          <a:xfrm>
            <a:off x="718628" y="3139439"/>
            <a:ext cx="9014491" cy="2077723"/>
          </a:xfrm>
          <a:prstGeom prst="rect">
            <a:avLst/>
          </a:prstGeom>
          <a:ln w="6350">
            <a:solidFill>
              <a:srgbClr val="6B7D72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57071" y="4648200"/>
            <a:ext cx="8737603" cy="4572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1pPr>
            <a:lvl2pPr marL="0" indent="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2pPr>
            <a:lvl3pPr marL="0" indent="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3pPr>
            <a:lvl4pPr marL="0" indent="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4pPr>
            <a:lvl5pPr marL="0" indent="0" algn="ctr">
              <a:spcBef>
                <a:spcPts val="400"/>
              </a:spcBef>
              <a:buClrTx/>
              <a:buSzTx/>
              <a:buFontTx/>
              <a:buNone/>
              <a:defRPr sz="1800" cap="all" spc="3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806271" y="3227034"/>
            <a:ext cx="8839203" cy="1219203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4000">
                <a:solidFill>
                  <a:srgbClr val="47534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23859" y="4592261"/>
            <a:ext cx="533155" cy="523216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2800">
                <a:solidFill>
                  <a:srgbClr val="47534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8689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E34D-8BEC-475C-9310-B7A64D7E5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F5FE6-8708-4851-BC7C-026FECA09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C2B8-1BAE-4158-B721-8C325CF0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B666C-EDAA-4759-A392-2649DB5E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1D47-EA0A-4E9C-ACD9-264DB6B1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97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5018-078D-402A-9D08-BA82A9C8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CAF3F-DA0E-47A2-A437-F1478A9FD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4C37A-E70B-4833-95DA-B7B8E16B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E2EAA-505F-41BC-BE22-CDF786BF9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49253-4158-406A-B977-881669FF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037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CC96-8BC8-4FB0-B4D5-1572A954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BFE4D-71F9-4572-822D-325A957C5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E76EB-6A01-4EC0-8C56-0BC9A788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324CC-9997-4D9A-8580-F8026118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5F3F0-3475-44BE-9D33-5C811B1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666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F240-5886-477B-AC9D-45C05F2D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7904-2E3D-4624-8289-F95DCA13F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388D4-92E6-4520-91F7-3D1C36558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93FCF-15DF-41A8-8A6F-54C0F050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A9FB-8493-4963-B3CB-63B34CB6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455BD-12B6-4E65-8155-F72DDF6F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008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2293-4F9C-432E-97B4-8C44A2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36BFA-698A-46A5-B99D-43FE9B51D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D9762-0C26-4698-A845-869F995F5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B5613-A232-41A7-8BEC-F28AFF613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6C879-F500-4AD7-BFA5-BE4AF9026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4CC1E-906B-49B1-9ACE-C7B2E2FD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3766A-708A-4FA5-8401-8FE435B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19020B-A2E8-4326-B83B-9090D160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856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55C2-19AA-4D3B-83F1-2E5A3CA6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1C621-0CAC-47B1-99E9-554CF583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679D2-9B6B-44D2-8C66-D0454E05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D111F-7CB9-4353-A871-2B17689B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2511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6C6CC-2057-46E7-8A8B-FCEB7AC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3C8F0D-333D-4487-98EE-984AB50A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85A17-3E5E-41F4-9967-5191DE7B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829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DEB8-B659-4F91-A6E7-D69FFD9B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AC7DB-0D44-4433-A050-B8C28975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7C027-46FB-49D8-9DFF-C33840890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27BE-1983-4302-844B-78A1BC3D3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CDA25-E084-4CF2-BE28-BB7DA0E2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CDFE7-B47F-447E-BADF-3C285E57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183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6D1E0-6A66-438D-B52C-71130FF0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C41FB-DFD8-41D3-A06D-CD6005AD5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104CE-A3B2-4642-8EEC-83F30B935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14EB1-0904-4E79-BA5E-88725974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EDE81-75A2-48D5-96BB-4ECDCEAB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A12A-6E1E-4DC1-8DB2-B381174C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7377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9EF18-5BD9-49B5-8457-5128A34D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9D945-F898-43BA-8D4A-5A7CF95AC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4F718-0A6A-4331-94C1-E8ABC7DE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F0943-AA70-46DB-9B2D-5F5B421D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EC55-5BA0-4374-BE97-0A6BD1CF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899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C53D6-C6B5-45A5-A742-F3B4EDC30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FD1D9-8505-49B5-A46D-0912884AE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425BA-D5E1-444C-B81F-0490E87B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AE87F-86A1-4BB5-8FC2-530D7B17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22F95-8A4D-4172-AD53-DEC80A01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2097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2021-08-17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2111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2021-08-17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2830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2021-08-17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51118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2021-08-17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6676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2021-08-17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3324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2021-08-17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9534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48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88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731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617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584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3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32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1317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5454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685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33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246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928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88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7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730417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96413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794457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37910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64770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3623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5283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65425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29660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40453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63629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0553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69750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9048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79365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9588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32568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407813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024769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40189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842443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651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317599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304211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20884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810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424818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876047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366890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8123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986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737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17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419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2580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18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1.xml"/><Relationship Id="rId5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9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3" name="Rounded Rectangle 6"/>
          <p:cNvSpPr/>
          <p:nvPr/>
        </p:nvSpPr>
        <p:spPr>
          <a:xfrm>
            <a:off x="121920" y="101600"/>
            <a:ext cx="11948161" cy="6664960"/>
          </a:xfrm>
          <a:prstGeom prst="roundRect">
            <a:avLst>
              <a:gd name="adj" fmla="val 1735"/>
            </a:avLst>
          </a:prstGeom>
          <a:blipFill>
            <a:blip r:embed="rId2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" name="Rectangle 8"/>
          <p:cNvSpPr/>
          <p:nvPr/>
        </p:nvSpPr>
        <p:spPr>
          <a:xfrm>
            <a:off x="365760" y="278165"/>
            <a:ext cx="11460480" cy="1325882"/>
          </a:xfrm>
          <a:prstGeom prst="rect">
            <a:avLst/>
          </a:prstGeom>
          <a:solidFill>
            <a:srgbClr val="FFFFFF">
              <a:alpha val="8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5" name="Rectangle 9"/>
          <p:cNvSpPr/>
          <p:nvPr/>
        </p:nvSpPr>
        <p:spPr>
          <a:xfrm>
            <a:off x="497150" y="372862"/>
            <a:ext cx="11174029" cy="11185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17" y="6400414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564B3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60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0" baseline="0">
          <a:solidFill>
            <a:srgbClr val="6B7D72"/>
          </a:solidFill>
          <a:uFillTx/>
          <a:latin typeface="Book Antiqua"/>
          <a:ea typeface="Book Antiqua"/>
          <a:cs typeface="Book Antiqua"/>
          <a:sym typeface="Book Antiqua"/>
        </a:defRPr>
      </a:lvl9pPr>
    </p:titleStyle>
    <p:bodyStyle>
      <a:lvl1pPr marL="342900" marR="0" indent="-2286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685800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9906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39446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1668779" marR="0" indent="-34289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1867988" marR="0" indent="-31350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142308" marR="0" indent="-31350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2325188" marR="0" indent="-31350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2508068" marR="0" indent="-31350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564B3C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34C8AB-55AB-4C91-85C5-590B9FF3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9C58D-58A5-480C-B943-E9E6D1DD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7BD04-9F16-4BBA-A3EC-F321D489C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4B0E-D656-4815-9C2C-4BD37E3799AD}" type="datetimeFigureOut">
              <a:rPr lang="en-CA" smtClean="0"/>
              <a:t>2021-08-17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DB352-A9C3-4024-9A2F-23044927C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BB96-C0AA-4112-94F3-7D4B1F60B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6BA80-8C92-4EF5-9FD5-C06BA120C1A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538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64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  <p:sldLayoutId id="2147483755" r:id="rId49"/>
    <p:sldLayoutId id="2147483756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-92520" y="-16560"/>
            <a:ext cx="5956920" cy="6898680"/>
          </a:xfrm>
          <a:prstGeom prst="rect">
            <a:avLst/>
          </a:prstGeom>
          <a:solidFill>
            <a:schemeClr val="bg1"/>
          </a:solidFill>
          <a:ln w="158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11403000" y="0"/>
            <a:ext cx="787680" cy="6856920"/>
          </a:xfrm>
          <a:prstGeom prst="rect">
            <a:avLst/>
          </a:prstGeom>
          <a:solidFill>
            <a:schemeClr val="bg1"/>
          </a:solidFill>
          <a:ln w="158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11428560" y="979560"/>
            <a:ext cx="635760" cy="3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58682A2-7E9B-45E1-A14B-66AFB2364AB7}" type="slidenum">
              <a:rPr lang="en-US" sz="1000" b="0" strike="noStrike" spc="-1">
                <a:solidFill>
                  <a:srgbClr val="181717"/>
                </a:solidFill>
                <a:latin typeface="Arial"/>
                <a:ea typeface="DejaVu Sans"/>
              </a:rPr>
              <a:t>‹#›</a:t>
            </a:fld>
            <a:endParaRPr lang="en-CA" sz="1000" b="0" strike="noStrike" spc="-1">
              <a:latin typeface="Arial"/>
            </a:endParaRPr>
          </a:p>
        </p:txBody>
      </p:sp>
      <p:sp>
        <p:nvSpPr>
          <p:cNvPr id="3" name="CustomShape 4"/>
          <p:cNvSpPr/>
          <p:nvPr/>
        </p:nvSpPr>
        <p:spPr>
          <a:xfrm rot="16200000">
            <a:off x="10090080" y="4781160"/>
            <a:ext cx="35136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1559"/>
              </a:lnSpc>
            </a:pPr>
            <a:r>
              <a:rPr lang="en-US" sz="1800" b="1" strike="noStrike" spc="-1">
                <a:solidFill>
                  <a:srgbClr val="00B0F0"/>
                </a:solidFill>
                <a:latin typeface="Arial"/>
                <a:ea typeface="Arial"/>
              </a:rPr>
              <a:t>Discovery,</a:t>
            </a:r>
            <a:endParaRPr lang="en-CA" sz="1800" b="0" strike="noStrike" spc="-1">
              <a:latin typeface="Arial"/>
            </a:endParaRPr>
          </a:p>
          <a:p>
            <a:pPr>
              <a:lnSpc>
                <a:spcPts val="1559"/>
              </a:lnSpc>
            </a:pPr>
            <a:r>
              <a:rPr lang="en-US" sz="1800" b="1" strike="noStrike" spc="-1">
                <a:solidFill>
                  <a:srgbClr val="00B0F0"/>
                </a:solidFill>
                <a:latin typeface="Arial"/>
                <a:ea typeface="Arial"/>
              </a:rPr>
              <a:t>accelerated</a:t>
            </a:r>
            <a:endParaRPr lang="en-CA" sz="1800" b="0" strike="noStrike" spc="-1">
              <a:latin typeface="Arial"/>
            </a:endParaRPr>
          </a:p>
        </p:txBody>
      </p:sp>
      <p:pic>
        <p:nvPicPr>
          <p:cNvPr id="4" name="Picture 18"/>
          <p:cNvPicPr/>
          <p:nvPr/>
        </p:nvPicPr>
        <p:blipFill>
          <a:blip r:embed="rId15"/>
          <a:stretch/>
        </p:blipFill>
        <p:spPr>
          <a:xfrm>
            <a:off x="185760" y="204120"/>
            <a:ext cx="1946160" cy="349200"/>
          </a:xfrm>
          <a:prstGeom prst="rect">
            <a:avLst/>
          </a:prstGeom>
          <a:ln>
            <a:noFill/>
          </a:ln>
        </p:spPr>
      </p:pic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CA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5093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1403000" y="0"/>
            <a:ext cx="787680" cy="6856920"/>
          </a:xfrm>
          <a:prstGeom prst="rect">
            <a:avLst/>
          </a:prstGeom>
          <a:solidFill>
            <a:schemeClr val="bg1"/>
          </a:solidFill>
          <a:ln w="158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11428560" y="979560"/>
            <a:ext cx="635760" cy="3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D88E64C2-0CC0-43F4-9283-1F05D2F3C1C9}" type="slidenum">
              <a:rPr lang="en-US" sz="1000" b="0" strike="noStrike" spc="-1">
                <a:solidFill>
                  <a:srgbClr val="181717"/>
                </a:solidFill>
                <a:latin typeface="Arial"/>
                <a:ea typeface="DejaVu Sans"/>
              </a:rPr>
              <a:t>‹#›</a:t>
            </a:fld>
            <a:endParaRPr lang="en-CA" sz="1000" b="0" strike="noStrike" spc="-1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CA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98848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-128160" y="-16560"/>
            <a:ext cx="5956920" cy="6898680"/>
          </a:xfrm>
          <a:prstGeom prst="rect">
            <a:avLst/>
          </a:prstGeom>
          <a:solidFill>
            <a:schemeClr val="bg1"/>
          </a:solidFill>
          <a:ln w="158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11403000" y="0"/>
            <a:ext cx="787680" cy="6856920"/>
          </a:xfrm>
          <a:prstGeom prst="rect">
            <a:avLst/>
          </a:prstGeom>
          <a:solidFill>
            <a:schemeClr val="bg1"/>
          </a:solidFill>
          <a:ln w="158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3"/>
          <p:cNvSpPr/>
          <p:nvPr/>
        </p:nvSpPr>
        <p:spPr>
          <a:xfrm>
            <a:off x="11392920" y="979560"/>
            <a:ext cx="635760" cy="3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4572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930D6E1-F140-4EB9-8AF5-CB9CA5F18FA3}" type="slidenum">
              <a:rPr lang="en-US" sz="1000" b="0" strike="noStrike" spc="-1">
                <a:solidFill>
                  <a:srgbClr val="181717"/>
                </a:solidFill>
                <a:latin typeface="Arial"/>
                <a:ea typeface="DejaVu Sans"/>
              </a:rPr>
              <a:t>‹#›</a:t>
            </a:fld>
            <a:endParaRPr lang="en-CA" sz="1000" b="0" strike="noStrike" spc="-1">
              <a:latin typeface="Arial"/>
            </a:endParaRPr>
          </a:p>
        </p:txBody>
      </p:sp>
      <p:pic>
        <p:nvPicPr>
          <p:cNvPr id="86" name="Picture 6"/>
          <p:cNvPicPr/>
          <p:nvPr/>
        </p:nvPicPr>
        <p:blipFill>
          <a:blip r:embed="rId15"/>
          <a:stretch/>
        </p:blipFill>
        <p:spPr>
          <a:xfrm>
            <a:off x="149760" y="204120"/>
            <a:ext cx="1946160" cy="349200"/>
          </a:xfrm>
          <a:prstGeom prst="rect">
            <a:avLst/>
          </a:prstGeom>
          <a:ln>
            <a:noFill/>
          </a:ln>
        </p:spPr>
      </p:pic>
      <p:sp>
        <p:nvSpPr>
          <p:cNvPr id="87" name="CustomShape 4"/>
          <p:cNvSpPr/>
          <p:nvPr/>
        </p:nvSpPr>
        <p:spPr>
          <a:xfrm rot="16200000">
            <a:off x="10090080" y="4781160"/>
            <a:ext cx="35136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1559"/>
              </a:lnSpc>
            </a:pPr>
            <a:r>
              <a:rPr lang="en-US" sz="1800" b="1" strike="noStrike" spc="-1">
                <a:solidFill>
                  <a:srgbClr val="00B0F0"/>
                </a:solidFill>
                <a:latin typeface="Arial"/>
                <a:ea typeface="Arial"/>
              </a:rPr>
              <a:t>Discovery,</a:t>
            </a:r>
            <a:endParaRPr lang="en-CA" sz="1800" b="0" strike="noStrike" spc="-1">
              <a:latin typeface="Arial"/>
            </a:endParaRPr>
          </a:p>
          <a:p>
            <a:pPr>
              <a:lnSpc>
                <a:spcPts val="1559"/>
              </a:lnSpc>
            </a:pPr>
            <a:r>
              <a:rPr lang="en-US" sz="1800" b="1" strike="noStrike" spc="-1">
                <a:solidFill>
                  <a:srgbClr val="00B0F0"/>
                </a:solidFill>
                <a:latin typeface="Arial"/>
                <a:ea typeface="Arial"/>
              </a:rPr>
              <a:t>accelerated</a:t>
            </a:r>
            <a:endParaRPr lang="en-CA" sz="1800" b="0" strike="noStrike" spc="-1"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CA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1219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lide Title">
            <a:extLst>
              <a:ext uri="{FF2B5EF4-FFF2-40B4-BE49-F238E27FC236}">
                <a16:creationId xmlns:a16="http://schemas.microsoft.com/office/drawing/2014/main" id="{12857C5D-635C-43D5-B5C4-6BA02C93451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54844" y="309191"/>
            <a:ext cx="108823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Helvetica Neue" charset="0"/>
              </a:rPr>
              <a:t>Slide Title</a:t>
            </a:r>
          </a:p>
        </p:txBody>
      </p:sp>
      <p:sp>
        <p:nvSpPr>
          <p:cNvPr id="1027" name="Body Level One…">
            <a:extLst>
              <a:ext uri="{FF2B5EF4-FFF2-40B4-BE49-F238E27FC236}">
                <a16:creationId xmlns:a16="http://schemas.microsoft.com/office/drawing/2014/main" id="{2FF06D4A-4488-489A-8BC1-7E2A5BA563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54844" y="2079501"/>
            <a:ext cx="108823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Helvetica Neue" charset="0"/>
              </a:rPr>
              <a:t>Slide bullet text</a:t>
            </a:r>
          </a:p>
          <a:p>
            <a:pPr lvl="1"/>
            <a:endParaRPr lang="ru-RU" altLang="en-US">
              <a:sym typeface="Helvetica Neue" charset="0"/>
            </a:endParaRPr>
          </a:p>
          <a:p>
            <a:pPr lvl="2"/>
            <a:endParaRPr lang="ru-RU" altLang="en-US">
              <a:sym typeface="Helvetica Neue" charset="0"/>
            </a:endParaRPr>
          </a:p>
          <a:p>
            <a:pPr lvl="3"/>
            <a:endParaRPr lang="ru-RU" altLang="en-US">
              <a:sym typeface="Helvetica Neue" charset="0"/>
            </a:endParaRPr>
          </a:p>
          <a:p>
            <a:pPr lvl="4"/>
            <a:endParaRPr lang="ru-RU" altLang="en-US">
              <a:sym typeface="Helvetica Neue" charset="0"/>
            </a:endParaRPr>
          </a:p>
        </p:txBody>
      </p:sp>
      <p:sp>
        <p:nvSpPr>
          <p:cNvPr id="1028" name="Eric Drechsler, SFU HEP Meeting, 01. April 2021">
            <a:extLst>
              <a:ext uri="{FF2B5EF4-FFF2-40B4-BE49-F238E27FC236}">
                <a16:creationId xmlns:a16="http://schemas.microsoft.com/office/drawing/2014/main" id="{C2CB2B76-72A9-4C8F-8938-1ECED0C55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34299"/>
            <a:ext cx="12192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/>
            <a:r>
              <a:rPr lang="ru-RU" altLang="en-US" sz="844" b="1"/>
              <a:t>Eric Drechsler, SFU HEP Meeting, 01. April 2021</a:t>
            </a:r>
          </a:p>
        </p:txBody>
      </p:sp>
      <p:sp>
        <p:nvSpPr>
          <p:cNvPr id="1029" name="Slide Number">
            <a:extLst>
              <a:ext uri="{FF2B5EF4-FFF2-40B4-BE49-F238E27FC236}">
                <a16:creationId xmlns:a16="http://schemas.microsoft.com/office/drawing/2014/main" id="{C85B5442-CB6F-4147-BC88-5488FD4B5684}"/>
              </a:ext>
            </a:extLst>
          </p:cNvPr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5970394" y="6441716"/>
            <a:ext cx="245259" cy="2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50800" tIns="50800" rIns="50800" bIns="50800" numCol="1" anchor="b" anchorCtr="0" compatLnSpc="1">
            <a:prstTxWarp prst="textNoShape">
              <a:avLst/>
            </a:prstTxWarp>
            <a:spAutoFit/>
          </a:bodyPr>
          <a:lstStyle>
            <a:lvl1pPr algn="ctr" defTabSz="410751" eaLnBrk="0" hangingPunct="0">
              <a:defRPr sz="914">
                <a:solidFill>
                  <a:srgbClr val="FFFFFF"/>
                </a:solidFill>
              </a:defRPr>
            </a:lvl1pPr>
          </a:lstStyle>
          <a:p>
            <a:fld id="{C024DF4E-509E-459D-9D9F-1F81FB4A7C0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62909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1218859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defRPr sz="4219" b="1" spc="-84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1pPr>
      <a:lvl2pPr indent="321457" algn="l" defTabSz="1218859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defRPr sz="4219" b="1" spc="-84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2pPr>
      <a:lvl3pPr indent="642915" algn="l" defTabSz="1218859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defRPr sz="4219" b="1" spc="-84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3pPr>
      <a:lvl4pPr indent="964372" algn="l" defTabSz="1218859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defRPr sz="4219" b="1" spc="-84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4pPr>
      <a:lvl5pPr indent="1285829" algn="l" defTabSz="1218859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defRPr sz="4219" b="1" spc="-84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5pPr>
      <a:lvl6pPr marL="0" marR="0" indent="1607287" algn="l" defTabSz="1219126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l" defTabSz="1219126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l" defTabSz="1219126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l" defTabSz="1219126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indent="-267881" algn="l" defTabSz="1218859" rtl="0" eaLnBrk="0" fontAlgn="base" hangingPunct="0">
        <a:lnSpc>
          <a:spcPct val="90000"/>
        </a:lnSpc>
        <a:spcBef>
          <a:spcPts val="2250"/>
        </a:spcBef>
        <a:spcAft>
          <a:spcPct val="0"/>
        </a:spcAft>
        <a:buSzPct val="123000"/>
        <a:buChar char="•"/>
        <a:defRPr sz="2109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1pPr>
      <a:lvl2pPr marL="535762" indent="-267881" algn="l" defTabSz="1218859" rtl="0" eaLnBrk="0" fontAlgn="base" hangingPunct="0">
        <a:lnSpc>
          <a:spcPct val="90000"/>
        </a:lnSpc>
        <a:spcBef>
          <a:spcPts val="2250"/>
        </a:spcBef>
        <a:spcAft>
          <a:spcPct val="0"/>
        </a:spcAft>
        <a:buSzPct val="123000"/>
        <a:buChar char="•"/>
        <a:defRPr sz="2109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2pPr>
      <a:lvl3pPr marL="803643" indent="-267881" algn="l" defTabSz="1218859" rtl="0" eaLnBrk="0" fontAlgn="base" hangingPunct="0">
        <a:lnSpc>
          <a:spcPct val="90000"/>
        </a:lnSpc>
        <a:spcBef>
          <a:spcPts val="2250"/>
        </a:spcBef>
        <a:spcAft>
          <a:spcPct val="0"/>
        </a:spcAft>
        <a:buSzPct val="123000"/>
        <a:buChar char="•"/>
        <a:defRPr sz="2109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3pPr>
      <a:lvl4pPr marL="1071524" indent="-267881" algn="l" defTabSz="1218859" rtl="0" eaLnBrk="0" fontAlgn="base" hangingPunct="0">
        <a:lnSpc>
          <a:spcPct val="90000"/>
        </a:lnSpc>
        <a:spcBef>
          <a:spcPts val="2250"/>
        </a:spcBef>
        <a:spcAft>
          <a:spcPct val="0"/>
        </a:spcAft>
        <a:buSzPct val="123000"/>
        <a:buChar char="•"/>
        <a:defRPr sz="2109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4pPr>
      <a:lvl5pPr marL="1339406" indent="-267881" algn="l" defTabSz="1218859" rtl="0" eaLnBrk="0" fontAlgn="base" hangingPunct="0">
        <a:lnSpc>
          <a:spcPct val="90000"/>
        </a:lnSpc>
        <a:spcBef>
          <a:spcPts val="2250"/>
        </a:spcBef>
        <a:spcAft>
          <a:spcPct val="0"/>
        </a:spcAft>
        <a:buSzPct val="123000"/>
        <a:buChar char="•"/>
        <a:defRPr sz="2109">
          <a:solidFill>
            <a:srgbClr val="FFFFFF"/>
          </a:solidFill>
          <a:latin typeface="+mn-lt"/>
          <a:ea typeface="+mn-ea"/>
          <a:cs typeface="+mn-cs"/>
          <a:sym typeface="Helvetica Neue" charset="0"/>
        </a:defRPr>
      </a:lvl5pPr>
      <a:lvl6pPr marL="1607287" marR="0" indent="-267881" algn="l" defTabSz="1219126" rtl="0" latinLnBrk="0">
        <a:lnSpc>
          <a:spcPct val="90000"/>
        </a:lnSpc>
        <a:spcBef>
          <a:spcPts val="2250"/>
        </a:spcBef>
        <a:spcAft>
          <a:spcPct val="0"/>
        </a:spcAft>
        <a:buClrTx/>
        <a:buSzPct val="123000"/>
        <a:buFontTx/>
        <a:buChar char="•"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l" defTabSz="1219126" rtl="0" latinLnBrk="0">
        <a:lnSpc>
          <a:spcPct val="90000"/>
        </a:lnSpc>
        <a:spcBef>
          <a:spcPts val="2250"/>
        </a:spcBef>
        <a:spcAft>
          <a:spcPct val="0"/>
        </a:spcAft>
        <a:buClrTx/>
        <a:buSzPct val="123000"/>
        <a:buFontTx/>
        <a:buChar char="•"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l" defTabSz="1219126" rtl="0" latinLnBrk="0">
        <a:lnSpc>
          <a:spcPct val="90000"/>
        </a:lnSpc>
        <a:spcBef>
          <a:spcPts val="2250"/>
        </a:spcBef>
        <a:spcAft>
          <a:spcPct val="0"/>
        </a:spcAft>
        <a:buClrTx/>
        <a:buSzPct val="123000"/>
        <a:buFontTx/>
        <a:buChar char="•"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l" defTabSz="1219126" rtl="0" latinLnBrk="0">
        <a:lnSpc>
          <a:spcPct val="90000"/>
        </a:lnSpc>
        <a:spcBef>
          <a:spcPts val="2250"/>
        </a:spcBef>
        <a:spcAft>
          <a:spcPct val="0"/>
        </a:spcAft>
        <a:buClrTx/>
        <a:buSzPct val="123000"/>
        <a:buFontTx/>
        <a:buChar char="•"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7.tiff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3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image" Target="../media/image78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79.jpeg"/><Relationship Id="rId2" Type="http://schemas.openxmlformats.org/officeDocument/2006/relationships/tags" Target="../tags/tag11.xml"/><Relationship Id="rId16" Type="http://schemas.openxmlformats.org/officeDocument/2006/relationships/image" Target="../media/image77.tif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slideLayout" Target="../slideLayouts/slideLayout130.xml"/><Relationship Id="rId10" Type="http://schemas.openxmlformats.org/officeDocument/2006/relationships/tags" Target="../tags/tag19.xml"/><Relationship Id="rId19" Type="http://schemas.openxmlformats.org/officeDocument/2006/relationships/image" Target="../media/image80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tags" Target="../tags/tag70.xml"/><Relationship Id="rId3" Type="http://schemas.openxmlformats.org/officeDocument/2006/relationships/tags" Target="../tags/tag47.xml"/><Relationship Id="rId21" Type="http://schemas.openxmlformats.org/officeDocument/2006/relationships/tags" Target="../tags/tag65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tags" Target="../tags/tag69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29" Type="http://schemas.openxmlformats.org/officeDocument/2006/relationships/tags" Target="../tags/tag73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tags" Target="../tags/tag68.xml"/><Relationship Id="rId32" Type="http://schemas.openxmlformats.org/officeDocument/2006/relationships/image" Target="../media/image82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28" Type="http://schemas.openxmlformats.org/officeDocument/2006/relationships/tags" Target="../tags/tag72.xml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31" Type="http://schemas.openxmlformats.org/officeDocument/2006/relationships/image" Target="../media/image81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tags" Target="../tags/tag71.xml"/><Relationship Id="rId30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86.xml"/><Relationship Id="rId18" Type="http://schemas.openxmlformats.org/officeDocument/2006/relationships/tags" Target="../tags/tag91.xml"/><Relationship Id="rId26" Type="http://schemas.openxmlformats.org/officeDocument/2006/relationships/tags" Target="../tags/tag99.xml"/><Relationship Id="rId39" Type="http://schemas.openxmlformats.org/officeDocument/2006/relationships/tags" Target="../tags/tag112.xml"/><Relationship Id="rId3" Type="http://schemas.openxmlformats.org/officeDocument/2006/relationships/tags" Target="../tags/tag76.xml"/><Relationship Id="rId21" Type="http://schemas.openxmlformats.org/officeDocument/2006/relationships/tags" Target="../tags/tag94.xml"/><Relationship Id="rId34" Type="http://schemas.openxmlformats.org/officeDocument/2006/relationships/tags" Target="../tags/tag107.xml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50" Type="http://schemas.openxmlformats.org/officeDocument/2006/relationships/image" Target="../media/image91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tags" Target="../tags/tag98.xml"/><Relationship Id="rId33" Type="http://schemas.openxmlformats.org/officeDocument/2006/relationships/tags" Target="../tags/tag106.xml"/><Relationship Id="rId38" Type="http://schemas.openxmlformats.org/officeDocument/2006/relationships/tags" Target="../tags/tag111.xml"/><Relationship Id="rId46" Type="http://schemas.openxmlformats.org/officeDocument/2006/relationships/image" Target="../media/image87.png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tags" Target="../tags/tag93.xml"/><Relationship Id="rId29" Type="http://schemas.openxmlformats.org/officeDocument/2006/relationships/tags" Target="../tags/tag102.xml"/><Relationship Id="rId41" Type="http://schemas.openxmlformats.org/officeDocument/2006/relationships/slideLayout" Target="../slideLayouts/slideLayout134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tags" Target="../tags/tag97.xml"/><Relationship Id="rId32" Type="http://schemas.openxmlformats.org/officeDocument/2006/relationships/tags" Target="../tags/tag105.xml"/><Relationship Id="rId37" Type="http://schemas.openxmlformats.org/officeDocument/2006/relationships/tags" Target="../tags/tag110.xml"/><Relationship Id="rId40" Type="http://schemas.openxmlformats.org/officeDocument/2006/relationships/tags" Target="../tags/tag113.xml"/><Relationship Id="rId45" Type="http://schemas.openxmlformats.org/officeDocument/2006/relationships/image" Target="../media/image86.png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tags" Target="../tags/tag96.xml"/><Relationship Id="rId28" Type="http://schemas.openxmlformats.org/officeDocument/2006/relationships/tags" Target="../tags/tag101.xml"/><Relationship Id="rId36" Type="http://schemas.openxmlformats.org/officeDocument/2006/relationships/tags" Target="../tags/tag109.xml"/><Relationship Id="rId49" Type="http://schemas.openxmlformats.org/officeDocument/2006/relationships/image" Target="../media/image90.png"/><Relationship Id="rId10" Type="http://schemas.openxmlformats.org/officeDocument/2006/relationships/tags" Target="../tags/tag83.xml"/><Relationship Id="rId19" Type="http://schemas.openxmlformats.org/officeDocument/2006/relationships/tags" Target="../tags/tag92.xml"/><Relationship Id="rId31" Type="http://schemas.openxmlformats.org/officeDocument/2006/relationships/tags" Target="../tags/tag104.xml"/><Relationship Id="rId44" Type="http://schemas.openxmlformats.org/officeDocument/2006/relationships/image" Target="../media/image85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tags" Target="../tags/tag95.xml"/><Relationship Id="rId27" Type="http://schemas.openxmlformats.org/officeDocument/2006/relationships/tags" Target="../tags/tag100.xml"/><Relationship Id="rId30" Type="http://schemas.openxmlformats.org/officeDocument/2006/relationships/tags" Target="../tags/tag103.xml"/><Relationship Id="rId35" Type="http://schemas.openxmlformats.org/officeDocument/2006/relationships/tags" Target="../tags/tag108.xml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8" Type="http://schemas.openxmlformats.org/officeDocument/2006/relationships/tags" Target="../tags/tag81.xml"/><Relationship Id="rId51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tags" Target="../tags/tag131.xml"/><Relationship Id="rId26" Type="http://schemas.openxmlformats.org/officeDocument/2006/relationships/tags" Target="../tags/tag139.xml"/><Relationship Id="rId39" Type="http://schemas.openxmlformats.org/officeDocument/2006/relationships/image" Target="../media/image97.png"/><Relationship Id="rId3" Type="http://schemas.openxmlformats.org/officeDocument/2006/relationships/tags" Target="../tags/tag116.xml"/><Relationship Id="rId21" Type="http://schemas.openxmlformats.org/officeDocument/2006/relationships/tags" Target="../tags/tag134.xml"/><Relationship Id="rId34" Type="http://schemas.openxmlformats.org/officeDocument/2006/relationships/image" Target="../media/image89.png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tags" Target="../tags/tag130.xml"/><Relationship Id="rId25" Type="http://schemas.openxmlformats.org/officeDocument/2006/relationships/tags" Target="../tags/tag138.xml"/><Relationship Id="rId33" Type="http://schemas.openxmlformats.org/officeDocument/2006/relationships/slideLayout" Target="../slideLayouts/slideLayout134.xml"/><Relationship Id="rId38" Type="http://schemas.openxmlformats.org/officeDocument/2006/relationships/image" Target="../media/image96.png"/><Relationship Id="rId2" Type="http://schemas.openxmlformats.org/officeDocument/2006/relationships/tags" Target="../tags/tag115.xml"/><Relationship Id="rId16" Type="http://schemas.openxmlformats.org/officeDocument/2006/relationships/tags" Target="../tags/tag129.xml"/><Relationship Id="rId20" Type="http://schemas.openxmlformats.org/officeDocument/2006/relationships/tags" Target="../tags/tag133.xml"/><Relationship Id="rId29" Type="http://schemas.openxmlformats.org/officeDocument/2006/relationships/tags" Target="../tags/tag142.xml"/><Relationship Id="rId41" Type="http://schemas.openxmlformats.org/officeDocument/2006/relationships/image" Target="../media/image99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24" Type="http://schemas.openxmlformats.org/officeDocument/2006/relationships/tags" Target="../tags/tag137.xml"/><Relationship Id="rId32" Type="http://schemas.openxmlformats.org/officeDocument/2006/relationships/tags" Target="../tags/tag145.xml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5" Type="http://schemas.openxmlformats.org/officeDocument/2006/relationships/tags" Target="../tags/tag118.xml"/><Relationship Id="rId15" Type="http://schemas.openxmlformats.org/officeDocument/2006/relationships/tags" Target="../tags/tag128.xml"/><Relationship Id="rId23" Type="http://schemas.openxmlformats.org/officeDocument/2006/relationships/tags" Target="../tags/tag136.xml"/><Relationship Id="rId28" Type="http://schemas.openxmlformats.org/officeDocument/2006/relationships/tags" Target="../tags/tag141.xml"/><Relationship Id="rId36" Type="http://schemas.openxmlformats.org/officeDocument/2006/relationships/image" Target="../media/image94.png"/><Relationship Id="rId10" Type="http://schemas.openxmlformats.org/officeDocument/2006/relationships/tags" Target="../tags/tag123.xml"/><Relationship Id="rId19" Type="http://schemas.openxmlformats.org/officeDocument/2006/relationships/tags" Target="../tags/tag132.xml"/><Relationship Id="rId31" Type="http://schemas.openxmlformats.org/officeDocument/2006/relationships/tags" Target="../tags/tag144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tags" Target="../tags/tag127.xml"/><Relationship Id="rId22" Type="http://schemas.openxmlformats.org/officeDocument/2006/relationships/tags" Target="../tags/tag135.xml"/><Relationship Id="rId27" Type="http://schemas.openxmlformats.org/officeDocument/2006/relationships/tags" Target="../tags/tag140.xml"/><Relationship Id="rId30" Type="http://schemas.openxmlformats.org/officeDocument/2006/relationships/tags" Target="../tags/tag143.xml"/><Relationship Id="rId35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triumf.ca/science-week-2021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hyperlink" Target="https://atlas.web.cern.ch/Atlas/GROUPS/PHYSICS/PUBNOTES/ATL-PHYS-PUB-2020-018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3.tif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tif"/><Relationship Id="rId5" Type="http://schemas.openxmlformats.org/officeDocument/2006/relationships/image" Target="../media/image54.tif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714600" y="2388600"/>
            <a:ext cx="4808520" cy="20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Results in Scientific Computing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Lightning talks</a:t>
            </a:r>
            <a:endParaRPr kumimoji="0" lang="en-CA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08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6503734" cy="694592"/>
          </a:xfrm>
        </p:spPr>
        <p:txBody>
          <a:bodyPr>
            <a:noAutofit/>
          </a:bodyPr>
          <a:lstStyle/>
          <a:p>
            <a:r>
              <a:rPr lang="en-CA" dirty="0"/>
              <a:t>David Wang, Paul Jung, Olivier </a:t>
            </a:r>
            <a:r>
              <a:rPr lang="en-CA" dirty="0" err="1"/>
              <a:t>Shelbaya</a:t>
            </a:r>
            <a:r>
              <a:rPr lang="en-CA" dirty="0"/>
              <a:t>, Spencer </a:t>
            </a:r>
            <a:r>
              <a:rPr lang="en-CA" dirty="0" err="1"/>
              <a:t>Kiy</a:t>
            </a:r>
            <a:r>
              <a:rPr lang="en-CA" dirty="0"/>
              <a:t>, Wojtek </a:t>
            </a:r>
            <a:r>
              <a:rPr lang="en-CA" dirty="0" err="1"/>
              <a:t>Fedorko</a:t>
            </a:r>
            <a:r>
              <a:rPr lang="en-CA" dirty="0"/>
              <a:t>, Rick </a:t>
            </a:r>
            <a:r>
              <a:rPr lang="en-CA" dirty="0" err="1"/>
              <a:t>Baartman</a:t>
            </a:r>
            <a:r>
              <a:rPr lang="en-CA" dirty="0"/>
              <a:t>, Oliver Kester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62724" y="2032777"/>
            <a:ext cx="7456971" cy="2082023"/>
          </a:xfrm>
        </p:spPr>
        <p:txBody>
          <a:bodyPr>
            <a:normAutofit/>
          </a:bodyPr>
          <a:lstStyle/>
          <a:p>
            <a:r>
              <a:rPr lang="en-US" dirty="0"/>
              <a:t>Beamline Tuning with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8776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856065-F691-4F1A-B60F-283B9C7630B7}"/>
              </a:ext>
            </a:extLst>
          </p:cNvPr>
          <p:cNvGrpSpPr/>
          <p:nvPr/>
        </p:nvGrpSpPr>
        <p:grpSpPr>
          <a:xfrm>
            <a:off x="7601960" y="667657"/>
            <a:ext cx="4467438" cy="5232203"/>
            <a:chOff x="3286126" y="138111"/>
            <a:chExt cx="5619750" cy="6581775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9EE12A80-AA89-4EBF-A15C-ABE3E40BA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3286126" y="138111"/>
              <a:ext cx="5619750" cy="65817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BD2B9C-DEBB-4C57-93D5-B3B41C428DBE}"/>
                </a:ext>
              </a:extLst>
            </p:cNvPr>
            <p:cNvSpPr/>
            <p:nvPr/>
          </p:nvSpPr>
          <p:spPr>
            <a:xfrm>
              <a:off x="3349869" y="422031"/>
              <a:ext cx="1151793" cy="470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C8AF90-6E9A-40FB-A618-4F3F96D7078F}"/>
                </a:ext>
              </a:extLst>
            </p:cNvPr>
            <p:cNvSpPr/>
            <p:nvPr/>
          </p:nvSpPr>
          <p:spPr>
            <a:xfrm>
              <a:off x="6465277" y="4144108"/>
              <a:ext cx="1151793" cy="470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OLIS Beamline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72" y="2031022"/>
            <a:ext cx="6971162" cy="4317023"/>
          </a:xfrm>
        </p:spPr>
        <p:txBody>
          <a:bodyPr>
            <a:normAutofit/>
          </a:bodyPr>
          <a:lstStyle/>
          <a:p>
            <a:r>
              <a:rPr lang="en-CA" sz="2400" dirty="0"/>
              <a:t>Starting point for AI-tuning </a:t>
            </a:r>
          </a:p>
          <a:p>
            <a:pPr lvl="1"/>
            <a:r>
              <a:rPr lang="en-CA" sz="2400" dirty="0"/>
              <a:t>Low current</a:t>
            </a:r>
          </a:p>
          <a:p>
            <a:pPr lvl="1"/>
            <a:r>
              <a:rPr lang="en-CA" sz="2400" dirty="0"/>
              <a:t>Non-radioactive</a:t>
            </a:r>
          </a:p>
          <a:p>
            <a:r>
              <a:rPr lang="en-CA" sz="2400" dirty="0"/>
              <a:t>Manual tuning by operators takes many hours, taking away from research beam time</a:t>
            </a:r>
          </a:p>
          <a:p>
            <a:r>
              <a:rPr lang="en-CA" sz="2400" dirty="0"/>
              <a:t>Goal for reinforcement learning agent:</a:t>
            </a:r>
          </a:p>
          <a:p>
            <a:pPr lvl="1"/>
            <a:r>
              <a:rPr lang="en-CA" sz="2400" dirty="0"/>
              <a:t>Optimize beam transmission</a:t>
            </a:r>
          </a:p>
          <a:p>
            <a:pPr lvl="1"/>
            <a:r>
              <a:rPr lang="en-CA" sz="2400" dirty="0"/>
              <a:t>Offset unknown misalignments </a:t>
            </a:r>
          </a:p>
          <a:p>
            <a:pPr lvl="1"/>
            <a:r>
              <a:rPr lang="en-CA" sz="2400" dirty="0"/>
              <a:t>Improve speed and accuracy of tuning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72A65-4AF0-4204-A0D5-F1D6F2D334F0}"/>
              </a:ext>
            </a:extLst>
          </p:cNvPr>
          <p:cNvSpPr txBox="1"/>
          <p:nvPr/>
        </p:nvSpPr>
        <p:spPr>
          <a:xfrm>
            <a:off x="10129236" y="4598348"/>
            <a:ext cx="2303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OLIS Beamline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D467A-8378-4583-84E9-196722E5D9FC}"/>
              </a:ext>
            </a:extLst>
          </p:cNvPr>
          <p:cNvSpPr txBox="1"/>
          <p:nvPr/>
        </p:nvSpPr>
        <p:spPr>
          <a:xfrm>
            <a:off x="7792184" y="5940897"/>
            <a:ext cx="4468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Beam Physics Note TRI-BN-20-13R, Olivier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Shelbaya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028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etting Started with Reinforcement Q Learning | by Percy Jaiswal | Towards  Data Science">
            <a:extLst>
              <a:ext uri="{FF2B5EF4-FFF2-40B4-BE49-F238E27FC236}">
                <a16:creationId xmlns:a16="http://schemas.microsoft.com/office/drawing/2014/main" id="{2D846AE6-24CD-4786-8DCB-D7AAF670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60" y="1430610"/>
            <a:ext cx="5111875" cy="335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02CA-178E-431A-8522-E6A91E0C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8" y="608038"/>
            <a:ext cx="6616144" cy="576551"/>
          </a:xfrm>
        </p:spPr>
        <p:txBody>
          <a:bodyPr>
            <a:noAutofit/>
          </a:bodyPr>
          <a:lstStyle/>
          <a:p>
            <a:r>
              <a:rPr lang="en-CA" sz="3200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239F8-2797-4C17-A54A-B255A7657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71" y="1662564"/>
            <a:ext cx="6365563" cy="2704812"/>
          </a:xfrm>
        </p:spPr>
        <p:txBody>
          <a:bodyPr>
            <a:noAutofit/>
          </a:bodyPr>
          <a:lstStyle/>
          <a:p>
            <a:r>
              <a:rPr lang="en-CA" sz="2000" dirty="0"/>
              <a:t>Challenges of beamline environment:</a:t>
            </a:r>
          </a:p>
          <a:p>
            <a:pPr lvl="1"/>
            <a:r>
              <a:rPr lang="en-CA" sz="2000" dirty="0"/>
              <a:t>Partially observed (only a few measurable spots)</a:t>
            </a:r>
          </a:p>
          <a:p>
            <a:pPr lvl="1"/>
            <a:r>
              <a:rPr lang="en-CA" sz="2000" dirty="0"/>
              <a:t>Continuous and large action spaces</a:t>
            </a:r>
          </a:p>
          <a:p>
            <a:r>
              <a:rPr lang="en-CA" sz="2000" dirty="0"/>
              <a:t>Proposed Algorithm: Recurrent Deep Deterministic Policy Gradients (RDPG)</a:t>
            </a:r>
          </a:p>
          <a:p>
            <a:pPr lvl="1"/>
            <a:r>
              <a:rPr lang="en-CA" sz="2000" dirty="0"/>
              <a:t>Actor-critic algorithm utilizing actor and critic networks to optimize agent learning</a:t>
            </a:r>
          </a:p>
          <a:p>
            <a:pPr lvl="1"/>
            <a:r>
              <a:rPr lang="en-CA" sz="2000" dirty="0"/>
              <a:t>Long Short-term Memory (LSTM) networks to operate in partially observed environment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677091C-19F2-4987-BAA3-1ADF0152A50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6859" y="4756639"/>
              <a:ext cx="839666" cy="195139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39666">
                      <a:extLst>
                        <a:ext uri="{9D8B030D-6E8A-4147-A177-3AD203B41FA5}">
                          <a16:colId xmlns:a16="http://schemas.microsoft.com/office/drawing/2014/main" val="2912025417"/>
                        </a:ext>
                      </a:extLst>
                    </a:gridCol>
                  </a:tblGrid>
                  <a:tr h="33535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579243"/>
                      </a:ext>
                    </a:extLst>
                  </a:tr>
                  <a:tr h="3969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A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5343082"/>
                      </a:ext>
                    </a:extLst>
                  </a:tr>
                  <a:tr h="8383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CA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CA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CA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75991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677091C-19F2-4987-BAA3-1ADF0152A5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0858542"/>
                  </p:ext>
                </p:extLst>
              </p:nvPr>
            </p:nvGraphicFramePr>
            <p:xfrm>
              <a:off x="386859" y="4756639"/>
              <a:ext cx="839666" cy="195139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39666">
                      <a:extLst>
                        <a:ext uri="{9D8B030D-6E8A-4147-A177-3AD203B41FA5}">
                          <a16:colId xmlns:a16="http://schemas.microsoft.com/office/drawing/2014/main" val="291202541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b="-4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3579243"/>
                      </a:ext>
                    </a:extLst>
                  </a:tr>
                  <a:tr h="3969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92308" b="-3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5343082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37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75991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D112F1-ED25-455B-95F5-1F380B48A9D8}"/>
              </a:ext>
            </a:extLst>
          </p:cNvPr>
          <p:cNvSpPr/>
          <p:nvPr/>
        </p:nvSpPr>
        <p:spPr>
          <a:xfrm>
            <a:off x="2426677" y="5679802"/>
            <a:ext cx="1349619" cy="7737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917739-1114-490D-9348-BACA3C475837}"/>
              </a:ext>
            </a:extLst>
          </p:cNvPr>
          <p:cNvCxnSpPr/>
          <p:nvPr/>
        </p:nvCxnSpPr>
        <p:spPr>
          <a:xfrm>
            <a:off x="1459523" y="6009513"/>
            <a:ext cx="8308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864D76BB-1325-442A-82CA-29B10BDC01EE}"/>
              </a:ext>
            </a:extLst>
          </p:cNvPr>
          <p:cNvSpPr/>
          <p:nvPr/>
        </p:nvSpPr>
        <p:spPr>
          <a:xfrm flipH="1">
            <a:off x="2703635" y="5262167"/>
            <a:ext cx="698988" cy="3429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4D0C23-7D43-4CCA-B92C-68047DDA3C19}"/>
              </a:ext>
            </a:extLst>
          </p:cNvPr>
          <p:cNvCxnSpPr/>
          <p:nvPr/>
        </p:nvCxnSpPr>
        <p:spPr>
          <a:xfrm>
            <a:off x="3924300" y="6009513"/>
            <a:ext cx="8308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9EE7E5-686C-41FA-B60B-CE08E84E75C6}"/>
                  </a:ext>
                </a:extLst>
              </p:cNvPr>
              <p:cNvSpPr txBox="1"/>
              <p:nvPr/>
            </p:nvSpPr>
            <p:spPr>
              <a:xfrm>
                <a:off x="4903177" y="5780886"/>
                <a:ext cx="8165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CA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CA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e>
                        <m:sub>
                          <m:r>
                            <a:rPr kumimoji="0" lang="en-CA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9EE7E5-686C-41FA-B60B-CE08E84E7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177" y="5780886"/>
                <a:ext cx="81658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CCE0E3-1BDE-4EBD-9703-81367020CD5D}"/>
                  </a:ext>
                </a:extLst>
              </p:cNvPr>
              <p:cNvSpPr txBox="1"/>
              <p:nvPr/>
            </p:nvSpPr>
            <p:spPr>
              <a:xfrm>
                <a:off x="2734957" y="4786821"/>
                <a:ext cx="6363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CA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CA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CA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</m:t>
                      </m:r>
                    </m:oMath>
                  </m:oMathPara>
                </a14:m>
                <a:endPara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CCE0E3-1BDE-4EBD-9703-81367020C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957" y="4786821"/>
                <a:ext cx="6363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C127B4-C819-4F71-9B3A-D25B7DAF007D}"/>
                  </a:ext>
                </a:extLst>
              </p:cNvPr>
              <p:cNvSpPr txBox="1"/>
              <p:nvPr/>
            </p:nvSpPr>
            <p:spPr>
              <a:xfrm>
                <a:off x="5973917" y="4862373"/>
                <a:ext cx="5525416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CA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CA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e>
                      <m:sub>
                        <m:r>
                          <a:rPr kumimoji="0" lang="en-CA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sub>
                    </m:sSub>
                  </m:oMath>
                </a14:m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:  observation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for example, current measured at 2 faraday cups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CA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CA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b>
                        <m:r>
                          <a:rPr kumimoji="0" lang="en-CA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sub>
                    </m:sSub>
                  </m:oMath>
                </a14:m>
                <a:r>
                  <a:rPr kumimoji="0" lang="en-C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 predicted action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for example, angles to rotate each steerer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CA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𝒍</m:t>
                    </m:r>
                    <m:r>
                      <a:rPr kumimoji="0" lang="en-CA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:  memory length of LSTM actor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CA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  <m:r>
                      <a:rPr kumimoji="0" lang="en-CA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CA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C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</a:t>
                </a:r>
                <a:r>
                  <a:rPr kumimoji="0" lang="en-C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hidden states of LSTM actor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C127B4-C819-4F71-9B3A-D25B7DAF0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917" y="4862373"/>
                <a:ext cx="5525416" cy="2031325"/>
              </a:xfrm>
              <a:prstGeom prst="rect">
                <a:avLst/>
              </a:prstGeom>
              <a:blipFill>
                <a:blip r:embed="rId6"/>
                <a:stretch>
                  <a:fillRect t="-180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C396693-00B5-4077-95A2-67D071ABEDA9}"/>
              </a:ext>
            </a:extLst>
          </p:cNvPr>
          <p:cNvSpPr txBox="1"/>
          <p:nvPr/>
        </p:nvSpPr>
        <p:spPr>
          <a:xfrm>
            <a:off x="6916249" y="37032"/>
            <a:ext cx="60952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https://towardsdatascience.com/getting-started-with-reinforcement-q-learning-77499b1766b6</a:t>
            </a:r>
          </a:p>
        </p:txBody>
      </p:sp>
    </p:spTree>
    <p:extLst>
      <p:ext uri="{BB962C8B-B14F-4D97-AF65-F5344CB8AC3E}">
        <p14:creationId xmlns:p14="http://schemas.microsoft.com/office/powerpoint/2010/main" val="360933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904A-2F02-495E-9681-B1F4C867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Current Progress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90965-1CB0-4605-96C1-F97F7908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39" y="1714500"/>
            <a:ext cx="5481936" cy="4901265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Beamline simulation </a:t>
            </a:r>
          </a:p>
          <a:p>
            <a:pPr lvl="1"/>
            <a:r>
              <a:rPr lang="en-CA" sz="2000" dirty="0"/>
              <a:t>Approximate as a Gaussian particle distribution</a:t>
            </a:r>
          </a:p>
          <a:p>
            <a:pPr lvl="1"/>
            <a:r>
              <a:rPr lang="en-CA" sz="2000" dirty="0"/>
              <a:t>Analyze in only 1 dimension</a:t>
            </a:r>
          </a:p>
          <a:p>
            <a:pPr lvl="1"/>
            <a:r>
              <a:rPr lang="en-CA" sz="2000" dirty="0"/>
              <a:t>Use centroid (solid line) and envelope (dotted line) to determine transmission</a:t>
            </a:r>
          </a:p>
          <a:p>
            <a:r>
              <a:rPr lang="en-CA" sz="2000" dirty="0"/>
              <a:t>Current model trains well on simulation </a:t>
            </a:r>
          </a:p>
          <a:p>
            <a:pPr lvl="1"/>
            <a:r>
              <a:rPr lang="en-CA" sz="2000" dirty="0"/>
              <a:t>Using realistic observations but artificial reward function</a:t>
            </a:r>
          </a:p>
          <a:p>
            <a:r>
              <a:rPr lang="en-CA" sz="2000" dirty="0"/>
              <a:t>Plans:</a:t>
            </a:r>
          </a:p>
          <a:p>
            <a:pPr lvl="1"/>
            <a:r>
              <a:rPr lang="en-CA" sz="2000" dirty="0"/>
              <a:t>More realistic simulations of measurement and reward</a:t>
            </a:r>
          </a:p>
          <a:p>
            <a:pPr lvl="1"/>
            <a:r>
              <a:rPr lang="en-CA" sz="2000" dirty="0"/>
              <a:t>Develop strategy and tools for real beamline tuning</a:t>
            </a:r>
          </a:p>
          <a:p>
            <a:pPr lvl="1"/>
            <a:r>
              <a:rPr lang="en-CA" sz="2000" dirty="0"/>
              <a:t>Extend to ISAC and other beamlines</a:t>
            </a:r>
            <a:endParaRPr lang="en-CA" sz="2400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9CB1CBC-0001-4567-BEB9-B9A2D8D5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74" y="1594846"/>
            <a:ext cx="6239608" cy="46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662760" y="2032920"/>
            <a:ext cx="4808520" cy="20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Quantum Computing for Nuclear Physics:</a:t>
            </a:r>
            <a:b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Improving Hamiltonian Encodings with the Gray Code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714600" y="5302800"/>
            <a:ext cx="4094640" cy="89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Peter Gysbers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O. Di Matteo, A. McCoy, T. Miyagi,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R. Woloshyn, P. Navr</a:t>
            </a: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átil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Phys. Rev. A </a:t>
            </a: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103</a:t>
            </a: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, 042405 (2021)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arXiv: 2008.05012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1080000" y="6121800"/>
            <a:ext cx="3527640" cy="35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Science Week – Aug 17, 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681480" y="979560"/>
            <a:ext cx="8952840" cy="64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00A9FF"/>
                </a:solidFill>
                <a:effectLst/>
                <a:uLnTx/>
                <a:uFillTx/>
                <a:latin typeface="Arial"/>
                <a:ea typeface="DejaVu Sans"/>
              </a:rPr>
              <a:t>The Nuclear Many-Body Problem</a:t>
            </a:r>
            <a:endParaRPr kumimoji="0" lang="en-CA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680400" y="1566000"/>
            <a:ext cx="8952840" cy="393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marR="0" lvl="0" indent="-22752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General goal: solve the Schrodinger equation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52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This project: the deuteron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52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Method: solve for coefficients of an ansatz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1" name="Picture 130"/>
          <p:cNvPicPr/>
          <p:nvPr/>
        </p:nvPicPr>
        <p:blipFill>
          <a:blip r:embed="rId2"/>
          <a:stretch/>
        </p:blipFill>
        <p:spPr>
          <a:xfrm>
            <a:off x="5616000" y="2923560"/>
            <a:ext cx="1583280" cy="1157760"/>
          </a:xfrm>
          <a:prstGeom prst="rect">
            <a:avLst/>
          </a:prstGeom>
          <a:ln>
            <a:noFill/>
          </a:ln>
        </p:spPr>
      </p:pic>
      <p:pic>
        <p:nvPicPr>
          <p:cNvPr id="132" name="Picture 131"/>
          <p:cNvPicPr/>
          <p:nvPr/>
        </p:nvPicPr>
        <p:blipFill>
          <a:blip r:embed="rId3"/>
          <a:stretch/>
        </p:blipFill>
        <p:spPr>
          <a:xfrm>
            <a:off x="4824000" y="2052000"/>
            <a:ext cx="3311280" cy="721080"/>
          </a:xfrm>
          <a:prstGeom prst="rect">
            <a:avLst/>
          </a:prstGeom>
          <a:ln>
            <a:noFill/>
          </a:ln>
        </p:spPr>
      </p:pic>
      <p:pic>
        <p:nvPicPr>
          <p:cNvPr id="133" name="Picture 132"/>
          <p:cNvPicPr/>
          <p:nvPr/>
        </p:nvPicPr>
        <p:blipFill>
          <a:blip r:embed="rId4"/>
          <a:stretch/>
        </p:blipFill>
        <p:spPr>
          <a:xfrm>
            <a:off x="4392000" y="4824000"/>
            <a:ext cx="4348440" cy="136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681480" y="979560"/>
            <a:ext cx="8952840" cy="64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00A9FF"/>
                </a:solidFill>
                <a:effectLst/>
                <a:uLnTx/>
                <a:uFillTx/>
                <a:latin typeface="Arial"/>
                <a:ea typeface="DejaVu Sans"/>
              </a:rPr>
              <a:t>Variational Quantum Eigensolver (VQE)</a:t>
            </a:r>
            <a:endParaRPr kumimoji="0" lang="en-CA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680400" y="1566000"/>
            <a:ext cx="99738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marR="0" lvl="0" indent="-22752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Hybrid algorithms are most useful on current (noisy &amp; small) devices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3168000" y="2575440"/>
            <a:ext cx="5975280" cy="38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681480" y="979560"/>
            <a:ext cx="8952840" cy="64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00A9FF"/>
                </a:solidFill>
                <a:effectLst/>
                <a:uLnTx/>
                <a:uFillTx/>
                <a:latin typeface="Arial"/>
                <a:ea typeface="DejaVu Sans"/>
              </a:rPr>
              <a:t>Encodings and Circuits</a:t>
            </a:r>
            <a:endParaRPr kumimoji="0" lang="en-CA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681480" y="1564920"/>
            <a:ext cx="99738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marR="0" lvl="0" indent="-22752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Occupation (one-hot) encoding vs. Gray code encoding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9" name="Picture 138"/>
          <p:cNvPicPr/>
          <p:nvPr/>
        </p:nvPicPr>
        <p:blipFill>
          <a:blip r:embed="rId2"/>
          <a:stretch/>
        </p:blipFill>
        <p:spPr>
          <a:xfrm>
            <a:off x="3151440" y="2340000"/>
            <a:ext cx="6027840" cy="425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681480" y="979560"/>
            <a:ext cx="8952840" cy="64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00A9FF"/>
                </a:solidFill>
                <a:effectLst/>
                <a:uLnTx/>
                <a:uFillTx/>
                <a:latin typeface="Arial"/>
                <a:ea typeface="DejaVu Sans"/>
              </a:rPr>
              <a:t>Results</a:t>
            </a:r>
            <a:endParaRPr kumimoji="0" lang="en-CA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680400" y="1566000"/>
            <a:ext cx="99738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marR="0" lvl="0" indent="-22752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Occupation (one-hot) encoding vs. Gray code encoding</a:t>
            </a:r>
            <a:endParaRPr kumimoji="0" lang="en-CA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9684000" y="1800000"/>
            <a:ext cx="1727280" cy="345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VQE trials: 100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2"/>
          <a:stretch/>
        </p:blipFill>
        <p:spPr>
          <a:xfrm>
            <a:off x="6048000" y="2445840"/>
            <a:ext cx="5896080" cy="4211280"/>
          </a:xfrm>
          <a:prstGeom prst="rect">
            <a:avLst/>
          </a:prstGeom>
          <a:ln>
            <a:noFill/>
          </a:ln>
        </p:spPr>
      </p:pic>
      <p:pic>
        <p:nvPicPr>
          <p:cNvPr id="144" name="Picture 143"/>
          <p:cNvPicPr/>
          <p:nvPr/>
        </p:nvPicPr>
        <p:blipFill>
          <a:blip r:embed="rId3"/>
          <a:stretch/>
        </p:blipFill>
        <p:spPr>
          <a:xfrm>
            <a:off x="288000" y="2448000"/>
            <a:ext cx="5883120" cy="420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662040" y="4493160"/>
            <a:ext cx="39376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Follow us </a:t>
            </a: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@TRIUMFLab</a:t>
            </a:r>
            <a:endParaRPr kumimoji="0" lang="en-CA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661680" y="4118400"/>
            <a:ext cx="3937680" cy="37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DejaVu Sans"/>
              </a:rPr>
              <a:t>www.triumf.ca</a:t>
            </a:r>
            <a:endParaRPr kumimoji="0" lang="en-CA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7" name="Picture 6_1"/>
          <p:cNvPicPr/>
          <p:nvPr/>
        </p:nvPicPr>
        <p:blipFill>
          <a:blip r:embed="rId2"/>
          <a:stretch/>
        </p:blipFill>
        <p:spPr>
          <a:xfrm>
            <a:off x="768600" y="4933080"/>
            <a:ext cx="410400" cy="410400"/>
          </a:xfrm>
          <a:prstGeom prst="rect">
            <a:avLst/>
          </a:prstGeom>
          <a:ln>
            <a:noFill/>
          </a:ln>
        </p:spPr>
      </p:pic>
      <p:pic>
        <p:nvPicPr>
          <p:cNvPr id="148" name="Picture 7_1"/>
          <p:cNvPicPr/>
          <p:nvPr/>
        </p:nvPicPr>
        <p:blipFill>
          <a:blip r:embed="rId3"/>
          <a:stretch/>
        </p:blipFill>
        <p:spPr>
          <a:xfrm>
            <a:off x="1391400" y="4935960"/>
            <a:ext cx="407520" cy="407520"/>
          </a:xfrm>
          <a:prstGeom prst="rect">
            <a:avLst/>
          </a:prstGeom>
          <a:ln>
            <a:noFill/>
          </a:ln>
        </p:spPr>
      </p:pic>
      <p:pic>
        <p:nvPicPr>
          <p:cNvPr id="149" name="Picture 8_1"/>
          <p:cNvPicPr/>
          <p:nvPr/>
        </p:nvPicPr>
        <p:blipFill>
          <a:blip r:embed="rId4"/>
          <a:stretch/>
        </p:blipFill>
        <p:spPr>
          <a:xfrm>
            <a:off x="2011320" y="4933080"/>
            <a:ext cx="410400" cy="410400"/>
          </a:xfrm>
          <a:prstGeom prst="rect">
            <a:avLst/>
          </a:prstGeom>
          <a:ln>
            <a:noFill/>
          </a:ln>
        </p:spPr>
      </p:pic>
      <p:pic>
        <p:nvPicPr>
          <p:cNvPr id="150" name="Picture 9_1"/>
          <p:cNvPicPr/>
          <p:nvPr/>
        </p:nvPicPr>
        <p:blipFill>
          <a:blip r:embed="rId5"/>
          <a:stretch/>
        </p:blipFill>
        <p:spPr>
          <a:xfrm>
            <a:off x="2631240" y="4933080"/>
            <a:ext cx="410400" cy="410400"/>
          </a:xfrm>
          <a:prstGeom prst="rect">
            <a:avLst/>
          </a:prstGeom>
          <a:ln>
            <a:noFill/>
          </a:ln>
        </p:spPr>
      </p:pic>
      <p:sp>
        <p:nvSpPr>
          <p:cNvPr id="151" name="CustomShape 3"/>
          <p:cNvSpPr/>
          <p:nvPr/>
        </p:nvSpPr>
        <p:spPr>
          <a:xfrm>
            <a:off x="661680" y="2032920"/>
            <a:ext cx="3937680" cy="158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Thank you</a:t>
            </a:r>
            <a:b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</a:rPr>
              <a:t>Merci</a:t>
            </a:r>
            <a:endParaRPr kumimoji="0" lang="en-CA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9D4B-4A84-429B-96F1-4192C148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+mj-lt"/>
              </a:rPr>
            </a:br>
            <a: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+mj-lt"/>
              </a:rPr>
              <a:t>Calorimetric Particle Identification at NA62</a:t>
            </a:r>
            <a:b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+mj-lt"/>
              </a:rPr>
            </a:br>
            <a:endParaRPr lang="en-US" sz="3200" b="1" dirty="0">
              <a:solidFill>
                <a:srgbClr val="00B0F0"/>
              </a:solidFill>
              <a:latin typeface="Arial"/>
              <a:ea typeface="+mj-lt"/>
              <a:cs typeface="+mj-lt"/>
            </a:endParaRPr>
          </a:p>
        </p:txBody>
      </p:sp>
      <p:pic>
        <p:nvPicPr>
          <p:cNvPr id="3" name="Picture 2" descr="NA62 experiment layout">
            <a:extLst>
              <a:ext uri="{FF2B5EF4-FFF2-40B4-BE49-F238E27FC236}">
                <a16:creationId xmlns:a16="http://schemas.microsoft.com/office/drawing/2014/main" id="{672180F6-BCB2-4B7C-9706-2446ECD4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921" y="2447444"/>
            <a:ext cx="6558945" cy="2288825"/>
          </a:xfrm>
          <a:prstGeom prst="rect">
            <a:avLst/>
          </a:prstGeom>
        </p:spPr>
      </p:pic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ABCEDF73-FE27-493B-A5D8-BBECECAB7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69" y="5354508"/>
            <a:ext cx="2743200" cy="119773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3DA9359-7444-448F-B490-1B40C581BFB6}"/>
              </a:ext>
            </a:extLst>
          </p:cNvPr>
          <p:cNvSpPr txBox="1"/>
          <p:nvPr/>
        </p:nvSpPr>
        <p:spPr>
          <a:xfrm>
            <a:off x="841946" y="2409834"/>
            <a:ext cx="4337384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Calibri"/>
              </a:rPr>
              <a:t>Kaon decay-in-flight: Main backgrounds are the common kaon decay modes (</a:t>
            </a:r>
            <a:r>
              <a:rPr lang="en-US" dirty="0">
                <a:latin typeface="Arial"/>
                <a:ea typeface="+mn-lt"/>
                <a:cs typeface="+mn-lt"/>
              </a:rPr>
              <a:t>K →</a:t>
            </a:r>
            <a:r>
              <a:rPr lang="en-US" dirty="0" err="1">
                <a:latin typeface="Arial"/>
                <a:ea typeface="+mn-lt"/>
                <a:cs typeface="+mn-lt"/>
              </a:rPr>
              <a:t>μν</a:t>
            </a:r>
            <a:r>
              <a:rPr lang="en-US" dirty="0">
                <a:latin typeface="Arial"/>
                <a:ea typeface="+mn-lt"/>
                <a:cs typeface="+mn-lt"/>
              </a:rPr>
              <a:t>, K →ππ, etc.)</a:t>
            </a:r>
            <a:endParaRPr lang="en-US" dirty="0">
              <a:latin typeface="Arial"/>
              <a:cs typeface="Calibri"/>
            </a:endParaRPr>
          </a:p>
          <a:p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cs typeface="Calibri"/>
              </a:rPr>
              <a:t>Multiple handles: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Event kinematics,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K/π timing O(100 </a:t>
            </a:r>
            <a:r>
              <a:rPr lang="en-US" dirty="0" err="1">
                <a:latin typeface="Arial"/>
                <a:cs typeface="Calibri"/>
              </a:rPr>
              <a:t>ps</a:t>
            </a:r>
            <a:r>
              <a:rPr lang="en-US" dirty="0">
                <a:latin typeface="Arial"/>
                <a:cs typeface="Calibri"/>
              </a:rPr>
              <a:t>),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Track multiplicity,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μ/</a:t>
            </a:r>
            <a:r>
              <a:rPr lang="en-US" dirty="0">
                <a:latin typeface="Arial"/>
                <a:ea typeface="+mn-lt"/>
                <a:cs typeface="+mn-lt"/>
              </a:rPr>
              <a:t>ɣ </a:t>
            </a:r>
            <a:r>
              <a:rPr lang="en-US" dirty="0" err="1">
                <a:latin typeface="Arial"/>
                <a:ea typeface="+mn-lt"/>
                <a:cs typeface="+mn-lt"/>
              </a:rPr>
              <a:t>vetos</a:t>
            </a:r>
            <a:r>
              <a:rPr lang="en-US" dirty="0">
                <a:latin typeface="Arial"/>
                <a:ea typeface="+mn-lt"/>
                <a:cs typeface="+mn-lt"/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Calibri"/>
              </a:rPr>
              <a:t>Particle identification</a:t>
            </a:r>
            <a:r>
              <a:rPr lang="en-US" dirty="0">
                <a:latin typeface="Arial"/>
                <a:cs typeface="Calibri"/>
              </a:rPr>
              <a:t>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58804E0-D236-4700-B225-FBC322BBF998}"/>
              </a:ext>
            </a:extLst>
          </p:cNvPr>
          <p:cNvSpPr txBox="1"/>
          <p:nvPr/>
        </p:nvSpPr>
        <p:spPr>
          <a:xfrm>
            <a:off x="842015" y="1532363"/>
            <a:ext cx="609198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ea typeface="+mn-lt"/>
                <a:cs typeface="+mn-lt"/>
              </a:rPr>
              <a:t>Main goal: Study the rare </a:t>
            </a:r>
            <a:r>
              <a:rPr lang="en-US" b="1" dirty="0">
                <a:latin typeface="Arial"/>
                <a:ea typeface="+mn-lt"/>
                <a:cs typeface="+mn-lt"/>
              </a:rPr>
              <a:t>K </a:t>
            </a:r>
            <a:r>
              <a:rPr lang="en-US" b="1" dirty="0">
                <a:latin typeface="Arial"/>
                <a:cs typeface="Arial"/>
              </a:rPr>
              <a:t>→π</a:t>
            </a:r>
            <a:r>
              <a:rPr lang="en-US" b="1" dirty="0" err="1">
                <a:latin typeface="Arial"/>
                <a:cs typeface="Arial"/>
              </a:rPr>
              <a:t>νν</a:t>
            </a:r>
            <a:r>
              <a:rPr lang="en-US" dirty="0">
                <a:latin typeface="Arial"/>
                <a:cs typeface="Arial"/>
              </a:rPr>
              <a:t> decay </a:t>
            </a:r>
          </a:p>
          <a:p>
            <a:r>
              <a:rPr lang="en-US" dirty="0">
                <a:latin typeface="Arial"/>
                <a:cs typeface="Arial"/>
              </a:rPr>
              <a:t>Probe for new physics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F13F651-1C3B-4031-910E-C9AF7E040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690" y="1458346"/>
            <a:ext cx="5229726" cy="772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302282-1E66-45C7-90C3-7C3DDB6AB6B5}"/>
              </a:ext>
            </a:extLst>
          </p:cNvPr>
          <p:cNvSpPr txBox="1"/>
          <p:nvPr/>
        </p:nvSpPr>
        <p:spPr>
          <a:xfrm>
            <a:off x="5245769" y="5356058"/>
            <a:ext cx="639277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Calibri"/>
              </a:rPr>
              <a:t>Particle identification systems:</a:t>
            </a:r>
          </a:p>
          <a:p>
            <a:pPr lvl="1"/>
            <a:r>
              <a:rPr lang="en-US" dirty="0">
                <a:latin typeface="Arial"/>
                <a:cs typeface="Calibri"/>
              </a:rPr>
              <a:t>RICH, MUV3, and calorimeters (</a:t>
            </a:r>
            <a:r>
              <a:rPr lang="en-US" dirty="0" err="1">
                <a:latin typeface="Arial"/>
                <a:cs typeface="Calibri"/>
              </a:rPr>
              <a:t>LKr</a:t>
            </a:r>
            <a:r>
              <a:rPr lang="en-US" dirty="0">
                <a:latin typeface="Arial"/>
                <a:cs typeface="Calibri"/>
              </a:rPr>
              <a:t>, MUV1 and MUV2) </a:t>
            </a:r>
            <a:r>
              <a:rPr lang="en-US" dirty="0">
                <a:latin typeface="Arial"/>
                <a:cs typeface="Arial"/>
              </a:rPr>
              <a:t>Overall Muon rejection &gt; </a:t>
            </a:r>
            <a:r>
              <a:rPr lang="en-US" b="1" dirty="0">
                <a:latin typeface="Arial"/>
                <a:cs typeface="Arial"/>
              </a:rPr>
              <a:t>10</a:t>
            </a:r>
            <a:r>
              <a:rPr lang="en-US" b="1" baseline="30000" dirty="0">
                <a:latin typeface="Arial"/>
                <a:cs typeface="Arial"/>
              </a:rPr>
              <a:t>7</a:t>
            </a:r>
            <a:r>
              <a:rPr lang="en-US" b="1" dirty="0">
                <a:latin typeface="Arial"/>
                <a:cs typeface="Arial"/>
              </a:rPr>
              <a:t> 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B1441-1F07-459C-98E7-84A47E549CCE}"/>
              </a:ext>
            </a:extLst>
          </p:cNvPr>
          <p:cNvSpPr txBox="1"/>
          <p:nvPr/>
        </p:nvSpPr>
        <p:spPr>
          <a:xfrm>
            <a:off x="7712243" y="102268"/>
            <a:ext cx="4477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ea typeface="+mn-lt"/>
                <a:cs typeface="+mn-lt"/>
              </a:rPr>
              <a:t>B. </a:t>
            </a:r>
            <a:r>
              <a:rPr lang="en-US" b="1" dirty="0" err="1">
                <a:latin typeface="Arial"/>
                <a:ea typeface="+mn-lt"/>
                <a:cs typeface="+mn-lt"/>
              </a:rPr>
              <a:t>Velghe</a:t>
            </a:r>
            <a:r>
              <a:rPr lang="en-US" dirty="0">
                <a:latin typeface="Arial"/>
                <a:ea typeface="+mn-lt"/>
                <a:cs typeface="+mn-lt"/>
              </a:rPr>
              <a:t>, D. Bryman, W. Fedorko, M. Yu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482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FU_block_black.png" descr="SFU_block_black.png">
            <a:extLst>
              <a:ext uri="{FF2B5EF4-FFF2-40B4-BE49-F238E27FC236}">
                <a16:creationId xmlns:a16="http://schemas.microsoft.com/office/drawing/2014/main" id="{BE94C601-1C10-4FD3-AB8F-A5A19CBA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7" y="5449342"/>
            <a:ext cx="1168673" cy="5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7411" name="Abhishek Abhishek, Eric Drechsler, Wojtek Fedorko">
            <a:extLst>
              <a:ext uri="{FF2B5EF4-FFF2-40B4-BE49-F238E27FC236}">
                <a16:creationId xmlns:a16="http://schemas.microsoft.com/office/drawing/2014/main" id="{0702E94C-3472-47EA-BFDD-CB78C810DC1A}"/>
              </a:ext>
            </a:extLst>
          </p:cNvPr>
          <p:cNvSpPr>
            <a:spLocks noChangeArrowheads="1"/>
          </p:cNvSpPr>
          <p:nvPr>
            <p:ph type="body" idx="21"/>
          </p:nvPr>
        </p:nvSpPr>
        <p:spPr>
          <a:xfrm>
            <a:off x="1957090" y="5320978"/>
            <a:ext cx="8161734" cy="586010"/>
          </a:xfrm>
        </p:spPr>
        <p:txBody>
          <a:bodyPr/>
          <a:lstStyle/>
          <a:p>
            <a:pPr defTabSz="411868">
              <a:buSzPct val="100000"/>
            </a:pPr>
            <a:r>
              <a:rPr lang="ru-RU" altLang="en-US" sz="1617"/>
              <a:t>Abhishek Abhishek, </a:t>
            </a:r>
            <a:r>
              <a:rPr lang="ru-RU" altLang="en-US" sz="1617" u="sng"/>
              <a:t>Eric Drechsler</a:t>
            </a:r>
            <a:r>
              <a:rPr lang="ru-RU" altLang="en-US" sz="1617"/>
              <a:t>, Wojtek Fedorko </a:t>
            </a:r>
          </a:p>
        </p:txBody>
      </p:sp>
      <p:sp>
        <p:nvSpPr>
          <p:cNvPr id="164" name="Towards Calorimeter Data Generation…">
            <a:extLst>
              <a:ext uri="{FF2B5EF4-FFF2-40B4-BE49-F238E27FC236}">
                <a16:creationId xmlns:a16="http://schemas.microsoft.com/office/drawing/2014/main" id="{EB8117B7-9801-4D8F-BF9F-B617658F11A4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1957090" y="3589734"/>
            <a:ext cx="8161734" cy="1013520"/>
          </a:xfrm>
          <a:ln w="12700" cap="flat" algn="ctr">
            <a:miter lim="400000"/>
            <a:headEnd type="none" w="med" len="med"/>
            <a:tailEnd type="none" w="med" len="med"/>
          </a:ln>
        </p:spPr>
        <p:txBody>
          <a:bodyPr/>
          <a:lstStyle/>
          <a:p>
            <a:pPr algn="ctr" defTabSz="718814">
              <a:lnSpc>
                <a:spcPct val="80000"/>
              </a:lnSpc>
              <a:buSzPct val="100000"/>
            </a:pPr>
            <a:r>
              <a:rPr lang="ru-RU" altLang="en-US"/>
              <a:t>Towards Calorimeter Data Generation </a:t>
            </a:r>
          </a:p>
          <a:p>
            <a:pPr algn="ctr" defTabSz="718814">
              <a:lnSpc>
                <a:spcPct val="80000"/>
              </a:lnSpc>
              <a:buSzPct val="100000"/>
            </a:pPr>
            <a:r>
              <a:rPr lang="ru-RU" altLang="en-US"/>
              <a:t>with Quantum Variational Autoencoders</a:t>
            </a:r>
          </a:p>
        </p:txBody>
      </p:sp>
      <p:pic>
        <p:nvPicPr>
          <p:cNvPr id="17413" name="ATLAS-Logo-White-transparent.png" descr="ATLAS-Logo-White-transparent.png">
            <a:extLst>
              <a:ext uri="{FF2B5EF4-FFF2-40B4-BE49-F238E27FC236}">
                <a16:creationId xmlns:a16="http://schemas.microsoft.com/office/drawing/2014/main" id="{3BE3BBD1-F8E3-4EEE-B5DB-07F60BB0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971" y="6008564"/>
            <a:ext cx="1006822" cy="41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7414" name="TRIUMF_Logo_Black.jpeg" descr="TRIUMF_Logo_Black.jpeg">
            <a:extLst>
              <a:ext uri="{FF2B5EF4-FFF2-40B4-BE49-F238E27FC236}">
                <a16:creationId xmlns:a16="http://schemas.microsoft.com/office/drawing/2014/main" id="{2F7594DE-EB60-441A-A8F3-65992623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12" y="6528718"/>
            <a:ext cx="1302619" cy="23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7415" name="TRIUMF Science Week, 16. August 2021">
            <a:extLst>
              <a:ext uri="{FF2B5EF4-FFF2-40B4-BE49-F238E27FC236}">
                <a16:creationId xmlns:a16="http://schemas.microsoft.com/office/drawing/2014/main" id="{5F284738-45B5-4A63-A5E5-8FD6A47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090" y="5888013"/>
            <a:ext cx="8161734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61975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61975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61975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61975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61975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6197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6197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6197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6197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39512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617" b="1" i="1"/>
              <a:t>TRIUMF Science Week, 16. August 2021</a:t>
            </a:r>
          </a:p>
        </p:txBody>
      </p:sp>
      <p:pic>
        <p:nvPicPr>
          <p:cNvPr id="17416" name="Image" descr="Image">
            <a:extLst>
              <a:ext uri="{FF2B5EF4-FFF2-40B4-BE49-F238E27FC236}">
                <a16:creationId xmlns:a16="http://schemas.microsoft.com/office/drawing/2014/main" id="{7A377699-0DEE-45C8-99D7-BDFB89C21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6646" y="64182"/>
            <a:ext cx="2878708" cy="36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HL-LHC Computing Bottleneck: Calorimeter Shower Simulation">
            <a:extLst>
              <a:ext uri="{FF2B5EF4-FFF2-40B4-BE49-F238E27FC236}">
                <a16:creationId xmlns:a16="http://schemas.microsoft.com/office/drawing/2014/main" id="{2A35E914-354C-487D-8DBC-84463FEB5534}"/>
              </a:ext>
            </a:extLst>
          </p:cNvPr>
          <p:cNvSpPr>
            <a:spLocks noChangeArrowheads="1"/>
          </p:cNvSpPr>
          <p:nvPr>
            <p:ph type="subTitle" sz="quarter" idx="1"/>
            <p:custDataLst>
              <p:tags r:id="rId1"/>
            </p:custDataLst>
          </p:nvPr>
        </p:nvSpPr>
        <p:spPr>
          <a:xfrm>
            <a:off x="1710408" y="50230"/>
            <a:ext cx="8161734" cy="1013520"/>
          </a:xfrm>
        </p:spPr>
        <p:txBody>
          <a:bodyPr/>
          <a:lstStyle/>
          <a:p>
            <a:pPr algn="ctr" defTabSz="1218859">
              <a:lnSpc>
                <a:spcPct val="80000"/>
              </a:lnSpc>
              <a:buSzPct val="100000"/>
            </a:pPr>
            <a:r>
              <a:rPr lang="ru-RU" altLang="en-US" sz="2812"/>
              <a:t>HL-LHC Computing Bottleneck: Calorimeter Shower Simulation</a:t>
            </a:r>
          </a:p>
        </p:txBody>
      </p:sp>
      <p:sp>
        <p:nvSpPr>
          <p:cNvPr id="18435" name="A. Abhishek, Eric Drechsler, Wojtek Fedorko, Calorimeter Shower Generation with QVAE, 16. August 2021">
            <a:extLst>
              <a:ext uri="{FF2B5EF4-FFF2-40B4-BE49-F238E27FC236}">
                <a16:creationId xmlns:a16="http://schemas.microsoft.com/office/drawing/2014/main" id="{81F9E2AF-C932-455C-B5EC-0901E6212B5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6518672"/>
            <a:ext cx="9144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411868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A. Abhishek, </a:t>
            </a:r>
            <a:r>
              <a:rPr lang="ru-RU" altLang="en-US" sz="1125" u="sng"/>
              <a:t>Eric Drechsler</a:t>
            </a:r>
            <a:r>
              <a:rPr lang="ru-RU" altLang="en-US" sz="1125"/>
              <a:t>, Wojtek Fedorko, </a:t>
            </a:r>
            <a:r>
              <a:rPr lang="ru-RU" altLang="en-US" sz="1125" i="1"/>
              <a:t>Calorimeter Shower Generation with QVAE</a:t>
            </a:r>
            <a:r>
              <a:rPr lang="ru-RU" altLang="en-US" sz="1125"/>
              <a:t>, 16. August 2021</a:t>
            </a:r>
          </a:p>
        </p:txBody>
      </p:sp>
      <p:pic>
        <p:nvPicPr>
          <p:cNvPr id="18436" name="Image" descr="Image">
            <a:extLst>
              <a:ext uri="{FF2B5EF4-FFF2-40B4-BE49-F238E27FC236}">
                <a16:creationId xmlns:a16="http://schemas.microsoft.com/office/drawing/2014/main" id="{94D98229-68FD-4C36-A11D-F4997F7E8D0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84" y="938734"/>
            <a:ext cx="3187898" cy="25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8437" name="Rounded Rectangle">
            <a:extLst>
              <a:ext uri="{FF2B5EF4-FFF2-40B4-BE49-F238E27FC236}">
                <a16:creationId xmlns:a16="http://schemas.microsoft.com/office/drawing/2014/main" id="{EE622C72-B215-42DA-A62D-FBBD8D32FF9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3164" y="1487910"/>
            <a:ext cx="1371823" cy="1486793"/>
          </a:xfrm>
          <a:prstGeom prst="roundRect">
            <a:avLst>
              <a:gd name="adj" fmla="val 97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8438" name="Line">
            <a:extLst>
              <a:ext uri="{FF2B5EF4-FFF2-40B4-BE49-F238E27FC236}">
                <a16:creationId xmlns:a16="http://schemas.microsoft.com/office/drawing/2014/main" id="{D9A62549-8965-4155-92E8-3917E3A9912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16103" y="2231306"/>
            <a:ext cx="2749227" cy="0"/>
          </a:xfrm>
          <a:prstGeom prst="line">
            <a:avLst/>
          </a:prstGeom>
          <a:noFill/>
          <a:ln w="508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8439" name="Rounded Rectangle">
            <a:extLst>
              <a:ext uri="{FF2B5EF4-FFF2-40B4-BE49-F238E27FC236}">
                <a16:creationId xmlns:a16="http://schemas.microsoft.com/office/drawing/2014/main" id="{F53EC997-AE35-4279-9E48-0CD1284842E9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92119" y="1078260"/>
            <a:ext cx="2759273" cy="2289349"/>
          </a:xfrm>
          <a:prstGeom prst="roundRect">
            <a:avLst>
              <a:gd name="adj" fmla="val 513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8440" name="Representation of single…">
            <a:extLst>
              <a:ext uri="{FF2B5EF4-FFF2-40B4-BE49-F238E27FC236}">
                <a16:creationId xmlns:a16="http://schemas.microsoft.com/office/drawing/2014/main" id="{48BF9EE2-EB95-4CAA-A671-ABE7AD24BB2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37261" y="3553556"/>
            <a:ext cx="2067875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Representation of single 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GEANT4 simulated EM shower</a:t>
            </a:r>
          </a:p>
        </p:txBody>
      </p:sp>
      <p:pic>
        <p:nvPicPr>
          <p:cNvPr id="18441" name="Geant4-model-of-the-basic-tracker-and-calorimeter-structures-of-GLAST-mission.png" descr="Geant4-model-of-the-basic-tracker-and-calorimeter-structures-of-GLAST-mission.png">
            <a:extLst>
              <a:ext uri="{FF2B5EF4-FFF2-40B4-BE49-F238E27FC236}">
                <a16:creationId xmlns:a16="http://schemas.microsoft.com/office/drawing/2014/main" id="{603EB3BC-80BD-444F-8AA5-81713FCA2E1A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7305" y="1380753"/>
            <a:ext cx="1948904" cy="18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8442" name="Cross-section ATLAS Detector">
            <a:extLst>
              <a:ext uri="{FF2B5EF4-FFF2-40B4-BE49-F238E27FC236}">
                <a16:creationId xmlns:a16="http://schemas.microsoft.com/office/drawing/2014/main" id="{DEB126B2-3D22-47A4-83EC-0EB52CCB0C4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71663" y="3691618"/>
            <a:ext cx="2502994" cy="3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/>
              <a:t>Cross-section ATLAS Detector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HL-LHC Computing Bottleneck: Calorimeter Shower Simulation">
            <a:extLst>
              <a:ext uri="{FF2B5EF4-FFF2-40B4-BE49-F238E27FC236}">
                <a16:creationId xmlns:a16="http://schemas.microsoft.com/office/drawing/2014/main" id="{567F1666-7B10-43A7-9FE5-3DF3C7952745}"/>
              </a:ext>
            </a:extLst>
          </p:cNvPr>
          <p:cNvSpPr>
            <a:spLocks noChangeArrowheads="1"/>
          </p:cNvSpPr>
          <p:nvPr>
            <p:ph type="subTitle" sz="quarter" idx="1"/>
            <p:custDataLst>
              <p:tags r:id="rId1"/>
            </p:custDataLst>
          </p:nvPr>
        </p:nvSpPr>
        <p:spPr>
          <a:xfrm>
            <a:off x="1710408" y="50230"/>
            <a:ext cx="8161734" cy="1013520"/>
          </a:xfrm>
        </p:spPr>
        <p:txBody>
          <a:bodyPr/>
          <a:lstStyle/>
          <a:p>
            <a:pPr algn="ctr" defTabSz="1218859">
              <a:lnSpc>
                <a:spcPct val="80000"/>
              </a:lnSpc>
              <a:buSzPct val="100000"/>
            </a:pPr>
            <a:r>
              <a:rPr lang="ru-RU" altLang="en-US" sz="2812"/>
              <a:t>HL-LHC Computing Bottleneck: Calorimeter Shower Simulation</a:t>
            </a:r>
          </a:p>
        </p:txBody>
      </p:sp>
      <p:sp>
        <p:nvSpPr>
          <p:cNvPr id="19459" name="A. Abhishek, Eric Drechsler, Wojtek Fedorko, Calorimeter Shower Generation with QVAE, 16. August 2021">
            <a:extLst>
              <a:ext uri="{FF2B5EF4-FFF2-40B4-BE49-F238E27FC236}">
                <a16:creationId xmlns:a16="http://schemas.microsoft.com/office/drawing/2014/main" id="{1B0E1AB4-A191-4886-AA5D-2EBC3F37F5E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6518672"/>
            <a:ext cx="9144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411868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A. Abhishek, </a:t>
            </a:r>
            <a:r>
              <a:rPr lang="ru-RU" altLang="en-US" sz="1125" u="sng"/>
              <a:t>Eric Drechsler</a:t>
            </a:r>
            <a:r>
              <a:rPr lang="ru-RU" altLang="en-US" sz="1125"/>
              <a:t>, Wojtek Fedorko, </a:t>
            </a:r>
            <a:r>
              <a:rPr lang="ru-RU" altLang="en-US" sz="1125" i="1"/>
              <a:t>Calorimeter Shower Generation with QVAE</a:t>
            </a:r>
            <a:r>
              <a:rPr lang="ru-RU" altLang="en-US" sz="1125"/>
              <a:t>, 16. August 2021</a:t>
            </a:r>
          </a:p>
        </p:txBody>
      </p:sp>
      <p:pic>
        <p:nvPicPr>
          <p:cNvPr id="19460" name="Image" descr="Image">
            <a:extLst>
              <a:ext uri="{FF2B5EF4-FFF2-40B4-BE49-F238E27FC236}">
                <a16:creationId xmlns:a16="http://schemas.microsoft.com/office/drawing/2014/main" id="{1EC4983C-9596-4B93-9137-60C83712F92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84" y="938734"/>
            <a:ext cx="3187898" cy="25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9461" name="Rounded Rectangle">
            <a:extLst>
              <a:ext uri="{FF2B5EF4-FFF2-40B4-BE49-F238E27FC236}">
                <a16:creationId xmlns:a16="http://schemas.microsoft.com/office/drawing/2014/main" id="{C78FABFC-31D8-4629-953E-98904797E4B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3164" y="1487910"/>
            <a:ext cx="1371823" cy="1486793"/>
          </a:xfrm>
          <a:prstGeom prst="roundRect">
            <a:avLst>
              <a:gd name="adj" fmla="val 97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9462" name="Line">
            <a:extLst>
              <a:ext uri="{FF2B5EF4-FFF2-40B4-BE49-F238E27FC236}">
                <a16:creationId xmlns:a16="http://schemas.microsoft.com/office/drawing/2014/main" id="{7F11CB7D-A22F-4EB5-ABB5-C71A0043BE21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16103" y="2231306"/>
            <a:ext cx="2749227" cy="0"/>
          </a:xfrm>
          <a:prstGeom prst="line">
            <a:avLst/>
          </a:prstGeom>
          <a:noFill/>
          <a:ln w="508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9463" name="Rounded Rectangle">
            <a:extLst>
              <a:ext uri="{FF2B5EF4-FFF2-40B4-BE49-F238E27FC236}">
                <a16:creationId xmlns:a16="http://schemas.microsoft.com/office/drawing/2014/main" id="{EC74BBCE-F586-471B-B108-B1718414BB79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92119" y="1078260"/>
            <a:ext cx="2759273" cy="2289349"/>
          </a:xfrm>
          <a:prstGeom prst="roundRect">
            <a:avLst>
              <a:gd name="adj" fmla="val 513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9464" name="Representation of single…">
            <a:extLst>
              <a:ext uri="{FF2B5EF4-FFF2-40B4-BE49-F238E27FC236}">
                <a16:creationId xmlns:a16="http://schemas.microsoft.com/office/drawing/2014/main" id="{CD823345-2F3F-4D24-B29E-422034D6809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37261" y="3553556"/>
            <a:ext cx="2067875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Representation of single 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GEANT4 simulated EM shower</a:t>
            </a:r>
          </a:p>
        </p:txBody>
      </p:sp>
      <p:grpSp>
        <p:nvGrpSpPr>
          <p:cNvPr id="19465" name="Group">
            <a:extLst>
              <a:ext uri="{FF2B5EF4-FFF2-40B4-BE49-F238E27FC236}">
                <a16:creationId xmlns:a16="http://schemas.microsoft.com/office/drawing/2014/main" id="{9B36AC82-28DB-4853-A9C6-52EDF916CC43}"/>
              </a:ext>
            </a:extLst>
          </p:cNvPr>
          <p:cNvGrpSpPr>
            <a:grpSpLocks/>
          </p:cNvGrpSpPr>
          <p:nvPr/>
        </p:nvGrpSpPr>
        <p:grpSpPr bwMode="auto">
          <a:xfrm>
            <a:off x="2147963" y="4285135"/>
            <a:ext cx="3748236" cy="1631900"/>
            <a:chOff x="0" y="0"/>
            <a:chExt cx="5331378" cy="2320419"/>
          </a:xfrm>
        </p:grpSpPr>
        <p:pic>
          <p:nvPicPr>
            <p:cNvPr id="19466" name="ttbarEventTimes.jpg" descr="ttbarEventTimes.jpg">
              <a:extLst>
                <a:ext uri="{FF2B5EF4-FFF2-40B4-BE49-F238E27FC236}">
                  <a16:creationId xmlns:a16="http://schemas.microsoft.com/office/drawing/2014/main" id="{56A2D924-87D1-4434-87EC-0F70F9EEFCC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1379" cy="2320420"/>
            </a:xfrm>
            <a:prstGeom prst="rect">
              <a:avLst/>
            </a:prstGeom>
            <a:noFill/>
            <a:ln w="50800" cap="flat" algn="ctr">
              <a:solidFill>
                <a:srgbClr val="FF2F9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8" name="EPJC 70, 823–874 (2010)">
              <a:extLst>
                <a:ext uri="{FF2B5EF4-FFF2-40B4-BE49-F238E27FC236}">
                  <a16:creationId xmlns:a16="http://schemas.microsoft.com/office/drawing/2014/main" id="{65A6AC55-AD13-4DAD-AB5F-F4A959929BE4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 rot="16200000">
              <a:off x="4295697" y="767349"/>
              <a:ext cx="1680795" cy="247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 algn="l" defTabSz="457200">
                <a:spcBef>
                  <a:spcPts val="1200"/>
                </a:spcBef>
                <a:defRPr sz="1000" u="sng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defTabSz="321457" eaLnBrk="0" hangingPunct="0">
                <a:spcBef>
                  <a:spcPts val="844"/>
                </a:spcBef>
                <a:spcAft>
                  <a:spcPct val="0"/>
                </a:spcAft>
              </a:pPr>
              <a:r>
                <a:rPr sz="703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a:rPr>
                <a:t>EPJC 70, 823–874 (2010)</a:t>
              </a:r>
            </a:p>
          </p:txBody>
        </p:sp>
      </p:grpSp>
      <p:sp>
        <p:nvSpPr>
          <p:cNvPr id="19468" name="CPU time for simulating 250 ttbar events">
            <a:extLst>
              <a:ext uri="{FF2B5EF4-FFF2-40B4-BE49-F238E27FC236}">
                <a16:creationId xmlns:a16="http://schemas.microsoft.com/office/drawing/2014/main" id="{5F84E58F-8A6B-4F96-8350-D188548912EC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61158" y="5921807"/>
            <a:ext cx="3311805" cy="3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/>
              <a:t>CPU time for simulating 250 ttbar events</a:t>
            </a:r>
          </a:p>
        </p:txBody>
      </p:sp>
      <p:pic>
        <p:nvPicPr>
          <p:cNvPr id="19469" name="Geant4-model-of-the-basic-tracker-and-calorimeter-structures-of-GLAST-mission.png" descr="Geant4-model-of-the-basic-tracker-and-calorimeter-structures-of-GLAST-mission.png">
            <a:extLst>
              <a:ext uri="{FF2B5EF4-FFF2-40B4-BE49-F238E27FC236}">
                <a16:creationId xmlns:a16="http://schemas.microsoft.com/office/drawing/2014/main" id="{3F53990C-E242-43AB-B34C-2AE4244C3F1B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7305" y="1380753"/>
            <a:ext cx="1948904" cy="18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9470" name="Cross-section ATLAS Detector">
            <a:extLst>
              <a:ext uri="{FF2B5EF4-FFF2-40B4-BE49-F238E27FC236}">
                <a16:creationId xmlns:a16="http://schemas.microsoft.com/office/drawing/2014/main" id="{53B06984-B7C3-4D55-9BE0-8F807CCA4FB9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71663" y="3691618"/>
            <a:ext cx="2502994" cy="3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/>
              <a:t>Cross-section ATLAS Detector</a:t>
            </a:r>
          </a:p>
        </p:txBody>
      </p:sp>
      <p:pic>
        <p:nvPicPr>
          <p:cNvPr id="19471" name="CPU_PieChart_baseline_3April_2030.pdf" descr="CPU_PieChart_baseline_3April_2030.pdf">
            <a:extLst>
              <a:ext uri="{FF2B5EF4-FFF2-40B4-BE49-F238E27FC236}">
                <a16:creationId xmlns:a16="http://schemas.microsoft.com/office/drawing/2014/main" id="{90108C1B-117D-417F-990D-C56A4E4F714C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84" y="4294064"/>
            <a:ext cx="2582912" cy="1937742"/>
          </a:xfrm>
          <a:prstGeom prst="rect">
            <a:avLst/>
          </a:prstGeom>
          <a:noFill/>
          <a:ln w="50800" algn="ctr">
            <a:solidFill>
              <a:srgbClr val="FF2F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Shape">
            <a:extLst>
              <a:ext uri="{FF2B5EF4-FFF2-40B4-BE49-F238E27FC236}">
                <a16:creationId xmlns:a16="http://schemas.microsoft.com/office/drawing/2014/main" id="{77C1DEA8-0C5F-4979-9468-A9B8891312B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7648650" y="4614416"/>
            <a:ext cx="1140768" cy="772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0" h="19728" extrusionOk="0">
                <a:moveTo>
                  <a:pt x="20990" y="5510"/>
                </a:moveTo>
                <a:lnTo>
                  <a:pt x="12353" y="16854"/>
                </a:lnTo>
                <a:lnTo>
                  <a:pt x="6320" y="18399"/>
                </a:lnTo>
                <a:lnTo>
                  <a:pt x="285" y="19728"/>
                </a:lnTo>
                <a:cubicBezTo>
                  <a:pt x="-610" y="14260"/>
                  <a:pt x="634" y="8542"/>
                  <a:pt x="3560" y="4675"/>
                </a:cubicBezTo>
                <a:cubicBezTo>
                  <a:pt x="8513" y="-1872"/>
                  <a:pt x="16374" y="-1495"/>
                  <a:pt x="20990" y="5510"/>
                </a:cubicBezTo>
                <a:close/>
              </a:path>
            </a:pathLst>
          </a:custGeom>
          <a:noFill/>
          <a:ln w="101600">
            <a:solidFill>
              <a:srgbClr val="FF2F92"/>
            </a:solidFill>
            <a:miter lim="400000"/>
          </a:ln>
          <a:effectLst>
            <a:outerShdw blurRad="63500" dist="9593" dir="5400000" rotWithShape="0">
              <a:srgbClr val="000000">
                <a:alpha val="78771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 eaLnBrk="0" hangingPunct="0">
              <a:spcBef>
                <a:spcPct val="0"/>
              </a:spcBef>
              <a:spcAft>
                <a:spcPct val="0"/>
              </a:spcAft>
            </a:pPr>
            <a:endParaRPr sz="1266">
              <a:solidFill>
                <a:srgbClr val="000000"/>
              </a:solidFill>
              <a:latin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enerative Models for Synthetic Shower Generation">
            <a:extLst>
              <a:ext uri="{FF2B5EF4-FFF2-40B4-BE49-F238E27FC236}">
                <a16:creationId xmlns:a16="http://schemas.microsoft.com/office/drawing/2014/main" id="{19102353-CDAC-4309-AE1B-04DF8CF8C613}"/>
              </a:ext>
            </a:extLst>
          </p:cNvPr>
          <p:cNvSpPr>
            <a:spLocks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2884" y="18976"/>
            <a:ext cx="9146233" cy="714375"/>
          </a:xfrm>
        </p:spPr>
        <p:txBody>
          <a:bodyPr/>
          <a:lstStyle/>
          <a:p>
            <a:r>
              <a:rPr lang="ru-RU" altLang="en-US"/>
              <a:t>Generative Models for Synthetic Shower Generation</a:t>
            </a:r>
          </a:p>
        </p:txBody>
      </p:sp>
      <p:sp>
        <p:nvSpPr>
          <p:cNvPr id="20484" name="Step 1: Training the Model">
            <a:extLst>
              <a:ext uri="{FF2B5EF4-FFF2-40B4-BE49-F238E27FC236}">
                <a16:creationId xmlns:a16="http://schemas.microsoft.com/office/drawing/2014/main" id="{43AC9F97-7BE6-4EBD-91EF-DFC0F6B4390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947497" y="932037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812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547" b="1"/>
              <a:t>Step 1: Training the Model</a:t>
            </a:r>
          </a:p>
        </p:txBody>
      </p:sp>
      <p:sp>
        <p:nvSpPr>
          <p:cNvPr id="20485" name="Real/Simulated  Data">
            <a:extLst>
              <a:ext uri="{FF2B5EF4-FFF2-40B4-BE49-F238E27FC236}">
                <a16:creationId xmlns:a16="http://schemas.microsoft.com/office/drawing/2014/main" id="{B923BAAF-D818-4BDC-B2CC-C54D58B103F5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947497" y="1416894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Real/Simulated </a:t>
            </a:r>
            <a:br>
              <a:rPr lang="ru-RU" altLang="en-US" sz="1125"/>
            </a:br>
            <a:r>
              <a:rPr lang="ru-RU" altLang="en-US" sz="1125"/>
              <a:t>Data</a:t>
            </a:r>
          </a:p>
        </p:txBody>
      </p:sp>
      <p:grpSp>
        <p:nvGrpSpPr>
          <p:cNvPr id="20486" name="Group">
            <a:extLst>
              <a:ext uri="{FF2B5EF4-FFF2-40B4-BE49-F238E27FC236}">
                <a16:creationId xmlns:a16="http://schemas.microsoft.com/office/drawing/2014/main" id="{63E913EE-6057-4C4B-BC09-A05E6FEB8894}"/>
              </a:ext>
            </a:extLst>
          </p:cNvPr>
          <p:cNvGrpSpPr>
            <a:grpSpLocks/>
          </p:cNvGrpSpPr>
          <p:nvPr/>
        </p:nvGrpSpPr>
        <p:grpSpPr bwMode="auto">
          <a:xfrm>
            <a:off x="3503639" y="2236544"/>
            <a:ext cx="1336625" cy="1184172"/>
            <a:chOff x="0" y="0"/>
            <a:chExt cx="1901407" cy="1684121"/>
          </a:xfrm>
        </p:grpSpPr>
        <p:sp>
          <p:nvSpPr>
            <p:cNvPr id="20487" name="Rounded Rectangle">
              <a:extLst>
                <a:ext uri="{FF2B5EF4-FFF2-40B4-BE49-F238E27FC236}">
                  <a16:creationId xmlns:a16="http://schemas.microsoft.com/office/drawing/2014/main" id="{676918D4-B94B-429C-9A80-0E5CE46FCF70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0"/>
              <a:ext cx="1262815" cy="828244"/>
            </a:xfrm>
            <a:prstGeom prst="roundRect">
              <a:avLst>
                <a:gd name="adj" fmla="val 10528"/>
              </a:avLst>
            </a:prstGeom>
            <a:noFill/>
            <a:ln w="76200" cap="flat" algn="ctr">
              <a:solidFill>
                <a:srgbClr val="7A81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0488" name="Model">
              <a:extLst>
                <a:ext uri="{FF2B5EF4-FFF2-40B4-BE49-F238E27FC236}">
                  <a16:creationId xmlns:a16="http://schemas.microsoft.com/office/drawing/2014/main" id="{F64889B4-D26F-4C05-BFAB-64837F387217}"/>
                </a:ext>
              </a:extLst>
            </p:cNvPr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631407" y="414121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1pPr>
              <a:lvl2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2pPr>
              <a:lvl3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3pPr>
              <a:lvl4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4pPr>
              <a:lvl5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5pPr>
              <a:lvl6pPr marL="4572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6pPr>
              <a:lvl7pPr marL="9144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7pPr>
              <a:lvl8pPr marL="13716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8pPr>
              <a:lvl9pPr marL="18288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321457" fontAlgn="base">
                <a:lnSpc>
                  <a:spcPts val="2461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266" b="1"/>
                <a:t>Model</a:t>
              </a:r>
            </a:p>
          </p:txBody>
        </p:sp>
      </p:grpSp>
      <p:sp>
        <p:nvSpPr>
          <p:cNvPr id="20489" name="Arrow">
            <a:extLst>
              <a:ext uri="{FF2B5EF4-FFF2-40B4-BE49-F238E27FC236}">
                <a16:creationId xmlns:a16="http://schemas.microsoft.com/office/drawing/2014/main" id="{CBE209D6-8630-48E7-823E-D7771116361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6200000" flipH="1">
            <a:off x="3743995" y="2987364"/>
            <a:ext cx="407006" cy="279662"/>
          </a:xfrm>
          <a:prstGeom prst="rightArrow">
            <a:avLst>
              <a:gd name="adj1" fmla="val 25102"/>
              <a:gd name="adj2" fmla="val 71887"/>
            </a:avLst>
          </a:pr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0490" name="Reconstructed/Synthetic…">
            <a:extLst>
              <a:ext uri="{FF2B5EF4-FFF2-40B4-BE49-F238E27FC236}">
                <a16:creationId xmlns:a16="http://schemas.microsoft.com/office/drawing/2014/main" id="{9B958FAF-BBC7-4DB5-9D4D-C5B88593B33A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947497" y="3596415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Reconstructed/Synthetic</a:t>
            </a:r>
          </a:p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 Data</a:t>
            </a:r>
          </a:p>
        </p:txBody>
      </p:sp>
      <p:sp>
        <p:nvSpPr>
          <p:cNvPr id="20491" name="Line">
            <a:extLst>
              <a:ext uri="{FF2B5EF4-FFF2-40B4-BE49-F238E27FC236}">
                <a16:creationId xmlns:a16="http://schemas.microsoft.com/office/drawing/2014/main" id="{4A0C374F-A611-4741-A8A4-1005453621EE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>
            <a:off x="2274904" y="2222998"/>
            <a:ext cx="1867340" cy="442513"/>
          </a:xfrm>
          <a:custGeom>
            <a:avLst/>
            <a:gdLst>
              <a:gd name="T0" fmla="*/ 0 w 21600"/>
              <a:gd name="T1" fmla="*/ 20274 h 20274"/>
              <a:gd name="T2" fmla="*/ 11954 w 21600"/>
              <a:gd name="T3" fmla="*/ 205 h 20274"/>
              <a:gd name="T4" fmla="*/ 21600 w 21600"/>
              <a:gd name="T5" fmla="*/ 20274 h 20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274">
                <a:moveTo>
                  <a:pt x="0" y="20274"/>
                </a:moveTo>
                <a:cubicBezTo>
                  <a:pt x="3498" y="5741"/>
                  <a:pt x="7708" y="-1326"/>
                  <a:pt x="11954" y="205"/>
                </a:cubicBezTo>
                <a:cubicBezTo>
                  <a:pt x="15415" y="1454"/>
                  <a:pt x="18752" y="8397"/>
                  <a:pt x="21600" y="20274"/>
                </a:cubicBezTo>
              </a:path>
            </a:pathLst>
          </a:cu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0492" name="Arrow">
            <a:extLst>
              <a:ext uri="{FF2B5EF4-FFF2-40B4-BE49-F238E27FC236}">
                <a16:creationId xmlns:a16="http://schemas.microsoft.com/office/drawing/2014/main" id="{8730894B-A593-40B3-9DB4-2F43B0F067D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 flipH="1">
            <a:off x="3743995" y="1775013"/>
            <a:ext cx="407006" cy="279662"/>
          </a:xfrm>
          <a:prstGeom prst="rightArrow">
            <a:avLst>
              <a:gd name="adj1" fmla="val 25102"/>
              <a:gd name="adj2" fmla="val 71888"/>
            </a:avLst>
          </a:pr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20494" name="Group">
            <a:extLst>
              <a:ext uri="{FF2B5EF4-FFF2-40B4-BE49-F238E27FC236}">
                <a16:creationId xmlns:a16="http://schemas.microsoft.com/office/drawing/2014/main" id="{363DBEBC-2AA5-4D2B-A95C-F9EA669274AC}"/>
              </a:ext>
            </a:extLst>
          </p:cNvPr>
          <p:cNvGrpSpPr>
            <a:grpSpLocks/>
          </p:cNvGrpSpPr>
          <p:nvPr/>
        </p:nvGrpSpPr>
        <p:grpSpPr bwMode="auto">
          <a:xfrm>
            <a:off x="7906494" y="920874"/>
            <a:ext cx="1337221" cy="3497089"/>
            <a:chOff x="1676869" y="218197"/>
            <a:chExt cx="1901407" cy="4973765"/>
          </a:xfrm>
        </p:grpSpPr>
        <p:sp>
          <p:nvSpPr>
            <p:cNvPr id="20495" name="Step 2: Generating Synthetic Data">
              <a:extLst>
                <a:ext uri="{FF2B5EF4-FFF2-40B4-BE49-F238E27FC236}">
                  <a16:creationId xmlns:a16="http://schemas.microsoft.com/office/drawing/2014/main" id="{07F87CEE-4496-4602-B6EF-9F7D75BE3EE7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308275" y="218197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1pPr>
              <a:lvl2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2pPr>
              <a:lvl3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3pPr>
              <a:lvl4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4pPr>
              <a:lvl5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5pPr>
              <a:lvl6pPr marL="4572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6pPr>
              <a:lvl7pPr marL="9144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7pPr>
              <a:lvl8pPr marL="13716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8pPr>
              <a:lvl9pPr marL="18288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321457" fontAlgn="base">
                <a:lnSpc>
                  <a:spcPts val="2812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547" b="1"/>
                <a:t>Step 2: Generating Synthetic Data</a:t>
              </a:r>
            </a:p>
          </p:txBody>
        </p:sp>
        <p:grpSp>
          <p:nvGrpSpPr>
            <p:cNvPr id="20496" name="Group">
              <a:extLst>
                <a:ext uri="{FF2B5EF4-FFF2-40B4-BE49-F238E27FC236}">
                  <a16:creationId xmlns:a16="http://schemas.microsoft.com/office/drawing/2014/main" id="{3C74E416-89C6-4E94-B12F-C34355E6A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869" y="924410"/>
              <a:ext cx="1901409" cy="4267554"/>
              <a:chOff x="1114297" y="339584"/>
              <a:chExt cx="1901407" cy="4267553"/>
            </a:xfrm>
          </p:grpSpPr>
          <p:sp>
            <p:nvSpPr>
              <p:cNvPr id="20497" name="Random  Input">
                <a:extLst>
                  <a:ext uri="{FF2B5EF4-FFF2-40B4-BE49-F238E27FC236}">
                    <a16:creationId xmlns:a16="http://schemas.microsoft.com/office/drawing/2014/main" id="{FC27ED9E-903E-4771-85D7-8EBFA0F9322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745703" y="339584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/>
                  <a:t>Random </a:t>
                </a:r>
                <a:br>
                  <a:rPr lang="ru-RU" altLang="en-US" sz="1125"/>
                </a:br>
                <a:r>
                  <a:rPr lang="ru-RU" altLang="en-US" sz="1125"/>
                  <a:t>Input</a:t>
                </a:r>
              </a:p>
            </p:txBody>
          </p:sp>
          <p:grpSp>
            <p:nvGrpSpPr>
              <p:cNvPr id="20498" name="Group">
                <a:extLst>
                  <a:ext uri="{FF2B5EF4-FFF2-40B4-BE49-F238E27FC236}">
                    <a16:creationId xmlns:a16="http://schemas.microsoft.com/office/drawing/2014/main" id="{C3227965-C5AC-4E00-9956-54776E72F1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4297" y="1486913"/>
                <a:ext cx="1901408" cy="1684123"/>
                <a:chOff x="0" y="0"/>
                <a:chExt cx="1901407" cy="1684121"/>
              </a:xfrm>
            </p:grpSpPr>
            <p:sp>
              <p:nvSpPr>
                <p:cNvPr id="20499" name="Rounded Rectangle">
                  <a:extLst>
                    <a:ext uri="{FF2B5EF4-FFF2-40B4-BE49-F238E27FC236}">
                      <a16:creationId xmlns:a16="http://schemas.microsoft.com/office/drawing/2014/main" id="{19D26189-3309-4202-AEF9-858E3B74415F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0" y="0"/>
                  <a:ext cx="1262815" cy="828244"/>
                </a:xfrm>
                <a:prstGeom prst="roundRect">
                  <a:avLst>
                    <a:gd name="adj" fmla="val 10528"/>
                  </a:avLst>
                </a:prstGeom>
                <a:noFill/>
                <a:ln w="76200" cap="flat" algn="ctr">
                  <a:solidFill>
                    <a:srgbClr val="7A81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1218859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</a:pPr>
                  <a:endParaRPr lang="en-US" altLang="en-US" sz="1125">
                    <a:solidFill>
                      <a:srgbClr val="FFFFFF"/>
                    </a:solidFill>
                    <a:latin typeface="Helvetica Neue" charset="0"/>
                    <a:sym typeface="Helvetica Neue" charset="0"/>
                  </a:endParaRPr>
                </a:p>
              </p:txBody>
            </p:sp>
            <p:sp>
              <p:nvSpPr>
                <p:cNvPr id="20500" name="Model">
                  <a:extLst>
                    <a:ext uri="{FF2B5EF4-FFF2-40B4-BE49-F238E27FC236}">
                      <a16:creationId xmlns:a16="http://schemas.microsoft.com/office/drawing/2014/main" id="{25EE55CC-6A86-4AB1-919D-192202265AAF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631407" y="414121"/>
                  <a:ext cx="1270001" cy="1270001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 cap="flat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35719" tIns="35719" rIns="35719" bIns="35719" anchor="ctr">
                  <a:spAutoFit/>
                </a:bodyPr>
                <a:lstStyle>
                  <a:lvl1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1pPr>
                  <a:lvl2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2pPr>
                  <a:lvl3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3pPr>
                  <a:lvl4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4pPr>
                  <a:lvl5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5pPr>
                  <a:lvl6pPr marL="4572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6pPr>
                  <a:lvl7pPr marL="9144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7pPr>
                  <a:lvl8pPr marL="13716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8pPr>
                  <a:lvl9pPr marL="18288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9pPr>
                </a:lstStyle>
                <a:p>
                  <a:pPr defTabSz="321457" fontAlgn="base">
                    <a:lnSpc>
                      <a:spcPts val="2461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100000"/>
                  </a:pPr>
                  <a:r>
                    <a:rPr lang="ru-RU" altLang="en-US" sz="1266" b="1"/>
                    <a:t>Model</a:t>
                  </a:r>
                </a:p>
              </p:txBody>
            </p:sp>
          </p:grpSp>
          <p:sp>
            <p:nvSpPr>
              <p:cNvPr id="20501" name="Arrow">
                <a:extLst>
                  <a:ext uri="{FF2B5EF4-FFF2-40B4-BE49-F238E27FC236}">
                    <a16:creationId xmlns:a16="http://schemas.microsoft.com/office/drawing/2014/main" id="{7772459D-8DC0-4C6C-9869-67B459CF78E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6200000" flipH="1">
                <a:off x="1456284" y="2573048"/>
                <a:ext cx="578842" cy="397832"/>
              </a:xfrm>
              <a:prstGeom prst="rightArrow">
                <a:avLst>
                  <a:gd name="adj1" fmla="val 25102"/>
                  <a:gd name="adj2" fmla="val 71887"/>
                </a:avLst>
              </a:prstGeom>
              <a:noFill/>
              <a:ln w="50800" cap="flat" algn="ctr">
                <a:solidFill>
                  <a:srgbClr val="7A81FF"/>
                </a:solidFill>
                <a:prstDash val="solid"/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0502" name="Synthetic Data…">
                <a:extLst>
                  <a:ext uri="{FF2B5EF4-FFF2-40B4-BE49-F238E27FC236}">
                    <a16:creationId xmlns:a16="http://schemas.microsoft.com/office/drawing/2014/main" id="{02AE20E4-2448-4390-8D53-BAF73B39B8D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745703" y="3337138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/>
                  <a:t>Synthetic Data</a:t>
                </a:r>
              </a:p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/>
                  <a:t>(independent random samples)</a:t>
                </a:r>
              </a:p>
            </p:txBody>
          </p:sp>
          <p:sp>
            <p:nvSpPr>
              <p:cNvPr id="20503" name="Arrow">
                <a:extLst>
                  <a:ext uri="{FF2B5EF4-FFF2-40B4-BE49-F238E27FC236}">
                    <a16:creationId xmlns:a16="http://schemas.microsoft.com/office/drawing/2014/main" id="{451ECC17-0129-476A-AC50-8C4D04552B9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 rot="16200000" flipH="1">
                <a:off x="1456285" y="848851"/>
                <a:ext cx="578842" cy="397831"/>
              </a:xfrm>
              <a:prstGeom prst="rightArrow">
                <a:avLst>
                  <a:gd name="adj1" fmla="val 25102"/>
                  <a:gd name="adj2" fmla="val 71888"/>
                </a:avLst>
              </a:prstGeom>
              <a:noFill/>
              <a:ln w="50800" cap="flat" algn="ctr">
                <a:solidFill>
                  <a:srgbClr val="7A81FF"/>
                </a:solidFill>
                <a:prstDash val="solid"/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</p:grpSp>
      </p:grpSp>
      <p:sp>
        <p:nvSpPr>
          <p:cNvPr id="20504" name="Rounded Rectangle">
            <a:extLst>
              <a:ext uri="{FF2B5EF4-FFF2-40B4-BE49-F238E27FC236}">
                <a16:creationId xmlns:a16="http://schemas.microsoft.com/office/drawing/2014/main" id="{3F2A3AE9-B2CE-4099-8E2E-522883B61797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0134" y="1126257"/>
            <a:ext cx="3103066" cy="2758157"/>
          </a:xfrm>
          <a:prstGeom prst="roundRect">
            <a:avLst>
              <a:gd name="adj" fmla="val 42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0505" name="Rounded Rectangle">
            <a:extLst>
              <a:ext uri="{FF2B5EF4-FFF2-40B4-BE49-F238E27FC236}">
                <a16:creationId xmlns:a16="http://schemas.microsoft.com/office/drawing/2014/main" id="{C50474AD-90B2-4E6A-A9C5-C73B16413BF5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19305" y="1126257"/>
            <a:ext cx="3103066" cy="2758157"/>
          </a:xfrm>
          <a:prstGeom prst="roundRect">
            <a:avLst>
              <a:gd name="adj" fmla="val 42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0506" name="~ hours">
            <a:extLst>
              <a:ext uri="{FF2B5EF4-FFF2-40B4-BE49-F238E27FC236}">
                <a16:creationId xmlns:a16="http://schemas.microsoft.com/office/drawing/2014/main" id="{A99E6637-E727-4312-9B40-3047C05A8BED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07693" y="2331102"/>
            <a:ext cx="662042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 dirty="0">
                <a:solidFill>
                  <a:srgbClr val="FF2F92"/>
                </a:solidFill>
              </a:rPr>
              <a:t>~ hours</a:t>
            </a:r>
          </a:p>
        </p:txBody>
      </p:sp>
      <p:sp>
        <p:nvSpPr>
          <p:cNvPr id="20508" name="A. Abhishek, Eric Drechsler, Wojtek Fedorko, Calorimeter Shower Generation with QVAE, 16. August 2021">
            <a:extLst>
              <a:ext uri="{FF2B5EF4-FFF2-40B4-BE49-F238E27FC236}">
                <a16:creationId xmlns:a16="http://schemas.microsoft.com/office/drawing/2014/main" id="{5892618E-1F4F-4364-981E-6D5A327FF8A1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0" y="6518672"/>
            <a:ext cx="9144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411868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A. Abhishek, </a:t>
            </a:r>
            <a:r>
              <a:rPr lang="ru-RU" altLang="en-US" sz="1125" u="sng"/>
              <a:t>Eric Drechsler</a:t>
            </a:r>
            <a:r>
              <a:rPr lang="ru-RU" altLang="en-US" sz="1125"/>
              <a:t>, Wojtek Fedorko, </a:t>
            </a:r>
            <a:r>
              <a:rPr lang="ru-RU" altLang="en-US" sz="1125" i="1"/>
              <a:t>Calorimeter Shower Generation with QVAE</a:t>
            </a:r>
            <a:r>
              <a:rPr lang="ru-RU" altLang="en-US" sz="1125"/>
              <a:t>, 16. August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FA3F8-933A-489B-B9ED-DAFD927EABAE}"/>
              </a:ext>
            </a:extLst>
          </p:cNvPr>
          <p:cNvSpPr txBox="1"/>
          <p:nvPr/>
        </p:nvSpPr>
        <p:spPr>
          <a:xfrm rot="16200000">
            <a:off x="2117711" y="2385138"/>
            <a:ext cx="1485984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1219126" hangingPunct="0"/>
            <a:r>
              <a:rPr lang="en-CA" sz="1266" b="1" dirty="0">
                <a:solidFill>
                  <a:srgbClr val="FFFFFF"/>
                </a:solidFill>
                <a:latin typeface="Helvetica Neue"/>
                <a:sym typeface="Helvetica Neue"/>
              </a:rPr>
              <a:t>Loss Minimisation</a:t>
            </a:r>
          </a:p>
        </p:txBody>
      </p:sp>
      <p:sp>
        <p:nvSpPr>
          <p:cNvPr id="28" name="~ hours">
            <a:extLst>
              <a:ext uri="{FF2B5EF4-FFF2-40B4-BE49-F238E27FC236}">
                <a16:creationId xmlns:a16="http://schemas.microsoft.com/office/drawing/2014/main" id="{BF19C143-C81E-4C23-A776-E1AC6BFCA135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975623" y="2340492"/>
            <a:ext cx="1192635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 dirty="0">
                <a:solidFill>
                  <a:srgbClr val="FF2F92"/>
                </a:solidFill>
              </a:rPr>
              <a:t>~ </a:t>
            </a:r>
            <a:r>
              <a:rPr lang="en-CA" altLang="en-US" sz="1266" b="1" dirty="0">
                <a:solidFill>
                  <a:srgbClr val="FF2F92"/>
                </a:solidFill>
              </a:rPr>
              <a:t>milliseconds</a:t>
            </a:r>
            <a:endParaRPr lang="ru-RU" altLang="en-US" sz="1266" b="1" dirty="0">
              <a:solidFill>
                <a:srgbClr val="FF2F92"/>
              </a:solidFill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enerative Models for Synthetic Shower Generation">
            <a:extLst>
              <a:ext uri="{FF2B5EF4-FFF2-40B4-BE49-F238E27FC236}">
                <a16:creationId xmlns:a16="http://schemas.microsoft.com/office/drawing/2014/main" id="{45F5B926-C7FF-4CCC-AB76-05777DF014F3}"/>
              </a:ext>
            </a:extLst>
          </p:cNvPr>
          <p:cNvSpPr>
            <a:spLocks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2884" y="18976"/>
            <a:ext cx="9146233" cy="714375"/>
          </a:xfrm>
        </p:spPr>
        <p:txBody>
          <a:bodyPr/>
          <a:lstStyle/>
          <a:p>
            <a:r>
              <a:rPr lang="ru-RU" altLang="en-US"/>
              <a:t>Generative Models for Synthetic Shower Generation</a:t>
            </a:r>
          </a:p>
        </p:txBody>
      </p:sp>
      <p:pic>
        <p:nvPicPr>
          <p:cNvPr id="21507" name="Image" descr="Image">
            <a:extLst>
              <a:ext uri="{FF2B5EF4-FFF2-40B4-BE49-F238E27FC236}">
                <a16:creationId xmlns:a16="http://schemas.microsoft.com/office/drawing/2014/main" id="{B06F042E-589F-4483-8CB3-74A52505F28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46" y="4177978"/>
            <a:ext cx="2425527" cy="2412131"/>
          </a:xfrm>
          <a:prstGeom prst="rect">
            <a:avLst/>
          </a:prstGeom>
          <a:noFill/>
          <a:ln w="50800" algn="ctr">
            <a:solidFill>
              <a:srgbClr val="FF2F92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Step 1: Training the Model">
            <a:extLst>
              <a:ext uri="{FF2B5EF4-FFF2-40B4-BE49-F238E27FC236}">
                <a16:creationId xmlns:a16="http://schemas.microsoft.com/office/drawing/2014/main" id="{AF5BDB28-3C99-49A4-964B-033C96C4A873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947497" y="932037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812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547" b="1"/>
              <a:t>Step 1: Training the Model</a:t>
            </a:r>
          </a:p>
        </p:txBody>
      </p:sp>
      <p:sp>
        <p:nvSpPr>
          <p:cNvPr id="21510" name="Real/Simulated  Data">
            <a:extLst>
              <a:ext uri="{FF2B5EF4-FFF2-40B4-BE49-F238E27FC236}">
                <a16:creationId xmlns:a16="http://schemas.microsoft.com/office/drawing/2014/main" id="{2402205E-CCC4-456D-94F0-C615E2E685A0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947497" y="1416894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Real/Simulated </a:t>
            </a:r>
            <a:br>
              <a:rPr lang="ru-RU" altLang="en-US" sz="1125"/>
            </a:br>
            <a:r>
              <a:rPr lang="ru-RU" altLang="en-US" sz="1125"/>
              <a:t>Data</a:t>
            </a:r>
          </a:p>
        </p:txBody>
      </p:sp>
      <p:grpSp>
        <p:nvGrpSpPr>
          <p:cNvPr id="21511" name="Group">
            <a:extLst>
              <a:ext uri="{FF2B5EF4-FFF2-40B4-BE49-F238E27FC236}">
                <a16:creationId xmlns:a16="http://schemas.microsoft.com/office/drawing/2014/main" id="{6AE509EE-11A0-4E3D-9008-F1E4A3A0CD9C}"/>
              </a:ext>
            </a:extLst>
          </p:cNvPr>
          <p:cNvGrpSpPr>
            <a:grpSpLocks/>
          </p:cNvGrpSpPr>
          <p:nvPr/>
        </p:nvGrpSpPr>
        <p:grpSpPr bwMode="auto">
          <a:xfrm>
            <a:off x="3503639" y="2236544"/>
            <a:ext cx="1336625" cy="1184172"/>
            <a:chOff x="0" y="0"/>
            <a:chExt cx="1901407" cy="1684121"/>
          </a:xfrm>
        </p:grpSpPr>
        <p:sp>
          <p:nvSpPr>
            <p:cNvPr id="21512" name="Rounded Rectangle">
              <a:extLst>
                <a:ext uri="{FF2B5EF4-FFF2-40B4-BE49-F238E27FC236}">
                  <a16:creationId xmlns:a16="http://schemas.microsoft.com/office/drawing/2014/main" id="{7DC8CDF0-5BFB-41CC-A091-ECD0F78BD7C2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0" y="0"/>
              <a:ext cx="1262815" cy="828244"/>
            </a:xfrm>
            <a:prstGeom prst="roundRect">
              <a:avLst>
                <a:gd name="adj" fmla="val 10528"/>
              </a:avLst>
            </a:prstGeom>
            <a:noFill/>
            <a:ln w="76200" cap="flat" algn="ctr">
              <a:solidFill>
                <a:srgbClr val="7A81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1513" name="Model">
              <a:extLst>
                <a:ext uri="{FF2B5EF4-FFF2-40B4-BE49-F238E27FC236}">
                  <a16:creationId xmlns:a16="http://schemas.microsoft.com/office/drawing/2014/main" id="{B0AD2905-F540-4478-BA31-4EE30E3ECD48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631407" y="414121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1pPr>
              <a:lvl2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2pPr>
              <a:lvl3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3pPr>
              <a:lvl4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4pPr>
              <a:lvl5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5pPr>
              <a:lvl6pPr marL="4572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6pPr>
              <a:lvl7pPr marL="9144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7pPr>
              <a:lvl8pPr marL="13716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8pPr>
              <a:lvl9pPr marL="18288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321457" fontAlgn="base">
                <a:lnSpc>
                  <a:spcPts val="2461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266" b="1"/>
                <a:t>Model</a:t>
              </a:r>
            </a:p>
          </p:txBody>
        </p:sp>
      </p:grpSp>
      <p:sp>
        <p:nvSpPr>
          <p:cNvPr id="21514" name="Arrow">
            <a:extLst>
              <a:ext uri="{FF2B5EF4-FFF2-40B4-BE49-F238E27FC236}">
                <a16:creationId xmlns:a16="http://schemas.microsoft.com/office/drawing/2014/main" id="{3F9E9770-7CCE-413B-838A-562C294C11E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 flipH="1">
            <a:off x="3743995" y="2987364"/>
            <a:ext cx="407006" cy="279662"/>
          </a:xfrm>
          <a:prstGeom prst="rightArrow">
            <a:avLst>
              <a:gd name="adj1" fmla="val 25102"/>
              <a:gd name="adj2" fmla="val 71887"/>
            </a:avLst>
          </a:pr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1515" name="Reconstructed/Synthetic…">
            <a:extLst>
              <a:ext uri="{FF2B5EF4-FFF2-40B4-BE49-F238E27FC236}">
                <a16:creationId xmlns:a16="http://schemas.microsoft.com/office/drawing/2014/main" id="{C521F3BD-BA90-44A3-9771-A097A44E8993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7497" y="3596415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Reconstructed/Synthetic</a:t>
            </a:r>
          </a:p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 Data</a:t>
            </a:r>
          </a:p>
        </p:txBody>
      </p:sp>
      <p:sp>
        <p:nvSpPr>
          <p:cNvPr id="21516" name="Line">
            <a:extLst>
              <a:ext uri="{FF2B5EF4-FFF2-40B4-BE49-F238E27FC236}">
                <a16:creationId xmlns:a16="http://schemas.microsoft.com/office/drawing/2014/main" id="{309FD9D9-E5C3-4C25-947B-F71BC32DBE43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 rot="16200000">
            <a:off x="2274904" y="2222998"/>
            <a:ext cx="1867340" cy="442513"/>
          </a:xfrm>
          <a:custGeom>
            <a:avLst/>
            <a:gdLst>
              <a:gd name="T0" fmla="*/ 0 w 21600"/>
              <a:gd name="T1" fmla="*/ 20274 h 20274"/>
              <a:gd name="T2" fmla="*/ 11954 w 21600"/>
              <a:gd name="T3" fmla="*/ 205 h 20274"/>
              <a:gd name="T4" fmla="*/ 21600 w 21600"/>
              <a:gd name="T5" fmla="*/ 20274 h 20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274">
                <a:moveTo>
                  <a:pt x="0" y="20274"/>
                </a:moveTo>
                <a:cubicBezTo>
                  <a:pt x="3498" y="5741"/>
                  <a:pt x="7708" y="-1326"/>
                  <a:pt x="11954" y="205"/>
                </a:cubicBezTo>
                <a:cubicBezTo>
                  <a:pt x="15415" y="1454"/>
                  <a:pt x="18752" y="8397"/>
                  <a:pt x="21600" y="20274"/>
                </a:cubicBezTo>
              </a:path>
            </a:pathLst>
          </a:cu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1517" name="Arrow">
            <a:extLst>
              <a:ext uri="{FF2B5EF4-FFF2-40B4-BE49-F238E27FC236}">
                <a16:creationId xmlns:a16="http://schemas.microsoft.com/office/drawing/2014/main" id="{A8ABE2FE-0785-4BBA-9727-9CBFAD81F77C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 flipH="1">
            <a:off x="3743995" y="1775013"/>
            <a:ext cx="407006" cy="279662"/>
          </a:xfrm>
          <a:prstGeom prst="rightArrow">
            <a:avLst>
              <a:gd name="adj1" fmla="val 25102"/>
              <a:gd name="adj2" fmla="val 71888"/>
            </a:avLst>
          </a:pr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21519" name="Group">
            <a:extLst>
              <a:ext uri="{FF2B5EF4-FFF2-40B4-BE49-F238E27FC236}">
                <a16:creationId xmlns:a16="http://schemas.microsoft.com/office/drawing/2014/main" id="{8139DFCD-FD29-473B-81F0-A15D97110C96}"/>
              </a:ext>
            </a:extLst>
          </p:cNvPr>
          <p:cNvGrpSpPr>
            <a:grpSpLocks/>
          </p:cNvGrpSpPr>
          <p:nvPr/>
        </p:nvGrpSpPr>
        <p:grpSpPr bwMode="auto">
          <a:xfrm>
            <a:off x="7906494" y="920874"/>
            <a:ext cx="1337221" cy="3497089"/>
            <a:chOff x="1676869" y="218197"/>
            <a:chExt cx="1901407" cy="4973765"/>
          </a:xfrm>
        </p:grpSpPr>
        <p:sp>
          <p:nvSpPr>
            <p:cNvPr id="21520" name="Step 2: Generating Synthetic Data">
              <a:extLst>
                <a:ext uri="{FF2B5EF4-FFF2-40B4-BE49-F238E27FC236}">
                  <a16:creationId xmlns:a16="http://schemas.microsoft.com/office/drawing/2014/main" id="{889AB5FD-A153-4F68-B4D0-3152BC0E1564}"/>
                </a:ext>
              </a:extLst>
            </p:cNvPr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2308275" y="218197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1pPr>
              <a:lvl2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2pPr>
              <a:lvl3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3pPr>
              <a:lvl4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4pPr>
              <a:lvl5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5pPr>
              <a:lvl6pPr marL="4572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6pPr>
              <a:lvl7pPr marL="9144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7pPr>
              <a:lvl8pPr marL="13716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8pPr>
              <a:lvl9pPr marL="18288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321457" fontAlgn="base">
                <a:lnSpc>
                  <a:spcPts val="2812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547" b="1"/>
                <a:t>Step 2: Generating Synthetic Data</a:t>
              </a:r>
            </a:p>
          </p:txBody>
        </p:sp>
        <p:grpSp>
          <p:nvGrpSpPr>
            <p:cNvPr id="21521" name="Group">
              <a:extLst>
                <a:ext uri="{FF2B5EF4-FFF2-40B4-BE49-F238E27FC236}">
                  <a16:creationId xmlns:a16="http://schemas.microsoft.com/office/drawing/2014/main" id="{4C56B1A7-275F-4A52-8C6A-19DD4EE081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869" y="924410"/>
              <a:ext cx="1901409" cy="4267554"/>
              <a:chOff x="1114297" y="339584"/>
              <a:chExt cx="1901407" cy="4267553"/>
            </a:xfrm>
          </p:grpSpPr>
          <p:sp>
            <p:nvSpPr>
              <p:cNvPr id="21522" name="Random  Input">
                <a:extLst>
                  <a:ext uri="{FF2B5EF4-FFF2-40B4-BE49-F238E27FC236}">
                    <a16:creationId xmlns:a16="http://schemas.microsoft.com/office/drawing/2014/main" id="{C4C2B26F-C27F-46E9-874A-793C93970B2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745703" y="339584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/>
                  <a:t>Random </a:t>
                </a:r>
                <a:br>
                  <a:rPr lang="ru-RU" altLang="en-US" sz="1125"/>
                </a:br>
                <a:r>
                  <a:rPr lang="ru-RU" altLang="en-US" sz="1125"/>
                  <a:t>Input</a:t>
                </a:r>
              </a:p>
            </p:txBody>
          </p:sp>
          <p:grpSp>
            <p:nvGrpSpPr>
              <p:cNvPr id="21523" name="Group">
                <a:extLst>
                  <a:ext uri="{FF2B5EF4-FFF2-40B4-BE49-F238E27FC236}">
                    <a16:creationId xmlns:a16="http://schemas.microsoft.com/office/drawing/2014/main" id="{FC43453B-BDC5-4D82-BA1C-DDA0DA1BD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4297" y="1486913"/>
                <a:ext cx="1901408" cy="1684123"/>
                <a:chOff x="0" y="0"/>
                <a:chExt cx="1901407" cy="1684121"/>
              </a:xfrm>
            </p:grpSpPr>
            <p:sp>
              <p:nvSpPr>
                <p:cNvPr id="21524" name="Rounded Rectangle">
                  <a:extLst>
                    <a:ext uri="{FF2B5EF4-FFF2-40B4-BE49-F238E27FC236}">
                      <a16:creationId xmlns:a16="http://schemas.microsoft.com/office/drawing/2014/main" id="{A8790306-2BB5-4E2F-9341-A17364A13EDC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0" y="0"/>
                  <a:ext cx="1262815" cy="828244"/>
                </a:xfrm>
                <a:prstGeom prst="roundRect">
                  <a:avLst>
                    <a:gd name="adj" fmla="val 10528"/>
                  </a:avLst>
                </a:prstGeom>
                <a:noFill/>
                <a:ln w="76200" cap="flat" algn="ctr">
                  <a:solidFill>
                    <a:srgbClr val="7A81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1218859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</a:pPr>
                  <a:endParaRPr lang="en-US" altLang="en-US" sz="1125">
                    <a:solidFill>
                      <a:srgbClr val="FFFFFF"/>
                    </a:solidFill>
                    <a:latin typeface="Helvetica Neue" charset="0"/>
                    <a:sym typeface="Helvetica Neue" charset="0"/>
                  </a:endParaRPr>
                </a:p>
              </p:txBody>
            </p:sp>
            <p:sp>
              <p:nvSpPr>
                <p:cNvPr id="21525" name="Model">
                  <a:extLst>
                    <a:ext uri="{FF2B5EF4-FFF2-40B4-BE49-F238E27FC236}">
                      <a16:creationId xmlns:a16="http://schemas.microsoft.com/office/drawing/2014/main" id="{38142C17-4FD9-431C-9971-EC009ADCDF08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631407" y="414121"/>
                  <a:ext cx="1270001" cy="1270001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 cap="flat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35719" tIns="35719" rIns="35719" bIns="35719" anchor="ctr">
                  <a:spAutoFit/>
                </a:bodyPr>
                <a:lstStyle>
                  <a:lvl1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1pPr>
                  <a:lvl2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2pPr>
                  <a:lvl3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3pPr>
                  <a:lvl4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4pPr>
                  <a:lvl5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5pPr>
                  <a:lvl6pPr marL="4572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6pPr>
                  <a:lvl7pPr marL="9144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7pPr>
                  <a:lvl8pPr marL="13716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8pPr>
                  <a:lvl9pPr marL="18288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9pPr>
                </a:lstStyle>
                <a:p>
                  <a:pPr defTabSz="321457" fontAlgn="base">
                    <a:lnSpc>
                      <a:spcPts val="2461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100000"/>
                  </a:pPr>
                  <a:r>
                    <a:rPr lang="ru-RU" altLang="en-US" sz="1266" b="1"/>
                    <a:t>Model</a:t>
                  </a:r>
                </a:p>
              </p:txBody>
            </p:sp>
          </p:grpSp>
          <p:sp>
            <p:nvSpPr>
              <p:cNvPr id="21526" name="Arrow">
                <a:extLst>
                  <a:ext uri="{FF2B5EF4-FFF2-40B4-BE49-F238E27FC236}">
                    <a16:creationId xmlns:a16="http://schemas.microsoft.com/office/drawing/2014/main" id="{3D165541-0677-4A86-9BDB-C55CF918307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 rot="16200000" flipH="1">
                <a:off x="1456284" y="2573048"/>
                <a:ext cx="578842" cy="397832"/>
              </a:xfrm>
              <a:prstGeom prst="rightArrow">
                <a:avLst>
                  <a:gd name="adj1" fmla="val 25102"/>
                  <a:gd name="adj2" fmla="val 71887"/>
                </a:avLst>
              </a:prstGeom>
              <a:noFill/>
              <a:ln w="50800" cap="flat" algn="ctr">
                <a:solidFill>
                  <a:srgbClr val="7A81FF"/>
                </a:solidFill>
                <a:prstDash val="solid"/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1527" name="Synthetic Data…">
                <a:extLst>
                  <a:ext uri="{FF2B5EF4-FFF2-40B4-BE49-F238E27FC236}">
                    <a16:creationId xmlns:a16="http://schemas.microsoft.com/office/drawing/2014/main" id="{03374099-7ED6-4DDB-B564-97D217255E7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745703" y="3337138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/>
                  <a:t>Synthetic Data</a:t>
                </a:r>
              </a:p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/>
                  <a:t>(independent random samples)</a:t>
                </a:r>
              </a:p>
            </p:txBody>
          </p:sp>
          <p:sp>
            <p:nvSpPr>
              <p:cNvPr id="21528" name="Arrow">
                <a:extLst>
                  <a:ext uri="{FF2B5EF4-FFF2-40B4-BE49-F238E27FC236}">
                    <a16:creationId xmlns:a16="http://schemas.microsoft.com/office/drawing/2014/main" id="{52272CBA-15C3-46F8-AB95-2F83123999E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 rot="16200000" flipH="1">
                <a:off x="1456285" y="848851"/>
                <a:ext cx="578842" cy="397831"/>
              </a:xfrm>
              <a:prstGeom prst="rightArrow">
                <a:avLst>
                  <a:gd name="adj1" fmla="val 25102"/>
                  <a:gd name="adj2" fmla="val 71888"/>
                </a:avLst>
              </a:prstGeom>
              <a:noFill/>
              <a:ln w="50800" cap="flat" algn="ctr">
                <a:solidFill>
                  <a:srgbClr val="7A81FF"/>
                </a:solidFill>
                <a:prstDash val="solid"/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</p:grpSp>
      </p:grpSp>
      <p:pic>
        <p:nvPicPr>
          <p:cNvPr id="21529" name="Image" descr="Image">
            <a:extLst>
              <a:ext uri="{FF2B5EF4-FFF2-40B4-BE49-F238E27FC236}">
                <a16:creationId xmlns:a16="http://schemas.microsoft.com/office/drawing/2014/main" id="{65BEF277-8E40-4D38-AE73-E99A3D07986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36" y="5099969"/>
            <a:ext cx="5488409" cy="81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1530" name="Example: Variational Autoencoder trained with modified loss">
            <a:extLst>
              <a:ext uri="{FF2B5EF4-FFF2-40B4-BE49-F238E27FC236}">
                <a16:creationId xmlns:a16="http://schemas.microsoft.com/office/drawing/2014/main" id="{122A2731-9DBD-4B21-8C00-F42896660F22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16913" y="4526576"/>
            <a:ext cx="5787739" cy="38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812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547" b="1"/>
              <a:t>Example: Variational Autoencoder trained with modified loss</a:t>
            </a:r>
          </a:p>
        </p:txBody>
      </p:sp>
      <p:sp>
        <p:nvSpPr>
          <p:cNvPr id="21531" name="Rounded Rectangle">
            <a:extLst>
              <a:ext uri="{FF2B5EF4-FFF2-40B4-BE49-F238E27FC236}">
                <a16:creationId xmlns:a16="http://schemas.microsoft.com/office/drawing/2014/main" id="{ED849CDA-ABFC-4D71-8B1A-43B503E60751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380134" y="1126257"/>
            <a:ext cx="3103066" cy="2758157"/>
          </a:xfrm>
          <a:prstGeom prst="roundRect">
            <a:avLst>
              <a:gd name="adj" fmla="val 42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1532" name="Rounded Rectangle">
            <a:extLst>
              <a:ext uri="{FF2B5EF4-FFF2-40B4-BE49-F238E27FC236}">
                <a16:creationId xmlns:a16="http://schemas.microsoft.com/office/drawing/2014/main" id="{77A9EC4F-C881-41A8-BE1C-013056C0073D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19305" y="1126257"/>
            <a:ext cx="3103066" cy="2758157"/>
          </a:xfrm>
          <a:prstGeom prst="roundRect">
            <a:avLst>
              <a:gd name="adj" fmla="val 42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1533" name="~ hours">
            <a:extLst>
              <a:ext uri="{FF2B5EF4-FFF2-40B4-BE49-F238E27FC236}">
                <a16:creationId xmlns:a16="http://schemas.microsoft.com/office/drawing/2014/main" id="{104E37FF-3951-4B0F-A96F-5F22FEAD611D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507693" y="2331102"/>
            <a:ext cx="662042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>
                <a:solidFill>
                  <a:srgbClr val="FF2F92"/>
                </a:solidFill>
              </a:rPr>
              <a:t>~ hours</a:t>
            </a:r>
          </a:p>
        </p:txBody>
      </p:sp>
      <p:sp>
        <p:nvSpPr>
          <p:cNvPr id="21535" name="ATL-SOFT-PUB-2018-001">
            <a:extLst>
              <a:ext uri="{FF2B5EF4-FFF2-40B4-BE49-F238E27FC236}">
                <a16:creationId xmlns:a16="http://schemas.microsoft.com/office/drawing/2014/main" id="{D96062BE-025E-45B0-94F2-0AEF1738B134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16200000">
            <a:off x="9688636" y="5653023"/>
            <a:ext cx="1598194" cy="27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984"/>
              <a:t> ATL-SOFT-PUB-2018-001</a:t>
            </a:r>
          </a:p>
        </p:txBody>
      </p:sp>
      <p:sp>
        <p:nvSpPr>
          <p:cNvPr id="21536" name="A. Abhishek, Eric Drechsler, Wojtek Fedorko, Calorimeter Shower Generation with QVAE, 16. August 2021">
            <a:extLst>
              <a:ext uri="{FF2B5EF4-FFF2-40B4-BE49-F238E27FC236}">
                <a16:creationId xmlns:a16="http://schemas.microsoft.com/office/drawing/2014/main" id="{5087E55B-BCDE-4112-8439-A93DBDB79AA3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524000" y="6518672"/>
            <a:ext cx="9144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411868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A. Abhishek, </a:t>
            </a:r>
            <a:r>
              <a:rPr lang="ru-RU" altLang="en-US" sz="1125" u="sng"/>
              <a:t>Eric Drechsler</a:t>
            </a:r>
            <a:r>
              <a:rPr lang="ru-RU" altLang="en-US" sz="1125"/>
              <a:t>, Wojtek Fedorko, </a:t>
            </a:r>
            <a:r>
              <a:rPr lang="ru-RU" altLang="en-US" sz="1125" i="1"/>
              <a:t>Calorimeter Shower Generation with QVAE</a:t>
            </a:r>
            <a:r>
              <a:rPr lang="ru-RU" altLang="en-US" sz="1125"/>
              <a:t>, 16. August 2021</a:t>
            </a:r>
          </a:p>
        </p:txBody>
      </p:sp>
      <p:sp>
        <p:nvSpPr>
          <p:cNvPr id="21537" name="Rounded Rectangle">
            <a:extLst>
              <a:ext uri="{FF2B5EF4-FFF2-40B4-BE49-F238E27FC236}">
                <a16:creationId xmlns:a16="http://schemas.microsoft.com/office/drawing/2014/main" id="{0D26C3B0-9F5B-4D3E-BA9A-9F8D772AF9BC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16885" y="5338837"/>
            <a:ext cx="2234654" cy="669727"/>
          </a:xfrm>
          <a:prstGeom prst="roundRect">
            <a:avLst>
              <a:gd name="adj" fmla="val 17560"/>
            </a:avLst>
          </a:prstGeom>
          <a:noFill/>
          <a:ln w="63500" algn="ctr">
            <a:solidFill>
              <a:srgbClr val="D4FB7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1538" name="Total Energy">
            <a:extLst>
              <a:ext uri="{FF2B5EF4-FFF2-40B4-BE49-F238E27FC236}">
                <a16:creationId xmlns:a16="http://schemas.microsoft.com/office/drawing/2014/main" id="{7B6338AD-99B0-49D6-B77D-9000F69D3E31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631874" y="5972182"/>
            <a:ext cx="1042722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>
                <a:solidFill>
                  <a:srgbClr val="73FDFF"/>
                </a:solidFill>
              </a:rPr>
              <a:t>Total Energy</a:t>
            </a:r>
          </a:p>
        </p:txBody>
      </p:sp>
      <p:sp>
        <p:nvSpPr>
          <p:cNvPr id="21539" name="Rounded Rectangle">
            <a:extLst>
              <a:ext uri="{FF2B5EF4-FFF2-40B4-BE49-F238E27FC236}">
                <a16:creationId xmlns:a16="http://schemas.microsoft.com/office/drawing/2014/main" id="{59AD1D36-0092-4556-895C-13BDCBE85777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21757" y="5409158"/>
            <a:ext cx="1659805" cy="527968"/>
          </a:xfrm>
          <a:prstGeom prst="roundRect">
            <a:avLst>
              <a:gd name="adj" fmla="val 22278"/>
            </a:avLst>
          </a:prstGeom>
          <a:noFill/>
          <a:ln w="63500" algn="ctr">
            <a:solidFill>
              <a:srgbClr val="73F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1540" name="Energy per layer">
            <a:extLst>
              <a:ext uri="{FF2B5EF4-FFF2-40B4-BE49-F238E27FC236}">
                <a16:creationId xmlns:a16="http://schemas.microsoft.com/office/drawing/2014/main" id="{6B336652-D654-4BA1-927B-4F5ECD6ADDFC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841175" y="5972182"/>
            <a:ext cx="1340111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>
                <a:solidFill>
                  <a:srgbClr val="D4FB79"/>
                </a:solidFill>
              </a:rPr>
              <a:t>Energy per layer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C35A5E-9D99-4EF5-9DD1-A0CF4B0DF53B}"/>
              </a:ext>
            </a:extLst>
          </p:cNvPr>
          <p:cNvSpPr txBox="1"/>
          <p:nvPr/>
        </p:nvSpPr>
        <p:spPr>
          <a:xfrm rot="16200000">
            <a:off x="2117711" y="2385138"/>
            <a:ext cx="1485984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1219126" hangingPunct="0"/>
            <a:r>
              <a:rPr lang="en-CA" sz="1266" b="1" dirty="0">
                <a:solidFill>
                  <a:srgbClr val="FFFFFF"/>
                </a:solidFill>
                <a:latin typeface="Helvetica Neue"/>
                <a:sym typeface="Helvetica Neue"/>
              </a:rPr>
              <a:t>Loss Minimisation</a:t>
            </a:r>
          </a:p>
        </p:txBody>
      </p:sp>
      <p:sp>
        <p:nvSpPr>
          <p:cNvPr id="36" name="~ hours">
            <a:extLst>
              <a:ext uri="{FF2B5EF4-FFF2-40B4-BE49-F238E27FC236}">
                <a16:creationId xmlns:a16="http://schemas.microsoft.com/office/drawing/2014/main" id="{71C83E56-FD7C-4B5E-A695-A9CE2FB99914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975623" y="2340492"/>
            <a:ext cx="1192635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 dirty="0">
                <a:solidFill>
                  <a:srgbClr val="FF2F92"/>
                </a:solidFill>
              </a:rPr>
              <a:t>~ </a:t>
            </a:r>
            <a:r>
              <a:rPr lang="en-CA" altLang="en-US" sz="1266" b="1" dirty="0">
                <a:solidFill>
                  <a:srgbClr val="FF2F92"/>
                </a:solidFill>
              </a:rPr>
              <a:t>milliseconds</a:t>
            </a:r>
            <a:endParaRPr lang="ru-RU" altLang="en-US" sz="1266" b="1" dirty="0">
              <a:solidFill>
                <a:srgbClr val="FF2F92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screte Variational Autoencoders">
            <a:extLst>
              <a:ext uri="{FF2B5EF4-FFF2-40B4-BE49-F238E27FC236}">
                <a16:creationId xmlns:a16="http://schemas.microsoft.com/office/drawing/2014/main" id="{4BE75EF2-3AEC-43AF-97C2-51748FB525EF}"/>
              </a:ext>
            </a:extLst>
          </p:cNvPr>
          <p:cNvSpPr>
            <a:spLocks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2884" y="18976"/>
            <a:ext cx="9146233" cy="714375"/>
          </a:xfrm>
        </p:spPr>
        <p:txBody>
          <a:bodyPr/>
          <a:lstStyle/>
          <a:p>
            <a:r>
              <a:rPr lang="ru-RU" altLang="en-US"/>
              <a:t>Discrete Variational Autoencoders</a:t>
            </a:r>
          </a:p>
        </p:txBody>
      </p:sp>
      <p:sp>
        <p:nvSpPr>
          <p:cNvPr id="22531" name="A. Abhishek, Eric Drechsler, Wojtek Fedorko, Calorimeter Shower Generation with QVAE, 16. August 2021">
            <a:extLst>
              <a:ext uri="{FF2B5EF4-FFF2-40B4-BE49-F238E27FC236}">
                <a16:creationId xmlns:a16="http://schemas.microsoft.com/office/drawing/2014/main" id="{F916C3BC-2470-4138-A1DB-442552DF584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6518672"/>
            <a:ext cx="9144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411868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A. Abhishek, </a:t>
            </a:r>
            <a:r>
              <a:rPr lang="ru-RU" altLang="en-US" sz="1125" u="sng"/>
              <a:t>Eric Drechsler</a:t>
            </a:r>
            <a:r>
              <a:rPr lang="ru-RU" altLang="en-US" sz="1125"/>
              <a:t>, Wojtek Fedorko, </a:t>
            </a:r>
            <a:r>
              <a:rPr lang="ru-RU" altLang="en-US" sz="1125" i="1"/>
              <a:t>Calorimeter Shower Generation with QVAE</a:t>
            </a:r>
            <a:r>
              <a:rPr lang="ru-RU" altLang="en-US" sz="1125"/>
              <a:t>, 16. August 2021</a:t>
            </a:r>
          </a:p>
        </p:txBody>
      </p:sp>
      <p:sp>
        <p:nvSpPr>
          <p:cNvPr id="22532" name="Rounded Rectangle">
            <a:extLst>
              <a:ext uri="{FF2B5EF4-FFF2-40B4-BE49-F238E27FC236}">
                <a16:creationId xmlns:a16="http://schemas.microsoft.com/office/drawing/2014/main" id="{15F63840-A737-42B0-9FD0-1323ABCEA9B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62837" y="3761631"/>
            <a:ext cx="3681264" cy="2051596"/>
          </a:xfrm>
          <a:prstGeom prst="roundRect">
            <a:avLst>
              <a:gd name="adj" fmla="val 5838"/>
            </a:avLst>
          </a:prstGeom>
          <a:noFill/>
          <a:ln w="762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22533" name="Group">
            <a:extLst>
              <a:ext uri="{FF2B5EF4-FFF2-40B4-BE49-F238E27FC236}">
                <a16:creationId xmlns:a16="http://schemas.microsoft.com/office/drawing/2014/main" id="{4A92E8BC-CB44-4D3E-B3B6-8AACE9F45119}"/>
              </a:ext>
            </a:extLst>
          </p:cNvPr>
          <p:cNvGrpSpPr>
            <a:grpSpLocks/>
          </p:cNvGrpSpPr>
          <p:nvPr/>
        </p:nvGrpSpPr>
        <p:grpSpPr bwMode="auto">
          <a:xfrm>
            <a:off x="7098358" y="3824139"/>
            <a:ext cx="2850803" cy="1843980"/>
            <a:chOff x="0" y="0"/>
            <a:chExt cx="4054044" cy="2622885"/>
          </a:xfrm>
        </p:grpSpPr>
        <p:pic>
          <p:nvPicPr>
            <p:cNvPr id="22534" name="rbm.png" descr="rbm.png">
              <a:extLst>
                <a:ext uri="{FF2B5EF4-FFF2-40B4-BE49-F238E27FC236}">
                  <a16:creationId xmlns:a16="http://schemas.microsoft.com/office/drawing/2014/main" id="{7604F82F-81AF-4CA5-8851-DA0474F040E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909"/>
              <a:ext cx="3834351" cy="1348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5" name="Line">
              <a:extLst>
                <a:ext uri="{FF2B5EF4-FFF2-40B4-BE49-F238E27FC236}">
                  <a16:creationId xmlns:a16="http://schemas.microsoft.com/office/drawing/2014/main" id="{74FA0B5C-842A-453E-93B3-A2B20DD7C122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1123712" y="332242"/>
              <a:ext cx="262301" cy="262301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36" name="Line">
              <a:extLst>
                <a:ext uri="{FF2B5EF4-FFF2-40B4-BE49-F238E27FC236}">
                  <a16:creationId xmlns:a16="http://schemas.microsoft.com/office/drawing/2014/main" id="{50C211C0-AD9D-43D3-A263-7C63757CE14A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 flipV="1">
              <a:off x="2583946" y="2039848"/>
              <a:ext cx="262301" cy="262301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37" name="Line">
              <a:extLst>
                <a:ext uri="{FF2B5EF4-FFF2-40B4-BE49-F238E27FC236}">
                  <a16:creationId xmlns:a16="http://schemas.microsoft.com/office/drawing/2014/main" id="{B390B71E-35E7-44DB-9D94-99AF28024103}"/>
                </a:ext>
              </a:extLst>
            </p:cNvPr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917175" y="326290"/>
              <a:ext cx="1" cy="268253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38" name="Line">
              <a:extLst>
                <a:ext uri="{FF2B5EF4-FFF2-40B4-BE49-F238E27FC236}">
                  <a16:creationId xmlns:a16="http://schemas.microsoft.com/office/drawing/2014/main" id="{CEA54445-C7FB-49E4-96EB-310B501F3E6B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2444716" y="332242"/>
              <a:ext cx="262301" cy="262301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39" name="Line">
              <a:extLst>
                <a:ext uri="{FF2B5EF4-FFF2-40B4-BE49-F238E27FC236}">
                  <a16:creationId xmlns:a16="http://schemas.microsoft.com/office/drawing/2014/main" id="{829A913D-0225-4A6B-A3BD-036969B6E23E}"/>
                </a:ext>
              </a:extLst>
            </p:cNvPr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3083741" y="2039847"/>
              <a:ext cx="1" cy="268254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40" name="Line">
              <a:extLst>
                <a:ext uri="{FF2B5EF4-FFF2-40B4-BE49-F238E27FC236}">
                  <a16:creationId xmlns:a16="http://schemas.microsoft.com/office/drawing/2014/main" id="{9EE46259-5021-44B9-92BA-40CCC4714186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3321235" y="2039848"/>
              <a:ext cx="262301" cy="262301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41" name="Line">
              <a:extLst>
                <a:ext uri="{FF2B5EF4-FFF2-40B4-BE49-F238E27FC236}">
                  <a16:creationId xmlns:a16="http://schemas.microsoft.com/office/drawing/2014/main" id="{60C97469-9A97-430C-9A13-310CB8F4EE24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532055" y="2036695"/>
              <a:ext cx="262301" cy="262301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42" name="Line">
              <a:extLst>
                <a:ext uri="{FF2B5EF4-FFF2-40B4-BE49-F238E27FC236}">
                  <a16:creationId xmlns:a16="http://schemas.microsoft.com/office/drawing/2014/main" id="{4B27332B-BF6D-495D-88C8-08682FF814BB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31849" y="2036695"/>
              <a:ext cx="1" cy="268253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22543" name="Line">
              <a:extLst>
                <a:ext uri="{FF2B5EF4-FFF2-40B4-BE49-F238E27FC236}">
                  <a16:creationId xmlns:a16="http://schemas.microsoft.com/office/drawing/2014/main" id="{933FB281-1E4B-455B-9D93-AA14B11CCF27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269344" y="2036695"/>
              <a:ext cx="262301" cy="262301"/>
            </a:xfrm>
            <a:prstGeom prst="line">
              <a:avLst/>
            </a:prstGeom>
            <a:noFill/>
            <a:ln w="25400" cap="flat" algn="ctr">
              <a:solidFill>
                <a:srgbClr val="FFFFFF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solidFill>
                  <a:srgbClr val="FFFFFF"/>
                </a:solidFill>
                <a:latin typeface="Helvetica Neue" charset="0"/>
                <a:sym typeface="Helvetica Neue" charset="0"/>
              </a:endParaRPr>
            </a:p>
          </p:txBody>
        </p:sp>
        <p:pic>
          <p:nvPicPr>
            <p:cNvPr id="22544" name="Image" descr="Image">
              <a:extLst>
                <a:ext uri="{FF2B5EF4-FFF2-40B4-BE49-F238E27FC236}">
                  <a16:creationId xmlns:a16="http://schemas.microsoft.com/office/drawing/2014/main" id="{71107F9D-A5AC-410E-9253-DF3D7F92675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19" y="2371605"/>
              <a:ext cx="1675202" cy="25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45" name="Image" descr="Image">
              <a:extLst>
                <a:ext uri="{FF2B5EF4-FFF2-40B4-BE49-F238E27FC236}">
                  <a16:creationId xmlns:a16="http://schemas.microsoft.com/office/drawing/2014/main" id="{017496AC-3DF9-4C37-B83A-ACB9635DEB6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1" y="0"/>
              <a:ext cx="1716061" cy="25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46" name="Image" descr="Image">
              <a:extLst>
                <a:ext uri="{FF2B5EF4-FFF2-40B4-BE49-F238E27FC236}">
                  <a16:creationId xmlns:a16="http://schemas.microsoft.com/office/drawing/2014/main" id="{458F8491-EC51-40AA-85B3-51E322D4337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985" y="2371605"/>
              <a:ext cx="1716060" cy="25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2547" name="Prior: Restricted Boltzmann Machine">
            <a:extLst>
              <a:ext uri="{FF2B5EF4-FFF2-40B4-BE49-F238E27FC236}">
                <a16:creationId xmlns:a16="http://schemas.microsoft.com/office/drawing/2014/main" id="{43BC77C2-B58F-4D6F-AC03-2B358350D54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18086" y="4796359"/>
            <a:ext cx="3498205" cy="2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>
                <a:solidFill>
                  <a:srgbClr val="FF2F92"/>
                </a:solidFill>
              </a:rPr>
              <a:t>Prior: Restricted Boltzmann Machine</a:t>
            </a:r>
          </a:p>
        </p:txBody>
      </p:sp>
      <p:pic>
        <p:nvPicPr>
          <p:cNvPr id="22548" name="prior.png" descr="prior.png">
            <a:extLst>
              <a:ext uri="{FF2B5EF4-FFF2-40B4-BE49-F238E27FC236}">
                <a16:creationId xmlns:a16="http://schemas.microsoft.com/office/drawing/2014/main" id="{6D7F0795-9FE0-40F9-AFA7-70A6F64B28D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13" y="6053212"/>
            <a:ext cx="397371" cy="19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2549" name="Image" descr="Image">
            <a:extLst>
              <a:ext uri="{FF2B5EF4-FFF2-40B4-BE49-F238E27FC236}">
                <a16:creationId xmlns:a16="http://schemas.microsoft.com/office/drawing/2014/main" id="{D16C46B8-BCF5-4482-BAC2-697F33F7966E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53" y="6053212"/>
            <a:ext cx="1038076" cy="19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2550" name="Discrete…">
            <a:extLst>
              <a:ext uri="{FF2B5EF4-FFF2-40B4-BE49-F238E27FC236}">
                <a16:creationId xmlns:a16="http://schemas.microsoft.com/office/drawing/2014/main" id="{F0B241A1-E632-4C7A-ACC3-BE759D8480A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04137" y="5912570"/>
            <a:ext cx="1430982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FF2F92"/>
                </a:solidFill>
              </a:rPr>
              <a:t>Discrete</a:t>
            </a:r>
            <a:r>
              <a:rPr lang="ru-RU" altLang="en-US" sz="1125" b="1" dirty="0"/>
              <a:t> </a:t>
            </a:r>
          </a:p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FF2F92"/>
                </a:solidFill>
              </a:rPr>
              <a:t>Latent Space:</a:t>
            </a:r>
          </a:p>
        </p:txBody>
      </p:sp>
      <p:sp>
        <p:nvSpPr>
          <p:cNvPr id="22551" name="Arrow">
            <a:extLst>
              <a:ext uri="{FF2B5EF4-FFF2-40B4-BE49-F238E27FC236}">
                <a16:creationId xmlns:a16="http://schemas.microsoft.com/office/drawing/2014/main" id="{A777C5DE-EDC5-43D2-809B-55E9FC9CCB63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93684" y="6055445"/>
            <a:ext cx="270123" cy="185291"/>
          </a:xfrm>
          <a:prstGeom prst="rightArrow">
            <a:avLst>
              <a:gd name="adj1" fmla="val 25102"/>
              <a:gd name="adj2" fmla="val 72028"/>
            </a:avLst>
          </a:prstGeom>
          <a:noFill/>
          <a:ln w="25400" algn="ctr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22552" name="Group">
            <a:extLst>
              <a:ext uri="{FF2B5EF4-FFF2-40B4-BE49-F238E27FC236}">
                <a16:creationId xmlns:a16="http://schemas.microsoft.com/office/drawing/2014/main" id="{4D972C29-A3EF-47D2-969A-E92C69340720}"/>
              </a:ext>
            </a:extLst>
          </p:cNvPr>
          <p:cNvGrpSpPr>
            <a:grpSpLocks/>
          </p:cNvGrpSpPr>
          <p:nvPr/>
        </p:nvGrpSpPr>
        <p:grpSpPr bwMode="auto">
          <a:xfrm>
            <a:off x="1721570" y="1387278"/>
            <a:ext cx="4521772" cy="4112854"/>
            <a:chOff x="0" y="31504"/>
            <a:chExt cx="6431533" cy="5849429"/>
          </a:xfrm>
        </p:grpSpPr>
        <p:grpSp>
          <p:nvGrpSpPr>
            <p:cNvPr id="22553" name="Group">
              <a:extLst>
                <a:ext uri="{FF2B5EF4-FFF2-40B4-BE49-F238E27FC236}">
                  <a16:creationId xmlns:a16="http://schemas.microsoft.com/office/drawing/2014/main" id="{854F1054-616D-4CD8-AF3B-5A6A9FCC3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781"/>
              <a:ext cx="6431533" cy="5815152"/>
              <a:chOff x="0" y="0"/>
              <a:chExt cx="6431532" cy="5815151"/>
            </a:xfrm>
          </p:grpSpPr>
          <p:pic>
            <p:nvPicPr>
              <p:cNvPr id="22554" name="plain_vae.png" descr="plain_vae.png">
                <a:extLst>
                  <a:ext uri="{FF2B5EF4-FFF2-40B4-BE49-F238E27FC236}">
                    <a16:creationId xmlns:a16="http://schemas.microsoft.com/office/drawing/2014/main" id="{95F94BCE-5CD6-4CB1-8944-FFF9A8243E4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9"/>
                </p:custDataLst>
              </p:nvPr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431532" cy="5358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2555" name="Approximating…">
                <a:extLst>
                  <a:ext uri="{FF2B5EF4-FFF2-40B4-BE49-F238E27FC236}">
                    <a16:creationId xmlns:a16="http://schemas.microsoft.com/office/drawing/2014/main" id="{BE07C296-DB6F-4326-87C9-94F7F9E70FB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903380" y="5260317"/>
                <a:ext cx="1635629" cy="554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b="1" dirty="0">
                    <a:solidFill>
                      <a:srgbClr val="73FCD6"/>
                    </a:solidFill>
                  </a:rPr>
                  <a:t>Approximating</a:t>
                </a:r>
              </a:p>
              <a:p>
                <a:pPr defTabSz="321457"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b="1" dirty="0">
                    <a:solidFill>
                      <a:srgbClr val="73FCD6"/>
                    </a:solidFill>
                  </a:rPr>
                  <a:t>Posterior</a:t>
                </a:r>
              </a:p>
            </p:txBody>
          </p:sp>
          <p:sp>
            <p:nvSpPr>
              <p:cNvPr id="22556" name="Prior">
                <a:extLst>
                  <a:ext uri="{FF2B5EF4-FFF2-40B4-BE49-F238E27FC236}">
                    <a16:creationId xmlns:a16="http://schemas.microsoft.com/office/drawing/2014/main" id="{C3154191-ADA9-4DE0-9E17-699E14445ED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883519" y="5323128"/>
                <a:ext cx="664494" cy="345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320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b="1" dirty="0">
                    <a:solidFill>
                      <a:srgbClr val="FF2F92"/>
                    </a:solidFill>
                  </a:rPr>
                  <a:t>Prior </a:t>
                </a:r>
              </a:p>
            </p:txBody>
          </p:sp>
          <p:sp>
            <p:nvSpPr>
              <p:cNvPr id="22557" name="Rounded Rectangle">
                <a:extLst>
                  <a:ext uri="{FF2B5EF4-FFF2-40B4-BE49-F238E27FC236}">
                    <a16:creationId xmlns:a16="http://schemas.microsoft.com/office/drawing/2014/main" id="{0C0B082A-456A-4E67-B295-A0854CA2613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649422" y="4504447"/>
                <a:ext cx="1132688" cy="442835"/>
              </a:xfrm>
              <a:prstGeom prst="roundRect">
                <a:avLst>
                  <a:gd name="adj" fmla="val 34093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2558" name="Rounded Rectangle">
                <a:extLst>
                  <a:ext uri="{FF2B5EF4-FFF2-40B4-BE49-F238E27FC236}">
                    <a16:creationId xmlns:a16="http://schemas.microsoft.com/office/drawing/2014/main" id="{6E30142A-19EF-4CF3-B4CD-DFDDB6643AB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027642" y="646704"/>
                <a:ext cx="1366461" cy="4414380"/>
              </a:xfrm>
              <a:prstGeom prst="roundRect">
                <a:avLst>
                  <a:gd name="adj" fmla="val 11042"/>
                </a:avLst>
              </a:prstGeom>
              <a:noFill/>
              <a:ln w="76200" cap="flat" algn="ctr">
                <a:solidFill>
                  <a:srgbClr val="73FCD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2559" name="Rounded Rectangle">
                <a:extLst>
                  <a:ext uri="{FF2B5EF4-FFF2-40B4-BE49-F238E27FC236}">
                    <a16:creationId xmlns:a16="http://schemas.microsoft.com/office/drawing/2014/main" id="{3BF327CE-3D0C-460D-86C9-EC3F594EE6C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037429" y="646704"/>
                <a:ext cx="1366461" cy="4414380"/>
              </a:xfrm>
              <a:prstGeom prst="roundRect">
                <a:avLst>
                  <a:gd name="adj" fmla="val 11042"/>
                </a:avLst>
              </a:prstGeom>
              <a:noFill/>
              <a:ln w="76200" cap="flat" algn="ctr">
                <a:solidFill>
                  <a:srgbClr val="FFD479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2560" name="Rounded Rectangle">
                <a:extLst>
                  <a:ext uri="{FF2B5EF4-FFF2-40B4-BE49-F238E27FC236}">
                    <a16:creationId xmlns:a16="http://schemas.microsoft.com/office/drawing/2014/main" id="{8FFA5130-362E-4C23-B485-310AC3E2F9F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532535" y="646704"/>
                <a:ext cx="1366461" cy="4414380"/>
              </a:xfrm>
              <a:prstGeom prst="roundRect">
                <a:avLst>
                  <a:gd name="adj" fmla="val 11042"/>
                </a:avLst>
              </a:prstGeom>
              <a:noFill/>
              <a:ln w="76200" cap="flat" algn="ctr">
                <a:solidFill>
                  <a:srgbClr val="FF2F9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solidFill>
                    <a:srgbClr val="FFFFFF"/>
                  </a:solidFill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2561" name="Decoder">
                <a:extLst>
                  <a:ext uri="{FF2B5EF4-FFF2-40B4-BE49-F238E27FC236}">
                    <a16:creationId xmlns:a16="http://schemas.microsoft.com/office/drawing/2014/main" id="{228763E7-8803-4EE8-83A0-7F11A6ED68E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251352" y="5323128"/>
                <a:ext cx="992634" cy="345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320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b="1">
                    <a:solidFill>
                      <a:srgbClr val="FFD479"/>
                    </a:solidFill>
                  </a:rPr>
                  <a:t>Decoder</a:t>
                </a:r>
              </a:p>
            </p:txBody>
          </p:sp>
          <p:pic>
            <p:nvPicPr>
              <p:cNvPr id="22562" name="prior.png" descr="prior.png">
                <a:extLst>
                  <a:ext uri="{FF2B5EF4-FFF2-40B4-BE49-F238E27FC236}">
                    <a16:creationId xmlns:a16="http://schemas.microsoft.com/office/drawing/2014/main" id="{744A1DE8-29ED-41D0-8C88-7061A6194FA0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7"/>
                </p:custDataLst>
              </p:nvPr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8221" y="4534640"/>
                <a:ext cx="795090" cy="382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563" name="Standard VAE">
              <a:extLst>
                <a:ext uri="{FF2B5EF4-FFF2-40B4-BE49-F238E27FC236}">
                  <a16:creationId xmlns:a16="http://schemas.microsoft.com/office/drawing/2014/main" id="{1F242C10-1EE2-4C6B-9FAA-61712C30F98F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359785" y="31504"/>
              <a:ext cx="1795842" cy="348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defTabSz="1218859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406" b="1">
                  <a:solidFill>
                    <a:srgbClr val="FFFFFF"/>
                  </a:solidFill>
                  <a:sym typeface="Helvetica Neue" charset="0"/>
                </a:rPr>
                <a:t>Standard VAE</a:t>
              </a:r>
            </a:p>
          </p:txBody>
        </p:sp>
      </p:grpSp>
      <p:pic>
        <p:nvPicPr>
          <p:cNvPr id="22564" name="Image" descr="Image">
            <a:extLst>
              <a:ext uri="{FF2B5EF4-FFF2-40B4-BE49-F238E27FC236}">
                <a16:creationId xmlns:a16="http://schemas.microsoft.com/office/drawing/2014/main" id="{5B4B6B5D-3728-4C43-AD41-BE8B7EF60F47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38" y="2335113"/>
            <a:ext cx="1843980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2565" name="Flat Approximating Posterior">
            <a:extLst>
              <a:ext uri="{FF2B5EF4-FFF2-40B4-BE49-F238E27FC236}">
                <a16:creationId xmlns:a16="http://schemas.microsoft.com/office/drawing/2014/main" id="{EEC00661-8266-44A4-BECA-E033585CE335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814740" y="991072"/>
            <a:ext cx="2059859" cy="3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>
                <a:solidFill>
                  <a:srgbClr val="73FCD6"/>
                </a:solidFill>
              </a:rPr>
              <a:t>Flat Approximating Posterior</a:t>
            </a:r>
          </a:p>
        </p:txBody>
      </p:sp>
      <p:sp>
        <p:nvSpPr>
          <p:cNvPr id="22566" name="Rounded Rectangle">
            <a:extLst>
              <a:ext uri="{FF2B5EF4-FFF2-40B4-BE49-F238E27FC236}">
                <a16:creationId xmlns:a16="http://schemas.microsoft.com/office/drawing/2014/main" id="{E164EDAB-FB29-4A56-9BAF-06108A778433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795990" y="1348383"/>
            <a:ext cx="2038201" cy="1358429"/>
          </a:xfrm>
          <a:prstGeom prst="roundRect">
            <a:avLst>
              <a:gd name="adj" fmla="val 9856"/>
            </a:avLst>
          </a:prstGeom>
          <a:noFill/>
          <a:ln w="76200" algn="ctr">
            <a:solidFill>
              <a:srgbClr val="73FC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22567" name="Image" descr="Image">
            <a:extLst>
              <a:ext uri="{FF2B5EF4-FFF2-40B4-BE49-F238E27FC236}">
                <a16:creationId xmlns:a16="http://schemas.microsoft.com/office/drawing/2014/main" id="{475A6C72-132C-49EF-B80C-245669828F00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79" y="1484561"/>
            <a:ext cx="737815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2568" name="Arrow">
            <a:extLst>
              <a:ext uri="{FF2B5EF4-FFF2-40B4-BE49-F238E27FC236}">
                <a16:creationId xmlns:a16="http://schemas.microsoft.com/office/drawing/2014/main" id="{E005FD74-0A01-4FFA-8BDB-4FF0351CE3FB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5400000">
            <a:off x="8642078" y="1889745"/>
            <a:ext cx="407417" cy="280169"/>
          </a:xfrm>
          <a:prstGeom prst="rightArrow">
            <a:avLst>
              <a:gd name="adj1" fmla="val 25102"/>
              <a:gd name="adj2" fmla="val 71847"/>
            </a:avLst>
          </a:prstGeom>
          <a:noFill/>
          <a:ln w="25400" algn="ctr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2569" name="Hierarchical  Approximating Posterior">
            <a:extLst>
              <a:ext uri="{FF2B5EF4-FFF2-40B4-BE49-F238E27FC236}">
                <a16:creationId xmlns:a16="http://schemas.microsoft.com/office/drawing/2014/main" id="{C465D02D-B9D0-4AC6-A2EB-2DC5A96303F2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949063" y="2666926"/>
            <a:ext cx="1763304" cy="62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73FCD6"/>
                </a:solidFill>
              </a:rPr>
              <a:t>Hierarchical </a:t>
            </a:r>
            <a:br>
              <a:rPr lang="ru-RU" altLang="en-US" sz="1125" b="1" dirty="0">
                <a:solidFill>
                  <a:srgbClr val="73FCD6"/>
                </a:solidFill>
              </a:rPr>
            </a:br>
            <a:r>
              <a:rPr lang="ru-RU" altLang="en-US" sz="1125" b="1" dirty="0">
                <a:solidFill>
                  <a:srgbClr val="73FCD6"/>
                </a:solidFill>
              </a:rPr>
              <a:t>Approximating Posterior</a:t>
            </a:r>
          </a:p>
        </p:txBody>
      </p:sp>
      <p:sp>
        <p:nvSpPr>
          <p:cNvPr id="22570" name="Prior: Restricted Boltzmann Machine">
            <a:extLst>
              <a:ext uri="{FF2B5EF4-FFF2-40B4-BE49-F238E27FC236}">
                <a16:creationId xmlns:a16="http://schemas.microsoft.com/office/drawing/2014/main" id="{C58E9C2F-E043-4FDE-9B5B-9AD24D3CD9E0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940413" y="3375419"/>
            <a:ext cx="3734842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FF2F92"/>
                </a:solidFill>
              </a:rPr>
              <a:t>Prior: Restricted Boltzmann Machine</a:t>
            </a:r>
          </a:p>
        </p:txBody>
      </p:sp>
      <p:sp>
        <p:nvSpPr>
          <p:cNvPr id="22571" name="Discrete VAE">
            <a:extLst>
              <a:ext uri="{FF2B5EF4-FFF2-40B4-BE49-F238E27FC236}">
                <a16:creationId xmlns:a16="http://schemas.microsoft.com/office/drawing/2014/main" id="{C868548F-778B-4B73-9863-DDB1D2D90E6B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13453" y="557734"/>
            <a:ext cx="1192058" cy="2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121885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 b="1">
                <a:solidFill>
                  <a:srgbClr val="FFFFFF"/>
                </a:solidFill>
                <a:sym typeface="Helvetica Neue" charset="0"/>
              </a:rPr>
              <a:t>Discrete VAE</a:t>
            </a:r>
          </a:p>
        </p:txBody>
      </p:sp>
      <p:sp>
        <p:nvSpPr>
          <p:cNvPr id="22572" name="arxiv:1609.02200">
            <a:extLst>
              <a:ext uri="{FF2B5EF4-FFF2-40B4-BE49-F238E27FC236}">
                <a16:creationId xmlns:a16="http://schemas.microsoft.com/office/drawing/2014/main" id="{4DF4121D-E756-47AF-BE68-22AFE15A657E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437074" y="82753"/>
            <a:ext cx="1178208" cy="2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>
                <a:solidFill>
                  <a:srgbClr val="FFFFFF"/>
                </a:solidFill>
                <a:sym typeface="Helvetica Neue" charset="0"/>
              </a:rPr>
              <a:t>arxiv:1609.02200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lain_vae.png" descr="plain_vae.png">
            <a:extLst>
              <a:ext uri="{FF2B5EF4-FFF2-40B4-BE49-F238E27FC236}">
                <a16:creationId xmlns:a16="http://schemas.microsoft.com/office/drawing/2014/main" id="{A44FD113-1D4F-41A2-8EE0-022F4222AB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70" y="1410891"/>
            <a:ext cx="4521770" cy="376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3555" name="Rectangle">
            <a:extLst>
              <a:ext uri="{FF2B5EF4-FFF2-40B4-BE49-F238E27FC236}">
                <a16:creationId xmlns:a16="http://schemas.microsoft.com/office/drawing/2014/main" id="{64630DB2-ECAE-4246-9AD1-797810943BA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99569" y="4572000"/>
            <a:ext cx="819299" cy="32481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56" name="Quantum Variational Autoencoders">
            <a:extLst>
              <a:ext uri="{FF2B5EF4-FFF2-40B4-BE49-F238E27FC236}">
                <a16:creationId xmlns:a16="http://schemas.microsoft.com/office/drawing/2014/main" id="{69100F83-D9AD-4C3E-8C69-E401CB177058}"/>
              </a:ext>
            </a:extLst>
          </p:cNvPr>
          <p:cNvSpPr>
            <a:spLocks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522884" y="18976"/>
            <a:ext cx="9146233" cy="714375"/>
          </a:xfrm>
        </p:spPr>
        <p:txBody>
          <a:bodyPr/>
          <a:lstStyle/>
          <a:p>
            <a:r>
              <a:rPr lang="ru-RU" altLang="en-US"/>
              <a:t>Quantum Variational Autoencoders</a:t>
            </a:r>
          </a:p>
        </p:txBody>
      </p:sp>
      <p:sp>
        <p:nvSpPr>
          <p:cNvPr id="23557" name="A. Abhishek, Eric Drechsler, Wojtek Fedorko, Calorimeter Shower Generation with QVAE, 16. August 2021">
            <a:extLst>
              <a:ext uri="{FF2B5EF4-FFF2-40B4-BE49-F238E27FC236}">
                <a16:creationId xmlns:a16="http://schemas.microsoft.com/office/drawing/2014/main" id="{295A8E76-E01A-4A53-9295-D3083A241EB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6518672"/>
            <a:ext cx="914400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b"/>
          <a:lstStyle>
            <a:lvl1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585788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585788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defTabSz="411868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/>
              <a:t>A. Abhishek, </a:t>
            </a:r>
            <a:r>
              <a:rPr lang="ru-RU" altLang="en-US" sz="1125" u="sng"/>
              <a:t>Eric Drechsler</a:t>
            </a:r>
            <a:r>
              <a:rPr lang="ru-RU" altLang="en-US" sz="1125"/>
              <a:t>, Wojtek Fedorko, </a:t>
            </a:r>
            <a:r>
              <a:rPr lang="ru-RU" altLang="en-US" sz="1125" i="1"/>
              <a:t>Calorimeter Shower Generation with QVAE</a:t>
            </a:r>
            <a:r>
              <a:rPr lang="ru-RU" altLang="en-US" sz="1125"/>
              <a:t>, 16. August 2021</a:t>
            </a:r>
          </a:p>
        </p:txBody>
      </p:sp>
      <p:sp>
        <p:nvSpPr>
          <p:cNvPr id="23558" name="Rounded Rectangle">
            <a:extLst>
              <a:ext uri="{FF2B5EF4-FFF2-40B4-BE49-F238E27FC236}">
                <a16:creationId xmlns:a16="http://schemas.microsoft.com/office/drawing/2014/main" id="{0D8913A7-AFA1-479F-9A82-14AAA6741DE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92516" y="1483445"/>
            <a:ext cx="3681264" cy="1649760"/>
          </a:xfrm>
          <a:prstGeom prst="roundRect">
            <a:avLst>
              <a:gd name="adj" fmla="val 7259"/>
            </a:avLst>
          </a:prstGeom>
          <a:noFill/>
          <a:ln w="762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59" name="Hierarchical…">
            <a:extLst>
              <a:ext uri="{FF2B5EF4-FFF2-40B4-BE49-F238E27FC236}">
                <a16:creationId xmlns:a16="http://schemas.microsoft.com/office/drawing/2014/main" id="{3B07DC4D-30EC-45E1-AB7A-C5E2EE702CC6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48881" y="4652367"/>
            <a:ext cx="1149697" cy="61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73FCD6"/>
                </a:solidFill>
              </a:rPr>
              <a:t>Hierarchical</a:t>
            </a:r>
          </a:p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73FCD6"/>
                </a:solidFill>
              </a:rPr>
              <a:t>Approximating</a:t>
            </a:r>
          </a:p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73FCD6"/>
                </a:solidFill>
              </a:rPr>
              <a:t>Posterior</a:t>
            </a:r>
          </a:p>
        </p:txBody>
      </p:sp>
      <p:sp>
        <p:nvSpPr>
          <p:cNvPr id="23560" name="Rounded Rectangle">
            <a:extLst>
              <a:ext uri="{FF2B5EF4-FFF2-40B4-BE49-F238E27FC236}">
                <a16:creationId xmlns:a16="http://schemas.microsoft.com/office/drawing/2014/main" id="{3E100ADF-A64B-4E66-9C4A-7FAD86C55A3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84526" y="4578698"/>
            <a:ext cx="796975" cy="311423"/>
          </a:xfrm>
          <a:prstGeom prst="roundRect">
            <a:avLst>
              <a:gd name="adj" fmla="val 34093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61" name="Rounded Rectangle">
            <a:extLst>
              <a:ext uri="{FF2B5EF4-FFF2-40B4-BE49-F238E27FC236}">
                <a16:creationId xmlns:a16="http://schemas.microsoft.com/office/drawing/2014/main" id="{AEBCC8B2-2D26-4B1E-95B9-A5B9E116C469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01926" y="1866305"/>
            <a:ext cx="961058" cy="2743646"/>
          </a:xfrm>
          <a:prstGeom prst="roundRect">
            <a:avLst>
              <a:gd name="adj" fmla="val 11042"/>
            </a:avLst>
          </a:prstGeom>
          <a:noFill/>
          <a:ln w="762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62" name="Rounded Rectangle">
            <a:extLst>
              <a:ext uri="{FF2B5EF4-FFF2-40B4-BE49-F238E27FC236}">
                <a16:creationId xmlns:a16="http://schemas.microsoft.com/office/drawing/2014/main" id="{AD45BED6-A2C3-4FC0-A597-C551DBE56384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43758" y="1866305"/>
            <a:ext cx="961058" cy="2743646"/>
          </a:xfrm>
          <a:prstGeom prst="roundRect">
            <a:avLst>
              <a:gd name="adj" fmla="val 11042"/>
            </a:avLst>
          </a:prstGeom>
          <a:noFill/>
          <a:ln w="76200" algn="ctr">
            <a:solidFill>
              <a:srgbClr val="73FC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63" name="Quantum VAE">
            <a:extLst>
              <a:ext uri="{FF2B5EF4-FFF2-40B4-BE49-F238E27FC236}">
                <a16:creationId xmlns:a16="http://schemas.microsoft.com/office/drawing/2014/main" id="{9FCE5227-0076-463E-98DD-14C5F77DEBF5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80259" y="1365126"/>
            <a:ext cx="1303734" cy="28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/>
          <a:p>
            <a:pPr defTabSz="121885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 b="1">
                <a:solidFill>
                  <a:srgbClr val="FFFFFF"/>
                </a:solidFill>
                <a:sym typeface="Helvetica Neue" charset="0"/>
              </a:rPr>
              <a:t>Quantum VAE</a:t>
            </a:r>
          </a:p>
        </p:txBody>
      </p:sp>
      <p:sp>
        <p:nvSpPr>
          <p:cNvPr id="23564" name="Prior: Quantum Boltzmann Machine">
            <a:extLst>
              <a:ext uri="{FF2B5EF4-FFF2-40B4-BE49-F238E27FC236}">
                <a16:creationId xmlns:a16="http://schemas.microsoft.com/office/drawing/2014/main" id="{F6F10E42-20FB-44E1-B972-F74466EDE163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65727" y="1013520"/>
            <a:ext cx="3734842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672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 b="1">
                <a:solidFill>
                  <a:srgbClr val="FF2F92"/>
                </a:solidFill>
              </a:rPr>
              <a:t>Prior: Quantum Boltzmann Machine</a:t>
            </a:r>
          </a:p>
        </p:txBody>
      </p:sp>
      <p:pic>
        <p:nvPicPr>
          <p:cNvPr id="23565" name="Image" descr="Image">
            <a:extLst>
              <a:ext uri="{FF2B5EF4-FFF2-40B4-BE49-F238E27FC236}">
                <a16:creationId xmlns:a16="http://schemas.microsoft.com/office/drawing/2014/main" id="{CE97C83A-E5E1-422A-BCE1-E6D9ADEEB6CC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64" y="5966148"/>
            <a:ext cx="2060525" cy="46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66" name="Image" descr="Image">
            <a:extLst>
              <a:ext uri="{FF2B5EF4-FFF2-40B4-BE49-F238E27FC236}">
                <a16:creationId xmlns:a16="http://schemas.microsoft.com/office/drawing/2014/main" id="{DCD59276-AAF6-4501-8A2A-CAFCC59A7059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06" y="5416972"/>
            <a:ext cx="1365126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3567" name="Rectangle">
            <a:extLst>
              <a:ext uri="{FF2B5EF4-FFF2-40B4-BE49-F238E27FC236}">
                <a16:creationId xmlns:a16="http://schemas.microsoft.com/office/drawing/2014/main" id="{AD655B41-EF58-48BE-9208-9DC0E6F0ACD7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630416" y="4584279"/>
            <a:ext cx="819299" cy="32481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68" name="Rounded Rectangle">
            <a:extLst>
              <a:ext uri="{FF2B5EF4-FFF2-40B4-BE49-F238E27FC236}">
                <a16:creationId xmlns:a16="http://schemas.microsoft.com/office/drawing/2014/main" id="{FFF29B5F-5207-48BB-8996-123927586354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60094" y="1866305"/>
            <a:ext cx="961058" cy="2743646"/>
          </a:xfrm>
          <a:prstGeom prst="roundRect">
            <a:avLst>
              <a:gd name="adj" fmla="val 11042"/>
            </a:avLst>
          </a:prstGeom>
          <a:noFill/>
          <a:ln w="76200" algn="ctr">
            <a:solidFill>
              <a:srgbClr val="FFD47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69" name="Decoder">
            <a:extLst>
              <a:ext uri="{FF2B5EF4-FFF2-40B4-BE49-F238E27FC236}">
                <a16:creationId xmlns:a16="http://schemas.microsoft.com/office/drawing/2014/main" id="{D9BD319E-5D96-412A-BD46-DFE91AE2E88B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91807" y="4665762"/>
            <a:ext cx="697632" cy="24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>
                <a:solidFill>
                  <a:srgbClr val="FFD479"/>
                </a:solidFill>
              </a:rPr>
              <a:t>Decoder</a:t>
            </a:r>
          </a:p>
        </p:txBody>
      </p:sp>
      <p:sp>
        <p:nvSpPr>
          <p:cNvPr id="23570" name="Quantum Boltzmann Machine">
            <a:extLst>
              <a:ext uri="{FF2B5EF4-FFF2-40B4-BE49-F238E27FC236}">
                <a16:creationId xmlns:a16="http://schemas.microsoft.com/office/drawing/2014/main" id="{6B086A63-9606-4F89-8355-DA3D5BB375A0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584525" y="4569768"/>
            <a:ext cx="870645" cy="77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>
                <a:solidFill>
                  <a:srgbClr val="FF2F92"/>
                </a:solidFill>
              </a:rPr>
              <a:t>Quantum Boltzmann Machine </a:t>
            </a:r>
          </a:p>
        </p:txBody>
      </p:sp>
      <p:pic>
        <p:nvPicPr>
          <p:cNvPr id="23571" name="Image" descr="Image">
            <a:extLst>
              <a:ext uri="{FF2B5EF4-FFF2-40B4-BE49-F238E27FC236}">
                <a16:creationId xmlns:a16="http://schemas.microsoft.com/office/drawing/2014/main" id="{943C961C-F2E1-4668-BB06-1299B247D2D7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99" y="1932162"/>
            <a:ext cx="3187898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3572" name="qbits on DWave QPU">
            <a:extLst>
              <a:ext uri="{FF2B5EF4-FFF2-40B4-BE49-F238E27FC236}">
                <a16:creationId xmlns:a16="http://schemas.microsoft.com/office/drawing/2014/main" id="{87E4646E-080B-496E-BA15-41C075B29A9D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644587" y="1545829"/>
            <a:ext cx="1669048" cy="3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indent="228600"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lvl="1" indent="160729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/>
              <a:t>qbits on DWave QPU</a:t>
            </a:r>
          </a:p>
        </p:txBody>
      </p:sp>
      <p:sp>
        <p:nvSpPr>
          <p:cNvPr id="23573" name="Line">
            <a:extLst>
              <a:ext uri="{FF2B5EF4-FFF2-40B4-BE49-F238E27FC236}">
                <a16:creationId xmlns:a16="http://schemas.microsoft.com/office/drawing/2014/main" id="{735DEF59-FF28-4F70-8F7E-66ED3AA1B4C5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981896" y="5416971"/>
            <a:ext cx="0" cy="463227"/>
          </a:xfrm>
          <a:prstGeom prst="line">
            <a:avLst/>
          </a:prstGeom>
          <a:noFill/>
          <a:ln w="508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23574" name="Rounded Rectangle">
            <a:extLst>
              <a:ext uri="{FF2B5EF4-FFF2-40B4-BE49-F238E27FC236}">
                <a16:creationId xmlns:a16="http://schemas.microsoft.com/office/drawing/2014/main" id="{9AC7A6E8-E7AA-4924-9935-A9DC11953DAD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911451" y="5888013"/>
            <a:ext cx="2216795" cy="660797"/>
          </a:xfrm>
          <a:prstGeom prst="roundRect">
            <a:avLst>
              <a:gd name="adj" fmla="val 16051"/>
            </a:avLst>
          </a:prstGeom>
          <a:noFill/>
          <a:ln w="762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23575" name="Image" descr="Image">
            <a:extLst>
              <a:ext uri="{FF2B5EF4-FFF2-40B4-BE49-F238E27FC236}">
                <a16:creationId xmlns:a16="http://schemas.microsoft.com/office/drawing/2014/main" id="{A6333329-491B-4441-A0DF-537EEEA88F5E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40" y="5288608"/>
            <a:ext cx="159506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76" name="Image" descr="Image">
            <a:extLst>
              <a:ext uri="{FF2B5EF4-FFF2-40B4-BE49-F238E27FC236}">
                <a16:creationId xmlns:a16="http://schemas.microsoft.com/office/drawing/2014/main" id="{96360A28-ECCD-45CD-88DF-42FEB5BF9E66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39" y="3762748"/>
            <a:ext cx="2019226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3577" name="Restricted BM">
            <a:extLst>
              <a:ext uri="{FF2B5EF4-FFF2-40B4-BE49-F238E27FC236}">
                <a16:creationId xmlns:a16="http://schemas.microsoft.com/office/drawing/2014/main" id="{58C0F58D-8CEC-4CEC-8D75-3AACBD88C20A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532439" y="3413373"/>
            <a:ext cx="227037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>
                <a:solidFill>
                  <a:srgbClr val="FF2F92"/>
                </a:solidFill>
              </a:rPr>
              <a:t>Restricted BM</a:t>
            </a:r>
          </a:p>
        </p:txBody>
      </p:sp>
      <p:sp>
        <p:nvSpPr>
          <p:cNvPr id="23578" name="Quantum BM">
            <a:extLst>
              <a:ext uri="{FF2B5EF4-FFF2-40B4-BE49-F238E27FC236}">
                <a16:creationId xmlns:a16="http://schemas.microsoft.com/office/drawing/2014/main" id="{A2E9A406-0BA7-429E-9939-CBB37D3D9BED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573738" y="4845472"/>
            <a:ext cx="2304976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>
                <a:solidFill>
                  <a:srgbClr val="FF2F92"/>
                </a:solidFill>
              </a:rPr>
              <a:t>Quantum BM</a:t>
            </a:r>
          </a:p>
        </p:txBody>
      </p:sp>
      <p:pic>
        <p:nvPicPr>
          <p:cNvPr id="23579" name="Image" descr="Image">
            <a:extLst>
              <a:ext uri="{FF2B5EF4-FFF2-40B4-BE49-F238E27FC236}">
                <a16:creationId xmlns:a16="http://schemas.microsoft.com/office/drawing/2014/main" id="{A4C57E44-5BC8-43BB-9261-D05E3E682991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40" y="5838900"/>
            <a:ext cx="2457896" cy="29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80" name="Image" descr="Image">
            <a:extLst>
              <a:ext uri="{FF2B5EF4-FFF2-40B4-BE49-F238E27FC236}">
                <a16:creationId xmlns:a16="http://schemas.microsoft.com/office/drawing/2014/main" id="{63561077-D254-4BAB-8A12-18C28BEB877C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39" y="4262810"/>
            <a:ext cx="2513707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3581" name="State Probability">
            <a:extLst>
              <a:ext uri="{FF2B5EF4-FFF2-40B4-BE49-F238E27FC236}">
                <a16:creationId xmlns:a16="http://schemas.microsoft.com/office/drawing/2014/main" id="{C0A257B8-1E15-4730-87F7-464CE75130E5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366906" y="3779367"/>
            <a:ext cx="1372492" cy="3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indent="228600"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lvl="1" indent="160729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/>
              <a:t>State Probability</a:t>
            </a:r>
          </a:p>
        </p:txBody>
      </p:sp>
      <p:sp>
        <p:nvSpPr>
          <p:cNvPr id="23582" name="State Energy">
            <a:extLst>
              <a:ext uri="{FF2B5EF4-FFF2-40B4-BE49-F238E27FC236}">
                <a16:creationId xmlns:a16="http://schemas.microsoft.com/office/drawing/2014/main" id="{D94D763A-EE96-422B-B271-0F452A065534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624626" y="4271616"/>
            <a:ext cx="1116011" cy="3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indent="228600"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lvl="1" indent="160729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/>
              <a:t>State Energy</a:t>
            </a:r>
          </a:p>
        </p:txBody>
      </p:sp>
      <p:sp>
        <p:nvSpPr>
          <p:cNvPr id="23583" name="State Probability">
            <a:extLst>
              <a:ext uri="{FF2B5EF4-FFF2-40B4-BE49-F238E27FC236}">
                <a16:creationId xmlns:a16="http://schemas.microsoft.com/office/drawing/2014/main" id="{0BF11F0F-BF21-4C38-85ED-08F6070FA5A3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412671" y="5263928"/>
            <a:ext cx="1372492" cy="3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indent="228600"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lvl="1" indent="160729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/>
              <a:t>State Probability</a:t>
            </a:r>
          </a:p>
        </p:txBody>
      </p:sp>
      <p:sp>
        <p:nvSpPr>
          <p:cNvPr id="23584" name="State Energy">
            <a:extLst>
              <a:ext uri="{FF2B5EF4-FFF2-40B4-BE49-F238E27FC236}">
                <a16:creationId xmlns:a16="http://schemas.microsoft.com/office/drawing/2014/main" id="{8514E07C-1845-4A81-93F1-B0D8437B4CDF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669274" y="5756177"/>
            <a:ext cx="1116011" cy="3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indent="228600"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lvl="1" indent="160729" defTabSz="321457" fontAlgn="base">
              <a:lnSpc>
                <a:spcPts val="232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b="1" dirty="0"/>
              <a:t>State Energy</a:t>
            </a:r>
          </a:p>
        </p:txBody>
      </p:sp>
      <p:sp>
        <p:nvSpPr>
          <p:cNvPr id="23585" name="arxiv:1802.05779">
            <a:extLst>
              <a:ext uri="{FF2B5EF4-FFF2-40B4-BE49-F238E27FC236}">
                <a16:creationId xmlns:a16="http://schemas.microsoft.com/office/drawing/2014/main" id="{8E1AE30D-A668-43C1-84E9-AAB93CC8D201}"/>
              </a:ext>
            </a:extLst>
          </p:cNvPr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9437074" y="82753"/>
            <a:ext cx="1178208" cy="2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>
                <a:solidFill>
                  <a:srgbClr val="FFFFFF"/>
                </a:solidFill>
                <a:sym typeface="Helvetica Neue" charset="0"/>
              </a:rPr>
              <a:t>arxiv:1802.05779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689F-EB11-4D87-AE40-2192C7B9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/>
              <a:t>Science, Community</a:t>
            </a:r>
            <a:r>
              <a:rPr lang="en-CA" sz="2400" dirty="0"/>
              <a:t>, Training,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E5AAE-C130-4E74-A490-4116DAA4D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2" y="1630016"/>
            <a:ext cx="7382696" cy="4342159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Undergraduate coop programs</a:t>
            </a:r>
          </a:p>
          <a:p>
            <a:r>
              <a:rPr lang="en-CA" dirty="0"/>
              <a:t>Master of Data Science (UBC), UBC </a:t>
            </a:r>
            <a:r>
              <a:rPr lang="en-CA" dirty="0" err="1"/>
              <a:t>EngPhys</a:t>
            </a:r>
            <a:r>
              <a:rPr lang="en-CA" dirty="0"/>
              <a:t>, BCIT Capstone projects</a:t>
            </a:r>
          </a:p>
          <a:p>
            <a:r>
              <a:rPr lang="en-CA" dirty="0"/>
              <a:t>MITACS GRA, GRI</a:t>
            </a:r>
          </a:p>
          <a:p>
            <a:r>
              <a:rPr lang="en-CA" dirty="0"/>
              <a:t>Data Science Study Group w/ GAPS</a:t>
            </a:r>
          </a:p>
          <a:p>
            <a:pPr lvl="1"/>
            <a:r>
              <a:rPr lang="en-CA" dirty="0"/>
              <a:t>Courses/ certificates</a:t>
            </a:r>
          </a:p>
          <a:p>
            <a:pPr lvl="1"/>
            <a:r>
              <a:rPr lang="en-CA" dirty="0"/>
              <a:t>Paper reading</a:t>
            </a:r>
          </a:p>
          <a:p>
            <a:r>
              <a:rPr lang="en-CA" dirty="0"/>
              <a:t>Summer Schools, TRIUMF Summer Institute 2020/2021: Cornerstone Models of Quantum Computing</a:t>
            </a:r>
          </a:p>
          <a:p>
            <a:endParaRPr lang="en-CA" dirty="0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4028916-2776-4CDD-B46B-E274AC64D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91" y="2280345"/>
            <a:ext cx="4711852" cy="21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0299-B12C-44BC-A1F8-F295C94C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+mj-lt"/>
              </a:rPr>
              <a:t>CNN-Based Approach for "</a:t>
            </a:r>
            <a:r>
              <a:rPr lang="en-US" sz="3200" b="1" dirty="0" err="1">
                <a:solidFill>
                  <a:srgbClr val="00B0F0"/>
                </a:solidFill>
                <a:latin typeface="Arial"/>
                <a:ea typeface="+mj-lt"/>
                <a:cs typeface="+mj-lt"/>
              </a:rPr>
              <a:t>CaloPID</a:t>
            </a:r>
            <a: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+mj-lt"/>
              </a:rPr>
              <a:t>"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B9950BE8-EE92-4FE5-819C-795568310A2C}"/>
              </a:ext>
            </a:extLst>
          </p:cNvPr>
          <p:cNvSpPr txBox="1"/>
          <p:nvPr/>
        </p:nvSpPr>
        <p:spPr>
          <a:xfrm>
            <a:off x="840059" y="1537499"/>
            <a:ext cx="4698331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Calibri"/>
              </a:rPr>
              <a:t>Focus on three calorimeters: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Arial"/>
                <a:cs typeface="Calibri"/>
              </a:rPr>
              <a:t>LKr</a:t>
            </a:r>
            <a:r>
              <a:rPr lang="en-US" dirty="0">
                <a:latin typeface="Arial"/>
                <a:cs typeface="Calibri"/>
              </a:rPr>
              <a:t>: </a:t>
            </a:r>
            <a:r>
              <a:rPr lang="en-US" dirty="0">
                <a:latin typeface="Arial"/>
                <a:ea typeface="+mn-lt"/>
                <a:cs typeface="+mn-lt"/>
              </a:rPr>
              <a:t>Electromagnetic calo.</a:t>
            </a:r>
            <a:endParaRPr lang="en-US" dirty="0">
              <a:latin typeface="Arial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MUV1 &amp; MUV2: </a:t>
            </a:r>
            <a:r>
              <a:rPr lang="en-US" dirty="0" err="1">
                <a:latin typeface="Arial"/>
                <a:cs typeface="Calibri"/>
              </a:rPr>
              <a:t>Hardronic</a:t>
            </a:r>
            <a:r>
              <a:rPr lang="en-US" dirty="0">
                <a:latin typeface="Arial"/>
                <a:cs typeface="Calibri"/>
              </a:rPr>
              <a:t> calo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cs typeface="Calibri"/>
              </a:rPr>
              <a:t>No depth information, the 3D shower is projected on a 2D plane by the readout.</a:t>
            </a:r>
          </a:p>
          <a:p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cs typeface="Calibri"/>
              </a:rPr>
              <a:t>Direct correspondence with a 5-channel image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3976DA43-40A7-4659-95EE-DFB1742F241F}"/>
              </a:ext>
            </a:extLst>
          </p:cNvPr>
          <p:cNvSpPr txBox="1"/>
          <p:nvPr/>
        </p:nvSpPr>
        <p:spPr>
          <a:xfrm>
            <a:off x="841404" y="5731800"/>
            <a:ext cx="1015656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Data driven approach, training, validation and testing samples selected directly from the data.</a:t>
            </a:r>
          </a:p>
          <a:p>
            <a:r>
              <a:rPr lang="en-US" dirty="0">
                <a:latin typeface="Arial"/>
                <a:cs typeface="Calibri"/>
              </a:rPr>
              <a:t>Independent test sample (</a:t>
            </a:r>
            <a:r>
              <a:rPr lang="en-US" i="1" dirty="0">
                <a:latin typeface="Arial"/>
                <a:cs typeface="Calibri"/>
              </a:rPr>
              <a:t>minimum bias</a:t>
            </a:r>
            <a:r>
              <a:rPr lang="en-US" dirty="0">
                <a:latin typeface="Arial"/>
                <a:cs typeface="Calibri"/>
              </a:rPr>
              <a:t>) used for the final evaluation.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C203A670-E88E-473E-8891-8AC7CBD2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18" y="2851223"/>
            <a:ext cx="5995640" cy="1102733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9CE2FAFA-3716-4C1B-9FF8-833052A92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119" y="1540956"/>
            <a:ext cx="5995638" cy="1139901"/>
          </a:xfrm>
          <a:prstGeom prst="rect">
            <a:avLst/>
          </a:prstGeom>
        </p:spPr>
      </p:pic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1EF4F618-4230-4D27-9D65-FDD418402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295" y="4279828"/>
            <a:ext cx="8438147" cy="13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53A2-FA5D-48C3-8C86-687BB78B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+mj-lt"/>
              </a:rPr>
              <a:t>Significant Improvement of the </a:t>
            </a:r>
            <a:r>
              <a:rPr lang="en-US" sz="3200" b="1" dirty="0">
                <a:solidFill>
                  <a:srgbClr val="00B0F0"/>
                </a:solidFill>
                <a:latin typeface="Arial"/>
                <a:ea typeface="+mj-lt"/>
                <a:cs typeface="Arial"/>
              </a:rPr>
              <a:t>μ/π ID</a:t>
            </a:r>
            <a:endParaRPr lang="en-US" sz="3200" b="1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2148EB7-8D5B-4F57-A62A-077CA7D15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847" y="1268482"/>
            <a:ext cx="6061910" cy="4832379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8D799F3-250C-49C1-B3C5-2FDB31F1DCB9}"/>
              </a:ext>
            </a:extLst>
          </p:cNvPr>
          <p:cNvSpPr txBox="1"/>
          <p:nvPr/>
        </p:nvSpPr>
        <p:spPr>
          <a:xfrm>
            <a:off x="1055258" y="6059122"/>
            <a:ext cx="1007243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ea typeface="+mn-lt"/>
                <a:cs typeface="Arial"/>
              </a:rPr>
              <a:t>Pion acceptance can be increased from </a:t>
            </a:r>
            <a:r>
              <a:rPr lang="en-US" b="1" dirty="0">
                <a:latin typeface="Arial"/>
                <a:ea typeface="+mn-lt"/>
                <a:cs typeface="Arial"/>
              </a:rPr>
              <a:t>72 % to 92 %</a:t>
            </a:r>
            <a:r>
              <a:rPr lang="en-US" dirty="0">
                <a:latin typeface="Arial"/>
                <a:ea typeface="+mn-lt"/>
                <a:cs typeface="Arial"/>
              </a:rPr>
              <a:t> over the 15 to 50 GeV/</a:t>
            </a:r>
            <a:r>
              <a:rPr lang="en-US" i="1" dirty="0">
                <a:latin typeface="Arial"/>
                <a:ea typeface="+mn-lt"/>
                <a:cs typeface="Arial"/>
              </a:rPr>
              <a:t>c </a:t>
            </a:r>
            <a:r>
              <a:rPr lang="en-US" dirty="0">
                <a:latin typeface="Arial"/>
                <a:ea typeface="+mn-lt"/>
                <a:cs typeface="Arial"/>
              </a:rPr>
              <a:t>(muon mis-id 10</a:t>
            </a:r>
            <a:r>
              <a:rPr lang="en-US" baseline="30000" dirty="0">
                <a:latin typeface="Arial"/>
                <a:ea typeface="+mn-lt"/>
                <a:cs typeface="Arial"/>
              </a:rPr>
              <a:t>-5</a:t>
            </a:r>
            <a:r>
              <a:rPr lang="en-US" dirty="0">
                <a:latin typeface="Arial"/>
                <a:ea typeface="+mn-lt"/>
                <a:cs typeface="Arial"/>
              </a:rPr>
              <a:t>)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92F7D332-E653-42CC-B475-8FFD2AC4B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53" y="2023311"/>
            <a:ext cx="1862672" cy="3753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E73A9-9B02-46F8-ACCC-ADA54CF75F1D}"/>
              </a:ext>
            </a:extLst>
          </p:cNvPr>
          <p:cNvSpPr txBox="1"/>
          <p:nvPr/>
        </p:nvSpPr>
        <p:spPr>
          <a:xfrm>
            <a:off x="924427" y="1576137"/>
            <a:ext cx="3785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Architecture derived from ResNet</a:t>
            </a:r>
          </a:p>
        </p:txBody>
      </p:sp>
    </p:spTree>
    <p:extLst>
      <p:ext uri="{BB962C8B-B14F-4D97-AF65-F5344CB8AC3E}">
        <p14:creationId xmlns:p14="http://schemas.microsoft.com/office/powerpoint/2010/main" val="420748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30 Rectángulo"/>
          <p:cNvSpPr/>
          <p:nvPr/>
        </p:nvSpPr>
        <p:spPr>
          <a:xfrm>
            <a:off x="1691411" y="182641"/>
            <a:ext cx="8809178" cy="12299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entury Gothic"/>
              <a:sym typeface="Century Gothic"/>
            </a:endParaRPr>
          </a:p>
        </p:txBody>
      </p:sp>
      <p:sp>
        <p:nvSpPr>
          <p:cNvPr id="254" name="2 Subtítulo"/>
          <p:cNvSpPr txBox="1">
            <a:spLocks noGrp="1"/>
          </p:cNvSpPr>
          <p:nvPr>
            <p:ph type="body" sz="quarter" idx="1"/>
          </p:nvPr>
        </p:nvSpPr>
        <p:spPr>
          <a:xfrm>
            <a:off x="2063552" y="4581129"/>
            <a:ext cx="6768753" cy="664369"/>
          </a:xfrm>
          <a:prstGeom prst="rect">
            <a:avLst/>
          </a:prstGeom>
        </p:spPr>
        <p:txBody>
          <a:bodyPr/>
          <a:lstStyle/>
          <a:p>
            <a:pPr defTabSz="491580">
              <a:lnSpc>
                <a:spcPct val="72000"/>
              </a:lnSpc>
              <a:spcBef>
                <a:spcPts val="200"/>
              </a:spcBef>
              <a:defRPr sz="1456" b="1" spc="97"/>
            </a:pPr>
            <a:r>
              <a:t>Dilia María Portillo, </a:t>
            </a:r>
          </a:p>
          <a:p>
            <a:pPr defTabSz="491580">
              <a:lnSpc>
                <a:spcPct val="72000"/>
              </a:lnSpc>
              <a:spcBef>
                <a:spcPts val="200"/>
              </a:spcBef>
              <a:defRPr sz="1456" b="1" spc="97"/>
            </a:pPr>
            <a:r>
              <a:t>Alison Lister,Max SwiatlowskI, Wojtek Fedorko, Russell Bate    </a:t>
            </a:r>
          </a:p>
        </p:txBody>
      </p:sp>
      <p:sp>
        <p:nvSpPr>
          <p:cNvPr id="255" name="2 Subtítulo"/>
          <p:cNvSpPr txBox="1"/>
          <p:nvPr/>
        </p:nvSpPr>
        <p:spPr>
          <a:xfrm>
            <a:off x="2059029" y="5637101"/>
            <a:ext cx="6768752" cy="66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 defTabSz="877822" hangingPunct="0">
              <a:lnSpc>
                <a:spcPct val="72000"/>
              </a:lnSpc>
              <a:spcBef>
                <a:spcPts val="400"/>
              </a:spcBef>
              <a:defRPr sz="1700" b="1" cap="all" spc="113">
                <a:solidFill>
                  <a:srgbClr val="B5AE53">
                    <a:satOff val="-2716"/>
                    <a:lumOff val="-10352"/>
                  </a:srgbClr>
                </a:solidFill>
              </a:defRPr>
            </a:pPr>
            <a:r>
              <a:rPr sz="1700" b="1" kern="0" cap="all" spc="113">
                <a:solidFill>
                  <a:srgbClr val="B5AE53">
                    <a:satOff val="-2716"/>
                    <a:lumOff val="-10352"/>
                  </a:srgbClr>
                </a:solidFill>
                <a:latin typeface="Century Gothic"/>
                <a:sym typeface="Century Gothic"/>
              </a:rPr>
              <a:t>17-08-2021</a:t>
            </a:r>
          </a:p>
          <a:p>
            <a:pPr algn="ctr" defTabSz="877822" hangingPunct="0">
              <a:lnSpc>
                <a:spcPct val="72000"/>
              </a:lnSpc>
              <a:spcBef>
                <a:spcPts val="400"/>
              </a:spcBef>
              <a:defRPr sz="1700" b="1" cap="all" spc="113">
                <a:solidFill>
                  <a:srgbClr val="B5AE53">
                    <a:satOff val="-2716"/>
                    <a:lumOff val="-10352"/>
                  </a:srgbClr>
                </a:solidFill>
              </a:defRPr>
            </a:pPr>
            <a:r>
              <a:rPr sz="1700" b="1" u="sng" kern="0" cap="all" spc="113">
                <a:solidFill>
                  <a:srgbClr val="CCCC00"/>
                </a:solidFill>
                <a:uFill>
                  <a:solidFill>
                    <a:srgbClr val="CCCC00"/>
                  </a:solidFill>
                </a:uFill>
                <a:latin typeface="Century Gothic"/>
                <a:sym typeface="Century Gothic"/>
                <a:hlinkClick r:id="rId2"/>
              </a:rPr>
              <a:t>TRIUMF Science Week 2021</a:t>
            </a:r>
          </a:p>
        </p:txBody>
      </p:sp>
      <p:sp>
        <p:nvSpPr>
          <p:cNvPr id="256" name="Machine Learning for Pion Identification and Energy Calibration with ATLAS detector"/>
          <p:cNvSpPr txBox="1">
            <a:spLocks noGrp="1"/>
          </p:cNvSpPr>
          <p:nvPr>
            <p:ph type="title"/>
          </p:nvPr>
        </p:nvSpPr>
        <p:spPr>
          <a:xfrm>
            <a:off x="2063552" y="3139649"/>
            <a:ext cx="6759707" cy="1229916"/>
          </a:xfrm>
          <a:prstGeom prst="rect">
            <a:avLst/>
          </a:prstGeom>
        </p:spPr>
        <p:txBody>
          <a:bodyPr lIns="45719" tIns="45719" rIns="45719" bIns="45719" anchor="b">
            <a:normAutofit fontScale="90000"/>
          </a:bodyPr>
          <a:lstStyle>
            <a:lvl1pPr defTabSz="576072">
              <a:defRPr sz="2520" b="1">
                <a:solidFill>
                  <a:srgbClr val="6B7D72"/>
                </a:solidFill>
              </a:defRPr>
            </a:lvl1pPr>
          </a:lstStyle>
          <a:p>
            <a:r>
              <a:t>Machine Learning for Pion Identification and Energy Calibration with ATLAS detector	</a:t>
            </a:r>
          </a:p>
        </p:txBody>
      </p:sp>
      <p:pic>
        <p:nvPicPr>
          <p:cNvPr id="257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918" y="163164"/>
            <a:ext cx="2539745" cy="105399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TL-PHYS-PUB-2020-018"/>
          <p:cNvSpPr txBox="1"/>
          <p:nvPr/>
        </p:nvSpPr>
        <p:spPr>
          <a:xfrm>
            <a:off x="3510327" y="4264249"/>
            <a:ext cx="3203539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500" u="sng">
                <a:solidFill>
                  <a:srgbClr val="CCCC00"/>
                </a:solidFill>
                <a:uFill>
                  <a:solidFill>
                    <a:srgbClr val="CCCC00"/>
                  </a:solidFill>
                </a:uFill>
                <a:hlinkClick r:id="rId4"/>
              </a:defRPr>
            </a:lvl1pPr>
          </a:lstStyle>
          <a:p>
            <a:pPr hangingPunct="0">
              <a:defRPr u="none">
                <a:solidFill>
                  <a:srgbClr val="564B3C"/>
                </a:solidFill>
                <a:uFillTx/>
              </a:defRPr>
            </a:pPr>
            <a:r>
              <a:rPr kern="0">
                <a:latin typeface="Century Gothic"/>
                <a:sym typeface="Century Gothic"/>
              </a:rPr>
              <a:t>ATL-PHYS-PUB-2020-018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043" y="490567"/>
            <a:ext cx="3570010" cy="664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30 Rectángulo"/>
          <p:cNvSpPr/>
          <p:nvPr/>
        </p:nvSpPr>
        <p:spPr>
          <a:xfrm>
            <a:off x="1691412" y="911582"/>
            <a:ext cx="8809177" cy="58959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entury Gothic"/>
              <a:sym typeface="Century Gothic"/>
            </a:endParaRPr>
          </a:p>
        </p:txBody>
      </p:sp>
      <p:sp>
        <p:nvSpPr>
          <p:cNvPr id="262" name="30 Rectángulo"/>
          <p:cNvSpPr/>
          <p:nvPr/>
        </p:nvSpPr>
        <p:spPr>
          <a:xfrm>
            <a:off x="1703511" y="188639"/>
            <a:ext cx="8784978" cy="6480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45719" rIns="45719" anchor="ctr"/>
          <a:lstStyle/>
          <a:p>
            <a:pPr algn="ctr" hangingPunct="0"/>
            <a:endParaRPr kern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  <p:sp>
        <p:nvSpPr>
          <p:cNvPr id="263" name="1 Título"/>
          <p:cNvSpPr txBox="1"/>
          <p:nvPr/>
        </p:nvSpPr>
        <p:spPr>
          <a:xfrm>
            <a:off x="1812032" y="282806"/>
            <a:ext cx="8604448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>
                <a:solidFill>
                  <a:srgbClr val="8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hangingPunct="0"/>
            <a:r>
              <a:rPr kern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Hadronic showers are mostly composed of pions…"/>
              <p:cNvSpPr txBox="1"/>
              <p:nvPr/>
            </p:nvSpPr>
            <p:spPr>
              <a:xfrm>
                <a:off x="1687758" y="1323531"/>
                <a:ext cx="8798014" cy="9185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150394" indent="-150394" hangingPunct="0">
                  <a:buSzPct val="60000"/>
                  <a:buBlip>
                    <a:blip r:embed="rId3"/>
                  </a:buBlip>
                  <a:defRPr sz="1500" b="1">
                    <a:solidFill>
                      <a:srgbClr val="B5AE53">
                        <a:satOff val="-2716"/>
                        <a:lumOff val="-10352"/>
                      </a:srgbClr>
                    </a:solidFill>
                  </a:defRPr>
                </a:pP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Hadronic showers are mostly composed of pions</a:t>
                </a:r>
              </a:p>
              <a:p>
                <a:pPr marL="531394" lvl="1" indent="-150394" hangingPunct="0">
                  <a:buSzPct val="60000"/>
                  <a:buBlip>
                    <a:blip r:embed="rId3"/>
                  </a:buBlip>
                  <a:defRPr sz="15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900" i="1" kern="0">
                            <a:solidFill>
                              <a:srgbClr val="A54332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00" i="1" kern="0">
                            <a:solidFill>
                              <a:srgbClr val="A54332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00" i="1" kern="0">
                            <a:solidFill>
                              <a:srgbClr val="A54332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0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: Captured by the </a:t>
                </a:r>
                <a:r>
                  <a:rPr sz="1500" b="1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electromagnetic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calorimeter </a:t>
                </a:r>
              </a:p>
              <a:p>
                <a:pPr marL="531394" lvl="1" indent="-150394" hangingPunct="0">
                  <a:buSzPct val="60000"/>
                  <a:buBlip>
                    <a:blip r:embed="rId3"/>
                  </a:buBlip>
                  <a:defRPr sz="15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950" i="1" kern="0">
                            <a:solidFill>
                              <a:srgbClr val="A54332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50" i="1" kern="0">
                            <a:solidFill>
                              <a:srgbClr val="A54332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50" i="1" kern="0">
                            <a:solidFill>
                              <a:srgbClr val="A54332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±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: Require the dense material in the </a:t>
                </a:r>
                <a:r>
                  <a:rPr sz="1500" b="1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hadronic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calorimeter to be stopped </a:t>
                </a:r>
                <a:endParaRPr sz="1500" kern="0">
                  <a:solidFill>
                    <a:srgbClr val="A64332"/>
                  </a:solidFill>
                  <a:latin typeface="Century Gothic"/>
                  <a:sym typeface="Century Gothic"/>
                </a:endParaRPr>
              </a:p>
            </p:txBody>
          </p:sp>
        </mc:Choice>
        <mc:Fallback xmlns="">
          <p:sp>
            <p:nvSpPr>
              <p:cNvPr id="265" name="Hadronic showers are mostly composed of pion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758" y="1323531"/>
                <a:ext cx="8798014" cy="918521"/>
              </a:xfrm>
              <a:prstGeom prst="rect">
                <a:avLst/>
              </a:prstGeom>
              <a:blipFill>
                <a:blip r:embed="rId4"/>
                <a:stretch>
                  <a:fillRect t="-662" b="-529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Hadronic Calibration in ATLAS"/>
          <p:cNvSpPr txBox="1"/>
          <p:nvPr/>
        </p:nvSpPr>
        <p:spPr>
          <a:xfrm>
            <a:off x="1695109" y="932802"/>
            <a:ext cx="8838295" cy="338550"/>
          </a:xfrm>
          <a:prstGeom prst="rect">
            <a:avLst/>
          </a:prstGeom>
          <a:ln w="25400">
            <a:solidFill>
              <a:schemeClr val="accent2">
                <a:satOff val="-6666"/>
                <a:lumOff val="-10588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chemeClr val="accent2">
                    <a:satOff val="-6666"/>
                    <a:lumOff val="-10588"/>
                  </a:schemeClr>
                </a:solidFill>
              </a:defRPr>
            </a:lvl1pPr>
          </a:lstStyle>
          <a:p>
            <a:pPr hangingPunct="0"/>
            <a:r>
              <a:rPr kern="0">
                <a:solidFill>
                  <a:srgbClr val="CF543F">
                    <a:satOff val="-6666"/>
                    <a:lumOff val="-10588"/>
                  </a:srgbClr>
                </a:solidFill>
                <a:latin typeface="Century Gothic"/>
                <a:sym typeface="Century Gothic"/>
              </a:rPr>
              <a:t>Hadronic Calibration in ATLAS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668" y="2278284"/>
            <a:ext cx="3241851" cy="205634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Can we use deep learning to improve these techniques?"/>
          <p:cNvSpPr txBox="1"/>
          <p:nvPr/>
        </p:nvSpPr>
        <p:spPr>
          <a:xfrm>
            <a:off x="1697859" y="4689943"/>
            <a:ext cx="5814065" cy="338550"/>
          </a:xfrm>
          <a:prstGeom prst="rect">
            <a:avLst/>
          </a:prstGeom>
          <a:ln w="25400">
            <a:solidFill>
              <a:schemeClr val="accent2">
                <a:satOff val="-6666"/>
                <a:lumOff val="-10588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chemeClr val="accent2">
                    <a:satOff val="-6666"/>
                    <a:lumOff val="-10588"/>
                  </a:schemeClr>
                </a:solidFill>
              </a:defRPr>
            </a:lvl1pPr>
          </a:lstStyle>
          <a:p>
            <a:pPr hangingPunct="0"/>
            <a:r>
              <a:rPr kern="0">
                <a:solidFill>
                  <a:srgbClr val="CF543F">
                    <a:satOff val="-6666"/>
                    <a:lumOff val="-10588"/>
                  </a:srgbClr>
                </a:solidFill>
                <a:latin typeface="Century Gothic"/>
                <a:sym typeface="Century Gothic"/>
              </a:rPr>
              <a:t>Can we use deep learning to improve these techniques?</a:t>
            </a:r>
          </a:p>
        </p:txBody>
      </p:sp>
      <p:sp>
        <p:nvSpPr>
          <p:cNvPr id="269" name="Neural Networks trained on calorimeter images can classify clusters and predict their energies…"/>
          <p:cNvSpPr txBox="1"/>
          <p:nvPr/>
        </p:nvSpPr>
        <p:spPr>
          <a:xfrm>
            <a:off x="1698432" y="5118772"/>
            <a:ext cx="533031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hangingPunct="0">
              <a:defRPr sz="1500"/>
            </a:pPr>
            <a:r>
              <a:rPr sz="1500" b="1" kern="0">
                <a:solidFill>
                  <a:srgbClr val="B5AE53">
                    <a:satOff val="-2716"/>
                    <a:lumOff val="-10352"/>
                  </a:srgbClr>
                </a:solidFill>
                <a:latin typeface="Century Gothic"/>
                <a:sym typeface="Century Gothic"/>
              </a:rPr>
              <a:t> </a:t>
            </a:r>
          </a:p>
          <a:p>
            <a:pPr marL="150394" indent="-150394" hangingPunct="0">
              <a:buSzPct val="60000"/>
              <a:buBlip>
                <a:blip r:embed="rId3"/>
              </a:buBlip>
              <a:defRPr sz="1500"/>
            </a:pPr>
            <a:r>
              <a:rPr sz="1500" b="1" kern="0">
                <a:solidFill>
                  <a:srgbClr val="B5AE53">
                    <a:satOff val="-2716"/>
                    <a:lumOff val="-10352"/>
                  </a:srgbClr>
                </a:solidFill>
                <a:latin typeface="Century Gothic"/>
                <a:sym typeface="Century Gothic"/>
              </a:rPr>
              <a:t>Neural Networks</a:t>
            </a:r>
            <a:r>
              <a:rPr sz="1500" kern="0">
                <a:solidFill>
                  <a:srgbClr val="000000"/>
                </a:solidFill>
                <a:latin typeface="Century Gothic"/>
                <a:sym typeface="Century Gothic"/>
              </a:rPr>
              <a:t> trained on calorimeter images can classify clusters and predict their energies</a:t>
            </a:r>
          </a:p>
          <a:p>
            <a:pPr marL="531394" lvl="1" indent="-150394" hangingPunct="0">
              <a:buSzPct val="60000"/>
              <a:buBlip>
                <a:blip r:embed="rId3"/>
              </a:buBlip>
              <a:defRPr sz="1500"/>
            </a:pPr>
            <a:r>
              <a:rPr sz="1500" kern="0">
                <a:solidFill>
                  <a:srgbClr val="000000"/>
                </a:solidFill>
                <a:latin typeface="Century Gothic"/>
                <a:sym typeface="Century Gothic"/>
              </a:rPr>
              <a:t>Studied DNNs, CNNs, and DenseNet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Baseline hadronic reconstruction in ATLAS uses clusters of calorimeter cells…"/>
              <p:cNvSpPr txBox="1"/>
              <p:nvPr/>
            </p:nvSpPr>
            <p:spPr>
              <a:xfrm>
                <a:off x="1691368" y="2189579"/>
                <a:ext cx="5547647" cy="2006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hangingPunct="0">
                  <a:defRPr sz="1500"/>
                </a:pPr>
                <a:endParaRPr sz="1500" kern="0">
                  <a:solidFill>
                    <a:srgbClr val="000000"/>
                  </a:solidFill>
                  <a:latin typeface="Century Gothic"/>
                  <a:sym typeface="Century Gothic"/>
                </a:endParaRPr>
              </a:p>
              <a:p>
                <a:pPr marL="150394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Baseline hadronic reconstruction in ATLAS uses clusters of calorimeter cells</a:t>
                </a:r>
              </a:p>
              <a:p>
                <a:pPr hangingPunct="0">
                  <a:defRPr sz="1500"/>
                </a:pPr>
                <a:endParaRPr sz="1500" kern="0">
                  <a:solidFill>
                    <a:srgbClr val="000000"/>
                  </a:solidFill>
                  <a:latin typeface="Century Gothic"/>
                  <a:sym typeface="Century Gothic"/>
                </a:endParaRPr>
              </a:p>
              <a:p>
                <a:pPr marL="150394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Currently, </a:t>
                </a: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clusters are calibrated 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in two steps:</a:t>
                </a:r>
              </a:p>
              <a:p>
                <a:pPr marL="708526" lvl="1" indent="-200526" hangingPunct="0">
                  <a:buSzPct val="100000"/>
                  <a:buFontTx/>
                  <a:buAutoNum type="arabicPeriod"/>
                  <a:defRPr sz="1500"/>
                </a:pP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Classified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as </a:t>
                </a:r>
                <a:r>
                  <a:rPr sz="1500" b="1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electromagnetic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or </a:t>
                </a:r>
                <a:r>
                  <a:rPr sz="1500" b="1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hadronic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calculating the EM probability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18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bSupPr>
                      <m:e>
                        <m:r>
                          <a:rPr sz="18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clus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18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EM</m:t>
                        </m:r>
                      </m:sup>
                    </m:sSubSup>
                  </m:oMath>
                </a14:m>
                <a:endParaRPr sz="1500" kern="0">
                  <a:solidFill>
                    <a:srgbClr val="000000"/>
                  </a:solidFill>
                  <a:latin typeface="Century Gothic"/>
                  <a:sym typeface="Century Gothic"/>
                </a:endParaRPr>
              </a:p>
              <a:p>
                <a:pPr marL="708526" lvl="1" indent="-200526" hangingPunct="0">
                  <a:buSzPct val="100000"/>
                  <a:buFontTx/>
                  <a:buAutoNum type="arabicPeriod"/>
                  <a:defRPr sz="1500"/>
                </a:pP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Calibration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of its energy</a:t>
                </a:r>
              </a:p>
            </p:txBody>
          </p:sp>
        </mc:Choice>
        <mc:Fallback xmlns="">
          <p:sp>
            <p:nvSpPr>
              <p:cNvPr id="270" name="Baseline hadronic reconstruction in ATLAS uses clusters of calorimeter cell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368" y="2189579"/>
                <a:ext cx="5547647" cy="2006201"/>
              </a:xfrm>
              <a:prstGeom prst="rect">
                <a:avLst/>
              </a:prstGeom>
              <a:blipFill>
                <a:blip r:embed="rId6"/>
                <a:stretch>
                  <a:fillRect r="-878" b="-33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200" y="4635961"/>
            <a:ext cx="2910680" cy="2233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150" y="3642370"/>
            <a:ext cx="430330" cy="28194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Espace réservé du numéro de diapositive 1"/>
          <p:cNvSpPr txBox="1">
            <a:spLocks noGrp="1"/>
          </p:cNvSpPr>
          <p:nvPr>
            <p:ph type="sldNum" sz="quarter" idx="2"/>
          </p:nvPr>
        </p:nvSpPr>
        <p:spPr>
          <a:xfrm>
            <a:off x="10322978" y="6470252"/>
            <a:ext cx="177291" cy="276999"/>
          </a:xfrm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Century Gothic"/>
                <a:sym typeface="Century Gothic"/>
              </a:rPr>
              <a:pPr hangingPunct="0"/>
              <a:t>6</a:t>
            </a:fld>
            <a:endParaRPr kern="0" dirty="0">
              <a:latin typeface="Century Gothic"/>
              <a:sym typeface="Century Gothic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30 Rectángulo"/>
          <p:cNvSpPr/>
          <p:nvPr/>
        </p:nvSpPr>
        <p:spPr>
          <a:xfrm>
            <a:off x="1691412" y="911582"/>
            <a:ext cx="8809177" cy="58191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entury Gothic"/>
              <a:sym typeface="Century Gothic"/>
            </a:endParaRPr>
          </a:p>
        </p:txBody>
      </p:sp>
      <p:sp>
        <p:nvSpPr>
          <p:cNvPr id="277" name="30 Rectángulo"/>
          <p:cNvSpPr/>
          <p:nvPr/>
        </p:nvSpPr>
        <p:spPr>
          <a:xfrm>
            <a:off x="1703511" y="188639"/>
            <a:ext cx="8784978" cy="6480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45719" rIns="45719" anchor="ctr"/>
          <a:lstStyle/>
          <a:p>
            <a:pPr algn="ctr" hangingPunct="0"/>
            <a:endParaRPr kern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  <p:sp>
        <p:nvSpPr>
          <p:cNvPr id="278" name="1 Título"/>
          <p:cNvSpPr txBox="1"/>
          <p:nvPr/>
        </p:nvSpPr>
        <p:spPr>
          <a:xfrm>
            <a:off x="1812032" y="282806"/>
            <a:ext cx="8604448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>
                <a:solidFill>
                  <a:srgbClr val="8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hangingPunct="0">
              <a:defRPr>
                <a:solidFill>
                  <a:srgbClr val="6B7D72"/>
                </a:solidFill>
              </a:defRPr>
            </a:pPr>
            <a:r>
              <a:rPr kern="0"/>
              <a:t>  Cluster identification performance</a:t>
            </a:r>
          </a:p>
        </p:txBody>
      </p:sp>
      <p:sp>
        <p:nvSpPr>
          <p:cNvPr id="279" name="Espace réservé du numéro de diapositive 1"/>
          <p:cNvSpPr txBox="1">
            <a:spLocks noGrp="1"/>
          </p:cNvSpPr>
          <p:nvPr>
            <p:ph type="sldNum" sz="quarter" idx="2"/>
          </p:nvPr>
        </p:nvSpPr>
        <p:spPr>
          <a:xfrm>
            <a:off x="10314013" y="6470252"/>
            <a:ext cx="177291" cy="276999"/>
          </a:xfrm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Century Gothic"/>
                <a:sym typeface="Century Gothic"/>
              </a:rPr>
              <a:pPr hangingPunct="0"/>
              <a:t>7</a:t>
            </a:fld>
            <a:endParaRPr kern="0">
              <a:latin typeface="Century Gothic"/>
              <a:sym typeface="Century Gothi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The ML techniques all do an excellent job of distinguishing   from   showers…"/>
              <p:cNvSpPr txBox="1"/>
              <p:nvPr/>
            </p:nvSpPr>
            <p:spPr>
              <a:xfrm>
                <a:off x="1694783" y="926363"/>
                <a:ext cx="8802434" cy="8577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150394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The ML techniques all do an excellent job of distinguishing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0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±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showers</a:t>
                </a:r>
              </a:p>
              <a:p>
                <a:pPr hangingPunct="0">
                  <a:defRPr sz="1500"/>
                </a:pPr>
                <a:endParaRPr sz="1500" kern="0">
                  <a:solidFill>
                    <a:srgbClr val="000000"/>
                  </a:solidFill>
                  <a:latin typeface="Century Gothic"/>
                  <a:sym typeface="Century Gothic"/>
                </a:endParaRPr>
              </a:p>
              <a:p>
                <a:pPr marL="531394" lvl="1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Dramatic </a:t>
                </a: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improvements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compared to the current classification method using </a:t>
                </a:r>
              </a:p>
            </p:txBody>
          </p:sp>
        </mc:Choice>
        <mc:Fallback xmlns="">
          <p:sp>
            <p:nvSpPr>
              <p:cNvPr id="280" name="The ML techniques all do an excellent job of distinguishing   from   shower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83" y="926363"/>
                <a:ext cx="8802434" cy="857799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4" name="Group"/>
          <p:cNvGrpSpPr/>
          <p:nvPr/>
        </p:nvGrpSpPr>
        <p:grpSpPr>
          <a:xfrm>
            <a:off x="3821305" y="2044263"/>
            <a:ext cx="5031769" cy="4501868"/>
            <a:chOff x="0" y="0"/>
            <a:chExt cx="5031768" cy="4501866"/>
          </a:xfrm>
        </p:grpSpPr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031769" cy="4501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Connecteur droit avec flèche 39"/>
            <p:cNvSpPr/>
            <p:nvPr/>
          </p:nvSpPr>
          <p:spPr>
            <a:xfrm flipV="1">
              <a:off x="3783472" y="1415512"/>
              <a:ext cx="1" cy="84367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hangingPunct="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3" name="~ 8 times…"/>
            <p:cNvSpPr txBox="1"/>
            <p:nvPr/>
          </p:nvSpPr>
          <p:spPr>
            <a:xfrm>
              <a:off x="2553417" y="1433948"/>
              <a:ext cx="1212449" cy="52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hangingPunct="0">
                <a:defRPr sz="1200" b="1"/>
              </a:pPr>
              <a:r>
                <a:rPr sz="1200" b="1" kern="0">
                  <a:solidFill>
                    <a:srgbClr val="000000"/>
                  </a:solidFill>
                  <a:latin typeface="Century Gothic"/>
                  <a:sym typeface="Century Gothic"/>
                </a:rPr>
                <a:t>~ 8 times</a:t>
              </a:r>
            </a:p>
            <a:p>
              <a:pPr algn="ctr" hangingPunct="0">
                <a:defRPr sz="1200" b="1"/>
              </a:pPr>
              <a:r>
                <a:rPr sz="1200" b="1" kern="0">
                  <a:solidFill>
                    <a:srgbClr val="000000"/>
                  </a:solidFill>
                  <a:latin typeface="Century Gothic"/>
                  <a:sym typeface="Century Gothic"/>
                </a:rPr>
                <a:t>improvement</a:t>
              </a:r>
            </a:p>
          </p:txBody>
        </p:sp>
      </p:grpSp>
      <p:pic>
        <p:nvPicPr>
          <p:cNvPr id="2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50" y="1464311"/>
            <a:ext cx="430330" cy="281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30 Rectángulo"/>
          <p:cNvSpPr/>
          <p:nvPr/>
        </p:nvSpPr>
        <p:spPr>
          <a:xfrm>
            <a:off x="1691412" y="911582"/>
            <a:ext cx="8809177" cy="58191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entury Gothic"/>
              <a:sym typeface="Century Gothic"/>
            </a:endParaRPr>
          </a:p>
        </p:txBody>
      </p:sp>
      <p:sp>
        <p:nvSpPr>
          <p:cNvPr id="290" name="30 Rectángulo"/>
          <p:cNvSpPr/>
          <p:nvPr/>
        </p:nvSpPr>
        <p:spPr>
          <a:xfrm>
            <a:off x="1703511" y="188639"/>
            <a:ext cx="8784978" cy="6480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45719" rIns="45719" anchor="ctr"/>
          <a:lstStyle/>
          <a:p>
            <a:pPr algn="ctr" hangingPunct="0"/>
            <a:endParaRPr kern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  <p:sp>
        <p:nvSpPr>
          <p:cNvPr id="291" name="1 Título"/>
          <p:cNvSpPr txBox="1"/>
          <p:nvPr/>
        </p:nvSpPr>
        <p:spPr>
          <a:xfrm>
            <a:off x="1812032" y="282806"/>
            <a:ext cx="8604448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>
                <a:solidFill>
                  <a:srgbClr val="8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hangingPunct="0">
              <a:defRPr>
                <a:solidFill>
                  <a:srgbClr val="6B7D72"/>
                </a:solidFill>
              </a:defRPr>
            </a:pPr>
            <a:r>
              <a:rPr kern="0"/>
              <a:t>Pion Energy Calibration</a:t>
            </a:r>
          </a:p>
        </p:txBody>
      </p:sp>
      <p:sp>
        <p:nvSpPr>
          <p:cNvPr id="292" name="Espace réservé du numéro de diapositive 1"/>
          <p:cNvSpPr txBox="1">
            <a:spLocks noGrp="1"/>
          </p:cNvSpPr>
          <p:nvPr>
            <p:ph type="sldNum" sz="quarter" idx="2"/>
          </p:nvPr>
        </p:nvSpPr>
        <p:spPr>
          <a:xfrm>
            <a:off x="10314013" y="6470252"/>
            <a:ext cx="177291" cy="276999"/>
          </a:xfrm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Century Gothic"/>
                <a:sym typeface="Century Gothic"/>
              </a:rPr>
              <a:pPr hangingPunct="0"/>
              <a:t>8</a:t>
            </a:fld>
            <a:endParaRPr kern="0">
              <a:latin typeface="Century Gothic"/>
              <a:sym typeface="Century Gothi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After classifying a cluster, need to calibrate its energy…"/>
              <p:cNvSpPr txBox="1"/>
              <p:nvPr/>
            </p:nvSpPr>
            <p:spPr>
              <a:xfrm>
                <a:off x="1732883" y="952599"/>
                <a:ext cx="8700834" cy="1153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150394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After classifying a cluster, need to calibrate its energy</a:t>
                </a:r>
              </a:p>
              <a:p>
                <a:pPr hangingPunct="0">
                  <a:defRPr sz="1500"/>
                </a:pPr>
                <a:endParaRPr sz="1500" kern="0">
                  <a:solidFill>
                    <a:srgbClr val="000000"/>
                  </a:solidFill>
                  <a:latin typeface="Century Gothic"/>
                  <a:sym typeface="Century Gothic"/>
                </a:endParaRPr>
              </a:p>
              <a:p>
                <a:pPr marL="150394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Energy regression goal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: Correctly </a:t>
                </a:r>
                <a:r>
                  <a:rPr sz="1500" b="1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predict the true energy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deposited in the cluster.</a:t>
                </a:r>
              </a:p>
              <a:p>
                <a:pPr marL="531394" lvl="1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Quantified by measuring the cluster </a:t>
                </a:r>
                <a:r>
                  <a:rPr sz="1500" b="1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energy response</a:t>
                </a: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:  </a:t>
                </a:r>
                <a14:m>
                  <m:oMath xmlns:m="http://schemas.openxmlformats.org/officeDocument/2006/math">
                    <m:r>
                      <a:rPr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Century Gothic"/>
                      </a:rPr>
                      <m:t>𝑅</m:t>
                    </m:r>
                    <m:r>
                      <a:rPr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Century Gothic"/>
                      </a:rPr>
                      <m:t>=</m:t>
                    </m:r>
                    <m:f>
                      <m:fPr>
                        <m:ctrlPr>
                          <a:rPr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entury Gothic"/>
                              </a:rPr>
                            </m:ctrlPr>
                          </m:sSupPr>
                          <m:e>
                            <m:r>
                              <a:rPr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entury Gothic"/>
                              </a:rPr>
                              <m:t>𝐸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entury Gothic"/>
                              </a:rPr>
                              <m:t>reco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entury Gothic"/>
                              </a:rPr>
                            </m:ctrlPr>
                          </m:sSupPr>
                          <m:e>
                            <m:r>
                              <a:rPr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entury Gothic"/>
                              </a:rPr>
                              <m:t>𝐸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entury Gothic"/>
                              </a:rPr>
                              <m:t>truth</m:t>
                            </m:r>
                          </m:sup>
                        </m:sSup>
                      </m:den>
                    </m:f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that should be </a:t>
                </a:r>
                <a14:m>
                  <m:oMath xmlns:m="http://schemas.openxmlformats.org/officeDocument/2006/math">
                    <m:r>
                      <a:rPr sz="245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Century Gothic"/>
                      </a:rPr>
                      <m:t>∼1</m:t>
                    </m:r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 </a:t>
                </a:r>
              </a:p>
            </p:txBody>
          </p:sp>
        </mc:Choice>
        <mc:Fallback xmlns="">
          <p:sp>
            <p:nvSpPr>
              <p:cNvPr id="293" name="After classifying a cluster, need to calibrate its energy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883" y="952599"/>
                <a:ext cx="8700834" cy="1153201"/>
              </a:xfrm>
              <a:prstGeom prst="rect">
                <a:avLst/>
              </a:prstGeom>
              <a:blipFill>
                <a:blip r:embed="rId4"/>
                <a:stretch>
                  <a:fillRect t="-529" b="-15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210" y="3281238"/>
            <a:ext cx="4014122" cy="29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463" y="3281238"/>
            <a:ext cx="4014123" cy="29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Before Calibration"/>
          <p:cNvSpPr txBox="1"/>
          <p:nvPr/>
        </p:nvSpPr>
        <p:spPr>
          <a:xfrm>
            <a:off x="2599861" y="6226746"/>
            <a:ext cx="1912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chemeClr val="accent3">
                    <a:satOff val="-2716"/>
                    <a:lumOff val="-10352"/>
                  </a:schemeClr>
                </a:solidFill>
              </a:defRPr>
            </a:lvl1pPr>
          </a:lstStyle>
          <a:p>
            <a:pPr hangingPunct="0"/>
            <a:r>
              <a:rPr kern="0">
                <a:solidFill>
                  <a:srgbClr val="B5AE53">
                    <a:satOff val="-2716"/>
                    <a:lumOff val="-10352"/>
                  </a:srgbClr>
                </a:solidFill>
                <a:latin typeface="Century Gothic"/>
                <a:sym typeface="Century Gothic"/>
              </a:rPr>
              <a:t>Before Calibration</a:t>
            </a:r>
          </a:p>
        </p:txBody>
      </p:sp>
      <p:sp>
        <p:nvSpPr>
          <p:cNvPr id="297" name="After calibration"/>
          <p:cNvSpPr txBox="1"/>
          <p:nvPr/>
        </p:nvSpPr>
        <p:spPr>
          <a:xfrm>
            <a:off x="7729750" y="6226746"/>
            <a:ext cx="164035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chemeClr val="accent3">
                    <a:satOff val="-2716"/>
                    <a:lumOff val="-10352"/>
                  </a:schemeClr>
                </a:solidFill>
              </a:defRPr>
            </a:lvl1pPr>
          </a:lstStyle>
          <a:p>
            <a:pPr hangingPunct="0"/>
            <a:r>
              <a:rPr kern="0">
                <a:solidFill>
                  <a:srgbClr val="B5AE53">
                    <a:satOff val="-2716"/>
                    <a:lumOff val="-10352"/>
                  </a:srgbClr>
                </a:solidFill>
                <a:latin typeface="Century Gothic"/>
                <a:sym typeface="Century Gothic"/>
              </a:rPr>
              <a:t>After calibration</a:t>
            </a:r>
          </a:p>
        </p:txBody>
      </p:sp>
      <p:sp>
        <p:nvSpPr>
          <p:cNvPr id="298" name="Regression performance for charged pions"/>
          <p:cNvSpPr txBox="1"/>
          <p:nvPr/>
        </p:nvSpPr>
        <p:spPr>
          <a:xfrm>
            <a:off x="1692302" y="2621183"/>
            <a:ext cx="8807397" cy="338550"/>
          </a:xfrm>
          <a:prstGeom prst="rect">
            <a:avLst/>
          </a:prstGeom>
          <a:ln w="25400">
            <a:solidFill>
              <a:schemeClr val="accent2">
                <a:satOff val="-6666"/>
                <a:lumOff val="-10588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chemeClr val="accent2">
                    <a:satOff val="-6666"/>
                    <a:lumOff val="-10588"/>
                  </a:schemeClr>
                </a:solidFill>
              </a:defRPr>
            </a:lvl1pPr>
          </a:lstStyle>
          <a:p>
            <a:pPr hangingPunct="0"/>
            <a:r>
              <a:rPr kern="0">
                <a:solidFill>
                  <a:srgbClr val="CF543F">
                    <a:satOff val="-6666"/>
                    <a:lumOff val="-10588"/>
                  </a:srgbClr>
                </a:solidFill>
                <a:latin typeface="Century Gothic"/>
                <a:sym typeface="Century Gothic"/>
              </a:rPr>
              <a:t>Regression performance for charged pions</a:t>
            </a:r>
          </a:p>
        </p:txBody>
      </p:sp>
      <p:sp>
        <p:nvSpPr>
          <p:cNvPr id="299" name="Connecteur droit avec flèche 39"/>
          <p:cNvSpPr/>
          <p:nvPr/>
        </p:nvSpPr>
        <p:spPr>
          <a:xfrm>
            <a:off x="5813801" y="4573357"/>
            <a:ext cx="600910" cy="4"/>
          </a:xfrm>
          <a:prstGeom prst="line">
            <a:avLst/>
          </a:prstGeom>
          <a:ln w="50800">
            <a:solidFill>
              <a:schemeClr val="accent5">
                <a:satOff val="-26952"/>
                <a:lumOff val="-12117"/>
              </a:schemeClr>
            </a:solidFill>
            <a:tailEnd type="triangle"/>
          </a:ln>
        </p:spPr>
        <p:txBody>
          <a:bodyPr lIns="45718" tIns="45718" rIns="45718" bIns="45718"/>
          <a:lstStyle/>
          <a:p>
            <a:pPr hangingPunct="0">
              <a:defRPr>
                <a:latin typeface="+mj-lt"/>
                <a:ea typeface="+mj-ea"/>
                <a:cs typeface="+mj-cs"/>
                <a:sym typeface="Calibri"/>
              </a:defRPr>
            </a:pPr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30 Rectángulo"/>
          <p:cNvSpPr/>
          <p:nvPr/>
        </p:nvSpPr>
        <p:spPr>
          <a:xfrm>
            <a:off x="1691412" y="911582"/>
            <a:ext cx="8809177" cy="59149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entury Gothic"/>
              <a:sym typeface="Century Gothic"/>
            </a:endParaRPr>
          </a:p>
        </p:txBody>
      </p:sp>
      <p:sp>
        <p:nvSpPr>
          <p:cNvPr id="304" name="30 Rectángulo"/>
          <p:cNvSpPr/>
          <p:nvPr/>
        </p:nvSpPr>
        <p:spPr>
          <a:xfrm>
            <a:off x="1703511" y="188639"/>
            <a:ext cx="8784978" cy="6480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45719" rIns="45719" anchor="ctr"/>
          <a:lstStyle/>
          <a:p>
            <a:pPr algn="ctr" hangingPunct="0"/>
            <a:endParaRPr kern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  <p:sp>
        <p:nvSpPr>
          <p:cNvPr id="305" name="1 Título"/>
          <p:cNvSpPr txBox="1"/>
          <p:nvPr/>
        </p:nvSpPr>
        <p:spPr>
          <a:xfrm>
            <a:off x="1812032" y="282806"/>
            <a:ext cx="8604448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>
                <a:solidFill>
                  <a:srgbClr val="8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hangingPunct="0"/>
            <a:r>
              <a:rPr kern="0"/>
              <a:t>Outlook</a:t>
            </a:r>
          </a:p>
        </p:txBody>
      </p:sp>
      <p:sp>
        <p:nvSpPr>
          <p:cNvPr id="306" name="Espace réservé du numéro de diapositive 1"/>
          <p:cNvSpPr txBox="1">
            <a:spLocks noGrp="1"/>
          </p:cNvSpPr>
          <p:nvPr>
            <p:ph type="sldNum" sz="quarter" idx="2"/>
          </p:nvPr>
        </p:nvSpPr>
        <p:spPr>
          <a:xfrm>
            <a:off x="10314013" y="6470252"/>
            <a:ext cx="177291" cy="276999"/>
          </a:xfrm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Century Gothic"/>
                <a:sym typeface="Century Gothic"/>
              </a:rPr>
              <a:pPr hangingPunct="0"/>
              <a:t>9</a:t>
            </a:fld>
            <a:endParaRPr kern="0" dirty="0">
              <a:latin typeface="Century Gothic"/>
              <a:sym typeface="Century Gothic"/>
            </a:endParaRPr>
          </a:p>
        </p:txBody>
      </p:sp>
      <p:sp>
        <p:nvSpPr>
          <p:cNvPr id="307" name="Promising results for pion classification and energy calibration with deep-learning!…"/>
          <p:cNvSpPr txBox="1"/>
          <p:nvPr/>
        </p:nvSpPr>
        <p:spPr>
          <a:xfrm>
            <a:off x="1736268" y="940817"/>
            <a:ext cx="8719467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50394" indent="-150394" hangingPunct="0">
              <a:buSzPct val="60000"/>
              <a:buBlip>
                <a:blip r:embed="rId3"/>
              </a:buBlip>
              <a:defRPr sz="1500"/>
            </a:pPr>
            <a:r>
              <a:rPr sz="1500" kern="0">
                <a:solidFill>
                  <a:srgbClr val="000000"/>
                </a:solidFill>
                <a:latin typeface="Century Gothic"/>
                <a:sym typeface="Century Gothic"/>
              </a:rPr>
              <a:t>Promising results for pion classification and energy calibration with deep-learning!</a:t>
            </a:r>
          </a:p>
          <a:p>
            <a:pPr hangingPunct="0">
              <a:defRPr sz="1500"/>
            </a:pPr>
            <a:endParaRPr sz="1500" kern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hangingPunct="0">
              <a:defRPr sz="1500"/>
            </a:pPr>
            <a:endParaRPr sz="1500" kern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hangingPunct="0">
              <a:defRPr sz="1500" b="1">
                <a:solidFill>
                  <a:srgbClr val="CF543F">
                    <a:satOff val="-6666"/>
                    <a:lumOff val="-10588"/>
                  </a:srgbClr>
                </a:solidFill>
              </a:defRPr>
            </a:pPr>
            <a:r>
              <a:rPr sz="1500" b="1" kern="0">
                <a:solidFill>
                  <a:srgbClr val="CF543F">
                    <a:satOff val="-6666"/>
                    <a:lumOff val="-10588"/>
                  </a:srgbClr>
                </a:solidFill>
                <a:latin typeface="Century Gothic"/>
                <a:sym typeface="Century Gothic"/>
              </a:rPr>
              <a:t>Looking forward studying more complex scenarios: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First look at the performance with jets…"/>
              <p:cNvSpPr txBox="1"/>
              <p:nvPr/>
            </p:nvSpPr>
            <p:spPr>
              <a:xfrm>
                <a:off x="1668246" y="2201224"/>
                <a:ext cx="4981950" cy="10779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150394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First look at the </a:t>
                </a:r>
                <a:r>
                  <a:rPr sz="1500" b="1" kern="0">
                    <a:solidFill>
                      <a:srgbClr val="B5AE53">
                        <a:satOff val="-2716"/>
                        <a:lumOff val="-10352"/>
                      </a:srgbClr>
                    </a:solidFill>
                    <a:latin typeface="Century Gothic"/>
                    <a:sym typeface="Century Gothic"/>
                  </a:rPr>
                  <a:t>performance with jets</a:t>
                </a:r>
              </a:p>
              <a:p>
                <a:pPr marL="531394" lvl="1" indent="-150394" hangingPunct="0">
                  <a:buSzPct val="60000"/>
                  <a:buBlip>
                    <a:blip r:embed="rId3"/>
                  </a:buBlip>
                  <a:defRPr sz="15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+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−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a:rPr sz="19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𝜋</m:t>
                        </m:r>
                      </m:e>
                      <m:sup>
                        <m:r>
                          <a:rPr sz="19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0</m:t>
                        </m:r>
                      </m:sup>
                    </m:sSup>
                  </m:oMath>
                </a14:m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 mixed in a 1:1:1 ratio</a:t>
                </a:r>
              </a:p>
              <a:p>
                <a:pPr marL="531394" lvl="1" indent="-150394" hangingPunct="0">
                  <a:buSzPct val="60000"/>
                  <a:buBlip>
                    <a:blip r:embed="rId3"/>
                  </a:buBlip>
                  <a:defRPr sz="1500"/>
                </a:pPr>
                <a:r>
                  <a:rPr sz="1500" kern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Roughly correspond to the expected distribution in jets</a:t>
                </a:r>
              </a:p>
            </p:txBody>
          </p:sp>
        </mc:Choice>
        <mc:Fallback xmlns="">
          <p:sp>
            <p:nvSpPr>
              <p:cNvPr id="308" name="First look at the performance with jet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46" y="2201224"/>
                <a:ext cx="4981950" cy="1077987"/>
              </a:xfrm>
              <a:prstGeom prst="rect">
                <a:avLst/>
              </a:prstGeom>
              <a:blipFill>
                <a:blip r:embed="rId4"/>
                <a:stretch>
                  <a:fillRect t="-565" b="-56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Another handy way to represent energy deposits is as a point-cloud…"/>
          <p:cNvSpPr txBox="1"/>
          <p:nvPr/>
        </p:nvSpPr>
        <p:spPr>
          <a:xfrm>
            <a:off x="1813695" y="4397121"/>
            <a:ext cx="4691052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50394" indent="-150394" hangingPunct="0">
              <a:buSzPct val="60000"/>
              <a:buBlip>
                <a:blip r:embed="rId3"/>
              </a:buBlip>
              <a:defRPr sz="1500"/>
            </a:pPr>
            <a:r>
              <a:rPr sz="1500" kern="0">
                <a:solidFill>
                  <a:srgbClr val="000000"/>
                </a:solidFill>
                <a:latin typeface="Century Gothic"/>
                <a:sym typeface="Century Gothic"/>
              </a:rPr>
              <a:t>Another handy way to represent energy deposits is as a </a:t>
            </a:r>
            <a:r>
              <a:rPr sz="1500" b="1" kern="0">
                <a:solidFill>
                  <a:srgbClr val="B5AE53">
                    <a:satOff val="-2716"/>
                    <a:lumOff val="-10352"/>
                  </a:srgbClr>
                </a:solidFill>
                <a:latin typeface="Century Gothic"/>
                <a:sym typeface="Century Gothic"/>
              </a:rPr>
              <a:t>point-cloud</a:t>
            </a:r>
          </a:p>
          <a:p>
            <a:pPr marL="531394" lvl="1" indent="-150394" hangingPunct="0">
              <a:buSzPct val="60000"/>
              <a:buBlip>
                <a:blip r:embed="rId3"/>
              </a:buBlip>
              <a:defRPr sz="1500"/>
            </a:pPr>
            <a:r>
              <a:rPr sz="1500" kern="0">
                <a:solidFill>
                  <a:srgbClr val="000000"/>
                </a:solidFill>
                <a:latin typeface="Century Gothic"/>
                <a:sym typeface="Century Gothic"/>
              </a:rPr>
              <a:t>Points contains cell info &amp; cluster-level info.</a:t>
            </a:r>
          </a:p>
          <a:p>
            <a:pPr marL="531394" lvl="1" indent="-150394" hangingPunct="0">
              <a:buSzPct val="60000"/>
              <a:buBlip>
                <a:blip r:embed="rId3"/>
              </a:buBlip>
              <a:defRPr sz="1500"/>
            </a:pPr>
            <a:r>
              <a:rPr sz="1500" kern="0">
                <a:solidFill>
                  <a:srgbClr val="000000"/>
                </a:solidFill>
                <a:latin typeface="Century Gothic"/>
                <a:sym typeface="Century Gothic"/>
              </a:rPr>
              <a:t>Allows for combining signals from the inner detector (tracks) and from calorimeter (clusters)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1" y="4296009"/>
            <a:ext cx="3109967" cy="258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435" y="2144931"/>
            <a:ext cx="2920899" cy="2121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ticario">
  <a:themeElements>
    <a:clrScheme name="Boticar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00FF"/>
      </a:hlink>
      <a:folHlink>
        <a:srgbClr val="FF00FF"/>
      </a:folHlink>
    </a:clrScheme>
    <a:fontScheme name="Boticari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1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</TotalTime>
  <Words>1734</Words>
  <Application>Microsoft Office PowerPoint</Application>
  <PresentationFormat>Widescreen</PresentationFormat>
  <Paragraphs>289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Arial</vt:lpstr>
      <vt:lpstr>Book Antiqua</vt:lpstr>
      <vt:lpstr>Calibri</vt:lpstr>
      <vt:lpstr>Calibri Light</vt:lpstr>
      <vt:lpstr>Cambria Math</vt:lpstr>
      <vt:lpstr>Century Gothic</vt:lpstr>
      <vt:lpstr>Helvetica</vt:lpstr>
      <vt:lpstr>Helvetica Neue</vt:lpstr>
      <vt:lpstr>Helvetica Neue Medium</vt:lpstr>
      <vt:lpstr>Open Sans</vt:lpstr>
      <vt:lpstr>PT Sans Narrow</vt:lpstr>
      <vt:lpstr>Symbol</vt:lpstr>
      <vt:lpstr>Times Roman</vt:lpstr>
      <vt:lpstr>Wingdings</vt:lpstr>
      <vt:lpstr>office theme</vt:lpstr>
      <vt:lpstr>Boticario</vt:lpstr>
      <vt:lpstr>1_Office Theme</vt:lpstr>
      <vt:lpstr>Custom Design</vt:lpstr>
      <vt:lpstr>2_Office Theme</vt:lpstr>
      <vt:lpstr>3_Office Theme</vt:lpstr>
      <vt:lpstr>4_Office Theme</vt:lpstr>
      <vt:lpstr>21_BasicBlack</vt:lpstr>
      <vt:lpstr>PowerPoint Presentation</vt:lpstr>
      <vt:lpstr> Calorimetric Particle Identification at NA62 </vt:lpstr>
      <vt:lpstr>CNN-Based Approach for "CaloPID"</vt:lpstr>
      <vt:lpstr>Significant Improvement of the μ/π ID</vt:lpstr>
      <vt:lpstr>Machine Learning for Pion Identification and Energy Calibration with ATLAS detector </vt:lpstr>
      <vt:lpstr>PowerPoint Presentation</vt:lpstr>
      <vt:lpstr>PowerPoint Presentation</vt:lpstr>
      <vt:lpstr>PowerPoint Presentation</vt:lpstr>
      <vt:lpstr>PowerPoint Presentation</vt:lpstr>
      <vt:lpstr>Beamline Tuning with Reinforcement Learning</vt:lpstr>
      <vt:lpstr>OLIS Beamline</vt:lpstr>
      <vt:lpstr>Reinforcement learning</vt:lpstr>
      <vt:lpstr>Current Progress and 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Generative Models for Synthetic Shower Generation</vt:lpstr>
      <vt:lpstr>Generative Models for Synthetic Shower Generation</vt:lpstr>
      <vt:lpstr>Discrete Variational Autoencoders</vt:lpstr>
      <vt:lpstr>Quantum Variational Autoencoders</vt:lpstr>
      <vt:lpstr>Science, Community, Training, Collaboration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wojtek.fedorko wojtek.fedorko</cp:lastModifiedBy>
  <cp:revision>433</cp:revision>
  <dcterms:created xsi:type="dcterms:W3CDTF">2021-08-15T19:37:47Z</dcterms:created>
  <dcterms:modified xsi:type="dcterms:W3CDTF">2021-08-17T17:12:57Z</dcterms:modified>
</cp:coreProperties>
</file>