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71" r:id="rId2"/>
  </p:sldMasterIdLst>
  <p:notesMasterIdLst>
    <p:notesMasterId r:id="rId78"/>
  </p:notesMasterIdLst>
  <p:handoutMasterIdLst>
    <p:handoutMasterId r:id="rId79"/>
  </p:handoutMasterIdLst>
  <p:sldIdLst>
    <p:sldId id="345" r:id="rId3"/>
    <p:sldId id="404" r:id="rId4"/>
    <p:sldId id="405" r:id="rId5"/>
    <p:sldId id="497" r:id="rId6"/>
    <p:sldId id="498" r:id="rId7"/>
    <p:sldId id="499" r:id="rId8"/>
    <p:sldId id="416" r:id="rId9"/>
    <p:sldId id="500" r:id="rId10"/>
    <p:sldId id="501" r:id="rId11"/>
    <p:sldId id="417" r:id="rId12"/>
    <p:sldId id="502" r:id="rId13"/>
    <p:sldId id="503" r:id="rId14"/>
    <p:sldId id="504" r:id="rId15"/>
    <p:sldId id="505" r:id="rId16"/>
    <p:sldId id="508" r:id="rId17"/>
    <p:sldId id="406" r:id="rId18"/>
    <p:sldId id="415" r:id="rId19"/>
    <p:sldId id="480" r:id="rId20"/>
    <p:sldId id="482" r:id="rId21"/>
    <p:sldId id="483" r:id="rId22"/>
    <p:sldId id="484" r:id="rId23"/>
    <p:sldId id="509" r:id="rId24"/>
    <p:sldId id="511" r:id="rId25"/>
    <p:sldId id="429" r:id="rId26"/>
    <p:sldId id="409" r:id="rId27"/>
    <p:sldId id="438" r:id="rId28"/>
    <p:sldId id="452" r:id="rId29"/>
    <p:sldId id="453" r:id="rId30"/>
    <p:sldId id="440" r:id="rId31"/>
    <p:sldId id="488" r:id="rId32"/>
    <p:sldId id="489" r:id="rId33"/>
    <p:sldId id="490" r:id="rId34"/>
    <p:sldId id="486" r:id="rId35"/>
    <p:sldId id="457" r:id="rId36"/>
    <p:sldId id="491" r:id="rId37"/>
    <p:sldId id="408" r:id="rId38"/>
    <p:sldId id="427" r:id="rId39"/>
    <p:sldId id="428" r:id="rId40"/>
    <p:sldId id="485" r:id="rId41"/>
    <p:sldId id="512" r:id="rId42"/>
    <p:sldId id="442" r:id="rId43"/>
    <p:sldId id="462" r:id="rId44"/>
    <p:sldId id="444" r:id="rId45"/>
    <p:sldId id="431" r:id="rId46"/>
    <p:sldId id="432" r:id="rId47"/>
    <p:sldId id="514" r:id="rId48"/>
    <p:sldId id="435" r:id="rId49"/>
    <p:sldId id="445" r:id="rId50"/>
    <p:sldId id="464" r:id="rId51"/>
    <p:sldId id="458" r:id="rId52"/>
    <p:sldId id="465" r:id="rId53"/>
    <p:sldId id="492" r:id="rId54"/>
    <p:sldId id="513" r:id="rId55"/>
    <p:sldId id="446" r:id="rId56"/>
    <p:sldId id="467" r:id="rId57"/>
    <p:sldId id="447" r:id="rId58"/>
    <p:sldId id="468" r:id="rId59"/>
    <p:sldId id="469" r:id="rId60"/>
    <p:sldId id="448" r:id="rId61"/>
    <p:sldId id="472" r:id="rId62"/>
    <p:sldId id="450" r:id="rId63"/>
    <p:sldId id="493" r:id="rId64"/>
    <p:sldId id="494" r:id="rId65"/>
    <p:sldId id="495" r:id="rId66"/>
    <p:sldId id="479" r:id="rId67"/>
    <p:sldId id="496" r:id="rId68"/>
    <p:sldId id="441" r:id="rId69"/>
    <p:sldId id="443" r:id="rId70"/>
    <p:sldId id="510" r:id="rId71"/>
    <p:sldId id="430" r:id="rId72"/>
    <p:sldId id="459" r:id="rId73"/>
    <p:sldId id="460" r:id="rId74"/>
    <p:sldId id="449" r:id="rId75"/>
    <p:sldId id="476" r:id="rId76"/>
    <p:sldId id="471" r:id="rId77"/>
  </p:sldIdLst>
  <p:sldSz cx="9144000" cy="5143500" type="screen16x9"/>
  <p:notesSz cx="7019925" cy="93059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4DA"/>
    <a:srgbClr val="FFFFFF"/>
    <a:srgbClr val="D9D9D9"/>
    <a:srgbClr val="003D80"/>
    <a:srgbClr val="818386"/>
    <a:srgbClr val="113F7C"/>
    <a:srgbClr val="56863E"/>
    <a:srgbClr val="0F2D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300" autoAdjust="0"/>
    <p:restoredTop sz="88452" autoAdjust="0"/>
  </p:normalViewPr>
  <p:slideViewPr>
    <p:cSldViewPr snapToGrid="0" snapToObjects="1">
      <p:cViewPr>
        <p:scale>
          <a:sx n="75" d="100"/>
          <a:sy n="75" d="100"/>
        </p:scale>
        <p:origin x="1958" y="51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60" d="100"/>
        <a:sy n="16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notesMaster" Target="notesMasters/notesMaster1.xml"/><Relationship Id="rId8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1650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6688" y="0"/>
            <a:ext cx="3041650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5073EA-3836-C045-8F88-3FB2A0575CBA}" type="datetimeFigureOut">
              <a:rPr lang="en-US" smtClean="0"/>
              <a:t>2/21/2018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9200"/>
            <a:ext cx="3041650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6688" y="8839200"/>
            <a:ext cx="3041650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EFC78A-37A4-C245-AAB2-E9EAAAF3D6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0723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41967" cy="465296"/>
          </a:xfrm>
          <a:prstGeom prst="rect">
            <a:avLst/>
          </a:prstGeom>
        </p:spPr>
        <p:txBody>
          <a:bodyPr vert="horz" lIns="93287" tIns="46643" rIns="93287" bIns="4664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6334" y="1"/>
            <a:ext cx="3041967" cy="465296"/>
          </a:xfrm>
          <a:prstGeom prst="rect">
            <a:avLst/>
          </a:prstGeom>
        </p:spPr>
        <p:txBody>
          <a:bodyPr vert="horz" lIns="93287" tIns="46643" rIns="93287" bIns="46643" rtlCol="0"/>
          <a:lstStyle>
            <a:lvl1pPr algn="r">
              <a:defRPr sz="1200"/>
            </a:lvl1pPr>
          </a:lstStyle>
          <a:p>
            <a:fld id="{2F132044-0CF3-FE4A-B3DD-AD83F8F3FA08}" type="datetimeFigureOut">
              <a:rPr lang="en-US" smtClean="0"/>
              <a:t>2/21/2018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3950" cy="3489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87" tIns="46643" rIns="93287" bIns="4664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993" y="4420315"/>
            <a:ext cx="5615940" cy="4187666"/>
          </a:xfrm>
          <a:prstGeom prst="rect">
            <a:avLst/>
          </a:prstGeom>
        </p:spPr>
        <p:txBody>
          <a:bodyPr vert="horz" lIns="93287" tIns="46643" rIns="93287" bIns="46643" rtlCol="0"/>
          <a:lstStyle/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39014"/>
            <a:ext cx="3041967" cy="465296"/>
          </a:xfrm>
          <a:prstGeom prst="rect">
            <a:avLst/>
          </a:prstGeom>
        </p:spPr>
        <p:txBody>
          <a:bodyPr vert="horz" lIns="93287" tIns="46643" rIns="93287" bIns="4664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6334" y="8839014"/>
            <a:ext cx="3041967" cy="465296"/>
          </a:xfrm>
          <a:prstGeom prst="rect">
            <a:avLst/>
          </a:prstGeom>
        </p:spPr>
        <p:txBody>
          <a:bodyPr vert="horz" lIns="93287" tIns="46643" rIns="93287" bIns="46643" rtlCol="0" anchor="b"/>
          <a:lstStyle>
            <a:lvl1pPr algn="r">
              <a:defRPr sz="1200"/>
            </a:lvl1pPr>
          </a:lstStyle>
          <a:p>
            <a:fld id="{EEF08EE0-F671-5A48-AE26-ED94D7DF6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503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471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6108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9528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8672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7086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8870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5681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1640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1982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0047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6874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0830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837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8684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3061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3024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3977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5627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694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4965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99296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8856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40935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0094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5218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30988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3 </a:t>
            </a:r>
            <a:r>
              <a:rPr lang="en-US" dirty="0" err="1" smtClean="0"/>
              <a:t>yrs</a:t>
            </a:r>
            <a:r>
              <a:rPr lang="en-US" dirty="0" smtClean="0"/>
              <a:t> delayed, but very </a:t>
            </a:r>
            <a:r>
              <a:rPr lang="en-US" dirty="0" smtClean="0"/>
              <a:t>important </a:t>
            </a:r>
            <a:r>
              <a:rPr lang="en-US" dirty="0" smtClean="0"/>
              <a:t>now that we have the results. First time </a:t>
            </a:r>
            <a:r>
              <a:rPr lang="en-US" dirty="0" err="1" smtClean="0"/>
              <a:t>elinac</a:t>
            </a:r>
            <a:r>
              <a:rPr lang="en-US" dirty="0" smtClean="0"/>
              <a:t> operated with realistic beam conditions, lots of profit from this test stand, within and beyond</a:t>
            </a:r>
            <a:r>
              <a:rPr lang="en-US" baseline="0" dirty="0" smtClean="0"/>
              <a:t> scope of test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82078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Show wel</a:t>
            </a:r>
            <a:r>
              <a:rPr lang="en-US" baseline="0" dirty="0" smtClean="0"/>
              <a:t>d tests of the </a:t>
            </a:r>
            <a:r>
              <a:rPr lang="en-US" baseline="0" dirty="0" err="1" smtClean="0"/>
              <a:t>tv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backplate</a:t>
            </a:r>
            <a:r>
              <a:rPr lang="en-US" baseline="0" dirty="0" smtClean="0"/>
              <a:t>, with material tests, on ACE stand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86044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Show wel</a:t>
            </a:r>
            <a:r>
              <a:rPr lang="en-US" baseline="0" dirty="0" smtClean="0"/>
              <a:t>d tests of the </a:t>
            </a:r>
            <a:r>
              <a:rPr lang="en-US" baseline="0" dirty="0" err="1" smtClean="0"/>
              <a:t>tv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backplate</a:t>
            </a:r>
            <a:r>
              <a:rPr lang="en-US" baseline="0" dirty="0" smtClean="0"/>
              <a:t>, with material tests, on ACE stand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73334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Show wel</a:t>
            </a:r>
            <a:r>
              <a:rPr lang="en-US" baseline="0" dirty="0" smtClean="0"/>
              <a:t>d tests of the </a:t>
            </a:r>
            <a:r>
              <a:rPr lang="en-US" baseline="0" dirty="0" err="1" smtClean="0"/>
              <a:t>tv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backplate</a:t>
            </a:r>
            <a:r>
              <a:rPr lang="en-US" baseline="0" dirty="0" smtClean="0"/>
              <a:t>, with material tests, on ACE stand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7493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Show wel</a:t>
            </a:r>
            <a:r>
              <a:rPr lang="en-US" baseline="0" dirty="0" smtClean="0"/>
              <a:t>d tests of the </a:t>
            </a:r>
            <a:r>
              <a:rPr lang="en-US" baseline="0" dirty="0" err="1" smtClean="0"/>
              <a:t>tv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backplate</a:t>
            </a:r>
            <a:r>
              <a:rPr lang="en-US" baseline="0" dirty="0" smtClean="0"/>
              <a:t>, with material tests, on ACE stand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81276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Show wel</a:t>
            </a:r>
            <a:r>
              <a:rPr lang="en-US" baseline="0" dirty="0" smtClean="0"/>
              <a:t>d tests of the </a:t>
            </a:r>
            <a:r>
              <a:rPr lang="en-US" baseline="0" dirty="0" err="1" smtClean="0"/>
              <a:t>tv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backplate</a:t>
            </a:r>
            <a:r>
              <a:rPr lang="en-US" baseline="0" dirty="0" smtClean="0"/>
              <a:t>, with material tests, on ACE stand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02919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 photo of converter fins, pre-test results from UVIC, </a:t>
            </a:r>
            <a:r>
              <a:rPr lang="en-US" dirty="0" err="1" smtClean="0"/>
              <a:t>fluka</a:t>
            </a:r>
            <a:r>
              <a:rPr lang="en-US" dirty="0" smtClean="0"/>
              <a:t> simulation, thermal simulation results from </a:t>
            </a:r>
            <a:r>
              <a:rPr lang="en-US" dirty="0" err="1" smtClean="0"/>
              <a:t>brendan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30320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 photo of converter fins, pre-test results from UVIC, </a:t>
            </a:r>
            <a:r>
              <a:rPr lang="en-US" dirty="0" err="1" smtClean="0"/>
              <a:t>fluka</a:t>
            </a:r>
            <a:r>
              <a:rPr lang="en-US" dirty="0" smtClean="0"/>
              <a:t> simulation, thermal simulation results from </a:t>
            </a:r>
            <a:r>
              <a:rPr lang="en-US" dirty="0" err="1" smtClean="0"/>
              <a:t>brendan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70113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02301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28375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105807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77180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74097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67162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61771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92807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18800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80619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30439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21017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20459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41764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8099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18254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29329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13415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36695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64599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07760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52610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95350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35427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8868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6739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703358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435477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63964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10992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F08EE0-F671-5A48-AE26-ED94D7DF6D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2326043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228170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71486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 photo of converter fins, pre-test results from UVIC, </a:t>
            </a:r>
            <a:r>
              <a:rPr lang="en-US" dirty="0" err="1" smtClean="0"/>
              <a:t>fluka</a:t>
            </a:r>
            <a:r>
              <a:rPr lang="en-US" dirty="0" smtClean="0"/>
              <a:t> simulation, thermal simulation results from </a:t>
            </a:r>
            <a:r>
              <a:rPr lang="en-US" dirty="0" err="1" smtClean="0"/>
              <a:t>brendan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948413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0434125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022143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57517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264875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543353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4574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3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Relationship Id="rId9" Type="http://schemas.openxmlformats.org/officeDocument/2006/relationships/image" Target="../media/image45.jpeg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3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Relationship Id="rId9" Type="http://schemas.openxmlformats.org/officeDocument/2006/relationships/image" Target="../media/image45.jpe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TRIUMF_logo_whit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598" y="299720"/>
            <a:ext cx="3149600" cy="8636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4008374" y="493306"/>
            <a:ext cx="224002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 smtClean="0">
                <a:solidFill>
                  <a:srgbClr val="EAE5DF"/>
                </a:solidFill>
                <a:latin typeface="Myriad Pro Light"/>
                <a:cs typeface="Myriad Pro Light"/>
              </a:rPr>
              <a:t>Canada’s national centre for particle and nuclear physics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 smtClean="0">
                <a:solidFill>
                  <a:srgbClr val="EAE5DF"/>
                </a:solidFill>
                <a:latin typeface="Myriad Pro Light"/>
                <a:cs typeface="Myriad Pro Light"/>
              </a:rPr>
              <a:t>and accelerator-based science </a:t>
            </a:r>
            <a:endParaRPr lang="en-US" sz="1100" dirty="0">
              <a:solidFill>
                <a:srgbClr val="EAE5DF"/>
              </a:solidFill>
              <a:latin typeface="Myriad Pro Light"/>
              <a:cs typeface="Myriad Pro Light"/>
            </a:endParaRP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3793998" y="146050"/>
            <a:ext cx="0" cy="110236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cyc-nuclides.png"/>
          <p:cNvPicPr>
            <a:picLocks noChangeAspect="1"/>
          </p:cNvPicPr>
          <p:nvPr userDrawn="1"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60721" y="1796554"/>
            <a:ext cx="3383279" cy="3346946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734825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TRIUMF_logo_whit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898" y="1234440"/>
            <a:ext cx="3149600" cy="8636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4363972" y="1442574"/>
            <a:ext cx="428896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 smtClean="0">
                <a:solidFill>
                  <a:srgbClr val="EAE5DF"/>
                </a:solidFill>
                <a:latin typeface="Myriad Pro Light"/>
                <a:cs typeface="Myriad Pro Light"/>
              </a:rPr>
              <a:t>TRIUMF is Canada’s national centre for particle and nuclear physics and accelerator-based science. We advance fundamental, applied, and interdisciplinary research for science, medicine, and business world</a:t>
            </a:r>
            <a:r>
              <a:rPr lang="en-US" sz="1000" baseline="0" dirty="0" smtClean="0">
                <a:solidFill>
                  <a:srgbClr val="EAE5DF"/>
                </a:solidFill>
                <a:latin typeface="Myriad Pro Light"/>
                <a:cs typeface="Myriad Pro Light"/>
              </a:rPr>
              <a:t> wide.</a:t>
            </a:r>
            <a:endParaRPr lang="en-US" sz="1000" dirty="0">
              <a:solidFill>
                <a:srgbClr val="EAE5DF"/>
              </a:solidFill>
              <a:latin typeface="Myriad Pro Light"/>
              <a:cs typeface="Myriad Pro Light"/>
            </a:endParaRP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4187698" y="1173480"/>
            <a:ext cx="0" cy="110236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7642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25527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52700" y="0"/>
            <a:ext cx="65913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2552700" y="0"/>
            <a:ext cx="6591300" cy="5143500"/>
          </a:xfrm>
          <a:prstGeom prst="rect">
            <a:avLst/>
          </a:prstGeom>
          <a:solidFill>
            <a:srgbClr val="113F7C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94640" y="1122711"/>
            <a:ext cx="2032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Pro Light"/>
                <a:ea typeface="+mn-ea"/>
                <a:cs typeface="Myriad Pro Light"/>
              </a:rPr>
              <a:t>Canada’s national laboratory for particle and nuclear physics </a:t>
            </a:r>
          </a:p>
          <a:p>
            <a:pPr algn="l"/>
            <a:endParaRPr lang="en-US" sz="1000" kern="1200" dirty="0" smtClean="0">
              <a:solidFill>
                <a:srgbClr val="113F7C"/>
              </a:solidFill>
              <a:latin typeface="Myriad Pro Light"/>
              <a:ea typeface="+mn-ea"/>
              <a:cs typeface="Myriad Pro Light"/>
            </a:endParaRPr>
          </a:p>
          <a:p>
            <a:pPr algn="l"/>
            <a:r>
              <a:rPr lang="en-US" sz="1000" kern="1200" dirty="0" err="1" smtClean="0">
                <a:solidFill>
                  <a:srgbClr val="113F7C"/>
                </a:solidFill>
                <a:latin typeface="Myriad Pro Light"/>
                <a:ea typeface="+mn-ea"/>
                <a:cs typeface="Myriad Pro Light"/>
              </a:rPr>
              <a:t>Laboratoire</a:t>
            </a:r>
            <a:r>
              <a:rPr lang="en-US" sz="1000" kern="1200" dirty="0" smtClean="0">
                <a:solidFill>
                  <a:srgbClr val="113F7C"/>
                </a:solidFill>
                <a:latin typeface="Myriad Pro Light"/>
                <a:ea typeface="+mn-ea"/>
                <a:cs typeface="Myriad Pro Light"/>
              </a:rPr>
              <a:t> national </a:t>
            </a:r>
            <a:r>
              <a:rPr lang="en-US" sz="1000" kern="1200" dirty="0" err="1" smtClean="0">
                <a:solidFill>
                  <a:srgbClr val="113F7C"/>
                </a:solidFill>
                <a:latin typeface="Myriad Pro Light"/>
                <a:ea typeface="+mn-ea"/>
                <a:cs typeface="Myriad Pro Light"/>
              </a:rPr>
              <a:t>canadien</a:t>
            </a:r>
            <a:r>
              <a:rPr lang="en-US" sz="1000" kern="1200" dirty="0" smtClean="0">
                <a:solidFill>
                  <a:srgbClr val="113F7C"/>
                </a:solidFill>
                <a:latin typeface="Myriad Pro Light"/>
                <a:ea typeface="+mn-ea"/>
                <a:cs typeface="Myriad Pro Light"/>
              </a:rPr>
              <a:t> pour la </a:t>
            </a:r>
            <a:r>
              <a:rPr lang="en-US" sz="1000" kern="1200" dirty="0" err="1" smtClean="0">
                <a:solidFill>
                  <a:srgbClr val="113F7C"/>
                </a:solidFill>
                <a:latin typeface="Myriad Pro Light"/>
                <a:ea typeface="+mn-ea"/>
                <a:cs typeface="Myriad Pro Light"/>
              </a:rPr>
              <a:t>recherche</a:t>
            </a:r>
            <a:r>
              <a:rPr lang="en-US" sz="1000" kern="1200" dirty="0" smtClean="0">
                <a:solidFill>
                  <a:srgbClr val="113F7C"/>
                </a:solidFill>
                <a:latin typeface="Myriad Pro Light"/>
                <a:ea typeface="+mn-ea"/>
                <a:cs typeface="Myriad Pro Light"/>
              </a:rPr>
              <a:t> en physique </a:t>
            </a:r>
            <a:r>
              <a:rPr lang="en-US" sz="1000" kern="1200" dirty="0" err="1" smtClean="0">
                <a:solidFill>
                  <a:srgbClr val="113F7C"/>
                </a:solidFill>
                <a:latin typeface="Myriad Pro Light"/>
                <a:ea typeface="+mn-ea"/>
                <a:cs typeface="Myriad Pro Light"/>
              </a:rPr>
              <a:t>nucléaire</a:t>
            </a:r>
            <a:r>
              <a:rPr lang="en-US" sz="1000" kern="1200" dirty="0" smtClean="0">
                <a:solidFill>
                  <a:srgbClr val="113F7C"/>
                </a:solidFill>
                <a:latin typeface="Myriad Pro Light"/>
                <a:ea typeface="+mn-ea"/>
                <a:cs typeface="Myriad Pro Light"/>
              </a:rPr>
              <a:t> et en physique des </a:t>
            </a:r>
            <a:r>
              <a:rPr lang="en-US" sz="1000" kern="1200" dirty="0" err="1" smtClean="0">
                <a:solidFill>
                  <a:srgbClr val="113F7C"/>
                </a:solidFill>
                <a:latin typeface="Myriad Pro Light"/>
                <a:ea typeface="+mn-ea"/>
                <a:cs typeface="Myriad Pro Light"/>
              </a:rPr>
              <a:t>particules</a:t>
            </a:r>
            <a:endParaRPr lang="en-US" sz="1000" kern="1200" dirty="0" smtClean="0">
              <a:solidFill>
                <a:srgbClr val="113F7C"/>
              </a:solidFill>
              <a:latin typeface="Myriad Pro Light"/>
              <a:ea typeface="+mn-ea"/>
              <a:cs typeface="Myriad Pro Light"/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94640" y="1000760"/>
            <a:ext cx="2032000" cy="0"/>
          </a:xfrm>
          <a:prstGeom prst="line">
            <a:avLst/>
          </a:prstGeom>
          <a:ln w="3175" cmpd="sng">
            <a:solidFill>
              <a:srgbClr val="0127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TRIUMF_logo_blue.eps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794" y="395325"/>
            <a:ext cx="1655589" cy="453952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77389" y="4021267"/>
            <a:ext cx="2448000" cy="797654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pPr>
              <a:lnSpc>
                <a:spcPts val="1130"/>
              </a:lnSpc>
              <a:spcAft>
                <a:spcPts val="600"/>
              </a:spcAft>
            </a:pPr>
            <a:r>
              <a:rPr lang="en-US" sz="800" dirty="0" smtClean="0">
                <a:solidFill>
                  <a:srgbClr val="0F2D68"/>
                </a:solidFill>
                <a:latin typeface="Myriad Pro Light"/>
                <a:ea typeface="ヒラギノ角ゴ Pro W3" pitchFamily="-111" charset="-128"/>
                <a:cs typeface="Myriad Pro Light"/>
              </a:rPr>
              <a:t>TRIUMF: Alberta | British Columbia | Calgary | Carleton | Guelph | Manitoba | McGill |</a:t>
            </a:r>
            <a:r>
              <a:rPr lang="en-US" sz="800" baseline="0" dirty="0" smtClean="0">
                <a:solidFill>
                  <a:srgbClr val="0F2D68"/>
                </a:solidFill>
                <a:latin typeface="Myriad Pro Light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rgbClr val="0F2D68"/>
                </a:solidFill>
                <a:latin typeface="Myriad Pro Light"/>
                <a:ea typeface="ヒラギノ角ゴ Pro W3" pitchFamily="-111" charset="-128"/>
                <a:cs typeface="Myriad Pro Light"/>
              </a:rPr>
              <a:t>McMaster |</a:t>
            </a:r>
            <a:r>
              <a:rPr lang="en-US" sz="800" baseline="0" dirty="0" smtClean="0">
                <a:solidFill>
                  <a:srgbClr val="0F2D68"/>
                </a:solidFill>
                <a:latin typeface="Myriad Pro Light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rgbClr val="0F2D68"/>
                </a:solidFill>
                <a:latin typeface="Myriad Pro Light"/>
                <a:ea typeface="ヒラギノ角ゴ Pro W3" pitchFamily="-111" charset="-128"/>
                <a:cs typeface="Myriad Pro Light"/>
              </a:rPr>
              <a:t>Montréal | Northern British Columbia | Queen’s</a:t>
            </a:r>
            <a:r>
              <a:rPr lang="en-US" sz="800" baseline="0" dirty="0" smtClean="0">
                <a:solidFill>
                  <a:srgbClr val="0F2D68"/>
                </a:solidFill>
                <a:latin typeface="Myriad Pro Light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 smtClean="0">
                <a:solidFill>
                  <a:srgbClr val="0F2D68"/>
                </a:solidFill>
                <a:latin typeface="Myriad Pro Light"/>
                <a:ea typeface="ヒラギノ角ゴ Pro W3" pitchFamily="-111" charset="-128"/>
                <a:cs typeface="Myriad Pro Light"/>
              </a:rPr>
              <a:t>Regina | Saint </a:t>
            </a:r>
            <a:r>
              <a:rPr lang="en-US" sz="800" dirty="0" smtClean="0">
                <a:solidFill>
                  <a:srgbClr val="113F7C"/>
                </a:solidFill>
                <a:latin typeface="Myriad Pro Light"/>
                <a:ea typeface="ヒラギノ角ゴ Pro W3" pitchFamily="-111" charset="-128"/>
                <a:cs typeface="Myriad Pro Light"/>
              </a:rPr>
              <a:t>Mary’s</a:t>
            </a:r>
            <a:r>
              <a:rPr lang="en-US" sz="800" dirty="0" smtClean="0">
                <a:solidFill>
                  <a:srgbClr val="0F2D68"/>
                </a:solidFill>
                <a:latin typeface="Myriad Pro Light"/>
                <a:ea typeface="ヒラギノ角ゴ Pro W3" pitchFamily="-111" charset="-128"/>
                <a:cs typeface="Myriad Pro Light"/>
              </a:rPr>
              <a:t> | Simon Fraser | Toronto | Victoria | Western | Winnipeg | York</a:t>
            </a:r>
            <a:endParaRPr lang="en-US" sz="800" dirty="0">
              <a:solidFill>
                <a:srgbClr val="0F2D68"/>
              </a:solidFill>
              <a:latin typeface="Myriad Pro Light"/>
              <a:ea typeface="ヒラギノ角ゴ Pro W3" pitchFamily="-111" charset="-128"/>
              <a:cs typeface="Myriad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2755728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52800" y="0"/>
            <a:ext cx="57912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3352800" y="0"/>
            <a:ext cx="5791200" cy="51435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3352800" cy="51435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TRIUMF_logo_white.eps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0161" y="4706996"/>
            <a:ext cx="1028700" cy="28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94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r>
              <a:rPr lang="en-CA" smtClean="0"/>
              <a:t>October 5-6, 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P353 – Target Stations – A. Gottberg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3740" y="3885426"/>
            <a:ext cx="1258074" cy="1258074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3740" y="3883500"/>
            <a:ext cx="1260000" cy="1260000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881574"/>
            <a:ext cx="863739" cy="1259990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0021" y="3883500"/>
            <a:ext cx="1260000" cy="1260000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3196" y="3883500"/>
            <a:ext cx="1260000" cy="1260000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0021" y="3881574"/>
            <a:ext cx="1260000" cy="1260000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8370" y="3881574"/>
            <a:ext cx="1260000" cy="1260000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11545" y="3883500"/>
            <a:ext cx="732456" cy="126000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467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3545" y="4619662"/>
            <a:ext cx="574513" cy="574513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8152" y="4615949"/>
            <a:ext cx="575392" cy="575392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87272" y="4611967"/>
            <a:ext cx="570880" cy="575388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8057" y="4621079"/>
            <a:ext cx="575392" cy="575392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3449" y="4621079"/>
            <a:ext cx="575392" cy="575392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58842" y="4619662"/>
            <a:ext cx="575392" cy="575392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34234" y="4621079"/>
            <a:ext cx="575392" cy="575392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-765"/>
          <a:stretch/>
        </p:blipFill>
        <p:spPr>
          <a:xfrm>
            <a:off x="8609626" y="4615949"/>
            <a:ext cx="579803" cy="575392"/>
          </a:xfrm>
          <a:prstGeom prst="rect">
            <a:avLst/>
          </a:prstGeom>
        </p:spPr>
      </p:pic>
      <p:pic>
        <p:nvPicPr>
          <p:cNvPr id="16" name="Picture 15" descr="s1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1388" y="4621958"/>
            <a:ext cx="574513" cy="574513"/>
          </a:xfrm>
          <a:prstGeom prst="rect">
            <a:avLst/>
          </a:prstGeom>
        </p:spPr>
      </p:pic>
      <p:pic>
        <p:nvPicPr>
          <p:cNvPr id="20" name="Picture 19" descr="s2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995" y="4618245"/>
            <a:ext cx="575392" cy="575392"/>
          </a:xfrm>
          <a:prstGeom prst="rect">
            <a:avLst/>
          </a:prstGeom>
        </p:spPr>
      </p:pic>
      <p:pic>
        <p:nvPicPr>
          <p:cNvPr id="21" name="Picture 20" descr="s3.jpg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4885" y="4614263"/>
            <a:ext cx="570880" cy="575388"/>
          </a:xfrm>
          <a:prstGeom prst="rect">
            <a:avLst/>
          </a:prstGeom>
        </p:spPr>
      </p:pic>
      <p:pic>
        <p:nvPicPr>
          <p:cNvPr id="22" name="Picture 21" descr="s4.jpg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5900" y="4623375"/>
            <a:ext cx="575392" cy="575392"/>
          </a:xfrm>
          <a:prstGeom prst="rect">
            <a:avLst/>
          </a:prstGeom>
        </p:spPr>
      </p:pic>
      <p:pic>
        <p:nvPicPr>
          <p:cNvPr id="23" name="Picture 22" descr="s5.jpg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1292" y="4623375"/>
            <a:ext cx="575392" cy="575392"/>
          </a:xfrm>
          <a:prstGeom prst="rect">
            <a:avLst/>
          </a:prstGeom>
        </p:spPr>
      </p:pic>
      <p:pic>
        <p:nvPicPr>
          <p:cNvPr id="24" name="Picture 23" descr="s6.jpg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6685" y="4621958"/>
            <a:ext cx="575392" cy="575392"/>
          </a:xfrm>
          <a:prstGeom prst="rect">
            <a:avLst/>
          </a:prstGeom>
        </p:spPr>
      </p:pic>
      <p:pic>
        <p:nvPicPr>
          <p:cNvPr id="25" name="Picture 24" descr="s7.jpg"/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32077" y="4623375"/>
            <a:ext cx="575392" cy="575392"/>
          </a:xfrm>
          <a:prstGeom prst="rect">
            <a:avLst/>
          </a:prstGeom>
        </p:spPr>
      </p:pic>
      <p:pic>
        <p:nvPicPr>
          <p:cNvPr id="26" name="Picture 25" descr="s8.jpg"/>
          <p:cNvPicPr>
            <a:picLocks noChangeAspect="1"/>
          </p:cNvPicPr>
          <p:nvPr userDrawn="1"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-765"/>
          <a:stretch/>
        </p:blipFill>
        <p:spPr>
          <a:xfrm>
            <a:off x="4007469" y="4618245"/>
            <a:ext cx="579803" cy="575392"/>
          </a:xfrm>
          <a:prstGeom prst="rect">
            <a:avLst/>
          </a:prstGeom>
        </p:spPr>
      </p:pic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345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r>
              <a:rPr lang="en-CA" smtClean="0"/>
              <a:t>October 5-6,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P353 – Target Stations – A. Gottberg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276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772021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r>
              <a:rPr lang="en-CA" smtClean="0"/>
              <a:t>October 5-6, 2017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P353 – Target Stations – A. Gottberg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s1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3740" y="3885426"/>
            <a:ext cx="1258074" cy="1258074"/>
          </a:xfrm>
          <a:prstGeom prst="rect">
            <a:avLst/>
          </a:prstGeom>
        </p:spPr>
      </p:pic>
      <p:pic>
        <p:nvPicPr>
          <p:cNvPr id="11" name="Picture 10" descr="s2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3740" y="3883500"/>
            <a:ext cx="1260000" cy="1260000"/>
          </a:xfrm>
          <a:prstGeom prst="rect">
            <a:avLst/>
          </a:prstGeom>
        </p:spPr>
      </p:pic>
      <p:pic>
        <p:nvPicPr>
          <p:cNvPr id="12" name="Picture 11" descr="s3.jpg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881574"/>
            <a:ext cx="863739" cy="1259990"/>
          </a:xfrm>
          <a:prstGeom prst="rect">
            <a:avLst/>
          </a:prstGeom>
        </p:spPr>
      </p:pic>
      <p:pic>
        <p:nvPicPr>
          <p:cNvPr id="13" name="Picture 12" descr="s4.jpg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0021" y="3883500"/>
            <a:ext cx="1260000" cy="1260000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3196" y="3883500"/>
            <a:ext cx="1260000" cy="1260000"/>
          </a:xfrm>
          <a:prstGeom prst="rect">
            <a:avLst/>
          </a:prstGeom>
        </p:spPr>
      </p:pic>
      <p:pic>
        <p:nvPicPr>
          <p:cNvPr id="15" name="Picture 14" descr="s6.jpg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0021" y="3881574"/>
            <a:ext cx="1260000" cy="1260000"/>
          </a:xfrm>
          <a:prstGeom prst="rect">
            <a:avLst/>
          </a:prstGeom>
        </p:spPr>
      </p:pic>
      <p:pic>
        <p:nvPicPr>
          <p:cNvPr id="16" name="Picture 15" descr="s7.jpg"/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8370" y="3881574"/>
            <a:ext cx="1260000" cy="1260000"/>
          </a:xfrm>
          <a:prstGeom prst="rect">
            <a:avLst/>
          </a:prstGeom>
        </p:spPr>
      </p:pic>
      <p:pic>
        <p:nvPicPr>
          <p:cNvPr id="17" name="Picture 16" descr="s8.jpg"/>
          <p:cNvPicPr>
            <a:picLocks noChangeAspect="1"/>
          </p:cNvPicPr>
          <p:nvPr userDrawn="1"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11545" y="3883500"/>
            <a:ext cx="732456" cy="1260000"/>
          </a:xfrm>
          <a:prstGeom prst="rect">
            <a:avLst/>
          </a:prstGeom>
        </p:spPr>
      </p:pic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/>
          </p:nvPr>
        </p:nvSpPr>
        <p:spPr>
          <a:xfrm>
            <a:off x="722313" y="1896486"/>
            <a:ext cx="7772400" cy="1427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178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18891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18891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500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109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96775"/>
            <a:ext cx="4040188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7659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496775"/>
            <a:ext cx="4041775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97659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fr-CA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998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836573"/>
            <a:ext cx="2133600" cy="204534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rPr lang="en-CA" smtClean="0"/>
              <a:t>October 5-6, 2017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836573"/>
            <a:ext cx="2895600" cy="204534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rPr lang="en-US" smtClean="0"/>
              <a:t>P353 – Target Stations – A. Gottberg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836573"/>
            <a:ext cx="2133600" cy="204534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fld id="{166B2C24-75C8-E544-A8CC-21761AB50D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758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0096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0102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0102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7256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itle 1"/>
          <p:cNvSpPr txBox="1">
            <a:spLocks/>
          </p:cNvSpPr>
          <p:nvPr userDrawn="1"/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fr-CA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2529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040" y="3884930"/>
            <a:ext cx="8280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040" y="744061"/>
            <a:ext cx="8280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7040" y="4309983"/>
            <a:ext cx="8280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itle 1"/>
          <p:cNvSpPr txBox="1">
            <a:spLocks/>
          </p:cNvSpPr>
          <p:nvPr userDrawn="1"/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fr-CA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9429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r>
              <a:rPr lang="en-CA" smtClean="0"/>
              <a:t>October 5-6,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P353 – Target Stations – A. Gottberg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4162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CH" dirty="0" smtClean="0"/>
              <a:t>Mastertextformat bearbeiten</a:t>
            </a:r>
          </a:p>
          <a:p>
            <a:pPr lvl="1"/>
            <a:r>
              <a:rPr lang="de-CH" dirty="0" smtClean="0"/>
              <a:t>Zweite Ebene</a:t>
            </a:r>
          </a:p>
          <a:p>
            <a:pPr lvl="2"/>
            <a:r>
              <a:rPr lang="de-CH" dirty="0" smtClean="0"/>
              <a:t>Dritte Ebene</a:t>
            </a:r>
          </a:p>
          <a:p>
            <a:pPr lvl="3"/>
            <a:r>
              <a:rPr lang="de-CH" dirty="0" smtClean="0"/>
              <a:t>Vierte Ebene</a:t>
            </a:r>
          </a:p>
          <a:p>
            <a:pPr lvl="4"/>
            <a:r>
              <a:rPr lang="de-CH" dirty="0" smtClean="0"/>
              <a:t>Fünfte Ebene</a:t>
            </a:r>
            <a:endParaRPr lang="de-DE" dirty="0"/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27584" y="182167"/>
            <a:ext cx="6656784" cy="250031"/>
          </a:xfrm>
        </p:spPr>
        <p:txBody>
          <a:bodyPr/>
          <a:lstStyle/>
          <a:p>
            <a:r>
              <a:rPr lang="de-CH" dirty="0" smtClean="0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2615536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2079609" y="307182"/>
            <a:ext cx="6656784" cy="250031"/>
          </a:xfrm>
        </p:spPr>
        <p:txBody>
          <a:bodyPr/>
          <a:lstStyle/>
          <a:p>
            <a:r>
              <a:rPr lang="de-CH" dirty="0" smtClean="0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6866621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96888" y="4797028"/>
            <a:ext cx="141605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altLang="en-US" smtClean="0"/>
              <a:t>October 5-6, 2017</a:t>
            </a: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057400" y="4800600"/>
            <a:ext cx="50292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altLang="en-US" smtClean="0"/>
              <a:t>P353 – Target Stations – A. Gottberg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207251" y="4800600"/>
            <a:ext cx="1439863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8E35723-5FE3-4838-A25D-C2448AE8B4E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68464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cyc-nuclides.png"/>
          <p:cNvPicPr>
            <a:picLocks noChangeAspect="1"/>
          </p:cNvPicPr>
          <p:nvPr userDrawn="1"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60721" y="1796554"/>
            <a:ext cx="3383279" cy="3346946"/>
          </a:xfrm>
          <a:prstGeom prst="rect">
            <a:avLst/>
          </a:prstGeom>
          <a:effectLst/>
        </p:spPr>
      </p:pic>
      <p:pic>
        <p:nvPicPr>
          <p:cNvPr id="8" name="Picture 7" descr="TRIUMF_logo_white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598" y="265430"/>
            <a:ext cx="3149600" cy="8636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4010024" y="374064"/>
            <a:ext cx="46672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Canada’s national laboratory</a:t>
            </a:r>
            <a:endParaRPr lang="en-US" sz="1200" baseline="0" dirty="0">
              <a:solidFill>
                <a:srgbClr val="EAE5DF"/>
              </a:solidFill>
              <a:latin typeface="Myriad Web Pro" panose="020B0503030403020204" pitchFamily="34" charset="0"/>
              <a:cs typeface="Myriad Pro Light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for particle and nuclear physics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and accelerator-based</a:t>
            </a:r>
            <a:r>
              <a:rPr lang="en-US" sz="1200" baseline="0" dirty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 science</a:t>
            </a:r>
            <a:endParaRPr lang="en-US" sz="1200" dirty="0">
              <a:solidFill>
                <a:srgbClr val="EAE5DF"/>
              </a:solidFill>
              <a:latin typeface="Myriad Web Pro" panose="020B0503030403020204" pitchFamily="34" charset="0"/>
              <a:cs typeface="Myriad Pro Light"/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3793998" y="146050"/>
            <a:ext cx="0" cy="110236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27439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cyc-nuclides.png"/>
          <p:cNvPicPr>
            <a:picLocks noChangeAspect="1"/>
          </p:cNvPicPr>
          <p:nvPr userDrawn="1"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60721" y="1796554"/>
            <a:ext cx="3383279" cy="3346946"/>
          </a:xfrm>
          <a:prstGeom prst="rect">
            <a:avLst/>
          </a:prstGeom>
          <a:effectLst/>
        </p:spPr>
      </p:pic>
      <p:pic>
        <p:nvPicPr>
          <p:cNvPr id="8" name="Picture 7" descr="TRIUMF_logo_white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598" y="265430"/>
            <a:ext cx="3149600" cy="863600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3793998" y="146050"/>
            <a:ext cx="0" cy="110236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>
          <a:xfrm>
            <a:off x="4010024" y="374064"/>
            <a:ext cx="46672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Canada’s national laboratory</a:t>
            </a:r>
            <a:endParaRPr lang="en-US" sz="1200" baseline="0" dirty="0">
              <a:solidFill>
                <a:srgbClr val="EAE5DF"/>
              </a:solidFill>
              <a:latin typeface="Myriad Web Pro" panose="020B0503030403020204" pitchFamily="34" charset="0"/>
              <a:cs typeface="Myriad Pro Light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for particle and nuclear physics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and accelerator-based</a:t>
            </a:r>
            <a:r>
              <a:rPr lang="en-US" sz="1200" baseline="0" dirty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 science</a:t>
            </a:r>
            <a:endParaRPr lang="en-US" sz="1200" dirty="0">
              <a:solidFill>
                <a:srgbClr val="EAE5DF"/>
              </a:solidFill>
              <a:latin typeface="Myriad Web Pro" panose="020B0503030403020204" pitchFamily="34" charset="0"/>
              <a:cs typeface="Myriad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42095334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25527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52700" y="0"/>
            <a:ext cx="65913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2552700" y="0"/>
            <a:ext cx="6591300" cy="5143500"/>
          </a:xfrm>
          <a:prstGeom prst="rect">
            <a:avLst/>
          </a:prstGeom>
          <a:solidFill>
            <a:srgbClr val="113F7C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94640" y="1122711"/>
            <a:ext cx="2032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000" kern="1200" dirty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Canada’s national laboratory</a:t>
            </a:r>
          </a:p>
          <a:p>
            <a:pPr algn="l"/>
            <a:r>
              <a:rPr lang="en-US" sz="1000" kern="1200" dirty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for particle and nuclear physics </a:t>
            </a:r>
          </a:p>
          <a:p>
            <a:pPr algn="l"/>
            <a:r>
              <a:rPr lang="en-US" sz="1000" kern="1200" dirty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and accelerator-based science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94640" y="1000760"/>
            <a:ext cx="2032000" cy="0"/>
          </a:xfrm>
          <a:prstGeom prst="line">
            <a:avLst/>
          </a:prstGeom>
          <a:ln w="3175" cmpd="sng">
            <a:solidFill>
              <a:srgbClr val="0127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TRIUMF_logo_blu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794" y="395325"/>
            <a:ext cx="1655589" cy="453952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125094" y="4021267"/>
            <a:ext cx="2427605" cy="797654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pPr>
              <a:lnSpc>
                <a:spcPts val="1130"/>
              </a:lnSpc>
              <a:spcAft>
                <a:spcPts val="600"/>
              </a:spcAft>
            </a:pP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TRIUMF:</a:t>
            </a:r>
            <a:r>
              <a:rPr lang="en-US" sz="800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Alberta | British Columbia | Calgary | Carleton | Guelph | Manitoba</a:t>
            </a:r>
            <a:r>
              <a:rPr lang="en-US" sz="800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McGill | McMaster |</a:t>
            </a:r>
            <a:r>
              <a:rPr lang="en-US" sz="800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Montréal | Northern British Columbia | Queen’s</a:t>
            </a:r>
            <a:r>
              <a:rPr lang="en-US" sz="800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Regina | Saint </a:t>
            </a:r>
            <a:r>
              <a:rPr lang="en-US" sz="800" dirty="0">
                <a:solidFill>
                  <a:srgbClr val="113F7C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Mary’s</a:t>
            </a: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Simon Fraser | Toronto | Victoria |</a:t>
            </a:r>
            <a:r>
              <a:rPr lang="en-US" sz="800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Western | </a:t>
            </a: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Winnipeg | York</a:t>
            </a:r>
          </a:p>
        </p:txBody>
      </p:sp>
    </p:spTree>
    <p:extLst>
      <p:ext uri="{BB962C8B-B14F-4D97-AF65-F5344CB8AC3E}">
        <p14:creationId xmlns:p14="http://schemas.microsoft.com/office/powerpoint/2010/main" val="9468609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25527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52700" y="0"/>
            <a:ext cx="65913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2552700" y="0"/>
            <a:ext cx="6591300" cy="5143500"/>
          </a:xfrm>
          <a:prstGeom prst="rect">
            <a:avLst/>
          </a:prstGeom>
          <a:solidFill>
            <a:srgbClr val="113F7C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94640" y="1122711"/>
            <a:ext cx="2032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000" kern="1200" dirty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Canada’s national laboratory</a:t>
            </a:r>
          </a:p>
          <a:p>
            <a:pPr algn="l"/>
            <a:r>
              <a:rPr lang="en-US" sz="1000" kern="1200" dirty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for particle and nuclear physics </a:t>
            </a:r>
          </a:p>
          <a:p>
            <a:pPr algn="l"/>
            <a:r>
              <a:rPr lang="en-US" sz="1000" kern="1200" dirty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and accelerator-based science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94640" y="1000760"/>
            <a:ext cx="2032000" cy="0"/>
          </a:xfrm>
          <a:prstGeom prst="line">
            <a:avLst/>
          </a:prstGeom>
          <a:ln w="3175" cmpd="sng">
            <a:solidFill>
              <a:srgbClr val="0127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TRIUMF_logo_blu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794" y="395325"/>
            <a:ext cx="1655589" cy="453952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125094" y="4021267"/>
            <a:ext cx="2427605" cy="797654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pPr>
              <a:lnSpc>
                <a:spcPts val="1130"/>
              </a:lnSpc>
              <a:spcAft>
                <a:spcPts val="600"/>
              </a:spcAft>
            </a:pP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TRIUMF:</a:t>
            </a:r>
            <a:r>
              <a:rPr lang="en-US" sz="800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Alberta | British Columbia | Calgary | Carleton | Guelph | Manitoba</a:t>
            </a:r>
            <a:r>
              <a:rPr lang="en-US" sz="800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McGill | McMaster |</a:t>
            </a:r>
            <a:r>
              <a:rPr lang="en-US" sz="800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Montréal | Northern British Columbia | Queen’s</a:t>
            </a:r>
            <a:r>
              <a:rPr lang="en-US" sz="800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Regina | Saint </a:t>
            </a:r>
            <a:r>
              <a:rPr lang="en-US" sz="800" dirty="0">
                <a:solidFill>
                  <a:srgbClr val="113F7C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Mary’s</a:t>
            </a: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Simon Fraser | Toronto | Victoria |</a:t>
            </a:r>
            <a:r>
              <a:rPr lang="en-US" sz="800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Western | </a:t>
            </a: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Winnipeg | York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3867150" y="1562100"/>
            <a:ext cx="3943350" cy="132343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CA" sz="4000" dirty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Thank you!</a:t>
            </a:r>
          </a:p>
          <a:p>
            <a:pPr algn="ctr"/>
            <a:r>
              <a:rPr lang="en-CA" sz="4000" dirty="0" err="1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Merci</a:t>
            </a:r>
            <a:r>
              <a:rPr lang="en-CA" sz="4000" dirty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!</a:t>
            </a:r>
            <a:endParaRPr lang="en-US" sz="3200" dirty="0">
              <a:solidFill>
                <a:srgbClr val="FFFFFF"/>
              </a:solidFill>
              <a:latin typeface="Myriad Pro" pitchFamily="34" charset="0"/>
              <a:ea typeface="+mj-ea"/>
              <a:cs typeface="Avenir Heavy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616700" y="4306986"/>
            <a:ext cx="2324100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en-CA" sz="1400" dirty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Follow us at </a:t>
            </a:r>
            <a:r>
              <a:rPr lang="en-CA" sz="1400" dirty="0" err="1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TRIUMFLab</a:t>
            </a:r>
            <a:r>
              <a:rPr lang="en-CA" sz="1400" dirty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 </a:t>
            </a:r>
          </a:p>
        </p:txBody>
      </p:sp>
      <p:pic>
        <p:nvPicPr>
          <p:cNvPr id="16" name="Picture 15" descr="FB-f-Logo__white_51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516" y="4744426"/>
            <a:ext cx="244673" cy="244673"/>
          </a:xfrm>
          <a:prstGeom prst="rect">
            <a:avLst/>
          </a:prstGeom>
        </p:spPr>
      </p:pic>
      <p:pic>
        <p:nvPicPr>
          <p:cNvPr id="17" name="Picture 16" descr="Glyph_Logo_png WHITE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9241" y="4744426"/>
            <a:ext cx="252000" cy="252000"/>
          </a:xfrm>
          <a:prstGeom prst="rect">
            <a:avLst/>
          </a:prstGeom>
        </p:spPr>
      </p:pic>
      <p:pic>
        <p:nvPicPr>
          <p:cNvPr id="18" name="Picture 17" descr="Twitter_logo_white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31605" y="4744426"/>
            <a:ext cx="309965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7742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25527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52700" y="0"/>
            <a:ext cx="65913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2552700" y="0"/>
            <a:ext cx="6591300" cy="5143500"/>
          </a:xfrm>
          <a:prstGeom prst="rect">
            <a:avLst/>
          </a:prstGeom>
          <a:solidFill>
            <a:srgbClr val="113F7C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94640" y="1122711"/>
            <a:ext cx="2032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000" kern="1200" dirty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Canada’s national laboratory</a:t>
            </a:r>
          </a:p>
          <a:p>
            <a:pPr algn="l"/>
            <a:r>
              <a:rPr lang="en-US" sz="1000" kern="1200" dirty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for particle and nuclear physics </a:t>
            </a:r>
          </a:p>
          <a:p>
            <a:pPr algn="l"/>
            <a:r>
              <a:rPr lang="en-US" sz="1000" kern="1200" dirty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and accelerator-based science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94640" y="1000760"/>
            <a:ext cx="2032000" cy="0"/>
          </a:xfrm>
          <a:prstGeom prst="line">
            <a:avLst/>
          </a:prstGeom>
          <a:ln w="3175" cmpd="sng">
            <a:solidFill>
              <a:srgbClr val="0127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TRIUMF_logo_blu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794" y="395325"/>
            <a:ext cx="1655589" cy="453952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125094" y="4021267"/>
            <a:ext cx="2427605" cy="797654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pPr>
              <a:lnSpc>
                <a:spcPts val="1130"/>
              </a:lnSpc>
              <a:spcAft>
                <a:spcPts val="600"/>
              </a:spcAft>
            </a:pP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TRIUMF:</a:t>
            </a:r>
            <a:r>
              <a:rPr lang="en-US" sz="800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Alberta | British Columbia | Calgary | Carleton | Guelph | Manitoba</a:t>
            </a:r>
            <a:r>
              <a:rPr lang="en-US" sz="800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McGill | McMaster |</a:t>
            </a:r>
            <a:r>
              <a:rPr lang="en-US" sz="800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Montréal | Northern British Columbia | Queen’s</a:t>
            </a:r>
            <a:r>
              <a:rPr lang="en-US" sz="800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Regina | Saint </a:t>
            </a:r>
            <a:r>
              <a:rPr lang="en-US" sz="800" dirty="0">
                <a:solidFill>
                  <a:srgbClr val="113F7C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Mary’s</a:t>
            </a: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Simon Fraser | Toronto | Victoria |</a:t>
            </a:r>
            <a:r>
              <a:rPr lang="en-US" sz="800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Western | </a:t>
            </a: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Winnipeg | York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6616700" y="4306986"/>
            <a:ext cx="2324100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en-CA" sz="1400" dirty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Follow us at </a:t>
            </a:r>
            <a:r>
              <a:rPr lang="en-CA" sz="1400" dirty="0" err="1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TRIUMFLab</a:t>
            </a:r>
            <a:r>
              <a:rPr lang="en-CA" sz="1400" dirty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 </a:t>
            </a:r>
          </a:p>
        </p:txBody>
      </p:sp>
      <p:pic>
        <p:nvPicPr>
          <p:cNvPr id="16" name="Picture 15" descr="FB-f-Logo__white_51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516" y="4744426"/>
            <a:ext cx="244673" cy="244673"/>
          </a:xfrm>
          <a:prstGeom prst="rect">
            <a:avLst/>
          </a:prstGeom>
        </p:spPr>
      </p:pic>
      <p:pic>
        <p:nvPicPr>
          <p:cNvPr id="17" name="Picture 16" descr="Glyph_Logo_png WHITE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9241" y="4744426"/>
            <a:ext cx="252000" cy="252000"/>
          </a:xfrm>
          <a:prstGeom prst="rect">
            <a:avLst/>
          </a:prstGeom>
        </p:spPr>
      </p:pic>
      <p:pic>
        <p:nvPicPr>
          <p:cNvPr id="18" name="Picture 17" descr="Twitter_logo_white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31605" y="4744426"/>
            <a:ext cx="309965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7363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52800" y="0"/>
            <a:ext cx="57912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3352800" y="0"/>
            <a:ext cx="5791200" cy="51435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3352800" cy="51435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TRIUMF_logo_white.eps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0161" y="4706996"/>
            <a:ext cx="1028700" cy="28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152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3740" y="3885426"/>
            <a:ext cx="1258074" cy="1258074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3740" y="3883500"/>
            <a:ext cx="1260000" cy="1260000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881574"/>
            <a:ext cx="863739" cy="1259990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0021" y="3883500"/>
            <a:ext cx="1260000" cy="1260000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3196" y="3883500"/>
            <a:ext cx="1260000" cy="1260000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0021" y="3881574"/>
            <a:ext cx="1260000" cy="1260000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8370" y="3881574"/>
            <a:ext cx="1260000" cy="1260000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11545" y="3883500"/>
            <a:ext cx="732456" cy="1260000"/>
          </a:xfrm>
          <a:prstGeom prst="rect">
            <a:avLst/>
          </a:prstGeom>
        </p:spPr>
      </p:pic>
      <p:sp>
        <p:nvSpPr>
          <p:cNvPr id="16" name="Text Placeholder 2"/>
          <p:cNvSpPr>
            <a:spLocks noGrp="1"/>
          </p:cNvSpPr>
          <p:nvPr>
            <p:ph idx="1"/>
          </p:nvPr>
        </p:nvSpPr>
        <p:spPr>
          <a:xfrm>
            <a:off x="468078" y="714076"/>
            <a:ext cx="8229600" cy="2972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31709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3740" y="3885426"/>
            <a:ext cx="1258074" cy="1258074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3740" y="3883500"/>
            <a:ext cx="1260000" cy="1260000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881574"/>
            <a:ext cx="863739" cy="1259990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0021" y="3883500"/>
            <a:ext cx="1260000" cy="1260000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3196" y="3883500"/>
            <a:ext cx="1260000" cy="1260000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0021" y="3881574"/>
            <a:ext cx="1260000" cy="1260000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8370" y="3881574"/>
            <a:ext cx="1260000" cy="1260000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11545" y="3883500"/>
            <a:ext cx="732456" cy="1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51618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3545" y="4619662"/>
            <a:ext cx="574513" cy="574513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8152" y="4615949"/>
            <a:ext cx="575392" cy="575392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87272" y="4611967"/>
            <a:ext cx="570880" cy="575388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8057" y="4621079"/>
            <a:ext cx="575392" cy="575392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3449" y="4621079"/>
            <a:ext cx="575392" cy="575392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58842" y="4619662"/>
            <a:ext cx="575392" cy="575392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34234" y="4621079"/>
            <a:ext cx="575392" cy="575392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-765"/>
          <a:stretch/>
        </p:blipFill>
        <p:spPr>
          <a:xfrm>
            <a:off x="8609626" y="4615949"/>
            <a:ext cx="579803" cy="575392"/>
          </a:xfrm>
          <a:prstGeom prst="rect">
            <a:avLst/>
          </a:prstGeom>
        </p:spPr>
      </p:pic>
      <p:pic>
        <p:nvPicPr>
          <p:cNvPr id="16" name="Picture 15" descr="s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1388" y="4621958"/>
            <a:ext cx="574513" cy="574513"/>
          </a:xfrm>
          <a:prstGeom prst="rect">
            <a:avLst/>
          </a:prstGeom>
        </p:spPr>
      </p:pic>
      <p:pic>
        <p:nvPicPr>
          <p:cNvPr id="20" name="Picture 19" descr="s2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995" y="4618245"/>
            <a:ext cx="575392" cy="575392"/>
          </a:xfrm>
          <a:prstGeom prst="rect">
            <a:avLst/>
          </a:prstGeom>
        </p:spPr>
      </p:pic>
      <p:pic>
        <p:nvPicPr>
          <p:cNvPr id="21" name="Picture 20" descr="s3.jp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4885" y="4614263"/>
            <a:ext cx="570880" cy="575388"/>
          </a:xfrm>
          <a:prstGeom prst="rect">
            <a:avLst/>
          </a:prstGeom>
        </p:spPr>
      </p:pic>
      <p:pic>
        <p:nvPicPr>
          <p:cNvPr id="22" name="Picture 21" descr="s4.jp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5900" y="4623375"/>
            <a:ext cx="575392" cy="575392"/>
          </a:xfrm>
          <a:prstGeom prst="rect">
            <a:avLst/>
          </a:prstGeom>
        </p:spPr>
      </p:pic>
      <p:pic>
        <p:nvPicPr>
          <p:cNvPr id="23" name="Picture 22" descr="s5.jp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1292" y="4623375"/>
            <a:ext cx="575392" cy="575392"/>
          </a:xfrm>
          <a:prstGeom prst="rect">
            <a:avLst/>
          </a:prstGeom>
        </p:spPr>
      </p:pic>
      <p:pic>
        <p:nvPicPr>
          <p:cNvPr id="24" name="Picture 23" descr="s6.jp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6685" y="4621958"/>
            <a:ext cx="575392" cy="575392"/>
          </a:xfrm>
          <a:prstGeom prst="rect">
            <a:avLst/>
          </a:prstGeom>
        </p:spPr>
      </p:pic>
      <p:pic>
        <p:nvPicPr>
          <p:cNvPr id="25" name="Picture 24" descr="s7.jpg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32077" y="4623375"/>
            <a:ext cx="575392" cy="575392"/>
          </a:xfrm>
          <a:prstGeom prst="rect">
            <a:avLst/>
          </a:prstGeom>
        </p:spPr>
      </p:pic>
      <p:pic>
        <p:nvPicPr>
          <p:cNvPr id="26" name="Picture 25" descr="s8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-765"/>
          <a:stretch/>
        </p:blipFill>
        <p:spPr>
          <a:xfrm>
            <a:off x="4007469" y="4618245"/>
            <a:ext cx="579803" cy="575392"/>
          </a:xfrm>
          <a:prstGeom prst="rect">
            <a:avLst/>
          </a:prstGeom>
        </p:spPr>
      </p:pic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58551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3545" y="4619662"/>
            <a:ext cx="574513" cy="574513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8152" y="4615949"/>
            <a:ext cx="575392" cy="575392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87272" y="4611967"/>
            <a:ext cx="570880" cy="575388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8057" y="4621079"/>
            <a:ext cx="575392" cy="575392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3449" y="4621079"/>
            <a:ext cx="575392" cy="575392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58842" y="4619662"/>
            <a:ext cx="575392" cy="575392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34234" y="4621079"/>
            <a:ext cx="575392" cy="575392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-765"/>
          <a:stretch/>
        </p:blipFill>
        <p:spPr>
          <a:xfrm>
            <a:off x="8609626" y="4615949"/>
            <a:ext cx="579803" cy="575392"/>
          </a:xfrm>
          <a:prstGeom prst="rect">
            <a:avLst/>
          </a:prstGeom>
        </p:spPr>
      </p:pic>
      <p:pic>
        <p:nvPicPr>
          <p:cNvPr id="16" name="Picture 15" descr="s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1388" y="4621958"/>
            <a:ext cx="574513" cy="574513"/>
          </a:xfrm>
          <a:prstGeom prst="rect">
            <a:avLst/>
          </a:prstGeom>
        </p:spPr>
      </p:pic>
      <p:pic>
        <p:nvPicPr>
          <p:cNvPr id="20" name="Picture 19" descr="s2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995" y="4618245"/>
            <a:ext cx="575392" cy="575392"/>
          </a:xfrm>
          <a:prstGeom prst="rect">
            <a:avLst/>
          </a:prstGeom>
        </p:spPr>
      </p:pic>
      <p:pic>
        <p:nvPicPr>
          <p:cNvPr id="21" name="Picture 20" descr="s3.jp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4885" y="4614263"/>
            <a:ext cx="570880" cy="575388"/>
          </a:xfrm>
          <a:prstGeom prst="rect">
            <a:avLst/>
          </a:prstGeom>
        </p:spPr>
      </p:pic>
      <p:pic>
        <p:nvPicPr>
          <p:cNvPr id="22" name="Picture 21" descr="s4.jp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5900" y="4623375"/>
            <a:ext cx="575392" cy="575392"/>
          </a:xfrm>
          <a:prstGeom prst="rect">
            <a:avLst/>
          </a:prstGeom>
        </p:spPr>
      </p:pic>
      <p:pic>
        <p:nvPicPr>
          <p:cNvPr id="23" name="Picture 22" descr="s5.jp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1292" y="4623375"/>
            <a:ext cx="575392" cy="575392"/>
          </a:xfrm>
          <a:prstGeom prst="rect">
            <a:avLst/>
          </a:prstGeom>
        </p:spPr>
      </p:pic>
      <p:pic>
        <p:nvPicPr>
          <p:cNvPr id="24" name="Picture 23" descr="s6.jp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6685" y="4621958"/>
            <a:ext cx="575392" cy="575392"/>
          </a:xfrm>
          <a:prstGeom prst="rect">
            <a:avLst/>
          </a:prstGeom>
        </p:spPr>
      </p:pic>
      <p:pic>
        <p:nvPicPr>
          <p:cNvPr id="25" name="Picture 24" descr="s7.jpg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32077" y="4623375"/>
            <a:ext cx="575392" cy="575392"/>
          </a:xfrm>
          <a:prstGeom prst="rect">
            <a:avLst/>
          </a:prstGeom>
        </p:spPr>
      </p:pic>
      <p:pic>
        <p:nvPicPr>
          <p:cNvPr id="26" name="Picture 25" descr="s8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-765"/>
          <a:stretch/>
        </p:blipFill>
        <p:spPr>
          <a:xfrm>
            <a:off x="4007469" y="4618245"/>
            <a:ext cx="579803" cy="575392"/>
          </a:xfrm>
          <a:prstGeom prst="rect">
            <a:avLst/>
          </a:prstGeom>
        </p:spPr>
      </p:pic>
      <p:sp>
        <p:nvSpPr>
          <p:cNvPr id="28" name="Text Placeholder 2"/>
          <p:cNvSpPr>
            <a:spLocks noGrp="1"/>
          </p:cNvSpPr>
          <p:nvPr>
            <p:ph idx="1"/>
          </p:nvPr>
        </p:nvSpPr>
        <p:spPr>
          <a:xfrm>
            <a:off x="468078" y="714076"/>
            <a:ext cx="8229600" cy="3638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9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0370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Myriad Pro" pitchFamily="34" charset="0"/>
              </a:defRPr>
            </a:lvl1pPr>
            <a:lvl2pPr>
              <a:defRPr>
                <a:latin typeface="Myriad Pro" pitchFamily="34" charset="0"/>
              </a:defRPr>
            </a:lvl2pPr>
            <a:lvl3pPr>
              <a:defRPr>
                <a:latin typeface="Myriad Pro" pitchFamily="34" charset="0"/>
              </a:defRPr>
            </a:lvl3pPr>
            <a:lvl4pPr>
              <a:defRPr>
                <a:latin typeface="Myriad Pro" pitchFamily="34" charset="0"/>
              </a:defRPr>
            </a:lvl4pPr>
            <a:lvl5pPr>
              <a:defRPr>
                <a:latin typeface="Myriad Pro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20125" y="4767263"/>
            <a:ext cx="504825" cy="273844"/>
          </a:xfrm>
          <a:prstGeom prst="rect">
            <a:avLst/>
          </a:prstGeom>
        </p:spPr>
        <p:txBody>
          <a:bodyPr/>
          <a:lstStyle>
            <a:lvl1pPr>
              <a:defRPr sz="1100">
                <a:latin typeface="Myriad Pro" pitchFamily="34" charset="0"/>
              </a:defRPr>
            </a:lvl1pPr>
          </a:lstStyle>
          <a:p>
            <a:fld id="{166B2C24-75C8-E544-A8CC-21761AB50D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52415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772021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39124" y="4767263"/>
            <a:ext cx="447675" cy="273844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166B2C24-75C8-E544-A8CC-21761AB50D8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s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3740" y="3885426"/>
            <a:ext cx="1258074" cy="1258074"/>
          </a:xfrm>
          <a:prstGeom prst="rect">
            <a:avLst/>
          </a:prstGeom>
        </p:spPr>
      </p:pic>
      <p:pic>
        <p:nvPicPr>
          <p:cNvPr id="11" name="Picture 10" descr="s2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3740" y="3883500"/>
            <a:ext cx="1260000" cy="1260000"/>
          </a:xfrm>
          <a:prstGeom prst="rect">
            <a:avLst/>
          </a:prstGeom>
        </p:spPr>
      </p:pic>
      <p:pic>
        <p:nvPicPr>
          <p:cNvPr id="12" name="Picture 11" descr="s3.jp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881574"/>
            <a:ext cx="863739" cy="1259990"/>
          </a:xfrm>
          <a:prstGeom prst="rect">
            <a:avLst/>
          </a:prstGeom>
        </p:spPr>
      </p:pic>
      <p:pic>
        <p:nvPicPr>
          <p:cNvPr id="13" name="Picture 12" descr="s4.jp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0021" y="3883500"/>
            <a:ext cx="1260000" cy="1260000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3196" y="3883500"/>
            <a:ext cx="1260000" cy="1260000"/>
          </a:xfrm>
          <a:prstGeom prst="rect">
            <a:avLst/>
          </a:prstGeom>
        </p:spPr>
      </p:pic>
      <p:pic>
        <p:nvPicPr>
          <p:cNvPr id="15" name="Picture 14" descr="s6.jp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0021" y="3881574"/>
            <a:ext cx="1260000" cy="1260000"/>
          </a:xfrm>
          <a:prstGeom prst="rect">
            <a:avLst/>
          </a:prstGeom>
        </p:spPr>
      </p:pic>
      <p:pic>
        <p:nvPicPr>
          <p:cNvPr id="16" name="Picture 15" descr="s7.jpg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8370" y="3881574"/>
            <a:ext cx="1260000" cy="1260000"/>
          </a:xfrm>
          <a:prstGeom prst="rect">
            <a:avLst/>
          </a:prstGeom>
        </p:spPr>
      </p:pic>
      <p:pic>
        <p:nvPicPr>
          <p:cNvPr id="17" name="Picture 16" descr="s8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11545" y="3883500"/>
            <a:ext cx="732456" cy="1260000"/>
          </a:xfrm>
          <a:prstGeom prst="rect">
            <a:avLst/>
          </a:prstGeom>
        </p:spPr>
      </p:pic>
      <p:sp>
        <p:nvSpPr>
          <p:cNvPr id="21" name="Text Placeholder 20"/>
          <p:cNvSpPr>
            <a:spLocks noGrp="1"/>
          </p:cNvSpPr>
          <p:nvPr>
            <p:ph type="body" sz="quarter" idx="13"/>
          </p:nvPr>
        </p:nvSpPr>
        <p:spPr>
          <a:xfrm>
            <a:off x="722313" y="1896486"/>
            <a:ext cx="7772400" cy="1427163"/>
          </a:xfrm>
        </p:spPr>
        <p:txBody>
          <a:bodyPr/>
          <a:lstStyle>
            <a:lvl1pPr>
              <a:defRPr>
                <a:latin typeface="Myriad Pro" pitchFamily="34" charset="0"/>
              </a:defRPr>
            </a:lvl1pPr>
            <a:lvl2pPr>
              <a:defRPr>
                <a:latin typeface="Myriad Pro" pitchFamily="34" charset="0"/>
              </a:defRPr>
            </a:lvl2pPr>
            <a:lvl3pPr>
              <a:defRPr>
                <a:latin typeface="Myriad Pro" pitchFamily="34" charset="0"/>
              </a:defRPr>
            </a:lvl3pPr>
            <a:lvl4pPr>
              <a:defRPr>
                <a:latin typeface="Myriad Pro" pitchFamily="34" charset="0"/>
              </a:defRPr>
            </a:lvl4pPr>
            <a:lvl5pPr>
              <a:defRPr>
                <a:latin typeface="Myriad Pro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3338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18891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18891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3663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109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96775"/>
            <a:ext cx="4040188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7659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496775"/>
            <a:ext cx="4041775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97659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7610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143206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0102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0102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7256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65855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"/>
            <a:ext cx="9144000" cy="469900"/>
          </a:xfrm>
          <a:prstGeom prst="rect">
            <a:avLst/>
          </a:prstGeom>
          <a:solidFill>
            <a:srgbClr val="113F7C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CA" dirty="0" smtClean="0"/>
              <a:t>Click to </a:t>
            </a:r>
            <a:r>
              <a:rPr lang="fr-CA" dirty="0" err="1" smtClean="0"/>
              <a:t>edit</a:t>
            </a:r>
            <a:r>
              <a:rPr lang="fr-CA" dirty="0" smtClean="0"/>
              <a:t> Master </a:t>
            </a:r>
            <a:r>
              <a:rPr lang="fr-CA" dirty="0" err="1" smtClean="0"/>
              <a:t>title</a:t>
            </a:r>
            <a:r>
              <a:rPr lang="fr-CA" dirty="0" smtClean="0"/>
              <a:t> </a:t>
            </a:r>
            <a:r>
              <a:rPr lang="fr-CA" dirty="0" err="1" smtClean="0"/>
              <a:t>stytle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28476"/>
            <a:ext cx="8229600" cy="29130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6" name="Picture 5" descr="TRIUMF_logo_white.eps"/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91904"/>
            <a:ext cx="1028700" cy="28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410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3" r:id="rId3"/>
    <p:sldLayoutId id="2147483665" r:id="rId4"/>
    <p:sldLayoutId id="2147483649" r:id="rId5"/>
    <p:sldLayoutId id="2147483664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67" r:id="rId16"/>
    <p:sldLayoutId id="2147483669" r:id="rId17"/>
    <p:sldLayoutId id="2147483670" r:id="rId18"/>
  </p:sldLayoutIdLst>
  <p:hf hdr="0"/>
  <p:txStyles>
    <p:titleStyle>
      <a:lvl1pPr algn="r" defTabSz="457200" rtl="0" eaLnBrk="1" latinLnBrk="0" hangingPunct="1">
        <a:spcBef>
          <a:spcPct val="0"/>
        </a:spcBef>
        <a:buNone/>
        <a:defRPr sz="2000" kern="1200">
          <a:solidFill>
            <a:srgbClr val="FFFFFF"/>
          </a:solidFill>
          <a:latin typeface="Avenir Heavy"/>
          <a:ea typeface="+mj-ea"/>
          <a:cs typeface="Avenir Heavy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Myriad Pro Light"/>
          <a:ea typeface="+mn-ea"/>
          <a:cs typeface="Myriad Pro Ligh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yriad Pro Light"/>
          <a:ea typeface="+mn-ea"/>
          <a:cs typeface="Myriad Pro Ligh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yriad Pro Light"/>
          <a:ea typeface="+mn-ea"/>
          <a:cs typeface="Myriad Pro Ligh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yriad Pro Light"/>
          <a:ea typeface="+mn-ea"/>
          <a:cs typeface="Myriad Pro Ligh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yriad Pro Light"/>
          <a:ea typeface="+mn-ea"/>
          <a:cs typeface="Myriad Pro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"/>
            <a:ext cx="9144000" cy="469900"/>
          </a:xfrm>
          <a:prstGeom prst="rect">
            <a:avLst/>
          </a:prstGeom>
          <a:solidFill>
            <a:srgbClr val="113F7C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Myriad Pro SemiExt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CA" dirty="0"/>
              <a:t>Click to </a:t>
            </a:r>
            <a:r>
              <a:rPr lang="fr-CA" dirty="0" err="1"/>
              <a:t>edit</a:t>
            </a:r>
            <a:r>
              <a:rPr lang="fr-CA" dirty="0"/>
              <a:t> Master </a:t>
            </a:r>
            <a:r>
              <a:rPr lang="fr-CA" dirty="0" err="1"/>
              <a:t>title</a:t>
            </a:r>
            <a:r>
              <a:rPr lang="fr-CA" dirty="0"/>
              <a:t> </a:t>
            </a:r>
            <a:r>
              <a:rPr lang="fr-CA" dirty="0" err="1"/>
              <a:t>stytle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078" y="714076"/>
            <a:ext cx="8229600" cy="41436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Picture 5" descr="TRIUMF_logo_white.eps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91904"/>
            <a:ext cx="1028700" cy="282063"/>
          </a:xfrm>
          <a:prstGeom prst="rect">
            <a:avLst/>
          </a:prstGeom>
        </p:spPr>
      </p:pic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23668" y="4847159"/>
            <a:ext cx="141605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37931725" indent="-37474525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2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9144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1371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18288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eaLnBrk="1" hangingPunct="1"/>
            <a:r>
              <a:rPr lang="en-US" sz="1000" dirty="0">
                <a:solidFill>
                  <a:srgbClr val="002060"/>
                </a:solidFill>
                <a:latin typeface="+mj-lt"/>
              </a:rPr>
              <a:t>June 21, 2017</a:t>
            </a:r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580470" y="4851921"/>
            <a:ext cx="1439863" cy="47625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algn="r"/>
            <a:fld id="{B5BADADC-D0B6-D249-9340-F63E01E18D85}" type="slidenum">
              <a:rPr lang="en-US" sz="1000" smtClean="0">
                <a:solidFill>
                  <a:srgbClr val="002060"/>
                </a:solidFill>
                <a:latin typeface="+mj-lt"/>
              </a:rPr>
              <a:pPr algn="r"/>
              <a:t>‹#›</a:t>
            </a:fld>
            <a:endParaRPr lang="en-US" sz="10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2" name="Footer Placeholder 4"/>
          <p:cNvSpPr txBox="1">
            <a:spLocks/>
          </p:cNvSpPr>
          <p:nvPr userDrawn="1"/>
        </p:nvSpPr>
        <p:spPr>
          <a:xfrm>
            <a:off x="2057400" y="4851921"/>
            <a:ext cx="5029200" cy="47625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algn="ctr">
              <a:defRPr/>
            </a:pPr>
            <a:r>
              <a:rPr lang="en-US" sz="1000" dirty="0">
                <a:solidFill>
                  <a:srgbClr val="002060"/>
                </a:solidFill>
                <a:latin typeface="+mj-lt"/>
              </a:rPr>
              <a:t>AETE External Review,</a:t>
            </a:r>
            <a:r>
              <a:rPr lang="en-US" sz="1000" baseline="0" dirty="0">
                <a:solidFill>
                  <a:srgbClr val="002060"/>
                </a:solidFill>
                <a:latin typeface="+mj-lt"/>
              </a:rPr>
              <a:t> Target and target station prototyping </a:t>
            </a:r>
          </a:p>
        </p:txBody>
      </p:sp>
    </p:spTree>
    <p:extLst>
      <p:ext uri="{BB962C8B-B14F-4D97-AF65-F5344CB8AC3E}">
        <p14:creationId xmlns:p14="http://schemas.microsoft.com/office/powerpoint/2010/main" val="982995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</p:sldLayoutIdLst>
  <p:hf hdr="0" ftr="0" dt="0"/>
  <p:txStyles>
    <p:titleStyle>
      <a:lvl1pPr algn="r" defTabSz="457200" rtl="0" eaLnBrk="1" latinLnBrk="0" hangingPunct="1">
        <a:spcBef>
          <a:spcPct val="0"/>
        </a:spcBef>
        <a:buNone/>
        <a:defRPr sz="2000" kern="1200">
          <a:solidFill>
            <a:srgbClr val="FFFFFF"/>
          </a:solidFill>
          <a:latin typeface="Calibri" charset="0"/>
          <a:ea typeface="Calibri" charset="0"/>
          <a:cs typeface="Calibri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9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6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8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3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5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8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0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doi.org/10.1016/j.finel.2011.01.005" TargetMode="External"/><Relationship Id="rId5" Type="http://schemas.openxmlformats.org/officeDocument/2006/relationships/image" Target="../media/image93.png"/><Relationship Id="rId4" Type="http://schemas.openxmlformats.org/officeDocument/2006/relationships/image" Target="../media/image92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5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7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9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10.jpeg"/><Relationship Id="rId5" Type="http://schemas.openxmlformats.org/officeDocument/2006/relationships/image" Target="../media/image109.jpeg"/><Relationship Id="rId4" Type="http://schemas.openxmlformats.org/officeDocument/2006/relationships/image" Target="../media/image108.jpe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2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90186" y="1547433"/>
            <a:ext cx="5947287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Top Risks and Mitigating Actions:</a:t>
            </a:r>
          </a:p>
          <a:p>
            <a:r>
              <a:rPr lang="en-US" sz="2400" dirty="0">
                <a:solidFill>
                  <a:schemeClr val="bg1"/>
                </a:solidFill>
              </a:rPr>
              <a:t>Development Test Centers and Test Results</a:t>
            </a:r>
            <a:endParaRPr lang="en-CA" sz="2400" dirty="0">
              <a:solidFill>
                <a:schemeClr val="bg1"/>
              </a:solidFill>
            </a:endParaRPr>
          </a:p>
          <a:p>
            <a:endParaRPr lang="en-CA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Kevin Chen</a:t>
            </a:r>
            <a:endParaRPr lang="en-CA" sz="2000" dirty="0">
              <a:solidFill>
                <a:schemeClr val="bg1"/>
              </a:solidFill>
            </a:endParaRPr>
          </a:p>
          <a:p>
            <a:r>
              <a:rPr lang="en-CA" sz="2000" dirty="0">
                <a:solidFill>
                  <a:schemeClr val="bg1"/>
                </a:solidFill>
              </a:rPr>
              <a:t>Feb 22, 2018</a:t>
            </a:r>
          </a:p>
        </p:txBody>
      </p:sp>
    </p:spTree>
    <p:extLst>
      <p:ext uri="{BB962C8B-B14F-4D97-AF65-F5344CB8AC3E}">
        <p14:creationId xmlns:p14="http://schemas.microsoft.com/office/powerpoint/2010/main" val="1459768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Outline</a:t>
            </a:r>
            <a:endParaRPr lang="en-CA" sz="1800" dirty="0">
              <a:latin typeface="+mj-lt"/>
            </a:endParaRPr>
          </a:p>
        </p:txBody>
      </p:sp>
      <p:sp>
        <p:nvSpPr>
          <p:cNvPr id="25" name="Content Placeholder 1"/>
          <p:cNvSpPr txBox="1">
            <a:spLocks/>
          </p:cNvSpPr>
          <p:nvPr/>
        </p:nvSpPr>
        <p:spPr>
          <a:xfrm>
            <a:off x="99355" y="644787"/>
            <a:ext cx="9044645" cy="416320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8937">
              <a:tabLst>
                <a:tab pos="1145381" algn="l"/>
              </a:tabLst>
            </a:pPr>
            <a:r>
              <a:rPr lang="en-US" sz="24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Overview of technically challenging areas</a:t>
            </a:r>
          </a:p>
          <a:p>
            <a:pPr marL="388937">
              <a:tabLst>
                <a:tab pos="1145381" algn="l"/>
              </a:tabLst>
            </a:pPr>
            <a:r>
              <a:rPr lang="en-US" sz="24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Approach to Risk Mitigation</a:t>
            </a:r>
          </a:p>
          <a:p>
            <a:pPr marL="388937">
              <a:tabLst>
                <a:tab pos="1145381" algn="l"/>
              </a:tabLst>
            </a:pPr>
            <a:r>
              <a:rPr lang="en-US" sz="24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Result highlights</a:t>
            </a: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buFontTx/>
              <a:buChar char="-"/>
              <a:tabLst>
                <a:tab pos="1145381" algn="l"/>
              </a:tabLst>
            </a:pPr>
            <a:endParaRPr lang="en-US" sz="1600" b="1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buFontTx/>
              <a:buChar char="-"/>
              <a:tabLst>
                <a:tab pos="1145381" algn="l"/>
              </a:tabLst>
            </a:pPr>
            <a:endParaRPr lang="en-US" sz="1600" b="1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62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Technically Challenging Area: Target Vessel</a:t>
            </a:r>
            <a:endParaRPr lang="en-CA" sz="1800" dirty="0">
              <a:latin typeface="+mj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0800" y="556078"/>
            <a:ext cx="3352848" cy="4363295"/>
          </a:xfrm>
          <a:prstGeom prst="rect">
            <a:avLst/>
          </a:prstGeom>
        </p:spPr>
      </p:pic>
      <p:sp>
        <p:nvSpPr>
          <p:cNvPr id="8" name="Content Placeholder 1"/>
          <p:cNvSpPr txBox="1">
            <a:spLocks/>
          </p:cNvSpPr>
          <p:nvPr/>
        </p:nvSpPr>
        <p:spPr>
          <a:xfrm>
            <a:off x="176973" y="756172"/>
            <a:ext cx="4953827" cy="416320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037" indent="0">
              <a:buNone/>
              <a:tabLst>
                <a:tab pos="1145381" algn="l"/>
              </a:tabLst>
            </a:pPr>
            <a:r>
              <a:rPr lang="en-US" sz="2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Technical Challenges: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Electron to Gamma Converter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Energy deposition by beam</a:t>
            </a:r>
            <a:endParaRPr lang="en-US" sz="14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731837" lvl="1">
              <a:tabLst>
                <a:tab pos="1145381" algn="l"/>
              </a:tabLst>
            </a:pPr>
            <a:r>
              <a:rPr lang="en-US" sz="14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Cooling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8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Gamma </a:t>
            </a: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Window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Cooling 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Target heating to 2200°C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High power connectors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Target vessel cooling</a:t>
            </a:r>
          </a:p>
          <a:p>
            <a:pPr marL="331787">
              <a:tabLst>
                <a:tab pos="1145381" algn="l"/>
              </a:tabLst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Target vessel manufacturability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Welding techniques for HTV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backplate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 marL="731837" lvl="1">
              <a:tabLst>
                <a:tab pos="1145381" algn="l"/>
              </a:tabLst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Weld stresses due to thermal effects</a:t>
            </a:r>
          </a:p>
          <a:p>
            <a:pPr marL="46037" indent="0">
              <a:buNone/>
              <a:tabLst>
                <a:tab pos="1145381" algn="l"/>
              </a:tabLst>
            </a:pPr>
            <a:endParaRPr lang="en-US" sz="14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4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4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4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buFontTx/>
              <a:buChar char="-"/>
              <a:tabLst>
                <a:tab pos="1145381" algn="l"/>
              </a:tabLst>
            </a:pPr>
            <a:endParaRPr lang="en-US" sz="14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buFontTx/>
              <a:buChar char="-"/>
              <a:tabLst>
                <a:tab pos="1145381" algn="l"/>
              </a:tabLst>
            </a:pPr>
            <a:endParaRPr lang="en-US" sz="14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4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612780" y="2291363"/>
            <a:ext cx="921835" cy="109281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198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0800" y="585186"/>
            <a:ext cx="3657600" cy="42230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Technically Challenging Area: Target Vessel</a:t>
            </a:r>
            <a:endParaRPr lang="en-CA" sz="1800" dirty="0">
              <a:latin typeface="+mj-lt"/>
            </a:endParaRPr>
          </a:p>
        </p:txBody>
      </p:sp>
      <p:sp>
        <p:nvSpPr>
          <p:cNvPr id="8" name="Content Placeholder 1"/>
          <p:cNvSpPr txBox="1">
            <a:spLocks/>
          </p:cNvSpPr>
          <p:nvPr/>
        </p:nvSpPr>
        <p:spPr>
          <a:xfrm>
            <a:off x="176973" y="756172"/>
            <a:ext cx="4953827" cy="416320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037" indent="0">
              <a:buNone/>
              <a:tabLst>
                <a:tab pos="1145381" algn="l"/>
              </a:tabLst>
            </a:pPr>
            <a:r>
              <a:rPr lang="en-US" sz="2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Technical Challenges: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Electron to Gamma Converter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Energy deposition by beam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Cooling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tabLst>
                <a:tab pos="1145381" algn="l"/>
              </a:tabLst>
            </a:pPr>
            <a:r>
              <a:rPr lang="en-US" sz="18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Gamma </a:t>
            </a:r>
            <a:r>
              <a:rPr lang="en-US" sz="1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Window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Cooling 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Target heating to 2200°C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High power connectors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Target vessel cooling</a:t>
            </a:r>
          </a:p>
          <a:p>
            <a:pPr marL="331787">
              <a:tabLst>
                <a:tab pos="1145381" algn="l"/>
              </a:tabLst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Target vessel manufacturability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Welding techniques for HTV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backplate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 marL="731837" lvl="1">
              <a:tabLst>
                <a:tab pos="1145381" algn="l"/>
              </a:tabLst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Weld stresses due to thermal effects</a:t>
            </a:r>
          </a:p>
          <a:p>
            <a:pPr marL="46037" indent="0">
              <a:buNone/>
              <a:tabLst>
                <a:tab pos="1145381" algn="l"/>
              </a:tabLst>
            </a:pPr>
            <a:endParaRPr lang="en-US" sz="14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4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4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4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buFontTx/>
              <a:buChar char="-"/>
              <a:tabLst>
                <a:tab pos="1145381" algn="l"/>
              </a:tabLst>
            </a:pPr>
            <a:endParaRPr lang="en-US" sz="14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buFontTx/>
              <a:buChar char="-"/>
              <a:tabLst>
                <a:tab pos="1145381" algn="l"/>
              </a:tabLst>
            </a:pPr>
            <a:endParaRPr lang="en-US" sz="14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4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6" name="Parallelogram 5"/>
          <p:cNvSpPr/>
          <p:nvPr/>
        </p:nvSpPr>
        <p:spPr>
          <a:xfrm rot="19205896">
            <a:off x="5409863" y="1636105"/>
            <a:ext cx="3013501" cy="1984385"/>
          </a:xfrm>
          <a:prstGeom prst="parallelogram">
            <a:avLst>
              <a:gd name="adj" fmla="val 82667"/>
            </a:avLst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792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5247" y="743135"/>
            <a:ext cx="3849106" cy="37703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Technically Challenging Area: Target Vessel</a:t>
            </a:r>
            <a:endParaRPr lang="en-CA" sz="1800" dirty="0">
              <a:latin typeface="+mj-lt"/>
            </a:endParaRPr>
          </a:p>
        </p:txBody>
      </p:sp>
      <p:sp>
        <p:nvSpPr>
          <p:cNvPr id="8" name="Content Placeholder 1"/>
          <p:cNvSpPr txBox="1">
            <a:spLocks/>
          </p:cNvSpPr>
          <p:nvPr/>
        </p:nvSpPr>
        <p:spPr>
          <a:xfrm>
            <a:off x="176973" y="756172"/>
            <a:ext cx="4953827" cy="416320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037" indent="0">
              <a:buNone/>
              <a:tabLst>
                <a:tab pos="1145381" algn="l"/>
              </a:tabLst>
            </a:pPr>
            <a:r>
              <a:rPr lang="en-US" sz="2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Technical Challenges: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Electron to Gamma Converter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Energy deposition by beam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Cooling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tabLst>
                <a:tab pos="1145381" algn="l"/>
              </a:tabLst>
            </a:pPr>
            <a:r>
              <a:rPr lang="en-US" sz="18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Gamma </a:t>
            </a: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Window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Cooling 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Target heating to 2200°C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High power connectors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Target vessel cooling</a:t>
            </a:r>
          </a:p>
          <a:p>
            <a:pPr marL="331787">
              <a:tabLst>
                <a:tab pos="1145381" algn="l"/>
              </a:tabLst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Target vessel manufacturability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Welding techniques for HTV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backplate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 marL="731837" lvl="1">
              <a:tabLst>
                <a:tab pos="1145381" algn="l"/>
              </a:tabLst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Weld stresses due to thermal effects</a:t>
            </a:r>
          </a:p>
          <a:p>
            <a:pPr marL="46037" indent="0">
              <a:buNone/>
              <a:tabLst>
                <a:tab pos="1145381" algn="l"/>
              </a:tabLst>
            </a:pPr>
            <a:endParaRPr lang="en-US" sz="14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4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4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4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buFontTx/>
              <a:buChar char="-"/>
              <a:tabLst>
                <a:tab pos="1145381" algn="l"/>
              </a:tabLst>
            </a:pPr>
            <a:endParaRPr lang="en-US" sz="14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buFontTx/>
              <a:buChar char="-"/>
              <a:tabLst>
                <a:tab pos="1145381" algn="l"/>
              </a:tabLst>
            </a:pPr>
            <a:endParaRPr lang="en-US" sz="14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4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917965" y="1529689"/>
            <a:ext cx="2408279" cy="244014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03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Technically Challenging Area: Target Vessel</a:t>
            </a:r>
            <a:endParaRPr lang="en-CA" sz="1800" dirty="0">
              <a:latin typeface="+mj-lt"/>
            </a:endParaRPr>
          </a:p>
        </p:txBody>
      </p:sp>
      <p:sp>
        <p:nvSpPr>
          <p:cNvPr id="8" name="Content Placeholder 1"/>
          <p:cNvSpPr txBox="1">
            <a:spLocks/>
          </p:cNvSpPr>
          <p:nvPr/>
        </p:nvSpPr>
        <p:spPr>
          <a:xfrm>
            <a:off x="176973" y="766332"/>
            <a:ext cx="4953827" cy="416320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037" indent="0">
              <a:buNone/>
              <a:tabLst>
                <a:tab pos="1145381" algn="l"/>
              </a:tabLst>
            </a:pPr>
            <a:r>
              <a:rPr lang="en-US" sz="2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Technical Challenges: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Electron to Gamma Converter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Energy deposition by beam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Cooling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tabLst>
                <a:tab pos="1145381" algn="l"/>
              </a:tabLst>
            </a:pPr>
            <a:r>
              <a:rPr lang="en-US" sz="18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Gamma </a:t>
            </a: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Window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Cooling 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Target heating to 2200°C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High power connectors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Target vessel cooling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Target vessel manufacturability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Welding techniques for HTV </a:t>
            </a:r>
            <a:r>
              <a:rPr lang="en-US" sz="14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backplate</a:t>
            </a:r>
            <a:endParaRPr lang="en-US" sz="14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731837" lvl="1">
              <a:tabLst>
                <a:tab pos="1145381" algn="l"/>
              </a:tabLst>
            </a:pPr>
            <a:r>
              <a:rPr lang="en-US" sz="14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Weld stresses due to thermal effects</a:t>
            </a:r>
          </a:p>
          <a:p>
            <a:pPr marL="46037" indent="0">
              <a:buNone/>
              <a:tabLst>
                <a:tab pos="1145381" algn="l"/>
              </a:tabLst>
            </a:pPr>
            <a:endParaRPr lang="en-US" sz="14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4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4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4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buFontTx/>
              <a:buChar char="-"/>
              <a:tabLst>
                <a:tab pos="1145381" algn="l"/>
              </a:tabLst>
            </a:pPr>
            <a:endParaRPr lang="en-US" sz="14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buFontTx/>
              <a:buChar char="-"/>
              <a:tabLst>
                <a:tab pos="1145381" algn="l"/>
              </a:tabLst>
            </a:pPr>
            <a:endParaRPr lang="en-US" sz="14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4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917965" y="1529689"/>
            <a:ext cx="2408279" cy="244014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8218" y="469901"/>
            <a:ext cx="4135443" cy="430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116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Technically Challenging Area: Target Station</a:t>
            </a:r>
            <a:endParaRPr lang="en-CA" sz="1800" dirty="0">
              <a:latin typeface="+mj-lt"/>
            </a:endParaRPr>
          </a:p>
        </p:txBody>
      </p:sp>
      <p:sp>
        <p:nvSpPr>
          <p:cNvPr id="11" name="Content Placeholder 1"/>
          <p:cNvSpPr txBox="1">
            <a:spLocks/>
          </p:cNvSpPr>
          <p:nvPr/>
        </p:nvSpPr>
        <p:spPr>
          <a:xfrm>
            <a:off x="176973" y="756172"/>
            <a:ext cx="4513285" cy="416320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037" indent="0">
              <a:buNone/>
              <a:tabLst>
                <a:tab pos="1145381" algn="l"/>
              </a:tabLst>
            </a:pPr>
            <a:r>
              <a:rPr lang="en-US" sz="20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Technical Challenges 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8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Coupling Mechanism 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Compliance on connectors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Accurate and repeatable </a:t>
            </a:r>
            <a:r>
              <a:rPr lang="en-US" sz="14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vacuum connection</a:t>
            </a:r>
            <a:endParaRPr lang="en-US" sz="1400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>
              <a:tabLst>
                <a:tab pos="1145381" algn="l"/>
              </a:tabLst>
            </a:pPr>
            <a:r>
              <a:rPr lang="en-US" sz="18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High </a:t>
            </a:r>
            <a:r>
              <a:rPr lang="en-US" sz="18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voltage feedthrough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Material selection for high voltage operation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Design for material properties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8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Extraction Electrode Movement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Accurate and repeatable placement</a:t>
            </a:r>
          </a:p>
          <a:p>
            <a:pPr marL="46037" indent="0">
              <a:buNone/>
              <a:tabLst>
                <a:tab pos="1145381" algn="l"/>
              </a:tabLst>
            </a:pPr>
            <a:endParaRPr lang="en-US" sz="1400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400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400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buFontTx/>
              <a:buChar char="-"/>
              <a:tabLst>
                <a:tab pos="1145381" algn="l"/>
              </a:tabLst>
            </a:pPr>
            <a:endParaRPr lang="en-US" sz="1400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buFontTx/>
              <a:buChar char="-"/>
              <a:tabLst>
                <a:tab pos="1145381" algn="l"/>
              </a:tabLst>
            </a:pPr>
            <a:endParaRPr lang="en-US" sz="1400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400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1" y="476674"/>
            <a:ext cx="4572000" cy="4521326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V="1">
            <a:off x="5751195" y="2960743"/>
            <a:ext cx="870798" cy="331097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0832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7946" y="597407"/>
            <a:ext cx="3676407" cy="37204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Technically Challenging Area: Target Station</a:t>
            </a:r>
            <a:endParaRPr lang="en-CA" sz="1800" dirty="0">
              <a:latin typeface="+mj-lt"/>
            </a:endParaRPr>
          </a:p>
        </p:txBody>
      </p:sp>
      <p:sp>
        <p:nvSpPr>
          <p:cNvPr id="11" name="Content Placeholder 1"/>
          <p:cNvSpPr txBox="1">
            <a:spLocks/>
          </p:cNvSpPr>
          <p:nvPr/>
        </p:nvSpPr>
        <p:spPr>
          <a:xfrm>
            <a:off x="176973" y="756172"/>
            <a:ext cx="4513285" cy="416320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037" indent="0">
              <a:buNone/>
              <a:tabLst>
                <a:tab pos="1145381" algn="l"/>
              </a:tabLst>
            </a:pPr>
            <a:r>
              <a:rPr lang="en-US" sz="20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Technical Challenges 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8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Coupling Mechanism 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Compliance on connectors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Accurate and repeatable </a:t>
            </a: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vacuum connection</a:t>
            </a:r>
            <a:endParaRPr lang="en-US" sz="1400" dirty="0" smtClean="0">
              <a:solidFill>
                <a:schemeClr val="bg1">
                  <a:lumMod val="65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 marL="331787">
              <a:tabLst>
                <a:tab pos="1145381" algn="l"/>
              </a:tabLst>
            </a:pPr>
            <a:r>
              <a:rPr lang="en-US" sz="18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High </a:t>
            </a:r>
            <a:r>
              <a:rPr lang="en-US" sz="18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voltage feedthrough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Material selection for high voltage operation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Design for material properties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8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Extraction Electrode Movement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Accurate and repeatable placement</a:t>
            </a:r>
          </a:p>
          <a:p>
            <a:pPr marL="46037" indent="0">
              <a:buNone/>
              <a:tabLst>
                <a:tab pos="1145381" algn="l"/>
              </a:tabLst>
            </a:pPr>
            <a:endParaRPr lang="en-US" sz="1400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400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400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buFontTx/>
              <a:buChar char="-"/>
              <a:tabLst>
                <a:tab pos="1145381" algn="l"/>
              </a:tabLst>
            </a:pPr>
            <a:endParaRPr lang="en-US" sz="1400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buFontTx/>
              <a:buChar char="-"/>
              <a:tabLst>
                <a:tab pos="1145381" algn="l"/>
              </a:tabLst>
            </a:pPr>
            <a:endParaRPr lang="en-US" sz="1400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400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374780" y="829057"/>
            <a:ext cx="1446388" cy="32004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8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Technically Challenging Area: Target Station</a:t>
            </a:r>
            <a:endParaRPr lang="en-CA" sz="1800" dirty="0">
              <a:latin typeface="+mj-lt"/>
            </a:endParaRPr>
          </a:p>
        </p:txBody>
      </p:sp>
      <p:sp>
        <p:nvSpPr>
          <p:cNvPr id="11" name="Content Placeholder 1"/>
          <p:cNvSpPr txBox="1">
            <a:spLocks/>
          </p:cNvSpPr>
          <p:nvPr/>
        </p:nvSpPr>
        <p:spPr>
          <a:xfrm>
            <a:off x="176973" y="756172"/>
            <a:ext cx="4513285" cy="416320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037" indent="0">
              <a:buNone/>
              <a:tabLst>
                <a:tab pos="1145381" algn="l"/>
              </a:tabLst>
            </a:pPr>
            <a:r>
              <a:rPr lang="en-US" sz="20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Technical Challenges 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8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Coupling Mechanism 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Compliance on connectors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Accurate and repeatable </a:t>
            </a: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vacuum connection</a:t>
            </a:r>
            <a:endParaRPr lang="en-US" sz="1400" dirty="0" smtClean="0">
              <a:solidFill>
                <a:schemeClr val="bg1">
                  <a:lumMod val="65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 marL="331787">
              <a:tabLst>
                <a:tab pos="1145381" algn="l"/>
              </a:tabLst>
            </a:pPr>
            <a:r>
              <a:rPr lang="en-US" sz="18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High </a:t>
            </a:r>
            <a:r>
              <a:rPr lang="en-US" sz="18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voltage feedthrough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Material selection for high voltage operation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Design for material properties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8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Extraction Electrode Movement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Accurate and repeatable placement</a:t>
            </a:r>
          </a:p>
          <a:p>
            <a:pPr marL="46037" indent="0">
              <a:buNone/>
              <a:tabLst>
                <a:tab pos="1145381" algn="l"/>
              </a:tabLst>
            </a:pPr>
            <a:endParaRPr lang="en-US" sz="1400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400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400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buFontTx/>
              <a:buChar char="-"/>
              <a:tabLst>
                <a:tab pos="1145381" algn="l"/>
              </a:tabLst>
            </a:pPr>
            <a:endParaRPr lang="en-US" sz="1400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buFontTx/>
              <a:buChar char="-"/>
              <a:tabLst>
                <a:tab pos="1145381" algn="l"/>
              </a:tabLst>
            </a:pPr>
            <a:endParaRPr lang="en-US" sz="1400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400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5751195" y="2960743"/>
            <a:ext cx="870798" cy="331097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9954" y="701039"/>
            <a:ext cx="3959410" cy="4218335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>
            <a:off x="7086600" y="3240405"/>
            <a:ext cx="365760" cy="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635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Technically Challenging Area: Operations</a:t>
            </a:r>
            <a:endParaRPr lang="en-CA" sz="1800" dirty="0">
              <a:latin typeface="+mj-lt"/>
            </a:endParaRPr>
          </a:p>
        </p:txBody>
      </p:sp>
      <p:sp>
        <p:nvSpPr>
          <p:cNvPr id="11" name="Content Placeholder 1"/>
          <p:cNvSpPr txBox="1">
            <a:spLocks/>
          </p:cNvSpPr>
          <p:nvPr/>
        </p:nvSpPr>
        <p:spPr>
          <a:xfrm>
            <a:off x="176973" y="756172"/>
            <a:ext cx="5233800" cy="416320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037" indent="0">
              <a:buNone/>
              <a:tabLst>
                <a:tab pos="1145381" algn="l"/>
              </a:tabLst>
            </a:pPr>
            <a:r>
              <a:rPr lang="en-US" sz="20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Technical Challenges 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8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Target </a:t>
            </a:r>
            <a:r>
              <a:rPr lang="en-US" sz="1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material production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Synthesis of ARIEL targets for optimal release of purer neutron rich isotopes</a:t>
            </a:r>
          </a:p>
          <a:p>
            <a:pPr marL="331787">
              <a:tabLst>
                <a:tab pos="1145381" algn="l"/>
              </a:tabLst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Ion source optimization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Validation of simulations for RIB transport and CANREB</a:t>
            </a:r>
            <a:endParaRPr lang="en-US" sz="1800" dirty="0" smtClean="0">
              <a:solidFill>
                <a:schemeClr val="bg1">
                  <a:lumMod val="65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tabLst>
                <a:tab pos="1145381" algn="l"/>
              </a:tabLst>
            </a:pPr>
            <a:r>
              <a:rPr lang="en-US" sz="18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Target Vessel Extraction/Installation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Accurate and repeatable process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Rescue stuck target vessels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8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Design for operability and maintainability 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Manipulator reach and access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Maintenance and End of Life disassembly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8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Target station vacuum interface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Allow vertical extraction of modules in case of failure</a:t>
            </a:r>
          </a:p>
          <a:p>
            <a:pPr marL="731837" lvl="1">
              <a:tabLst>
                <a:tab pos="1145381" algn="l"/>
              </a:tabLst>
            </a:pPr>
            <a:endParaRPr lang="en-US" sz="1200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5427" y="511152"/>
            <a:ext cx="3008161" cy="4569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422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Technically Challenging Area: Operations</a:t>
            </a:r>
            <a:endParaRPr lang="en-CA" sz="1800" dirty="0">
              <a:latin typeface="+mj-lt"/>
            </a:endParaRPr>
          </a:p>
        </p:txBody>
      </p:sp>
      <p:sp>
        <p:nvSpPr>
          <p:cNvPr id="11" name="Content Placeholder 1"/>
          <p:cNvSpPr txBox="1">
            <a:spLocks/>
          </p:cNvSpPr>
          <p:nvPr/>
        </p:nvSpPr>
        <p:spPr>
          <a:xfrm>
            <a:off x="176973" y="756172"/>
            <a:ext cx="5233800" cy="416320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037" indent="0">
              <a:buNone/>
              <a:tabLst>
                <a:tab pos="1145381" algn="l"/>
              </a:tabLst>
            </a:pPr>
            <a:r>
              <a:rPr lang="en-US" sz="20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Technical Challenges 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8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Target </a:t>
            </a: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material production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Synthesis of ARIEL targets for optimal release of purer neutron rich isotopes</a:t>
            </a:r>
          </a:p>
          <a:p>
            <a:pPr marL="331787">
              <a:tabLst>
                <a:tab pos="1145381" algn="l"/>
              </a:tabLst>
            </a:pPr>
            <a:r>
              <a:rPr lang="en-US" sz="1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Ion source optimization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Validation of simulations for RIB transport and CANREB</a:t>
            </a:r>
            <a:endParaRPr lang="en-US" sz="1800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tabLst>
                <a:tab pos="1145381" algn="l"/>
              </a:tabLst>
            </a:pPr>
            <a:r>
              <a:rPr lang="en-US" sz="18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Target Vessel Extraction/Installation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Accurate and repeatable process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Rescue stuck target vessels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8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Design for operability and maintainability 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Manipulator reach and access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Maintenance and End of Life disassembly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8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Target station vacuum interface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Allow vertical extraction of modules in case of failure</a:t>
            </a:r>
          </a:p>
          <a:p>
            <a:pPr marL="731837" lvl="1">
              <a:tabLst>
                <a:tab pos="1145381" algn="l"/>
              </a:tabLst>
            </a:pPr>
            <a:endParaRPr lang="en-US" sz="1200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5427" y="511152"/>
            <a:ext cx="3008161" cy="4569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663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Technically Challenging Area: Operations</a:t>
            </a:r>
            <a:endParaRPr lang="en-CA" sz="1800" dirty="0">
              <a:latin typeface="+mj-lt"/>
            </a:endParaRPr>
          </a:p>
        </p:txBody>
      </p:sp>
      <p:sp>
        <p:nvSpPr>
          <p:cNvPr id="11" name="Content Placeholder 1"/>
          <p:cNvSpPr txBox="1">
            <a:spLocks/>
          </p:cNvSpPr>
          <p:nvPr/>
        </p:nvSpPr>
        <p:spPr>
          <a:xfrm>
            <a:off x="176973" y="756172"/>
            <a:ext cx="5233800" cy="416320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037" indent="0">
              <a:buNone/>
              <a:tabLst>
                <a:tab pos="1145381" algn="l"/>
              </a:tabLst>
            </a:pPr>
            <a:r>
              <a:rPr lang="en-US" sz="20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Technical Challenges 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8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Target </a:t>
            </a: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material production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Synthesis of ARIEL targets for optimal release of purer neutron rich isotopes</a:t>
            </a:r>
          </a:p>
          <a:p>
            <a:pPr marL="331787">
              <a:tabLst>
                <a:tab pos="1145381" algn="l"/>
              </a:tabLst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Ion source optimization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Validation of simulations for RIB transport and CANREB</a:t>
            </a:r>
            <a:endParaRPr lang="en-US" sz="1800" dirty="0" smtClean="0">
              <a:solidFill>
                <a:schemeClr val="bg1">
                  <a:lumMod val="65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tabLst>
                <a:tab pos="1145381" algn="l"/>
              </a:tabLst>
            </a:pPr>
            <a:r>
              <a:rPr lang="en-US" sz="18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Target Vessel Extraction/Installation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Accurate and repeatable process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Rescue stuck target vessels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8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Design for operability and maintainability 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Manipulator reach and access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Maintenance and End of Life disassembly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8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Target station vacuum interface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Allow vertical extraction of modules in case of failure</a:t>
            </a:r>
          </a:p>
          <a:p>
            <a:pPr marL="731837" lvl="1">
              <a:tabLst>
                <a:tab pos="1145381" algn="l"/>
              </a:tabLst>
            </a:pPr>
            <a:endParaRPr lang="en-US" sz="1200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5427" y="511152"/>
            <a:ext cx="3008161" cy="4569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932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Technically Challenging Area: Operations</a:t>
            </a:r>
            <a:endParaRPr lang="en-CA" sz="1800" dirty="0">
              <a:latin typeface="+mj-lt"/>
            </a:endParaRPr>
          </a:p>
        </p:txBody>
      </p:sp>
      <p:sp>
        <p:nvSpPr>
          <p:cNvPr id="11" name="Content Placeholder 1"/>
          <p:cNvSpPr txBox="1">
            <a:spLocks/>
          </p:cNvSpPr>
          <p:nvPr/>
        </p:nvSpPr>
        <p:spPr>
          <a:xfrm>
            <a:off x="176973" y="756172"/>
            <a:ext cx="5233800" cy="416320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037" indent="0">
              <a:buNone/>
              <a:tabLst>
                <a:tab pos="1145381" algn="l"/>
              </a:tabLst>
            </a:pPr>
            <a:r>
              <a:rPr lang="en-US" sz="20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Technical Challenges 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8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Target </a:t>
            </a: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material production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Synthesis of ARIEL targets for optimal release of purer neutron rich isotopes</a:t>
            </a:r>
          </a:p>
          <a:p>
            <a:pPr marL="331787">
              <a:tabLst>
                <a:tab pos="1145381" algn="l"/>
              </a:tabLst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Ion source optimization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Validation of simulations for RIB transport and CANREB</a:t>
            </a:r>
            <a:endParaRPr lang="en-US" sz="1800" dirty="0" smtClean="0">
              <a:solidFill>
                <a:schemeClr val="bg1">
                  <a:lumMod val="65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tabLst>
                <a:tab pos="1145381" algn="l"/>
              </a:tabLst>
            </a:pPr>
            <a:r>
              <a:rPr lang="en-US" sz="18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Target Vessel Extraction/Installation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Accurate and repeatable process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Rescue stuck target vessels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8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Design for operability and maintainability 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Manipulator reach and access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Maintenance and End of Life disassembly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8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Target station vacuum interface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Allow vertical extraction of modules in case of failure</a:t>
            </a:r>
          </a:p>
          <a:p>
            <a:pPr marL="731837" lvl="1">
              <a:tabLst>
                <a:tab pos="1145381" algn="l"/>
              </a:tabLst>
            </a:pPr>
            <a:endParaRPr lang="en-US" sz="1200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5427" y="511152"/>
            <a:ext cx="3008161" cy="4569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658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Technically Challenging Area: Operations</a:t>
            </a:r>
            <a:endParaRPr lang="en-CA" sz="1800" dirty="0">
              <a:latin typeface="+mj-lt"/>
            </a:endParaRPr>
          </a:p>
        </p:txBody>
      </p:sp>
      <p:sp>
        <p:nvSpPr>
          <p:cNvPr id="11" name="Content Placeholder 1"/>
          <p:cNvSpPr txBox="1">
            <a:spLocks/>
          </p:cNvSpPr>
          <p:nvPr/>
        </p:nvSpPr>
        <p:spPr>
          <a:xfrm>
            <a:off x="176973" y="756172"/>
            <a:ext cx="5233800" cy="416320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037" indent="0">
              <a:buNone/>
              <a:tabLst>
                <a:tab pos="1145381" algn="l"/>
              </a:tabLst>
            </a:pPr>
            <a:r>
              <a:rPr lang="en-US" sz="20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Technical Challenges 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8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Target </a:t>
            </a: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material production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Synthesis of ARIEL targets for optimal release of purer neutron rich isotopes</a:t>
            </a:r>
          </a:p>
          <a:p>
            <a:pPr marL="331787">
              <a:tabLst>
                <a:tab pos="1145381" algn="l"/>
              </a:tabLst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Ion source optimization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Validation of simulations for RIB transport and CANREB</a:t>
            </a:r>
            <a:endParaRPr lang="en-US" sz="1800" dirty="0" smtClean="0">
              <a:solidFill>
                <a:schemeClr val="bg1">
                  <a:lumMod val="65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tabLst>
                <a:tab pos="1145381" algn="l"/>
              </a:tabLst>
            </a:pPr>
            <a:r>
              <a:rPr lang="en-US" sz="18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Target Vessel Extraction/Installation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Accurate and repeatable process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Rescue stuck target vessels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8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Design for operability and maintainability 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Manipulator reach and access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anose="02020603050405020304" pitchFamily="18" charset="0"/>
              </a:rPr>
              <a:t>Maintenance and End of Life disassembly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8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Target station vacuum interface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Allow vertical extraction of modules in case of failure</a:t>
            </a:r>
          </a:p>
          <a:p>
            <a:pPr marL="731837" lvl="1">
              <a:tabLst>
                <a:tab pos="1145381" algn="l"/>
              </a:tabLst>
            </a:pPr>
            <a:endParaRPr lang="en-US" sz="1200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5427" y="511152"/>
            <a:ext cx="3008161" cy="4569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249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sz="1800" dirty="0">
              <a:latin typeface="+mj-lt"/>
            </a:endParaRPr>
          </a:p>
        </p:txBody>
      </p:sp>
      <p:sp>
        <p:nvSpPr>
          <p:cNvPr id="25" name="Content Placeholder 1"/>
          <p:cNvSpPr txBox="1">
            <a:spLocks/>
          </p:cNvSpPr>
          <p:nvPr/>
        </p:nvSpPr>
        <p:spPr>
          <a:xfrm>
            <a:off x="2646501" y="2432947"/>
            <a:ext cx="9044645" cy="416320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037" indent="0">
              <a:buNone/>
              <a:tabLst>
                <a:tab pos="1145381" algn="l"/>
              </a:tabLst>
            </a:pPr>
            <a:r>
              <a:rPr lang="en-US" sz="24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Approach </a:t>
            </a:r>
            <a:r>
              <a:rPr lang="en-US" sz="24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to Risk Mitigation</a:t>
            </a: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1392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Approach to Risk Mitigation</a:t>
            </a:r>
            <a:endParaRPr lang="en-CA" sz="1800" dirty="0">
              <a:latin typeface="+mj-lt"/>
            </a:endParaRPr>
          </a:p>
        </p:txBody>
      </p:sp>
      <p:sp>
        <p:nvSpPr>
          <p:cNvPr id="5" name="Content Placeholder 1"/>
          <p:cNvSpPr txBox="1">
            <a:spLocks/>
          </p:cNvSpPr>
          <p:nvPr/>
        </p:nvSpPr>
        <p:spPr>
          <a:xfrm>
            <a:off x="176973" y="756171"/>
            <a:ext cx="8255827" cy="416320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31787" indent="-285750">
              <a:tabLst>
                <a:tab pos="1145381" algn="l"/>
              </a:tabLst>
            </a:pPr>
            <a:r>
              <a:rPr lang="en-US" sz="20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Drive </a:t>
            </a:r>
            <a:r>
              <a:rPr lang="en-US" sz="2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design and de-risk project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20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Minimize </a:t>
            </a:r>
            <a:r>
              <a:rPr lang="en-US" sz="20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test design and setup time, maximize knowledge gained</a:t>
            </a:r>
          </a:p>
          <a:p>
            <a:pPr marL="731837" lvl="1">
              <a:tabLst>
                <a:tab pos="1145381" algn="l"/>
              </a:tabLst>
            </a:pP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Leveraging existing infrastructure and facilities</a:t>
            </a:r>
          </a:p>
          <a:p>
            <a:pPr marL="731837" lvl="1">
              <a:tabLst>
                <a:tab pos="1145381" algn="l"/>
              </a:tabLst>
            </a:pP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Simple test setups</a:t>
            </a:r>
          </a:p>
          <a:p>
            <a:pPr marL="331787">
              <a:tabLst>
                <a:tab pos="1145381" algn="l"/>
              </a:tabLst>
            </a:pPr>
            <a:r>
              <a:rPr lang="en-US" sz="20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Test for reliability and usability</a:t>
            </a:r>
          </a:p>
          <a:p>
            <a:pPr marL="331787">
              <a:tabLst>
                <a:tab pos="1145381" algn="l"/>
              </a:tabLst>
            </a:pPr>
            <a:r>
              <a:rPr lang="en-US" sz="20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Test components -&gt; test simple systems -&gt; test integrated systems</a:t>
            </a:r>
            <a:endParaRPr lang="en-US" sz="2000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8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800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800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800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buFontTx/>
              <a:buChar char="-"/>
              <a:tabLst>
                <a:tab pos="1145381" algn="l"/>
              </a:tabLst>
            </a:pPr>
            <a:endParaRPr lang="en-US" sz="1800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buFontTx/>
              <a:buChar char="-"/>
              <a:tabLst>
                <a:tab pos="1145381" algn="l"/>
              </a:tabLst>
            </a:pPr>
            <a:endParaRPr lang="en-US" sz="1800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800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549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Rectangle 256"/>
          <p:cNvSpPr/>
          <p:nvPr/>
        </p:nvSpPr>
        <p:spPr>
          <a:xfrm>
            <a:off x="4631398" y="553009"/>
            <a:ext cx="1996896" cy="448254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" name="Rectangle 255"/>
          <p:cNvSpPr/>
          <p:nvPr/>
        </p:nvSpPr>
        <p:spPr>
          <a:xfrm>
            <a:off x="2841655" y="553009"/>
            <a:ext cx="1797823" cy="448254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3" name="Rectangle 402"/>
          <p:cNvSpPr/>
          <p:nvPr/>
        </p:nvSpPr>
        <p:spPr>
          <a:xfrm>
            <a:off x="754543" y="553009"/>
            <a:ext cx="2095193" cy="448254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Risk Mitigation: Tests and </a:t>
            </a:r>
            <a:r>
              <a:rPr lang="en-CA" sz="1800" dirty="0">
                <a:latin typeface="+mj-lt"/>
              </a:rPr>
              <a:t>D</a:t>
            </a:r>
            <a:r>
              <a:rPr lang="en-CA" sz="1800" dirty="0" smtClean="0">
                <a:latin typeface="+mj-lt"/>
              </a:rPr>
              <a:t>evelopment</a:t>
            </a:r>
            <a:endParaRPr lang="en-CA" sz="1800" dirty="0"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13786" y="1547290"/>
            <a:ext cx="1459574" cy="43071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Converter Tests at </a:t>
            </a:r>
          </a:p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E-</a:t>
            </a:r>
            <a:r>
              <a:rPr lang="en-US" sz="1100" dirty="0" err="1" smtClean="0">
                <a:solidFill>
                  <a:schemeClr val="tx1"/>
                </a:solidFill>
              </a:rPr>
              <a:t>Linac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935275" y="2537891"/>
            <a:ext cx="1443260" cy="49958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ARIEL Target Material Development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935275" y="2039254"/>
            <a:ext cx="1446407" cy="44303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ARIEL Ion Source Development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013786" y="2039254"/>
            <a:ext cx="1459574" cy="44501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ARIEL Corrosion Erosion test (ACE)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02701" y="4258185"/>
            <a:ext cx="1031645" cy="617769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ARIEL Thermal Test Stand (ATTS)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020400" y="1027391"/>
            <a:ext cx="1361494" cy="45674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HVFT Purge Test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168382" y="4258185"/>
            <a:ext cx="1362709" cy="619292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Pumping &amp; Heating Investigation Stand</a:t>
            </a:r>
          </a:p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(PHI)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002701" y="1026246"/>
            <a:ext cx="1470659" cy="45979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High Power Connector Test Stand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020400" y="2537967"/>
            <a:ext cx="1361494" cy="49958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Extraction Electrode Feedthrough Test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020400" y="2039330"/>
            <a:ext cx="1361494" cy="44303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Pillow Seal Testing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938422" y="1548043"/>
            <a:ext cx="1443260" cy="42798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Target Vessel Exchange tool tests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935275" y="1027315"/>
            <a:ext cx="1446407" cy="45674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Remote Handling Mockup Tests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963071" y="4265813"/>
            <a:ext cx="1352814" cy="602512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Target and Ion Source Acceptance Stand (TISA)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019389" y="1540499"/>
            <a:ext cx="1361494" cy="43560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HVFT Material testing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71" name="Rectangle 170"/>
          <p:cNvSpPr/>
          <p:nvPr/>
        </p:nvSpPr>
        <p:spPr>
          <a:xfrm>
            <a:off x="6877797" y="4258185"/>
            <a:ext cx="1607511" cy="60251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Meeting requirements for safety, reliability, and beam production</a:t>
            </a:r>
            <a:endParaRPr lang="en-US" sz="1100" b="1" dirty="0">
              <a:solidFill>
                <a:schemeClr val="tx1"/>
              </a:solidFill>
            </a:endParaRPr>
          </a:p>
        </p:txBody>
      </p:sp>
      <p:cxnSp>
        <p:nvCxnSpPr>
          <p:cNvPr id="173" name="Elbow Connector 172"/>
          <p:cNvCxnSpPr>
            <a:stCxn id="16" idx="3"/>
            <a:endCxn id="19" idx="1"/>
          </p:cNvCxnSpPr>
          <p:nvPr/>
        </p:nvCxnSpPr>
        <p:spPr>
          <a:xfrm>
            <a:off x="2034346" y="4567070"/>
            <a:ext cx="134036" cy="761"/>
          </a:xfrm>
          <a:prstGeom prst="bentConnector3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" name="Elbow Connector 173"/>
          <p:cNvCxnSpPr>
            <a:stCxn id="21" idx="3"/>
            <a:endCxn id="19" idx="0"/>
          </p:cNvCxnSpPr>
          <p:nvPr/>
        </p:nvCxnSpPr>
        <p:spPr>
          <a:xfrm>
            <a:off x="2473360" y="1256146"/>
            <a:ext cx="376377" cy="3002039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" name="Elbow Connector 182"/>
          <p:cNvCxnSpPr>
            <a:stCxn id="8" idx="3"/>
            <a:endCxn id="19" idx="0"/>
          </p:cNvCxnSpPr>
          <p:nvPr/>
        </p:nvCxnSpPr>
        <p:spPr>
          <a:xfrm>
            <a:off x="2473360" y="1762650"/>
            <a:ext cx="376377" cy="2495535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9" name="Elbow Connector 188"/>
          <p:cNvCxnSpPr>
            <a:stCxn id="15" idx="3"/>
            <a:endCxn id="19" idx="0"/>
          </p:cNvCxnSpPr>
          <p:nvPr/>
        </p:nvCxnSpPr>
        <p:spPr>
          <a:xfrm>
            <a:off x="2473360" y="2261760"/>
            <a:ext cx="376377" cy="1996425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" name="Elbow Connector 191"/>
          <p:cNvCxnSpPr>
            <a:stCxn id="17" idx="3"/>
            <a:endCxn id="26" idx="0"/>
          </p:cNvCxnSpPr>
          <p:nvPr/>
        </p:nvCxnSpPr>
        <p:spPr>
          <a:xfrm>
            <a:off x="4381894" y="1255766"/>
            <a:ext cx="257584" cy="301004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5" name="Elbow Connector 194"/>
          <p:cNvCxnSpPr>
            <a:stCxn id="27" idx="3"/>
            <a:endCxn id="26" idx="0"/>
          </p:cNvCxnSpPr>
          <p:nvPr/>
        </p:nvCxnSpPr>
        <p:spPr>
          <a:xfrm>
            <a:off x="4380883" y="1758301"/>
            <a:ext cx="258595" cy="2507512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8" name="Elbow Connector 197"/>
          <p:cNvCxnSpPr>
            <a:stCxn id="23" idx="3"/>
            <a:endCxn id="26" idx="0"/>
          </p:cNvCxnSpPr>
          <p:nvPr/>
        </p:nvCxnSpPr>
        <p:spPr>
          <a:xfrm>
            <a:off x="4381894" y="2260845"/>
            <a:ext cx="257584" cy="2004968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1" name="Elbow Connector 200"/>
          <p:cNvCxnSpPr>
            <a:stCxn id="22" idx="3"/>
            <a:endCxn id="26" idx="0"/>
          </p:cNvCxnSpPr>
          <p:nvPr/>
        </p:nvCxnSpPr>
        <p:spPr>
          <a:xfrm>
            <a:off x="4381894" y="2787759"/>
            <a:ext cx="257584" cy="1478054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4" name="Elbow Connector 203"/>
          <p:cNvCxnSpPr>
            <a:stCxn id="25" idx="3"/>
            <a:endCxn id="171" idx="1"/>
          </p:cNvCxnSpPr>
          <p:nvPr/>
        </p:nvCxnSpPr>
        <p:spPr>
          <a:xfrm>
            <a:off x="6381682" y="1255690"/>
            <a:ext cx="496115" cy="3303751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7" name="Elbow Connector 206"/>
          <p:cNvCxnSpPr>
            <a:stCxn id="24" idx="3"/>
            <a:endCxn id="171" idx="1"/>
          </p:cNvCxnSpPr>
          <p:nvPr/>
        </p:nvCxnSpPr>
        <p:spPr>
          <a:xfrm>
            <a:off x="6381682" y="1762035"/>
            <a:ext cx="496115" cy="2797406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0" name="Elbow Connector 209"/>
          <p:cNvCxnSpPr>
            <a:stCxn id="13" idx="3"/>
            <a:endCxn id="171" idx="1"/>
          </p:cNvCxnSpPr>
          <p:nvPr/>
        </p:nvCxnSpPr>
        <p:spPr>
          <a:xfrm>
            <a:off x="6381682" y="2260769"/>
            <a:ext cx="496115" cy="2298672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3" name="Elbow Connector 212"/>
          <p:cNvCxnSpPr>
            <a:stCxn id="12" idx="3"/>
            <a:endCxn id="171" idx="1"/>
          </p:cNvCxnSpPr>
          <p:nvPr/>
        </p:nvCxnSpPr>
        <p:spPr>
          <a:xfrm>
            <a:off x="6378535" y="2787683"/>
            <a:ext cx="499262" cy="1771758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3" name="Straight Arrow Connector 232"/>
          <p:cNvCxnSpPr>
            <a:stCxn id="19" idx="3"/>
            <a:endCxn id="26" idx="1"/>
          </p:cNvCxnSpPr>
          <p:nvPr/>
        </p:nvCxnSpPr>
        <p:spPr>
          <a:xfrm flipV="1">
            <a:off x="3531091" y="4567069"/>
            <a:ext cx="431980" cy="76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4" name="Straight Arrow Connector 243"/>
          <p:cNvCxnSpPr>
            <a:stCxn id="26" idx="3"/>
            <a:endCxn id="171" idx="1"/>
          </p:cNvCxnSpPr>
          <p:nvPr/>
        </p:nvCxnSpPr>
        <p:spPr>
          <a:xfrm flipV="1">
            <a:off x="5315885" y="4559441"/>
            <a:ext cx="1561912" cy="762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8" name="Rectangle 337"/>
          <p:cNvSpPr/>
          <p:nvPr/>
        </p:nvSpPr>
        <p:spPr>
          <a:xfrm>
            <a:off x="997175" y="544425"/>
            <a:ext cx="1485034" cy="46513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HTV Development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339" name="Rectangle 338"/>
          <p:cNvSpPr/>
          <p:nvPr/>
        </p:nvSpPr>
        <p:spPr>
          <a:xfrm>
            <a:off x="2957619" y="553009"/>
            <a:ext cx="1485034" cy="46513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Target Station Development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340" name="Rectangle 339"/>
          <p:cNvSpPr/>
          <p:nvPr/>
        </p:nvSpPr>
        <p:spPr>
          <a:xfrm>
            <a:off x="4918063" y="553009"/>
            <a:ext cx="1485034" cy="46513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Operations Development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349" name="Rectangle 348"/>
          <p:cNvSpPr/>
          <p:nvPr/>
        </p:nvSpPr>
        <p:spPr>
          <a:xfrm>
            <a:off x="3020401" y="3096412"/>
            <a:ext cx="1361494" cy="44303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Target Vessel Coupling Test Stand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350" name="Rectangle 349"/>
          <p:cNvSpPr/>
          <p:nvPr/>
        </p:nvSpPr>
        <p:spPr>
          <a:xfrm>
            <a:off x="3020401" y="3602669"/>
            <a:ext cx="1361494" cy="49958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TV Coupling Piston Leak Test</a:t>
            </a:r>
            <a:endParaRPr lang="en-US" sz="1100" dirty="0">
              <a:solidFill>
                <a:schemeClr val="tx1"/>
              </a:solidFill>
            </a:endParaRPr>
          </a:p>
        </p:txBody>
      </p:sp>
      <p:cxnSp>
        <p:nvCxnSpPr>
          <p:cNvPr id="354" name="Elbow Connector 353"/>
          <p:cNvCxnSpPr>
            <a:stCxn id="349" idx="3"/>
            <a:endCxn id="26" idx="0"/>
          </p:cNvCxnSpPr>
          <p:nvPr/>
        </p:nvCxnSpPr>
        <p:spPr>
          <a:xfrm>
            <a:off x="4381895" y="3317927"/>
            <a:ext cx="257583" cy="947886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8" name="Elbow Connector 357"/>
          <p:cNvCxnSpPr>
            <a:stCxn id="350" idx="3"/>
            <a:endCxn id="26" idx="0"/>
          </p:cNvCxnSpPr>
          <p:nvPr/>
        </p:nvCxnSpPr>
        <p:spPr>
          <a:xfrm>
            <a:off x="4381895" y="3852461"/>
            <a:ext cx="257583" cy="413352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174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Risk Mitigation: Test Stands </a:t>
            </a:r>
            <a:endParaRPr lang="en-CA" sz="1800" dirty="0"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13786" y="1547290"/>
            <a:ext cx="1459574" cy="43071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Converter Tests at </a:t>
            </a:r>
          </a:p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E-</a:t>
            </a:r>
            <a:r>
              <a:rPr lang="en-US" sz="1100" dirty="0" err="1" smtClean="0">
                <a:solidFill>
                  <a:schemeClr val="tx1"/>
                </a:solidFill>
              </a:rPr>
              <a:t>Linac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935275" y="2537891"/>
            <a:ext cx="1443260" cy="499583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ARIEL Target Material Development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935275" y="2039254"/>
            <a:ext cx="1446407" cy="443030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ARIEL Ion Source Development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013786" y="2039254"/>
            <a:ext cx="1459574" cy="445012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ARIEL Corrosion Erosion test (ACE)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02701" y="4258185"/>
            <a:ext cx="1031645" cy="617769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ARIEL Thermal Test Stand (ATTS)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020400" y="1027391"/>
            <a:ext cx="1361494" cy="456749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HVFT Purge Test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168382" y="4258185"/>
            <a:ext cx="1362709" cy="619292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Pumping &amp; Heating Investigation Stand</a:t>
            </a:r>
          </a:p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(PHI)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002701" y="1026246"/>
            <a:ext cx="1470659" cy="459799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High Power Connector Test Stand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020400" y="2537967"/>
            <a:ext cx="1361494" cy="499583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Extraction Electrode Feedthrough Test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020400" y="2039330"/>
            <a:ext cx="1361494" cy="44303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Pillow Seal Testing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938422" y="1548043"/>
            <a:ext cx="1443260" cy="427984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Target Vessel Exchange tool tests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935275" y="1027315"/>
            <a:ext cx="1446407" cy="45674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Remote Handling Mockup Tests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963071" y="4265813"/>
            <a:ext cx="1352814" cy="602512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Target and Ion Source Acceptance Stand (TISA)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019389" y="1540499"/>
            <a:ext cx="1361494" cy="435604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HVFT Material testing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71" name="Rectangle 170"/>
          <p:cNvSpPr/>
          <p:nvPr/>
        </p:nvSpPr>
        <p:spPr>
          <a:xfrm>
            <a:off x="6877797" y="4258185"/>
            <a:ext cx="1607511" cy="60251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Meeting requirements for safety, reliability, and beam production</a:t>
            </a:r>
            <a:endParaRPr lang="en-US" sz="1100" b="1" dirty="0">
              <a:solidFill>
                <a:schemeClr val="tx1"/>
              </a:solidFill>
            </a:endParaRPr>
          </a:p>
        </p:txBody>
      </p:sp>
      <p:cxnSp>
        <p:nvCxnSpPr>
          <p:cNvPr id="173" name="Elbow Connector 172"/>
          <p:cNvCxnSpPr>
            <a:stCxn id="16" idx="3"/>
            <a:endCxn id="19" idx="1"/>
          </p:cNvCxnSpPr>
          <p:nvPr/>
        </p:nvCxnSpPr>
        <p:spPr>
          <a:xfrm>
            <a:off x="2034346" y="4567070"/>
            <a:ext cx="134036" cy="761"/>
          </a:xfrm>
          <a:prstGeom prst="bentConnector3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" name="Elbow Connector 173"/>
          <p:cNvCxnSpPr>
            <a:stCxn id="21" idx="3"/>
            <a:endCxn id="19" idx="0"/>
          </p:cNvCxnSpPr>
          <p:nvPr/>
        </p:nvCxnSpPr>
        <p:spPr>
          <a:xfrm>
            <a:off x="2473360" y="1256146"/>
            <a:ext cx="376377" cy="3002039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" name="Elbow Connector 182"/>
          <p:cNvCxnSpPr>
            <a:stCxn id="8" idx="3"/>
            <a:endCxn id="19" idx="0"/>
          </p:cNvCxnSpPr>
          <p:nvPr/>
        </p:nvCxnSpPr>
        <p:spPr>
          <a:xfrm>
            <a:off x="2473360" y="1762650"/>
            <a:ext cx="376377" cy="2495535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9" name="Elbow Connector 188"/>
          <p:cNvCxnSpPr>
            <a:stCxn id="15" idx="3"/>
            <a:endCxn id="19" idx="0"/>
          </p:cNvCxnSpPr>
          <p:nvPr/>
        </p:nvCxnSpPr>
        <p:spPr>
          <a:xfrm>
            <a:off x="2473360" y="2261760"/>
            <a:ext cx="376377" cy="1996425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" name="Elbow Connector 191"/>
          <p:cNvCxnSpPr>
            <a:stCxn id="17" idx="3"/>
            <a:endCxn id="26" idx="0"/>
          </p:cNvCxnSpPr>
          <p:nvPr/>
        </p:nvCxnSpPr>
        <p:spPr>
          <a:xfrm>
            <a:off x="4381894" y="1255766"/>
            <a:ext cx="257584" cy="301004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5" name="Elbow Connector 194"/>
          <p:cNvCxnSpPr>
            <a:stCxn id="27" idx="3"/>
            <a:endCxn id="26" idx="0"/>
          </p:cNvCxnSpPr>
          <p:nvPr/>
        </p:nvCxnSpPr>
        <p:spPr>
          <a:xfrm>
            <a:off x="4380883" y="1758301"/>
            <a:ext cx="258595" cy="2507512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8" name="Elbow Connector 197"/>
          <p:cNvCxnSpPr>
            <a:stCxn id="23" idx="3"/>
            <a:endCxn id="26" idx="0"/>
          </p:cNvCxnSpPr>
          <p:nvPr/>
        </p:nvCxnSpPr>
        <p:spPr>
          <a:xfrm>
            <a:off x="4381894" y="2260845"/>
            <a:ext cx="257584" cy="2004968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1" name="Elbow Connector 200"/>
          <p:cNvCxnSpPr>
            <a:stCxn id="22" idx="3"/>
            <a:endCxn id="26" idx="0"/>
          </p:cNvCxnSpPr>
          <p:nvPr/>
        </p:nvCxnSpPr>
        <p:spPr>
          <a:xfrm>
            <a:off x="4381894" y="2787759"/>
            <a:ext cx="257584" cy="1478054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4" name="Elbow Connector 203"/>
          <p:cNvCxnSpPr>
            <a:stCxn id="25" idx="3"/>
            <a:endCxn id="171" idx="1"/>
          </p:cNvCxnSpPr>
          <p:nvPr/>
        </p:nvCxnSpPr>
        <p:spPr>
          <a:xfrm>
            <a:off x="6381682" y="1255690"/>
            <a:ext cx="496115" cy="3303751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7" name="Elbow Connector 206"/>
          <p:cNvCxnSpPr>
            <a:stCxn id="24" idx="3"/>
            <a:endCxn id="171" idx="1"/>
          </p:cNvCxnSpPr>
          <p:nvPr/>
        </p:nvCxnSpPr>
        <p:spPr>
          <a:xfrm>
            <a:off x="6381682" y="1762035"/>
            <a:ext cx="496115" cy="2797406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0" name="Elbow Connector 209"/>
          <p:cNvCxnSpPr>
            <a:stCxn id="13" idx="3"/>
            <a:endCxn id="171" idx="1"/>
          </p:cNvCxnSpPr>
          <p:nvPr/>
        </p:nvCxnSpPr>
        <p:spPr>
          <a:xfrm>
            <a:off x="6381682" y="2260769"/>
            <a:ext cx="496115" cy="2298672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3" name="Elbow Connector 212"/>
          <p:cNvCxnSpPr>
            <a:stCxn id="12" idx="3"/>
            <a:endCxn id="171" idx="1"/>
          </p:cNvCxnSpPr>
          <p:nvPr/>
        </p:nvCxnSpPr>
        <p:spPr>
          <a:xfrm>
            <a:off x="6378535" y="2787683"/>
            <a:ext cx="499262" cy="1771758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3" name="Straight Arrow Connector 232"/>
          <p:cNvCxnSpPr>
            <a:stCxn id="19" idx="3"/>
            <a:endCxn id="26" idx="1"/>
          </p:cNvCxnSpPr>
          <p:nvPr/>
        </p:nvCxnSpPr>
        <p:spPr>
          <a:xfrm flipV="1">
            <a:off x="3531091" y="4567069"/>
            <a:ext cx="431980" cy="76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4" name="Straight Arrow Connector 243"/>
          <p:cNvCxnSpPr>
            <a:stCxn id="26" idx="3"/>
            <a:endCxn id="171" idx="1"/>
          </p:cNvCxnSpPr>
          <p:nvPr/>
        </p:nvCxnSpPr>
        <p:spPr>
          <a:xfrm flipV="1">
            <a:off x="5315885" y="4559441"/>
            <a:ext cx="1561912" cy="762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8" name="Rectangle 337"/>
          <p:cNvSpPr/>
          <p:nvPr/>
        </p:nvSpPr>
        <p:spPr>
          <a:xfrm>
            <a:off x="997175" y="544425"/>
            <a:ext cx="1485034" cy="46513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HTV Development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339" name="Rectangle 338"/>
          <p:cNvSpPr/>
          <p:nvPr/>
        </p:nvSpPr>
        <p:spPr>
          <a:xfrm>
            <a:off x="2957619" y="553009"/>
            <a:ext cx="1485034" cy="46513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Target Station Development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340" name="Rectangle 339"/>
          <p:cNvSpPr/>
          <p:nvPr/>
        </p:nvSpPr>
        <p:spPr>
          <a:xfrm>
            <a:off x="4918063" y="553009"/>
            <a:ext cx="1485034" cy="46513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Operations Development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349" name="Rectangle 348"/>
          <p:cNvSpPr/>
          <p:nvPr/>
        </p:nvSpPr>
        <p:spPr>
          <a:xfrm>
            <a:off x="3020401" y="3096412"/>
            <a:ext cx="1361494" cy="44303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Target Vessel Coupling Test Stand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350" name="Rectangle 349"/>
          <p:cNvSpPr/>
          <p:nvPr/>
        </p:nvSpPr>
        <p:spPr>
          <a:xfrm>
            <a:off x="3020401" y="3602669"/>
            <a:ext cx="1361494" cy="49958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TV Coupling Piston Leak Test</a:t>
            </a:r>
            <a:endParaRPr lang="en-US" sz="1100" dirty="0">
              <a:solidFill>
                <a:schemeClr val="tx1"/>
              </a:solidFill>
            </a:endParaRPr>
          </a:p>
        </p:txBody>
      </p:sp>
      <p:cxnSp>
        <p:nvCxnSpPr>
          <p:cNvPr id="354" name="Elbow Connector 353"/>
          <p:cNvCxnSpPr>
            <a:stCxn id="349" idx="3"/>
            <a:endCxn id="26" idx="0"/>
          </p:cNvCxnSpPr>
          <p:nvPr/>
        </p:nvCxnSpPr>
        <p:spPr>
          <a:xfrm>
            <a:off x="4381895" y="3317927"/>
            <a:ext cx="257583" cy="947886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8" name="Elbow Connector 357"/>
          <p:cNvCxnSpPr>
            <a:stCxn id="350" idx="3"/>
            <a:endCxn id="26" idx="0"/>
          </p:cNvCxnSpPr>
          <p:nvPr/>
        </p:nvCxnSpPr>
        <p:spPr>
          <a:xfrm>
            <a:off x="4381895" y="3852461"/>
            <a:ext cx="257583" cy="413352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6890503" y="1075462"/>
            <a:ext cx="2162057" cy="2533638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400" dirty="0" smtClean="0">
                <a:solidFill>
                  <a:schemeClr val="tx1"/>
                </a:solidFill>
              </a:rPr>
              <a:t>Low Resource </a:t>
            </a:r>
            <a:r>
              <a:rPr lang="en-US" sz="1400" dirty="0" err="1" smtClean="0">
                <a:solidFill>
                  <a:schemeClr val="tx1"/>
                </a:solidFill>
              </a:rPr>
              <a:t>Req</a:t>
            </a:r>
            <a:r>
              <a:rPr lang="en-US" sz="1400" dirty="0" smtClean="0">
                <a:solidFill>
                  <a:schemeClr val="tx1"/>
                </a:solidFill>
              </a:rPr>
              <a:t>: </a:t>
            </a:r>
            <a:r>
              <a:rPr lang="en-US" sz="1400" dirty="0" smtClean="0">
                <a:solidFill>
                  <a:schemeClr val="tx1"/>
                </a:solidFill>
              </a:rPr>
              <a:t>8</a:t>
            </a:r>
            <a:endParaRPr lang="en-US" sz="1400" dirty="0" smtClean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&lt;$2000 </a:t>
            </a:r>
            <a:r>
              <a:rPr lang="en-US" sz="1400" dirty="0" smtClean="0">
                <a:solidFill>
                  <a:schemeClr val="tx1"/>
                </a:solidFill>
              </a:rPr>
              <a:t>non recoverable </a:t>
            </a:r>
            <a:r>
              <a:rPr lang="en-US" sz="1400" dirty="0" err="1" smtClean="0">
                <a:solidFill>
                  <a:schemeClr val="tx1"/>
                </a:solidFill>
              </a:rPr>
              <a:t>mat’l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smtClean="0">
                <a:solidFill>
                  <a:schemeClr val="tx1"/>
                </a:solidFill>
              </a:rPr>
              <a:t>cost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&lt;1 </a:t>
            </a:r>
            <a:r>
              <a:rPr lang="en-US" sz="1400" dirty="0" err="1" smtClean="0">
                <a:solidFill>
                  <a:schemeClr val="tx1"/>
                </a:solidFill>
              </a:rPr>
              <a:t>wk</a:t>
            </a:r>
            <a:r>
              <a:rPr lang="en-US" sz="1400" dirty="0" smtClean="0">
                <a:solidFill>
                  <a:schemeClr val="tx1"/>
                </a:solidFill>
              </a:rPr>
              <a:t> FTE</a:t>
            </a:r>
          </a:p>
          <a:p>
            <a:r>
              <a:rPr lang="en-US" sz="1400" dirty="0" smtClean="0">
                <a:solidFill>
                  <a:schemeClr val="tx1"/>
                </a:solidFill>
              </a:rPr>
              <a:t> </a:t>
            </a:r>
            <a:endParaRPr 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098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Risk Mitigation: Test Stands </a:t>
            </a:r>
            <a:endParaRPr lang="en-CA" sz="1800" dirty="0"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13786" y="1547290"/>
            <a:ext cx="1459574" cy="430719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Converter Tests at </a:t>
            </a:r>
          </a:p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E-</a:t>
            </a:r>
            <a:r>
              <a:rPr lang="en-US" sz="1100" dirty="0" err="1" smtClean="0">
                <a:solidFill>
                  <a:schemeClr val="tx1"/>
                </a:solidFill>
              </a:rPr>
              <a:t>Linac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935275" y="2537891"/>
            <a:ext cx="1443260" cy="499583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ARIEL Target Material Development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935275" y="2039254"/>
            <a:ext cx="1446407" cy="443030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ARIEL Ion Source Development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013786" y="2039254"/>
            <a:ext cx="1459574" cy="44501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ARIEL Corrosion Erosion test (ACE)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02701" y="4258185"/>
            <a:ext cx="1031645" cy="617769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ARIEL Thermal Test Stand (ATTS)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020400" y="1027391"/>
            <a:ext cx="1361494" cy="456749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HVFT Purge Test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168382" y="4258185"/>
            <a:ext cx="1362709" cy="619292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Pumping &amp; Heating Investigation Stand</a:t>
            </a:r>
          </a:p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(PHI)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002701" y="1026246"/>
            <a:ext cx="1470659" cy="45979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High Power Connector Test Stand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020400" y="2537967"/>
            <a:ext cx="1361494" cy="49958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Extraction Electrode Feedthrough Test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020400" y="2039330"/>
            <a:ext cx="1361494" cy="443030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Pillow Seal Testing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938422" y="1548043"/>
            <a:ext cx="1443260" cy="427984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Target Vessel Exchange tool tests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935275" y="1027315"/>
            <a:ext cx="1446407" cy="45674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Remote Handling Mockup Tests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963071" y="4265813"/>
            <a:ext cx="1352814" cy="602512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Target and Ion Source Acceptance Stand (TISA)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019389" y="1540499"/>
            <a:ext cx="1361494" cy="43560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HVFT Material testing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71" name="Rectangle 170"/>
          <p:cNvSpPr/>
          <p:nvPr/>
        </p:nvSpPr>
        <p:spPr>
          <a:xfrm>
            <a:off x="6877797" y="4258185"/>
            <a:ext cx="1607511" cy="60251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Meeting requirements for safety, reliability, and beam production</a:t>
            </a:r>
            <a:endParaRPr lang="en-US" sz="1100" b="1" dirty="0">
              <a:solidFill>
                <a:schemeClr val="tx1"/>
              </a:solidFill>
            </a:endParaRPr>
          </a:p>
        </p:txBody>
      </p:sp>
      <p:cxnSp>
        <p:nvCxnSpPr>
          <p:cNvPr id="173" name="Elbow Connector 172"/>
          <p:cNvCxnSpPr>
            <a:stCxn id="16" idx="3"/>
            <a:endCxn id="19" idx="1"/>
          </p:cNvCxnSpPr>
          <p:nvPr/>
        </p:nvCxnSpPr>
        <p:spPr>
          <a:xfrm>
            <a:off x="2034346" y="4567070"/>
            <a:ext cx="134036" cy="761"/>
          </a:xfrm>
          <a:prstGeom prst="bentConnector3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" name="Elbow Connector 173"/>
          <p:cNvCxnSpPr>
            <a:stCxn id="21" idx="3"/>
            <a:endCxn id="19" idx="0"/>
          </p:cNvCxnSpPr>
          <p:nvPr/>
        </p:nvCxnSpPr>
        <p:spPr>
          <a:xfrm>
            <a:off x="2473360" y="1256146"/>
            <a:ext cx="376377" cy="3002039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" name="Elbow Connector 182"/>
          <p:cNvCxnSpPr>
            <a:stCxn id="8" idx="3"/>
            <a:endCxn id="19" idx="0"/>
          </p:cNvCxnSpPr>
          <p:nvPr/>
        </p:nvCxnSpPr>
        <p:spPr>
          <a:xfrm>
            <a:off x="2473360" y="1762650"/>
            <a:ext cx="376377" cy="2495535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9" name="Elbow Connector 188"/>
          <p:cNvCxnSpPr>
            <a:stCxn id="15" idx="3"/>
            <a:endCxn id="19" idx="0"/>
          </p:cNvCxnSpPr>
          <p:nvPr/>
        </p:nvCxnSpPr>
        <p:spPr>
          <a:xfrm>
            <a:off x="2473360" y="2261760"/>
            <a:ext cx="376377" cy="1996425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" name="Elbow Connector 191"/>
          <p:cNvCxnSpPr>
            <a:stCxn id="17" idx="3"/>
            <a:endCxn id="26" idx="0"/>
          </p:cNvCxnSpPr>
          <p:nvPr/>
        </p:nvCxnSpPr>
        <p:spPr>
          <a:xfrm>
            <a:off x="4381894" y="1255766"/>
            <a:ext cx="257584" cy="301004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5" name="Elbow Connector 194"/>
          <p:cNvCxnSpPr>
            <a:stCxn id="27" idx="3"/>
            <a:endCxn id="26" idx="0"/>
          </p:cNvCxnSpPr>
          <p:nvPr/>
        </p:nvCxnSpPr>
        <p:spPr>
          <a:xfrm>
            <a:off x="4380883" y="1758301"/>
            <a:ext cx="258595" cy="2507512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8" name="Elbow Connector 197"/>
          <p:cNvCxnSpPr>
            <a:stCxn id="23" idx="3"/>
            <a:endCxn id="26" idx="0"/>
          </p:cNvCxnSpPr>
          <p:nvPr/>
        </p:nvCxnSpPr>
        <p:spPr>
          <a:xfrm>
            <a:off x="4381894" y="2260845"/>
            <a:ext cx="257584" cy="2004968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1" name="Elbow Connector 200"/>
          <p:cNvCxnSpPr>
            <a:stCxn id="22" idx="3"/>
            <a:endCxn id="26" idx="0"/>
          </p:cNvCxnSpPr>
          <p:nvPr/>
        </p:nvCxnSpPr>
        <p:spPr>
          <a:xfrm>
            <a:off x="4381894" y="2787759"/>
            <a:ext cx="257584" cy="1478054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4" name="Elbow Connector 203"/>
          <p:cNvCxnSpPr>
            <a:stCxn id="25" idx="3"/>
            <a:endCxn id="171" idx="1"/>
          </p:cNvCxnSpPr>
          <p:nvPr/>
        </p:nvCxnSpPr>
        <p:spPr>
          <a:xfrm>
            <a:off x="6381682" y="1255690"/>
            <a:ext cx="496115" cy="3303751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7" name="Elbow Connector 206"/>
          <p:cNvCxnSpPr>
            <a:stCxn id="24" idx="3"/>
            <a:endCxn id="171" idx="1"/>
          </p:cNvCxnSpPr>
          <p:nvPr/>
        </p:nvCxnSpPr>
        <p:spPr>
          <a:xfrm>
            <a:off x="6381682" y="1762035"/>
            <a:ext cx="496115" cy="2797406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0" name="Elbow Connector 209"/>
          <p:cNvCxnSpPr>
            <a:stCxn id="13" idx="3"/>
            <a:endCxn id="171" idx="1"/>
          </p:cNvCxnSpPr>
          <p:nvPr/>
        </p:nvCxnSpPr>
        <p:spPr>
          <a:xfrm>
            <a:off x="6381682" y="2260769"/>
            <a:ext cx="496115" cy="2298672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3" name="Elbow Connector 212"/>
          <p:cNvCxnSpPr>
            <a:stCxn id="12" idx="3"/>
            <a:endCxn id="171" idx="1"/>
          </p:cNvCxnSpPr>
          <p:nvPr/>
        </p:nvCxnSpPr>
        <p:spPr>
          <a:xfrm>
            <a:off x="6378535" y="2787683"/>
            <a:ext cx="499262" cy="1771758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3" name="Straight Arrow Connector 232"/>
          <p:cNvCxnSpPr>
            <a:stCxn id="19" idx="3"/>
            <a:endCxn id="26" idx="1"/>
          </p:cNvCxnSpPr>
          <p:nvPr/>
        </p:nvCxnSpPr>
        <p:spPr>
          <a:xfrm flipV="1">
            <a:off x="3531091" y="4567069"/>
            <a:ext cx="431980" cy="76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4" name="Straight Arrow Connector 243"/>
          <p:cNvCxnSpPr>
            <a:stCxn id="26" idx="3"/>
            <a:endCxn id="171" idx="1"/>
          </p:cNvCxnSpPr>
          <p:nvPr/>
        </p:nvCxnSpPr>
        <p:spPr>
          <a:xfrm flipV="1">
            <a:off x="5315885" y="4559441"/>
            <a:ext cx="1561912" cy="762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8" name="Rectangle 337"/>
          <p:cNvSpPr/>
          <p:nvPr/>
        </p:nvSpPr>
        <p:spPr>
          <a:xfrm>
            <a:off x="997175" y="544425"/>
            <a:ext cx="1485034" cy="46513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HTV Development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339" name="Rectangle 338"/>
          <p:cNvSpPr/>
          <p:nvPr/>
        </p:nvSpPr>
        <p:spPr>
          <a:xfrm>
            <a:off x="2957619" y="553009"/>
            <a:ext cx="1485034" cy="46513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Target Station Development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340" name="Rectangle 339"/>
          <p:cNvSpPr/>
          <p:nvPr/>
        </p:nvSpPr>
        <p:spPr>
          <a:xfrm>
            <a:off x="4918063" y="553009"/>
            <a:ext cx="1485034" cy="46513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Operations Development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349" name="Rectangle 348"/>
          <p:cNvSpPr/>
          <p:nvPr/>
        </p:nvSpPr>
        <p:spPr>
          <a:xfrm>
            <a:off x="3020401" y="3096412"/>
            <a:ext cx="1361494" cy="443030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Target Vessel Coupling Test Stand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350" name="Rectangle 349"/>
          <p:cNvSpPr/>
          <p:nvPr/>
        </p:nvSpPr>
        <p:spPr>
          <a:xfrm>
            <a:off x="3020401" y="3602669"/>
            <a:ext cx="1361494" cy="49958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TV Coupling Piston Leak Test</a:t>
            </a:r>
            <a:endParaRPr lang="en-US" sz="1100" dirty="0">
              <a:solidFill>
                <a:schemeClr val="tx1"/>
              </a:solidFill>
            </a:endParaRPr>
          </a:p>
        </p:txBody>
      </p:sp>
      <p:cxnSp>
        <p:nvCxnSpPr>
          <p:cNvPr id="354" name="Elbow Connector 353"/>
          <p:cNvCxnSpPr>
            <a:stCxn id="349" idx="3"/>
            <a:endCxn id="26" idx="0"/>
          </p:cNvCxnSpPr>
          <p:nvPr/>
        </p:nvCxnSpPr>
        <p:spPr>
          <a:xfrm>
            <a:off x="4381895" y="3317927"/>
            <a:ext cx="257583" cy="947886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8" name="Elbow Connector 357"/>
          <p:cNvCxnSpPr>
            <a:stCxn id="350" idx="3"/>
            <a:endCxn id="26" idx="0"/>
          </p:cNvCxnSpPr>
          <p:nvPr/>
        </p:nvCxnSpPr>
        <p:spPr>
          <a:xfrm>
            <a:off x="4381895" y="3852461"/>
            <a:ext cx="257583" cy="413352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6890239" y="1075462"/>
            <a:ext cx="1874114" cy="2533638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400" dirty="0" smtClean="0">
                <a:solidFill>
                  <a:schemeClr val="tx1"/>
                </a:solidFill>
              </a:rPr>
              <a:t>Low Resource </a:t>
            </a:r>
            <a:r>
              <a:rPr lang="en-US" sz="1400" dirty="0" err="1" smtClean="0">
                <a:solidFill>
                  <a:schemeClr val="tx1"/>
                </a:solidFill>
              </a:rPr>
              <a:t>Req</a:t>
            </a:r>
            <a:r>
              <a:rPr lang="en-US" sz="1400" dirty="0" smtClean="0">
                <a:solidFill>
                  <a:schemeClr val="tx1"/>
                </a:solidFill>
              </a:rPr>
              <a:t>: </a:t>
            </a:r>
            <a:r>
              <a:rPr lang="en-US" sz="1400" dirty="0" smtClean="0">
                <a:solidFill>
                  <a:schemeClr val="tx1"/>
                </a:solidFill>
              </a:rPr>
              <a:t>8</a:t>
            </a:r>
            <a:endParaRPr lang="en-US" sz="1400" dirty="0" smtClean="0">
              <a:solidFill>
                <a:schemeClr val="tx1"/>
              </a:solidFill>
            </a:endParaRPr>
          </a:p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Testing Complete: 3</a:t>
            </a:r>
          </a:p>
          <a:p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Testing in Progress: 5</a:t>
            </a:r>
          </a:p>
          <a:p>
            <a:endParaRPr lang="en-US" sz="1400" dirty="0" smtClean="0">
              <a:solidFill>
                <a:schemeClr val="tx1"/>
              </a:solidFill>
            </a:endParaRPr>
          </a:p>
          <a:p>
            <a:endParaRPr lang="en-US" sz="1400" dirty="0" smtClean="0">
              <a:solidFill>
                <a:schemeClr val="tx1"/>
              </a:solidFill>
            </a:endParaRPr>
          </a:p>
          <a:p>
            <a:r>
              <a:rPr lang="en-US" sz="1400" dirty="0" smtClean="0">
                <a:solidFill>
                  <a:schemeClr val="tx1"/>
                </a:solidFill>
              </a:rPr>
              <a:t> </a:t>
            </a:r>
            <a:endParaRPr 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608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Risk Mitigation: Test Stands </a:t>
            </a:r>
            <a:endParaRPr lang="en-CA" sz="1800" dirty="0"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13786" y="1547290"/>
            <a:ext cx="1459574" cy="43071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85000"/>
                  </a:schemeClr>
                </a:solidFill>
              </a:rPr>
              <a:t>Converter Tests at </a:t>
            </a:r>
          </a:p>
          <a:p>
            <a:pPr algn="ctr"/>
            <a:r>
              <a:rPr lang="en-US" sz="1100" dirty="0" smtClean="0">
                <a:solidFill>
                  <a:schemeClr val="bg1">
                    <a:lumMod val="85000"/>
                  </a:schemeClr>
                </a:solidFill>
              </a:rPr>
              <a:t>E-</a:t>
            </a:r>
            <a:r>
              <a:rPr lang="en-US" sz="1100" dirty="0" err="1" smtClean="0">
                <a:solidFill>
                  <a:schemeClr val="bg1">
                    <a:lumMod val="85000"/>
                  </a:schemeClr>
                </a:solidFill>
              </a:rPr>
              <a:t>Linac</a:t>
            </a:r>
            <a:endParaRPr lang="en-US" sz="1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935275" y="2537891"/>
            <a:ext cx="1443260" cy="499583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85000"/>
                  </a:schemeClr>
                </a:solidFill>
              </a:rPr>
              <a:t>ARIEL Target Material Development</a:t>
            </a:r>
            <a:endParaRPr lang="en-US" sz="1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935275" y="2039254"/>
            <a:ext cx="1446407" cy="44303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85000"/>
                  </a:schemeClr>
                </a:solidFill>
              </a:rPr>
              <a:t>ARIEL Ion Source Development</a:t>
            </a:r>
            <a:endParaRPr lang="en-US" sz="1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013786" y="2039254"/>
            <a:ext cx="1459574" cy="445012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ARIEL Corrosion Erosion test (ACE)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02701" y="4258185"/>
            <a:ext cx="1031645" cy="61776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bg1">
                    <a:lumMod val="85000"/>
                  </a:schemeClr>
                </a:solidFill>
              </a:rPr>
              <a:t>ARIEL Thermal Test Stand (ATTS)</a:t>
            </a:r>
            <a:endParaRPr lang="en-US" sz="11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020400" y="1027391"/>
            <a:ext cx="1361494" cy="45674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85000"/>
                  </a:schemeClr>
                </a:solidFill>
              </a:rPr>
              <a:t>HVFT Purge Test</a:t>
            </a:r>
            <a:endParaRPr lang="en-US" sz="1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168382" y="4258185"/>
            <a:ext cx="1362709" cy="619292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Pumping &amp; Heating Investigation Stand</a:t>
            </a:r>
          </a:p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(PHI)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002701" y="1026246"/>
            <a:ext cx="1470659" cy="459799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High Power Connector Test Stand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020400" y="2537967"/>
            <a:ext cx="1361494" cy="49958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Extraction Electrode Feedthrough Test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020400" y="2039330"/>
            <a:ext cx="1361494" cy="44303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85000"/>
                  </a:schemeClr>
                </a:solidFill>
              </a:rPr>
              <a:t>Pillow Seal Testing</a:t>
            </a:r>
            <a:endParaRPr lang="en-US" sz="1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938422" y="1548043"/>
            <a:ext cx="1443260" cy="427984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85000"/>
                  </a:schemeClr>
                </a:solidFill>
              </a:rPr>
              <a:t>Target Vessel Exchange tool tests</a:t>
            </a:r>
            <a:endParaRPr lang="en-US" sz="1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935275" y="1027315"/>
            <a:ext cx="1446407" cy="456749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Remote Handling Mockup Tests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963071" y="4265813"/>
            <a:ext cx="1352814" cy="602512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Target and Ion Source Acceptance Stand (TISA)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019389" y="1540499"/>
            <a:ext cx="1361494" cy="43560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HVFT Material testing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71" name="Rectangle 170"/>
          <p:cNvSpPr/>
          <p:nvPr/>
        </p:nvSpPr>
        <p:spPr>
          <a:xfrm>
            <a:off x="6877797" y="4258185"/>
            <a:ext cx="1607511" cy="60251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Meeting requirements for safety, reliability, and beam production</a:t>
            </a:r>
            <a:endParaRPr lang="en-US" sz="1100" b="1" dirty="0">
              <a:solidFill>
                <a:schemeClr val="tx1"/>
              </a:solidFill>
            </a:endParaRPr>
          </a:p>
        </p:txBody>
      </p:sp>
      <p:cxnSp>
        <p:nvCxnSpPr>
          <p:cNvPr id="173" name="Elbow Connector 172"/>
          <p:cNvCxnSpPr>
            <a:stCxn id="16" idx="3"/>
            <a:endCxn id="19" idx="1"/>
          </p:cNvCxnSpPr>
          <p:nvPr/>
        </p:nvCxnSpPr>
        <p:spPr>
          <a:xfrm>
            <a:off x="2034346" y="4567070"/>
            <a:ext cx="134036" cy="761"/>
          </a:xfrm>
          <a:prstGeom prst="bentConnector3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" name="Elbow Connector 173"/>
          <p:cNvCxnSpPr>
            <a:stCxn id="21" idx="3"/>
            <a:endCxn id="19" idx="0"/>
          </p:cNvCxnSpPr>
          <p:nvPr/>
        </p:nvCxnSpPr>
        <p:spPr>
          <a:xfrm>
            <a:off x="2473360" y="1256146"/>
            <a:ext cx="376377" cy="3002039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" name="Elbow Connector 182"/>
          <p:cNvCxnSpPr>
            <a:stCxn id="8" idx="3"/>
            <a:endCxn id="19" idx="0"/>
          </p:cNvCxnSpPr>
          <p:nvPr/>
        </p:nvCxnSpPr>
        <p:spPr>
          <a:xfrm>
            <a:off x="2473360" y="1762650"/>
            <a:ext cx="376377" cy="2495535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9" name="Elbow Connector 188"/>
          <p:cNvCxnSpPr>
            <a:stCxn id="15" idx="3"/>
            <a:endCxn id="19" idx="0"/>
          </p:cNvCxnSpPr>
          <p:nvPr/>
        </p:nvCxnSpPr>
        <p:spPr>
          <a:xfrm>
            <a:off x="2473360" y="2261760"/>
            <a:ext cx="376377" cy="1996425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" name="Elbow Connector 191"/>
          <p:cNvCxnSpPr>
            <a:stCxn id="17" idx="3"/>
            <a:endCxn id="26" idx="0"/>
          </p:cNvCxnSpPr>
          <p:nvPr/>
        </p:nvCxnSpPr>
        <p:spPr>
          <a:xfrm>
            <a:off x="4381894" y="1255766"/>
            <a:ext cx="257584" cy="301004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5" name="Elbow Connector 194"/>
          <p:cNvCxnSpPr>
            <a:stCxn id="27" idx="3"/>
            <a:endCxn id="26" idx="0"/>
          </p:cNvCxnSpPr>
          <p:nvPr/>
        </p:nvCxnSpPr>
        <p:spPr>
          <a:xfrm>
            <a:off x="4380883" y="1758301"/>
            <a:ext cx="258595" cy="2507512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8" name="Elbow Connector 197"/>
          <p:cNvCxnSpPr>
            <a:stCxn id="23" idx="3"/>
            <a:endCxn id="26" idx="0"/>
          </p:cNvCxnSpPr>
          <p:nvPr/>
        </p:nvCxnSpPr>
        <p:spPr>
          <a:xfrm>
            <a:off x="4381894" y="2260845"/>
            <a:ext cx="257584" cy="2004968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1" name="Elbow Connector 200"/>
          <p:cNvCxnSpPr>
            <a:stCxn id="22" idx="3"/>
            <a:endCxn id="26" idx="0"/>
          </p:cNvCxnSpPr>
          <p:nvPr/>
        </p:nvCxnSpPr>
        <p:spPr>
          <a:xfrm>
            <a:off x="4381894" y="2787759"/>
            <a:ext cx="257584" cy="1478054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4" name="Elbow Connector 203"/>
          <p:cNvCxnSpPr>
            <a:stCxn id="25" idx="3"/>
            <a:endCxn id="171" idx="1"/>
          </p:cNvCxnSpPr>
          <p:nvPr/>
        </p:nvCxnSpPr>
        <p:spPr>
          <a:xfrm>
            <a:off x="6381682" y="1255690"/>
            <a:ext cx="496115" cy="3303751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7" name="Elbow Connector 206"/>
          <p:cNvCxnSpPr>
            <a:stCxn id="24" idx="3"/>
            <a:endCxn id="171" idx="1"/>
          </p:cNvCxnSpPr>
          <p:nvPr/>
        </p:nvCxnSpPr>
        <p:spPr>
          <a:xfrm>
            <a:off x="6381682" y="1762035"/>
            <a:ext cx="496115" cy="2797406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0" name="Elbow Connector 209"/>
          <p:cNvCxnSpPr>
            <a:stCxn id="13" idx="3"/>
            <a:endCxn id="171" idx="1"/>
          </p:cNvCxnSpPr>
          <p:nvPr/>
        </p:nvCxnSpPr>
        <p:spPr>
          <a:xfrm>
            <a:off x="6381682" y="2260769"/>
            <a:ext cx="496115" cy="2298672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3" name="Elbow Connector 212"/>
          <p:cNvCxnSpPr>
            <a:stCxn id="12" idx="3"/>
            <a:endCxn id="171" idx="1"/>
          </p:cNvCxnSpPr>
          <p:nvPr/>
        </p:nvCxnSpPr>
        <p:spPr>
          <a:xfrm>
            <a:off x="6378535" y="2787683"/>
            <a:ext cx="499262" cy="1771758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3" name="Straight Arrow Connector 232"/>
          <p:cNvCxnSpPr>
            <a:stCxn id="19" idx="3"/>
            <a:endCxn id="26" idx="1"/>
          </p:cNvCxnSpPr>
          <p:nvPr/>
        </p:nvCxnSpPr>
        <p:spPr>
          <a:xfrm flipV="1">
            <a:off x="3531091" y="4567069"/>
            <a:ext cx="431980" cy="76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4" name="Straight Arrow Connector 243"/>
          <p:cNvCxnSpPr>
            <a:stCxn id="26" idx="3"/>
            <a:endCxn id="171" idx="1"/>
          </p:cNvCxnSpPr>
          <p:nvPr/>
        </p:nvCxnSpPr>
        <p:spPr>
          <a:xfrm flipV="1">
            <a:off x="5315885" y="4559441"/>
            <a:ext cx="1561912" cy="762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8" name="Rectangle 337"/>
          <p:cNvSpPr/>
          <p:nvPr/>
        </p:nvSpPr>
        <p:spPr>
          <a:xfrm>
            <a:off x="997175" y="544425"/>
            <a:ext cx="1485034" cy="46513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HTV Development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339" name="Rectangle 338"/>
          <p:cNvSpPr/>
          <p:nvPr/>
        </p:nvSpPr>
        <p:spPr>
          <a:xfrm>
            <a:off x="2957619" y="553009"/>
            <a:ext cx="1485034" cy="46513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Target Station Development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340" name="Rectangle 339"/>
          <p:cNvSpPr/>
          <p:nvPr/>
        </p:nvSpPr>
        <p:spPr>
          <a:xfrm>
            <a:off x="4918063" y="553009"/>
            <a:ext cx="1485034" cy="46513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Operations Development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349" name="Rectangle 348"/>
          <p:cNvSpPr/>
          <p:nvPr/>
        </p:nvSpPr>
        <p:spPr>
          <a:xfrm>
            <a:off x="3020401" y="3096412"/>
            <a:ext cx="1361494" cy="44303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85000"/>
                  </a:schemeClr>
                </a:solidFill>
              </a:rPr>
              <a:t>Target Vessel Coupling Test Stand</a:t>
            </a:r>
            <a:endParaRPr lang="en-US" sz="1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50" name="Rectangle 349"/>
          <p:cNvSpPr/>
          <p:nvPr/>
        </p:nvSpPr>
        <p:spPr>
          <a:xfrm>
            <a:off x="3020401" y="3602669"/>
            <a:ext cx="1361494" cy="499583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TV Coupling Piston Leak Test</a:t>
            </a:r>
            <a:endParaRPr lang="en-US" sz="1100" dirty="0">
              <a:solidFill>
                <a:schemeClr val="tx1"/>
              </a:solidFill>
            </a:endParaRPr>
          </a:p>
        </p:txBody>
      </p:sp>
      <p:cxnSp>
        <p:nvCxnSpPr>
          <p:cNvPr id="354" name="Elbow Connector 353"/>
          <p:cNvCxnSpPr>
            <a:stCxn id="349" idx="3"/>
            <a:endCxn id="26" idx="0"/>
          </p:cNvCxnSpPr>
          <p:nvPr/>
        </p:nvCxnSpPr>
        <p:spPr>
          <a:xfrm>
            <a:off x="4381895" y="3317927"/>
            <a:ext cx="257583" cy="947886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8" name="Elbow Connector 357"/>
          <p:cNvCxnSpPr>
            <a:stCxn id="350" idx="3"/>
            <a:endCxn id="26" idx="0"/>
          </p:cNvCxnSpPr>
          <p:nvPr/>
        </p:nvCxnSpPr>
        <p:spPr>
          <a:xfrm>
            <a:off x="4381895" y="3852461"/>
            <a:ext cx="257583" cy="413352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6890239" y="1075462"/>
            <a:ext cx="1874114" cy="2533638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400" dirty="0" smtClean="0">
                <a:solidFill>
                  <a:schemeClr val="tx1"/>
                </a:solidFill>
              </a:rPr>
              <a:t>Low Resource </a:t>
            </a:r>
            <a:r>
              <a:rPr lang="en-US" sz="1400" dirty="0" err="1" smtClean="0">
                <a:solidFill>
                  <a:schemeClr val="tx1"/>
                </a:solidFill>
              </a:rPr>
              <a:t>Req</a:t>
            </a:r>
            <a:r>
              <a:rPr lang="en-US" sz="1400" dirty="0" smtClean="0">
                <a:solidFill>
                  <a:schemeClr val="tx1"/>
                </a:solidFill>
              </a:rPr>
              <a:t>: </a:t>
            </a:r>
            <a:r>
              <a:rPr lang="en-US" sz="1400" dirty="0" smtClean="0">
                <a:solidFill>
                  <a:schemeClr val="tx1"/>
                </a:solidFill>
              </a:rPr>
              <a:t>8</a:t>
            </a:r>
            <a:endParaRPr lang="en-US" sz="1400" dirty="0" smtClean="0">
              <a:solidFill>
                <a:schemeClr val="tx1"/>
              </a:solidFill>
            </a:endParaRPr>
          </a:p>
          <a:p>
            <a:r>
              <a:rPr lang="en-US" sz="1400" dirty="0" smtClean="0">
                <a:solidFill>
                  <a:schemeClr val="tx1"/>
                </a:solidFill>
              </a:rPr>
              <a:t>Testing Complete: 3</a:t>
            </a:r>
          </a:p>
          <a:p>
            <a:r>
              <a:rPr lang="en-US" sz="1400" dirty="0" smtClean="0">
                <a:solidFill>
                  <a:schemeClr val="tx1"/>
                </a:solidFill>
              </a:rPr>
              <a:t>Testing in Progress: 5</a:t>
            </a:r>
          </a:p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Design Complete: 4</a:t>
            </a:r>
          </a:p>
          <a:p>
            <a:r>
              <a:rPr lang="en-US" sz="1400" dirty="0" smtClean="0">
                <a:solidFill>
                  <a:schemeClr val="accent6">
                    <a:lumMod val="75000"/>
                  </a:schemeClr>
                </a:solidFill>
              </a:rPr>
              <a:t>Design in Progress: 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2</a:t>
            </a:r>
          </a:p>
          <a:p>
            <a:endParaRPr lang="en-US" sz="1400" dirty="0" smtClean="0">
              <a:solidFill>
                <a:schemeClr val="tx1"/>
              </a:solidFill>
            </a:endParaRPr>
          </a:p>
          <a:p>
            <a:endParaRPr lang="en-US" sz="1400" dirty="0" smtClean="0">
              <a:solidFill>
                <a:schemeClr val="tx1"/>
              </a:solidFill>
            </a:endParaRPr>
          </a:p>
          <a:p>
            <a:r>
              <a:rPr lang="en-US" sz="1400" dirty="0" smtClean="0">
                <a:solidFill>
                  <a:schemeClr val="tx1"/>
                </a:solidFill>
              </a:rPr>
              <a:t> </a:t>
            </a:r>
            <a:endParaRPr 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1550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Risk Mitigation: Test Stands </a:t>
            </a:r>
            <a:endParaRPr lang="en-CA" sz="1800" dirty="0"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13786" y="1547290"/>
            <a:ext cx="1459574" cy="430719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Converter Tests at </a:t>
            </a:r>
          </a:p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E-</a:t>
            </a:r>
            <a:r>
              <a:rPr lang="en-US" sz="1100" dirty="0" err="1" smtClean="0">
                <a:solidFill>
                  <a:schemeClr val="tx1"/>
                </a:solidFill>
              </a:rPr>
              <a:t>Linac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935275" y="2537891"/>
            <a:ext cx="1443260" cy="499583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ARIEL Target Material Development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935275" y="2039254"/>
            <a:ext cx="1446407" cy="443030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ARIEL Ion Source Development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013786" y="2039254"/>
            <a:ext cx="1459574" cy="445012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ARIEL Corrosion Erosion test (ACE)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02701" y="4258185"/>
            <a:ext cx="1031645" cy="617769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ARIEL Thermal Test Stand (ATTS)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020400" y="1027391"/>
            <a:ext cx="1361494" cy="45674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HVFT Purge Test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168382" y="4258185"/>
            <a:ext cx="1362709" cy="619292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Pumping &amp; Heating Investigation Stand</a:t>
            </a:r>
          </a:p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(PHI)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002701" y="1026246"/>
            <a:ext cx="1470659" cy="459799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High Power Connector Test Stand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020400" y="2537967"/>
            <a:ext cx="1361494" cy="499583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Extraction Electrode Feedthrough Test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020400" y="2039330"/>
            <a:ext cx="1361494" cy="44303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Pillow Seal Testing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938422" y="1548043"/>
            <a:ext cx="1443260" cy="42798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Target Vessel Exchange tool tests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935275" y="1027315"/>
            <a:ext cx="1446407" cy="456749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Remote Handling Mockup Tests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963071" y="4265813"/>
            <a:ext cx="1352814" cy="602512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Target and Ion Source Acceptance Stand (TISA)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019389" y="1540499"/>
            <a:ext cx="1361494" cy="43560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HVFT Material testing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71" name="Rectangle 170"/>
          <p:cNvSpPr/>
          <p:nvPr/>
        </p:nvSpPr>
        <p:spPr>
          <a:xfrm>
            <a:off x="6877797" y="4258185"/>
            <a:ext cx="1607511" cy="60251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Meeting requirements for safety, reliability, and beam production</a:t>
            </a:r>
            <a:endParaRPr lang="en-US" sz="1100" b="1" dirty="0">
              <a:solidFill>
                <a:schemeClr val="tx1"/>
              </a:solidFill>
            </a:endParaRPr>
          </a:p>
        </p:txBody>
      </p:sp>
      <p:cxnSp>
        <p:nvCxnSpPr>
          <p:cNvPr id="173" name="Elbow Connector 172"/>
          <p:cNvCxnSpPr>
            <a:stCxn id="16" idx="3"/>
            <a:endCxn id="19" idx="1"/>
          </p:cNvCxnSpPr>
          <p:nvPr/>
        </p:nvCxnSpPr>
        <p:spPr>
          <a:xfrm>
            <a:off x="2034346" y="4567070"/>
            <a:ext cx="134036" cy="761"/>
          </a:xfrm>
          <a:prstGeom prst="bentConnector3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" name="Elbow Connector 173"/>
          <p:cNvCxnSpPr>
            <a:stCxn id="21" idx="3"/>
            <a:endCxn id="19" idx="0"/>
          </p:cNvCxnSpPr>
          <p:nvPr/>
        </p:nvCxnSpPr>
        <p:spPr>
          <a:xfrm>
            <a:off x="2473360" y="1256146"/>
            <a:ext cx="376377" cy="3002039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" name="Elbow Connector 182"/>
          <p:cNvCxnSpPr>
            <a:stCxn id="8" idx="3"/>
            <a:endCxn id="19" idx="0"/>
          </p:cNvCxnSpPr>
          <p:nvPr/>
        </p:nvCxnSpPr>
        <p:spPr>
          <a:xfrm>
            <a:off x="2473360" y="1762650"/>
            <a:ext cx="376377" cy="2495535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9" name="Elbow Connector 188"/>
          <p:cNvCxnSpPr>
            <a:stCxn id="15" idx="3"/>
            <a:endCxn id="19" idx="0"/>
          </p:cNvCxnSpPr>
          <p:nvPr/>
        </p:nvCxnSpPr>
        <p:spPr>
          <a:xfrm>
            <a:off x="2473360" y="2261760"/>
            <a:ext cx="376377" cy="1996425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" name="Elbow Connector 191"/>
          <p:cNvCxnSpPr>
            <a:stCxn id="17" idx="3"/>
            <a:endCxn id="26" idx="0"/>
          </p:cNvCxnSpPr>
          <p:nvPr/>
        </p:nvCxnSpPr>
        <p:spPr>
          <a:xfrm>
            <a:off x="4381894" y="1255766"/>
            <a:ext cx="257584" cy="301004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5" name="Elbow Connector 194"/>
          <p:cNvCxnSpPr>
            <a:stCxn id="27" idx="3"/>
            <a:endCxn id="26" idx="0"/>
          </p:cNvCxnSpPr>
          <p:nvPr/>
        </p:nvCxnSpPr>
        <p:spPr>
          <a:xfrm>
            <a:off x="4380883" y="1758301"/>
            <a:ext cx="258595" cy="2507512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8" name="Elbow Connector 197"/>
          <p:cNvCxnSpPr>
            <a:stCxn id="23" idx="3"/>
            <a:endCxn id="26" idx="0"/>
          </p:cNvCxnSpPr>
          <p:nvPr/>
        </p:nvCxnSpPr>
        <p:spPr>
          <a:xfrm>
            <a:off x="4381894" y="2260845"/>
            <a:ext cx="257584" cy="2004968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1" name="Elbow Connector 200"/>
          <p:cNvCxnSpPr>
            <a:stCxn id="22" idx="3"/>
            <a:endCxn id="26" idx="0"/>
          </p:cNvCxnSpPr>
          <p:nvPr/>
        </p:nvCxnSpPr>
        <p:spPr>
          <a:xfrm>
            <a:off x="4381894" y="2787759"/>
            <a:ext cx="257584" cy="1478054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4" name="Elbow Connector 203"/>
          <p:cNvCxnSpPr>
            <a:stCxn id="25" idx="3"/>
            <a:endCxn id="171" idx="1"/>
          </p:cNvCxnSpPr>
          <p:nvPr/>
        </p:nvCxnSpPr>
        <p:spPr>
          <a:xfrm>
            <a:off x="6381682" y="1255690"/>
            <a:ext cx="496115" cy="3303751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7" name="Elbow Connector 206"/>
          <p:cNvCxnSpPr>
            <a:stCxn id="24" idx="3"/>
            <a:endCxn id="171" idx="1"/>
          </p:cNvCxnSpPr>
          <p:nvPr/>
        </p:nvCxnSpPr>
        <p:spPr>
          <a:xfrm>
            <a:off x="6381682" y="1762035"/>
            <a:ext cx="496115" cy="2797406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0" name="Elbow Connector 209"/>
          <p:cNvCxnSpPr>
            <a:stCxn id="13" idx="3"/>
            <a:endCxn id="171" idx="1"/>
          </p:cNvCxnSpPr>
          <p:nvPr/>
        </p:nvCxnSpPr>
        <p:spPr>
          <a:xfrm>
            <a:off x="6381682" y="2260769"/>
            <a:ext cx="496115" cy="2298672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3" name="Elbow Connector 212"/>
          <p:cNvCxnSpPr>
            <a:stCxn id="12" idx="3"/>
            <a:endCxn id="171" idx="1"/>
          </p:cNvCxnSpPr>
          <p:nvPr/>
        </p:nvCxnSpPr>
        <p:spPr>
          <a:xfrm>
            <a:off x="6378535" y="2787683"/>
            <a:ext cx="499262" cy="1771758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3" name="Straight Arrow Connector 232"/>
          <p:cNvCxnSpPr>
            <a:stCxn id="19" idx="3"/>
            <a:endCxn id="26" idx="1"/>
          </p:cNvCxnSpPr>
          <p:nvPr/>
        </p:nvCxnSpPr>
        <p:spPr>
          <a:xfrm flipV="1">
            <a:off x="3531091" y="4567069"/>
            <a:ext cx="431980" cy="76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4" name="Straight Arrow Connector 243"/>
          <p:cNvCxnSpPr>
            <a:stCxn id="26" idx="3"/>
            <a:endCxn id="171" idx="1"/>
          </p:cNvCxnSpPr>
          <p:nvPr/>
        </p:nvCxnSpPr>
        <p:spPr>
          <a:xfrm flipV="1">
            <a:off x="5315885" y="4559441"/>
            <a:ext cx="1561912" cy="762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8" name="Rectangle 337"/>
          <p:cNvSpPr/>
          <p:nvPr/>
        </p:nvSpPr>
        <p:spPr>
          <a:xfrm>
            <a:off x="997175" y="544425"/>
            <a:ext cx="1485034" cy="46513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HTV Development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339" name="Rectangle 338"/>
          <p:cNvSpPr/>
          <p:nvPr/>
        </p:nvSpPr>
        <p:spPr>
          <a:xfrm>
            <a:off x="2957619" y="553009"/>
            <a:ext cx="1485034" cy="46513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Target Station Development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340" name="Rectangle 339"/>
          <p:cNvSpPr/>
          <p:nvPr/>
        </p:nvSpPr>
        <p:spPr>
          <a:xfrm>
            <a:off x="4918063" y="553009"/>
            <a:ext cx="1485034" cy="46513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Operations Development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349" name="Rectangle 348"/>
          <p:cNvSpPr/>
          <p:nvPr/>
        </p:nvSpPr>
        <p:spPr>
          <a:xfrm>
            <a:off x="3020401" y="3096412"/>
            <a:ext cx="1361494" cy="44303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Target Vessel Coupling Test Stand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350" name="Rectangle 349"/>
          <p:cNvSpPr/>
          <p:nvPr/>
        </p:nvSpPr>
        <p:spPr>
          <a:xfrm>
            <a:off x="3020401" y="3602669"/>
            <a:ext cx="1361494" cy="499583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TV Coupling Piston Leak Test</a:t>
            </a:r>
            <a:endParaRPr lang="en-US" sz="1100" dirty="0">
              <a:solidFill>
                <a:schemeClr val="tx1"/>
              </a:solidFill>
            </a:endParaRPr>
          </a:p>
        </p:txBody>
      </p:sp>
      <p:cxnSp>
        <p:nvCxnSpPr>
          <p:cNvPr id="354" name="Elbow Connector 353"/>
          <p:cNvCxnSpPr>
            <a:stCxn id="349" idx="3"/>
            <a:endCxn id="26" idx="0"/>
          </p:cNvCxnSpPr>
          <p:nvPr/>
        </p:nvCxnSpPr>
        <p:spPr>
          <a:xfrm>
            <a:off x="4381895" y="3317927"/>
            <a:ext cx="257583" cy="947886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8" name="Elbow Connector 357"/>
          <p:cNvCxnSpPr>
            <a:stCxn id="350" idx="3"/>
            <a:endCxn id="26" idx="0"/>
          </p:cNvCxnSpPr>
          <p:nvPr/>
        </p:nvCxnSpPr>
        <p:spPr>
          <a:xfrm>
            <a:off x="4381895" y="3852461"/>
            <a:ext cx="257583" cy="413352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6890239" y="1075462"/>
            <a:ext cx="1874114" cy="2533638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400" dirty="0" smtClean="0">
                <a:solidFill>
                  <a:schemeClr val="tx1"/>
                </a:solidFill>
              </a:rPr>
              <a:t>Low Resource </a:t>
            </a:r>
            <a:r>
              <a:rPr lang="en-US" sz="1400" dirty="0" err="1" smtClean="0">
                <a:solidFill>
                  <a:schemeClr val="tx1"/>
                </a:solidFill>
              </a:rPr>
              <a:t>Req</a:t>
            </a:r>
            <a:r>
              <a:rPr lang="en-US" sz="1400" dirty="0" smtClean="0">
                <a:solidFill>
                  <a:schemeClr val="tx1"/>
                </a:solidFill>
              </a:rPr>
              <a:t>: </a:t>
            </a:r>
            <a:r>
              <a:rPr lang="en-US" sz="1400" dirty="0" smtClean="0">
                <a:solidFill>
                  <a:schemeClr val="tx1"/>
                </a:solidFill>
              </a:rPr>
              <a:t>8</a:t>
            </a:r>
            <a:endParaRPr lang="en-US" sz="1400" dirty="0" smtClean="0">
              <a:solidFill>
                <a:schemeClr val="tx1"/>
              </a:solidFill>
            </a:endParaRPr>
          </a:p>
          <a:p>
            <a:r>
              <a:rPr lang="en-US" sz="1400" dirty="0" smtClean="0">
                <a:solidFill>
                  <a:schemeClr val="tx1"/>
                </a:solidFill>
              </a:rPr>
              <a:t>Testing Complete: 3</a:t>
            </a:r>
          </a:p>
          <a:p>
            <a:r>
              <a:rPr lang="en-US" sz="1400" dirty="0" smtClean="0">
                <a:solidFill>
                  <a:schemeClr val="tx1"/>
                </a:solidFill>
              </a:rPr>
              <a:t>Testing in Progress: 5</a:t>
            </a:r>
          </a:p>
          <a:p>
            <a:r>
              <a:rPr lang="en-US" sz="1400" dirty="0" smtClean="0">
                <a:solidFill>
                  <a:schemeClr val="tx1"/>
                </a:solidFill>
              </a:rPr>
              <a:t>Design Complete: 4</a:t>
            </a:r>
          </a:p>
          <a:p>
            <a:r>
              <a:rPr lang="en-US" sz="1400" dirty="0" smtClean="0">
                <a:solidFill>
                  <a:schemeClr val="tx1"/>
                </a:solidFill>
              </a:rPr>
              <a:t>Design in Progress: 2</a:t>
            </a:r>
          </a:p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Leverages existing infrastructure: 11</a:t>
            </a:r>
          </a:p>
          <a:p>
            <a:endParaRPr lang="en-US" sz="1400" dirty="0" smtClean="0">
              <a:solidFill>
                <a:schemeClr val="tx1"/>
              </a:solidFill>
            </a:endParaRPr>
          </a:p>
          <a:p>
            <a:r>
              <a:rPr lang="en-US" sz="1400" dirty="0" smtClean="0">
                <a:solidFill>
                  <a:schemeClr val="tx1"/>
                </a:solidFill>
              </a:rPr>
              <a:t> </a:t>
            </a:r>
            <a:endParaRPr 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458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sz="1800" dirty="0">
              <a:latin typeface="+mj-lt"/>
            </a:endParaRPr>
          </a:p>
        </p:txBody>
      </p:sp>
      <p:sp>
        <p:nvSpPr>
          <p:cNvPr id="25" name="Content Placeholder 1"/>
          <p:cNvSpPr txBox="1">
            <a:spLocks/>
          </p:cNvSpPr>
          <p:nvPr/>
        </p:nvSpPr>
        <p:spPr>
          <a:xfrm>
            <a:off x="3266261" y="2432947"/>
            <a:ext cx="9044645" cy="416320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037" indent="0">
              <a:buNone/>
              <a:tabLst>
                <a:tab pos="1145381" algn="l"/>
              </a:tabLst>
            </a:pPr>
            <a:r>
              <a:rPr lang="en-US" sz="24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Results Highlights</a:t>
            </a:r>
            <a:endParaRPr lang="en-US" sz="2400" b="1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5965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Rectangle 256"/>
          <p:cNvSpPr/>
          <p:nvPr/>
        </p:nvSpPr>
        <p:spPr>
          <a:xfrm>
            <a:off x="4631398" y="553009"/>
            <a:ext cx="1996896" cy="4482541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56" name="Rectangle 255"/>
          <p:cNvSpPr/>
          <p:nvPr/>
        </p:nvSpPr>
        <p:spPr>
          <a:xfrm>
            <a:off x="2841655" y="553009"/>
            <a:ext cx="1797823" cy="4482541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03" name="Rectangle 402"/>
          <p:cNvSpPr/>
          <p:nvPr/>
        </p:nvSpPr>
        <p:spPr>
          <a:xfrm>
            <a:off x="754543" y="553009"/>
            <a:ext cx="2095193" cy="448254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Risk Mitigation: Tests and </a:t>
            </a:r>
            <a:r>
              <a:rPr lang="en-CA" sz="1800" dirty="0">
                <a:latin typeface="+mj-lt"/>
              </a:rPr>
              <a:t>D</a:t>
            </a:r>
            <a:r>
              <a:rPr lang="en-CA" sz="1800" dirty="0" smtClean="0">
                <a:latin typeface="+mj-lt"/>
              </a:rPr>
              <a:t>evelopment</a:t>
            </a:r>
            <a:endParaRPr lang="en-CA" sz="1800" dirty="0"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13786" y="1547290"/>
            <a:ext cx="1459574" cy="43071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Converter Tests at </a:t>
            </a:r>
          </a:p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E-</a:t>
            </a:r>
            <a:r>
              <a:rPr lang="en-US" sz="1100" dirty="0" err="1" smtClean="0">
                <a:solidFill>
                  <a:schemeClr val="tx1"/>
                </a:solidFill>
              </a:rPr>
              <a:t>Linac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935275" y="2537891"/>
            <a:ext cx="1443260" cy="49958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85000"/>
                  </a:schemeClr>
                </a:solidFill>
              </a:rPr>
              <a:t>ARIEL Target Material Development</a:t>
            </a:r>
            <a:endParaRPr lang="en-US" sz="1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935275" y="2039254"/>
            <a:ext cx="1446407" cy="44303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85000"/>
                  </a:schemeClr>
                </a:solidFill>
              </a:rPr>
              <a:t>ARIEL Ion Source Development</a:t>
            </a:r>
            <a:endParaRPr lang="en-US" sz="1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013786" y="2039254"/>
            <a:ext cx="1459574" cy="44501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ARIEL Corrosion Erosion test (ACE)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02701" y="4258185"/>
            <a:ext cx="1031645" cy="617769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ARIEL Thermal Test Stand (ATTS)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020400" y="1027391"/>
            <a:ext cx="1361494" cy="45674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85000"/>
                  </a:schemeClr>
                </a:solidFill>
              </a:rPr>
              <a:t>HVFT Purge Test</a:t>
            </a:r>
            <a:endParaRPr lang="en-US" sz="1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168382" y="4258185"/>
            <a:ext cx="1362709" cy="61929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bg1">
                    <a:lumMod val="85000"/>
                  </a:schemeClr>
                </a:solidFill>
              </a:rPr>
              <a:t>Pumping &amp; Heating Investigation Stand</a:t>
            </a:r>
          </a:p>
          <a:p>
            <a:pPr algn="ctr"/>
            <a:r>
              <a:rPr lang="en-US" sz="1100" b="1" dirty="0" smtClean="0">
                <a:solidFill>
                  <a:schemeClr val="bg1">
                    <a:lumMod val="85000"/>
                  </a:schemeClr>
                </a:solidFill>
              </a:rPr>
              <a:t>(PHI)</a:t>
            </a:r>
            <a:endParaRPr lang="en-US" sz="11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002701" y="1026246"/>
            <a:ext cx="1470659" cy="45979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High Power Connector Test Stand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020400" y="2537967"/>
            <a:ext cx="1361494" cy="49958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85000"/>
                  </a:schemeClr>
                </a:solidFill>
              </a:rPr>
              <a:t>Extraction Electrode Feedthrough Test</a:t>
            </a:r>
            <a:endParaRPr lang="en-US" sz="1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020400" y="2039330"/>
            <a:ext cx="1361494" cy="44303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85000"/>
                  </a:schemeClr>
                </a:solidFill>
              </a:rPr>
              <a:t>Pillow Seal Testing</a:t>
            </a:r>
            <a:endParaRPr lang="en-US" sz="1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938422" y="1548043"/>
            <a:ext cx="1443260" cy="42798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85000"/>
                  </a:schemeClr>
                </a:solidFill>
              </a:rPr>
              <a:t>Target Vessel Exchange tool tests</a:t>
            </a:r>
            <a:endParaRPr lang="en-US" sz="1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935275" y="1027315"/>
            <a:ext cx="1446407" cy="45674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85000"/>
                  </a:schemeClr>
                </a:solidFill>
              </a:rPr>
              <a:t>Remote Handling Mockup Tests</a:t>
            </a:r>
            <a:endParaRPr lang="en-US" sz="1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963071" y="4265813"/>
            <a:ext cx="1352814" cy="60251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bg1">
                    <a:lumMod val="85000"/>
                  </a:schemeClr>
                </a:solidFill>
              </a:rPr>
              <a:t>Target and Ion Source Acceptance Stand (TISA)</a:t>
            </a:r>
            <a:endParaRPr lang="en-US" sz="11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019389" y="1540499"/>
            <a:ext cx="1361494" cy="43560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85000"/>
                  </a:schemeClr>
                </a:solidFill>
              </a:rPr>
              <a:t>HVFT Material testing</a:t>
            </a:r>
            <a:endParaRPr lang="en-US" sz="1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71" name="Rectangle 170"/>
          <p:cNvSpPr/>
          <p:nvPr/>
        </p:nvSpPr>
        <p:spPr>
          <a:xfrm>
            <a:off x="6877797" y="4258185"/>
            <a:ext cx="1607511" cy="60251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bg1">
                    <a:lumMod val="85000"/>
                  </a:schemeClr>
                </a:solidFill>
              </a:rPr>
              <a:t>Meeting requirements for safety, reliability, and beam production</a:t>
            </a:r>
            <a:endParaRPr lang="en-US" sz="1100" b="1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73" name="Elbow Connector 172"/>
          <p:cNvCxnSpPr>
            <a:stCxn id="16" idx="3"/>
            <a:endCxn id="19" idx="1"/>
          </p:cNvCxnSpPr>
          <p:nvPr/>
        </p:nvCxnSpPr>
        <p:spPr>
          <a:xfrm>
            <a:off x="2034346" y="4567070"/>
            <a:ext cx="134036" cy="761"/>
          </a:xfrm>
          <a:prstGeom prst="bentConnector3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" name="Elbow Connector 173"/>
          <p:cNvCxnSpPr>
            <a:stCxn id="21" idx="3"/>
            <a:endCxn id="19" idx="0"/>
          </p:cNvCxnSpPr>
          <p:nvPr/>
        </p:nvCxnSpPr>
        <p:spPr>
          <a:xfrm>
            <a:off x="2473360" y="1256146"/>
            <a:ext cx="376377" cy="3002039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" name="Elbow Connector 182"/>
          <p:cNvCxnSpPr>
            <a:stCxn id="8" idx="3"/>
            <a:endCxn id="19" idx="0"/>
          </p:cNvCxnSpPr>
          <p:nvPr/>
        </p:nvCxnSpPr>
        <p:spPr>
          <a:xfrm>
            <a:off x="2473360" y="1762650"/>
            <a:ext cx="376377" cy="2495535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9" name="Elbow Connector 188"/>
          <p:cNvCxnSpPr>
            <a:stCxn id="15" idx="3"/>
            <a:endCxn id="19" idx="0"/>
          </p:cNvCxnSpPr>
          <p:nvPr/>
        </p:nvCxnSpPr>
        <p:spPr>
          <a:xfrm>
            <a:off x="2473360" y="2261760"/>
            <a:ext cx="376377" cy="1996425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" name="Elbow Connector 191"/>
          <p:cNvCxnSpPr>
            <a:stCxn id="17" idx="3"/>
            <a:endCxn id="26" idx="0"/>
          </p:cNvCxnSpPr>
          <p:nvPr/>
        </p:nvCxnSpPr>
        <p:spPr>
          <a:xfrm>
            <a:off x="4381894" y="1255766"/>
            <a:ext cx="257584" cy="3010047"/>
          </a:xfrm>
          <a:prstGeom prst="bentConnector2">
            <a:avLst/>
          </a:prstGeom>
          <a:ln w="19050">
            <a:solidFill>
              <a:schemeClr val="bg1">
                <a:lumMod val="75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5" name="Elbow Connector 194"/>
          <p:cNvCxnSpPr>
            <a:stCxn id="27" idx="3"/>
            <a:endCxn id="26" idx="0"/>
          </p:cNvCxnSpPr>
          <p:nvPr/>
        </p:nvCxnSpPr>
        <p:spPr>
          <a:xfrm>
            <a:off x="4380883" y="1758301"/>
            <a:ext cx="258595" cy="2507512"/>
          </a:xfrm>
          <a:prstGeom prst="bentConnector2">
            <a:avLst/>
          </a:prstGeom>
          <a:ln w="19050">
            <a:solidFill>
              <a:schemeClr val="bg1">
                <a:lumMod val="75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8" name="Elbow Connector 197"/>
          <p:cNvCxnSpPr>
            <a:stCxn id="23" idx="3"/>
            <a:endCxn id="26" idx="0"/>
          </p:cNvCxnSpPr>
          <p:nvPr/>
        </p:nvCxnSpPr>
        <p:spPr>
          <a:xfrm>
            <a:off x="4381894" y="2260845"/>
            <a:ext cx="257584" cy="2004968"/>
          </a:xfrm>
          <a:prstGeom prst="bentConnector2">
            <a:avLst/>
          </a:prstGeom>
          <a:ln w="19050">
            <a:solidFill>
              <a:schemeClr val="bg1">
                <a:lumMod val="75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1" name="Elbow Connector 200"/>
          <p:cNvCxnSpPr>
            <a:stCxn id="22" idx="3"/>
            <a:endCxn id="26" idx="0"/>
          </p:cNvCxnSpPr>
          <p:nvPr/>
        </p:nvCxnSpPr>
        <p:spPr>
          <a:xfrm>
            <a:off x="4381894" y="2787759"/>
            <a:ext cx="257584" cy="1478054"/>
          </a:xfrm>
          <a:prstGeom prst="bentConnector2">
            <a:avLst/>
          </a:prstGeom>
          <a:ln w="19050">
            <a:solidFill>
              <a:schemeClr val="bg1">
                <a:lumMod val="75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4" name="Elbow Connector 203"/>
          <p:cNvCxnSpPr>
            <a:stCxn id="25" idx="3"/>
            <a:endCxn id="171" idx="1"/>
          </p:cNvCxnSpPr>
          <p:nvPr/>
        </p:nvCxnSpPr>
        <p:spPr>
          <a:xfrm>
            <a:off x="6381682" y="1255690"/>
            <a:ext cx="496115" cy="3303751"/>
          </a:xfrm>
          <a:prstGeom prst="bentConnector3">
            <a:avLst>
              <a:gd name="adj1" fmla="val 50000"/>
            </a:avLst>
          </a:prstGeom>
          <a:ln w="19050">
            <a:solidFill>
              <a:schemeClr val="bg1">
                <a:lumMod val="75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7" name="Elbow Connector 206"/>
          <p:cNvCxnSpPr>
            <a:stCxn id="24" idx="3"/>
            <a:endCxn id="171" idx="1"/>
          </p:cNvCxnSpPr>
          <p:nvPr/>
        </p:nvCxnSpPr>
        <p:spPr>
          <a:xfrm>
            <a:off x="6381682" y="1762035"/>
            <a:ext cx="496115" cy="2797406"/>
          </a:xfrm>
          <a:prstGeom prst="bentConnector3">
            <a:avLst>
              <a:gd name="adj1" fmla="val 50000"/>
            </a:avLst>
          </a:prstGeom>
          <a:ln w="19050">
            <a:solidFill>
              <a:schemeClr val="bg1">
                <a:lumMod val="75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0" name="Elbow Connector 209"/>
          <p:cNvCxnSpPr>
            <a:stCxn id="13" idx="3"/>
            <a:endCxn id="171" idx="1"/>
          </p:cNvCxnSpPr>
          <p:nvPr/>
        </p:nvCxnSpPr>
        <p:spPr>
          <a:xfrm>
            <a:off x="6381682" y="2260769"/>
            <a:ext cx="496115" cy="2298672"/>
          </a:xfrm>
          <a:prstGeom prst="bentConnector3">
            <a:avLst>
              <a:gd name="adj1" fmla="val 50000"/>
            </a:avLst>
          </a:prstGeom>
          <a:ln w="19050">
            <a:solidFill>
              <a:schemeClr val="bg1">
                <a:lumMod val="75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3" name="Elbow Connector 212"/>
          <p:cNvCxnSpPr>
            <a:stCxn id="12" idx="3"/>
            <a:endCxn id="171" idx="1"/>
          </p:cNvCxnSpPr>
          <p:nvPr/>
        </p:nvCxnSpPr>
        <p:spPr>
          <a:xfrm>
            <a:off x="6378535" y="2787683"/>
            <a:ext cx="499262" cy="1771758"/>
          </a:xfrm>
          <a:prstGeom prst="bentConnector3">
            <a:avLst>
              <a:gd name="adj1" fmla="val 50000"/>
            </a:avLst>
          </a:prstGeom>
          <a:ln w="19050">
            <a:solidFill>
              <a:schemeClr val="bg1">
                <a:lumMod val="75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3" name="Straight Arrow Connector 232"/>
          <p:cNvCxnSpPr>
            <a:stCxn id="19" idx="3"/>
            <a:endCxn id="26" idx="1"/>
          </p:cNvCxnSpPr>
          <p:nvPr/>
        </p:nvCxnSpPr>
        <p:spPr>
          <a:xfrm flipV="1">
            <a:off x="3531091" y="4567069"/>
            <a:ext cx="431980" cy="762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4" name="Straight Arrow Connector 243"/>
          <p:cNvCxnSpPr>
            <a:stCxn id="26" idx="3"/>
            <a:endCxn id="171" idx="1"/>
          </p:cNvCxnSpPr>
          <p:nvPr/>
        </p:nvCxnSpPr>
        <p:spPr>
          <a:xfrm flipV="1">
            <a:off x="5315885" y="4559441"/>
            <a:ext cx="1561912" cy="7628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8" name="Rectangle 337"/>
          <p:cNvSpPr/>
          <p:nvPr/>
        </p:nvSpPr>
        <p:spPr>
          <a:xfrm>
            <a:off x="997175" y="544425"/>
            <a:ext cx="1485034" cy="46513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HTV Development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339" name="Rectangle 338"/>
          <p:cNvSpPr/>
          <p:nvPr/>
        </p:nvSpPr>
        <p:spPr>
          <a:xfrm>
            <a:off x="2957619" y="553009"/>
            <a:ext cx="1485034" cy="465130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>
                    <a:lumMod val="85000"/>
                  </a:schemeClr>
                </a:solidFill>
              </a:rPr>
              <a:t>Target Station Development</a:t>
            </a:r>
            <a:endParaRPr lang="en-US" sz="14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40" name="Rectangle 339"/>
          <p:cNvSpPr/>
          <p:nvPr/>
        </p:nvSpPr>
        <p:spPr>
          <a:xfrm>
            <a:off x="4918063" y="553009"/>
            <a:ext cx="1485034" cy="465130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>
                    <a:lumMod val="85000"/>
                  </a:schemeClr>
                </a:solidFill>
              </a:rPr>
              <a:t>Operations Development</a:t>
            </a:r>
            <a:endParaRPr lang="en-US" sz="14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49" name="Rectangle 348"/>
          <p:cNvSpPr/>
          <p:nvPr/>
        </p:nvSpPr>
        <p:spPr>
          <a:xfrm>
            <a:off x="3020401" y="3096412"/>
            <a:ext cx="1361494" cy="44303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85000"/>
                  </a:schemeClr>
                </a:solidFill>
              </a:rPr>
              <a:t>Target Vessel Coupling Test Stand</a:t>
            </a:r>
            <a:endParaRPr lang="en-US" sz="1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50" name="Rectangle 349"/>
          <p:cNvSpPr/>
          <p:nvPr/>
        </p:nvSpPr>
        <p:spPr>
          <a:xfrm>
            <a:off x="3020401" y="3602669"/>
            <a:ext cx="1361494" cy="49958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85000"/>
                  </a:schemeClr>
                </a:solidFill>
              </a:rPr>
              <a:t>TV Coupling Piston Leak Test</a:t>
            </a:r>
            <a:endParaRPr lang="en-US" sz="11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354" name="Elbow Connector 353"/>
          <p:cNvCxnSpPr>
            <a:stCxn id="349" idx="3"/>
            <a:endCxn id="26" idx="0"/>
          </p:cNvCxnSpPr>
          <p:nvPr/>
        </p:nvCxnSpPr>
        <p:spPr>
          <a:xfrm>
            <a:off x="4381895" y="3317927"/>
            <a:ext cx="257583" cy="947886"/>
          </a:xfrm>
          <a:prstGeom prst="bentConnector2">
            <a:avLst/>
          </a:prstGeom>
          <a:ln w="19050">
            <a:solidFill>
              <a:schemeClr val="bg1">
                <a:lumMod val="75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8" name="Elbow Connector 357"/>
          <p:cNvCxnSpPr>
            <a:stCxn id="350" idx="3"/>
            <a:endCxn id="26" idx="0"/>
          </p:cNvCxnSpPr>
          <p:nvPr/>
        </p:nvCxnSpPr>
        <p:spPr>
          <a:xfrm>
            <a:off x="4381895" y="3852461"/>
            <a:ext cx="257583" cy="413352"/>
          </a:xfrm>
          <a:prstGeom prst="bentConnector2">
            <a:avLst/>
          </a:prstGeom>
          <a:ln w="19050">
            <a:solidFill>
              <a:schemeClr val="bg1">
                <a:lumMod val="75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8657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Test Stand: High Power Connector Test Stand</a:t>
            </a:r>
            <a:endParaRPr lang="en-CA" sz="1800" dirty="0">
              <a:latin typeface="+mj-lt"/>
            </a:endParaRPr>
          </a:p>
        </p:txBody>
      </p:sp>
      <p:sp>
        <p:nvSpPr>
          <p:cNvPr id="11" name="Content Placeholder 1"/>
          <p:cNvSpPr txBox="1">
            <a:spLocks/>
          </p:cNvSpPr>
          <p:nvPr/>
        </p:nvSpPr>
        <p:spPr>
          <a:xfrm>
            <a:off x="1980308" y="638500"/>
            <a:ext cx="7012492" cy="416320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037" indent="0">
              <a:buNone/>
              <a:tabLst>
                <a:tab pos="1145381" algn="l"/>
              </a:tabLst>
            </a:pPr>
            <a:r>
              <a:rPr lang="en-US" sz="18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Goals (fulfill </a:t>
            </a:r>
            <a:r>
              <a:rPr lang="en-US" sz="18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RS1, 6): </a:t>
            </a:r>
            <a:endParaRPr lang="en-US" sz="18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Ensure target heating meets requirements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Verify electrical performance of TRIUMF designed connectors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Verify pressure drop in TRIUMF designed connectors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Testing current capacity of purchased components</a:t>
            </a:r>
          </a:p>
          <a:p>
            <a:pPr marL="46037" indent="0">
              <a:buNone/>
              <a:tabLst>
                <a:tab pos="1145381" algn="l"/>
              </a:tabLst>
            </a:pPr>
            <a:endParaRPr lang="en-US" sz="18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r>
              <a:rPr lang="en-US" sz="18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Results Drive: 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Target vessel design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Target module design</a:t>
            </a:r>
          </a:p>
          <a:p>
            <a:pPr marL="46037" indent="0">
              <a:buNone/>
              <a:tabLst>
                <a:tab pos="1145381" algn="l"/>
              </a:tabLst>
            </a:pPr>
            <a:endParaRPr lang="en-US" sz="18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r>
              <a:rPr lang="en-US" sz="18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Status: Design complete, waiting for parts to arrive</a:t>
            </a:r>
          </a:p>
          <a:p>
            <a:pPr marL="46037" indent="0">
              <a:buNone/>
              <a:tabLst>
                <a:tab pos="1145381" algn="l"/>
              </a:tabLst>
            </a:pPr>
            <a:endParaRPr lang="en-US" sz="16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buFontTx/>
              <a:buChar char="-"/>
              <a:tabLst>
                <a:tab pos="1145381" algn="l"/>
              </a:tabLst>
            </a:pPr>
            <a:endParaRPr lang="en-US" sz="16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buFontTx/>
              <a:buChar char="-"/>
              <a:tabLst>
                <a:tab pos="1145381" algn="l"/>
              </a:tabLst>
            </a:pPr>
            <a:endParaRPr lang="en-US" sz="16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92511" y="1547289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Converter Tests at </a:t>
            </a:r>
          </a:p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E-</a:t>
            </a:r>
            <a:r>
              <a:rPr lang="en-US" sz="1100" dirty="0" err="1" smtClean="0">
                <a:solidFill>
                  <a:schemeClr val="bg1">
                    <a:lumMod val="75000"/>
                  </a:schemeClr>
                </a:solidFill>
              </a:rPr>
              <a:t>Linac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92511" y="2068332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ARIEL Corrosion Erosion test (ACE)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1426" y="2593777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bg1">
                    <a:lumMod val="75000"/>
                  </a:schemeClr>
                </a:solidFill>
              </a:rPr>
              <a:t>ARIEL Thermal Test Stand (ATTS)</a:t>
            </a:r>
            <a:endParaRPr lang="en-US" sz="11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1426" y="1026246"/>
            <a:ext cx="1463040" cy="45720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High Power Connector Test Stand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5900" y="544425"/>
            <a:ext cx="1485034" cy="46513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HTV Development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432" y="2990819"/>
            <a:ext cx="1485034" cy="46513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Tested at ATTS</a:t>
            </a:r>
            <a:endParaRPr lang="en-US" sz="1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129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>
                <a:latin typeface="+mj-lt"/>
              </a:rPr>
              <a:t>Test Stand: High Power Connector Test Stand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5321" y="769936"/>
            <a:ext cx="4214737" cy="39528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0915"/>
          <a:stretch/>
        </p:blipFill>
        <p:spPr>
          <a:xfrm>
            <a:off x="0" y="479425"/>
            <a:ext cx="3952875" cy="46735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23925" y="2076450"/>
            <a:ext cx="723900" cy="21621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760271" y="4062411"/>
            <a:ext cx="886230" cy="66196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6172689" y="1636734"/>
            <a:ext cx="353416" cy="19975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6217732" y="3155971"/>
            <a:ext cx="308373" cy="17429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6217732" y="3810822"/>
            <a:ext cx="326233" cy="19763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6172689" y="2296370"/>
            <a:ext cx="401042" cy="2357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7250005" y="1636734"/>
            <a:ext cx="457200" cy="295274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7301450" y="3109282"/>
            <a:ext cx="463581" cy="289576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7564668" y="3326785"/>
            <a:ext cx="1470659" cy="4243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Current flow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624313" y="1937343"/>
            <a:ext cx="1470659" cy="4243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Current flow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922334" y="1460314"/>
            <a:ext cx="1470659" cy="4243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Cooling water in/out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293509" y="3969058"/>
            <a:ext cx="1470659" cy="4243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Cooling water in/out</a:t>
            </a:r>
            <a:endParaRPr lang="en-US" sz="1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0797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Test Stand: Converter Tests at E-</a:t>
            </a:r>
            <a:r>
              <a:rPr lang="en-CA" sz="1800" dirty="0" err="1" smtClean="0">
                <a:latin typeface="+mj-lt"/>
              </a:rPr>
              <a:t>Linac</a:t>
            </a:r>
            <a:endParaRPr lang="en-CA" sz="1800" dirty="0">
              <a:latin typeface="+mj-lt"/>
            </a:endParaRPr>
          </a:p>
        </p:txBody>
      </p:sp>
      <p:sp>
        <p:nvSpPr>
          <p:cNvPr id="11" name="Content Placeholder 1"/>
          <p:cNvSpPr txBox="1">
            <a:spLocks/>
          </p:cNvSpPr>
          <p:nvPr/>
        </p:nvSpPr>
        <p:spPr>
          <a:xfrm>
            <a:off x="1980308" y="638500"/>
            <a:ext cx="7163692" cy="416320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037" indent="0">
              <a:buNone/>
              <a:tabLst>
                <a:tab pos="1145381" algn="l"/>
              </a:tabLst>
            </a:pPr>
            <a:r>
              <a:rPr lang="en-US" sz="18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Goals (fulfill </a:t>
            </a:r>
            <a:r>
              <a:rPr lang="en-US" sz="18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RS4, 5, 14): </a:t>
            </a:r>
            <a:endParaRPr lang="en-US" sz="18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Find best material combination for electron to gamma converter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Quantify maximum possible power deposition on converter before failure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Test high Z/low Z material interface under electron beam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Qualify best material combination through acceptance test</a:t>
            </a:r>
          </a:p>
          <a:p>
            <a:pPr marL="46037" indent="0">
              <a:buNone/>
              <a:tabLst>
                <a:tab pos="1145381" algn="l"/>
              </a:tabLst>
            </a:pPr>
            <a:endParaRPr lang="en-US" sz="18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r>
              <a:rPr lang="en-US" sz="18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Results Drive: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Converter and target vessel design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Target station design </a:t>
            </a:r>
          </a:p>
          <a:p>
            <a:pPr marL="46037" indent="0">
              <a:buNone/>
              <a:tabLst>
                <a:tab pos="1145381" algn="l"/>
              </a:tabLst>
            </a:pPr>
            <a:endParaRPr lang="en-US" sz="18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r>
              <a:rPr lang="en-US" sz="18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Status: Testing in progress</a:t>
            </a:r>
          </a:p>
        </p:txBody>
      </p:sp>
      <p:sp>
        <p:nvSpPr>
          <p:cNvPr id="8" name="Rectangle 7"/>
          <p:cNvSpPr/>
          <p:nvPr/>
        </p:nvSpPr>
        <p:spPr>
          <a:xfrm>
            <a:off x="92511" y="1547289"/>
            <a:ext cx="1463040" cy="45720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  <a:latin typeface="+mj-lt"/>
              </a:rPr>
              <a:t>Converter Tests at </a:t>
            </a:r>
          </a:p>
          <a:p>
            <a:pPr algn="ctr"/>
            <a:r>
              <a:rPr lang="en-US" sz="1100" dirty="0" smtClean="0">
                <a:solidFill>
                  <a:schemeClr val="tx1"/>
                </a:solidFill>
                <a:latin typeface="+mj-lt"/>
              </a:rPr>
              <a:t>E-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</a:rPr>
              <a:t>Linac</a:t>
            </a:r>
            <a:endParaRPr lang="en-US" sz="11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2511" y="2068332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  <a:latin typeface="+mj-lt"/>
              </a:rPr>
              <a:t>ARIEL Corrosion Erosion test (ACE)</a:t>
            </a:r>
            <a:endParaRPr lang="en-US" sz="1100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1426" y="2593777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bg1">
                    <a:lumMod val="75000"/>
                  </a:schemeClr>
                </a:solidFill>
                <a:latin typeface="+mj-lt"/>
              </a:rPr>
              <a:t>ARIEL Thermal Test Stand (ATTS)</a:t>
            </a:r>
            <a:endParaRPr lang="en-US" sz="1100" b="1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1426" y="1026246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  <a:latin typeface="+mj-lt"/>
              </a:rPr>
              <a:t>High Power Connector Test Stand</a:t>
            </a:r>
            <a:endParaRPr lang="en-US" sz="1100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5900" y="544425"/>
            <a:ext cx="1485034" cy="46513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+mj-lt"/>
              </a:rPr>
              <a:t>HTV Development</a:t>
            </a:r>
            <a:endParaRPr lang="en-US" sz="1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9432" y="2990819"/>
            <a:ext cx="1485034" cy="46513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Tested at E-</a:t>
            </a:r>
            <a:r>
              <a:rPr lang="en-US" sz="1200" b="1" dirty="0" err="1" smtClean="0">
                <a:solidFill>
                  <a:schemeClr val="tx1"/>
                </a:solidFill>
              </a:rPr>
              <a:t>Linac</a:t>
            </a:r>
            <a:endParaRPr lang="en-US" sz="1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7579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Test Stand: Converter Tests at E-</a:t>
            </a:r>
            <a:r>
              <a:rPr lang="en-CA" sz="1800" dirty="0" err="1" smtClean="0">
                <a:latin typeface="+mj-lt"/>
              </a:rPr>
              <a:t>Linac</a:t>
            </a:r>
            <a:endParaRPr lang="en-CA" sz="1800" dirty="0">
              <a:latin typeface="+mj-lt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098304A-C2C7-4AA4-BBC5-730209B111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5093" y="1033080"/>
            <a:ext cx="1381552" cy="1460881"/>
          </a:xfrm>
          <a:prstGeom prst="rect">
            <a:avLst/>
          </a:prstGeom>
          <a:ln w="50800"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76860E8-8214-465C-97AA-7E1E6726A1AA}"/>
              </a:ext>
            </a:extLst>
          </p:cNvPr>
          <p:cNvSpPr/>
          <p:nvPr/>
        </p:nvSpPr>
        <p:spPr>
          <a:xfrm>
            <a:off x="5067583" y="692472"/>
            <a:ext cx="222094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a) Au-Al </a:t>
            </a:r>
            <a:r>
              <a:rPr lang="en-US" sz="1600" dirty="0" err="1"/>
              <a:t>Expl</a:t>
            </a:r>
            <a:r>
              <a:rPr lang="en-US" sz="1600" dirty="0"/>
              <a:t>. Weld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6065CB9-D34E-4C0A-B2B1-64634D95FA3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9087" y="3334022"/>
            <a:ext cx="1180504" cy="146763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C73C329-22C8-4B29-B6AE-938AFF4FBE45}"/>
              </a:ext>
            </a:extLst>
          </p:cNvPr>
          <p:cNvSpPr/>
          <p:nvPr/>
        </p:nvSpPr>
        <p:spPr>
          <a:xfrm>
            <a:off x="7044151" y="3010321"/>
            <a:ext cx="17677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d) Ta-Al </a:t>
            </a:r>
            <a:r>
              <a:rPr lang="en-US" sz="1600" dirty="0" err="1"/>
              <a:t>Expl</a:t>
            </a:r>
            <a:r>
              <a:rPr lang="en-US" sz="1600" dirty="0"/>
              <a:t>. Weld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3E76372-8CE7-4B4C-897E-268B8178B53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317741" y="3503193"/>
            <a:ext cx="1451772" cy="105128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9B2D55F-17DB-496B-B912-92FD85FDC773}"/>
              </a:ext>
            </a:extLst>
          </p:cNvPr>
          <p:cNvSpPr/>
          <p:nvPr/>
        </p:nvSpPr>
        <p:spPr>
          <a:xfrm>
            <a:off x="5287383" y="2976392"/>
            <a:ext cx="15124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c) Au-Al E.D.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C194448-A8A8-4D58-9314-9A3A7A5CABD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7199124" y="1262185"/>
            <a:ext cx="1457786" cy="981773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E4947B9-1175-4DA1-9A93-58FFE36B2971}"/>
              </a:ext>
            </a:extLst>
          </p:cNvPr>
          <p:cNvSpPr/>
          <p:nvPr/>
        </p:nvSpPr>
        <p:spPr>
          <a:xfrm>
            <a:off x="7140463" y="694785"/>
            <a:ext cx="161775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b</a:t>
            </a:r>
            <a:r>
              <a:rPr lang="en-US" sz="1600" dirty="0" smtClean="0"/>
              <a:t>) </a:t>
            </a:r>
            <a:r>
              <a:rPr lang="en-US" sz="1600" dirty="0"/>
              <a:t>Au-Al E.D. + </a:t>
            </a:r>
            <a:r>
              <a:rPr lang="en-US" sz="1600" dirty="0" smtClean="0"/>
              <a:t>Ni</a:t>
            </a:r>
            <a:endParaRPr lang="en-US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5747032" y="1513457"/>
            <a:ext cx="27925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037">
              <a:spcBef>
                <a:spcPct val="20000"/>
              </a:spcBef>
              <a:tabLst>
                <a:tab pos="1145381" algn="l"/>
              </a:tabLst>
            </a:pPr>
            <a:r>
              <a:rPr lang="en-US" sz="1600" dirty="0" smtClean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Failed</a:t>
            </a:r>
            <a:endParaRPr lang="en-US" sz="1600" dirty="0">
              <a:solidFill>
                <a:srgbClr val="FF000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551600" y="4016838"/>
            <a:ext cx="27792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037">
              <a:spcBef>
                <a:spcPct val="20000"/>
              </a:spcBef>
              <a:tabLst>
                <a:tab pos="1145381" algn="l"/>
              </a:tabLst>
            </a:pPr>
            <a:r>
              <a:rPr lang="en-US" sz="1600" dirty="0" smtClean="0">
                <a:solidFill>
                  <a:srgbClr val="92D050"/>
                </a:solidFill>
                <a:latin typeface="+mj-lt"/>
                <a:cs typeface="Times New Roman" panose="02020603050405020304" pitchFamily="18" charset="0"/>
              </a:rPr>
              <a:t>Passed</a:t>
            </a:r>
            <a:endParaRPr lang="en-US" sz="1600" dirty="0">
              <a:solidFill>
                <a:srgbClr val="92D05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83702" y="3859558"/>
            <a:ext cx="27925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037">
              <a:spcBef>
                <a:spcPct val="20000"/>
              </a:spcBef>
              <a:tabLst>
                <a:tab pos="1145381" algn="l"/>
              </a:tabLst>
            </a:pPr>
            <a:r>
              <a:rPr lang="en-US" sz="1600" dirty="0" smtClean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Failed</a:t>
            </a:r>
            <a:endParaRPr lang="en-US" sz="1600" dirty="0">
              <a:solidFill>
                <a:srgbClr val="FF000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553259" y="1582246"/>
            <a:ext cx="27925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037">
              <a:spcBef>
                <a:spcPct val="20000"/>
              </a:spcBef>
              <a:tabLst>
                <a:tab pos="1145381" algn="l"/>
              </a:tabLst>
            </a:pPr>
            <a:r>
              <a:rPr lang="en-US" sz="1600" dirty="0" smtClean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Failed</a:t>
            </a:r>
            <a:endParaRPr lang="en-US" sz="1600" dirty="0">
              <a:solidFill>
                <a:srgbClr val="FF000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5" name="Content Placeholder 1"/>
          <p:cNvSpPr txBox="1">
            <a:spLocks/>
          </p:cNvSpPr>
          <p:nvPr/>
        </p:nvSpPr>
        <p:spPr>
          <a:xfrm>
            <a:off x="240999" y="717657"/>
            <a:ext cx="7163692" cy="416320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037" indent="0">
              <a:buNone/>
              <a:tabLst>
                <a:tab pos="1145381" algn="l"/>
              </a:tabLst>
            </a:pPr>
            <a:r>
              <a:rPr lang="en-US" sz="18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Pre-acceptance test</a:t>
            </a:r>
          </a:p>
          <a:p>
            <a:pPr marL="46037" indent="0">
              <a:buNone/>
              <a:tabLst>
                <a:tab pos="1145381" algn="l"/>
              </a:tabLst>
            </a:pP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50 beam cycles -&gt; SEM</a:t>
            </a:r>
          </a:p>
          <a:p>
            <a:pPr marL="46037" indent="0">
              <a:buNone/>
              <a:tabLst>
                <a:tab pos="1145381" algn="l"/>
              </a:tabLst>
            </a:pP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50 hours CW -&gt; </a:t>
            </a: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SEM</a:t>
            </a:r>
            <a:endParaRPr lang="en-US" sz="18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r>
              <a:rPr lang="en-US" sz="18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Acceptance Test</a:t>
            </a:r>
          </a:p>
          <a:p>
            <a:pPr marL="46037" indent="0">
              <a:buClr>
                <a:srgbClr val="00A9FF"/>
              </a:buClr>
              <a:buNone/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  <a:sym typeface="Wingdings" panose="05000000000000000000" pitchFamily="2" charset="2"/>
              </a:rPr>
              <a:t>500 h CW on two samples</a:t>
            </a:r>
          </a:p>
          <a:p>
            <a:pPr marL="46037" indent="0">
              <a:buClr>
                <a:srgbClr val="00A9FF"/>
              </a:buClr>
              <a:buNone/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  <a:sym typeface="Wingdings" panose="05000000000000000000" pitchFamily="2" charset="2"/>
              </a:rPr>
              <a:t>50 cycles on two samples</a:t>
            </a:r>
          </a:p>
          <a:p>
            <a:pPr marL="46037" indent="0">
              <a:buClr>
                <a:srgbClr val="00A9FF"/>
              </a:buClr>
              <a:buNone/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  <a:sym typeface="Wingdings" panose="05000000000000000000" pitchFamily="2" charset="2"/>
              </a:rPr>
              <a:t>Each sample experiences both CW and cycles</a:t>
            </a:r>
          </a:p>
          <a:p>
            <a:pPr marL="46037" indent="0">
              <a:buClr>
                <a:srgbClr val="00A9FF"/>
              </a:buClr>
              <a:buNone/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  <a:sym typeface="Wingdings" panose="05000000000000000000" pitchFamily="2" charset="2"/>
              </a:rPr>
              <a:t>Each sample should come from different batches</a:t>
            </a:r>
          </a:p>
          <a:p>
            <a:pPr marL="46037" indent="0">
              <a:buNone/>
              <a:tabLst>
                <a:tab pos="1145381" algn="l"/>
              </a:tabLst>
            </a:pPr>
            <a:endParaRPr lang="en-US" sz="16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0357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Test Stand: Converter Tests at E-</a:t>
            </a:r>
            <a:r>
              <a:rPr lang="en-CA" sz="1800" dirty="0" err="1" smtClean="0">
                <a:latin typeface="+mj-lt"/>
              </a:rPr>
              <a:t>Linac</a:t>
            </a:r>
            <a:endParaRPr lang="en-CA" sz="1800" dirty="0">
              <a:latin typeface="+mj-lt"/>
            </a:endParaRPr>
          </a:p>
        </p:txBody>
      </p:sp>
      <p:sp>
        <p:nvSpPr>
          <p:cNvPr id="11" name="Content Placeholder 1"/>
          <p:cNvSpPr txBox="1">
            <a:spLocks/>
          </p:cNvSpPr>
          <p:nvPr/>
        </p:nvSpPr>
        <p:spPr>
          <a:xfrm>
            <a:off x="1980308" y="638500"/>
            <a:ext cx="6923547" cy="416320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037" indent="0">
              <a:buNone/>
              <a:tabLst>
                <a:tab pos="1145381" algn="l"/>
              </a:tabLst>
            </a:pPr>
            <a:r>
              <a:rPr lang="en-US" sz="18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Results: 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Found possible material combination fo</a:t>
            </a: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r the converter</a:t>
            </a:r>
            <a:endParaRPr lang="en-US" sz="1600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tabLst>
                <a:tab pos="1145381" algn="l"/>
              </a:tabLst>
            </a:pP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Acceptance </a:t>
            </a: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test results April 2018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Started E-</a:t>
            </a:r>
            <a:r>
              <a:rPr lang="en-US" sz="1600" dirty="0" err="1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Linac</a:t>
            </a: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operation with realistic beam conditions</a:t>
            </a:r>
          </a:p>
          <a:p>
            <a:pPr marL="46037" indent="0">
              <a:buNone/>
              <a:tabLst>
                <a:tab pos="1145381" algn="l"/>
              </a:tabLst>
            </a:pPr>
            <a:endParaRPr lang="en-US" sz="1200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buFontTx/>
              <a:buChar char="-"/>
              <a:tabLst>
                <a:tab pos="1145381" algn="l"/>
              </a:tabLst>
            </a:pPr>
            <a:endParaRPr lang="en-US" sz="1600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buFontTx/>
              <a:buChar char="-"/>
              <a:tabLst>
                <a:tab pos="1145381" algn="l"/>
              </a:tabLst>
            </a:pPr>
            <a:endParaRPr lang="en-US" sz="1600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2511" y="1547289"/>
            <a:ext cx="1463040" cy="45720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Converter Tests at </a:t>
            </a:r>
          </a:p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E-</a:t>
            </a:r>
            <a:r>
              <a:rPr lang="en-US" sz="1100" dirty="0" err="1" smtClean="0">
                <a:solidFill>
                  <a:schemeClr val="tx1"/>
                </a:solidFill>
              </a:rPr>
              <a:t>Linac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2511" y="2068332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ARIEL Corrosion Erosion test (ACE)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1426" y="2593777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bg1">
                    <a:lumMod val="75000"/>
                  </a:schemeClr>
                </a:solidFill>
              </a:rPr>
              <a:t>ARIEL Thermal Test Stand (ATTS)</a:t>
            </a:r>
            <a:endParaRPr lang="en-US" sz="11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1426" y="1026246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High Power Connector Test Stand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5900" y="544425"/>
            <a:ext cx="1485034" cy="46513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HTV Development</a:t>
            </a:r>
            <a:endParaRPr lang="en-US" sz="1400" b="1" dirty="0">
              <a:solidFill>
                <a:schemeClr val="tx1"/>
              </a:solidFill>
            </a:endParaRPr>
          </a:p>
        </p:txBody>
      </p:sp>
      <p:pic>
        <p:nvPicPr>
          <p:cNvPr id="15" name="Content Placeholder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035" y="2025918"/>
            <a:ext cx="3281868" cy="2821753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135FDEC-FA19-46E0-A8A9-A40F76F57FCC}"/>
              </a:ext>
            </a:extLst>
          </p:cNvPr>
          <p:cNvCxnSpPr>
            <a:cxnSpLocks/>
          </p:cNvCxnSpPr>
          <p:nvPr/>
        </p:nvCxnSpPr>
        <p:spPr>
          <a:xfrm>
            <a:off x="3239229" y="2584608"/>
            <a:ext cx="276157" cy="529551"/>
          </a:xfrm>
          <a:prstGeom prst="line">
            <a:avLst/>
          </a:prstGeom>
          <a:ln w="38100">
            <a:solidFill>
              <a:srgbClr val="00C21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46BE9B2D-D5C0-49F3-9830-54CA1B7707D9}"/>
              </a:ext>
            </a:extLst>
          </p:cNvPr>
          <p:cNvSpPr txBox="1"/>
          <p:nvPr/>
        </p:nvSpPr>
        <p:spPr>
          <a:xfrm>
            <a:off x="2719762" y="2116253"/>
            <a:ext cx="1591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dirty="0" smtClean="0">
                <a:solidFill>
                  <a:srgbClr val="00C218"/>
                </a:solidFill>
              </a:rPr>
              <a:t>Ta</a:t>
            </a:r>
            <a:r>
              <a:rPr lang="en-CA" sz="2000" baseline="-25000" dirty="0" smtClean="0">
                <a:solidFill>
                  <a:srgbClr val="00C218"/>
                </a:solidFill>
              </a:rPr>
              <a:t>0.99</a:t>
            </a:r>
            <a:r>
              <a:rPr lang="en-CA" sz="2000" dirty="0" smtClean="0">
                <a:solidFill>
                  <a:srgbClr val="00C218"/>
                </a:solidFill>
              </a:rPr>
              <a:t> Al</a:t>
            </a:r>
            <a:r>
              <a:rPr lang="en-CA" sz="2000" baseline="-25000" dirty="0" smtClean="0">
                <a:solidFill>
                  <a:srgbClr val="00C218"/>
                </a:solidFill>
              </a:rPr>
              <a:t>0.01</a:t>
            </a:r>
            <a:endParaRPr lang="en-CA" sz="2000" baseline="-25000" dirty="0">
              <a:solidFill>
                <a:srgbClr val="00C218"/>
              </a:solidFill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135FDEC-FA19-46E0-A8A9-A40F76F57FCC}"/>
              </a:ext>
            </a:extLst>
          </p:cNvPr>
          <p:cNvCxnSpPr>
            <a:cxnSpLocks/>
          </p:cNvCxnSpPr>
          <p:nvPr/>
        </p:nvCxnSpPr>
        <p:spPr>
          <a:xfrm flipV="1">
            <a:off x="4092675" y="2373521"/>
            <a:ext cx="185489" cy="337413"/>
          </a:xfrm>
          <a:prstGeom prst="line">
            <a:avLst/>
          </a:prstGeom>
          <a:ln w="38100">
            <a:solidFill>
              <a:srgbClr val="00C21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46BE9B2D-D5C0-49F3-9830-54CA1B7707D9}"/>
              </a:ext>
            </a:extLst>
          </p:cNvPr>
          <p:cNvSpPr txBox="1"/>
          <p:nvPr/>
        </p:nvSpPr>
        <p:spPr>
          <a:xfrm>
            <a:off x="4052994" y="2006634"/>
            <a:ext cx="1591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dirty="0" smtClean="0">
                <a:solidFill>
                  <a:srgbClr val="00C218"/>
                </a:solidFill>
              </a:rPr>
              <a:t>Ta</a:t>
            </a:r>
            <a:r>
              <a:rPr lang="en-CA" sz="2000" baseline="-25000" dirty="0" smtClean="0">
                <a:solidFill>
                  <a:srgbClr val="00C218"/>
                </a:solidFill>
              </a:rPr>
              <a:t>0.99</a:t>
            </a:r>
            <a:r>
              <a:rPr lang="en-CA" sz="2000" dirty="0" smtClean="0">
                <a:solidFill>
                  <a:srgbClr val="00C218"/>
                </a:solidFill>
              </a:rPr>
              <a:t> Al</a:t>
            </a:r>
            <a:r>
              <a:rPr lang="en-CA" sz="2000" baseline="-25000" dirty="0" smtClean="0">
                <a:solidFill>
                  <a:srgbClr val="00C218"/>
                </a:solidFill>
              </a:rPr>
              <a:t>0.01</a:t>
            </a:r>
            <a:endParaRPr lang="en-CA" sz="2000" baseline="-25000" dirty="0">
              <a:solidFill>
                <a:srgbClr val="00C218"/>
              </a:solidFill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135FDEC-FA19-46E0-A8A9-A40F76F57FCC}"/>
              </a:ext>
            </a:extLst>
          </p:cNvPr>
          <p:cNvCxnSpPr>
            <a:cxnSpLocks/>
          </p:cNvCxnSpPr>
          <p:nvPr/>
        </p:nvCxnSpPr>
        <p:spPr>
          <a:xfrm flipV="1">
            <a:off x="4848618" y="2745660"/>
            <a:ext cx="196554" cy="494820"/>
          </a:xfrm>
          <a:prstGeom prst="line">
            <a:avLst/>
          </a:prstGeom>
          <a:ln w="38100">
            <a:solidFill>
              <a:srgbClr val="00C21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46BE9B2D-D5C0-49F3-9830-54CA1B7707D9}"/>
              </a:ext>
            </a:extLst>
          </p:cNvPr>
          <p:cNvSpPr txBox="1"/>
          <p:nvPr/>
        </p:nvSpPr>
        <p:spPr>
          <a:xfrm>
            <a:off x="4132343" y="2355349"/>
            <a:ext cx="2297877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dirty="0" smtClean="0">
                <a:solidFill>
                  <a:srgbClr val="00C218"/>
                </a:solidFill>
              </a:rPr>
              <a:t>Ta</a:t>
            </a:r>
            <a:r>
              <a:rPr lang="en-CA" sz="2000" baseline="-25000" dirty="0" smtClean="0">
                <a:solidFill>
                  <a:srgbClr val="00C218"/>
                </a:solidFill>
              </a:rPr>
              <a:t>0.965</a:t>
            </a:r>
            <a:r>
              <a:rPr lang="en-CA" sz="2000" dirty="0" smtClean="0">
                <a:solidFill>
                  <a:srgbClr val="00C218"/>
                </a:solidFill>
              </a:rPr>
              <a:t> Al</a:t>
            </a:r>
            <a:r>
              <a:rPr lang="en-CA" sz="2000" baseline="-25000" dirty="0" smtClean="0">
                <a:solidFill>
                  <a:srgbClr val="00C218"/>
                </a:solidFill>
              </a:rPr>
              <a:t>0.005 </a:t>
            </a:r>
            <a:r>
              <a:rPr lang="en-CA" sz="2000" dirty="0" smtClean="0">
                <a:solidFill>
                  <a:srgbClr val="00C218"/>
                </a:solidFill>
              </a:rPr>
              <a:t>O</a:t>
            </a:r>
            <a:r>
              <a:rPr lang="en-CA" sz="2000" baseline="-25000" dirty="0" smtClean="0">
                <a:solidFill>
                  <a:srgbClr val="00C218"/>
                </a:solidFill>
              </a:rPr>
              <a:t>0.03</a:t>
            </a:r>
            <a:endParaRPr lang="en-CA" sz="2000" baseline="-25000" dirty="0">
              <a:solidFill>
                <a:srgbClr val="00C218"/>
              </a:solidFill>
            </a:endParaRPr>
          </a:p>
          <a:p>
            <a:pPr algn="ctr"/>
            <a:endParaRPr lang="en-CA" sz="2000" baseline="-25000" dirty="0">
              <a:solidFill>
                <a:srgbClr val="00C218"/>
              </a:solidFill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135FDEC-FA19-46E0-A8A9-A40F76F57FCC}"/>
              </a:ext>
            </a:extLst>
          </p:cNvPr>
          <p:cNvCxnSpPr>
            <a:cxnSpLocks/>
          </p:cNvCxnSpPr>
          <p:nvPr/>
        </p:nvCxnSpPr>
        <p:spPr>
          <a:xfrm flipV="1">
            <a:off x="4635228" y="4176225"/>
            <a:ext cx="495931" cy="318437"/>
          </a:xfrm>
          <a:prstGeom prst="line">
            <a:avLst/>
          </a:prstGeom>
          <a:ln w="38100">
            <a:solidFill>
              <a:srgbClr val="00C21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46BE9B2D-D5C0-49F3-9830-54CA1B7707D9}"/>
              </a:ext>
            </a:extLst>
          </p:cNvPr>
          <p:cNvSpPr txBox="1"/>
          <p:nvPr/>
        </p:nvSpPr>
        <p:spPr>
          <a:xfrm>
            <a:off x="3278974" y="4301361"/>
            <a:ext cx="1591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dirty="0" smtClean="0">
                <a:solidFill>
                  <a:srgbClr val="00C218"/>
                </a:solidFill>
              </a:rPr>
              <a:t>Ta</a:t>
            </a:r>
            <a:r>
              <a:rPr lang="en-CA" sz="2000" baseline="-25000" dirty="0" smtClean="0">
                <a:solidFill>
                  <a:srgbClr val="00C218"/>
                </a:solidFill>
              </a:rPr>
              <a:t>0.99</a:t>
            </a:r>
            <a:r>
              <a:rPr lang="en-CA" sz="2000" dirty="0" smtClean="0">
                <a:solidFill>
                  <a:srgbClr val="00C218"/>
                </a:solidFill>
              </a:rPr>
              <a:t> Al</a:t>
            </a:r>
            <a:r>
              <a:rPr lang="en-CA" sz="2000" baseline="-25000" dirty="0" smtClean="0">
                <a:solidFill>
                  <a:srgbClr val="00C218"/>
                </a:solidFill>
              </a:rPr>
              <a:t>0.01</a:t>
            </a:r>
            <a:endParaRPr lang="en-CA" sz="2000" baseline="-25000" dirty="0">
              <a:solidFill>
                <a:srgbClr val="00C218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59432" y="2990819"/>
            <a:ext cx="1485034" cy="46513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Tested at E-</a:t>
            </a:r>
            <a:r>
              <a:rPr lang="en-US" sz="1200" b="1" dirty="0" err="1" smtClean="0">
                <a:solidFill>
                  <a:schemeClr val="tx1"/>
                </a:solidFill>
              </a:rPr>
              <a:t>Linac</a:t>
            </a:r>
            <a:endParaRPr lang="en-US" sz="1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12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Test Stand: ARIEL Corrosion Erosion test (ACE)</a:t>
            </a:r>
            <a:endParaRPr lang="en-CA" sz="1800" dirty="0">
              <a:latin typeface="+mj-lt"/>
            </a:endParaRPr>
          </a:p>
        </p:txBody>
      </p:sp>
      <p:sp>
        <p:nvSpPr>
          <p:cNvPr id="11" name="Content Placeholder 1"/>
          <p:cNvSpPr txBox="1">
            <a:spLocks/>
          </p:cNvSpPr>
          <p:nvPr/>
        </p:nvSpPr>
        <p:spPr>
          <a:xfrm>
            <a:off x="1980308" y="638500"/>
            <a:ext cx="7011292" cy="416320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037" indent="0">
              <a:buNone/>
              <a:tabLst>
                <a:tab pos="1145381" algn="l"/>
              </a:tabLst>
            </a:pPr>
            <a:r>
              <a:rPr lang="en-US" sz="18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Goals (fulfill RS12, 14</a:t>
            </a:r>
            <a:r>
              <a:rPr lang="en-US" sz="18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):</a:t>
            </a:r>
            <a:r>
              <a:rPr lang="en-US" sz="18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Quantify effects of DI water cooling on aluminum converter and target vessel body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Test welded samples of target vessel 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Quantify pressure drop in cooling circuits</a:t>
            </a: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r>
              <a:rPr lang="en-US" sz="18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Results Drive: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Target vessel design and manufacturing</a:t>
            </a:r>
            <a:endParaRPr lang="en-US" sz="1800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800" b="1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r>
              <a:rPr lang="en-US" sz="18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Status: Design complete, waiting for materials to arrive</a:t>
            </a:r>
          </a:p>
          <a:p>
            <a:pPr marL="46037" indent="0">
              <a:buNone/>
              <a:tabLst>
                <a:tab pos="1145381" algn="l"/>
              </a:tabLst>
            </a:pPr>
            <a:endParaRPr lang="en-US" sz="1200" b="1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buFontTx/>
              <a:buChar char="-"/>
              <a:tabLst>
                <a:tab pos="1145381" algn="l"/>
              </a:tabLst>
            </a:pPr>
            <a:endParaRPr lang="en-US" sz="1600" b="1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buFontTx/>
              <a:buChar char="-"/>
              <a:tabLst>
                <a:tab pos="1145381" algn="l"/>
              </a:tabLst>
            </a:pPr>
            <a:endParaRPr lang="en-US" sz="1600" b="1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2511" y="1547289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Converter Tests at </a:t>
            </a:r>
          </a:p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E-</a:t>
            </a:r>
            <a:r>
              <a:rPr lang="en-US" sz="1100" dirty="0" err="1" smtClean="0">
                <a:solidFill>
                  <a:schemeClr val="bg1">
                    <a:lumMod val="75000"/>
                  </a:schemeClr>
                </a:solidFill>
              </a:rPr>
              <a:t>Linac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2511" y="2068332"/>
            <a:ext cx="1463040" cy="45720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ARIEL Corrosion Erosion test (ACE)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1426" y="2593777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bg1">
                    <a:lumMod val="75000"/>
                  </a:schemeClr>
                </a:solidFill>
              </a:rPr>
              <a:t>ARIEL Thermal Test Stand (ATTS)</a:t>
            </a:r>
            <a:endParaRPr lang="en-US" sz="11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1426" y="1026246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High Power Connector Test Stand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5900" y="544425"/>
            <a:ext cx="1485034" cy="46513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HTV Development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9432" y="2990819"/>
            <a:ext cx="1485034" cy="46513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Tested at ATTS</a:t>
            </a:r>
            <a:endParaRPr lang="en-US" sz="1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4111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Test Stand: ARIEL Corrosion Erosion test (ACE)</a:t>
            </a:r>
            <a:endParaRPr lang="en-CA" sz="1800" dirty="0">
              <a:latin typeface="+mj-lt"/>
            </a:endParaRPr>
          </a:p>
        </p:txBody>
      </p:sp>
      <p:pic>
        <p:nvPicPr>
          <p:cNvPr id="23" name="Content Placeholder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568" y="748193"/>
            <a:ext cx="3200337" cy="1372685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5512388" y="2484194"/>
            <a:ext cx="3251965" cy="2394093"/>
            <a:chOff x="137503" y="2199968"/>
            <a:chExt cx="3976302" cy="2927349"/>
          </a:xfrm>
        </p:grpSpPr>
        <p:grpSp>
          <p:nvGrpSpPr>
            <p:cNvPr id="27" name="Group 26"/>
            <p:cNvGrpSpPr/>
            <p:nvPr/>
          </p:nvGrpSpPr>
          <p:grpSpPr>
            <a:xfrm>
              <a:off x="137503" y="2199968"/>
              <a:ext cx="3650459" cy="2927349"/>
              <a:chOff x="5147309" y="2652288"/>
              <a:chExt cx="3650459" cy="2016753"/>
            </a:xfrm>
          </p:grpSpPr>
          <p:pic>
            <p:nvPicPr>
              <p:cNvPr id="32" name="Picture 31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83" t="8136" b="7104"/>
              <a:stretch/>
            </p:blipFill>
            <p:spPr>
              <a:xfrm>
                <a:off x="5147309" y="2807574"/>
                <a:ext cx="3650459" cy="1861467"/>
              </a:xfrm>
              <a:prstGeom prst="rect">
                <a:avLst/>
              </a:prstGeom>
            </p:spPr>
          </p:pic>
          <p:sp>
            <p:nvSpPr>
              <p:cNvPr id="33" name="Content Placeholder 5"/>
              <p:cNvSpPr txBox="1">
                <a:spLocks/>
              </p:cNvSpPr>
              <p:nvPr/>
            </p:nvSpPr>
            <p:spPr>
              <a:xfrm>
                <a:off x="6600435" y="2652288"/>
                <a:ext cx="1021197" cy="16009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horz" lIns="91440" tIns="45720" rIns="91440" bIns="45720" rtlCol="0">
                <a:normAutofit fontScale="70000" lnSpcReduction="20000"/>
              </a:bodyPr>
              <a:lstStyle>
                <a:lvl1pPr marL="0" indent="0" algn="l" defTabSz="457200" rtl="0" eaLnBrk="1" latinLnBrk="0" hangingPunct="1">
                  <a:spcBef>
                    <a:spcPct val="20000"/>
                  </a:spcBef>
                  <a:buFont typeface="Arial"/>
                  <a:buNone/>
                  <a:defRPr sz="1600" kern="1200">
                    <a:solidFill>
                      <a:srgbClr val="002060"/>
                    </a:solidFill>
                    <a:latin typeface="Myriad Pro Light"/>
                    <a:ea typeface="+mn-ea"/>
                    <a:cs typeface="Myriad Pro" pitchFamily="34" charset="0"/>
                  </a:defRPr>
                </a:lvl1pPr>
                <a:lvl2pPr marL="45720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1400" kern="1200">
                    <a:solidFill>
                      <a:srgbClr val="002060"/>
                    </a:solidFill>
                    <a:latin typeface="Myriad Pro Light"/>
                    <a:ea typeface="+mn-ea"/>
                    <a:cs typeface="Myriad Pro" pitchFamily="34" charset="0"/>
                  </a:defRPr>
                </a:lvl2pPr>
                <a:lvl3pPr marL="73152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200" kern="1200">
                    <a:solidFill>
                      <a:srgbClr val="002060"/>
                    </a:solidFill>
                    <a:latin typeface="Myriad Pro Light"/>
                    <a:ea typeface="+mn-ea"/>
                    <a:cs typeface="Myriad Pro" pitchFamily="34" charset="0"/>
                  </a:defRPr>
                </a:lvl3pPr>
                <a:lvl4pPr marL="100584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1100" kern="1200">
                    <a:solidFill>
                      <a:srgbClr val="002060"/>
                    </a:solidFill>
                    <a:latin typeface="Myriad Pro Light"/>
                    <a:ea typeface="+mn-ea"/>
                    <a:cs typeface="Myriad Pro" pitchFamily="34" charset="0"/>
                  </a:defRPr>
                </a:lvl4pPr>
                <a:lvl5pPr marL="1371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1100" kern="1200">
                    <a:solidFill>
                      <a:srgbClr val="002060"/>
                    </a:solidFill>
                    <a:latin typeface="Myriad Pro Light"/>
                    <a:ea typeface="+mn-ea"/>
                    <a:cs typeface="Myriad Pro" pitchFamily="34" charset="0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100"/>
                  <a:t>Photon Flux</a:t>
                </a:r>
              </a:p>
            </p:txBody>
          </p:sp>
        </p:grpSp>
        <p:sp>
          <p:nvSpPr>
            <p:cNvPr id="28" name="TextBox 27"/>
            <p:cNvSpPr txBox="1"/>
            <p:nvPr/>
          </p:nvSpPr>
          <p:spPr>
            <a:xfrm>
              <a:off x="3762733" y="2432346"/>
              <a:ext cx="272219" cy="29038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700"/>
                <a:t>1</a:t>
              </a:r>
              <a:endParaRPr lang="en-US" sz="120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659850" y="3196604"/>
              <a:ext cx="443887" cy="24461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700" dirty="0"/>
                <a:t>1E-1</a:t>
              </a:r>
              <a:endParaRPr lang="en-US" sz="800" baseline="300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659850" y="4002587"/>
              <a:ext cx="443887" cy="24461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700" dirty="0"/>
                <a:t>1E-2</a:t>
              </a:r>
              <a:endParaRPr lang="en-US" sz="800" baseline="3000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659850" y="4808570"/>
              <a:ext cx="453955" cy="24461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700" dirty="0"/>
                <a:t>1E-3</a:t>
              </a:r>
              <a:endParaRPr lang="en-US" sz="800" baseline="30000" dirty="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55161" y="1251432"/>
            <a:ext cx="4254972" cy="3083104"/>
            <a:chOff x="7028107" y="1234440"/>
            <a:chExt cx="3408479" cy="2314031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EC6F68EC-2B87-4D7B-B6F5-5E70980A772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28107" y="1234440"/>
              <a:ext cx="3408479" cy="2314031"/>
            </a:xfrm>
            <a:prstGeom prst="rect">
              <a:avLst/>
            </a:prstGeom>
            <a:ln>
              <a:noFill/>
            </a:ln>
          </p:spPr>
        </p:pic>
        <p:sp>
          <p:nvSpPr>
            <p:cNvPr id="20" name="TextBox 33">
              <a:extLst>
                <a:ext uri="{FF2B5EF4-FFF2-40B4-BE49-F238E27FC236}">
                  <a16:creationId xmlns:a16="http://schemas.microsoft.com/office/drawing/2014/main" id="{BED28320-0FBF-4655-A74B-5221601BEC39}"/>
                </a:ext>
              </a:extLst>
            </p:cNvPr>
            <p:cNvSpPr txBox="1"/>
            <p:nvPr/>
          </p:nvSpPr>
          <p:spPr>
            <a:xfrm>
              <a:off x="8840023" y="1636207"/>
              <a:ext cx="12048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CA" sz="2400" dirty="0">
                  <a:solidFill>
                    <a:srgbClr val="002060"/>
                  </a:solidFill>
                </a:rPr>
                <a:t>AETE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50186" y="578624"/>
            <a:ext cx="3664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FLUKA model of energy deposition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176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Test Stand: ARIEL Corrosion Erosion test (ACE)</a:t>
            </a:r>
            <a:endParaRPr lang="en-CA" sz="1800" dirty="0">
              <a:latin typeface="+mj-lt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147249" y="1132033"/>
            <a:ext cx="2800799" cy="2958122"/>
            <a:chOff x="4295845" y="539979"/>
            <a:chExt cx="1686035" cy="1780741"/>
          </a:xfrm>
        </p:grpSpPr>
        <p:pic>
          <p:nvPicPr>
            <p:cNvPr id="17" name="Content Placeholder 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65" r="7994"/>
            <a:stretch/>
          </p:blipFill>
          <p:spPr>
            <a:xfrm>
              <a:off x="4295845" y="539979"/>
              <a:ext cx="1686035" cy="1780741"/>
            </a:xfrm>
            <a:prstGeom prst="rect">
              <a:avLst/>
            </a:prstGeom>
          </p:spPr>
        </p:pic>
        <p:cxnSp>
          <p:nvCxnSpPr>
            <p:cNvPr id="18" name="Straight Arrow Connector 17"/>
            <p:cNvCxnSpPr/>
            <p:nvPr/>
          </p:nvCxnSpPr>
          <p:spPr>
            <a:xfrm>
              <a:off x="4536186" y="1493842"/>
              <a:ext cx="238245" cy="81887"/>
            </a:xfrm>
            <a:prstGeom prst="straightConnector1">
              <a:avLst/>
            </a:prstGeom>
            <a:ln>
              <a:solidFill>
                <a:srgbClr val="0094DA"/>
              </a:solidFill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flipH="1" flipV="1">
              <a:off x="4877927" y="1636136"/>
              <a:ext cx="309608" cy="78137"/>
            </a:xfrm>
            <a:prstGeom prst="straightConnector1">
              <a:avLst/>
            </a:prstGeom>
            <a:ln>
              <a:solidFill>
                <a:srgbClr val="0094DA"/>
              </a:solidFill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21" name="Group 20"/>
          <p:cNvGrpSpPr/>
          <p:nvPr/>
        </p:nvGrpSpPr>
        <p:grpSpPr>
          <a:xfrm>
            <a:off x="2869943" y="1132033"/>
            <a:ext cx="3024388" cy="2959464"/>
            <a:chOff x="6782776" y="606904"/>
            <a:chExt cx="2070542" cy="2065020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82776" y="606904"/>
              <a:ext cx="2070542" cy="2065020"/>
            </a:xfrm>
            <a:prstGeom prst="rect">
              <a:avLst/>
            </a:prstGeom>
          </p:spPr>
        </p:pic>
        <p:cxnSp>
          <p:nvCxnSpPr>
            <p:cNvPr id="23" name="Straight Connector 22"/>
            <p:cNvCxnSpPr/>
            <p:nvPr/>
          </p:nvCxnSpPr>
          <p:spPr>
            <a:xfrm flipH="1" flipV="1">
              <a:off x="7805738" y="1264444"/>
              <a:ext cx="85725" cy="2667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H="1">
              <a:off x="7296150" y="1264444"/>
              <a:ext cx="521897" cy="31194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7304674" y="1569324"/>
              <a:ext cx="65295" cy="87860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7891463" y="1291114"/>
              <a:ext cx="83343" cy="861536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H="1">
              <a:off x="7239992" y="1251348"/>
              <a:ext cx="414043" cy="31194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7241021" y="1559720"/>
              <a:ext cx="66884" cy="88820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H="1" flipV="1">
              <a:off x="7568310" y="1238252"/>
              <a:ext cx="85726" cy="14762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1202" y="770400"/>
            <a:ext cx="2781080" cy="3674998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>
            <a:off x="7581742" y="1344201"/>
            <a:ext cx="0" cy="570999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6846412" y="919865"/>
            <a:ext cx="1470659" cy="4243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rgbClr val="00B0F0"/>
                </a:solidFill>
              </a:rPr>
              <a:t>Cooling water</a:t>
            </a:r>
            <a:endParaRPr lang="en-US" sz="1600" b="1" dirty="0">
              <a:solidFill>
                <a:srgbClr val="00B0F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50186" y="578624"/>
            <a:ext cx="3664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Mechanical design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742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Test Stand: ARIEL Corrosion Erosion test (ACE)</a:t>
            </a:r>
            <a:endParaRPr lang="en-CA" sz="1800" dirty="0">
              <a:latin typeface="+mj-lt"/>
            </a:endParaRPr>
          </a:p>
        </p:txBody>
      </p:sp>
      <p:pic>
        <p:nvPicPr>
          <p:cNvPr id="11" name="Content Placeholder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720" y="977901"/>
            <a:ext cx="2533650" cy="3016584"/>
          </a:xfrm>
          <a:prstGeom prst="rect">
            <a:avLst/>
          </a:prstGeom>
        </p:spPr>
      </p:pic>
      <p:sp>
        <p:nvSpPr>
          <p:cNvPr id="13" name="Content Placeholder 5"/>
          <p:cNvSpPr txBox="1">
            <a:spLocks/>
          </p:cNvSpPr>
          <p:nvPr/>
        </p:nvSpPr>
        <p:spPr>
          <a:xfrm>
            <a:off x="5975451" y="3317285"/>
            <a:ext cx="373563" cy="4829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rgbClr val="002060"/>
                </a:solidFill>
                <a:latin typeface="Myriad Pro Light"/>
                <a:ea typeface="+mn-ea"/>
                <a:cs typeface="Myriad Pro" pitchFamily="34" charset="0"/>
              </a:defRPr>
            </a:lvl1pPr>
            <a:lvl2pPr marL="45720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2060"/>
                </a:solidFill>
                <a:latin typeface="Myriad Pro Light"/>
                <a:ea typeface="+mn-ea"/>
                <a:cs typeface="Myriad Pro" pitchFamily="34" charset="0"/>
              </a:defRPr>
            </a:lvl2pPr>
            <a:lvl3pPr marL="73152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00" kern="1200">
                <a:solidFill>
                  <a:srgbClr val="002060"/>
                </a:solidFill>
                <a:latin typeface="Myriad Pro Light"/>
                <a:ea typeface="+mn-ea"/>
                <a:cs typeface="Myriad Pro" pitchFamily="34" charset="0"/>
              </a:defRPr>
            </a:lvl3pPr>
            <a:lvl4pPr marL="10058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100" kern="1200">
                <a:solidFill>
                  <a:srgbClr val="002060"/>
                </a:solidFill>
                <a:latin typeface="Myriad Pro Light"/>
                <a:ea typeface="+mn-ea"/>
                <a:cs typeface="Myriad Pro" pitchFamily="34" charset="0"/>
              </a:defRPr>
            </a:lvl4pPr>
            <a:lvl5pPr marL="13716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100" kern="1200">
                <a:solidFill>
                  <a:srgbClr val="002060"/>
                </a:solidFill>
                <a:latin typeface="Myriad Pro Light"/>
                <a:ea typeface="+mn-ea"/>
                <a:cs typeface="Myriad Pro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rgbClr val="FF0000"/>
                </a:solidFill>
              </a:rPr>
              <a:t>v</a:t>
            </a:r>
          </a:p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2845191" y="685512"/>
            <a:ext cx="29513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2060"/>
                </a:solidFill>
                <a:latin typeface="Myriad Pro Light"/>
              </a:rPr>
              <a:t>Heat Transfer Coefficient [W/m</a:t>
            </a:r>
            <a:r>
              <a:rPr lang="en-US" sz="1200" baseline="30000" dirty="0">
                <a:solidFill>
                  <a:srgbClr val="002060"/>
                </a:solidFill>
                <a:latin typeface="Myriad Pro Light"/>
              </a:rPr>
              <a:t>2</a:t>
            </a:r>
            <a:r>
              <a:rPr lang="en-US" sz="1200" dirty="0">
                <a:solidFill>
                  <a:srgbClr val="002060"/>
                </a:solidFill>
                <a:latin typeface="Myriad Pro Light"/>
              </a:rPr>
              <a:t> K]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0186" y="578624"/>
            <a:ext cx="3664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Thermal </a:t>
            </a:r>
            <a:r>
              <a:rPr lang="en-US" dirty="0" smtClean="0"/>
              <a:t>and fluid design</a:t>
            </a:r>
            <a:endParaRPr lang="en-US" dirty="0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7" b="9143"/>
          <a:stretch/>
        </p:blipFill>
        <p:spPr>
          <a:xfrm>
            <a:off x="5506030" y="977901"/>
            <a:ext cx="3002071" cy="1248937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2" b="3609"/>
          <a:stretch/>
        </p:blipFill>
        <p:spPr>
          <a:xfrm>
            <a:off x="5506030" y="2223234"/>
            <a:ext cx="3002071" cy="2772512"/>
          </a:xfrm>
          <a:prstGeom prst="rect">
            <a:avLst/>
          </a:prstGeom>
        </p:spPr>
      </p:pic>
      <p:cxnSp>
        <p:nvCxnSpPr>
          <p:cNvPr id="28" name="Straight Arrow Connector 27"/>
          <p:cNvCxnSpPr/>
          <p:nvPr/>
        </p:nvCxnSpPr>
        <p:spPr>
          <a:xfrm flipH="1" flipV="1">
            <a:off x="6685742" y="1615699"/>
            <a:ext cx="40480" cy="371474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 flipV="1">
            <a:off x="7401477" y="1564528"/>
            <a:ext cx="40480" cy="371474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6627912" y="1274108"/>
            <a:ext cx="254608" cy="237080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090725" y="972133"/>
            <a:ext cx="99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2060"/>
                </a:solidFill>
                <a:latin typeface="Myriad Pro Light"/>
              </a:rPr>
              <a:t>5 cm tall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190442" y="1982494"/>
            <a:ext cx="990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rgbClr val="002060"/>
                </a:solidFill>
                <a:latin typeface="Myriad Pro Light"/>
              </a:rPr>
              <a:t>1 mm thick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034247" y="1963894"/>
            <a:ext cx="990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rgbClr val="002060"/>
                </a:solidFill>
                <a:latin typeface="Myriad Pro Light"/>
              </a:rPr>
              <a:t>1 mm space</a:t>
            </a:r>
          </a:p>
        </p:txBody>
      </p:sp>
      <p:cxnSp>
        <p:nvCxnSpPr>
          <p:cNvPr id="34" name="Straight Arrow Connector 33"/>
          <p:cNvCxnSpPr/>
          <p:nvPr/>
        </p:nvCxnSpPr>
        <p:spPr>
          <a:xfrm flipH="1">
            <a:off x="7395816" y="3180613"/>
            <a:ext cx="332394" cy="335023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486521" y="2925516"/>
            <a:ext cx="99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2060"/>
                </a:solidFill>
                <a:latin typeface="Myriad Pro Light"/>
              </a:rPr>
              <a:t>50 mm long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310344" y="698196"/>
            <a:ext cx="29513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002060"/>
                </a:solidFill>
                <a:latin typeface="Myriad Pro Light"/>
              </a:rPr>
              <a:t>Fluid Velocity [m/s]</a:t>
            </a:r>
            <a:endParaRPr lang="en-US" sz="1200" dirty="0">
              <a:solidFill>
                <a:srgbClr val="002060"/>
              </a:solidFill>
              <a:latin typeface="Myriad Pro Light"/>
            </a:endParaRP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765" y="1392648"/>
            <a:ext cx="1579336" cy="2313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466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Test Stand: ARIEL Corrosion Erosion test (ACE)</a:t>
            </a:r>
            <a:endParaRPr lang="en-CA" sz="1800" dirty="0">
              <a:latin typeface="+mj-lt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46" t="11621" r="19525" b="28711"/>
          <a:stretch/>
        </p:blipFill>
        <p:spPr>
          <a:xfrm>
            <a:off x="1451671" y="1718620"/>
            <a:ext cx="3135087" cy="150566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4005" y="663784"/>
            <a:ext cx="2376481" cy="4098692"/>
          </a:xfrm>
          <a:prstGeom prst="rect">
            <a:avLst/>
          </a:prstGeom>
        </p:spPr>
      </p:pic>
      <p:cxnSp>
        <p:nvCxnSpPr>
          <p:cNvPr id="19" name="Straight Arrow Connector 18"/>
          <p:cNvCxnSpPr/>
          <p:nvPr/>
        </p:nvCxnSpPr>
        <p:spPr>
          <a:xfrm flipV="1">
            <a:off x="1758918" y="2671278"/>
            <a:ext cx="392576" cy="83705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 rot="21134668">
            <a:off x="1618598" y="2293167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Flow</a:t>
            </a:r>
            <a:endParaRPr lang="en-US" sz="1200" dirty="0"/>
          </a:p>
        </p:txBody>
      </p:sp>
      <p:sp>
        <p:nvSpPr>
          <p:cNvPr id="21" name="TextBox 20"/>
          <p:cNvSpPr txBox="1"/>
          <p:nvPr/>
        </p:nvSpPr>
        <p:spPr>
          <a:xfrm>
            <a:off x="2442143" y="1441621"/>
            <a:ext cx="11541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Converter Fins</a:t>
            </a:r>
            <a:endParaRPr lang="en-US" sz="1200" dirty="0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3019214" y="1693840"/>
            <a:ext cx="243401" cy="53481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187510" y="2754983"/>
            <a:ext cx="13222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Arc Welder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50186" y="578624"/>
            <a:ext cx="36645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ANSYS thermal model verification</a:t>
            </a:r>
            <a:endParaRPr lang="en-US" dirty="0"/>
          </a:p>
          <a:p>
            <a:r>
              <a:rPr lang="en-US" sz="1400" dirty="0" smtClean="0"/>
              <a:t>University of Victoria</a:t>
            </a:r>
          </a:p>
        </p:txBody>
      </p:sp>
    </p:spTree>
    <p:extLst>
      <p:ext uri="{BB962C8B-B14F-4D97-AF65-F5344CB8AC3E}">
        <p14:creationId xmlns:p14="http://schemas.microsoft.com/office/powerpoint/2010/main" val="66478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34586" b="18466"/>
          <a:stretch/>
        </p:blipFill>
        <p:spPr>
          <a:xfrm>
            <a:off x="1873168" y="1686730"/>
            <a:ext cx="6095176" cy="25315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Test Stand: ARIEL Corrosion Erosion test (ACE)</a:t>
            </a:r>
            <a:endParaRPr lang="en-CA" sz="1800" dirty="0">
              <a:latin typeface="+mj-lt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1979146" y="1931086"/>
            <a:ext cx="668661" cy="9096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1423349" y="1490318"/>
            <a:ext cx="1470659" cy="4243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DI water in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60000" y="2592350"/>
            <a:ext cx="1470659" cy="4243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DI water out</a:t>
            </a:r>
            <a:endParaRPr lang="en-US" sz="1100" dirty="0">
              <a:solidFill>
                <a:schemeClr val="tx1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H="1" flipV="1">
            <a:off x="2247757" y="2597320"/>
            <a:ext cx="800100" cy="1094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50186" y="578624"/>
            <a:ext cx="3664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ACE Stand </a:t>
            </a:r>
            <a:endParaRPr lang="en-US" sz="1400" dirty="0" smtClean="0"/>
          </a:p>
        </p:txBody>
      </p:sp>
    </p:spTree>
    <p:extLst>
      <p:ext uri="{BB962C8B-B14F-4D97-AF65-F5344CB8AC3E}">
        <p14:creationId xmlns:p14="http://schemas.microsoft.com/office/powerpoint/2010/main" val="1125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Test Stand: ARIEL Corrosion Erosion test (ACE)</a:t>
            </a:r>
            <a:endParaRPr lang="en-CA" sz="1800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0186" y="578624"/>
            <a:ext cx="3664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Welded </a:t>
            </a:r>
            <a:r>
              <a:rPr lang="en-US" dirty="0" err="1" smtClean="0"/>
              <a:t>backplate</a:t>
            </a:r>
            <a:r>
              <a:rPr lang="en-US" dirty="0" smtClean="0"/>
              <a:t> testing</a:t>
            </a:r>
            <a:endParaRPr lang="en-US" sz="1400" dirty="0" smtClean="0"/>
          </a:p>
        </p:txBody>
      </p:sp>
      <p:pic>
        <p:nvPicPr>
          <p:cNvPr id="1026" name="Picture 2" descr="Image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002" b="3879"/>
          <a:stretch/>
        </p:blipFill>
        <p:spPr bwMode="auto">
          <a:xfrm>
            <a:off x="2982084" y="1056679"/>
            <a:ext cx="6012955" cy="3838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3716" y="1270000"/>
            <a:ext cx="2995800" cy="3116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961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Test Stand: ARIEL Thermal Test Stand</a:t>
            </a:r>
            <a:endParaRPr lang="en-CA" sz="1800" dirty="0">
              <a:latin typeface="+mj-lt"/>
            </a:endParaRPr>
          </a:p>
        </p:txBody>
      </p:sp>
      <p:sp>
        <p:nvSpPr>
          <p:cNvPr id="11" name="Content Placeholder 1"/>
          <p:cNvSpPr txBox="1">
            <a:spLocks/>
          </p:cNvSpPr>
          <p:nvPr/>
        </p:nvSpPr>
        <p:spPr>
          <a:xfrm>
            <a:off x="1980308" y="638500"/>
            <a:ext cx="7082412" cy="416320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037" indent="0">
              <a:buNone/>
              <a:tabLst>
                <a:tab pos="1145381" algn="l"/>
              </a:tabLst>
            </a:pPr>
            <a:r>
              <a:rPr lang="en-US" sz="18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Goals (fulfill </a:t>
            </a:r>
            <a:r>
              <a:rPr lang="en-US" sz="18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RS1, 6, 7): </a:t>
            </a:r>
            <a:endParaRPr lang="en-US" sz="18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Heat target to </a:t>
            </a: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2200C </a:t>
            </a: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and prove electrical and thermal performance of components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Verifying requirements and capacities of HTV components, including high current connectors and gamma window</a:t>
            </a:r>
            <a:endParaRPr lang="en-US" sz="12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Tailoring current path and emissivity of target container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Testing gamma </a:t>
            </a: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window, heat shield design, graphite inserts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Target longevity under high thermal loads</a:t>
            </a:r>
            <a:endParaRPr lang="en-US" sz="16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Further target thermal </a:t>
            </a: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development</a:t>
            </a:r>
            <a:endParaRPr lang="en-US" sz="18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r>
              <a:rPr lang="en-US" sz="18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Results Drive: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Target station thermal and electrical design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Target vessel and component thermal </a:t>
            </a: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design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High voltage services design</a:t>
            </a:r>
            <a:endParaRPr lang="en-US" sz="18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r>
              <a:rPr lang="en-US" sz="18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Status: Testing in progress</a:t>
            </a:r>
          </a:p>
          <a:p>
            <a:pPr marL="46037" indent="0">
              <a:buNone/>
              <a:tabLst>
                <a:tab pos="1145381" algn="l"/>
              </a:tabLst>
            </a:pPr>
            <a:endParaRPr lang="en-US" sz="12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buFontTx/>
              <a:buChar char="-"/>
              <a:tabLst>
                <a:tab pos="1145381" algn="l"/>
              </a:tabLst>
            </a:pPr>
            <a:endParaRPr lang="en-US" sz="16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buFontTx/>
              <a:buChar char="-"/>
              <a:tabLst>
                <a:tab pos="1145381" algn="l"/>
              </a:tabLst>
            </a:pPr>
            <a:endParaRPr lang="en-US" sz="16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2511" y="1547289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Converter Tests at </a:t>
            </a:r>
          </a:p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E-</a:t>
            </a:r>
            <a:r>
              <a:rPr lang="en-US" sz="1100" dirty="0" err="1" smtClean="0">
                <a:solidFill>
                  <a:schemeClr val="bg1">
                    <a:lumMod val="75000"/>
                  </a:schemeClr>
                </a:solidFill>
              </a:rPr>
              <a:t>Linac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2511" y="2068332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ARIEL Corrosion Erosion test (ACE)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1426" y="2593777"/>
            <a:ext cx="1463040" cy="45720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ARIEL Thermal Test Stand (ATTS)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1426" y="1026246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High Power Connector Test Stand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5900" y="544425"/>
            <a:ext cx="1485034" cy="46513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HTV Development</a:t>
            </a:r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966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>
                <a:latin typeface="+mj-lt"/>
              </a:rPr>
              <a:t>Test Stand: ARIEL Thermal Test Stand</a:t>
            </a:r>
          </a:p>
        </p:txBody>
      </p:sp>
      <p:pic>
        <p:nvPicPr>
          <p:cNvPr id="14" name="Content Placeholder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899375" y="1712839"/>
            <a:ext cx="3995423" cy="19812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895573" y="1194679"/>
            <a:ext cx="3981385" cy="30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509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>
                <a:latin typeface="+mj-lt"/>
              </a:rPr>
              <a:t>Test Stand: ARIEL Thermal Test Stand</a:t>
            </a:r>
          </a:p>
        </p:txBody>
      </p:sp>
      <p:sp>
        <p:nvSpPr>
          <p:cNvPr id="8" name="Content Placeholder 1"/>
          <p:cNvSpPr txBox="1">
            <a:spLocks/>
          </p:cNvSpPr>
          <p:nvPr/>
        </p:nvSpPr>
        <p:spPr>
          <a:xfrm>
            <a:off x="1375853" y="909249"/>
            <a:ext cx="4281997" cy="416320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037" indent="0">
              <a:buNone/>
              <a:tabLst>
                <a:tab pos="1145381" algn="l"/>
              </a:tabLst>
            </a:pPr>
            <a:endParaRPr lang="en-US" sz="1600" b="1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76350" y="473950"/>
            <a:ext cx="3625317" cy="467359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60045" y="4506422"/>
            <a:ext cx="8579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1340 A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1580</a:t>
            </a:r>
            <a:r>
              <a:rPr lang="en-US" baseline="30000" dirty="0" smtClean="0">
                <a:solidFill>
                  <a:schemeClr val="bg1"/>
                </a:solidFill>
              </a:rPr>
              <a:t>o</a:t>
            </a:r>
            <a:r>
              <a:rPr lang="en-US" dirty="0" smtClean="0">
                <a:solidFill>
                  <a:schemeClr val="bg1"/>
                </a:solidFill>
              </a:rPr>
              <a:t>C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01667" y="469901"/>
            <a:ext cx="2876550" cy="467359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3646" y="4778217"/>
            <a:ext cx="2889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Component failure: 1750A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296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>
                <a:latin typeface="+mj-lt"/>
              </a:rPr>
              <a:t>Test Stand: ARIEL Thermal Test Stand</a:t>
            </a:r>
          </a:p>
        </p:txBody>
      </p:sp>
      <p:sp>
        <p:nvSpPr>
          <p:cNvPr id="8" name="Content Placeholder 1"/>
          <p:cNvSpPr txBox="1">
            <a:spLocks/>
          </p:cNvSpPr>
          <p:nvPr/>
        </p:nvSpPr>
        <p:spPr>
          <a:xfrm>
            <a:off x="1375853" y="909249"/>
            <a:ext cx="4281997" cy="416320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037" indent="0">
              <a:buNone/>
              <a:tabLst>
                <a:tab pos="1145381" algn="l"/>
              </a:tabLst>
            </a:pPr>
            <a:endParaRPr lang="en-US" sz="1600" b="1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43740" y="485478"/>
            <a:ext cx="8579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1340 A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1580</a:t>
            </a:r>
            <a:r>
              <a:rPr lang="en-US" baseline="30000" dirty="0" smtClean="0">
                <a:solidFill>
                  <a:schemeClr val="bg1"/>
                </a:solidFill>
              </a:rPr>
              <a:t>o</a:t>
            </a:r>
            <a:r>
              <a:rPr lang="en-US" dirty="0" smtClean="0">
                <a:solidFill>
                  <a:schemeClr val="bg1"/>
                </a:solidFill>
              </a:rPr>
              <a:t>C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76" t="16250" r="12444" b="15052"/>
          <a:stretch/>
        </p:blipFill>
        <p:spPr bwMode="auto">
          <a:xfrm rot="5400000">
            <a:off x="2235938" y="1168454"/>
            <a:ext cx="4473530" cy="333446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26" t="13964" r="15000" b="9880"/>
          <a:stretch/>
        </p:blipFill>
        <p:spPr>
          <a:xfrm flipH="1">
            <a:off x="6191794" y="598922"/>
            <a:ext cx="2952206" cy="412786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72" r="32013"/>
          <a:stretch/>
        </p:blipFill>
        <p:spPr>
          <a:xfrm>
            <a:off x="745083" y="1067269"/>
            <a:ext cx="2036957" cy="345747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" t="162" r="83841" b="-2457"/>
          <a:stretch/>
        </p:blipFill>
        <p:spPr>
          <a:xfrm>
            <a:off x="0" y="1067269"/>
            <a:ext cx="743415" cy="353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6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Rectangle 256"/>
          <p:cNvSpPr/>
          <p:nvPr/>
        </p:nvSpPr>
        <p:spPr>
          <a:xfrm>
            <a:off x="4631398" y="553009"/>
            <a:ext cx="1996896" cy="4482541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56" name="Rectangle 255"/>
          <p:cNvSpPr/>
          <p:nvPr/>
        </p:nvSpPr>
        <p:spPr>
          <a:xfrm>
            <a:off x="2841655" y="553009"/>
            <a:ext cx="1797823" cy="448254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3" name="Rectangle 402"/>
          <p:cNvSpPr/>
          <p:nvPr/>
        </p:nvSpPr>
        <p:spPr>
          <a:xfrm>
            <a:off x="754543" y="553009"/>
            <a:ext cx="2095193" cy="4482541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Risk Mitigation: Tests and </a:t>
            </a:r>
            <a:r>
              <a:rPr lang="en-CA" sz="1800" dirty="0">
                <a:latin typeface="+mj-lt"/>
              </a:rPr>
              <a:t>D</a:t>
            </a:r>
            <a:r>
              <a:rPr lang="en-CA" sz="1800" dirty="0" smtClean="0">
                <a:latin typeface="+mj-lt"/>
              </a:rPr>
              <a:t>evelopment</a:t>
            </a:r>
            <a:endParaRPr lang="en-CA" sz="1800" dirty="0"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13786" y="1547290"/>
            <a:ext cx="1459574" cy="43071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85000"/>
                  </a:schemeClr>
                </a:solidFill>
              </a:rPr>
              <a:t>Converter Tests at </a:t>
            </a:r>
          </a:p>
          <a:p>
            <a:pPr algn="ctr"/>
            <a:r>
              <a:rPr lang="en-US" sz="1100" dirty="0" smtClean="0">
                <a:solidFill>
                  <a:schemeClr val="bg1">
                    <a:lumMod val="85000"/>
                  </a:schemeClr>
                </a:solidFill>
              </a:rPr>
              <a:t>E-</a:t>
            </a:r>
            <a:r>
              <a:rPr lang="en-US" sz="1100" dirty="0" err="1" smtClean="0">
                <a:solidFill>
                  <a:schemeClr val="bg1">
                    <a:lumMod val="85000"/>
                  </a:schemeClr>
                </a:solidFill>
              </a:rPr>
              <a:t>Linac</a:t>
            </a:r>
            <a:endParaRPr lang="en-US" sz="1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935275" y="2537891"/>
            <a:ext cx="1443260" cy="49958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85000"/>
                  </a:schemeClr>
                </a:solidFill>
              </a:rPr>
              <a:t>ARIEL Target Material Development</a:t>
            </a:r>
            <a:endParaRPr lang="en-US" sz="1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935275" y="2039254"/>
            <a:ext cx="1446407" cy="44303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85000"/>
                  </a:schemeClr>
                </a:solidFill>
              </a:rPr>
              <a:t>ARIEL Ion Source Development</a:t>
            </a:r>
            <a:endParaRPr lang="en-US" sz="1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013786" y="2039254"/>
            <a:ext cx="1459574" cy="44501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85000"/>
                  </a:schemeClr>
                </a:solidFill>
              </a:rPr>
              <a:t>ARIEL Corrosion Erosion test (ACE)</a:t>
            </a:r>
            <a:endParaRPr lang="en-US" sz="1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02701" y="4258185"/>
            <a:ext cx="1031645" cy="61776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bg1">
                    <a:lumMod val="85000"/>
                  </a:schemeClr>
                </a:solidFill>
              </a:rPr>
              <a:t>ARIEL Thermal Test Stand (ATTS)</a:t>
            </a:r>
            <a:endParaRPr lang="en-US" sz="11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020400" y="1027391"/>
            <a:ext cx="1361494" cy="45674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HVFT Purge Test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168382" y="4258185"/>
            <a:ext cx="1362709" cy="619292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Pumping &amp; Heating Investigation Stand</a:t>
            </a:r>
          </a:p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(PHI)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002701" y="1026246"/>
            <a:ext cx="1470659" cy="45979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85000"/>
                  </a:schemeClr>
                </a:solidFill>
              </a:rPr>
              <a:t>High Power Connector Test Stand</a:t>
            </a:r>
            <a:endParaRPr lang="en-US" sz="1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020400" y="2537967"/>
            <a:ext cx="1361494" cy="49958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Extraction Electrode Feedthrough Test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020400" y="2039330"/>
            <a:ext cx="1361494" cy="44303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Pillow Seal Testing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938422" y="1548043"/>
            <a:ext cx="1443260" cy="42798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85000"/>
                  </a:schemeClr>
                </a:solidFill>
              </a:rPr>
              <a:t>Target Vessel Exchange tool tests</a:t>
            </a:r>
            <a:endParaRPr lang="en-US" sz="1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935275" y="1027315"/>
            <a:ext cx="1446407" cy="45674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85000"/>
                  </a:schemeClr>
                </a:solidFill>
              </a:rPr>
              <a:t>Remote Handling Mockup Tests</a:t>
            </a:r>
            <a:endParaRPr lang="en-US" sz="1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963071" y="4265813"/>
            <a:ext cx="1352814" cy="60251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bg1">
                    <a:lumMod val="85000"/>
                  </a:schemeClr>
                </a:solidFill>
              </a:rPr>
              <a:t>Target and Ion Source Acceptance Stand (TISA)</a:t>
            </a:r>
            <a:endParaRPr lang="en-US" sz="11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019389" y="1540499"/>
            <a:ext cx="1361494" cy="43560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HVFT Material testing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71" name="Rectangle 170"/>
          <p:cNvSpPr/>
          <p:nvPr/>
        </p:nvSpPr>
        <p:spPr>
          <a:xfrm>
            <a:off x="6877797" y="4258185"/>
            <a:ext cx="1607511" cy="60251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bg1">
                    <a:lumMod val="85000"/>
                  </a:schemeClr>
                </a:solidFill>
              </a:rPr>
              <a:t>Meeting requirements for safety, reliability, and beam production</a:t>
            </a:r>
            <a:endParaRPr lang="en-US" sz="1100" b="1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73" name="Elbow Connector 172"/>
          <p:cNvCxnSpPr>
            <a:stCxn id="16" idx="3"/>
            <a:endCxn id="19" idx="1"/>
          </p:cNvCxnSpPr>
          <p:nvPr/>
        </p:nvCxnSpPr>
        <p:spPr>
          <a:xfrm>
            <a:off x="2034346" y="4567070"/>
            <a:ext cx="134036" cy="761"/>
          </a:xfrm>
          <a:prstGeom prst="bentConnector3">
            <a:avLst/>
          </a:prstGeom>
          <a:ln w="19050">
            <a:solidFill>
              <a:schemeClr val="bg1">
                <a:lumMod val="75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" name="Elbow Connector 173"/>
          <p:cNvCxnSpPr>
            <a:stCxn id="21" idx="3"/>
            <a:endCxn id="19" idx="0"/>
          </p:cNvCxnSpPr>
          <p:nvPr/>
        </p:nvCxnSpPr>
        <p:spPr>
          <a:xfrm>
            <a:off x="2473360" y="1256146"/>
            <a:ext cx="376377" cy="3002039"/>
          </a:xfrm>
          <a:prstGeom prst="bentConnector2">
            <a:avLst/>
          </a:prstGeom>
          <a:ln w="19050">
            <a:solidFill>
              <a:schemeClr val="bg1">
                <a:lumMod val="75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" name="Elbow Connector 182"/>
          <p:cNvCxnSpPr>
            <a:stCxn id="8" idx="3"/>
            <a:endCxn id="19" idx="0"/>
          </p:cNvCxnSpPr>
          <p:nvPr/>
        </p:nvCxnSpPr>
        <p:spPr>
          <a:xfrm>
            <a:off x="2473360" y="1762650"/>
            <a:ext cx="376377" cy="2495535"/>
          </a:xfrm>
          <a:prstGeom prst="bentConnector2">
            <a:avLst/>
          </a:prstGeom>
          <a:ln w="19050">
            <a:solidFill>
              <a:schemeClr val="bg1">
                <a:lumMod val="75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9" name="Elbow Connector 188"/>
          <p:cNvCxnSpPr>
            <a:stCxn id="15" idx="3"/>
            <a:endCxn id="19" idx="0"/>
          </p:cNvCxnSpPr>
          <p:nvPr/>
        </p:nvCxnSpPr>
        <p:spPr>
          <a:xfrm>
            <a:off x="2473360" y="2261760"/>
            <a:ext cx="376377" cy="1996425"/>
          </a:xfrm>
          <a:prstGeom prst="bentConnector2">
            <a:avLst/>
          </a:prstGeom>
          <a:ln w="19050">
            <a:solidFill>
              <a:schemeClr val="bg1">
                <a:lumMod val="75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" name="Elbow Connector 191"/>
          <p:cNvCxnSpPr>
            <a:stCxn id="17" idx="3"/>
            <a:endCxn id="26" idx="0"/>
          </p:cNvCxnSpPr>
          <p:nvPr/>
        </p:nvCxnSpPr>
        <p:spPr>
          <a:xfrm>
            <a:off x="4381894" y="1255766"/>
            <a:ext cx="257584" cy="301004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5" name="Elbow Connector 194"/>
          <p:cNvCxnSpPr>
            <a:stCxn id="27" idx="3"/>
            <a:endCxn id="26" idx="0"/>
          </p:cNvCxnSpPr>
          <p:nvPr/>
        </p:nvCxnSpPr>
        <p:spPr>
          <a:xfrm>
            <a:off x="4380883" y="1758301"/>
            <a:ext cx="258595" cy="2507512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8" name="Elbow Connector 197"/>
          <p:cNvCxnSpPr>
            <a:stCxn id="23" idx="3"/>
            <a:endCxn id="26" idx="0"/>
          </p:cNvCxnSpPr>
          <p:nvPr/>
        </p:nvCxnSpPr>
        <p:spPr>
          <a:xfrm>
            <a:off x="4381894" y="2260845"/>
            <a:ext cx="257584" cy="2004968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1" name="Elbow Connector 200"/>
          <p:cNvCxnSpPr>
            <a:stCxn id="22" idx="3"/>
            <a:endCxn id="26" idx="0"/>
          </p:cNvCxnSpPr>
          <p:nvPr/>
        </p:nvCxnSpPr>
        <p:spPr>
          <a:xfrm>
            <a:off x="4381894" y="2787759"/>
            <a:ext cx="257584" cy="1478054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4" name="Elbow Connector 203"/>
          <p:cNvCxnSpPr>
            <a:stCxn id="25" idx="3"/>
            <a:endCxn id="171" idx="1"/>
          </p:cNvCxnSpPr>
          <p:nvPr/>
        </p:nvCxnSpPr>
        <p:spPr>
          <a:xfrm>
            <a:off x="6381682" y="1255690"/>
            <a:ext cx="496115" cy="3303751"/>
          </a:xfrm>
          <a:prstGeom prst="bentConnector3">
            <a:avLst>
              <a:gd name="adj1" fmla="val 50000"/>
            </a:avLst>
          </a:prstGeom>
          <a:ln w="19050">
            <a:solidFill>
              <a:schemeClr val="bg1">
                <a:lumMod val="75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7" name="Elbow Connector 206"/>
          <p:cNvCxnSpPr>
            <a:stCxn id="24" idx="3"/>
            <a:endCxn id="171" idx="1"/>
          </p:cNvCxnSpPr>
          <p:nvPr/>
        </p:nvCxnSpPr>
        <p:spPr>
          <a:xfrm>
            <a:off x="6381682" y="1762035"/>
            <a:ext cx="496115" cy="2797406"/>
          </a:xfrm>
          <a:prstGeom prst="bentConnector3">
            <a:avLst>
              <a:gd name="adj1" fmla="val 50000"/>
            </a:avLst>
          </a:prstGeom>
          <a:ln w="19050">
            <a:solidFill>
              <a:schemeClr val="bg1">
                <a:lumMod val="75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0" name="Elbow Connector 209"/>
          <p:cNvCxnSpPr>
            <a:stCxn id="13" idx="3"/>
            <a:endCxn id="171" idx="1"/>
          </p:cNvCxnSpPr>
          <p:nvPr/>
        </p:nvCxnSpPr>
        <p:spPr>
          <a:xfrm>
            <a:off x="6381682" y="2260769"/>
            <a:ext cx="496115" cy="2298672"/>
          </a:xfrm>
          <a:prstGeom prst="bentConnector3">
            <a:avLst>
              <a:gd name="adj1" fmla="val 50000"/>
            </a:avLst>
          </a:prstGeom>
          <a:ln w="19050">
            <a:solidFill>
              <a:schemeClr val="bg1">
                <a:lumMod val="75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3" name="Elbow Connector 212"/>
          <p:cNvCxnSpPr>
            <a:stCxn id="12" idx="3"/>
            <a:endCxn id="171" idx="1"/>
          </p:cNvCxnSpPr>
          <p:nvPr/>
        </p:nvCxnSpPr>
        <p:spPr>
          <a:xfrm>
            <a:off x="6378535" y="2787683"/>
            <a:ext cx="499262" cy="1771758"/>
          </a:xfrm>
          <a:prstGeom prst="bentConnector3">
            <a:avLst>
              <a:gd name="adj1" fmla="val 50000"/>
            </a:avLst>
          </a:prstGeom>
          <a:ln w="19050">
            <a:solidFill>
              <a:schemeClr val="bg1">
                <a:lumMod val="75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3" name="Straight Arrow Connector 232"/>
          <p:cNvCxnSpPr>
            <a:stCxn id="19" idx="3"/>
            <a:endCxn id="26" idx="1"/>
          </p:cNvCxnSpPr>
          <p:nvPr/>
        </p:nvCxnSpPr>
        <p:spPr>
          <a:xfrm flipV="1">
            <a:off x="3531091" y="4567069"/>
            <a:ext cx="431980" cy="76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4" name="Straight Arrow Connector 243"/>
          <p:cNvCxnSpPr>
            <a:stCxn id="26" idx="3"/>
            <a:endCxn id="171" idx="1"/>
          </p:cNvCxnSpPr>
          <p:nvPr/>
        </p:nvCxnSpPr>
        <p:spPr>
          <a:xfrm flipV="1">
            <a:off x="5315885" y="4559441"/>
            <a:ext cx="1561912" cy="7628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8" name="Rectangle 337"/>
          <p:cNvSpPr/>
          <p:nvPr/>
        </p:nvSpPr>
        <p:spPr>
          <a:xfrm>
            <a:off x="997175" y="544425"/>
            <a:ext cx="1485034" cy="465130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>
                    <a:lumMod val="85000"/>
                  </a:schemeClr>
                </a:solidFill>
              </a:rPr>
              <a:t>HTV Development</a:t>
            </a:r>
            <a:endParaRPr lang="en-US" sz="14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39" name="Rectangle 338"/>
          <p:cNvSpPr/>
          <p:nvPr/>
        </p:nvSpPr>
        <p:spPr>
          <a:xfrm>
            <a:off x="2957619" y="553009"/>
            <a:ext cx="1485034" cy="46513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Target Station Development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340" name="Rectangle 339"/>
          <p:cNvSpPr/>
          <p:nvPr/>
        </p:nvSpPr>
        <p:spPr>
          <a:xfrm>
            <a:off x="4918063" y="553009"/>
            <a:ext cx="1485034" cy="465130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>
                    <a:lumMod val="85000"/>
                  </a:schemeClr>
                </a:solidFill>
              </a:rPr>
              <a:t>Operations Development</a:t>
            </a:r>
            <a:endParaRPr lang="en-US" sz="14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49" name="Rectangle 348"/>
          <p:cNvSpPr/>
          <p:nvPr/>
        </p:nvSpPr>
        <p:spPr>
          <a:xfrm>
            <a:off x="3020401" y="3096412"/>
            <a:ext cx="1361494" cy="44303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Target Vessel Coupling Test Stand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350" name="Rectangle 349"/>
          <p:cNvSpPr/>
          <p:nvPr/>
        </p:nvSpPr>
        <p:spPr>
          <a:xfrm>
            <a:off x="3020401" y="3602669"/>
            <a:ext cx="1361494" cy="49958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TV Coupling Piston Leak Test</a:t>
            </a:r>
            <a:endParaRPr lang="en-US" sz="1100" dirty="0">
              <a:solidFill>
                <a:schemeClr val="tx1"/>
              </a:solidFill>
            </a:endParaRPr>
          </a:p>
        </p:txBody>
      </p:sp>
      <p:cxnSp>
        <p:nvCxnSpPr>
          <p:cNvPr id="354" name="Elbow Connector 353"/>
          <p:cNvCxnSpPr>
            <a:stCxn id="349" idx="3"/>
            <a:endCxn id="26" idx="0"/>
          </p:cNvCxnSpPr>
          <p:nvPr/>
        </p:nvCxnSpPr>
        <p:spPr>
          <a:xfrm>
            <a:off x="4381895" y="3317927"/>
            <a:ext cx="257583" cy="947886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8" name="Elbow Connector 357"/>
          <p:cNvCxnSpPr>
            <a:stCxn id="350" idx="3"/>
            <a:endCxn id="26" idx="0"/>
          </p:cNvCxnSpPr>
          <p:nvPr/>
        </p:nvCxnSpPr>
        <p:spPr>
          <a:xfrm>
            <a:off x="4381895" y="3852461"/>
            <a:ext cx="257583" cy="413352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5966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Test Stand: Pillow Seal Testing</a:t>
            </a:r>
            <a:endParaRPr lang="en-CA" sz="1800" dirty="0">
              <a:latin typeface="+mj-lt"/>
            </a:endParaRPr>
          </a:p>
        </p:txBody>
      </p:sp>
      <p:sp>
        <p:nvSpPr>
          <p:cNvPr id="11" name="Content Placeholder 1"/>
          <p:cNvSpPr txBox="1">
            <a:spLocks/>
          </p:cNvSpPr>
          <p:nvPr/>
        </p:nvSpPr>
        <p:spPr>
          <a:xfrm>
            <a:off x="1980308" y="638500"/>
            <a:ext cx="6784045" cy="416320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037" indent="0">
              <a:buNone/>
              <a:tabLst>
                <a:tab pos="1145381" algn="l"/>
              </a:tabLst>
            </a:pPr>
            <a:r>
              <a:rPr lang="en-US" sz="18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Goals</a:t>
            </a:r>
            <a:r>
              <a:rPr lang="en-US" sz="1800" b="1" dirty="0">
                <a:solidFill>
                  <a:srgbClr val="002060"/>
                </a:solidFill>
                <a:latin typeface="Calibri"/>
                <a:cs typeface="Times New Roman" panose="02020603050405020304" pitchFamily="18" charset="0"/>
              </a:rPr>
              <a:t> (fulfill </a:t>
            </a:r>
            <a:r>
              <a:rPr lang="en-US" sz="1800" b="1" dirty="0" smtClean="0">
                <a:solidFill>
                  <a:srgbClr val="002060"/>
                </a:solidFill>
                <a:latin typeface="Calibri"/>
                <a:cs typeface="Times New Roman" panose="02020603050405020304" pitchFamily="18" charset="0"/>
              </a:rPr>
              <a:t>RS35, 79)</a:t>
            </a:r>
            <a:r>
              <a:rPr lang="en-US" sz="18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: </a:t>
            </a:r>
            <a:endParaRPr lang="en-US" sz="18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Quantify leak rate and force of engagement of </a:t>
            </a:r>
            <a:r>
              <a:rPr lang="en-US" sz="16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intermodule</a:t>
            </a: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seals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Quantify compliance to angular and axial misalignment</a:t>
            </a: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r>
              <a:rPr lang="en-US" sz="18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Results drive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Backout</a:t>
            </a: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strategy in the event of target module failure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Target station structural design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ARIEL vacuum design</a:t>
            </a: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r>
              <a:rPr lang="en-US" sz="18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Status: Testing complete</a:t>
            </a: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buFontTx/>
              <a:buChar char="-"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buFontTx/>
              <a:buChar char="-"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81426" y="1027420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HVFT Purge Test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76293" y="2568195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Extraction Electrode Feedthrough Test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6293" y="2055502"/>
            <a:ext cx="1463040" cy="45720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Pillow Seal Testing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0415" y="1540529"/>
            <a:ext cx="1459627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HVFT Material testing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76293" y="3080888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Target Vessel Coupling Test Stand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76293" y="3593581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TV Coupling Piston Leak Test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76293" y="4107186"/>
            <a:ext cx="1463040" cy="59455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bg1">
                    <a:lumMod val="75000"/>
                  </a:schemeClr>
                </a:solidFill>
              </a:rPr>
              <a:t>Pumping and Heating Investigation Stand</a:t>
            </a:r>
          </a:p>
          <a:p>
            <a:pPr algn="ctr"/>
            <a:r>
              <a:rPr lang="en-US" sz="1100" b="1" dirty="0" smtClean="0">
                <a:solidFill>
                  <a:schemeClr val="bg1">
                    <a:lumMod val="75000"/>
                  </a:schemeClr>
                </a:solidFill>
              </a:rPr>
              <a:t>(PHI)</a:t>
            </a:r>
            <a:endParaRPr lang="en-US" sz="11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76293" y="544425"/>
            <a:ext cx="1485034" cy="46513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Target Station Development</a:t>
            </a:r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205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Test Stand: Pillow Seal Testing</a:t>
            </a:r>
            <a:endParaRPr lang="en-CA" sz="1800" dirty="0">
              <a:latin typeface="+mj-lt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350" b="12276"/>
          <a:stretch/>
        </p:blipFill>
        <p:spPr>
          <a:xfrm rot="5400000">
            <a:off x="-1056330" y="1859825"/>
            <a:ext cx="3740735" cy="1628077"/>
          </a:xfrm>
          <a:prstGeom prst="rect">
            <a:avLst/>
          </a:prstGeom>
        </p:spPr>
      </p:pic>
      <p:pic>
        <p:nvPicPr>
          <p:cNvPr id="6" name="Chart 2" descr="image00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23"/>
          <a:stretch/>
        </p:blipFill>
        <p:spPr bwMode="auto">
          <a:xfrm>
            <a:off x="1628078" y="719055"/>
            <a:ext cx="7373159" cy="3900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Chart 2" descr="image00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59" t="43377" r="611" b="37390"/>
          <a:stretch/>
        </p:blipFill>
        <p:spPr bwMode="auto">
          <a:xfrm>
            <a:off x="7328554" y="1211765"/>
            <a:ext cx="1672683" cy="75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9758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Test Stand: Target Vessel Coupling Test Stand</a:t>
            </a:r>
            <a:endParaRPr lang="en-CA" sz="1800" dirty="0">
              <a:latin typeface="+mj-lt"/>
            </a:endParaRPr>
          </a:p>
        </p:txBody>
      </p:sp>
      <p:sp>
        <p:nvSpPr>
          <p:cNvPr id="11" name="Content Placeholder 1"/>
          <p:cNvSpPr txBox="1">
            <a:spLocks/>
          </p:cNvSpPr>
          <p:nvPr/>
        </p:nvSpPr>
        <p:spPr>
          <a:xfrm>
            <a:off x="1980308" y="638500"/>
            <a:ext cx="6909692" cy="416320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037" indent="0">
              <a:buNone/>
              <a:tabLst>
                <a:tab pos="1145381" algn="l"/>
              </a:tabLst>
            </a:pPr>
            <a:r>
              <a:rPr lang="en-US" sz="18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Goals</a:t>
            </a:r>
            <a:r>
              <a:rPr lang="en-US" sz="1800" b="1" dirty="0">
                <a:solidFill>
                  <a:srgbClr val="002060"/>
                </a:solidFill>
                <a:latin typeface="Calibri"/>
                <a:cs typeface="Times New Roman" panose="02020603050405020304" pitchFamily="18" charset="0"/>
              </a:rPr>
              <a:t> (fulfill </a:t>
            </a:r>
            <a:r>
              <a:rPr lang="en-US" sz="1800" b="1" dirty="0" smtClean="0">
                <a:solidFill>
                  <a:srgbClr val="002060"/>
                </a:solidFill>
                <a:latin typeface="Calibri"/>
                <a:cs typeface="Times New Roman" panose="02020603050405020304" pitchFamily="18" charset="0"/>
              </a:rPr>
              <a:t>RS24, 25, 29)</a:t>
            </a:r>
            <a:r>
              <a:rPr lang="en-US" sz="18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: </a:t>
            </a:r>
            <a:endParaRPr lang="en-US" sz="18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Quantify engagement force of HTV to TM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Measure engagement force of individual </a:t>
            </a: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connectors</a:t>
            </a:r>
            <a:endParaRPr lang="en-US" sz="16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Discover issues with alignment/tolerances of connectors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Optimize compliance to misalignment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Test seal vacuum repeatability </a:t>
            </a:r>
            <a:endParaRPr lang="en-US" sz="12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800" b="1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r>
              <a:rPr lang="en-US" sz="18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Results </a:t>
            </a:r>
            <a:r>
              <a:rPr lang="en-US" sz="18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Drive: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Target station </a:t>
            </a: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design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Target vessel design </a:t>
            </a: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800" b="1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r>
              <a:rPr lang="en-US" sz="18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Status</a:t>
            </a:r>
            <a:r>
              <a:rPr lang="en-US" sz="18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: Testing complete</a:t>
            </a: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buFontTx/>
              <a:buChar char="-"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buFontTx/>
              <a:buChar char="-"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1426" y="1027420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HVFT Purge Test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6293" y="2568195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Extraction Electrode Feedthrough Test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6293" y="2055502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Pillow Seal Testing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0415" y="1540529"/>
            <a:ext cx="1459627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HVFT Material testing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76293" y="3080888"/>
            <a:ext cx="1463040" cy="45720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Target Vessel Coupling Test Stand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76293" y="3593581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TV Coupling Piston Leak Test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6293" y="4107186"/>
            <a:ext cx="1463040" cy="59455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bg1">
                    <a:lumMod val="75000"/>
                  </a:schemeClr>
                </a:solidFill>
              </a:rPr>
              <a:t>Pumping and Heating Investigation Stand</a:t>
            </a:r>
          </a:p>
          <a:p>
            <a:pPr algn="ctr"/>
            <a:r>
              <a:rPr lang="en-US" sz="1100" b="1" dirty="0" smtClean="0">
                <a:solidFill>
                  <a:schemeClr val="bg1">
                    <a:lumMod val="75000"/>
                  </a:schemeClr>
                </a:solidFill>
              </a:rPr>
              <a:t>(PHI)</a:t>
            </a:r>
            <a:endParaRPr lang="en-US" sz="11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76293" y="544425"/>
            <a:ext cx="1485034" cy="46513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Target Station Development</a:t>
            </a:r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720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Test Stand: Target Vessel Coupling Test Stand</a:t>
            </a:r>
            <a:endParaRPr lang="en-CA" sz="1800" dirty="0">
              <a:latin typeface="+mj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" r="19992"/>
          <a:stretch/>
        </p:blipFill>
        <p:spPr>
          <a:xfrm>
            <a:off x="185223" y="881508"/>
            <a:ext cx="4163257" cy="3822060"/>
          </a:xfrm>
          <a:prstGeom prst="rect">
            <a:avLst/>
          </a:prstGeom>
        </p:spPr>
      </p:pic>
      <p:pic>
        <p:nvPicPr>
          <p:cNvPr id="1026" name="Picture 3096" descr="IMG_20170831_10142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654"/>
          <a:stretch/>
        </p:blipFill>
        <p:spPr bwMode="auto">
          <a:xfrm>
            <a:off x="4528911" y="881508"/>
            <a:ext cx="4411889" cy="3822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0589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Test Stand: Target Vessel Coupling Test Stand</a:t>
            </a:r>
            <a:endParaRPr lang="en-CA" sz="1800" dirty="0">
              <a:latin typeface="+mj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540" y="644388"/>
            <a:ext cx="6413276" cy="4186691"/>
          </a:xfrm>
          <a:prstGeom prst="rect">
            <a:avLst/>
          </a:prstGeom>
        </p:spPr>
      </p:pic>
      <p:sp>
        <p:nvSpPr>
          <p:cNvPr id="7" name="Content Placeholder 1"/>
          <p:cNvSpPr txBox="1">
            <a:spLocks/>
          </p:cNvSpPr>
          <p:nvPr/>
        </p:nvSpPr>
        <p:spPr>
          <a:xfrm>
            <a:off x="6651369" y="681536"/>
            <a:ext cx="2424052" cy="416320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037" indent="0">
              <a:buNone/>
              <a:tabLst>
                <a:tab pos="1145381" algn="l"/>
              </a:tabLst>
            </a:pPr>
            <a:r>
              <a:rPr lang="en-US" sz="16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Sealing Force: 1.1kN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3027568" y="2247900"/>
            <a:ext cx="617220" cy="6096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3069478" y="1358458"/>
            <a:ext cx="53340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943748" y="1358458"/>
            <a:ext cx="13182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Disconnect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985658" y="1983462"/>
            <a:ext cx="13182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C</a:t>
            </a:r>
            <a:r>
              <a:rPr lang="en-US" sz="1200" dirty="0" smtClean="0">
                <a:solidFill>
                  <a:srgbClr val="FF0000"/>
                </a:solidFill>
              </a:rPr>
              <a:t>onnect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33109" y="2128688"/>
            <a:ext cx="1318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Change in slope = Fully connected 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092586" y="3316155"/>
            <a:ext cx="16696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Slope indicates coupling stand stiffness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3042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Test Stand: Target Vessel Coupling Test Stand</a:t>
            </a:r>
            <a:endParaRPr lang="en-CA" sz="1800" dirty="0">
              <a:latin typeface="+mj-lt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71" t="20055" r="12008" b="27595"/>
          <a:stretch/>
        </p:blipFill>
        <p:spPr>
          <a:xfrm>
            <a:off x="-26477" y="723900"/>
            <a:ext cx="4328160" cy="4114800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>
          <a:xfrm>
            <a:off x="1408707" y="3004921"/>
            <a:ext cx="1516377" cy="66408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"/>
          <a:stretch/>
        </p:blipFill>
        <p:spPr>
          <a:xfrm>
            <a:off x="4257040" y="717712"/>
            <a:ext cx="2926812" cy="41148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91" t="35966" r="36061" b="47761"/>
          <a:stretch/>
        </p:blipFill>
        <p:spPr>
          <a:xfrm>
            <a:off x="7160992" y="713740"/>
            <a:ext cx="1979750" cy="2132039"/>
          </a:xfrm>
          <a:prstGeom prst="rect">
            <a:avLst/>
          </a:prstGeom>
        </p:spPr>
      </p:pic>
      <p:sp>
        <p:nvSpPr>
          <p:cNvPr id="21" name="Oval 20"/>
          <p:cNvSpPr/>
          <p:nvPr/>
        </p:nvSpPr>
        <p:spPr>
          <a:xfrm>
            <a:off x="5597506" y="2341299"/>
            <a:ext cx="517186" cy="44124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6132357" y="2183475"/>
            <a:ext cx="1806220" cy="346312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31" t="55988" r="6124" b="22757"/>
          <a:stretch/>
        </p:blipFill>
        <p:spPr>
          <a:xfrm>
            <a:off x="7164250" y="2792863"/>
            <a:ext cx="1979750" cy="2039649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429677" y="3268349"/>
            <a:ext cx="517186" cy="44124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6941386" y="3585952"/>
            <a:ext cx="997191" cy="283623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0355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Test Stand: Target Vessel Coupling Test Stand</a:t>
            </a:r>
            <a:endParaRPr lang="en-CA" sz="1800" dirty="0">
              <a:latin typeface="+mj-lt"/>
            </a:endParaRPr>
          </a:p>
        </p:txBody>
      </p:sp>
      <p:sp>
        <p:nvSpPr>
          <p:cNvPr id="11" name="Content Placeholder 1"/>
          <p:cNvSpPr txBox="1">
            <a:spLocks/>
          </p:cNvSpPr>
          <p:nvPr/>
        </p:nvSpPr>
        <p:spPr>
          <a:xfrm>
            <a:off x="1980308" y="638500"/>
            <a:ext cx="6980812" cy="416320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037" indent="0">
              <a:buNone/>
              <a:tabLst>
                <a:tab pos="1145381" algn="l"/>
              </a:tabLst>
            </a:pPr>
            <a:r>
              <a:rPr lang="en-US" sz="18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Results: 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Change from conical seal to conical alignment/face seal, allowing separation of alignment and sealing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Highlighted issues with target vessel stiffness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Highlighted importance of guiding features for alignment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Alerted design team to connector design issues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Quantified sealing force for coupling drive mechanism design</a:t>
            </a:r>
          </a:p>
          <a:p>
            <a:pPr marL="46037" indent="0">
              <a:buNone/>
              <a:tabLst>
                <a:tab pos="1145381" algn="l"/>
              </a:tabLst>
            </a:pPr>
            <a:endParaRPr lang="en-US" sz="1600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buFontTx/>
              <a:buChar char="-"/>
              <a:tabLst>
                <a:tab pos="1145381" algn="l"/>
              </a:tabLst>
            </a:pPr>
            <a:endParaRPr lang="en-US" sz="1600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buFontTx/>
              <a:buChar char="-"/>
              <a:tabLst>
                <a:tab pos="1145381" algn="l"/>
              </a:tabLst>
            </a:pPr>
            <a:endParaRPr lang="en-US" sz="1600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1426" y="1027420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HVFT Purge Test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76293" y="2568195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Extraction Electrode Feedthrough Test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76293" y="2055502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Pillow Seal Testing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80415" y="1540529"/>
            <a:ext cx="1459627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HVFT Material testing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76293" y="3080888"/>
            <a:ext cx="1463040" cy="45720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Target Vessel Coupling Test Stand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6293" y="3593581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TV Coupling Piston Leak Test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76293" y="4107186"/>
            <a:ext cx="1463040" cy="59455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bg1">
                    <a:lumMod val="75000"/>
                  </a:schemeClr>
                </a:solidFill>
              </a:rPr>
              <a:t>Pumping and Heating Investigation Stand</a:t>
            </a:r>
          </a:p>
          <a:p>
            <a:pPr algn="ctr"/>
            <a:r>
              <a:rPr lang="en-US" sz="1100" b="1" dirty="0" smtClean="0">
                <a:solidFill>
                  <a:schemeClr val="bg1">
                    <a:lumMod val="75000"/>
                  </a:schemeClr>
                </a:solidFill>
              </a:rPr>
              <a:t>(PHI)</a:t>
            </a:r>
            <a:endParaRPr lang="en-US" sz="11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76293" y="544425"/>
            <a:ext cx="1485034" cy="46513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Target Station Development</a:t>
            </a:r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3111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Test Stand: TV Coupling Piston Leak Test</a:t>
            </a:r>
            <a:endParaRPr lang="en-CA" sz="1800" dirty="0">
              <a:latin typeface="+mj-lt"/>
            </a:endParaRPr>
          </a:p>
        </p:txBody>
      </p:sp>
      <p:sp>
        <p:nvSpPr>
          <p:cNvPr id="11" name="Content Placeholder 1"/>
          <p:cNvSpPr txBox="1">
            <a:spLocks/>
          </p:cNvSpPr>
          <p:nvPr/>
        </p:nvSpPr>
        <p:spPr>
          <a:xfrm>
            <a:off x="1980308" y="638500"/>
            <a:ext cx="7011292" cy="416320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037" indent="0">
              <a:buNone/>
              <a:tabLst>
                <a:tab pos="1145381" algn="l"/>
              </a:tabLst>
            </a:pPr>
            <a:r>
              <a:rPr lang="en-US" sz="18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Goals</a:t>
            </a:r>
            <a:r>
              <a:rPr lang="en-US" sz="1800" b="1" dirty="0">
                <a:solidFill>
                  <a:srgbClr val="002060"/>
                </a:solidFill>
                <a:latin typeface="Calibri"/>
                <a:cs typeface="Times New Roman" panose="02020603050405020304" pitchFamily="18" charset="0"/>
              </a:rPr>
              <a:t> (fulfill </a:t>
            </a:r>
            <a:r>
              <a:rPr lang="en-US" sz="1800" b="1" dirty="0" smtClean="0">
                <a:solidFill>
                  <a:srgbClr val="002060"/>
                </a:solidFill>
                <a:latin typeface="Calibri"/>
                <a:cs typeface="Times New Roman" panose="02020603050405020304" pitchFamily="18" charset="0"/>
              </a:rPr>
              <a:t>RS74)</a:t>
            </a:r>
            <a:r>
              <a:rPr lang="en-US" sz="18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: </a:t>
            </a:r>
            <a:endParaRPr lang="en-US" sz="18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Measure leak rate of target vessel tray table actuation device into the secondary volume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Measure force generated by piston and compare to required engagement force of target vessel on front end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Quantify degradation in leak rate/piston seals over life of the piston</a:t>
            </a:r>
            <a:endParaRPr lang="en-US" sz="12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r>
              <a:rPr lang="en-US" sz="18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Results drive: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Design of the TM front end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Design of the secondary gas volume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Design of the nuclear ventilation system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Design of the gas storage system</a:t>
            </a:r>
          </a:p>
          <a:p>
            <a:pPr marL="331787" indent="-285750"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r>
              <a:rPr lang="en-US" sz="18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Status: Design complete, waiting for materials</a:t>
            </a: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buFontTx/>
              <a:buChar char="-"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buFontTx/>
              <a:buChar char="-"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1426" y="1027420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HVFT Purge Test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6293" y="2568195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Extraction Electrode Feedthrough Test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6293" y="2055502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Pillow Seal Testing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0415" y="1540529"/>
            <a:ext cx="1459627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HVFT Material testing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76293" y="3080888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Target Vessel Coupling Test Stand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76293" y="3593581"/>
            <a:ext cx="1463040" cy="45720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TV Coupling Piston Leak Test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6293" y="4107186"/>
            <a:ext cx="1463040" cy="59455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bg1">
                    <a:lumMod val="75000"/>
                  </a:schemeClr>
                </a:solidFill>
              </a:rPr>
              <a:t>Pumping and Heating Investigation Stand</a:t>
            </a:r>
          </a:p>
          <a:p>
            <a:pPr algn="ctr"/>
            <a:r>
              <a:rPr lang="en-US" sz="1100" b="1" dirty="0" smtClean="0">
                <a:solidFill>
                  <a:schemeClr val="bg1">
                    <a:lumMod val="75000"/>
                  </a:schemeClr>
                </a:solidFill>
              </a:rPr>
              <a:t>(PHI)</a:t>
            </a:r>
            <a:endParaRPr lang="en-US" sz="11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76293" y="544425"/>
            <a:ext cx="1485034" cy="46513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Target Station Development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4299" y="4678370"/>
            <a:ext cx="1485034" cy="46513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Tested at </a:t>
            </a:r>
          </a:p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Coupling Test Stand</a:t>
            </a:r>
            <a:endParaRPr lang="en-US" sz="1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7854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Test Stand: TV Coupling Piston Leak Test</a:t>
            </a:r>
            <a:endParaRPr lang="en-CA" sz="1800" dirty="0">
              <a:latin typeface="+mj-lt"/>
            </a:endParaRPr>
          </a:p>
        </p:txBody>
      </p:sp>
      <p:pic>
        <p:nvPicPr>
          <p:cNvPr id="5" name="Content Placeholder 7">
            <a:extLst>
              <a:ext uri="{FF2B5EF4-FFF2-40B4-BE49-F238E27FC236}">
                <a16:creationId xmlns:a16="http://schemas.microsoft.com/office/drawing/2014/main" id="{0631DCFF-FC41-4526-96AC-0A56BF3A96A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588406" y="-98170"/>
            <a:ext cx="3796235" cy="5314953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98C9861-7267-435F-BA0D-4972F860BF10}"/>
              </a:ext>
            </a:extLst>
          </p:cNvPr>
          <p:cNvCxnSpPr>
            <a:cxnSpLocks/>
          </p:cNvCxnSpPr>
          <p:nvPr/>
        </p:nvCxnSpPr>
        <p:spPr>
          <a:xfrm flipH="1" flipV="1">
            <a:off x="4952138" y="2342282"/>
            <a:ext cx="1089025" cy="920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58C86DA-85F8-4625-ADC3-E36E1FFCCD42}"/>
              </a:ext>
            </a:extLst>
          </p:cNvPr>
          <p:cNvCxnSpPr>
            <a:cxnSpLocks/>
          </p:cNvCxnSpPr>
          <p:nvPr/>
        </p:nvCxnSpPr>
        <p:spPr>
          <a:xfrm flipH="1" flipV="1">
            <a:off x="5923688" y="1707282"/>
            <a:ext cx="635000" cy="6810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F2C22BB-8817-4657-855F-0213FE9AF175}"/>
              </a:ext>
            </a:extLst>
          </p:cNvPr>
          <p:cNvCxnSpPr>
            <a:cxnSpLocks/>
          </p:cNvCxnSpPr>
          <p:nvPr/>
        </p:nvCxnSpPr>
        <p:spPr>
          <a:xfrm flipH="1" flipV="1">
            <a:off x="6711088" y="2847107"/>
            <a:ext cx="165960" cy="7302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8EDF3E1-B3F3-47E8-836D-6A9783314D87}"/>
              </a:ext>
            </a:extLst>
          </p:cNvPr>
          <p:cNvCxnSpPr>
            <a:cxnSpLocks/>
          </p:cNvCxnSpPr>
          <p:nvPr/>
        </p:nvCxnSpPr>
        <p:spPr>
          <a:xfrm flipH="1" flipV="1">
            <a:off x="6558688" y="2388319"/>
            <a:ext cx="152400" cy="4587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21EEF85-A3FF-4CC8-8ACB-887F427FF5FB}"/>
              </a:ext>
            </a:extLst>
          </p:cNvPr>
          <p:cNvSpPr txBox="1"/>
          <p:nvPr/>
        </p:nvSpPr>
        <p:spPr>
          <a:xfrm>
            <a:off x="4044579" y="2173005"/>
            <a:ext cx="9221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dirty="0"/>
              <a:t>to piston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7E73DF-83B6-4A1D-BC42-0D4421BD27DC}"/>
              </a:ext>
            </a:extLst>
          </p:cNvPr>
          <p:cNvSpPr txBox="1"/>
          <p:nvPr/>
        </p:nvSpPr>
        <p:spPr>
          <a:xfrm>
            <a:off x="5035562" y="1542236"/>
            <a:ext cx="9221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dirty="0"/>
              <a:t>to piston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09" y="801418"/>
            <a:ext cx="3565206" cy="351577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27378" y="2709333"/>
            <a:ext cx="1828800" cy="133208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23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Test Stand: Pumping and Heating Investigation Stand (PHI)</a:t>
            </a:r>
            <a:endParaRPr lang="en-CA" sz="1800" dirty="0">
              <a:latin typeface="+mj-lt"/>
            </a:endParaRPr>
          </a:p>
        </p:txBody>
      </p:sp>
      <p:sp>
        <p:nvSpPr>
          <p:cNvPr id="11" name="Content Placeholder 1"/>
          <p:cNvSpPr txBox="1">
            <a:spLocks/>
          </p:cNvSpPr>
          <p:nvPr/>
        </p:nvSpPr>
        <p:spPr>
          <a:xfrm>
            <a:off x="1980308" y="638500"/>
            <a:ext cx="7021452" cy="416320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037" indent="0">
              <a:buNone/>
              <a:tabLst>
                <a:tab pos="1145381" algn="l"/>
              </a:tabLst>
            </a:pPr>
            <a:r>
              <a:rPr lang="en-US" sz="18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Goals: </a:t>
            </a:r>
            <a:endParaRPr lang="en-US" sz="18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217487" indent="-171450">
              <a:tabLst>
                <a:tab pos="1145381" algn="l"/>
              </a:tabLst>
            </a:pP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Perform integrated system testing of HTV: target heating, ion source, mass marker, water cooling</a:t>
            </a:r>
          </a:p>
          <a:p>
            <a:pPr marL="217487" indent="-171450">
              <a:tabLst>
                <a:tab pos="1145381" algn="l"/>
              </a:tabLst>
            </a:pP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Realistic </a:t>
            </a: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gamma window tests</a:t>
            </a:r>
          </a:p>
          <a:p>
            <a:pPr marL="217487" indent="-171450">
              <a:tabLst>
                <a:tab pos="1145381" algn="l"/>
              </a:tabLst>
            </a:pP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Full </a:t>
            </a: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service delivery to target </a:t>
            </a: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with </a:t>
            </a: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repeatable coupling</a:t>
            </a:r>
          </a:p>
          <a:p>
            <a:pPr marL="217487" indent="-1714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Long term development of target containers, emissivity optimization, target </a:t>
            </a: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deflection, and many more</a:t>
            </a: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800" b="1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r>
              <a:rPr lang="en-US" sz="18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Results </a:t>
            </a:r>
            <a:r>
              <a:rPr lang="en-US" sz="18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Drive: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Design of the target </a:t>
            </a: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station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Design of the target vessel</a:t>
            </a: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800" b="1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r>
              <a:rPr lang="en-US" sz="18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Status</a:t>
            </a:r>
            <a:r>
              <a:rPr lang="en-US" sz="18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: Design complete, waiting for parts to arrive</a:t>
            </a: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buFontTx/>
              <a:buChar char="-"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buFontTx/>
              <a:buChar char="-"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1426" y="1027420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HVFT Purge Test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6293" y="2568195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Extraction Electrode Feedthrough Test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6293" y="2055502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Pillow Seal Testing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0415" y="1540529"/>
            <a:ext cx="1459627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HVFT Material testing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76293" y="3080888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Target Vessel Coupling Test Stand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76293" y="3593581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TV Coupling Piston Leak Test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6293" y="4107186"/>
            <a:ext cx="1463040" cy="594552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Pumping and Heating Investigation Stand</a:t>
            </a:r>
          </a:p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(PHI)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76293" y="544425"/>
            <a:ext cx="1485034" cy="46513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Target Station Development</a:t>
            </a:r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103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Test Stand: Pumping and Heating Investigation Stand (PHI)</a:t>
            </a:r>
            <a:endParaRPr lang="en-CA" sz="1800" dirty="0">
              <a:latin typeface="+mj-lt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75777" y="895140"/>
            <a:ext cx="3568223" cy="3155865"/>
          </a:xfrm>
          <a:prstGeom prst="rect">
            <a:avLst/>
          </a:prstGeom>
        </p:spPr>
      </p:pic>
      <p:pic>
        <p:nvPicPr>
          <p:cNvPr id="13" name="Picture 3" descr="C:\Users\tdaygoodacre\Dropbox\Work\Triumf\ARIEL Evap\IMG_2595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170636"/>
            <a:ext cx="2430855" cy="2156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21210" y="854500"/>
            <a:ext cx="30251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ISOLDE pump-stand</a:t>
            </a:r>
            <a:endParaRPr lang="en-GB" dirty="0"/>
          </a:p>
        </p:txBody>
      </p:sp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30855" y="1155182"/>
            <a:ext cx="2862195" cy="2177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2646501" y="843914"/>
            <a:ext cx="34731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SPES Target Test Stand</a:t>
            </a:r>
            <a:endParaRPr lang="en-GB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BB218DC-82A1-4C9B-A1F4-D8F96AB9E0B0}"/>
              </a:ext>
            </a:extLst>
          </p:cNvPr>
          <p:cNvSpPr/>
          <p:nvPr/>
        </p:nvSpPr>
        <p:spPr>
          <a:xfrm>
            <a:off x="2600228" y="3349889"/>
            <a:ext cx="252344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000" u="sng" dirty="0">
                <a:solidFill>
                  <a:srgbClr val="E9711C"/>
                </a:solidFill>
                <a:latin typeface="Arial" panose="020B0604020202020204" pitchFamily="34" charset="0"/>
                <a:hlinkClick r:id="rId6" tooltip="Persistent link using digital object identifier"/>
              </a:rPr>
              <a:t>https://doi.org/10.1016/j.finel.2011.01.005</a:t>
            </a:r>
            <a:endParaRPr lang="en-GB" sz="1000" dirty="0"/>
          </a:p>
        </p:txBody>
      </p:sp>
      <p:sp>
        <p:nvSpPr>
          <p:cNvPr id="18" name="TextBox 17"/>
          <p:cNvSpPr txBox="1"/>
          <p:nvPr/>
        </p:nvSpPr>
        <p:spPr>
          <a:xfrm>
            <a:off x="5745151" y="833328"/>
            <a:ext cx="1092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PHI Stand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3637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Test Stand: Pumping and Heating Investigation Stand (PHI)</a:t>
            </a:r>
            <a:endParaRPr lang="en-CA" sz="1800" dirty="0">
              <a:latin typeface="+mj-lt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24529" y="612643"/>
            <a:ext cx="4661043" cy="412239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731517" y="1983743"/>
            <a:ext cx="1485034" cy="64448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Vacuum components to be reused for </a:t>
            </a:r>
            <a:r>
              <a:rPr lang="en-US" sz="1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ARIEL labs</a:t>
            </a:r>
            <a:endParaRPr lang="en-US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3124529" y="2115765"/>
            <a:ext cx="646894" cy="19021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7540524" y="2404666"/>
            <a:ext cx="1485034" cy="64448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Power supplies reused at TISA</a:t>
            </a:r>
            <a:endParaRPr lang="en-US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flipH="1">
            <a:off x="7135365" y="2943922"/>
            <a:ext cx="707659" cy="36427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1813953" y="3985586"/>
            <a:ext cx="1485034" cy="64448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Future addition of coupling from converter side</a:t>
            </a:r>
            <a:endParaRPr lang="en-US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2824976" y="3144644"/>
            <a:ext cx="1414928" cy="7517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4525137" y="646613"/>
            <a:ext cx="1485034" cy="64448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Ability to perform repeatability test on HTV coupling</a:t>
            </a:r>
            <a:endParaRPr lang="en-US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flipH="1">
            <a:off x="4793607" y="1325063"/>
            <a:ext cx="474047" cy="105386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63750" y="373446"/>
            <a:ext cx="3335534" cy="1190813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Combine all lessons learned at HTV development tests + </a:t>
            </a:r>
          </a:p>
          <a:p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Target Station development tests</a:t>
            </a:r>
          </a:p>
        </p:txBody>
      </p:sp>
    </p:spTree>
    <p:extLst>
      <p:ext uri="{BB962C8B-B14F-4D97-AF65-F5344CB8AC3E}">
        <p14:creationId xmlns:p14="http://schemas.microsoft.com/office/powerpoint/2010/main" val="930167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Rectangle 256"/>
          <p:cNvSpPr/>
          <p:nvPr/>
        </p:nvSpPr>
        <p:spPr>
          <a:xfrm>
            <a:off x="4631398" y="553009"/>
            <a:ext cx="1996896" cy="448254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" name="Rectangle 255"/>
          <p:cNvSpPr/>
          <p:nvPr/>
        </p:nvSpPr>
        <p:spPr>
          <a:xfrm>
            <a:off x="2841655" y="553009"/>
            <a:ext cx="1797823" cy="4482541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03" name="Rectangle 402"/>
          <p:cNvSpPr/>
          <p:nvPr/>
        </p:nvSpPr>
        <p:spPr>
          <a:xfrm>
            <a:off x="754543" y="553009"/>
            <a:ext cx="2095193" cy="4482541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Risk Mitigation: Tests and </a:t>
            </a:r>
            <a:r>
              <a:rPr lang="en-CA" sz="1800" dirty="0">
                <a:latin typeface="+mj-lt"/>
              </a:rPr>
              <a:t>D</a:t>
            </a:r>
            <a:r>
              <a:rPr lang="en-CA" sz="1800" dirty="0" smtClean="0">
                <a:latin typeface="+mj-lt"/>
              </a:rPr>
              <a:t>evelopment</a:t>
            </a:r>
            <a:endParaRPr lang="en-CA" sz="1800" dirty="0"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13786" y="1547290"/>
            <a:ext cx="1459574" cy="43071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85000"/>
                  </a:schemeClr>
                </a:solidFill>
              </a:rPr>
              <a:t>Converter Tests at </a:t>
            </a:r>
          </a:p>
          <a:p>
            <a:pPr algn="ctr"/>
            <a:r>
              <a:rPr lang="en-US" sz="1100" dirty="0" smtClean="0">
                <a:solidFill>
                  <a:schemeClr val="bg1">
                    <a:lumMod val="85000"/>
                  </a:schemeClr>
                </a:solidFill>
              </a:rPr>
              <a:t>E-</a:t>
            </a:r>
            <a:r>
              <a:rPr lang="en-US" sz="1100" dirty="0" err="1" smtClean="0">
                <a:solidFill>
                  <a:schemeClr val="bg1">
                    <a:lumMod val="85000"/>
                  </a:schemeClr>
                </a:solidFill>
              </a:rPr>
              <a:t>Linac</a:t>
            </a:r>
            <a:endParaRPr lang="en-US" sz="1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935275" y="2537891"/>
            <a:ext cx="1443260" cy="49958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ARIEL Target Material Development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935275" y="2039254"/>
            <a:ext cx="1446407" cy="44303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ARIEL Ion Source Development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013786" y="2039254"/>
            <a:ext cx="1459574" cy="44501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85000"/>
                  </a:schemeClr>
                </a:solidFill>
              </a:rPr>
              <a:t>ARIEL Corrosion Erosion test (ACE)</a:t>
            </a:r>
            <a:endParaRPr lang="en-US" sz="1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02701" y="4258185"/>
            <a:ext cx="1031645" cy="61776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bg1">
                    <a:lumMod val="85000"/>
                  </a:schemeClr>
                </a:solidFill>
              </a:rPr>
              <a:t>ARIEL Thermal Test Stand (ATTS)</a:t>
            </a:r>
            <a:endParaRPr lang="en-US" sz="11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020400" y="1027391"/>
            <a:ext cx="1361494" cy="45674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85000"/>
                  </a:schemeClr>
                </a:solidFill>
              </a:rPr>
              <a:t>HVFT Purge Test</a:t>
            </a:r>
            <a:endParaRPr lang="en-US" sz="1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168382" y="4258185"/>
            <a:ext cx="1362709" cy="61929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bg1">
                    <a:lumMod val="85000"/>
                  </a:schemeClr>
                </a:solidFill>
              </a:rPr>
              <a:t>Pumping &amp; Heating Investigation Stand</a:t>
            </a:r>
          </a:p>
          <a:p>
            <a:pPr algn="ctr"/>
            <a:r>
              <a:rPr lang="en-US" sz="1100" b="1" dirty="0" smtClean="0">
                <a:solidFill>
                  <a:schemeClr val="bg1">
                    <a:lumMod val="85000"/>
                  </a:schemeClr>
                </a:solidFill>
              </a:rPr>
              <a:t>(PHI)</a:t>
            </a:r>
            <a:endParaRPr lang="en-US" sz="11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002701" y="1026246"/>
            <a:ext cx="1470659" cy="45979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85000"/>
                  </a:schemeClr>
                </a:solidFill>
              </a:rPr>
              <a:t>High Power Connector Test Stand</a:t>
            </a:r>
            <a:endParaRPr lang="en-US" sz="1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020400" y="2537967"/>
            <a:ext cx="1361494" cy="49958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85000"/>
                  </a:schemeClr>
                </a:solidFill>
              </a:rPr>
              <a:t>Extraction Electrode Feedthrough Test</a:t>
            </a:r>
            <a:endParaRPr lang="en-US" sz="1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020400" y="2039330"/>
            <a:ext cx="1361494" cy="44303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85000"/>
                  </a:schemeClr>
                </a:solidFill>
              </a:rPr>
              <a:t>Pillow Seal Testing</a:t>
            </a:r>
            <a:endParaRPr lang="en-US" sz="1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938422" y="1548043"/>
            <a:ext cx="1443260" cy="42798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Target Vessel Exchange tool tests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935275" y="1027315"/>
            <a:ext cx="1446407" cy="45674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Remote Handling Mockup Tests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963071" y="4265813"/>
            <a:ext cx="1352814" cy="602512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Target and Ion Source Acceptance Stand (TISA)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019389" y="1540499"/>
            <a:ext cx="1361494" cy="43560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85000"/>
                  </a:schemeClr>
                </a:solidFill>
              </a:rPr>
              <a:t>HVFT Material testing</a:t>
            </a:r>
            <a:endParaRPr lang="en-US" sz="1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71" name="Rectangle 170"/>
          <p:cNvSpPr/>
          <p:nvPr/>
        </p:nvSpPr>
        <p:spPr>
          <a:xfrm>
            <a:off x="6877797" y="4258185"/>
            <a:ext cx="1607511" cy="60251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Meeting requirements for safety, reliability, and beam production</a:t>
            </a:r>
            <a:endParaRPr lang="en-US" sz="1100" b="1" dirty="0">
              <a:solidFill>
                <a:schemeClr val="tx1"/>
              </a:solidFill>
            </a:endParaRPr>
          </a:p>
        </p:txBody>
      </p:sp>
      <p:cxnSp>
        <p:nvCxnSpPr>
          <p:cNvPr id="173" name="Elbow Connector 172"/>
          <p:cNvCxnSpPr>
            <a:stCxn id="16" idx="3"/>
            <a:endCxn id="19" idx="1"/>
          </p:cNvCxnSpPr>
          <p:nvPr/>
        </p:nvCxnSpPr>
        <p:spPr>
          <a:xfrm>
            <a:off x="2034346" y="4567070"/>
            <a:ext cx="134036" cy="761"/>
          </a:xfrm>
          <a:prstGeom prst="bentConnector3">
            <a:avLst/>
          </a:prstGeom>
          <a:ln w="19050">
            <a:solidFill>
              <a:schemeClr val="bg1">
                <a:lumMod val="75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" name="Elbow Connector 173"/>
          <p:cNvCxnSpPr>
            <a:stCxn id="21" idx="3"/>
            <a:endCxn id="19" idx="0"/>
          </p:cNvCxnSpPr>
          <p:nvPr/>
        </p:nvCxnSpPr>
        <p:spPr>
          <a:xfrm>
            <a:off x="2473360" y="1256146"/>
            <a:ext cx="376377" cy="3002039"/>
          </a:xfrm>
          <a:prstGeom prst="bentConnector2">
            <a:avLst/>
          </a:prstGeom>
          <a:ln w="19050">
            <a:solidFill>
              <a:schemeClr val="bg1">
                <a:lumMod val="75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" name="Elbow Connector 182"/>
          <p:cNvCxnSpPr>
            <a:stCxn id="8" idx="3"/>
            <a:endCxn id="19" idx="0"/>
          </p:cNvCxnSpPr>
          <p:nvPr/>
        </p:nvCxnSpPr>
        <p:spPr>
          <a:xfrm>
            <a:off x="2473360" y="1762650"/>
            <a:ext cx="376377" cy="2495535"/>
          </a:xfrm>
          <a:prstGeom prst="bentConnector2">
            <a:avLst/>
          </a:prstGeom>
          <a:ln w="19050">
            <a:solidFill>
              <a:schemeClr val="bg1">
                <a:lumMod val="75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9" name="Elbow Connector 188"/>
          <p:cNvCxnSpPr>
            <a:stCxn id="15" idx="3"/>
            <a:endCxn id="19" idx="0"/>
          </p:cNvCxnSpPr>
          <p:nvPr/>
        </p:nvCxnSpPr>
        <p:spPr>
          <a:xfrm>
            <a:off x="2473360" y="2261760"/>
            <a:ext cx="376377" cy="1996425"/>
          </a:xfrm>
          <a:prstGeom prst="bentConnector2">
            <a:avLst/>
          </a:prstGeom>
          <a:ln w="19050">
            <a:solidFill>
              <a:schemeClr val="bg1">
                <a:lumMod val="75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" name="Elbow Connector 191"/>
          <p:cNvCxnSpPr>
            <a:stCxn id="17" idx="3"/>
            <a:endCxn id="26" idx="0"/>
          </p:cNvCxnSpPr>
          <p:nvPr/>
        </p:nvCxnSpPr>
        <p:spPr>
          <a:xfrm>
            <a:off x="4381894" y="1255766"/>
            <a:ext cx="257584" cy="3010047"/>
          </a:xfrm>
          <a:prstGeom prst="bentConnector2">
            <a:avLst/>
          </a:prstGeom>
          <a:ln w="19050">
            <a:solidFill>
              <a:schemeClr val="bg1">
                <a:lumMod val="75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5" name="Elbow Connector 194"/>
          <p:cNvCxnSpPr>
            <a:stCxn id="27" idx="3"/>
            <a:endCxn id="26" idx="0"/>
          </p:cNvCxnSpPr>
          <p:nvPr/>
        </p:nvCxnSpPr>
        <p:spPr>
          <a:xfrm>
            <a:off x="4380883" y="1758301"/>
            <a:ext cx="258595" cy="2507512"/>
          </a:xfrm>
          <a:prstGeom prst="bentConnector2">
            <a:avLst/>
          </a:prstGeom>
          <a:ln w="19050">
            <a:solidFill>
              <a:schemeClr val="bg1">
                <a:lumMod val="75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8" name="Elbow Connector 197"/>
          <p:cNvCxnSpPr>
            <a:stCxn id="23" idx="3"/>
            <a:endCxn id="26" idx="0"/>
          </p:cNvCxnSpPr>
          <p:nvPr/>
        </p:nvCxnSpPr>
        <p:spPr>
          <a:xfrm>
            <a:off x="4381894" y="2260845"/>
            <a:ext cx="257584" cy="2004968"/>
          </a:xfrm>
          <a:prstGeom prst="bentConnector2">
            <a:avLst/>
          </a:prstGeom>
          <a:ln w="19050">
            <a:solidFill>
              <a:schemeClr val="bg1">
                <a:lumMod val="75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1" name="Elbow Connector 200"/>
          <p:cNvCxnSpPr>
            <a:stCxn id="22" idx="3"/>
            <a:endCxn id="26" idx="0"/>
          </p:cNvCxnSpPr>
          <p:nvPr/>
        </p:nvCxnSpPr>
        <p:spPr>
          <a:xfrm>
            <a:off x="4381894" y="2787759"/>
            <a:ext cx="257584" cy="1478054"/>
          </a:xfrm>
          <a:prstGeom prst="bentConnector2">
            <a:avLst/>
          </a:prstGeom>
          <a:ln w="19050">
            <a:solidFill>
              <a:schemeClr val="bg1">
                <a:lumMod val="75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4" name="Elbow Connector 203"/>
          <p:cNvCxnSpPr>
            <a:stCxn id="25" idx="3"/>
            <a:endCxn id="171" idx="1"/>
          </p:cNvCxnSpPr>
          <p:nvPr/>
        </p:nvCxnSpPr>
        <p:spPr>
          <a:xfrm>
            <a:off x="6381682" y="1255690"/>
            <a:ext cx="496115" cy="3303751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7" name="Elbow Connector 206"/>
          <p:cNvCxnSpPr>
            <a:stCxn id="24" idx="3"/>
            <a:endCxn id="171" idx="1"/>
          </p:cNvCxnSpPr>
          <p:nvPr/>
        </p:nvCxnSpPr>
        <p:spPr>
          <a:xfrm>
            <a:off x="6381682" y="1762035"/>
            <a:ext cx="496115" cy="2797406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0" name="Elbow Connector 209"/>
          <p:cNvCxnSpPr>
            <a:stCxn id="13" idx="3"/>
            <a:endCxn id="171" idx="1"/>
          </p:cNvCxnSpPr>
          <p:nvPr/>
        </p:nvCxnSpPr>
        <p:spPr>
          <a:xfrm>
            <a:off x="6381682" y="2260769"/>
            <a:ext cx="496115" cy="2298672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3" name="Elbow Connector 212"/>
          <p:cNvCxnSpPr>
            <a:stCxn id="12" idx="3"/>
            <a:endCxn id="171" idx="1"/>
          </p:cNvCxnSpPr>
          <p:nvPr/>
        </p:nvCxnSpPr>
        <p:spPr>
          <a:xfrm>
            <a:off x="6378535" y="2787683"/>
            <a:ext cx="499262" cy="1771758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3" name="Straight Arrow Connector 232"/>
          <p:cNvCxnSpPr>
            <a:stCxn id="19" idx="3"/>
            <a:endCxn id="26" idx="1"/>
          </p:cNvCxnSpPr>
          <p:nvPr/>
        </p:nvCxnSpPr>
        <p:spPr>
          <a:xfrm flipV="1">
            <a:off x="3531091" y="4567069"/>
            <a:ext cx="431980" cy="762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4" name="Straight Arrow Connector 243"/>
          <p:cNvCxnSpPr>
            <a:stCxn id="26" idx="3"/>
            <a:endCxn id="171" idx="1"/>
          </p:cNvCxnSpPr>
          <p:nvPr/>
        </p:nvCxnSpPr>
        <p:spPr>
          <a:xfrm flipV="1">
            <a:off x="5315885" y="4559441"/>
            <a:ext cx="1561912" cy="762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8" name="Rectangle 337"/>
          <p:cNvSpPr/>
          <p:nvPr/>
        </p:nvSpPr>
        <p:spPr>
          <a:xfrm>
            <a:off x="997175" y="544425"/>
            <a:ext cx="1485034" cy="465130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>
                    <a:lumMod val="85000"/>
                  </a:schemeClr>
                </a:solidFill>
              </a:rPr>
              <a:t>HTV Development</a:t>
            </a:r>
            <a:endParaRPr lang="en-US" sz="14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39" name="Rectangle 338"/>
          <p:cNvSpPr/>
          <p:nvPr/>
        </p:nvSpPr>
        <p:spPr>
          <a:xfrm>
            <a:off x="2957619" y="553009"/>
            <a:ext cx="1485034" cy="465130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>
                    <a:lumMod val="85000"/>
                  </a:schemeClr>
                </a:solidFill>
              </a:rPr>
              <a:t>Target Station Development</a:t>
            </a:r>
            <a:endParaRPr lang="en-US" sz="14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40" name="Rectangle 339"/>
          <p:cNvSpPr/>
          <p:nvPr/>
        </p:nvSpPr>
        <p:spPr>
          <a:xfrm>
            <a:off x="4918063" y="553009"/>
            <a:ext cx="1485034" cy="46513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Operations Development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349" name="Rectangle 348"/>
          <p:cNvSpPr/>
          <p:nvPr/>
        </p:nvSpPr>
        <p:spPr>
          <a:xfrm>
            <a:off x="3020401" y="3096412"/>
            <a:ext cx="1361494" cy="44303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85000"/>
                  </a:schemeClr>
                </a:solidFill>
              </a:rPr>
              <a:t>Target Vessel Coupling Test Stand</a:t>
            </a:r>
            <a:endParaRPr lang="en-US" sz="1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50" name="Rectangle 349"/>
          <p:cNvSpPr/>
          <p:nvPr/>
        </p:nvSpPr>
        <p:spPr>
          <a:xfrm>
            <a:off x="3020401" y="3602669"/>
            <a:ext cx="1361494" cy="49958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85000"/>
                  </a:schemeClr>
                </a:solidFill>
              </a:rPr>
              <a:t>TV Coupling Piston Leak Test</a:t>
            </a:r>
            <a:endParaRPr lang="en-US" sz="11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354" name="Elbow Connector 353"/>
          <p:cNvCxnSpPr>
            <a:stCxn id="349" idx="3"/>
            <a:endCxn id="26" idx="0"/>
          </p:cNvCxnSpPr>
          <p:nvPr/>
        </p:nvCxnSpPr>
        <p:spPr>
          <a:xfrm>
            <a:off x="4381895" y="3317927"/>
            <a:ext cx="257583" cy="947886"/>
          </a:xfrm>
          <a:prstGeom prst="bentConnector2">
            <a:avLst/>
          </a:prstGeom>
          <a:ln w="19050">
            <a:solidFill>
              <a:schemeClr val="bg1">
                <a:lumMod val="75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8" name="Elbow Connector 357"/>
          <p:cNvCxnSpPr>
            <a:stCxn id="350" idx="3"/>
            <a:endCxn id="26" idx="0"/>
          </p:cNvCxnSpPr>
          <p:nvPr/>
        </p:nvCxnSpPr>
        <p:spPr>
          <a:xfrm>
            <a:off x="4381895" y="3852461"/>
            <a:ext cx="257583" cy="413352"/>
          </a:xfrm>
          <a:prstGeom prst="bentConnector2">
            <a:avLst/>
          </a:prstGeom>
          <a:ln w="19050">
            <a:solidFill>
              <a:schemeClr val="bg1">
                <a:lumMod val="75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0465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Test Stand: Remote Handling </a:t>
            </a:r>
            <a:r>
              <a:rPr lang="en-CA" sz="1800" dirty="0" err="1" smtClean="0">
                <a:latin typeface="+mj-lt"/>
              </a:rPr>
              <a:t>Mockup</a:t>
            </a:r>
            <a:r>
              <a:rPr lang="en-CA" sz="1800" dirty="0" smtClean="0">
                <a:latin typeface="+mj-lt"/>
              </a:rPr>
              <a:t> Tests</a:t>
            </a:r>
            <a:endParaRPr lang="en-CA" sz="1800" dirty="0">
              <a:latin typeface="+mj-lt"/>
            </a:endParaRPr>
          </a:p>
        </p:txBody>
      </p:sp>
      <p:sp>
        <p:nvSpPr>
          <p:cNvPr id="11" name="Content Placeholder 1"/>
          <p:cNvSpPr txBox="1">
            <a:spLocks/>
          </p:cNvSpPr>
          <p:nvPr/>
        </p:nvSpPr>
        <p:spPr>
          <a:xfrm>
            <a:off x="1980308" y="638500"/>
            <a:ext cx="7051932" cy="416320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037" indent="0">
              <a:buNone/>
              <a:tabLst>
                <a:tab pos="1145381" algn="l"/>
              </a:tabLst>
            </a:pPr>
            <a:r>
              <a:rPr lang="en-US" sz="18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Goals</a:t>
            </a:r>
            <a:r>
              <a:rPr lang="en-US" sz="1800" b="1" dirty="0">
                <a:solidFill>
                  <a:srgbClr val="002060"/>
                </a:solidFill>
                <a:latin typeface="Calibri"/>
                <a:cs typeface="Times New Roman" panose="02020603050405020304" pitchFamily="18" charset="0"/>
              </a:rPr>
              <a:t> (fulfill </a:t>
            </a:r>
            <a:r>
              <a:rPr lang="en-US" sz="1800" b="1" dirty="0" smtClean="0">
                <a:solidFill>
                  <a:srgbClr val="002060"/>
                </a:solidFill>
                <a:latin typeface="Calibri"/>
                <a:cs typeface="Times New Roman" panose="02020603050405020304" pitchFamily="18" charset="0"/>
              </a:rPr>
              <a:t>RS29)</a:t>
            </a:r>
            <a:r>
              <a:rPr lang="en-US" sz="18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: </a:t>
            </a:r>
            <a:endParaRPr lang="en-US" sz="18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Verify that all maintenance operations can be done using manipulators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Test designs of remote handling components in a hot cell environment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Develop tools and jigs for disassembly and maintenance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Provide feedback to the design team</a:t>
            </a:r>
          </a:p>
          <a:p>
            <a:pPr marL="331787" indent="-285750"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r>
              <a:rPr lang="en-US" sz="18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Results drive:</a:t>
            </a:r>
          </a:p>
          <a:p>
            <a:pPr marL="217487" indent="-171450">
              <a:tabLst>
                <a:tab pos="1145381" algn="l"/>
              </a:tabLst>
            </a:pP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All module front end designs</a:t>
            </a:r>
            <a:endParaRPr lang="en-US" sz="16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217487" indent="-1714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Selection and design of hot cell tools and jigs</a:t>
            </a:r>
            <a:endParaRPr lang="en-US" sz="12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r>
              <a:rPr lang="en-US" sz="18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Status: Design in progress</a:t>
            </a: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r>
              <a:rPr lang="en-US" sz="16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</a:p>
          <a:p>
            <a:pPr marL="331787" indent="-285750">
              <a:buFontTx/>
              <a:buChar char="-"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buFontTx/>
              <a:buChar char="-"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6316" y="2593741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ARIEL Target Material Development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3168" y="2064624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ARIEL Ion Source Development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6316" y="1542933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Target Vessel Exchange tool tests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3168" y="1022204"/>
            <a:ext cx="1463040" cy="45720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Remote Handling Mockup Tests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6317" y="3122858"/>
            <a:ext cx="1459892" cy="60251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bg1">
                    <a:lumMod val="75000"/>
                  </a:schemeClr>
                </a:solidFill>
              </a:rPr>
              <a:t>Target and Ion Source Acceptance Stand (TISA)</a:t>
            </a:r>
            <a:endParaRPr lang="en-US" sz="11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6293" y="544425"/>
            <a:ext cx="1485034" cy="46513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Operations Development</a:t>
            </a:r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148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Test Stand: Remote Handling </a:t>
            </a:r>
            <a:r>
              <a:rPr lang="en-CA" sz="1800" dirty="0" err="1" smtClean="0">
                <a:latin typeface="+mj-lt"/>
              </a:rPr>
              <a:t>Mockup</a:t>
            </a:r>
            <a:r>
              <a:rPr lang="en-CA" sz="1800" dirty="0" smtClean="0">
                <a:latin typeface="+mj-lt"/>
              </a:rPr>
              <a:t> Tests</a:t>
            </a:r>
            <a:endParaRPr lang="en-CA" sz="1800" dirty="0">
              <a:latin typeface="+mj-lt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25877"/>
            <a:ext cx="5546614" cy="359222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4692" y="560714"/>
            <a:ext cx="3709308" cy="427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491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Test Stand: Target Vessel exchange tool tests</a:t>
            </a:r>
            <a:endParaRPr lang="en-CA" sz="1800" dirty="0">
              <a:latin typeface="+mj-lt"/>
            </a:endParaRPr>
          </a:p>
        </p:txBody>
      </p:sp>
      <p:sp>
        <p:nvSpPr>
          <p:cNvPr id="11" name="Content Placeholder 1"/>
          <p:cNvSpPr txBox="1">
            <a:spLocks/>
          </p:cNvSpPr>
          <p:nvPr/>
        </p:nvSpPr>
        <p:spPr>
          <a:xfrm>
            <a:off x="1980308" y="638500"/>
            <a:ext cx="7062092" cy="416320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037" indent="0">
              <a:buNone/>
              <a:tabLst>
                <a:tab pos="1145381" algn="l"/>
              </a:tabLst>
            </a:pPr>
            <a:r>
              <a:rPr lang="en-US" sz="18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Goals</a:t>
            </a:r>
            <a:r>
              <a:rPr lang="en-US" sz="1800" b="1" dirty="0">
                <a:solidFill>
                  <a:srgbClr val="002060"/>
                </a:solidFill>
                <a:latin typeface="Calibri"/>
                <a:cs typeface="Times New Roman" panose="02020603050405020304" pitchFamily="18" charset="0"/>
              </a:rPr>
              <a:t> (fulfill </a:t>
            </a:r>
            <a:r>
              <a:rPr lang="en-US" sz="1800" b="1" dirty="0" smtClean="0">
                <a:solidFill>
                  <a:srgbClr val="002060"/>
                </a:solidFill>
                <a:latin typeface="Calibri"/>
                <a:cs typeface="Times New Roman" panose="02020603050405020304" pitchFamily="18" charset="0"/>
              </a:rPr>
              <a:t>RS21, 24, 26, 33)</a:t>
            </a:r>
            <a:r>
              <a:rPr lang="en-US" sz="18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: </a:t>
            </a:r>
            <a:endParaRPr lang="en-US" sz="18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Test target vessel exchange tools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Ensure target exchange can be done within the operational schedule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Perform target vessel rescues using target hall cranes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Provide feedback to target vessel extraction tool </a:t>
            </a: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design from </a:t>
            </a: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hands on experience</a:t>
            </a:r>
            <a:endParaRPr lang="en-US" sz="12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r>
              <a:rPr lang="en-US" sz="18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Results drive: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Target vessel </a:t>
            </a: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design, alignment features</a:t>
            </a:r>
            <a:endParaRPr lang="en-US" sz="16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Target vessel extraction tool </a:t>
            </a: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design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Hot cell and vault interface</a:t>
            </a: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r>
              <a:rPr lang="en-US" sz="18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Status: Testing in progress</a:t>
            </a: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buFontTx/>
              <a:buChar char="-"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buFontTx/>
              <a:buChar char="-"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6316" y="2593741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ARIEL Target Material Development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3168" y="2064624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ARIEL Ion Source Development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6316" y="1542933"/>
            <a:ext cx="1463040" cy="45720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Target Vessel Exchange tool tests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3168" y="1022204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Remote Handling Mockup Tests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6317" y="3122858"/>
            <a:ext cx="1459892" cy="60251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bg1">
                    <a:lumMod val="75000"/>
                  </a:schemeClr>
                </a:solidFill>
              </a:rPr>
              <a:t>Target and Ion Source Acceptance Stand (TISA)</a:t>
            </a:r>
            <a:endParaRPr lang="en-US" sz="11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6293" y="544425"/>
            <a:ext cx="1485034" cy="46513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Operations Development</a:t>
            </a:r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408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Test Stand: Target Vessel exchange tool tests</a:t>
            </a:r>
            <a:endParaRPr lang="en-CA" sz="1800" dirty="0">
              <a:latin typeface="+mj-lt"/>
            </a:endParaRPr>
          </a:p>
        </p:txBody>
      </p:sp>
      <p:pic>
        <p:nvPicPr>
          <p:cNvPr id="9" name="1DBC6DC2-09EB-40C6-8266-BF3A1F8187B8" descr="Image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484032" y="1052669"/>
            <a:ext cx="4662138" cy="3496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720267" y="952232"/>
            <a:ext cx="958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solidFill>
                  <a:srgbClr val="FFFFFF"/>
                </a:solidFill>
              </a:rPr>
              <a:t>Hook Block</a:t>
            </a:r>
            <a:endParaRPr lang="en-CA" dirty="0">
              <a:solidFill>
                <a:srgbClr val="FFFF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552584" y="1594053"/>
            <a:ext cx="21182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solidFill>
                  <a:srgbClr val="FFFFFF"/>
                </a:solidFill>
              </a:rPr>
              <a:t>Target Transfer Tool</a:t>
            </a:r>
          </a:p>
          <a:p>
            <a:r>
              <a:rPr lang="en-CA" dirty="0" smtClean="0">
                <a:solidFill>
                  <a:srgbClr val="FFFFFF"/>
                </a:solidFill>
              </a:rPr>
              <a:t>Prototype Rev1</a:t>
            </a:r>
            <a:endParaRPr lang="en-CA" dirty="0">
              <a:solidFill>
                <a:srgbClr val="FFFF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538350" y="3218425"/>
            <a:ext cx="11403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solidFill>
                  <a:srgbClr val="FFFFFF"/>
                </a:solidFill>
              </a:rPr>
              <a:t>Target Station</a:t>
            </a:r>
          </a:p>
          <a:p>
            <a:r>
              <a:rPr lang="en-CA" dirty="0" err="1" smtClean="0">
                <a:solidFill>
                  <a:srgbClr val="FFFFFF"/>
                </a:solidFill>
              </a:rPr>
              <a:t>Mockup</a:t>
            </a:r>
            <a:endParaRPr lang="en-CA" dirty="0">
              <a:solidFill>
                <a:srgbClr val="FFFF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095950" y="4251899"/>
            <a:ext cx="1234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solidFill>
                  <a:srgbClr val="FFFFFF"/>
                </a:solidFill>
              </a:rPr>
              <a:t>Overview</a:t>
            </a:r>
          </a:p>
          <a:p>
            <a:r>
              <a:rPr lang="en-CA" dirty="0" smtClean="0">
                <a:solidFill>
                  <a:srgbClr val="FFFFFF"/>
                </a:solidFill>
              </a:rPr>
              <a:t>Camera</a:t>
            </a:r>
            <a:endParaRPr lang="en-CA" dirty="0">
              <a:solidFill>
                <a:srgbClr val="FFFFFF"/>
              </a:solidFill>
            </a:endParaRPr>
          </a:p>
        </p:txBody>
      </p:sp>
      <p:pic>
        <p:nvPicPr>
          <p:cNvPr id="20" name="AF0CB1A9-6826-46B0-AE98-44E27B30D023" descr="Image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4016478" y="1098739"/>
            <a:ext cx="4652923" cy="3395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6273465" y="1115676"/>
            <a:ext cx="15244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>
                <a:solidFill>
                  <a:srgbClr val="FFFFFF"/>
                </a:solidFill>
              </a:rPr>
              <a:t>Ballast Weight</a:t>
            </a:r>
          </a:p>
          <a:p>
            <a:r>
              <a:rPr lang="en-CA" dirty="0" smtClean="0">
                <a:solidFill>
                  <a:srgbClr val="FFFFFF"/>
                </a:solidFill>
              </a:rPr>
              <a:t>Plates (20 kg)</a:t>
            </a:r>
            <a:endParaRPr lang="en-CA" dirty="0">
              <a:solidFill>
                <a:srgbClr val="FFFF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710162" y="1768491"/>
            <a:ext cx="15381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>
                <a:solidFill>
                  <a:srgbClr val="FFFFFF"/>
                </a:solidFill>
              </a:rPr>
              <a:t>Tool mounted </a:t>
            </a:r>
          </a:p>
          <a:p>
            <a:r>
              <a:rPr lang="en-CA" dirty="0" smtClean="0">
                <a:solidFill>
                  <a:srgbClr val="FFFFFF"/>
                </a:solidFill>
              </a:rPr>
              <a:t>cameras</a:t>
            </a:r>
            <a:endParaRPr lang="en-CA" dirty="0">
              <a:solidFill>
                <a:srgbClr val="FFFF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614948" y="3412627"/>
            <a:ext cx="15538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>
                <a:solidFill>
                  <a:srgbClr val="FFFFFF"/>
                </a:solidFill>
              </a:rPr>
              <a:t>30 kg Target</a:t>
            </a:r>
          </a:p>
          <a:p>
            <a:r>
              <a:rPr lang="en-CA" dirty="0" smtClean="0">
                <a:solidFill>
                  <a:srgbClr val="FFFFFF"/>
                </a:solidFill>
              </a:rPr>
              <a:t>Vessel Dummy</a:t>
            </a:r>
            <a:endParaRPr lang="en-CA" dirty="0">
              <a:solidFill>
                <a:srgbClr val="FFFFF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597111" y="2689579"/>
            <a:ext cx="15161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>
                <a:solidFill>
                  <a:srgbClr val="FFFFFF"/>
                </a:solidFill>
              </a:rPr>
              <a:t>Lifting Bracket</a:t>
            </a:r>
            <a:endParaRPr lang="en-CA" dirty="0">
              <a:solidFill>
                <a:srgbClr val="FFFF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797889" y="4267725"/>
            <a:ext cx="19486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>
                <a:solidFill>
                  <a:srgbClr val="FFFFFF"/>
                </a:solidFill>
              </a:rPr>
              <a:t>Target Vessel Table</a:t>
            </a:r>
          </a:p>
          <a:p>
            <a:r>
              <a:rPr lang="en-CA" dirty="0" smtClean="0">
                <a:solidFill>
                  <a:srgbClr val="FFFFFF"/>
                </a:solidFill>
              </a:rPr>
              <a:t>and Locating Pins</a:t>
            </a:r>
            <a:endParaRPr lang="en-CA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596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Test Stand: Target Vessel exchange tool tests</a:t>
            </a:r>
            <a:endParaRPr lang="en-CA" sz="1800" dirty="0">
              <a:latin typeface="+mj-lt"/>
            </a:endParaRPr>
          </a:p>
        </p:txBody>
      </p:sp>
      <p:pic>
        <p:nvPicPr>
          <p:cNvPr id="14" name="39FDA428-4EE5-45C4-B28D-8A59ACD6969E" descr="Image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362" y="555748"/>
            <a:ext cx="6006094" cy="4504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4757415" y="1996514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>
                <a:solidFill>
                  <a:srgbClr val="FFFFFF"/>
                </a:solidFill>
              </a:rPr>
              <a:t>HMI</a:t>
            </a:r>
            <a:endParaRPr lang="en-CA" dirty="0">
              <a:solidFill>
                <a:srgbClr val="FFFFFF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51348" y="1252457"/>
            <a:ext cx="1542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>
                <a:solidFill>
                  <a:srgbClr val="FFFFFF"/>
                </a:solidFill>
              </a:rPr>
              <a:t>Ruler Cameras</a:t>
            </a:r>
            <a:endParaRPr lang="en-CA" dirty="0">
              <a:solidFill>
                <a:srgbClr val="FFFFFF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533006" y="3275675"/>
            <a:ext cx="20446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>
                <a:solidFill>
                  <a:srgbClr val="FFFFFF"/>
                </a:solidFill>
              </a:rPr>
              <a:t>Crane Control Panel</a:t>
            </a:r>
          </a:p>
          <a:p>
            <a:r>
              <a:rPr lang="en-CA" dirty="0" smtClean="0">
                <a:solidFill>
                  <a:srgbClr val="FFFFFF"/>
                </a:solidFill>
              </a:rPr>
              <a:t>For Remote-Mode</a:t>
            </a:r>
            <a:endParaRPr lang="en-CA" dirty="0">
              <a:solidFill>
                <a:srgbClr val="FFFFFF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63184" y="2781722"/>
            <a:ext cx="15763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 smtClean="0">
                <a:solidFill>
                  <a:srgbClr val="FFFFFF"/>
                </a:solidFill>
              </a:rPr>
              <a:t>Future Camera</a:t>
            </a:r>
          </a:p>
          <a:p>
            <a:r>
              <a:rPr lang="en-CA" dirty="0" smtClean="0">
                <a:solidFill>
                  <a:srgbClr val="FFFFFF"/>
                </a:solidFill>
              </a:rPr>
              <a:t>Views</a:t>
            </a:r>
            <a:endParaRPr lang="en-CA" dirty="0">
              <a:solidFill>
                <a:srgbClr val="FFFFFF"/>
              </a:solidFill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0760" y="686989"/>
            <a:ext cx="3020084" cy="3990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2311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Test Stand: ARIEL Target Material Development</a:t>
            </a:r>
            <a:endParaRPr lang="en-CA" sz="1800" dirty="0">
              <a:latin typeface="+mj-lt"/>
            </a:endParaRPr>
          </a:p>
        </p:txBody>
      </p:sp>
      <p:sp>
        <p:nvSpPr>
          <p:cNvPr id="11" name="Content Placeholder 1"/>
          <p:cNvSpPr txBox="1">
            <a:spLocks/>
          </p:cNvSpPr>
          <p:nvPr/>
        </p:nvSpPr>
        <p:spPr>
          <a:xfrm>
            <a:off x="1980308" y="638500"/>
            <a:ext cx="7092572" cy="416320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037" indent="0">
              <a:buNone/>
              <a:tabLst>
                <a:tab pos="1145381" algn="l"/>
              </a:tabLst>
            </a:pPr>
            <a:r>
              <a:rPr lang="en-US" sz="18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Goals</a:t>
            </a:r>
            <a:r>
              <a:rPr lang="en-US" sz="1800" b="1" dirty="0">
                <a:solidFill>
                  <a:srgbClr val="002060"/>
                </a:solidFill>
                <a:latin typeface="Calibri"/>
                <a:cs typeface="Times New Roman" panose="02020603050405020304" pitchFamily="18" charset="0"/>
              </a:rPr>
              <a:t> (fulfill </a:t>
            </a:r>
            <a:r>
              <a:rPr lang="en-US" sz="1800" b="1" dirty="0" smtClean="0">
                <a:solidFill>
                  <a:srgbClr val="002060"/>
                </a:solidFill>
                <a:latin typeface="Calibri"/>
                <a:cs typeface="Times New Roman" panose="02020603050405020304" pitchFamily="18" charset="0"/>
              </a:rPr>
              <a:t>RS21)</a:t>
            </a:r>
            <a:r>
              <a:rPr lang="en-US" sz="18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: </a:t>
            </a:r>
            <a:endParaRPr lang="en-US" sz="18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Optimize current target </a:t>
            </a: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production to meet operational requirements of ARIEL</a:t>
            </a:r>
            <a:endParaRPr lang="en-US" sz="16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731837" lvl="1">
              <a:tabLst>
                <a:tab pos="1145381" algn="l"/>
              </a:tabLst>
            </a:pPr>
            <a:r>
              <a:rPr lang="en-US" sz="14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Aim to speed up target production from 12 </a:t>
            </a:r>
            <a:r>
              <a:rPr lang="en-US" sz="14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wks</a:t>
            </a:r>
            <a:r>
              <a:rPr lang="en-US" sz="14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/target to 1wk/target 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Synthesize </a:t>
            </a: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and characterize targets for </a:t>
            </a: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ARIEL, meeting specific electron driver beam requirements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Qualification of commercially available </a:t>
            </a:r>
            <a:r>
              <a:rPr lang="en-US" sz="1600" dirty="0" err="1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BeO</a:t>
            </a:r>
            <a:endParaRPr lang="en-US" sz="1600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tabLst>
                <a:tab pos="1145381" algn="l"/>
              </a:tabLst>
            </a:pPr>
            <a:endParaRPr lang="en-US" sz="14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r>
              <a:rPr lang="en-US" sz="18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Status: Tests ongoing</a:t>
            </a: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buFontTx/>
              <a:buChar char="-"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buFontTx/>
              <a:buChar char="-"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6316" y="2593741"/>
            <a:ext cx="1463040" cy="45720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ARIEL Target Material Development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3168" y="2064624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ARIEL Ion Source Development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6316" y="1542933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Target Vessel Exchange tool tests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3168" y="1022204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Remote Handling Mockup Tests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6317" y="3122858"/>
            <a:ext cx="1459892" cy="60251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bg1">
                    <a:lumMod val="75000"/>
                  </a:schemeClr>
                </a:solidFill>
              </a:rPr>
              <a:t>Target and Ion Source Acceptance Stand (TISA)</a:t>
            </a:r>
            <a:endParaRPr lang="en-US" sz="11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6293" y="544425"/>
            <a:ext cx="1485034" cy="46513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Operations Development</a:t>
            </a:r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5579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Test Stand: ARIEL Target Material Development</a:t>
            </a:r>
            <a:endParaRPr lang="en-CA" sz="1800" dirty="0">
              <a:latin typeface="+mj-lt"/>
            </a:endParaRPr>
          </a:p>
        </p:txBody>
      </p:sp>
      <p:sp>
        <p:nvSpPr>
          <p:cNvPr id="11" name="Content Placeholder 1"/>
          <p:cNvSpPr txBox="1">
            <a:spLocks/>
          </p:cNvSpPr>
          <p:nvPr/>
        </p:nvSpPr>
        <p:spPr>
          <a:xfrm>
            <a:off x="1980308" y="638500"/>
            <a:ext cx="4776092" cy="416320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037" indent="0">
              <a:buNone/>
              <a:tabLst>
                <a:tab pos="1145381" algn="l"/>
              </a:tabLst>
            </a:pPr>
            <a:r>
              <a:rPr lang="en-US" sz="18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Results so far: 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Optimized target material casting procedure </a:t>
            </a: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to decrease number of steps in production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Vacuum limits to evaporator changed to speed up target carbonization (reduced </a:t>
            </a: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from 3 days to 25 minutes)</a:t>
            </a:r>
            <a:endParaRPr lang="en-US" sz="16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Leverages existing ISAC equipment to perform development for </a:t>
            </a: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ARIEL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Developing full loaded target from currently obtained results</a:t>
            </a:r>
            <a:endParaRPr lang="en-US" sz="16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7004395" y="715562"/>
            <a:ext cx="1840230" cy="20193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668720" y="2645327"/>
            <a:ext cx="247528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 smtClean="0"/>
              <a:t>Example of UCx cast target disc. A target discs is a graphite foil with UC</a:t>
            </a:r>
            <a:r>
              <a:rPr lang="en-CA" sz="1400" baseline="-25000" dirty="0" smtClean="0"/>
              <a:t>2</a:t>
            </a:r>
            <a:r>
              <a:rPr lang="en-CA" sz="1400" dirty="0" smtClean="0"/>
              <a:t>/C (UCx) cast on.</a:t>
            </a:r>
          </a:p>
          <a:p>
            <a:pPr algn="ctr"/>
            <a:r>
              <a:rPr lang="en-CA" sz="1400" dirty="0" smtClean="0"/>
              <a:t>A full target consists on  </a:t>
            </a:r>
            <a:r>
              <a:rPr lang="en-CA" sz="1400" dirty="0" smtClean="0">
                <a:latin typeface="Arial"/>
                <a:cs typeface="Arial"/>
              </a:rPr>
              <a:t>̴ </a:t>
            </a:r>
            <a:r>
              <a:rPr lang="en-CA" sz="1400" dirty="0" smtClean="0"/>
              <a:t>200 to 250 UCx cast target discs.</a:t>
            </a:r>
            <a:endParaRPr lang="en-CA" sz="1400" dirty="0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7046994" y="1468821"/>
            <a:ext cx="1766592" cy="533137"/>
          </a:xfrm>
          <a:prstGeom prst="straightConnector1">
            <a:avLst/>
          </a:prstGeom>
          <a:ln w="25400">
            <a:solidFill>
              <a:schemeClr val="accent5">
                <a:lumMod val="40000"/>
                <a:lumOff val="60000"/>
              </a:schemeClr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 rot="986234">
            <a:off x="7572982" y="1712614"/>
            <a:ext cx="791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2 cm</a:t>
            </a:r>
            <a:endParaRPr lang="en-CA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6316" y="2593741"/>
            <a:ext cx="1463040" cy="45720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ARIEL Target Material Development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3168" y="2064624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ARIEL Ion Source Development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6316" y="1542933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Target Vessel Exchange tool tests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83168" y="1022204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Remote Handling Mockup Tests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6317" y="3122858"/>
            <a:ext cx="1459892" cy="60251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bg1">
                    <a:lumMod val="75000"/>
                  </a:schemeClr>
                </a:solidFill>
              </a:rPr>
              <a:t>Target and Ion Source Acceptance Stand (TISA)</a:t>
            </a:r>
            <a:endParaRPr lang="en-US" sz="11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6293" y="544425"/>
            <a:ext cx="1485034" cy="46513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Operations Development</a:t>
            </a:r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789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Test Stand: Target and Ion Source Acceptance Stand (TISA)</a:t>
            </a:r>
            <a:endParaRPr lang="en-CA" sz="1800" dirty="0">
              <a:latin typeface="+mj-lt"/>
            </a:endParaRPr>
          </a:p>
        </p:txBody>
      </p:sp>
      <p:sp>
        <p:nvSpPr>
          <p:cNvPr id="11" name="Content Placeholder 1"/>
          <p:cNvSpPr txBox="1">
            <a:spLocks/>
          </p:cNvSpPr>
          <p:nvPr/>
        </p:nvSpPr>
        <p:spPr>
          <a:xfrm>
            <a:off x="1980308" y="638500"/>
            <a:ext cx="7052180" cy="416320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037" indent="0">
              <a:buNone/>
              <a:tabLst>
                <a:tab pos="1145381" algn="l"/>
              </a:tabLst>
            </a:pPr>
            <a:r>
              <a:rPr lang="en-US" sz="18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Goals</a:t>
            </a:r>
            <a:r>
              <a:rPr lang="en-US" sz="1800" b="1" dirty="0">
                <a:solidFill>
                  <a:srgbClr val="002060"/>
                </a:solidFill>
                <a:latin typeface="Calibri"/>
                <a:cs typeface="Times New Roman" panose="02020603050405020304" pitchFamily="18" charset="0"/>
              </a:rPr>
              <a:t> (fulfill </a:t>
            </a:r>
            <a:r>
              <a:rPr lang="en-US" sz="1800" b="1" dirty="0" smtClean="0">
                <a:solidFill>
                  <a:srgbClr val="002060"/>
                </a:solidFill>
                <a:latin typeface="Calibri"/>
                <a:cs typeface="Times New Roman" panose="02020603050405020304" pitchFamily="18" charset="0"/>
              </a:rPr>
              <a:t>RS2, 3, and many more)</a:t>
            </a:r>
            <a:r>
              <a:rPr lang="en-US" sz="18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:</a:t>
            </a:r>
            <a:endParaRPr lang="en-US" sz="18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tabLst>
                <a:tab pos="1145381" algn="l"/>
              </a:tabLst>
            </a:pP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Enable coupling and operation of target/ion sources in a system identical to that on-line</a:t>
            </a:r>
            <a:endParaRPr lang="en-US" sz="16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tabLst>
                <a:tab pos="1145381" algn="l"/>
              </a:tabLst>
            </a:pP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Prototyping full ARIEL system from converter module up to and including the pre-separator magnet</a:t>
            </a:r>
            <a:endParaRPr lang="en-US" sz="16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tabLst>
                <a:tab pos="1145381" algn="l"/>
              </a:tabLst>
            </a:pP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See </a:t>
            </a: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integrated effects of coupling modules</a:t>
            </a:r>
            <a:endParaRPr lang="en-US" sz="16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Test </a:t>
            </a: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vacuum seal</a:t>
            </a: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repeatability </a:t>
            </a:r>
            <a:endParaRPr lang="en-US" sz="12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r>
              <a:rPr lang="en-US" sz="18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Results Drive: </a:t>
            </a:r>
            <a:endParaRPr lang="en-US" sz="1800" b="1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tabLst>
                <a:tab pos="1145381" algn="l"/>
              </a:tabLst>
            </a:pP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Target station design and validation testing</a:t>
            </a:r>
            <a:endParaRPr lang="en-US" sz="14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tabLst>
                <a:tab pos="1145381" algn="l"/>
              </a:tabLst>
            </a:pPr>
            <a:endParaRPr lang="en-US" sz="16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r>
              <a:rPr lang="en-US" sz="18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Status: </a:t>
            </a:r>
            <a:r>
              <a:rPr lang="en-US" sz="18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Design in progress</a:t>
            </a:r>
            <a:endParaRPr lang="en-US" sz="18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buFontTx/>
              <a:buChar char="-"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buFontTx/>
              <a:buChar char="-"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6316" y="2593741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ARIEL Target Material Development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3168" y="2064624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ARIEL Ion Source Development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6316" y="1542933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Target Vessel Exchange tool tests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3168" y="1022204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Remote Handling Mockup Tests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6317" y="3122858"/>
            <a:ext cx="1459892" cy="602512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Target and Ion Source Acceptance Stand (TISA)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6293" y="544425"/>
            <a:ext cx="1485034" cy="46513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Operations Development</a:t>
            </a:r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434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7" descr="A picture containing thing, LEGO, toy&#10;&#10;Description generated with very high confidence">
            <a:extLst>
              <a:ext uri="{FF2B5EF4-FFF2-40B4-BE49-F238E27FC236}">
                <a16:creationId xmlns:a16="http://schemas.microsoft.com/office/drawing/2014/main" id="{E33229F4-D622-4042-9E90-C7E0ADB440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648" b="26207"/>
          <a:stretch/>
        </p:blipFill>
        <p:spPr>
          <a:xfrm>
            <a:off x="1045988" y="664625"/>
            <a:ext cx="6931366" cy="296742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Test Stand: Target and Ion Source Acceptance Stand (TISA)</a:t>
            </a:r>
            <a:endParaRPr lang="en-CA" sz="1800" dirty="0">
              <a:latin typeface="+mj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469197" y="3724973"/>
            <a:ext cx="1485034" cy="64448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Validates mechanical design and alignment of system</a:t>
            </a:r>
            <a:endParaRPr lang="en-US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13" name="Straight Arrow Connector 12"/>
          <p:cNvCxnSpPr>
            <a:stCxn id="12" idx="0"/>
          </p:cNvCxnSpPr>
          <p:nvPr/>
        </p:nvCxnSpPr>
        <p:spPr>
          <a:xfrm flipH="1" flipV="1">
            <a:off x="3600891" y="2837051"/>
            <a:ext cx="610823" cy="88792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2" idx="0"/>
          </p:cNvCxnSpPr>
          <p:nvPr/>
        </p:nvCxnSpPr>
        <p:spPr>
          <a:xfrm flipH="1" flipV="1">
            <a:off x="2210705" y="2837051"/>
            <a:ext cx="2001009" cy="88792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-19537" y="776565"/>
            <a:ext cx="1774966" cy="64448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Validates high voltage system design</a:t>
            </a:r>
            <a:endParaRPr lang="en-US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1564786" y="1183894"/>
            <a:ext cx="645919" cy="23189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136092" y="3326137"/>
            <a:ext cx="1774966" cy="64448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Service delivery to target</a:t>
            </a:r>
            <a:endParaRPr lang="en-US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1833463" y="3358693"/>
            <a:ext cx="588227" cy="23107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398984" y="3815581"/>
            <a:ext cx="1774966" cy="64448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Position and functionality of optics</a:t>
            </a:r>
            <a:endParaRPr lang="en-US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30" name="Straight Arrow Connector 29"/>
          <p:cNvCxnSpPr>
            <a:stCxn id="29" idx="0"/>
          </p:cNvCxnSpPr>
          <p:nvPr/>
        </p:nvCxnSpPr>
        <p:spPr>
          <a:xfrm flipV="1">
            <a:off x="6286467" y="2427374"/>
            <a:ext cx="0" cy="13882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9" idx="0"/>
          </p:cNvCxnSpPr>
          <p:nvPr/>
        </p:nvCxnSpPr>
        <p:spPr>
          <a:xfrm flipH="1" flipV="1">
            <a:off x="4002333" y="2881443"/>
            <a:ext cx="2284134" cy="93413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29" idx="0"/>
          </p:cNvCxnSpPr>
          <p:nvPr/>
        </p:nvCxnSpPr>
        <p:spPr>
          <a:xfrm flipH="1" flipV="1">
            <a:off x="4828894" y="2649811"/>
            <a:ext cx="1457573" cy="116577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29" idx="0"/>
          </p:cNvCxnSpPr>
          <p:nvPr/>
        </p:nvCxnSpPr>
        <p:spPr>
          <a:xfrm flipH="1" flipV="1">
            <a:off x="5689886" y="2529001"/>
            <a:ext cx="596581" cy="128658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973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Test Stand: Target and Ion Source Acceptance Stand (TISA)</a:t>
            </a:r>
            <a:endParaRPr lang="en-CA" sz="1800" dirty="0">
              <a:latin typeface="+mj-lt"/>
            </a:endParaRPr>
          </a:p>
        </p:txBody>
      </p:sp>
      <p:pic>
        <p:nvPicPr>
          <p:cNvPr id="10" name="Picture 9" descr="A picture containing thing, LEGO, toy&#10;&#10;Description generated with very high confidence">
            <a:extLst>
              <a:ext uri="{FF2B5EF4-FFF2-40B4-BE49-F238E27FC236}">
                <a16:creationId xmlns:a16="http://schemas.microsoft.com/office/drawing/2014/main" id="{E33229F4-D622-4042-9E90-C7E0ADB440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648" b="26207"/>
          <a:stretch/>
        </p:blipFill>
        <p:spPr>
          <a:xfrm>
            <a:off x="1045988" y="664625"/>
            <a:ext cx="6931366" cy="296742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94310" y="3691605"/>
            <a:ext cx="89496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Acceptance tests to prevent premature failure (~35 targets per year).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Commissioning/alignment verification of components prior to on-line installation.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Reproducing on-line issues.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Target and ion source development. </a:t>
            </a:r>
            <a:endParaRPr lang="en-GB" sz="16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5215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Technically Challenging Areas</a:t>
            </a:r>
            <a:endParaRPr lang="en-CA" sz="1800" dirty="0">
              <a:latin typeface="+mj-lt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2469127"/>
              </p:ext>
            </p:extLst>
          </p:nvPr>
        </p:nvGraphicFramePr>
        <p:xfrm>
          <a:off x="621505" y="549139"/>
          <a:ext cx="7465510" cy="438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3020">
                  <a:extLst>
                    <a:ext uri="{9D8B030D-6E8A-4147-A177-3AD203B41FA5}">
                      <a16:colId xmlns:a16="http://schemas.microsoft.com/office/drawing/2014/main" val="3728142845"/>
                    </a:ext>
                  </a:extLst>
                </a:gridCol>
                <a:gridCol w="1382549">
                  <a:extLst>
                    <a:ext uri="{9D8B030D-6E8A-4147-A177-3AD203B41FA5}">
                      <a16:colId xmlns:a16="http://schemas.microsoft.com/office/drawing/2014/main" val="991708156"/>
                    </a:ext>
                  </a:extLst>
                </a:gridCol>
                <a:gridCol w="1597895">
                  <a:extLst>
                    <a:ext uri="{9D8B030D-6E8A-4147-A177-3AD203B41FA5}">
                      <a16:colId xmlns:a16="http://schemas.microsoft.com/office/drawing/2014/main" val="2946989328"/>
                    </a:ext>
                  </a:extLst>
                </a:gridCol>
                <a:gridCol w="1596023">
                  <a:extLst>
                    <a:ext uri="{9D8B030D-6E8A-4147-A177-3AD203B41FA5}">
                      <a16:colId xmlns:a16="http://schemas.microsoft.com/office/drawing/2014/main" val="2849883083"/>
                    </a:ext>
                  </a:extLst>
                </a:gridCol>
                <a:gridCol w="1596023">
                  <a:extLst>
                    <a:ext uri="{9D8B030D-6E8A-4147-A177-3AD203B41FA5}">
                      <a16:colId xmlns:a16="http://schemas.microsoft.com/office/drawing/2014/main" val="909610119"/>
                    </a:ext>
                  </a:extLst>
                </a:gridCol>
              </a:tblGrid>
              <a:tr h="326005">
                <a:tc>
                  <a:txBody>
                    <a:bodyPr/>
                    <a:lstStyle/>
                    <a:p>
                      <a:endParaRPr lang="en-US" sz="1200" baseline="30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aseline="30000" dirty="0" smtClean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HTV Dev</a:t>
                      </a:r>
                      <a:r>
                        <a:rPr lang="en-US" sz="1200" b="1" baseline="0" dirty="0" smtClean="0"/>
                        <a:t> Tests + </a:t>
                      </a:r>
                      <a:r>
                        <a:rPr lang="en-US" sz="1200" b="1" dirty="0" smtClean="0"/>
                        <a:t>ATTS </a:t>
                      </a:r>
                    </a:p>
                    <a:p>
                      <a:pPr algn="ctr"/>
                      <a:r>
                        <a:rPr lang="en-US" sz="1200" dirty="0" smtClean="0"/>
                        <a:t>Component</a:t>
                      </a:r>
                      <a:r>
                        <a:rPr lang="en-US" sz="1200" baseline="0" dirty="0" smtClean="0"/>
                        <a:t> level testing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TS Dev</a:t>
                      </a:r>
                      <a:r>
                        <a:rPr lang="en-US" sz="1200" b="1" baseline="0" dirty="0" smtClean="0"/>
                        <a:t> Tests + </a:t>
                      </a:r>
                      <a:r>
                        <a:rPr lang="en-US" sz="1200" b="1" dirty="0" smtClean="0"/>
                        <a:t>PHI</a:t>
                      </a:r>
                    </a:p>
                    <a:p>
                      <a:pPr algn="ctr"/>
                      <a:r>
                        <a:rPr lang="en-US" sz="1200" dirty="0" smtClean="0"/>
                        <a:t>HTV </a:t>
                      </a:r>
                      <a:r>
                        <a:rPr lang="en-US" sz="1200" baseline="0" dirty="0" smtClean="0"/>
                        <a:t>+ TS </a:t>
                      </a:r>
                    </a:p>
                    <a:p>
                      <a:pPr algn="ctr"/>
                      <a:r>
                        <a:rPr lang="en-US" sz="1200" baseline="0" dirty="0" smtClean="0"/>
                        <a:t>integrated testing</a:t>
                      </a:r>
                      <a:endParaRPr lang="en-US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TISA</a:t>
                      </a:r>
                    </a:p>
                    <a:p>
                      <a:pPr algn="ctr"/>
                      <a:r>
                        <a:rPr lang="en-US" sz="1200" dirty="0" smtClean="0"/>
                        <a:t>ARIEL system</a:t>
                      </a:r>
                      <a:r>
                        <a:rPr lang="en-US" sz="1200" baseline="0" dirty="0" smtClean="0"/>
                        <a:t> </a:t>
                      </a:r>
                    </a:p>
                    <a:p>
                      <a:pPr algn="ctr"/>
                      <a:r>
                        <a:rPr lang="en-US" sz="1200" baseline="0" dirty="0" smtClean="0"/>
                        <a:t>integrated testing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809083"/>
                  </a:ext>
                </a:extLst>
              </a:tr>
              <a:tr h="139716">
                <a:tc rowSpan="3">
                  <a:txBody>
                    <a:bodyPr/>
                    <a:lstStyle/>
                    <a:p>
                      <a:r>
                        <a:rPr lang="en-US" sz="1200" b="1" dirty="0" smtClean="0"/>
                        <a:t>e</a:t>
                      </a:r>
                      <a:r>
                        <a:rPr lang="en-US" sz="1200" b="1" baseline="30000" dirty="0" smtClean="0"/>
                        <a:t>-</a:t>
                      </a:r>
                      <a:r>
                        <a:rPr lang="en-US" sz="1200" b="1" baseline="0" dirty="0" smtClean="0"/>
                        <a:t> to </a:t>
                      </a:r>
                      <a:r>
                        <a:rPr lang="el-GR" sz="1200" b="1" baseline="0" dirty="0" smtClean="0"/>
                        <a:t>γ</a:t>
                      </a:r>
                      <a:r>
                        <a:rPr lang="en-US" sz="1200" b="1" baseline="0" dirty="0" smtClean="0"/>
                        <a:t> converter</a:t>
                      </a:r>
                      <a:endParaRPr lang="en-US" sz="1200" b="1" baseline="300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aseline="0" dirty="0" smtClean="0"/>
                        <a:t>Material</a:t>
                      </a:r>
                      <a:endParaRPr lang="en-US" sz="1200" baseline="30000" dirty="0" smtClean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3129924"/>
                  </a:ext>
                </a:extLst>
              </a:tr>
              <a:tr h="13971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Cooling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3473544"/>
                  </a:ext>
                </a:extLst>
              </a:tr>
              <a:tr h="13971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Lifetime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6850196"/>
                  </a:ext>
                </a:extLst>
              </a:tr>
              <a:tr h="139716">
                <a:tc>
                  <a:txBody>
                    <a:bodyPr/>
                    <a:lstStyle/>
                    <a:p>
                      <a:r>
                        <a:rPr lang="el-GR" sz="1200" b="1" baseline="0" dirty="0" smtClean="0"/>
                        <a:t>γ</a:t>
                      </a:r>
                      <a:r>
                        <a:rPr lang="en-US" sz="1200" b="1" baseline="0" dirty="0" smtClean="0"/>
                        <a:t> window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Cooling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9892910"/>
                  </a:ext>
                </a:extLst>
              </a:tr>
              <a:tr h="139716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Target container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Heating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3699929"/>
                  </a:ext>
                </a:extLst>
              </a:tr>
              <a:tr h="139716">
                <a:tc rowSpan="4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/>
                        <a:t>Target vessel</a:t>
                      </a:r>
                    </a:p>
                    <a:p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Cooling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6064122"/>
                  </a:ext>
                </a:extLst>
              </a:tr>
              <a:tr h="13971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Manufacturability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9766058"/>
                  </a:ext>
                </a:extLst>
              </a:tr>
              <a:tr h="13971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Coupling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4822879"/>
                  </a:ext>
                </a:extLst>
              </a:tr>
              <a:tr h="139716">
                <a:tc vMerge="1">
                  <a:txBody>
                    <a:bodyPr/>
                    <a:lstStyle/>
                    <a:p>
                      <a:endParaRPr lang="en-US" sz="105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Conditioning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6062640"/>
                  </a:ext>
                </a:extLst>
              </a:tr>
              <a:tr h="150842">
                <a:tc rowSpan="4">
                  <a:txBody>
                    <a:bodyPr/>
                    <a:lstStyle/>
                    <a:p>
                      <a:r>
                        <a:rPr lang="en-US" sz="1200" b="1" dirty="0" smtClean="0"/>
                        <a:t>Target station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Interfaces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4054392"/>
                  </a:ext>
                </a:extLst>
              </a:tr>
              <a:tr h="13971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HVFT Operations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5960580"/>
                  </a:ext>
                </a:extLst>
              </a:tr>
              <a:tr h="13971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Ion beam extraction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5260874"/>
                  </a:ext>
                </a:extLst>
              </a:tr>
              <a:tr h="139716">
                <a:tc vMerge="1"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Acceptance</a:t>
                      </a:r>
                      <a:r>
                        <a:rPr lang="en-US" sz="1200" baseline="0" dirty="0" smtClean="0"/>
                        <a:t> tests</a:t>
                      </a:r>
                      <a:endParaRPr lang="en-US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75160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2166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Technically Challenging Area: Operations</a:t>
            </a:r>
            <a:endParaRPr lang="en-CA" sz="1800" dirty="0">
              <a:latin typeface="+mj-lt"/>
            </a:endParaRPr>
          </a:p>
        </p:txBody>
      </p:sp>
      <p:sp>
        <p:nvSpPr>
          <p:cNvPr id="11" name="Content Placeholder 1"/>
          <p:cNvSpPr txBox="1">
            <a:spLocks/>
          </p:cNvSpPr>
          <p:nvPr/>
        </p:nvSpPr>
        <p:spPr>
          <a:xfrm>
            <a:off x="176973" y="756172"/>
            <a:ext cx="8865427" cy="416320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037" indent="0">
              <a:buNone/>
              <a:tabLst>
                <a:tab pos="1145381" algn="l"/>
              </a:tabLst>
            </a:pPr>
            <a:r>
              <a:rPr lang="en-US" sz="20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Technical Challenges 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8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Target </a:t>
            </a:r>
            <a:r>
              <a:rPr lang="en-US" sz="1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material production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Synthesis of ARIEL targets for optimal release of purer neutron rich </a:t>
            </a:r>
            <a:r>
              <a:rPr lang="en-US" sz="14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isotopes </a:t>
            </a:r>
            <a:r>
              <a:rPr lang="en-US" sz="1400" dirty="0" smtClean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(ARIEL Target Material Dev)</a:t>
            </a:r>
            <a:endParaRPr lang="en-US" sz="1400" dirty="0">
              <a:solidFill>
                <a:srgbClr val="FF0000"/>
              </a:solidFill>
              <a:latin typeface="+mj-lt"/>
              <a:cs typeface="Times New Roman" panose="02020603050405020304" pitchFamily="18" charset="0"/>
            </a:endParaRPr>
          </a:p>
          <a:p>
            <a:pPr marL="331787">
              <a:tabLst>
                <a:tab pos="1145381" algn="l"/>
              </a:tabLst>
            </a:pPr>
            <a:r>
              <a:rPr lang="en-US" sz="1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Ion source optimization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Need confirmation that simulations are </a:t>
            </a:r>
            <a:r>
              <a:rPr lang="en-US" sz="14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correct? </a:t>
            </a:r>
            <a:r>
              <a:rPr lang="en-US" sz="1400" dirty="0" smtClean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(ARIEL Ion Source Dev)</a:t>
            </a:r>
            <a:endParaRPr lang="en-US" sz="1800" dirty="0" smtClean="0">
              <a:solidFill>
                <a:srgbClr val="FF000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tabLst>
                <a:tab pos="1145381" algn="l"/>
              </a:tabLst>
            </a:pPr>
            <a:r>
              <a:rPr lang="en-US" sz="18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Target Vessel Extraction/Installation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Accurate and repeatable process </a:t>
            </a:r>
            <a:r>
              <a:rPr lang="en-US" sz="1400" dirty="0" smtClean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(Target Extraction Tool Tests)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Rescue stuck target vessels</a:t>
            </a:r>
            <a:r>
              <a:rPr lang="en-US" sz="14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(Target Extraction Tool Tests)</a:t>
            </a:r>
            <a:endParaRPr lang="en-US" sz="1400" dirty="0" smtClean="0">
              <a:solidFill>
                <a:srgbClr val="FF000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tabLst>
                <a:tab pos="1145381" algn="l"/>
              </a:tabLst>
            </a:pPr>
            <a:r>
              <a:rPr lang="en-US" sz="18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Design for operability and maintainability 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Manipulator reach and access </a:t>
            </a:r>
            <a:r>
              <a:rPr lang="en-US" sz="1400" dirty="0" smtClean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(Mockup Test stand)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Maintenance and End of Life disassembly </a:t>
            </a:r>
            <a:r>
              <a:rPr lang="en-US" sz="1400" dirty="0" smtClean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(Mockup Test stand)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8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Target station interface</a:t>
            </a:r>
          </a:p>
          <a:p>
            <a:pPr marL="731837" lvl="1">
              <a:tabLst>
                <a:tab pos="1145381" algn="l"/>
              </a:tabLst>
            </a:pPr>
            <a:r>
              <a:rPr lang="en-US" sz="14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Allow vertical extraction of modules in case of failure </a:t>
            </a:r>
            <a:r>
              <a:rPr lang="en-US" sz="1400" dirty="0" smtClean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(Pillow seal tests)</a:t>
            </a:r>
          </a:p>
          <a:p>
            <a:pPr marL="731837" lvl="1">
              <a:tabLst>
                <a:tab pos="1145381" algn="l"/>
              </a:tabLst>
            </a:pPr>
            <a:endParaRPr lang="en-US" sz="1200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428BB5-E823-41A3-B154-74D544CAB50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756271"/>
            <a:ext cx="9144000" cy="4049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661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2278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Test Stand: High Voltage Feedthrough Material Testing</a:t>
            </a:r>
            <a:endParaRPr lang="en-CA" sz="1800" dirty="0">
              <a:latin typeface="+mj-lt"/>
            </a:endParaRPr>
          </a:p>
        </p:txBody>
      </p:sp>
      <p:sp>
        <p:nvSpPr>
          <p:cNvPr id="11" name="Content Placeholder 1"/>
          <p:cNvSpPr txBox="1">
            <a:spLocks/>
          </p:cNvSpPr>
          <p:nvPr/>
        </p:nvSpPr>
        <p:spPr>
          <a:xfrm>
            <a:off x="1980308" y="638500"/>
            <a:ext cx="6590582" cy="416320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037" indent="0">
              <a:buNone/>
              <a:tabLst>
                <a:tab pos="1145381" algn="l"/>
              </a:tabLst>
            </a:pPr>
            <a:r>
              <a:rPr lang="en-US" sz="18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Goals</a:t>
            </a:r>
            <a:r>
              <a:rPr lang="en-US" sz="1800" b="1" dirty="0">
                <a:solidFill>
                  <a:srgbClr val="002060"/>
                </a:solidFill>
                <a:latin typeface="Calibri"/>
                <a:cs typeface="Times New Roman" panose="02020603050405020304" pitchFamily="18" charset="0"/>
              </a:rPr>
              <a:t> (fulfill </a:t>
            </a:r>
            <a:r>
              <a:rPr lang="en-US" sz="1800" b="1" dirty="0" smtClean="0">
                <a:solidFill>
                  <a:srgbClr val="002060"/>
                </a:solidFill>
                <a:latin typeface="Calibri"/>
                <a:cs typeface="Times New Roman" panose="02020603050405020304" pitchFamily="18" charset="0"/>
              </a:rPr>
              <a:t>RS89)</a:t>
            </a:r>
            <a:r>
              <a:rPr lang="en-US" sz="18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: </a:t>
            </a:r>
            <a:endParaRPr lang="en-US" sz="18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Qualify high voltage feedthrough resin material for use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Test for electrical insulation qualities for 60kV operation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Quantify mechanical properties of resin material</a:t>
            </a: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r>
              <a:rPr lang="en-US" sz="18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Results</a:t>
            </a:r>
            <a:r>
              <a:rPr lang="en-US" sz="16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Drive: 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High voltage feedthrough mechanical design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Target station design</a:t>
            </a:r>
            <a:endParaRPr lang="en-US" sz="16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r>
              <a:rPr lang="en-US" sz="18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Status: </a:t>
            </a:r>
            <a:r>
              <a:rPr lang="en-US" sz="18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specifying material samples for testing</a:t>
            </a:r>
            <a:endParaRPr lang="en-US" sz="18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buFontTx/>
              <a:buChar char="-"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buFontTx/>
              <a:buChar char="-"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1426" y="1027420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HVFT Purge Test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6293" y="2568195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Extraction Electrode Feedthrough Test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6293" y="2055502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Pillow Seal Testing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0415" y="1540529"/>
            <a:ext cx="1459627" cy="45720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HVFT Material testing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76293" y="3080888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Target Vessel Coupling Test Stand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76293" y="3593581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TV Coupling Piston Leak Test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6293" y="4107186"/>
            <a:ext cx="1463040" cy="59455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bg1">
                    <a:lumMod val="75000"/>
                  </a:schemeClr>
                </a:solidFill>
              </a:rPr>
              <a:t>Pumping and Heating Investigation Stand</a:t>
            </a:r>
          </a:p>
          <a:p>
            <a:pPr algn="ctr"/>
            <a:r>
              <a:rPr lang="en-US" sz="1100" b="1" dirty="0" smtClean="0">
                <a:solidFill>
                  <a:schemeClr val="bg1">
                    <a:lumMod val="75000"/>
                  </a:schemeClr>
                </a:solidFill>
              </a:rPr>
              <a:t>(PHI)</a:t>
            </a:r>
            <a:endParaRPr lang="en-US" sz="11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76293" y="544425"/>
            <a:ext cx="1485034" cy="46513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Target Station Development</a:t>
            </a:r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444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Test Stand: Extraction Electrode Feedthrough Test</a:t>
            </a:r>
            <a:endParaRPr lang="en-CA" sz="1800" dirty="0">
              <a:latin typeface="+mj-lt"/>
            </a:endParaRPr>
          </a:p>
        </p:txBody>
      </p:sp>
      <p:sp>
        <p:nvSpPr>
          <p:cNvPr id="11" name="Content Placeholder 1"/>
          <p:cNvSpPr txBox="1">
            <a:spLocks/>
          </p:cNvSpPr>
          <p:nvPr/>
        </p:nvSpPr>
        <p:spPr>
          <a:xfrm>
            <a:off x="1980308" y="638500"/>
            <a:ext cx="6976948" cy="416320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037" indent="0">
              <a:buNone/>
              <a:tabLst>
                <a:tab pos="1145381" algn="l"/>
              </a:tabLst>
            </a:pPr>
            <a:r>
              <a:rPr lang="en-US" sz="18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Goals</a:t>
            </a:r>
            <a:r>
              <a:rPr lang="en-US" sz="1800" b="1" dirty="0">
                <a:solidFill>
                  <a:srgbClr val="002060"/>
                </a:solidFill>
                <a:latin typeface="Calibri"/>
                <a:cs typeface="Times New Roman" panose="02020603050405020304" pitchFamily="18" charset="0"/>
              </a:rPr>
              <a:t> (fulfill </a:t>
            </a:r>
            <a:r>
              <a:rPr lang="en-US" sz="1800" b="1" dirty="0" smtClean="0">
                <a:solidFill>
                  <a:srgbClr val="002060"/>
                </a:solidFill>
                <a:latin typeface="Calibri"/>
                <a:cs typeface="Times New Roman" panose="02020603050405020304" pitchFamily="18" charset="0"/>
              </a:rPr>
              <a:t>RS17, 18, 19)</a:t>
            </a:r>
            <a:r>
              <a:rPr lang="en-US" sz="16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:</a:t>
            </a: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Verify mechanical design of extraction electrode assembly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Quantify/remove backlash in the system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Gain hands on experience with components</a:t>
            </a:r>
          </a:p>
          <a:p>
            <a:pPr marL="46037" indent="0">
              <a:buNone/>
              <a:tabLst>
                <a:tab pos="1145381" algn="l"/>
              </a:tabLst>
            </a:pPr>
            <a:endParaRPr lang="en-US" sz="18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r>
              <a:rPr lang="en-US" sz="18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Results drive: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Target station design</a:t>
            </a:r>
          </a:p>
          <a:p>
            <a:pPr marL="46037" indent="0">
              <a:buNone/>
              <a:tabLst>
                <a:tab pos="1145381" algn="l"/>
              </a:tabLst>
            </a:pPr>
            <a:endParaRPr lang="en-US" sz="18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r>
              <a:rPr lang="en-US" sz="18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Status: Design in progress</a:t>
            </a: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buFontTx/>
              <a:buChar char="-"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buFontTx/>
              <a:buChar char="-"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1426" y="1027420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HVFT Purge Test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6293" y="2568195"/>
            <a:ext cx="1463040" cy="45720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Extraction Electrode Feedthrough Test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6293" y="2055502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Pillow Seal Testing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0415" y="1540529"/>
            <a:ext cx="1459627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HVFT Material testing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76293" y="3080888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Target Vessel Coupling Test Stand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76293" y="3593581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TV Coupling Piston Leak Test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6293" y="4107186"/>
            <a:ext cx="1463040" cy="59455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bg1">
                    <a:lumMod val="75000"/>
                  </a:schemeClr>
                </a:solidFill>
              </a:rPr>
              <a:t>Pumping and Heating Investigation Stand</a:t>
            </a:r>
          </a:p>
          <a:p>
            <a:pPr algn="ctr"/>
            <a:r>
              <a:rPr lang="en-US" sz="1100" b="1" dirty="0" smtClean="0">
                <a:solidFill>
                  <a:schemeClr val="bg1">
                    <a:lumMod val="75000"/>
                  </a:schemeClr>
                </a:solidFill>
              </a:rPr>
              <a:t>(PHI)</a:t>
            </a:r>
            <a:endParaRPr lang="en-US" sz="11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76293" y="544425"/>
            <a:ext cx="1485034" cy="46513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Target Station Development</a:t>
            </a:r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8820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Test Stand: ARIEL Corrosion Erosion test (ACE)</a:t>
            </a:r>
            <a:endParaRPr lang="en-CA" sz="1800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0186" y="578624"/>
            <a:ext cx="3664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Welded </a:t>
            </a:r>
            <a:r>
              <a:rPr lang="en-US" dirty="0" err="1" smtClean="0"/>
              <a:t>backplate</a:t>
            </a:r>
            <a:r>
              <a:rPr lang="en-US" dirty="0" smtClean="0"/>
              <a:t> testing</a:t>
            </a:r>
            <a:endParaRPr lang="en-US" sz="1400" dirty="0" smtClean="0"/>
          </a:p>
        </p:txBody>
      </p:sp>
      <p:pic>
        <p:nvPicPr>
          <p:cNvPr id="2050" name="Picture 2" descr="Imag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16" t="17924" r="11036" b="20544"/>
          <a:stretch/>
        </p:blipFill>
        <p:spPr bwMode="auto">
          <a:xfrm>
            <a:off x="1391919" y="1056678"/>
            <a:ext cx="6395233" cy="384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8457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Test Stand: HVFT Purge test</a:t>
            </a:r>
            <a:endParaRPr lang="en-CA" sz="1800" dirty="0">
              <a:latin typeface="+mj-lt"/>
            </a:endParaRPr>
          </a:p>
        </p:txBody>
      </p:sp>
      <p:sp>
        <p:nvSpPr>
          <p:cNvPr id="11" name="Content Placeholder 1"/>
          <p:cNvSpPr txBox="1">
            <a:spLocks/>
          </p:cNvSpPr>
          <p:nvPr/>
        </p:nvSpPr>
        <p:spPr>
          <a:xfrm>
            <a:off x="1980308" y="638500"/>
            <a:ext cx="6858892" cy="416320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037" indent="0">
              <a:buNone/>
              <a:tabLst>
                <a:tab pos="1145381" algn="l"/>
              </a:tabLst>
            </a:pPr>
            <a:r>
              <a:rPr lang="en-US" sz="18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Goals: </a:t>
            </a:r>
            <a:endParaRPr lang="en-US" sz="18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Quantify amount of active water left in the target module after a gas purge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Provide feedback to high voltage feedthrough design</a:t>
            </a:r>
          </a:p>
          <a:p>
            <a:pPr marL="46037" indent="0">
              <a:buNone/>
              <a:tabLst>
                <a:tab pos="1145381" algn="l"/>
              </a:tabLst>
            </a:pPr>
            <a:endParaRPr lang="en-US" sz="16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r>
              <a:rPr lang="en-US" sz="18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Results Drive: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High voltage feedthrough design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Target station </a:t>
            </a: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design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Hot cell design</a:t>
            </a:r>
            <a:endParaRPr lang="en-US" sz="16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r>
              <a:rPr lang="en-US" sz="18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Status: Testing complete</a:t>
            </a: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buFontTx/>
              <a:buChar char="-"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buFontTx/>
              <a:buChar char="-"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81426" y="1027420"/>
            <a:ext cx="1463040" cy="45720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HVFT Purge Test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6293" y="2568195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Extraction Electrode Feedthrough Test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6293" y="2055502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Pillow Seal Testing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80415" y="1540529"/>
            <a:ext cx="1459627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HVFT Material testing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76293" y="3080888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Target Vessel Coupling Test Stand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6293" y="3593581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TV Coupling Piston Leak Test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6293" y="4107186"/>
            <a:ext cx="1463040" cy="59455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bg1">
                    <a:lumMod val="75000"/>
                  </a:schemeClr>
                </a:solidFill>
              </a:rPr>
              <a:t>Pumping and Heating Investigation Stand</a:t>
            </a:r>
          </a:p>
          <a:p>
            <a:pPr algn="ctr"/>
            <a:r>
              <a:rPr lang="en-US" sz="1100" b="1" dirty="0" smtClean="0">
                <a:solidFill>
                  <a:schemeClr val="bg1">
                    <a:lumMod val="75000"/>
                  </a:schemeClr>
                </a:solidFill>
              </a:rPr>
              <a:t>(PHI)</a:t>
            </a:r>
            <a:endParaRPr lang="en-US" sz="11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6293" y="544425"/>
            <a:ext cx="1485034" cy="46513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Target Station Development</a:t>
            </a:r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649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Test Stand: HVFT Purge test</a:t>
            </a:r>
            <a:endParaRPr lang="en-CA" sz="1800" dirty="0">
              <a:latin typeface="+mj-lt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74012" y="593503"/>
            <a:ext cx="1691296" cy="434909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3686" y="646516"/>
            <a:ext cx="1529085" cy="4243069"/>
          </a:xfrm>
          <a:prstGeom prst="rect">
            <a:avLst/>
          </a:prstGeom>
        </p:spPr>
      </p:pic>
      <p:sp>
        <p:nvSpPr>
          <p:cNvPr id="14" name="Right Arrow 13"/>
          <p:cNvSpPr/>
          <p:nvPr/>
        </p:nvSpPr>
        <p:spPr>
          <a:xfrm>
            <a:off x="5119996" y="2712102"/>
            <a:ext cx="585431" cy="20997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ight Arrow 8"/>
          <p:cNvSpPr/>
          <p:nvPr/>
        </p:nvSpPr>
        <p:spPr>
          <a:xfrm>
            <a:off x="2623629" y="2706986"/>
            <a:ext cx="585431" cy="20997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6679" y="574507"/>
            <a:ext cx="1039637" cy="4275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043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Test Stand: HVFT Purge test</a:t>
            </a:r>
            <a:endParaRPr lang="en-CA" sz="1800" dirty="0">
              <a:latin typeface="+mj-lt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4827" y="1168606"/>
            <a:ext cx="2226945" cy="296926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0519" y="1168607"/>
            <a:ext cx="2226945" cy="296926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6211" y="1168606"/>
            <a:ext cx="2221865" cy="2962487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2978414" y="750162"/>
            <a:ext cx="44604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6037" indent="0">
              <a:buNone/>
              <a:tabLst>
                <a:tab pos="1145381" algn="l"/>
              </a:tabLst>
            </a:pPr>
            <a:r>
              <a:rPr lang="en-US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After initial purging, with no purging feature</a:t>
            </a:r>
            <a:endParaRPr lang="en-US" b="1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V="1">
            <a:off x="2296160" y="2120053"/>
            <a:ext cx="1022773" cy="8128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4439920" y="2157306"/>
            <a:ext cx="1383452" cy="3048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6553200" y="2550160"/>
            <a:ext cx="195410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6895253" y="1510453"/>
            <a:ext cx="174074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640" y="750162"/>
            <a:ext cx="1422400" cy="380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902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Test Stand: ARIEL Ion Source Development</a:t>
            </a:r>
            <a:endParaRPr lang="en-CA" sz="1800" dirty="0">
              <a:latin typeface="+mj-lt"/>
            </a:endParaRPr>
          </a:p>
        </p:txBody>
      </p:sp>
      <p:sp>
        <p:nvSpPr>
          <p:cNvPr id="11" name="Content Placeholder 1"/>
          <p:cNvSpPr txBox="1">
            <a:spLocks/>
          </p:cNvSpPr>
          <p:nvPr/>
        </p:nvSpPr>
        <p:spPr>
          <a:xfrm>
            <a:off x="1980308" y="638500"/>
            <a:ext cx="6879212" cy="416320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037" indent="0">
              <a:buNone/>
              <a:tabLst>
                <a:tab pos="1145381" algn="l"/>
              </a:tabLst>
            </a:pPr>
            <a:r>
              <a:rPr lang="en-US" sz="18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Goals: </a:t>
            </a:r>
            <a:endParaRPr lang="en-US" sz="18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tabLst>
                <a:tab pos="1145381" algn="l"/>
              </a:tabLst>
            </a:pP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Validating simulations for ion beam properties for RIB transport and CANREB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Perform </a:t>
            </a: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calibrations of magnetic field, temperature, and emittance at the ion source for comparison to simulations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Use calibrations and simulations to optimize ion source performance</a:t>
            </a:r>
          </a:p>
          <a:p>
            <a:pPr marL="331787" indent="-285750">
              <a:tabLst>
                <a:tab pos="1145381" algn="l"/>
              </a:tabLst>
            </a:pPr>
            <a:endParaRPr lang="en-US" sz="16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r>
              <a:rPr lang="en-US" sz="18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Results drive:</a:t>
            </a:r>
          </a:p>
          <a:p>
            <a:pPr marL="331787" indent="-285750">
              <a:tabLst>
                <a:tab pos="1145381" algn="l"/>
              </a:tabLst>
            </a:pPr>
            <a:r>
              <a:rPr lang="en-US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Optimization and design of ARIEL ion sources for yield, beam quality, and purity</a:t>
            </a: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r>
              <a:rPr lang="en-US" sz="18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Status: Tests ongoing</a:t>
            </a: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buFontTx/>
              <a:buChar char="-"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31787" indent="-285750">
              <a:buFontTx/>
              <a:buChar char="-"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6037" indent="0">
              <a:buNone/>
              <a:tabLst>
                <a:tab pos="1145381" algn="l"/>
              </a:tabLst>
            </a:pPr>
            <a:endParaRPr lang="en-US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6316" y="2593741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ARIEL Target Material Development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3168" y="2064624"/>
            <a:ext cx="1463040" cy="45720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ARIEL Ion Source Development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6316" y="1542933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Target Vessel Exchange tool tests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3168" y="1022204"/>
            <a:ext cx="1463040" cy="45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Remote Handling Mockup Tests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6317" y="3122858"/>
            <a:ext cx="1459892" cy="60251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bg1">
                    <a:lumMod val="75000"/>
                  </a:schemeClr>
                </a:solidFill>
              </a:rPr>
              <a:t>Target and Ion Source Acceptance Stand (TISA)</a:t>
            </a:r>
            <a:endParaRPr lang="en-US" sz="11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6293" y="544425"/>
            <a:ext cx="1485034" cy="46513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Operations Development</a:t>
            </a:r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913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Test Stand: ARIEL Target Material Development</a:t>
            </a:r>
            <a:endParaRPr lang="en-CA" sz="1800" dirty="0">
              <a:latin typeface="+mj-lt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513255" y="760016"/>
            <a:ext cx="2270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6037" indent="0">
              <a:buNone/>
              <a:tabLst>
                <a:tab pos="1145381" algn="l"/>
              </a:tabLst>
            </a:pPr>
            <a:r>
              <a:rPr lang="en-US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Emittance Simulation</a:t>
            </a:r>
            <a:endParaRPr lang="en-US" b="1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297575" y="759936"/>
            <a:ext cx="25888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6037" indent="0">
              <a:buNone/>
              <a:tabLst>
                <a:tab pos="1145381" algn="l"/>
              </a:tabLst>
            </a:pPr>
            <a:r>
              <a:rPr lang="en-US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Emittance Measurement</a:t>
            </a:r>
            <a:endParaRPr lang="en-US" b="1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pic>
        <p:nvPicPr>
          <p:cNvPr id="7" name="Content Placeholder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961"/>
          <a:stretch/>
        </p:blipFill>
        <p:spPr>
          <a:xfrm>
            <a:off x="593651" y="1089660"/>
            <a:ext cx="4105700" cy="3717609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55726" y="1139087"/>
            <a:ext cx="3472549" cy="3301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962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1800" dirty="0" smtClean="0">
                <a:latin typeface="+mj-lt"/>
              </a:rPr>
              <a:t>Test Stand: ARIEL Target Material Development</a:t>
            </a:r>
            <a:endParaRPr lang="en-CA" sz="1800" dirty="0">
              <a:latin typeface="+mj-lt"/>
            </a:endParaRPr>
          </a:p>
        </p:txBody>
      </p:sp>
      <p:pic>
        <p:nvPicPr>
          <p:cNvPr id="9" name="Content Placeholder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040" y="1089660"/>
            <a:ext cx="4480559" cy="336041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95712" y="1089660"/>
            <a:ext cx="3452048" cy="3371836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125128" y="720328"/>
            <a:ext cx="31243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6037" indent="0">
              <a:buNone/>
              <a:tabLst>
                <a:tab pos="1145381" algn="l"/>
              </a:tabLst>
            </a:pPr>
            <a:r>
              <a:rPr lang="en-US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Magnetic Field Measurements</a:t>
            </a:r>
            <a:endParaRPr lang="en-US" b="1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550531" y="759936"/>
            <a:ext cx="29424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6037" indent="0">
              <a:buNone/>
              <a:tabLst>
                <a:tab pos="1145381" algn="l"/>
              </a:tabLst>
            </a:pPr>
            <a:r>
              <a:rPr lang="en-US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Temperature Measurements</a:t>
            </a:r>
            <a:endParaRPr lang="en-US" b="1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8101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RIUMF-template_ne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01603_TRIUMF PPT Template_rev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TRIUMF-template_new</Template>
  <TotalTime>16913</TotalTime>
  <Words>4449</Words>
  <Application>Microsoft Office PowerPoint</Application>
  <PresentationFormat>On-screen Show (16:9)</PresentationFormat>
  <Paragraphs>1122</Paragraphs>
  <Slides>75</Slides>
  <Notes>74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75</vt:i4>
      </vt:variant>
    </vt:vector>
  </HeadingPairs>
  <TitlesOfParts>
    <vt:vector size="87" baseType="lpstr">
      <vt:lpstr>Arial</vt:lpstr>
      <vt:lpstr>Avenir Heavy</vt:lpstr>
      <vt:lpstr>Calibri</vt:lpstr>
      <vt:lpstr>Myriad Pro</vt:lpstr>
      <vt:lpstr>Myriad Pro Light</vt:lpstr>
      <vt:lpstr>Myriad Pro SemiExt</vt:lpstr>
      <vt:lpstr>Myriad Web Pro</vt:lpstr>
      <vt:lpstr>Times New Roman</vt:lpstr>
      <vt:lpstr>Wingdings</vt:lpstr>
      <vt:lpstr>ヒラギノ角ゴ Pro W3</vt:lpstr>
      <vt:lpstr>TRIUMF-template_new</vt:lpstr>
      <vt:lpstr>201603_TRIUMF PPT Template_rev</vt:lpstr>
      <vt:lpstr>PowerPoint Presentation</vt:lpstr>
      <vt:lpstr>Outline</vt:lpstr>
      <vt:lpstr>Technically Challenging Area: Target Vessel</vt:lpstr>
      <vt:lpstr>Technically Challenging Area: Target Vessel</vt:lpstr>
      <vt:lpstr>Technically Challenging Area: Target Vessel</vt:lpstr>
      <vt:lpstr>Technically Challenging Area: Target Vessel</vt:lpstr>
      <vt:lpstr>Technically Challenging Area: Target Station</vt:lpstr>
      <vt:lpstr>Technically Challenging Area: Target Station</vt:lpstr>
      <vt:lpstr>Technically Challenging Area: Target Station</vt:lpstr>
      <vt:lpstr>Technically Challenging Area: Operations</vt:lpstr>
      <vt:lpstr>Technically Challenging Area: Operations</vt:lpstr>
      <vt:lpstr>Technically Challenging Area: Operations</vt:lpstr>
      <vt:lpstr>Technically Challenging Area: Operations</vt:lpstr>
      <vt:lpstr>Technically Challenging Area: Operations</vt:lpstr>
      <vt:lpstr>PowerPoint Presentation</vt:lpstr>
      <vt:lpstr>Approach to Risk Mitigation</vt:lpstr>
      <vt:lpstr>Risk Mitigation: Tests and Development</vt:lpstr>
      <vt:lpstr>Risk Mitigation: Test Stands </vt:lpstr>
      <vt:lpstr>Risk Mitigation: Test Stands </vt:lpstr>
      <vt:lpstr>Risk Mitigation: Test Stands </vt:lpstr>
      <vt:lpstr>Risk Mitigation: Test Stands </vt:lpstr>
      <vt:lpstr>PowerPoint Presentation</vt:lpstr>
      <vt:lpstr>Risk Mitigation: Tests and Development</vt:lpstr>
      <vt:lpstr>Test Stand: High Power Connector Test Stand</vt:lpstr>
      <vt:lpstr>Test Stand: High Power Connector Test Stand</vt:lpstr>
      <vt:lpstr>Test Stand: Converter Tests at E-Linac</vt:lpstr>
      <vt:lpstr>Test Stand: Converter Tests at E-Linac</vt:lpstr>
      <vt:lpstr>Test Stand: Converter Tests at E-Linac</vt:lpstr>
      <vt:lpstr>Test Stand: ARIEL Corrosion Erosion test (ACE)</vt:lpstr>
      <vt:lpstr>Test Stand: ARIEL Corrosion Erosion test (ACE)</vt:lpstr>
      <vt:lpstr>Test Stand: ARIEL Corrosion Erosion test (ACE)</vt:lpstr>
      <vt:lpstr>Test Stand: ARIEL Corrosion Erosion test (ACE)</vt:lpstr>
      <vt:lpstr>Test Stand: ARIEL Corrosion Erosion test (ACE)</vt:lpstr>
      <vt:lpstr>Test Stand: ARIEL Corrosion Erosion test (ACE)</vt:lpstr>
      <vt:lpstr>Test Stand: ARIEL Corrosion Erosion test (ACE)</vt:lpstr>
      <vt:lpstr>Test Stand: ARIEL Thermal Test Stand</vt:lpstr>
      <vt:lpstr>Test Stand: ARIEL Thermal Test Stand</vt:lpstr>
      <vt:lpstr>Test Stand: ARIEL Thermal Test Stand</vt:lpstr>
      <vt:lpstr>Test Stand: ARIEL Thermal Test Stand</vt:lpstr>
      <vt:lpstr>Risk Mitigation: Tests and Development</vt:lpstr>
      <vt:lpstr>Test Stand: Pillow Seal Testing</vt:lpstr>
      <vt:lpstr>Test Stand: Pillow Seal Testing</vt:lpstr>
      <vt:lpstr>Test Stand: Target Vessel Coupling Test Stand</vt:lpstr>
      <vt:lpstr>Test Stand: Target Vessel Coupling Test Stand</vt:lpstr>
      <vt:lpstr>Test Stand: Target Vessel Coupling Test Stand</vt:lpstr>
      <vt:lpstr>Test Stand: Target Vessel Coupling Test Stand</vt:lpstr>
      <vt:lpstr>Test Stand: Target Vessel Coupling Test Stand</vt:lpstr>
      <vt:lpstr>Test Stand: TV Coupling Piston Leak Test</vt:lpstr>
      <vt:lpstr>Test Stand: TV Coupling Piston Leak Test</vt:lpstr>
      <vt:lpstr>Test Stand: Pumping and Heating Investigation Stand (PHI)</vt:lpstr>
      <vt:lpstr>Test Stand: Pumping and Heating Investigation Stand (PHI)</vt:lpstr>
      <vt:lpstr>Test Stand: Pumping and Heating Investigation Stand (PHI)</vt:lpstr>
      <vt:lpstr>Risk Mitigation: Tests and Development</vt:lpstr>
      <vt:lpstr>Test Stand: Remote Handling Mockup Tests</vt:lpstr>
      <vt:lpstr>Test Stand: Remote Handling Mockup Tests</vt:lpstr>
      <vt:lpstr>Test Stand: Target Vessel exchange tool tests</vt:lpstr>
      <vt:lpstr>Test Stand: Target Vessel exchange tool tests</vt:lpstr>
      <vt:lpstr>Test Stand: Target Vessel exchange tool tests</vt:lpstr>
      <vt:lpstr>Test Stand: ARIEL Target Material Development</vt:lpstr>
      <vt:lpstr>Test Stand: ARIEL Target Material Development</vt:lpstr>
      <vt:lpstr>Test Stand: Target and Ion Source Acceptance Stand (TISA)</vt:lpstr>
      <vt:lpstr>Test Stand: Target and Ion Source Acceptance Stand (TISA)</vt:lpstr>
      <vt:lpstr>Test Stand: Target and Ion Source Acceptance Stand (TISA)</vt:lpstr>
      <vt:lpstr>Technically Challenging Areas</vt:lpstr>
      <vt:lpstr>Technically Challenging Area: Operations</vt:lpstr>
      <vt:lpstr>PowerPoint Presentation</vt:lpstr>
      <vt:lpstr>Test Stand: High Voltage Feedthrough Material Testing</vt:lpstr>
      <vt:lpstr>Test Stand: Extraction Electrode Feedthrough Test</vt:lpstr>
      <vt:lpstr>Test Stand: ARIEL Corrosion Erosion test (ACE)</vt:lpstr>
      <vt:lpstr>Test Stand: HVFT Purge test</vt:lpstr>
      <vt:lpstr>Test Stand: HVFT Purge test</vt:lpstr>
      <vt:lpstr>Test Stand: HVFT Purge test</vt:lpstr>
      <vt:lpstr>Test Stand: ARIEL Ion Source Development</vt:lpstr>
      <vt:lpstr>Test Stand: ARIEL Target Material Development</vt:lpstr>
      <vt:lpstr>Test Stand: ARIEL Target Material Development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Reiner Kruecken</dc:creator>
  <cp:lastModifiedBy>Kevin Chen</cp:lastModifiedBy>
  <cp:revision>386</cp:revision>
  <cp:lastPrinted>2017-09-27T15:54:18Z</cp:lastPrinted>
  <dcterms:created xsi:type="dcterms:W3CDTF">2015-11-01T22:22:01Z</dcterms:created>
  <dcterms:modified xsi:type="dcterms:W3CDTF">2018-02-22T16:42:43Z</dcterms:modified>
</cp:coreProperties>
</file>