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345" r:id="rId2"/>
    <p:sldId id="355" r:id="rId3"/>
    <p:sldId id="372" r:id="rId4"/>
    <p:sldId id="373" r:id="rId5"/>
    <p:sldId id="374" r:id="rId6"/>
    <p:sldId id="370" r:id="rId7"/>
    <p:sldId id="371" r:id="rId8"/>
    <p:sldId id="367" r:id="rId9"/>
  </p:sldIdLst>
  <p:sldSz cx="9144000" cy="5143500" type="screen16x9"/>
  <p:notesSz cx="7019925" cy="9305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80"/>
    <a:srgbClr val="0094DA"/>
    <a:srgbClr val="818386"/>
    <a:srgbClr val="113F7C"/>
    <a:srgbClr val="56863E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49" autoAdjust="0"/>
    <p:restoredTop sz="93446" autoAdjust="0"/>
  </p:normalViewPr>
  <p:slideViewPr>
    <p:cSldViewPr snapToGrid="0" snapToObjects="1">
      <p:cViewPr varScale="1">
        <p:scale>
          <a:sx n="140" d="100"/>
          <a:sy n="140" d="100"/>
        </p:scale>
        <p:origin x="360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1967" cy="465296"/>
          </a:xfrm>
          <a:prstGeom prst="rect">
            <a:avLst/>
          </a:prstGeom>
        </p:spPr>
        <p:txBody>
          <a:bodyPr vert="horz" lIns="93287" tIns="46643" rIns="93287" bIns="4664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4" y="1"/>
            <a:ext cx="3041967" cy="465296"/>
          </a:xfrm>
          <a:prstGeom prst="rect">
            <a:avLst/>
          </a:prstGeom>
        </p:spPr>
        <p:txBody>
          <a:bodyPr vert="horz" lIns="93287" tIns="46643" rIns="93287" bIns="46643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2/21/18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3950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3" rIns="93287" bIns="4664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3" rIns="93287" bIns="46643" rtlCol="0"/>
          <a:lstStyle/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9014"/>
            <a:ext cx="3041967" cy="465296"/>
          </a:xfrm>
          <a:prstGeom prst="rect">
            <a:avLst/>
          </a:prstGeom>
        </p:spPr>
        <p:txBody>
          <a:bodyPr vert="horz" lIns="93287" tIns="46643" rIns="93287" bIns="4664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4" y="8839014"/>
            <a:ext cx="3041967" cy="465296"/>
          </a:xfrm>
          <a:prstGeom prst="rect">
            <a:avLst/>
          </a:prstGeom>
        </p:spPr>
        <p:txBody>
          <a:bodyPr vert="horz" lIns="93287" tIns="46643" rIns="93287" bIns="46643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4.emf"/><Relationship Id="rId21" Type="http://schemas.openxmlformats.org/officeDocument/2006/relationships/image" Target="../media/image30.jpe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2.jp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jpe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9972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008374" y="493306"/>
            <a:ext cx="224002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EAE5DF"/>
                </a:solidFill>
                <a:latin typeface="Myriad Pro Light"/>
                <a:cs typeface="Myriad Pro Light"/>
              </a:rPr>
              <a:t>Canada’s national centre for particle and nuclear physics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EAE5DF"/>
                </a:solidFill>
                <a:latin typeface="Myriad Pro Light"/>
                <a:cs typeface="Myriad Pro Light"/>
              </a:rPr>
              <a:t>and accelerator-based science 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98" y="123444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363972" y="1442574"/>
            <a:ext cx="42889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rgbClr val="EAE5DF"/>
                </a:solidFill>
                <a:latin typeface="Myriad Pro Light"/>
                <a:cs typeface="Myriad Pro Light"/>
              </a:rPr>
              <a:t>TRIUMF is Canada’s national centre for particle and nuclear physics and accelerator-based science. We advance fundamental, applied, and interdisciplinary research for science, medicine, and business world</a:t>
            </a:r>
            <a:r>
              <a:rPr lang="en-US" sz="1000" baseline="0" dirty="0">
                <a:solidFill>
                  <a:srgbClr val="EAE5DF"/>
                </a:solidFill>
                <a:latin typeface="Myriad Pro Light"/>
                <a:cs typeface="Myriad Pro Light"/>
              </a:rPr>
              <a:t> wide.</a:t>
            </a:r>
            <a:endParaRPr lang="en-US" sz="10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187698" y="117348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6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Canada’s national laboratory for particle and nuclear physics </a:t>
            </a:r>
          </a:p>
          <a:p>
            <a:pPr algn="l"/>
            <a:endParaRPr lang="en-US" sz="1000" kern="1200" dirty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  <a:p>
            <a:pPr algn="l"/>
            <a:r>
              <a:rPr lang="en-US" sz="1000" kern="1200" dirty="0" err="1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Laboratoire</a:t>
            </a:r>
            <a:r>
              <a:rPr lang="en-US" sz="1000" kern="1200" dirty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national </a:t>
            </a:r>
            <a:r>
              <a:rPr lang="en-US" sz="1000" kern="1200" dirty="0" err="1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canadien</a:t>
            </a:r>
            <a:r>
              <a:rPr lang="en-US" sz="1000" kern="1200" dirty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pour la </a:t>
            </a:r>
            <a:r>
              <a:rPr lang="en-US" sz="1000" kern="1200" dirty="0" err="1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recherche</a:t>
            </a:r>
            <a:r>
              <a:rPr lang="en-US" sz="1000" kern="1200" dirty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en physique </a:t>
            </a:r>
            <a:r>
              <a:rPr lang="en-US" sz="1000" kern="1200" dirty="0" err="1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nucléaire</a:t>
            </a:r>
            <a:r>
              <a:rPr lang="en-US" sz="1000" kern="1200" dirty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et en physique des </a:t>
            </a:r>
            <a:r>
              <a:rPr lang="en-US" sz="1000" kern="1200" dirty="0" err="1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particules</a:t>
            </a:r>
            <a:endParaRPr lang="en-US" sz="1000" kern="1200" dirty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7389" y="4021267"/>
            <a:ext cx="2448000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TRIUMF: Alberta | British Columbia | Calgary | Carleton | Guelph | Manitoba | McGill |</a:t>
            </a:r>
            <a:r>
              <a:rPr lang="en-US" sz="800" baseline="0" dirty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McMaster |</a:t>
            </a:r>
            <a:r>
              <a:rPr lang="en-US" sz="800" baseline="0" dirty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Simon Fraser | Toronto | Victoria | Western | Winnipeg | York</a:t>
            </a:r>
          </a:p>
        </p:txBody>
      </p:sp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CA"/>
              <a:t>October 5-6,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P353 – Target Stations – A. Gottberg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CA"/>
              <a:t>October 5-6, 2017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P353 – Target Stations – A. Gottberg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836573"/>
            <a:ext cx="2133600" cy="204534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CA"/>
              <a:t>October 5-6,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836573"/>
            <a:ext cx="2895600" cy="204534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P353 – Target Stations – A. Gottberg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36573"/>
            <a:ext cx="2133600" cy="204534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CA"/>
              <a:t>October 5-6,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P353 – Target Stations – A. Gottberg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27584" y="182167"/>
            <a:ext cx="6656784" cy="250031"/>
          </a:xfrm>
        </p:spPr>
        <p:txBody>
          <a:bodyPr/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6155369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2079609" y="307182"/>
            <a:ext cx="6656784" cy="250031"/>
          </a:xfrm>
        </p:spPr>
        <p:txBody>
          <a:bodyPr/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8666213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6888" y="4797028"/>
            <a:ext cx="141605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October 5-6, 2017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57400" y="4800600"/>
            <a:ext cx="50292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P353 – Target Stations – A. Gottberg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7251" y="4800600"/>
            <a:ext cx="1439863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8E35723-5FE3-4838-A25D-C2448AE8B4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8464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708811" y="4255189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Mary’s | Simon Fraser | Toronto | Victoria |</a:t>
            </a:r>
            <a:r>
              <a:rPr lang="en-US" sz="800" baseline="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815838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221290" y="2290659"/>
            <a:ext cx="2009775" cy="1714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pic>
        <p:nvPicPr>
          <p:cNvPr id="20" name="Picture 49"/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0964" y="2603794"/>
            <a:ext cx="800100" cy="40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8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2338284"/>
            <a:ext cx="1179513" cy="22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8"/>
          <p:cNvPicPr>
            <a:picLocks noChangeAspect="1" noChangeArrowheads="1"/>
          </p:cNvPicPr>
          <p:nvPr userDrawn="1"/>
        </p:nvPicPr>
        <p:blipFill>
          <a:blip r:embed="rId9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5526" y="3062184"/>
            <a:ext cx="1125538" cy="40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 userDrawn="1"/>
        </p:nvPicPr>
        <p:blipFill>
          <a:blip r:embed="rId10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3062184"/>
            <a:ext cx="815975" cy="40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 userDrawn="1"/>
        </p:nvPicPr>
        <p:blipFill>
          <a:blip r:embed="rId11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7951" y="2372813"/>
            <a:ext cx="72390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6" descr="NRCan-Canada_E.jpg"/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3702740"/>
            <a:ext cx="1998663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3505097"/>
            <a:ext cx="1998663" cy="15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2603794"/>
            <a:ext cx="1065213" cy="40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66"/>
          <p:cNvGrpSpPr>
            <a:grpSpLocks/>
          </p:cNvGrpSpPr>
          <p:nvPr userDrawn="1"/>
        </p:nvGrpSpPr>
        <p:grpSpPr bwMode="auto">
          <a:xfrm>
            <a:off x="221290" y="4005159"/>
            <a:ext cx="2009775" cy="933450"/>
            <a:chOff x="6976324" y="5353833"/>
            <a:chExt cx="2010775" cy="1243817"/>
          </a:xfrm>
        </p:grpSpPr>
        <p:sp>
          <p:nvSpPr>
            <p:cNvPr id="29" name="Rectangle 28"/>
            <p:cNvSpPr/>
            <p:nvPr userDrawn="1"/>
          </p:nvSpPr>
          <p:spPr>
            <a:xfrm>
              <a:off x="6976324" y="5353833"/>
              <a:ext cx="2010775" cy="12438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grpSp>
          <p:nvGrpSpPr>
            <p:cNvPr id="30" name="Group 34"/>
            <p:cNvGrpSpPr>
              <a:grpSpLocks/>
            </p:cNvGrpSpPr>
            <p:nvPr userDrawn="1"/>
          </p:nvGrpSpPr>
          <p:grpSpPr bwMode="auto">
            <a:xfrm>
              <a:off x="6976324" y="5404633"/>
              <a:ext cx="2005502" cy="1134579"/>
              <a:chOff x="6976324" y="5449083"/>
              <a:chExt cx="2005502" cy="1134579"/>
            </a:xfrm>
          </p:grpSpPr>
          <p:pic>
            <p:nvPicPr>
              <p:cNvPr id="31" name="Picture 32"/>
              <p:cNvPicPr>
                <a:picLocks noChangeAspect="1" noChangeArrowheads="1"/>
              </p:cNvPicPr>
              <p:nvPr/>
            </p:nvPicPr>
            <p:blipFill>
              <a:blip r:embed="rId15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703" y="6040902"/>
                <a:ext cx="471122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1"/>
              <p:cNvPicPr>
                <a:picLocks noChangeAspect="1" noChangeArrowheads="1"/>
              </p:cNvPicPr>
              <p:nvPr/>
            </p:nvPicPr>
            <p:blipFill>
              <a:blip r:embed="rId16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6324" y="5449083"/>
                <a:ext cx="647359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19"/>
              <p:cNvPicPr>
                <a:picLocks noChangeAspect="1" noChangeArrowheads="1"/>
              </p:cNvPicPr>
              <p:nvPr/>
            </p:nvPicPr>
            <p:blipFill>
              <a:blip r:embed="rId17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6324" y="5749671"/>
                <a:ext cx="338855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>
              <a:blip r:embed="rId18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3383" y="6040902"/>
                <a:ext cx="329937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5"/>
              <p:cNvPicPr>
                <a:picLocks noChangeAspect="1" noChangeArrowheads="1"/>
              </p:cNvPicPr>
              <p:nvPr/>
            </p:nvPicPr>
            <p:blipFill>
              <a:blip r:embed="rId19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1335" y="6333710"/>
                <a:ext cx="560490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2"/>
              <p:cNvPicPr>
                <a:picLocks noChangeAspect="1" noChangeArrowheads="1"/>
              </p:cNvPicPr>
              <p:nvPr/>
            </p:nvPicPr>
            <p:blipFill>
              <a:blip r:embed="rId20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42080" y="5449083"/>
                <a:ext cx="512253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38" descr="Nordion_tag_colour.jpg"/>
              <p:cNvPicPr>
                <a:picLocks noChangeAspect="1"/>
              </p:cNvPicPr>
              <p:nvPr/>
            </p:nvPicPr>
            <p:blipFill>
              <a:blip r:embed="rId21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7754" y="5749671"/>
                <a:ext cx="485573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22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6324" y="6333710"/>
                <a:ext cx="1420611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>
              <a:blip r:embed="rId23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6324" y="6040902"/>
                <a:ext cx="1175926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Picture 3"/>
              <p:cNvPicPr>
                <a:picLocks noChangeAspect="1" noChangeArrowheads="1"/>
              </p:cNvPicPr>
              <p:nvPr/>
            </p:nvPicPr>
            <p:blipFill>
              <a:blip r:embed="rId24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9118" y="5749671"/>
                <a:ext cx="869871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4"/>
              <p:cNvPicPr>
                <a:picLocks noChangeAspect="1" noChangeArrowheads="1"/>
              </p:cNvPicPr>
              <p:nvPr/>
            </p:nvPicPr>
            <p:blipFill>
              <a:blip r:embed="rId25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05077" y="5749671"/>
                <a:ext cx="176749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5"/>
              <p:cNvPicPr>
                <a:picLocks noChangeAspect="1" noChangeArrowheads="1"/>
              </p:cNvPicPr>
              <p:nvPr/>
            </p:nvPicPr>
            <p:blipFill>
              <a:blip r:embed="rId26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3375" y="5449083"/>
                <a:ext cx="247418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6"/>
              <p:cNvPicPr>
                <a:picLocks noChangeAspect="1" noChangeArrowheads="1"/>
              </p:cNvPicPr>
              <p:nvPr/>
            </p:nvPicPr>
            <p:blipFill>
              <a:blip r:embed="rId27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3059" y="5449083"/>
                <a:ext cx="502416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939961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</a:t>
            </a:r>
            <a:r>
              <a:rPr lang="fr-CA" dirty="0" err="1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476"/>
            <a:ext cx="8229600" cy="2913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104A9C7-1E86-486C-BB7C-0A741B9E25B2}"/>
              </a:ext>
            </a:extLst>
          </p:cNvPr>
          <p:cNvSpPr txBox="1">
            <a:spLocks/>
          </p:cNvSpPr>
          <p:nvPr userDrawn="1"/>
        </p:nvSpPr>
        <p:spPr>
          <a:xfrm>
            <a:off x="123668" y="4847159"/>
            <a:ext cx="14160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2060"/>
                </a:solidFill>
                <a:latin typeface="+mj-lt"/>
              </a:rPr>
              <a:t>February 22, 2018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D58D33C-1454-4BC8-8654-6BB1C4C11B23}"/>
              </a:ext>
            </a:extLst>
          </p:cNvPr>
          <p:cNvSpPr txBox="1">
            <a:spLocks/>
          </p:cNvSpPr>
          <p:nvPr userDrawn="1"/>
        </p:nvSpPr>
        <p:spPr>
          <a:xfrm>
            <a:off x="7580470" y="4851921"/>
            <a:ext cx="1439863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/>
            <a:fld id="{B5BADADC-D0B6-D249-9340-F63E01E18D85}" type="slidenum">
              <a:rPr lang="en-US" sz="1000" smtClean="0">
                <a:solidFill>
                  <a:srgbClr val="002060"/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4BB851A-8312-4478-BD24-18A90A701441}"/>
              </a:ext>
            </a:extLst>
          </p:cNvPr>
          <p:cNvSpPr txBox="1">
            <a:spLocks/>
          </p:cNvSpPr>
          <p:nvPr userDrawn="1"/>
        </p:nvSpPr>
        <p:spPr>
          <a:xfrm>
            <a:off x="2057400" y="4851921"/>
            <a:ext cx="50292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lang="en-US" sz="1000" dirty="0">
                <a:solidFill>
                  <a:srgbClr val="002060"/>
                </a:solidFill>
                <a:latin typeface="+mj-lt"/>
              </a:rPr>
              <a:t>AETE Concept Review –</a:t>
            </a:r>
            <a:r>
              <a:rPr lang="en-US" sz="1000" baseline="0" dirty="0">
                <a:solidFill>
                  <a:srgbClr val="002060"/>
                </a:solidFill>
                <a:latin typeface="+mj-lt"/>
              </a:rPr>
              <a:t> Schedule, Critical Path, Key Dependencies</a:t>
            </a:r>
          </a:p>
        </p:txBody>
      </p:sp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5" r:id="rId4"/>
    <p:sldLayoutId id="2147483649" r:id="rId5"/>
    <p:sldLayoutId id="2147483664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67" r:id="rId16"/>
    <p:sldLayoutId id="2147483669" r:id="rId17"/>
    <p:sldLayoutId id="2147483670" r:id="rId18"/>
    <p:sldLayoutId id="2147483672" r:id="rId19"/>
  </p:sldLayoutIdLst>
  <p:hf hdr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90187" y="1812131"/>
            <a:ext cx="541543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rgbClr val="FFFFFF"/>
                </a:solidFill>
                <a:cs typeface="Avenir Heavy"/>
              </a:rPr>
              <a:t>AETE Concept Review</a:t>
            </a:r>
          </a:p>
          <a:p>
            <a:endParaRPr lang="en-CA" sz="2000" dirty="0">
              <a:solidFill>
                <a:srgbClr val="FFFFFF"/>
              </a:solidFill>
              <a:cs typeface="Avenir Heavy"/>
            </a:endParaRPr>
          </a:p>
          <a:p>
            <a:r>
              <a:rPr lang="en-CA" sz="2000" dirty="0">
                <a:solidFill>
                  <a:srgbClr val="FFFFFF"/>
                </a:solidFill>
                <a:cs typeface="Avenir Heavy"/>
              </a:rPr>
              <a:t>Present Schedule</a:t>
            </a:r>
          </a:p>
          <a:p>
            <a:r>
              <a:rPr lang="en-CA" sz="2000" dirty="0">
                <a:solidFill>
                  <a:srgbClr val="FFFFFF"/>
                </a:solidFill>
                <a:cs typeface="Avenir Heavy"/>
              </a:rPr>
              <a:t>Critical Path</a:t>
            </a:r>
          </a:p>
          <a:p>
            <a:r>
              <a:rPr lang="en-CA" sz="2000" dirty="0">
                <a:solidFill>
                  <a:srgbClr val="FFFFFF"/>
                </a:solidFill>
                <a:cs typeface="Avenir Heavy"/>
              </a:rPr>
              <a:t>Key Dependencies</a:t>
            </a:r>
          </a:p>
          <a:p>
            <a:endParaRPr lang="en-CA" sz="2000" dirty="0">
              <a:solidFill>
                <a:srgbClr val="FFFFFF"/>
              </a:solidFill>
              <a:cs typeface="Avenir Heavy"/>
            </a:endParaRPr>
          </a:p>
          <a:p>
            <a:r>
              <a:rPr lang="en-CA" sz="1400" dirty="0">
                <a:solidFill>
                  <a:srgbClr val="FFFFFF"/>
                </a:solidFill>
                <a:cs typeface="Avenir Heavy"/>
              </a:rPr>
              <a:t>Alexander Gottberg on behalf of the AETE Team</a:t>
            </a:r>
          </a:p>
          <a:p>
            <a:r>
              <a:rPr lang="en-CA" sz="1400" dirty="0">
                <a:solidFill>
                  <a:srgbClr val="FFFFFF"/>
                </a:solidFill>
                <a:cs typeface="Avenir Heavy"/>
              </a:rPr>
              <a:t>February 22, 2018</a:t>
            </a:r>
          </a:p>
        </p:txBody>
      </p:sp>
    </p:spTree>
    <p:extLst>
      <p:ext uri="{BB962C8B-B14F-4D97-AF65-F5344CB8AC3E}">
        <p14:creationId xmlns:p14="http://schemas.microsoft.com/office/powerpoint/2010/main" val="1459768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Overall Schedule as Presented at ASSC, October 2017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60D914-66A5-4093-B7A1-C7D1382A2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111" y="561509"/>
            <a:ext cx="7572174" cy="412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45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Schedule Logic</a:t>
            </a: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127929" y="561619"/>
            <a:ext cx="4327469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1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Schedule is driven by:</a:t>
            </a:r>
          </a:p>
          <a:p>
            <a:pPr marL="177800" indent="-131763"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Critical path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High-voltage feedthrough (long lead time)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Converter and target thermal development (design input for target vessel design)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Early completion of TISA to allow time for design iteration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AETE critical APTW development (impact on AETE assembly)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Critical interfaces to allow other projects to progress (e.g. early procurement of hot cell </a:t>
            </a: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freezing premature designs) </a:t>
            </a:r>
          </a:p>
          <a:p>
            <a:pPr marL="177800" indent="-131763"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Retire highest technical risks as early as possible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Tests and prototypes, especially converter tests, target thermal tests, target vessel prototypes, coupling tests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Pillow seals as only available technical solution to allow for fail-safe extraction of failed target module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High-voltage feedthrough (if redesign is required the target module will change considerably)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Secondary gas concept and cooling concept for secondary gamma deposition</a:t>
            </a:r>
          </a:p>
          <a:p>
            <a:pPr marL="217487" indent="-171450">
              <a:buFont typeface="Arial" panose="020B0604020202020204" pitchFamily="34" charset="0"/>
              <a:buChar char="•"/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Highest budget risks even if not on critical path or technical risk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Target/ion source front-end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High-voltage feedthrough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Secondary gas concept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endParaRPr lang="en-US" sz="11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marL="46037" lvl="0" indent="0">
              <a:spcBef>
                <a:spcPts val="0"/>
              </a:spcBef>
              <a:buNone/>
              <a:tabLst>
                <a:tab pos="1145381" algn="l"/>
              </a:tabLst>
            </a:pPr>
            <a:endParaRPr lang="en-US" sz="11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F0B39D0-8565-483C-AC14-420799C412D1}"/>
              </a:ext>
            </a:extLst>
          </p:cNvPr>
          <p:cNvSpPr txBox="1">
            <a:spLocks/>
          </p:cNvSpPr>
          <p:nvPr/>
        </p:nvSpPr>
        <p:spPr>
          <a:xfrm>
            <a:off x="4455399" y="561619"/>
            <a:ext cx="4578138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1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Schedule is constrained by:</a:t>
            </a:r>
          </a:p>
          <a:p>
            <a:pPr marL="177800" indent="-131763"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Limited manpower</a:t>
            </a:r>
          </a:p>
          <a:p>
            <a:pPr marL="444500" lvl="1" indent="-163513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After leveling, schedule calls for 19 FTE (≈85% of tasks covered)</a:t>
            </a:r>
          </a:p>
          <a:p>
            <a:pPr marL="444500" lvl="1" indent="-163513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Currently approx. 9 FTE available </a:t>
            </a:r>
          </a:p>
          <a:p>
            <a:pPr marL="444500" lvl="1" indent="-163513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Resource action plan will make 14 FTE available in next months</a:t>
            </a:r>
          </a:p>
          <a:p>
            <a:pPr marL="177800" indent="-131763"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Availability of TRIUMF technical services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Test stands are on critical path and often progress slower than scheduled due to delay in service installations</a:t>
            </a:r>
          </a:p>
          <a:p>
            <a:pPr marL="217487" indent="-171450">
              <a:buFont typeface="Arial" panose="020B0604020202020204" pitchFamily="34" charset="0"/>
              <a:buChar char="•"/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Budget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Some streamlined solutions are not possible and additional internal  development work is required to meet budget (e.g. secondary gas, shielding, support structure)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Choosing in-house development over outsourcing, even if service or product is available externally (e.g. ALIS clean room, quick disconnectors)</a:t>
            </a:r>
          </a:p>
          <a:p>
            <a:pPr marL="446087" lvl="1" indent="0">
              <a:buNone/>
              <a:tabLst>
                <a:tab pos="1145381" algn="l"/>
              </a:tabLst>
            </a:pPr>
            <a:endParaRPr lang="en-US" sz="11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1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Schedule is relaxed by:</a:t>
            </a:r>
          </a:p>
          <a:p>
            <a:pPr marL="444500" lvl="1" indent="-190500">
              <a:buFont typeface="Arial" panose="020B0604020202020204" pitchFamily="34" charset="0"/>
              <a:buChar char="•"/>
              <a:tabLst>
                <a:tab pos="1144588" algn="l"/>
              </a:tabLst>
            </a:pP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Availability of designs, drawings, models, documentation, manpower from collaborating institutes </a:t>
            </a:r>
            <a:b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(CERN, VECC, SCK)</a:t>
            </a:r>
          </a:p>
        </p:txBody>
      </p:sp>
    </p:spTree>
    <p:extLst>
      <p:ext uri="{BB962C8B-B14F-4D97-AF65-F5344CB8AC3E}">
        <p14:creationId xmlns:p14="http://schemas.microsoft.com/office/powerpoint/2010/main" val="1620589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AETE Near-Critical Path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04872F-CD67-D849-9643-80BF1C995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68" y="547982"/>
            <a:ext cx="6721856" cy="4243474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C1BD034-FCDC-7A4B-BD4A-FC4A7AE80908}"/>
              </a:ext>
            </a:extLst>
          </p:cNvPr>
          <p:cNvCxnSpPr>
            <a:cxnSpLocks/>
          </p:cNvCxnSpPr>
          <p:nvPr/>
        </p:nvCxnSpPr>
        <p:spPr>
          <a:xfrm flipH="1">
            <a:off x="7050025" y="1257681"/>
            <a:ext cx="365759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2F908FF-01DE-3240-8978-60B254950464}"/>
              </a:ext>
            </a:extLst>
          </p:cNvPr>
          <p:cNvSpPr txBox="1"/>
          <p:nvPr/>
        </p:nvSpPr>
        <p:spPr>
          <a:xfrm>
            <a:off x="7415784" y="1110037"/>
            <a:ext cx="1827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High-voltage feed thru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EBFFC01-DAD5-EF47-B404-4CCBA288FDAF}"/>
              </a:ext>
            </a:extLst>
          </p:cNvPr>
          <p:cNvCxnSpPr>
            <a:cxnSpLocks/>
          </p:cNvCxnSpPr>
          <p:nvPr/>
        </p:nvCxnSpPr>
        <p:spPr>
          <a:xfrm flipH="1">
            <a:off x="7050025" y="3452241"/>
            <a:ext cx="365759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659D8B0-343F-AB48-8E78-92C729042A13}"/>
              </a:ext>
            </a:extLst>
          </p:cNvPr>
          <p:cNvSpPr txBox="1"/>
          <p:nvPr/>
        </p:nvSpPr>
        <p:spPr>
          <a:xfrm>
            <a:off x="7415784" y="3304597"/>
            <a:ext cx="1827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TIS/FE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developement</a:t>
            </a:r>
            <a:endParaRPr lang="en-US" sz="12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08B82F7-D615-2E46-8369-1AB47EED66EB}"/>
              </a:ext>
            </a:extLst>
          </p:cNvPr>
          <p:cNvCxnSpPr>
            <a:cxnSpLocks/>
          </p:cNvCxnSpPr>
          <p:nvPr/>
        </p:nvCxnSpPr>
        <p:spPr>
          <a:xfrm flipH="1">
            <a:off x="7050025" y="4083177"/>
            <a:ext cx="365759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A8F6FAC-8095-C74C-A61E-2A6D3BF39ED2}"/>
              </a:ext>
            </a:extLst>
          </p:cNvPr>
          <p:cNvSpPr txBox="1"/>
          <p:nvPr/>
        </p:nvSpPr>
        <p:spPr>
          <a:xfrm>
            <a:off x="7415784" y="3935533"/>
            <a:ext cx="1827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TISA development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DCDEB43-208B-7349-92B6-A973354F3C77}"/>
              </a:ext>
            </a:extLst>
          </p:cNvPr>
          <p:cNvCxnSpPr>
            <a:cxnSpLocks/>
          </p:cNvCxnSpPr>
          <p:nvPr/>
        </p:nvCxnSpPr>
        <p:spPr>
          <a:xfrm flipH="1">
            <a:off x="7050025" y="4439793"/>
            <a:ext cx="365759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F76F7D4-DBD2-4D47-A1B3-F8F7337DD900}"/>
              </a:ext>
            </a:extLst>
          </p:cNvPr>
          <p:cNvSpPr txBox="1"/>
          <p:nvPr/>
        </p:nvSpPr>
        <p:spPr>
          <a:xfrm>
            <a:off x="7415784" y="4292149"/>
            <a:ext cx="1827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Service connections</a:t>
            </a:r>
          </a:p>
        </p:txBody>
      </p:sp>
    </p:spTree>
    <p:extLst>
      <p:ext uri="{BB962C8B-B14F-4D97-AF65-F5344CB8AC3E}">
        <p14:creationId xmlns:p14="http://schemas.microsoft.com/office/powerpoint/2010/main" val="1349350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AETE Near-Critical Path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73ED45-4FA5-974E-ADA6-C9E2F97D3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69804"/>
            <a:ext cx="6798564" cy="427651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FBFE1B-F7DA-2947-8484-8E675895A9B6}"/>
              </a:ext>
            </a:extLst>
          </p:cNvPr>
          <p:cNvCxnSpPr>
            <a:cxnSpLocks/>
          </p:cNvCxnSpPr>
          <p:nvPr/>
        </p:nvCxnSpPr>
        <p:spPr>
          <a:xfrm flipH="1">
            <a:off x="7050025" y="1184529"/>
            <a:ext cx="365759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7323CC8-F728-6E4B-A6A1-7AF754122CE0}"/>
              </a:ext>
            </a:extLst>
          </p:cNvPr>
          <p:cNvSpPr txBox="1"/>
          <p:nvPr/>
        </p:nvSpPr>
        <p:spPr>
          <a:xfrm>
            <a:off x="7415784" y="1036885"/>
            <a:ext cx="1827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Tests at PHI stand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3971AB7-5A35-9044-86D8-AE53E5F7C37B}"/>
              </a:ext>
            </a:extLst>
          </p:cNvPr>
          <p:cNvCxnSpPr>
            <a:cxnSpLocks/>
          </p:cNvCxnSpPr>
          <p:nvPr/>
        </p:nvCxnSpPr>
        <p:spPr>
          <a:xfrm flipH="1">
            <a:off x="7050025" y="2903601"/>
            <a:ext cx="365759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CF3135F-C548-264D-94B0-3461E58EA6A8}"/>
              </a:ext>
            </a:extLst>
          </p:cNvPr>
          <p:cNvSpPr txBox="1"/>
          <p:nvPr/>
        </p:nvSpPr>
        <p:spPr>
          <a:xfrm>
            <a:off x="7415784" y="2755957"/>
            <a:ext cx="1827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Target thermal tests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BCA0C31-2A7B-9748-9878-C7BD6441FB2D}"/>
              </a:ext>
            </a:extLst>
          </p:cNvPr>
          <p:cNvCxnSpPr>
            <a:cxnSpLocks/>
          </p:cNvCxnSpPr>
          <p:nvPr/>
        </p:nvCxnSpPr>
        <p:spPr>
          <a:xfrm flipH="1">
            <a:off x="7050025" y="3854577"/>
            <a:ext cx="365759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1E546C0-B27E-7248-830A-5D8539BF96BF}"/>
              </a:ext>
            </a:extLst>
          </p:cNvPr>
          <p:cNvSpPr txBox="1"/>
          <p:nvPr/>
        </p:nvSpPr>
        <p:spPr>
          <a:xfrm>
            <a:off x="7415784" y="3706933"/>
            <a:ext cx="1827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TISA integration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E5D414-11FC-9F44-91BC-65D8E7471A54}"/>
              </a:ext>
            </a:extLst>
          </p:cNvPr>
          <p:cNvSpPr txBox="1"/>
          <p:nvPr/>
        </p:nvSpPr>
        <p:spPr>
          <a:xfrm>
            <a:off x="7050024" y="4103910"/>
            <a:ext cx="2093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CTS no longer on critical path because solution had to be assumed to progress with design</a:t>
            </a:r>
          </a:p>
        </p:txBody>
      </p:sp>
    </p:spTree>
    <p:extLst>
      <p:ext uri="{BB962C8B-B14F-4D97-AF65-F5344CB8AC3E}">
        <p14:creationId xmlns:p14="http://schemas.microsoft.com/office/powerpoint/2010/main" val="1981610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Critical Milestones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9093BB18-2C43-5D42-8411-E1C571C6B773}"/>
              </a:ext>
            </a:extLst>
          </p:cNvPr>
          <p:cNvSpPr txBox="1">
            <a:spLocks/>
          </p:cNvSpPr>
          <p:nvPr/>
        </p:nvSpPr>
        <p:spPr>
          <a:xfrm>
            <a:off x="2084833" y="726797"/>
            <a:ext cx="5849676" cy="333221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Therapeutic isotopes transfer system concept review (March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AETE hermetic target vessel concept review (March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CTS results presented (April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AETE critical APTW kick-off meeting (April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ATTS thermal test results presented (April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High-voltage feed thru concept review (May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APTW entrance module concept review (May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Electron beam raster concept review (June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Phi stand ready for testing (June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Secondary gas concept review (June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Phi stand phase 1 tests complete (July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AETE HV chase concept review (July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ion source frontend concept review (July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Phi stand phase 2 (coupling system) ready for testing (August 2018)</a:t>
            </a: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APTW HTV concept review (August 2018)</a:t>
            </a: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Service Space concept review (October 2018)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AETE concept review (October 2018)</a:t>
            </a:r>
          </a:p>
          <a:p>
            <a:pPr marL="217487" indent="-171450">
              <a:tabLst>
                <a:tab pos="1145381" algn="l"/>
              </a:tabLst>
            </a:pP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tabLst>
                <a:tab pos="1145381" algn="l"/>
              </a:tabLst>
            </a:pP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tabLst>
                <a:tab pos="1145381" algn="l"/>
              </a:tabLst>
            </a:pP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276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Schedule and Project Risks</a:t>
            </a: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127928" y="789941"/>
            <a:ext cx="8540584" cy="376746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Manpower ramp-up unsuccessful or insufficient</a:t>
            </a:r>
            <a:endParaRPr lang="en-US" sz="500" dirty="0">
              <a:solidFill>
                <a:srgbClr val="00206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The ARIEL phase 4 schedule is based on a phase 1 schedule snapshot that was taken approx. 2 years ago before the phase 1 schedule was developed in detail, 2018 will see a ramp-up of phase 4 work for a team that is still heavily involved in phase 1 development</a:t>
            </a: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Phase 1 and phase 4 completion are moving closer together and the overlap of same-skill resource needs increases</a:t>
            </a: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Possibilities for APTW installation will be limited during AETE commissioning </a:t>
            </a:r>
            <a:r>
              <a:rPr lang="en-US" sz="1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 APTW needs to be developed concurrent with AETE</a:t>
            </a: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Electron-to-gamma converter concept cannot be validated at ongoing irradiation tests, or accelerator not available to perform tests</a:t>
            </a: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Major design deficiencies identified at TISA</a:t>
            </a: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Target and converter thermal management does not allow for 100 kW operation</a:t>
            </a: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Insufficient experienced human resources (the team is motivated, engaged, efficient but has very limited technical experience in the field)</a:t>
            </a:r>
            <a:r>
              <a:rPr lang="en-US" sz="5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endParaRPr lang="en-US" sz="500" dirty="0">
              <a:solidFill>
                <a:srgbClr val="002060"/>
              </a:solidFill>
              <a:latin typeface="+mj-lt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17487" indent="-171450">
              <a:lnSpc>
                <a:spcPct val="150000"/>
              </a:lnSpc>
              <a:spcBef>
                <a:spcPts val="0"/>
              </a:spcBef>
              <a:tabLst>
                <a:tab pos="1145381" algn="l"/>
              </a:tabLst>
            </a:pPr>
            <a:r>
              <a:rPr lang="en-US" sz="1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Large budget uncertainties on some line items (some wiggle room through module shield plug, converter module, target vessel budgets) </a:t>
            </a:r>
          </a:p>
          <a:p>
            <a:pPr marL="46037" lvl="0" indent="0">
              <a:lnSpc>
                <a:spcPct val="150000"/>
              </a:lnSpc>
              <a:spcBef>
                <a:spcPts val="0"/>
              </a:spcBef>
              <a:buNone/>
              <a:tabLst>
                <a:tab pos="1145381" algn="l"/>
              </a:tabLst>
            </a:pPr>
            <a:endParaRPr lang="en-US" sz="11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325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651730"/>
      </p:ext>
    </p:extLst>
  </p:cSld>
  <p:clrMapOvr>
    <a:masterClrMapping/>
  </p:clrMapOvr>
</p:sld>
</file>

<file path=ppt/theme/theme1.xml><?xml version="1.0" encoding="utf-8"?>
<a:theme xmlns:a="http://schemas.openxmlformats.org/drawingml/2006/main" name="TRIUMF-template_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TRIUMF-template_new</Template>
  <TotalTime>9686</TotalTime>
  <Words>708</Words>
  <Application>Microsoft Macintosh PowerPoint</Application>
  <PresentationFormat>On-screen Show (16:9)</PresentationFormat>
  <Paragraphs>86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ヒラギノ角ゴ Pro W3</vt:lpstr>
      <vt:lpstr>Arial</vt:lpstr>
      <vt:lpstr>Avenir Heavy</vt:lpstr>
      <vt:lpstr>Calibri</vt:lpstr>
      <vt:lpstr>Myriad Pro</vt:lpstr>
      <vt:lpstr>Myriad Pro Light</vt:lpstr>
      <vt:lpstr>Myriad Pro SemiExt</vt:lpstr>
      <vt:lpstr>Myriad Web Pro</vt:lpstr>
      <vt:lpstr>Times New Roman</vt:lpstr>
      <vt:lpstr>Wingdings</vt:lpstr>
      <vt:lpstr>TRIUMF-template_new</vt:lpstr>
      <vt:lpstr>PowerPoint Presentation</vt:lpstr>
      <vt:lpstr>Overall Schedule as Presented at ASSC, October 2017</vt:lpstr>
      <vt:lpstr>Schedule Logic</vt:lpstr>
      <vt:lpstr>AETE Near-Critical Path</vt:lpstr>
      <vt:lpstr>AETE Near-Critical Path</vt:lpstr>
      <vt:lpstr>Critical Milestones</vt:lpstr>
      <vt:lpstr>Schedule and Project Risks</vt:lpstr>
      <vt:lpstr>PowerPoint Presentation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Reiner Kruecken</dc:creator>
  <cp:lastModifiedBy>Alexander Gottberg</cp:lastModifiedBy>
  <cp:revision>229</cp:revision>
  <cp:lastPrinted>2017-01-11T00:57:58Z</cp:lastPrinted>
  <dcterms:created xsi:type="dcterms:W3CDTF">2015-11-01T22:22:01Z</dcterms:created>
  <dcterms:modified xsi:type="dcterms:W3CDTF">2018-02-22T03:01:56Z</dcterms:modified>
</cp:coreProperties>
</file>