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3ABF55B-8FD2-4FE2-B44D-C459C8CB2501}">
  <a:tblStyle styleId="{F3ABF55B-8FD2-4FE2-B44D-C459C8CB2501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90"/>
    <p:restoredTop sz="94697"/>
  </p:normalViewPr>
  <p:slideViewPr>
    <p:cSldViewPr snapToGrid="0" snapToObjects="1">
      <p:cViewPr varScale="1">
        <p:scale>
          <a:sx n="90" d="100"/>
          <a:sy n="90" d="100"/>
        </p:scale>
        <p:origin x="21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ctrTitle"/>
          </p:nvPr>
        </p:nvSpPr>
        <p:spPr>
          <a:xfrm>
            <a:off x="554181" y="406400"/>
            <a:ext cx="5541817" cy="2849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</a:pPr>
            <a:r>
              <a:rPr lang="en-CA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Vision</a:t>
            </a:r>
            <a:r>
              <a:rPr lang="en-CA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en-CA" dirty="0">
                <a:solidFill>
                  <a:schemeClr val="lt1"/>
                </a:solidFill>
              </a:rPr>
            </a:br>
            <a:r>
              <a:rPr lang="en-CA" sz="28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for Particle Physics</a:t>
            </a:r>
            <a:endParaRPr dirty="0"/>
          </a:p>
        </p:txBody>
      </p:sp>
      <p:sp>
        <p:nvSpPr>
          <p:cNvPr id="89" name="Google Shape;89;p13"/>
          <p:cNvSpPr txBox="1">
            <a:spLocks noGrp="1"/>
          </p:cNvSpPr>
          <p:nvPr>
            <p:ph type="subTitle" idx="1"/>
          </p:nvPr>
        </p:nvSpPr>
        <p:spPr>
          <a:xfrm>
            <a:off x="6095998" y="2572381"/>
            <a:ext cx="5541818" cy="301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2500" lnSpcReduction="1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CA" dirty="0">
                <a:solidFill>
                  <a:schemeClr val="lt1"/>
                </a:solidFill>
              </a:rPr>
              <a:t>“</a:t>
            </a:r>
            <a:r>
              <a:rPr lang="en-CA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All truths are easy to understand once they are discovered; the point is to discover them”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CA" sz="21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		-Galileo Galilei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CA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“Science knows no country, because knowledge belongs to humanity, and is the torch which illuminates the world”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CA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CA" sz="21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	-Louis Pasteur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</p:txBody>
      </p:sp>
      <p:pic>
        <p:nvPicPr>
          <p:cNvPr id="90" name="Google Shape;90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9688" y="4007702"/>
            <a:ext cx="4160736" cy="757926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1</a:t>
            </a:fld>
            <a:endParaRPr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DC9308B-CF57-5046-A798-3E05ECF092FE}"/>
              </a:ext>
            </a:extLst>
          </p:cNvPr>
          <p:cNvSpPr/>
          <p:nvPr/>
        </p:nvSpPr>
        <p:spPr>
          <a:xfrm>
            <a:off x="1250343" y="5369361"/>
            <a:ext cx="1509713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dirty="0">
                <a:solidFill>
                  <a:schemeClr val="bg1"/>
                </a:solidFill>
                <a:latin typeface="Helvetica" pitchFamily="2" charset="0"/>
              </a:rPr>
              <a:t>Rick </a:t>
            </a:r>
            <a:r>
              <a:rPr lang="en-CA" dirty="0" err="1">
                <a:solidFill>
                  <a:schemeClr val="bg1"/>
                </a:solidFill>
                <a:latin typeface="Helvetica" pitchFamily="2" charset="0"/>
              </a:rPr>
              <a:t>Baartman</a:t>
            </a:r>
            <a:endParaRPr lang="en-CA" dirty="0">
              <a:solidFill>
                <a:schemeClr val="bg1"/>
              </a:solidFill>
              <a:latin typeface="Helvetica" pitchFamily="2" charset="0"/>
            </a:endParaRPr>
          </a:p>
          <a:p>
            <a:r>
              <a:rPr lang="en-CA" dirty="0">
                <a:solidFill>
                  <a:schemeClr val="bg1"/>
                </a:solidFill>
                <a:latin typeface="Helvetica" pitchFamily="2" charset="0"/>
              </a:rPr>
              <a:t>Erica Caden</a:t>
            </a:r>
          </a:p>
          <a:p>
            <a:r>
              <a:rPr lang="en-CA" dirty="0">
                <a:solidFill>
                  <a:schemeClr val="bg1"/>
                </a:solidFill>
                <a:latin typeface="Helvetica" pitchFamily="2" charset="0"/>
              </a:rPr>
              <a:t>Robin Hayes</a:t>
            </a:r>
          </a:p>
          <a:p>
            <a:r>
              <a:rPr lang="en-CA" dirty="0" err="1">
                <a:solidFill>
                  <a:schemeClr val="bg1"/>
                </a:solidFill>
                <a:latin typeface="Helvetica" pitchFamily="2" charset="0"/>
              </a:rPr>
              <a:t>Nikolina</a:t>
            </a:r>
            <a:r>
              <a:rPr lang="en-CA" dirty="0">
                <a:solidFill>
                  <a:schemeClr val="bg1"/>
                </a:solidFill>
                <a:latin typeface="Helvetica" pitchFamily="2" charset="0"/>
              </a:rPr>
              <a:t> Ilic</a:t>
            </a:r>
          </a:p>
          <a:p>
            <a:r>
              <a:rPr lang="en-CA" dirty="0">
                <a:solidFill>
                  <a:schemeClr val="bg1"/>
                </a:solidFill>
                <a:latin typeface="Helvetica" pitchFamily="2" charset="0"/>
              </a:rPr>
              <a:t>Akira </a:t>
            </a:r>
            <a:r>
              <a:rPr lang="en-CA" dirty="0" err="1">
                <a:solidFill>
                  <a:schemeClr val="bg1"/>
                </a:solidFill>
                <a:latin typeface="Helvetica" pitchFamily="2" charset="0"/>
              </a:rPr>
              <a:t>Konaka</a:t>
            </a:r>
            <a:endParaRPr lang="en-CA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4EE3F7B-92AB-CC42-92A8-E7981F7BFE91}"/>
              </a:ext>
            </a:extLst>
          </p:cNvPr>
          <p:cNvSpPr/>
          <p:nvPr/>
        </p:nvSpPr>
        <p:spPr>
          <a:xfrm>
            <a:off x="2980668" y="5369361"/>
            <a:ext cx="220979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dirty="0">
                <a:solidFill>
                  <a:schemeClr val="bg1"/>
                </a:solidFill>
                <a:latin typeface="Helvetica" pitchFamily="2" charset="0"/>
              </a:rPr>
              <a:t>David Morrissey</a:t>
            </a:r>
          </a:p>
          <a:p>
            <a:r>
              <a:rPr lang="en-CA" dirty="0">
                <a:solidFill>
                  <a:schemeClr val="bg1"/>
                </a:solidFill>
                <a:latin typeface="Helvetica" pitchFamily="2" charset="0"/>
              </a:rPr>
              <a:t>Patrick de </a:t>
            </a:r>
            <a:r>
              <a:rPr lang="en-CA" dirty="0" err="1">
                <a:solidFill>
                  <a:schemeClr val="bg1"/>
                </a:solidFill>
                <a:latin typeface="Helvetica" pitchFamily="2" charset="0"/>
              </a:rPr>
              <a:t>Perio</a:t>
            </a:r>
            <a:endParaRPr lang="en-CA" dirty="0">
              <a:solidFill>
                <a:schemeClr val="bg1"/>
              </a:solidFill>
              <a:latin typeface="Helvetica" pitchFamily="2" charset="0"/>
            </a:endParaRPr>
          </a:p>
          <a:p>
            <a:r>
              <a:rPr lang="en-CA" dirty="0">
                <a:solidFill>
                  <a:schemeClr val="bg1"/>
                </a:solidFill>
                <a:latin typeface="Helvetica" pitchFamily="2" charset="0"/>
              </a:rPr>
              <a:t>Chloe </a:t>
            </a:r>
            <a:r>
              <a:rPr lang="en-CA" dirty="0" err="1">
                <a:solidFill>
                  <a:schemeClr val="bg1"/>
                </a:solidFill>
                <a:latin typeface="Helvetica" pitchFamily="2" charset="0"/>
              </a:rPr>
              <a:t>Malbrunot</a:t>
            </a:r>
            <a:endParaRPr lang="en-CA" dirty="0">
              <a:solidFill>
                <a:schemeClr val="bg1"/>
              </a:solidFill>
              <a:latin typeface="Helvetica" pitchFamily="2" charset="0"/>
            </a:endParaRPr>
          </a:p>
          <a:p>
            <a:r>
              <a:rPr lang="en-CA" dirty="0">
                <a:solidFill>
                  <a:schemeClr val="bg1"/>
                </a:solidFill>
                <a:latin typeface="Helvetica" pitchFamily="2" charset="0"/>
              </a:rPr>
              <a:t>Oliver </a:t>
            </a:r>
            <a:r>
              <a:rPr lang="en-CA" dirty="0" err="1">
                <a:solidFill>
                  <a:schemeClr val="bg1"/>
                </a:solidFill>
                <a:latin typeface="Helvetica" pitchFamily="2" charset="0"/>
              </a:rPr>
              <a:t>Stelzer</a:t>
            </a:r>
            <a:r>
              <a:rPr lang="en-CA" dirty="0">
                <a:solidFill>
                  <a:schemeClr val="bg1"/>
                </a:solidFill>
                <a:latin typeface="Helvetica" pitchFamily="2" charset="0"/>
              </a:rPr>
              <a:t>-Chilton</a:t>
            </a:r>
          </a:p>
          <a:p>
            <a:r>
              <a:rPr lang="en-CA" dirty="0">
                <a:solidFill>
                  <a:schemeClr val="bg1"/>
                </a:solidFill>
                <a:latin typeface="Helvetica" pitchFamily="2" charset="0"/>
              </a:rPr>
              <a:t>Max </a:t>
            </a:r>
            <a:r>
              <a:rPr lang="en-CA" dirty="0" err="1">
                <a:solidFill>
                  <a:schemeClr val="bg1"/>
                </a:solidFill>
                <a:latin typeface="Helvetica" pitchFamily="2" charset="0"/>
              </a:rPr>
              <a:t>Swiatlowski</a:t>
            </a:r>
            <a:endParaRPr lang="en-CA" dirty="0">
              <a:solidFill>
                <a:schemeClr val="bg1"/>
              </a:solidFill>
              <a:effectLst/>
              <a:latin typeface="Helvetica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4"/>
          <p:cNvSpPr txBox="1">
            <a:spLocks noGrp="1"/>
          </p:cNvSpPr>
          <p:nvPr>
            <p:ph type="title"/>
          </p:nvPr>
        </p:nvSpPr>
        <p:spPr>
          <a:xfrm>
            <a:off x="745724" y="365125"/>
            <a:ext cx="10866268" cy="1099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4000"/>
              <a:buFont typeface="Arial"/>
              <a:buNone/>
            </a:pPr>
            <a:r>
              <a:rPr lang="en-CA" sz="4000" b="1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Our Vision for Particle Physics</a:t>
            </a:r>
            <a:endParaRPr/>
          </a:p>
        </p:txBody>
      </p:sp>
      <p:sp>
        <p:nvSpPr>
          <p:cNvPr id="97" name="Google Shape;97;p14"/>
          <p:cNvSpPr txBox="1">
            <a:spLocks noGrp="1"/>
          </p:cNvSpPr>
          <p:nvPr>
            <p:ph type="body" idx="1"/>
          </p:nvPr>
        </p:nvSpPr>
        <p:spPr>
          <a:xfrm>
            <a:off x="4352375" y="1639201"/>
            <a:ext cx="3487200" cy="4717200"/>
          </a:xfrm>
          <a:prstGeom prst="rect">
            <a:avLst/>
          </a:prstGeom>
          <a:solidFill>
            <a:srgbClr val="EA34EE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CA" sz="24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Enable Particle Physics in Canada and abroad </a:t>
            </a:r>
            <a:endParaRPr sz="24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endParaRPr sz="10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</a:pPr>
            <a:r>
              <a:rPr lang="en-CA" sz="17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Create enhanced facilities for specialized expertise and infrastructure in research and development</a:t>
            </a:r>
            <a:endParaRPr sz="17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</a:pPr>
            <a:endParaRPr sz="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365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Arial"/>
              <a:buChar char="•"/>
            </a:pPr>
            <a:r>
              <a:rPr lang="en-CA" sz="17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 detector development center</a:t>
            </a:r>
            <a:endParaRPr sz="17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365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Arial"/>
              <a:buChar char="•"/>
            </a:pPr>
            <a:r>
              <a:rPr lang="en-CA" sz="17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An accelerator platform for research and beam delivery</a:t>
            </a:r>
            <a:endParaRPr sz="17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365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Arial"/>
              <a:buChar char="•"/>
            </a:pPr>
            <a:r>
              <a:rPr lang="en-CA" sz="17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 computing and data science center</a:t>
            </a:r>
            <a:endParaRPr sz="17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7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Enable the creativity and broad research and development that leads to discovery, in Canada and abroad</a:t>
            </a:r>
            <a:endParaRPr sz="17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4"/>
          <p:cNvSpPr txBox="1"/>
          <p:nvPr/>
        </p:nvSpPr>
        <p:spPr>
          <a:xfrm>
            <a:off x="8238575" y="1639201"/>
            <a:ext cx="3487200" cy="4717200"/>
          </a:xfrm>
          <a:prstGeom prst="rect">
            <a:avLst/>
          </a:prstGeom>
          <a:solidFill>
            <a:srgbClr val="42B05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CA" sz="2400" b="1">
                <a:solidFill>
                  <a:schemeClr val="lt1"/>
                </a:solidFill>
              </a:rPr>
              <a:t>Train, Include, Inspire</a:t>
            </a:r>
            <a:endParaRPr sz="2400" b="1">
              <a:solidFill>
                <a:schemeClr val="lt1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"/>
              <a:buFont typeface="Arial"/>
              <a:buNone/>
            </a:pPr>
            <a:endParaRPr sz="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</a:pPr>
            <a:r>
              <a:rPr lang="en-CA" sz="17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Create programs </a:t>
            </a:r>
            <a:r>
              <a:rPr lang="en-CA" sz="1700">
                <a:solidFill>
                  <a:schemeClr val="lt1"/>
                </a:solidFill>
              </a:rPr>
              <a:t>that</a:t>
            </a:r>
            <a:r>
              <a:rPr lang="en-CA" sz="17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provide students and postdocs with on the job training with high engagement from both national and international partners</a:t>
            </a:r>
            <a:endParaRPr sz="17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</a:pPr>
            <a:r>
              <a:rPr lang="en-CA" sz="1700">
                <a:solidFill>
                  <a:schemeClr val="lt1"/>
                </a:solidFill>
              </a:rPr>
              <a:t>Bring the world to TRIUMF by expanding schools, workshop, and conference programs</a:t>
            </a:r>
            <a:endParaRPr sz="1700">
              <a:solidFill>
                <a:schemeClr val="lt1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</a:pPr>
            <a:r>
              <a:rPr lang="en-CA" sz="1700">
                <a:solidFill>
                  <a:schemeClr val="lt1"/>
                </a:solidFill>
              </a:rPr>
              <a:t>Champion initiatives for equity, diversity, and inclusion, and integrate these programs in the heart of our training</a:t>
            </a:r>
            <a:endParaRPr sz="170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</a:pPr>
            <a:r>
              <a:rPr lang="en-CA" sz="1700" b="1">
                <a:solidFill>
                  <a:schemeClr val="lt1"/>
                </a:solidFill>
              </a:rPr>
              <a:t>Attract and develop the best talent in Canada and the world </a:t>
            </a:r>
            <a:endParaRPr sz="1700">
              <a:solidFill>
                <a:schemeClr val="lt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66175" y="1639176"/>
            <a:ext cx="3487200" cy="4717200"/>
          </a:xfrm>
          <a:prstGeom prst="rect">
            <a:avLst/>
          </a:prstGeom>
          <a:solidFill>
            <a:srgbClr val="5D3DE5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CA" sz="2400" b="1">
                <a:solidFill>
                  <a:schemeClr val="lt1"/>
                </a:solidFill>
              </a:rPr>
              <a:t>Lead S</a:t>
            </a:r>
            <a:r>
              <a:rPr lang="en-CA" sz="2400" b="1" i="0" u="none" strike="noStrike" cap="none">
                <a:solidFill>
                  <a:schemeClr val="lt1"/>
                </a:solidFill>
              </a:rPr>
              <a:t>cientific </a:t>
            </a:r>
            <a:r>
              <a:rPr lang="en-CA" sz="2400" b="1">
                <a:solidFill>
                  <a:schemeClr val="lt1"/>
                </a:solidFill>
              </a:rPr>
              <a:t>D</a:t>
            </a:r>
            <a:r>
              <a:rPr lang="en-CA" sz="2400" b="1" i="0" u="none" strike="noStrike" cap="none">
                <a:solidFill>
                  <a:schemeClr val="lt1"/>
                </a:solidFill>
              </a:rPr>
              <a:t>iscovery </a:t>
            </a:r>
            <a:endParaRPr b="1"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"/>
              <a:buFont typeface="Arial"/>
              <a:buNone/>
            </a:pPr>
            <a:endParaRPr sz="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CA" sz="17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Build a strong, innovative particle physics community with a </a:t>
            </a:r>
            <a:r>
              <a:rPr lang="en-CA" sz="1700">
                <a:solidFill>
                  <a:schemeClr val="lt1"/>
                </a:solidFill>
              </a:rPr>
              <a:t>thriving</a:t>
            </a:r>
            <a:r>
              <a:rPr lang="en-CA" sz="17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on-site</a:t>
            </a:r>
            <a:r>
              <a:rPr lang="en-CA" sz="1700">
                <a:solidFill>
                  <a:schemeClr val="lt1"/>
                </a:solidFill>
              </a:rPr>
              <a:t>, national and international programs</a:t>
            </a:r>
            <a:endParaRPr sz="1700">
              <a:solidFill>
                <a:schemeClr val="lt1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CA" sz="1700">
                <a:solidFill>
                  <a:schemeClr val="lt1"/>
                </a:solidFill>
              </a:rPr>
              <a:t>Broker</a:t>
            </a:r>
            <a:r>
              <a:rPr lang="en-CA" sz="17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en-CA" sz="1700">
                <a:solidFill>
                  <a:schemeClr val="lt1"/>
                </a:solidFill>
              </a:rPr>
              <a:t>network of university and institute partners in Canada and abroad </a:t>
            </a:r>
            <a:endParaRPr sz="1700">
              <a:solidFill>
                <a:schemeClr val="lt1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CA" sz="1700">
                <a:solidFill>
                  <a:schemeClr val="lt1"/>
                </a:solidFill>
              </a:rPr>
              <a:t>Perform world-class science and develop synergies with emerging areas for discovery</a:t>
            </a:r>
            <a:endParaRPr sz="1700">
              <a:solidFill>
                <a:schemeClr val="lt1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CA" sz="1700" b="1">
                <a:solidFill>
                  <a:schemeClr val="lt1"/>
                </a:solidFill>
              </a:rPr>
              <a:t>Lead the discoveries that change how we understand the fundamental nature of the universe</a:t>
            </a:r>
            <a:endParaRPr sz="25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5" name="Google Shape;105;p15"/>
          <p:cNvGraphicFramePr/>
          <p:nvPr/>
        </p:nvGraphicFramePr>
        <p:xfrm>
          <a:off x="430306" y="513661"/>
          <a:ext cx="11456900" cy="5842700"/>
        </p:xfrm>
        <a:graphic>
          <a:graphicData uri="http://schemas.openxmlformats.org/drawingml/2006/table">
            <a:tbl>
              <a:tblPr firstRow="1" bandRow="1">
                <a:noFill/>
                <a:tableStyleId>{F3ABF55B-8FD2-4FE2-B44D-C459C8CB2501}</a:tableStyleId>
              </a:tblPr>
              <a:tblGrid>
                <a:gridCol w="1647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8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5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96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044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Arial"/>
                        <a:buNone/>
                      </a:pPr>
                      <a:r>
                        <a:rPr lang="en-CA" sz="2200" b="1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Lead Scientific Discovery</a:t>
                      </a:r>
                      <a:r>
                        <a:rPr lang="en-CA" sz="2400" b="1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endParaRPr sz="1800">
                        <a:solidFill>
                          <a:schemeClr val="lt1"/>
                        </a:solidFill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457200" lvl="0" indent="-3238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Char char="●"/>
                      </a:pPr>
                      <a:r>
                        <a:rPr lang="en-CA" sz="1500"/>
                        <a:t>Recognized member in national and international collaborations</a:t>
                      </a:r>
                      <a:endParaRPr sz="1500"/>
                    </a:p>
                    <a:p>
                      <a:pPr marL="457200" lvl="0" indent="-3238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Char char="●"/>
                      </a:pPr>
                      <a:r>
                        <a:rPr lang="en-CA" sz="1500"/>
                        <a:t>Footprint for local particle physics experiments is relatively small</a:t>
                      </a:r>
                      <a:endParaRPr sz="15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457200" lvl="0" indent="-3238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Char char="●"/>
                      </a:pPr>
                      <a:r>
                        <a:rPr lang="en-CA" sz="1500"/>
                        <a:t>Build a strong network in Canada and abroad with joint appointments with member universities and partner institutes </a:t>
                      </a:r>
                      <a:endParaRPr sz="1500"/>
                    </a:p>
                    <a:p>
                      <a:pPr marL="457200" lvl="0" indent="-3238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Char char="●"/>
                      </a:pPr>
                      <a:r>
                        <a:rPr lang="en-CA" sz="1500"/>
                        <a:t>Attract and connect talents</a:t>
                      </a:r>
                      <a:endParaRPr sz="1500"/>
                    </a:p>
                    <a:p>
                      <a:pPr marL="457200" lvl="0" indent="-3238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Char char="●"/>
                      </a:pPr>
                      <a:r>
                        <a:rPr lang="en-CA" sz="1500"/>
                        <a:t>Develop and broaden TRIUMF’s focus on key science programs</a:t>
                      </a:r>
                      <a:endParaRPr sz="15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457200" lvl="0" indent="-3238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D3DE5"/>
                        </a:buClr>
                        <a:buSzPts val="1500"/>
                        <a:buChar char="●"/>
                      </a:pPr>
                      <a:r>
                        <a:rPr lang="en-CA" sz="1500">
                          <a:solidFill>
                            <a:srgbClr val="5D3DE5"/>
                          </a:solidFill>
                        </a:rPr>
                        <a:t>Generate discoveries addressing the fundamental nature of the universe</a:t>
                      </a:r>
                      <a:endParaRPr sz="1500">
                        <a:solidFill>
                          <a:srgbClr val="5D3DE5"/>
                        </a:solidFill>
                      </a:endParaRPr>
                    </a:p>
                    <a:p>
                      <a:pPr marL="457200" lvl="0" indent="-3238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D3DE5"/>
                        </a:buClr>
                        <a:buSzPts val="1500"/>
                        <a:buChar char="●"/>
                      </a:pPr>
                      <a:r>
                        <a:rPr lang="en-CA" sz="1500">
                          <a:solidFill>
                            <a:srgbClr val="5D3DE5"/>
                          </a:solidFill>
                        </a:rPr>
                        <a:t>Become a leader in innovative and collaborative research in a national and global network</a:t>
                      </a:r>
                      <a:endParaRPr sz="1500" b="1">
                        <a:solidFill>
                          <a:srgbClr val="5D3DE5"/>
                        </a:solidFill>
                      </a:endParaRPr>
                    </a:p>
                    <a:p>
                      <a:pPr marL="457200" lvl="0" indent="-3238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D3DE5"/>
                        </a:buClr>
                        <a:buSzPts val="1500"/>
                        <a:buChar char="●"/>
                      </a:pPr>
                      <a:r>
                        <a:rPr lang="en-CA" sz="1500">
                          <a:solidFill>
                            <a:srgbClr val="5D3DE5"/>
                          </a:solidFill>
                        </a:rPr>
                        <a:t>Run a thriving on-site program engaging in new directions</a:t>
                      </a:r>
                      <a:endParaRPr sz="15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39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Arial"/>
                        <a:buNone/>
                      </a:pPr>
                      <a:r>
                        <a:rPr lang="en-CA" sz="2200" b="1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Enable Particle Physics in Canada and abroad </a:t>
                      </a:r>
                      <a:endParaRPr sz="2200">
                        <a:solidFill>
                          <a:schemeClr val="lt1"/>
                        </a:solidFill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457200" lvl="0" indent="-3238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Char char="●"/>
                      </a:pPr>
                      <a:r>
                        <a:rPr lang="en-CA" sz="1500"/>
                        <a:t>Collaborator with technical capabilities in accelerator and detector construction</a:t>
                      </a:r>
                      <a:endParaRPr sz="1500"/>
                    </a:p>
                    <a:p>
                      <a:pPr marL="457200" lvl="0" indent="-3238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Char char="●"/>
                      </a:pPr>
                      <a:r>
                        <a:rPr lang="en-CA" sz="1500"/>
                        <a:t>Research and development infrastructure and expertise is in high demand but not leveraged </a:t>
                      </a:r>
                      <a:endParaRPr sz="11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457200" lvl="0" indent="-3238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Char char="●"/>
                      </a:pPr>
                      <a:r>
                        <a:rPr lang="en-CA" sz="1500"/>
                        <a:t>Establish three key facilities:</a:t>
                      </a:r>
                      <a:endParaRPr sz="1500"/>
                    </a:p>
                    <a:p>
                      <a:pPr marL="914400" lvl="1" indent="-3238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Char char="○"/>
                      </a:pPr>
                      <a:r>
                        <a:rPr lang="en-CA" sz="1500"/>
                        <a:t>Detector development center</a:t>
                      </a:r>
                      <a:endParaRPr sz="1500"/>
                    </a:p>
                    <a:p>
                      <a:pPr marL="914400" lvl="1" indent="-3238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Char char="○"/>
                      </a:pPr>
                      <a:r>
                        <a:rPr lang="en-CA" sz="1500"/>
                        <a:t>An accelerator platform for research and beams delivery</a:t>
                      </a:r>
                      <a:endParaRPr sz="1500"/>
                    </a:p>
                    <a:p>
                      <a:pPr marL="914400" lvl="1" indent="-3238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Char char="○"/>
                      </a:pPr>
                      <a:r>
                        <a:rPr lang="en-CA" sz="1500"/>
                        <a:t>Computing and data science center for subatomic physics</a:t>
                      </a:r>
                      <a:endParaRPr sz="1500"/>
                    </a:p>
                    <a:p>
                      <a:pPr marL="457200" lvl="0" indent="-3238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Char char="●"/>
                      </a:pPr>
                      <a:r>
                        <a:rPr lang="en-CA" sz="1500"/>
                        <a:t>Allow for long-term investments in infrastructure and personnel that enhance particle physics capabilities </a:t>
                      </a:r>
                      <a:endParaRPr sz="15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457200" lvl="0" indent="-3238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EA34EE"/>
                        </a:buClr>
                        <a:buSzPts val="1500"/>
                        <a:buChar char="●"/>
                      </a:pPr>
                      <a:r>
                        <a:rPr lang="en-CA" sz="1500">
                          <a:solidFill>
                            <a:srgbClr val="EA34EE"/>
                          </a:solidFill>
                        </a:rPr>
                        <a:t>Leverage and multiply  innovation in accelerator, computing and detector development across Canada</a:t>
                      </a:r>
                      <a:endParaRPr sz="1500">
                        <a:solidFill>
                          <a:srgbClr val="EA34EE"/>
                        </a:solidFill>
                      </a:endParaRPr>
                    </a:p>
                    <a:p>
                      <a:pPr marL="457200" lvl="0" indent="-3238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EA34EE"/>
                        </a:buClr>
                        <a:buSzPts val="1500"/>
                        <a:buChar char="●"/>
                      </a:pPr>
                      <a:r>
                        <a:rPr lang="en-CA" sz="1500">
                          <a:solidFill>
                            <a:srgbClr val="EA34EE"/>
                          </a:solidFill>
                        </a:rPr>
                        <a:t>Access to centers in a transparent and regulated process that maximizes engagement </a:t>
                      </a:r>
                      <a:endParaRPr sz="1500">
                        <a:solidFill>
                          <a:srgbClr val="EA34EE"/>
                        </a:solidFill>
                      </a:endParaRPr>
                    </a:p>
                    <a:p>
                      <a:pPr marL="457200" lvl="0" indent="-3238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EA34EE"/>
                        </a:buClr>
                        <a:buSzPts val="1500"/>
                        <a:buChar char="●"/>
                      </a:pPr>
                      <a:r>
                        <a:rPr lang="en-CA" sz="1500">
                          <a:solidFill>
                            <a:srgbClr val="EA34EE"/>
                          </a:solidFill>
                        </a:rPr>
                        <a:t>Enlarged Canadian participation in ground-breaking particle physics research at home and abroad</a:t>
                      </a:r>
                      <a:endParaRPr sz="1500">
                        <a:solidFill>
                          <a:srgbClr val="EA34EE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44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Arial"/>
                        <a:buNone/>
                      </a:pPr>
                      <a:r>
                        <a:rPr lang="en-CA" sz="2200" b="1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Train, Include, Inspire</a:t>
                      </a:r>
                      <a:endParaRPr sz="22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3238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Char char="●"/>
                      </a:pPr>
                      <a:r>
                        <a:rPr lang="en-CA" sz="1500"/>
                        <a:t>Mostly Canadian and local students are trained</a:t>
                      </a:r>
                      <a:endParaRPr sz="1100"/>
                    </a:p>
                    <a:p>
                      <a:pPr marL="457200" marR="0" lvl="0" indent="-3238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Char char="●"/>
                      </a:pPr>
                      <a:r>
                        <a:rPr lang="en-CA" sz="1500"/>
                        <a:t>Trainees have limited opportunities to collaborate outside their area of study</a:t>
                      </a:r>
                      <a:endParaRPr sz="1500"/>
                    </a:p>
                    <a:p>
                      <a:pPr marL="457200" marR="0" lvl="0" indent="-3238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Char char="●"/>
                      </a:pPr>
                      <a:r>
                        <a:rPr lang="en-CA" sz="1500"/>
                        <a:t>Limited reach of general outreach program</a:t>
                      </a:r>
                      <a:endParaRPr sz="15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-CA"/>
                        <a:t>Establish international workshop and conference program </a:t>
                      </a:r>
                      <a:endParaRPr/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-CA"/>
                        <a:t>Expand academic program with online courses and summer schools</a:t>
                      </a:r>
                      <a:endParaRPr/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●"/>
                      </a:pPr>
                      <a:r>
                        <a:rPr lang="en-CA"/>
                        <a:t>Act on concrete measures for equity, diversity, and inclusion </a:t>
                      </a:r>
                      <a:endParaRPr/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Char char="●"/>
                      </a:pPr>
                      <a:r>
                        <a:rPr lang="en-CA"/>
                        <a:t>Expand communications and outreach with partners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457200" lvl="0" indent="-3238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2B05F"/>
                        </a:buClr>
                        <a:buSzPts val="1500"/>
                        <a:buChar char="●"/>
                      </a:pPr>
                      <a:r>
                        <a:rPr lang="en-CA" sz="1500">
                          <a:solidFill>
                            <a:srgbClr val="42B05F"/>
                          </a:solidFill>
                        </a:rPr>
                        <a:t>The next generation of leaders are  trained in a diverse, inclusive, cutting-edge research environment</a:t>
                      </a:r>
                      <a:endParaRPr sz="700">
                        <a:solidFill>
                          <a:srgbClr val="42B05F"/>
                        </a:solidFill>
                      </a:endParaRPr>
                    </a:p>
                    <a:p>
                      <a:pPr marL="457200" lvl="0" indent="-3238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2B05F"/>
                        </a:buClr>
                        <a:buSzPts val="1500"/>
                        <a:buChar char="●"/>
                      </a:pPr>
                      <a:r>
                        <a:rPr lang="en-CA" sz="1500">
                          <a:solidFill>
                            <a:srgbClr val="42B05F"/>
                          </a:solidFill>
                          <a:highlight>
                            <a:srgbClr val="FFFFFF"/>
                          </a:highlight>
                        </a:rPr>
                        <a:t>A vibrant outreach programme demonstrates that science is for everyone</a:t>
                      </a:r>
                      <a:endParaRPr sz="1500">
                        <a:solidFill>
                          <a:srgbClr val="42B05F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6" name="Google Shape;106;p15"/>
          <p:cNvSpPr/>
          <p:nvPr/>
        </p:nvSpPr>
        <p:spPr>
          <a:xfrm>
            <a:off x="1990166" y="-3"/>
            <a:ext cx="3561900" cy="513600"/>
          </a:xfrm>
          <a:prstGeom prst="chevron">
            <a:avLst>
              <a:gd name="adj" fmla="val 50000"/>
            </a:avLst>
          </a:prstGeom>
          <a:solidFill>
            <a:srgbClr val="42B05F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Now</a:t>
            </a:r>
            <a:endParaRPr/>
          </a:p>
        </p:txBody>
      </p:sp>
      <p:sp>
        <p:nvSpPr>
          <p:cNvPr id="107" name="Google Shape;107;p15"/>
          <p:cNvSpPr/>
          <p:nvPr/>
        </p:nvSpPr>
        <p:spPr>
          <a:xfrm>
            <a:off x="8390775" y="50"/>
            <a:ext cx="3496500" cy="513600"/>
          </a:xfrm>
          <a:prstGeom prst="chevron">
            <a:avLst>
              <a:gd name="adj" fmla="val 50000"/>
            </a:avLst>
          </a:prstGeom>
          <a:solidFill>
            <a:srgbClr val="42B05F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2042</a:t>
            </a:r>
            <a:endParaRPr/>
          </a:p>
        </p:txBody>
      </p:sp>
      <p:sp>
        <p:nvSpPr>
          <p:cNvPr id="108" name="Google Shape;108;p15"/>
          <p:cNvSpPr/>
          <p:nvPr/>
        </p:nvSpPr>
        <p:spPr>
          <a:xfrm>
            <a:off x="4935625" y="50"/>
            <a:ext cx="3746400" cy="513600"/>
          </a:xfrm>
          <a:prstGeom prst="chevron">
            <a:avLst>
              <a:gd name="adj" fmla="val 50000"/>
            </a:avLst>
          </a:prstGeom>
          <a:solidFill>
            <a:srgbClr val="42B05F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Action</a:t>
            </a:r>
            <a:endParaRPr/>
          </a:p>
        </p:txBody>
      </p:sp>
      <p:sp>
        <p:nvSpPr>
          <p:cNvPr id="109" name="Google Shape;109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3</a:t>
            </a:fld>
            <a:endParaRPr/>
          </a:p>
        </p:txBody>
      </p:sp>
      <p:sp>
        <p:nvSpPr>
          <p:cNvPr id="110" name="Google Shape;110;p15"/>
          <p:cNvSpPr/>
          <p:nvPr/>
        </p:nvSpPr>
        <p:spPr>
          <a:xfrm>
            <a:off x="2034966" y="6356347"/>
            <a:ext cx="3561900" cy="513600"/>
          </a:xfrm>
          <a:prstGeom prst="chevron">
            <a:avLst>
              <a:gd name="adj" fmla="val 50000"/>
            </a:avLst>
          </a:prstGeom>
          <a:solidFill>
            <a:srgbClr val="42B05F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5 Year Horizon</a:t>
            </a:r>
            <a:endParaRPr/>
          </a:p>
        </p:txBody>
      </p:sp>
      <p:sp>
        <p:nvSpPr>
          <p:cNvPr id="111" name="Google Shape;111;p15"/>
          <p:cNvSpPr/>
          <p:nvPr/>
        </p:nvSpPr>
        <p:spPr>
          <a:xfrm>
            <a:off x="8322350" y="6358325"/>
            <a:ext cx="3561900" cy="513600"/>
          </a:xfrm>
          <a:prstGeom prst="chevron">
            <a:avLst>
              <a:gd name="adj" fmla="val 50000"/>
            </a:avLst>
          </a:prstGeom>
          <a:solidFill>
            <a:srgbClr val="42B05F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TRIUMF Firmly Established As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Canada’s National Laboratory</a:t>
            </a:r>
            <a:endParaRPr sz="800"/>
          </a:p>
        </p:txBody>
      </p:sp>
      <p:sp>
        <p:nvSpPr>
          <p:cNvPr id="112" name="Google Shape;112;p15"/>
          <p:cNvSpPr/>
          <p:nvPr/>
        </p:nvSpPr>
        <p:spPr>
          <a:xfrm>
            <a:off x="4935625" y="6356400"/>
            <a:ext cx="3675000" cy="513600"/>
          </a:xfrm>
          <a:prstGeom prst="chevron">
            <a:avLst>
              <a:gd name="adj" fmla="val 50000"/>
            </a:avLst>
          </a:prstGeom>
          <a:solidFill>
            <a:srgbClr val="42B05F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 Year Vision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6"/>
          <p:cNvSpPr txBox="1">
            <a:spLocks noGrp="1"/>
          </p:cNvSpPr>
          <p:nvPr>
            <p:ph type="body" idx="1"/>
          </p:nvPr>
        </p:nvSpPr>
        <p:spPr>
          <a:xfrm>
            <a:off x="649950" y="411122"/>
            <a:ext cx="10704000" cy="1352400"/>
          </a:xfrm>
          <a:prstGeom prst="rect">
            <a:avLst/>
          </a:prstGeom>
          <a:solidFill>
            <a:srgbClr val="5D3DE5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CA" sz="31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Lead Scientific Discovery </a:t>
            </a:r>
            <a:endParaRPr sz="35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endParaRPr sz="16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CA" sz="20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Explore and lead the discoveries that change how we understand the fundamental nature of the universe</a:t>
            </a:r>
            <a:endParaRPr sz="20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16"/>
          <p:cNvSpPr txBox="1"/>
          <p:nvPr/>
        </p:nvSpPr>
        <p:spPr>
          <a:xfrm>
            <a:off x="649950" y="1888475"/>
            <a:ext cx="10704000" cy="489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CA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Build a strong and innovative particle physics community with thriving on-site, national and international programs at the energy, intensity, innovation and new technologies frontiers: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o"/>
            </a:pPr>
            <a:r>
              <a:rPr lang="en-CA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TRIUMF can be an intellectual center for discovery in Canada answering the big questions in our field 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CA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Broker a network of university and institute partners in Canada and abroad: </a:t>
            </a: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o"/>
            </a:pPr>
            <a:r>
              <a:rPr lang="en-CA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Joint hires ensure strong connections to universities and partner institutes</a:t>
            </a: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o"/>
            </a:pPr>
            <a:r>
              <a:rPr lang="en-CA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Expanding geographically could increase the mandate of TRIUMF nationally and alleviate the perception that it is a Western-only laboratory</a:t>
            </a: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CA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Perform world-class science and develop new directions in emerging areas and future technologies for discovery: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o"/>
            </a:pPr>
            <a:r>
              <a:rPr lang="en-CA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TRIUMF can lead the discoveries that change the course in particle physics, fundamental science and beyond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7"/>
          <p:cNvSpPr txBox="1">
            <a:spLocks noGrp="1"/>
          </p:cNvSpPr>
          <p:nvPr>
            <p:ph type="body" idx="1"/>
          </p:nvPr>
        </p:nvSpPr>
        <p:spPr>
          <a:xfrm>
            <a:off x="649950" y="393352"/>
            <a:ext cx="10793400" cy="1400400"/>
          </a:xfrm>
          <a:prstGeom prst="rect">
            <a:avLst/>
          </a:prstGeom>
          <a:solidFill>
            <a:srgbClr val="EA34EE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CA" sz="31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Enable Particle Physics in Canada and abroad 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endParaRPr sz="16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CA" sz="20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Facilitate the creativity and development that leads to discovery in Canada and abroad</a:t>
            </a:r>
            <a:endParaRPr sz="20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17"/>
          <p:cNvSpPr txBox="1"/>
          <p:nvPr/>
        </p:nvSpPr>
        <p:spPr>
          <a:xfrm>
            <a:off x="649941" y="1869961"/>
            <a:ext cx="10358700" cy="54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79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n-CA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TRIUMF’s accelerator, computing, and engineering capabilities are unparalleled and beyond the capabilities of a single university:</a:t>
            </a:r>
            <a:endParaRPr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3746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Char char="o"/>
            </a:pPr>
            <a:r>
              <a:rPr lang="en-CA" sz="23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These resources enable Canadian participation in international projects such as HyperK, HL-LHC and future colliders</a:t>
            </a:r>
            <a:endParaRPr sz="23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746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Char char="•"/>
            </a:pPr>
            <a:r>
              <a:rPr lang="en-CA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TRIUMF can leverage and multiply innovation by creating broad centers:</a:t>
            </a:r>
            <a:endParaRPr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746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o"/>
            </a:pPr>
            <a:r>
              <a:rPr lang="en-CA" sz="23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Detector development center</a:t>
            </a:r>
            <a:endParaRPr sz="23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746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o"/>
            </a:pPr>
            <a:r>
              <a:rPr lang="en-CA" sz="23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 accelerator platform for research and beams delivery</a:t>
            </a:r>
            <a:endParaRPr sz="23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746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o"/>
            </a:pPr>
            <a:r>
              <a:rPr lang="en-CA" sz="23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Computing and data science center </a:t>
            </a:r>
            <a:endParaRPr sz="23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746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Char char="•"/>
            </a:pPr>
            <a:r>
              <a:rPr lang="en-CA" sz="2300">
                <a:solidFill>
                  <a:srgbClr val="3C404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Member universities will access TRIUMF's wealth of resources through a transparent process that maximizes engagement in cutting-edge projects:</a:t>
            </a:r>
            <a:endParaRPr sz="2300">
              <a:solidFill>
                <a:srgbClr val="3C4043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746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Char char="o"/>
            </a:pPr>
            <a:r>
              <a:rPr lang="en-CA" sz="23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Enlarged Canadian participation in ground-breaking particle physics research at home and abroad</a:t>
            </a:r>
            <a:endParaRPr sz="23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746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Char char="o"/>
            </a:pPr>
            <a:r>
              <a:rPr lang="en-CA" sz="23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TRIUMF can be the lever arm that strengthens developments across the nation to deliver Canadian particle physics</a:t>
            </a:r>
            <a:endParaRPr sz="23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8"/>
          <p:cNvSpPr txBox="1">
            <a:spLocks noGrp="1"/>
          </p:cNvSpPr>
          <p:nvPr>
            <p:ph type="body" idx="1"/>
          </p:nvPr>
        </p:nvSpPr>
        <p:spPr>
          <a:xfrm>
            <a:off x="615500" y="383075"/>
            <a:ext cx="10624800" cy="1335300"/>
          </a:xfrm>
          <a:prstGeom prst="rect">
            <a:avLst/>
          </a:prstGeom>
          <a:solidFill>
            <a:srgbClr val="42B05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CA" sz="31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Train, Include, Inspire</a:t>
            </a:r>
            <a:endParaRPr sz="31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endParaRPr sz="16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CA" sz="20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Attract and develop the best talent in Canada and the world</a:t>
            </a:r>
            <a:endParaRPr sz="20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18"/>
          <p:cNvSpPr txBox="1"/>
          <p:nvPr/>
        </p:nvSpPr>
        <p:spPr>
          <a:xfrm>
            <a:off x="649992" y="1826684"/>
            <a:ext cx="10555800" cy="489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</a:pPr>
            <a:r>
              <a:rPr lang="en-CA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TRIUMF will become an EDI champion by advocating for a diverse workforce: 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o"/>
            </a:pPr>
            <a:r>
              <a:rPr lang="en-CA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Establish concrete measures to foster diversity </a:t>
            </a:r>
            <a:r>
              <a:rPr lang="en-CA" sz="2400" b="1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including ensuring that its members can access housing, transportation, and daycare </a:t>
            </a:r>
            <a:endParaRPr sz="2400" b="1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o"/>
            </a:pPr>
            <a:r>
              <a:rPr lang="en-CA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next generation of leaders is trained in a diverse, inclusive, cutting-edge research environment</a:t>
            </a: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</a:pPr>
            <a:r>
              <a:rPr lang="en-CA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TRIUMF can grow its cutting edge, international research environment by expanding programs to bring the world to TRIUMF: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o"/>
            </a:pPr>
            <a:r>
              <a:rPr lang="en-CA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Establish international workshop and conference center </a:t>
            </a: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o"/>
            </a:pPr>
            <a:r>
              <a:rPr lang="en-CA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Expand academic program with online courses and summer schools that are complementary to what universities can offer</a:t>
            </a: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</a:pPr>
            <a:r>
              <a:rPr lang="en-CA" sz="24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A vibrant outreach programme demonstrates that science is for everyone</a:t>
            </a:r>
            <a:endParaRPr sz="2400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o"/>
            </a:pPr>
            <a:r>
              <a:rPr lang="en-CA" sz="2400" b="1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Partnering with Canadian and international communicators can expand our impact, and help Canadians feel connected to their national lab</a:t>
            </a:r>
            <a:endParaRPr sz="2400" b="1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6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962</Words>
  <Application>Microsoft Macintosh PowerPoint</Application>
  <PresentationFormat>Widescreen</PresentationFormat>
  <Paragraphs>114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</vt:lpstr>
      <vt:lpstr>Office Theme</vt:lpstr>
      <vt:lpstr>Vision  for Particle Physics</vt:lpstr>
      <vt:lpstr>Our Vision for Particle Physics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Vision  for Particle Physics</dc:title>
  <cp:lastModifiedBy>Oliver Stelzer-Chilton</cp:lastModifiedBy>
  <cp:revision>5</cp:revision>
  <dcterms:modified xsi:type="dcterms:W3CDTF">2021-07-07T23:18:16Z</dcterms:modified>
</cp:coreProperties>
</file>