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63" r:id="rId2"/>
    <p:sldId id="632" r:id="rId3"/>
    <p:sldId id="633" r:id="rId4"/>
    <p:sldId id="969" r:id="rId5"/>
    <p:sldId id="348" r:id="rId6"/>
    <p:sldId id="653" r:id="rId7"/>
    <p:sldId id="644" r:id="rId8"/>
    <p:sldId id="645" r:id="rId9"/>
    <p:sldId id="646" r:id="rId10"/>
    <p:sldId id="648" r:id="rId11"/>
    <p:sldId id="649" r:id="rId12"/>
    <p:sldId id="950" r:id="rId13"/>
    <p:sldId id="650" r:id="rId14"/>
    <p:sldId id="652" r:id="rId15"/>
    <p:sldId id="651" r:id="rId16"/>
    <p:sldId id="970" r:id="rId17"/>
    <p:sldId id="935" r:id="rId18"/>
    <p:sldId id="937" r:id="rId19"/>
    <p:sldId id="942" r:id="rId20"/>
    <p:sldId id="943" r:id="rId21"/>
    <p:sldId id="949" r:id="rId22"/>
    <p:sldId id="954" r:id="rId23"/>
    <p:sldId id="290" r:id="rId24"/>
    <p:sldId id="953" r:id="rId25"/>
    <p:sldId id="955" r:id="rId26"/>
    <p:sldId id="952" r:id="rId27"/>
    <p:sldId id="958" r:id="rId28"/>
    <p:sldId id="956" r:id="rId29"/>
    <p:sldId id="957" r:id="rId30"/>
    <p:sldId id="959" r:id="rId31"/>
    <p:sldId id="960" r:id="rId32"/>
    <p:sldId id="961" r:id="rId33"/>
    <p:sldId id="962" r:id="rId34"/>
    <p:sldId id="963" r:id="rId35"/>
    <p:sldId id="971" r:id="rId36"/>
    <p:sldId id="966" r:id="rId37"/>
    <p:sldId id="968" r:id="rId38"/>
    <p:sldId id="967" r:id="rId39"/>
    <p:sldId id="973" r:id="rId40"/>
    <p:sldId id="972" r:id="rId41"/>
    <p:sldId id="349" r:id="rId42"/>
    <p:sldId id="353" r:id="rId43"/>
    <p:sldId id="355" r:id="rId44"/>
    <p:sldId id="356" r:id="rId4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Jan Petrik" initials="JP" lastIdx="1" clrIdx="0">
    <p:extLst>
      <p:ext uri="{19B8F6BF-5375-455C-9EA6-DF929625EA0E}">
        <p15:presenceInfo xmlns:p15="http://schemas.microsoft.com/office/powerpoint/2012/main" userId="S-1-5-21-1526224874-1540688658-1361462980-6782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23" autoAdjust="0"/>
    <p:restoredTop sz="94660"/>
  </p:normalViewPr>
  <p:slideViewPr>
    <p:cSldViewPr snapToObjects="1" showGuides="1">
      <p:cViewPr varScale="1">
        <p:scale>
          <a:sx n="163" d="100"/>
          <a:sy n="163" d="100"/>
        </p:scale>
        <p:origin x="4272" y="13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26/10/2021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0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26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P. Ferracin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90097"/>
            <a:ext cx="2664380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186086" y="987640"/>
            <a:ext cx="2546154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6807360" y="908720"/>
            <a:ext cx="1365040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73022" y="6265363"/>
            <a:ext cx="545897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91926" y="6261306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259632" y="6263451"/>
            <a:ext cx="1168023" cy="50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5F039-B72D-46E3-A5CC-8271924F0810}"/>
              </a:ext>
            </a:extLst>
          </p:cNvPr>
          <p:cNvGrpSpPr/>
          <p:nvPr userDrawn="1"/>
        </p:nvGrpSpPr>
        <p:grpSpPr>
          <a:xfrm>
            <a:off x="2435669" y="6261306"/>
            <a:ext cx="597356" cy="493935"/>
            <a:chOff x="1691680" y="1628800"/>
            <a:chExt cx="2016224" cy="1667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B86FA9-7466-46B3-B1E3-60149E2FBB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E30BA7-A8A1-4AD8-B62D-1EF4E52714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P. Ferracin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P. Ferracin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it-IT" noProof="0"/>
              <a:t>P. Ferracin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1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P. Ferracin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P. Ferracin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1600" y="2819400"/>
            <a:ext cx="7200000" cy="1113656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Lessons learned from the US program on Nb</a:t>
            </a:r>
            <a:r>
              <a:rPr lang="en-US" baseline="-25000" dirty="0"/>
              <a:t>3</a:t>
            </a:r>
            <a:r>
              <a:rPr lang="en-US" dirty="0"/>
              <a:t>Sn magnets for HL LHC, applicable to future IR2 quadrupoles at the EIC</a:t>
            </a:r>
            <a:br>
              <a:rPr lang="en-US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80000" cy="1498104"/>
          </a:xfrm>
        </p:spPr>
        <p:txBody>
          <a:bodyPr>
            <a:normAutofit/>
          </a:bodyPr>
          <a:lstStyle/>
          <a:p>
            <a:r>
              <a:rPr lang="en-GB" dirty="0"/>
              <a:t>P. Ferracin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US LARP/AUP and CERN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99149"/>
            <a:ext cx="6480000" cy="7485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EIC Accelerator Partnership Workshop 2021</a:t>
            </a:r>
          </a:p>
          <a:p>
            <a:r>
              <a:rPr lang="en-US" dirty="0"/>
              <a:t>October 26</a:t>
            </a:r>
            <a:r>
              <a:rPr lang="en-US" baseline="30000" dirty="0"/>
              <a:t>th</a:t>
            </a:r>
            <a:r>
              <a:rPr lang="en-US" dirty="0"/>
              <a:t>, 2021</a:t>
            </a:r>
            <a:endParaRPr lang="en-GB" dirty="0"/>
          </a:p>
          <a:p>
            <a:r>
              <a:rPr lang="en-GB" dirty="0"/>
              <a:t>Virtual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F67BD-698E-49D4-B8F7-B76D544ED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5760200" cy="720000"/>
          </a:xfrm>
        </p:spPr>
        <p:txBody>
          <a:bodyPr/>
          <a:lstStyle/>
          <a:p>
            <a:r>
              <a:rPr lang="en-US" dirty="0"/>
              <a:t>Technological Quadrupoles TQ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659C5-D507-4654-9276-43464DED4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256144" cy="2748321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90 mm </a:t>
            </a:r>
            <a:r>
              <a:rPr lang="en-US" dirty="0"/>
              <a:t>aperture </a:t>
            </a:r>
          </a:p>
          <a:p>
            <a:r>
              <a:rPr lang="en-US" dirty="0">
                <a:solidFill>
                  <a:schemeClr val="bg2"/>
                </a:solidFill>
              </a:rPr>
              <a:t>1 m</a:t>
            </a:r>
            <a:r>
              <a:rPr lang="en-US" dirty="0"/>
              <a:t> length</a:t>
            </a:r>
          </a:p>
          <a:p>
            <a:r>
              <a:rPr lang="en-US" dirty="0"/>
              <a:t>Double-layer, </a:t>
            </a:r>
            <a:r>
              <a:rPr lang="en-US" dirty="0">
                <a:solidFill>
                  <a:schemeClr val="bg2"/>
                </a:solidFill>
              </a:rPr>
              <a:t>cos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 </a:t>
            </a:r>
            <a:r>
              <a:rPr lang="en-US" dirty="0">
                <a:solidFill>
                  <a:schemeClr val="bg2"/>
                </a:solidFill>
              </a:rPr>
              <a:t>coils</a:t>
            </a:r>
          </a:p>
          <a:p>
            <a:endParaRPr lang="en-US" dirty="0"/>
          </a:p>
          <a:p>
            <a:r>
              <a:rPr lang="en-US" dirty="0"/>
              <a:t>Cos-theta coil design and fabrication process</a:t>
            </a:r>
          </a:p>
          <a:p>
            <a:pPr>
              <a:defRPr/>
            </a:pPr>
            <a:r>
              <a:rPr lang="en-US" dirty="0"/>
              <a:t>Two support structures, same coils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TQS</a:t>
            </a:r>
            <a:r>
              <a:rPr lang="en-US" dirty="0"/>
              <a:t> (al-shell based)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TQC</a:t>
            </a:r>
            <a:r>
              <a:rPr lang="en-US" dirty="0"/>
              <a:t> (ss-collar based)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B9C99-0760-43E3-8E86-28FE180B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A3AE0-427B-4377-A941-8791A973A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6D2C6951-9B4A-44A9-8822-BBCD3136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" b="2870"/>
          <a:stretch>
            <a:fillRect/>
          </a:stretch>
        </p:blipFill>
        <p:spPr bwMode="auto">
          <a:xfrm>
            <a:off x="6248400" y="3124200"/>
            <a:ext cx="2514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2">
            <a:extLst>
              <a:ext uri="{FF2B5EF4-FFF2-40B4-BE49-F238E27FC236}">
                <a16:creationId xmlns:a16="http://schemas.microsoft.com/office/drawing/2014/main" id="{DF81694D-46A2-471B-8309-C49E129AE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"/>
          <a:stretch>
            <a:fillRect/>
          </a:stretch>
        </p:blipFill>
        <p:spPr bwMode="auto">
          <a:xfrm>
            <a:off x="6248400" y="1219200"/>
            <a:ext cx="25146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13" descr="TQC_Igor.tif">
            <a:extLst>
              <a:ext uri="{FF2B5EF4-FFF2-40B4-BE49-F238E27FC236}">
                <a16:creationId xmlns:a16="http://schemas.microsoft.com/office/drawing/2014/main" id="{3C457448-1CBD-444F-965F-F5CE1AE3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6" y="4091131"/>
            <a:ext cx="2016224" cy="20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cross-section">
            <a:extLst>
              <a:ext uri="{FF2B5EF4-FFF2-40B4-BE49-F238E27FC236}">
                <a16:creationId xmlns:a16="http://schemas.microsoft.com/office/drawing/2014/main" id="{5426191D-54A3-4AD0-896A-99E05D37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54" y="397936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DE2752-F221-4F05-A86E-D2913F104A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01" t="21035" r="37512" b="61867"/>
          <a:stretch/>
        </p:blipFill>
        <p:spPr>
          <a:xfrm>
            <a:off x="6919875" y="231944"/>
            <a:ext cx="1811708" cy="863125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4A1C42B8-BFEB-4187-909E-5F1CAF47B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477" y="3906465"/>
            <a:ext cx="7600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2"/>
                </a:solidFill>
              </a:rPr>
              <a:t>TQS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E2D30FA-05F1-4F9C-B1D8-98FEDBB21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03" y="3986345"/>
            <a:ext cx="7600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2"/>
                </a:solidFill>
              </a:rPr>
              <a:t>TQC</a:t>
            </a:r>
          </a:p>
        </p:txBody>
      </p:sp>
    </p:spTree>
    <p:extLst>
      <p:ext uri="{BB962C8B-B14F-4D97-AF65-F5344CB8AC3E}">
        <p14:creationId xmlns:p14="http://schemas.microsoft.com/office/powerpoint/2010/main" val="222950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D689-FE67-48F0-93A5-5C8644C0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5832208" cy="720000"/>
          </a:xfrm>
        </p:spPr>
        <p:txBody>
          <a:bodyPr/>
          <a:lstStyle/>
          <a:p>
            <a:r>
              <a:rPr lang="en-US" dirty="0"/>
              <a:t>Technological Quadrupoles TQ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CBE7D-7E2E-4ADE-BD0C-ADDC6BF3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7057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Two </a:t>
            </a:r>
            <a:r>
              <a:rPr lang="en-US" dirty="0">
                <a:solidFill>
                  <a:schemeClr val="bg2"/>
                </a:solidFill>
              </a:rPr>
              <a:t>mechanical structures </a:t>
            </a:r>
            <a:r>
              <a:rPr lang="en-US" dirty="0"/>
              <a:t>were developed for the TQ coils and their performance was compared in a series of </a:t>
            </a:r>
            <a:r>
              <a:rPr lang="en-US" dirty="0">
                <a:solidFill>
                  <a:schemeClr val="bg2"/>
                </a:solidFill>
              </a:rPr>
              <a:t>15 tests</a:t>
            </a:r>
          </a:p>
          <a:p>
            <a:r>
              <a:rPr lang="en-US" dirty="0"/>
              <a:t>Both structures surpassed the target gradient of 200 T/m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shell structure </a:t>
            </a:r>
            <a:r>
              <a:rPr lang="en-US" dirty="0"/>
              <a:t>was selected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4F4A5-8DF8-4635-90C6-AD537FC9C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BF561-E17E-4A38-B5CD-ED925AE2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61509-FE51-4A92-A4BF-AC1DCCD46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01" t="21035" r="37512" b="61867"/>
          <a:stretch/>
        </p:blipFill>
        <p:spPr>
          <a:xfrm>
            <a:off x="6919875" y="231944"/>
            <a:ext cx="1811708" cy="86312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277151E-EA84-4EEE-9C5A-76690C94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792" y="2742736"/>
            <a:ext cx="5602416" cy="351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92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5392-8B99-4733-8D18-F0F3C1F5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aluminum shell based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FE6C8-DF86-4075-8866-91043BC81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D8EB3-D9C1-4EF6-9A4E-9DAB4975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1963B-6159-4260-A18F-0A258EA0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0A42A40-464F-41D9-9410-81B65A218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219200"/>
            <a:ext cx="2160588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AEA86F7-1BF3-4371-8D98-26650897D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83" y="2390775"/>
            <a:ext cx="2160587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7D7A7D7-5A3C-41D6-AA51-526A8A198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69412"/>
            <a:ext cx="2160588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EDF236E-4CCD-4407-BF85-E8D000C72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12" y="4641350"/>
            <a:ext cx="2160588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9D1BB-1749-4528-9AA7-1AC89992A8F9}"/>
              </a:ext>
            </a:extLst>
          </p:cNvPr>
          <p:cNvSpPr txBox="1">
            <a:spLocks/>
          </p:cNvSpPr>
          <p:nvPr/>
        </p:nvSpPr>
        <p:spPr>
          <a:xfrm>
            <a:off x="251520" y="4341154"/>
            <a:ext cx="3744416" cy="1705744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Pre-load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Water-pressurized  Bladders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Loading keys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Aluminum shell</a:t>
            </a:r>
          </a:p>
          <a:p>
            <a:pPr lvl="2"/>
            <a:r>
              <a:rPr lang="en-US" dirty="0"/>
              <a:t>Segmented (from LR)</a:t>
            </a:r>
          </a:p>
          <a:p>
            <a:endParaRPr lang="en-US" dirty="0"/>
          </a:p>
        </p:txBody>
      </p:sp>
      <p:pic>
        <p:nvPicPr>
          <p:cNvPr id="11" name="Picture 10" descr="HQ_2d_cross-section.tif">
            <a:extLst>
              <a:ext uri="{FF2B5EF4-FFF2-40B4-BE49-F238E27FC236}">
                <a16:creationId xmlns:a16="http://schemas.microsoft.com/office/drawing/2014/main" id="{098F1DFC-331C-476B-93AB-2A7BC72CE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64" y="1245026"/>
            <a:ext cx="1916670" cy="19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078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5990-2940-4DFB-A528-39D588DF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quadrupole LQ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2BB33-1502-4E8B-BE3B-EA86CF23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564E3-FCA3-49D0-9D11-758E2B64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7" name="Picture 19" descr="Picture 048crop">
            <a:extLst>
              <a:ext uri="{FF2B5EF4-FFF2-40B4-BE49-F238E27FC236}">
                <a16:creationId xmlns:a16="http://schemas.microsoft.com/office/drawing/2014/main" id="{E935912A-E956-4ED7-B475-51DBE5A7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r="4546" b="15523"/>
          <a:stretch>
            <a:fillRect/>
          </a:stretch>
        </p:blipFill>
        <p:spPr bwMode="auto">
          <a:xfrm>
            <a:off x="395536" y="3861048"/>
            <a:ext cx="1212237" cy="232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E9FF046-4E1A-4817-95C7-F57280096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5" b="18954"/>
          <a:stretch>
            <a:fillRect/>
          </a:stretch>
        </p:blipFill>
        <p:spPr bwMode="auto">
          <a:xfrm>
            <a:off x="2931333" y="3852037"/>
            <a:ext cx="5600666" cy="231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409CE0-5253-42E4-BA81-520723E4C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4337213" cy="256063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90 mm </a:t>
            </a:r>
            <a:r>
              <a:rPr lang="en-US" dirty="0"/>
              <a:t>aperture </a:t>
            </a:r>
          </a:p>
          <a:p>
            <a:r>
              <a:rPr lang="en-US" dirty="0">
                <a:solidFill>
                  <a:schemeClr val="bg2"/>
                </a:solidFill>
              </a:rPr>
              <a:t>3.5 m</a:t>
            </a:r>
            <a:r>
              <a:rPr lang="en-US" dirty="0"/>
              <a:t> length</a:t>
            </a:r>
          </a:p>
          <a:p>
            <a:r>
              <a:rPr lang="en-US" dirty="0"/>
              <a:t>Double-layer, </a:t>
            </a:r>
            <a:r>
              <a:rPr lang="en-US" dirty="0">
                <a:solidFill>
                  <a:schemeClr val="bg2"/>
                </a:solidFill>
              </a:rPr>
              <a:t>cos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 </a:t>
            </a:r>
            <a:r>
              <a:rPr lang="en-US" dirty="0">
                <a:solidFill>
                  <a:schemeClr val="bg2"/>
                </a:solidFill>
              </a:rPr>
              <a:t>coils</a:t>
            </a:r>
          </a:p>
          <a:p>
            <a:pPr>
              <a:lnSpc>
                <a:spcPct val="115000"/>
              </a:lnSpc>
              <a:buFontTx/>
              <a:buChar char="•"/>
            </a:pPr>
            <a:endParaRPr lang="en-US" dirty="0"/>
          </a:p>
          <a:p>
            <a:pPr>
              <a:lnSpc>
                <a:spcPct val="115000"/>
              </a:lnSpc>
              <a:buFontTx/>
              <a:buChar char="•"/>
            </a:pPr>
            <a:r>
              <a:rPr lang="en-US" dirty="0"/>
              <a:t>LARP milestone</a:t>
            </a:r>
          </a:p>
          <a:p>
            <a:pPr>
              <a:lnSpc>
                <a:spcPct val="115000"/>
              </a:lnSpc>
              <a:buFontTx/>
              <a:buChar char="•"/>
            </a:pPr>
            <a:r>
              <a:rPr lang="en-US" altLang="en-US" dirty="0"/>
              <a:t>First </a:t>
            </a:r>
            <a:r>
              <a:rPr lang="en-US" altLang="en-US" dirty="0">
                <a:solidFill>
                  <a:schemeClr val="bg2"/>
                </a:solidFill>
              </a:rPr>
              <a:t>scale-up </a:t>
            </a:r>
            <a:r>
              <a:rPr lang="en-US" altLang="en-US" dirty="0"/>
              <a:t>of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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coils and quadrupole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 structure</a:t>
            </a:r>
          </a:p>
          <a:p>
            <a:endParaRPr lang="en-US" dirty="0"/>
          </a:p>
        </p:txBody>
      </p:sp>
      <p:pic>
        <p:nvPicPr>
          <p:cNvPr id="13" name="Picture 10" descr="LQS01a-b_test_%.png">
            <a:extLst>
              <a:ext uri="{FF2B5EF4-FFF2-40B4-BE49-F238E27FC236}">
                <a16:creationId xmlns:a16="http://schemas.microsoft.com/office/drawing/2014/main" id="{AB6457B7-44DE-4750-9166-B301F03E2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13" y="1278531"/>
            <a:ext cx="3922713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0CAF758-9442-462E-AB6D-02E13250C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r="21873"/>
          <a:stretch>
            <a:fillRect/>
          </a:stretch>
        </p:blipFill>
        <p:spPr bwMode="auto">
          <a:xfrm>
            <a:off x="1763688" y="3870059"/>
            <a:ext cx="944853" cy="230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lqs01_cross-section.tif">
            <a:extLst>
              <a:ext uri="{FF2B5EF4-FFF2-40B4-BE49-F238E27FC236}">
                <a16:creationId xmlns:a16="http://schemas.microsoft.com/office/drawing/2014/main" id="{4CFFCD2F-6F2B-4EF3-98FC-51C1F682C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46" y="78986"/>
            <a:ext cx="1169880" cy="11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673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72145-69B3-41DE-9220-6563C13A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field quadrupole HQ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E238-DA7B-4859-8A03-B01BAE476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290641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120 mm </a:t>
            </a:r>
            <a:r>
              <a:rPr lang="en-US" dirty="0"/>
              <a:t>aperture </a:t>
            </a:r>
          </a:p>
          <a:p>
            <a:r>
              <a:rPr lang="en-US" dirty="0">
                <a:solidFill>
                  <a:schemeClr val="bg2"/>
                </a:solidFill>
              </a:rPr>
              <a:t>1  m</a:t>
            </a:r>
            <a:r>
              <a:rPr lang="en-US" dirty="0"/>
              <a:t> length</a:t>
            </a:r>
          </a:p>
          <a:p>
            <a:r>
              <a:rPr lang="en-US" dirty="0"/>
              <a:t>Double-layer, </a:t>
            </a:r>
            <a:r>
              <a:rPr lang="en-US" dirty="0">
                <a:solidFill>
                  <a:schemeClr val="bg2"/>
                </a:solidFill>
              </a:rPr>
              <a:t>cos</a:t>
            </a:r>
            <a:r>
              <a:rPr lang="en-US" dirty="0">
                <a:solidFill>
                  <a:schemeClr val="bg2"/>
                </a:solidFill>
                <a:sym typeface="Symbol" panose="05050102010706020507" pitchFamily="18" charset="2"/>
              </a:rPr>
              <a:t> </a:t>
            </a:r>
            <a:r>
              <a:rPr lang="en-US" dirty="0">
                <a:solidFill>
                  <a:schemeClr val="bg2"/>
                </a:solidFill>
              </a:rPr>
              <a:t>coils</a:t>
            </a:r>
          </a:p>
          <a:p>
            <a:endParaRPr lang="en-US" dirty="0"/>
          </a:p>
          <a:p>
            <a:r>
              <a:rPr lang="en-US" dirty="0"/>
              <a:t>R&amp;D on larger aperture and “</a:t>
            </a:r>
            <a:r>
              <a:rPr lang="en-US" dirty="0">
                <a:solidFill>
                  <a:schemeClr val="bg2"/>
                </a:solidFill>
              </a:rPr>
              <a:t>accelerator quality</a:t>
            </a:r>
            <a:r>
              <a:rPr lang="en-US" dirty="0"/>
              <a:t>” features</a:t>
            </a:r>
          </a:p>
          <a:p>
            <a:pPr lvl="1"/>
            <a:r>
              <a:rPr lang="en-US" dirty="0"/>
              <a:t>Full alignment of all components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4BE83-DBBE-4EB3-9331-73DF904E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67505-7473-4E9E-B855-3DDE55F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672D90B-4B57-4F0F-8181-F787D557B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67" y="1197641"/>
            <a:ext cx="4223409" cy="263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93BD385-F2A1-4319-9C77-F3E4FC440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b="23529"/>
          <a:stretch>
            <a:fillRect/>
          </a:stretch>
        </p:blipFill>
        <p:spPr bwMode="auto">
          <a:xfrm>
            <a:off x="107504" y="4132268"/>
            <a:ext cx="4146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04FE940-0A3F-408F-909D-CB1F2D948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19608" r="26471"/>
          <a:stretch>
            <a:fillRect/>
          </a:stretch>
        </p:blipFill>
        <p:spPr bwMode="auto">
          <a:xfrm>
            <a:off x="4368551" y="4132268"/>
            <a:ext cx="16383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 descr="hq_struct_assembly_expld1-wht.jpg">
            <a:extLst>
              <a:ext uri="{FF2B5EF4-FFF2-40B4-BE49-F238E27FC236}">
                <a16:creationId xmlns:a16="http://schemas.microsoft.com/office/drawing/2014/main" id="{07712C19-B03E-4AB0-BA69-C1B4D2D5F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7350" r="16647" b="31197"/>
          <a:stretch>
            <a:fillRect/>
          </a:stretch>
        </p:blipFill>
        <p:spPr bwMode="auto">
          <a:xfrm>
            <a:off x="6080126" y="4125613"/>
            <a:ext cx="29718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Q_2d_cross-section.tif">
            <a:extLst>
              <a:ext uri="{FF2B5EF4-FFF2-40B4-BE49-F238E27FC236}">
                <a16:creationId xmlns:a16="http://schemas.microsoft.com/office/drawing/2014/main" id="{57B0CC4D-B1BE-4039-B61A-825B583A4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428" y="162958"/>
            <a:ext cx="971624" cy="97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168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A5D13-9705-412F-B9AC-874F1C980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for mechanical analysis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6C2794E-AE3D-4E14-86A9-FD87CAB92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1" t="6646" r="26531" b="8498"/>
          <a:stretch/>
        </p:blipFill>
        <p:spPr>
          <a:xfrm>
            <a:off x="3431233" y="3654466"/>
            <a:ext cx="2353884" cy="2103120"/>
          </a:xfrm>
          <a:ln>
            <a:solidFill>
              <a:schemeClr val="bg2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97409-2BC9-423C-9447-0B5B977E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43415-129C-4B98-AD27-C57D41C1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6" name="Picture 8" descr="amsys_model">
            <a:extLst>
              <a:ext uri="{FF2B5EF4-FFF2-40B4-BE49-F238E27FC236}">
                <a16:creationId xmlns:a16="http://schemas.microsoft.com/office/drawing/2014/main" id="{E8F77EC4-43E1-4155-85CB-AB354BC8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r="11111" b="11111"/>
          <a:stretch>
            <a:fillRect/>
          </a:stretch>
        </p:blipFill>
        <p:spPr bwMode="auto">
          <a:xfrm>
            <a:off x="301737" y="1341041"/>
            <a:ext cx="2804159" cy="210312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9" descr="lqs01_fem_3d_all.tif">
            <a:extLst>
              <a:ext uri="{FF2B5EF4-FFF2-40B4-BE49-F238E27FC236}">
                <a16:creationId xmlns:a16="http://schemas.microsoft.com/office/drawing/2014/main" id="{83004913-8372-4440-B9B4-AC3251AEF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63305" y="3592898"/>
            <a:ext cx="2103120" cy="222625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7" descr="structure">
            <a:extLst>
              <a:ext uri="{FF2B5EF4-FFF2-40B4-BE49-F238E27FC236}">
                <a16:creationId xmlns:a16="http://schemas.microsoft.com/office/drawing/2014/main" id="{C82011A6-B5D9-48B4-BB56-2E736C6C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07" y="1341041"/>
            <a:ext cx="2795336" cy="210312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SM\Meetings\Meeting_FNAL\magn.tif">
            <a:extLst>
              <a:ext uri="{FF2B5EF4-FFF2-40B4-BE49-F238E27FC236}">
                <a16:creationId xmlns:a16="http://schemas.microsoft.com/office/drawing/2014/main" id="{39FC2393-07A3-46D4-B5C6-93BBD47B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28" y="1341041"/>
            <a:ext cx="2729644" cy="210312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ructure-end-support.tif">
            <a:extLst>
              <a:ext uri="{FF2B5EF4-FFF2-40B4-BE49-F238E27FC236}">
                <a16:creationId xmlns:a16="http://schemas.microsoft.com/office/drawing/2014/main" id="{5FBED509-2A33-4B80-AB38-BC462F328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16" y="3654466"/>
            <a:ext cx="2209504" cy="21031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A5D8A7-37EF-43B5-A883-71018912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1407777"/>
            <a:ext cx="7600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2"/>
                </a:solidFill>
              </a:rPr>
              <a:t>TQS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A31B59-40C1-4EFA-A267-961A59237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375511"/>
            <a:ext cx="7600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2"/>
                </a:solidFill>
              </a:rPr>
              <a:t>SQ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43BE0C-7772-4A31-AA07-DA433FCBF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626" y="1375511"/>
            <a:ext cx="7600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2"/>
                </a:solidFill>
              </a:rPr>
              <a:t>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58F0F-6863-432F-97C2-8425F9FEA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700536"/>
            <a:ext cx="7600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2"/>
                </a:solidFill>
              </a:rPr>
              <a:t>LQS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597C8-23FB-4E2E-A003-8335C06C3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338" y="3700536"/>
            <a:ext cx="7600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2"/>
                </a:solidFill>
              </a:rPr>
              <a:t>LRS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940A0A-C1A8-42E0-B9DF-64FA618FE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032" y="3700536"/>
            <a:ext cx="7600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2"/>
                </a:solidFill>
              </a:rPr>
              <a:t>HQ</a:t>
            </a:r>
          </a:p>
        </p:txBody>
      </p:sp>
    </p:spTree>
    <p:extLst>
      <p:ext uri="{BB962C8B-B14F-4D97-AF65-F5344CB8AC3E}">
        <p14:creationId xmlns:p14="http://schemas.microsoft.com/office/powerpoint/2010/main" val="4041191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R&amp;D on Nb</a:t>
            </a:r>
            <a:r>
              <a:rPr lang="en-US" baseline="-25000" dirty="0"/>
              <a:t>3</a:t>
            </a:r>
            <a:r>
              <a:rPr lang="en-US" dirty="0"/>
              <a:t>Sn quadrupoles (LARP)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HL-LHC and MQXF (LARP/AUP and CERN)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quadrupole magnets for EIC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Conclusions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2B8F2-E3E7-47E7-AC77-75B87D97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444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FCA4-2260-4DAD-A275-FBFEC48B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LHC to HL-LHC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12C21-600A-4A6B-8529-1560BDB30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</a:rPr>
              <a:t>LHC</a:t>
            </a:r>
            <a:r>
              <a:rPr lang="en-GB" altLang="en-US" dirty="0"/>
              <a:t> operating at 6.5 </a:t>
            </a:r>
            <a:r>
              <a:rPr lang="en-GB" altLang="en-US" dirty="0" err="1"/>
              <a:t>TeV</a:t>
            </a:r>
            <a:endParaRPr lang="en-GB" altLang="en-US" dirty="0"/>
          </a:p>
          <a:p>
            <a:pPr>
              <a:defRPr/>
            </a:pPr>
            <a:r>
              <a:rPr lang="en-GB" altLang="en-US" dirty="0"/>
              <a:t>In the period 4</a:t>
            </a:r>
          </a:p>
          <a:p>
            <a:pPr lvl="1">
              <a:defRPr/>
            </a:pPr>
            <a:r>
              <a:rPr lang="en-GB" altLang="en-US" dirty="0"/>
              <a:t>Peak luminosity of 2</a:t>
            </a:r>
            <a:r>
              <a:rPr lang="en-GB" altLang="en-US" dirty="0">
                <a:sym typeface="Symbol" panose="05050102010706020507" pitchFamily="18" charset="2"/>
              </a:rPr>
              <a:t></a:t>
            </a:r>
            <a:r>
              <a:rPr lang="en-GB" altLang="en-US" dirty="0"/>
              <a:t>10</a:t>
            </a:r>
            <a:r>
              <a:rPr lang="en-GB" altLang="en-US" baseline="30000" dirty="0"/>
              <a:t>34</a:t>
            </a:r>
            <a:r>
              <a:rPr lang="en-GB" altLang="en-US" dirty="0"/>
              <a:t> cm</a:t>
            </a:r>
            <a:r>
              <a:rPr lang="en-GB" altLang="en-US" baseline="30000" dirty="0"/>
              <a:t>-2</a:t>
            </a:r>
            <a:r>
              <a:rPr lang="en-GB" altLang="en-US" dirty="0"/>
              <a:t>s</a:t>
            </a:r>
            <a:r>
              <a:rPr lang="en-GB" altLang="en-US" baseline="30000" dirty="0"/>
              <a:t>-1</a:t>
            </a:r>
          </a:p>
          <a:p>
            <a:pPr lvl="1">
              <a:defRPr/>
            </a:pPr>
            <a:r>
              <a:rPr lang="en-GB" altLang="en-US" dirty="0"/>
              <a:t>Integrated luminosity of </a:t>
            </a:r>
            <a:r>
              <a:rPr lang="en-GB" altLang="en-US" dirty="0">
                <a:solidFill>
                  <a:schemeClr val="bg2"/>
                </a:solidFill>
              </a:rPr>
              <a:t>350 fb</a:t>
            </a:r>
            <a:r>
              <a:rPr lang="en-GB" altLang="en-US" baseline="30000" dirty="0">
                <a:solidFill>
                  <a:schemeClr val="bg2"/>
                </a:solidFill>
              </a:rPr>
              <a:t>-1</a:t>
            </a:r>
          </a:p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</a:rPr>
              <a:t>High Luminosity LHC (HL-LHC)</a:t>
            </a:r>
          </a:p>
          <a:p>
            <a:pPr lvl="1">
              <a:defRPr/>
            </a:pPr>
            <a:r>
              <a:rPr lang="en-GB" altLang="en-US" dirty="0"/>
              <a:t>Upgrade the Interaction Region in 2025-2027 </a:t>
            </a:r>
          </a:p>
          <a:p>
            <a:pPr lvl="1">
              <a:defRPr/>
            </a:pPr>
            <a:r>
              <a:rPr lang="en-GB" altLang="en-US" dirty="0"/>
              <a:t>Peak luminosity of 5 to 7</a:t>
            </a:r>
            <a:r>
              <a:rPr lang="en-GB" altLang="en-US" dirty="0">
                <a:sym typeface="Symbol" panose="05050102010706020507" pitchFamily="18" charset="2"/>
              </a:rPr>
              <a:t></a:t>
            </a:r>
            <a:r>
              <a:rPr lang="en-GB" altLang="en-US" dirty="0"/>
              <a:t>10</a:t>
            </a:r>
            <a:r>
              <a:rPr lang="en-GB" altLang="en-US" baseline="30000" dirty="0"/>
              <a:t>34</a:t>
            </a:r>
            <a:r>
              <a:rPr lang="en-GB" altLang="en-US" dirty="0"/>
              <a:t> cm</a:t>
            </a:r>
            <a:r>
              <a:rPr lang="en-GB" altLang="en-US" baseline="30000" dirty="0"/>
              <a:t>-2</a:t>
            </a:r>
            <a:r>
              <a:rPr lang="en-GB" altLang="en-US" dirty="0"/>
              <a:t>s</a:t>
            </a:r>
            <a:r>
              <a:rPr lang="en-GB" altLang="en-US" baseline="30000" dirty="0"/>
              <a:t>-1 </a:t>
            </a:r>
            <a:r>
              <a:rPr lang="en-GB" altLang="en-US" dirty="0">
                <a:sym typeface="Wingdings" panose="05000000000000000000" pitchFamily="2" charset="2"/>
              </a:rPr>
              <a:t> </a:t>
            </a:r>
            <a:r>
              <a:rPr lang="en-GB" altLang="en-US" dirty="0">
                <a:solidFill>
                  <a:schemeClr val="bg2"/>
                </a:solidFill>
              </a:rPr>
              <a:t>3000 fb</a:t>
            </a:r>
            <a:r>
              <a:rPr lang="en-GB" altLang="en-US" baseline="30000" dirty="0">
                <a:solidFill>
                  <a:schemeClr val="bg2"/>
                </a:solidFill>
              </a:rPr>
              <a:t>-1</a:t>
            </a:r>
            <a:endParaRPr lang="en-GB" altLang="en-US" dirty="0"/>
          </a:p>
          <a:p>
            <a:pPr lvl="1">
              <a:defRPr/>
            </a:pPr>
            <a:r>
              <a:rPr lang="en-GB" altLang="en-US" dirty="0"/>
              <a:t>3000 fb</a:t>
            </a:r>
            <a:r>
              <a:rPr lang="en-GB" altLang="en-US" baseline="30000" dirty="0"/>
              <a:t>-1</a:t>
            </a:r>
            <a:r>
              <a:rPr lang="en-GB" altLang="en-US" dirty="0"/>
              <a:t> integrated luminosity in following ~12 years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26F73-E591-442A-A888-291EC106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B1BE-56EE-4DE9-BB80-2D0014B1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803BB-E28E-46C4-B3FA-8812AE778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05" b="26368"/>
          <a:stretch/>
        </p:blipFill>
        <p:spPr>
          <a:xfrm>
            <a:off x="21996" y="3356992"/>
            <a:ext cx="9144000" cy="256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03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0F0A-118A-4496-917A-E8A5D66FF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HL-LHC Interaction Region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3806F-028D-4E5C-B7E3-615A40DB9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228724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</a:rPr>
              <a:t>New inner triplet </a:t>
            </a:r>
            <a:r>
              <a:rPr lang="en-GB" altLang="en-US" dirty="0"/>
              <a:t>quadrupole</a:t>
            </a:r>
          </a:p>
          <a:p>
            <a:pPr lvl="1">
              <a:defRPr/>
            </a:pPr>
            <a:r>
              <a:rPr lang="en-GB" altLang="en-US" dirty="0"/>
              <a:t>From 70 mm aperture </a:t>
            </a:r>
            <a:r>
              <a:rPr lang="en-GB" altLang="en-US" dirty="0" err="1"/>
              <a:t>Nb-Ti</a:t>
            </a:r>
            <a:r>
              <a:rPr lang="en-GB" altLang="en-US" dirty="0"/>
              <a:t> to </a:t>
            </a:r>
            <a:r>
              <a:rPr lang="en-GB" altLang="en-US" dirty="0">
                <a:solidFill>
                  <a:schemeClr val="bg2"/>
                </a:solidFill>
              </a:rPr>
              <a:t>150 mm aperture </a:t>
            </a:r>
            <a:r>
              <a:rPr lang="en-GB" altLang="en-US" dirty="0"/>
              <a:t>Nb</a:t>
            </a:r>
            <a:r>
              <a:rPr lang="en-GB" alt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GB" altLang="en-US" dirty="0"/>
              <a:t>Sn </a:t>
            </a:r>
          </a:p>
          <a:p>
            <a:pPr lvl="2">
              <a:defRPr/>
            </a:pPr>
            <a:r>
              <a:rPr lang="en-GB" altLang="en-US" dirty="0"/>
              <a:t>Larger aperture to reduce the beam size</a:t>
            </a:r>
          </a:p>
          <a:p>
            <a:pPr lvl="2">
              <a:defRPr/>
            </a:pPr>
            <a:r>
              <a:rPr lang="en-GB" altLang="en-US" dirty="0">
                <a:solidFill>
                  <a:schemeClr val="bg2"/>
                </a:solidFill>
              </a:rPr>
              <a:t>Nb</a:t>
            </a:r>
            <a:r>
              <a:rPr lang="en-GB" altLang="en-US" baseline="-25000" dirty="0">
                <a:solidFill>
                  <a:schemeClr val="bg2"/>
                </a:solidFill>
              </a:rPr>
              <a:t>3</a:t>
            </a:r>
            <a:r>
              <a:rPr lang="en-GB" altLang="en-US" dirty="0">
                <a:solidFill>
                  <a:schemeClr val="bg2"/>
                </a:solidFill>
              </a:rPr>
              <a:t>Sn</a:t>
            </a:r>
            <a:r>
              <a:rPr lang="en-GB" altLang="en-US" dirty="0"/>
              <a:t> allows keeping a compact triplet notwithstanding the larger aperture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F31A4-4218-48FC-89EC-897E258A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6CF3C-B882-4BDF-AC57-3AB62E8A0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7F8D62BB-E6F5-40A7-BBAA-B50265BB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4297363"/>
            <a:ext cx="6127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A528680-AD3F-4060-8B03-3639E61DD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2449513"/>
            <a:ext cx="6153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BBCB83-F490-40F7-A543-83560CB5678A}"/>
              </a:ext>
            </a:extLst>
          </p:cNvPr>
          <p:cNvSpPr txBox="1"/>
          <p:nvPr/>
        </p:nvSpPr>
        <p:spPr>
          <a:xfrm>
            <a:off x="6804248" y="2465943"/>
            <a:ext cx="7045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chemeClr val="bg2"/>
                </a:solidFill>
                <a:latin typeface="+mn-lt"/>
              </a:rPr>
              <a:t>LHC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57135-74F7-45ED-8309-BA574D0FD80F}"/>
              </a:ext>
            </a:extLst>
          </p:cNvPr>
          <p:cNvSpPr txBox="1"/>
          <p:nvPr/>
        </p:nvSpPr>
        <p:spPr>
          <a:xfrm>
            <a:off x="6060288" y="4338504"/>
            <a:ext cx="1495697" cy="36988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 err="1">
                <a:solidFill>
                  <a:schemeClr val="bg2"/>
                </a:solidFill>
                <a:latin typeface="+mn-lt"/>
              </a:rPr>
              <a:t>HiLumi</a:t>
            </a:r>
            <a:r>
              <a:rPr lang="en-GB" b="1" dirty="0">
                <a:solidFill>
                  <a:schemeClr val="bg2"/>
                </a:solidFill>
                <a:latin typeface="+mn-lt"/>
              </a:rPr>
              <a:t> LHC</a:t>
            </a:r>
          </a:p>
        </p:txBody>
      </p:sp>
    </p:spTree>
    <p:extLst>
      <p:ext uri="{BB962C8B-B14F-4D97-AF65-F5344CB8AC3E}">
        <p14:creationId xmlns:p14="http://schemas.microsoft.com/office/powerpoint/2010/main" val="2821881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3DCB1-BF21-4C4F-8837-31FDDA9B4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HL-LHC IR quadrupoles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6871-76E6-4C3D-8830-A0F1039F7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429000"/>
            <a:ext cx="7920000" cy="26971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GB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bg2"/>
                </a:solidFill>
              </a:rPr>
              <a:t>Q1/Q3 </a:t>
            </a:r>
            <a:r>
              <a:rPr lang="en-GB" dirty="0"/>
              <a:t>(by US-AUP)</a:t>
            </a:r>
          </a:p>
          <a:p>
            <a:pPr lvl="1">
              <a:defRPr/>
            </a:pPr>
            <a:r>
              <a:rPr lang="en-GB" dirty="0"/>
              <a:t>2 magnets (MQXFA) per cold mass, each </a:t>
            </a:r>
            <a:r>
              <a:rPr lang="en-GB" dirty="0">
                <a:solidFill>
                  <a:schemeClr val="bg2"/>
                </a:solidFill>
              </a:rPr>
              <a:t>4.2 m long</a:t>
            </a:r>
          </a:p>
          <a:p>
            <a:pPr>
              <a:defRPr/>
            </a:pPr>
            <a:r>
              <a:rPr lang="en-GB" dirty="0">
                <a:solidFill>
                  <a:schemeClr val="bg2"/>
                </a:solidFill>
              </a:rPr>
              <a:t>Q2a/Q2b </a:t>
            </a:r>
            <a:r>
              <a:rPr lang="en-GB" dirty="0"/>
              <a:t>(by CERN)</a:t>
            </a:r>
          </a:p>
          <a:p>
            <a:pPr lvl="1">
              <a:defRPr/>
            </a:pPr>
            <a:r>
              <a:rPr lang="en-GB" dirty="0"/>
              <a:t>1 magnet (MQXFB) per cold mass, </a:t>
            </a:r>
            <a:r>
              <a:rPr lang="en-GB" dirty="0">
                <a:solidFill>
                  <a:schemeClr val="bg2"/>
                </a:solidFill>
              </a:rPr>
              <a:t>7.15 m long,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corrector</a:t>
            </a:r>
          </a:p>
          <a:p>
            <a:pPr>
              <a:defRPr/>
            </a:pPr>
            <a:r>
              <a:rPr lang="en-GB" dirty="0"/>
              <a:t>Different lengths, but </a:t>
            </a:r>
            <a:r>
              <a:rPr lang="en-GB" dirty="0">
                <a:solidFill>
                  <a:schemeClr val="bg2"/>
                </a:solidFill>
              </a:rPr>
              <a:t>identical design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EA9AB-A4FB-4F15-B22A-A4279CCE6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94F20-1C3D-4639-BBE3-C7CCD769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932824E4-A337-42BD-BF41-A81CB152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92" y="1201428"/>
            <a:ext cx="7463913" cy="22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624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A0FBB-BF65-46C3-8844-EA2C33A3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BC7E2-21CC-4B44-B5EB-36D8FDF40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LARP and US HL-LHC Accelerator Upgrade Project (AUP)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BNL</a:t>
            </a:r>
            <a:r>
              <a:rPr lang="en-US" dirty="0"/>
              <a:t>: K. </a:t>
            </a:r>
            <a:r>
              <a:rPr lang="en-US" dirty="0" err="1"/>
              <a:t>Amm</a:t>
            </a:r>
            <a:r>
              <a:rPr lang="en-US" dirty="0"/>
              <a:t>, M. Anerella, A. Ben Yahia, H. </a:t>
            </a:r>
            <a:r>
              <a:rPr lang="en-US" dirty="0" err="1"/>
              <a:t>Hocker</a:t>
            </a:r>
            <a:r>
              <a:rPr lang="en-US" dirty="0"/>
              <a:t>, P. Joshi, J. Muratore, J. </a:t>
            </a:r>
            <a:r>
              <a:rPr lang="en-US" dirty="0" err="1"/>
              <a:t>Schmalzle</a:t>
            </a:r>
            <a:r>
              <a:rPr lang="en-US" dirty="0"/>
              <a:t>, H. Song, P. Wanderer </a:t>
            </a:r>
            <a:endParaRPr lang="en-GB" altLang="en-US" dirty="0">
              <a:solidFill>
                <a:srgbClr val="FF0000"/>
              </a:solidFill>
              <a:sym typeface="Symbol"/>
            </a:endParaRP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FNAL: </a:t>
            </a:r>
            <a:r>
              <a:rPr lang="en-GB" altLang="en-US" dirty="0">
                <a:sym typeface="Symbol"/>
              </a:rPr>
              <a:t>G. Ambrosio, G. Apollinari, M. Baldini, J. Blowers, R. Bossert, R. </a:t>
            </a:r>
            <a:r>
              <a:rPr lang="en-GB" altLang="en-US" dirty="0" err="1">
                <a:sym typeface="Symbol"/>
              </a:rPr>
              <a:t>Carcagno</a:t>
            </a:r>
            <a:r>
              <a:rPr lang="en-GB" altLang="en-US" dirty="0">
                <a:sym typeface="Symbol"/>
              </a:rPr>
              <a:t>, G. </a:t>
            </a:r>
            <a:r>
              <a:rPr lang="en-GB" altLang="en-US" dirty="0" err="1">
                <a:sym typeface="Symbol"/>
              </a:rPr>
              <a:t>Chlachidze</a:t>
            </a:r>
            <a:r>
              <a:rPr lang="en-GB" altLang="en-US" dirty="0">
                <a:sym typeface="Symbol"/>
              </a:rPr>
              <a:t>, J. DiMarco, S. </a:t>
            </a:r>
            <a:r>
              <a:rPr lang="en-GB" altLang="en-US" dirty="0" err="1">
                <a:sym typeface="Symbol"/>
              </a:rPr>
              <a:t>Feher</a:t>
            </a:r>
            <a:r>
              <a:rPr lang="en-GB" altLang="en-US" dirty="0">
                <a:sym typeface="Symbol"/>
              </a:rPr>
              <a:t>, S. </a:t>
            </a:r>
            <a:r>
              <a:rPr lang="en-GB" altLang="en-US" dirty="0" err="1">
                <a:sym typeface="Symbol"/>
              </a:rPr>
              <a:t>Krave</a:t>
            </a:r>
            <a:r>
              <a:rPr lang="en-GB" altLang="en-US" dirty="0">
                <a:sym typeface="Symbol"/>
              </a:rPr>
              <a:t>, V. Lombardo, </a:t>
            </a:r>
            <a:r>
              <a:rPr lang="en-US" dirty="0"/>
              <a:t>C. </a:t>
            </a:r>
            <a:r>
              <a:rPr lang="en-US" dirty="0" err="1"/>
              <a:t>Narug</a:t>
            </a:r>
            <a:r>
              <a:rPr lang="en-US" dirty="0"/>
              <a:t>, </a:t>
            </a:r>
            <a:r>
              <a:rPr lang="en-GB" altLang="en-US" dirty="0">
                <a:sym typeface="Symbol"/>
              </a:rPr>
              <a:t> A. </a:t>
            </a:r>
            <a:r>
              <a:rPr lang="en-GB" altLang="en-US" dirty="0" err="1">
                <a:sym typeface="Symbol"/>
              </a:rPr>
              <a:t>Nobrega</a:t>
            </a:r>
            <a:r>
              <a:rPr lang="en-GB" altLang="en-US" dirty="0">
                <a:sym typeface="Symbol"/>
              </a:rPr>
              <a:t>, V. </a:t>
            </a:r>
            <a:r>
              <a:rPr lang="en-GB" altLang="en-US" dirty="0" err="1">
                <a:sym typeface="Symbol"/>
              </a:rPr>
              <a:t>Marinozzi</a:t>
            </a:r>
            <a:r>
              <a:rPr lang="en-GB" altLang="en-US" dirty="0">
                <a:sym typeface="Symbol"/>
              </a:rPr>
              <a:t>, C. Orozco, T. Page M. Parker, S. </a:t>
            </a:r>
            <a:r>
              <a:rPr lang="en-GB" altLang="en-US" dirty="0" err="1">
                <a:sym typeface="Symbol"/>
              </a:rPr>
              <a:t>Stoynev</a:t>
            </a:r>
            <a:r>
              <a:rPr lang="en-GB" altLang="en-US" dirty="0">
                <a:sym typeface="Symbol"/>
              </a:rPr>
              <a:t>, T. Strauss, M. Turenne, D. </a:t>
            </a:r>
            <a:r>
              <a:rPr lang="en-GB" altLang="en-US" dirty="0" err="1">
                <a:sym typeface="Symbol"/>
              </a:rPr>
              <a:t>Turrioni</a:t>
            </a:r>
            <a:r>
              <a:rPr lang="en-GB" altLang="en-US" dirty="0">
                <a:sym typeface="Symbol"/>
              </a:rPr>
              <a:t>, A. </a:t>
            </a:r>
            <a:r>
              <a:rPr lang="en-GB" altLang="en-US" dirty="0" err="1">
                <a:sym typeface="Symbol"/>
              </a:rPr>
              <a:t>Vouris</a:t>
            </a:r>
            <a:r>
              <a:rPr lang="en-GB" altLang="en-US" dirty="0">
                <a:sym typeface="Symbol"/>
              </a:rPr>
              <a:t>, M. Yu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LBNL: </a:t>
            </a:r>
            <a:r>
              <a:rPr lang="en-US" dirty="0"/>
              <a:t>D. Cheng, P. Ferracin, L. Garcia Fajardo, E. Lee, M. </a:t>
            </a:r>
            <a:r>
              <a:rPr lang="en-US" dirty="0" err="1"/>
              <a:t>Marchevsky</a:t>
            </a:r>
            <a:r>
              <a:rPr lang="en-US" dirty="0"/>
              <a:t>, M. </a:t>
            </a:r>
            <a:r>
              <a:rPr lang="en-US" dirty="0" err="1"/>
              <a:t>Naus</a:t>
            </a:r>
            <a:r>
              <a:rPr lang="en-US" dirty="0"/>
              <a:t>, H. Pan, I. Pong, S. Prestemon, K. Ray, G. Sabbi, </a:t>
            </a:r>
            <a:r>
              <a:rPr lang="en-GB" altLang="en-US" dirty="0">
                <a:sym typeface="Symbol"/>
              </a:rPr>
              <a:t>G. Vallone, </a:t>
            </a:r>
            <a:r>
              <a:rPr lang="en-US" dirty="0"/>
              <a:t>X. Wang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NHMFL: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L. Cooley, J. Levitan, J. Lu, R. Walsh</a:t>
            </a:r>
            <a:endParaRPr lang="en-GB" altLang="en-US" dirty="0">
              <a:solidFill>
                <a:schemeClr val="tx1">
                  <a:lumMod val="65000"/>
                  <a:lumOff val="35000"/>
                </a:schemeClr>
              </a:solidFill>
              <a:sym typeface="Symbol"/>
            </a:endParaRPr>
          </a:p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CERN: HL-LHC Project</a:t>
            </a:r>
          </a:p>
          <a:p>
            <a:pPr lvl="1">
              <a:defRPr/>
            </a:pPr>
            <a:r>
              <a:rPr lang="en-GB" altLang="en-US" dirty="0">
                <a:sym typeface="Symbol"/>
              </a:rPr>
              <a:t>A. Ballarino, H. Bajas, M. Bajko, B. </a:t>
            </a:r>
            <a:r>
              <a:rPr lang="en-GB" altLang="en-US" dirty="0" err="1">
                <a:sym typeface="Symbol"/>
              </a:rPr>
              <a:t>Bordini</a:t>
            </a:r>
            <a:r>
              <a:rPr lang="en-GB" altLang="en-US" dirty="0">
                <a:sym typeface="Symbol"/>
              </a:rPr>
              <a:t>, N. Bourcey, S. Izquierdo Bermudez, H. Felice, S. Ferradas Troitino, L. Fiscarelli, J. Fleiter, M. </a:t>
            </a:r>
            <a:r>
              <a:rPr lang="en-GB" altLang="en-US" dirty="0" err="1">
                <a:sym typeface="Symbol"/>
              </a:rPr>
              <a:t>Guinchard</a:t>
            </a:r>
            <a:r>
              <a:rPr lang="en-GB" altLang="en-US" dirty="0">
                <a:sym typeface="Symbol"/>
              </a:rPr>
              <a:t>, O. </a:t>
            </a:r>
            <a:r>
              <a:rPr lang="en-GB" altLang="en-US" dirty="0" err="1">
                <a:sym typeface="Symbol"/>
              </a:rPr>
              <a:t>Housiaux</a:t>
            </a:r>
            <a:r>
              <a:rPr lang="en-GB" altLang="en-US" dirty="0">
                <a:sym typeface="Symbol"/>
              </a:rPr>
              <a:t>, F. Lackner, F. Mangiarotti, A. Milanese, P. </a:t>
            </a:r>
            <a:r>
              <a:rPr lang="en-GB" altLang="en-US" dirty="0" err="1">
                <a:sym typeface="Symbol"/>
              </a:rPr>
              <a:t>Moyret</a:t>
            </a:r>
            <a:r>
              <a:rPr lang="en-GB" altLang="en-US" dirty="0">
                <a:sym typeface="Symbol"/>
              </a:rPr>
              <a:t>, J.C. Perez, H. </a:t>
            </a:r>
            <a:r>
              <a:rPr lang="en-GB" altLang="en-US" dirty="0" err="1">
                <a:sym typeface="Symbol"/>
              </a:rPr>
              <a:t>Prin</a:t>
            </a:r>
            <a:r>
              <a:rPr lang="en-GB" altLang="en-US" dirty="0">
                <a:sym typeface="Symbol"/>
              </a:rPr>
              <a:t>, R. Principe, </a:t>
            </a:r>
            <a:r>
              <a:rPr lang="en-US" dirty="0"/>
              <a:t>E. Ravaioli, </a:t>
            </a:r>
            <a:r>
              <a:rPr lang="en-GB" altLang="en-US" dirty="0">
                <a:sym typeface="Symbol"/>
              </a:rPr>
              <a:t>T. </a:t>
            </a:r>
            <a:r>
              <a:rPr lang="en-GB" altLang="en-US" dirty="0" err="1">
                <a:sym typeface="Symbol"/>
              </a:rPr>
              <a:t>Sahner</a:t>
            </a:r>
            <a:r>
              <a:rPr lang="en-GB" altLang="en-US" dirty="0">
                <a:sym typeface="Symbol"/>
              </a:rPr>
              <a:t>, S. </a:t>
            </a:r>
            <a:r>
              <a:rPr lang="en-GB" altLang="en-US" dirty="0" err="1">
                <a:sym typeface="Symbol"/>
              </a:rPr>
              <a:t>Sequeira</a:t>
            </a:r>
            <a:r>
              <a:rPr lang="en-GB" altLang="en-US" dirty="0">
                <a:sym typeface="Symbol"/>
              </a:rPr>
              <a:t> Tavares, E. Takala, E. Todesco </a:t>
            </a:r>
            <a:endParaRPr lang="en-GB" altLang="en-US" dirty="0">
              <a:solidFill>
                <a:schemeClr val="bg2"/>
              </a:solidFill>
              <a:sym typeface="Symbol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74C1F-A7A2-484D-9CC5-2EAA18D21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7A972-8310-48C8-86A1-D265E1108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53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C70F-E02F-4C1C-87C8-9735A214A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 design and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14BA5-9335-4BD0-94D7-B9B9EDAA4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5616184" cy="328992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2-layes cos</a:t>
            </a:r>
            <a:r>
              <a:rPr lang="en-US" dirty="0">
                <a:sym typeface="Symbol" panose="05050102010706020507" pitchFamily="18" charset="2"/>
              </a:rPr>
              <a:t></a:t>
            </a:r>
            <a:r>
              <a:rPr lang="en-US" dirty="0"/>
              <a:t> coils with </a:t>
            </a:r>
            <a:r>
              <a:rPr lang="en-US" dirty="0">
                <a:solidFill>
                  <a:schemeClr val="bg2"/>
                </a:solidFill>
              </a:rPr>
              <a:t>150 mm aperture</a:t>
            </a:r>
          </a:p>
          <a:p>
            <a:r>
              <a:rPr lang="en-US" dirty="0"/>
              <a:t>18 mm width cable</a:t>
            </a:r>
          </a:p>
          <a:p>
            <a:r>
              <a:rPr lang="en-US" dirty="0">
                <a:solidFill>
                  <a:schemeClr val="bg2"/>
                </a:solidFill>
              </a:rPr>
              <a:t>Nominal</a:t>
            </a:r>
            <a:r>
              <a:rPr lang="en-US" dirty="0"/>
              <a:t> (ultimate) conditions (7 (7.5) </a:t>
            </a:r>
            <a:r>
              <a:rPr lang="en-US" dirty="0" err="1"/>
              <a:t>TeV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1.9 K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G </a:t>
            </a:r>
            <a:r>
              <a:rPr lang="en-GB" dirty="0">
                <a:solidFill>
                  <a:schemeClr val="bg2"/>
                </a:solidFill>
              </a:rPr>
              <a:t>= 132.2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(142.1) </a:t>
            </a:r>
            <a:r>
              <a:rPr lang="en-GB" dirty="0">
                <a:solidFill>
                  <a:schemeClr val="bg2"/>
                </a:solidFill>
              </a:rPr>
              <a:t>T/m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en-GB" dirty="0">
                <a:solidFill>
                  <a:schemeClr val="bg2"/>
                </a:solidFill>
              </a:rPr>
              <a:t>I = 16.23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(17.49) </a:t>
            </a:r>
            <a:r>
              <a:rPr lang="en-GB" dirty="0">
                <a:solidFill>
                  <a:schemeClr val="bg2"/>
                </a:solidFill>
              </a:rPr>
              <a:t>kA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en-GB" dirty="0">
                <a:solidFill>
                  <a:schemeClr val="bg2"/>
                </a:solidFill>
              </a:rPr>
              <a:t>B</a:t>
            </a:r>
            <a:r>
              <a:rPr lang="en-US" dirty="0">
                <a:solidFill>
                  <a:schemeClr val="bg2"/>
                </a:solidFill>
              </a:rPr>
              <a:t> = 11.4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(12.3) </a:t>
            </a:r>
            <a:r>
              <a:rPr lang="en-US" dirty="0">
                <a:solidFill>
                  <a:schemeClr val="bg2"/>
                </a:solidFill>
              </a:rPr>
              <a:t>T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Operational margin: </a:t>
            </a:r>
            <a:r>
              <a:rPr lang="en-GB" dirty="0">
                <a:solidFill>
                  <a:schemeClr val="bg2"/>
                </a:solidFill>
              </a:rPr>
              <a:t>23%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nom</a:t>
            </a:r>
            <a:endParaRPr lang="en-GB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Temperature margin at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nom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</a:t>
            </a:r>
            <a:r>
              <a:rPr lang="en-GB" dirty="0">
                <a:solidFill>
                  <a:schemeClr val="bg2"/>
                </a:solidFill>
              </a:rPr>
              <a:t>5.0-5.5 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648EB-E27C-48E2-A898-6EC6C1198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6C7E4-A870-4ACF-AB38-5C2588EA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84BA0B8-14DE-4583-A09F-53D025C37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2905" r="20181" b="3059"/>
          <a:stretch>
            <a:fillRect/>
          </a:stretch>
        </p:blipFill>
        <p:spPr bwMode="auto">
          <a:xfrm>
            <a:off x="6184011" y="1219200"/>
            <a:ext cx="2867916" cy="28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EAF5A4E-1CA7-41CC-B8A3-AA4527A61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2" y="4606987"/>
            <a:ext cx="2987819" cy="168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F57FC-2CC5-4052-93C4-55E77826B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72" y="4396272"/>
            <a:ext cx="3255728" cy="183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ADAB69-4C9E-4C95-A547-9B62EF10F668}"/>
              </a:ext>
            </a:extLst>
          </p:cNvPr>
          <p:cNvSpPr txBox="1">
            <a:spLocks/>
          </p:cNvSpPr>
          <p:nvPr/>
        </p:nvSpPr>
        <p:spPr>
          <a:xfrm>
            <a:off x="6393833" y="4365104"/>
            <a:ext cx="2448272" cy="1656184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 based structure</a:t>
            </a:r>
          </a:p>
          <a:p>
            <a:pPr lvl="1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Segmented </a:t>
            </a:r>
            <a:r>
              <a:rPr lang="en-GB" dirty="0">
                <a:solidFill>
                  <a:schemeClr val="bg2"/>
                </a:solidFill>
              </a:rPr>
              <a:t>al shell </a:t>
            </a:r>
          </a:p>
          <a:p>
            <a:r>
              <a:rPr lang="en-GB" dirty="0">
                <a:solidFill>
                  <a:schemeClr val="bg2"/>
                </a:solidFill>
              </a:rPr>
              <a:t>SS shell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Lhe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containment</a:t>
            </a:r>
          </a:p>
        </p:txBody>
      </p:sp>
    </p:spTree>
    <p:extLst>
      <p:ext uri="{BB962C8B-B14F-4D97-AF65-F5344CB8AC3E}">
        <p14:creationId xmlns:p14="http://schemas.microsoft.com/office/powerpoint/2010/main" val="3093154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35CB-BEFC-4B02-B7DD-04F34BDE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 design and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02C69-4327-461E-B0DE-F3E439D67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5112128" cy="1279804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mm </a:t>
            </a:r>
            <a:r>
              <a:rPr lang="en-GB" dirty="0">
                <a:solidFill>
                  <a:schemeClr val="bg2"/>
                </a:solidFill>
              </a:rPr>
              <a:t>cold bore tube</a:t>
            </a:r>
          </a:p>
          <a:p>
            <a:pPr lvl="1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1.5 mm radial gap to the coil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 mm thick tungsten </a:t>
            </a:r>
            <a:r>
              <a:rPr lang="en-GB" dirty="0">
                <a:solidFill>
                  <a:schemeClr val="bg2"/>
                </a:solidFill>
              </a:rPr>
              <a:t>absorber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CCCC0-04E4-41F2-9345-2B4434D7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91328-F96D-4AD3-A5BC-5491ACBB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CDE4A-AFD7-404B-A74B-E3C4810CB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20601" r="20073" b="29000"/>
          <a:stretch/>
        </p:blipFill>
        <p:spPr>
          <a:xfrm>
            <a:off x="4338595" y="4018227"/>
            <a:ext cx="4391746" cy="210793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9C9CD-2E4C-4314-8969-CC0A1045BB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6" t="33069" r="29525" b="11861"/>
          <a:stretch/>
        </p:blipFill>
        <p:spPr>
          <a:xfrm>
            <a:off x="251520" y="4087828"/>
            <a:ext cx="3744416" cy="2107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AC647-DA03-4794-A9DB-2D07D2513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48" b="33180"/>
          <a:stretch/>
        </p:blipFill>
        <p:spPr>
          <a:xfrm>
            <a:off x="186129" y="2579773"/>
            <a:ext cx="4025831" cy="1427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721743-A33A-480D-ACCC-AE21BE1425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88" t="16138" r="38975" b="28791"/>
          <a:stretch/>
        </p:blipFill>
        <p:spPr>
          <a:xfrm>
            <a:off x="5784543" y="998483"/>
            <a:ext cx="2823782" cy="28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82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6278-312D-42E6-A08C-9B1BACC04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model program MQXFS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383C8-E2D7-4F1B-9EFC-5735AFB30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66AB96-5DD2-4AB5-B846-BBDC4A0B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2A75F-11C6-4D3F-A05A-CFAEEEEF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Picture 2" descr="cb8031a0-ff7f-448b-af9f-0ad6975e00e7@cern">
            <a:extLst>
              <a:ext uri="{FF2B5EF4-FFF2-40B4-BE49-F238E27FC236}">
                <a16:creationId xmlns:a16="http://schemas.microsoft.com/office/drawing/2014/main" id="{7BCD3B8B-A2F6-4E82-BD34-1163BCB61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25797" r="8884" b="17758"/>
          <a:stretch>
            <a:fillRect/>
          </a:stretch>
        </p:blipFill>
        <p:spPr bwMode="auto">
          <a:xfrm>
            <a:off x="507847" y="1484784"/>
            <a:ext cx="8024152" cy="38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093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model program MQXFS</a:t>
            </a:r>
            <a:br>
              <a:rPr lang="en-GB" altLang="en-US" dirty="0"/>
            </a:br>
            <a:r>
              <a:rPr lang="en-GB" altLang="en-US" dirty="0"/>
              <a:t>MQXFS1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P. Ferracin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695AAC-77B8-4AF7-A15B-8D4DDD88E8EE}" type="slidenum">
              <a:rPr lang="en-US" altLang="en-US" smtClean="0">
                <a:solidFill>
                  <a:schemeClr val="tx2"/>
                </a:solidFill>
                <a:latin typeface="Calibri" panose="020F0502020204030204" pitchFamily="34" charset="0"/>
              </a:rPr>
              <a:pPr/>
              <a:t>23</a:t>
            </a:fld>
            <a:endParaRPr lang="en-US" altLang="en-US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80898" name="Picture 2" descr="Screen shot 2012-06-19 at 12.22.55 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36462" r="7964" b="12314"/>
          <a:stretch>
            <a:fillRect/>
          </a:stretch>
        </p:blipFill>
        <p:spPr bwMode="auto">
          <a:xfrm>
            <a:off x="369888" y="1782763"/>
            <a:ext cx="8469312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96050" y="2886075"/>
            <a:ext cx="549275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1" dirty="0">
                <a:solidFill>
                  <a:schemeClr val="bg1"/>
                </a:solidFill>
              </a:rPr>
              <a:t>CERN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92313" y="2954338"/>
            <a:ext cx="527050" cy="2476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1" dirty="0">
                <a:solidFill>
                  <a:schemeClr val="bg1"/>
                </a:solidFill>
              </a:rPr>
              <a:t>FNAL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0850" y="3213100"/>
            <a:ext cx="44926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1" dirty="0">
                <a:solidFill>
                  <a:schemeClr val="bg1"/>
                </a:solidFill>
              </a:rPr>
              <a:t>BNL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4688" y="3282950"/>
            <a:ext cx="528637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1" dirty="0">
                <a:solidFill>
                  <a:schemeClr val="bg1"/>
                </a:solidFill>
              </a:rPr>
              <a:t>LBNL</a:t>
            </a:r>
          </a:p>
        </p:txBody>
      </p:sp>
      <p:sp>
        <p:nvSpPr>
          <p:cNvPr id="21" name="Freeform 20"/>
          <p:cNvSpPr/>
          <p:nvPr/>
        </p:nvSpPr>
        <p:spPr>
          <a:xfrm>
            <a:off x="925513" y="3124200"/>
            <a:ext cx="5861050" cy="1528763"/>
          </a:xfrm>
          <a:custGeom>
            <a:avLst/>
            <a:gdLst>
              <a:gd name="connsiteX0" fmla="*/ 0 w 5860869"/>
              <a:gd name="connsiteY0" fmla="*/ 409303 h 1529385"/>
              <a:gd name="connsiteX1" fmla="*/ 2917372 w 5860869"/>
              <a:gd name="connsiteY1" fmla="*/ 1524000 h 1529385"/>
              <a:gd name="connsiteX2" fmla="*/ 5860869 w 5860869"/>
              <a:gd name="connsiteY2" fmla="*/ 0 h 152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60869" h="1529385">
                <a:moveTo>
                  <a:pt x="0" y="409303"/>
                </a:moveTo>
                <a:cubicBezTo>
                  <a:pt x="970280" y="1000760"/>
                  <a:pt x="1940561" y="1592217"/>
                  <a:pt x="2917372" y="1524000"/>
                </a:cubicBezTo>
                <a:cubicBezTo>
                  <a:pt x="3894183" y="1455783"/>
                  <a:pt x="4877526" y="727891"/>
                  <a:pt x="5860869" y="0"/>
                </a:cubicBezTo>
              </a:path>
            </a:pathLst>
          </a:custGeom>
          <a:noFill/>
          <a:ln w="12700">
            <a:solidFill>
              <a:schemeClr val="bg1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785813" y="3132138"/>
            <a:ext cx="6175375" cy="1781175"/>
          </a:xfrm>
          <a:custGeom>
            <a:avLst/>
            <a:gdLst>
              <a:gd name="connsiteX0" fmla="*/ 0 w 6174377"/>
              <a:gd name="connsiteY0" fmla="*/ 400594 h 1780851"/>
              <a:gd name="connsiteX1" fmla="*/ 2812869 w 6174377"/>
              <a:gd name="connsiteY1" fmla="*/ 1776548 h 1780851"/>
              <a:gd name="connsiteX2" fmla="*/ 6174377 w 6174377"/>
              <a:gd name="connsiteY2" fmla="*/ 0 h 178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74377" h="1780851">
                <a:moveTo>
                  <a:pt x="0" y="400594"/>
                </a:moveTo>
                <a:cubicBezTo>
                  <a:pt x="891903" y="1121954"/>
                  <a:pt x="1783806" y="1843314"/>
                  <a:pt x="2812869" y="1776548"/>
                </a:cubicBezTo>
                <a:cubicBezTo>
                  <a:pt x="3841932" y="1709782"/>
                  <a:pt x="5008154" y="854891"/>
                  <a:pt x="6174377" y="0"/>
                </a:cubicBezTo>
              </a:path>
            </a:pathLst>
          </a:custGeom>
          <a:noFill/>
          <a:ln w="12700">
            <a:solidFill>
              <a:schemeClr val="bg1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98813" y="4483100"/>
            <a:ext cx="844550" cy="21431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1">
                <a:solidFill>
                  <a:schemeClr val="bg1"/>
                </a:solidFill>
              </a:rPr>
              <a:t>Coils 103-104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524125" y="4697413"/>
            <a:ext cx="728663" cy="215900"/>
          </a:xfrm>
          <a:prstGeom prst="rect">
            <a:avLst/>
          </a:prstGeom>
          <a:solidFill>
            <a:srgbClr val="00B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1">
                <a:solidFill>
                  <a:schemeClr val="bg1"/>
                </a:solidFill>
              </a:rPr>
              <a:t>Structure 1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519363" y="3092450"/>
            <a:ext cx="471487" cy="15398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697163" y="2876550"/>
            <a:ext cx="557212" cy="215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1">
                <a:solidFill>
                  <a:schemeClr val="bg1"/>
                </a:solidFill>
              </a:rPr>
              <a:t>Coil 3-5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177925" y="3411538"/>
            <a:ext cx="1812925" cy="23812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928813" y="3316288"/>
            <a:ext cx="555625" cy="215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1">
                <a:solidFill>
                  <a:schemeClr val="bg1"/>
                </a:solidFill>
              </a:rPr>
              <a:t>Coil 3-5</a:t>
            </a:r>
          </a:p>
        </p:txBody>
      </p:sp>
      <p:cxnSp>
        <p:nvCxnSpPr>
          <p:cNvPr id="36" name="Straight Arrow Connector 35"/>
          <p:cNvCxnSpPr>
            <a:stCxn id="18" idx="0"/>
            <a:endCxn id="16" idx="1"/>
          </p:cNvCxnSpPr>
          <p:nvPr/>
        </p:nvCxnSpPr>
        <p:spPr>
          <a:xfrm flipV="1">
            <a:off x="938213" y="3078163"/>
            <a:ext cx="1054100" cy="204787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17588" y="2959100"/>
            <a:ext cx="66675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1" dirty="0">
                <a:solidFill>
                  <a:schemeClr val="bg1"/>
                </a:solidFill>
              </a:rPr>
              <a:t>MQXFS01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347856" y="5373216"/>
            <a:ext cx="8458200" cy="473744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dirty="0"/>
              <a:t>Analysis of test results carried out in parallel by LARP and CERN</a:t>
            </a:r>
          </a:p>
          <a:p>
            <a:pPr lvl="2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7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25" grpId="0" animBg="1"/>
      <p:bldP spid="26" grpId="0" animBg="1"/>
      <p:bldP spid="32" grpId="0" animBg="1"/>
      <p:bldP spid="35" grpId="0" animBg="1"/>
      <p:bldP spid="39" grpId="0" animBg="1"/>
      <p:bldP spid="2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82E0-2ACA-4E54-9773-AB7EE3AD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model program MQXFS</a:t>
            </a:r>
            <a:br>
              <a:rPr lang="en-US" dirty="0"/>
            </a:br>
            <a:r>
              <a:rPr lang="en-US" dirty="0"/>
              <a:t>(LARP/AUP and CERN)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65424-121F-4F0C-86FC-6EFD3679C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4416052" cy="504210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2"/>
                </a:solidFill>
              </a:rPr>
              <a:t>6 short models </a:t>
            </a:r>
            <a:r>
              <a:rPr lang="en-US" dirty="0"/>
              <a:t>tested</a:t>
            </a:r>
          </a:p>
          <a:p>
            <a:pPr lvl="1"/>
            <a:r>
              <a:rPr lang="en-US" dirty="0"/>
              <a:t>All reached nominal</a:t>
            </a:r>
          </a:p>
          <a:p>
            <a:pPr lvl="1"/>
            <a:r>
              <a:rPr lang="en-US" dirty="0"/>
              <a:t>5 out of 6 reached ultimate</a:t>
            </a:r>
          </a:p>
          <a:p>
            <a:r>
              <a:rPr lang="en-US" dirty="0"/>
              <a:t>In the last </a:t>
            </a:r>
            <a:r>
              <a:rPr lang="en-US" dirty="0">
                <a:solidFill>
                  <a:schemeClr val="bg2"/>
                </a:solidFill>
              </a:rPr>
              <a:t>4 short models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Perfect memory </a:t>
            </a:r>
            <a:r>
              <a:rPr lang="en-US" dirty="0"/>
              <a:t>after thermal cycle </a:t>
            </a:r>
          </a:p>
          <a:p>
            <a:pPr lvl="1"/>
            <a:r>
              <a:rPr lang="en-US" dirty="0"/>
              <a:t>Able to operate </a:t>
            </a:r>
            <a:r>
              <a:rPr lang="en-US" dirty="0">
                <a:solidFill>
                  <a:schemeClr val="bg2"/>
                </a:solidFill>
              </a:rPr>
              <a:t>above ultimate</a:t>
            </a:r>
            <a:r>
              <a:rPr lang="en-US" dirty="0"/>
              <a:t> both at </a:t>
            </a:r>
          </a:p>
          <a:p>
            <a:pPr lvl="2"/>
            <a:r>
              <a:rPr lang="en-US" dirty="0"/>
              <a:t>1.9 K (85%-90% of 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baseline="-25000" dirty="0"/>
              <a:t> 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4.5 K (90%-95% of 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baseline="-25000" dirty="0"/>
              <a:t> 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chemeClr val="bg2"/>
                </a:solidFill>
              </a:rPr>
              <a:t>No degradation </a:t>
            </a:r>
            <a:r>
              <a:rPr lang="en-US" dirty="0"/>
              <a:t>observed after up to 8 thermal cycles and 1000 powering cycles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011D0-77EF-4ECD-B4AB-C093AC6B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FDA21-485F-42E0-A367-254B3753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EE854-4F83-4BE7-ABD5-C0BB735B5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26"/>
          <a:stretch/>
        </p:blipFill>
        <p:spPr>
          <a:xfrm>
            <a:off x="5028052" y="1700808"/>
            <a:ext cx="4115948" cy="323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73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0BE9-29BD-48BF-9D5A-26B8AD5D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</a:t>
            </a:r>
            <a:br>
              <a:rPr lang="en-US" dirty="0"/>
            </a:br>
            <a:r>
              <a:rPr lang="en-US" dirty="0"/>
              <a:t>(LARP/AUP)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9C943-109B-47CC-9535-2928BD540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A81F5-A1B8-4BD5-B78D-ED0AD8C0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BF27F-430A-4643-98BE-EC26A533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31FAD-2067-AB43-8A61-2C0613CB9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94" b="37007"/>
          <a:stretch/>
        </p:blipFill>
        <p:spPr>
          <a:xfrm>
            <a:off x="611560" y="1988840"/>
            <a:ext cx="7920000" cy="33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0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3C59-56F9-4968-8C48-DDAFFAD55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</a:t>
            </a:r>
            <a:br>
              <a:rPr lang="en-US" dirty="0"/>
            </a:br>
            <a:r>
              <a:rPr lang="en-US" dirty="0"/>
              <a:t>(LARP/AUP)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3549C-21D8-49EE-BB6A-3805A3B4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976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prototype (AP1) training stopped for electrical failure (coil to structure)</a:t>
            </a:r>
          </a:p>
          <a:p>
            <a:pPr lvl="1"/>
            <a:r>
              <a:rPr lang="en-US" dirty="0"/>
              <a:t>Reassembled, it was then limited by an old coil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prototype (AP2) </a:t>
            </a:r>
          </a:p>
          <a:p>
            <a:pPr lvl="1"/>
            <a:r>
              <a:rPr lang="en-US" dirty="0"/>
              <a:t>Performance limited by structural failure of aluminum shell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44D84-F885-40FC-B084-189F0C9CD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F3812-89A7-44D2-BFC1-0F66BC2A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F61637-370F-4469-B99E-7C9899468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6952"/>
            <a:ext cx="5233750" cy="3417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026EE-03E7-473A-BD7C-4BF9263A5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341"/>
          <a:stretch/>
        </p:blipFill>
        <p:spPr>
          <a:xfrm>
            <a:off x="4427984" y="3014749"/>
            <a:ext cx="4382098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6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9254-3A6A-4765-936E-A6BAD08B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MQXFAP1-2 lessons learned</a:t>
            </a:r>
            <a:br>
              <a:rPr lang="en-US" dirty="0"/>
            </a:b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83B2545-1F86-45C2-991A-B149B6A82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42" y="1052737"/>
            <a:ext cx="4104016" cy="17281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After AP1</a:t>
            </a:r>
          </a:p>
          <a:p>
            <a:pPr lvl="1"/>
            <a:r>
              <a:rPr lang="en-US" dirty="0"/>
              <a:t>Clearly defined and strictly followed </a:t>
            </a:r>
            <a:r>
              <a:rPr lang="en-US" dirty="0">
                <a:solidFill>
                  <a:schemeClr val="bg2"/>
                </a:solidFill>
              </a:rPr>
              <a:t>electrical design criteria</a:t>
            </a:r>
          </a:p>
          <a:p>
            <a:pPr lvl="2"/>
            <a:r>
              <a:rPr lang="en-US" dirty="0"/>
              <a:t>Test procedures and test levels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88234-D89C-499C-9ECA-21313763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B29F6-744F-4FE6-A87E-EA61B8F6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6" name="BE925A32-120D-4960-AFBE-2F060203783B" descr="cid:C50A5221-53CB-4C3F-B672-7C04E009BF5E@lbl.gov">
            <a:extLst>
              <a:ext uri="{FF2B5EF4-FFF2-40B4-BE49-F238E27FC236}">
                <a16:creationId xmlns:a16="http://schemas.microsoft.com/office/drawing/2014/main" id="{D87E8453-40ED-4925-8501-279582B10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2" y="2799962"/>
            <a:ext cx="4100374" cy="307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D1EA73-708F-4D95-AFCA-D84E6C654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8"/>
          <a:stretch/>
        </p:blipFill>
        <p:spPr>
          <a:xfrm>
            <a:off x="4860032" y="2780928"/>
            <a:ext cx="3744416" cy="3114428"/>
          </a:xfrm>
          <a:prstGeom prst="rect">
            <a:avLst/>
          </a:prstGeom>
        </p:spPr>
      </p:pic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850FABAA-1BE1-4A4F-97DB-CBD444B0392D}"/>
              </a:ext>
            </a:extLst>
          </p:cNvPr>
          <p:cNvSpPr txBox="1">
            <a:spLocks/>
          </p:cNvSpPr>
          <p:nvPr/>
        </p:nvSpPr>
        <p:spPr>
          <a:xfrm>
            <a:off x="4860032" y="1133868"/>
            <a:ext cx="4104016" cy="1575051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After AP2</a:t>
            </a:r>
          </a:p>
          <a:p>
            <a:pPr lvl="1"/>
            <a:r>
              <a:rPr lang="en-US" dirty="0"/>
              <a:t>Developed </a:t>
            </a:r>
            <a:r>
              <a:rPr lang="en-US" dirty="0">
                <a:solidFill>
                  <a:schemeClr val="bg2"/>
                </a:solidFill>
              </a:rPr>
              <a:t>structural design criteria </a:t>
            </a:r>
            <a:r>
              <a:rPr lang="en-US" dirty="0"/>
              <a:t>based on Failure Assessment Diagram</a:t>
            </a:r>
          </a:p>
          <a:p>
            <a:pPr lvl="2"/>
            <a:r>
              <a:rPr lang="en-US" dirty="0"/>
              <a:t>Defined assembly/loading process and stress limits</a:t>
            </a:r>
          </a:p>
        </p:txBody>
      </p:sp>
    </p:spTree>
    <p:extLst>
      <p:ext uri="{BB962C8B-B14F-4D97-AF65-F5344CB8AC3E}">
        <p14:creationId xmlns:p14="http://schemas.microsoft.com/office/powerpoint/2010/main" val="4164471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47BD-3242-4C66-B73A-EF2874A1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</a:t>
            </a:r>
            <a:br>
              <a:rPr lang="en-US" dirty="0"/>
            </a:br>
            <a:r>
              <a:rPr lang="en-US" dirty="0"/>
              <a:t>(LARP/AUP)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E64C7-4E80-418F-BDE7-9C265AFF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133900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5 series </a:t>
            </a:r>
            <a:r>
              <a:rPr lang="en-US" dirty="0"/>
              <a:t>MQXFA magnets tested (not yet cold-mass)</a:t>
            </a:r>
          </a:p>
          <a:p>
            <a:pPr lvl="1"/>
            <a:r>
              <a:rPr lang="en-US" dirty="0"/>
              <a:t>4 successful magnets: reached nominal</a:t>
            </a:r>
          </a:p>
          <a:p>
            <a:pPr lvl="1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limited by one coil: to be disassembled for coil replacement</a:t>
            </a:r>
          </a:p>
          <a:p>
            <a:r>
              <a:rPr lang="en-US" dirty="0"/>
              <a:t>16 more magnets and 10 cold masses to go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140EC-C73E-4B33-8B14-F52003A3B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64FDF-5E10-4C98-A25B-A274C74E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CF486-B785-4767-8CF4-7DBFF321A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26"/>
          <a:stretch/>
        </p:blipFill>
        <p:spPr>
          <a:xfrm>
            <a:off x="2182484" y="2492896"/>
            <a:ext cx="4796813" cy="37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3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87C5-491B-4C32-BCD4-C0DC0692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MQXFB</a:t>
            </a:r>
            <a:br>
              <a:rPr lang="en-US" dirty="0"/>
            </a:br>
            <a:r>
              <a:rPr lang="en-US" dirty="0"/>
              <a:t>(CERN)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1B95B-58AF-4E92-AE6C-F542E52E5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A28BD-03A8-4973-B755-FB49EAE07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CD1DE-87D7-48F2-815F-54973A98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7" name="Picture 6" descr="A picture containing building, train, sitting, track&#10;&#10;Description automatically generated">
            <a:extLst>
              <a:ext uri="{FF2B5EF4-FFF2-40B4-BE49-F238E27FC236}">
                <a16:creationId xmlns:a16="http://schemas.microsoft.com/office/drawing/2014/main" id="{C7EA65C6-E524-4690-ACB1-F09DDE2D8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2" r="3851"/>
          <a:stretch/>
        </p:blipFill>
        <p:spPr>
          <a:xfrm>
            <a:off x="1586872" y="1219200"/>
            <a:ext cx="5970255" cy="49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2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6B3F-74AF-4F39-AA6F-BBF4738D5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15034-55C9-4ECE-84B0-BED8245C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F6260-A8EA-4B31-ABC5-CF112169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B49DB-B662-4932-91A6-ECC5DE50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061" y="4077643"/>
            <a:ext cx="3903902" cy="219919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8C2539-71A1-4628-9135-FAD3CD62A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49" y="1080000"/>
            <a:ext cx="3910817" cy="293311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61B70F-E410-4E39-BCA4-F4E04F0B1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068522"/>
            <a:ext cx="3918994" cy="293924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CD252-AAEB-41E3-A098-A3F11CC89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77" y="4080895"/>
            <a:ext cx="3903902" cy="219594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57936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A571-2527-4AE4-BD78-D90CD8B6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MQXFB</a:t>
            </a:r>
            <a:br>
              <a:rPr lang="en-US" dirty="0"/>
            </a:br>
            <a:r>
              <a:rPr lang="en-US" dirty="0"/>
              <a:t>(CERN)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9F9BC-0AAD-406A-816E-0BBE793A0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1497149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Two prototype cold-masses </a:t>
            </a:r>
            <a:r>
              <a:rPr lang="en-US" dirty="0"/>
              <a:t>(BP1 and BP2) tested</a:t>
            </a:r>
          </a:p>
          <a:p>
            <a:pPr lvl="1"/>
            <a:r>
              <a:rPr lang="en-US" dirty="0"/>
              <a:t>Both limited below nominal</a:t>
            </a:r>
          </a:p>
          <a:p>
            <a:pPr lvl="1"/>
            <a:r>
              <a:rPr lang="en-US" dirty="0"/>
              <a:t>In both cases, quenches in one coil straight section, performance loss at 4.5 K consistent with 1.9 K behavior, reproducible after thermal cycle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FC588-3035-46FB-AF57-AF90DA3FC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758E5-3323-4BB2-9A8C-885403F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220D7-10A2-449D-ACF8-54751704B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16349"/>
            <a:ext cx="5234404" cy="3419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0636E0-29B0-4296-9DF6-9DB1C11F6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085"/>
          <a:stretch/>
        </p:blipFill>
        <p:spPr>
          <a:xfrm>
            <a:off x="4572001" y="2739086"/>
            <a:ext cx="4392488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39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565ED-DF8F-4557-886E-D5778DC8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MQXFB</a:t>
            </a:r>
            <a:br>
              <a:rPr lang="en-US" dirty="0"/>
            </a:br>
            <a:r>
              <a:rPr lang="en-US" dirty="0"/>
              <a:t>Lessons learned / 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89AB8-516E-44E4-A787-9659F226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400160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Production on hold to review/improve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2"/>
                </a:solidFill>
              </a:rPr>
              <a:t>Coil fabrication process</a:t>
            </a:r>
            <a:r>
              <a:rPr lang="en-US" dirty="0"/>
              <a:t> and tooling</a:t>
            </a:r>
          </a:p>
          <a:p>
            <a:pPr lvl="2"/>
            <a:r>
              <a:rPr lang="en-US" dirty="0"/>
              <a:t>To improve coil uniformity and reduce risk of conductor damage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Review </a:t>
            </a:r>
            <a:r>
              <a:rPr lang="en-US" dirty="0">
                <a:solidFill>
                  <a:schemeClr val="bg2"/>
                </a:solidFill>
              </a:rPr>
              <a:t>assembly process</a:t>
            </a:r>
          </a:p>
          <a:p>
            <a:pPr lvl="2"/>
            <a:r>
              <a:rPr lang="en-US" dirty="0"/>
              <a:t>Reduce coil peak stress and improve pre-load uniformity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Review of </a:t>
            </a:r>
            <a:r>
              <a:rPr lang="en-US" dirty="0">
                <a:solidFill>
                  <a:schemeClr val="bg2"/>
                </a:solidFill>
              </a:rPr>
              <a:t>ss shell welding</a:t>
            </a:r>
          </a:p>
          <a:p>
            <a:pPr lvl="2"/>
            <a:r>
              <a:rPr lang="en-US" dirty="0"/>
              <a:t>Minimize impact of shell welding on coil stress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64728-9523-464A-AB64-B61E853A8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0B193-2DAC-41E9-99F1-127A7EB7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0D0F-5574-400E-9BD6-55C82B552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6"/>
          <a:stretch/>
        </p:blipFill>
        <p:spPr>
          <a:xfrm>
            <a:off x="6802422" y="1121194"/>
            <a:ext cx="1613292" cy="1930949"/>
          </a:xfrm>
          <a:prstGeom prst="rect">
            <a:avLst/>
          </a:prstGeom>
          <a:ln>
            <a:solidFill>
              <a:schemeClr val="bg2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D2D32-9BDD-4478-8D5C-1A20EABFC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806" y="5017075"/>
            <a:ext cx="2088232" cy="117463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66E7DB-1A2D-401A-B212-3DE9B1BC6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0" t="1062" r="23517" b="27881"/>
          <a:stretch/>
        </p:blipFill>
        <p:spPr>
          <a:xfrm>
            <a:off x="6755654" y="3121933"/>
            <a:ext cx="1830535" cy="18002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C2536F-1C90-496A-AB88-EC9CE4A0D56A}"/>
              </a:ext>
            </a:extLst>
          </p:cNvPr>
          <p:cNvSpPr/>
          <p:nvPr/>
        </p:nvSpPr>
        <p:spPr>
          <a:xfrm>
            <a:off x="827584" y="4922133"/>
            <a:ext cx="5400160" cy="10991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7AE9E-C187-4B41-8856-50C2ABFAE0E6}"/>
              </a:ext>
            </a:extLst>
          </p:cNvPr>
          <p:cNvSpPr txBox="1"/>
          <p:nvPr/>
        </p:nvSpPr>
        <p:spPr>
          <a:xfrm>
            <a:off x="4019342" y="5725709"/>
            <a:ext cx="216304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chemeClr val="bg2"/>
                </a:solidFill>
                <a:latin typeface="+mn-lt"/>
              </a:rPr>
              <a:t>To be implemented in MQXFA</a:t>
            </a:r>
          </a:p>
        </p:txBody>
      </p:sp>
    </p:spTree>
    <p:extLst>
      <p:ext uri="{BB962C8B-B14F-4D97-AF65-F5344CB8AC3E}">
        <p14:creationId xmlns:p14="http://schemas.microsoft.com/office/powerpoint/2010/main" val="1774828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D6B94-5989-4CC1-9F02-07C5C278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 Field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40899-3FC3-4790-A82C-A1249C77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3701567" cy="22715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Overall, </a:t>
            </a:r>
            <a:r>
              <a:rPr lang="en-US" dirty="0">
                <a:solidFill>
                  <a:schemeClr val="bg2"/>
                </a:solidFill>
              </a:rPr>
              <a:t>field quality </a:t>
            </a:r>
            <a:r>
              <a:rPr lang="en-US" dirty="0"/>
              <a:t>under control</a:t>
            </a:r>
          </a:p>
          <a:p>
            <a:endParaRPr lang="en-US" dirty="0"/>
          </a:p>
          <a:p>
            <a:r>
              <a:rPr lang="en-US" dirty="0"/>
              <a:t>Possibility of partially correct low order non allowed harmonics with </a:t>
            </a:r>
            <a:r>
              <a:rPr lang="en-US" dirty="0">
                <a:solidFill>
                  <a:schemeClr val="bg2"/>
                </a:solidFill>
              </a:rPr>
              <a:t>magnetic shims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A1B12-B478-4E87-920B-A514F467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8CE51-B9AC-42AC-9BFC-1AE48924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FB15B83-008D-435B-8C72-9DFF0454E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490780"/>
            <a:ext cx="3701567" cy="2659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E3B633-6899-4763-B385-8E4EA6FAD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05121"/>
            <a:ext cx="3701567" cy="2430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AE047B-06FC-47C4-AE6A-60828C2E9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0"/>
          <a:stretch/>
        </p:blipFill>
        <p:spPr bwMode="auto">
          <a:xfrm>
            <a:off x="4856460" y="1247266"/>
            <a:ext cx="375350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19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7955-61C3-4862-A45E-F4529769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MQXF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E9AD1-C3D0-40B2-B149-4EB3AA303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76964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T0</a:t>
            </a:r>
            <a:r>
              <a:rPr lang="en-US" dirty="0"/>
              <a:t>: key parameters selected (aperture, cable geometry…)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To nominal </a:t>
            </a:r>
            <a:r>
              <a:rPr lang="en-US" dirty="0"/>
              <a:t>/ </a:t>
            </a:r>
            <a:r>
              <a:rPr lang="en-US" b="1" dirty="0">
                <a:solidFill>
                  <a:srgbClr val="FF0000"/>
                </a:solidFill>
              </a:rPr>
              <a:t>not to nominal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E9860-829B-402C-9F26-EAF63157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CC16B-2FA9-4A3A-8696-4B291BEA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713CF-F897-4E73-9FCC-E7A1970FD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5" t="14458" r="57523" b="44904"/>
          <a:stretch/>
        </p:blipFill>
        <p:spPr>
          <a:xfrm>
            <a:off x="1044048" y="1974862"/>
            <a:ext cx="6552288" cy="417544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438763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A037-9DCF-43F0-821E-6729DE18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TQS to MQXF</a:t>
            </a:r>
            <a:br>
              <a:rPr lang="en-US" dirty="0"/>
            </a:br>
            <a:r>
              <a:rPr lang="en-US" dirty="0"/>
              <a:t>from R&amp;D to accelerator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DD6FE-EE60-4BD3-ACC7-D54DB584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FF930-AB0C-472B-8452-3ADF481C8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179481C-D007-4734-B0FA-66BCEAEAF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724" y="1219200"/>
            <a:ext cx="7408551" cy="4906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0E8EC-6565-44E2-AEC9-53D59B561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1916832"/>
            <a:ext cx="822661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400" b="1" dirty="0">
                <a:solidFill>
                  <a:schemeClr val="bg2"/>
                </a:solidFill>
              </a:rPr>
              <a:t>MQXFS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267A6-DBBA-475B-A9CB-1B529D64B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1918441"/>
            <a:ext cx="553357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400" b="1" dirty="0">
                <a:solidFill>
                  <a:schemeClr val="bg2"/>
                </a:solidFill>
              </a:rPr>
              <a:t>TQS</a:t>
            </a:r>
          </a:p>
        </p:txBody>
      </p:sp>
    </p:spTree>
    <p:extLst>
      <p:ext uri="{BB962C8B-B14F-4D97-AF65-F5344CB8AC3E}">
        <p14:creationId xmlns:p14="http://schemas.microsoft.com/office/powerpoint/2010/main" val="2751488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R&amp;D on Nb</a:t>
            </a:r>
            <a:r>
              <a:rPr lang="en-US" baseline="-25000" dirty="0"/>
              <a:t>3</a:t>
            </a:r>
            <a:r>
              <a:rPr lang="en-US" dirty="0"/>
              <a:t>Sn quadrupoles (LARP)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HL-LHC and MQXF (LARP/AUP and CERN)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Nb</a:t>
            </a:r>
            <a:r>
              <a:rPr lang="en-US" baseline="-25000" dirty="0">
                <a:solidFill>
                  <a:schemeClr val="bg2"/>
                </a:solidFill>
              </a:rPr>
              <a:t>3</a:t>
            </a:r>
            <a:r>
              <a:rPr lang="en-US" dirty="0">
                <a:solidFill>
                  <a:schemeClr val="bg2"/>
                </a:solidFill>
              </a:rPr>
              <a:t>Sn quadrupole magnets for EIC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Conclusions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2B8F2-E3E7-47E7-AC77-75B87D97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155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4E7C-D2AA-4F0A-B23E-FD944C600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Nb</a:t>
            </a:r>
            <a:r>
              <a:rPr lang="en-US" baseline="-25000" dirty="0"/>
              <a:t>3</a:t>
            </a:r>
            <a:r>
              <a:rPr lang="en-US" dirty="0"/>
              <a:t>Sn IR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3ED7E-96E9-4F20-BFCD-E6EF1EEBE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5400160" cy="3639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Limited available space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Compact design </a:t>
            </a:r>
            <a:r>
              <a:rPr lang="en-US" dirty="0"/>
              <a:t>with active shielding </a:t>
            </a:r>
          </a:p>
          <a:p>
            <a:r>
              <a:rPr lang="en-US" dirty="0"/>
              <a:t>New magnet design with </a:t>
            </a:r>
            <a:r>
              <a:rPr lang="en-US" dirty="0">
                <a:solidFill>
                  <a:schemeClr val="bg2"/>
                </a:solidFill>
              </a:rPr>
              <a:t>HQ coils</a:t>
            </a:r>
          </a:p>
          <a:p>
            <a:pPr lvl="1"/>
            <a:r>
              <a:rPr lang="en-US" dirty="0"/>
              <a:t>No iron yoke</a:t>
            </a:r>
          </a:p>
          <a:p>
            <a:r>
              <a:rPr lang="en-US" dirty="0"/>
              <a:t>Full </a:t>
            </a:r>
            <a:r>
              <a:rPr lang="en-US" dirty="0">
                <a:solidFill>
                  <a:schemeClr val="bg2"/>
                </a:solidFill>
              </a:rPr>
              <a:t>3D mechanical analysis</a:t>
            </a:r>
            <a:r>
              <a:rPr lang="en-US" dirty="0"/>
              <a:t>, with novel axial support system</a:t>
            </a:r>
          </a:p>
          <a:p>
            <a:endParaRPr lang="en-US" dirty="0"/>
          </a:p>
          <a:p>
            <a:r>
              <a:rPr lang="en-US" dirty="0"/>
              <a:t>Magnet assembled and ready for test at BNL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F5556-A406-4EC1-964F-EAFF3E0EF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38D91-54A4-4C97-AEB4-A1CDD981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1D483-E954-45AC-8630-A0FE8C941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12376" r="32675" b="66931"/>
          <a:stretch/>
        </p:blipFill>
        <p:spPr>
          <a:xfrm>
            <a:off x="414961" y="4950732"/>
            <a:ext cx="5112568" cy="122257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35B60-B9DA-4B9F-A685-82141BB5D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5969" r="32675" b="36831"/>
          <a:stretch/>
        </p:blipFill>
        <p:spPr>
          <a:xfrm>
            <a:off x="6012160" y="2913841"/>
            <a:ext cx="2536859" cy="166728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30110F-0188-4EFF-A28D-DD7D0695B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2" t="16599" r="20076" b="34950"/>
          <a:stretch/>
        </p:blipFill>
        <p:spPr>
          <a:xfrm>
            <a:off x="6012159" y="4690160"/>
            <a:ext cx="2536859" cy="167531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A01E61-28AF-4558-9CA2-3201AA6B0E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221388"/>
            <a:ext cx="2519839" cy="157961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609450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E9AA-3582-46C3-985F-5B08B33C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Nb</a:t>
            </a:r>
            <a:r>
              <a:rPr lang="en-US" baseline="-25000" dirty="0"/>
              <a:t>3</a:t>
            </a:r>
            <a:r>
              <a:rPr lang="en-US" dirty="0"/>
              <a:t>Sn IR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FE28-DE80-40D1-9D6C-509014E79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scale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62DE3-8251-4730-8F36-4FB2BCB6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2E38C-7808-4691-A89F-C7D1D041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3F091F-2B91-488B-B469-6F75FA759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5969" r="32675" b="36831"/>
          <a:stretch/>
        </p:blipFill>
        <p:spPr>
          <a:xfrm>
            <a:off x="5148064" y="2696906"/>
            <a:ext cx="3312368" cy="2176971"/>
          </a:xfrm>
          <a:prstGeom prst="rect">
            <a:avLst/>
          </a:prstGeom>
          <a:ln>
            <a:noFill/>
          </a:ln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CA614DA-346D-4DA4-88C0-D52F070E7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917272"/>
            <a:ext cx="3743976" cy="374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595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214C-9502-4D00-875B-DB242D130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quadrupole magnets for EIC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E2188B-757B-4532-BAAC-B70CB5774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QFFDS01A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1F222-FCAE-43CB-A88C-915553379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12219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2.9 m length</a:t>
            </a:r>
          </a:p>
          <a:p>
            <a:r>
              <a:rPr lang="en-US" dirty="0"/>
              <a:t>164 mm ap.</a:t>
            </a:r>
          </a:p>
          <a:p>
            <a:r>
              <a:rPr lang="en-US" dirty="0"/>
              <a:t>70 mm width</a:t>
            </a:r>
          </a:p>
          <a:p>
            <a:r>
              <a:rPr lang="en-US" dirty="0"/>
              <a:t>96 T/m grad.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CE5C7A-3653-4CB2-9773-559143188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627784" y="1215232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QFFDS01B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320973-2B04-497A-8E11-F7724A57D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627784" y="2057400"/>
            <a:ext cx="4041775" cy="12219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3.2 m length</a:t>
            </a:r>
          </a:p>
          <a:p>
            <a:r>
              <a:rPr lang="en-US" dirty="0"/>
              <a:t>256 mm aperture</a:t>
            </a:r>
          </a:p>
          <a:p>
            <a:r>
              <a:rPr lang="en-US" dirty="0"/>
              <a:t>92 mm width</a:t>
            </a:r>
          </a:p>
          <a:p>
            <a:r>
              <a:rPr lang="en-US" dirty="0"/>
              <a:t>71 T/m grad.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07B22-E22D-4E29-A915-D591D87C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3ED80-8454-4FAB-B6BA-82B74269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F8288-ADEA-4D4F-94D0-6B1D9DA55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9" t="18897" r="8660" b="11809"/>
          <a:stretch/>
        </p:blipFill>
        <p:spPr>
          <a:xfrm>
            <a:off x="5215796" y="1238960"/>
            <a:ext cx="3716432" cy="219004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DEC6E1-68B3-4F10-B6FB-E0149400FA96}"/>
              </a:ext>
            </a:extLst>
          </p:cNvPr>
          <p:cNvSpPr txBox="1">
            <a:spLocks/>
          </p:cNvSpPr>
          <p:nvPr/>
        </p:nvSpPr>
        <p:spPr>
          <a:xfrm>
            <a:off x="457200" y="3709994"/>
            <a:ext cx="8147248" cy="252731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Some </a:t>
            </a:r>
            <a:r>
              <a:rPr lang="en-US" dirty="0">
                <a:solidFill>
                  <a:schemeClr val="bg2"/>
                </a:solidFill>
              </a:rPr>
              <a:t>preliminary considerations</a:t>
            </a:r>
          </a:p>
          <a:p>
            <a:pPr lvl="1"/>
            <a:r>
              <a:rPr lang="en-US" dirty="0"/>
              <a:t>S01A relatively similar to MQXF</a:t>
            </a:r>
          </a:p>
          <a:p>
            <a:pPr lvl="1"/>
            <a:r>
              <a:rPr lang="en-US" dirty="0"/>
              <a:t>Length for both demonstrated in LARP/AUP (magnets, not cold mass)</a:t>
            </a:r>
          </a:p>
          <a:p>
            <a:pPr lvl="1"/>
            <a:r>
              <a:rPr lang="en-US" dirty="0"/>
              <a:t>Coil width may be reduced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Challenges</a:t>
            </a:r>
          </a:p>
          <a:p>
            <a:pPr lvl="2"/>
            <a:r>
              <a:rPr lang="en-US" dirty="0"/>
              <a:t>Very large aperture</a:t>
            </a:r>
            <a:r>
              <a:rPr lang="en-US" dirty="0">
                <a:sym typeface="Wingdings" panose="05000000000000000000" pitchFamily="2" charset="2"/>
              </a:rPr>
              <a:t> high stress on the conductor</a:t>
            </a:r>
            <a:endParaRPr lang="en-US" dirty="0"/>
          </a:p>
          <a:p>
            <a:pPr lvl="2"/>
            <a:r>
              <a:rPr lang="en-US" dirty="0"/>
              <a:t>Compactness?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65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R&amp;D on Nb</a:t>
            </a:r>
            <a:r>
              <a:rPr lang="en-US" baseline="-25000" dirty="0"/>
              <a:t>3</a:t>
            </a:r>
            <a:r>
              <a:rPr lang="en-US" dirty="0"/>
              <a:t>Sn quadrupoles (LARP)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HL-LHC and MQXF (LARP/AUP and CERN)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 quadrupole magnets for EIC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Conclusions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2B8F2-E3E7-47E7-AC77-75B87D97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71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B148-0184-4179-9750-94E9AA84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126AA-752D-41E4-A4F4-932BE6C53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DC7D3-42EB-4535-BF32-973525F2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A7AFF-4DB0-4D72-9A2E-1E604E2D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559DA-2812-45F7-A9DD-177AC20BB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68" y="2060848"/>
            <a:ext cx="3913632" cy="293522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DD62A-D8B7-4E2C-A729-D5AE7FB4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1" y="2060848"/>
            <a:ext cx="3913632" cy="293522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83149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F330B-5F99-440F-B62C-E38FF2B2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6F3E9-DF00-42F0-9BF9-D613436A2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LARP-AUP-CERN</a:t>
            </a:r>
            <a:r>
              <a:rPr lang="en-US" dirty="0"/>
              <a:t> programs successfully demonstrated Nb</a:t>
            </a:r>
            <a:r>
              <a:rPr lang="en-US" baseline="-25000" dirty="0"/>
              <a:t>3</a:t>
            </a:r>
            <a:r>
              <a:rPr lang="en-US" dirty="0"/>
              <a:t>Sn quadrupole magnets</a:t>
            </a:r>
          </a:p>
          <a:p>
            <a:pPr lvl="1"/>
            <a:r>
              <a:rPr lang="en-US" dirty="0"/>
              <a:t>Apertures from </a:t>
            </a:r>
            <a:r>
              <a:rPr lang="en-US" dirty="0">
                <a:solidFill>
                  <a:schemeClr val="bg2"/>
                </a:solidFill>
              </a:rPr>
              <a:t>90 to 150 mm</a:t>
            </a:r>
          </a:p>
          <a:p>
            <a:pPr lvl="1"/>
            <a:r>
              <a:rPr lang="en-US" dirty="0"/>
              <a:t>Lengths from </a:t>
            </a:r>
            <a:r>
              <a:rPr lang="en-US" dirty="0">
                <a:solidFill>
                  <a:schemeClr val="bg2"/>
                </a:solidFill>
              </a:rPr>
              <a:t>1 to 4.2 m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Work in progress</a:t>
            </a:r>
          </a:p>
          <a:p>
            <a:pPr lvl="1"/>
            <a:r>
              <a:rPr lang="en-US" dirty="0"/>
              <a:t>Lengths &gt;4.2 m (7.15 m) </a:t>
            </a:r>
          </a:p>
          <a:p>
            <a:pPr lvl="1"/>
            <a:r>
              <a:rPr lang="en-US" dirty="0"/>
              <a:t>Full cold masses</a:t>
            </a:r>
          </a:p>
          <a:p>
            <a:endParaRPr lang="en-US" dirty="0"/>
          </a:p>
          <a:p>
            <a:r>
              <a:rPr lang="en-US" dirty="0"/>
              <a:t>Very good </a:t>
            </a:r>
            <a:r>
              <a:rPr lang="en-US" dirty="0">
                <a:solidFill>
                  <a:schemeClr val="bg2"/>
                </a:solidFill>
              </a:rPr>
              <a:t>field quality </a:t>
            </a:r>
            <a:r>
              <a:rPr lang="en-US" dirty="0"/>
              <a:t>achievable</a:t>
            </a:r>
          </a:p>
          <a:p>
            <a:r>
              <a:rPr lang="en-US" dirty="0">
                <a:solidFill>
                  <a:schemeClr val="bg2"/>
                </a:solidFill>
              </a:rPr>
              <a:t>Mechanics and fabrication processes </a:t>
            </a:r>
            <a:r>
              <a:rPr lang="en-US" dirty="0"/>
              <a:t>require an extremely tight control</a:t>
            </a:r>
          </a:p>
          <a:p>
            <a:endParaRPr lang="en-US" dirty="0"/>
          </a:p>
          <a:p>
            <a:r>
              <a:rPr lang="en-US" dirty="0"/>
              <a:t>Some possible </a:t>
            </a:r>
            <a:r>
              <a:rPr lang="en-US" dirty="0">
                <a:solidFill>
                  <a:schemeClr val="bg2"/>
                </a:solidFill>
              </a:rPr>
              <a:t>R&amp;D towards EIC IR</a:t>
            </a:r>
          </a:p>
          <a:p>
            <a:pPr lvl="1"/>
            <a:r>
              <a:rPr lang="en-US" dirty="0"/>
              <a:t>Very compact support structures</a:t>
            </a:r>
          </a:p>
          <a:p>
            <a:pPr lvl="1"/>
            <a:r>
              <a:rPr lang="en-US" dirty="0"/>
              <a:t>Very large aperture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001D4-14D8-43D4-AACD-AE60A52B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DEDBE-859A-48F7-A445-B30FDA10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865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06968-430A-4917-B09B-E1DCFE3F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6E488-309B-4B2A-897F-FB0713E48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02889-7378-4F4D-AF63-18B40E99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569E2-3CF7-42A5-9E08-BA3AA6C5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8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477D-A24C-4A54-B32C-8021E7EA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MQFXA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F39EF-095A-4250-A5E6-E1451DD7B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51094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4.2 m length, 150 mm ap., 36 mm width, 130 T/m grad.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D14C7-81CE-4CF4-9D26-575EAC05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EBFC4-322A-4007-8200-9611AF99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0763D-214E-47FB-B73F-EE973DF6B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636912"/>
            <a:ext cx="458458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81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477D-A24C-4A54-B32C-8021E7EA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QFFDS01A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F39EF-095A-4250-A5E6-E1451DD7B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51094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2.9 m length, 164 mm ap., 70 mm width, 96 T/m grad.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D14C7-81CE-4CF4-9D26-575EAC05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EBFC4-322A-4007-8200-9611AF99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CCE6B-1250-4AAF-94BA-E6914A3B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05" y="2029846"/>
            <a:ext cx="458458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89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477D-A24C-4A54-B32C-8021E7EA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QFFDS01B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F39EF-095A-4250-A5E6-E1451DD7B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51094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3.2 m length, 256 mm ap., 92 mm width, 71 T/m grad.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D14C7-81CE-4CF4-9D26-575EAC05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EBFC4-322A-4007-8200-9611AF99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38159-ECA6-4616-B120-F020F962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53" y="1993267"/>
            <a:ext cx="457849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R&amp;D on Nb</a:t>
            </a:r>
            <a:r>
              <a:rPr lang="en-US" baseline="-25000" dirty="0"/>
              <a:t>3</a:t>
            </a:r>
            <a:r>
              <a:rPr lang="en-US" dirty="0"/>
              <a:t>Sn quadrupoles (LARP)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HL-LHC and MQXF (LARP/AUP and CERN)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quadrupole magnets for EIC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Conclusions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2B8F2-E3E7-47E7-AC77-75B87D97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888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820A5-2DEA-4FBA-9EE6-A64FDD68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R&amp;D on Nb</a:t>
            </a:r>
            <a:r>
              <a:rPr lang="en-US" baseline="-25000" dirty="0"/>
              <a:t>3</a:t>
            </a:r>
            <a:r>
              <a:rPr lang="en-US" dirty="0"/>
              <a:t>Sn quadrupole magnets for LHC Luminosity Upgrade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59AC5-B9AC-4773-8972-60A2E166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E29AC-8283-4E65-B03D-8DC3E95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B275C-BC44-41E9-93ED-7E99D163E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064" y="1225270"/>
            <a:ext cx="4723248" cy="4906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0E13AB-855D-48B9-82A5-3E278F9289C3}"/>
              </a:ext>
            </a:extLst>
          </p:cNvPr>
          <p:cNvSpPr txBox="1"/>
          <p:nvPr/>
        </p:nvSpPr>
        <p:spPr>
          <a:xfrm>
            <a:off x="179512" y="2924944"/>
            <a:ext cx="2232248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LHC Accelerator Research Program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(2003-2018)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936711-21C9-4536-A280-97DB184BA920}"/>
              </a:ext>
            </a:extLst>
          </p:cNvPr>
          <p:cNvGrpSpPr/>
          <p:nvPr/>
        </p:nvGrpSpPr>
        <p:grpSpPr>
          <a:xfrm>
            <a:off x="2572544" y="1330652"/>
            <a:ext cx="300544" cy="4810653"/>
            <a:chOff x="2572544" y="1330652"/>
            <a:chExt cx="300544" cy="48106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90B7AC-6DE9-4732-AC02-52FF0D498C36}"/>
                </a:ext>
              </a:extLst>
            </p:cNvPr>
            <p:cNvCxnSpPr/>
            <p:nvPr/>
          </p:nvCxnSpPr>
          <p:spPr>
            <a:xfrm>
              <a:off x="2585056" y="1335811"/>
              <a:ext cx="2880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9EDD52-FC04-4AC9-AE06-5D7718F5B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5056" y="1330652"/>
              <a:ext cx="0" cy="481065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290EF26-8149-4175-96BF-8903504940ED}"/>
                </a:ext>
              </a:extLst>
            </p:cNvPr>
            <p:cNvCxnSpPr/>
            <p:nvPr/>
          </p:nvCxnSpPr>
          <p:spPr>
            <a:xfrm>
              <a:off x="2572544" y="6141305"/>
              <a:ext cx="2880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B7B4F2-3D6B-4B52-8739-2F85A9B16C49}"/>
              </a:ext>
            </a:extLst>
          </p:cNvPr>
          <p:cNvSpPr txBox="1"/>
          <p:nvPr/>
        </p:nvSpPr>
        <p:spPr>
          <a:xfrm>
            <a:off x="6260303" y="4894066"/>
            <a:ext cx="2417809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Accelerator Upgrade Project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(2018-present)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 HL-LHC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(2011-present)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27A8D6-E431-49BA-A810-7118A5683C61}"/>
              </a:ext>
            </a:extLst>
          </p:cNvPr>
          <p:cNvGrpSpPr/>
          <p:nvPr/>
        </p:nvGrpSpPr>
        <p:grpSpPr>
          <a:xfrm>
            <a:off x="5802510" y="4998543"/>
            <a:ext cx="235413" cy="1295185"/>
            <a:chOff x="5802510" y="4998543"/>
            <a:chExt cx="235413" cy="129518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2B0020B-8A79-4184-BB3B-5805E53321A6}"/>
                </a:ext>
              </a:extLst>
            </p:cNvPr>
            <p:cNvCxnSpPr>
              <a:cxnSpLocks/>
            </p:cNvCxnSpPr>
            <p:nvPr/>
          </p:nvCxnSpPr>
          <p:spPr>
            <a:xfrm>
              <a:off x="5802510" y="5009766"/>
              <a:ext cx="2012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20D8792-E45A-4814-A353-01BC601A51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2308" y="4998543"/>
              <a:ext cx="12512" cy="129250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5884B95-86C9-456D-BA1D-697BCABF3D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6693" y="6293728"/>
              <a:ext cx="2012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A7178FE-FAA4-4368-8A4C-138D301E4519}"/>
              </a:ext>
            </a:extLst>
          </p:cNvPr>
          <p:cNvSpPr txBox="1"/>
          <p:nvPr/>
        </p:nvSpPr>
        <p:spPr>
          <a:xfrm>
            <a:off x="3275856" y="5352409"/>
            <a:ext cx="13750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MQXF</a:t>
            </a:r>
          </a:p>
          <a:p>
            <a:pPr algn="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m, 4.2 m, and 7.15 m long</a:t>
            </a:r>
          </a:p>
          <a:p>
            <a:pPr algn="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mm aperture</a:t>
            </a:r>
          </a:p>
          <a:p>
            <a:pPr algn="r"/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0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47DA-EDB5-4A9B-A48F-9FA843CB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quadrupole SQ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6747B-FFCA-4094-8A84-467696D50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4190188" cy="294213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110 mm </a:t>
            </a:r>
            <a:r>
              <a:rPr lang="en-US" dirty="0"/>
              <a:t>aperture</a:t>
            </a:r>
          </a:p>
          <a:p>
            <a:r>
              <a:rPr lang="en-US" dirty="0">
                <a:solidFill>
                  <a:schemeClr val="bg2"/>
                </a:solidFill>
              </a:rPr>
              <a:t>0.3 m</a:t>
            </a:r>
            <a:r>
              <a:rPr lang="en-US" dirty="0"/>
              <a:t> length</a:t>
            </a:r>
          </a:p>
          <a:p>
            <a:r>
              <a:rPr lang="en-US" dirty="0">
                <a:solidFill>
                  <a:schemeClr val="bg2"/>
                </a:solidFill>
              </a:rPr>
              <a:t>Racetrack</a:t>
            </a:r>
            <a:r>
              <a:rPr lang="en-US" dirty="0"/>
              <a:t> coils</a:t>
            </a:r>
          </a:p>
          <a:p>
            <a:endParaRPr lang="en-US" dirty="0"/>
          </a:p>
          <a:p>
            <a:r>
              <a:rPr lang="en-US" dirty="0"/>
              <a:t>Demonstrated </a:t>
            </a:r>
            <a:r>
              <a:rPr lang="en-US" dirty="0">
                <a:solidFill>
                  <a:schemeClr val="bg2"/>
                </a:solidFill>
              </a:rPr>
              <a:t>assembly and loading </a:t>
            </a:r>
            <a:r>
              <a:rPr lang="en-US" dirty="0"/>
              <a:t>procedure</a:t>
            </a:r>
          </a:p>
          <a:p>
            <a:r>
              <a:rPr lang="en-US" dirty="0"/>
              <a:t>Conductor characterization</a:t>
            </a:r>
          </a:p>
          <a:p>
            <a:pPr lvl="1"/>
            <a:r>
              <a:rPr lang="en-US" dirty="0"/>
              <a:t>Measurements of quench propagation velocity</a:t>
            </a:r>
          </a:p>
          <a:p>
            <a:r>
              <a:rPr lang="en-US" dirty="0"/>
              <a:t>Validation of </a:t>
            </a:r>
            <a:r>
              <a:rPr lang="en-US" dirty="0">
                <a:solidFill>
                  <a:schemeClr val="bg2"/>
                </a:solidFill>
              </a:rPr>
              <a:t>FE models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775FE-F777-4294-ADE7-4807F80A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ADA8C-C184-444F-8E94-8E0E619E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6" name="Picture 5" descr="P0005123">
            <a:extLst>
              <a:ext uri="{FF2B5EF4-FFF2-40B4-BE49-F238E27FC236}">
                <a16:creationId xmlns:a16="http://schemas.microsoft.com/office/drawing/2014/main" id="{9C6B6D91-A629-4C8E-B9C0-FD4D5B68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4267200"/>
            <a:ext cx="15811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ore">
            <a:extLst>
              <a:ext uri="{FF2B5EF4-FFF2-40B4-BE49-F238E27FC236}">
                <a16:creationId xmlns:a16="http://schemas.microsoft.com/office/drawing/2014/main" id="{A4CD01C1-7974-463B-97F9-7BF39E88A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16672" r="25539" b="14970"/>
          <a:stretch>
            <a:fillRect/>
          </a:stretch>
        </p:blipFill>
        <p:spPr bwMode="auto">
          <a:xfrm>
            <a:off x="6513513" y="4270375"/>
            <a:ext cx="225901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>
            <a:extLst>
              <a:ext uri="{FF2B5EF4-FFF2-40B4-BE49-F238E27FC236}">
                <a16:creationId xmlns:a16="http://schemas.microsoft.com/office/drawing/2014/main" id="{7C1E3EBA-A2EA-4BEA-BC79-536B7E10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270375"/>
            <a:ext cx="434657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3D83AA3-2799-43E6-BC37-F9E95646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t="3700" r="16656" b="1233"/>
          <a:stretch>
            <a:fillRect/>
          </a:stretch>
        </p:blipFill>
        <p:spPr bwMode="auto">
          <a:xfrm>
            <a:off x="5076056" y="1158632"/>
            <a:ext cx="3686944" cy="290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32443E-AE63-4C54-85A0-D1018BAC40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01" t="1227" r="56331" b="81167"/>
          <a:stretch/>
        </p:blipFill>
        <p:spPr>
          <a:xfrm>
            <a:off x="7712715" y="188748"/>
            <a:ext cx="979211" cy="9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9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CA81-5540-45B6-85F3-BABDAE27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218551" cy="720000"/>
          </a:xfrm>
        </p:spPr>
        <p:txBody>
          <a:bodyPr/>
          <a:lstStyle/>
          <a:p>
            <a:r>
              <a:rPr lang="en-US" dirty="0"/>
              <a:t>Long Racetrack (LR)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5C082-A247-4C70-91A4-6541E0E19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4392048" cy="2816725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Common-coil</a:t>
            </a:r>
            <a:r>
              <a:rPr lang="en-US" dirty="0"/>
              <a:t> (dipole)</a:t>
            </a: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3.6 m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length</a:t>
            </a: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Racetrack</a:t>
            </a:r>
            <a:r>
              <a:rPr lang="en-US" dirty="0"/>
              <a:t> coils</a:t>
            </a:r>
            <a:endParaRPr lang="en-US" dirty="0">
              <a:solidFill>
                <a:schemeClr val="bg2"/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First scale up of coil and structure</a:t>
            </a:r>
            <a:endParaRPr lang="en-US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Coil R&amp;D</a:t>
            </a:r>
            <a:r>
              <a:rPr lang="en-US" dirty="0"/>
              <a:t>: handling, reaction &amp; impregnation</a:t>
            </a: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Structure R&amp;D</a:t>
            </a:r>
            <a:r>
              <a:rPr lang="en-US" dirty="0"/>
              <a:t>: friction effects, assembly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alt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90E85-2763-40C3-9934-D5CBB6B2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4D5FC-9F6D-4A8A-BD23-08F63288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731F42-F1D4-4620-924D-73FD21A27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233" y="1162109"/>
            <a:ext cx="3753921" cy="2932611"/>
          </a:xfrm>
          <a:prstGeom prst="rect">
            <a:avLst/>
          </a:prstGeom>
        </p:spPr>
      </p:pic>
      <p:pic>
        <p:nvPicPr>
          <p:cNvPr id="9" name="Picture 6" descr="impregnated NE layer2">
            <a:extLst>
              <a:ext uri="{FF2B5EF4-FFF2-40B4-BE49-F238E27FC236}">
                <a16:creationId xmlns:a16="http://schemas.microsoft.com/office/drawing/2014/main" id="{91A35C28-F063-42C2-B9F5-AF648E1D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4"/>
          <a:stretch>
            <a:fillRect/>
          </a:stretch>
        </p:blipFill>
        <p:spPr bwMode="auto">
          <a:xfrm>
            <a:off x="2971800" y="4129088"/>
            <a:ext cx="27019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RS01">
            <a:extLst>
              <a:ext uri="{FF2B5EF4-FFF2-40B4-BE49-F238E27FC236}">
                <a16:creationId xmlns:a16="http://schemas.microsoft.com/office/drawing/2014/main" id="{92A7500D-7BE4-4E8D-A9DE-5ED0CDFD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8384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Complete Assembly - NL">
            <a:extLst>
              <a:ext uri="{FF2B5EF4-FFF2-40B4-BE49-F238E27FC236}">
                <a16:creationId xmlns:a16="http://schemas.microsoft.com/office/drawing/2014/main" id="{342C8015-E054-4054-8A50-2667BBE8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5394" r="13043" b="14653"/>
          <a:stretch>
            <a:fillRect/>
          </a:stretch>
        </p:blipFill>
        <p:spPr bwMode="auto">
          <a:xfrm>
            <a:off x="381000" y="4135438"/>
            <a:ext cx="23622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cross-section">
            <a:extLst>
              <a:ext uri="{FF2B5EF4-FFF2-40B4-BE49-F238E27FC236}">
                <a16:creationId xmlns:a16="http://schemas.microsoft.com/office/drawing/2014/main" id="{C0CA89DD-D40A-4644-9005-26D895B7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18" y="118616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83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0A1D6-0DC5-477C-8FF5-7AD01098A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70938"/>
            <a:ext cx="7920000" cy="720000"/>
          </a:xfrm>
        </p:spPr>
        <p:txBody>
          <a:bodyPr/>
          <a:lstStyle/>
          <a:p>
            <a:r>
              <a:rPr lang="en-US" dirty="0"/>
              <a:t>Long Racetrack (LR)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D5B15-1849-444D-B3CA-AF58E7A33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4608072" cy="30775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Extensive study of </a:t>
            </a:r>
            <a:r>
              <a:rPr lang="en-US" dirty="0">
                <a:solidFill>
                  <a:schemeClr val="bg2"/>
                </a:solidFill>
              </a:rPr>
              <a:t>3D mechanical effect</a:t>
            </a:r>
            <a:r>
              <a:rPr lang="en-US" dirty="0"/>
              <a:t> in long structure with aluminum shells</a:t>
            </a:r>
          </a:p>
          <a:p>
            <a:endParaRPr lang="en-US" dirty="0"/>
          </a:p>
          <a:p>
            <a:r>
              <a:rPr lang="en-US" dirty="0"/>
              <a:t>First </a:t>
            </a:r>
            <a:r>
              <a:rPr lang="en-US" dirty="0">
                <a:solidFill>
                  <a:schemeClr val="bg2"/>
                </a:solidFill>
              </a:rPr>
              <a:t>segmented al shell</a:t>
            </a:r>
          </a:p>
          <a:p>
            <a:pPr lvl="1">
              <a:defRPr/>
            </a:pPr>
            <a:r>
              <a:rPr lang="en-US" dirty="0"/>
              <a:t>Reduction of axial strain</a:t>
            </a:r>
          </a:p>
          <a:p>
            <a:pPr lvl="1">
              <a:defRPr/>
            </a:pPr>
            <a:r>
              <a:rPr lang="en-US" dirty="0"/>
              <a:t>More uniform coil stress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157AD-4180-48F8-8D1D-2B63C8F7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EEE04-886E-498F-9CCC-EEEAB282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6931E42-5219-4C9F-94CF-221116AF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0" y="4435916"/>
            <a:ext cx="8364698" cy="169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lrs01_3d_fr02_segmented">
            <a:extLst>
              <a:ext uri="{FF2B5EF4-FFF2-40B4-BE49-F238E27FC236}">
                <a16:creationId xmlns:a16="http://schemas.microsoft.com/office/drawing/2014/main" id="{D46D49BF-F7E9-4F1A-BF5B-6BF38DBC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01" y="1460895"/>
            <a:ext cx="3243067" cy="119488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r_3d_dummy_fr02ezshell">
            <a:extLst>
              <a:ext uri="{FF2B5EF4-FFF2-40B4-BE49-F238E27FC236}">
                <a16:creationId xmlns:a16="http://schemas.microsoft.com/office/drawing/2014/main" id="{3A86DE27-DDEA-462B-88F3-90FD9C4C3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37546" r="31641" b="20955"/>
          <a:stretch>
            <a:fillRect/>
          </a:stretch>
        </p:blipFill>
        <p:spPr bwMode="auto">
          <a:xfrm>
            <a:off x="5418901" y="2791755"/>
            <a:ext cx="3243067" cy="1513118"/>
          </a:xfrm>
          <a:prstGeom prst="rect">
            <a:avLst/>
          </a:prstGeom>
          <a:noFill/>
          <a:ln w="127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cross-section">
            <a:extLst>
              <a:ext uri="{FF2B5EF4-FFF2-40B4-BE49-F238E27FC236}">
                <a16:creationId xmlns:a16="http://schemas.microsoft.com/office/drawing/2014/main" id="{C3D756EE-EFD8-415D-B32F-0732191B8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18" y="118616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7143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129146</TotalTime>
  <Words>1849</Words>
  <Application>Microsoft Office PowerPoint</Application>
  <PresentationFormat>On-screen Show (4:3)</PresentationFormat>
  <Paragraphs>396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Symbol</vt:lpstr>
      <vt:lpstr>Times New Roman</vt:lpstr>
      <vt:lpstr>Wingdings</vt:lpstr>
      <vt:lpstr>Thème Office</vt:lpstr>
      <vt:lpstr>Lessons learned from the US program on Nb3Sn magnets for HL LHC, applicable to future IR2 quadrupoles at the EIC  </vt:lpstr>
      <vt:lpstr>Acknowledgements</vt:lpstr>
      <vt:lpstr>Acknowledgements</vt:lpstr>
      <vt:lpstr>Acknowledgements</vt:lpstr>
      <vt:lpstr>Outline</vt:lpstr>
      <vt:lpstr>Overview of R&amp;D on Nb3Sn quadrupole magnets for LHC Luminosity Upgrade</vt:lpstr>
      <vt:lpstr>Subscale quadrupole SQ</vt:lpstr>
      <vt:lpstr>Long Racetrack (LR)</vt:lpstr>
      <vt:lpstr>Long Racetrack (LR)</vt:lpstr>
      <vt:lpstr>Technological Quadrupoles TQ</vt:lpstr>
      <vt:lpstr>Technological Quadrupoles TQ</vt:lpstr>
      <vt:lpstr>The aluminum shell based concept</vt:lpstr>
      <vt:lpstr>Long quadrupole LQ</vt:lpstr>
      <vt:lpstr>High field quadrupole HQ</vt:lpstr>
      <vt:lpstr>3D modeling for mechanical analysis</vt:lpstr>
      <vt:lpstr>Outline</vt:lpstr>
      <vt:lpstr>From LHC to HL-LHC</vt:lpstr>
      <vt:lpstr>HL-LHC Interaction Region</vt:lpstr>
      <vt:lpstr>HL-LHC IR quadrupoles</vt:lpstr>
      <vt:lpstr>MQXF design and parameters</vt:lpstr>
      <vt:lpstr>MQXF design and parameters</vt:lpstr>
      <vt:lpstr>Short model program MQXFS</vt:lpstr>
      <vt:lpstr>Short model program MQXFS MQXFS1</vt:lpstr>
      <vt:lpstr>Short model program MQXFS (LARP/AUP and CERN)</vt:lpstr>
      <vt:lpstr>MQXFA (LARP/AUP)</vt:lpstr>
      <vt:lpstr>MQXFA (LARP/AUP)</vt:lpstr>
      <vt:lpstr>MQXFAP1-2 lessons learned </vt:lpstr>
      <vt:lpstr>MQXFA (LARP/AUP)</vt:lpstr>
      <vt:lpstr>MQXFB (CERN)</vt:lpstr>
      <vt:lpstr>MQXFB (CERN)</vt:lpstr>
      <vt:lpstr>MQXFB Lessons learned / action items</vt:lpstr>
      <vt:lpstr>MQXF Field Quality</vt:lpstr>
      <vt:lpstr>Overall MQXF timeline</vt:lpstr>
      <vt:lpstr>From TQS to MQXF from R&amp;D to accelerator quality</vt:lpstr>
      <vt:lpstr>Outline</vt:lpstr>
      <vt:lpstr>Compact Nb3Sn IR quadrupole</vt:lpstr>
      <vt:lpstr>Compact Nb3Sn IR quadrupole</vt:lpstr>
      <vt:lpstr>Nb3Sn quadrupole magnets for EIC</vt:lpstr>
      <vt:lpstr>Outline</vt:lpstr>
      <vt:lpstr>Conclusions</vt:lpstr>
      <vt:lpstr>Appendix</vt:lpstr>
      <vt:lpstr>MQFXA</vt:lpstr>
      <vt:lpstr>QFFDS01A</vt:lpstr>
      <vt:lpstr>QFFDS01B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Paolo Ferracin</cp:lastModifiedBy>
  <cp:revision>2161</cp:revision>
  <dcterms:created xsi:type="dcterms:W3CDTF">2016-03-23T12:58:39Z</dcterms:created>
  <dcterms:modified xsi:type="dcterms:W3CDTF">2021-10-26T16:31:51Z</dcterms:modified>
</cp:coreProperties>
</file>