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6" r:id="rId2"/>
    <p:sldId id="305" r:id="rId3"/>
    <p:sldId id="278" r:id="rId4"/>
    <p:sldId id="262" r:id="rId5"/>
    <p:sldId id="257" r:id="rId6"/>
    <p:sldId id="276" r:id="rId7"/>
    <p:sldId id="277" r:id="rId8"/>
    <p:sldId id="319" r:id="rId9"/>
    <p:sldId id="320" r:id="rId10"/>
    <p:sldId id="267" r:id="rId11"/>
    <p:sldId id="268" r:id="rId12"/>
    <p:sldId id="316" r:id="rId13"/>
    <p:sldId id="269" r:id="rId14"/>
    <p:sldId id="312" r:id="rId15"/>
    <p:sldId id="322" r:id="rId16"/>
    <p:sldId id="313" r:id="rId17"/>
    <p:sldId id="259" r:id="rId18"/>
    <p:sldId id="279" r:id="rId19"/>
    <p:sldId id="263" r:id="rId20"/>
    <p:sldId id="294" r:id="rId21"/>
    <p:sldId id="295" r:id="rId22"/>
    <p:sldId id="321" r:id="rId23"/>
    <p:sldId id="264" r:id="rId24"/>
    <p:sldId id="291" r:id="rId25"/>
    <p:sldId id="292" r:id="rId26"/>
    <p:sldId id="315" r:id="rId27"/>
    <p:sldId id="284" r:id="rId28"/>
    <p:sldId id="285" r:id="rId29"/>
    <p:sldId id="260" r:id="rId30"/>
    <p:sldId id="287" r:id="rId31"/>
    <p:sldId id="288" r:id="rId32"/>
    <p:sldId id="286" r:id="rId33"/>
    <p:sldId id="289" r:id="rId34"/>
    <p:sldId id="290" r:id="rId35"/>
    <p:sldId id="314" r:id="rId36"/>
    <p:sldId id="296" r:id="rId37"/>
    <p:sldId id="265" r:id="rId38"/>
    <p:sldId id="298" r:id="rId39"/>
    <p:sldId id="299" r:id="rId40"/>
    <p:sldId id="302" r:id="rId41"/>
    <p:sldId id="303" r:id="rId42"/>
    <p:sldId id="281" r:id="rId43"/>
    <p:sldId id="317" r:id="rId44"/>
    <p:sldId id="318" r:id="rId45"/>
    <p:sldId id="323" r:id="rId46"/>
    <p:sldId id="2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40" autoAdjust="0"/>
    <p:restoredTop sz="94660"/>
  </p:normalViewPr>
  <p:slideViewPr>
    <p:cSldViewPr>
      <p:cViewPr varScale="1">
        <p:scale>
          <a:sx n="123" d="100"/>
          <a:sy n="123" d="100"/>
        </p:scale>
        <p:origin x="725"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3493348144621"/>
          <c:y val="6.0740614635598676E-2"/>
          <c:w val="0.85769062921526618"/>
          <c:h val="0.57710831506531024"/>
        </c:manualLayout>
      </c:layout>
      <c:barChart>
        <c:barDir val="col"/>
        <c:grouping val="stacked"/>
        <c:varyColors val="0"/>
        <c:ser>
          <c:idx val="0"/>
          <c:order val="0"/>
          <c:tx>
            <c:strRef>
              <c:f>Sheet1!$B$1</c:f>
              <c:strCache>
                <c:ptCount val="1"/>
                <c:pt idx="0">
                  <c:v>50 us</c:v>
                </c:pt>
              </c:strCache>
            </c:strRef>
          </c:tx>
          <c:spPr>
            <a:solidFill>
              <a:schemeClr val="accent1"/>
            </a:solidFill>
            <a:ln>
              <a:noFill/>
            </a:ln>
            <a:effectLst/>
          </c:spPr>
          <c:invertIfNegative val="0"/>
          <c:cat>
            <c:strRef>
              <c:f>Sheet1!$A$2:$A$7</c:f>
              <c:strCache>
                <c:ptCount val="6"/>
                <c:pt idx="0">
                  <c:v>5/6</c:v>
                </c:pt>
                <c:pt idx="1">
                  <c:v>7/8</c:v>
                </c:pt>
                <c:pt idx="2">
                  <c:v>9/10</c:v>
                </c:pt>
                <c:pt idx="3">
                  <c:v>11/12</c:v>
                </c:pt>
                <c:pt idx="4">
                  <c:v>13/14/15/16</c:v>
                </c:pt>
                <c:pt idx="5">
                  <c:v>17/18/19/20</c:v>
                </c:pt>
              </c:strCache>
            </c:strRef>
          </c:cat>
          <c:val>
            <c:numRef>
              <c:f>Sheet1!$B$2:$B$7</c:f>
              <c:numCache>
                <c:formatCode>General</c:formatCode>
                <c:ptCount val="6"/>
                <c:pt idx="0">
                  <c:v>12</c:v>
                </c:pt>
                <c:pt idx="1">
                  <c:v>12</c:v>
                </c:pt>
                <c:pt idx="2">
                  <c:v>15</c:v>
                </c:pt>
                <c:pt idx="3">
                  <c:v>7</c:v>
                </c:pt>
                <c:pt idx="4">
                  <c:v>6</c:v>
                </c:pt>
                <c:pt idx="5">
                  <c:v>8</c:v>
                </c:pt>
              </c:numCache>
            </c:numRef>
          </c:val>
          <c:extLst>
            <c:ext xmlns:c16="http://schemas.microsoft.com/office/drawing/2014/chart" uri="{C3380CC4-5D6E-409C-BE32-E72D297353CC}">
              <c16:uniqueId val="{00000000-1F79-453B-A71F-BC9CEBD767B6}"/>
            </c:ext>
          </c:extLst>
        </c:ser>
        <c:ser>
          <c:idx val="1"/>
          <c:order val="1"/>
          <c:tx>
            <c:strRef>
              <c:f>Sheet1!$C$1</c:f>
              <c:strCache>
                <c:ptCount val="1"/>
                <c:pt idx="0">
                  <c:v>100us</c:v>
                </c:pt>
              </c:strCache>
            </c:strRef>
          </c:tx>
          <c:spPr>
            <a:solidFill>
              <a:schemeClr val="accent2"/>
            </a:solidFill>
            <a:ln>
              <a:noFill/>
            </a:ln>
            <a:effectLst/>
          </c:spPr>
          <c:invertIfNegative val="0"/>
          <c:cat>
            <c:strRef>
              <c:f>Sheet1!$A$2:$A$7</c:f>
              <c:strCache>
                <c:ptCount val="6"/>
                <c:pt idx="0">
                  <c:v>5/6</c:v>
                </c:pt>
                <c:pt idx="1">
                  <c:v>7/8</c:v>
                </c:pt>
                <c:pt idx="2">
                  <c:v>9/10</c:v>
                </c:pt>
                <c:pt idx="3">
                  <c:v>11/12</c:v>
                </c:pt>
                <c:pt idx="4">
                  <c:v>13/14/15/16</c:v>
                </c:pt>
                <c:pt idx="5">
                  <c:v>17/18/19/20</c:v>
                </c:pt>
              </c:strCache>
            </c:strRef>
          </c:cat>
          <c:val>
            <c:numRef>
              <c:f>Sheet1!$C$2:$C$7</c:f>
              <c:numCache>
                <c:formatCode>General</c:formatCode>
                <c:ptCount val="6"/>
                <c:pt idx="0">
                  <c:v>11</c:v>
                </c:pt>
                <c:pt idx="1">
                  <c:v>12</c:v>
                </c:pt>
                <c:pt idx="2">
                  <c:v>8</c:v>
                </c:pt>
                <c:pt idx="3">
                  <c:v>6</c:v>
                </c:pt>
                <c:pt idx="4">
                  <c:v>21</c:v>
                </c:pt>
                <c:pt idx="5">
                  <c:v>7</c:v>
                </c:pt>
              </c:numCache>
            </c:numRef>
          </c:val>
          <c:extLst>
            <c:ext xmlns:c16="http://schemas.microsoft.com/office/drawing/2014/chart" uri="{C3380CC4-5D6E-409C-BE32-E72D297353CC}">
              <c16:uniqueId val="{00000001-1F79-453B-A71F-BC9CEBD767B6}"/>
            </c:ext>
          </c:extLst>
        </c:ser>
        <c:ser>
          <c:idx val="2"/>
          <c:order val="2"/>
          <c:tx>
            <c:strRef>
              <c:f>Sheet1!$D$1</c:f>
              <c:strCache>
                <c:ptCount val="1"/>
                <c:pt idx="0">
                  <c:v>200us</c:v>
                </c:pt>
              </c:strCache>
            </c:strRef>
          </c:tx>
          <c:spPr>
            <a:solidFill>
              <a:schemeClr val="accent3"/>
            </a:solidFill>
            <a:ln>
              <a:noFill/>
            </a:ln>
            <a:effectLst/>
          </c:spPr>
          <c:invertIfNegative val="0"/>
          <c:cat>
            <c:strRef>
              <c:f>Sheet1!$A$2:$A$7</c:f>
              <c:strCache>
                <c:ptCount val="6"/>
                <c:pt idx="0">
                  <c:v>5/6</c:v>
                </c:pt>
                <c:pt idx="1">
                  <c:v>7/8</c:v>
                </c:pt>
                <c:pt idx="2">
                  <c:v>9/10</c:v>
                </c:pt>
                <c:pt idx="3">
                  <c:v>11/12</c:v>
                </c:pt>
                <c:pt idx="4">
                  <c:v>13/14/15/16</c:v>
                </c:pt>
                <c:pt idx="5">
                  <c:v>17/18/19/20</c:v>
                </c:pt>
              </c:strCache>
            </c:strRef>
          </c:cat>
          <c:val>
            <c:numRef>
              <c:f>Sheet1!$D$2:$D$7</c:f>
              <c:numCache>
                <c:formatCode>General</c:formatCode>
                <c:ptCount val="6"/>
                <c:pt idx="0">
                  <c:v>3</c:v>
                </c:pt>
                <c:pt idx="1">
                  <c:v>1</c:v>
                </c:pt>
                <c:pt idx="2">
                  <c:v>2</c:v>
                </c:pt>
                <c:pt idx="3">
                  <c:v>3</c:v>
                </c:pt>
                <c:pt idx="4">
                  <c:v>7</c:v>
                </c:pt>
                <c:pt idx="5">
                  <c:v>11</c:v>
                </c:pt>
              </c:numCache>
            </c:numRef>
          </c:val>
          <c:extLst>
            <c:ext xmlns:c16="http://schemas.microsoft.com/office/drawing/2014/chart" uri="{C3380CC4-5D6E-409C-BE32-E72D297353CC}">
              <c16:uniqueId val="{00000002-1F79-453B-A71F-BC9CEBD767B6}"/>
            </c:ext>
          </c:extLst>
        </c:ser>
        <c:ser>
          <c:idx val="3"/>
          <c:order val="3"/>
          <c:tx>
            <c:strRef>
              <c:f>Sheet1!$E$1</c:f>
              <c:strCache>
                <c:ptCount val="1"/>
                <c:pt idx="0">
                  <c:v>400us</c:v>
                </c:pt>
              </c:strCache>
            </c:strRef>
          </c:tx>
          <c:spPr>
            <a:solidFill>
              <a:schemeClr val="accent4"/>
            </a:solidFill>
            <a:ln>
              <a:noFill/>
            </a:ln>
            <a:effectLst/>
          </c:spPr>
          <c:invertIfNegative val="0"/>
          <c:cat>
            <c:strRef>
              <c:f>Sheet1!$A$2:$A$7</c:f>
              <c:strCache>
                <c:ptCount val="6"/>
                <c:pt idx="0">
                  <c:v>5/6</c:v>
                </c:pt>
                <c:pt idx="1">
                  <c:v>7/8</c:v>
                </c:pt>
                <c:pt idx="2">
                  <c:v>9/10</c:v>
                </c:pt>
                <c:pt idx="3">
                  <c:v>11/12</c:v>
                </c:pt>
                <c:pt idx="4">
                  <c:v>13/14/15/16</c:v>
                </c:pt>
                <c:pt idx="5">
                  <c:v>17/18/19/20</c:v>
                </c:pt>
              </c:strCache>
            </c:strRef>
          </c:cat>
          <c:val>
            <c:numRef>
              <c:f>Sheet1!$E$2:$E$7</c:f>
              <c:numCache>
                <c:formatCode>General</c:formatCode>
                <c:ptCount val="6"/>
                <c:pt idx="0">
                  <c:v>3</c:v>
                </c:pt>
                <c:pt idx="1">
                  <c:v>2</c:v>
                </c:pt>
                <c:pt idx="2">
                  <c:v>2</c:v>
                </c:pt>
                <c:pt idx="3">
                  <c:v>5</c:v>
                </c:pt>
                <c:pt idx="4">
                  <c:v>2</c:v>
                </c:pt>
                <c:pt idx="5">
                  <c:v>3</c:v>
                </c:pt>
              </c:numCache>
            </c:numRef>
          </c:val>
          <c:extLst>
            <c:ext xmlns:c16="http://schemas.microsoft.com/office/drawing/2014/chart" uri="{C3380CC4-5D6E-409C-BE32-E72D297353CC}">
              <c16:uniqueId val="{00000003-1F79-453B-A71F-BC9CEBD767B6}"/>
            </c:ext>
          </c:extLst>
        </c:ser>
        <c:ser>
          <c:idx val="4"/>
          <c:order val="4"/>
          <c:tx>
            <c:strRef>
              <c:f>Sheet1!$F$1</c:f>
              <c:strCache>
                <c:ptCount val="1"/>
                <c:pt idx="0">
                  <c:v>650us</c:v>
                </c:pt>
              </c:strCache>
            </c:strRef>
          </c:tx>
          <c:spPr>
            <a:solidFill>
              <a:schemeClr val="accent5"/>
            </a:solidFill>
            <a:ln>
              <a:noFill/>
            </a:ln>
            <a:effectLst/>
          </c:spPr>
          <c:invertIfNegative val="0"/>
          <c:cat>
            <c:strRef>
              <c:f>Sheet1!$A$2:$A$7</c:f>
              <c:strCache>
                <c:ptCount val="6"/>
                <c:pt idx="0">
                  <c:v>5/6</c:v>
                </c:pt>
                <c:pt idx="1">
                  <c:v>7/8</c:v>
                </c:pt>
                <c:pt idx="2">
                  <c:v>9/10</c:v>
                </c:pt>
                <c:pt idx="3">
                  <c:v>11/12</c:v>
                </c:pt>
                <c:pt idx="4">
                  <c:v>13/14/15/16</c:v>
                </c:pt>
                <c:pt idx="5">
                  <c:v>17/18/19/20</c:v>
                </c:pt>
              </c:strCache>
            </c:strRef>
          </c:cat>
          <c:val>
            <c:numRef>
              <c:f>Sheet1!$F$2:$F$7</c:f>
              <c:numCache>
                <c:formatCode>General</c:formatCode>
                <c:ptCount val="6"/>
                <c:pt idx="0">
                  <c:v>5</c:v>
                </c:pt>
                <c:pt idx="1">
                  <c:v>3</c:v>
                </c:pt>
                <c:pt idx="2">
                  <c:v>3</c:v>
                </c:pt>
                <c:pt idx="3">
                  <c:v>4</c:v>
                </c:pt>
                <c:pt idx="4">
                  <c:v>6</c:v>
                </c:pt>
                <c:pt idx="5">
                  <c:v>2</c:v>
                </c:pt>
              </c:numCache>
            </c:numRef>
          </c:val>
          <c:extLst>
            <c:ext xmlns:c16="http://schemas.microsoft.com/office/drawing/2014/chart" uri="{C3380CC4-5D6E-409C-BE32-E72D297353CC}">
              <c16:uniqueId val="{00000004-1F79-453B-A71F-BC9CEBD767B6}"/>
            </c:ext>
          </c:extLst>
        </c:ser>
        <c:dLbls>
          <c:showLegendKey val="0"/>
          <c:showVal val="0"/>
          <c:showCatName val="0"/>
          <c:showSerName val="0"/>
          <c:showPercent val="0"/>
          <c:showBubbleSize val="0"/>
        </c:dLbls>
        <c:gapWidth val="150"/>
        <c:overlap val="100"/>
        <c:axId val="243885200"/>
        <c:axId val="243885592"/>
      </c:barChart>
      <c:catAx>
        <c:axId val="2438852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solidFill>
                      <a:srgbClr val="002060"/>
                    </a:solidFill>
                  </a:rPr>
                  <a:t>Coupler serial numbers</a:t>
                </a:r>
                <a:endParaRPr lang="en-GB" dirty="0">
                  <a:solidFill>
                    <a:srgbClr val="002060"/>
                  </a:solidFill>
                </a:endParaRPr>
              </a:p>
            </c:rich>
          </c:tx>
          <c:layout>
            <c:manualLayout>
              <c:xMode val="edge"/>
              <c:yMode val="edge"/>
              <c:x val="0.27592211914322534"/>
              <c:y val="0.8544093283092061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70C0"/>
                </a:solidFill>
                <a:latin typeface="+mn-lt"/>
                <a:ea typeface="+mn-ea"/>
                <a:cs typeface="+mn-cs"/>
              </a:defRPr>
            </a:pPr>
            <a:endParaRPr lang="en-US"/>
          </a:p>
        </c:txPr>
        <c:crossAx val="243885592"/>
        <c:crosses val="autoZero"/>
        <c:auto val="1"/>
        <c:lblAlgn val="ctr"/>
        <c:lblOffset val="100"/>
        <c:noMultiLvlLbl val="0"/>
      </c:catAx>
      <c:valAx>
        <c:axId val="243885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solidFill>
                      <a:srgbClr val="002060"/>
                    </a:solidFill>
                  </a:rPr>
                  <a:t>Processing duration [days]</a:t>
                </a:r>
                <a:endParaRPr lang="en-GB" dirty="0">
                  <a:solidFill>
                    <a:srgbClr val="002060"/>
                  </a:solidFill>
                </a:endParaRPr>
              </a:p>
            </c:rich>
          </c:tx>
          <c:layout>
            <c:manualLayout>
              <c:xMode val="edge"/>
              <c:yMode val="edge"/>
              <c:x val="4.6823613841305506E-3"/>
              <c:y val="1.9798204996950799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70C0"/>
                </a:solidFill>
                <a:latin typeface="+mn-lt"/>
                <a:ea typeface="+mn-ea"/>
                <a:cs typeface="+mn-cs"/>
              </a:defRPr>
            </a:pPr>
            <a:endParaRPr lang="en-US"/>
          </a:p>
        </c:txPr>
        <c:crossAx val="243885200"/>
        <c:crosses val="autoZero"/>
        <c:crossBetween val="between"/>
      </c:valAx>
      <c:spPr>
        <a:noFill/>
        <a:ln>
          <a:noFill/>
        </a:ln>
        <a:effectLst/>
      </c:spPr>
    </c:plotArea>
    <c:legend>
      <c:legendPos val="b"/>
      <c:layout>
        <c:manualLayout>
          <c:xMode val="edge"/>
          <c:yMode val="edge"/>
          <c:x val="0.17006006427657649"/>
          <c:y val="6.1353789377472608E-2"/>
          <c:w val="0.49504399513245345"/>
          <c:h val="0.184068010923772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D758A-B7EB-45D0-AD84-043EEC49E2E9}"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15043-17B2-4033-A253-2755F23691E4}" type="slidenum">
              <a:rPr lang="en-US" smtClean="0"/>
              <a:t>‹#›</a:t>
            </a:fld>
            <a:endParaRPr lang="en-US"/>
          </a:p>
        </p:txBody>
      </p:sp>
    </p:spTree>
    <p:extLst>
      <p:ext uri="{BB962C8B-B14F-4D97-AF65-F5344CB8AC3E}">
        <p14:creationId xmlns:p14="http://schemas.microsoft.com/office/powerpoint/2010/main" val="5906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TRIUMF 2021 EIC Accelerator Partnership Workshop, 26-29 October 2021, On-line Format</a:t>
            </a:r>
            <a:endParaRPr lang="en-US"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a:t>
            </a:fld>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GB" dirty="0" smtClean="0"/>
              <a:t>FPC challenges and perspectives for FCC-</a:t>
            </a:r>
            <a:r>
              <a:rPr lang="en-GB" dirty="0" err="1" smtClean="0"/>
              <a:t>ee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Overview of the various challenges regarding the construction of very high power Fundamental Power Couplers will be presented.</a:t>
            </a:r>
            <a:endParaRPr lang="en-US" dirty="0"/>
          </a:p>
        </p:txBody>
      </p:sp>
    </p:spTree>
    <p:extLst>
      <p:ext uri="{BB962C8B-B14F-4D97-AF65-F5344CB8AC3E}">
        <p14:creationId xmlns:p14="http://schemas.microsoft.com/office/powerpoint/2010/main" val="222601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592" y="620768"/>
            <a:ext cx="10800000" cy="720000"/>
          </a:xfrm>
        </p:spPr>
        <p:txBody>
          <a:bodyPr/>
          <a:lstStyle/>
          <a:p>
            <a:r>
              <a:rPr lang="en-US" smtClean="0"/>
              <a:t>Click to edit Master title style</a:t>
            </a:r>
            <a:endParaRPr lang="en-US"/>
          </a:p>
        </p:txBody>
      </p:sp>
      <p:sp>
        <p:nvSpPr>
          <p:cNvPr id="3" name="Content Placeholder 2"/>
          <p:cNvSpPr>
            <a:spLocks noGrp="1"/>
          </p:cNvSpPr>
          <p:nvPr>
            <p:ph idx="1"/>
          </p:nvPr>
        </p:nvSpPr>
        <p:spPr>
          <a:xfrm>
            <a:off x="624592" y="1557352"/>
            <a:ext cx="10800000" cy="5040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a:t>
            </a:fld>
            <a:endParaRPr lang="en-US"/>
          </a:p>
        </p:txBody>
      </p:sp>
      <p:sp>
        <p:nvSpPr>
          <p:cNvPr id="7" name="Date Placeholder 3"/>
          <p:cNvSpPr>
            <a:spLocks noGrp="1"/>
          </p:cNvSpPr>
          <p:nvPr>
            <p:ph type="dt" sz="half" idx="2"/>
          </p:nvPr>
        </p:nvSpPr>
        <p:spPr>
          <a:xfrm>
            <a:off x="624592" y="44656"/>
            <a:ext cx="7199920" cy="288000"/>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smtClean="0"/>
              <a:t>TRIUMF 2021 EIC Accelerator Partnership Workshop, 26-29 October 2021, On-line Format</a:t>
            </a:r>
            <a:endParaRPr lang="en-US" dirty="0"/>
          </a:p>
        </p:txBody>
      </p:sp>
    </p:spTree>
    <p:extLst>
      <p:ext uri="{BB962C8B-B14F-4D97-AF65-F5344CB8AC3E}">
        <p14:creationId xmlns:p14="http://schemas.microsoft.com/office/powerpoint/2010/main" val="3981030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4592" y="620768"/>
            <a:ext cx="10800000" cy="720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23392" y="1557352"/>
            <a:ext cx="5328000" cy="5040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56792"/>
            <a:ext cx="5328000" cy="5040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t>‹#›</a:t>
            </a:fld>
            <a:endParaRPr lang="en-US"/>
          </a:p>
        </p:txBody>
      </p:sp>
      <p:sp>
        <p:nvSpPr>
          <p:cNvPr id="8" name="Date Placeholder 3"/>
          <p:cNvSpPr>
            <a:spLocks noGrp="1"/>
          </p:cNvSpPr>
          <p:nvPr>
            <p:ph type="dt" sz="half" idx="13"/>
          </p:nvPr>
        </p:nvSpPr>
        <p:spPr>
          <a:xfrm>
            <a:off x="624592" y="44656"/>
            <a:ext cx="7199920" cy="288000"/>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smtClean="0"/>
              <a:t>TRIUMF 2021 EIC Accelerator Partnership Workshop, 26-29 October 2021, On-line Format</a:t>
            </a:r>
            <a:endParaRPr lang="en-US" dirty="0"/>
          </a:p>
        </p:txBody>
      </p:sp>
    </p:spTree>
    <p:extLst>
      <p:ext uri="{BB962C8B-B14F-4D97-AF65-F5344CB8AC3E}">
        <p14:creationId xmlns:p14="http://schemas.microsoft.com/office/powerpoint/2010/main" val="1635577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592" y="620768"/>
            <a:ext cx="10800000" cy="720000"/>
          </a:xfrm>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GB" smtClean="0"/>
              <a:t>eric.montesinos@cern.ch, CERN FPC status and perspectives</a:t>
            </a:r>
            <a:endParaRPr lang="en-US"/>
          </a:p>
        </p:txBody>
      </p:sp>
      <p:sp>
        <p:nvSpPr>
          <p:cNvPr id="5" name="Slide Number Placeholder 4"/>
          <p:cNvSpPr>
            <a:spLocks noGrp="1"/>
          </p:cNvSpPr>
          <p:nvPr>
            <p:ph type="sldNum" sz="quarter" idx="12"/>
          </p:nvPr>
        </p:nvSpPr>
        <p:spPr/>
        <p:txBody>
          <a:bodyPr/>
          <a:lstStyle/>
          <a:p>
            <a:fld id="{E0415A14-071E-4BFF-8AC3-1D27C93021D0}" type="slidenum">
              <a:rPr lang="en-US" smtClean="0"/>
              <a:t>‹#›</a:t>
            </a:fld>
            <a:endParaRPr lang="en-US"/>
          </a:p>
        </p:txBody>
      </p:sp>
      <p:sp>
        <p:nvSpPr>
          <p:cNvPr id="6" name="Date Placeholder 3"/>
          <p:cNvSpPr>
            <a:spLocks noGrp="1"/>
          </p:cNvSpPr>
          <p:nvPr>
            <p:ph type="dt" sz="half" idx="2"/>
          </p:nvPr>
        </p:nvSpPr>
        <p:spPr>
          <a:xfrm>
            <a:off x="624592" y="44656"/>
            <a:ext cx="7199920" cy="288000"/>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smtClean="0"/>
              <a:t>TRIUMF 2021 EIC Accelerator Partnership Workshop, 26-29 October 2021, On-line Format</a:t>
            </a:r>
            <a:endParaRPr lang="en-US" dirty="0"/>
          </a:p>
        </p:txBody>
      </p:sp>
    </p:spTree>
    <p:extLst>
      <p:ext uri="{BB962C8B-B14F-4D97-AF65-F5344CB8AC3E}">
        <p14:creationId xmlns:p14="http://schemas.microsoft.com/office/powerpoint/2010/main" val="260732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t>eric.montesinos@cern.ch, CERN FPC status and perspectives</a:t>
            </a:r>
            <a:endParaRPr lang="en-US"/>
          </a:p>
        </p:txBody>
      </p:sp>
      <p:sp>
        <p:nvSpPr>
          <p:cNvPr id="4" name="Slide Number Placeholder 3"/>
          <p:cNvSpPr>
            <a:spLocks noGrp="1"/>
          </p:cNvSpPr>
          <p:nvPr>
            <p:ph type="sldNum" sz="quarter" idx="12"/>
          </p:nvPr>
        </p:nvSpPr>
        <p:spPr/>
        <p:txBody>
          <a:bodyPr/>
          <a:lstStyle/>
          <a:p>
            <a:fld id="{E0415A14-071E-4BFF-8AC3-1D27C93021D0}" type="slidenum">
              <a:rPr lang="en-US" smtClean="0"/>
              <a:t>‹#›</a:t>
            </a:fld>
            <a:endParaRPr lang="en-US"/>
          </a:p>
        </p:txBody>
      </p:sp>
      <p:sp>
        <p:nvSpPr>
          <p:cNvPr id="5" name="Date Placeholder 3"/>
          <p:cNvSpPr>
            <a:spLocks noGrp="1"/>
          </p:cNvSpPr>
          <p:nvPr>
            <p:ph type="dt" sz="half" idx="2"/>
          </p:nvPr>
        </p:nvSpPr>
        <p:spPr>
          <a:xfrm>
            <a:off x="624592" y="44656"/>
            <a:ext cx="7199920" cy="288000"/>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smtClean="0"/>
              <a:t>TRIUMF 2021 EIC Accelerator Partnership Workshop, 26-29 October 2021, On-line Format</a:t>
            </a:r>
            <a:endParaRPr lang="en-US" dirty="0"/>
          </a:p>
        </p:txBody>
      </p:sp>
    </p:spTree>
    <p:extLst>
      <p:ext uri="{BB962C8B-B14F-4D97-AF65-F5344CB8AC3E}">
        <p14:creationId xmlns:p14="http://schemas.microsoft.com/office/powerpoint/2010/main" val="25356122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592" y="548760"/>
            <a:ext cx="10800000" cy="720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4592" y="1341368"/>
            <a:ext cx="10800000" cy="5400000"/>
          </a:xfrm>
          <a:prstGeom prst="rect">
            <a:avLst/>
          </a:prstGeom>
        </p:spPr>
        <p:txBody>
          <a:bodyPr vert="horz" lIns="91440" tIns="45720" rIns="91440" bIns="45720" rtlCol="0" anchor="ctr">
            <a:normAutofit/>
          </a:bodyPr>
          <a:lstStyle/>
          <a:p>
            <a:pPr lvl="0"/>
            <a:r>
              <a:rPr lang="en-US" dirty="0" smtClean="0"/>
              <a:t>Edit Master text styles</a:t>
            </a:r>
          </a:p>
          <a:p>
            <a:pPr lvl="1"/>
            <a:r>
              <a:rPr lang="en-US" dirty="0" smtClean="0"/>
              <a:t>Second </a:t>
            </a:r>
            <a:r>
              <a:rPr lang="en-US" dirty="0" smtClean="0"/>
              <a:t>level</a:t>
            </a:r>
            <a:endParaRPr lang="en-US" dirty="0" smtClean="0"/>
          </a:p>
        </p:txBody>
      </p:sp>
      <p:sp>
        <p:nvSpPr>
          <p:cNvPr id="7" name="Rechteck 3">
            <a:extLst>
              <a:ext uri="{FF2B5EF4-FFF2-40B4-BE49-F238E27FC236}">
                <a16:creationId xmlns:a16="http://schemas.microsoft.com/office/drawing/2014/main" id="{9180CF0C-837C-4BFD-ADEC-CF0F22B3929F}"/>
              </a:ext>
            </a:extLst>
          </p:cNvPr>
          <p:cNvSpPr/>
          <p:nvPr userDrawn="1"/>
        </p:nvSpPr>
        <p:spPr>
          <a:xfrm>
            <a:off x="-48000" y="0"/>
            <a:ext cx="12240000" cy="360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dirty="0"/>
          </a:p>
        </p:txBody>
      </p:sp>
      <p:sp>
        <p:nvSpPr>
          <p:cNvPr id="4" name="Date Placeholder 3"/>
          <p:cNvSpPr>
            <a:spLocks noGrp="1"/>
          </p:cNvSpPr>
          <p:nvPr>
            <p:ph type="dt" sz="half" idx="2"/>
          </p:nvPr>
        </p:nvSpPr>
        <p:spPr>
          <a:xfrm>
            <a:off x="624592" y="44656"/>
            <a:ext cx="6551448" cy="288000"/>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smtClean="0"/>
              <a:t>TRIUMF 2021 EIC Accelerator Partnership Workshop, 26-29 October 2021, On-line Format</a:t>
            </a:r>
            <a:endParaRPr lang="en-GB" dirty="0"/>
          </a:p>
        </p:txBody>
      </p:sp>
      <p:sp>
        <p:nvSpPr>
          <p:cNvPr id="5" name="Footer Placeholder 4"/>
          <p:cNvSpPr>
            <a:spLocks noGrp="1"/>
          </p:cNvSpPr>
          <p:nvPr>
            <p:ph type="ftr" sz="quarter" idx="3"/>
          </p:nvPr>
        </p:nvSpPr>
        <p:spPr>
          <a:xfrm>
            <a:off x="7176120" y="44656"/>
            <a:ext cx="4248472" cy="288000"/>
          </a:xfrm>
          <a:prstGeom prst="rect">
            <a:avLst/>
          </a:prstGeom>
        </p:spPr>
        <p:txBody>
          <a:bodyPr vert="horz" lIns="91440" tIns="45720" rIns="91440" bIns="45720" rtlCol="0" anchor="ctr"/>
          <a:lstStyle>
            <a:lvl1pPr algn="ctr">
              <a:defRPr sz="1200">
                <a:solidFill>
                  <a:schemeClr val="bg1">
                    <a:lumMod val="85000"/>
                  </a:schemeClr>
                </a:solidFill>
              </a:defRPr>
            </a:lvl1pPr>
          </a:lstStyle>
          <a:p>
            <a:r>
              <a:rPr lang="en-US" dirty="0" smtClean="0"/>
              <a:t>eric.montesinos@cern.ch, CERN FPC status and perspectives</a:t>
            </a:r>
            <a:endParaRPr lang="en-US" dirty="0"/>
          </a:p>
        </p:txBody>
      </p:sp>
      <p:sp>
        <p:nvSpPr>
          <p:cNvPr id="6" name="Slide Number Placeholder 5"/>
          <p:cNvSpPr>
            <a:spLocks noGrp="1"/>
          </p:cNvSpPr>
          <p:nvPr>
            <p:ph type="sldNum" sz="quarter" idx="4"/>
          </p:nvPr>
        </p:nvSpPr>
        <p:spPr>
          <a:xfrm>
            <a:off x="11424672" y="44656"/>
            <a:ext cx="720000" cy="288000"/>
          </a:xfrm>
          <a:prstGeom prst="rect">
            <a:avLst/>
          </a:prstGeom>
        </p:spPr>
        <p:txBody>
          <a:bodyPr vert="horz" lIns="91440" tIns="45720" rIns="91440" bIns="45720" rtlCol="0" anchor="ctr"/>
          <a:lstStyle>
            <a:lvl1pPr algn="r">
              <a:defRPr sz="1200">
                <a:solidFill>
                  <a:schemeClr val="bg1">
                    <a:lumMod val="85000"/>
                  </a:schemeClr>
                </a:solidFill>
              </a:defRPr>
            </a:lvl1pPr>
          </a:lstStyle>
          <a:p>
            <a:fld id="{E0415A14-071E-4BFF-8AC3-1D27C93021D0}" type="slidenum">
              <a:rPr lang="en-US" smtClean="0"/>
              <a:pPr/>
              <a:t>‹#›</a:t>
            </a:fld>
            <a:endParaRPr lang="en-US" dirty="0"/>
          </a:p>
        </p:txBody>
      </p:sp>
      <p:pic>
        <p:nvPicPr>
          <p:cNvPr id="9" name="Picture 8">
            <a:extLst>
              <a:ext uri="{FF2B5EF4-FFF2-40B4-BE49-F238E27FC236}">
                <a16:creationId xmlns:a16="http://schemas.microsoft.com/office/drawing/2014/main" id="{426E9AC2-DB3F-3043-BAF1-FDB172EA2CD8}"/>
              </a:ext>
            </a:extLst>
          </p:cNvPr>
          <p:cNvPicPr>
            <a:picLocks noChangeAspect="1"/>
          </p:cNvPicPr>
          <p:nvPr userDrawn="1"/>
        </p:nvPicPr>
        <p:blipFill>
          <a:blip r:embed="rId7">
            <a:lum bright="70000" contrast="-70000"/>
            <a:extLst>
              <a:ext uri="{28A0092B-C50C-407E-A947-70E740481C1C}">
                <a14:useLocalDpi xmlns:a14="http://schemas.microsoft.com/office/drawing/2010/main" val="0"/>
              </a:ext>
            </a:extLst>
          </a:blip>
          <a:stretch>
            <a:fillRect/>
          </a:stretch>
        </p:blipFill>
        <p:spPr>
          <a:xfrm>
            <a:off x="129293" y="44624"/>
            <a:ext cx="362323" cy="288000"/>
          </a:xfrm>
          <a:prstGeom prst="rect">
            <a:avLst/>
          </a:prstGeom>
        </p:spPr>
      </p:pic>
    </p:spTree>
    <p:extLst>
      <p:ext uri="{BB962C8B-B14F-4D97-AF65-F5344CB8AC3E}">
        <p14:creationId xmlns:p14="http://schemas.microsoft.com/office/powerpoint/2010/main" val="2364852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p:txStyles>
    <p:titleStyle>
      <a:lvl1pPr algn="l" defTabSz="914400" rtl="0" eaLnBrk="1" latinLnBrk="0" hangingPunct="1">
        <a:lnSpc>
          <a:spcPct val="90000"/>
        </a:lnSpc>
        <a:spcBef>
          <a:spcPct val="0"/>
        </a:spcBef>
        <a:buNone/>
        <a:defRPr sz="4400" b="1" kern="1200">
          <a:solidFill>
            <a:srgbClr val="002060"/>
          </a:solidFill>
          <a:latin typeface="Georgia" panose="02040502050405020303" pitchFamily="18" charset="0"/>
          <a:ea typeface="+mj-ea"/>
          <a:cs typeface="+mj-cs"/>
        </a:defRPr>
      </a:lvl1pPr>
    </p:titleStyle>
    <p:bodyStyle>
      <a:lvl1pPr marL="0" indent="0" algn="l" defTabSz="914400" rtl="0" eaLnBrk="1" latinLnBrk="0" hangingPunct="1">
        <a:lnSpc>
          <a:spcPct val="120000"/>
        </a:lnSpc>
        <a:spcBef>
          <a:spcPts val="1200"/>
        </a:spcBef>
        <a:buFont typeface="Arial" panose="020B0604020202020204" pitchFamily="34" charset="0"/>
        <a:buNone/>
        <a:defRPr sz="2200" kern="1200" baseline="0">
          <a:solidFill>
            <a:srgbClr val="002060"/>
          </a:solidFill>
          <a:latin typeface="+mn-lt"/>
          <a:ea typeface="+mn-ea"/>
          <a:cs typeface="+mn-cs"/>
        </a:defRPr>
      </a:lvl1pPr>
      <a:lvl2pPr marL="457200" indent="0" algn="l" defTabSz="914400" rtl="0" eaLnBrk="1" latinLnBrk="0" hangingPunct="1">
        <a:lnSpc>
          <a:spcPct val="100000"/>
        </a:lnSpc>
        <a:spcBef>
          <a:spcPts val="600"/>
        </a:spcBef>
        <a:buFont typeface="Arial" panose="020B0604020202020204" pitchFamily="34" charset="0"/>
        <a:buNone/>
        <a:defRPr sz="2000" kern="1200" baseline="0">
          <a:solidFill>
            <a:srgbClr val="002060"/>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2000" kern="1200" baseline="0">
          <a:solidFill>
            <a:srgbClr val="002060"/>
          </a:solidFill>
          <a:latin typeface="+mn-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800" kern="1200" baseline="0">
          <a:solidFill>
            <a:srgbClr val="002060"/>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800" kern="1200" baseline="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c.montesinos@cern.ch"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cds.cern.ch/record/91419?ln=fr"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4.xml"/><Relationship Id="rId4" Type="http://schemas.openxmlformats.org/officeDocument/2006/relationships/image" Target="../media/image101.tiff"/></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hyperlink" Target="https://youtu.be/eI5M_LAO-x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jpeg"/><Relationship Id="rId18" Type="http://schemas.openxmlformats.org/officeDocument/2006/relationships/image" Target="../media/image142.png"/><Relationship Id="rId3" Type="http://schemas.openxmlformats.org/officeDocument/2006/relationships/image" Target="../media/image127.jpeg"/><Relationship Id="rId7" Type="http://schemas.openxmlformats.org/officeDocument/2006/relationships/image" Target="../media/image131.png"/><Relationship Id="rId12" Type="http://schemas.openxmlformats.org/officeDocument/2006/relationships/image" Target="../media/image136.jpeg"/><Relationship Id="rId17" Type="http://schemas.openxmlformats.org/officeDocument/2006/relationships/image" Target="../media/image141.png"/><Relationship Id="rId2" Type="http://schemas.openxmlformats.org/officeDocument/2006/relationships/image" Target="../media/image126.jpeg"/><Relationship Id="rId16"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jpeg"/><Relationship Id="rId10" Type="http://schemas.openxmlformats.org/officeDocument/2006/relationships/image" Target="../media/image134.png"/><Relationship Id="rId4" Type="http://schemas.openxmlformats.org/officeDocument/2006/relationships/image" Target="../media/image128.gif"/><Relationship Id="rId9" Type="http://schemas.openxmlformats.org/officeDocument/2006/relationships/image" Target="../media/image133.png"/><Relationship Id="rId14" Type="http://schemas.openxmlformats.org/officeDocument/2006/relationships/image" Target="../media/image138.png"/></Relationships>
</file>

<file path=ppt/slides/_rels/slide44.xml.rels><?xml version="1.0" encoding="UTF-8" standalone="yes"?>
<Relationships xmlns="http://schemas.openxmlformats.org/package/2006/relationships"><Relationship Id="rId8" Type="http://schemas.openxmlformats.org/officeDocument/2006/relationships/hyperlink" Target="https://meetings.triumf.ca/indico/event/0/contribution/4" TargetMode="External"/><Relationship Id="rId13" Type="http://schemas.openxmlformats.org/officeDocument/2006/relationships/hyperlink" Target="https://indico.cern.ch/event/340703/contributions/802064/attachments/668651/919061/20150324_Eric_Montesinos_FCC_FPC.pptx" TargetMode="External"/><Relationship Id="rId18" Type="http://schemas.openxmlformats.org/officeDocument/2006/relationships/hyperlink" Target="https://indico.cern.ch/event/160179/contributions/227746/attachments/183567/257958/SPL_Coupler_development_status_2011.pptx" TargetMode="External"/><Relationship Id="rId3" Type="http://schemas.openxmlformats.org/officeDocument/2006/relationships/hyperlink" Target="https://indico.cern.ch/event/733100/" TargetMode="External"/><Relationship Id="rId7" Type="http://schemas.openxmlformats.org/officeDocument/2006/relationships/hyperlink" Target="https://indico.frib.msu.edu/event/38/attachments/159/1270/20210624_SRF_tutorial_FPC_Eric_Montesinos.pdf" TargetMode="External"/><Relationship Id="rId12" Type="http://schemas.openxmlformats.org/officeDocument/2006/relationships/hyperlink" Target="https://indico.esss.lu.se/event/528/session/2/contribution/15" TargetMode="External"/><Relationship Id="rId17" Type="http://schemas.openxmlformats.org/officeDocument/2006/relationships/hyperlink" Target="https://indico.cern.ch/event/172231/contributions/272428/attachments/216081/302796/CWRF_2012_CERN_RF_FPC_news.pptx" TargetMode="External"/><Relationship Id="rId2" Type="http://schemas.openxmlformats.org/officeDocument/2006/relationships/hyperlink" Target="https://indico.cern.ch/event/827811/" TargetMode="External"/><Relationship Id="rId16" Type="http://schemas.openxmlformats.org/officeDocument/2006/relationships/hyperlink" Target="https://indico.cern.ch/event/196164/contributions/1476226/attachments/287106/401231/SCT_workshop_2012-RF_power_couplers.pptx" TargetMode="External"/><Relationship Id="rId20" Type="http://schemas.openxmlformats.org/officeDocument/2006/relationships/hyperlink" Target="http://web5.pku.edu.cn/srf2007/download/posters/WEP60poster.pdf" TargetMode="External"/><Relationship Id="rId1" Type="http://schemas.openxmlformats.org/officeDocument/2006/relationships/slideLayout" Target="../slideLayouts/slideLayout3.xml"/><Relationship Id="rId6" Type="http://schemas.openxmlformats.org/officeDocument/2006/relationships/hyperlink" Target="https://indico.cern.ch/event/396337/timetable/#20150623" TargetMode="External"/><Relationship Id="rId11" Type="http://schemas.openxmlformats.org/officeDocument/2006/relationships/hyperlink" Target="https://indico.cern.ch/event/556692/contributions/2484366/" TargetMode="External"/><Relationship Id="rId5" Type="http://schemas.openxmlformats.org/officeDocument/2006/relationships/hyperlink" Target="https://indico.cern.ch/event/548549/timetable/#20160712" TargetMode="External"/><Relationship Id="rId15" Type="http://schemas.openxmlformats.org/officeDocument/2006/relationships/hyperlink" Target="https://agenda.linearcollider.org/event/6000/contributions/27841/" TargetMode="External"/><Relationship Id="rId10" Type="http://schemas.openxmlformats.org/officeDocument/2006/relationships/hyperlink" Target="http://www.helmholtz-berlin.de/media/media/spezial/events/srf2009/Tutorials/s_noguchi_couplers.pdf" TargetMode="External"/><Relationship Id="rId19" Type="http://schemas.openxmlformats.org/officeDocument/2006/relationships/hyperlink" Target="https://indico.cern.ch/event/73280/contributions/2084251/attachments/1040552/1482933/FR03_Montesinos.pdf" TargetMode="External"/><Relationship Id="rId4" Type="http://schemas.openxmlformats.org/officeDocument/2006/relationships/hyperlink" Target="https://indico.cern.ch/event/642503/" TargetMode="External"/><Relationship Id="rId9" Type="http://schemas.openxmlformats.org/officeDocument/2006/relationships/hyperlink" Target="https://indico.in2p3.fr/event/9782/session/0/contribution/5/material/slides/0.pdf" TargetMode="External"/><Relationship Id="rId14" Type="http://schemas.openxmlformats.org/officeDocument/2006/relationships/hyperlink" Target="https://indico.cern.ch/event/276274/contributions/625716/attachments/501464/692538/CWRF_2014_CERN_FPC.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19.jpe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image" Target="../media/image14.png"/><Relationship Id="rId16"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jpeg"/><Relationship Id="rId15" Type="http://schemas.openxmlformats.org/officeDocument/2006/relationships/image" Target="../media/image25.pn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8.jp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rotWithShape="1">
          <a:blip r:embed="rId2">
            <a:extLst>
              <a:ext uri="{28A0092B-C50C-407E-A947-70E740481C1C}">
                <a14:useLocalDpi xmlns:a14="http://schemas.microsoft.com/office/drawing/2010/main" val="0"/>
              </a:ext>
            </a:extLst>
          </a:blip>
          <a:srcRect/>
          <a:stretch/>
        </p:blipFill>
        <p:spPr>
          <a:xfrm>
            <a:off x="-24680" y="0"/>
            <a:ext cx="12240000" cy="4320000"/>
          </a:xfrm>
          <a:prstGeom prst="rect">
            <a:avLst/>
          </a:prstGeom>
        </p:spPr>
      </p:pic>
      <p:sp>
        <p:nvSpPr>
          <p:cNvPr id="2" name="Title 1"/>
          <p:cNvSpPr>
            <a:spLocks noGrp="1"/>
          </p:cNvSpPr>
          <p:nvPr>
            <p:ph type="ctrTitle"/>
          </p:nvPr>
        </p:nvSpPr>
        <p:spPr>
          <a:xfrm>
            <a:off x="0" y="4320000"/>
            <a:ext cx="7536160" cy="2538000"/>
          </a:xfrm>
        </p:spPr>
        <p:txBody>
          <a:bodyPr anchor="ctr">
            <a:normAutofit/>
          </a:bodyPr>
          <a:lstStyle/>
          <a:p>
            <a:pPr algn="r"/>
            <a:r>
              <a:rPr lang="en-GB" sz="3200" b="1" dirty="0">
                <a:solidFill>
                  <a:srgbClr val="002060"/>
                </a:solidFill>
                <a:latin typeface="Georgia" panose="02040502050405020303" pitchFamily="18" charset="0"/>
              </a:rPr>
              <a:t>CERN FPC status and </a:t>
            </a:r>
            <a:r>
              <a:rPr lang="en-GB" sz="3200" b="1" dirty="0" smtClean="0">
                <a:solidFill>
                  <a:srgbClr val="002060"/>
                </a:solidFill>
                <a:latin typeface="Georgia" panose="02040502050405020303" pitchFamily="18" charset="0"/>
              </a:rPr>
              <a:t>perspectives</a:t>
            </a:r>
            <a:br>
              <a:rPr lang="en-GB" sz="3200" b="1" dirty="0" smtClean="0">
                <a:solidFill>
                  <a:srgbClr val="002060"/>
                </a:solidFill>
                <a:latin typeface="Georgia" panose="02040502050405020303" pitchFamily="18" charset="0"/>
              </a:rPr>
            </a:br>
            <a:r>
              <a:rPr lang="en-GB" sz="1800" b="1" dirty="0" smtClean="0">
                <a:solidFill>
                  <a:srgbClr val="002060"/>
                </a:solidFill>
                <a:latin typeface="Georgia" panose="02040502050405020303" pitchFamily="18" charset="0"/>
              </a:rPr>
              <a:t>Overview </a:t>
            </a:r>
            <a:r>
              <a:rPr lang="en-GB" sz="1800" b="1" dirty="0">
                <a:solidFill>
                  <a:srgbClr val="002060"/>
                </a:solidFill>
                <a:latin typeface="Georgia" panose="02040502050405020303" pitchFamily="18" charset="0"/>
              </a:rPr>
              <a:t>of the various challenges regarding the construction of very high power Fundamental Power </a:t>
            </a:r>
            <a:r>
              <a:rPr lang="en-GB" sz="1800" b="1" dirty="0" smtClean="0">
                <a:solidFill>
                  <a:srgbClr val="002060"/>
                </a:solidFill>
                <a:latin typeface="Georgia" panose="02040502050405020303" pitchFamily="18" charset="0"/>
              </a:rPr>
              <a:t>Couplers</a:t>
            </a:r>
            <a:br>
              <a:rPr lang="en-GB" sz="1800" b="1" dirty="0" smtClean="0">
                <a:solidFill>
                  <a:srgbClr val="002060"/>
                </a:solidFill>
                <a:latin typeface="Georgia" panose="02040502050405020303" pitchFamily="18" charset="0"/>
              </a:rPr>
            </a:br>
            <a:r>
              <a:rPr lang="en-GB" sz="1600" b="1" dirty="0" smtClean="0">
                <a:solidFill>
                  <a:srgbClr val="002060"/>
                </a:solidFill>
              </a:rPr>
              <a:t/>
            </a:r>
            <a:br>
              <a:rPr lang="en-GB" sz="1600" b="1" dirty="0" smtClean="0">
                <a:solidFill>
                  <a:srgbClr val="002060"/>
                </a:solidFill>
              </a:rPr>
            </a:br>
            <a:r>
              <a:rPr lang="en-US" sz="1600" dirty="0">
                <a:solidFill>
                  <a:srgbClr val="002060"/>
                </a:solidFill>
              </a:rPr>
              <a:t>TRIUMF 2021 EIC Accelerator Partnership </a:t>
            </a:r>
            <a:r>
              <a:rPr lang="en-US" sz="1600" dirty="0" smtClean="0">
                <a:solidFill>
                  <a:srgbClr val="002060"/>
                </a:solidFill>
              </a:rPr>
              <a:t>Workshop,</a:t>
            </a:r>
            <a:br>
              <a:rPr lang="en-US" sz="1600" dirty="0" smtClean="0">
                <a:solidFill>
                  <a:srgbClr val="002060"/>
                </a:solidFill>
              </a:rPr>
            </a:br>
            <a:r>
              <a:rPr lang="en-US" sz="1600" dirty="0" smtClean="0">
                <a:solidFill>
                  <a:srgbClr val="002060"/>
                </a:solidFill>
              </a:rPr>
              <a:t>26-29 </a:t>
            </a:r>
            <a:r>
              <a:rPr lang="en-US" sz="1600" dirty="0">
                <a:solidFill>
                  <a:srgbClr val="002060"/>
                </a:solidFill>
              </a:rPr>
              <a:t>October 2021, On-line </a:t>
            </a:r>
            <a:r>
              <a:rPr lang="en-US" sz="1600" dirty="0" smtClean="0">
                <a:solidFill>
                  <a:srgbClr val="002060"/>
                </a:solidFill>
              </a:rPr>
              <a:t>Format</a:t>
            </a:r>
            <a:endParaRPr lang="en-US" sz="1600" b="1" i="1" dirty="0">
              <a:solidFill>
                <a:srgbClr val="002060"/>
              </a:solidFill>
            </a:endParaRPr>
          </a:p>
        </p:txBody>
      </p:sp>
      <p:sp>
        <p:nvSpPr>
          <p:cNvPr id="3" name="Subtitle 2"/>
          <p:cNvSpPr>
            <a:spLocks noGrp="1"/>
          </p:cNvSpPr>
          <p:nvPr>
            <p:ph type="subTitle" idx="1"/>
          </p:nvPr>
        </p:nvSpPr>
        <p:spPr>
          <a:xfrm>
            <a:off x="8256240" y="4320000"/>
            <a:ext cx="3384376" cy="2538000"/>
          </a:xfrm>
        </p:spPr>
        <p:txBody>
          <a:bodyPr>
            <a:noAutofit/>
          </a:bodyPr>
          <a:lstStyle/>
          <a:p>
            <a:pPr algn="l"/>
            <a:r>
              <a:rPr lang="en-GB" sz="1200" dirty="0">
                <a:solidFill>
                  <a:srgbClr val="002060"/>
                </a:solidFill>
                <a:hlinkClick r:id="rId3"/>
              </a:rPr>
              <a:t>eric.montesinos@cern.ch</a:t>
            </a:r>
            <a:endParaRPr lang="en-GB" sz="1200" dirty="0">
              <a:solidFill>
                <a:srgbClr val="002060"/>
              </a:solidFill>
            </a:endParaRPr>
          </a:p>
          <a:p>
            <a:pPr algn="l"/>
            <a:r>
              <a:rPr lang="en-GB" sz="1200" dirty="0">
                <a:solidFill>
                  <a:srgbClr val="002060"/>
                </a:solidFill>
              </a:rPr>
              <a:t>On behalf on all colleagues involved in the topic</a:t>
            </a:r>
            <a:br>
              <a:rPr lang="en-GB" sz="1200" dirty="0">
                <a:solidFill>
                  <a:srgbClr val="002060"/>
                </a:solidFill>
              </a:rPr>
            </a:br>
            <a:r>
              <a:rPr lang="en-GB" sz="1200" dirty="0">
                <a:solidFill>
                  <a:srgbClr val="002060"/>
                </a:solidFill>
              </a:rPr>
              <a:t>Thanks to all of them for the tremendous amount of work and for all the invaluable competencies provided!</a:t>
            </a:r>
          </a:p>
        </p:txBody>
      </p:sp>
    </p:spTree>
    <p:extLst>
      <p:ext uri="{BB962C8B-B14F-4D97-AF65-F5344CB8AC3E}">
        <p14:creationId xmlns:p14="http://schemas.microsoft.com/office/powerpoint/2010/main" val="884292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 item: the ceramic window</a:t>
            </a:r>
            <a:endParaRPr lang="en-US" dirty="0"/>
          </a:p>
        </p:txBody>
      </p:sp>
      <p:sp>
        <p:nvSpPr>
          <p:cNvPr id="8" name="Content Placeholder 7"/>
          <p:cNvSpPr>
            <a:spLocks noGrp="1"/>
          </p:cNvSpPr>
          <p:nvPr>
            <p:ph sz="half" idx="1"/>
          </p:nvPr>
        </p:nvSpPr>
        <p:spPr/>
        <p:txBody>
          <a:bodyPr/>
          <a:lstStyle/>
          <a:p>
            <a:r>
              <a:rPr lang="en-GB" smtClean="0"/>
              <a:t>This is the most important device of a FPC</a:t>
            </a:r>
          </a:p>
          <a:p>
            <a:r>
              <a:rPr lang="en-GB" smtClean="0"/>
              <a:t>It ensures the vacuum leak tightness of the FPC, and of the entire machine!</a:t>
            </a:r>
          </a:p>
          <a:p>
            <a:r>
              <a:rPr lang="en-GB" smtClean="0"/>
              <a:t>Any leak on the window immediately leads into degradation of the cavity and of the machine</a:t>
            </a:r>
          </a:p>
          <a:p>
            <a:r>
              <a:rPr lang="en-GB" smtClean="0"/>
              <a:t>It is commonly a ceramic brazed with metal</a:t>
            </a:r>
            <a:endParaRPr lang="en-GB"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10</a:t>
            </a:fld>
            <a:endParaRPr lang="en-US"/>
          </a:p>
        </p:txBody>
      </p:sp>
      <p:sp>
        <p:nvSpPr>
          <p:cNvPr id="4" name="Date Placeholder 3"/>
          <p:cNvSpPr>
            <a:spLocks noGrp="1"/>
          </p:cNvSpPr>
          <p:nvPr>
            <p:ph type="dt" sz="half" idx="13"/>
          </p:nvPr>
        </p:nvSpPr>
        <p:spPr/>
        <p:txBody>
          <a:bodyPr/>
          <a:lstStyle/>
          <a:p>
            <a:r>
              <a:rPr lang="en-US" smtClean="0"/>
              <a:t>TRIUMF 2021 EIC Accelerator Partnership Workshop, 26-29 October 2021, On-line Format</a:t>
            </a:r>
            <a:endParaRPr lang="en-US"/>
          </a:p>
        </p:txBody>
      </p:sp>
      <p:pic>
        <p:nvPicPr>
          <p:cNvPr id="7" name="Content Placeholder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80176" y="1533823"/>
            <a:ext cx="2622822" cy="4751388"/>
          </a:xfrm>
          <a:prstGeom prst="rect">
            <a:avLst/>
          </a:prstGeom>
        </p:spPr>
      </p:pic>
    </p:spTree>
    <p:extLst>
      <p:ext uri="{BB962C8B-B14F-4D97-AF65-F5344CB8AC3E}">
        <p14:creationId xmlns:p14="http://schemas.microsoft.com/office/powerpoint/2010/main" val="2592993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Ceramic material</a:t>
            </a:r>
            <a:endParaRPr lang="en-US" dirty="0"/>
          </a:p>
        </p:txBody>
      </p:sp>
      <p:sp>
        <p:nvSpPr>
          <p:cNvPr id="8" name="Content Placeholder 7"/>
          <p:cNvSpPr>
            <a:spLocks noGrp="1"/>
          </p:cNvSpPr>
          <p:nvPr>
            <p:ph sz="half" idx="1"/>
          </p:nvPr>
        </p:nvSpPr>
        <p:spPr/>
        <p:txBody>
          <a:bodyPr>
            <a:normAutofit fontScale="92500" lnSpcReduction="10000"/>
          </a:bodyPr>
          <a:lstStyle/>
          <a:p>
            <a:pPr>
              <a:lnSpc>
                <a:spcPct val="100000"/>
              </a:lnSpc>
              <a:spcBef>
                <a:spcPts val="1200"/>
              </a:spcBef>
            </a:pPr>
            <a:r>
              <a:rPr lang="en-GB" sz="2400" dirty="0" smtClean="0"/>
              <a:t>Most of the windows are built with an Al2O3 ceramic</a:t>
            </a:r>
          </a:p>
          <a:p>
            <a:pPr>
              <a:lnSpc>
                <a:spcPct val="100000"/>
              </a:lnSpc>
              <a:spcBef>
                <a:spcPts val="1200"/>
              </a:spcBef>
            </a:pPr>
            <a:r>
              <a:rPr lang="en-GB" sz="2400" dirty="0" smtClean="0"/>
              <a:t>A very important parameter is the purity of the ceramic</a:t>
            </a:r>
          </a:p>
          <a:p>
            <a:pPr>
              <a:lnSpc>
                <a:spcPct val="100000"/>
              </a:lnSpc>
              <a:spcBef>
                <a:spcPts val="1200"/>
              </a:spcBef>
            </a:pPr>
            <a:r>
              <a:rPr lang="en-GB" sz="2400" dirty="0" smtClean="0"/>
              <a:t>A too pure ceramic will be with very few losses, that is perfect for RF power, but will be very difficult to braze as the metallization will not adhere</a:t>
            </a:r>
          </a:p>
          <a:p>
            <a:pPr>
              <a:lnSpc>
                <a:spcPct val="100000"/>
              </a:lnSpc>
              <a:spcBef>
                <a:spcPts val="1200"/>
              </a:spcBef>
            </a:pPr>
            <a:r>
              <a:rPr lang="en-GB" sz="2400" dirty="0" smtClean="0"/>
              <a:t>A ceramic with impurities will be much easier to braze, but will have a lot of losses that will induce a difficult cooling</a:t>
            </a:r>
            <a:endParaRPr lang="en-GB" sz="2400" dirty="0"/>
          </a:p>
        </p:txBody>
      </p:sp>
      <p:sp>
        <p:nvSpPr>
          <p:cNvPr id="13" name="Content Placeholder 12"/>
          <p:cNvSpPr>
            <a:spLocks noGrp="1"/>
          </p:cNvSpPr>
          <p:nvPr>
            <p:ph sz="half" idx="2"/>
          </p:nvPr>
        </p:nvSpPr>
        <p:spPr>
          <a:xfrm>
            <a:off x="6096000" y="2996952"/>
            <a:ext cx="5328000" cy="3599840"/>
          </a:xfrm>
        </p:spPr>
        <p:txBody>
          <a:bodyPr>
            <a:normAutofit fontScale="92500" lnSpcReduction="10000"/>
          </a:bodyPr>
          <a:lstStyle/>
          <a:p>
            <a:pPr>
              <a:lnSpc>
                <a:spcPct val="100000"/>
              </a:lnSpc>
              <a:spcBef>
                <a:spcPts val="1200"/>
              </a:spcBef>
            </a:pPr>
            <a:r>
              <a:rPr lang="en-GB" sz="2400" dirty="0" smtClean="0"/>
              <a:t>CERN published a reference document in 1996 (10 pages) explaining all the parameters that a ceramic for RF window shall fulfil</a:t>
            </a:r>
          </a:p>
          <a:p>
            <a:pPr>
              <a:lnSpc>
                <a:spcPct val="100000"/>
              </a:lnSpc>
              <a:spcBef>
                <a:spcPts val="1200"/>
              </a:spcBef>
            </a:pPr>
            <a:r>
              <a:rPr lang="en-US" sz="2400" dirty="0" smtClean="0">
                <a:hlinkClick r:id="rId2"/>
              </a:rPr>
              <a:t>http://cds.cern.ch/record/91419?ln=fr</a:t>
            </a:r>
            <a:endParaRPr lang="en-US" sz="2400" dirty="0" smtClean="0"/>
          </a:p>
          <a:p>
            <a:pPr>
              <a:lnSpc>
                <a:spcPct val="100000"/>
              </a:lnSpc>
              <a:spcBef>
                <a:spcPts val="1200"/>
              </a:spcBef>
            </a:pPr>
            <a:r>
              <a:rPr lang="en-GB" sz="2400" dirty="0" smtClean="0"/>
              <a:t>It is still in use, and all our ceramics are the Al2O3 - 97.6 % purity ones</a:t>
            </a:r>
          </a:p>
          <a:p>
            <a:pPr>
              <a:lnSpc>
                <a:spcPct val="100000"/>
              </a:lnSpc>
              <a:spcBef>
                <a:spcPts val="1200"/>
              </a:spcBef>
            </a:pPr>
            <a:r>
              <a:rPr lang="en-GB" sz="2400" dirty="0" smtClean="0"/>
              <a:t>This is one of our first topic for R&amp;D with respect to FCC high power requirements, </a:t>
            </a:r>
            <a:r>
              <a:rPr lang="en-GB" sz="2400" b="1" i="1" dirty="0" smtClean="0">
                <a:solidFill>
                  <a:srgbClr val="0070C0"/>
                </a:solidFill>
              </a:rPr>
              <a:t>we launched a program to </a:t>
            </a:r>
            <a:r>
              <a:rPr lang="en-GB" sz="2400" b="1" i="1" dirty="0" smtClean="0">
                <a:solidFill>
                  <a:srgbClr val="0070C0"/>
                </a:solidFill>
              </a:rPr>
              <a:t>master </a:t>
            </a:r>
            <a:r>
              <a:rPr lang="en-GB" sz="2400" b="1" i="1" dirty="0" smtClean="0">
                <a:solidFill>
                  <a:srgbClr val="0070C0"/>
                </a:solidFill>
              </a:rPr>
              <a:t>how to braze 99.9 % purity ceramics</a:t>
            </a:r>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11</a:t>
            </a:fld>
            <a:endParaRPr lang="en-US"/>
          </a:p>
        </p:txBody>
      </p:sp>
      <p:graphicFrame>
        <p:nvGraphicFramePr>
          <p:cNvPr id="14" name="Content Placeholder 7"/>
          <p:cNvGraphicFramePr>
            <a:graphicFrameLocks/>
          </p:cNvGraphicFramePr>
          <p:nvPr>
            <p:extLst>
              <p:ext uri="{D42A27DB-BD31-4B8C-83A1-F6EECF244321}">
                <p14:modId xmlns:p14="http://schemas.microsoft.com/office/powerpoint/2010/main" val="188120303"/>
              </p:ext>
            </p:extLst>
          </p:nvPr>
        </p:nvGraphicFramePr>
        <p:xfrm>
          <a:off x="6384032" y="1048011"/>
          <a:ext cx="4752000" cy="1483360"/>
        </p:xfrm>
        <a:graphic>
          <a:graphicData uri="http://schemas.openxmlformats.org/drawingml/2006/table">
            <a:tbl>
              <a:tblPr firstRow="1" bandRow="1">
                <a:tableStyleId>{327F97BB-C833-4FB7-BDE5-3F7075034690}</a:tableStyleId>
              </a:tblPr>
              <a:tblGrid>
                <a:gridCol w="900000">
                  <a:extLst>
                    <a:ext uri="{9D8B030D-6E8A-4147-A177-3AD203B41FA5}">
                      <a16:colId xmlns:a16="http://schemas.microsoft.com/office/drawing/2014/main" val="1957142419"/>
                    </a:ext>
                  </a:extLst>
                </a:gridCol>
                <a:gridCol w="900000">
                  <a:extLst>
                    <a:ext uri="{9D8B030D-6E8A-4147-A177-3AD203B41FA5}">
                      <a16:colId xmlns:a16="http://schemas.microsoft.com/office/drawing/2014/main" val="3435616270"/>
                    </a:ext>
                  </a:extLst>
                </a:gridCol>
                <a:gridCol w="1476000">
                  <a:extLst>
                    <a:ext uri="{9D8B030D-6E8A-4147-A177-3AD203B41FA5}">
                      <a16:colId xmlns:a16="http://schemas.microsoft.com/office/drawing/2014/main" val="1783395202"/>
                    </a:ext>
                  </a:extLst>
                </a:gridCol>
                <a:gridCol w="1476000">
                  <a:extLst>
                    <a:ext uri="{9D8B030D-6E8A-4147-A177-3AD203B41FA5}">
                      <a16:colId xmlns:a16="http://schemas.microsoft.com/office/drawing/2014/main" val="808196533"/>
                    </a:ext>
                  </a:extLst>
                </a:gridCol>
              </a:tblGrid>
              <a:tr h="370840">
                <a:tc>
                  <a:txBody>
                    <a:bodyPr/>
                    <a:lstStyle/>
                    <a:p>
                      <a:pPr algn="ctr"/>
                      <a:endParaRPr lang="en-GB" dirty="0"/>
                    </a:p>
                  </a:txBody>
                  <a:tcPr anchor="ctr"/>
                </a:tc>
                <a:tc>
                  <a:txBody>
                    <a:bodyPr/>
                    <a:lstStyle/>
                    <a:p>
                      <a:pPr algn="ctr"/>
                      <a:r>
                        <a:rPr lang="en-GB" dirty="0" smtClean="0"/>
                        <a:t>Purity</a:t>
                      </a:r>
                      <a:endParaRPr lang="en-GB" dirty="0"/>
                    </a:p>
                  </a:txBody>
                  <a:tcPr anchor="ctr"/>
                </a:tc>
                <a:tc>
                  <a:txBody>
                    <a:bodyPr/>
                    <a:lstStyle/>
                    <a:p>
                      <a:pPr algn="ctr"/>
                      <a:r>
                        <a:rPr lang="en-GB" dirty="0" smtClean="0"/>
                        <a:t>RF losses</a:t>
                      </a:r>
                      <a:endParaRPr lang="en-GB" dirty="0"/>
                    </a:p>
                  </a:txBody>
                  <a:tcPr anchor="ctr"/>
                </a:tc>
                <a:tc>
                  <a:txBody>
                    <a:bodyPr/>
                    <a:lstStyle/>
                    <a:p>
                      <a:pPr algn="ctr"/>
                      <a:r>
                        <a:rPr lang="en-GB" dirty="0" smtClean="0"/>
                        <a:t>Brazing</a:t>
                      </a:r>
                      <a:endParaRPr lang="en-GB" dirty="0"/>
                    </a:p>
                  </a:txBody>
                  <a:tcPr anchor="ctr"/>
                </a:tc>
                <a:extLst>
                  <a:ext uri="{0D108BD9-81ED-4DB2-BD59-A6C34878D82A}">
                    <a16:rowId xmlns:a16="http://schemas.microsoft.com/office/drawing/2014/main" val="159503379"/>
                  </a:ext>
                </a:extLst>
              </a:tr>
              <a:tr h="370840">
                <a:tc>
                  <a:txBody>
                    <a:bodyPr/>
                    <a:lstStyle/>
                    <a:p>
                      <a:pPr algn="ctr"/>
                      <a:r>
                        <a:rPr lang="en-GB" dirty="0" smtClean="0"/>
                        <a:t>Al</a:t>
                      </a:r>
                      <a:r>
                        <a:rPr lang="en-GB" baseline="-25000" dirty="0" smtClean="0"/>
                        <a:t>2</a:t>
                      </a:r>
                      <a:r>
                        <a:rPr lang="en-GB" dirty="0" smtClean="0"/>
                        <a:t>O</a:t>
                      </a:r>
                      <a:r>
                        <a:rPr lang="en-GB" baseline="-25000" dirty="0" smtClean="0"/>
                        <a:t>3</a:t>
                      </a:r>
                      <a:endParaRPr lang="en-GB" dirty="0">
                        <a:solidFill>
                          <a:srgbClr val="002060"/>
                        </a:solidFill>
                      </a:endParaRPr>
                    </a:p>
                  </a:txBody>
                  <a:tcPr anchor="ctr"/>
                </a:tc>
                <a:tc>
                  <a:txBody>
                    <a:bodyPr/>
                    <a:lstStyle/>
                    <a:p>
                      <a:pPr algn="ctr"/>
                      <a:r>
                        <a:rPr lang="en-GB" dirty="0" smtClean="0"/>
                        <a:t>99.9</a:t>
                      </a:r>
                      <a:r>
                        <a:rPr lang="en-GB" baseline="0" dirty="0" smtClean="0"/>
                        <a:t> %</a:t>
                      </a:r>
                      <a:endParaRPr lang="en-GB" dirty="0">
                        <a:solidFill>
                          <a:srgbClr val="002060"/>
                        </a:solidFill>
                      </a:endParaRPr>
                    </a:p>
                  </a:txBody>
                  <a:tcPr anchor="ctr"/>
                </a:tc>
                <a:tc>
                  <a:txBody>
                    <a:bodyPr/>
                    <a:lstStyle/>
                    <a:p>
                      <a:pPr algn="ctr"/>
                      <a:r>
                        <a:rPr lang="en-GB" dirty="0" smtClean="0"/>
                        <a:t>Very Low</a:t>
                      </a:r>
                      <a:endParaRPr lang="en-GB" dirty="0">
                        <a:solidFill>
                          <a:srgbClr val="002060"/>
                        </a:solidFill>
                      </a:endParaRPr>
                    </a:p>
                  </a:txBody>
                  <a:tcPr anchor="ctr"/>
                </a:tc>
                <a:tc>
                  <a:txBody>
                    <a:bodyPr/>
                    <a:lstStyle/>
                    <a:p>
                      <a:pPr algn="ctr"/>
                      <a:r>
                        <a:rPr lang="en-GB" dirty="0" smtClean="0"/>
                        <a:t>Very difficult</a:t>
                      </a:r>
                      <a:endParaRPr lang="en-GB" dirty="0">
                        <a:solidFill>
                          <a:srgbClr val="002060"/>
                        </a:solidFill>
                      </a:endParaRPr>
                    </a:p>
                  </a:txBody>
                  <a:tcPr anchor="ctr"/>
                </a:tc>
                <a:extLst>
                  <a:ext uri="{0D108BD9-81ED-4DB2-BD59-A6C34878D82A}">
                    <a16:rowId xmlns:a16="http://schemas.microsoft.com/office/drawing/2014/main" val="3863154157"/>
                  </a:ext>
                </a:extLst>
              </a:tr>
              <a:tr h="370840">
                <a:tc>
                  <a:txBody>
                    <a:bodyPr/>
                    <a:lstStyle/>
                    <a:p>
                      <a:pPr algn="ctr"/>
                      <a:r>
                        <a:rPr lang="en-GB" dirty="0" smtClean="0"/>
                        <a:t>Al</a:t>
                      </a:r>
                      <a:r>
                        <a:rPr lang="en-GB" baseline="-25000" dirty="0" smtClean="0"/>
                        <a:t>2</a:t>
                      </a:r>
                      <a:r>
                        <a:rPr lang="en-GB" dirty="0" smtClean="0"/>
                        <a:t>O</a:t>
                      </a:r>
                      <a:r>
                        <a:rPr lang="en-GB" baseline="-25000" dirty="0" smtClean="0"/>
                        <a:t>3</a:t>
                      </a:r>
                      <a:endParaRPr lang="en-GB" dirty="0">
                        <a:solidFill>
                          <a:srgbClr val="002060"/>
                        </a:solidFill>
                      </a:endParaRPr>
                    </a:p>
                  </a:txBody>
                  <a:tcPr anchor="ctr"/>
                </a:tc>
                <a:tc>
                  <a:txBody>
                    <a:bodyPr/>
                    <a:lstStyle/>
                    <a:p>
                      <a:pPr algn="ctr"/>
                      <a:r>
                        <a:rPr lang="en-GB" dirty="0" smtClean="0"/>
                        <a:t>97.6 %</a:t>
                      </a:r>
                      <a:endParaRPr lang="en-GB" dirty="0">
                        <a:solidFill>
                          <a:srgbClr val="002060"/>
                        </a:solidFill>
                      </a:endParaRPr>
                    </a:p>
                  </a:txBody>
                  <a:tcPr anchor="ctr"/>
                </a:tc>
                <a:tc>
                  <a:txBody>
                    <a:bodyPr/>
                    <a:lstStyle/>
                    <a:p>
                      <a:pPr algn="ctr"/>
                      <a:r>
                        <a:rPr lang="en-GB" dirty="0" smtClean="0"/>
                        <a:t>Medium</a:t>
                      </a:r>
                      <a:endParaRPr lang="en-GB" dirty="0">
                        <a:solidFill>
                          <a:srgbClr val="002060"/>
                        </a:solidFill>
                      </a:endParaRPr>
                    </a:p>
                  </a:txBody>
                  <a:tcPr anchor="ctr"/>
                </a:tc>
                <a:tc>
                  <a:txBody>
                    <a:bodyPr/>
                    <a:lstStyle/>
                    <a:p>
                      <a:pPr algn="ctr"/>
                      <a:r>
                        <a:rPr lang="en-GB" dirty="0" smtClean="0"/>
                        <a:t>Medium</a:t>
                      </a:r>
                      <a:endParaRPr lang="en-GB" dirty="0">
                        <a:solidFill>
                          <a:srgbClr val="002060"/>
                        </a:solidFill>
                      </a:endParaRPr>
                    </a:p>
                  </a:txBody>
                  <a:tcPr anchor="ctr"/>
                </a:tc>
                <a:extLst>
                  <a:ext uri="{0D108BD9-81ED-4DB2-BD59-A6C34878D82A}">
                    <a16:rowId xmlns:a16="http://schemas.microsoft.com/office/drawing/2014/main" val="2106533138"/>
                  </a:ext>
                </a:extLst>
              </a:tr>
              <a:tr h="370840">
                <a:tc>
                  <a:txBody>
                    <a:bodyPr/>
                    <a:lstStyle/>
                    <a:p>
                      <a:pPr algn="ctr"/>
                      <a:r>
                        <a:rPr lang="en-GB" dirty="0" smtClean="0"/>
                        <a:t>Al</a:t>
                      </a:r>
                      <a:r>
                        <a:rPr lang="en-GB" baseline="-25000" dirty="0" smtClean="0"/>
                        <a:t>2</a:t>
                      </a:r>
                      <a:r>
                        <a:rPr lang="en-GB" dirty="0" smtClean="0"/>
                        <a:t>O</a:t>
                      </a:r>
                      <a:r>
                        <a:rPr lang="en-GB" baseline="-25000" dirty="0" smtClean="0"/>
                        <a:t>3</a:t>
                      </a:r>
                      <a:endParaRPr lang="en-GB" dirty="0">
                        <a:solidFill>
                          <a:srgbClr val="002060"/>
                        </a:solidFill>
                      </a:endParaRPr>
                    </a:p>
                  </a:txBody>
                  <a:tcPr anchor="ctr"/>
                </a:tc>
                <a:tc>
                  <a:txBody>
                    <a:bodyPr/>
                    <a:lstStyle/>
                    <a:p>
                      <a:pPr algn="ctr"/>
                      <a:r>
                        <a:rPr lang="en-GB" dirty="0" smtClean="0"/>
                        <a:t>95 %</a:t>
                      </a:r>
                      <a:endParaRPr lang="en-GB" dirty="0">
                        <a:solidFill>
                          <a:srgbClr val="002060"/>
                        </a:solidFill>
                      </a:endParaRPr>
                    </a:p>
                  </a:txBody>
                  <a:tcPr anchor="ctr"/>
                </a:tc>
                <a:tc>
                  <a:txBody>
                    <a:bodyPr/>
                    <a:lstStyle/>
                    <a:p>
                      <a:pPr algn="ctr"/>
                      <a:r>
                        <a:rPr lang="en-GB" dirty="0" smtClean="0"/>
                        <a:t>Higher</a:t>
                      </a:r>
                      <a:endParaRPr lang="en-GB" dirty="0">
                        <a:solidFill>
                          <a:srgbClr val="002060"/>
                        </a:solidFill>
                      </a:endParaRPr>
                    </a:p>
                  </a:txBody>
                  <a:tcPr anchor="ctr"/>
                </a:tc>
                <a:tc>
                  <a:txBody>
                    <a:bodyPr/>
                    <a:lstStyle/>
                    <a:p>
                      <a:pPr algn="ctr"/>
                      <a:r>
                        <a:rPr lang="en-GB" dirty="0" smtClean="0"/>
                        <a:t>Easier</a:t>
                      </a:r>
                      <a:endParaRPr lang="en-GB" dirty="0">
                        <a:solidFill>
                          <a:srgbClr val="002060"/>
                        </a:solidFill>
                      </a:endParaRPr>
                    </a:p>
                  </a:txBody>
                  <a:tcPr anchor="ctr"/>
                </a:tc>
                <a:extLst>
                  <a:ext uri="{0D108BD9-81ED-4DB2-BD59-A6C34878D82A}">
                    <a16:rowId xmlns:a16="http://schemas.microsoft.com/office/drawing/2014/main" val="2562084661"/>
                  </a:ext>
                </a:extLst>
              </a:tr>
            </a:tbl>
          </a:graphicData>
        </a:graphic>
      </p:graphicFrame>
    </p:spTree>
    <p:extLst>
      <p:ext uri="{BB962C8B-B14F-4D97-AF65-F5344CB8AC3E}">
        <p14:creationId xmlns:p14="http://schemas.microsoft.com/office/powerpoint/2010/main" val="3153169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Metallization</a:t>
            </a:r>
            <a:endParaRPr lang="en-GB" dirty="0"/>
          </a:p>
        </p:txBody>
      </p:sp>
      <p:sp>
        <p:nvSpPr>
          <p:cNvPr id="3" name="Content Placeholder 2"/>
          <p:cNvSpPr>
            <a:spLocks noGrp="1"/>
          </p:cNvSpPr>
          <p:nvPr>
            <p:ph sz="half" idx="1"/>
          </p:nvPr>
        </p:nvSpPr>
        <p:spPr/>
        <p:txBody>
          <a:bodyPr>
            <a:normAutofit fontScale="92500"/>
          </a:bodyPr>
          <a:lstStyle/>
          <a:p>
            <a:r>
              <a:rPr lang="en-GB" smtClean="0"/>
              <a:t>Before brazing the metallic line, the window has to be metallized</a:t>
            </a:r>
          </a:p>
          <a:p>
            <a:r>
              <a:rPr lang="en-GB" smtClean="0"/>
              <a:t>The most common medium used is a Molly-Manganese deposition on the surfaces to be brazed</a:t>
            </a:r>
          </a:p>
          <a:p>
            <a:r>
              <a:rPr lang="en-GB" smtClean="0"/>
              <a:t>It is often painted by hands</a:t>
            </a:r>
          </a:p>
          <a:p>
            <a:r>
              <a:rPr lang="en-GB" smtClean="0"/>
              <a:t>This paint is very sensible and must be kept in movement at any time, under a controlled temperature and humidity</a:t>
            </a:r>
          </a:p>
          <a:p>
            <a:r>
              <a:rPr lang="en-GB" smtClean="0"/>
              <a:t>The metallic lines will be brazed onto that MoMn support, it is of the highest importance</a:t>
            </a:r>
            <a:endParaRPr lang="en-GB"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12</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sp>
        <p:nvSpPr>
          <p:cNvPr id="9" name="TextBox 8"/>
          <p:cNvSpPr txBox="1"/>
          <p:nvPr/>
        </p:nvSpPr>
        <p:spPr>
          <a:xfrm>
            <a:off x="6456040" y="5097958"/>
            <a:ext cx="4680000" cy="923330"/>
          </a:xfrm>
          <a:prstGeom prst="rect">
            <a:avLst/>
          </a:prstGeom>
          <a:noFill/>
        </p:spPr>
        <p:txBody>
          <a:bodyPr wrap="square" rtlCol="0">
            <a:spAutoFit/>
          </a:bodyPr>
          <a:lstStyle/>
          <a:p>
            <a:pPr algn="ctr"/>
            <a:r>
              <a:rPr lang="en-GB" dirty="0" smtClean="0">
                <a:solidFill>
                  <a:srgbClr val="002060"/>
                </a:solidFill>
              </a:rPr>
              <a:t>A default in the metallization of the ceramic, one can easily understand that it will not be possible to braze any metallic part onto it</a:t>
            </a:r>
            <a:endParaRPr lang="en-GB" dirty="0">
              <a:solidFill>
                <a:srgbClr val="002060"/>
              </a:solidFill>
            </a:endParaRPr>
          </a:p>
        </p:txBody>
      </p:sp>
      <p:pic>
        <p:nvPicPr>
          <p:cNvPr id="16" name="Content Placeholder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07468" y="1444621"/>
            <a:ext cx="4177145" cy="3437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799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families</a:t>
            </a:r>
            <a:endParaRPr lang="en-US" dirty="0"/>
          </a:p>
        </p:txBody>
      </p:sp>
      <p:sp>
        <p:nvSpPr>
          <p:cNvPr id="5" name="Date Placeholder 4"/>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t>13</a:t>
            </a:fld>
            <a:endParaRPr lang="en-US"/>
          </a:p>
        </p:txBody>
      </p:sp>
      <p:sp>
        <p:nvSpPr>
          <p:cNvPr id="8" name="Rectangle 7"/>
          <p:cNvSpPr/>
          <p:nvPr/>
        </p:nvSpPr>
        <p:spPr>
          <a:xfrm>
            <a:off x="850062" y="3847688"/>
            <a:ext cx="2880000" cy="2893100"/>
          </a:xfrm>
          <a:prstGeom prst="rect">
            <a:avLst/>
          </a:prstGeom>
        </p:spPr>
        <p:txBody>
          <a:bodyPr wrap="square">
            <a:spAutoFit/>
          </a:bodyPr>
          <a:lstStyle/>
          <a:p>
            <a:pPr algn="ctr"/>
            <a:r>
              <a:rPr lang="en-GB" sz="2000" b="1" dirty="0" smtClean="0">
                <a:solidFill>
                  <a:srgbClr val="002060"/>
                </a:solidFill>
              </a:rPr>
              <a:t>Disk windows</a:t>
            </a:r>
          </a:p>
          <a:p>
            <a:pPr algn="ctr"/>
            <a:endParaRPr lang="en-GB" dirty="0" smtClean="0">
              <a:solidFill>
                <a:srgbClr val="002060"/>
              </a:solidFill>
            </a:endParaRPr>
          </a:p>
          <a:p>
            <a:pPr algn="ctr"/>
            <a:r>
              <a:rPr lang="en-GB" dirty="0" smtClean="0">
                <a:solidFill>
                  <a:srgbClr val="002060"/>
                </a:solidFill>
              </a:rPr>
              <a:t>SPS, </a:t>
            </a:r>
            <a:r>
              <a:rPr lang="en-GB" dirty="0">
                <a:solidFill>
                  <a:srgbClr val="002060"/>
                </a:solidFill>
              </a:rPr>
              <a:t>8</a:t>
            </a:r>
            <a:r>
              <a:rPr lang="en-GB" dirty="0" smtClean="0">
                <a:solidFill>
                  <a:srgbClr val="002060"/>
                </a:solidFill>
              </a:rPr>
              <a:t>00 MHz</a:t>
            </a:r>
          </a:p>
          <a:p>
            <a:pPr algn="ctr"/>
            <a:r>
              <a:rPr lang="en-GB" dirty="0" smtClean="0">
                <a:solidFill>
                  <a:srgbClr val="002060"/>
                </a:solidFill>
              </a:rPr>
              <a:t>150 KW CW</a:t>
            </a:r>
            <a:endParaRPr lang="en-GB" dirty="0">
              <a:solidFill>
                <a:srgbClr val="002060"/>
              </a:solidFill>
            </a:endParaRPr>
          </a:p>
          <a:p>
            <a:pPr algn="ctr"/>
            <a:endParaRPr lang="en-GB" dirty="0">
              <a:solidFill>
                <a:srgbClr val="002060"/>
              </a:solidFill>
            </a:endParaRPr>
          </a:p>
          <a:p>
            <a:pPr algn="ctr"/>
            <a:r>
              <a:rPr lang="en-GB" dirty="0" smtClean="0">
                <a:solidFill>
                  <a:srgbClr val="002060"/>
                </a:solidFill>
              </a:rPr>
              <a:t>Linac4, 352 MHz</a:t>
            </a:r>
          </a:p>
          <a:p>
            <a:pPr algn="ctr"/>
            <a:r>
              <a:rPr lang="en-GB" dirty="0" smtClean="0">
                <a:solidFill>
                  <a:srgbClr val="002060"/>
                </a:solidFill>
              </a:rPr>
              <a:t>1 MW 10 % duty</a:t>
            </a:r>
          </a:p>
          <a:p>
            <a:pPr algn="ctr"/>
            <a:endParaRPr lang="en-GB" dirty="0">
              <a:solidFill>
                <a:srgbClr val="002060"/>
              </a:solidFill>
            </a:endParaRPr>
          </a:p>
          <a:p>
            <a:pPr algn="ctr"/>
            <a:r>
              <a:rPr lang="en-GB" dirty="0" smtClean="0">
                <a:solidFill>
                  <a:srgbClr val="002060"/>
                </a:solidFill>
              </a:rPr>
              <a:t>LHC 2, 400 </a:t>
            </a:r>
            <a:r>
              <a:rPr lang="en-GB" dirty="0">
                <a:solidFill>
                  <a:srgbClr val="002060"/>
                </a:solidFill>
              </a:rPr>
              <a:t>MHz</a:t>
            </a:r>
          </a:p>
          <a:p>
            <a:pPr algn="ctr"/>
            <a:r>
              <a:rPr lang="en-GB" dirty="0">
                <a:solidFill>
                  <a:srgbClr val="002060"/>
                </a:solidFill>
              </a:rPr>
              <a:t>1</a:t>
            </a:r>
            <a:r>
              <a:rPr lang="en-GB" dirty="0" smtClean="0">
                <a:solidFill>
                  <a:srgbClr val="002060"/>
                </a:solidFill>
              </a:rPr>
              <a:t> </a:t>
            </a:r>
            <a:r>
              <a:rPr lang="en-GB" dirty="0">
                <a:solidFill>
                  <a:srgbClr val="002060"/>
                </a:solidFill>
              </a:rPr>
              <a:t>MW </a:t>
            </a:r>
            <a:r>
              <a:rPr lang="en-GB" dirty="0" smtClean="0">
                <a:solidFill>
                  <a:srgbClr val="002060"/>
                </a:solidFill>
              </a:rPr>
              <a:t>(expected) CW</a:t>
            </a:r>
            <a:endParaRPr lang="en-GB" dirty="0">
              <a:solidFill>
                <a:srgbClr val="002060"/>
              </a:solidFill>
            </a:endParaRPr>
          </a:p>
        </p:txBody>
      </p:sp>
      <p:sp>
        <p:nvSpPr>
          <p:cNvPr id="9" name="Rectangle 8"/>
          <p:cNvSpPr/>
          <p:nvPr/>
        </p:nvSpPr>
        <p:spPr>
          <a:xfrm>
            <a:off x="4800176" y="3847688"/>
            <a:ext cx="2880000" cy="2893100"/>
          </a:xfrm>
          <a:prstGeom prst="rect">
            <a:avLst/>
          </a:prstGeom>
        </p:spPr>
        <p:txBody>
          <a:bodyPr wrap="square" lIns="36000" rIns="36000">
            <a:spAutoFit/>
          </a:bodyPr>
          <a:lstStyle/>
          <a:p>
            <a:pPr algn="ctr"/>
            <a:r>
              <a:rPr lang="en-GB" sz="2000" b="1" dirty="0" smtClean="0">
                <a:solidFill>
                  <a:srgbClr val="002060"/>
                </a:solidFill>
              </a:rPr>
              <a:t>Cylindrical windows</a:t>
            </a:r>
          </a:p>
          <a:p>
            <a:pPr algn="ctr"/>
            <a:endParaRPr lang="en-GB" dirty="0" smtClean="0">
              <a:solidFill>
                <a:srgbClr val="002060"/>
              </a:solidFill>
            </a:endParaRPr>
          </a:p>
          <a:p>
            <a:pPr algn="ctr"/>
            <a:r>
              <a:rPr lang="en-GB" dirty="0" smtClean="0">
                <a:solidFill>
                  <a:srgbClr val="002060"/>
                </a:solidFill>
              </a:rPr>
              <a:t>LHC, 400 </a:t>
            </a:r>
            <a:r>
              <a:rPr lang="en-GB" dirty="0">
                <a:solidFill>
                  <a:srgbClr val="002060"/>
                </a:solidFill>
              </a:rPr>
              <a:t>MHz</a:t>
            </a:r>
          </a:p>
          <a:p>
            <a:pPr algn="ctr"/>
            <a:r>
              <a:rPr lang="en-GB" dirty="0">
                <a:solidFill>
                  <a:srgbClr val="002060"/>
                </a:solidFill>
              </a:rPr>
              <a:t>500 </a:t>
            </a:r>
            <a:r>
              <a:rPr lang="en-GB" dirty="0" smtClean="0">
                <a:solidFill>
                  <a:srgbClr val="002060"/>
                </a:solidFill>
              </a:rPr>
              <a:t>kW CW</a:t>
            </a:r>
            <a:endParaRPr lang="en-GB" dirty="0">
              <a:solidFill>
                <a:srgbClr val="002060"/>
              </a:solidFill>
            </a:endParaRPr>
          </a:p>
          <a:p>
            <a:pPr algn="ctr"/>
            <a:endParaRPr lang="en-GB" dirty="0">
              <a:solidFill>
                <a:srgbClr val="002060"/>
              </a:solidFill>
            </a:endParaRPr>
          </a:p>
          <a:p>
            <a:pPr algn="ctr"/>
            <a:r>
              <a:rPr lang="en-GB" dirty="0" smtClean="0">
                <a:solidFill>
                  <a:srgbClr val="002060"/>
                </a:solidFill>
              </a:rPr>
              <a:t>ESRF/SOLEIL/APS, 352 MHz</a:t>
            </a:r>
          </a:p>
          <a:p>
            <a:pPr algn="ctr"/>
            <a:r>
              <a:rPr lang="en-GB" dirty="0" smtClean="0">
                <a:solidFill>
                  <a:srgbClr val="002060"/>
                </a:solidFill>
              </a:rPr>
              <a:t>250 kW CW </a:t>
            </a:r>
            <a:endParaRPr lang="en-GB" dirty="0">
              <a:solidFill>
                <a:srgbClr val="002060"/>
              </a:solidFill>
            </a:endParaRPr>
          </a:p>
          <a:p>
            <a:pPr algn="ctr"/>
            <a:endParaRPr lang="en-GB" dirty="0">
              <a:solidFill>
                <a:srgbClr val="002060"/>
              </a:solidFill>
            </a:endParaRPr>
          </a:p>
          <a:p>
            <a:pPr algn="ctr"/>
            <a:r>
              <a:rPr lang="en-GB" dirty="0" smtClean="0">
                <a:solidFill>
                  <a:srgbClr val="002060"/>
                </a:solidFill>
              </a:rPr>
              <a:t>SPL, 704 MHz</a:t>
            </a:r>
          </a:p>
          <a:p>
            <a:pPr algn="ctr"/>
            <a:r>
              <a:rPr lang="en-GB" dirty="0" smtClean="0">
                <a:solidFill>
                  <a:srgbClr val="002060"/>
                </a:solidFill>
              </a:rPr>
              <a:t>1 MW 5 % duty</a:t>
            </a:r>
            <a:endParaRPr lang="en-GB" dirty="0">
              <a:solidFill>
                <a:srgbClr val="002060"/>
              </a:solidFill>
            </a:endParaRPr>
          </a:p>
        </p:txBody>
      </p:sp>
      <p:sp>
        <p:nvSpPr>
          <p:cNvPr id="10" name="Rectangle 9"/>
          <p:cNvSpPr/>
          <p:nvPr/>
        </p:nvSpPr>
        <p:spPr>
          <a:xfrm>
            <a:off x="8665688" y="3847688"/>
            <a:ext cx="2880000" cy="2893100"/>
          </a:xfrm>
          <a:prstGeom prst="rect">
            <a:avLst/>
          </a:prstGeom>
        </p:spPr>
        <p:txBody>
          <a:bodyPr wrap="square">
            <a:spAutoFit/>
          </a:bodyPr>
          <a:lstStyle/>
          <a:p>
            <a:pPr algn="ctr"/>
            <a:r>
              <a:rPr lang="en-GB" sz="2000" b="1" dirty="0" smtClean="0">
                <a:solidFill>
                  <a:srgbClr val="002060"/>
                </a:solidFill>
              </a:rPr>
              <a:t>Coaxial disk windows</a:t>
            </a:r>
          </a:p>
          <a:p>
            <a:pPr algn="ctr"/>
            <a:endParaRPr lang="en-GB" dirty="0" smtClean="0">
              <a:solidFill>
                <a:srgbClr val="002060"/>
              </a:solidFill>
            </a:endParaRPr>
          </a:p>
          <a:p>
            <a:pPr algn="ctr"/>
            <a:r>
              <a:rPr lang="en-GB" dirty="0" smtClean="0">
                <a:solidFill>
                  <a:srgbClr val="002060"/>
                </a:solidFill>
              </a:rPr>
              <a:t>HL-LHC Crab, 400 MHz</a:t>
            </a:r>
          </a:p>
          <a:p>
            <a:pPr algn="ctr"/>
            <a:r>
              <a:rPr lang="en-GB" dirty="0" smtClean="0">
                <a:solidFill>
                  <a:srgbClr val="002060"/>
                </a:solidFill>
              </a:rPr>
              <a:t>100 KW CW</a:t>
            </a:r>
            <a:endParaRPr lang="en-GB" dirty="0">
              <a:solidFill>
                <a:srgbClr val="002060"/>
              </a:solidFill>
            </a:endParaRPr>
          </a:p>
          <a:p>
            <a:pPr algn="ctr"/>
            <a:endParaRPr lang="en-GB" dirty="0">
              <a:solidFill>
                <a:srgbClr val="002060"/>
              </a:solidFill>
            </a:endParaRPr>
          </a:p>
          <a:p>
            <a:pPr algn="ctr"/>
            <a:r>
              <a:rPr lang="en-GB" dirty="0" smtClean="0">
                <a:solidFill>
                  <a:srgbClr val="002060"/>
                </a:solidFill>
              </a:rPr>
              <a:t>SPL 2.0, 704 MHz</a:t>
            </a:r>
          </a:p>
          <a:p>
            <a:pPr algn="ctr"/>
            <a:r>
              <a:rPr lang="en-GB" dirty="0" smtClean="0">
                <a:solidFill>
                  <a:srgbClr val="002060"/>
                </a:solidFill>
              </a:rPr>
              <a:t>1 MW 5 % duty</a:t>
            </a:r>
          </a:p>
          <a:p>
            <a:pPr algn="ctr"/>
            <a:endParaRPr lang="en-GB" dirty="0">
              <a:solidFill>
                <a:srgbClr val="002060"/>
              </a:solidFill>
            </a:endParaRPr>
          </a:p>
          <a:p>
            <a:pPr algn="ctr"/>
            <a:r>
              <a:rPr lang="en-GB" dirty="0">
                <a:solidFill>
                  <a:srgbClr val="002060"/>
                </a:solidFill>
              </a:rPr>
              <a:t>SPL </a:t>
            </a:r>
            <a:r>
              <a:rPr lang="en-GB" dirty="0" smtClean="0">
                <a:solidFill>
                  <a:srgbClr val="002060"/>
                </a:solidFill>
              </a:rPr>
              <a:t>3.0</a:t>
            </a:r>
            <a:r>
              <a:rPr lang="en-GB" dirty="0">
                <a:solidFill>
                  <a:srgbClr val="002060"/>
                </a:solidFill>
              </a:rPr>
              <a:t>, 704 MHz</a:t>
            </a:r>
          </a:p>
          <a:p>
            <a:pPr algn="ctr"/>
            <a:r>
              <a:rPr lang="en-GB" dirty="0" smtClean="0">
                <a:solidFill>
                  <a:srgbClr val="002060"/>
                </a:solidFill>
              </a:rPr>
              <a:t>2 </a:t>
            </a:r>
            <a:r>
              <a:rPr lang="en-GB" dirty="0">
                <a:solidFill>
                  <a:srgbClr val="002060"/>
                </a:solidFill>
              </a:rPr>
              <a:t>MW </a:t>
            </a:r>
            <a:r>
              <a:rPr lang="en-GB" dirty="0" smtClean="0">
                <a:solidFill>
                  <a:srgbClr val="002060"/>
                </a:solidFill>
              </a:rPr>
              <a:t>(expected) 5 </a:t>
            </a:r>
            <a:r>
              <a:rPr lang="en-GB" dirty="0">
                <a:solidFill>
                  <a:srgbClr val="002060"/>
                </a:solidFill>
              </a:rPr>
              <a:t>% </a:t>
            </a:r>
            <a:r>
              <a:rPr lang="en-GB" dirty="0" smtClean="0">
                <a:solidFill>
                  <a:srgbClr val="002060"/>
                </a:solidFill>
              </a:rPr>
              <a:t>duty</a:t>
            </a:r>
            <a:endParaRPr lang="en-GB" dirty="0">
              <a:solidFill>
                <a:srgbClr val="002060"/>
              </a:solidFill>
            </a:endParaRPr>
          </a:p>
        </p:txBody>
      </p:sp>
      <p:pic>
        <p:nvPicPr>
          <p:cNvPr id="11"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56449" y="1556792"/>
            <a:ext cx="2880000"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8665688" y="1700808"/>
            <a:ext cx="2880000" cy="2059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G:\Departments\AB\Groups\RF\Sections\SR\Prevessin\Photographies\ACS MC\IMG_1737.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a:off x="4980176" y="1288569"/>
            <a:ext cx="2520000" cy="2336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386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i="1" dirty="0" smtClean="0">
                <a:solidFill>
                  <a:srgbClr val="0070C0"/>
                </a:solidFill>
              </a:rPr>
              <a:t>Water cooled from the inside ceramics</a:t>
            </a:r>
            <a:endParaRPr lang="en-GB" b="1" i="1" dirty="0">
              <a:solidFill>
                <a:srgbClr val="0070C0"/>
              </a:solidFill>
            </a:endParaRPr>
          </a:p>
        </p:txBody>
      </p:sp>
      <p:sp>
        <p:nvSpPr>
          <p:cNvPr id="3" name="Content Placeholder 2"/>
          <p:cNvSpPr>
            <a:spLocks noGrp="1"/>
          </p:cNvSpPr>
          <p:nvPr>
            <p:ph sz="half" idx="1"/>
          </p:nvPr>
        </p:nvSpPr>
        <p:spPr>
          <a:xfrm>
            <a:off x="623392" y="1629360"/>
            <a:ext cx="5906222" cy="2159680"/>
          </a:xfrm>
        </p:spPr>
        <p:txBody>
          <a:bodyPr>
            <a:noAutofit/>
          </a:bodyPr>
          <a:lstStyle/>
          <a:p>
            <a:r>
              <a:rPr lang="en-GB" dirty="0" smtClean="0"/>
              <a:t>With the help of </a:t>
            </a:r>
            <a:r>
              <a:rPr lang="en-GB" dirty="0" smtClean="0"/>
              <a:t>or mechanical experts, </a:t>
            </a:r>
            <a:r>
              <a:rPr lang="en-GB" dirty="0" smtClean="0"/>
              <a:t>we launched a prototyping of a 3D printed ceramic with water channels cooling down the ceramic from the inside</a:t>
            </a:r>
          </a:p>
          <a:p>
            <a:r>
              <a:rPr lang="en-GB" dirty="0" smtClean="0"/>
              <a:t>This should help getting to higher power handling</a:t>
            </a:r>
            <a:endParaRPr lang="en-GB" dirty="0"/>
          </a:p>
        </p:txBody>
      </p:sp>
      <p:pic>
        <p:nvPicPr>
          <p:cNvPr id="8" name="Content Placeholder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406" t="6191" r="8093" b="7129"/>
          <a:stretch/>
        </p:blipFill>
        <p:spPr>
          <a:xfrm>
            <a:off x="6816080" y="3645024"/>
            <a:ext cx="4608512" cy="3024336"/>
          </a:xfrm>
          <a:prstGeom prst="rect">
            <a:avLst/>
          </a:prstGeom>
        </p:spPr>
      </p:pic>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14</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22" y="4045122"/>
            <a:ext cx="5400573" cy="2520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128" y="1464310"/>
            <a:ext cx="3612853" cy="1855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808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Penetrant liquid qualification</a:t>
            </a:r>
            <a:endParaRPr lang="en-GB" dirty="0"/>
          </a:p>
        </p:txBody>
      </p:sp>
      <p:sp>
        <p:nvSpPr>
          <p:cNvPr id="3" name="Content Placeholder 2"/>
          <p:cNvSpPr>
            <a:spLocks noGrp="1"/>
          </p:cNvSpPr>
          <p:nvPr>
            <p:ph sz="half" idx="1"/>
          </p:nvPr>
        </p:nvSpPr>
        <p:spPr/>
        <p:txBody>
          <a:bodyPr>
            <a:normAutofit fontScale="85000" lnSpcReduction="10000"/>
          </a:bodyPr>
          <a:lstStyle/>
          <a:p>
            <a:r>
              <a:rPr lang="en-GB" sz="2600" dirty="0" smtClean="0"/>
              <a:t>In order to qualify the ceramic, we applied a penetrant liquid to reveal the possible cracks</a:t>
            </a:r>
          </a:p>
          <a:p>
            <a:pPr marL="914400" lvl="1" indent="-457200">
              <a:buFont typeface="+mj-lt"/>
              <a:buAutoNum type="arabicPeriod"/>
            </a:pPr>
            <a:r>
              <a:rPr lang="en-GB" dirty="0" smtClean="0"/>
              <a:t>Leak test</a:t>
            </a:r>
          </a:p>
          <a:p>
            <a:pPr marL="914400" lvl="1" indent="-457200">
              <a:buFont typeface="+mj-lt"/>
              <a:buAutoNum type="arabicPeriod"/>
            </a:pPr>
            <a:r>
              <a:rPr lang="en-GB" dirty="0" smtClean="0"/>
              <a:t>Apply penetrant liquid on the air side of the ceramic </a:t>
            </a:r>
          </a:p>
          <a:p>
            <a:pPr marL="914400" lvl="1" indent="-457200">
              <a:buFont typeface="+mj-lt"/>
              <a:buAutoNum type="arabicPeriod"/>
            </a:pPr>
            <a:r>
              <a:rPr lang="en-GB" dirty="0" smtClean="0"/>
              <a:t>Wait for 15 minutes</a:t>
            </a:r>
          </a:p>
          <a:p>
            <a:pPr marL="914400" lvl="1" indent="-457200">
              <a:buFont typeface="+mj-lt"/>
              <a:buAutoNum type="arabicPeriod"/>
            </a:pPr>
            <a:r>
              <a:rPr lang="en-GB" dirty="0" smtClean="0"/>
              <a:t>Rinse with water</a:t>
            </a:r>
          </a:p>
          <a:p>
            <a:pPr marL="914400" lvl="1" indent="-457200">
              <a:buFont typeface="+mj-lt"/>
              <a:buAutoNum type="arabicPeriod"/>
            </a:pPr>
            <a:r>
              <a:rPr lang="en-GB" dirty="0" smtClean="0"/>
              <a:t>Rinse with isopropyl alcohol</a:t>
            </a:r>
          </a:p>
          <a:p>
            <a:pPr marL="914400" lvl="1" indent="-457200">
              <a:buFont typeface="+mj-lt"/>
              <a:buAutoNum type="arabicPeriod"/>
            </a:pPr>
            <a:r>
              <a:rPr lang="en-GB" dirty="0" smtClean="0"/>
              <a:t>Rinse with acetone</a:t>
            </a:r>
          </a:p>
          <a:p>
            <a:pPr marL="914400" lvl="1" indent="-457200">
              <a:buFont typeface="+mj-lt"/>
              <a:buAutoNum type="arabicPeriod"/>
            </a:pPr>
            <a:r>
              <a:rPr lang="en-GB" dirty="0" smtClean="0"/>
              <a:t>Visual control</a:t>
            </a:r>
          </a:p>
          <a:p>
            <a:pPr marL="914400" lvl="1" indent="-457200">
              <a:buFont typeface="+mj-lt"/>
              <a:buAutoNum type="arabicPeriod"/>
            </a:pPr>
            <a:r>
              <a:rPr lang="en-GB" dirty="0" smtClean="0"/>
              <a:t>Leak test</a:t>
            </a:r>
          </a:p>
          <a:p>
            <a:pPr lvl="0"/>
            <a:r>
              <a:rPr lang="en-GB" sz="2600" dirty="0" smtClean="0"/>
              <a:t>In case of a crack, this method quickly reveals the default, this is very useful to validate the brazing process</a:t>
            </a:r>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15</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pic>
        <p:nvPicPr>
          <p:cNvPr id="14" name="Picture 13" descr="A picture containing indoor, sitting, food, silver&#10;&#10;Description automatically generated">
            <a:extLst>
              <a:ext uri="{FF2B5EF4-FFF2-40B4-BE49-F238E27FC236}">
                <a16:creationId xmlns:a16="http://schemas.microsoft.com/office/drawing/2014/main" id="{A1E1FC4A-1C90-4A7E-9C3A-BF70DB41BC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744072" y="4389221"/>
            <a:ext cx="2631850" cy="1800000"/>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cup, table, coffee, doughnut&#10;&#10;Description automatically generated">
            <a:extLst>
              <a:ext uri="{FF2B5EF4-FFF2-40B4-BE49-F238E27FC236}">
                <a16:creationId xmlns:a16="http://schemas.microsoft.com/office/drawing/2014/main" id="{F6AE57AF-945F-49DE-845C-03050570DC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240016" y="1988840"/>
            <a:ext cx="3796350" cy="180000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9172" t="18889" r="13097" b="13030"/>
          <a:stretch/>
        </p:blipFill>
        <p:spPr>
          <a:xfrm rot="5400000">
            <a:off x="10221000" y="2092830"/>
            <a:ext cx="1800000" cy="1592020"/>
          </a:xfrm>
          <a:prstGeom prst="rect">
            <a:avLst/>
          </a:prstGeom>
          <a:ln>
            <a:noFill/>
          </a:ln>
          <a:effectLst>
            <a:outerShdw blurRad="292100" dist="139700" dir="2700000" algn="tl" rotWithShape="0">
              <a:srgbClr val="333333">
                <a:alpha val="65000"/>
              </a:srgbClr>
            </a:outerShdw>
          </a:effectLst>
        </p:spPr>
      </p:pic>
      <p:pic>
        <p:nvPicPr>
          <p:cNvPr id="17" name="Picture 16" descr="A close up of a telephone&#10;&#10;Description automatically generated">
            <a:extLst>
              <a:ext uri="{FF2B5EF4-FFF2-40B4-BE49-F238E27FC236}">
                <a16:creationId xmlns:a16="http://schemas.microsoft.com/office/drawing/2014/main" id="{4DE30127-2B5B-4A09-8612-2489413126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5400013">
            <a:off x="9825169" y="4404474"/>
            <a:ext cx="1830500" cy="18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1173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4850584">
            <a:off x="4685405" y="1967141"/>
            <a:ext cx="5327650" cy="3006401"/>
          </a:xfrm>
        </p:spPr>
      </p:pic>
      <p:sp>
        <p:nvSpPr>
          <p:cNvPr id="2" name="Title 1"/>
          <p:cNvSpPr>
            <a:spLocks noGrp="1"/>
          </p:cNvSpPr>
          <p:nvPr>
            <p:ph type="title"/>
          </p:nvPr>
        </p:nvSpPr>
        <p:spPr/>
        <p:txBody>
          <a:bodyPr/>
          <a:lstStyle/>
          <a:p>
            <a:r>
              <a:rPr lang="en-GB" dirty="0" err="1" smtClean="0"/>
              <a:t>Cyclotronic</a:t>
            </a:r>
            <a:r>
              <a:rPr lang="en-GB" baseline="30000" dirty="0" smtClean="0"/>
              <a:t>©</a:t>
            </a:r>
            <a:r>
              <a:rPr lang="en-GB" dirty="0" smtClean="0"/>
              <a:t> air cooling</a:t>
            </a:r>
            <a:endParaRPr lang="en-GB" dirty="0"/>
          </a:p>
        </p:txBody>
      </p:sp>
      <p:sp>
        <p:nvSpPr>
          <p:cNvPr id="3" name="Content Placeholder 2"/>
          <p:cNvSpPr>
            <a:spLocks noGrp="1"/>
          </p:cNvSpPr>
          <p:nvPr>
            <p:ph sz="half" idx="1"/>
          </p:nvPr>
        </p:nvSpPr>
        <p:spPr/>
        <p:txBody>
          <a:bodyPr>
            <a:normAutofit/>
          </a:bodyPr>
          <a:lstStyle/>
          <a:p>
            <a:r>
              <a:rPr lang="en-GB" dirty="0" smtClean="0"/>
              <a:t>In order to cool down the ceramic from the air side, we invented the </a:t>
            </a:r>
            <a:r>
              <a:rPr lang="en-GB" dirty="0" err="1" smtClean="0"/>
              <a:t>cyclotronic</a:t>
            </a:r>
            <a:r>
              <a:rPr lang="en-GB" dirty="0" smtClean="0"/>
              <a:t> air cooling system</a:t>
            </a:r>
          </a:p>
          <a:p>
            <a:r>
              <a:rPr lang="en-GB" dirty="0" smtClean="0"/>
              <a:t>The goal is to avoid any ‘no air </a:t>
            </a:r>
            <a:r>
              <a:rPr lang="en-GB" dirty="0" smtClean="0"/>
              <a:t>flow </a:t>
            </a:r>
            <a:r>
              <a:rPr lang="en-GB" dirty="0" smtClean="0"/>
              <a:t>area’ that would generate a hot spot</a:t>
            </a:r>
          </a:p>
          <a:p>
            <a:r>
              <a:rPr lang="en-GB" dirty="0" smtClean="0"/>
              <a:t>To do so, the air is directed down to the ceramic and with a tangential angle</a:t>
            </a:r>
          </a:p>
          <a:p>
            <a:r>
              <a:rPr lang="en-GB" dirty="0" smtClean="0"/>
              <a:t>This was proven very efficient with </a:t>
            </a:r>
            <a:r>
              <a:rPr lang="en-GB" dirty="0" smtClean="0"/>
              <a:t>the </a:t>
            </a:r>
            <a:r>
              <a:rPr lang="en-GB" dirty="0" smtClean="0"/>
              <a:t>SPL couplers</a:t>
            </a:r>
            <a:endParaRPr lang="en-GB"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16</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cxnSp>
        <p:nvCxnSpPr>
          <p:cNvPr id="11" name="Straight Arrow Connector 10"/>
          <p:cNvCxnSpPr/>
          <p:nvPr/>
        </p:nvCxnSpPr>
        <p:spPr>
          <a:xfrm flipH="1">
            <a:off x="8231779" y="2510292"/>
            <a:ext cx="576064" cy="57606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1437515">
            <a:off x="9145364" y="939163"/>
            <a:ext cx="2963822" cy="2878450"/>
          </a:xfrm>
          <a:prstGeom prst="rect">
            <a:avLst/>
          </a:prstGeom>
        </p:spPr>
      </p:pic>
      <p:pic>
        <p:nvPicPr>
          <p:cNvPr id="16" name="Picture 15"/>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696400" y="506258"/>
            <a:ext cx="1297234" cy="3024258"/>
          </a:xfrm>
          <a:prstGeom prst="rect">
            <a:avLst/>
          </a:prstGeom>
        </p:spPr>
      </p:pic>
      <p:sp>
        <p:nvSpPr>
          <p:cNvPr id="18" name="TextBox 237"/>
          <p:cNvSpPr txBox="1">
            <a:spLocks noChangeArrowheads="1"/>
          </p:cNvSpPr>
          <p:nvPr/>
        </p:nvSpPr>
        <p:spPr bwMode="auto">
          <a:xfrm>
            <a:off x="7583488" y="3818628"/>
            <a:ext cx="4608512" cy="923330"/>
          </a:xfrm>
          <a:prstGeom prst="rect">
            <a:avLst/>
          </a:prstGeom>
          <a:noFill/>
          <a:ln w="9525">
            <a:noFill/>
            <a:miter lim="800000"/>
            <a:headEnd/>
            <a:tailEnd/>
          </a:ln>
        </p:spPr>
        <p:txBody>
          <a:bodyPr wrap="square">
            <a:spAutoFit/>
          </a:bodyPr>
          <a:lstStyle/>
          <a:p>
            <a:pPr algn="ctr"/>
            <a:r>
              <a:rPr lang="en-GB" dirty="0" smtClean="0">
                <a:solidFill>
                  <a:srgbClr val="002060"/>
                </a:solidFill>
              </a:rPr>
              <a:t>Air inlet directed to the ceramic and with a tangential angle to avoid ‘no </a:t>
            </a:r>
            <a:r>
              <a:rPr lang="en-GB" dirty="0" smtClean="0">
                <a:solidFill>
                  <a:srgbClr val="002060"/>
                </a:solidFill>
              </a:rPr>
              <a:t>air flow </a:t>
            </a:r>
            <a:r>
              <a:rPr lang="en-GB" dirty="0" smtClean="0">
                <a:solidFill>
                  <a:srgbClr val="002060"/>
                </a:solidFill>
              </a:rPr>
              <a:t>areas’</a:t>
            </a:r>
          </a:p>
          <a:p>
            <a:pPr algn="ctr"/>
            <a:r>
              <a:rPr lang="en-GB" dirty="0" err="1" smtClean="0">
                <a:solidFill>
                  <a:srgbClr val="002060"/>
                </a:solidFill>
              </a:rPr>
              <a:t>Cyclotronic</a:t>
            </a:r>
            <a:r>
              <a:rPr lang="en-GB" baseline="30000" dirty="0">
                <a:solidFill>
                  <a:srgbClr val="002060"/>
                </a:solidFill>
              </a:rPr>
              <a:t> ©</a:t>
            </a:r>
            <a:r>
              <a:rPr lang="en-GB" dirty="0" smtClean="0">
                <a:solidFill>
                  <a:srgbClr val="002060"/>
                </a:solidFill>
              </a:rPr>
              <a:t> air cooling</a:t>
            </a:r>
            <a:endParaRPr lang="en-GB" dirty="0">
              <a:solidFill>
                <a:srgbClr val="002060"/>
              </a:solidFill>
            </a:endParaRPr>
          </a:p>
        </p:txBody>
      </p:sp>
      <p:cxnSp>
        <p:nvCxnSpPr>
          <p:cNvPr id="21" name="Straight Arrow Connector 20"/>
          <p:cNvCxnSpPr/>
          <p:nvPr/>
        </p:nvCxnSpPr>
        <p:spPr>
          <a:xfrm>
            <a:off x="8721234" y="2123491"/>
            <a:ext cx="547641" cy="50336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5" name="Content Placeholder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616280" y="4945932"/>
            <a:ext cx="2240141" cy="1658920"/>
          </a:xfrm>
          <a:prstGeom prst="rect">
            <a:avLst/>
          </a:prstGeom>
        </p:spPr>
      </p:pic>
    </p:spTree>
    <p:extLst>
      <p:ext uri="{BB962C8B-B14F-4D97-AF65-F5344CB8AC3E}">
        <p14:creationId xmlns:p14="http://schemas.microsoft.com/office/powerpoint/2010/main" val="2297198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Variable coupling requirement</a:t>
            </a:r>
            <a:endParaRPr lang="en-US"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17</a:t>
            </a:fld>
            <a:endParaRPr lang="en-US"/>
          </a:p>
        </p:txBody>
      </p:sp>
      <p:sp>
        <p:nvSpPr>
          <p:cNvPr id="7" name="Content Placeholder 2"/>
          <p:cNvSpPr txBox="1">
            <a:spLocks/>
          </p:cNvSpPr>
          <p:nvPr/>
        </p:nvSpPr>
        <p:spPr>
          <a:xfrm>
            <a:off x="3359696" y="1700808"/>
            <a:ext cx="7123484" cy="457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rgbClr val="002060"/>
                </a:solidFill>
                <a:latin typeface="+mn-lt"/>
                <a:ea typeface="+mn-ea"/>
                <a:cs typeface="+mn-cs"/>
              </a:defRPr>
            </a:lvl1pPr>
            <a:lvl2pPr marL="179388" indent="0" algn="l" defTabSz="914400" rtl="0" eaLnBrk="1" latinLnBrk="0" hangingPunct="1">
              <a:lnSpc>
                <a:spcPct val="90000"/>
              </a:lnSpc>
              <a:spcBef>
                <a:spcPts val="500"/>
              </a:spcBef>
              <a:buFontTx/>
              <a:buNone/>
              <a:defRPr sz="2000" kern="1200">
                <a:solidFill>
                  <a:srgbClr val="002060"/>
                </a:solidFill>
                <a:latin typeface="+mn-lt"/>
                <a:ea typeface="+mn-ea"/>
                <a:cs typeface="+mn-cs"/>
              </a:defRPr>
            </a:lvl2pPr>
            <a:lvl3pPr marL="358775"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smtClean="0"/>
              <a:t>Advantages of variable coupler</a:t>
            </a:r>
            <a:endParaRPr lang="en-GB" sz="2800" dirty="0"/>
          </a:p>
          <a:p>
            <a:pPr lvl="1"/>
            <a:r>
              <a:rPr lang="en-GB" dirty="0"/>
              <a:t>Better for </a:t>
            </a:r>
            <a:r>
              <a:rPr lang="en-GB" dirty="0" err="1"/>
              <a:t>Q</a:t>
            </a:r>
            <a:r>
              <a:rPr lang="en-GB" baseline="-25000" dirty="0" err="1"/>
              <a:t>ext</a:t>
            </a:r>
            <a:r>
              <a:rPr lang="en-GB" dirty="0"/>
              <a:t> matching</a:t>
            </a:r>
          </a:p>
          <a:p>
            <a:pPr lvl="1"/>
            <a:r>
              <a:rPr lang="en-GB" dirty="0"/>
              <a:t>Better for power distribution</a:t>
            </a:r>
          </a:p>
          <a:p>
            <a:pPr lvl="1"/>
            <a:endParaRPr lang="en-GB" dirty="0"/>
          </a:p>
          <a:p>
            <a:r>
              <a:rPr lang="en-GB" sz="2800" dirty="0" smtClean="0"/>
              <a:t>Drawbacks of adjustable coupler</a:t>
            </a:r>
            <a:endParaRPr lang="en-GB" sz="2800" dirty="0"/>
          </a:p>
          <a:p>
            <a:pPr lvl="1"/>
            <a:r>
              <a:rPr lang="en-GB" dirty="0"/>
              <a:t>More complex to design</a:t>
            </a:r>
          </a:p>
          <a:p>
            <a:pPr lvl="1"/>
            <a:r>
              <a:rPr lang="en-GB" dirty="0"/>
              <a:t>Need a moving system not stressing the ceramic</a:t>
            </a:r>
          </a:p>
          <a:p>
            <a:pPr lvl="1"/>
            <a:r>
              <a:rPr lang="en-GB" dirty="0"/>
              <a:t>Need bellows somewhere</a:t>
            </a:r>
          </a:p>
          <a:p>
            <a:pPr lvl="2"/>
            <a:r>
              <a:rPr lang="en-GB" dirty="0"/>
              <a:t>More EB welding</a:t>
            </a:r>
          </a:p>
          <a:p>
            <a:pPr lvl="2"/>
            <a:r>
              <a:rPr lang="en-GB" dirty="0"/>
              <a:t>Increases the vacuum leak risk</a:t>
            </a:r>
          </a:p>
          <a:p>
            <a:pPr lvl="2"/>
            <a:r>
              <a:rPr lang="en-GB" dirty="0"/>
              <a:t>Increases </a:t>
            </a:r>
            <a:r>
              <a:rPr lang="en-GB" dirty="0" err="1"/>
              <a:t>mutipacting</a:t>
            </a:r>
            <a:r>
              <a:rPr lang="en-GB" dirty="0"/>
              <a:t> difficulties</a:t>
            </a:r>
          </a:p>
          <a:p>
            <a:pPr lvl="1"/>
            <a:r>
              <a:rPr lang="en-GB" dirty="0"/>
              <a:t>Increases the number of mechanical operations</a:t>
            </a:r>
          </a:p>
          <a:p>
            <a:pPr lvl="1"/>
            <a:r>
              <a:rPr lang="en-GB" dirty="0"/>
              <a:t>Subsequently increases the total </a:t>
            </a:r>
            <a:r>
              <a:rPr lang="en-GB" dirty="0" smtClean="0"/>
              <a:t>price</a:t>
            </a:r>
            <a:endParaRPr lang="en-GB" dirty="0"/>
          </a:p>
        </p:txBody>
      </p:sp>
      <p:pic>
        <p:nvPicPr>
          <p:cNvPr id="8" name="Picture 2" descr="\\cern.ch\dfs\Departments\AB\Groups\RF\Sections\SR\Prevessin\Prototype coupleur\SPL ajusta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732" y="1772816"/>
            <a:ext cx="1779588" cy="3962400"/>
          </a:xfrm>
          <a:prstGeom prst="rect">
            <a:avLst/>
          </a:prstGeom>
          <a:solidFill>
            <a:srgbClr val="EDEDED"/>
          </a:solidFill>
          <a:ln w="88900" cap="sq">
            <a:noFill/>
            <a:miter lim="800000"/>
            <a:headEnd/>
            <a:tailEnd/>
          </a:ln>
        </p:spPr>
      </p:pic>
      <p:sp>
        <p:nvSpPr>
          <p:cNvPr id="9" name="TextBox 9"/>
          <p:cNvSpPr txBox="1">
            <a:spLocks noChangeArrowheads="1"/>
          </p:cNvSpPr>
          <p:nvPr/>
        </p:nvSpPr>
        <p:spPr bwMode="auto">
          <a:xfrm>
            <a:off x="983432" y="5719342"/>
            <a:ext cx="2019300" cy="646331"/>
          </a:xfrm>
          <a:prstGeom prst="rect">
            <a:avLst/>
          </a:prstGeom>
          <a:noFill/>
          <a:ln w="9525">
            <a:noFill/>
            <a:miter lim="800000"/>
            <a:headEnd/>
            <a:tailEnd/>
          </a:ln>
        </p:spPr>
        <p:txBody>
          <a:bodyPr>
            <a:spAutoFit/>
          </a:bodyPr>
          <a:lstStyle/>
          <a:p>
            <a:pPr algn="ctr"/>
            <a:r>
              <a:rPr lang="en-GB" dirty="0">
                <a:solidFill>
                  <a:srgbClr val="002060"/>
                </a:solidFill>
              </a:rPr>
              <a:t>Disk </a:t>
            </a:r>
            <a:r>
              <a:rPr lang="en-GB" dirty="0" smtClean="0">
                <a:solidFill>
                  <a:srgbClr val="002060"/>
                </a:solidFill>
              </a:rPr>
              <a:t>window</a:t>
            </a:r>
          </a:p>
          <a:p>
            <a:pPr algn="ctr"/>
            <a:r>
              <a:rPr lang="en-GB" dirty="0" smtClean="0">
                <a:solidFill>
                  <a:srgbClr val="002060"/>
                </a:solidFill>
              </a:rPr>
              <a:t>fixed </a:t>
            </a:r>
            <a:r>
              <a:rPr lang="en-GB" dirty="0">
                <a:solidFill>
                  <a:srgbClr val="002060"/>
                </a:solidFill>
              </a:rPr>
              <a:t>coupler</a:t>
            </a:r>
          </a:p>
        </p:txBody>
      </p:sp>
      <p:pic>
        <p:nvPicPr>
          <p:cNvPr id="10" name="Picture 2" descr="\\cern.ch\dfs\Departments\AB\Groups\RF\Sections\SR\Prevessin\Prototype coupleur\SPL ajustab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2539" y="1772816"/>
            <a:ext cx="1712913" cy="3962400"/>
          </a:xfrm>
          <a:prstGeom prst="rect">
            <a:avLst/>
          </a:prstGeom>
          <a:noFill/>
          <a:ln w="88900" cap="sq">
            <a:noFill/>
            <a:miter lim="800000"/>
            <a:headEnd/>
            <a:tailEnd/>
          </a:ln>
        </p:spPr>
      </p:pic>
      <p:cxnSp>
        <p:nvCxnSpPr>
          <p:cNvPr id="11" name="Straight Arrow Connector 10"/>
          <p:cNvCxnSpPr/>
          <p:nvPr/>
        </p:nvCxnSpPr>
        <p:spPr>
          <a:xfrm flipV="1">
            <a:off x="8897437" y="3628966"/>
            <a:ext cx="911125" cy="516777"/>
          </a:xfrm>
          <a:prstGeom prst="straightConnector1">
            <a:avLst/>
          </a:prstGeom>
          <a:ln w="254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805813" y="4058818"/>
            <a:ext cx="980775" cy="445217"/>
          </a:xfrm>
          <a:prstGeom prst="straightConnector1">
            <a:avLst/>
          </a:prstGeom>
          <a:ln w="254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34970" y="4502286"/>
            <a:ext cx="2100730" cy="6836"/>
          </a:xfrm>
          <a:prstGeom prst="straightConnector1">
            <a:avLst/>
          </a:prstGeom>
          <a:ln w="25400">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669539" y="4145743"/>
            <a:ext cx="228600" cy="1588"/>
          </a:xfrm>
          <a:prstGeom prst="straightConnector1">
            <a:avLst/>
          </a:prstGeom>
          <a:ln w="25400">
            <a:solidFill>
              <a:srgbClr val="66FF33"/>
            </a:solidFill>
            <a:tailEnd type="none"/>
          </a:ln>
        </p:spPr>
        <p:style>
          <a:lnRef idx="1">
            <a:schemeClr val="accent1"/>
          </a:lnRef>
          <a:fillRef idx="0">
            <a:schemeClr val="accent1"/>
          </a:fillRef>
          <a:effectRef idx="0">
            <a:schemeClr val="accent1"/>
          </a:effectRef>
          <a:fontRef idx="minor">
            <a:schemeClr val="tx1"/>
          </a:fontRef>
        </p:style>
      </p:cxnSp>
      <p:sp>
        <p:nvSpPr>
          <p:cNvPr id="15" name="TextBox 9"/>
          <p:cNvSpPr txBox="1">
            <a:spLocks noChangeArrowheads="1"/>
          </p:cNvSpPr>
          <p:nvPr/>
        </p:nvSpPr>
        <p:spPr bwMode="auto">
          <a:xfrm>
            <a:off x="8973244" y="5734997"/>
            <a:ext cx="2019300" cy="646331"/>
          </a:xfrm>
          <a:prstGeom prst="rect">
            <a:avLst/>
          </a:prstGeom>
          <a:noFill/>
          <a:ln w="9525">
            <a:noFill/>
            <a:miter lim="800000"/>
            <a:headEnd/>
            <a:tailEnd/>
          </a:ln>
        </p:spPr>
        <p:txBody>
          <a:bodyPr>
            <a:spAutoFit/>
          </a:bodyPr>
          <a:lstStyle/>
          <a:p>
            <a:pPr algn="ctr"/>
            <a:r>
              <a:rPr lang="en-GB" dirty="0">
                <a:solidFill>
                  <a:srgbClr val="002060"/>
                </a:solidFill>
              </a:rPr>
              <a:t>Disk </a:t>
            </a:r>
            <a:r>
              <a:rPr lang="en-GB" dirty="0" smtClean="0">
                <a:solidFill>
                  <a:srgbClr val="002060"/>
                </a:solidFill>
              </a:rPr>
              <a:t>window</a:t>
            </a:r>
          </a:p>
          <a:p>
            <a:pPr algn="ctr"/>
            <a:r>
              <a:rPr lang="en-GB" dirty="0" smtClean="0">
                <a:solidFill>
                  <a:srgbClr val="002060"/>
                </a:solidFill>
              </a:rPr>
              <a:t>adjustable </a:t>
            </a:r>
            <a:r>
              <a:rPr lang="en-GB" dirty="0">
                <a:solidFill>
                  <a:srgbClr val="002060"/>
                </a:solidFill>
              </a:rPr>
              <a:t>coupler</a:t>
            </a:r>
          </a:p>
        </p:txBody>
      </p:sp>
    </p:spTree>
    <p:extLst>
      <p:ext uri="{BB962C8B-B14F-4D97-AF65-F5344CB8AC3E}">
        <p14:creationId xmlns:p14="http://schemas.microsoft.com/office/powerpoint/2010/main" val="2421188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Variable coupling requirement</a:t>
            </a:r>
            <a:endParaRPr lang="en-US" dirty="0"/>
          </a:p>
        </p:txBody>
      </p:sp>
      <p:sp>
        <p:nvSpPr>
          <p:cNvPr id="16" name="Content Placeholder 15"/>
          <p:cNvSpPr>
            <a:spLocks noGrp="1"/>
          </p:cNvSpPr>
          <p:nvPr>
            <p:ph sz="half" idx="1"/>
          </p:nvPr>
        </p:nvSpPr>
        <p:spPr/>
        <p:txBody>
          <a:bodyPr>
            <a:normAutofit/>
          </a:bodyPr>
          <a:lstStyle/>
          <a:p>
            <a:pPr>
              <a:lnSpc>
                <a:spcPct val="100000"/>
              </a:lnSpc>
              <a:spcBef>
                <a:spcPts val="1200"/>
              </a:spcBef>
            </a:pPr>
            <a:r>
              <a:rPr lang="en-US" dirty="0" smtClean="0"/>
              <a:t>For FCC machines, as we want to re-use the same cavities and couplers without going back to the clean room, a variable coupler is mandatory</a:t>
            </a:r>
          </a:p>
          <a:p>
            <a:pPr>
              <a:lnSpc>
                <a:spcPct val="100000"/>
              </a:lnSpc>
              <a:spcBef>
                <a:spcPts val="1200"/>
              </a:spcBef>
            </a:pPr>
            <a:r>
              <a:rPr lang="en-US" dirty="0" smtClean="0"/>
              <a:t>This will be another topic to be looked at into details (external stub [BNL-EIC], movable antenna [CERN-LHC], </a:t>
            </a:r>
            <a:r>
              <a:rPr lang="en-US" b="1" i="1" dirty="0" smtClean="0">
                <a:solidFill>
                  <a:srgbClr val="0070C0"/>
                </a:solidFill>
              </a:rPr>
              <a:t>‘new deformable material’ [CERN R&amp;D])</a:t>
            </a:r>
          </a:p>
          <a:p>
            <a:pPr>
              <a:lnSpc>
                <a:spcPct val="100000"/>
              </a:lnSpc>
              <a:spcBef>
                <a:spcPts val="1200"/>
              </a:spcBef>
            </a:pPr>
            <a:r>
              <a:rPr lang="en-US" dirty="0" smtClean="0"/>
              <a:t>The antenna shape is part of the study, such that the best impedance is chosen regarding tuning needs</a:t>
            </a:r>
            <a:endParaRPr lang="en-US"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18</a:t>
            </a:fld>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60096" y="3861048"/>
            <a:ext cx="4320000" cy="2128398"/>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6960096" y="6130146"/>
            <a:ext cx="4320000" cy="369332"/>
          </a:xfrm>
          <a:prstGeom prst="rect">
            <a:avLst/>
          </a:prstGeom>
        </p:spPr>
        <p:txBody>
          <a:bodyPr wrap="square">
            <a:spAutoFit/>
          </a:bodyPr>
          <a:lstStyle/>
          <a:p>
            <a:pPr algn="ctr"/>
            <a:r>
              <a:rPr lang="en-GB" dirty="0" smtClean="0">
                <a:solidFill>
                  <a:srgbClr val="002060"/>
                </a:solidFill>
              </a:rPr>
              <a:t>Courtesy Olivier Brunner &amp; Franck Peauger</a:t>
            </a:r>
            <a:endParaRPr lang="en-US" dirty="0">
              <a:solidFill>
                <a:srgbClr val="002060"/>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1557352"/>
            <a:ext cx="4320000" cy="2181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1866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Heat Transfer</a:t>
            </a:r>
            <a:endParaRPr lang="en-US" dirty="0"/>
          </a:p>
        </p:txBody>
      </p:sp>
      <p:sp>
        <p:nvSpPr>
          <p:cNvPr id="7" name="Content Placeholder 6"/>
          <p:cNvSpPr>
            <a:spLocks noGrp="1"/>
          </p:cNvSpPr>
          <p:nvPr>
            <p:ph sz="half" idx="1"/>
          </p:nvPr>
        </p:nvSpPr>
        <p:spPr/>
        <p:txBody>
          <a:bodyPr>
            <a:normAutofit/>
          </a:bodyPr>
          <a:lstStyle/>
          <a:p>
            <a:pPr>
              <a:lnSpc>
                <a:spcPct val="100000"/>
              </a:lnSpc>
              <a:spcBef>
                <a:spcPts val="1200"/>
              </a:spcBef>
            </a:pPr>
            <a:r>
              <a:rPr lang="en-GB" dirty="0" smtClean="0"/>
              <a:t>In order to ensure thermal shielding between the FPC and the cavity the outer antenna can be with thermal anchors (usually feasible with lower average power handling) or with a Double walled Tube using gas helium as coolant (higher average power levels)</a:t>
            </a:r>
          </a:p>
          <a:p>
            <a:pPr>
              <a:lnSpc>
                <a:spcPct val="100000"/>
              </a:lnSpc>
              <a:spcBef>
                <a:spcPts val="1200"/>
              </a:spcBef>
            </a:pPr>
            <a:r>
              <a:rPr lang="en-GB" dirty="0" smtClean="0"/>
              <a:t>It is a part of the coupler as being the outer line of the FPC antenna coaxial line</a:t>
            </a:r>
          </a:p>
          <a:p>
            <a:pPr>
              <a:lnSpc>
                <a:spcPct val="100000"/>
              </a:lnSpc>
              <a:spcBef>
                <a:spcPts val="1200"/>
              </a:spcBef>
            </a:pPr>
            <a:r>
              <a:rPr lang="en-GB" dirty="0" smtClean="0"/>
              <a:t>From an RF point a view, it is a simple outer conductor tube</a:t>
            </a:r>
          </a:p>
          <a:p>
            <a:pPr>
              <a:lnSpc>
                <a:spcPct val="100000"/>
              </a:lnSpc>
              <a:spcBef>
                <a:spcPts val="1200"/>
              </a:spcBef>
            </a:pPr>
            <a:r>
              <a:rPr lang="en-GB" dirty="0" smtClean="0"/>
              <a:t>Its contraction must be perfectly pre-calculated, because this will give the coupling value (</a:t>
            </a:r>
            <a:r>
              <a:rPr lang="en-GB" dirty="0" err="1" smtClean="0"/>
              <a:t>Q</a:t>
            </a:r>
            <a:r>
              <a:rPr lang="en-GB" baseline="-25000" dirty="0" err="1" smtClean="0"/>
              <a:t>ext</a:t>
            </a:r>
            <a:r>
              <a:rPr lang="en-GB" dirty="0" smtClean="0"/>
              <a:t>)</a:t>
            </a:r>
            <a:endParaRPr lang="en-GB" dirty="0" smtClean="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19</a:t>
            </a:fld>
            <a:endParaRPr lang="en-US"/>
          </a:p>
        </p:txBody>
      </p:sp>
      <p:pic>
        <p:nvPicPr>
          <p:cNvPr id="9" name="Content Placeholder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04739" y="620768"/>
            <a:ext cx="3240791" cy="5832000"/>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6007" r="35188"/>
          <a:stretch/>
        </p:blipFill>
        <p:spPr>
          <a:xfrm>
            <a:off x="9168400" y="1054081"/>
            <a:ext cx="3023600" cy="5398687"/>
          </a:xfrm>
          <a:prstGeom prst="rect">
            <a:avLst/>
          </a:prstGeom>
        </p:spPr>
      </p:pic>
    </p:spTree>
    <p:extLst>
      <p:ext uri="{BB962C8B-B14F-4D97-AF65-F5344CB8AC3E}">
        <p14:creationId xmlns:p14="http://schemas.microsoft.com/office/powerpoint/2010/main" val="1660482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GB" dirty="0"/>
          </a:p>
        </p:txBody>
      </p:sp>
      <p:sp>
        <p:nvSpPr>
          <p:cNvPr id="4" name="Footer Placeholder 3"/>
          <p:cNvSpPr>
            <a:spLocks noGrp="1"/>
          </p:cNvSpPr>
          <p:nvPr>
            <p:ph type="ftr" sz="quarter" idx="11"/>
          </p:nvPr>
        </p:nvSpPr>
        <p:spPr/>
        <p:txBody>
          <a:bodyPr/>
          <a:lstStyle/>
          <a:p>
            <a:r>
              <a:rPr lang="en-GB" smtClean="0"/>
              <a:t>eric.montesinos@cern.ch, CERN FPC status and perspectives</a:t>
            </a:r>
            <a:endParaRPr lang="en-US"/>
          </a:p>
        </p:txBody>
      </p:sp>
      <p:sp>
        <p:nvSpPr>
          <p:cNvPr id="5" name="Slide Number Placeholder 4"/>
          <p:cNvSpPr>
            <a:spLocks noGrp="1"/>
          </p:cNvSpPr>
          <p:nvPr>
            <p:ph type="sldNum" sz="quarter" idx="12"/>
          </p:nvPr>
        </p:nvSpPr>
        <p:spPr/>
        <p:txBody>
          <a:bodyPr/>
          <a:lstStyle/>
          <a:p>
            <a:fld id="{E0415A14-071E-4BFF-8AC3-1D27C93021D0}" type="slidenum">
              <a:rPr lang="en-US" smtClean="0"/>
              <a:pPr/>
              <a:t>2</a:t>
            </a:fld>
            <a:endParaRPr lang="en-US"/>
          </a:p>
        </p:txBody>
      </p:sp>
      <p:sp>
        <p:nvSpPr>
          <p:cNvPr id="6" name="Date Placeholder 5"/>
          <p:cNvSpPr>
            <a:spLocks noGrp="1"/>
          </p:cNvSpPr>
          <p:nvPr>
            <p:ph type="dt" sz="half" idx="13"/>
          </p:nvPr>
        </p:nvSpPr>
        <p:spPr/>
        <p:txBody>
          <a:bodyPr/>
          <a:lstStyle/>
          <a:p>
            <a:r>
              <a:rPr lang="en-US" dirty="0" smtClean="0"/>
              <a:t>TRIUMF 2021 EIC Accelerator Partnership Workshop, 26-29 October 2021, On-line Format</a:t>
            </a:r>
            <a:endParaRPr lang="en-US" dirty="0"/>
          </a:p>
        </p:txBody>
      </p:sp>
      <p:sp>
        <p:nvSpPr>
          <p:cNvPr id="28" name="Content Placeholder 27"/>
          <p:cNvSpPr>
            <a:spLocks noGrp="1"/>
          </p:cNvSpPr>
          <p:nvPr>
            <p:ph sz="half" idx="1"/>
          </p:nvPr>
        </p:nvSpPr>
        <p:spPr/>
        <p:txBody>
          <a:bodyPr>
            <a:normAutofit lnSpcReduction="10000"/>
          </a:bodyPr>
          <a:lstStyle/>
          <a:p>
            <a:r>
              <a:rPr lang="en-GB" dirty="0"/>
              <a:t>A talk on the development of power couplers for HL-LHC crabs and general power coupler development at CERN that could benefit the 200 and 400 MHz crab development for </a:t>
            </a:r>
            <a:r>
              <a:rPr lang="en-GB" dirty="0" smtClean="0"/>
              <a:t>EIC</a:t>
            </a:r>
          </a:p>
          <a:p>
            <a:endParaRPr lang="en-GB" dirty="0"/>
          </a:p>
          <a:p>
            <a:r>
              <a:rPr lang="en-GB" i="1" dirty="0" smtClean="0"/>
              <a:t>Personal note, a FPC is independent to the kind of cavity, crab or not crab, these are mor</a:t>
            </a:r>
            <a:r>
              <a:rPr lang="en-GB" i="1" dirty="0" smtClean="0"/>
              <a:t>e the key parameters that will define the needs</a:t>
            </a:r>
          </a:p>
          <a:p>
            <a:pPr lvl="1"/>
            <a:r>
              <a:rPr lang="en-GB" i="1" dirty="0" smtClean="0"/>
              <a:t>Frequency</a:t>
            </a:r>
          </a:p>
          <a:p>
            <a:pPr lvl="1"/>
            <a:r>
              <a:rPr lang="en-GB" i="1" dirty="0" smtClean="0"/>
              <a:t>Power handling (</a:t>
            </a:r>
            <a:r>
              <a:rPr lang="en-GB" i="1" dirty="0" err="1" smtClean="0"/>
              <a:t>cw</a:t>
            </a:r>
            <a:r>
              <a:rPr lang="en-GB" i="1" dirty="0" smtClean="0"/>
              <a:t> and peak)</a:t>
            </a:r>
            <a:endParaRPr lang="en-GB" i="1" dirty="0"/>
          </a:p>
          <a:p>
            <a:pPr lvl="1"/>
            <a:r>
              <a:rPr lang="en-GB" i="1" dirty="0" smtClean="0"/>
              <a:t>Coupling (fixed or variable)</a:t>
            </a:r>
          </a:p>
        </p:txBody>
      </p:sp>
      <p:pic>
        <p:nvPicPr>
          <p:cNvPr id="30" name="Content Placeholder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68008" y="817697"/>
            <a:ext cx="4618458" cy="5779655"/>
          </a:xfrm>
          <a:prstGeom prst="rect">
            <a:avLst/>
          </a:prstGeom>
        </p:spPr>
      </p:pic>
      <p:sp>
        <p:nvSpPr>
          <p:cNvPr id="31" name="TextBox 30"/>
          <p:cNvSpPr txBox="1"/>
          <p:nvPr/>
        </p:nvSpPr>
        <p:spPr>
          <a:xfrm>
            <a:off x="9922370" y="1988840"/>
            <a:ext cx="1728192" cy="1477328"/>
          </a:xfrm>
          <a:prstGeom prst="rect">
            <a:avLst/>
          </a:prstGeom>
          <a:noFill/>
        </p:spPr>
        <p:txBody>
          <a:bodyPr wrap="square" rtlCol="0">
            <a:spAutoFit/>
          </a:bodyPr>
          <a:lstStyle/>
          <a:p>
            <a:r>
              <a:rPr lang="en-GB" dirty="0" smtClean="0">
                <a:solidFill>
                  <a:srgbClr val="002060"/>
                </a:solidFill>
              </a:rPr>
              <a:t>The HL-LHC Crab DQW FPC</a:t>
            </a:r>
          </a:p>
          <a:p>
            <a:r>
              <a:rPr lang="en-GB" dirty="0" smtClean="0">
                <a:solidFill>
                  <a:srgbClr val="002060"/>
                </a:solidFill>
              </a:rPr>
              <a:t>400 MHz</a:t>
            </a:r>
          </a:p>
          <a:p>
            <a:r>
              <a:rPr lang="en-GB" dirty="0" smtClean="0">
                <a:solidFill>
                  <a:srgbClr val="002060"/>
                </a:solidFill>
              </a:rPr>
              <a:t>1 </a:t>
            </a:r>
            <a:r>
              <a:rPr lang="en-GB" dirty="0" err="1" smtClean="0">
                <a:solidFill>
                  <a:srgbClr val="002060"/>
                </a:solidFill>
              </a:rPr>
              <a:t>MWp</a:t>
            </a:r>
            <a:endParaRPr lang="en-GB" dirty="0" smtClean="0">
              <a:solidFill>
                <a:srgbClr val="002060"/>
              </a:solidFill>
            </a:endParaRPr>
          </a:p>
          <a:p>
            <a:r>
              <a:rPr lang="en-GB" dirty="0" smtClean="0">
                <a:solidFill>
                  <a:srgbClr val="002060"/>
                </a:solidFill>
              </a:rPr>
              <a:t>100 kW</a:t>
            </a:r>
            <a:endParaRPr lang="en-GB" dirty="0">
              <a:solidFill>
                <a:srgbClr val="002060"/>
              </a:solidFill>
            </a:endParaRPr>
          </a:p>
        </p:txBody>
      </p:sp>
    </p:spTree>
    <p:extLst>
      <p:ext uri="{BB962C8B-B14F-4D97-AF65-F5344CB8AC3E}">
        <p14:creationId xmlns:p14="http://schemas.microsoft.com/office/powerpoint/2010/main" val="318950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ern.ch\dfs\Departments\AB\Groups\RF\Sections\SR\Prevessin\Photographies\SPL couplers\P101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016" y="1011735"/>
            <a:ext cx="5400000" cy="404855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312624" y="5622339"/>
            <a:ext cx="5400000" cy="830997"/>
          </a:xfrm>
          <a:prstGeom prst="rect">
            <a:avLst/>
          </a:prstGeom>
          <a:noFill/>
        </p:spPr>
        <p:txBody>
          <a:bodyPr wrap="square" rtlCol="0">
            <a:spAutoFit/>
          </a:bodyPr>
          <a:lstStyle/>
          <a:p>
            <a:pPr algn="ctr"/>
            <a:r>
              <a:rPr lang="en-GB" sz="1600" dirty="0" smtClean="0">
                <a:solidFill>
                  <a:srgbClr val="002060"/>
                </a:solidFill>
              </a:rPr>
              <a:t>A SPL outer line with its copper layer peeling from the Stainless Steel support. More than one year of work lost in a few second, more than half a year to repair</a:t>
            </a:r>
            <a:endParaRPr lang="en-GB" sz="1600" dirty="0">
              <a:solidFill>
                <a:srgbClr val="002060"/>
              </a:solidFill>
            </a:endParaRPr>
          </a:p>
        </p:txBody>
      </p:sp>
      <p:sp>
        <p:nvSpPr>
          <p:cNvPr id="2" name="Title 1"/>
          <p:cNvSpPr>
            <a:spLocks noGrp="1"/>
          </p:cNvSpPr>
          <p:nvPr>
            <p:ph type="title"/>
          </p:nvPr>
        </p:nvSpPr>
        <p:spPr/>
        <p:txBody>
          <a:bodyPr/>
          <a:lstStyle/>
          <a:p>
            <a:r>
              <a:rPr lang="en-US" smtClean="0"/>
              <a:t>Heat Transfer</a:t>
            </a:r>
            <a:endParaRPr lang="en-US" dirty="0"/>
          </a:p>
        </p:txBody>
      </p:sp>
      <p:sp>
        <p:nvSpPr>
          <p:cNvPr id="3" name="Content Placeholder 2"/>
          <p:cNvSpPr>
            <a:spLocks noGrp="1"/>
          </p:cNvSpPr>
          <p:nvPr>
            <p:ph sz="half" idx="1"/>
          </p:nvPr>
        </p:nvSpPr>
        <p:spPr/>
        <p:txBody>
          <a:bodyPr>
            <a:normAutofit fontScale="85000" lnSpcReduction="20000"/>
          </a:bodyPr>
          <a:lstStyle/>
          <a:p>
            <a:r>
              <a:rPr lang="en-GB" dirty="0" smtClean="0"/>
              <a:t>With SRF cavities, we usually have</a:t>
            </a:r>
          </a:p>
          <a:p>
            <a:pPr lvl="1"/>
            <a:r>
              <a:rPr lang="en-GB" dirty="0" smtClean="0"/>
              <a:t>A thin Stainless Steel support, being the good thermal insulator, onto which we add a thin layer of few µm of copper, being the RF conductor with minimum RF losses and as being very thin, not transmitting so well the thermal losses to the cryogenic system</a:t>
            </a:r>
          </a:p>
          <a:p>
            <a:pPr lvl="1"/>
            <a:r>
              <a:rPr lang="en-GB" dirty="0" smtClean="0"/>
              <a:t>At the time of LEP and LHC we did Nickel flash + 7 µm copper sputtering (better uniformity of the layer)</a:t>
            </a:r>
          </a:p>
          <a:p>
            <a:pPr lvl="1"/>
            <a:r>
              <a:rPr lang="en-GB" dirty="0" smtClean="0"/>
              <a:t>With the recent HL-Crab we did 1.5 mm Stainless Steel + Gold 2 µm + galvanic Copper layer 10 µm</a:t>
            </a:r>
          </a:p>
          <a:p>
            <a:pPr lvl="1"/>
            <a:r>
              <a:rPr lang="en-GB" b="1" i="1" dirty="0" smtClean="0">
                <a:solidFill>
                  <a:srgbClr val="0070C0"/>
                </a:solidFill>
              </a:rPr>
              <a:t>We will launch 1.5 mm Stainless Steel + Gold 2 2 µm + galvanic Gold layer 12 µm, main advantage would be no more oxidation and discoloration effect</a:t>
            </a:r>
          </a:p>
          <a:p>
            <a:r>
              <a:rPr lang="en-GB" dirty="0" smtClean="0"/>
              <a:t>Every time we launch a new production (SPL, Crab) we experience difficulties</a:t>
            </a:r>
          </a:p>
          <a:p>
            <a:r>
              <a:rPr lang="en-GB" dirty="0" smtClean="0"/>
              <a:t>This copper coating is one of the key processes for all the couplers over the world</a:t>
            </a:r>
            <a:endParaRPr lang="en-GB" dirty="0"/>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pPr/>
              <a:t>20</a:t>
            </a:fld>
            <a:endParaRPr lang="en-US"/>
          </a:p>
        </p:txBody>
      </p:sp>
      <p:sp>
        <p:nvSpPr>
          <p:cNvPr id="5" name="Date Placeholder 4"/>
          <p:cNvSpPr>
            <a:spLocks noGrp="1"/>
          </p:cNvSpPr>
          <p:nvPr>
            <p:ph type="dt" sz="half" idx="13"/>
          </p:nvPr>
        </p:nvSpPr>
        <p:spPr/>
        <p:txBody>
          <a:bodyPr/>
          <a:lstStyle/>
          <a:p>
            <a:r>
              <a:rPr lang="en-US" smtClean="0"/>
              <a:t>TRIUMF 2021 EIC Accelerator Partnership Workshop, 26-29 October 2021, On-line Format</a:t>
            </a:r>
            <a:endParaRPr lang="en-US"/>
          </a:p>
        </p:txBody>
      </p:sp>
    </p:spTree>
    <p:extLst>
      <p:ext uri="{BB962C8B-B14F-4D97-AF65-F5344CB8AC3E}">
        <p14:creationId xmlns:p14="http://schemas.microsoft.com/office/powerpoint/2010/main" val="2154233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Transfer</a:t>
            </a:r>
            <a:endParaRPr lang="en-US" dirty="0"/>
          </a:p>
        </p:txBody>
      </p:sp>
      <p:sp>
        <p:nvSpPr>
          <p:cNvPr id="5" name="Date Placeholder 4"/>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t>21</a:t>
            </a:fld>
            <a:endParaRPr lang="en-US"/>
          </a:p>
        </p:txBody>
      </p:sp>
      <p:sp>
        <p:nvSpPr>
          <p:cNvPr id="15" name="Content Placeholder 2"/>
          <p:cNvSpPr>
            <a:spLocks noGrp="1"/>
          </p:cNvSpPr>
          <p:nvPr>
            <p:ph sz="half" idx="1"/>
          </p:nvPr>
        </p:nvSpPr>
        <p:spPr/>
        <p:txBody>
          <a:bodyPr>
            <a:normAutofit/>
          </a:bodyPr>
          <a:lstStyle/>
          <a:p>
            <a:pPr>
              <a:lnSpc>
                <a:spcPct val="120000"/>
              </a:lnSpc>
              <a:spcBef>
                <a:spcPts val="1200"/>
              </a:spcBef>
            </a:pPr>
            <a:r>
              <a:rPr lang="en-GB" sz="2200" dirty="0" smtClean="0"/>
              <a:t>Since LEP time, as we experienced a lot of difficulties with </a:t>
            </a:r>
            <a:r>
              <a:rPr lang="en-GB" sz="2200" dirty="0" smtClean="0"/>
              <a:t>the outer tube </a:t>
            </a:r>
            <a:r>
              <a:rPr lang="en-GB" sz="2200" dirty="0" smtClean="0"/>
              <a:t>component, we decided to have the Stainless Steel part built from a single block of massive 316LN</a:t>
            </a:r>
          </a:p>
          <a:p>
            <a:pPr>
              <a:lnSpc>
                <a:spcPct val="120000"/>
              </a:lnSpc>
              <a:spcBef>
                <a:spcPts val="1200"/>
              </a:spcBef>
            </a:pPr>
            <a:r>
              <a:rPr lang="en-GB" sz="2200" dirty="0" smtClean="0"/>
              <a:t>This is to prevent any </a:t>
            </a:r>
            <a:r>
              <a:rPr lang="en-GB" sz="2200" dirty="0" err="1" smtClean="0"/>
              <a:t>multipacting</a:t>
            </a:r>
            <a:r>
              <a:rPr lang="en-GB" sz="2200" dirty="0" smtClean="0"/>
              <a:t> troubles due to any change in the RF nor thermal structure</a:t>
            </a:r>
          </a:p>
          <a:p>
            <a:pPr>
              <a:lnSpc>
                <a:spcPct val="120000"/>
              </a:lnSpc>
              <a:spcBef>
                <a:spcPts val="1200"/>
              </a:spcBef>
            </a:pPr>
            <a:r>
              <a:rPr lang="en-GB" sz="2200" b="1" i="1" dirty="0" smtClean="0">
                <a:solidFill>
                  <a:srgbClr val="0070C0"/>
                </a:solidFill>
              </a:rPr>
              <a:t>This has to be re-evaluated as for a large series production this would cost a </a:t>
            </a:r>
            <a:r>
              <a:rPr lang="en-GB" sz="2200" b="1" i="1" dirty="0" smtClean="0">
                <a:solidFill>
                  <a:srgbClr val="0070C0"/>
                </a:solidFill>
              </a:rPr>
              <a:t>lot</a:t>
            </a:r>
            <a:endParaRPr lang="en-GB" sz="2200" b="1" i="1" dirty="0">
              <a:solidFill>
                <a:srgbClr val="0070C0"/>
              </a:solidFill>
            </a:endParaRP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168008" y="2060848"/>
            <a:ext cx="5400000" cy="266259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168009" y="4964793"/>
            <a:ext cx="5400000" cy="923330"/>
          </a:xfrm>
          <a:prstGeom prst="rect">
            <a:avLst/>
          </a:prstGeom>
          <a:noFill/>
        </p:spPr>
        <p:txBody>
          <a:bodyPr wrap="square" rtlCol="0">
            <a:spAutoFit/>
          </a:bodyPr>
          <a:lstStyle/>
          <a:p>
            <a:pPr algn="ctr"/>
            <a:r>
              <a:rPr lang="en-GB" dirty="0" smtClean="0">
                <a:solidFill>
                  <a:srgbClr val="002060"/>
                </a:solidFill>
              </a:rPr>
              <a:t>Double walled tube, inner </a:t>
            </a:r>
            <a:r>
              <a:rPr lang="en-GB" dirty="0" smtClean="0">
                <a:solidFill>
                  <a:srgbClr val="002060"/>
                </a:solidFill>
              </a:rPr>
              <a:t>tube and flanges machined </a:t>
            </a:r>
            <a:r>
              <a:rPr lang="en-GB" dirty="0" smtClean="0">
                <a:solidFill>
                  <a:srgbClr val="002060"/>
                </a:solidFill>
              </a:rPr>
              <a:t>from a massive block of 316 LN, second wall being two </a:t>
            </a:r>
            <a:r>
              <a:rPr lang="en-GB" dirty="0" smtClean="0">
                <a:solidFill>
                  <a:srgbClr val="002060"/>
                </a:solidFill>
              </a:rPr>
              <a:t>halves tubes EBW on it</a:t>
            </a:r>
            <a:endParaRPr lang="en-GB" dirty="0">
              <a:solidFill>
                <a:srgbClr val="002060"/>
              </a:solidFill>
            </a:endParaRPr>
          </a:p>
        </p:txBody>
      </p:sp>
    </p:spTree>
    <p:extLst>
      <p:ext uri="{BB962C8B-B14F-4D97-AF65-F5344CB8AC3E}">
        <p14:creationId xmlns:p14="http://schemas.microsoft.com/office/powerpoint/2010/main" val="3365899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623392" y="1557352"/>
            <a:ext cx="6048672" cy="1583616"/>
          </a:xfrm>
        </p:spPr>
        <p:txBody>
          <a:bodyPr>
            <a:noAutofit/>
          </a:bodyPr>
          <a:lstStyle/>
          <a:p>
            <a:r>
              <a:rPr lang="en-GB" dirty="0" smtClean="0"/>
              <a:t>When connecting the FPC to the cavity, we have to take care of the losses that could induce losses in </a:t>
            </a:r>
            <a:r>
              <a:rPr lang="en-GB" dirty="0" err="1" smtClean="0"/>
              <a:t>cryo</a:t>
            </a:r>
            <a:r>
              <a:rPr lang="en-GB" dirty="0" smtClean="0"/>
              <a:t> system, as well as damaging the ‘RF path’ due to bad contact at high power levels</a:t>
            </a:r>
            <a:endParaRPr lang="en-GB" dirty="0"/>
          </a:p>
        </p:txBody>
      </p:sp>
      <p:sp>
        <p:nvSpPr>
          <p:cNvPr id="2" name="Title 1"/>
          <p:cNvSpPr>
            <a:spLocks noGrp="1"/>
          </p:cNvSpPr>
          <p:nvPr>
            <p:ph type="title"/>
          </p:nvPr>
        </p:nvSpPr>
        <p:spPr/>
        <p:txBody>
          <a:bodyPr/>
          <a:lstStyle/>
          <a:p>
            <a:r>
              <a:rPr lang="en-GB" dirty="0" smtClean="0"/>
              <a:t>Vacuum seal at cold</a:t>
            </a:r>
            <a:endParaRPr lang="en-GB"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22</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pic>
        <p:nvPicPr>
          <p:cNvPr id="10" name="Content Placeholder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48608" y="4869160"/>
            <a:ext cx="4320000" cy="1008112"/>
          </a:xfrm>
          <a:prstGeom prst="rect">
            <a:avLst/>
          </a:prstGeom>
        </p:spPr>
      </p:pic>
      <p:pic>
        <p:nvPicPr>
          <p:cNvPr id="13" name="Content Placeholder 10"/>
          <p:cNvPicPr>
            <a:picLocks noChangeAspect="1"/>
          </p:cNvPicPr>
          <p:nvPr/>
        </p:nvPicPr>
        <p:blipFill rotWithShape="1">
          <a:blip r:embed="rId3" cstate="print">
            <a:extLst>
              <a:ext uri="{28A0092B-C50C-407E-A947-70E740481C1C}">
                <a14:useLocalDpi xmlns:a14="http://schemas.microsoft.com/office/drawing/2010/main" val="0"/>
              </a:ext>
            </a:extLst>
          </a:blip>
          <a:srcRect l="3485"/>
          <a:stretch/>
        </p:blipFill>
        <p:spPr>
          <a:xfrm>
            <a:off x="983432" y="3573016"/>
            <a:ext cx="5400000" cy="2877619"/>
          </a:xfrm>
          <a:prstGeom prst="rect">
            <a:avLst/>
          </a:prstGeom>
          <a:ln>
            <a:noFill/>
          </a:ln>
          <a:effectLst>
            <a:outerShdw blurRad="292100" dist="139700" dir="2700000" algn="tl" rotWithShape="0">
              <a:srgbClr val="333333">
                <a:alpha val="65000"/>
              </a:srgbClr>
            </a:outerShdw>
          </a:effectLst>
        </p:spPr>
      </p:pic>
      <p:pic>
        <p:nvPicPr>
          <p:cNvPr id="16" name="Content Placeholder 1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48608" y="1124744"/>
            <a:ext cx="4320000" cy="936104"/>
          </a:xfrm>
          <a:prstGeom prst="rect">
            <a:avLst/>
          </a:prstGeom>
        </p:spPr>
      </p:pic>
      <p:pic>
        <p:nvPicPr>
          <p:cNvPr id="19" name="Content Placeholder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48608" y="2924944"/>
            <a:ext cx="4320000" cy="1080120"/>
          </a:xfrm>
          <a:prstGeom prst="rect">
            <a:avLst/>
          </a:prstGeom>
        </p:spPr>
      </p:pic>
      <p:sp>
        <p:nvSpPr>
          <p:cNvPr id="20" name="TextBox 19"/>
          <p:cNvSpPr txBox="1"/>
          <p:nvPr/>
        </p:nvSpPr>
        <p:spPr>
          <a:xfrm>
            <a:off x="8413047" y="2051556"/>
            <a:ext cx="1991123" cy="369332"/>
          </a:xfrm>
          <a:prstGeom prst="rect">
            <a:avLst/>
          </a:prstGeom>
          <a:noFill/>
        </p:spPr>
        <p:txBody>
          <a:bodyPr wrap="none" rtlCol="0">
            <a:spAutoFit/>
          </a:bodyPr>
          <a:lstStyle/>
          <a:p>
            <a:r>
              <a:rPr lang="en-GB" dirty="0" smtClean="0">
                <a:solidFill>
                  <a:srgbClr val="002060"/>
                </a:solidFill>
              </a:rPr>
              <a:t>Copper</a:t>
            </a:r>
            <a:r>
              <a:rPr lang="en-GB" dirty="0" smtClean="0">
                <a:solidFill>
                  <a:srgbClr val="002060"/>
                </a:solidFill>
              </a:rPr>
              <a:t> OFE gasket </a:t>
            </a:r>
            <a:endParaRPr lang="en-GB" dirty="0">
              <a:solidFill>
                <a:srgbClr val="002060"/>
              </a:solidFill>
            </a:endParaRPr>
          </a:p>
        </p:txBody>
      </p:sp>
      <p:sp>
        <p:nvSpPr>
          <p:cNvPr id="21" name="TextBox 20"/>
          <p:cNvSpPr txBox="1"/>
          <p:nvPr/>
        </p:nvSpPr>
        <p:spPr>
          <a:xfrm>
            <a:off x="7687913" y="3995772"/>
            <a:ext cx="3441391" cy="369332"/>
          </a:xfrm>
          <a:prstGeom prst="rect">
            <a:avLst/>
          </a:prstGeom>
          <a:noFill/>
        </p:spPr>
        <p:txBody>
          <a:bodyPr wrap="none" rtlCol="0">
            <a:spAutoFit/>
          </a:bodyPr>
          <a:lstStyle/>
          <a:p>
            <a:r>
              <a:rPr lang="en-GB" dirty="0" smtClean="0">
                <a:solidFill>
                  <a:srgbClr val="002060"/>
                </a:solidFill>
              </a:rPr>
              <a:t>Copper OFE gasket with RF contact</a:t>
            </a:r>
            <a:endParaRPr lang="en-GB" dirty="0">
              <a:solidFill>
                <a:srgbClr val="002060"/>
              </a:solidFill>
            </a:endParaRPr>
          </a:p>
        </p:txBody>
      </p:sp>
      <p:sp>
        <p:nvSpPr>
          <p:cNvPr id="22" name="TextBox 21"/>
          <p:cNvSpPr txBox="1"/>
          <p:nvPr/>
        </p:nvSpPr>
        <p:spPr>
          <a:xfrm>
            <a:off x="7496739" y="5867980"/>
            <a:ext cx="3823739" cy="369332"/>
          </a:xfrm>
          <a:prstGeom prst="rect">
            <a:avLst/>
          </a:prstGeom>
          <a:noFill/>
        </p:spPr>
        <p:txBody>
          <a:bodyPr wrap="none" rtlCol="0">
            <a:spAutoFit/>
          </a:bodyPr>
          <a:lstStyle/>
          <a:p>
            <a:r>
              <a:rPr lang="en-GB" b="1" i="1" dirty="0" smtClean="0">
                <a:solidFill>
                  <a:srgbClr val="00B0F0"/>
                </a:solidFill>
              </a:rPr>
              <a:t>Copper OFE gasket with </a:t>
            </a:r>
            <a:r>
              <a:rPr lang="en-GB" b="1" i="1" dirty="0" err="1" smtClean="0">
                <a:solidFill>
                  <a:srgbClr val="00B0F0"/>
                </a:solidFill>
              </a:rPr>
              <a:t>Nb</a:t>
            </a:r>
            <a:r>
              <a:rPr lang="en-GB" b="1" i="1" dirty="0" smtClean="0">
                <a:solidFill>
                  <a:srgbClr val="00B0F0"/>
                </a:solidFill>
              </a:rPr>
              <a:t> RF contact</a:t>
            </a:r>
            <a:endParaRPr lang="en-GB" b="1" i="1" dirty="0">
              <a:solidFill>
                <a:srgbClr val="00B0F0"/>
              </a:solidFill>
            </a:endParaRPr>
          </a:p>
        </p:txBody>
      </p:sp>
    </p:spTree>
    <p:extLst>
      <p:ext uri="{BB962C8B-B14F-4D97-AF65-F5344CB8AC3E}">
        <p14:creationId xmlns:p14="http://schemas.microsoft.com/office/powerpoint/2010/main" val="3533166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7992" y="3675772"/>
            <a:ext cx="2160000" cy="2880000"/>
          </a:xfrm>
          <a:prstGeom prst="rect">
            <a:avLst/>
          </a:prstGeom>
          <a:ln>
            <a:noFill/>
          </a:ln>
          <a:effectLst>
            <a:outerShdw blurRad="292100" dist="139700" dir="2700000" algn="tl" rotWithShape="0">
              <a:srgbClr val="333333">
                <a:alpha val="65000"/>
              </a:srgbClr>
            </a:outerShdw>
          </a:effectLst>
        </p:spPr>
      </p:pic>
      <p:pic>
        <p:nvPicPr>
          <p:cNvPr id="15"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4743560"/>
            <a:ext cx="2400000" cy="1800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mtClean="0"/>
              <a:t>Multipacting</a:t>
            </a:r>
            <a:endParaRPr lang="en-US" dirty="0"/>
          </a:p>
        </p:txBody>
      </p:sp>
      <p:sp>
        <p:nvSpPr>
          <p:cNvPr id="3" name="Content Placeholder 2"/>
          <p:cNvSpPr>
            <a:spLocks noGrp="1"/>
          </p:cNvSpPr>
          <p:nvPr>
            <p:ph sz="half" idx="1"/>
          </p:nvPr>
        </p:nvSpPr>
        <p:spPr/>
        <p:txBody>
          <a:bodyPr>
            <a:normAutofit fontScale="85000" lnSpcReduction="10000"/>
          </a:bodyPr>
          <a:lstStyle/>
          <a:p>
            <a:r>
              <a:rPr lang="en-GB" dirty="0" smtClean="0"/>
              <a:t>Never neglect the danger of </a:t>
            </a:r>
            <a:r>
              <a:rPr lang="en-GB" dirty="0" err="1" smtClean="0"/>
              <a:t>multipacting</a:t>
            </a:r>
            <a:endParaRPr lang="en-GB" dirty="0" smtClean="0"/>
          </a:p>
          <a:p>
            <a:r>
              <a:rPr lang="en-GB" dirty="0" smtClean="0"/>
              <a:t>Nowadays there are codes that will allow us to take </a:t>
            </a:r>
            <a:r>
              <a:rPr lang="en-GB" dirty="0" err="1" smtClean="0"/>
              <a:t>multipacting</a:t>
            </a:r>
            <a:r>
              <a:rPr lang="en-GB" dirty="0" smtClean="0"/>
              <a:t> into account whilst designing the coupler geometry</a:t>
            </a:r>
          </a:p>
          <a:p>
            <a:r>
              <a:rPr lang="en-GB" dirty="0" smtClean="0"/>
              <a:t>However, always keep in mind an advice I received from Joachim </a:t>
            </a:r>
            <a:r>
              <a:rPr lang="en-GB" dirty="0" err="1" smtClean="0"/>
              <a:t>Tückmantel</a:t>
            </a:r>
            <a:r>
              <a:rPr lang="en-GB" dirty="0" smtClean="0"/>
              <a:t>  ‘when your simulation tool tells you there will be </a:t>
            </a:r>
            <a:r>
              <a:rPr lang="en-GB" dirty="0" err="1" smtClean="0"/>
              <a:t>multipacting</a:t>
            </a:r>
            <a:r>
              <a:rPr lang="en-GB" dirty="0" smtClean="0"/>
              <a:t>… there will probably be </a:t>
            </a:r>
            <a:r>
              <a:rPr lang="en-GB" dirty="0" err="1" smtClean="0"/>
              <a:t>multipacting</a:t>
            </a:r>
            <a:r>
              <a:rPr lang="en-GB" dirty="0" smtClean="0"/>
              <a:t>. When it does not tell you there will be </a:t>
            </a:r>
            <a:r>
              <a:rPr lang="en-GB" dirty="0" err="1" smtClean="0"/>
              <a:t>multipacting</a:t>
            </a:r>
            <a:r>
              <a:rPr lang="en-GB" dirty="0" smtClean="0"/>
              <a:t>… there could nevertheless be </a:t>
            </a:r>
            <a:r>
              <a:rPr lang="en-GB" dirty="0" err="1" smtClean="0"/>
              <a:t>multipacting</a:t>
            </a:r>
            <a:r>
              <a:rPr lang="en-GB" dirty="0" smtClean="0"/>
              <a:t>! So always implement a </a:t>
            </a:r>
            <a:r>
              <a:rPr lang="en-GB" dirty="0" err="1" smtClean="0"/>
              <a:t>multipacting</a:t>
            </a:r>
            <a:r>
              <a:rPr lang="en-GB" dirty="0" smtClean="0"/>
              <a:t> stopper [DC bias]’</a:t>
            </a:r>
          </a:p>
          <a:p>
            <a:r>
              <a:rPr lang="en-GB" b="1" i="1" dirty="0" smtClean="0">
                <a:solidFill>
                  <a:srgbClr val="0070C0"/>
                </a:solidFill>
              </a:rPr>
              <a:t>We work on an additive manufacturing  pseudo random surface that should reduce the </a:t>
            </a:r>
            <a:r>
              <a:rPr lang="en-GB" b="1" i="1" dirty="0" err="1" smtClean="0">
                <a:solidFill>
                  <a:srgbClr val="0070C0"/>
                </a:solidFill>
              </a:rPr>
              <a:t>multipacting</a:t>
            </a:r>
            <a:r>
              <a:rPr lang="en-GB" b="1" i="1" dirty="0" smtClean="0">
                <a:solidFill>
                  <a:srgbClr val="0070C0"/>
                </a:solidFill>
              </a:rPr>
              <a:t> </a:t>
            </a:r>
            <a:r>
              <a:rPr lang="en-GB" b="1" i="1" dirty="0" err="1" smtClean="0">
                <a:solidFill>
                  <a:srgbClr val="0070C0"/>
                </a:solidFill>
              </a:rPr>
              <a:t>occurences</a:t>
            </a:r>
            <a:endParaRPr lang="en-US" b="1" i="1" dirty="0">
              <a:solidFill>
                <a:srgbClr val="0070C0"/>
              </a:solidFill>
            </a:endParaRPr>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23</a:t>
            </a:fld>
            <a:endParaRPr lang="en-US"/>
          </a:p>
        </p:txBody>
      </p:sp>
      <p:sp>
        <p:nvSpPr>
          <p:cNvPr id="4" name="Date Placeholder 3"/>
          <p:cNvSpPr>
            <a:spLocks noGrp="1"/>
          </p:cNvSpPr>
          <p:nvPr>
            <p:ph type="dt" sz="half" idx="13"/>
          </p:nvPr>
        </p:nvSpPr>
        <p:spPr/>
        <p:txBody>
          <a:bodyPr/>
          <a:lstStyle/>
          <a:p>
            <a:r>
              <a:rPr lang="en-US" smtClean="0"/>
              <a:t>TRIUMF 2021 EIC Accelerator Partnership Workshop, 26-29 October 2021, On-line Format</a:t>
            </a:r>
            <a:endParaRPr lang="en-US"/>
          </a:p>
        </p:txBody>
      </p:sp>
      <p:sp>
        <p:nvSpPr>
          <p:cNvPr id="12" name="Rectangle 11"/>
          <p:cNvSpPr/>
          <p:nvPr/>
        </p:nvSpPr>
        <p:spPr>
          <a:xfrm>
            <a:off x="6672064" y="3648192"/>
            <a:ext cx="2904456" cy="923330"/>
          </a:xfrm>
          <a:prstGeom prst="rect">
            <a:avLst/>
          </a:prstGeom>
        </p:spPr>
        <p:txBody>
          <a:bodyPr wrap="square">
            <a:spAutoFit/>
          </a:bodyPr>
          <a:lstStyle/>
          <a:p>
            <a:r>
              <a:rPr lang="en-GB" dirty="0" err="1" smtClean="0">
                <a:solidFill>
                  <a:srgbClr val="002060"/>
                </a:solidFill>
              </a:rPr>
              <a:t>Multipacting</a:t>
            </a:r>
            <a:r>
              <a:rPr lang="en-GB" dirty="0" smtClean="0">
                <a:solidFill>
                  <a:srgbClr val="002060"/>
                </a:solidFill>
              </a:rPr>
              <a:t> could lead into impressive effects that will irreversibly damage the FPC</a:t>
            </a:r>
            <a:endParaRPr lang="en-GB" dirty="0">
              <a:solidFill>
                <a:srgbClr val="002060"/>
              </a:solidFill>
            </a:endParaRPr>
          </a:p>
        </p:txBody>
      </p:sp>
      <p:pic>
        <p:nvPicPr>
          <p:cNvPr id="28"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128" y="564214"/>
            <a:ext cx="3836522" cy="28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712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a:t>
            </a:r>
            <a:r>
              <a:rPr lang="en-US" dirty="0" err="1" smtClean="0"/>
              <a:t>polarisation</a:t>
            </a:r>
            <a:endParaRPr lang="en-US" dirty="0"/>
          </a:p>
        </p:txBody>
      </p:sp>
      <p:sp>
        <p:nvSpPr>
          <p:cNvPr id="3" name="Content Placeholder 2"/>
          <p:cNvSpPr>
            <a:spLocks noGrp="1"/>
          </p:cNvSpPr>
          <p:nvPr>
            <p:ph sz="half" idx="1"/>
          </p:nvPr>
        </p:nvSpPr>
        <p:spPr>
          <a:xfrm>
            <a:off x="624592" y="1340768"/>
            <a:ext cx="7343616" cy="2304256"/>
          </a:xfrm>
        </p:spPr>
        <p:txBody>
          <a:bodyPr>
            <a:noAutofit/>
          </a:bodyPr>
          <a:lstStyle/>
          <a:p>
            <a:pPr>
              <a:spcBef>
                <a:spcPts val="1200"/>
              </a:spcBef>
            </a:pPr>
            <a:r>
              <a:rPr lang="en-GB" sz="1800" dirty="0" smtClean="0"/>
              <a:t>A good </a:t>
            </a:r>
            <a:r>
              <a:rPr lang="en-GB" sz="1800" dirty="0" err="1" smtClean="0"/>
              <a:t>multipacting</a:t>
            </a:r>
            <a:r>
              <a:rPr lang="en-GB" sz="1800" dirty="0" smtClean="0"/>
              <a:t> suppressor is to apply DC polarisation on the </a:t>
            </a:r>
            <a:r>
              <a:rPr lang="en-GB" sz="1800" dirty="0" smtClean="0"/>
              <a:t>antenna, this </a:t>
            </a:r>
            <a:r>
              <a:rPr lang="en-GB" sz="1800" dirty="0" smtClean="0"/>
              <a:t>will modify the electron trajectories and prevent the </a:t>
            </a:r>
            <a:r>
              <a:rPr lang="en-GB" sz="1800" dirty="0" err="1" smtClean="0"/>
              <a:t>multipacting</a:t>
            </a:r>
            <a:r>
              <a:rPr lang="en-GB" sz="1800" dirty="0" smtClean="0"/>
              <a:t> to occur</a:t>
            </a:r>
          </a:p>
          <a:p>
            <a:pPr>
              <a:spcBef>
                <a:spcPts val="1200"/>
              </a:spcBef>
            </a:pPr>
            <a:r>
              <a:rPr lang="en-GB" sz="1800" dirty="0" smtClean="0"/>
              <a:t>HV in the range of 2 to 5 kV DC range is needed</a:t>
            </a:r>
          </a:p>
          <a:p>
            <a:pPr>
              <a:spcBef>
                <a:spcPts val="1200"/>
              </a:spcBef>
            </a:pPr>
            <a:r>
              <a:rPr lang="en-GB" sz="1800" dirty="0" smtClean="0"/>
              <a:t>It should not be used during conditioning of the couplers, but can be applied during operation of the machine if needed or in prevention of the troubles</a:t>
            </a:r>
            <a:endParaRPr lang="en-GB" sz="1800"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24</a:t>
            </a:fld>
            <a:endParaRPr lang="en-US"/>
          </a:p>
        </p:txBody>
      </p:sp>
      <p:pic>
        <p:nvPicPr>
          <p:cNvPr id="8" name="Content Placeholder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68208" y="770282"/>
            <a:ext cx="3660351" cy="58320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21" t="432" r="1368" b="3484"/>
          <a:stretch/>
        </p:blipFill>
        <p:spPr>
          <a:xfrm>
            <a:off x="1616250" y="3789040"/>
            <a:ext cx="5216604" cy="2880000"/>
          </a:xfrm>
          <a:prstGeom prst="rect">
            <a:avLst/>
          </a:prstGeom>
        </p:spPr>
      </p:pic>
    </p:spTree>
    <p:extLst>
      <p:ext uri="{BB962C8B-B14F-4D97-AF65-F5344CB8AC3E}">
        <p14:creationId xmlns:p14="http://schemas.microsoft.com/office/powerpoint/2010/main" val="479390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TiN</a:t>
            </a:r>
            <a:r>
              <a:rPr lang="en-GB" dirty="0" smtClean="0"/>
              <a:t> or </a:t>
            </a:r>
            <a:r>
              <a:rPr lang="en-GB" dirty="0" err="1" smtClean="0"/>
              <a:t>TiOx</a:t>
            </a:r>
            <a:r>
              <a:rPr lang="en-GB" dirty="0" smtClean="0"/>
              <a:t> coating</a:t>
            </a:r>
            <a:endParaRPr lang="en-US" dirty="0"/>
          </a:p>
        </p:txBody>
      </p:sp>
      <p:sp>
        <p:nvSpPr>
          <p:cNvPr id="7" name="Content Placeholder 6"/>
          <p:cNvSpPr>
            <a:spLocks noGrp="1"/>
          </p:cNvSpPr>
          <p:nvPr>
            <p:ph sz="half" idx="1"/>
          </p:nvPr>
        </p:nvSpPr>
        <p:spPr/>
        <p:txBody>
          <a:bodyPr>
            <a:normAutofit fontScale="77500" lnSpcReduction="20000"/>
          </a:bodyPr>
          <a:lstStyle/>
          <a:p>
            <a:pPr>
              <a:lnSpc>
                <a:spcPct val="120000"/>
              </a:lnSpc>
              <a:spcBef>
                <a:spcPts val="1200"/>
              </a:spcBef>
            </a:pPr>
            <a:r>
              <a:rPr lang="en-GB" dirty="0" smtClean="0"/>
              <a:t>Secondary Electron Emission Yield (SEY) of ceramic is not very good (SEY ~7), so to avoid </a:t>
            </a:r>
            <a:r>
              <a:rPr lang="en-GB" dirty="0" err="1" smtClean="0"/>
              <a:t>multipacting</a:t>
            </a:r>
            <a:r>
              <a:rPr lang="en-GB" dirty="0" smtClean="0"/>
              <a:t>, vacuum side of the window is </a:t>
            </a:r>
            <a:r>
              <a:rPr lang="en-GB" dirty="0" err="1" smtClean="0"/>
              <a:t>Ti</a:t>
            </a:r>
            <a:r>
              <a:rPr lang="en-GB" dirty="0" smtClean="0"/>
              <a:t> (or </a:t>
            </a:r>
            <a:r>
              <a:rPr lang="en-GB" dirty="0" err="1" smtClean="0"/>
              <a:t>TiN</a:t>
            </a:r>
            <a:r>
              <a:rPr lang="en-GB" dirty="0" smtClean="0"/>
              <a:t>) coated (SEY ~1.5)</a:t>
            </a:r>
          </a:p>
          <a:p>
            <a:pPr>
              <a:lnSpc>
                <a:spcPct val="120000"/>
              </a:lnSpc>
              <a:spcBef>
                <a:spcPts val="1200"/>
              </a:spcBef>
            </a:pPr>
            <a:r>
              <a:rPr lang="en-GB" dirty="0" smtClean="0"/>
              <a:t>In addition, it provides a high resistive layer that helps to remove electrostatic discharge</a:t>
            </a:r>
          </a:p>
          <a:p>
            <a:pPr>
              <a:lnSpc>
                <a:spcPct val="120000"/>
              </a:lnSpc>
              <a:spcBef>
                <a:spcPts val="1200"/>
              </a:spcBef>
            </a:pPr>
            <a:r>
              <a:rPr lang="en-GB" dirty="0" err="1" smtClean="0"/>
              <a:t>Ti</a:t>
            </a:r>
            <a:r>
              <a:rPr lang="en-GB" dirty="0" smtClean="0"/>
              <a:t> coating of the ceramic is a well mastered process at CERN, however</a:t>
            </a:r>
          </a:p>
          <a:p>
            <a:pPr marL="180975" lvl="1">
              <a:lnSpc>
                <a:spcPct val="120000"/>
              </a:lnSpc>
              <a:spcBef>
                <a:spcPts val="0"/>
              </a:spcBef>
            </a:pPr>
            <a:r>
              <a:rPr lang="en-GB" dirty="0" smtClean="0"/>
              <a:t>We do </a:t>
            </a:r>
            <a:r>
              <a:rPr lang="en-GB" dirty="0" smtClean="0"/>
              <a:t>not really know how to measure </a:t>
            </a:r>
            <a:r>
              <a:rPr lang="en-GB" dirty="0" err="1" smtClean="0"/>
              <a:t>Ti</a:t>
            </a:r>
            <a:r>
              <a:rPr lang="en-GB" dirty="0" smtClean="0"/>
              <a:t> coating, </a:t>
            </a:r>
            <a:r>
              <a:rPr lang="en-GB" b="1" i="1" dirty="0" smtClean="0">
                <a:solidFill>
                  <a:srgbClr val="0070C0"/>
                </a:solidFill>
              </a:rPr>
              <a:t>we need to launch a program in order to be able to measure it</a:t>
            </a:r>
          </a:p>
          <a:p>
            <a:pPr marL="180975" lvl="1">
              <a:lnSpc>
                <a:spcPct val="120000"/>
              </a:lnSpc>
              <a:spcBef>
                <a:spcPts val="0"/>
              </a:spcBef>
            </a:pPr>
            <a:r>
              <a:rPr lang="en-GB" dirty="0" smtClean="0"/>
              <a:t>Too thin, not </a:t>
            </a:r>
            <a:r>
              <a:rPr lang="en-GB" dirty="0" err="1" smtClean="0"/>
              <a:t>multipactor</a:t>
            </a:r>
            <a:r>
              <a:rPr lang="en-GB" dirty="0" smtClean="0"/>
              <a:t> suppressor</a:t>
            </a:r>
          </a:p>
          <a:p>
            <a:pPr marL="180975" lvl="1">
              <a:lnSpc>
                <a:spcPct val="120000"/>
              </a:lnSpc>
              <a:spcBef>
                <a:spcPts val="0"/>
              </a:spcBef>
            </a:pPr>
            <a:r>
              <a:rPr lang="en-GB" dirty="0" smtClean="0"/>
              <a:t>Too thick, adding a layer with RF losses, that can break the ceramic</a:t>
            </a:r>
          </a:p>
          <a:p>
            <a:pPr marL="180975" lvl="1">
              <a:lnSpc>
                <a:spcPct val="120000"/>
              </a:lnSpc>
              <a:spcBef>
                <a:spcPts val="0"/>
              </a:spcBef>
            </a:pPr>
            <a:r>
              <a:rPr lang="en-GB" dirty="0" smtClean="0"/>
              <a:t>In case of special shape, how guaranty </a:t>
            </a:r>
            <a:r>
              <a:rPr lang="en-GB" dirty="0" err="1" smtClean="0"/>
              <a:t>Ti</a:t>
            </a:r>
            <a:r>
              <a:rPr lang="en-GB" dirty="0" smtClean="0"/>
              <a:t> coating is really everywhere?</a:t>
            </a:r>
          </a:p>
          <a:p>
            <a:pPr indent="-276225">
              <a:lnSpc>
                <a:spcPct val="120000"/>
              </a:lnSpc>
              <a:spcBef>
                <a:spcPts val="1200"/>
              </a:spcBef>
            </a:pPr>
            <a:r>
              <a:rPr lang="en-GB" b="1" i="1" dirty="0" smtClean="0">
                <a:solidFill>
                  <a:srgbClr val="0070C0"/>
                </a:solidFill>
              </a:rPr>
              <a:t>We launched a study for SEY ~ 1 ceramics with industrials (Thales, Kyocera) </a:t>
            </a:r>
            <a:r>
              <a:rPr lang="en-GB" b="1" i="1" dirty="0">
                <a:solidFill>
                  <a:srgbClr val="0070C0"/>
                </a:solidFill>
              </a:rPr>
              <a:t>a</a:t>
            </a:r>
            <a:r>
              <a:rPr lang="en-GB" b="1" i="1" dirty="0" smtClean="0">
                <a:solidFill>
                  <a:srgbClr val="0070C0"/>
                </a:solidFill>
              </a:rPr>
              <a:t>nd with KEK</a:t>
            </a:r>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25</a:t>
            </a:fld>
            <a:endParaRPr lang="en-US"/>
          </a:p>
        </p:txBody>
      </p:sp>
      <p:pic>
        <p:nvPicPr>
          <p:cNvPr id="9" name="Picture 8" descr="\\cern.ch\dfs\Departments\AB\Groups\RF\Sections\SR\Prevessin\SPL project\spl présentation\cea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28048" y="753556"/>
            <a:ext cx="3704545" cy="3312561"/>
          </a:xfrm>
          <a:prstGeom prst="rect">
            <a:avLst/>
          </a:prstGeom>
          <a:noFill/>
        </p:spPr>
      </p:pic>
      <p:sp>
        <p:nvSpPr>
          <p:cNvPr id="10" name="TextBox 9"/>
          <p:cNvSpPr txBox="1"/>
          <p:nvPr/>
        </p:nvSpPr>
        <p:spPr>
          <a:xfrm>
            <a:off x="6953983" y="4918130"/>
            <a:ext cx="2007259" cy="923330"/>
          </a:xfrm>
          <a:prstGeom prst="rect">
            <a:avLst/>
          </a:prstGeom>
          <a:noFill/>
        </p:spPr>
        <p:txBody>
          <a:bodyPr wrap="square" rtlCol="0">
            <a:spAutoFit/>
          </a:bodyPr>
          <a:lstStyle/>
          <a:p>
            <a:pPr algn="r"/>
            <a:r>
              <a:rPr lang="en-US" dirty="0">
                <a:solidFill>
                  <a:srgbClr val="002060"/>
                </a:solidFill>
              </a:rPr>
              <a:t>How to ensure the </a:t>
            </a:r>
            <a:r>
              <a:rPr lang="en-US" dirty="0" err="1" smtClean="0">
                <a:solidFill>
                  <a:srgbClr val="002060"/>
                </a:solidFill>
              </a:rPr>
              <a:t>TiN</a:t>
            </a:r>
            <a:r>
              <a:rPr lang="en-US" dirty="0" smtClean="0">
                <a:solidFill>
                  <a:srgbClr val="002060"/>
                </a:solidFill>
              </a:rPr>
              <a:t> </a:t>
            </a:r>
            <a:r>
              <a:rPr lang="en-US" dirty="0">
                <a:solidFill>
                  <a:srgbClr val="002060"/>
                </a:solidFill>
              </a:rPr>
              <a:t>coating behind the chokes ?</a:t>
            </a:r>
          </a:p>
        </p:txBody>
      </p:sp>
      <p:sp>
        <p:nvSpPr>
          <p:cNvPr id="11" name="Oval 10"/>
          <p:cNvSpPr/>
          <p:nvPr/>
        </p:nvSpPr>
        <p:spPr>
          <a:xfrm>
            <a:off x="8517886" y="2045371"/>
            <a:ext cx="1240094" cy="742379"/>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9179059" y="4304868"/>
            <a:ext cx="2219842" cy="2220476"/>
            <a:chOff x="6955401" y="3390900"/>
            <a:chExt cx="1051607" cy="1181100"/>
          </a:xfrm>
        </p:grpSpPr>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55401" y="3390900"/>
              <a:ext cx="1051607" cy="1143000"/>
            </a:xfrm>
            <a:prstGeom prst="rect">
              <a:avLst/>
            </a:prstGeom>
            <a:noFill/>
            <a:ln w="9525">
              <a:noFill/>
              <a:miter lim="800000"/>
              <a:headEnd/>
              <a:tailEnd/>
            </a:ln>
            <a:effectLst/>
          </p:spPr>
        </p:pic>
        <p:sp>
          <p:nvSpPr>
            <p:cNvPr id="14" name="Oval 13"/>
            <p:cNvSpPr/>
            <p:nvPr/>
          </p:nvSpPr>
          <p:spPr>
            <a:xfrm>
              <a:off x="6961388" y="3771900"/>
              <a:ext cx="1045620" cy="72390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rot="5400000" flipH="1" flipV="1">
              <a:off x="7163595" y="4304507"/>
              <a:ext cx="38099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7258845" y="4304507"/>
              <a:ext cx="38099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7354095" y="4304505"/>
              <a:ext cx="38099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658100" y="4114800"/>
              <a:ext cx="152400" cy="762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7466806" y="4380707"/>
              <a:ext cx="380998" cy="1588"/>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27932" y="3440668"/>
              <a:ext cx="202976" cy="231068"/>
            </a:xfrm>
            <a:prstGeom prst="rect">
              <a:avLst/>
            </a:prstGeom>
            <a:noFill/>
          </p:spPr>
          <p:txBody>
            <a:bodyPr wrap="none" rtlCol="0">
              <a:spAutoFit/>
            </a:bodyPr>
            <a:lstStyle/>
            <a:p>
              <a:r>
                <a:rPr lang="en-US" dirty="0">
                  <a:solidFill>
                    <a:srgbClr val="FFFF00"/>
                  </a:solidFill>
                </a:rPr>
                <a:t>?</a:t>
              </a:r>
            </a:p>
          </p:txBody>
        </p:sp>
        <p:cxnSp>
          <p:nvCxnSpPr>
            <p:cNvPr id="21" name="Straight Arrow Connector 20"/>
            <p:cNvCxnSpPr/>
            <p:nvPr/>
          </p:nvCxnSpPr>
          <p:spPr>
            <a:xfrm rot="5400000" flipH="1" flipV="1">
              <a:off x="7047706" y="4380705"/>
              <a:ext cx="380998" cy="1588"/>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7086600" y="4114800"/>
              <a:ext cx="152400" cy="762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a:stCxn id="11" idx="4"/>
            <a:endCxn id="14" idx="1"/>
          </p:cNvCxnSpPr>
          <p:nvPr/>
        </p:nvCxnSpPr>
        <p:spPr>
          <a:xfrm>
            <a:off x="9137933" y="2787750"/>
            <a:ext cx="377002" cy="243270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971" y="1399040"/>
            <a:ext cx="1790700" cy="646331"/>
          </a:xfrm>
          <a:prstGeom prst="rect">
            <a:avLst/>
          </a:prstGeom>
          <a:noFill/>
        </p:spPr>
        <p:txBody>
          <a:bodyPr wrap="square" rtlCol="0">
            <a:spAutoFit/>
          </a:bodyPr>
          <a:lstStyle/>
          <a:p>
            <a:pPr algn="ctr"/>
            <a:r>
              <a:rPr lang="en-US" dirty="0" smtClean="0">
                <a:solidFill>
                  <a:srgbClr val="002060"/>
                </a:solidFill>
              </a:rPr>
              <a:t>Toshiba window</a:t>
            </a:r>
          </a:p>
          <a:p>
            <a:pPr algn="ctr"/>
            <a:r>
              <a:rPr lang="en-US" dirty="0" smtClean="0">
                <a:solidFill>
                  <a:srgbClr val="002060"/>
                </a:solidFill>
              </a:rPr>
              <a:t>(SNS, CEA, KEK)</a:t>
            </a:r>
            <a:endParaRPr lang="en-US" dirty="0">
              <a:solidFill>
                <a:srgbClr val="002060"/>
              </a:solidFill>
            </a:endParaRPr>
          </a:p>
        </p:txBody>
      </p:sp>
    </p:spTree>
    <p:extLst>
      <p:ext uri="{BB962C8B-B14F-4D97-AF65-F5344CB8AC3E}">
        <p14:creationId xmlns:p14="http://schemas.microsoft.com/office/powerpoint/2010/main" val="2549287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Cleanroom requirements</a:t>
            </a:r>
            <a:endParaRPr lang="en-GB" dirty="0"/>
          </a:p>
        </p:txBody>
      </p:sp>
      <p:sp>
        <p:nvSpPr>
          <p:cNvPr id="3" name="Content Placeholder 2"/>
          <p:cNvSpPr>
            <a:spLocks noGrp="1"/>
          </p:cNvSpPr>
          <p:nvPr>
            <p:ph sz="half" idx="1"/>
          </p:nvPr>
        </p:nvSpPr>
        <p:spPr/>
        <p:txBody>
          <a:bodyPr/>
          <a:lstStyle/>
          <a:p>
            <a:r>
              <a:rPr lang="en-GB" dirty="0" smtClean="0"/>
              <a:t>Our Crab cavities are with high gradient, we needed to take care of the FPC in clean room from the first day, including assembly on the test box</a:t>
            </a:r>
            <a:endParaRPr lang="en-US" dirty="0" smtClean="0"/>
          </a:p>
          <a:p>
            <a:endParaRPr lang="en-GB" dirty="0" smtClean="0"/>
          </a:p>
          <a:p>
            <a:r>
              <a:rPr lang="en-GB" dirty="0" smtClean="0"/>
              <a:t>We first prepared all actions on a flip book, we trained ourselves on mock-ups outside clean room</a:t>
            </a:r>
            <a:endParaRPr lang="en-GB"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26</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8" y="155679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6320" y="155679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472" y="155679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16" y="2360210"/>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168" y="2360210"/>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6320" y="2360210"/>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4472" y="2360210"/>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0016" y="3152298"/>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08168" y="3152298"/>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76320" y="3152298"/>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44472" y="3152298"/>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40016" y="3944386"/>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08168" y="3944386"/>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76320" y="3944386"/>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44472" y="3944386"/>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40016" y="4736474"/>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08168" y="4736474"/>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76320" y="4736474"/>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44472" y="4736474"/>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40016" y="552856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08168" y="552856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976320" y="552856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344472" y="5528562"/>
            <a:ext cx="1260000" cy="708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007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Cleanroom requirements</a:t>
            </a:r>
            <a:endParaRPr lang="en-US" dirty="0"/>
          </a:p>
        </p:txBody>
      </p:sp>
      <p:sp>
        <p:nvSpPr>
          <p:cNvPr id="3" name="Content Placeholder 2"/>
          <p:cNvSpPr>
            <a:spLocks noGrp="1"/>
          </p:cNvSpPr>
          <p:nvPr>
            <p:ph sz="half" idx="1"/>
          </p:nvPr>
        </p:nvSpPr>
        <p:spPr/>
        <p:txBody>
          <a:bodyPr>
            <a:normAutofit fontScale="92500" lnSpcReduction="20000"/>
          </a:bodyPr>
          <a:lstStyle/>
          <a:p>
            <a:pPr>
              <a:lnSpc>
                <a:spcPct val="120000"/>
              </a:lnSpc>
              <a:spcBef>
                <a:spcPts val="1200"/>
              </a:spcBef>
            </a:pPr>
            <a:r>
              <a:rPr lang="en-GB" dirty="0" smtClean="0"/>
              <a:t>Especially for SRF cavities, none of the peripherals should pollute the cavity</a:t>
            </a:r>
          </a:p>
          <a:p>
            <a:pPr>
              <a:lnSpc>
                <a:spcPct val="120000"/>
              </a:lnSpc>
              <a:spcBef>
                <a:spcPts val="1200"/>
              </a:spcBef>
            </a:pPr>
            <a:r>
              <a:rPr lang="en-GB" dirty="0" smtClean="0"/>
              <a:t>Specific clean room assembly processes must be applied, they have to be carefully studied in order to guaranty the minimum pollution due to FPC or HOM couplers being assembled onto the cavity</a:t>
            </a:r>
          </a:p>
          <a:p>
            <a:pPr>
              <a:lnSpc>
                <a:spcPct val="120000"/>
              </a:lnSpc>
              <a:spcBef>
                <a:spcPts val="1200"/>
              </a:spcBef>
            </a:pPr>
            <a:r>
              <a:rPr lang="en-GB" dirty="0" smtClean="0"/>
              <a:t>We developed specific tooling, recently 3D printed with </a:t>
            </a:r>
            <a:r>
              <a:rPr lang="en-GB" dirty="0" err="1" smtClean="0"/>
              <a:t>accura</a:t>
            </a:r>
            <a:r>
              <a:rPr lang="en-GB" dirty="0" smtClean="0"/>
              <a:t> 25 ® (</a:t>
            </a:r>
            <a:r>
              <a:rPr lang="en-US" dirty="0" smtClean="0"/>
              <a:t>Polypropylene-like) </a:t>
            </a:r>
            <a:r>
              <a:rPr lang="en-GB" dirty="0" smtClean="0"/>
              <a:t>as being qualified particle free for ISO 4 clean room</a:t>
            </a:r>
          </a:p>
          <a:p>
            <a:pPr>
              <a:lnSpc>
                <a:spcPct val="120000"/>
              </a:lnSpc>
              <a:spcBef>
                <a:spcPts val="1200"/>
              </a:spcBef>
            </a:pPr>
            <a:r>
              <a:rPr lang="en-GB" dirty="0" smtClean="0"/>
              <a:t>The use of a robot is also a key for success</a:t>
            </a:r>
          </a:p>
          <a:p>
            <a:pPr>
              <a:lnSpc>
                <a:spcPct val="120000"/>
              </a:lnSpc>
              <a:spcBef>
                <a:spcPts val="1200"/>
              </a:spcBef>
            </a:pPr>
            <a:r>
              <a:rPr lang="en-GB" dirty="0" smtClean="0"/>
              <a:t>As soon as per the design phase, FPC also have to take into consideration clean room assembly, this will ease the entire work</a:t>
            </a:r>
            <a:endParaRPr lang="en-US"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27</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220" y="1124744"/>
            <a:ext cx="5737420" cy="1995624"/>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8117" y="3587094"/>
            <a:ext cx="5400000" cy="2578210"/>
          </a:xfrm>
          <a:prstGeom prst="rect">
            <a:avLst/>
          </a:prstGeom>
        </p:spPr>
      </p:pic>
      <p:sp>
        <p:nvSpPr>
          <p:cNvPr id="9" name="TextBox 8"/>
          <p:cNvSpPr txBox="1"/>
          <p:nvPr/>
        </p:nvSpPr>
        <p:spPr>
          <a:xfrm>
            <a:off x="6608440" y="3068960"/>
            <a:ext cx="5040560" cy="369332"/>
          </a:xfrm>
          <a:prstGeom prst="rect">
            <a:avLst/>
          </a:prstGeom>
          <a:noFill/>
        </p:spPr>
        <p:txBody>
          <a:bodyPr wrap="square" rtlCol="0">
            <a:spAutoFit/>
          </a:bodyPr>
          <a:lstStyle/>
          <a:p>
            <a:pPr algn="ctr"/>
            <a:r>
              <a:rPr lang="en-US" dirty="0" smtClean="0">
                <a:solidFill>
                  <a:srgbClr val="002060"/>
                </a:solidFill>
              </a:rPr>
              <a:t>Robot, tooling and protections for clean room</a:t>
            </a:r>
          </a:p>
        </p:txBody>
      </p:sp>
      <p:sp>
        <p:nvSpPr>
          <p:cNvPr id="10" name="TextBox 9"/>
          <p:cNvSpPr txBox="1"/>
          <p:nvPr/>
        </p:nvSpPr>
        <p:spPr>
          <a:xfrm>
            <a:off x="6467650" y="6021288"/>
            <a:ext cx="5040560" cy="646331"/>
          </a:xfrm>
          <a:prstGeom prst="rect">
            <a:avLst/>
          </a:prstGeom>
          <a:noFill/>
        </p:spPr>
        <p:txBody>
          <a:bodyPr wrap="square" rtlCol="0">
            <a:spAutoFit/>
          </a:bodyPr>
          <a:lstStyle/>
          <a:p>
            <a:pPr algn="ctr"/>
            <a:r>
              <a:rPr lang="en-US" dirty="0" smtClean="0">
                <a:solidFill>
                  <a:srgbClr val="002060"/>
                </a:solidFill>
              </a:rPr>
              <a:t>3D plastic printed cavity to train ourselves</a:t>
            </a:r>
            <a:br>
              <a:rPr lang="en-US" dirty="0" smtClean="0">
                <a:solidFill>
                  <a:srgbClr val="002060"/>
                </a:solidFill>
              </a:rPr>
            </a:br>
            <a:r>
              <a:rPr lang="en-US" dirty="0" smtClean="0">
                <a:solidFill>
                  <a:srgbClr val="002060"/>
                </a:solidFill>
              </a:rPr>
              <a:t>with the clean room tooling</a:t>
            </a:r>
            <a:endParaRPr lang="en-US" dirty="0">
              <a:solidFill>
                <a:srgbClr val="002060"/>
              </a:solidFill>
            </a:endParaRPr>
          </a:p>
        </p:txBody>
      </p:sp>
    </p:spTree>
    <p:extLst>
      <p:ext uri="{BB962C8B-B14F-4D97-AF65-F5344CB8AC3E}">
        <p14:creationId xmlns:p14="http://schemas.microsoft.com/office/powerpoint/2010/main" val="3141159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t>
            </a:r>
            <a:r>
              <a:rPr lang="en-GB" dirty="0" smtClean="0"/>
              <a:t>leanroom requirements</a:t>
            </a:r>
            <a:endParaRPr lang="en-US" dirty="0"/>
          </a:p>
        </p:txBody>
      </p:sp>
      <p:sp>
        <p:nvSpPr>
          <p:cNvPr id="3" name="Content Placeholder 2"/>
          <p:cNvSpPr>
            <a:spLocks noGrp="1"/>
          </p:cNvSpPr>
          <p:nvPr>
            <p:ph sz="half" idx="1"/>
          </p:nvPr>
        </p:nvSpPr>
        <p:spPr>
          <a:xfrm>
            <a:off x="623392" y="1557352"/>
            <a:ext cx="5328000" cy="2087672"/>
          </a:xfrm>
        </p:spPr>
        <p:txBody>
          <a:bodyPr>
            <a:noAutofit/>
          </a:bodyPr>
          <a:lstStyle/>
          <a:p>
            <a:pPr>
              <a:lnSpc>
                <a:spcPct val="120000"/>
              </a:lnSpc>
              <a:spcBef>
                <a:spcPts val="1200"/>
              </a:spcBef>
            </a:pPr>
            <a:r>
              <a:rPr lang="en-US" dirty="0" smtClean="0"/>
              <a:t>Cleanliness aspects must also be though from the very beginning such that cavities are not polluted</a:t>
            </a:r>
          </a:p>
          <a:p>
            <a:pPr>
              <a:lnSpc>
                <a:spcPct val="120000"/>
              </a:lnSpc>
              <a:spcBef>
                <a:spcPts val="1200"/>
              </a:spcBef>
            </a:pPr>
            <a:r>
              <a:rPr lang="en-US" dirty="0" smtClean="0"/>
              <a:t>This covers design of the couplers themselves, and also tooling and processes</a:t>
            </a:r>
            <a:endParaRPr lang="en-US"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28</a:t>
            </a:fld>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749" y="3861048"/>
            <a:ext cx="5400000" cy="283278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4077072"/>
            <a:ext cx="5400000" cy="226356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048" y="1340768"/>
            <a:ext cx="5400000" cy="2338114"/>
          </a:xfrm>
          <a:prstGeom prst="rect">
            <a:avLst/>
          </a:prstGeom>
        </p:spPr>
      </p:pic>
      <p:sp>
        <p:nvSpPr>
          <p:cNvPr id="10" name="TextBox 9"/>
          <p:cNvSpPr txBox="1"/>
          <p:nvPr/>
        </p:nvSpPr>
        <p:spPr>
          <a:xfrm>
            <a:off x="4439816" y="5445224"/>
            <a:ext cx="1433877" cy="923330"/>
          </a:xfrm>
          <a:prstGeom prst="rect">
            <a:avLst/>
          </a:prstGeom>
          <a:noFill/>
        </p:spPr>
        <p:txBody>
          <a:bodyPr wrap="square" rtlCol="0">
            <a:spAutoFit/>
          </a:bodyPr>
          <a:lstStyle/>
          <a:p>
            <a:pPr algn="ctr"/>
            <a:r>
              <a:rPr lang="en-US" dirty="0" smtClean="0">
                <a:solidFill>
                  <a:srgbClr val="002060"/>
                </a:solidFill>
              </a:rPr>
              <a:t>Specific cleaning process</a:t>
            </a:r>
            <a:endParaRPr lang="en-US" dirty="0">
              <a:solidFill>
                <a:srgbClr val="002060"/>
              </a:solidFill>
            </a:endParaRPr>
          </a:p>
        </p:txBody>
      </p:sp>
      <p:sp>
        <p:nvSpPr>
          <p:cNvPr id="11" name="TextBox 10"/>
          <p:cNvSpPr txBox="1"/>
          <p:nvPr/>
        </p:nvSpPr>
        <p:spPr>
          <a:xfrm>
            <a:off x="10422763" y="644495"/>
            <a:ext cx="1433877" cy="1200329"/>
          </a:xfrm>
          <a:prstGeom prst="rect">
            <a:avLst/>
          </a:prstGeom>
          <a:noFill/>
        </p:spPr>
        <p:txBody>
          <a:bodyPr wrap="square" rtlCol="0">
            <a:spAutoFit/>
          </a:bodyPr>
          <a:lstStyle/>
          <a:p>
            <a:pPr algn="ctr"/>
            <a:r>
              <a:rPr lang="en-US" dirty="0" smtClean="0">
                <a:solidFill>
                  <a:srgbClr val="002060"/>
                </a:solidFill>
              </a:rPr>
              <a:t>ISO 5 preparation of FPC and test boxes</a:t>
            </a:r>
            <a:endParaRPr lang="en-US" dirty="0">
              <a:solidFill>
                <a:srgbClr val="002060"/>
              </a:solidFill>
            </a:endParaRPr>
          </a:p>
        </p:txBody>
      </p:sp>
      <p:sp>
        <p:nvSpPr>
          <p:cNvPr id="12" name="TextBox 11"/>
          <p:cNvSpPr txBox="1"/>
          <p:nvPr/>
        </p:nvSpPr>
        <p:spPr>
          <a:xfrm>
            <a:off x="6600056" y="6165304"/>
            <a:ext cx="5184576" cy="369332"/>
          </a:xfrm>
          <a:prstGeom prst="rect">
            <a:avLst/>
          </a:prstGeom>
          <a:noFill/>
        </p:spPr>
        <p:txBody>
          <a:bodyPr wrap="square" rtlCol="0">
            <a:spAutoFit/>
          </a:bodyPr>
          <a:lstStyle/>
          <a:p>
            <a:pPr algn="ctr"/>
            <a:r>
              <a:rPr lang="en-US" dirty="0" smtClean="0">
                <a:solidFill>
                  <a:srgbClr val="002060"/>
                </a:solidFill>
              </a:rPr>
              <a:t>ISO 4 FPC on cavities</a:t>
            </a:r>
            <a:endParaRPr lang="en-US" dirty="0">
              <a:solidFill>
                <a:srgbClr val="002060"/>
              </a:solidFill>
            </a:endParaRPr>
          </a:p>
        </p:txBody>
      </p:sp>
    </p:spTree>
    <p:extLst>
      <p:ext uri="{BB962C8B-B14F-4D97-AF65-F5344CB8AC3E}">
        <p14:creationId xmlns:p14="http://schemas.microsoft.com/office/powerpoint/2010/main" val="623052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a:t>
            </a:r>
            <a:r>
              <a:rPr lang="en-GB" dirty="0" err="1" smtClean="0"/>
              <a:t>ryomodule</a:t>
            </a:r>
            <a:r>
              <a:rPr lang="en-GB" dirty="0" smtClean="0"/>
              <a:t> integration</a:t>
            </a:r>
            <a:endParaRPr lang="en-US" dirty="0"/>
          </a:p>
        </p:txBody>
      </p:sp>
      <p:sp>
        <p:nvSpPr>
          <p:cNvPr id="3" name="Content Placeholder 2"/>
          <p:cNvSpPr>
            <a:spLocks noGrp="1"/>
          </p:cNvSpPr>
          <p:nvPr>
            <p:ph sz="half" idx="1"/>
          </p:nvPr>
        </p:nvSpPr>
        <p:spPr/>
        <p:txBody>
          <a:bodyPr/>
          <a:lstStyle/>
          <a:p>
            <a:pPr>
              <a:lnSpc>
                <a:spcPct val="100000"/>
              </a:lnSpc>
              <a:spcBef>
                <a:spcPts val="1200"/>
              </a:spcBef>
            </a:pPr>
            <a:r>
              <a:rPr lang="en-US" dirty="0" smtClean="0"/>
              <a:t>Integration of the cavities, including the FPC is to be looked at since the very beginning as well</a:t>
            </a:r>
          </a:p>
          <a:p>
            <a:pPr>
              <a:lnSpc>
                <a:spcPct val="100000"/>
              </a:lnSpc>
              <a:spcBef>
                <a:spcPts val="1200"/>
              </a:spcBef>
            </a:pPr>
            <a:r>
              <a:rPr lang="en-US" dirty="0" smtClean="0"/>
              <a:t>Indeed, the machine will be full of equipment, and given the power requirements, transmission lines will be quite large, and connection to the coupler will be a challenge</a:t>
            </a:r>
            <a:endParaRPr lang="en-US"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29</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088" y="1196752"/>
            <a:ext cx="4776952" cy="5106133"/>
          </a:xfrm>
          <a:prstGeom prst="rect">
            <a:avLst/>
          </a:prstGeom>
        </p:spPr>
      </p:pic>
    </p:spTree>
    <p:extLst>
      <p:ext uri="{BB962C8B-B14F-4D97-AF65-F5344CB8AC3E}">
        <p14:creationId xmlns:p14="http://schemas.microsoft.com/office/powerpoint/2010/main" val="4091994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FPC design input parameters</a:t>
            </a:r>
            <a:endParaRPr lang="en-US"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a:t>
            </a:fld>
            <a:endParaRPr lang="en-US"/>
          </a:p>
        </p:txBody>
      </p:sp>
      <p:pic>
        <p:nvPicPr>
          <p:cNvPr id="7" name="Content Placeholder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328248" y="1224334"/>
            <a:ext cx="3392156" cy="5515294"/>
          </a:xfrm>
          <a:prstGeom prst="rect">
            <a:avLst/>
          </a:prstGeom>
        </p:spPr>
      </p:pic>
      <p:cxnSp>
        <p:nvCxnSpPr>
          <p:cNvPr id="8" name="Straight Arrow Connector 7"/>
          <p:cNvCxnSpPr>
            <a:stCxn id="9" idx="3"/>
            <a:endCxn id="13" idx="1"/>
          </p:cNvCxnSpPr>
          <p:nvPr/>
        </p:nvCxnSpPr>
        <p:spPr>
          <a:xfrm>
            <a:off x="1441199" y="5657085"/>
            <a:ext cx="3531938" cy="12584"/>
          </a:xfrm>
          <a:prstGeom prst="straightConnector1">
            <a:avLst/>
          </a:prstGeom>
          <a:ln w="76200">
            <a:solidFill>
              <a:schemeClr val="bg1">
                <a:lumMod val="50000"/>
              </a:schemeClr>
            </a:solidFill>
            <a:tailEnd type="triangle"/>
          </a:ln>
        </p:spPr>
        <p:style>
          <a:lnRef idx="1">
            <a:schemeClr val="accent6"/>
          </a:lnRef>
          <a:fillRef idx="3">
            <a:schemeClr val="accent6"/>
          </a:fillRef>
          <a:effectRef idx="2">
            <a:schemeClr val="accent6"/>
          </a:effectRef>
          <a:fontRef idx="minor">
            <a:schemeClr val="lt1"/>
          </a:fontRef>
        </p:style>
      </p:cxnSp>
      <p:sp>
        <p:nvSpPr>
          <p:cNvPr id="9" name="Isosceles Triangle 8"/>
          <p:cNvSpPr/>
          <p:nvPr/>
        </p:nvSpPr>
        <p:spPr>
          <a:xfrm rot="5400000">
            <a:off x="1368047" y="5199885"/>
            <a:ext cx="1060704" cy="914400"/>
          </a:xfrm>
          <a:prstGeom prst="triangl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sp>
        <p:nvSpPr>
          <p:cNvPr id="10" name="Oval 9"/>
          <p:cNvSpPr/>
          <p:nvPr/>
        </p:nvSpPr>
        <p:spPr>
          <a:xfrm>
            <a:off x="5899975" y="5035309"/>
            <a:ext cx="1280160" cy="1280160"/>
          </a:xfrm>
          <a:prstGeom prst="ellipse">
            <a:avLst/>
          </a:prstGeom>
          <a:solidFill>
            <a:schemeClr val="bg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1" name="TextBox 10"/>
          <p:cNvSpPr txBox="1"/>
          <p:nvPr/>
        </p:nvSpPr>
        <p:spPr>
          <a:xfrm>
            <a:off x="1570973" y="5877272"/>
            <a:ext cx="2354345" cy="646331"/>
          </a:xfrm>
          <a:prstGeom prst="rect">
            <a:avLst/>
          </a:prstGeom>
          <a:noFill/>
        </p:spPr>
        <p:txBody>
          <a:bodyPr wrap="square" rtlCol="0">
            <a:spAutoFit/>
          </a:bodyPr>
          <a:lstStyle/>
          <a:p>
            <a:pPr algn="ctr"/>
            <a:r>
              <a:rPr lang="en-GB" dirty="0" smtClean="0">
                <a:solidFill>
                  <a:schemeClr val="bg1">
                    <a:lumMod val="50000"/>
                  </a:schemeClr>
                </a:solidFill>
              </a:rPr>
              <a:t>High Power RF</a:t>
            </a:r>
          </a:p>
          <a:p>
            <a:pPr algn="ctr"/>
            <a:r>
              <a:rPr lang="en-GB" dirty="0" smtClean="0">
                <a:solidFill>
                  <a:schemeClr val="bg1">
                    <a:lumMod val="50000"/>
                  </a:schemeClr>
                </a:solidFill>
              </a:rPr>
              <a:t>kW to MW amplifier</a:t>
            </a:r>
            <a:endParaRPr lang="en-GB" dirty="0">
              <a:solidFill>
                <a:schemeClr val="bg1">
                  <a:lumMod val="50000"/>
                </a:schemeClr>
              </a:solidFill>
            </a:endParaRPr>
          </a:p>
        </p:txBody>
      </p:sp>
      <p:sp>
        <p:nvSpPr>
          <p:cNvPr id="12" name="TextBox 11"/>
          <p:cNvSpPr txBox="1"/>
          <p:nvPr/>
        </p:nvSpPr>
        <p:spPr>
          <a:xfrm>
            <a:off x="2495600" y="5210683"/>
            <a:ext cx="2084990" cy="369332"/>
          </a:xfrm>
          <a:prstGeom prst="rect">
            <a:avLst/>
          </a:prstGeom>
          <a:noFill/>
        </p:spPr>
        <p:txBody>
          <a:bodyPr wrap="square" rtlCol="0">
            <a:spAutoFit/>
          </a:bodyPr>
          <a:lstStyle/>
          <a:p>
            <a:pPr algn="ctr"/>
            <a:r>
              <a:rPr lang="en-GB" dirty="0" smtClean="0">
                <a:solidFill>
                  <a:schemeClr val="bg1">
                    <a:lumMod val="50000"/>
                  </a:schemeClr>
                </a:solidFill>
              </a:rPr>
              <a:t>Transmission Lines</a:t>
            </a:r>
            <a:endParaRPr lang="en-GB" dirty="0">
              <a:solidFill>
                <a:schemeClr val="bg1">
                  <a:lumMod val="50000"/>
                </a:schemeClr>
              </a:solidFill>
            </a:endParaRPr>
          </a:p>
        </p:txBody>
      </p:sp>
      <p:sp>
        <p:nvSpPr>
          <p:cNvPr id="13" name="Rectangle 12"/>
          <p:cNvSpPr/>
          <p:nvPr/>
        </p:nvSpPr>
        <p:spPr>
          <a:xfrm>
            <a:off x="4973137" y="5395349"/>
            <a:ext cx="914400" cy="548640"/>
          </a:xfrm>
          <a:prstGeom prst="rect">
            <a:avLst/>
          </a:prstGeom>
          <a:gradFill flip="none" rotWithShape="1">
            <a:gsLst>
              <a:gs pos="0">
                <a:srgbClr val="0070C0"/>
              </a:gs>
              <a:gs pos="100000">
                <a:srgbClr val="00B0F0"/>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t>FPC</a:t>
            </a:r>
            <a:endParaRPr lang="en-GB" sz="2400" dirty="0"/>
          </a:p>
        </p:txBody>
      </p:sp>
      <p:sp>
        <p:nvSpPr>
          <p:cNvPr id="14" name="TextBox 13"/>
          <p:cNvSpPr txBox="1"/>
          <p:nvPr/>
        </p:nvSpPr>
        <p:spPr>
          <a:xfrm>
            <a:off x="4221130" y="6156012"/>
            <a:ext cx="2018886" cy="369332"/>
          </a:xfrm>
          <a:prstGeom prst="rect">
            <a:avLst/>
          </a:prstGeom>
          <a:noFill/>
        </p:spPr>
        <p:txBody>
          <a:bodyPr wrap="none" rtlCol="0">
            <a:spAutoFit/>
          </a:bodyPr>
          <a:lstStyle/>
          <a:p>
            <a:pPr algn="ctr"/>
            <a:r>
              <a:rPr lang="en-GB" dirty="0" smtClean="0">
                <a:solidFill>
                  <a:schemeClr val="bg1">
                    <a:lumMod val="50000"/>
                  </a:schemeClr>
                </a:solidFill>
              </a:rPr>
              <a:t>Accelerating Cavity</a:t>
            </a:r>
            <a:endParaRPr lang="en-GB" dirty="0">
              <a:solidFill>
                <a:schemeClr val="bg1">
                  <a:lumMod val="50000"/>
                </a:schemeClr>
              </a:solidFill>
            </a:endParaRPr>
          </a:p>
        </p:txBody>
      </p:sp>
      <p:sp>
        <p:nvSpPr>
          <p:cNvPr id="19" name="Rectangle 18"/>
          <p:cNvSpPr/>
          <p:nvPr/>
        </p:nvSpPr>
        <p:spPr>
          <a:xfrm>
            <a:off x="634587" y="1408545"/>
            <a:ext cx="7045589" cy="3600000"/>
          </a:xfrm>
          <a:prstGeom prst="rect">
            <a:avLst/>
          </a:prstGeom>
        </p:spPr>
        <p:txBody>
          <a:bodyPr wrap="square" numCol="4" spcCol="360000">
            <a:spAutoFit/>
          </a:bodyPr>
          <a:lstStyle/>
          <a:p>
            <a:r>
              <a:rPr lang="en-GB" sz="1300" dirty="0" smtClean="0">
                <a:solidFill>
                  <a:srgbClr val="002060"/>
                </a:solidFill>
              </a:rPr>
              <a:t>Ceramics</a:t>
            </a:r>
          </a:p>
          <a:p>
            <a:pPr marL="176213" lvl="1"/>
            <a:r>
              <a:rPr lang="en-GB" sz="1300" dirty="0" smtClean="0">
                <a:solidFill>
                  <a:srgbClr val="002060"/>
                </a:solidFill>
              </a:rPr>
              <a:t>Ceramic material</a:t>
            </a:r>
          </a:p>
          <a:p>
            <a:pPr marL="176213" lvl="1"/>
            <a:r>
              <a:rPr lang="en-GB" sz="1300" dirty="0" smtClean="0">
                <a:solidFill>
                  <a:srgbClr val="002060"/>
                </a:solidFill>
              </a:rPr>
              <a:t>Metallization</a:t>
            </a:r>
          </a:p>
          <a:p>
            <a:pPr marL="176213" lvl="1"/>
            <a:r>
              <a:rPr lang="en-GB" sz="1300" dirty="0" smtClean="0">
                <a:solidFill>
                  <a:srgbClr val="002060"/>
                </a:solidFill>
              </a:rPr>
              <a:t>Window families</a:t>
            </a:r>
          </a:p>
          <a:p>
            <a:pPr marL="358775" lvl="2"/>
            <a:r>
              <a:rPr lang="en-GB" sz="1300" dirty="0" smtClean="0">
                <a:solidFill>
                  <a:srgbClr val="002060"/>
                </a:solidFill>
              </a:rPr>
              <a:t>Disk</a:t>
            </a:r>
          </a:p>
          <a:p>
            <a:pPr marL="358775" lvl="2"/>
            <a:r>
              <a:rPr lang="en-GB" sz="1300" dirty="0" smtClean="0">
                <a:solidFill>
                  <a:srgbClr val="002060"/>
                </a:solidFill>
              </a:rPr>
              <a:t>Cylindrical</a:t>
            </a:r>
          </a:p>
          <a:p>
            <a:pPr marL="358775" lvl="2"/>
            <a:r>
              <a:rPr lang="en-GB" sz="1300" dirty="0" smtClean="0">
                <a:solidFill>
                  <a:srgbClr val="002060"/>
                </a:solidFill>
              </a:rPr>
              <a:t>Coaxial disk</a:t>
            </a:r>
          </a:p>
          <a:p>
            <a:pPr marL="176213" lvl="1"/>
            <a:r>
              <a:rPr lang="en-GB" sz="1300" dirty="0" smtClean="0">
                <a:solidFill>
                  <a:srgbClr val="002060"/>
                </a:solidFill>
              </a:rPr>
              <a:t>Two windows</a:t>
            </a:r>
          </a:p>
          <a:p>
            <a:pPr marL="176213" lvl="1"/>
            <a:r>
              <a:rPr lang="en-GB" sz="1300" dirty="0" smtClean="0">
                <a:solidFill>
                  <a:srgbClr val="002060"/>
                </a:solidFill>
              </a:rPr>
              <a:t>Single window</a:t>
            </a:r>
          </a:p>
          <a:p>
            <a:pPr marL="176213" lvl="1"/>
            <a:r>
              <a:rPr lang="en-GB" sz="1300" dirty="0" smtClean="0">
                <a:solidFill>
                  <a:srgbClr val="002060"/>
                </a:solidFill>
              </a:rPr>
              <a:t>Solutions proposed</a:t>
            </a:r>
          </a:p>
          <a:p>
            <a:r>
              <a:rPr lang="en-GB" sz="1300" dirty="0" smtClean="0">
                <a:solidFill>
                  <a:srgbClr val="002060"/>
                </a:solidFill>
              </a:rPr>
              <a:t>Antenna</a:t>
            </a:r>
          </a:p>
          <a:p>
            <a:pPr marL="176213" lvl="1"/>
            <a:r>
              <a:rPr lang="en-GB" sz="1300" dirty="0" smtClean="0">
                <a:solidFill>
                  <a:srgbClr val="002060"/>
                </a:solidFill>
              </a:rPr>
              <a:t>Adjustable coupler</a:t>
            </a:r>
          </a:p>
          <a:p>
            <a:pPr marL="176213" lvl="1"/>
            <a:r>
              <a:rPr lang="en-GB" sz="1300" dirty="0" smtClean="0">
                <a:solidFill>
                  <a:srgbClr val="002060"/>
                </a:solidFill>
              </a:rPr>
              <a:t>Antenna shape</a:t>
            </a:r>
          </a:p>
          <a:p>
            <a:r>
              <a:rPr lang="en-GB" sz="1300" dirty="0" smtClean="0">
                <a:solidFill>
                  <a:srgbClr val="002060"/>
                </a:solidFill>
              </a:rPr>
              <a:t>Outer Antenna line</a:t>
            </a:r>
          </a:p>
          <a:p>
            <a:pPr marL="176213" lvl="1"/>
            <a:r>
              <a:rPr lang="en-GB" sz="1300" dirty="0" smtClean="0">
                <a:solidFill>
                  <a:srgbClr val="002060"/>
                </a:solidFill>
              </a:rPr>
              <a:t>Copper for RF</a:t>
            </a:r>
          </a:p>
          <a:p>
            <a:pPr marL="176213" lvl="1"/>
            <a:r>
              <a:rPr lang="en-GB" sz="1300" dirty="0" smtClean="0">
                <a:solidFill>
                  <a:srgbClr val="002060"/>
                </a:solidFill>
              </a:rPr>
              <a:t>Stainless steel</a:t>
            </a:r>
          </a:p>
          <a:p>
            <a:pPr marL="176213" lvl="1"/>
            <a:r>
              <a:rPr lang="en-GB" sz="1300" dirty="0" smtClean="0">
                <a:solidFill>
                  <a:srgbClr val="002060"/>
                </a:solidFill>
              </a:rPr>
              <a:t>Bad coating</a:t>
            </a:r>
          </a:p>
          <a:p>
            <a:pPr marL="176213" lvl="1"/>
            <a:r>
              <a:rPr lang="en-GB" sz="1300" dirty="0" smtClean="0">
                <a:solidFill>
                  <a:srgbClr val="002060"/>
                </a:solidFill>
              </a:rPr>
              <a:t>RF &amp; vacuum seal</a:t>
            </a:r>
          </a:p>
          <a:p>
            <a:r>
              <a:rPr lang="en-GB" sz="1300" dirty="0" smtClean="0">
                <a:solidFill>
                  <a:srgbClr val="002060"/>
                </a:solidFill>
              </a:rPr>
              <a:t>Protection of the FPC</a:t>
            </a:r>
          </a:p>
          <a:p>
            <a:r>
              <a:rPr lang="en-GB" sz="1300" dirty="0" err="1" smtClean="0">
                <a:solidFill>
                  <a:srgbClr val="002060"/>
                </a:solidFill>
              </a:rPr>
              <a:t>Cryomodule</a:t>
            </a:r>
            <a:r>
              <a:rPr lang="en-GB" sz="1300" dirty="0" smtClean="0">
                <a:solidFill>
                  <a:srgbClr val="002060"/>
                </a:solidFill>
              </a:rPr>
              <a:t> integration</a:t>
            </a:r>
          </a:p>
          <a:p>
            <a:r>
              <a:rPr lang="en-GB" sz="1300" dirty="0" smtClean="0">
                <a:solidFill>
                  <a:srgbClr val="002060"/>
                </a:solidFill>
              </a:rPr>
              <a:t>Orientation of the FPC</a:t>
            </a:r>
          </a:p>
          <a:p>
            <a:r>
              <a:rPr lang="en-GB" sz="1300" dirty="0" smtClean="0">
                <a:solidFill>
                  <a:srgbClr val="002060"/>
                </a:solidFill>
              </a:rPr>
              <a:t>Inner antenna cooling</a:t>
            </a:r>
          </a:p>
          <a:p>
            <a:r>
              <a:rPr lang="en-GB" sz="1300" dirty="0" smtClean="0">
                <a:solidFill>
                  <a:srgbClr val="002060"/>
                </a:solidFill>
              </a:rPr>
              <a:t>WG to coax</a:t>
            </a:r>
          </a:p>
          <a:p>
            <a:r>
              <a:rPr lang="en-GB" sz="1300" dirty="0" err="1" smtClean="0">
                <a:solidFill>
                  <a:srgbClr val="002060"/>
                </a:solidFill>
              </a:rPr>
              <a:t>Multipacting</a:t>
            </a:r>
            <a:endParaRPr lang="en-GB" sz="1300" dirty="0" smtClean="0">
              <a:solidFill>
                <a:srgbClr val="002060"/>
              </a:solidFill>
            </a:endParaRPr>
          </a:p>
          <a:p>
            <a:pPr marL="176213" lvl="1"/>
            <a:r>
              <a:rPr lang="en-GB" sz="1300" dirty="0" err="1" smtClean="0">
                <a:solidFill>
                  <a:srgbClr val="002060"/>
                </a:solidFill>
              </a:rPr>
              <a:t>Ti</a:t>
            </a:r>
            <a:r>
              <a:rPr lang="en-GB" sz="1300" dirty="0" smtClean="0">
                <a:solidFill>
                  <a:srgbClr val="002060"/>
                </a:solidFill>
              </a:rPr>
              <a:t> sputtering</a:t>
            </a:r>
          </a:p>
          <a:p>
            <a:pPr marL="176213" lvl="1"/>
            <a:r>
              <a:rPr lang="en-GB" sz="1300" dirty="0" smtClean="0">
                <a:solidFill>
                  <a:srgbClr val="002060"/>
                </a:solidFill>
              </a:rPr>
              <a:t>DC polarisation</a:t>
            </a:r>
          </a:p>
          <a:p>
            <a:r>
              <a:rPr lang="en-GB" sz="1300" dirty="0" smtClean="0">
                <a:solidFill>
                  <a:srgbClr val="002060"/>
                </a:solidFill>
              </a:rPr>
              <a:t>Simulation and proposed solution</a:t>
            </a:r>
          </a:p>
          <a:p>
            <a:pPr marL="176213" lvl="1"/>
            <a:r>
              <a:rPr lang="en-GB" sz="1300" dirty="0" smtClean="0">
                <a:solidFill>
                  <a:srgbClr val="002060"/>
                </a:solidFill>
              </a:rPr>
              <a:t>Cylindrical Design</a:t>
            </a:r>
          </a:p>
          <a:p>
            <a:pPr marL="176213" lvl="1"/>
            <a:r>
              <a:rPr lang="en-GB" sz="1300" dirty="0" smtClean="0">
                <a:solidFill>
                  <a:srgbClr val="002060"/>
                </a:solidFill>
              </a:rPr>
              <a:t>Coaxial disk</a:t>
            </a:r>
          </a:p>
          <a:p>
            <a:pPr marL="176213" lvl="1"/>
            <a:r>
              <a:rPr lang="en-GB" sz="1300" dirty="0" smtClean="0">
                <a:solidFill>
                  <a:srgbClr val="002060"/>
                </a:solidFill>
              </a:rPr>
              <a:t>Disk</a:t>
            </a:r>
          </a:p>
          <a:p>
            <a:r>
              <a:rPr lang="en-GB" sz="1300" dirty="0" smtClean="0">
                <a:solidFill>
                  <a:srgbClr val="002060"/>
                </a:solidFill>
              </a:rPr>
              <a:t>Construction</a:t>
            </a:r>
          </a:p>
          <a:p>
            <a:r>
              <a:rPr lang="en-GB" sz="1300" dirty="0" smtClean="0">
                <a:solidFill>
                  <a:srgbClr val="002060"/>
                </a:solidFill>
              </a:rPr>
              <a:t>Clean room</a:t>
            </a:r>
          </a:p>
          <a:p>
            <a:pPr marL="176213" lvl="1"/>
            <a:r>
              <a:rPr lang="en-GB" sz="1300" dirty="0" smtClean="0">
                <a:solidFill>
                  <a:srgbClr val="002060"/>
                </a:solidFill>
              </a:rPr>
              <a:t>Clean process study</a:t>
            </a:r>
          </a:p>
          <a:p>
            <a:pPr marL="176213" lvl="1"/>
            <a:r>
              <a:rPr lang="en-GB" sz="1300" dirty="0" smtClean="0">
                <a:solidFill>
                  <a:srgbClr val="002060"/>
                </a:solidFill>
              </a:rPr>
              <a:t>Mock-ups</a:t>
            </a:r>
          </a:p>
          <a:p>
            <a:pPr marL="176213" lvl="1"/>
            <a:r>
              <a:rPr lang="en-GB" sz="1300" dirty="0" smtClean="0">
                <a:solidFill>
                  <a:srgbClr val="002060"/>
                </a:solidFill>
              </a:rPr>
              <a:t>Preparation for assembly</a:t>
            </a:r>
          </a:p>
          <a:p>
            <a:pPr marL="176213" lvl="1"/>
            <a:r>
              <a:rPr lang="en-GB" sz="1300" dirty="0" smtClean="0">
                <a:solidFill>
                  <a:srgbClr val="002060"/>
                </a:solidFill>
              </a:rPr>
              <a:t>Assembly in ISO 5</a:t>
            </a:r>
          </a:p>
          <a:p>
            <a:pPr marL="176213" lvl="1"/>
            <a:r>
              <a:rPr lang="en-GB" sz="1300" dirty="0" smtClean="0">
                <a:solidFill>
                  <a:srgbClr val="002060"/>
                </a:solidFill>
              </a:rPr>
              <a:t>Assembly in ISO 4</a:t>
            </a:r>
          </a:p>
          <a:p>
            <a:r>
              <a:rPr lang="en-GB" sz="1300" dirty="0" smtClean="0">
                <a:solidFill>
                  <a:srgbClr val="002060"/>
                </a:solidFill>
              </a:rPr>
              <a:t>FPC test boxes</a:t>
            </a:r>
          </a:p>
          <a:p>
            <a:r>
              <a:rPr lang="en-GB" sz="1300" dirty="0" smtClean="0">
                <a:solidFill>
                  <a:srgbClr val="002060"/>
                </a:solidFill>
              </a:rPr>
              <a:t>FPC test benches</a:t>
            </a:r>
          </a:p>
          <a:p>
            <a:pPr marL="176213" lvl="1"/>
            <a:r>
              <a:rPr lang="en-GB" sz="1300" dirty="0" smtClean="0">
                <a:solidFill>
                  <a:srgbClr val="002060"/>
                </a:solidFill>
              </a:rPr>
              <a:t>In clean room</a:t>
            </a:r>
          </a:p>
          <a:p>
            <a:pPr marL="176213" lvl="1"/>
            <a:r>
              <a:rPr lang="en-GB" sz="1300" dirty="0" smtClean="0">
                <a:solidFill>
                  <a:srgbClr val="002060"/>
                </a:solidFill>
              </a:rPr>
              <a:t>Resonant ring</a:t>
            </a:r>
          </a:p>
          <a:p>
            <a:r>
              <a:rPr lang="en-GB" sz="1300" dirty="0" smtClean="0">
                <a:solidFill>
                  <a:srgbClr val="002060"/>
                </a:solidFill>
              </a:rPr>
              <a:t>RF conditioning</a:t>
            </a:r>
          </a:p>
          <a:p>
            <a:pPr marL="176213" lvl="1"/>
            <a:r>
              <a:rPr lang="en-GB" sz="1300" dirty="0" smtClean="0">
                <a:solidFill>
                  <a:srgbClr val="002060"/>
                </a:solidFill>
              </a:rPr>
              <a:t>Ceramic cracks</a:t>
            </a:r>
          </a:p>
          <a:p>
            <a:pPr marL="176213" lvl="1"/>
            <a:r>
              <a:rPr lang="en-GB" sz="1300" dirty="0" smtClean="0">
                <a:solidFill>
                  <a:srgbClr val="002060"/>
                </a:solidFill>
              </a:rPr>
              <a:t>Conditioning process</a:t>
            </a:r>
          </a:p>
          <a:p>
            <a:pPr marL="176213" lvl="1"/>
            <a:r>
              <a:rPr lang="en-GB" sz="1300" dirty="0" smtClean="0">
                <a:solidFill>
                  <a:srgbClr val="002060"/>
                </a:solidFill>
              </a:rPr>
              <a:t>VCA</a:t>
            </a:r>
          </a:p>
          <a:p>
            <a:pPr marL="176213" lvl="1"/>
            <a:r>
              <a:rPr lang="en-GB" sz="1300" dirty="0" smtClean="0">
                <a:solidFill>
                  <a:srgbClr val="002060"/>
                </a:solidFill>
              </a:rPr>
              <a:t>Pulses</a:t>
            </a:r>
          </a:p>
          <a:p>
            <a:pPr marL="176213" lvl="1"/>
            <a:r>
              <a:rPr lang="en-GB" sz="1300" dirty="0" smtClean="0">
                <a:solidFill>
                  <a:srgbClr val="002060"/>
                </a:solidFill>
              </a:rPr>
              <a:t>Ramping</a:t>
            </a:r>
          </a:p>
          <a:p>
            <a:pPr marL="176213" lvl="1"/>
            <a:r>
              <a:rPr lang="en-GB" sz="1300" dirty="0" smtClean="0">
                <a:solidFill>
                  <a:srgbClr val="002060"/>
                </a:solidFill>
              </a:rPr>
              <a:t>Repetition rate</a:t>
            </a:r>
          </a:p>
          <a:p>
            <a:pPr marL="176213" lvl="1"/>
            <a:r>
              <a:rPr lang="en-GB" sz="1300" dirty="0" smtClean="0">
                <a:solidFill>
                  <a:srgbClr val="002060"/>
                </a:solidFill>
              </a:rPr>
              <a:t>TW and SW mode</a:t>
            </a:r>
          </a:p>
          <a:p>
            <a:pPr marL="176213" lvl="1"/>
            <a:r>
              <a:rPr lang="en-GB" sz="1300" dirty="0" smtClean="0">
                <a:solidFill>
                  <a:srgbClr val="002060"/>
                </a:solidFill>
              </a:rPr>
              <a:t>Automated process</a:t>
            </a:r>
          </a:p>
          <a:p>
            <a:pPr marL="176213" lvl="1"/>
            <a:r>
              <a:rPr lang="en-GB" sz="1300" dirty="0" smtClean="0">
                <a:solidFill>
                  <a:srgbClr val="002060"/>
                </a:solidFill>
              </a:rPr>
              <a:t>Processing time</a:t>
            </a:r>
          </a:p>
          <a:p>
            <a:pPr marL="176213" lvl="1"/>
            <a:r>
              <a:rPr lang="en-GB" sz="1300" dirty="0" smtClean="0">
                <a:solidFill>
                  <a:srgbClr val="002060"/>
                </a:solidFill>
              </a:rPr>
              <a:t>Summary</a:t>
            </a:r>
          </a:p>
          <a:p>
            <a:r>
              <a:rPr lang="en-GB" sz="1300" dirty="0" smtClean="0">
                <a:solidFill>
                  <a:srgbClr val="002060"/>
                </a:solidFill>
              </a:rPr>
              <a:t>First test results</a:t>
            </a:r>
          </a:p>
          <a:p>
            <a:pPr marL="176213" lvl="1"/>
            <a:r>
              <a:rPr lang="en-GB" sz="1300" dirty="0" smtClean="0">
                <a:solidFill>
                  <a:srgbClr val="002060"/>
                </a:solidFill>
              </a:rPr>
              <a:t>Arcing</a:t>
            </a:r>
          </a:p>
        </p:txBody>
      </p:sp>
    </p:spTree>
    <p:extLst>
      <p:ext uri="{BB962C8B-B14F-4D97-AF65-F5344CB8AC3E}">
        <p14:creationId xmlns:p14="http://schemas.microsoft.com/office/powerpoint/2010/main" val="1084679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of the </a:t>
            </a:r>
            <a:r>
              <a:rPr lang="en-US" dirty="0" err="1" smtClean="0"/>
              <a:t>cryomodule</a:t>
            </a:r>
            <a:endParaRPr lang="en-US" dirty="0"/>
          </a:p>
        </p:txBody>
      </p:sp>
      <p:sp>
        <p:nvSpPr>
          <p:cNvPr id="5" name="Date Placeholder 4"/>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t>30</a:t>
            </a:fld>
            <a:endParaRPr lang="en-US"/>
          </a:p>
        </p:txBody>
      </p:sp>
      <p:pic>
        <p:nvPicPr>
          <p:cNvPr id="8" name="Picture 7"/>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76996" y="1881476"/>
            <a:ext cx="2512537" cy="2160000"/>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54879" y="1707358"/>
            <a:ext cx="3335054" cy="2520000"/>
          </a:xfrm>
          <a:prstGeom prst="rect">
            <a:avLst/>
          </a:prstGeom>
        </p:spPr>
      </p:pic>
      <p:sp>
        <p:nvSpPr>
          <p:cNvPr id="10" name="Content Placeholder 7"/>
          <p:cNvSpPr txBox="1">
            <a:spLocks/>
          </p:cNvSpPr>
          <p:nvPr/>
        </p:nvSpPr>
        <p:spPr>
          <a:xfrm>
            <a:off x="588008" y="4653664"/>
            <a:ext cx="11160000" cy="1727664"/>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baseline="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200"/>
              </a:spcBef>
            </a:pPr>
            <a:r>
              <a:rPr lang="en-GB" sz="2200" dirty="0" smtClean="0"/>
              <a:t>The FPC and the cavity will be connected together</a:t>
            </a:r>
          </a:p>
          <a:p>
            <a:pPr>
              <a:lnSpc>
                <a:spcPct val="110000"/>
              </a:lnSpc>
              <a:spcBef>
                <a:spcPts val="1200"/>
              </a:spcBef>
            </a:pPr>
            <a:r>
              <a:rPr lang="en-GB" sz="2200" dirty="0" smtClean="0"/>
              <a:t>After that, the beam vacuum should remain closed until installation into the machine</a:t>
            </a:r>
          </a:p>
          <a:p>
            <a:pPr>
              <a:lnSpc>
                <a:spcPct val="110000"/>
              </a:lnSpc>
              <a:spcBef>
                <a:spcPts val="1200"/>
              </a:spcBef>
            </a:pPr>
            <a:r>
              <a:rPr lang="en-GB" sz="2200" dirty="0" smtClean="0"/>
              <a:t>Very important decision for the design of the coupler with respect to the choice of the </a:t>
            </a:r>
            <a:r>
              <a:rPr lang="en-GB" sz="2200" dirty="0" err="1" smtClean="0"/>
              <a:t>cryomodule</a:t>
            </a:r>
            <a:r>
              <a:rPr lang="en-GB" sz="2200" dirty="0" smtClean="0"/>
              <a:t> as it imposes a short distance from the ceramic to the beam axis</a:t>
            </a:r>
            <a:endParaRPr lang="en-GB" sz="2200" dirty="0"/>
          </a:p>
        </p:txBody>
      </p:sp>
      <p:cxnSp>
        <p:nvCxnSpPr>
          <p:cNvPr id="11" name="Straight Connector 10"/>
          <p:cNvCxnSpPr/>
          <p:nvPr/>
        </p:nvCxnSpPr>
        <p:spPr>
          <a:xfrm flipH="1">
            <a:off x="1620556" y="2061376"/>
            <a:ext cx="1384069" cy="4320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620556" y="3479764"/>
            <a:ext cx="1384069" cy="4320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36580" y="2428108"/>
            <a:ext cx="0" cy="1418632"/>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5400" y="2833433"/>
            <a:ext cx="966354" cy="646331"/>
          </a:xfrm>
          <a:prstGeom prst="rect">
            <a:avLst/>
          </a:prstGeom>
          <a:noFill/>
        </p:spPr>
        <p:txBody>
          <a:bodyPr wrap="none" rtlCol="0">
            <a:spAutoFit/>
          </a:bodyPr>
          <a:lstStyle/>
          <a:p>
            <a:pPr algn="ctr"/>
            <a:r>
              <a:rPr lang="en-GB" dirty="0" smtClean="0">
                <a:solidFill>
                  <a:srgbClr val="002060"/>
                </a:solidFill>
              </a:rPr>
              <a:t>Minimal</a:t>
            </a:r>
          </a:p>
          <a:p>
            <a:pPr algn="ctr"/>
            <a:r>
              <a:rPr lang="en-GB" dirty="0" smtClean="0">
                <a:solidFill>
                  <a:srgbClr val="002060"/>
                </a:solidFill>
              </a:rPr>
              <a:t>distance</a:t>
            </a:r>
            <a:endParaRPr lang="en-GB" dirty="0">
              <a:solidFill>
                <a:srgbClr val="002060"/>
              </a:solidFill>
            </a:endParaRPr>
          </a:p>
        </p:txBody>
      </p:sp>
      <p:pic>
        <p:nvPicPr>
          <p:cNvPr id="15" name="Picture 1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43035" y="1521088"/>
            <a:ext cx="2887258" cy="2700000"/>
          </a:xfrm>
          <a:prstGeom prst="rect">
            <a:avLst/>
          </a:prstGeom>
        </p:spPr>
      </p:pic>
    </p:spTree>
    <p:extLst>
      <p:ext uri="{BB962C8B-B14F-4D97-AF65-F5344CB8AC3E}">
        <p14:creationId xmlns:p14="http://schemas.microsoft.com/office/powerpoint/2010/main" val="2282206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of </a:t>
            </a:r>
            <a:r>
              <a:rPr lang="en-US" dirty="0" err="1" smtClean="0"/>
              <a:t>cryomodule</a:t>
            </a:r>
            <a:endParaRPr lang="en-US" dirty="0"/>
          </a:p>
        </p:txBody>
      </p:sp>
      <p:sp>
        <p:nvSpPr>
          <p:cNvPr id="3" name="Date Placeholder 2"/>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4" name="Footer Placeholder 3"/>
          <p:cNvSpPr>
            <a:spLocks noGrp="1"/>
          </p:cNvSpPr>
          <p:nvPr>
            <p:ph type="ftr" sz="quarter" idx="11"/>
          </p:nvPr>
        </p:nvSpPr>
        <p:spPr/>
        <p:txBody>
          <a:bodyPr/>
          <a:lstStyle/>
          <a:p>
            <a:r>
              <a:rPr lang="en-GB" smtClean="0"/>
              <a:t>eric.montesinos@cern.ch, CERN FPC status and perspectives</a:t>
            </a:r>
            <a:endParaRPr lang="en-US"/>
          </a:p>
        </p:txBody>
      </p:sp>
      <p:sp>
        <p:nvSpPr>
          <p:cNvPr id="5" name="Slide Number Placeholder 4"/>
          <p:cNvSpPr>
            <a:spLocks noGrp="1"/>
          </p:cNvSpPr>
          <p:nvPr>
            <p:ph type="sldNum" sz="quarter" idx="12"/>
          </p:nvPr>
        </p:nvSpPr>
        <p:spPr/>
        <p:txBody>
          <a:bodyPr/>
          <a:lstStyle/>
          <a:p>
            <a:fld id="{E0415A14-071E-4BFF-8AC3-1D27C93021D0}" type="slidenum">
              <a:rPr lang="en-US" smtClean="0"/>
              <a:t>31</a:t>
            </a:fld>
            <a:endParaRPr lang="en-US"/>
          </a:p>
        </p:txBody>
      </p:sp>
      <p:sp>
        <p:nvSpPr>
          <p:cNvPr id="6" name="Content Placeholder 7"/>
          <p:cNvSpPr txBox="1">
            <a:spLocks/>
          </p:cNvSpPr>
          <p:nvPr/>
        </p:nvSpPr>
        <p:spPr>
          <a:xfrm>
            <a:off x="588008" y="5230576"/>
            <a:ext cx="11160000" cy="1366776"/>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baseline="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GB" sz="2200" dirty="0" smtClean="0"/>
              <a:t>An alternative would be to have a ‘box type’ </a:t>
            </a:r>
            <a:r>
              <a:rPr lang="en-GB" sz="2200" dirty="0" err="1" smtClean="0"/>
              <a:t>cryomodule</a:t>
            </a:r>
            <a:r>
              <a:rPr lang="en-GB" sz="2200" dirty="0" smtClean="0"/>
              <a:t>, that enables to close the beam vacuum with ‘other (longer)’ distance from the ceramic to the beam axis</a:t>
            </a:r>
            <a:endParaRPr lang="en-GB" sz="2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360" y="1989688"/>
            <a:ext cx="5020250" cy="2880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014" y="2349408"/>
            <a:ext cx="5157422" cy="1800000"/>
          </a:xfrm>
          <a:prstGeom prst="rect">
            <a:avLst/>
          </a:prstGeom>
        </p:spPr>
      </p:pic>
      <p:sp>
        <p:nvSpPr>
          <p:cNvPr id="9" name="Rectangle 8"/>
          <p:cNvSpPr/>
          <p:nvPr/>
        </p:nvSpPr>
        <p:spPr>
          <a:xfrm>
            <a:off x="7176120" y="4176082"/>
            <a:ext cx="3097386" cy="369332"/>
          </a:xfrm>
          <a:prstGeom prst="rect">
            <a:avLst/>
          </a:prstGeom>
        </p:spPr>
        <p:txBody>
          <a:bodyPr wrap="none">
            <a:spAutoFit/>
          </a:bodyPr>
          <a:lstStyle/>
          <a:p>
            <a:r>
              <a:rPr lang="en-GB" dirty="0">
                <a:hlinkClick r:id="rId4"/>
              </a:rPr>
              <a:t>https://youtu.be/eI5M_LAO-xE</a:t>
            </a:r>
            <a:endParaRPr lang="en-GB" dirty="0"/>
          </a:p>
        </p:txBody>
      </p:sp>
    </p:spTree>
    <p:extLst>
      <p:ext uri="{BB962C8B-B14F-4D97-AF65-F5344CB8AC3E}">
        <p14:creationId xmlns:p14="http://schemas.microsoft.com/office/powerpoint/2010/main" val="487075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of the FPC?</a:t>
            </a:r>
            <a:endParaRPr lang="en-US"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32</a:t>
            </a:fld>
            <a:endParaRPr lang="en-US"/>
          </a:p>
        </p:txBody>
      </p:sp>
      <p:sp>
        <p:nvSpPr>
          <p:cNvPr id="8" name="Content Placeholder 2"/>
          <p:cNvSpPr>
            <a:spLocks noGrp="1"/>
          </p:cNvSpPr>
          <p:nvPr>
            <p:ph sz="quarter" idx="1"/>
          </p:nvPr>
        </p:nvSpPr>
        <p:spPr>
          <a:xfrm>
            <a:off x="395919" y="5317106"/>
            <a:ext cx="10945216" cy="1280246"/>
          </a:xfrm>
        </p:spPr>
        <p:txBody>
          <a:bodyPr>
            <a:noAutofit/>
          </a:bodyPr>
          <a:lstStyle/>
          <a:p>
            <a:pPr>
              <a:lnSpc>
                <a:spcPct val="110000"/>
              </a:lnSpc>
              <a:spcBef>
                <a:spcPts val="1200"/>
              </a:spcBef>
            </a:pPr>
            <a:r>
              <a:rPr lang="en-GB" dirty="0" smtClean="0"/>
              <a:t>Always a lot of discussions, but from the FPC point of view, there are always pros and cons, and at the end, with many projects, with many angles, there is not ‘one best’ solution</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140633" y="2221065"/>
            <a:ext cx="4643999" cy="2160000"/>
          </a:xfrm>
          <a:prstGeom prst="rect">
            <a:avLst/>
          </a:prstGeom>
          <a:noFill/>
          <a:ln w="9525">
            <a:noFill/>
            <a:miter lim="800000"/>
            <a:headEnd/>
            <a:tailEnd/>
          </a:ln>
        </p:spPr>
      </p:pic>
      <p:pic>
        <p:nvPicPr>
          <p:cNvPr id="10" name="Picture 2" descr="http://mediaarchive.cern.ch/MediaArchive/Photo/Public/2007/0712013/0712013_05/0712013_05-A5-at-72-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55" y="2060848"/>
            <a:ext cx="2205000" cy="2160000"/>
          </a:xfrm>
          <a:prstGeom prst="rect">
            <a:avLst/>
          </a:prstGeom>
          <a:ln>
            <a:noFill/>
          </a:ln>
          <a:effectLst>
            <a:outerShdw blurRad="292100" dist="139700" dir="2700000" algn="tl" rotWithShape="0">
              <a:srgbClr val="333333">
                <a:alpha val="65000"/>
              </a:srgbClr>
            </a:outerShdw>
          </a:effectLst>
        </p:spPr>
      </p:pic>
      <p:sp>
        <p:nvSpPr>
          <p:cNvPr id="11" name="TextBox 237"/>
          <p:cNvSpPr txBox="1">
            <a:spLocks noChangeArrowheads="1"/>
          </p:cNvSpPr>
          <p:nvPr/>
        </p:nvSpPr>
        <p:spPr bwMode="auto">
          <a:xfrm>
            <a:off x="534800" y="4308994"/>
            <a:ext cx="2205000" cy="923330"/>
          </a:xfrm>
          <a:prstGeom prst="rect">
            <a:avLst/>
          </a:prstGeom>
          <a:noFill/>
          <a:ln w="9525">
            <a:noFill/>
            <a:miter lim="800000"/>
            <a:headEnd/>
            <a:tailEnd/>
          </a:ln>
        </p:spPr>
        <p:txBody>
          <a:bodyPr wrap="square">
            <a:spAutoFit/>
          </a:bodyPr>
          <a:lstStyle/>
          <a:p>
            <a:pPr algn="ctr"/>
            <a:r>
              <a:rPr lang="en-GB" dirty="0">
                <a:solidFill>
                  <a:srgbClr val="002060"/>
                </a:solidFill>
              </a:rPr>
              <a:t>LHC </a:t>
            </a:r>
            <a:r>
              <a:rPr lang="en-GB" dirty="0" err="1">
                <a:solidFill>
                  <a:srgbClr val="002060"/>
                </a:solidFill>
              </a:rPr>
              <a:t>cryomodule</a:t>
            </a:r>
            <a:endParaRPr lang="en-GB" dirty="0">
              <a:solidFill>
                <a:srgbClr val="002060"/>
              </a:solidFill>
            </a:endParaRPr>
          </a:p>
          <a:p>
            <a:pPr algn="ctr"/>
            <a:r>
              <a:rPr lang="en-GB" dirty="0" smtClean="0">
                <a:solidFill>
                  <a:srgbClr val="002060"/>
                </a:solidFill>
              </a:rPr>
              <a:t>couplers </a:t>
            </a:r>
            <a:r>
              <a:rPr lang="en-GB" dirty="0">
                <a:solidFill>
                  <a:srgbClr val="002060"/>
                </a:solidFill>
              </a:rPr>
              <a:t>above the cavities</a:t>
            </a:r>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074" y="2060848"/>
            <a:ext cx="3422267" cy="2160000"/>
          </a:xfrm>
          <a:prstGeom prst="rect">
            <a:avLst/>
          </a:prstGeom>
          <a:ln>
            <a:noFill/>
          </a:ln>
          <a:effectLst>
            <a:outerShdw blurRad="292100" dist="139700" dir="2700000" algn="tl" rotWithShape="0">
              <a:srgbClr val="333333">
                <a:alpha val="65000"/>
              </a:srgbClr>
            </a:outerShdw>
          </a:effectLst>
        </p:spPr>
      </p:pic>
      <p:sp>
        <p:nvSpPr>
          <p:cNvPr id="13" name="TextBox 237"/>
          <p:cNvSpPr txBox="1">
            <a:spLocks noChangeArrowheads="1"/>
          </p:cNvSpPr>
          <p:nvPr/>
        </p:nvSpPr>
        <p:spPr bwMode="auto">
          <a:xfrm>
            <a:off x="3141073" y="4308994"/>
            <a:ext cx="3422268" cy="646331"/>
          </a:xfrm>
          <a:prstGeom prst="rect">
            <a:avLst/>
          </a:prstGeom>
          <a:noFill/>
          <a:ln w="9525">
            <a:noFill/>
            <a:miter lim="800000"/>
            <a:headEnd/>
            <a:tailEnd/>
          </a:ln>
        </p:spPr>
        <p:txBody>
          <a:bodyPr wrap="square">
            <a:spAutoFit/>
          </a:bodyPr>
          <a:lstStyle/>
          <a:p>
            <a:pPr algn="ctr"/>
            <a:r>
              <a:rPr lang="en-GB" dirty="0" smtClean="0">
                <a:solidFill>
                  <a:srgbClr val="002060"/>
                </a:solidFill>
              </a:rPr>
              <a:t>XFEL </a:t>
            </a:r>
            <a:r>
              <a:rPr lang="en-GB" dirty="0" err="1" smtClean="0">
                <a:solidFill>
                  <a:srgbClr val="002060"/>
                </a:solidFill>
              </a:rPr>
              <a:t>cryomodule</a:t>
            </a:r>
            <a:endParaRPr lang="en-GB" dirty="0">
              <a:solidFill>
                <a:srgbClr val="002060"/>
              </a:solidFill>
            </a:endParaRPr>
          </a:p>
          <a:p>
            <a:pPr algn="ctr"/>
            <a:r>
              <a:rPr lang="en-GB" dirty="0" smtClean="0">
                <a:solidFill>
                  <a:srgbClr val="002060"/>
                </a:solidFill>
              </a:rPr>
              <a:t>couplers on the side of the cavities</a:t>
            </a:r>
            <a:endParaRPr lang="en-GB" dirty="0">
              <a:solidFill>
                <a:srgbClr val="002060"/>
              </a:solidFill>
            </a:endParaRPr>
          </a:p>
        </p:txBody>
      </p:sp>
      <p:sp>
        <p:nvSpPr>
          <p:cNvPr id="14" name="TextBox 237"/>
          <p:cNvSpPr txBox="1">
            <a:spLocks noChangeArrowheads="1"/>
          </p:cNvSpPr>
          <p:nvPr/>
        </p:nvSpPr>
        <p:spPr bwMode="auto">
          <a:xfrm>
            <a:off x="7629555" y="4308994"/>
            <a:ext cx="3422268" cy="646331"/>
          </a:xfrm>
          <a:prstGeom prst="rect">
            <a:avLst/>
          </a:prstGeom>
          <a:noFill/>
          <a:ln w="9525">
            <a:noFill/>
            <a:miter lim="800000"/>
            <a:headEnd/>
            <a:tailEnd/>
          </a:ln>
        </p:spPr>
        <p:txBody>
          <a:bodyPr wrap="square">
            <a:spAutoFit/>
          </a:bodyPr>
          <a:lstStyle/>
          <a:p>
            <a:pPr algn="ctr"/>
            <a:r>
              <a:rPr lang="en-GB" dirty="0" smtClean="0">
                <a:solidFill>
                  <a:srgbClr val="002060"/>
                </a:solidFill>
              </a:rPr>
              <a:t>SNS </a:t>
            </a:r>
            <a:r>
              <a:rPr lang="en-GB" dirty="0" err="1" smtClean="0">
                <a:solidFill>
                  <a:srgbClr val="002060"/>
                </a:solidFill>
              </a:rPr>
              <a:t>cryomodule</a:t>
            </a:r>
            <a:endParaRPr lang="en-GB" dirty="0">
              <a:solidFill>
                <a:srgbClr val="002060"/>
              </a:solidFill>
            </a:endParaRPr>
          </a:p>
          <a:p>
            <a:pPr algn="ctr"/>
            <a:r>
              <a:rPr lang="en-GB" dirty="0" smtClean="0">
                <a:solidFill>
                  <a:srgbClr val="002060"/>
                </a:solidFill>
              </a:rPr>
              <a:t>couplers below the cavities</a:t>
            </a:r>
            <a:endParaRPr lang="en-GB" dirty="0">
              <a:solidFill>
                <a:srgbClr val="002060"/>
              </a:solidFill>
            </a:endParaRPr>
          </a:p>
        </p:txBody>
      </p:sp>
    </p:spTree>
    <p:extLst>
      <p:ext uri="{BB962C8B-B14F-4D97-AF65-F5344CB8AC3E}">
        <p14:creationId xmlns:p14="http://schemas.microsoft.com/office/powerpoint/2010/main" val="3666004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production</a:t>
            </a:r>
            <a:endParaRPr lang="en-US" dirty="0"/>
          </a:p>
        </p:txBody>
      </p:sp>
      <p:sp>
        <p:nvSpPr>
          <p:cNvPr id="3" name="Content Placeholder 2"/>
          <p:cNvSpPr>
            <a:spLocks noGrp="1"/>
          </p:cNvSpPr>
          <p:nvPr>
            <p:ph sz="half" idx="1"/>
          </p:nvPr>
        </p:nvSpPr>
        <p:spPr/>
        <p:txBody>
          <a:bodyPr>
            <a:normAutofit/>
          </a:bodyPr>
          <a:lstStyle/>
          <a:p>
            <a:pPr>
              <a:lnSpc>
                <a:spcPct val="100000"/>
              </a:lnSpc>
              <a:spcBef>
                <a:spcPts val="1200"/>
              </a:spcBef>
            </a:pPr>
            <a:r>
              <a:rPr lang="en-US" dirty="0" smtClean="0"/>
              <a:t>Whatever the solutions retained for the cavities, there will be a large number of couplers to be produced (</a:t>
            </a:r>
            <a:r>
              <a:rPr lang="en-GB" dirty="0" smtClean="0"/>
              <a:t>~ 1’500)</a:t>
            </a:r>
            <a:endParaRPr lang="en-US" dirty="0" smtClean="0"/>
          </a:p>
          <a:p>
            <a:pPr>
              <a:lnSpc>
                <a:spcPct val="100000"/>
              </a:lnSpc>
              <a:spcBef>
                <a:spcPts val="1200"/>
              </a:spcBef>
            </a:pPr>
            <a:r>
              <a:rPr lang="en-US" dirty="0" smtClean="0"/>
              <a:t>The design of the coupler will (probably) be made such that it can be assembled on all cavities with a common vacuum side, and a frequency tuned air side</a:t>
            </a:r>
            <a:endParaRPr lang="en-US"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33</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92696"/>
            <a:ext cx="5878996" cy="1371765"/>
          </a:xfrm>
          <a:prstGeom prst="rect">
            <a:avLst/>
          </a:prstGeom>
        </p:spPr>
      </p:pic>
      <p:sp>
        <p:nvSpPr>
          <p:cNvPr id="10" name="TextBox 237"/>
          <p:cNvSpPr txBox="1">
            <a:spLocks noChangeArrowheads="1"/>
          </p:cNvSpPr>
          <p:nvPr/>
        </p:nvSpPr>
        <p:spPr bwMode="auto">
          <a:xfrm>
            <a:off x="6096000" y="2225562"/>
            <a:ext cx="5878996" cy="369332"/>
          </a:xfrm>
          <a:prstGeom prst="rect">
            <a:avLst/>
          </a:prstGeom>
          <a:noFill/>
          <a:ln w="9525">
            <a:noFill/>
            <a:miter lim="800000"/>
            <a:headEnd/>
            <a:tailEnd/>
          </a:ln>
        </p:spPr>
        <p:txBody>
          <a:bodyPr wrap="square">
            <a:spAutoFit/>
          </a:bodyPr>
          <a:lstStyle/>
          <a:p>
            <a:pPr algn="ctr"/>
            <a:r>
              <a:rPr lang="en-GB" dirty="0" smtClean="0">
                <a:solidFill>
                  <a:srgbClr val="002060"/>
                </a:solidFill>
              </a:rPr>
              <a:t>1364 cavities of 3 types, installation spread over 11 years</a:t>
            </a:r>
            <a:endParaRPr lang="en-GB" dirty="0">
              <a:solidFill>
                <a:srgbClr val="002060"/>
              </a:solidFill>
            </a:endParaRPr>
          </a:p>
        </p:txBody>
      </p:sp>
      <p:grpSp>
        <p:nvGrpSpPr>
          <p:cNvPr id="11" name="Group 10"/>
          <p:cNvGrpSpPr>
            <a:grpSpLocks noChangeAspect="1"/>
          </p:cNvGrpSpPr>
          <p:nvPr/>
        </p:nvGrpSpPr>
        <p:grpSpPr>
          <a:xfrm>
            <a:off x="6600056" y="3212976"/>
            <a:ext cx="5397911" cy="2880000"/>
            <a:chOff x="4320372" y="29301599"/>
            <a:chExt cx="4304660" cy="2288184"/>
          </a:xfrm>
        </p:grpSpPr>
        <p:pic>
          <p:nvPicPr>
            <p:cNvPr id="12" name="Picture 5" descr="G:\Departments\AB\Groups\RF\Sections\SR\Prevessin\Coupleurs\coupleur SPL\Illustrations\montage antenne\M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78989" y="29416018"/>
              <a:ext cx="790425" cy="715058"/>
            </a:xfrm>
            <a:prstGeom prst="rect">
              <a:avLst/>
            </a:prstGeom>
            <a:noFill/>
          </p:spPr>
        </p:pic>
        <p:pic>
          <p:nvPicPr>
            <p:cNvPr id="13" name="Picture 8" descr="G:\Departments\AB\Groups\RF\Sections\SR\Prevessin\Coupleurs\coupleur SPL\Illustrations\montage antenne\M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48949" y="29301599"/>
              <a:ext cx="1376083" cy="2288184"/>
            </a:xfrm>
            <a:prstGeom prst="rect">
              <a:avLst/>
            </a:prstGeom>
            <a:noFill/>
          </p:spPr>
        </p:pic>
        <p:pic>
          <p:nvPicPr>
            <p:cNvPr id="14" name="Picture 3" descr="G:\Departments\AB\Groups\RF\Sections\SR\Prevessin\Coupleurs\coupleur SPL\Illustrations\montage antenne\M5.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20372" y="29301599"/>
              <a:ext cx="832556" cy="1022295"/>
            </a:xfrm>
            <a:prstGeom prst="rect">
              <a:avLst/>
            </a:prstGeom>
            <a:noFill/>
          </p:spPr>
        </p:pic>
        <p:pic>
          <p:nvPicPr>
            <p:cNvPr id="15" name="Picture 4" descr="G:\Departments\AB\Groups\RF\Sections\SR\Prevessin\Coupleurs\coupleur SPL\Illustrations\montage antenne\M4.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40980" y="29358804"/>
              <a:ext cx="803848" cy="700902"/>
            </a:xfrm>
            <a:prstGeom prst="rect">
              <a:avLst/>
            </a:prstGeom>
            <a:noFill/>
          </p:spPr>
        </p:pic>
        <p:pic>
          <p:nvPicPr>
            <p:cNvPr id="16" name="Picture 5" descr="G:\Departments\AB\Groups\RF\Sections\SR\Prevessin\Coupleurs\coupleur SPL\Illustrations\montage antenne\M3.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552655" y="29305950"/>
              <a:ext cx="516759" cy="220136"/>
            </a:xfrm>
            <a:prstGeom prst="rect">
              <a:avLst/>
            </a:prstGeom>
            <a:noFill/>
          </p:spPr>
        </p:pic>
      </p:grpSp>
      <p:sp>
        <p:nvSpPr>
          <p:cNvPr id="17" name="Content Placeholder 2"/>
          <p:cNvSpPr>
            <a:spLocks noGrp="1"/>
          </p:cNvSpPr>
          <p:nvPr>
            <p:ph sz="half" idx="1"/>
          </p:nvPr>
        </p:nvSpPr>
        <p:spPr>
          <a:xfrm>
            <a:off x="6456040" y="4654822"/>
            <a:ext cx="4392489" cy="1860768"/>
          </a:xfrm>
        </p:spPr>
        <p:txBody>
          <a:bodyPr>
            <a:normAutofit fontScale="92500" lnSpcReduction="20000"/>
          </a:bodyPr>
          <a:lstStyle/>
          <a:p>
            <a:r>
              <a:rPr lang="en-US" sz="1800" dirty="0" smtClean="0"/>
              <a:t>‘Plug and Play’ waveguide with matching step and DC capacitor included</a:t>
            </a:r>
          </a:p>
          <a:p>
            <a:pPr marL="630238" lvl="1" indent="-449263"/>
            <a:r>
              <a:rPr lang="en-US" sz="1600" dirty="0" smtClean="0"/>
              <a:t>1-2	connect the </a:t>
            </a:r>
            <a:r>
              <a:rPr lang="en-US" sz="1600" dirty="0" err="1" smtClean="0"/>
              <a:t>monobloc</a:t>
            </a:r>
            <a:r>
              <a:rPr lang="en-US" sz="1600" dirty="0" smtClean="0"/>
              <a:t> waveguide to the body line (defines the frequency of the FPC)</a:t>
            </a:r>
          </a:p>
          <a:p>
            <a:pPr marL="630238" lvl="1" indent="-450850"/>
            <a:r>
              <a:rPr lang="en-US" sz="1600" dirty="0" smtClean="0"/>
              <a:t>3	Insert the contacts ring, without stress given to the ceramic</a:t>
            </a:r>
          </a:p>
          <a:p>
            <a:pPr marL="630238" lvl="1" indent="-454025"/>
            <a:r>
              <a:rPr lang="en-US" sz="1600" dirty="0" smtClean="0"/>
              <a:t>4	Final assembly of air cooling system</a:t>
            </a:r>
            <a:endParaRPr lang="en-US" sz="1600" dirty="0"/>
          </a:p>
        </p:txBody>
      </p:sp>
    </p:spTree>
    <p:extLst>
      <p:ext uri="{BB962C8B-B14F-4D97-AF65-F5344CB8AC3E}">
        <p14:creationId xmlns:p14="http://schemas.microsoft.com/office/powerpoint/2010/main" val="1302001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bench</a:t>
            </a:r>
            <a:endParaRPr lang="en-US"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34</a:t>
            </a:fld>
            <a:endParaRPr lang="en-US"/>
          </a:p>
        </p:txBody>
      </p:sp>
      <p:cxnSp>
        <p:nvCxnSpPr>
          <p:cNvPr id="7" name="Straight Arrow Connector 6"/>
          <p:cNvCxnSpPr>
            <a:stCxn id="8" idx="0"/>
            <a:endCxn id="13" idx="1"/>
          </p:cNvCxnSpPr>
          <p:nvPr/>
        </p:nvCxnSpPr>
        <p:spPr>
          <a:xfrm>
            <a:off x="2359566" y="4698848"/>
            <a:ext cx="2389986" cy="12584"/>
          </a:xfrm>
          <a:prstGeom prst="straightConnector1">
            <a:avLst/>
          </a:prstGeom>
          <a:ln w="76200">
            <a:solidFill>
              <a:schemeClr val="bg1">
                <a:lumMod val="50000"/>
              </a:schemeClr>
            </a:solidFill>
            <a:tailEnd type="triangle"/>
          </a:ln>
        </p:spPr>
        <p:style>
          <a:lnRef idx="1">
            <a:schemeClr val="accent6"/>
          </a:lnRef>
          <a:fillRef idx="3">
            <a:schemeClr val="accent6"/>
          </a:fillRef>
          <a:effectRef idx="2">
            <a:schemeClr val="accent6"/>
          </a:effectRef>
          <a:fontRef idx="minor">
            <a:schemeClr val="lt1"/>
          </a:fontRef>
        </p:style>
      </p:cxnSp>
      <p:sp>
        <p:nvSpPr>
          <p:cNvPr id="8" name="Isosceles Triangle 7"/>
          <p:cNvSpPr/>
          <p:nvPr/>
        </p:nvSpPr>
        <p:spPr>
          <a:xfrm rot="5400000">
            <a:off x="1372014" y="4241648"/>
            <a:ext cx="1060704" cy="914400"/>
          </a:xfrm>
          <a:prstGeom prst="triangl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sp>
        <p:nvSpPr>
          <p:cNvPr id="9" name="TextBox 8"/>
          <p:cNvSpPr txBox="1"/>
          <p:nvPr/>
        </p:nvSpPr>
        <p:spPr>
          <a:xfrm>
            <a:off x="839416" y="5302949"/>
            <a:ext cx="2125903" cy="646331"/>
          </a:xfrm>
          <a:prstGeom prst="rect">
            <a:avLst/>
          </a:prstGeom>
          <a:noFill/>
        </p:spPr>
        <p:txBody>
          <a:bodyPr wrap="none" rtlCol="0">
            <a:spAutoFit/>
          </a:bodyPr>
          <a:lstStyle/>
          <a:p>
            <a:pPr algn="ctr"/>
            <a:r>
              <a:rPr lang="en-GB" dirty="0" smtClean="0">
                <a:solidFill>
                  <a:schemeClr val="bg1">
                    <a:lumMod val="50000"/>
                  </a:schemeClr>
                </a:solidFill>
              </a:rPr>
              <a:t>High Power RF</a:t>
            </a:r>
          </a:p>
          <a:p>
            <a:pPr algn="ctr"/>
            <a:r>
              <a:rPr lang="en-GB" dirty="0" smtClean="0">
                <a:solidFill>
                  <a:schemeClr val="bg1">
                    <a:lumMod val="50000"/>
                  </a:schemeClr>
                </a:solidFill>
              </a:rPr>
              <a:t>kW to MW amplifier</a:t>
            </a:r>
            <a:endParaRPr lang="en-GB" dirty="0">
              <a:solidFill>
                <a:schemeClr val="bg1">
                  <a:lumMod val="50000"/>
                </a:schemeClr>
              </a:solidFill>
            </a:endParaRPr>
          </a:p>
        </p:txBody>
      </p:sp>
      <p:sp>
        <p:nvSpPr>
          <p:cNvPr id="10" name="TextBox 9"/>
          <p:cNvSpPr txBox="1"/>
          <p:nvPr/>
        </p:nvSpPr>
        <p:spPr>
          <a:xfrm>
            <a:off x="2495600" y="4152562"/>
            <a:ext cx="1924116" cy="369332"/>
          </a:xfrm>
          <a:prstGeom prst="rect">
            <a:avLst/>
          </a:prstGeom>
          <a:noFill/>
        </p:spPr>
        <p:txBody>
          <a:bodyPr wrap="none" rtlCol="0">
            <a:spAutoFit/>
          </a:bodyPr>
          <a:lstStyle/>
          <a:p>
            <a:r>
              <a:rPr lang="en-GB" dirty="0" smtClean="0">
                <a:solidFill>
                  <a:schemeClr val="bg1">
                    <a:lumMod val="50000"/>
                  </a:schemeClr>
                </a:solidFill>
              </a:rPr>
              <a:t>Transmission Lines</a:t>
            </a:r>
            <a:endParaRPr lang="en-GB" dirty="0">
              <a:solidFill>
                <a:schemeClr val="bg1">
                  <a:lumMod val="50000"/>
                </a:schemeClr>
              </a:solidFill>
            </a:endParaRPr>
          </a:p>
        </p:txBody>
      </p:sp>
      <p:sp>
        <p:nvSpPr>
          <p:cNvPr id="11" name="Rounded Rectangle 10"/>
          <p:cNvSpPr/>
          <p:nvPr/>
        </p:nvSpPr>
        <p:spPr>
          <a:xfrm>
            <a:off x="475880" y="1981073"/>
            <a:ext cx="1371600" cy="731520"/>
          </a:xfrm>
          <a:prstGeom prst="roundRect">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dirty="0" smtClean="0"/>
              <a:t>High</a:t>
            </a:r>
            <a:br>
              <a:rPr lang="en-GB" dirty="0" smtClean="0"/>
            </a:br>
            <a:r>
              <a:rPr lang="en-GB" dirty="0" smtClean="0"/>
              <a:t>pressure</a:t>
            </a:r>
            <a:br>
              <a:rPr lang="en-GB" dirty="0" smtClean="0"/>
            </a:br>
            <a:r>
              <a:rPr lang="en-GB" sz="1100" dirty="0" smtClean="0"/>
              <a:t>(air or gas)</a:t>
            </a:r>
            <a:endParaRPr lang="en-GB" sz="1100" dirty="0"/>
          </a:p>
        </p:txBody>
      </p:sp>
      <p:sp>
        <p:nvSpPr>
          <p:cNvPr id="12" name="Rounded Rectangle 11"/>
          <p:cNvSpPr/>
          <p:nvPr/>
        </p:nvSpPr>
        <p:spPr>
          <a:xfrm>
            <a:off x="486655" y="2782669"/>
            <a:ext cx="1371600" cy="731520"/>
          </a:xfrm>
          <a:prstGeom prst="roundRect">
            <a:avLst/>
          </a:prstGeom>
          <a:solidFill>
            <a:srgbClr val="00B0F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smtClean="0"/>
              <a:t>Beam</a:t>
            </a:r>
            <a:br>
              <a:rPr lang="en-GB" dirty="0" smtClean="0"/>
            </a:br>
            <a:r>
              <a:rPr lang="en-GB" dirty="0" smtClean="0"/>
              <a:t>vacuum</a:t>
            </a:r>
            <a:br>
              <a:rPr lang="en-GB" dirty="0" smtClean="0"/>
            </a:br>
            <a:r>
              <a:rPr lang="en-GB" sz="1100" dirty="0" smtClean="0"/>
              <a:t>(10</a:t>
            </a:r>
            <a:r>
              <a:rPr lang="en-GB" sz="1100" baseline="30000" dirty="0" smtClean="0"/>
              <a:t>-7</a:t>
            </a:r>
            <a:r>
              <a:rPr lang="en-GB" sz="1100" dirty="0" smtClean="0"/>
              <a:t> to 10</a:t>
            </a:r>
            <a:r>
              <a:rPr lang="en-GB" sz="1100" baseline="30000" dirty="0" smtClean="0"/>
              <a:t>-10</a:t>
            </a:r>
            <a:r>
              <a:rPr lang="en-GB" sz="1100" dirty="0" smtClean="0"/>
              <a:t> mbar)</a:t>
            </a:r>
            <a:endParaRPr lang="en-GB" sz="1100" dirty="0"/>
          </a:p>
        </p:txBody>
      </p:sp>
      <p:sp>
        <p:nvSpPr>
          <p:cNvPr id="13" name="Rectangle 12"/>
          <p:cNvSpPr/>
          <p:nvPr/>
        </p:nvSpPr>
        <p:spPr>
          <a:xfrm>
            <a:off x="4749552" y="4437112"/>
            <a:ext cx="914400" cy="548640"/>
          </a:xfrm>
          <a:prstGeom prst="rect">
            <a:avLst/>
          </a:prstGeom>
          <a:gradFill flip="none" rotWithShape="1">
            <a:gsLst>
              <a:gs pos="0">
                <a:srgbClr val="0070C0"/>
              </a:gs>
              <a:gs pos="100000">
                <a:srgbClr val="00B0F0"/>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FPC</a:t>
            </a:r>
            <a:endParaRPr lang="en-GB" dirty="0"/>
          </a:p>
        </p:txBody>
      </p:sp>
      <p:sp>
        <p:nvSpPr>
          <p:cNvPr id="14" name="TextBox 13"/>
          <p:cNvSpPr txBox="1"/>
          <p:nvPr/>
        </p:nvSpPr>
        <p:spPr>
          <a:xfrm>
            <a:off x="3719736" y="1800493"/>
            <a:ext cx="6480720" cy="1446550"/>
          </a:xfrm>
          <a:prstGeom prst="rect">
            <a:avLst/>
          </a:prstGeom>
          <a:noFill/>
          <a:ln>
            <a:solidFill>
              <a:srgbClr val="0070C0"/>
            </a:solidFill>
          </a:ln>
        </p:spPr>
        <p:txBody>
          <a:bodyPr wrap="square" rtlCol="0" anchor="ctr">
            <a:spAutoFit/>
          </a:bodyPr>
          <a:lstStyle/>
          <a:p>
            <a:r>
              <a:rPr lang="en-GB" sz="2200" dirty="0" smtClean="0">
                <a:solidFill>
                  <a:srgbClr val="002060"/>
                </a:solidFill>
              </a:rPr>
              <a:t>The </a:t>
            </a:r>
            <a:r>
              <a:rPr lang="en-GB" sz="2200" b="1" dirty="0" smtClean="0">
                <a:solidFill>
                  <a:srgbClr val="002060"/>
                </a:solidFill>
              </a:rPr>
              <a:t>FPC test box</a:t>
            </a:r>
            <a:r>
              <a:rPr lang="en-GB" sz="2200" dirty="0" smtClean="0">
                <a:solidFill>
                  <a:srgbClr val="002060"/>
                </a:solidFill>
              </a:rPr>
              <a:t> is a specific piece of transmission line under vacuum ensuring a perfect transmission </a:t>
            </a:r>
            <a:r>
              <a:rPr lang="en-GB" sz="2200" dirty="0">
                <a:solidFill>
                  <a:srgbClr val="002060"/>
                </a:solidFill>
              </a:rPr>
              <a:t> </a:t>
            </a:r>
            <a:r>
              <a:rPr lang="en-GB" sz="2200" dirty="0" smtClean="0">
                <a:solidFill>
                  <a:srgbClr val="002060"/>
                </a:solidFill>
              </a:rPr>
              <a:t>between two couplers in order to test their power capability and validate them</a:t>
            </a:r>
            <a:endParaRPr lang="en-GB" sz="2200" dirty="0">
              <a:solidFill>
                <a:srgbClr val="002060"/>
              </a:solidFill>
            </a:endParaRPr>
          </a:p>
        </p:txBody>
      </p:sp>
      <p:cxnSp>
        <p:nvCxnSpPr>
          <p:cNvPr id="15" name="Straight Connector 14"/>
          <p:cNvCxnSpPr>
            <a:stCxn id="19" idx="0"/>
            <a:endCxn id="14" idx="2"/>
          </p:cNvCxnSpPr>
          <p:nvPr/>
        </p:nvCxnSpPr>
        <p:spPr>
          <a:xfrm flipV="1">
            <a:off x="6349752" y="3247043"/>
            <a:ext cx="610344" cy="99574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3"/>
            <a:endCxn id="17" idx="3"/>
          </p:cNvCxnSpPr>
          <p:nvPr/>
        </p:nvCxnSpPr>
        <p:spPr>
          <a:xfrm>
            <a:off x="7946504" y="4711432"/>
            <a:ext cx="1292916" cy="0"/>
          </a:xfrm>
          <a:prstGeom prst="straightConnector1">
            <a:avLst/>
          </a:prstGeom>
          <a:ln w="76200">
            <a:solidFill>
              <a:schemeClr val="bg1">
                <a:lumMod val="50000"/>
              </a:schemeClr>
            </a:solidFill>
            <a:tailEnd type="triangle"/>
          </a:ln>
        </p:spPr>
        <p:style>
          <a:lnRef idx="1">
            <a:schemeClr val="accent6"/>
          </a:lnRef>
          <a:fillRef idx="3">
            <a:schemeClr val="accent6"/>
          </a:fillRef>
          <a:effectRef idx="2">
            <a:schemeClr val="accent6"/>
          </a:effectRef>
          <a:fontRef idx="minor">
            <a:schemeClr val="lt1"/>
          </a:fontRef>
        </p:style>
      </p:cxnSp>
      <p:sp>
        <p:nvSpPr>
          <p:cNvPr id="17" name="Rectangle 16"/>
          <p:cNvSpPr/>
          <p:nvPr/>
        </p:nvSpPr>
        <p:spPr>
          <a:xfrm flipH="1">
            <a:off x="9239420" y="4437112"/>
            <a:ext cx="1463040" cy="548640"/>
          </a:xfrm>
          <a:prstGeom prst="rect">
            <a:avLst/>
          </a:prstGeom>
          <a:solidFill>
            <a:schemeClr val="bg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Load or short-circuit</a:t>
            </a:r>
            <a:endParaRPr lang="en-GB" dirty="0"/>
          </a:p>
        </p:txBody>
      </p:sp>
      <p:sp>
        <p:nvSpPr>
          <p:cNvPr id="18" name="Rectangle 17"/>
          <p:cNvSpPr/>
          <p:nvPr/>
        </p:nvSpPr>
        <p:spPr>
          <a:xfrm>
            <a:off x="7032104" y="4437112"/>
            <a:ext cx="914400" cy="548640"/>
          </a:xfrm>
          <a:prstGeom prst="rect">
            <a:avLst/>
          </a:prstGeom>
          <a:gradFill flip="none" rotWithShape="1">
            <a:gsLst>
              <a:gs pos="0">
                <a:srgbClr val="00B0F0"/>
              </a:gs>
              <a:gs pos="100000">
                <a:srgbClr val="0070C0"/>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FPC</a:t>
            </a:r>
            <a:endParaRPr lang="en-GB" dirty="0"/>
          </a:p>
        </p:txBody>
      </p:sp>
      <p:sp>
        <p:nvSpPr>
          <p:cNvPr id="19" name="Rectangle 18"/>
          <p:cNvSpPr/>
          <p:nvPr/>
        </p:nvSpPr>
        <p:spPr>
          <a:xfrm flipH="1">
            <a:off x="5663952" y="4242792"/>
            <a:ext cx="1371600" cy="91440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t>Test box</a:t>
            </a:r>
            <a:endParaRPr lang="en-GB" sz="2400" dirty="0"/>
          </a:p>
        </p:txBody>
      </p:sp>
    </p:spTree>
    <p:extLst>
      <p:ext uri="{BB962C8B-B14F-4D97-AF65-F5344CB8AC3E}">
        <p14:creationId xmlns:p14="http://schemas.microsoft.com/office/powerpoint/2010/main" val="2454132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48" y="1412776"/>
            <a:ext cx="10845724" cy="4669941"/>
          </a:xfrm>
          <a:prstGeom prst="rect">
            <a:avLst/>
          </a:prstGeom>
        </p:spPr>
      </p:pic>
      <p:sp>
        <p:nvSpPr>
          <p:cNvPr id="2" name="Title 1"/>
          <p:cNvSpPr>
            <a:spLocks noGrp="1"/>
          </p:cNvSpPr>
          <p:nvPr>
            <p:ph type="title"/>
          </p:nvPr>
        </p:nvSpPr>
        <p:spPr/>
        <p:txBody>
          <a:bodyPr/>
          <a:lstStyle/>
          <a:p>
            <a:r>
              <a:rPr lang="en-GB" dirty="0"/>
              <a:t>HL-LHC crab test box</a:t>
            </a:r>
          </a:p>
        </p:txBody>
      </p:sp>
      <p:sp>
        <p:nvSpPr>
          <p:cNvPr id="4" name="Footer Placeholder 3"/>
          <p:cNvSpPr>
            <a:spLocks noGrp="1"/>
          </p:cNvSpPr>
          <p:nvPr>
            <p:ph type="ftr" sz="quarter" idx="11"/>
          </p:nvPr>
        </p:nvSpPr>
        <p:spPr/>
        <p:txBody>
          <a:bodyPr/>
          <a:lstStyle/>
          <a:p>
            <a:r>
              <a:rPr lang="en-GB" smtClean="0"/>
              <a:t>eric.montesinos@cern.ch, CERN FPC status and perspectives</a:t>
            </a:r>
            <a:endParaRPr lang="en-US"/>
          </a:p>
        </p:txBody>
      </p:sp>
      <p:sp>
        <p:nvSpPr>
          <p:cNvPr id="5" name="Slide Number Placeholder 4"/>
          <p:cNvSpPr>
            <a:spLocks noGrp="1"/>
          </p:cNvSpPr>
          <p:nvPr>
            <p:ph type="sldNum" sz="quarter" idx="12"/>
          </p:nvPr>
        </p:nvSpPr>
        <p:spPr/>
        <p:txBody>
          <a:bodyPr/>
          <a:lstStyle/>
          <a:p>
            <a:fld id="{E0415A14-071E-4BFF-8AC3-1D27C93021D0}" type="slidenum">
              <a:rPr lang="en-US" smtClean="0"/>
              <a:t>35</a:t>
            </a:fld>
            <a:endParaRPr lang="en-US"/>
          </a:p>
        </p:txBody>
      </p:sp>
      <p:sp>
        <p:nvSpPr>
          <p:cNvPr id="6" name="Date Placeholder 5"/>
          <p:cNvSpPr>
            <a:spLocks noGrp="1"/>
          </p:cNvSpPr>
          <p:nvPr>
            <p:ph type="dt" sz="half" idx="2"/>
          </p:nvPr>
        </p:nvSpPr>
        <p:spPr/>
        <p:txBody>
          <a:bodyPr/>
          <a:lstStyle/>
          <a:p>
            <a:r>
              <a:rPr lang="en-US" smtClean="0"/>
              <a:t>TRIUMF 2021 EIC Accelerator Partnership Workshop, 26-29 October 2021, On-line Format</a:t>
            </a:r>
            <a:endParaRPr lang="en-US" dirty="0"/>
          </a:p>
        </p:txBody>
      </p:sp>
      <p:sp>
        <p:nvSpPr>
          <p:cNvPr id="7" name="TextBox 6"/>
          <p:cNvSpPr txBox="1"/>
          <p:nvPr/>
        </p:nvSpPr>
        <p:spPr>
          <a:xfrm>
            <a:off x="407368" y="5013176"/>
            <a:ext cx="8640959" cy="1446550"/>
          </a:xfrm>
          <a:prstGeom prst="rect">
            <a:avLst/>
          </a:prstGeom>
          <a:noFill/>
        </p:spPr>
        <p:txBody>
          <a:bodyPr wrap="square" rtlCol="0">
            <a:spAutoFit/>
          </a:bodyPr>
          <a:lstStyle/>
          <a:p>
            <a:r>
              <a:rPr lang="en-GB" sz="2200" dirty="0" smtClean="0">
                <a:solidFill>
                  <a:srgbClr val="002060"/>
                </a:solidFill>
              </a:rPr>
              <a:t>One test box in Stainless Steel 304 L (usage vacuum), all in one machined</a:t>
            </a:r>
          </a:p>
          <a:p>
            <a:endParaRPr lang="en-GB" sz="2200" dirty="0" smtClean="0">
              <a:solidFill>
                <a:srgbClr val="002060"/>
              </a:solidFill>
            </a:endParaRPr>
          </a:p>
          <a:p>
            <a:r>
              <a:rPr lang="en-GB" sz="2200" dirty="0" smtClean="0">
                <a:solidFill>
                  <a:srgbClr val="002060"/>
                </a:solidFill>
              </a:rPr>
              <a:t>Exact same design in Aluminium EN AW-6082, all in one </a:t>
            </a:r>
            <a:r>
              <a:rPr lang="en-GB" sz="2200" dirty="0" smtClean="0">
                <a:solidFill>
                  <a:srgbClr val="002060"/>
                </a:solidFill>
              </a:rPr>
              <a:t>machined, that perfectly does the job for much less expensive cost</a:t>
            </a:r>
            <a:endParaRPr lang="en-GB" sz="2200" dirty="0" smtClean="0">
              <a:solidFill>
                <a:srgbClr val="002060"/>
              </a:solidFill>
            </a:endParaRPr>
          </a:p>
        </p:txBody>
      </p:sp>
    </p:spTree>
    <p:extLst>
      <p:ext uri="{BB962C8B-B14F-4D97-AF65-F5344CB8AC3E}">
        <p14:creationId xmlns:p14="http://schemas.microsoft.com/office/powerpoint/2010/main" val="2908640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Test bench</a:t>
            </a:r>
            <a:endParaRPr lang="en-US" dirty="0"/>
          </a:p>
        </p:txBody>
      </p:sp>
      <p:sp>
        <p:nvSpPr>
          <p:cNvPr id="10" name="Content Placeholder 10"/>
          <p:cNvSpPr>
            <a:spLocks noGrp="1"/>
          </p:cNvSpPr>
          <p:nvPr>
            <p:ph sz="half" idx="1"/>
          </p:nvPr>
        </p:nvSpPr>
        <p:spPr/>
        <p:txBody>
          <a:bodyPr/>
          <a:lstStyle/>
          <a:p>
            <a:r>
              <a:rPr lang="en-GB" dirty="0" smtClean="0"/>
              <a:t>The crab test box has been made compatible with the two couplers</a:t>
            </a:r>
            <a:endParaRPr lang="en-GB" dirty="0" smtClean="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36</a:t>
            </a:fld>
            <a:endParaRPr lang="en-US"/>
          </a:p>
        </p:txBody>
      </p:sp>
      <p:sp>
        <p:nvSpPr>
          <p:cNvPr id="4" name="Date Placeholder 3"/>
          <p:cNvSpPr>
            <a:spLocks noGrp="1"/>
          </p:cNvSpPr>
          <p:nvPr>
            <p:ph type="dt" sz="half" idx="4294967295"/>
          </p:nvPr>
        </p:nvSpPr>
        <p:spPr>
          <a:xfrm>
            <a:off x="0" y="44450"/>
            <a:ext cx="7200900" cy="288925"/>
          </a:xfrm>
        </p:spPr>
        <p:txBody>
          <a:bodyPr/>
          <a:lstStyle/>
          <a:p>
            <a:r>
              <a:rPr lang="en-US" smtClean="0"/>
              <a:t>TRIUMF 2021 EIC Accelerator Partnership Workshop, 26-29 October 2021, On-line Format</a:t>
            </a:r>
            <a:endParaRPr lang="en-US"/>
          </a:p>
        </p:txBody>
      </p:sp>
      <p:sp>
        <p:nvSpPr>
          <p:cNvPr id="3" name="Rectangle 2"/>
          <p:cNvSpPr/>
          <p:nvPr/>
        </p:nvSpPr>
        <p:spPr>
          <a:xfrm>
            <a:off x="9122730" y="1628800"/>
            <a:ext cx="2145267" cy="369332"/>
          </a:xfrm>
          <a:prstGeom prst="rect">
            <a:avLst/>
          </a:prstGeom>
        </p:spPr>
        <p:txBody>
          <a:bodyPr wrap="none">
            <a:spAutoFit/>
          </a:bodyPr>
          <a:lstStyle/>
          <a:p>
            <a:r>
              <a:rPr lang="en-GB" dirty="0" smtClean="0">
                <a:solidFill>
                  <a:srgbClr val="002060"/>
                </a:solidFill>
              </a:rPr>
              <a:t>HL-LHC Crab test box</a:t>
            </a:r>
            <a:endParaRPr lang="en-US" dirty="0">
              <a:solidFill>
                <a:srgbClr val="002060"/>
              </a:solidFill>
            </a:endParaRPr>
          </a:p>
        </p:txBody>
      </p:sp>
      <p:pic>
        <p:nvPicPr>
          <p:cNvPr id="11" name="Content Placeholder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9456" y="1413296"/>
            <a:ext cx="3600000" cy="1800000"/>
          </a:xfrm>
          <a:prstGeom prst="rect">
            <a:avLst/>
          </a:prstGeom>
        </p:spPr>
      </p:pic>
      <p:pic>
        <p:nvPicPr>
          <p:cNvPr id="12" name="Picture 1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99456" y="4509120"/>
            <a:ext cx="3400001" cy="180000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60000" y="2182581"/>
            <a:ext cx="5400000" cy="324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636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bench</a:t>
            </a:r>
            <a:endParaRPr lang="en-US"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37</a:t>
            </a:fld>
            <a:endParaRPr lang="en-US"/>
          </a:p>
        </p:txBody>
      </p:sp>
      <p:pic>
        <p:nvPicPr>
          <p:cNvPr id="22" name="Content Placeholder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000" y="1557352"/>
            <a:ext cx="7920000" cy="4827506"/>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6960096" y="1156102"/>
            <a:ext cx="3077381" cy="369332"/>
          </a:xfrm>
          <a:prstGeom prst="rect">
            <a:avLst/>
          </a:prstGeom>
        </p:spPr>
        <p:txBody>
          <a:bodyPr wrap="none">
            <a:spAutoFit/>
          </a:bodyPr>
          <a:lstStyle/>
          <a:p>
            <a:r>
              <a:rPr lang="en-GB" dirty="0" smtClean="0">
                <a:solidFill>
                  <a:srgbClr val="002060"/>
                </a:solidFill>
              </a:rPr>
              <a:t>XFEL test box at LAL test bench</a:t>
            </a:r>
            <a:endParaRPr lang="en-US" dirty="0">
              <a:solidFill>
                <a:srgbClr val="002060"/>
              </a:solidFill>
            </a:endParaRPr>
          </a:p>
        </p:txBody>
      </p:sp>
    </p:spTree>
    <p:extLst>
      <p:ext uri="{BB962C8B-B14F-4D97-AF65-F5344CB8AC3E}">
        <p14:creationId xmlns:p14="http://schemas.microsoft.com/office/powerpoint/2010/main" val="4083052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processing</a:t>
            </a:r>
            <a:endParaRPr lang="en-US" dirty="0"/>
          </a:p>
        </p:txBody>
      </p:sp>
      <p:sp>
        <p:nvSpPr>
          <p:cNvPr id="10" name="Content Placeholder 9"/>
          <p:cNvSpPr>
            <a:spLocks noGrp="1"/>
          </p:cNvSpPr>
          <p:nvPr>
            <p:ph sz="half" idx="1"/>
          </p:nvPr>
        </p:nvSpPr>
        <p:spPr/>
        <p:txBody>
          <a:bodyPr>
            <a:normAutofit/>
          </a:bodyPr>
          <a:lstStyle/>
          <a:p>
            <a:pPr>
              <a:lnSpc>
                <a:spcPct val="100000"/>
              </a:lnSpc>
              <a:spcBef>
                <a:spcPts val="1200"/>
              </a:spcBef>
            </a:pPr>
            <a:r>
              <a:rPr lang="en-US" dirty="0"/>
              <a:t>Key parameters for a safe process</a:t>
            </a:r>
          </a:p>
          <a:p>
            <a:pPr marL="180975" lvl="1">
              <a:lnSpc>
                <a:spcPct val="100000"/>
              </a:lnSpc>
              <a:spcBef>
                <a:spcPts val="1200"/>
              </a:spcBef>
            </a:pPr>
            <a:r>
              <a:rPr lang="en-US" sz="1800" dirty="0"/>
              <a:t>Loop with vacuum pressure modulating RF power</a:t>
            </a:r>
          </a:p>
          <a:p>
            <a:pPr marL="180975" lvl="1">
              <a:lnSpc>
                <a:spcPct val="100000"/>
              </a:lnSpc>
              <a:spcBef>
                <a:spcPts val="1200"/>
              </a:spcBef>
            </a:pPr>
            <a:r>
              <a:rPr lang="en-US" sz="1800" dirty="0"/>
              <a:t>Automated process with short pulses first</a:t>
            </a:r>
          </a:p>
          <a:p>
            <a:pPr lvl="1">
              <a:lnSpc>
                <a:spcPct val="100000"/>
              </a:lnSpc>
              <a:spcBef>
                <a:spcPts val="1200"/>
              </a:spcBef>
            </a:pPr>
            <a:endParaRPr lang="en-US" sz="1800" dirty="0"/>
          </a:p>
          <a:p>
            <a:pPr marL="358775" indent="-358775">
              <a:lnSpc>
                <a:spcPct val="100000"/>
              </a:lnSpc>
              <a:spcBef>
                <a:spcPts val="1200"/>
              </a:spcBef>
            </a:pPr>
            <a:r>
              <a:rPr lang="en-US" dirty="0"/>
              <a:t>Key parameters for a quick process</a:t>
            </a:r>
          </a:p>
          <a:p>
            <a:pPr marL="180975">
              <a:lnSpc>
                <a:spcPct val="100000"/>
              </a:lnSpc>
              <a:spcBef>
                <a:spcPts val="1200"/>
              </a:spcBef>
            </a:pPr>
            <a:r>
              <a:rPr lang="en-US" sz="1800" dirty="0"/>
              <a:t>Assembly in clean room is mandatory, particularly for SRF cavities</a:t>
            </a:r>
          </a:p>
          <a:p>
            <a:pPr marL="180975">
              <a:lnSpc>
                <a:spcPct val="100000"/>
              </a:lnSpc>
              <a:spcBef>
                <a:spcPts val="1200"/>
              </a:spcBef>
            </a:pPr>
            <a:r>
              <a:rPr lang="en-US" sz="1800" dirty="0"/>
              <a:t>Bake out of all systems is mandatory</a:t>
            </a:r>
          </a:p>
          <a:p>
            <a:pPr marL="180975">
              <a:lnSpc>
                <a:spcPct val="100000"/>
              </a:lnSpc>
              <a:spcBef>
                <a:spcPts val="1200"/>
              </a:spcBef>
            </a:pPr>
            <a:r>
              <a:rPr lang="en-US" sz="1800" dirty="0"/>
              <a:t>Several test boxes is mandatory</a:t>
            </a:r>
          </a:p>
          <a:p>
            <a:pPr marL="180975">
              <a:lnSpc>
                <a:spcPct val="100000"/>
              </a:lnSpc>
              <a:spcBef>
                <a:spcPts val="1200"/>
              </a:spcBef>
            </a:pPr>
            <a:r>
              <a:rPr lang="en-US" sz="1800" dirty="0"/>
              <a:t>Multi couplers in series is a good option</a:t>
            </a:r>
          </a:p>
          <a:p>
            <a:pPr marL="180975">
              <a:lnSpc>
                <a:spcPct val="100000"/>
              </a:lnSpc>
              <a:spcBef>
                <a:spcPts val="1200"/>
              </a:spcBef>
            </a:pPr>
            <a:r>
              <a:rPr lang="en-US" sz="1800" dirty="0"/>
              <a:t>AM and FM do not make it quicker</a:t>
            </a:r>
            <a:endParaRPr lang="en-GB" sz="1800"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38</a:t>
            </a:fld>
            <a:endParaRPr lang="en-US"/>
          </a:p>
        </p:txBody>
      </p:sp>
      <p:grpSp>
        <p:nvGrpSpPr>
          <p:cNvPr id="12" name="Group 11"/>
          <p:cNvGrpSpPr>
            <a:grpSpLocks noChangeAspect="1"/>
          </p:cNvGrpSpPr>
          <p:nvPr/>
        </p:nvGrpSpPr>
        <p:grpSpPr>
          <a:xfrm>
            <a:off x="5951392" y="851701"/>
            <a:ext cx="6060933" cy="5760000"/>
            <a:chOff x="4606416" y="1564910"/>
            <a:chExt cx="4076700" cy="3874287"/>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6416" y="3468226"/>
              <a:ext cx="4076700" cy="1970971"/>
            </a:xfrm>
            <a:prstGeom prst="rect">
              <a:avLst/>
            </a:prstGeom>
            <a:noFill/>
            <a:ln w="9525">
              <a:noFill/>
              <a:miter lim="800000"/>
              <a:headEnd/>
              <a:tailEnd/>
            </a:ln>
          </p:spPr>
        </p:pic>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416" y="1564910"/>
              <a:ext cx="4076700" cy="1691883"/>
            </a:xfrm>
            <a:prstGeom prst="rect">
              <a:avLst/>
            </a:prstGeom>
            <a:noFill/>
            <a:ln w="9525">
              <a:noFill/>
              <a:miter lim="800000"/>
              <a:headEnd/>
              <a:tailEnd/>
            </a:ln>
          </p:spPr>
        </p:pic>
        <p:cxnSp>
          <p:nvCxnSpPr>
            <p:cNvPr id="15" name="Straight Arrow Connector 14"/>
            <p:cNvCxnSpPr/>
            <p:nvPr/>
          </p:nvCxnSpPr>
          <p:spPr>
            <a:xfrm>
              <a:off x="5673216" y="2375730"/>
              <a:ext cx="1952503" cy="2255633"/>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92217" y="2375729"/>
              <a:ext cx="1117494" cy="188554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4519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processing</a:t>
            </a:r>
            <a:endParaRPr lang="en-US" dirty="0"/>
          </a:p>
        </p:txBody>
      </p:sp>
      <p:sp>
        <p:nvSpPr>
          <p:cNvPr id="10" name="Content Placeholder 9"/>
          <p:cNvSpPr>
            <a:spLocks noGrp="1"/>
          </p:cNvSpPr>
          <p:nvPr>
            <p:ph sz="half" idx="1"/>
          </p:nvPr>
        </p:nvSpPr>
        <p:spPr/>
        <p:txBody>
          <a:bodyPr>
            <a:normAutofit fontScale="85000" lnSpcReduction="20000"/>
          </a:bodyPr>
          <a:lstStyle/>
          <a:p>
            <a:pPr>
              <a:lnSpc>
                <a:spcPct val="120000"/>
              </a:lnSpc>
              <a:spcBef>
                <a:spcPts val="1200"/>
              </a:spcBef>
            </a:pPr>
            <a:r>
              <a:rPr lang="en-US" dirty="0"/>
              <a:t>In TW mode, with the test bench connected to a matched load, there will be no reflection</a:t>
            </a:r>
          </a:p>
          <a:p>
            <a:pPr>
              <a:lnSpc>
                <a:spcPct val="120000"/>
              </a:lnSpc>
              <a:spcBef>
                <a:spcPts val="1200"/>
              </a:spcBef>
            </a:pPr>
            <a:r>
              <a:rPr lang="en-US" dirty="0"/>
              <a:t>If the power source allows it, the couplers should be tested up to 1.5 their nominal operating value</a:t>
            </a:r>
          </a:p>
          <a:p>
            <a:pPr>
              <a:lnSpc>
                <a:spcPct val="120000"/>
              </a:lnSpc>
              <a:spcBef>
                <a:spcPts val="1200"/>
              </a:spcBef>
            </a:pPr>
            <a:r>
              <a:rPr lang="en-US" dirty="0" smtClean="0"/>
              <a:t>In </a:t>
            </a:r>
            <a:r>
              <a:rPr lang="en-US" dirty="0"/>
              <a:t>SW mode, the test bench is connected to a variable short circuit that will be moved over λ/2</a:t>
            </a:r>
          </a:p>
          <a:p>
            <a:pPr>
              <a:lnSpc>
                <a:spcPct val="120000"/>
              </a:lnSpc>
              <a:spcBef>
                <a:spcPts val="1200"/>
              </a:spcBef>
            </a:pPr>
            <a:r>
              <a:rPr lang="en-US" dirty="0" smtClean="0"/>
              <a:t>At </a:t>
            </a:r>
            <a:r>
              <a:rPr lang="en-US" dirty="0"/>
              <a:t>every λ/4 + λ/2 from the short-circuit plane, there will be twice the voltage, equivalent to 4 times the power</a:t>
            </a:r>
          </a:p>
          <a:p>
            <a:pPr>
              <a:lnSpc>
                <a:spcPct val="120000"/>
              </a:lnSpc>
              <a:spcBef>
                <a:spcPts val="1200"/>
              </a:spcBef>
            </a:pPr>
            <a:r>
              <a:rPr lang="en-US" dirty="0"/>
              <a:t>This allows to qualify the couplers at any phase</a:t>
            </a:r>
          </a:p>
          <a:p>
            <a:pPr>
              <a:lnSpc>
                <a:spcPct val="120000"/>
              </a:lnSpc>
              <a:spcBef>
                <a:spcPts val="1200"/>
              </a:spcBef>
            </a:pPr>
            <a:r>
              <a:rPr lang="en-US" dirty="0" smtClean="0"/>
              <a:t>This </a:t>
            </a:r>
            <a:r>
              <a:rPr lang="en-US" dirty="0"/>
              <a:t>is required as when an arc or equivalent will occur, it will move towards the signal source, the amplifier, applying the same kind of voltage all along the transmission lines and the </a:t>
            </a:r>
            <a:r>
              <a:rPr lang="en-US" dirty="0" smtClean="0"/>
              <a:t>couplers</a:t>
            </a:r>
            <a:endParaRPr lang="en-GB" dirty="0"/>
          </a:p>
        </p:txBody>
      </p:sp>
      <p:sp>
        <p:nvSpPr>
          <p:cNvPr id="4" name="Date Placeholder 3"/>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39</a:t>
            </a:fld>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2" y="1628800"/>
            <a:ext cx="5976664" cy="173287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3928561"/>
            <a:ext cx="5976000" cy="1732687"/>
          </a:xfrm>
          <a:prstGeom prst="rect">
            <a:avLst/>
          </a:prstGeom>
        </p:spPr>
      </p:pic>
    </p:spTree>
    <p:extLst>
      <p:ext uri="{BB962C8B-B14F-4D97-AF65-F5344CB8AC3E}">
        <p14:creationId xmlns:p14="http://schemas.microsoft.com/office/powerpoint/2010/main" val="1212242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FPC design input parameters</a:t>
            </a:r>
            <a:endParaRPr lang="en-US"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4</a:t>
            </a:fld>
            <a:endParaRPr lang="en-US"/>
          </a:p>
        </p:txBody>
      </p:sp>
      <p:sp>
        <p:nvSpPr>
          <p:cNvPr id="15" name="Rounded Rectangle 14"/>
          <p:cNvSpPr/>
          <p:nvPr/>
        </p:nvSpPr>
        <p:spPr>
          <a:xfrm>
            <a:off x="3529480" y="1415700"/>
            <a:ext cx="1368152" cy="158417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Ceramics</a:t>
            </a:r>
            <a:endParaRPr lang="en-US" sz="1100" dirty="0">
              <a:solidFill>
                <a:schemeClr val="bg1"/>
              </a:solidFill>
            </a:endParaRPr>
          </a:p>
          <a:p>
            <a:pPr marL="88900" lvl="1"/>
            <a:r>
              <a:rPr lang="en-GB" sz="1050" dirty="0">
                <a:solidFill>
                  <a:schemeClr val="bg1"/>
                </a:solidFill>
              </a:rPr>
              <a:t>Ceramic material</a:t>
            </a:r>
            <a:endParaRPr lang="en-US" sz="1050" dirty="0">
              <a:solidFill>
                <a:schemeClr val="bg1"/>
              </a:solidFill>
            </a:endParaRPr>
          </a:p>
          <a:p>
            <a:pPr marL="88900" lvl="1"/>
            <a:r>
              <a:rPr lang="en-GB" sz="1050" dirty="0">
                <a:solidFill>
                  <a:schemeClr val="bg1"/>
                </a:solidFill>
              </a:rPr>
              <a:t>Metallization</a:t>
            </a:r>
            <a:endParaRPr lang="en-US" sz="1050" dirty="0">
              <a:solidFill>
                <a:schemeClr val="bg1"/>
              </a:solidFill>
            </a:endParaRPr>
          </a:p>
          <a:p>
            <a:pPr marL="88900" lvl="1"/>
            <a:r>
              <a:rPr lang="en-GB" sz="1050" dirty="0">
                <a:solidFill>
                  <a:schemeClr val="bg1"/>
                </a:solidFill>
              </a:rPr>
              <a:t>Window families</a:t>
            </a:r>
            <a:endParaRPr lang="en-US" sz="1050" dirty="0">
              <a:solidFill>
                <a:schemeClr val="bg1"/>
              </a:solidFill>
            </a:endParaRPr>
          </a:p>
          <a:p>
            <a:pPr marL="176213" lvl="2"/>
            <a:r>
              <a:rPr lang="en-GB" sz="1050" dirty="0">
                <a:solidFill>
                  <a:schemeClr val="bg1"/>
                </a:solidFill>
              </a:rPr>
              <a:t>Disk</a:t>
            </a:r>
            <a:endParaRPr lang="en-US" sz="1050" dirty="0">
              <a:solidFill>
                <a:schemeClr val="bg1"/>
              </a:solidFill>
            </a:endParaRPr>
          </a:p>
          <a:p>
            <a:pPr marL="176213" lvl="2"/>
            <a:r>
              <a:rPr lang="en-GB" sz="1050" dirty="0">
                <a:solidFill>
                  <a:schemeClr val="bg1"/>
                </a:solidFill>
              </a:rPr>
              <a:t>Cylindrical</a:t>
            </a:r>
            <a:endParaRPr lang="en-US" sz="1050" dirty="0">
              <a:solidFill>
                <a:schemeClr val="bg1"/>
              </a:solidFill>
            </a:endParaRPr>
          </a:p>
          <a:p>
            <a:pPr marL="176213" lvl="2"/>
            <a:r>
              <a:rPr lang="en-GB" sz="1050" dirty="0">
                <a:solidFill>
                  <a:schemeClr val="bg1"/>
                </a:solidFill>
              </a:rPr>
              <a:t>Coaxial disk</a:t>
            </a:r>
            <a:endParaRPr lang="en-US" sz="1050" dirty="0">
              <a:solidFill>
                <a:schemeClr val="bg1"/>
              </a:solidFill>
            </a:endParaRPr>
          </a:p>
          <a:p>
            <a:pPr marL="88900" lvl="1"/>
            <a:r>
              <a:rPr lang="en-GB" sz="1050" dirty="0">
                <a:solidFill>
                  <a:schemeClr val="bg1"/>
                </a:solidFill>
              </a:rPr>
              <a:t>Two windows</a:t>
            </a:r>
            <a:endParaRPr lang="en-US" sz="1050" dirty="0">
              <a:solidFill>
                <a:schemeClr val="bg1"/>
              </a:solidFill>
            </a:endParaRPr>
          </a:p>
          <a:p>
            <a:pPr marL="88900" lvl="1"/>
            <a:r>
              <a:rPr lang="en-GB" sz="1050" dirty="0">
                <a:solidFill>
                  <a:schemeClr val="bg1"/>
                </a:solidFill>
              </a:rPr>
              <a:t>Single window</a:t>
            </a:r>
            <a:endParaRPr lang="en-US" sz="1050" dirty="0">
              <a:solidFill>
                <a:schemeClr val="bg1"/>
              </a:solidFill>
            </a:endParaRPr>
          </a:p>
        </p:txBody>
      </p:sp>
      <p:sp>
        <p:nvSpPr>
          <p:cNvPr id="16" name="Rounded Rectangle 15"/>
          <p:cNvSpPr/>
          <p:nvPr/>
        </p:nvSpPr>
        <p:spPr>
          <a:xfrm>
            <a:off x="1875012" y="1753861"/>
            <a:ext cx="1584176" cy="7920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Antenna</a:t>
            </a:r>
            <a:endParaRPr lang="en-US" sz="1100" dirty="0">
              <a:solidFill>
                <a:schemeClr val="bg1"/>
              </a:solidFill>
            </a:endParaRPr>
          </a:p>
          <a:p>
            <a:pPr marL="88900" lvl="1"/>
            <a:r>
              <a:rPr lang="en-GB" sz="1050" dirty="0">
                <a:solidFill>
                  <a:schemeClr val="bg1"/>
                </a:solidFill>
              </a:rPr>
              <a:t>Adjustable coupler</a:t>
            </a:r>
            <a:endParaRPr lang="en-US" sz="1050" dirty="0">
              <a:solidFill>
                <a:schemeClr val="bg1"/>
              </a:solidFill>
            </a:endParaRPr>
          </a:p>
          <a:p>
            <a:pPr marL="88900" lvl="1"/>
            <a:r>
              <a:rPr lang="en-GB" sz="1050" dirty="0">
                <a:solidFill>
                  <a:schemeClr val="bg1"/>
                </a:solidFill>
              </a:rPr>
              <a:t>Antenna </a:t>
            </a:r>
            <a:r>
              <a:rPr lang="en-GB" sz="1050" dirty="0" smtClean="0">
                <a:solidFill>
                  <a:schemeClr val="bg1"/>
                </a:solidFill>
              </a:rPr>
              <a:t>shape</a:t>
            </a:r>
          </a:p>
          <a:p>
            <a:pPr marL="88900" lvl="1"/>
            <a:r>
              <a:rPr lang="en-GB" sz="1050" dirty="0">
                <a:solidFill>
                  <a:schemeClr val="bg1"/>
                </a:solidFill>
              </a:rPr>
              <a:t>Inner antenna </a:t>
            </a:r>
            <a:r>
              <a:rPr lang="en-GB" sz="1050" dirty="0" smtClean="0">
                <a:solidFill>
                  <a:schemeClr val="bg1"/>
                </a:solidFill>
              </a:rPr>
              <a:t>cooling</a:t>
            </a:r>
            <a:endParaRPr lang="en-US" sz="1050" dirty="0">
              <a:solidFill>
                <a:schemeClr val="bg1"/>
              </a:solidFill>
            </a:endParaRPr>
          </a:p>
        </p:txBody>
      </p:sp>
      <p:sp>
        <p:nvSpPr>
          <p:cNvPr id="17" name="Rounded Rectangle 16"/>
          <p:cNvSpPr/>
          <p:nvPr/>
        </p:nvSpPr>
        <p:spPr>
          <a:xfrm>
            <a:off x="5496552" y="3827143"/>
            <a:ext cx="1540863" cy="31869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smtClean="0">
                <a:solidFill>
                  <a:schemeClr val="bg1"/>
                </a:solidFill>
              </a:rPr>
              <a:t>Orientation of the FPC</a:t>
            </a:r>
            <a:endParaRPr lang="en-US" sz="1050" dirty="0">
              <a:solidFill>
                <a:schemeClr val="bg1"/>
              </a:solidFill>
            </a:endParaRPr>
          </a:p>
        </p:txBody>
      </p:sp>
      <p:sp>
        <p:nvSpPr>
          <p:cNvPr id="18" name="Rounded Rectangle 17"/>
          <p:cNvSpPr/>
          <p:nvPr/>
        </p:nvSpPr>
        <p:spPr>
          <a:xfrm>
            <a:off x="552664" y="2625000"/>
            <a:ext cx="2160240" cy="68887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Simulation and proposed solution</a:t>
            </a:r>
          </a:p>
          <a:p>
            <a:pPr marL="88900" lvl="1"/>
            <a:r>
              <a:rPr lang="en-GB" sz="1050" dirty="0">
                <a:solidFill>
                  <a:schemeClr val="bg1"/>
                </a:solidFill>
              </a:rPr>
              <a:t>Cylindrical Design</a:t>
            </a:r>
          </a:p>
          <a:p>
            <a:pPr marL="88900" lvl="1"/>
            <a:r>
              <a:rPr lang="en-GB" sz="1050" dirty="0">
                <a:solidFill>
                  <a:schemeClr val="bg1"/>
                </a:solidFill>
              </a:rPr>
              <a:t>Coaxial disk</a:t>
            </a:r>
          </a:p>
          <a:p>
            <a:pPr marL="88900" lvl="1"/>
            <a:r>
              <a:rPr lang="en-GB" sz="1050" dirty="0">
                <a:solidFill>
                  <a:schemeClr val="bg1"/>
                </a:solidFill>
              </a:rPr>
              <a:t>Disk</a:t>
            </a:r>
          </a:p>
        </p:txBody>
      </p:sp>
      <p:sp>
        <p:nvSpPr>
          <p:cNvPr id="19" name="Rounded Rectangle 18"/>
          <p:cNvSpPr/>
          <p:nvPr/>
        </p:nvSpPr>
        <p:spPr>
          <a:xfrm>
            <a:off x="414737" y="3466467"/>
            <a:ext cx="1540863" cy="31869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WG to coax</a:t>
            </a:r>
            <a:endParaRPr lang="en-US" sz="1100" dirty="0">
              <a:solidFill>
                <a:schemeClr val="bg1"/>
              </a:solidFill>
            </a:endParaRPr>
          </a:p>
        </p:txBody>
      </p:sp>
      <p:sp>
        <p:nvSpPr>
          <p:cNvPr id="20" name="Rounded Rectangle 19"/>
          <p:cNvSpPr/>
          <p:nvPr/>
        </p:nvSpPr>
        <p:spPr>
          <a:xfrm>
            <a:off x="3537382" y="5374839"/>
            <a:ext cx="1540863" cy="122251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Clean room</a:t>
            </a:r>
          </a:p>
          <a:p>
            <a:pPr marL="88900" lvl="1"/>
            <a:r>
              <a:rPr lang="en-GB" sz="1050" dirty="0">
                <a:solidFill>
                  <a:schemeClr val="bg1"/>
                </a:solidFill>
              </a:rPr>
              <a:t>Clean process study</a:t>
            </a:r>
          </a:p>
          <a:p>
            <a:pPr marL="88900" lvl="1"/>
            <a:r>
              <a:rPr lang="en-GB" sz="1050" dirty="0">
                <a:solidFill>
                  <a:schemeClr val="bg1"/>
                </a:solidFill>
              </a:rPr>
              <a:t>Mock-ups</a:t>
            </a:r>
          </a:p>
          <a:p>
            <a:pPr marL="88900" lvl="1"/>
            <a:r>
              <a:rPr lang="en-GB" sz="1050" dirty="0">
                <a:solidFill>
                  <a:schemeClr val="bg1"/>
                </a:solidFill>
              </a:rPr>
              <a:t>Preparation for assembly</a:t>
            </a:r>
          </a:p>
          <a:p>
            <a:pPr marL="88900" lvl="1"/>
            <a:r>
              <a:rPr lang="en-GB" sz="1050" dirty="0">
                <a:solidFill>
                  <a:schemeClr val="bg1"/>
                </a:solidFill>
              </a:rPr>
              <a:t>Assembly in ISO 5</a:t>
            </a:r>
          </a:p>
          <a:p>
            <a:pPr marL="88900" lvl="1"/>
            <a:r>
              <a:rPr lang="en-GB" sz="1050" dirty="0">
                <a:solidFill>
                  <a:schemeClr val="bg1"/>
                </a:solidFill>
              </a:rPr>
              <a:t>Assembly in ISO 4</a:t>
            </a:r>
          </a:p>
        </p:txBody>
      </p:sp>
      <p:sp>
        <p:nvSpPr>
          <p:cNvPr id="21" name="Rounded Rectangle 20"/>
          <p:cNvSpPr/>
          <p:nvPr/>
        </p:nvSpPr>
        <p:spPr>
          <a:xfrm>
            <a:off x="611143" y="4469165"/>
            <a:ext cx="1540863" cy="58867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err="1">
                <a:solidFill>
                  <a:schemeClr val="bg1"/>
                </a:solidFill>
              </a:rPr>
              <a:t>Multipacting</a:t>
            </a:r>
            <a:endParaRPr lang="en-US" sz="1100" dirty="0">
              <a:solidFill>
                <a:schemeClr val="bg1"/>
              </a:solidFill>
            </a:endParaRPr>
          </a:p>
          <a:p>
            <a:pPr marL="88900" lvl="1"/>
            <a:r>
              <a:rPr lang="en-GB" sz="1050" dirty="0" err="1">
                <a:solidFill>
                  <a:schemeClr val="bg1"/>
                </a:solidFill>
              </a:rPr>
              <a:t>Ti</a:t>
            </a:r>
            <a:r>
              <a:rPr lang="en-GB" sz="1050" dirty="0">
                <a:solidFill>
                  <a:schemeClr val="bg1"/>
                </a:solidFill>
              </a:rPr>
              <a:t> sputtering</a:t>
            </a:r>
            <a:endParaRPr lang="en-US" sz="1050" dirty="0">
              <a:solidFill>
                <a:schemeClr val="bg1"/>
              </a:solidFill>
            </a:endParaRPr>
          </a:p>
          <a:p>
            <a:pPr marL="88900" lvl="1"/>
            <a:r>
              <a:rPr lang="en-GB" sz="1050" dirty="0">
                <a:solidFill>
                  <a:schemeClr val="bg1"/>
                </a:solidFill>
              </a:rPr>
              <a:t>DC polarisation</a:t>
            </a:r>
          </a:p>
        </p:txBody>
      </p:sp>
      <p:sp>
        <p:nvSpPr>
          <p:cNvPr id="22" name="Rounded Rectangle 21"/>
          <p:cNvSpPr/>
          <p:nvPr/>
        </p:nvSpPr>
        <p:spPr>
          <a:xfrm>
            <a:off x="954788" y="5254324"/>
            <a:ext cx="1712312" cy="31869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err="1">
                <a:solidFill>
                  <a:schemeClr val="bg1"/>
                </a:solidFill>
              </a:rPr>
              <a:t>Cryomodule</a:t>
            </a:r>
            <a:r>
              <a:rPr lang="en-GB" sz="1100" dirty="0">
                <a:solidFill>
                  <a:schemeClr val="bg1"/>
                </a:solidFill>
              </a:rPr>
              <a:t> integration</a:t>
            </a:r>
            <a:endParaRPr lang="en-US" sz="1100" dirty="0">
              <a:solidFill>
                <a:schemeClr val="bg1"/>
              </a:solidFill>
            </a:endParaRPr>
          </a:p>
        </p:txBody>
      </p:sp>
      <p:sp>
        <p:nvSpPr>
          <p:cNvPr id="23" name="Rounded Rectangle 22"/>
          <p:cNvSpPr/>
          <p:nvPr/>
        </p:nvSpPr>
        <p:spPr>
          <a:xfrm>
            <a:off x="5021774" y="1862712"/>
            <a:ext cx="1578694" cy="176516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smtClean="0">
                <a:solidFill>
                  <a:schemeClr val="bg1"/>
                </a:solidFill>
              </a:rPr>
              <a:t>RF conditioning</a:t>
            </a:r>
            <a:endParaRPr lang="en-GB" sz="1100" dirty="0">
              <a:solidFill>
                <a:schemeClr val="bg1"/>
              </a:solidFill>
            </a:endParaRPr>
          </a:p>
          <a:p>
            <a:pPr marL="88900" lvl="1"/>
            <a:r>
              <a:rPr lang="en-GB" sz="1050" dirty="0" smtClean="0">
                <a:solidFill>
                  <a:schemeClr val="bg1"/>
                </a:solidFill>
              </a:rPr>
              <a:t>Test boxes</a:t>
            </a:r>
          </a:p>
          <a:p>
            <a:pPr marL="88900" lvl="1"/>
            <a:r>
              <a:rPr lang="en-GB" sz="1050" dirty="0" smtClean="0">
                <a:solidFill>
                  <a:schemeClr val="bg1"/>
                </a:solidFill>
              </a:rPr>
              <a:t>Conditioning </a:t>
            </a:r>
            <a:r>
              <a:rPr lang="en-GB" sz="1050" dirty="0">
                <a:solidFill>
                  <a:schemeClr val="bg1"/>
                </a:solidFill>
              </a:rPr>
              <a:t>process</a:t>
            </a:r>
          </a:p>
          <a:p>
            <a:pPr marL="88900" lvl="1"/>
            <a:r>
              <a:rPr lang="en-GB" sz="1050" dirty="0">
                <a:solidFill>
                  <a:schemeClr val="bg1"/>
                </a:solidFill>
              </a:rPr>
              <a:t>VCA</a:t>
            </a:r>
          </a:p>
          <a:p>
            <a:pPr marL="88900" lvl="1"/>
            <a:r>
              <a:rPr lang="en-GB" sz="1050" dirty="0">
                <a:solidFill>
                  <a:schemeClr val="bg1"/>
                </a:solidFill>
              </a:rPr>
              <a:t>Pulses</a:t>
            </a:r>
          </a:p>
          <a:p>
            <a:pPr marL="88900" lvl="1"/>
            <a:r>
              <a:rPr lang="en-GB" sz="1050" dirty="0">
                <a:solidFill>
                  <a:schemeClr val="bg1"/>
                </a:solidFill>
              </a:rPr>
              <a:t>Ramping</a:t>
            </a:r>
          </a:p>
          <a:p>
            <a:pPr marL="88900" lvl="1"/>
            <a:r>
              <a:rPr lang="en-GB" sz="1050" dirty="0">
                <a:solidFill>
                  <a:schemeClr val="bg1"/>
                </a:solidFill>
              </a:rPr>
              <a:t>Repetition rate</a:t>
            </a:r>
          </a:p>
          <a:p>
            <a:pPr marL="88900" lvl="1"/>
            <a:r>
              <a:rPr lang="en-GB" sz="1050" dirty="0">
                <a:solidFill>
                  <a:schemeClr val="bg1"/>
                </a:solidFill>
              </a:rPr>
              <a:t>TW and SW mode</a:t>
            </a:r>
          </a:p>
          <a:p>
            <a:pPr marL="88900" lvl="1"/>
            <a:r>
              <a:rPr lang="en-GB" sz="1050" dirty="0">
                <a:solidFill>
                  <a:schemeClr val="bg1"/>
                </a:solidFill>
              </a:rPr>
              <a:t>Automated process</a:t>
            </a:r>
          </a:p>
          <a:p>
            <a:pPr marL="88900" lvl="1"/>
            <a:r>
              <a:rPr lang="en-GB" sz="1050" dirty="0">
                <a:solidFill>
                  <a:schemeClr val="bg1"/>
                </a:solidFill>
              </a:rPr>
              <a:t>Processing </a:t>
            </a:r>
            <a:r>
              <a:rPr lang="en-GB" sz="1050" dirty="0" smtClean="0">
                <a:solidFill>
                  <a:schemeClr val="bg1"/>
                </a:solidFill>
              </a:rPr>
              <a:t>time</a:t>
            </a:r>
            <a:endParaRPr lang="en-GB" sz="1050" dirty="0">
              <a:solidFill>
                <a:schemeClr val="bg1"/>
              </a:solidFill>
            </a:endParaRPr>
          </a:p>
        </p:txBody>
      </p:sp>
      <p:sp>
        <p:nvSpPr>
          <p:cNvPr id="24" name="Rounded Rectangle 23"/>
          <p:cNvSpPr/>
          <p:nvPr/>
        </p:nvSpPr>
        <p:spPr>
          <a:xfrm>
            <a:off x="1702972" y="5685580"/>
            <a:ext cx="1712312" cy="57386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FPC test benches</a:t>
            </a:r>
          </a:p>
          <a:p>
            <a:pPr marL="88900" lvl="1"/>
            <a:r>
              <a:rPr lang="en-GB" sz="1050" dirty="0">
                <a:solidFill>
                  <a:schemeClr val="bg1"/>
                </a:solidFill>
              </a:rPr>
              <a:t>In clean room</a:t>
            </a:r>
          </a:p>
          <a:p>
            <a:pPr marL="88900" lvl="1"/>
            <a:r>
              <a:rPr lang="en-GB" sz="1050" dirty="0">
                <a:solidFill>
                  <a:schemeClr val="bg1"/>
                </a:solidFill>
              </a:rPr>
              <a:t>Resonant ring</a:t>
            </a:r>
          </a:p>
        </p:txBody>
      </p:sp>
      <p:sp>
        <p:nvSpPr>
          <p:cNvPr id="25" name="Rounded Rectangle 24"/>
          <p:cNvSpPr/>
          <p:nvPr/>
        </p:nvSpPr>
        <p:spPr>
          <a:xfrm>
            <a:off x="407368" y="3934713"/>
            <a:ext cx="1712312" cy="31869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Protection of the FPC</a:t>
            </a:r>
            <a:endParaRPr lang="en-US" sz="1100" dirty="0">
              <a:solidFill>
                <a:schemeClr val="bg1"/>
              </a:solidFill>
            </a:endParaRPr>
          </a:p>
        </p:txBody>
      </p:sp>
      <p:sp>
        <p:nvSpPr>
          <p:cNvPr id="26" name="Rounded Rectangle 25"/>
          <p:cNvSpPr/>
          <p:nvPr/>
        </p:nvSpPr>
        <p:spPr>
          <a:xfrm>
            <a:off x="5496552" y="4325134"/>
            <a:ext cx="1712312" cy="31869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Construction</a:t>
            </a:r>
          </a:p>
        </p:txBody>
      </p:sp>
      <p:sp>
        <p:nvSpPr>
          <p:cNvPr id="27" name="Rounded Rectangle 26"/>
          <p:cNvSpPr/>
          <p:nvPr/>
        </p:nvSpPr>
        <p:spPr>
          <a:xfrm>
            <a:off x="5200344" y="4839025"/>
            <a:ext cx="1712312" cy="92557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GB" sz="1100" dirty="0">
                <a:solidFill>
                  <a:schemeClr val="bg1"/>
                </a:solidFill>
              </a:rPr>
              <a:t>Outer Antenna line</a:t>
            </a:r>
            <a:endParaRPr lang="en-US" sz="1100" dirty="0">
              <a:solidFill>
                <a:schemeClr val="bg1"/>
              </a:solidFill>
            </a:endParaRPr>
          </a:p>
          <a:p>
            <a:pPr marL="88900" lvl="1"/>
            <a:r>
              <a:rPr lang="en-GB" sz="1050" dirty="0">
                <a:solidFill>
                  <a:schemeClr val="bg1"/>
                </a:solidFill>
              </a:rPr>
              <a:t>Copper for RF</a:t>
            </a:r>
            <a:endParaRPr lang="en-US" sz="1050" dirty="0">
              <a:solidFill>
                <a:schemeClr val="bg1"/>
              </a:solidFill>
            </a:endParaRPr>
          </a:p>
          <a:p>
            <a:pPr marL="88900" lvl="1"/>
            <a:r>
              <a:rPr lang="en-GB" sz="1050" dirty="0">
                <a:solidFill>
                  <a:schemeClr val="bg1"/>
                </a:solidFill>
              </a:rPr>
              <a:t>Stainless steel</a:t>
            </a:r>
            <a:endParaRPr lang="en-US" sz="1050" dirty="0">
              <a:solidFill>
                <a:schemeClr val="bg1"/>
              </a:solidFill>
            </a:endParaRPr>
          </a:p>
          <a:p>
            <a:pPr marL="88900" lvl="1"/>
            <a:r>
              <a:rPr lang="en-GB" sz="1050" dirty="0">
                <a:solidFill>
                  <a:schemeClr val="bg1"/>
                </a:solidFill>
              </a:rPr>
              <a:t>Bad coating</a:t>
            </a:r>
            <a:endParaRPr lang="en-US" sz="1050" dirty="0">
              <a:solidFill>
                <a:schemeClr val="bg1"/>
              </a:solidFill>
            </a:endParaRPr>
          </a:p>
          <a:p>
            <a:pPr marL="88900" lvl="1"/>
            <a:r>
              <a:rPr lang="en-GB" sz="1050" dirty="0">
                <a:solidFill>
                  <a:schemeClr val="bg1"/>
                </a:solidFill>
              </a:rPr>
              <a:t>RF &amp; vacuum seal</a:t>
            </a:r>
            <a:endParaRPr lang="en-US" sz="1050" dirty="0">
              <a:solidFill>
                <a:schemeClr val="bg1"/>
              </a:solidFill>
            </a:endParaRPr>
          </a:p>
        </p:txBody>
      </p:sp>
      <p:cxnSp>
        <p:nvCxnSpPr>
          <p:cNvPr id="28" name="Straight Arrow Connector 27"/>
          <p:cNvCxnSpPr>
            <a:stCxn id="16" idx="2"/>
            <a:endCxn id="17" idx="1"/>
          </p:cNvCxnSpPr>
          <p:nvPr/>
        </p:nvCxnSpPr>
        <p:spPr>
          <a:xfrm>
            <a:off x="2667100" y="2545949"/>
            <a:ext cx="2829452" cy="14405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a:stCxn id="15" idx="2"/>
            <a:endCxn id="21" idx="3"/>
          </p:cNvCxnSpPr>
          <p:nvPr/>
        </p:nvCxnSpPr>
        <p:spPr>
          <a:xfrm flipH="1">
            <a:off x="2152006" y="2999876"/>
            <a:ext cx="2061550" cy="176362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a:stCxn id="15" idx="2"/>
            <a:endCxn id="22" idx="3"/>
          </p:cNvCxnSpPr>
          <p:nvPr/>
        </p:nvCxnSpPr>
        <p:spPr>
          <a:xfrm flipH="1">
            <a:off x="2667100" y="2999876"/>
            <a:ext cx="1546456" cy="241379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1" name="Straight Arrow Connector 30"/>
          <p:cNvCxnSpPr/>
          <p:nvPr/>
        </p:nvCxnSpPr>
        <p:spPr>
          <a:xfrm flipH="1" flipV="1">
            <a:off x="1955600" y="3625816"/>
            <a:ext cx="3540952" cy="36067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2" name="Straight Arrow Connector 31"/>
          <p:cNvCxnSpPr>
            <a:stCxn id="17" idx="1"/>
            <a:endCxn id="22" idx="3"/>
          </p:cNvCxnSpPr>
          <p:nvPr/>
        </p:nvCxnSpPr>
        <p:spPr>
          <a:xfrm flipH="1">
            <a:off x="2667100" y="3986492"/>
            <a:ext cx="2829452" cy="142718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3" name="Straight Arrow Connector 32"/>
          <p:cNvCxnSpPr/>
          <p:nvPr/>
        </p:nvCxnSpPr>
        <p:spPr>
          <a:xfrm flipH="1">
            <a:off x="2982781" y="3504065"/>
            <a:ext cx="2095465" cy="21815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4" name="Straight Arrow Connector 33"/>
          <p:cNvCxnSpPr>
            <a:stCxn id="26" idx="1"/>
          </p:cNvCxnSpPr>
          <p:nvPr/>
        </p:nvCxnSpPr>
        <p:spPr>
          <a:xfrm flipH="1">
            <a:off x="3005031" y="4484483"/>
            <a:ext cx="2491521" cy="120109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a:stCxn id="18" idx="3"/>
            <a:endCxn id="15" idx="2"/>
          </p:cNvCxnSpPr>
          <p:nvPr/>
        </p:nvCxnSpPr>
        <p:spPr>
          <a:xfrm>
            <a:off x="2712904" y="2969438"/>
            <a:ext cx="1500652" cy="304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6" name="Straight Arrow Connector 35"/>
          <p:cNvCxnSpPr>
            <a:stCxn id="25" idx="3"/>
            <a:endCxn id="26" idx="1"/>
          </p:cNvCxnSpPr>
          <p:nvPr/>
        </p:nvCxnSpPr>
        <p:spPr>
          <a:xfrm>
            <a:off x="2119680" y="4094062"/>
            <a:ext cx="3376872" cy="39042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7" name="Straight Arrow Connector 36"/>
          <p:cNvCxnSpPr>
            <a:stCxn id="21" idx="3"/>
          </p:cNvCxnSpPr>
          <p:nvPr/>
        </p:nvCxnSpPr>
        <p:spPr>
          <a:xfrm flipV="1">
            <a:off x="2152006" y="3520197"/>
            <a:ext cx="2926239" cy="124330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8" name="Straight Arrow Connector 37"/>
          <p:cNvCxnSpPr>
            <a:endCxn id="25" idx="3"/>
          </p:cNvCxnSpPr>
          <p:nvPr/>
        </p:nvCxnSpPr>
        <p:spPr>
          <a:xfrm flipH="1">
            <a:off x="2119680" y="3520197"/>
            <a:ext cx="2898080" cy="57386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p:cNvCxnSpPr>
            <a:stCxn id="18" idx="3"/>
            <a:endCxn id="17" idx="1"/>
          </p:cNvCxnSpPr>
          <p:nvPr/>
        </p:nvCxnSpPr>
        <p:spPr>
          <a:xfrm>
            <a:off x="2712904" y="2969438"/>
            <a:ext cx="2783648" cy="10170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a:stCxn id="18" idx="3"/>
            <a:endCxn id="20" idx="0"/>
          </p:cNvCxnSpPr>
          <p:nvPr/>
        </p:nvCxnSpPr>
        <p:spPr>
          <a:xfrm>
            <a:off x="2712904" y="2969438"/>
            <a:ext cx="1594910" cy="240540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a:endCxn id="20" idx="0"/>
          </p:cNvCxnSpPr>
          <p:nvPr/>
        </p:nvCxnSpPr>
        <p:spPr>
          <a:xfrm flipH="1">
            <a:off x="4307814" y="4497224"/>
            <a:ext cx="1128084" cy="8776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p:cNvCxnSpPr>
            <a:stCxn id="18" idx="3"/>
            <a:endCxn id="27" idx="1"/>
          </p:cNvCxnSpPr>
          <p:nvPr/>
        </p:nvCxnSpPr>
        <p:spPr>
          <a:xfrm>
            <a:off x="2712904" y="2969438"/>
            <a:ext cx="2487440" cy="23323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stCxn id="27" idx="1"/>
            <a:endCxn id="21" idx="3"/>
          </p:cNvCxnSpPr>
          <p:nvPr/>
        </p:nvCxnSpPr>
        <p:spPr>
          <a:xfrm flipH="1" flipV="1">
            <a:off x="2152006" y="4763502"/>
            <a:ext cx="3048338" cy="5383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4" name="Straight Arrow Connector 43"/>
          <p:cNvCxnSpPr>
            <a:stCxn id="20" idx="0"/>
          </p:cNvCxnSpPr>
          <p:nvPr/>
        </p:nvCxnSpPr>
        <p:spPr>
          <a:xfrm flipV="1">
            <a:off x="4307814" y="3518246"/>
            <a:ext cx="770431" cy="185659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a:stCxn id="16" idx="2"/>
            <a:endCxn id="15" idx="2"/>
          </p:cNvCxnSpPr>
          <p:nvPr/>
        </p:nvCxnSpPr>
        <p:spPr>
          <a:xfrm>
            <a:off x="2667100" y="2545949"/>
            <a:ext cx="1546456" cy="45392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6" name="Straight Arrow Connector 45"/>
          <p:cNvCxnSpPr>
            <a:stCxn id="16" idx="2"/>
            <a:endCxn id="20" idx="0"/>
          </p:cNvCxnSpPr>
          <p:nvPr/>
        </p:nvCxnSpPr>
        <p:spPr>
          <a:xfrm>
            <a:off x="2667100" y="2545949"/>
            <a:ext cx="1640714" cy="282889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a:stCxn id="16" idx="2"/>
          </p:cNvCxnSpPr>
          <p:nvPr/>
        </p:nvCxnSpPr>
        <p:spPr>
          <a:xfrm>
            <a:off x="2667100" y="2545949"/>
            <a:ext cx="2424199" cy="9991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8" name="Straight Arrow Connector 47"/>
          <p:cNvCxnSpPr>
            <a:stCxn id="15" idx="2"/>
          </p:cNvCxnSpPr>
          <p:nvPr/>
        </p:nvCxnSpPr>
        <p:spPr>
          <a:xfrm>
            <a:off x="4213556" y="2999876"/>
            <a:ext cx="822447" cy="5041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9" name="Straight Arrow Connector 48"/>
          <p:cNvCxnSpPr>
            <a:stCxn id="15" idx="2"/>
            <a:endCxn id="20" idx="0"/>
          </p:cNvCxnSpPr>
          <p:nvPr/>
        </p:nvCxnSpPr>
        <p:spPr>
          <a:xfrm>
            <a:off x="4213556" y="2999876"/>
            <a:ext cx="94258" cy="237496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0" name="Straight Arrow Connector 49"/>
          <p:cNvCxnSpPr>
            <a:stCxn id="15" idx="2"/>
            <a:endCxn id="26" idx="1"/>
          </p:cNvCxnSpPr>
          <p:nvPr/>
        </p:nvCxnSpPr>
        <p:spPr>
          <a:xfrm>
            <a:off x="4213556" y="2999876"/>
            <a:ext cx="1282996" cy="148460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1" name="Straight Arrow Connector 50"/>
          <p:cNvCxnSpPr>
            <a:stCxn id="15" idx="2"/>
            <a:endCxn id="17" idx="1"/>
          </p:cNvCxnSpPr>
          <p:nvPr/>
        </p:nvCxnSpPr>
        <p:spPr>
          <a:xfrm>
            <a:off x="4213556" y="2999876"/>
            <a:ext cx="1282996" cy="9866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2" name="Straight Arrow Connector 51"/>
          <p:cNvCxnSpPr>
            <a:stCxn id="17" idx="1"/>
            <a:endCxn id="20" idx="0"/>
          </p:cNvCxnSpPr>
          <p:nvPr/>
        </p:nvCxnSpPr>
        <p:spPr>
          <a:xfrm flipH="1">
            <a:off x="4307814" y="3986492"/>
            <a:ext cx="1188738" cy="138834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3" name="Straight Arrow Connector 52"/>
          <p:cNvCxnSpPr>
            <a:stCxn id="17" idx="1"/>
            <a:endCxn id="26" idx="1"/>
          </p:cNvCxnSpPr>
          <p:nvPr/>
        </p:nvCxnSpPr>
        <p:spPr>
          <a:xfrm>
            <a:off x="5496552" y="3986492"/>
            <a:ext cx="0" cy="49799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4" name="Straight Arrow Connector 53"/>
          <p:cNvCxnSpPr>
            <a:stCxn id="26" idx="1"/>
            <a:endCxn id="22" idx="3"/>
          </p:cNvCxnSpPr>
          <p:nvPr/>
        </p:nvCxnSpPr>
        <p:spPr>
          <a:xfrm flipH="1">
            <a:off x="2667100" y="4484483"/>
            <a:ext cx="2829452" cy="92919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5" name="Straight Arrow Connector 54"/>
          <p:cNvCxnSpPr>
            <a:stCxn id="26" idx="1"/>
            <a:endCxn id="18" idx="3"/>
          </p:cNvCxnSpPr>
          <p:nvPr/>
        </p:nvCxnSpPr>
        <p:spPr>
          <a:xfrm flipH="1" flipV="1">
            <a:off x="2712904" y="2969438"/>
            <a:ext cx="2783648" cy="151504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6" name="Straight Arrow Connector 55"/>
          <p:cNvCxnSpPr>
            <a:stCxn id="19" idx="3"/>
          </p:cNvCxnSpPr>
          <p:nvPr/>
        </p:nvCxnSpPr>
        <p:spPr>
          <a:xfrm flipV="1">
            <a:off x="1955600" y="3529631"/>
            <a:ext cx="3107964" cy="9618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7" name="Straight Arrow Connector 56"/>
          <p:cNvCxnSpPr>
            <a:stCxn id="25" idx="3"/>
            <a:endCxn id="20" idx="0"/>
          </p:cNvCxnSpPr>
          <p:nvPr/>
        </p:nvCxnSpPr>
        <p:spPr>
          <a:xfrm>
            <a:off x="2119680" y="4094062"/>
            <a:ext cx="2188134" cy="12807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8" name="Straight Arrow Connector 57"/>
          <p:cNvCxnSpPr>
            <a:stCxn id="21" idx="3"/>
            <a:endCxn id="20" idx="0"/>
          </p:cNvCxnSpPr>
          <p:nvPr/>
        </p:nvCxnSpPr>
        <p:spPr>
          <a:xfrm>
            <a:off x="2152006" y="4763502"/>
            <a:ext cx="2155808" cy="61133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9" name="Straight Arrow Connector 58"/>
          <p:cNvCxnSpPr>
            <a:stCxn id="21" idx="3"/>
            <a:endCxn id="26" idx="1"/>
          </p:cNvCxnSpPr>
          <p:nvPr/>
        </p:nvCxnSpPr>
        <p:spPr>
          <a:xfrm flipV="1">
            <a:off x="2152006" y="4484483"/>
            <a:ext cx="3344546" cy="27901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0" name="Straight Arrow Connector 59"/>
          <p:cNvCxnSpPr>
            <a:stCxn id="22" idx="3"/>
            <a:endCxn id="25" idx="3"/>
          </p:cNvCxnSpPr>
          <p:nvPr/>
        </p:nvCxnSpPr>
        <p:spPr>
          <a:xfrm flipH="1" flipV="1">
            <a:off x="2119680" y="4094062"/>
            <a:ext cx="547420" cy="131961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1" name="Straight Arrow Connector 60"/>
          <p:cNvCxnSpPr>
            <a:endCxn id="18" idx="3"/>
          </p:cNvCxnSpPr>
          <p:nvPr/>
        </p:nvCxnSpPr>
        <p:spPr>
          <a:xfrm flipH="1" flipV="1">
            <a:off x="2712904" y="2969438"/>
            <a:ext cx="342296" cy="271614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2" name="Straight Arrow Connector 61"/>
          <p:cNvCxnSpPr>
            <a:stCxn id="25" idx="3"/>
            <a:endCxn id="18" idx="3"/>
          </p:cNvCxnSpPr>
          <p:nvPr/>
        </p:nvCxnSpPr>
        <p:spPr>
          <a:xfrm flipV="1">
            <a:off x="2119680" y="2969438"/>
            <a:ext cx="593224" cy="112462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3" name="Straight Arrow Connector 62"/>
          <p:cNvCxnSpPr>
            <a:stCxn id="19" idx="3"/>
            <a:endCxn id="15" idx="2"/>
          </p:cNvCxnSpPr>
          <p:nvPr/>
        </p:nvCxnSpPr>
        <p:spPr>
          <a:xfrm flipV="1">
            <a:off x="1955600" y="2999876"/>
            <a:ext cx="2257956" cy="62594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nvGrpSpPr>
          <p:cNvPr id="64" name="Group 63"/>
          <p:cNvGrpSpPr/>
          <p:nvPr/>
        </p:nvGrpSpPr>
        <p:grpSpPr>
          <a:xfrm>
            <a:off x="2904964" y="3260341"/>
            <a:ext cx="1800000" cy="777442"/>
            <a:chOff x="2796610" y="2868031"/>
            <a:chExt cx="1800000" cy="1216264"/>
          </a:xfrm>
        </p:grpSpPr>
        <p:pic>
          <p:nvPicPr>
            <p:cNvPr id="65" name="Picture 6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96610" y="2885045"/>
              <a:ext cx="1800000" cy="1199250"/>
            </a:xfrm>
            <a:prstGeom prst="rect">
              <a:avLst/>
            </a:prstGeom>
          </p:spPr>
        </p:pic>
        <p:sp>
          <p:nvSpPr>
            <p:cNvPr id="66" name="Rectangle 65"/>
            <p:cNvSpPr/>
            <p:nvPr/>
          </p:nvSpPr>
          <p:spPr>
            <a:xfrm>
              <a:off x="2796610" y="2868031"/>
              <a:ext cx="1800000" cy="88374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FF0000"/>
                  </a:solidFill>
                  <a:effectLst>
                    <a:outerShdw dist="38100" dir="2700000" algn="tl" rotWithShape="0">
                      <a:schemeClr val="accent2"/>
                    </a:outerShdw>
                  </a:effectLst>
                </a:rPr>
                <a:t>Cost</a:t>
              </a:r>
              <a:endParaRPr lang="en-US" sz="4000" b="1" dirty="0">
                <a:ln w="6600">
                  <a:solidFill>
                    <a:schemeClr val="accent2"/>
                  </a:solidFill>
                  <a:prstDash val="solid"/>
                </a:ln>
                <a:solidFill>
                  <a:srgbClr val="FF0000"/>
                </a:solidFill>
                <a:effectLst>
                  <a:outerShdw dist="38100" dir="2700000" algn="tl" rotWithShape="0">
                    <a:schemeClr val="accent2"/>
                  </a:outerShdw>
                </a:effectLst>
              </a:endParaRPr>
            </a:p>
          </p:txBody>
        </p:sp>
      </p:grpSp>
      <p:grpSp>
        <p:nvGrpSpPr>
          <p:cNvPr id="67" name="Group 66"/>
          <p:cNvGrpSpPr/>
          <p:nvPr/>
        </p:nvGrpSpPr>
        <p:grpSpPr>
          <a:xfrm>
            <a:off x="2726263" y="4158288"/>
            <a:ext cx="2160690" cy="914000"/>
            <a:chOff x="2691266" y="4043456"/>
            <a:chExt cx="2160690" cy="914000"/>
          </a:xfrm>
        </p:grpSpPr>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084" y="4043456"/>
              <a:ext cx="1800000" cy="914000"/>
            </a:xfrm>
            <a:prstGeom prst="rect">
              <a:avLst/>
            </a:prstGeom>
          </p:spPr>
        </p:pic>
        <p:sp>
          <p:nvSpPr>
            <p:cNvPr id="69" name="Rectangle 68"/>
            <p:cNvSpPr/>
            <p:nvPr/>
          </p:nvSpPr>
          <p:spPr>
            <a:xfrm>
              <a:off x="2691266" y="4109867"/>
              <a:ext cx="2160690"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FF0000"/>
                  </a:solidFill>
                  <a:effectLst>
                    <a:outerShdw dist="38100" dir="2700000" algn="tl" rotWithShape="0">
                      <a:schemeClr val="accent2"/>
                    </a:outerShdw>
                  </a:effectLst>
                </a:rPr>
                <a:t>Schedule</a:t>
              </a:r>
              <a:endParaRPr lang="en-US" sz="4000" b="1" dirty="0">
                <a:ln w="6600">
                  <a:solidFill>
                    <a:schemeClr val="accent2"/>
                  </a:solidFill>
                  <a:prstDash val="solid"/>
                </a:ln>
                <a:solidFill>
                  <a:srgbClr val="FF0000"/>
                </a:solidFill>
                <a:effectLst>
                  <a:outerShdw dist="38100" dir="2700000" algn="tl" rotWithShape="0">
                    <a:schemeClr val="accent2"/>
                  </a:outerShdw>
                </a:effectLst>
              </a:endParaRPr>
            </a:p>
          </p:txBody>
        </p:sp>
      </p:grpSp>
      <p:sp>
        <p:nvSpPr>
          <p:cNvPr id="71" name="Rectangle 70"/>
          <p:cNvSpPr/>
          <p:nvPr/>
        </p:nvSpPr>
        <p:spPr>
          <a:xfrm rot="21010405">
            <a:off x="729088" y="2717192"/>
            <a:ext cx="6191816" cy="2585323"/>
          </a:xfrm>
          <a:prstGeom prst="rect">
            <a:avLst/>
          </a:prstGeom>
          <a:solidFill>
            <a:schemeClr val="bg1">
              <a:alpha val="75000"/>
            </a:schemeClr>
          </a:soli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All parameters linked together and often conflicting</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70" name="Content Placeholder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28248" y="1224334"/>
            <a:ext cx="3392156" cy="5515294"/>
          </a:xfrm>
          <a:prstGeom prst="rect">
            <a:avLst/>
          </a:prstGeom>
        </p:spPr>
      </p:pic>
    </p:spTree>
    <p:extLst>
      <p:ext uri="{BB962C8B-B14F-4D97-AF65-F5344CB8AC3E}">
        <p14:creationId xmlns:p14="http://schemas.microsoft.com/office/powerpoint/2010/main" val="319290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processing</a:t>
            </a:r>
            <a:endParaRPr lang="en-US" dirty="0"/>
          </a:p>
        </p:txBody>
      </p:sp>
      <p:sp>
        <p:nvSpPr>
          <p:cNvPr id="4" name="Content Placeholder 3"/>
          <p:cNvSpPr>
            <a:spLocks noGrp="1"/>
          </p:cNvSpPr>
          <p:nvPr>
            <p:ph sz="half" idx="1"/>
          </p:nvPr>
        </p:nvSpPr>
        <p:spPr>
          <a:xfrm>
            <a:off x="623392" y="1557352"/>
            <a:ext cx="5328000" cy="1223576"/>
          </a:xfrm>
        </p:spPr>
        <p:txBody>
          <a:bodyPr>
            <a:normAutofit lnSpcReduction="10000"/>
          </a:bodyPr>
          <a:lstStyle/>
          <a:p>
            <a:pPr>
              <a:lnSpc>
                <a:spcPct val="120000"/>
              </a:lnSpc>
              <a:spcBef>
                <a:spcPts val="1200"/>
              </a:spcBef>
            </a:pPr>
            <a:r>
              <a:rPr lang="en-US" dirty="0" smtClean="0"/>
              <a:t>We need to define the best RF processing strategy in order to guaranty mass production delivery schedule</a:t>
            </a:r>
            <a:endParaRPr lang="en-US" dirty="0"/>
          </a:p>
        </p:txBody>
      </p:sp>
      <p:sp>
        <p:nvSpPr>
          <p:cNvPr id="5" name="Date Placeholder 4"/>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t>40</a:t>
            </a:fld>
            <a:endParaRPr lang="en-US"/>
          </a:p>
        </p:txBody>
      </p:sp>
      <p:graphicFrame>
        <p:nvGraphicFramePr>
          <p:cNvPr id="14" name="Chart 13"/>
          <p:cNvGraphicFramePr/>
          <p:nvPr>
            <p:extLst>
              <p:ext uri="{D42A27DB-BD31-4B8C-83A1-F6EECF244321}">
                <p14:modId xmlns:p14="http://schemas.microsoft.com/office/powerpoint/2010/main" val="303886287"/>
              </p:ext>
            </p:extLst>
          </p:nvPr>
        </p:nvGraphicFramePr>
        <p:xfrm>
          <a:off x="6456040" y="765076"/>
          <a:ext cx="5257672" cy="2375736"/>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192000" y="3573296"/>
            <a:ext cx="504000" cy="36000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Exchange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2 days</a:t>
            </a:r>
            <a:endParaRPr kumimoji="0" lang="en-GB" sz="6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6" name="Rectangle 15"/>
          <p:cNvSpPr/>
          <p:nvPr/>
        </p:nvSpPr>
        <p:spPr>
          <a:xfrm>
            <a:off x="696000" y="3573296"/>
            <a:ext cx="5400000" cy="360000"/>
          </a:xfrm>
          <a:prstGeom prst="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Processing 2 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30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7" name="Rectangle 16"/>
          <p:cNvSpPr/>
          <p:nvPr/>
        </p:nvSpPr>
        <p:spPr>
          <a:xfrm>
            <a:off x="6600000" y="3573296"/>
            <a:ext cx="5400000" cy="360000"/>
          </a:xfrm>
          <a:prstGeom prst="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Processing  2 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30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8" name="Rectangle 17"/>
          <p:cNvSpPr/>
          <p:nvPr/>
        </p:nvSpPr>
        <p:spPr>
          <a:xfrm>
            <a:off x="6096000" y="3573296"/>
            <a:ext cx="504000" cy="36000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Exchange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2 days</a:t>
            </a:r>
            <a:endParaRPr kumimoji="0" lang="en-GB" sz="6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9" name="Rectangle 18"/>
          <p:cNvSpPr/>
          <p:nvPr/>
        </p:nvSpPr>
        <p:spPr>
          <a:xfrm>
            <a:off x="768000" y="4005296"/>
            <a:ext cx="1260000" cy="3600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latin typeface="Calibri" panose="020F0502020204030204"/>
                <a:ea typeface="+mn-ea"/>
                <a:cs typeface="+mn-cs"/>
              </a:rPr>
              <a:t>Preparation next 2 windows, 5 days</a:t>
            </a:r>
            <a:endParaRPr kumimoji="0" lang="en-GB" sz="7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0" name="Rectangle 19"/>
          <p:cNvSpPr/>
          <p:nvPr/>
        </p:nvSpPr>
        <p:spPr>
          <a:xfrm>
            <a:off x="2028000" y="4005296"/>
            <a:ext cx="1764000" cy="3600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Bake out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5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1" name="Rectangle 20"/>
          <p:cNvSpPr/>
          <p:nvPr/>
        </p:nvSpPr>
        <p:spPr>
          <a:xfrm>
            <a:off x="6672000" y="4005296"/>
            <a:ext cx="1260000" cy="3600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latin typeface="Calibri" panose="020F0502020204030204"/>
                <a:ea typeface="+mn-ea"/>
                <a:cs typeface="+mn-cs"/>
              </a:rPr>
              <a:t>Preparation next 2 windows, 5 days</a:t>
            </a:r>
            <a:endParaRPr kumimoji="0" lang="en-GB" sz="7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2" name="Rectangle 21"/>
          <p:cNvSpPr/>
          <p:nvPr/>
        </p:nvSpPr>
        <p:spPr>
          <a:xfrm>
            <a:off x="7932000" y="4005296"/>
            <a:ext cx="1764000" cy="3600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Bake out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5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192000" y="3069296"/>
            <a:ext cx="4824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Total duration 2 windows + 2 windows = </a:t>
            </a:r>
            <a:r>
              <a:rPr kumimoji="0" lang="en-US" sz="1800" b="1" i="0" u="none" strike="noStrike" kern="0" cap="none" spc="0" normalizeH="0" baseline="0" noProof="0" dirty="0" smtClean="0">
                <a:ln>
                  <a:noFill/>
                </a:ln>
                <a:solidFill>
                  <a:prstClr val="black"/>
                </a:solidFill>
                <a:effectLst/>
                <a:uLnTx/>
                <a:uFillTx/>
              </a:rPr>
              <a:t>64 days </a:t>
            </a:r>
          </a:p>
        </p:txBody>
      </p:sp>
      <p:sp>
        <p:nvSpPr>
          <p:cNvPr id="24" name="Rectangle 23"/>
          <p:cNvSpPr/>
          <p:nvPr/>
        </p:nvSpPr>
        <p:spPr>
          <a:xfrm>
            <a:off x="192000" y="5301296"/>
            <a:ext cx="504000" cy="36000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Exchange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latin typeface="Calibri" panose="020F0502020204030204"/>
                <a:ea typeface="+mn-ea"/>
                <a:cs typeface="+mn-cs"/>
              </a:rPr>
              <a:t>2 days</a:t>
            </a:r>
            <a:endParaRPr kumimoji="0" lang="en-GB" sz="6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5" name="Rectangle 24"/>
          <p:cNvSpPr/>
          <p:nvPr/>
        </p:nvSpPr>
        <p:spPr>
          <a:xfrm>
            <a:off x="696000" y="5301296"/>
            <a:ext cx="6300000" cy="360000"/>
          </a:xfrm>
          <a:prstGeom prst="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Processing  4 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35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6" name="Rectangle 25"/>
          <p:cNvSpPr/>
          <p:nvPr/>
        </p:nvSpPr>
        <p:spPr>
          <a:xfrm>
            <a:off x="768000" y="5733296"/>
            <a:ext cx="1512000" cy="3600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Preparation next 4 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6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7" name="Rectangle 26"/>
          <p:cNvSpPr/>
          <p:nvPr/>
        </p:nvSpPr>
        <p:spPr>
          <a:xfrm>
            <a:off x="2280000" y="5733296"/>
            <a:ext cx="1800000" cy="3600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Bake out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ea typeface="+mn-ea"/>
                <a:cs typeface="+mn-cs"/>
              </a:rPr>
              <a:t>5 days</a:t>
            </a:r>
            <a:endParaRPr kumimoji="0" lang="en-GB" sz="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192000" y="4797296"/>
            <a:ext cx="4824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Total duration 4 windows = </a:t>
            </a:r>
            <a:r>
              <a:rPr kumimoji="0" lang="en-US" sz="1800" b="1" i="0" u="none" strike="noStrike" kern="0" cap="none" spc="0" normalizeH="0" baseline="0" noProof="0" dirty="0" smtClean="0">
                <a:ln>
                  <a:noFill/>
                </a:ln>
                <a:solidFill>
                  <a:prstClr val="black"/>
                </a:solidFill>
                <a:effectLst/>
                <a:uLnTx/>
                <a:uFillTx/>
              </a:rPr>
              <a:t>37 days </a:t>
            </a:r>
          </a:p>
        </p:txBody>
      </p:sp>
      <p:sp>
        <p:nvSpPr>
          <p:cNvPr id="29" name="TextBox 28"/>
          <p:cNvSpPr txBox="1"/>
          <p:nvPr/>
        </p:nvSpPr>
        <p:spPr>
          <a:xfrm>
            <a:off x="7500000" y="4797296"/>
            <a:ext cx="4409944" cy="1569660"/>
          </a:xfrm>
          <a:prstGeom prst="rect">
            <a:avLst/>
          </a:prstGeom>
          <a:noFill/>
        </p:spPr>
        <p:txBody>
          <a:bodyPr wrap="square" rtlCol="0">
            <a:spAutoFit/>
          </a:bodyPr>
          <a:lstStyle/>
          <a:p>
            <a:pPr marL="0" marR="0" lvl="0" indent="0" defTabSz="914400" eaLnBrk="1" fontAlgn="auto" latinLnBrk="0" hangingPunct="1">
              <a:spcBef>
                <a:spcPts val="120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rPr>
              <a:t>With </a:t>
            </a:r>
            <a:r>
              <a:rPr kumimoji="0" lang="en-US" sz="2400" b="0" i="0" u="none" strike="noStrike" kern="0" cap="none" spc="0" normalizeH="0" baseline="0" noProof="0" dirty="0" err="1" smtClean="0">
                <a:ln>
                  <a:noFill/>
                </a:ln>
                <a:solidFill>
                  <a:srgbClr val="002060"/>
                </a:solidFill>
                <a:effectLst/>
                <a:uLnTx/>
                <a:uFillTx/>
              </a:rPr>
              <a:t>Linac</a:t>
            </a:r>
            <a:r>
              <a:rPr kumimoji="0" lang="en-US" sz="2400" b="0" i="0" u="none" strike="noStrike" kern="0" cap="none" spc="0" normalizeH="0" baseline="0" noProof="0" dirty="0" smtClean="0">
                <a:ln>
                  <a:noFill/>
                </a:ln>
                <a:solidFill>
                  <a:srgbClr val="002060"/>
                </a:solidFill>
                <a:effectLst/>
                <a:uLnTx/>
                <a:uFillTx/>
              </a:rPr>
              <a:t> 4 windows, we did </a:t>
            </a:r>
            <a:r>
              <a:rPr lang="en-US" sz="2400" kern="0" dirty="0" smtClean="0">
                <a:solidFill>
                  <a:srgbClr val="002060"/>
                </a:solidFill>
              </a:rPr>
              <a:t>some tests with f</a:t>
            </a:r>
            <a:r>
              <a:rPr kumimoji="0" lang="en-US" sz="2400" b="0" i="0" u="none" strike="noStrike" kern="0" cap="none" spc="0" normalizeH="0" baseline="0" noProof="0" dirty="0" smtClean="0">
                <a:ln>
                  <a:noFill/>
                </a:ln>
                <a:solidFill>
                  <a:srgbClr val="002060"/>
                </a:solidFill>
                <a:effectLst/>
                <a:uLnTx/>
                <a:uFillTx/>
              </a:rPr>
              <a:t>our windows in series,</a:t>
            </a:r>
            <a:r>
              <a:rPr kumimoji="0" lang="en-US" sz="2400" b="0" i="0" u="none" strike="noStrike" kern="0" cap="none" spc="0" normalizeH="0" noProof="0" dirty="0" smtClean="0">
                <a:ln>
                  <a:noFill/>
                </a:ln>
                <a:solidFill>
                  <a:srgbClr val="002060"/>
                </a:solidFill>
                <a:effectLst/>
                <a:uLnTx/>
                <a:uFillTx/>
              </a:rPr>
              <a:t> and we were </a:t>
            </a:r>
            <a:r>
              <a:rPr kumimoji="0" lang="en-US" sz="2400" b="0" i="0" u="none" strike="noStrike" kern="0" cap="none" spc="0" normalizeH="0" baseline="0" noProof="0" dirty="0" smtClean="0">
                <a:ln>
                  <a:noFill/>
                </a:ln>
                <a:solidFill>
                  <a:srgbClr val="002060"/>
                </a:solidFill>
                <a:effectLst/>
                <a:uLnTx/>
                <a:uFillTx/>
              </a:rPr>
              <a:t>much faster than two plus two windows</a:t>
            </a:r>
          </a:p>
        </p:txBody>
      </p:sp>
    </p:spTree>
    <p:extLst>
      <p:ext uri="{BB962C8B-B14F-4D97-AF65-F5344CB8AC3E}">
        <p14:creationId xmlns:p14="http://schemas.microsoft.com/office/powerpoint/2010/main" val="497038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Resonant ring(s)</a:t>
            </a:r>
            <a:endParaRPr lang="en-US" dirty="0"/>
          </a:p>
        </p:txBody>
      </p:sp>
      <p:sp>
        <p:nvSpPr>
          <p:cNvPr id="3" name="Content Placeholder 2"/>
          <p:cNvSpPr>
            <a:spLocks noGrp="1"/>
          </p:cNvSpPr>
          <p:nvPr>
            <p:ph sz="half" idx="1"/>
          </p:nvPr>
        </p:nvSpPr>
        <p:spPr>
          <a:xfrm>
            <a:off x="623392" y="1557352"/>
            <a:ext cx="4104456" cy="5040000"/>
          </a:xfrm>
        </p:spPr>
        <p:txBody>
          <a:bodyPr>
            <a:normAutofit/>
          </a:bodyPr>
          <a:lstStyle/>
          <a:p>
            <a:pPr>
              <a:lnSpc>
                <a:spcPct val="100000"/>
              </a:lnSpc>
              <a:spcBef>
                <a:spcPts val="1200"/>
              </a:spcBef>
            </a:pPr>
            <a:r>
              <a:rPr lang="en-US" dirty="0" smtClean="0"/>
              <a:t>Testing the FPC with the resonant ring solution helps to drastically reduce the cost of the test benches</a:t>
            </a:r>
          </a:p>
          <a:p>
            <a:pPr>
              <a:lnSpc>
                <a:spcPct val="100000"/>
              </a:lnSpc>
              <a:spcBef>
                <a:spcPts val="1200"/>
              </a:spcBef>
            </a:pPr>
            <a:endParaRPr lang="en-US" dirty="0" smtClean="0"/>
          </a:p>
          <a:p>
            <a:pPr>
              <a:lnSpc>
                <a:spcPct val="100000"/>
              </a:lnSpc>
              <a:spcBef>
                <a:spcPts val="1200"/>
              </a:spcBef>
            </a:pPr>
            <a:r>
              <a:rPr lang="en-US" b="1" i="1" dirty="0" smtClean="0">
                <a:solidFill>
                  <a:srgbClr val="00B0F0"/>
                </a:solidFill>
              </a:rPr>
              <a:t>One resonant ring is demonstrated, we still have to design and test the two rings option (including FRT)</a:t>
            </a:r>
          </a:p>
        </p:txBody>
      </p:sp>
      <p:sp>
        <p:nvSpPr>
          <p:cNvPr id="5" name="Date Placeholder 4"/>
          <p:cNvSpPr>
            <a:spLocks noGrp="1"/>
          </p:cNvSpPr>
          <p:nvPr>
            <p:ph type="dt" sz="half" idx="13"/>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t>41</a:t>
            </a:fld>
            <a:endParaRPr lang="en-US"/>
          </a:p>
        </p:txBody>
      </p:sp>
      <p:pic>
        <p:nvPicPr>
          <p:cNvPr id="8" name="Picture 3" descr="G:\Departments\AB\Groups\RF\Sections\PM\RF Projects\Resonant ring\Resonant Ring 704 MHz\RES RING 2015 - Pics\Catia V5 Pics\R.RING AT BB3.2.bmp"/>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61" r="29211"/>
          <a:stretch/>
        </p:blipFill>
        <p:spPr bwMode="auto">
          <a:xfrm>
            <a:off x="4943872" y="1628880"/>
            <a:ext cx="4320000" cy="4040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Departments\AB\Groups\RF\Sections\PM\RF Projects\Resonant ring\800 MHz Resonant Ring\800 MHz Resonant Ring  in BB3 pictures\IMG_20150128_1621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8616280" y="837882"/>
            <a:ext cx="24000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6096200" y="5734997"/>
            <a:ext cx="5588440" cy="646331"/>
          </a:xfrm>
          <a:prstGeom prst="rect">
            <a:avLst/>
          </a:prstGeom>
        </p:spPr>
        <p:txBody>
          <a:bodyPr wrap="square">
            <a:spAutoFit/>
          </a:bodyPr>
          <a:lstStyle/>
          <a:p>
            <a:pPr algn="ctr"/>
            <a:r>
              <a:rPr lang="en-GB" dirty="0" smtClean="0">
                <a:solidFill>
                  <a:srgbClr val="002060"/>
                </a:solidFill>
              </a:rPr>
              <a:t>One ring option testing disk windows of the SPS has been constructed, two rings option still to be developed</a:t>
            </a:r>
          </a:p>
        </p:txBody>
      </p:sp>
      <p:pic>
        <p:nvPicPr>
          <p:cNvPr id="11" name="Content Placeholder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6400" y="3140968"/>
            <a:ext cx="2198182" cy="2322157"/>
          </a:xfrm>
          <a:prstGeom prst="rect">
            <a:avLst/>
          </a:prstGeom>
        </p:spPr>
      </p:pic>
    </p:spTree>
    <p:extLst>
      <p:ext uri="{BB962C8B-B14F-4D97-AF65-F5344CB8AC3E}">
        <p14:creationId xmlns:p14="http://schemas.microsoft.com/office/powerpoint/2010/main" val="4539641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a:t>
            </a:r>
            <a:endParaRPr lang="en-US" dirty="0"/>
          </a:p>
        </p:txBody>
      </p:sp>
      <p:sp>
        <p:nvSpPr>
          <p:cNvPr id="8" name="Content Placeholder 7"/>
          <p:cNvSpPr>
            <a:spLocks noGrp="1"/>
          </p:cNvSpPr>
          <p:nvPr>
            <p:ph sz="half" idx="1"/>
          </p:nvPr>
        </p:nvSpPr>
        <p:spPr/>
        <p:txBody>
          <a:bodyPr>
            <a:normAutofit/>
          </a:bodyPr>
          <a:lstStyle/>
          <a:p>
            <a:r>
              <a:rPr lang="en-US" dirty="0" smtClean="0"/>
              <a:t>Regarding FPC, being </a:t>
            </a:r>
            <a:r>
              <a:rPr lang="en-US" dirty="0" smtClean="0"/>
              <a:t>FCC or EIC, we have a very wide R&amp;D program in front of us</a:t>
            </a:r>
          </a:p>
          <a:p>
            <a:pPr lvl="1"/>
            <a:r>
              <a:rPr lang="en-US" sz="2200" dirty="0" smtClean="0"/>
              <a:t>Power handling, variable coupler, ceramics, heat load, </a:t>
            </a:r>
            <a:r>
              <a:rPr lang="en-US" sz="2200" dirty="0" err="1" smtClean="0"/>
              <a:t>cryomodule</a:t>
            </a:r>
            <a:r>
              <a:rPr lang="en-US" sz="2200" dirty="0" smtClean="0"/>
              <a:t> integration, machine integration, </a:t>
            </a:r>
            <a:r>
              <a:rPr lang="en-US" sz="2200" dirty="0" err="1" smtClean="0"/>
              <a:t>multipacting</a:t>
            </a:r>
            <a:r>
              <a:rPr lang="en-US" sz="2200" dirty="0" smtClean="0"/>
              <a:t>, clean room processes and tooling, test boxes, test benches, RF processing, resonant </a:t>
            </a:r>
            <a:r>
              <a:rPr lang="en-US" sz="2200" dirty="0" smtClean="0"/>
              <a:t>rings,</a:t>
            </a:r>
            <a:br>
              <a:rPr lang="en-US" sz="2200" dirty="0" smtClean="0"/>
            </a:br>
            <a:r>
              <a:rPr lang="en-US" sz="2200" dirty="0" smtClean="0">
                <a:solidFill>
                  <a:srgbClr val="FF0000"/>
                </a:solidFill>
              </a:rPr>
              <a:t>cost optimization,</a:t>
            </a:r>
            <a:br>
              <a:rPr lang="en-US" sz="2200" dirty="0" smtClean="0">
                <a:solidFill>
                  <a:srgbClr val="FF0000"/>
                </a:solidFill>
              </a:rPr>
            </a:br>
            <a:r>
              <a:rPr lang="en-US" sz="2200" dirty="0" smtClean="0">
                <a:solidFill>
                  <a:srgbClr val="FF0000"/>
                </a:solidFill>
              </a:rPr>
              <a:t>mass </a:t>
            </a:r>
            <a:r>
              <a:rPr lang="en-US" sz="2200" dirty="0" smtClean="0">
                <a:solidFill>
                  <a:srgbClr val="FF0000"/>
                </a:solidFill>
              </a:rPr>
              <a:t>production </a:t>
            </a:r>
            <a:r>
              <a:rPr lang="en-US" sz="2200" dirty="0" smtClean="0">
                <a:solidFill>
                  <a:srgbClr val="FF0000"/>
                </a:solidFill>
              </a:rPr>
              <a:t>optimization</a:t>
            </a:r>
            <a:endParaRPr lang="en-US" sz="2200" dirty="0" smtClean="0"/>
          </a:p>
        </p:txBody>
      </p:sp>
      <p:sp>
        <p:nvSpPr>
          <p:cNvPr id="9" name="Content Placeholder 8"/>
          <p:cNvSpPr>
            <a:spLocks noGrp="1"/>
          </p:cNvSpPr>
          <p:nvPr>
            <p:ph sz="half" idx="2"/>
          </p:nvPr>
        </p:nvSpPr>
        <p:spPr>
          <a:xfrm>
            <a:off x="6096000" y="4725144"/>
            <a:ext cx="5472608" cy="1296144"/>
          </a:xfrm>
        </p:spPr>
        <p:txBody>
          <a:bodyPr>
            <a:normAutofit/>
          </a:bodyPr>
          <a:lstStyle/>
          <a:p>
            <a:pPr algn="ctr"/>
            <a:r>
              <a:rPr lang="en-GB" dirty="0" smtClean="0"/>
              <a:t>The FPC community exists, please, simply join</a:t>
            </a:r>
            <a:endParaRPr lang="en-GB" dirty="0"/>
          </a:p>
        </p:txBody>
      </p:sp>
      <p:sp>
        <p:nvSpPr>
          <p:cNvPr id="6" name="Footer Placeholder 5"/>
          <p:cNvSpPr>
            <a:spLocks noGrp="1"/>
          </p:cNvSpPr>
          <p:nvPr>
            <p:ph type="ftr" sz="quarter" idx="11"/>
          </p:nvPr>
        </p:nvSpPr>
        <p:spPr/>
        <p:txBody>
          <a:bodyPr/>
          <a:lstStyle/>
          <a:p>
            <a:r>
              <a:rPr lang="en-GB" smtClean="0"/>
              <a:t>eric.montesinos@cern.ch, CERN FPC status and perspectives</a:t>
            </a:r>
            <a:endParaRPr lang="en-US"/>
          </a:p>
        </p:txBody>
      </p:sp>
      <p:sp>
        <p:nvSpPr>
          <p:cNvPr id="7" name="Slide Number Placeholder 6"/>
          <p:cNvSpPr>
            <a:spLocks noGrp="1"/>
          </p:cNvSpPr>
          <p:nvPr>
            <p:ph type="sldNum" sz="quarter" idx="12"/>
          </p:nvPr>
        </p:nvSpPr>
        <p:spPr/>
        <p:txBody>
          <a:bodyPr/>
          <a:lstStyle/>
          <a:p>
            <a:fld id="{E0415A14-071E-4BFF-8AC3-1D27C93021D0}" type="slidenum">
              <a:rPr lang="en-US" smtClean="0"/>
              <a:pPr/>
              <a:t>42</a:t>
            </a:fld>
            <a:endParaRPr lang="en-US"/>
          </a:p>
        </p:txBody>
      </p:sp>
      <p:sp>
        <p:nvSpPr>
          <p:cNvPr id="5" name="Date Placeholder 4"/>
          <p:cNvSpPr>
            <a:spLocks noGrp="1"/>
          </p:cNvSpPr>
          <p:nvPr>
            <p:ph type="dt" sz="half" idx="13"/>
          </p:nvPr>
        </p:nvSpPr>
        <p:spPr/>
        <p:txBody>
          <a:bodyPr/>
          <a:lstStyle/>
          <a:p>
            <a:r>
              <a:rPr lang="en-US" smtClean="0"/>
              <a:t>TRIUMF 2021 EIC Accelerator Partnership Workshop, 26-29 October 2021, On-line Format</a:t>
            </a:r>
            <a:endParaRPr lang="en-US"/>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479" y="1578921"/>
            <a:ext cx="5327650" cy="2996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8508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World Wide Fundamental Power Coupler (WWFPC) meetings</a:t>
            </a:r>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43</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grpSp>
        <p:nvGrpSpPr>
          <p:cNvPr id="8" name="Group 7"/>
          <p:cNvGrpSpPr/>
          <p:nvPr/>
        </p:nvGrpSpPr>
        <p:grpSpPr>
          <a:xfrm>
            <a:off x="695400" y="1916832"/>
            <a:ext cx="7372649" cy="4043163"/>
            <a:chOff x="2323751" y="1690092"/>
            <a:chExt cx="7372649" cy="4043163"/>
          </a:xfrm>
          <a:blipFill>
            <a:blip r:embed="rId2"/>
            <a:tile tx="0" ty="0" sx="100000" sy="100000" flip="none" algn="tl"/>
          </a:blipFill>
        </p:grpSpPr>
        <p:pic>
          <p:nvPicPr>
            <p:cNvPr id="9" name="Picture 2" descr="http://www.psdgraphics.com/file/blank-world-map.jp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2323751" y="1690092"/>
              <a:ext cx="7372649" cy="4043163"/>
            </a:xfrm>
            <a:prstGeom prst="rect">
              <a:avLst/>
            </a:prstGeom>
            <a:noFill/>
            <a:ln>
              <a:noFill/>
            </a:ln>
            <a:extLst/>
          </p:spPr>
        </p:pic>
        <p:sp>
          <p:nvSpPr>
            <p:cNvPr id="10" name="5-Point Star 9"/>
            <p:cNvSpPr/>
            <p:nvPr/>
          </p:nvSpPr>
          <p:spPr>
            <a:xfrm>
              <a:off x="5916000" y="2888960"/>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1" name="5-Point Star 10"/>
            <p:cNvSpPr/>
            <p:nvPr/>
          </p:nvSpPr>
          <p:spPr>
            <a:xfrm>
              <a:off x="6023992" y="2960968"/>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2" name="5-Point Star 11"/>
            <p:cNvSpPr/>
            <p:nvPr/>
          </p:nvSpPr>
          <p:spPr>
            <a:xfrm>
              <a:off x="6096000" y="2780928"/>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 name="5-Point Star 12"/>
            <p:cNvSpPr/>
            <p:nvPr/>
          </p:nvSpPr>
          <p:spPr>
            <a:xfrm>
              <a:off x="4619856" y="2996952"/>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4" name="5-Point Star 13"/>
            <p:cNvSpPr/>
            <p:nvPr/>
          </p:nvSpPr>
          <p:spPr>
            <a:xfrm>
              <a:off x="4331824" y="3176992"/>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5" name="5-Point Star 14"/>
            <p:cNvSpPr/>
            <p:nvPr/>
          </p:nvSpPr>
          <p:spPr>
            <a:xfrm>
              <a:off x="3575720" y="3176992"/>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6" name="5-Point Star 15"/>
            <p:cNvSpPr/>
            <p:nvPr/>
          </p:nvSpPr>
          <p:spPr>
            <a:xfrm>
              <a:off x="8400256" y="3321008"/>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7" name="5-Point Star 16"/>
            <p:cNvSpPr/>
            <p:nvPr/>
          </p:nvSpPr>
          <p:spPr>
            <a:xfrm>
              <a:off x="4007768" y="3029901"/>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8" name="5-Point Star 17"/>
            <p:cNvSpPr/>
            <p:nvPr/>
          </p:nvSpPr>
          <p:spPr>
            <a:xfrm>
              <a:off x="5879976" y="2960968"/>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9" name="5-Point Star 18"/>
            <p:cNvSpPr/>
            <p:nvPr/>
          </p:nvSpPr>
          <p:spPr>
            <a:xfrm>
              <a:off x="5807968" y="2888960"/>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0" name="5-Point Star 19"/>
            <p:cNvSpPr/>
            <p:nvPr/>
          </p:nvSpPr>
          <p:spPr>
            <a:xfrm>
              <a:off x="8472264" y="3212976"/>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1" name="5-Point Star 15"/>
            <p:cNvSpPr/>
            <p:nvPr/>
          </p:nvSpPr>
          <p:spPr>
            <a:xfrm>
              <a:off x="4403832" y="3068960"/>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2" name="5-Point Star 15"/>
            <p:cNvSpPr/>
            <p:nvPr/>
          </p:nvSpPr>
          <p:spPr>
            <a:xfrm>
              <a:off x="8256240" y="3249000"/>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3" name="5-Point Star 15"/>
            <p:cNvSpPr/>
            <p:nvPr/>
          </p:nvSpPr>
          <p:spPr>
            <a:xfrm>
              <a:off x="7752184" y="3321008"/>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4" name="5-Point Star 16"/>
            <p:cNvSpPr/>
            <p:nvPr/>
          </p:nvSpPr>
          <p:spPr>
            <a:xfrm>
              <a:off x="7968208" y="3176992"/>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5" name="5-Point Star 17"/>
            <p:cNvSpPr/>
            <p:nvPr/>
          </p:nvSpPr>
          <p:spPr>
            <a:xfrm>
              <a:off x="4151784" y="3212976"/>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6" name="5-Point Star 17"/>
            <p:cNvSpPr/>
            <p:nvPr/>
          </p:nvSpPr>
          <p:spPr>
            <a:xfrm>
              <a:off x="4079776" y="3068960"/>
              <a:ext cx="180000" cy="180000"/>
            </a:xfrm>
            <a:prstGeom prst="star5">
              <a:avLst/>
            </a:prstGeom>
            <a:solidFill>
              <a:srgbClr val="0000FF"/>
            </a:solidFill>
            <a:ln w="63500">
              <a:solidFill>
                <a:srgbClr val="0000F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graphicFrame>
        <p:nvGraphicFramePr>
          <p:cNvPr id="27" name="Table 26"/>
          <p:cNvGraphicFramePr>
            <a:graphicFrameLocks noGrp="1"/>
          </p:cNvGraphicFramePr>
          <p:nvPr>
            <p:extLst>
              <p:ext uri="{D42A27DB-BD31-4B8C-83A1-F6EECF244321}">
                <p14:modId xmlns:p14="http://schemas.microsoft.com/office/powerpoint/2010/main" val="1506635661"/>
              </p:ext>
            </p:extLst>
          </p:nvPr>
        </p:nvGraphicFramePr>
        <p:xfrm>
          <a:off x="8256240" y="1704176"/>
          <a:ext cx="3266688" cy="4389120"/>
        </p:xfrm>
        <a:graphic>
          <a:graphicData uri="http://schemas.openxmlformats.org/drawingml/2006/table">
            <a:tbl>
              <a:tblPr>
                <a:tableStyleId>{2D5ABB26-0587-4C30-8999-92F81FD0307C}</a:tableStyleId>
              </a:tblPr>
              <a:tblGrid>
                <a:gridCol w="733344">
                  <a:extLst>
                    <a:ext uri="{9D8B030D-6E8A-4147-A177-3AD203B41FA5}">
                      <a16:colId xmlns:a16="http://schemas.microsoft.com/office/drawing/2014/main" val="3762570383"/>
                    </a:ext>
                  </a:extLst>
                </a:gridCol>
                <a:gridCol w="733344">
                  <a:extLst>
                    <a:ext uri="{9D8B030D-6E8A-4147-A177-3AD203B41FA5}">
                      <a16:colId xmlns:a16="http://schemas.microsoft.com/office/drawing/2014/main" val="2036766188"/>
                    </a:ext>
                  </a:extLst>
                </a:gridCol>
                <a:gridCol w="1800000">
                  <a:extLst>
                    <a:ext uri="{9D8B030D-6E8A-4147-A177-3AD203B41FA5}">
                      <a16:colId xmlns:a16="http://schemas.microsoft.com/office/drawing/2014/main" val="3959478235"/>
                    </a:ext>
                  </a:extLst>
                </a:gridCol>
              </a:tblGrid>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l"/>
                      <a:r>
                        <a:rPr lang="en-GB" sz="1200" b="0" dirty="0" smtClean="0">
                          <a:solidFill>
                            <a:srgbClr val="0000FF"/>
                          </a:solidFill>
                          <a:latin typeface="+mn-lt"/>
                        </a:rPr>
                        <a:t>CERN</a:t>
                      </a:r>
                      <a:endParaRPr lang="en-GB" sz="1200" b="0" dirty="0">
                        <a:solidFill>
                          <a:srgbClr val="0000FF"/>
                        </a:solidFill>
                        <a:latin typeface="+mn-lt"/>
                      </a:endParaRPr>
                    </a:p>
                  </a:txBody>
                  <a:tcPr anchor="ct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l"/>
                      <a:r>
                        <a:rPr lang="en-GB" sz="1200" b="0" dirty="0" smtClean="0">
                          <a:solidFill>
                            <a:srgbClr val="0000FF"/>
                          </a:solidFill>
                          <a:latin typeface="+mn-lt"/>
                        </a:rPr>
                        <a:t>Eric Montesinos</a:t>
                      </a:r>
                      <a:endParaRPr lang="en-GB" sz="1200" b="0" dirty="0">
                        <a:solidFill>
                          <a:srgbClr val="0000FF"/>
                        </a:solidFill>
                        <a:latin typeface="+mn-lt"/>
                      </a:endParaRPr>
                    </a:p>
                  </a:txBody>
                  <a:tcPr anchor="ctr"/>
                </a:tc>
                <a:extLst>
                  <a:ext uri="{0D108BD9-81ED-4DB2-BD59-A6C34878D82A}">
                    <a16:rowId xmlns:a16="http://schemas.microsoft.com/office/drawing/2014/main" val="3653431124"/>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KEK</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err="1" smtClean="0">
                          <a:solidFill>
                            <a:srgbClr val="0000FF"/>
                          </a:solidFill>
                          <a:latin typeface="+mn-lt"/>
                        </a:rPr>
                        <a:t>Eiji</a:t>
                      </a:r>
                      <a:r>
                        <a:rPr lang="en-GB" sz="1200" b="0" dirty="0" smtClean="0">
                          <a:solidFill>
                            <a:srgbClr val="0000FF"/>
                          </a:solidFill>
                          <a:latin typeface="+mn-lt"/>
                        </a:rPr>
                        <a:t> </a:t>
                      </a:r>
                      <a:r>
                        <a:rPr lang="en-GB" sz="1200" b="0" dirty="0" err="1" smtClean="0">
                          <a:solidFill>
                            <a:srgbClr val="0000FF"/>
                          </a:solidFill>
                          <a:latin typeface="+mn-lt"/>
                        </a:rPr>
                        <a:t>Kako</a:t>
                      </a:r>
                      <a:endParaRPr lang="en-GB" sz="1200" b="0" dirty="0">
                        <a:solidFill>
                          <a:srgbClr val="0000FF"/>
                        </a:solidFill>
                        <a:latin typeface="+mn-lt"/>
                      </a:endParaRPr>
                    </a:p>
                  </a:txBody>
                  <a:tcPr anchor="ctr"/>
                </a:tc>
                <a:extLst>
                  <a:ext uri="{0D108BD9-81ED-4DB2-BD59-A6C34878D82A}">
                    <a16:rowId xmlns:a16="http://schemas.microsoft.com/office/drawing/2014/main" val="2706411832"/>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DESY</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Wolf-Dietrich</a:t>
                      </a:r>
                      <a:r>
                        <a:rPr lang="en-GB" sz="1200" b="0" baseline="0" dirty="0" smtClean="0">
                          <a:solidFill>
                            <a:srgbClr val="0000FF"/>
                          </a:solidFill>
                          <a:latin typeface="+mn-lt"/>
                        </a:rPr>
                        <a:t> Möller</a:t>
                      </a:r>
                      <a:endParaRPr lang="en-GB" sz="1200" b="0" dirty="0">
                        <a:solidFill>
                          <a:srgbClr val="0000FF"/>
                        </a:solidFill>
                        <a:latin typeface="+mn-lt"/>
                      </a:endParaRPr>
                    </a:p>
                  </a:txBody>
                  <a:tcPr anchor="ctr"/>
                </a:tc>
                <a:extLst>
                  <a:ext uri="{0D108BD9-81ED-4DB2-BD59-A6C34878D82A}">
                    <a16:rowId xmlns:a16="http://schemas.microsoft.com/office/drawing/2014/main" val="2015510359"/>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KEK</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err="1" smtClean="0">
                          <a:solidFill>
                            <a:srgbClr val="0000FF"/>
                          </a:solidFill>
                          <a:latin typeface="+mn-lt"/>
                        </a:rPr>
                        <a:t>Yasuchika</a:t>
                      </a:r>
                      <a:r>
                        <a:rPr lang="en-GB" sz="1200" b="0" dirty="0" smtClean="0">
                          <a:solidFill>
                            <a:srgbClr val="0000FF"/>
                          </a:solidFill>
                          <a:latin typeface="+mn-lt"/>
                        </a:rPr>
                        <a:t> Yamamoto</a:t>
                      </a:r>
                      <a:endParaRPr lang="en-GB" sz="1200" b="0" dirty="0">
                        <a:solidFill>
                          <a:srgbClr val="0000FF"/>
                        </a:solidFill>
                        <a:latin typeface="+mn-lt"/>
                      </a:endParaRPr>
                    </a:p>
                  </a:txBody>
                  <a:tcPr anchor="ctr"/>
                </a:tc>
                <a:extLst>
                  <a:ext uri="{0D108BD9-81ED-4DB2-BD59-A6C34878D82A}">
                    <a16:rowId xmlns:a16="http://schemas.microsoft.com/office/drawing/2014/main" val="659247036"/>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RIKEN</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err="1" smtClean="0">
                          <a:solidFill>
                            <a:srgbClr val="0000FF"/>
                          </a:solidFill>
                          <a:latin typeface="+mn-lt"/>
                        </a:rPr>
                        <a:t>Kazutaka</a:t>
                      </a:r>
                      <a:r>
                        <a:rPr lang="en-GB" sz="1200" b="0" dirty="0" smtClean="0">
                          <a:solidFill>
                            <a:srgbClr val="0000FF"/>
                          </a:solidFill>
                          <a:latin typeface="+mn-lt"/>
                        </a:rPr>
                        <a:t> </a:t>
                      </a:r>
                      <a:r>
                        <a:rPr lang="en-GB" sz="1200" b="0" dirty="0" err="1" smtClean="0">
                          <a:solidFill>
                            <a:srgbClr val="0000FF"/>
                          </a:solidFill>
                          <a:latin typeface="+mn-lt"/>
                        </a:rPr>
                        <a:t>Ozeki</a:t>
                      </a:r>
                      <a:endParaRPr lang="en-GB" sz="1200" b="0" dirty="0">
                        <a:solidFill>
                          <a:srgbClr val="0000FF"/>
                        </a:solidFill>
                        <a:latin typeface="+mn-lt"/>
                      </a:endParaRPr>
                    </a:p>
                  </a:txBody>
                  <a:tcPr anchor="ctr"/>
                </a:tc>
                <a:extLst>
                  <a:ext uri="{0D108BD9-81ED-4DB2-BD59-A6C34878D82A}">
                    <a16:rowId xmlns:a16="http://schemas.microsoft.com/office/drawing/2014/main" val="1497721654"/>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200" b="0" dirty="0" smtClean="0">
                          <a:solidFill>
                            <a:srgbClr val="0000FF"/>
                          </a:solidFill>
                          <a:latin typeface="+mn-lt"/>
                        </a:rPr>
                        <a:t>IHEP</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200" b="0" dirty="0" smtClean="0">
                          <a:solidFill>
                            <a:srgbClr val="0000FF"/>
                          </a:solidFill>
                          <a:latin typeface="+mn-lt"/>
                        </a:rPr>
                        <a:t>Tong</a:t>
                      </a:r>
                      <a:r>
                        <a:rPr lang="en-US" sz="1200" b="0" baseline="0" dirty="0" smtClean="0">
                          <a:solidFill>
                            <a:srgbClr val="0000FF"/>
                          </a:solidFill>
                          <a:latin typeface="+mn-lt"/>
                        </a:rPr>
                        <a:t> </a:t>
                      </a:r>
                      <a:r>
                        <a:rPr lang="en-US" sz="1200" b="0" baseline="0" dirty="0" err="1" smtClean="0">
                          <a:solidFill>
                            <a:srgbClr val="0000FF"/>
                          </a:solidFill>
                          <a:latin typeface="+mn-lt"/>
                        </a:rPr>
                        <a:t>ming</a:t>
                      </a:r>
                      <a:r>
                        <a:rPr lang="en-US" sz="1200" b="0" baseline="0" dirty="0" smtClean="0">
                          <a:solidFill>
                            <a:srgbClr val="0000FF"/>
                          </a:solidFill>
                          <a:latin typeface="+mn-lt"/>
                        </a:rPr>
                        <a:t> Huang</a:t>
                      </a:r>
                      <a:endParaRPr lang="en-GB" sz="1200" b="0" dirty="0">
                        <a:solidFill>
                          <a:srgbClr val="0000FF"/>
                        </a:solidFill>
                        <a:latin typeface="+mn-lt"/>
                      </a:endParaRPr>
                    </a:p>
                  </a:txBody>
                  <a:tcPr anchor="ctr"/>
                </a:tc>
                <a:extLst>
                  <a:ext uri="{0D108BD9-81ED-4DB2-BD59-A6C34878D82A}">
                    <a16:rowId xmlns:a16="http://schemas.microsoft.com/office/drawing/2014/main" val="307918306"/>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LAL</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Walid</a:t>
                      </a:r>
                      <a:r>
                        <a:rPr lang="en-GB" sz="1200" b="0" baseline="0" dirty="0" smtClean="0">
                          <a:solidFill>
                            <a:srgbClr val="0000FF"/>
                          </a:solidFill>
                          <a:latin typeface="+mn-lt"/>
                        </a:rPr>
                        <a:t> Kaabi</a:t>
                      </a:r>
                      <a:endParaRPr lang="en-GB" sz="1200" b="0" dirty="0">
                        <a:solidFill>
                          <a:srgbClr val="0000FF"/>
                        </a:solidFill>
                        <a:latin typeface="+mn-lt"/>
                      </a:endParaRPr>
                    </a:p>
                  </a:txBody>
                  <a:tcPr anchor="ctr"/>
                </a:tc>
                <a:extLst>
                  <a:ext uri="{0D108BD9-81ED-4DB2-BD59-A6C34878D82A}">
                    <a16:rowId xmlns:a16="http://schemas.microsoft.com/office/drawing/2014/main" val="3134575865"/>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IPNO</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Emmanuel </a:t>
                      </a:r>
                      <a:r>
                        <a:rPr lang="en-GB" sz="1200" b="0" dirty="0" err="1" smtClean="0">
                          <a:solidFill>
                            <a:srgbClr val="0000FF"/>
                          </a:solidFill>
                          <a:latin typeface="+mn-lt"/>
                        </a:rPr>
                        <a:t>Rampnoux</a:t>
                      </a:r>
                      <a:endParaRPr lang="en-GB" sz="1200" b="0" dirty="0">
                        <a:solidFill>
                          <a:srgbClr val="0000FF"/>
                        </a:solidFill>
                        <a:latin typeface="+mn-lt"/>
                      </a:endParaRPr>
                    </a:p>
                  </a:txBody>
                  <a:tcPr anchor="ctr"/>
                </a:tc>
                <a:extLst>
                  <a:ext uri="{0D108BD9-81ED-4DB2-BD59-A6C34878D82A}">
                    <a16:rowId xmlns:a16="http://schemas.microsoft.com/office/drawing/2014/main" val="4035550800"/>
                  </a:ext>
                </a:extLst>
              </a:tr>
              <a:tr h="216000">
                <a:tc>
                  <a:txBody>
                    <a:bodyPr/>
                    <a:lstStyle/>
                    <a:p>
                      <a:pPr algn="l"/>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smtClean="0">
                          <a:solidFill>
                            <a:srgbClr val="0000FF"/>
                          </a:solidFill>
                          <a:latin typeface="+mn-lt"/>
                        </a:rPr>
                        <a:t>BNL</a:t>
                      </a:r>
                      <a:endParaRPr lang="en-GB" sz="1200" b="0" dirty="0">
                        <a:solidFill>
                          <a:srgbClr val="0000FF"/>
                        </a:solidFill>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200" b="0" dirty="0" err="1" smtClean="0">
                          <a:solidFill>
                            <a:srgbClr val="0000FF"/>
                          </a:solidFill>
                          <a:latin typeface="+mn-lt"/>
                        </a:rPr>
                        <a:t>Wencan</a:t>
                      </a:r>
                      <a:r>
                        <a:rPr lang="en-GB" sz="1200" b="0" baseline="0" dirty="0" smtClean="0">
                          <a:solidFill>
                            <a:srgbClr val="0000FF"/>
                          </a:solidFill>
                          <a:latin typeface="+mn-lt"/>
                        </a:rPr>
                        <a:t> Xu</a:t>
                      </a:r>
                      <a:endParaRPr lang="en-GB" sz="1200" b="0" dirty="0">
                        <a:solidFill>
                          <a:srgbClr val="0000FF"/>
                        </a:solidFill>
                        <a:latin typeface="+mn-lt"/>
                      </a:endParaRPr>
                    </a:p>
                  </a:txBody>
                  <a:tcPr anchor="ctr"/>
                </a:tc>
                <a:extLst>
                  <a:ext uri="{0D108BD9-81ED-4DB2-BD59-A6C34878D82A}">
                    <a16:rowId xmlns:a16="http://schemas.microsoft.com/office/drawing/2014/main" val="1259694820"/>
                  </a:ext>
                </a:extLst>
              </a:tr>
              <a:tr h="216000">
                <a:tc>
                  <a:txBody>
                    <a:bodyPr/>
                    <a:lstStyle/>
                    <a:p>
                      <a:pPr algn="l"/>
                      <a:endParaRPr lang="en-GB" sz="1200" b="0" dirty="0">
                        <a:solidFill>
                          <a:srgbClr val="0000FF"/>
                        </a:solidFill>
                        <a:latin typeface="+mn-lt"/>
                      </a:endParaRPr>
                    </a:p>
                  </a:txBody>
                  <a:tcPr anchor="ctr"/>
                </a:tc>
                <a:tc>
                  <a:txBody>
                    <a:bodyPr/>
                    <a:lstStyle/>
                    <a:p>
                      <a:pPr algn="l"/>
                      <a:r>
                        <a:rPr lang="en-US" sz="1200" b="0" dirty="0" smtClean="0">
                          <a:solidFill>
                            <a:srgbClr val="0000FF"/>
                          </a:solidFill>
                          <a:latin typeface="+mn-lt"/>
                        </a:rPr>
                        <a:t>IBS</a:t>
                      </a:r>
                      <a:endParaRPr lang="en-GB" sz="1200" b="0" dirty="0">
                        <a:solidFill>
                          <a:srgbClr val="0000FF"/>
                        </a:solidFill>
                        <a:latin typeface="+mn-lt"/>
                      </a:endParaRPr>
                    </a:p>
                  </a:txBody>
                  <a:tcPr anchor="ctr"/>
                </a:tc>
                <a:tc>
                  <a:txBody>
                    <a:bodyPr/>
                    <a:lstStyle/>
                    <a:p>
                      <a:pPr algn="l"/>
                      <a:r>
                        <a:rPr lang="en-GB" sz="1200" b="0" dirty="0" err="1" smtClean="0">
                          <a:solidFill>
                            <a:srgbClr val="0000FF"/>
                          </a:solidFill>
                          <a:latin typeface="+mn-lt"/>
                        </a:rPr>
                        <a:t>Ilkyoung</a:t>
                      </a:r>
                      <a:r>
                        <a:rPr lang="en-GB" sz="1200" b="0" dirty="0" smtClean="0">
                          <a:solidFill>
                            <a:srgbClr val="0000FF"/>
                          </a:solidFill>
                          <a:latin typeface="+mn-lt"/>
                        </a:rPr>
                        <a:t> Shin</a:t>
                      </a:r>
                      <a:endParaRPr lang="en-GB" sz="1200" b="0" dirty="0">
                        <a:solidFill>
                          <a:srgbClr val="0000FF"/>
                        </a:solidFill>
                        <a:latin typeface="+mn-lt"/>
                      </a:endParaRPr>
                    </a:p>
                  </a:txBody>
                  <a:tcPr anchor="ctr"/>
                </a:tc>
                <a:extLst>
                  <a:ext uri="{0D108BD9-81ED-4DB2-BD59-A6C34878D82A}">
                    <a16:rowId xmlns:a16="http://schemas.microsoft.com/office/drawing/2014/main" val="2854341432"/>
                  </a:ext>
                </a:extLst>
              </a:tr>
              <a:tr h="216000">
                <a:tc>
                  <a:txBody>
                    <a:bodyPr/>
                    <a:lstStyle/>
                    <a:p>
                      <a:pPr algn="l"/>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CEA</a:t>
                      </a:r>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Guillaume </a:t>
                      </a:r>
                      <a:r>
                        <a:rPr lang="en-GB" sz="1200" b="0" dirty="0" err="1" smtClean="0">
                          <a:solidFill>
                            <a:srgbClr val="0000FF"/>
                          </a:solidFill>
                          <a:latin typeface="+mn-lt"/>
                        </a:rPr>
                        <a:t>Devanz</a:t>
                      </a:r>
                      <a:endParaRPr lang="en-GB" sz="1200" b="0" dirty="0">
                        <a:solidFill>
                          <a:srgbClr val="0000FF"/>
                        </a:solidFill>
                        <a:latin typeface="+mn-lt"/>
                      </a:endParaRPr>
                    </a:p>
                  </a:txBody>
                  <a:tcPr anchor="ctr"/>
                </a:tc>
                <a:extLst>
                  <a:ext uri="{0D108BD9-81ED-4DB2-BD59-A6C34878D82A}">
                    <a16:rowId xmlns:a16="http://schemas.microsoft.com/office/drawing/2014/main" val="1406833726"/>
                  </a:ext>
                </a:extLst>
              </a:tr>
              <a:tr h="216000">
                <a:tc>
                  <a:txBody>
                    <a:bodyPr/>
                    <a:lstStyle/>
                    <a:p>
                      <a:pPr algn="l"/>
                      <a:endParaRPr lang="en-GB" sz="1200" b="0" dirty="0">
                        <a:solidFill>
                          <a:srgbClr val="0000FF"/>
                        </a:solidFill>
                        <a:latin typeface="+mn-lt"/>
                      </a:endParaRPr>
                    </a:p>
                  </a:txBody>
                  <a:tcPr anchor="ctr"/>
                </a:tc>
                <a:tc>
                  <a:txBody>
                    <a:bodyPr/>
                    <a:lstStyle/>
                    <a:p>
                      <a:pPr algn="l"/>
                      <a:r>
                        <a:rPr lang="en-US" sz="1200" b="0" dirty="0" smtClean="0">
                          <a:solidFill>
                            <a:srgbClr val="0000FF"/>
                          </a:solidFill>
                          <a:latin typeface="+mn-lt"/>
                        </a:rPr>
                        <a:t>Cornell</a:t>
                      </a:r>
                      <a:endParaRPr lang="en-GB" sz="1200" b="0" dirty="0">
                        <a:solidFill>
                          <a:srgbClr val="0000FF"/>
                        </a:solidFill>
                        <a:latin typeface="+mn-lt"/>
                      </a:endParaRPr>
                    </a:p>
                  </a:txBody>
                  <a:tcPr anchor="ctr"/>
                </a:tc>
                <a:tc>
                  <a:txBody>
                    <a:bodyPr/>
                    <a:lstStyle/>
                    <a:p>
                      <a:pPr algn="l"/>
                      <a:r>
                        <a:rPr lang="en-US" sz="1200" b="0" dirty="0" smtClean="0">
                          <a:solidFill>
                            <a:srgbClr val="0000FF"/>
                          </a:solidFill>
                          <a:latin typeface="+mn-lt"/>
                        </a:rPr>
                        <a:t>Vadim </a:t>
                      </a:r>
                      <a:r>
                        <a:rPr lang="en-US" sz="1200" b="0" dirty="0" err="1" smtClean="0">
                          <a:solidFill>
                            <a:srgbClr val="0000FF"/>
                          </a:solidFill>
                          <a:latin typeface="+mn-lt"/>
                        </a:rPr>
                        <a:t>Veshcherevich</a:t>
                      </a:r>
                      <a:endParaRPr lang="en-GB" sz="1200" b="0" dirty="0">
                        <a:solidFill>
                          <a:srgbClr val="0000FF"/>
                        </a:solidFill>
                        <a:latin typeface="+mn-lt"/>
                      </a:endParaRPr>
                    </a:p>
                  </a:txBody>
                  <a:tcPr anchor="ctr"/>
                </a:tc>
                <a:extLst>
                  <a:ext uri="{0D108BD9-81ED-4DB2-BD59-A6C34878D82A}">
                    <a16:rowId xmlns:a16="http://schemas.microsoft.com/office/drawing/2014/main" val="975183391"/>
                  </a:ext>
                </a:extLst>
              </a:tr>
              <a:tr h="216000">
                <a:tc>
                  <a:txBody>
                    <a:bodyPr/>
                    <a:lstStyle/>
                    <a:p>
                      <a:pPr algn="l"/>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JLAB</a:t>
                      </a:r>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Robert </a:t>
                      </a:r>
                      <a:r>
                        <a:rPr lang="en-GB" sz="1200" b="0" dirty="0" err="1" smtClean="0">
                          <a:solidFill>
                            <a:srgbClr val="0000FF"/>
                          </a:solidFill>
                          <a:latin typeface="+mn-lt"/>
                        </a:rPr>
                        <a:t>Rimmer</a:t>
                      </a:r>
                      <a:endParaRPr lang="en-GB" sz="1200" b="0" dirty="0">
                        <a:solidFill>
                          <a:srgbClr val="0000FF"/>
                        </a:solidFill>
                        <a:latin typeface="+mn-lt"/>
                      </a:endParaRPr>
                    </a:p>
                  </a:txBody>
                  <a:tcPr anchor="ctr"/>
                </a:tc>
                <a:extLst>
                  <a:ext uri="{0D108BD9-81ED-4DB2-BD59-A6C34878D82A}">
                    <a16:rowId xmlns:a16="http://schemas.microsoft.com/office/drawing/2014/main" val="2907816402"/>
                  </a:ext>
                </a:extLst>
              </a:tr>
              <a:tr h="216000">
                <a:tc>
                  <a:txBody>
                    <a:bodyPr/>
                    <a:lstStyle/>
                    <a:p>
                      <a:pPr algn="l"/>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ORNL</a:t>
                      </a:r>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Mark Champion</a:t>
                      </a:r>
                      <a:endParaRPr lang="en-GB" sz="1200" b="0" dirty="0">
                        <a:solidFill>
                          <a:srgbClr val="0000FF"/>
                        </a:solidFill>
                        <a:latin typeface="+mn-lt"/>
                      </a:endParaRPr>
                    </a:p>
                  </a:txBody>
                  <a:tcPr anchor="ctr"/>
                </a:tc>
                <a:extLst>
                  <a:ext uri="{0D108BD9-81ED-4DB2-BD59-A6C34878D82A}">
                    <a16:rowId xmlns:a16="http://schemas.microsoft.com/office/drawing/2014/main" val="2584334748"/>
                  </a:ext>
                </a:extLst>
              </a:tr>
              <a:tr h="216000">
                <a:tc>
                  <a:txBody>
                    <a:bodyPr/>
                    <a:lstStyle/>
                    <a:p>
                      <a:pPr algn="l"/>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FNAL</a:t>
                      </a:r>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Sergey </a:t>
                      </a:r>
                      <a:r>
                        <a:rPr lang="en-GB" sz="1200" b="0" dirty="0" err="1" smtClean="0">
                          <a:solidFill>
                            <a:srgbClr val="0000FF"/>
                          </a:solidFill>
                          <a:latin typeface="+mn-lt"/>
                        </a:rPr>
                        <a:t>Kazakov</a:t>
                      </a:r>
                      <a:endParaRPr lang="en-GB" sz="1200" b="0" dirty="0">
                        <a:solidFill>
                          <a:srgbClr val="0000FF"/>
                        </a:solidFill>
                        <a:latin typeface="+mn-lt"/>
                      </a:endParaRPr>
                    </a:p>
                  </a:txBody>
                  <a:tcPr anchor="ctr"/>
                </a:tc>
                <a:extLst>
                  <a:ext uri="{0D108BD9-81ED-4DB2-BD59-A6C34878D82A}">
                    <a16:rowId xmlns:a16="http://schemas.microsoft.com/office/drawing/2014/main" val="1318669947"/>
                  </a:ext>
                </a:extLst>
              </a:tr>
              <a:tr h="216000">
                <a:tc>
                  <a:txBody>
                    <a:bodyPr/>
                    <a:lstStyle/>
                    <a:p>
                      <a:pPr algn="l"/>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SLAC</a:t>
                      </a:r>
                      <a:endParaRPr lang="en-GB" sz="1200" b="0" dirty="0">
                        <a:solidFill>
                          <a:srgbClr val="0000FF"/>
                        </a:solidFill>
                        <a:latin typeface="+mn-lt"/>
                      </a:endParaRPr>
                    </a:p>
                  </a:txBody>
                  <a:tcPr anchor="ctr"/>
                </a:tc>
                <a:tc>
                  <a:txBody>
                    <a:bodyPr/>
                    <a:lstStyle/>
                    <a:p>
                      <a:pPr algn="l"/>
                      <a:r>
                        <a:rPr lang="en-GB" sz="1200" b="0" dirty="0" smtClean="0">
                          <a:solidFill>
                            <a:srgbClr val="0000FF"/>
                          </a:solidFill>
                          <a:latin typeface="+mn-lt"/>
                        </a:rPr>
                        <a:t>Chris </a:t>
                      </a:r>
                      <a:r>
                        <a:rPr lang="en-GB" sz="1200" b="0" dirty="0" err="1" smtClean="0">
                          <a:solidFill>
                            <a:srgbClr val="0000FF"/>
                          </a:solidFill>
                          <a:latin typeface="+mn-lt"/>
                        </a:rPr>
                        <a:t>Adolphsen</a:t>
                      </a:r>
                      <a:endParaRPr lang="en-GB" sz="1200" b="0" dirty="0">
                        <a:solidFill>
                          <a:srgbClr val="0000FF"/>
                        </a:solidFill>
                        <a:latin typeface="+mn-lt"/>
                      </a:endParaRPr>
                    </a:p>
                  </a:txBody>
                  <a:tcPr anchor="ctr"/>
                </a:tc>
                <a:extLst>
                  <a:ext uri="{0D108BD9-81ED-4DB2-BD59-A6C34878D82A}">
                    <a16:rowId xmlns:a16="http://schemas.microsoft.com/office/drawing/2014/main" val="1839213459"/>
                  </a:ext>
                </a:extLst>
              </a:tr>
            </a:tbl>
          </a:graphicData>
        </a:graphic>
      </p:graphicFrame>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8855" y="2856304"/>
            <a:ext cx="142672" cy="18288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6280" y="5589240"/>
            <a:ext cx="325247" cy="182880"/>
          </a:xfrm>
          <a:prstGeom prst="rect">
            <a:avLst/>
          </a:prstGeom>
          <a:solidFill>
            <a:schemeClr val="bg1"/>
          </a:solidFill>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6280" y="5841776"/>
            <a:ext cx="325247" cy="182880"/>
          </a:xfrm>
          <a:prstGeom prst="rect">
            <a:avLst/>
          </a:prstGeom>
          <a:solidFill>
            <a:schemeClr val="bg1"/>
          </a:solidFill>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6280" y="2025352"/>
            <a:ext cx="325247" cy="182880"/>
          </a:xfrm>
          <a:prstGeom prst="rect">
            <a:avLst/>
          </a:prstGeom>
          <a:solidFill>
            <a:schemeClr val="bg1"/>
          </a:solidFill>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6280" y="2568272"/>
            <a:ext cx="325247" cy="182880"/>
          </a:xfrm>
          <a:prstGeom prst="rect">
            <a:avLst/>
          </a:prstGeom>
          <a:solidFill>
            <a:schemeClr val="bg1"/>
          </a:solidFill>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6280" y="1737320"/>
            <a:ext cx="325247" cy="182880"/>
          </a:xfrm>
          <a:prstGeom prst="rect">
            <a:avLst/>
          </a:prstGeom>
          <a:solidFill>
            <a:schemeClr val="bg1"/>
          </a:solidFill>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6280" y="2313384"/>
            <a:ext cx="325247" cy="182880"/>
          </a:xfrm>
          <a:prstGeom prst="rect">
            <a:avLst/>
          </a:prstGeom>
          <a:solidFill>
            <a:schemeClr val="bg1"/>
          </a:solidFill>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6280" y="3105472"/>
            <a:ext cx="325247" cy="182880"/>
          </a:xfrm>
          <a:prstGeom prst="rect">
            <a:avLst/>
          </a:prstGeom>
          <a:solidFill>
            <a:schemeClr val="bg1"/>
          </a:solidFill>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6280" y="3936424"/>
            <a:ext cx="325247" cy="182880"/>
          </a:xfrm>
          <a:prstGeom prst="rect">
            <a:avLst/>
          </a:prstGeom>
          <a:solidFill>
            <a:schemeClr val="bg1"/>
          </a:solidFill>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25070" y="3393504"/>
            <a:ext cx="316457" cy="182880"/>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30507" y="3648392"/>
            <a:ext cx="311020" cy="182880"/>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58647" y="4224456"/>
            <a:ext cx="182880" cy="182880"/>
          </a:xfrm>
          <a:prstGeom prst="rect">
            <a:avLst/>
          </a:prstGeom>
        </p:spPr>
      </p:pic>
      <p:pic>
        <p:nvPicPr>
          <p:cNvPr id="40" name="Picture 39"/>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8719116" y="4476230"/>
            <a:ext cx="222411" cy="182880"/>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58647" y="4761656"/>
            <a:ext cx="182880" cy="182880"/>
          </a:xfrm>
          <a:prstGeom prst="rect">
            <a:avLst/>
          </a:prstGeom>
        </p:spPr>
      </p:pic>
      <p:pic>
        <p:nvPicPr>
          <p:cNvPr id="42" name="Picture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56311" y="5049688"/>
            <a:ext cx="585216" cy="182880"/>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86994" y="5304576"/>
            <a:ext cx="354533" cy="182880"/>
          </a:xfrm>
          <a:prstGeom prst="rect">
            <a:avLst/>
          </a:prstGeom>
          <a:solidFill>
            <a:schemeClr val="bg1"/>
          </a:solidFill>
        </p:spPr>
      </p:pic>
    </p:spTree>
    <p:extLst>
      <p:ext uri="{BB962C8B-B14F-4D97-AF65-F5344CB8AC3E}">
        <p14:creationId xmlns:p14="http://schemas.microsoft.com/office/powerpoint/2010/main" val="3720772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previous talks on the topics</a:t>
            </a:r>
            <a:endParaRPr lang="en-GB"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44</a:t>
            </a:fld>
            <a:endParaRPr lang="en-US"/>
          </a:p>
        </p:txBody>
      </p:sp>
      <p:sp>
        <p:nvSpPr>
          <p:cNvPr id="7" name="Date Placeholder 6"/>
          <p:cNvSpPr>
            <a:spLocks noGrp="1"/>
          </p:cNvSpPr>
          <p:nvPr>
            <p:ph type="dt" sz="half" idx="13"/>
          </p:nvPr>
        </p:nvSpPr>
        <p:spPr/>
        <p:txBody>
          <a:bodyPr/>
          <a:lstStyle/>
          <a:p>
            <a:r>
              <a:rPr lang="en-US" smtClean="0"/>
              <a:t>TRIUMF 2021 EIC Accelerator Partnership Workshop, 26-29 October 2021, On-line Format</a:t>
            </a:r>
            <a:endParaRPr lang="en-US" dirty="0"/>
          </a:p>
        </p:txBody>
      </p:sp>
      <p:graphicFrame>
        <p:nvGraphicFramePr>
          <p:cNvPr id="8" name="Content Placeholder 7"/>
          <p:cNvGraphicFramePr>
            <a:graphicFrameLocks/>
          </p:cNvGraphicFramePr>
          <p:nvPr>
            <p:extLst>
              <p:ext uri="{D42A27DB-BD31-4B8C-83A1-F6EECF244321}">
                <p14:modId xmlns:p14="http://schemas.microsoft.com/office/powerpoint/2010/main" val="1929534403"/>
              </p:ext>
            </p:extLst>
          </p:nvPr>
        </p:nvGraphicFramePr>
        <p:xfrm>
          <a:off x="623392" y="1682080"/>
          <a:ext cx="10657184" cy="4450080"/>
        </p:xfrm>
        <a:graphic>
          <a:graphicData uri="http://schemas.openxmlformats.org/drawingml/2006/table">
            <a:tbl>
              <a:tblPr firstRow="1" bandRow="1">
                <a:tableStyleId>{2D5ABB26-0587-4C30-8999-92F81FD0307C}</a:tableStyleId>
              </a:tblPr>
              <a:tblGrid>
                <a:gridCol w="968835">
                  <a:extLst>
                    <a:ext uri="{9D8B030D-6E8A-4147-A177-3AD203B41FA5}">
                      <a16:colId xmlns:a16="http://schemas.microsoft.com/office/drawing/2014/main" val="20000"/>
                    </a:ext>
                  </a:extLst>
                </a:gridCol>
                <a:gridCol w="3423653">
                  <a:extLst>
                    <a:ext uri="{9D8B030D-6E8A-4147-A177-3AD203B41FA5}">
                      <a16:colId xmlns:a16="http://schemas.microsoft.com/office/drawing/2014/main" val="20001"/>
                    </a:ext>
                  </a:extLst>
                </a:gridCol>
                <a:gridCol w="6264696">
                  <a:extLst>
                    <a:ext uri="{9D8B030D-6E8A-4147-A177-3AD203B41FA5}">
                      <a16:colId xmlns:a16="http://schemas.microsoft.com/office/drawing/2014/main" val="20002"/>
                    </a:ext>
                  </a:extLst>
                </a:gridCol>
              </a:tblGrid>
              <a:tr h="0">
                <a:tc>
                  <a:txBody>
                    <a:bodyPr/>
                    <a:lstStyle/>
                    <a:p>
                      <a:pPr algn="l"/>
                      <a:r>
                        <a:rPr lang="en-US" sz="1600" b="1" dirty="0" smtClean="0">
                          <a:solidFill>
                            <a:srgbClr val="002060"/>
                          </a:solidFill>
                        </a:rPr>
                        <a:t>Date</a:t>
                      </a:r>
                      <a:endParaRPr lang="en-GB" sz="1600" b="1" dirty="0">
                        <a:solidFill>
                          <a:srgbClr val="002060"/>
                        </a:solidFill>
                      </a:endParaRPr>
                    </a:p>
                  </a:txBody>
                  <a:tcPr marL="45720" marR="45720" marT="0" marB="0" anchor="ctr"/>
                </a:tc>
                <a:tc>
                  <a:txBody>
                    <a:bodyPr/>
                    <a:lstStyle/>
                    <a:p>
                      <a:pPr algn="l"/>
                      <a:r>
                        <a:rPr lang="en-US" sz="1600" b="1" dirty="0" smtClean="0">
                          <a:solidFill>
                            <a:srgbClr val="002060"/>
                          </a:solidFill>
                        </a:rPr>
                        <a:t>Event</a:t>
                      </a:r>
                      <a:endParaRPr lang="en-GB" sz="1600" b="1" dirty="0">
                        <a:solidFill>
                          <a:srgbClr val="002060"/>
                        </a:solidFill>
                      </a:endParaRPr>
                    </a:p>
                  </a:txBody>
                  <a:tcPr marL="45720" marR="45720" marT="0" marB="0" anchor="ctr"/>
                </a:tc>
                <a:tc>
                  <a:txBody>
                    <a:bodyPr/>
                    <a:lstStyle/>
                    <a:p>
                      <a:pPr algn="l"/>
                      <a:r>
                        <a:rPr lang="en-US" sz="1600" b="1" dirty="0" smtClean="0">
                          <a:solidFill>
                            <a:srgbClr val="002060"/>
                          </a:solidFill>
                        </a:rPr>
                        <a:t>Link</a:t>
                      </a:r>
                      <a:endParaRPr lang="en-GB" sz="1600" b="1" dirty="0">
                        <a:solidFill>
                          <a:srgbClr val="002060"/>
                        </a:solidFill>
                      </a:endParaRPr>
                    </a:p>
                  </a:txBody>
                  <a:tcPr marL="45720" marR="45720" marT="0" marB="0" anchor="ctr"/>
                </a:tc>
                <a:extLst>
                  <a:ext uri="{0D108BD9-81ED-4DB2-BD59-A6C34878D82A}">
                    <a16:rowId xmlns:a16="http://schemas.microsoft.com/office/drawing/2014/main" val="10000"/>
                  </a:ext>
                </a:extLst>
              </a:tr>
              <a:tr h="0">
                <a:tc>
                  <a:txBody>
                    <a:bodyPr/>
                    <a:lstStyle/>
                    <a:p>
                      <a:pPr algn="l">
                        <a:tabLst>
                          <a:tab pos="358775" algn="l"/>
                        </a:tabLst>
                      </a:pPr>
                      <a:endParaRPr lang="en-GB" sz="1200" b="1" dirty="0">
                        <a:solidFill>
                          <a:srgbClr val="002060"/>
                        </a:solidFill>
                      </a:endParaRPr>
                    </a:p>
                  </a:txBody>
                  <a:tcPr marL="45720" marR="45720" marT="0" marB="0" anchor="ctr"/>
                </a:tc>
                <a:tc>
                  <a:txBody>
                    <a:bodyPr/>
                    <a:lstStyle/>
                    <a:p>
                      <a:pPr algn="l"/>
                      <a:endParaRPr lang="en-US" sz="1200" b="1" dirty="0" smtClean="0">
                        <a:solidFill>
                          <a:srgbClr val="002060"/>
                        </a:solidFill>
                      </a:endParaRPr>
                    </a:p>
                  </a:txBody>
                  <a:tcPr marL="45720" marR="45720" marT="0" marB="0" anchor="ctr"/>
                </a:tc>
                <a:tc>
                  <a:txBody>
                    <a:bodyPr/>
                    <a:lstStyle/>
                    <a:p>
                      <a:pPr algn="l"/>
                      <a:endParaRPr lang="en-US" sz="1200" dirty="0" smtClean="0">
                        <a:effectLst/>
                      </a:endParaRPr>
                    </a:p>
                  </a:txBody>
                  <a:tcPr marL="45720" marR="45720" marT="0" marB="0" anchor="ctr"/>
                </a:tc>
                <a:extLst>
                  <a:ext uri="{0D108BD9-81ED-4DB2-BD59-A6C34878D82A}">
                    <a16:rowId xmlns:a16="http://schemas.microsoft.com/office/drawing/2014/main" val="2916570500"/>
                  </a:ext>
                </a:extLst>
              </a:tr>
              <a:tr h="0">
                <a:tc>
                  <a:txBody>
                    <a:bodyPr/>
                    <a:lstStyle/>
                    <a:p>
                      <a:pPr algn="l">
                        <a:tabLst>
                          <a:tab pos="358775" algn="l"/>
                        </a:tabLst>
                      </a:pPr>
                      <a:r>
                        <a:rPr lang="en-GB" sz="1200" b="1" dirty="0" smtClean="0">
                          <a:solidFill>
                            <a:srgbClr val="002060"/>
                          </a:solidFill>
                        </a:rPr>
                        <a:t>Jun	2019</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rPr>
                        <a:t>WWFPC meeting #5</a:t>
                      </a:r>
                    </a:p>
                  </a:txBody>
                  <a:tcPr marL="45720" marR="45720" marT="0" marB="0" anchor="ctr"/>
                </a:tc>
                <a:tc>
                  <a:txBody>
                    <a:bodyPr/>
                    <a:lstStyle/>
                    <a:p>
                      <a:pPr algn="l"/>
                      <a:r>
                        <a:rPr lang="en-GB" sz="1200" dirty="0" smtClean="0">
                          <a:hlinkClick r:id="rId2"/>
                        </a:rPr>
                        <a:t>WWFPC meeting #5 </a:t>
                      </a:r>
                      <a:r>
                        <a:rPr lang="en-GB" sz="1200" dirty="0" err="1" smtClean="0">
                          <a:hlinkClick r:id="rId2"/>
                        </a:rPr>
                        <a:t>indico</a:t>
                      </a:r>
                      <a:r>
                        <a:rPr lang="en-GB" sz="1200" dirty="0" smtClean="0">
                          <a:hlinkClick r:id="rId2"/>
                        </a:rPr>
                        <a:t> link</a:t>
                      </a:r>
                      <a:r>
                        <a:rPr lang="en-GB" sz="1200" dirty="0" smtClean="0"/>
                        <a:t> </a:t>
                      </a:r>
                      <a:endParaRPr lang="en-GB" sz="1200" dirty="0"/>
                    </a:p>
                  </a:txBody>
                  <a:tcPr marL="45720" marR="45720" marT="0" marB="0" anchor="ctr"/>
                </a:tc>
                <a:extLst>
                  <a:ext uri="{0D108BD9-81ED-4DB2-BD59-A6C34878D82A}">
                    <a16:rowId xmlns:a16="http://schemas.microsoft.com/office/drawing/2014/main" val="688185424"/>
                  </a:ext>
                </a:extLst>
              </a:tr>
              <a:tr h="0">
                <a:tc>
                  <a:txBody>
                    <a:bodyPr/>
                    <a:lstStyle/>
                    <a:p>
                      <a:pPr algn="l">
                        <a:tabLst>
                          <a:tab pos="358775" algn="l"/>
                        </a:tabLst>
                      </a:pPr>
                      <a:r>
                        <a:rPr lang="en-GB" sz="1200" b="1" dirty="0" smtClean="0">
                          <a:solidFill>
                            <a:srgbClr val="002060"/>
                          </a:solidFill>
                        </a:rPr>
                        <a:t>Jun	2018</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rPr>
                        <a:t>WWFPC meeting #4</a:t>
                      </a:r>
                    </a:p>
                  </a:txBody>
                  <a:tcPr marL="45720" marR="45720" marT="0" marB="0" anchor="ctr"/>
                </a:tc>
                <a:tc>
                  <a:txBody>
                    <a:bodyPr/>
                    <a:lstStyle/>
                    <a:p>
                      <a:pPr algn="l"/>
                      <a:r>
                        <a:rPr lang="en-GB" sz="1200" dirty="0" smtClean="0">
                          <a:hlinkClick r:id="rId3"/>
                        </a:rPr>
                        <a:t>WWFPC meeting #4 </a:t>
                      </a:r>
                      <a:r>
                        <a:rPr lang="en-GB" sz="1200" dirty="0" err="1" smtClean="0">
                          <a:hlinkClick r:id="rId3"/>
                        </a:rPr>
                        <a:t>indico</a:t>
                      </a:r>
                      <a:r>
                        <a:rPr lang="en-GB" sz="1200" dirty="0" smtClean="0">
                          <a:hlinkClick r:id="rId3"/>
                        </a:rPr>
                        <a:t> link</a:t>
                      </a:r>
                      <a:r>
                        <a:rPr lang="en-GB" sz="1200" dirty="0" smtClean="0"/>
                        <a:t> </a:t>
                      </a:r>
                      <a:endParaRPr lang="en-GB" sz="1200" dirty="0"/>
                    </a:p>
                  </a:txBody>
                  <a:tcPr marL="45720" marR="45720" marT="0" marB="0" anchor="ctr"/>
                </a:tc>
                <a:extLst>
                  <a:ext uri="{0D108BD9-81ED-4DB2-BD59-A6C34878D82A}">
                    <a16:rowId xmlns:a16="http://schemas.microsoft.com/office/drawing/2014/main" val="3738936465"/>
                  </a:ext>
                </a:extLst>
              </a:tr>
              <a:tr h="0">
                <a:tc>
                  <a:txBody>
                    <a:bodyPr/>
                    <a:lstStyle/>
                    <a:p>
                      <a:pPr algn="l">
                        <a:tabLst>
                          <a:tab pos="358775" algn="l"/>
                        </a:tabLst>
                      </a:pPr>
                      <a:r>
                        <a:rPr lang="en-GB" sz="1200" b="1" dirty="0" smtClean="0">
                          <a:solidFill>
                            <a:srgbClr val="002060"/>
                          </a:solidFill>
                        </a:rPr>
                        <a:t>Jul	2017</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rPr>
                        <a:t>WWFPC meeting #3</a:t>
                      </a:r>
                    </a:p>
                  </a:txBody>
                  <a:tcPr marL="45720" marR="45720" marT="0" marB="0" anchor="ctr"/>
                </a:tc>
                <a:tc>
                  <a:txBody>
                    <a:bodyPr/>
                    <a:lstStyle/>
                    <a:p>
                      <a:pPr algn="l"/>
                      <a:r>
                        <a:rPr lang="en-GB" sz="1200" dirty="0" smtClean="0">
                          <a:hlinkClick r:id="rId4"/>
                        </a:rPr>
                        <a:t>WWFPC meeting #3 </a:t>
                      </a:r>
                      <a:r>
                        <a:rPr lang="en-GB" sz="1200" dirty="0" err="1" smtClean="0">
                          <a:hlinkClick r:id="rId4"/>
                        </a:rPr>
                        <a:t>indico</a:t>
                      </a:r>
                      <a:r>
                        <a:rPr lang="en-GB" sz="1200" dirty="0" smtClean="0">
                          <a:hlinkClick r:id="rId4"/>
                        </a:rPr>
                        <a:t> link</a:t>
                      </a:r>
                      <a:endParaRPr lang="en-GB" sz="1200" dirty="0"/>
                    </a:p>
                  </a:txBody>
                  <a:tcPr marL="45720" marR="45720" marT="0" marB="0" anchor="ctr"/>
                </a:tc>
                <a:extLst>
                  <a:ext uri="{0D108BD9-81ED-4DB2-BD59-A6C34878D82A}">
                    <a16:rowId xmlns:a16="http://schemas.microsoft.com/office/drawing/2014/main" val="1385745352"/>
                  </a:ext>
                </a:extLst>
              </a:tr>
              <a:tr h="0">
                <a:tc>
                  <a:txBody>
                    <a:bodyPr/>
                    <a:lstStyle/>
                    <a:p>
                      <a:pPr algn="l">
                        <a:tabLst>
                          <a:tab pos="358775" algn="l"/>
                        </a:tabLst>
                      </a:pPr>
                      <a:r>
                        <a:rPr lang="en-GB" sz="1200" b="1" dirty="0" smtClean="0">
                          <a:solidFill>
                            <a:srgbClr val="002060"/>
                          </a:solidFill>
                        </a:rPr>
                        <a:t>Jul	2016</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rPr>
                        <a:t>WWFPC meeting #2</a:t>
                      </a:r>
                    </a:p>
                  </a:txBody>
                  <a:tcPr marL="45720" marR="45720" marT="0" marB="0" anchor="ctr"/>
                </a:tc>
                <a:tc>
                  <a:txBody>
                    <a:bodyPr/>
                    <a:lstStyle/>
                    <a:p>
                      <a:pPr algn="l"/>
                      <a:r>
                        <a:rPr lang="en-GB" sz="1200" dirty="0" smtClean="0">
                          <a:hlinkClick r:id="rId5"/>
                        </a:rPr>
                        <a:t>WWFPC meeting #2 </a:t>
                      </a:r>
                      <a:r>
                        <a:rPr lang="en-GB" sz="1200" dirty="0" err="1" smtClean="0">
                          <a:hlinkClick r:id="rId5"/>
                        </a:rPr>
                        <a:t>indico</a:t>
                      </a:r>
                      <a:r>
                        <a:rPr lang="en-GB" sz="1200" dirty="0" smtClean="0">
                          <a:hlinkClick r:id="rId5"/>
                        </a:rPr>
                        <a:t> link</a:t>
                      </a:r>
                      <a:r>
                        <a:rPr lang="en-GB" sz="1200" baseline="0" dirty="0" smtClean="0"/>
                        <a:t> </a:t>
                      </a:r>
                      <a:endParaRPr lang="en-GB" sz="1200" dirty="0"/>
                    </a:p>
                  </a:txBody>
                  <a:tcPr marL="45720" marR="45720" marT="0" marB="0" anchor="ctr"/>
                </a:tc>
                <a:extLst>
                  <a:ext uri="{0D108BD9-81ED-4DB2-BD59-A6C34878D82A}">
                    <a16:rowId xmlns:a16="http://schemas.microsoft.com/office/drawing/2014/main" val="266339100"/>
                  </a:ext>
                </a:extLst>
              </a:tr>
              <a:tr h="0">
                <a:tc>
                  <a:txBody>
                    <a:bodyPr/>
                    <a:lstStyle/>
                    <a:p>
                      <a:pPr algn="l">
                        <a:tabLst>
                          <a:tab pos="358775" algn="l"/>
                        </a:tabLst>
                      </a:pPr>
                      <a:r>
                        <a:rPr lang="en-GB" sz="1200" b="1" dirty="0" smtClean="0">
                          <a:solidFill>
                            <a:srgbClr val="002060"/>
                          </a:solidFill>
                        </a:rPr>
                        <a:t>Jun	2015</a:t>
                      </a:r>
                      <a:endParaRPr lang="en-GB" sz="1200" b="1" dirty="0">
                        <a:solidFill>
                          <a:srgbClr val="002060"/>
                        </a:solidFill>
                      </a:endParaRPr>
                    </a:p>
                  </a:txBody>
                  <a:tcPr marL="45720" marR="45720" marT="0" marB="0" anchor="ctr"/>
                </a:tc>
                <a:tc>
                  <a:txBody>
                    <a:bodyPr/>
                    <a:lstStyle/>
                    <a:p>
                      <a:pPr algn="l"/>
                      <a:r>
                        <a:rPr lang="en-GB" sz="1200" b="1" dirty="0" smtClean="0">
                          <a:solidFill>
                            <a:srgbClr val="002060"/>
                          </a:solidFill>
                        </a:rPr>
                        <a:t>WWFPC meeting #1</a:t>
                      </a:r>
                      <a:endParaRPr lang="en-GB" sz="1200" b="1" dirty="0">
                        <a:solidFill>
                          <a:srgbClr val="002060"/>
                        </a:solidFill>
                      </a:endParaRPr>
                    </a:p>
                  </a:txBody>
                  <a:tcPr marL="45720" marR="45720" marT="0" marB="0" anchor="ctr"/>
                </a:tc>
                <a:tc>
                  <a:txBody>
                    <a:bodyPr/>
                    <a:lstStyle/>
                    <a:p>
                      <a:pPr algn="l"/>
                      <a:r>
                        <a:rPr lang="en-GB" sz="1200" dirty="0" smtClean="0">
                          <a:hlinkClick r:id="rId6"/>
                        </a:rPr>
                        <a:t>WWFPC meeting #1 </a:t>
                      </a:r>
                      <a:r>
                        <a:rPr lang="en-GB" sz="1200" dirty="0" err="1" smtClean="0">
                          <a:hlinkClick r:id="rId6"/>
                        </a:rPr>
                        <a:t>indico</a:t>
                      </a:r>
                      <a:r>
                        <a:rPr lang="en-GB" sz="1200" dirty="0" smtClean="0">
                          <a:hlinkClick r:id="rId6"/>
                        </a:rPr>
                        <a:t> link</a:t>
                      </a:r>
                      <a:endParaRPr lang="en-GB" sz="1200" dirty="0"/>
                    </a:p>
                  </a:txBody>
                  <a:tcPr marL="45720" marR="45720" marT="0" marB="0" anchor="ctr"/>
                </a:tc>
                <a:extLst>
                  <a:ext uri="{0D108BD9-81ED-4DB2-BD59-A6C34878D82A}">
                    <a16:rowId xmlns:a16="http://schemas.microsoft.com/office/drawing/2014/main" val="1490499805"/>
                  </a:ext>
                </a:extLst>
              </a:tr>
              <a:tr h="0">
                <a:tc>
                  <a:txBody>
                    <a:bodyPr/>
                    <a:lstStyle/>
                    <a:p>
                      <a:pPr algn="l">
                        <a:tabLst>
                          <a:tab pos="358775" algn="l"/>
                        </a:tabLst>
                      </a:pPr>
                      <a:endParaRPr lang="en-GB" sz="1200" b="1" dirty="0">
                        <a:solidFill>
                          <a:srgbClr val="002060"/>
                        </a:solidFill>
                      </a:endParaRPr>
                    </a:p>
                  </a:txBody>
                  <a:tcPr marL="45720" marR="45720" marT="0" marB="0" anchor="ctr"/>
                </a:tc>
                <a:tc>
                  <a:txBody>
                    <a:bodyPr/>
                    <a:lstStyle/>
                    <a:p>
                      <a:pPr algn="l"/>
                      <a:endParaRPr lang="en-US" sz="1200" b="1" dirty="0" smtClean="0">
                        <a:solidFill>
                          <a:srgbClr val="002060"/>
                        </a:solidFill>
                      </a:endParaRPr>
                    </a:p>
                  </a:txBody>
                  <a:tcPr marL="45720" marR="45720" marT="0" marB="0" anchor="ctr"/>
                </a:tc>
                <a:tc>
                  <a:txBody>
                    <a:bodyPr/>
                    <a:lstStyle/>
                    <a:p>
                      <a:pPr algn="l"/>
                      <a:endParaRPr lang="en-US" sz="1200" dirty="0" smtClean="0">
                        <a:effectLst/>
                      </a:endParaRPr>
                    </a:p>
                  </a:txBody>
                  <a:tcPr marL="45720" marR="45720" marT="0" marB="0" anchor="ctr"/>
                </a:tc>
                <a:extLst>
                  <a:ext uri="{0D108BD9-81ED-4DB2-BD59-A6C34878D82A}">
                    <a16:rowId xmlns:a16="http://schemas.microsoft.com/office/drawing/2014/main" val="1874838857"/>
                  </a:ext>
                </a:extLst>
              </a:tr>
              <a:tr h="0">
                <a:tc>
                  <a:txBody>
                    <a:bodyPr/>
                    <a:lstStyle/>
                    <a:p>
                      <a:pPr algn="l">
                        <a:tabLst>
                          <a:tab pos="358775" algn="l"/>
                        </a:tabLst>
                      </a:pPr>
                      <a:r>
                        <a:rPr lang="en-GB" sz="1200" b="1" dirty="0" smtClean="0">
                          <a:solidFill>
                            <a:srgbClr val="002060"/>
                          </a:solidFill>
                        </a:rPr>
                        <a:t>Jun	2021</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SRF 2021</a:t>
                      </a: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7"/>
                        </a:rPr>
                        <a:t>SRF 2021 FPC tutorial (E. Montesinos)</a:t>
                      </a:r>
                      <a:endParaRPr lang="en-GB" sz="1200" dirty="0" smtClean="0"/>
                    </a:p>
                  </a:txBody>
                  <a:tcPr marL="45720" marR="45720" marT="0" marB="0" anchor="ctr"/>
                </a:tc>
                <a:extLst>
                  <a:ext uri="{0D108BD9-81ED-4DB2-BD59-A6C34878D82A}">
                    <a16:rowId xmlns:a16="http://schemas.microsoft.com/office/drawing/2014/main" val="2321216228"/>
                  </a:ext>
                </a:extLst>
              </a:tr>
              <a:tr h="0">
                <a:tc>
                  <a:txBody>
                    <a:bodyPr/>
                    <a:lstStyle/>
                    <a:p>
                      <a:pPr algn="l">
                        <a:tabLst>
                          <a:tab pos="358775" algn="l"/>
                        </a:tabLst>
                      </a:pPr>
                      <a:r>
                        <a:rPr lang="en-GB" sz="1200" b="1" dirty="0" smtClean="0">
                          <a:solidFill>
                            <a:srgbClr val="002060"/>
                          </a:solidFill>
                        </a:rPr>
                        <a:t>Sep	2015</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SRF 2015</a:t>
                      </a: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smtClean="0">
                          <a:hlinkClick r:id="rId8"/>
                        </a:rPr>
                        <a:t>SRF 2015 FPC tutorial (G. Devanz)</a:t>
                      </a:r>
                      <a:r>
                        <a:rPr lang="en-GB" sz="1200" dirty="0" smtClean="0"/>
                        <a:t> </a:t>
                      </a:r>
                    </a:p>
                  </a:txBody>
                  <a:tcPr marL="45720" marR="45720" marT="0" marB="0" anchor="ctr"/>
                </a:tc>
                <a:extLst>
                  <a:ext uri="{0D108BD9-81ED-4DB2-BD59-A6C34878D82A}">
                    <a16:rowId xmlns:a16="http://schemas.microsoft.com/office/drawing/2014/main" val="3028184834"/>
                  </a:ext>
                </a:extLst>
              </a:tr>
              <a:tr h="0">
                <a:tc>
                  <a:txBody>
                    <a:bodyPr/>
                    <a:lstStyle/>
                    <a:p>
                      <a:pPr algn="l">
                        <a:tabLst>
                          <a:tab pos="358775" algn="l"/>
                        </a:tabLst>
                      </a:pPr>
                      <a:r>
                        <a:rPr lang="en-GB" sz="1200" b="1" dirty="0" smtClean="0">
                          <a:solidFill>
                            <a:srgbClr val="002060"/>
                          </a:solidFill>
                        </a:rPr>
                        <a:t>Sep	2013</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SRF 2013</a:t>
                      </a: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9"/>
                        </a:rPr>
                        <a:t>SRF 2013 FPC tutorial (E. </a:t>
                      </a:r>
                      <a:r>
                        <a:rPr lang="en-GB" sz="1200" dirty="0" err="1" smtClean="0">
                          <a:hlinkClick r:id="rId9"/>
                        </a:rPr>
                        <a:t>Kako</a:t>
                      </a:r>
                      <a:r>
                        <a:rPr lang="en-GB" sz="1200" dirty="0" smtClean="0">
                          <a:hlinkClick r:id="rId9"/>
                        </a:rPr>
                        <a:t>)</a:t>
                      </a:r>
                      <a:r>
                        <a:rPr lang="en-GB" sz="1200" dirty="0" smtClean="0"/>
                        <a:t> </a:t>
                      </a:r>
                    </a:p>
                  </a:txBody>
                  <a:tcPr marL="45720" marR="45720" marT="0" marB="0" anchor="ctr"/>
                </a:tc>
                <a:extLst>
                  <a:ext uri="{0D108BD9-81ED-4DB2-BD59-A6C34878D82A}">
                    <a16:rowId xmlns:a16="http://schemas.microsoft.com/office/drawing/2014/main" val="3962173091"/>
                  </a:ext>
                </a:extLst>
              </a:tr>
              <a:tr h="0">
                <a:tc>
                  <a:txBody>
                    <a:bodyPr/>
                    <a:lstStyle/>
                    <a:p>
                      <a:pPr algn="l">
                        <a:tabLst>
                          <a:tab pos="358775" algn="l"/>
                        </a:tabLst>
                      </a:pPr>
                      <a:r>
                        <a:rPr lang="en-GB" sz="1200" b="1" dirty="0" smtClean="0">
                          <a:solidFill>
                            <a:srgbClr val="002060"/>
                          </a:solidFill>
                        </a:rPr>
                        <a:t>Sep	2011</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SRF 2011</a:t>
                      </a: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SRF 2011 FPC tutorial (W.-D. Mueller)</a:t>
                      </a:r>
                    </a:p>
                  </a:txBody>
                  <a:tcPr marL="45720" marR="45720" marT="0" marB="0" anchor="ctr"/>
                </a:tc>
                <a:extLst>
                  <a:ext uri="{0D108BD9-81ED-4DB2-BD59-A6C34878D82A}">
                    <a16:rowId xmlns:a16="http://schemas.microsoft.com/office/drawing/2014/main" val="2475588929"/>
                  </a:ext>
                </a:extLst>
              </a:tr>
              <a:tr h="0">
                <a:tc>
                  <a:txBody>
                    <a:bodyPr/>
                    <a:lstStyle/>
                    <a:p>
                      <a:pPr algn="l">
                        <a:tabLst>
                          <a:tab pos="358775" algn="l"/>
                        </a:tabLst>
                      </a:pPr>
                      <a:r>
                        <a:rPr lang="en-GB" sz="1200" b="1" dirty="0" smtClean="0">
                          <a:solidFill>
                            <a:srgbClr val="002060"/>
                          </a:solidFill>
                        </a:rPr>
                        <a:t>Sep	2009</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SRF 2009</a:t>
                      </a: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smtClean="0">
                          <a:hlinkClick r:id="rId10"/>
                        </a:rPr>
                        <a:t>SRF 2009 FPC tutorial (S. Noguchi)</a:t>
                      </a:r>
                      <a:r>
                        <a:rPr lang="en-GB" sz="1200" dirty="0" smtClean="0"/>
                        <a:t> </a:t>
                      </a:r>
                    </a:p>
                  </a:txBody>
                  <a:tcPr marL="45720" marR="45720" marT="0" marB="0" anchor="ctr"/>
                </a:tc>
                <a:extLst>
                  <a:ext uri="{0D108BD9-81ED-4DB2-BD59-A6C34878D82A}">
                    <a16:rowId xmlns:a16="http://schemas.microsoft.com/office/drawing/2014/main" val="4003159347"/>
                  </a:ext>
                </a:extLst>
              </a:tr>
              <a:tr h="0">
                <a:tc>
                  <a:txBody>
                    <a:bodyPr/>
                    <a:lstStyle/>
                    <a:p>
                      <a:pPr algn="l">
                        <a:tabLst>
                          <a:tab pos="358775" algn="l"/>
                        </a:tabLst>
                      </a:pPr>
                      <a:endParaRPr lang="en-GB" sz="1200" b="1" dirty="0">
                        <a:solidFill>
                          <a:srgbClr val="002060"/>
                        </a:solidFill>
                      </a:endParaRPr>
                    </a:p>
                  </a:txBody>
                  <a:tcPr marL="45720" marR="45720" marT="0" marB="0" anchor="ctr"/>
                </a:tc>
                <a:tc>
                  <a:txBody>
                    <a:bodyPr/>
                    <a:lstStyle/>
                    <a:p>
                      <a:pPr algn="l"/>
                      <a:endParaRPr lang="en-US" sz="1200" b="1" dirty="0" smtClean="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txBody>
                  <a:tcPr marL="45720" marR="45720" marT="0" marB="0" anchor="ctr"/>
                </a:tc>
                <a:extLst>
                  <a:ext uri="{0D108BD9-81ED-4DB2-BD59-A6C34878D82A}">
                    <a16:rowId xmlns:a16="http://schemas.microsoft.com/office/drawing/2014/main" val="1741549845"/>
                  </a:ext>
                </a:extLst>
              </a:tr>
              <a:tr h="0">
                <a:tc>
                  <a:txBody>
                    <a:bodyPr/>
                    <a:lstStyle/>
                    <a:p>
                      <a:pPr algn="l">
                        <a:tabLst>
                          <a:tab pos="358775" algn="l"/>
                        </a:tabLst>
                      </a:pPr>
                      <a:r>
                        <a:rPr lang="en-GB" sz="1200" b="1" dirty="0" smtClean="0">
                          <a:solidFill>
                            <a:srgbClr val="002060"/>
                          </a:solidFill>
                        </a:rPr>
                        <a:t>May	2017</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FCC week #3, Berlin</a:t>
                      </a: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11"/>
                        </a:rPr>
                        <a:t>FPC challenges and perspectives for FCC</a:t>
                      </a:r>
                      <a:r>
                        <a:rPr lang="en-GB" sz="1200" dirty="0" smtClean="0"/>
                        <a:t> </a:t>
                      </a:r>
                    </a:p>
                  </a:txBody>
                  <a:tcPr marL="45720" marR="45720" marT="0" marB="0" anchor="ctr"/>
                </a:tc>
                <a:extLst>
                  <a:ext uri="{0D108BD9-81ED-4DB2-BD59-A6C34878D82A}">
                    <a16:rowId xmlns:a16="http://schemas.microsoft.com/office/drawing/2014/main" val="2192587883"/>
                  </a:ext>
                </a:extLst>
              </a:tr>
              <a:tr h="0">
                <a:tc>
                  <a:txBody>
                    <a:bodyPr/>
                    <a:lstStyle/>
                    <a:p>
                      <a:pPr algn="l">
                        <a:tabLst>
                          <a:tab pos="358775" algn="l"/>
                        </a:tabLst>
                      </a:pPr>
                      <a:r>
                        <a:rPr lang="en-US" sz="1200" b="1" dirty="0" smtClean="0">
                          <a:solidFill>
                            <a:srgbClr val="002060"/>
                          </a:solidFill>
                        </a:rPr>
                        <a:t>May	2016</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6</a:t>
                      </a:r>
                      <a:r>
                        <a:rPr lang="en-US" sz="1200" b="1" baseline="30000" dirty="0" smtClean="0">
                          <a:solidFill>
                            <a:srgbClr val="002060"/>
                          </a:solidFill>
                        </a:rPr>
                        <a:t>th</a:t>
                      </a:r>
                      <a:r>
                        <a:rPr lang="en-US" sz="1200" b="1" dirty="0" smtClean="0">
                          <a:solidFill>
                            <a:srgbClr val="002060"/>
                          </a:solidFill>
                        </a:rPr>
                        <a:t> </a:t>
                      </a:r>
                      <a:r>
                        <a:rPr lang="en-US" sz="1200" b="1" dirty="0" err="1" smtClean="0">
                          <a:solidFill>
                            <a:srgbClr val="002060"/>
                          </a:solidFill>
                        </a:rPr>
                        <a:t>SLHiPP</a:t>
                      </a:r>
                      <a:r>
                        <a:rPr lang="en-US" sz="1200" b="1" dirty="0" smtClean="0">
                          <a:solidFill>
                            <a:srgbClr val="002060"/>
                          </a:solidFill>
                        </a:rPr>
                        <a:t>, Cockcroft</a:t>
                      </a:r>
                    </a:p>
                  </a:txBody>
                  <a:tcPr marL="45720" marR="45720" marT="0" marB="0" anchor="ctr"/>
                </a:tc>
                <a:tc>
                  <a:txBody>
                    <a:bodyPr/>
                    <a:lstStyle/>
                    <a:p>
                      <a:pPr algn="l"/>
                      <a:r>
                        <a:rPr lang="en-US" sz="1200" dirty="0" smtClean="0">
                          <a:effectLst/>
                          <a:hlinkClick r:id="rId12"/>
                        </a:rPr>
                        <a:t>coupler conditioning at CERN</a:t>
                      </a:r>
                      <a:endParaRPr lang="en-US" sz="1200" dirty="0" smtClean="0">
                        <a:effectLst/>
                      </a:endParaRPr>
                    </a:p>
                  </a:txBody>
                  <a:tcPr marL="45720" marR="45720" marT="0" marB="0" anchor="ctr"/>
                </a:tc>
                <a:extLst>
                  <a:ext uri="{0D108BD9-81ED-4DB2-BD59-A6C34878D82A}">
                    <a16:rowId xmlns:a16="http://schemas.microsoft.com/office/drawing/2014/main" val="10004"/>
                  </a:ext>
                </a:extLst>
              </a:tr>
              <a:tr h="0">
                <a:tc>
                  <a:txBody>
                    <a:bodyPr/>
                    <a:lstStyle/>
                    <a:p>
                      <a:pPr algn="l">
                        <a:tabLst>
                          <a:tab pos="358775" algn="l"/>
                        </a:tabLst>
                      </a:pPr>
                      <a:r>
                        <a:rPr lang="en-US" sz="1200" b="1" dirty="0" smtClean="0">
                          <a:solidFill>
                            <a:srgbClr val="002060"/>
                          </a:solidFill>
                        </a:rPr>
                        <a:t>Mar	2015</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FCC week </a:t>
                      </a:r>
                      <a:r>
                        <a:rPr lang="en-GB" sz="1200" b="1" dirty="0" smtClean="0">
                          <a:solidFill>
                            <a:srgbClr val="002060"/>
                          </a:solidFill>
                        </a:rPr>
                        <a:t>#1</a:t>
                      </a:r>
                      <a:r>
                        <a:rPr lang="en-US" sz="1200" b="1" dirty="0" smtClean="0">
                          <a:solidFill>
                            <a:srgbClr val="002060"/>
                          </a:solidFill>
                        </a:rPr>
                        <a:t>, Washington</a:t>
                      </a:r>
                      <a:endParaRPr lang="en-GB" sz="1200" b="1" dirty="0">
                        <a:solidFill>
                          <a:srgbClr val="002060"/>
                        </a:solidFill>
                      </a:endParaRPr>
                    </a:p>
                  </a:txBody>
                  <a:tcPr marL="45720" marR="45720" marT="0" marB="0" anchor="ctr"/>
                </a:tc>
                <a:tc>
                  <a:txBody>
                    <a:bodyPr/>
                    <a:lstStyle/>
                    <a:p>
                      <a:pPr algn="l"/>
                      <a:r>
                        <a:rPr lang="en-GB" sz="1200" dirty="0" smtClean="0">
                          <a:effectLst/>
                          <a:hlinkClick r:id="rId13" tooltip="Fundamental power couplers"/>
                        </a:rPr>
                        <a:t>Fundamental power couplers</a:t>
                      </a:r>
                      <a:endParaRPr lang="en-GB" sz="1200" dirty="0"/>
                    </a:p>
                  </a:txBody>
                  <a:tcPr marL="45720" marR="45720" marT="0" marB="0" anchor="ctr"/>
                </a:tc>
                <a:extLst>
                  <a:ext uri="{0D108BD9-81ED-4DB2-BD59-A6C34878D82A}">
                    <a16:rowId xmlns:a16="http://schemas.microsoft.com/office/drawing/2014/main" val="10006"/>
                  </a:ext>
                </a:extLst>
              </a:tr>
              <a:tr h="0">
                <a:tc>
                  <a:txBody>
                    <a:bodyPr/>
                    <a:lstStyle/>
                    <a:p>
                      <a:pPr algn="l">
                        <a:tabLst>
                          <a:tab pos="358775" algn="l"/>
                        </a:tabLst>
                      </a:pPr>
                      <a:r>
                        <a:rPr lang="en-US" sz="1200" b="1" dirty="0" smtClean="0">
                          <a:solidFill>
                            <a:srgbClr val="002060"/>
                          </a:solidFill>
                        </a:rPr>
                        <a:t>May	2014</a:t>
                      </a:r>
                      <a:endParaRPr lang="en-GB" sz="1200" b="1" dirty="0">
                        <a:solidFill>
                          <a:srgbClr val="002060"/>
                        </a:solidFill>
                      </a:endParaRPr>
                    </a:p>
                  </a:txBody>
                  <a:tcPr marL="45720" marR="45720" marT="0" marB="0" anchor="ctr"/>
                </a:tc>
                <a:tc>
                  <a:txBody>
                    <a:bodyPr/>
                    <a:lstStyle/>
                    <a:p>
                      <a:pPr algn="l"/>
                      <a:r>
                        <a:rPr lang="en-GB" sz="1200" b="1" dirty="0" smtClean="0">
                          <a:solidFill>
                            <a:srgbClr val="002060"/>
                          </a:solidFill>
                        </a:rPr>
                        <a:t>CWRF workshop, Trieste</a:t>
                      </a:r>
                      <a:endParaRPr lang="en-GB" sz="1200" b="1" dirty="0">
                        <a:solidFill>
                          <a:srgbClr val="002060"/>
                        </a:solidFill>
                      </a:endParaRPr>
                    </a:p>
                  </a:txBody>
                  <a:tcPr marL="45720" marR="45720" marT="0" marB="0" anchor="ctr"/>
                </a:tc>
                <a:tc>
                  <a:txBody>
                    <a:bodyPr/>
                    <a:lstStyle/>
                    <a:p>
                      <a:pPr algn="l"/>
                      <a:r>
                        <a:rPr lang="en-US" sz="1200" dirty="0" smtClean="0">
                          <a:effectLst/>
                          <a:hlinkClick r:id="rId14" tooltip="20 years of high average Fundamental Power Coupler designs at CERN"/>
                        </a:rPr>
                        <a:t>20 years of high average Fundamental Power Coupler designs at CERN</a:t>
                      </a:r>
                      <a:endParaRPr lang="en-GB" sz="1200" dirty="0"/>
                    </a:p>
                  </a:txBody>
                  <a:tcPr marL="45720" marR="45720" marT="0" marB="0" anchor="ctr"/>
                </a:tc>
                <a:extLst>
                  <a:ext uri="{0D108BD9-81ED-4DB2-BD59-A6C34878D82A}">
                    <a16:rowId xmlns:a16="http://schemas.microsoft.com/office/drawing/2014/main" val="10007"/>
                  </a:ext>
                </a:extLst>
              </a:tr>
              <a:tr h="0">
                <a:tc>
                  <a:txBody>
                    <a:bodyPr/>
                    <a:lstStyle/>
                    <a:p>
                      <a:pPr algn="l">
                        <a:tabLst>
                          <a:tab pos="358775" algn="l"/>
                        </a:tabLst>
                      </a:pPr>
                      <a:r>
                        <a:rPr lang="en-GB" sz="1200" b="1" dirty="0" smtClean="0">
                          <a:solidFill>
                            <a:srgbClr val="002060"/>
                          </a:solidFill>
                        </a:rPr>
                        <a:t>Nov	2013</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rPr>
                        <a:t>LCWS13, Tokyo</a:t>
                      </a:r>
                    </a:p>
                  </a:txBody>
                  <a:tcPr marL="45720" marR="45720" marT="0" marB="0" anchor="ctr"/>
                </a:tc>
                <a:tc>
                  <a:txBody>
                    <a:bodyPr/>
                    <a:lstStyle/>
                    <a:p>
                      <a:pPr algn="l"/>
                      <a:r>
                        <a:rPr lang="en-GB" sz="1200" dirty="0" smtClean="0">
                          <a:hlinkClick r:id="rId15"/>
                        </a:rPr>
                        <a:t>Choice of one/two RF windows</a:t>
                      </a:r>
                      <a:endParaRPr lang="en-GB" sz="1200" dirty="0" smtClean="0"/>
                    </a:p>
                  </a:txBody>
                  <a:tcPr marL="45720" marR="45720" marT="0" marB="0" anchor="ctr"/>
                </a:tc>
                <a:extLst>
                  <a:ext uri="{0D108BD9-81ED-4DB2-BD59-A6C34878D82A}">
                    <a16:rowId xmlns:a16="http://schemas.microsoft.com/office/drawing/2014/main" val="10009"/>
                  </a:ext>
                </a:extLst>
              </a:tr>
              <a:tr h="0">
                <a:tc>
                  <a:txBody>
                    <a:bodyPr/>
                    <a:lstStyle/>
                    <a:p>
                      <a:pPr algn="l">
                        <a:tabLst>
                          <a:tab pos="358775" algn="l"/>
                        </a:tabLst>
                      </a:pPr>
                      <a:r>
                        <a:rPr lang="en-US" sz="1200" b="1" dirty="0" smtClean="0">
                          <a:solidFill>
                            <a:srgbClr val="002060"/>
                          </a:solidFill>
                        </a:rPr>
                        <a:t>Dec	2012</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rPr>
                        <a:t>Superconducting technologies workshop, CERN</a:t>
                      </a:r>
                      <a:endParaRPr lang="en-GB" sz="1200" b="1" dirty="0" smtClean="0">
                        <a:solidFill>
                          <a:srgbClr val="002060"/>
                        </a:solidFill>
                      </a:endParaRPr>
                    </a:p>
                  </a:txBody>
                  <a:tcPr marL="45720" marR="45720" marT="0" marB="0" anchor="ctr"/>
                </a:tc>
                <a:tc>
                  <a:txBody>
                    <a:bodyPr/>
                    <a:lstStyle/>
                    <a:p>
                      <a:pPr algn="l"/>
                      <a:r>
                        <a:rPr lang="en-US" sz="1200" dirty="0" smtClean="0">
                          <a:effectLst/>
                          <a:hlinkClick r:id="rId16" tooltip="Challenges in RF Fundamental Power Coupler (FPC) Technology"/>
                        </a:rPr>
                        <a:t>Challenges in RF Fundamental Power Coupler (FPC) Technology</a:t>
                      </a:r>
                      <a:endParaRPr lang="en-GB" sz="1200" dirty="0"/>
                    </a:p>
                  </a:txBody>
                  <a:tcPr marL="45720" marR="45720" marT="0" marB="0" anchor="ctr"/>
                </a:tc>
                <a:extLst>
                  <a:ext uri="{0D108BD9-81ED-4DB2-BD59-A6C34878D82A}">
                    <a16:rowId xmlns:a16="http://schemas.microsoft.com/office/drawing/2014/main" val="10010"/>
                  </a:ext>
                </a:extLst>
              </a:tr>
              <a:tr h="0">
                <a:tc>
                  <a:txBody>
                    <a:bodyPr/>
                    <a:lstStyle/>
                    <a:p>
                      <a:pPr algn="l">
                        <a:tabLst>
                          <a:tab pos="358775" algn="l"/>
                        </a:tabLst>
                      </a:pPr>
                      <a:r>
                        <a:rPr lang="en-US" sz="1200" b="1" dirty="0" smtClean="0">
                          <a:solidFill>
                            <a:srgbClr val="002060"/>
                          </a:solidFill>
                        </a:rPr>
                        <a:t>May	2012</a:t>
                      </a:r>
                      <a:endParaRPr lang="en-GB" sz="1200" b="1" dirty="0">
                        <a:solidFill>
                          <a:srgbClr val="002060"/>
                        </a:solidFill>
                      </a:endParaRPr>
                    </a:p>
                  </a:txBody>
                  <a:tcPr marL="45720" marR="4572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rPr>
                        <a:t>CWRF workshop, </a:t>
                      </a:r>
                      <a:r>
                        <a:rPr lang="en-US" sz="1200" b="1" dirty="0" smtClean="0">
                          <a:solidFill>
                            <a:srgbClr val="002060"/>
                          </a:solidFill>
                        </a:rPr>
                        <a:t>Port Jefferson</a:t>
                      </a:r>
                      <a:endParaRPr lang="en-GB" sz="1200" b="1" dirty="0" smtClean="0">
                        <a:solidFill>
                          <a:srgbClr val="002060"/>
                        </a:solidFill>
                      </a:endParaRPr>
                    </a:p>
                  </a:txBody>
                  <a:tcPr marL="45720" marR="45720" marT="0" marB="0" anchor="ctr"/>
                </a:tc>
                <a:tc>
                  <a:txBody>
                    <a:bodyPr/>
                    <a:lstStyle/>
                    <a:p>
                      <a:pPr algn="l"/>
                      <a:r>
                        <a:rPr lang="en-US" sz="1200" dirty="0" smtClean="0">
                          <a:effectLst/>
                          <a:hlinkClick r:id="rId17" tooltip="RF fundamental power coupler news"/>
                        </a:rPr>
                        <a:t>RF fundamental power coupler news</a:t>
                      </a:r>
                      <a:endParaRPr lang="en-GB" sz="1200" dirty="0"/>
                    </a:p>
                  </a:txBody>
                  <a:tcPr marL="45720" marR="45720" marT="0" marB="0" anchor="ctr"/>
                </a:tc>
                <a:extLst>
                  <a:ext uri="{0D108BD9-81ED-4DB2-BD59-A6C34878D82A}">
                    <a16:rowId xmlns:a16="http://schemas.microsoft.com/office/drawing/2014/main" val="10012"/>
                  </a:ext>
                </a:extLst>
              </a:tr>
              <a:tr h="0">
                <a:tc>
                  <a:txBody>
                    <a:bodyPr/>
                    <a:lstStyle/>
                    <a:p>
                      <a:pPr algn="l">
                        <a:tabLst>
                          <a:tab pos="358775" algn="l"/>
                        </a:tabLst>
                      </a:pPr>
                      <a:r>
                        <a:rPr lang="en-US" sz="1200" b="1" dirty="0" smtClean="0">
                          <a:solidFill>
                            <a:srgbClr val="002060"/>
                          </a:solidFill>
                        </a:rPr>
                        <a:t>Dec	2011</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First </a:t>
                      </a:r>
                      <a:r>
                        <a:rPr lang="en-US" sz="1200" b="1" dirty="0" err="1" smtClean="0">
                          <a:solidFill>
                            <a:srgbClr val="002060"/>
                          </a:solidFill>
                        </a:rPr>
                        <a:t>SLHiPP</a:t>
                      </a:r>
                      <a:r>
                        <a:rPr lang="en-US" sz="1200" b="1" baseline="0" dirty="0" smtClean="0">
                          <a:solidFill>
                            <a:srgbClr val="002060"/>
                          </a:solidFill>
                        </a:rPr>
                        <a:t> collaboration meeting, CERN</a:t>
                      </a:r>
                      <a:endParaRPr lang="en-GB" sz="1200" b="1" dirty="0">
                        <a:solidFill>
                          <a:srgbClr val="002060"/>
                        </a:solidFill>
                      </a:endParaRPr>
                    </a:p>
                  </a:txBody>
                  <a:tcPr marL="45720" marR="45720" marT="0" marB="0" anchor="ctr"/>
                </a:tc>
                <a:tc>
                  <a:txBody>
                    <a:bodyPr/>
                    <a:lstStyle/>
                    <a:p>
                      <a:pPr algn="l"/>
                      <a:r>
                        <a:rPr lang="en-US" sz="1200" dirty="0" smtClean="0">
                          <a:effectLst/>
                          <a:hlinkClick r:id="rId18" tooltip="Recent fundamental power coupler designs and tests"/>
                        </a:rPr>
                        <a:t>Recent fundamental power coupler designs and tests</a:t>
                      </a:r>
                      <a:endParaRPr lang="en-GB" sz="1200" dirty="0"/>
                    </a:p>
                  </a:txBody>
                  <a:tcPr marL="45720" marR="45720" marT="0" marB="0" anchor="ctr"/>
                </a:tc>
                <a:extLst>
                  <a:ext uri="{0D108BD9-81ED-4DB2-BD59-A6C34878D82A}">
                    <a16:rowId xmlns:a16="http://schemas.microsoft.com/office/drawing/2014/main" val="10013"/>
                  </a:ext>
                </a:extLst>
              </a:tr>
              <a:tr h="0">
                <a:tc>
                  <a:txBody>
                    <a:bodyPr/>
                    <a:lstStyle/>
                    <a:p>
                      <a:pPr algn="l">
                        <a:tabLst>
                          <a:tab pos="358775" algn="l"/>
                        </a:tabLst>
                      </a:pPr>
                      <a:r>
                        <a:rPr lang="en-US" sz="1200" b="1" dirty="0" smtClean="0">
                          <a:solidFill>
                            <a:srgbClr val="002060"/>
                          </a:solidFill>
                        </a:rPr>
                        <a:t>May	2010</a:t>
                      </a:r>
                      <a:endParaRPr lang="en-GB" sz="1200" b="1" dirty="0">
                        <a:solidFill>
                          <a:srgbClr val="002060"/>
                        </a:solidFill>
                      </a:endParaRPr>
                    </a:p>
                  </a:txBody>
                  <a:tcPr marL="45720" marR="45720" marT="0" marB="0" anchor="ctr"/>
                </a:tc>
                <a:tc>
                  <a:txBody>
                    <a:bodyPr/>
                    <a:lstStyle/>
                    <a:p>
                      <a:pPr algn="l"/>
                      <a:r>
                        <a:rPr lang="en-US" sz="1200" b="1" dirty="0" smtClean="0">
                          <a:solidFill>
                            <a:srgbClr val="002060"/>
                          </a:solidFill>
                        </a:rPr>
                        <a:t>CWRF workshop, Barcelona</a:t>
                      </a:r>
                      <a:endParaRPr lang="en-GB" sz="1200" b="1" dirty="0">
                        <a:solidFill>
                          <a:srgbClr val="002060"/>
                        </a:solidFill>
                      </a:endParaRPr>
                    </a:p>
                  </a:txBody>
                  <a:tcPr marL="45720" marR="45720" marT="0" marB="0" anchor="ctr"/>
                </a:tc>
                <a:tc>
                  <a:txBody>
                    <a:bodyPr/>
                    <a:lstStyle/>
                    <a:p>
                      <a:pPr algn="l"/>
                      <a:r>
                        <a:rPr lang="en-US" sz="1200" dirty="0" smtClean="0">
                          <a:effectLst/>
                          <a:hlinkClick r:id="rId19" tooltip="CERN SPL proposed RF power couplers"/>
                        </a:rPr>
                        <a:t>CERN SPL proposed RF power couplers</a:t>
                      </a:r>
                      <a:endParaRPr lang="en-GB" sz="1200" dirty="0"/>
                    </a:p>
                  </a:txBody>
                  <a:tcPr marL="45720" marR="45720" marT="0" marB="0" anchor="ctr"/>
                </a:tc>
                <a:extLst>
                  <a:ext uri="{0D108BD9-81ED-4DB2-BD59-A6C34878D82A}">
                    <a16:rowId xmlns:a16="http://schemas.microsoft.com/office/drawing/2014/main" val="10015"/>
                  </a:ext>
                </a:extLst>
              </a:tr>
              <a:tr h="0">
                <a:tc>
                  <a:txBody>
                    <a:bodyPr/>
                    <a:lstStyle/>
                    <a:p>
                      <a:pPr algn="l">
                        <a:tabLst>
                          <a:tab pos="358775" algn="l"/>
                        </a:tabLst>
                      </a:pPr>
                      <a:r>
                        <a:rPr lang="en-GB" sz="1200" b="1" dirty="0" smtClean="0">
                          <a:solidFill>
                            <a:srgbClr val="002060"/>
                          </a:solidFill>
                        </a:rPr>
                        <a:t>Oct	2007</a:t>
                      </a:r>
                      <a:endParaRPr lang="en-GB" sz="1200" b="1" dirty="0">
                        <a:solidFill>
                          <a:srgbClr val="002060"/>
                        </a:solidFill>
                      </a:endParaRPr>
                    </a:p>
                  </a:txBody>
                  <a:tcPr marL="45720" marR="45720" marT="0" marB="0" anchor="ctr"/>
                </a:tc>
                <a:tc>
                  <a:txBody>
                    <a:bodyPr/>
                    <a:lstStyle/>
                    <a:p>
                      <a:pPr algn="l"/>
                      <a:r>
                        <a:rPr lang="en-GB" sz="1200" b="1" dirty="0" smtClean="0">
                          <a:solidFill>
                            <a:srgbClr val="002060"/>
                          </a:solidFill>
                        </a:rPr>
                        <a:t>SRF 2007, Beijing</a:t>
                      </a:r>
                      <a:endParaRPr lang="en-GB" sz="1200" b="1" dirty="0">
                        <a:solidFill>
                          <a:srgbClr val="002060"/>
                        </a:solidFill>
                      </a:endParaRPr>
                    </a:p>
                  </a:txBody>
                  <a:tcPr marL="45720" marR="45720" marT="0" marB="0" anchor="ctr"/>
                </a:tc>
                <a:tc>
                  <a:txBody>
                    <a:bodyPr/>
                    <a:lstStyle/>
                    <a:p>
                      <a:pPr algn="l"/>
                      <a:r>
                        <a:rPr lang="en-GB" sz="1200" dirty="0" smtClean="0">
                          <a:hlinkClick r:id="rId20"/>
                        </a:rPr>
                        <a:t>Construction and processing of the variable RF FPC for the LHC Superconducting cavities</a:t>
                      </a:r>
                      <a:r>
                        <a:rPr lang="en-GB" sz="1200" dirty="0" smtClean="0"/>
                        <a:t> </a:t>
                      </a:r>
                      <a:endParaRPr lang="en-GB" sz="1200" dirty="0"/>
                    </a:p>
                  </a:txBody>
                  <a:tcPr marL="45720" marR="45720" marT="0" marB="0" anchor="ctr"/>
                </a:tc>
                <a:extLst>
                  <a:ext uri="{0D108BD9-81ED-4DB2-BD59-A6C34878D82A}">
                    <a16:rowId xmlns:a16="http://schemas.microsoft.com/office/drawing/2014/main" val="510363147"/>
                  </a:ext>
                </a:extLst>
              </a:tr>
            </a:tbl>
          </a:graphicData>
        </a:graphic>
      </p:graphicFrame>
    </p:spTree>
    <p:extLst>
      <p:ext uri="{BB962C8B-B14F-4D97-AF65-F5344CB8AC3E}">
        <p14:creationId xmlns:p14="http://schemas.microsoft.com/office/powerpoint/2010/main" val="3189685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11002" y="2564984"/>
            <a:ext cx="10800000" cy="720000"/>
          </a:xfrm>
        </p:spPr>
        <p:txBody>
          <a:bodyPr>
            <a:noAutofit/>
          </a:bodyPr>
          <a:lstStyle/>
          <a:p>
            <a:pPr algn="ctr"/>
            <a:r>
              <a:rPr lang="en-US" sz="6000" dirty="0"/>
              <a:t>Thank you</a:t>
            </a:r>
            <a:endParaRPr lang="en-GB" sz="6000" dirty="0"/>
          </a:p>
        </p:txBody>
      </p:sp>
      <p:sp>
        <p:nvSpPr>
          <p:cNvPr id="14" name="Content Placeholder 13"/>
          <p:cNvSpPr>
            <a:spLocks noGrp="1"/>
          </p:cNvSpPr>
          <p:nvPr>
            <p:ph idx="1"/>
          </p:nvPr>
        </p:nvSpPr>
        <p:spPr>
          <a:xfrm>
            <a:off x="624592" y="3501088"/>
            <a:ext cx="10800000" cy="1944136"/>
          </a:xfrm>
        </p:spPr>
        <p:txBody>
          <a:bodyPr/>
          <a:lstStyle/>
          <a:p>
            <a:pPr algn="ctr"/>
            <a:r>
              <a:rPr lang="en-US" dirty="0"/>
              <a:t>They did not know it was impossible, so they did it… (Mark Twain)</a:t>
            </a:r>
          </a:p>
          <a:p>
            <a:pPr algn="ctr"/>
            <a:r>
              <a:rPr lang="en-US" dirty="0"/>
              <a:t>Simplicity is the ultimate sophistication (Leonardo da Vinci</a:t>
            </a:r>
            <a:r>
              <a:rPr lang="en-US" dirty="0" smtClean="0"/>
              <a:t>)</a:t>
            </a:r>
            <a:endParaRPr lang="en-US" dirty="0"/>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pPr/>
              <a:t>45</a:t>
            </a:fld>
            <a:endParaRPr lang="en-US"/>
          </a:p>
        </p:txBody>
      </p:sp>
      <p:sp>
        <p:nvSpPr>
          <p:cNvPr id="7" name="Date Placeholder 6"/>
          <p:cNvSpPr>
            <a:spLocks noGrp="1"/>
          </p:cNvSpPr>
          <p:nvPr>
            <p:ph type="dt" sz="half" idx="2"/>
          </p:nvPr>
        </p:nvSpPr>
        <p:spPr/>
        <p:txBody>
          <a:bodyPr/>
          <a:lstStyle/>
          <a:p>
            <a:r>
              <a:rPr lang="en-US" smtClean="0"/>
              <a:t>TRIUMF 2021 EIC Accelerator Partnership Workshop, 26-29 October 2021, On-line Format</a:t>
            </a:r>
            <a:endParaRPr lang="en-US" dirty="0"/>
          </a:p>
        </p:txBody>
      </p:sp>
    </p:spTree>
    <p:extLst>
      <p:ext uri="{BB962C8B-B14F-4D97-AF65-F5344CB8AC3E}">
        <p14:creationId xmlns:p14="http://schemas.microsoft.com/office/powerpoint/2010/main" val="3802068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solidFill>
                  <a:srgbClr val="002060"/>
                </a:solidFill>
              </a:rPr>
              <a:t>Thank you</a:t>
            </a:r>
            <a:endParaRPr lang="en-US" dirty="0">
              <a:solidFill>
                <a:srgbClr val="002060"/>
              </a:solidFill>
            </a:endParaRPr>
          </a:p>
        </p:txBody>
      </p:sp>
      <p:sp>
        <p:nvSpPr>
          <p:cNvPr id="9" name="Subtitle 8"/>
          <p:cNvSpPr>
            <a:spLocks noGrp="1"/>
          </p:cNvSpPr>
          <p:nvPr>
            <p:ph type="subTitle" idx="1"/>
          </p:nvPr>
        </p:nvSpPr>
        <p:spPr/>
        <p:txBody>
          <a:bodyPr/>
          <a:lstStyle/>
          <a:p>
            <a:r>
              <a:rPr lang="en-US" dirty="0" smtClean="0">
                <a:solidFill>
                  <a:srgbClr val="002060"/>
                </a:solidFill>
              </a:rPr>
              <a:t>They did not know it was impossible, so they did it… (Mark Twain)</a:t>
            </a:r>
          </a:p>
          <a:p>
            <a:r>
              <a:rPr lang="en-US" dirty="0" smtClean="0">
                <a:solidFill>
                  <a:srgbClr val="002060"/>
                </a:solidFill>
              </a:rPr>
              <a:t>Simplicity is the ultimate sophistication (Leonardo da Vinci)</a:t>
            </a:r>
            <a:endParaRPr lang="en-US" dirty="0">
              <a:solidFill>
                <a:srgbClr val="002060"/>
              </a:solidFill>
            </a:endParaRPr>
          </a:p>
        </p:txBody>
      </p:sp>
    </p:spTree>
    <p:extLst>
      <p:ext uri="{BB962C8B-B14F-4D97-AF65-F5344CB8AC3E}">
        <p14:creationId xmlns:p14="http://schemas.microsoft.com/office/powerpoint/2010/main" val="1654890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t>Overview of the CERN power couplers since the 2000’s</a:t>
            </a:r>
            <a:endParaRPr lang="en-US" sz="3600" dirty="0"/>
          </a:p>
        </p:txBody>
      </p:sp>
      <p:sp>
        <p:nvSpPr>
          <p:cNvPr id="4" name="Date Placeholder 3"/>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5" name="Footer Placeholder 4"/>
          <p:cNvSpPr>
            <a:spLocks noGrp="1"/>
          </p:cNvSpPr>
          <p:nvPr>
            <p:ph type="ftr" sz="quarter" idx="11"/>
          </p:nvPr>
        </p:nvSpPr>
        <p:spPr/>
        <p:txBody>
          <a:bodyPr/>
          <a:lstStyle/>
          <a:p>
            <a:r>
              <a:rPr lang="en-GB" smtClean="0"/>
              <a:t>eric.montesinos@cern.ch, CERN FPC status and perspectives</a:t>
            </a:r>
            <a:endParaRPr lang="en-US"/>
          </a:p>
        </p:txBody>
      </p:sp>
      <p:sp>
        <p:nvSpPr>
          <p:cNvPr id="6" name="Slide Number Placeholder 5"/>
          <p:cNvSpPr>
            <a:spLocks noGrp="1"/>
          </p:cNvSpPr>
          <p:nvPr>
            <p:ph type="sldNum" sz="quarter" idx="12"/>
          </p:nvPr>
        </p:nvSpPr>
        <p:spPr/>
        <p:txBody>
          <a:bodyPr/>
          <a:lstStyle/>
          <a:p>
            <a:fld id="{E0415A14-071E-4BFF-8AC3-1D27C93021D0}" type="slidenum">
              <a:rPr lang="en-US" smtClean="0"/>
              <a:t>5</a:t>
            </a:fld>
            <a:endParaRPr lang="en-US"/>
          </a:p>
        </p:txBody>
      </p:sp>
      <p:sp>
        <p:nvSpPr>
          <p:cNvPr id="7" name="TextBox 11"/>
          <p:cNvSpPr txBox="1"/>
          <p:nvPr/>
        </p:nvSpPr>
        <p:spPr>
          <a:xfrm>
            <a:off x="3827020" y="1638132"/>
            <a:ext cx="68480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dirty="0" smtClean="0"/>
              <a:t>2005</a:t>
            </a:r>
          </a:p>
        </p:txBody>
      </p:sp>
      <p:sp>
        <p:nvSpPr>
          <p:cNvPr id="8" name="TextBox 12"/>
          <p:cNvSpPr txBox="1"/>
          <p:nvPr/>
        </p:nvSpPr>
        <p:spPr>
          <a:xfrm>
            <a:off x="5591944" y="1638132"/>
            <a:ext cx="68480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dirty="0" smtClean="0"/>
              <a:t>2010</a:t>
            </a:r>
          </a:p>
        </p:txBody>
      </p:sp>
      <p:sp>
        <p:nvSpPr>
          <p:cNvPr id="9" name="Right Arrow 8"/>
          <p:cNvSpPr/>
          <p:nvPr/>
        </p:nvSpPr>
        <p:spPr>
          <a:xfrm>
            <a:off x="839416" y="2010964"/>
            <a:ext cx="10424160" cy="50400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TextBox 9"/>
          <p:cNvSpPr txBox="1"/>
          <p:nvPr/>
        </p:nvSpPr>
        <p:spPr>
          <a:xfrm>
            <a:off x="9192344" y="1628800"/>
            <a:ext cx="68480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dirty="0" smtClean="0"/>
              <a:t>2020</a:t>
            </a:r>
          </a:p>
        </p:txBody>
      </p:sp>
      <p:sp>
        <p:nvSpPr>
          <p:cNvPr id="11" name="TextBox 39"/>
          <p:cNvSpPr txBox="1"/>
          <p:nvPr/>
        </p:nvSpPr>
        <p:spPr>
          <a:xfrm>
            <a:off x="7392144" y="1638132"/>
            <a:ext cx="68480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dirty="0" smtClean="0"/>
              <a:t>2015</a:t>
            </a:r>
          </a:p>
        </p:txBody>
      </p:sp>
      <p:sp>
        <p:nvSpPr>
          <p:cNvPr id="12" name="Rectangle 11"/>
          <p:cNvSpPr/>
          <p:nvPr/>
        </p:nvSpPr>
        <p:spPr>
          <a:xfrm>
            <a:off x="1530589" y="6309288"/>
            <a:ext cx="2988000" cy="28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600" dirty="0" smtClean="0"/>
              <a:t>Design to spares (3-8 years)</a:t>
            </a:r>
            <a:endParaRPr lang="en-GB" sz="1600" dirty="0"/>
          </a:p>
        </p:txBody>
      </p:sp>
      <p:sp>
        <p:nvSpPr>
          <p:cNvPr id="13" name="Rectangle 12"/>
          <p:cNvSpPr/>
          <p:nvPr/>
        </p:nvSpPr>
        <p:spPr>
          <a:xfrm>
            <a:off x="4338901" y="6165304"/>
            <a:ext cx="3017520" cy="28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600" dirty="0" smtClean="0">
                <a:solidFill>
                  <a:schemeClr val="tx1"/>
                </a:solidFill>
              </a:rPr>
              <a:t>Operation</a:t>
            </a:r>
            <a:endParaRPr lang="en-GB" sz="1600" dirty="0">
              <a:solidFill>
                <a:schemeClr val="tx1"/>
              </a:solidFill>
            </a:endParaRPr>
          </a:p>
        </p:txBody>
      </p:sp>
      <p:sp>
        <p:nvSpPr>
          <p:cNvPr id="14" name="Rectangle 13"/>
          <p:cNvSpPr/>
          <p:nvPr/>
        </p:nvSpPr>
        <p:spPr>
          <a:xfrm>
            <a:off x="839416" y="2814072"/>
            <a:ext cx="493776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LHC</a:t>
            </a:r>
            <a:endParaRPr lang="en-GB" sz="1400" b="1" dirty="0"/>
          </a:p>
        </p:txBody>
      </p:sp>
      <p:sp>
        <p:nvSpPr>
          <p:cNvPr id="15" name="Rectangle 14"/>
          <p:cNvSpPr/>
          <p:nvPr/>
        </p:nvSpPr>
        <p:spPr>
          <a:xfrm>
            <a:off x="4799856" y="2742064"/>
            <a:ext cx="64008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16</a:t>
            </a:r>
            <a:endParaRPr lang="en-GB" sz="1400" b="1" dirty="0">
              <a:solidFill>
                <a:schemeClr val="tx1"/>
              </a:solidFill>
            </a:endParaRPr>
          </a:p>
        </p:txBody>
      </p:sp>
      <p:sp>
        <p:nvSpPr>
          <p:cNvPr id="16" name="Rectangle 15"/>
          <p:cNvSpPr/>
          <p:nvPr/>
        </p:nvSpPr>
        <p:spPr>
          <a:xfrm>
            <a:off x="5591944" y="3884860"/>
            <a:ext cx="27432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Linac4</a:t>
            </a:r>
            <a:endParaRPr lang="en-GB" sz="1400" b="1" dirty="0"/>
          </a:p>
        </p:txBody>
      </p:sp>
      <p:sp>
        <p:nvSpPr>
          <p:cNvPr id="17" name="Rectangle 16"/>
          <p:cNvSpPr/>
          <p:nvPr/>
        </p:nvSpPr>
        <p:spPr>
          <a:xfrm>
            <a:off x="8099608" y="3812852"/>
            <a:ext cx="310896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a:solidFill>
                  <a:schemeClr val="tx1"/>
                </a:solidFill>
              </a:rPr>
              <a:t>2</a:t>
            </a:r>
            <a:r>
              <a:rPr lang="en-GB" sz="1400" b="1" dirty="0" smtClean="0">
                <a:solidFill>
                  <a:schemeClr val="tx1"/>
                </a:solidFill>
              </a:rPr>
              <a:t>6</a:t>
            </a:r>
            <a:endParaRPr lang="en-GB" sz="1400" b="1" dirty="0">
              <a:solidFill>
                <a:schemeClr val="tx1"/>
              </a:solidFill>
            </a:endParaRPr>
          </a:p>
        </p:txBody>
      </p:sp>
      <p:sp>
        <p:nvSpPr>
          <p:cNvPr id="18" name="Rectangle 17"/>
          <p:cNvSpPr/>
          <p:nvPr/>
        </p:nvSpPr>
        <p:spPr>
          <a:xfrm>
            <a:off x="4943872" y="3380804"/>
            <a:ext cx="210312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SPL 1</a:t>
            </a:r>
            <a:endParaRPr lang="en-GB" sz="1400" b="1" dirty="0"/>
          </a:p>
        </p:txBody>
      </p:sp>
      <p:sp>
        <p:nvSpPr>
          <p:cNvPr id="19" name="Rectangle 18"/>
          <p:cNvSpPr/>
          <p:nvPr/>
        </p:nvSpPr>
        <p:spPr>
          <a:xfrm>
            <a:off x="7003504" y="3308796"/>
            <a:ext cx="27432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a:solidFill>
                  <a:schemeClr val="tx1"/>
                </a:solidFill>
              </a:rPr>
              <a:t>4</a:t>
            </a:r>
          </a:p>
        </p:txBody>
      </p:sp>
      <p:sp>
        <p:nvSpPr>
          <p:cNvPr id="20" name="Rectangle 19"/>
          <p:cNvSpPr/>
          <p:nvPr/>
        </p:nvSpPr>
        <p:spPr>
          <a:xfrm>
            <a:off x="4943872" y="3629972"/>
            <a:ext cx="246888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SPL 2</a:t>
            </a:r>
            <a:endParaRPr lang="en-GB" sz="1400" b="1" dirty="0"/>
          </a:p>
        </p:txBody>
      </p:sp>
      <p:sp>
        <p:nvSpPr>
          <p:cNvPr id="21" name="Rectangle 20"/>
          <p:cNvSpPr/>
          <p:nvPr/>
        </p:nvSpPr>
        <p:spPr>
          <a:xfrm>
            <a:off x="7333848" y="3557964"/>
            <a:ext cx="27432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a:solidFill>
                  <a:schemeClr val="tx1"/>
                </a:solidFill>
              </a:rPr>
              <a:t>4</a:t>
            </a:r>
          </a:p>
        </p:txBody>
      </p:sp>
      <p:sp>
        <p:nvSpPr>
          <p:cNvPr id="22" name="Rectangle 21"/>
          <p:cNvSpPr/>
          <p:nvPr/>
        </p:nvSpPr>
        <p:spPr>
          <a:xfrm>
            <a:off x="7748736" y="3452812"/>
            <a:ext cx="13716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SPL 3 HG</a:t>
            </a:r>
            <a:endParaRPr lang="en-GB" sz="1400" b="1" dirty="0"/>
          </a:p>
        </p:txBody>
      </p:sp>
      <p:sp>
        <p:nvSpPr>
          <p:cNvPr id="23" name="Rectangle 22"/>
          <p:cNvSpPr/>
          <p:nvPr/>
        </p:nvSpPr>
        <p:spPr>
          <a:xfrm>
            <a:off x="9062040" y="3380804"/>
            <a:ext cx="27432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a:solidFill>
                  <a:schemeClr val="tx1"/>
                </a:solidFill>
              </a:rPr>
              <a:t>4</a:t>
            </a:r>
          </a:p>
        </p:txBody>
      </p:sp>
      <p:sp>
        <p:nvSpPr>
          <p:cNvPr id="24" name="Rectangle 23"/>
          <p:cNvSpPr/>
          <p:nvPr/>
        </p:nvSpPr>
        <p:spPr>
          <a:xfrm>
            <a:off x="7752184" y="4134028"/>
            <a:ext cx="1097280" cy="18288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Crab DQW</a:t>
            </a:r>
            <a:endParaRPr lang="en-GB" sz="1400" b="1" dirty="0"/>
          </a:p>
        </p:txBody>
      </p:sp>
      <p:sp>
        <p:nvSpPr>
          <p:cNvPr id="25" name="Rectangle 24"/>
          <p:cNvSpPr/>
          <p:nvPr/>
        </p:nvSpPr>
        <p:spPr>
          <a:xfrm>
            <a:off x="8774008" y="4062020"/>
            <a:ext cx="4572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2</a:t>
            </a:r>
            <a:endParaRPr lang="en-GB" sz="1400" b="1" dirty="0">
              <a:solidFill>
                <a:schemeClr val="tx1"/>
              </a:solidFill>
            </a:endParaRPr>
          </a:p>
        </p:txBody>
      </p:sp>
      <p:sp>
        <p:nvSpPr>
          <p:cNvPr id="26" name="Rectangle 25"/>
          <p:cNvSpPr/>
          <p:nvPr/>
        </p:nvSpPr>
        <p:spPr>
          <a:xfrm>
            <a:off x="7752184" y="4388916"/>
            <a:ext cx="2103120" cy="18288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Crab RFD</a:t>
            </a:r>
            <a:endParaRPr lang="en-GB" sz="1400" b="1" dirty="0"/>
          </a:p>
        </p:txBody>
      </p:sp>
      <p:sp>
        <p:nvSpPr>
          <p:cNvPr id="27" name="Rectangle 26"/>
          <p:cNvSpPr/>
          <p:nvPr/>
        </p:nvSpPr>
        <p:spPr>
          <a:xfrm>
            <a:off x="9743256" y="4316908"/>
            <a:ext cx="4572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2</a:t>
            </a:r>
            <a:endParaRPr lang="en-GB" sz="1400" b="1" dirty="0">
              <a:solidFill>
                <a:schemeClr val="tx1"/>
              </a:solidFill>
            </a:endParaRPr>
          </a:p>
        </p:txBody>
      </p:sp>
      <p:sp>
        <p:nvSpPr>
          <p:cNvPr id="28" name="Rectangle 27"/>
          <p:cNvSpPr/>
          <p:nvPr/>
        </p:nvSpPr>
        <p:spPr>
          <a:xfrm>
            <a:off x="2007528" y="3125916"/>
            <a:ext cx="164592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SPS 2</a:t>
            </a:r>
            <a:endParaRPr lang="en-GB" sz="1400" b="1" dirty="0"/>
          </a:p>
        </p:txBody>
      </p:sp>
      <p:sp>
        <p:nvSpPr>
          <p:cNvPr id="29" name="Rectangle 28"/>
          <p:cNvSpPr/>
          <p:nvPr/>
        </p:nvSpPr>
        <p:spPr>
          <a:xfrm>
            <a:off x="3215680" y="3053908"/>
            <a:ext cx="585216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16</a:t>
            </a:r>
            <a:endParaRPr lang="en-GB" sz="1400" b="1" dirty="0">
              <a:solidFill>
                <a:schemeClr val="tx1"/>
              </a:solidFill>
            </a:endParaRPr>
          </a:p>
        </p:txBody>
      </p:sp>
      <p:sp>
        <p:nvSpPr>
          <p:cNvPr id="30" name="Rectangle 29"/>
          <p:cNvSpPr/>
          <p:nvPr/>
        </p:nvSpPr>
        <p:spPr>
          <a:xfrm>
            <a:off x="7104112" y="4964980"/>
            <a:ext cx="32004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SPS LIU</a:t>
            </a:r>
            <a:endParaRPr lang="en-GB" sz="1400" b="1" dirty="0"/>
          </a:p>
        </p:txBody>
      </p:sp>
      <p:sp>
        <p:nvSpPr>
          <p:cNvPr id="31" name="Rectangle 30"/>
          <p:cNvSpPr/>
          <p:nvPr/>
        </p:nvSpPr>
        <p:spPr>
          <a:xfrm>
            <a:off x="9745528" y="4892972"/>
            <a:ext cx="146304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24</a:t>
            </a:r>
            <a:endParaRPr lang="en-GB" sz="1400" b="1" dirty="0">
              <a:solidFill>
                <a:schemeClr val="tx1"/>
              </a:solidFill>
            </a:endParaRPr>
          </a:p>
        </p:txBody>
      </p:sp>
      <p:sp>
        <p:nvSpPr>
          <p:cNvPr id="32" name="Rectangle 31"/>
          <p:cNvSpPr/>
          <p:nvPr/>
        </p:nvSpPr>
        <p:spPr>
          <a:xfrm>
            <a:off x="5985128" y="4206036"/>
            <a:ext cx="109728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ESRF</a:t>
            </a:r>
            <a:endParaRPr lang="en-GB" sz="1400" b="1" dirty="0"/>
          </a:p>
        </p:txBody>
      </p:sp>
      <p:sp>
        <p:nvSpPr>
          <p:cNvPr id="33" name="Rectangle 32"/>
          <p:cNvSpPr/>
          <p:nvPr/>
        </p:nvSpPr>
        <p:spPr>
          <a:xfrm>
            <a:off x="7006952" y="4134028"/>
            <a:ext cx="4572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a:solidFill>
                  <a:schemeClr val="tx1"/>
                </a:solidFill>
              </a:rPr>
              <a:t>4</a:t>
            </a:r>
          </a:p>
        </p:txBody>
      </p:sp>
      <p:sp>
        <p:nvSpPr>
          <p:cNvPr id="34" name="Rectangle 33"/>
          <p:cNvSpPr/>
          <p:nvPr/>
        </p:nvSpPr>
        <p:spPr>
          <a:xfrm>
            <a:off x="5985128" y="4460924"/>
            <a:ext cx="128016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APS 1</a:t>
            </a:r>
            <a:endParaRPr lang="en-GB" sz="1400" b="1" dirty="0"/>
          </a:p>
        </p:txBody>
      </p:sp>
      <p:sp>
        <p:nvSpPr>
          <p:cNvPr id="35" name="Rectangle 34"/>
          <p:cNvSpPr/>
          <p:nvPr/>
        </p:nvSpPr>
        <p:spPr>
          <a:xfrm>
            <a:off x="7222976" y="4388916"/>
            <a:ext cx="4572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2</a:t>
            </a:r>
            <a:endParaRPr lang="en-GB" sz="1400" b="1" dirty="0">
              <a:solidFill>
                <a:schemeClr val="tx1"/>
              </a:solidFill>
            </a:endParaRPr>
          </a:p>
        </p:txBody>
      </p:sp>
      <p:sp>
        <p:nvSpPr>
          <p:cNvPr id="36" name="Rectangle 35"/>
          <p:cNvSpPr/>
          <p:nvPr/>
        </p:nvSpPr>
        <p:spPr>
          <a:xfrm>
            <a:off x="5985128" y="4710092"/>
            <a:ext cx="173736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SOLEIL</a:t>
            </a:r>
            <a:endParaRPr lang="en-GB" sz="1400" b="1" dirty="0"/>
          </a:p>
        </p:txBody>
      </p:sp>
      <p:sp>
        <p:nvSpPr>
          <p:cNvPr id="37" name="Rectangle 36"/>
          <p:cNvSpPr/>
          <p:nvPr/>
        </p:nvSpPr>
        <p:spPr>
          <a:xfrm>
            <a:off x="7642408" y="4638084"/>
            <a:ext cx="356616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a:solidFill>
                  <a:schemeClr val="tx1"/>
                </a:solidFill>
              </a:rPr>
              <a:t>4</a:t>
            </a:r>
          </a:p>
        </p:txBody>
      </p:sp>
      <p:sp>
        <p:nvSpPr>
          <p:cNvPr id="38" name="Rectangle 37"/>
          <p:cNvSpPr/>
          <p:nvPr/>
        </p:nvSpPr>
        <p:spPr>
          <a:xfrm>
            <a:off x="9912608" y="5805264"/>
            <a:ext cx="12960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LHC 2</a:t>
            </a:r>
            <a:endParaRPr lang="en-GB" sz="1400" b="1" dirty="0"/>
          </a:p>
        </p:txBody>
      </p:sp>
      <p:sp>
        <p:nvSpPr>
          <p:cNvPr id="39" name="Rectangle 38"/>
          <p:cNvSpPr/>
          <p:nvPr/>
        </p:nvSpPr>
        <p:spPr>
          <a:xfrm>
            <a:off x="8760296" y="5301208"/>
            <a:ext cx="12240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APS 2</a:t>
            </a:r>
            <a:endParaRPr lang="en-GB" sz="1400" b="1" dirty="0"/>
          </a:p>
        </p:txBody>
      </p:sp>
      <p:sp>
        <p:nvSpPr>
          <p:cNvPr id="40" name="Rectangle 39"/>
          <p:cNvSpPr/>
          <p:nvPr/>
        </p:nvSpPr>
        <p:spPr>
          <a:xfrm>
            <a:off x="9768408" y="5229200"/>
            <a:ext cx="14400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16</a:t>
            </a:r>
            <a:endParaRPr lang="en-GB" sz="1400" b="1" dirty="0">
              <a:solidFill>
                <a:schemeClr val="tx1"/>
              </a:solidFill>
            </a:endParaRPr>
          </a:p>
        </p:txBody>
      </p:sp>
      <p:sp>
        <p:nvSpPr>
          <p:cNvPr id="41" name="Rectangle 40"/>
          <p:cNvSpPr/>
          <p:nvPr/>
        </p:nvSpPr>
        <p:spPr>
          <a:xfrm>
            <a:off x="9091736" y="5565428"/>
            <a:ext cx="18288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Crab series</a:t>
            </a:r>
            <a:endParaRPr lang="en-GB" sz="1400" b="1" dirty="0"/>
          </a:p>
        </p:txBody>
      </p:sp>
      <p:sp>
        <p:nvSpPr>
          <p:cNvPr id="42" name="Rectangle 41"/>
          <p:cNvSpPr/>
          <p:nvPr/>
        </p:nvSpPr>
        <p:spPr>
          <a:xfrm>
            <a:off x="10751368" y="5493420"/>
            <a:ext cx="457200" cy="1828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solidFill>
                  <a:schemeClr val="tx1"/>
                </a:solidFill>
              </a:rPr>
              <a:t>16</a:t>
            </a:r>
            <a:endParaRPr lang="en-GB" sz="1400" b="1" dirty="0">
              <a:solidFill>
                <a:schemeClr val="tx1"/>
              </a:solidFill>
            </a:endParaRPr>
          </a:p>
        </p:txBody>
      </p:sp>
      <p:sp>
        <p:nvSpPr>
          <p:cNvPr id="43" name="TextBox 11"/>
          <p:cNvSpPr txBox="1"/>
          <p:nvPr/>
        </p:nvSpPr>
        <p:spPr>
          <a:xfrm>
            <a:off x="2026820" y="1671276"/>
            <a:ext cx="68480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dirty="0" smtClean="0"/>
              <a:t>2000</a:t>
            </a:r>
          </a:p>
        </p:txBody>
      </p:sp>
      <p:cxnSp>
        <p:nvCxnSpPr>
          <p:cNvPr id="44" name="Straight Connector 43"/>
          <p:cNvCxnSpPr/>
          <p:nvPr/>
        </p:nvCxnSpPr>
        <p:spPr>
          <a:xfrm>
            <a:off x="4151784" y="2011020"/>
            <a:ext cx="0"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951984" y="2001800"/>
            <a:ext cx="0"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752184" y="2011020"/>
            <a:ext cx="0"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552384" y="2001800"/>
            <a:ext cx="0"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351584" y="2040664"/>
            <a:ext cx="0" cy="5040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0056600" y="6054432"/>
            <a:ext cx="1152000" cy="1828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b="1" dirty="0" smtClean="0"/>
              <a:t>FCC</a:t>
            </a:r>
            <a:endParaRPr lang="en-GB" sz="1400" b="1" dirty="0"/>
          </a:p>
        </p:txBody>
      </p:sp>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12" y="4892972"/>
            <a:ext cx="662228" cy="432000"/>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161" y="3782434"/>
            <a:ext cx="420779" cy="432000"/>
          </a:xfrm>
          <a:prstGeom prst="rect">
            <a:avLst/>
          </a:prstGeom>
        </p:spPr>
      </p:pic>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r="-1"/>
          <a:stretch/>
        </p:blipFill>
        <p:spPr>
          <a:xfrm>
            <a:off x="1927732" y="4378559"/>
            <a:ext cx="1000681" cy="432000"/>
          </a:xfrm>
          <a:prstGeom prst="rect">
            <a:avLst/>
          </a:prstGeom>
        </p:spPr>
      </p:pic>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8066" y="3802123"/>
            <a:ext cx="461454" cy="432000"/>
          </a:xfrm>
          <a:prstGeom prst="rect">
            <a:avLst/>
          </a:prstGeom>
        </p:spPr>
      </p:pic>
      <p:sp>
        <p:nvSpPr>
          <p:cNvPr id="54" name="Rectangle 53"/>
          <p:cNvSpPr/>
          <p:nvPr/>
        </p:nvSpPr>
        <p:spPr>
          <a:xfrm>
            <a:off x="773818" y="4361162"/>
            <a:ext cx="838691" cy="432000"/>
          </a:xfrm>
          <a:prstGeom prst="rect">
            <a:avLst/>
          </a:prstGeom>
          <a:noFill/>
        </p:spPr>
        <p:txBody>
          <a:bodyPr wrap="none" lIns="91440" tIns="45720" rIns="91440" bIns="45720" anchor="ctr">
            <a:spAutoFit/>
          </a:bodyPr>
          <a:lstStyle/>
          <a:p>
            <a:pPr algn="ctr" defTabSz="457200"/>
            <a:r>
              <a:rPr lang="en-US" sz="3200" b="1" dirty="0">
                <a:ln w="10160">
                  <a:solidFill>
                    <a:srgbClr val="00B0F0"/>
                  </a:solidFill>
                  <a:prstDash val="solid"/>
                </a:ln>
                <a:solidFill>
                  <a:srgbClr val="0070C0"/>
                </a:solidFill>
                <a:effectLst>
                  <a:outerShdw blurRad="38100" dist="22860" dir="5400000" algn="tl" rotWithShape="0">
                    <a:srgbClr val="000000">
                      <a:alpha val="30000"/>
                    </a:srgbClr>
                  </a:outerShdw>
                  <a:reflection blurRad="6350" stA="55000" endA="300" endPos="45500" dir="5400000" sy="-100000" algn="bl" rotWithShape="0"/>
                </a:effectLst>
                <a:latin typeface="Arial Narrow" panose="020B0606020202030204" pitchFamily="34" charset="0"/>
              </a:rPr>
              <a:t>SPL</a:t>
            </a:r>
          </a:p>
        </p:txBody>
      </p:sp>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3889" y="3787129"/>
            <a:ext cx="723131" cy="432000"/>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892" y="5473702"/>
            <a:ext cx="871927" cy="432000"/>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666" y="5478416"/>
            <a:ext cx="396923" cy="432000"/>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6365" y="5478416"/>
            <a:ext cx="639360" cy="432000"/>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889" y="4951090"/>
            <a:ext cx="975484" cy="432000"/>
          </a:xfrm>
          <a:prstGeom prst="rect">
            <a:avLst/>
          </a:prstGeom>
        </p:spPr>
      </p:pic>
      <p:sp>
        <p:nvSpPr>
          <p:cNvPr id="60" name="Rectangle 59"/>
          <p:cNvSpPr/>
          <p:nvPr/>
        </p:nvSpPr>
        <p:spPr>
          <a:xfrm>
            <a:off x="1180621" y="3758640"/>
            <a:ext cx="877163" cy="432000"/>
          </a:xfrm>
          <a:prstGeom prst="rect">
            <a:avLst/>
          </a:prstGeom>
          <a:noFill/>
        </p:spPr>
        <p:txBody>
          <a:bodyPr wrap="none" lIns="91440" tIns="45720" rIns="91440" bIns="45720" anchor="ctr">
            <a:spAutoFit/>
          </a:bodyPr>
          <a:lstStyle/>
          <a:p>
            <a:pPr algn="ctr" defTabSz="457200"/>
            <a:r>
              <a:rPr lang="en-US" sz="3200" b="1" dirty="0">
                <a:ln w="10160">
                  <a:solidFill>
                    <a:srgbClr val="00B0F0"/>
                  </a:solidFill>
                  <a:prstDash val="solid"/>
                </a:ln>
                <a:solidFill>
                  <a:srgbClr val="0070C0"/>
                </a:solidFill>
                <a:effectLst>
                  <a:outerShdw blurRad="38100" dist="22860" dir="5400000" algn="tl" rotWithShape="0">
                    <a:srgbClr val="000000">
                      <a:alpha val="30000"/>
                    </a:srgbClr>
                  </a:outerShdw>
                  <a:reflection blurRad="6350" stA="55000" endA="300" endPos="45500" dir="5400000" sy="-100000" algn="bl" rotWithShape="0"/>
                </a:effectLst>
                <a:latin typeface="Arial Narrow" panose="020B0606020202030204" pitchFamily="34" charset="0"/>
              </a:rPr>
              <a:t>LHC</a:t>
            </a:r>
          </a:p>
        </p:txBody>
      </p:sp>
      <p:sp>
        <p:nvSpPr>
          <p:cNvPr id="61" name="Rectangle 60"/>
          <p:cNvSpPr/>
          <p:nvPr/>
        </p:nvSpPr>
        <p:spPr>
          <a:xfrm>
            <a:off x="424117" y="3606160"/>
            <a:ext cx="3130240" cy="2448272"/>
          </a:xfrm>
          <a:prstGeom prst="rect">
            <a:avLst/>
          </a:prstGeom>
          <a:noFill/>
          <a:ln w="12700" cap="flat" cmpd="sng" algn="ctr">
            <a:solidFill>
              <a:srgbClr val="00206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74511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t>Overview of the CERN power couplers since the 2000’s</a:t>
            </a:r>
            <a:endParaRPr lang="en-US" sz="3600" dirty="0"/>
          </a:p>
        </p:txBody>
      </p:sp>
      <p:sp>
        <p:nvSpPr>
          <p:cNvPr id="3" name="Date Placeholder 2"/>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4" name="Footer Placeholder 3"/>
          <p:cNvSpPr>
            <a:spLocks noGrp="1"/>
          </p:cNvSpPr>
          <p:nvPr>
            <p:ph type="ftr" sz="quarter" idx="11"/>
          </p:nvPr>
        </p:nvSpPr>
        <p:spPr/>
        <p:txBody>
          <a:bodyPr/>
          <a:lstStyle/>
          <a:p>
            <a:r>
              <a:rPr lang="en-GB" smtClean="0"/>
              <a:t>eric.montesinos@cern.ch, CERN FPC status and perspectives</a:t>
            </a:r>
            <a:endParaRPr lang="en-US"/>
          </a:p>
        </p:txBody>
      </p:sp>
      <p:sp>
        <p:nvSpPr>
          <p:cNvPr id="5" name="Slide Number Placeholder 4"/>
          <p:cNvSpPr>
            <a:spLocks noGrp="1"/>
          </p:cNvSpPr>
          <p:nvPr>
            <p:ph type="sldNum" sz="quarter" idx="12"/>
          </p:nvPr>
        </p:nvSpPr>
        <p:spPr/>
        <p:txBody>
          <a:bodyPr/>
          <a:lstStyle/>
          <a:p>
            <a:fld id="{E0415A14-071E-4BFF-8AC3-1D27C93021D0}" type="slidenum">
              <a:rPr lang="en-US" smtClean="0"/>
              <a:t>6</a:t>
            </a:fld>
            <a:endParaRPr lang="en-US"/>
          </a:p>
        </p:txBody>
      </p:sp>
      <p:sp>
        <p:nvSpPr>
          <p:cNvPr id="6" name="Content Placeholder 8"/>
          <p:cNvSpPr txBox="1">
            <a:spLocks/>
          </p:cNvSpPr>
          <p:nvPr/>
        </p:nvSpPr>
        <p:spPr>
          <a:xfrm>
            <a:off x="6023992" y="1476091"/>
            <a:ext cx="5400000" cy="5040000"/>
          </a:xfrm>
          <a:prstGeom prst="rect">
            <a:avLst/>
          </a:prstGeom>
          <a:solidFill>
            <a:schemeClr val="bg1"/>
          </a:solidFill>
          <a:ln w="19050">
            <a:solidFill>
              <a:srgbClr val="0070C0"/>
            </a:solidFill>
          </a:ln>
        </p:spPr>
        <p:txBody>
          <a:bodyPr>
            <a:normAutofit/>
          </a:bodyPr>
          <a:lstStyle>
            <a:lvl1pPr marL="0" indent="0" algn="l" defTabSz="914400" rtl="0" eaLnBrk="1" latinLnBrk="0" hangingPunct="1">
              <a:lnSpc>
                <a:spcPct val="90000"/>
              </a:lnSpc>
              <a:spcBef>
                <a:spcPts val="1000"/>
              </a:spcBef>
              <a:buFontTx/>
              <a:buNone/>
              <a:defRPr sz="2400" kern="1200">
                <a:solidFill>
                  <a:srgbClr val="002060"/>
                </a:solidFill>
                <a:latin typeface="+mn-lt"/>
                <a:ea typeface="+mn-ea"/>
                <a:cs typeface="+mn-cs"/>
              </a:defRPr>
            </a:lvl1pPr>
            <a:lvl2pPr marL="179388" indent="0" algn="l" defTabSz="914400" rtl="0" eaLnBrk="1" latinLnBrk="0" hangingPunct="1">
              <a:lnSpc>
                <a:spcPct val="90000"/>
              </a:lnSpc>
              <a:spcBef>
                <a:spcPts val="500"/>
              </a:spcBef>
              <a:buFontTx/>
              <a:buNone/>
              <a:defRPr sz="2000" kern="1200">
                <a:solidFill>
                  <a:srgbClr val="002060"/>
                </a:solidFill>
                <a:latin typeface="+mn-lt"/>
                <a:ea typeface="+mn-ea"/>
                <a:cs typeface="+mn-cs"/>
              </a:defRPr>
            </a:lvl2pPr>
            <a:lvl3pPr marL="358775"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mtClean="0"/>
              <a:t> </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0128" y="5493711"/>
            <a:ext cx="799200" cy="540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803" y="5503686"/>
            <a:ext cx="1089910" cy="540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607" y="5430598"/>
            <a:ext cx="496154" cy="540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4441" y="4414901"/>
            <a:ext cx="827786" cy="540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915" y="4513727"/>
            <a:ext cx="1219354" cy="5400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1"/>
          <a:stretch/>
        </p:blipFill>
        <p:spPr>
          <a:xfrm>
            <a:off x="9152595" y="3428095"/>
            <a:ext cx="1250851" cy="5400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3513" y="3428095"/>
            <a:ext cx="903914" cy="5400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5744" y="3392776"/>
            <a:ext cx="525974" cy="540000"/>
          </a:xfrm>
          <a:prstGeom prst="rect">
            <a:avLst/>
          </a:prstGeom>
        </p:spPr>
      </p:pic>
      <p:sp>
        <p:nvSpPr>
          <p:cNvPr id="15" name="Rectangle 14"/>
          <p:cNvSpPr>
            <a:spLocks noChangeAspect="1"/>
          </p:cNvSpPr>
          <p:nvPr/>
        </p:nvSpPr>
        <p:spPr>
          <a:xfrm>
            <a:off x="9664232" y="2267120"/>
            <a:ext cx="1048364" cy="540000"/>
          </a:xfrm>
          <a:prstGeom prst="rect">
            <a:avLst/>
          </a:prstGeom>
          <a:noFill/>
        </p:spPr>
        <p:txBody>
          <a:bodyPr wrap="none" lIns="91440" tIns="45720" rIns="91440" bIns="45720" anchor="ctr">
            <a:spAutoFit/>
          </a:bodyPr>
          <a:lstStyle/>
          <a:p>
            <a:pPr algn="ctr"/>
            <a:r>
              <a:rPr lang="en-US" sz="3200" b="1" dirty="0" smtClean="0">
                <a:ln w="10160">
                  <a:solidFill>
                    <a:srgbClr val="00B0F0"/>
                  </a:solidFill>
                  <a:prstDash val="solid"/>
                </a:ln>
                <a:solidFill>
                  <a:srgbClr val="0070C0"/>
                </a:solidFill>
                <a:effectLst>
                  <a:outerShdw blurRad="38100" dist="22860" dir="5400000" algn="tl" rotWithShape="0">
                    <a:srgbClr val="000000">
                      <a:alpha val="30000"/>
                    </a:srgbClr>
                  </a:outerShdw>
                  <a:reflection blurRad="6350" stA="55000" endA="300" endPos="45500" dir="5400000" sy="-100000" algn="bl" rotWithShape="0"/>
                </a:effectLst>
                <a:latin typeface="Arial Narrow" panose="020B0606020202030204" pitchFamily="34" charset="0"/>
              </a:rPr>
              <a:t>SPL</a:t>
            </a:r>
            <a:endParaRPr lang="en-US" sz="3200" b="1" dirty="0">
              <a:ln w="10160">
                <a:solidFill>
                  <a:srgbClr val="00B0F0"/>
                </a:solidFill>
                <a:prstDash val="solid"/>
              </a:ln>
              <a:solidFill>
                <a:srgbClr val="0070C0"/>
              </a:solidFill>
              <a:effectLst>
                <a:outerShdw blurRad="38100" dist="22860" dir="5400000" algn="tl" rotWithShape="0">
                  <a:srgbClr val="000000">
                    <a:alpha val="30000"/>
                  </a:srgbClr>
                </a:outerShdw>
                <a:reflection blurRad="6350" stA="55000" endA="300" endPos="45500" dir="5400000" sy="-100000" algn="bl" rotWithShape="0"/>
              </a:effectLst>
              <a:latin typeface="Arial Narrow" panose="020B0606020202030204" pitchFamily="34" charset="0"/>
            </a:endParaRPr>
          </a:p>
        </p:txBody>
      </p:sp>
      <p:pic>
        <p:nvPicPr>
          <p:cNvPr id="16" name="Picture 15"/>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8744672" y="2296946"/>
            <a:ext cx="576816" cy="540000"/>
          </a:xfrm>
          <a:prstGeom prst="rect">
            <a:avLst/>
          </a:prstGeom>
        </p:spPr>
      </p:pic>
      <p:sp>
        <p:nvSpPr>
          <p:cNvPr id="17" name="Rectangle 16"/>
          <p:cNvSpPr>
            <a:spLocks noChangeAspect="1"/>
          </p:cNvSpPr>
          <p:nvPr/>
        </p:nvSpPr>
        <p:spPr>
          <a:xfrm>
            <a:off x="7343485" y="2222987"/>
            <a:ext cx="1096454" cy="540000"/>
          </a:xfrm>
          <a:prstGeom prst="rect">
            <a:avLst/>
          </a:prstGeom>
          <a:noFill/>
        </p:spPr>
        <p:txBody>
          <a:bodyPr wrap="none" lIns="91440" tIns="45720" rIns="91440" bIns="45720" anchor="ctr">
            <a:spAutoFit/>
          </a:bodyPr>
          <a:lstStyle/>
          <a:p>
            <a:pPr algn="ctr"/>
            <a:r>
              <a:rPr lang="en-US" sz="3200" b="1" dirty="0" smtClean="0">
                <a:ln w="10160">
                  <a:solidFill>
                    <a:srgbClr val="00B0F0"/>
                  </a:solidFill>
                  <a:prstDash val="solid"/>
                </a:ln>
                <a:solidFill>
                  <a:srgbClr val="0070C0"/>
                </a:solidFill>
                <a:effectLst>
                  <a:outerShdw blurRad="38100" dist="22860" dir="5400000" algn="tl" rotWithShape="0">
                    <a:srgbClr val="000000">
                      <a:alpha val="30000"/>
                    </a:srgbClr>
                  </a:outerShdw>
                  <a:reflection blurRad="6350" stA="55000" endA="300" endPos="45500" dir="5400000" sy="-100000" algn="bl" rotWithShape="0"/>
                </a:effectLst>
                <a:latin typeface="Arial Narrow" panose="020B0606020202030204" pitchFamily="34" charset="0"/>
              </a:rPr>
              <a:t>LHC</a:t>
            </a:r>
            <a:endParaRPr lang="en-US" sz="3200" b="1" dirty="0">
              <a:ln w="10160">
                <a:solidFill>
                  <a:srgbClr val="00B0F0"/>
                </a:solidFill>
                <a:prstDash val="solid"/>
              </a:ln>
              <a:solidFill>
                <a:srgbClr val="0070C0"/>
              </a:solidFill>
              <a:effectLst>
                <a:outerShdw blurRad="38100" dist="22860" dir="5400000" algn="tl" rotWithShape="0">
                  <a:srgbClr val="000000">
                    <a:alpha val="30000"/>
                  </a:srgbClr>
                </a:outerShdw>
                <a:reflection blurRad="6350" stA="55000" endA="300" endPos="45500" dir="5400000" sy="-100000" algn="bl" rotWithShape="0"/>
              </a:effectLst>
              <a:latin typeface="Arial Narrow" panose="020B0606020202030204" pitchFamily="34" charset="0"/>
            </a:endParaRP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4446" y="2238582"/>
            <a:ext cx="549094" cy="540000"/>
          </a:xfrm>
          <a:prstGeom prst="rect">
            <a:avLst/>
          </a:prstGeom>
        </p:spPr>
      </p:pic>
      <p:sp>
        <p:nvSpPr>
          <p:cNvPr id="19" name="Content Placeholder 7"/>
          <p:cNvSpPr txBox="1">
            <a:spLocks/>
          </p:cNvSpPr>
          <p:nvPr/>
        </p:nvSpPr>
        <p:spPr>
          <a:xfrm>
            <a:off x="551384" y="1700808"/>
            <a:ext cx="5400000" cy="4752000"/>
          </a:xfrm>
          <a:prstGeom prst="rect">
            <a:avLst/>
          </a:prstGeom>
        </p:spPr>
        <p:txBody>
          <a:bodyPr anchor="ctr">
            <a:normAutofit fontScale="85000" lnSpcReduction="20000"/>
          </a:bodyPr>
          <a:lstStyle>
            <a:lvl1pPr marL="0" indent="0" algn="l" defTabSz="914400" rtl="0" eaLnBrk="1" latinLnBrk="0" hangingPunct="1">
              <a:lnSpc>
                <a:spcPct val="90000"/>
              </a:lnSpc>
              <a:spcBef>
                <a:spcPts val="1000"/>
              </a:spcBef>
              <a:buFontTx/>
              <a:buNone/>
              <a:defRPr sz="2400" kern="1200">
                <a:solidFill>
                  <a:srgbClr val="002060"/>
                </a:solidFill>
                <a:latin typeface="+mn-lt"/>
                <a:ea typeface="+mn-ea"/>
                <a:cs typeface="+mn-cs"/>
              </a:defRPr>
            </a:lvl1pPr>
            <a:lvl2pPr marL="179388" indent="0" algn="l" defTabSz="914400" rtl="0" eaLnBrk="1" latinLnBrk="0" hangingPunct="1">
              <a:lnSpc>
                <a:spcPct val="90000"/>
              </a:lnSpc>
              <a:spcBef>
                <a:spcPts val="500"/>
              </a:spcBef>
              <a:buFontTx/>
              <a:buNone/>
              <a:defRPr sz="2000" kern="1200">
                <a:solidFill>
                  <a:srgbClr val="002060"/>
                </a:solidFill>
                <a:latin typeface="+mn-lt"/>
                <a:ea typeface="+mn-ea"/>
                <a:cs typeface="+mn-cs"/>
              </a:defRPr>
            </a:lvl2pPr>
            <a:lvl3pPr marL="358775"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tabLst>
                <a:tab pos="1436688" algn="l"/>
              </a:tabLst>
            </a:pPr>
            <a:r>
              <a:rPr lang="en-GB" b="1" dirty="0"/>
              <a:t>LHC	400 MHz	500 kW</a:t>
            </a:r>
          </a:p>
          <a:p>
            <a:pPr>
              <a:lnSpc>
                <a:spcPct val="120000"/>
              </a:lnSpc>
              <a:spcBef>
                <a:spcPts val="0"/>
              </a:spcBef>
              <a:tabLst>
                <a:tab pos="1436688" algn="l"/>
              </a:tabLst>
            </a:pPr>
            <a:r>
              <a:rPr lang="en-GB" b="1" dirty="0"/>
              <a:t>SPS 2.0	200 MHz	750 kW</a:t>
            </a:r>
          </a:p>
          <a:p>
            <a:pPr>
              <a:lnSpc>
                <a:spcPct val="120000"/>
              </a:lnSpc>
              <a:spcBef>
                <a:spcPts val="0"/>
              </a:spcBef>
              <a:tabLst>
                <a:tab pos="1436688" algn="l"/>
              </a:tabLst>
            </a:pPr>
            <a:r>
              <a:rPr lang="en-GB" b="1" dirty="0"/>
              <a:t>SPL 1.0	704 MHz	900 </a:t>
            </a:r>
            <a:r>
              <a:rPr lang="en-GB" b="1" dirty="0" err="1"/>
              <a:t>kWp</a:t>
            </a:r>
            <a:r>
              <a:rPr lang="en-GB" b="1" dirty="0"/>
              <a:t> 10%</a:t>
            </a:r>
          </a:p>
          <a:p>
            <a:pPr>
              <a:lnSpc>
                <a:spcPct val="120000"/>
              </a:lnSpc>
              <a:spcBef>
                <a:spcPts val="0"/>
              </a:spcBef>
              <a:tabLst>
                <a:tab pos="1436688" algn="l"/>
              </a:tabLst>
            </a:pPr>
            <a:r>
              <a:rPr lang="en-GB" b="1" dirty="0"/>
              <a:t>SPL 2.0	704 MHZ	1000 </a:t>
            </a:r>
            <a:r>
              <a:rPr lang="en-GB" b="1" dirty="0" err="1"/>
              <a:t>kWp</a:t>
            </a:r>
            <a:r>
              <a:rPr lang="en-GB" b="1" dirty="0"/>
              <a:t> 10%</a:t>
            </a:r>
          </a:p>
          <a:p>
            <a:pPr>
              <a:lnSpc>
                <a:spcPct val="120000"/>
              </a:lnSpc>
              <a:spcBef>
                <a:spcPts val="0"/>
              </a:spcBef>
              <a:tabLst>
                <a:tab pos="1436688" algn="l"/>
              </a:tabLst>
            </a:pPr>
            <a:r>
              <a:rPr lang="en-GB" b="1" dirty="0"/>
              <a:t>Linac4	352 MHz	1000 </a:t>
            </a:r>
            <a:r>
              <a:rPr lang="en-GB" b="1" dirty="0" err="1"/>
              <a:t>kWp</a:t>
            </a:r>
            <a:r>
              <a:rPr lang="en-GB" b="1" dirty="0"/>
              <a:t> 10%</a:t>
            </a:r>
          </a:p>
          <a:p>
            <a:pPr>
              <a:lnSpc>
                <a:spcPct val="120000"/>
              </a:lnSpc>
              <a:spcBef>
                <a:spcPts val="0"/>
              </a:spcBef>
              <a:tabLst>
                <a:tab pos="1436688" algn="l"/>
              </a:tabLst>
            </a:pPr>
            <a:r>
              <a:rPr lang="en-GB" b="1" dirty="0"/>
              <a:t>Crab DQW	400 MHz	100 kW</a:t>
            </a:r>
          </a:p>
          <a:p>
            <a:pPr>
              <a:lnSpc>
                <a:spcPct val="120000"/>
              </a:lnSpc>
              <a:spcBef>
                <a:spcPts val="0"/>
              </a:spcBef>
              <a:tabLst>
                <a:tab pos="1436688" algn="l"/>
              </a:tabLst>
            </a:pPr>
            <a:r>
              <a:rPr lang="en-GB" b="1" dirty="0"/>
              <a:t>Crab RFD	400 MHz	100 kW</a:t>
            </a:r>
          </a:p>
          <a:p>
            <a:pPr>
              <a:lnSpc>
                <a:spcPct val="120000"/>
              </a:lnSpc>
              <a:spcBef>
                <a:spcPts val="0"/>
              </a:spcBef>
              <a:tabLst>
                <a:tab pos="1436688" algn="l"/>
              </a:tabLst>
            </a:pPr>
            <a:r>
              <a:rPr lang="en-GB" b="1" dirty="0"/>
              <a:t>ESRF	352 MHz	200 kW</a:t>
            </a:r>
          </a:p>
          <a:p>
            <a:pPr>
              <a:lnSpc>
                <a:spcPct val="120000"/>
              </a:lnSpc>
              <a:spcBef>
                <a:spcPts val="0"/>
              </a:spcBef>
              <a:tabLst>
                <a:tab pos="1436688" algn="l"/>
              </a:tabLst>
            </a:pPr>
            <a:r>
              <a:rPr lang="en-GB" b="1" dirty="0"/>
              <a:t>SOLEIL	352 MHz	200 kW </a:t>
            </a:r>
          </a:p>
          <a:p>
            <a:pPr>
              <a:lnSpc>
                <a:spcPct val="120000"/>
              </a:lnSpc>
              <a:spcBef>
                <a:spcPts val="0"/>
              </a:spcBef>
              <a:tabLst>
                <a:tab pos="1436688" algn="l"/>
              </a:tabLst>
            </a:pPr>
            <a:r>
              <a:rPr lang="en-GB" b="1" dirty="0"/>
              <a:t>APS 1.0	352 MHz	200 kW</a:t>
            </a:r>
          </a:p>
          <a:p>
            <a:pPr>
              <a:lnSpc>
                <a:spcPct val="120000"/>
              </a:lnSpc>
              <a:spcBef>
                <a:spcPts val="0"/>
              </a:spcBef>
              <a:tabLst>
                <a:tab pos="1436688" algn="l"/>
              </a:tabLst>
            </a:pPr>
            <a:r>
              <a:rPr lang="en-GB" b="1" dirty="0"/>
              <a:t>SPS LIU	200 MHz	800 kW</a:t>
            </a:r>
          </a:p>
          <a:p>
            <a:pPr>
              <a:lnSpc>
                <a:spcPct val="120000"/>
              </a:lnSpc>
              <a:spcBef>
                <a:spcPts val="0"/>
              </a:spcBef>
              <a:tabLst>
                <a:tab pos="1436688" algn="l"/>
              </a:tabLst>
            </a:pPr>
            <a:r>
              <a:rPr lang="en-GB" i="1" dirty="0"/>
              <a:t>HG (SPL 3.0)	704 MHz	1500 </a:t>
            </a:r>
            <a:r>
              <a:rPr lang="en-GB" i="1" dirty="0" err="1"/>
              <a:t>kWp</a:t>
            </a:r>
            <a:r>
              <a:rPr lang="en-GB" i="1" dirty="0"/>
              <a:t> 10%</a:t>
            </a:r>
          </a:p>
          <a:p>
            <a:pPr>
              <a:lnSpc>
                <a:spcPct val="120000"/>
              </a:lnSpc>
              <a:spcBef>
                <a:spcPts val="0"/>
              </a:spcBef>
              <a:tabLst>
                <a:tab pos="1436688" algn="l"/>
              </a:tabLst>
            </a:pPr>
            <a:r>
              <a:rPr lang="en-GB" i="1" dirty="0"/>
              <a:t>LHC 2.0	400 MHz	600 kW</a:t>
            </a:r>
          </a:p>
          <a:p>
            <a:pPr>
              <a:lnSpc>
                <a:spcPct val="120000"/>
              </a:lnSpc>
              <a:spcBef>
                <a:spcPts val="0"/>
              </a:spcBef>
              <a:tabLst>
                <a:tab pos="1436688" algn="l"/>
              </a:tabLst>
            </a:pPr>
            <a:r>
              <a:rPr lang="en-GB" i="1" dirty="0"/>
              <a:t>APS 2.0	352 MHz	250 kW</a:t>
            </a:r>
          </a:p>
          <a:p>
            <a:pPr>
              <a:lnSpc>
                <a:spcPct val="120000"/>
              </a:lnSpc>
              <a:spcBef>
                <a:spcPts val="0"/>
              </a:spcBef>
              <a:tabLst>
                <a:tab pos="1436688" algn="l"/>
              </a:tabLst>
            </a:pPr>
            <a:r>
              <a:rPr lang="en-GB" i="1" dirty="0"/>
              <a:t>FCC	400 MHz	1000 kW</a:t>
            </a:r>
          </a:p>
        </p:txBody>
      </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b="-402"/>
          <a:stretch/>
        </p:blipFill>
        <p:spPr>
          <a:xfrm rot="21429269">
            <a:off x="7368043" y="1660272"/>
            <a:ext cx="3060000" cy="4542187"/>
          </a:xfrm>
          <a:prstGeom prst="rect">
            <a:avLst/>
          </a:prstGeom>
          <a:noFill/>
          <a:ln>
            <a:noFill/>
          </a:ln>
        </p:spPr>
      </p:pic>
      <p:pic>
        <p:nvPicPr>
          <p:cNvPr id="21" name="Picture 20"/>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483932" y="1432286"/>
            <a:ext cx="2958262" cy="5040000"/>
          </a:xfrm>
          <a:prstGeom prst="rect">
            <a:avLst/>
          </a:prstGeom>
          <a:noFill/>
          <a:ln>
            <a:noFill/>
          </a:ln>
        </p:spPr>
      </p:pic>
      <p:pic>
        <p:nvPicPr>
          <p:cNvPr id="22" name="Content Placeholder 8"/>
          <p:cNvPicPr>
            <a:picLocks noChangeAspect="1"/>
          </p:cNvPicPr>
          <p:nvPr/>
        </p:nvPicPr>
        <p:blipFill rotWithShape="1">
          <a:blip r:embed="rId14" cstate="hqprint">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a:xfrm>
            <a:off x="7299908" y="1412776"/>
            <a:ext cx="3125769" cy="5040000"/>
          </a:xfrm>
          <a:prstGeom prst="rect">
            <a:avLst/>
          </a:prstGeom>
          <a:noFill/>
          <a:ln>
            <a:noFill/>
          </a:ln>
        </p:spPr>
      </p:pic>
      <p:pic>
        <p:nvPicPr>
          <p:cNvPr id="23" name="Content Placeholder 8"/>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225540" y="1963635"/>
            <a:ext cx="5040000" cy="4173475"/>
          </a:xfrm>
          <a:prstGeom prst="rect">
            <a:avLst/>
          </a:prstGeom>
        </p:spPr>
      </p:pic>
      <p:pic>
        <p:nvPicPr>
          <p:cNvPr id="24" name="Picture 23"/>
          <p:cNvPicPr>
            <a:picLocks noChangeAspect="1"/>
          </p:cNvPicPr>
          <p:nvPr/>
        </p:nvPicPr>
        <p:blipFill rotWithShape="1">
          <a:blip r:embed="rId16" cstate="print">
            <a:extLst>
              <a:ext uri="{28A0092B-C50C-407E-A947-70E740481C1C}">
                <a14:useLocalDpi xmlns:a14="http://schemas.microsoft.com/office/drawing/2010/main" val="0"/>
              </a:ext>
            </a:extLst>
          </a:blip>
          <a:srcRect t="-279" b="-1698"/>
          <a:stretch/>
        </p:blipFill>
        <p:spPr>
          <a:xfrm>
            <a:off x="7238963" y="1424924"/>
            <a:ext cx="2424418" cy="5040000"/>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8148" y="2678275"/>
            <a:ext cx="5040000" cy="2990011"/>
          </a:xfrm>
          <a:prstGeom prst="rect">
            <a:avLst/>
          </a:prstGeom>
        </p:spPr>
      </p:pic>
      <p:pic>
        <p:nvPicPr>
          <p:cNvPr id="26" name="Picture 25"/>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rot="5400000">
            <a:off x="6256011" y="2305613"/>
            <a:ext cx="5040000" cy="3332366"/>
          </a:xfrm>
          <a:prstGeom prst="rect">
            <a:avLst/>
          </a:prstGeom>
        </p:spPr>
      </p:pic>
      <p:pic>
        <p:nvPicPr>
          <p:cNvPr id="27" name="Picture 26"/>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639584" y="1412776"/>
            <a:ext cx="3831772" cy="5040000"/>
          </a:xfrm>
          <a:prstGeom prst="rect">
            <a:avLst/>
          </a:prstGeom>
        </p:spPr>
      </p:pic>
    </p:spTree>
    <p:extLst>
      <p:ext uri="{BB962C8B-B14F-4D97-AF65-F5344CB8AC3E}">
        <p14:creationId xmlns:p14="http://schemas.microsoft.com/office/powerpoint/2010/main" val="11768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par>
                                <p:cTn id="72" presetID="10"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par>
                                <p:cTn id="75" presetID="10"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par>
                                <p:cTn id="81" presetID="10"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par>
                                <p:cTn id="90" presetID="10" presetClass="entr" presetSubtype="0"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Overview of the CERN power couplers since the 2000’s</a:t>
            </a:r>
            <a:endParaRPr lang="en-US" sz="3600" dirty="0"/>
          </a:p>
        </p:txBody>
      </p:sp>
      <p:sp>
        <p:nvSpPr>
          <p:cNvPr id="3" name="Date Placeholder 2"/>
          <p:cNvSpPr>
            <a:spLocks noGrp="1"/>
          </p:cNvSpPr>
          <p:nvPr>
            <p:ph type="dt" sz="half" idx="2"/>
          </p:nvPr>
        </p:nvSpPr>
        <p:spPr>
          <a:xfrm>
            <a:off x="624592" y="44656"/>
            <a:ext cx="7199920" cy="288000"/>
          </a:xfrm>
        </p:spPr>
        <p:txBody>
          <a:bodyPr/>
          <a:lstStyle/>
          <a:p>
            <a:r>
              <a:rPr lang="en-US" smtClean="0"/>
              <a:t>TRIUMF 2021 EIC Accelerator Partnership Workshop, 26-29 October 2021, On-line Format</a:t>
            </a:r>
            <a:endParaRPr lang="en-US"/>
          </a:p>
        </p:txBody>
      </p:sp>
      <p:sp>
        <p:nvSpPr>
          <p:cNvPr id="4" name="Footer Placeholder 3"/>
          <p:cNvSpPr>
            <a:spLocks noGrp="1"/>
          </p:cNvSpPr>
          <p:nvPr>
            <p:ph type="ftr" sz="quarter" idx="11"/>
          </p:nvPr>
        </p:nvSpPr>
        <p:spPr/>
        <p:txBody>
          <a:bodyPr/>
          <a:lstStyle/>
          <a:p>
            <a:r>
              <a:rPr lang="en-GB" smtClean="0"/>
              <a:t>eric.montesinos@cern.ch, CERN FPC status and perspectives</a:t>
            </a:r>
            <a:endParaRPr lang="en-US"/>
          </a:p>
        </p:txBody>
      </p:sp>
      <p:sp>
        <p:nvSpPr>
          <p:cNvPr id="5" name="Slide Number Placeholder 4"/>
          <p:cNvSpPr>
            <a:spLocks noGrp="1"/>
          </p:cNvSpPr>
          <p:nvPr>
            <p:ph type="sldNum" sz="quarter" idx="12"/>
          </p:nvPr>
        </p:nvSpPr>
        <p:spPr/>
        <p:txBody>
          <a:bodyPr/>
          <a:lstStyle/>
          <a:p>
            <a:fld id="{E0415A14-071E-4BFF-8AC3-1D27C93021D0}" type="slidenum">
              <a:rPr lang="en-US" smtClean="0"/>
              <a:t>7</a:t>
            </a:fld>
            <a:endParaRPr lang="en-US"/>
          </a:p>
        </p:txBody>
      </p:sp>
      <p:sp>
        <p:nvSpPr>
          <p:cNvPr id="6" name="Content Placeholder 7"/>
          <p:cNvSpPr txBox="1">
            <a:spLocks/>
          </p:cNvSpPr>
          <p:nvPr/>
        </p:nvSpPr>
        <p:spPr>
          <a:xfrm>
            <a:off x="551384" y="1700808"/>
            <a:ext cx="5400000" cy="4752000"/>
          </a:xfrm>
          <a:prstGeom prst="rect">
            <a:avLst/>
          </a:prstGeom>
        </p:spPr>
        <p:txBody>
          <a:bodyPr anchor="ctr">
            <a:normAutofit fontScale="85000" lnSpcReduction="20000"/>
          </a:bodyPr>
          <a:lstStyle>
            <a:lvl1pPr marL="0" indent="0" algn="l" defTabSz="914400" rtl="0" eaLnBrk="1" latinLnBrk="0" hangingPunct="1">
              <a:lnSpc>
                <a:spcPct val="90000"/>
              </a:lnSpc>
              <a:spcBef>
                <a:spcPts val="1000"/>
              </a:spcBef>
              <a:buFontTx/>
              <a:buNone/>
              <a:defRPr sz="2400" kern="1200">
                <a:solidFill>
                  <a:srgbClr val="002060"/>
                </a:solidFill>
                <a:latin typeface="+mn-lt"/>
                <a:ea typeface="+mn-ea"/>
                <a:cs typeface="+mn-cs"/>
              </a:defRPr>
            </a:lvl1pPr>
            <a:lvl2pPr marL="179388" indent="0" algn="l" defTabSz="914400" rtl="0" eaLnBrk="1" latinLnBrk="0" hangingPunct="1">
              <a:lnSpc>
                <a:spcPct val="90000"/>
              </a:lnSpc>
              <a:spcBef>
                <a:spcPts val="500"/>
              </a:spcBef>
              <a:buFontTx/>
              <a:buNone/>
              <a:defRPr sz="2000" kern="1200">
                <a:solidFill>
                  <a:srgbClr val="002060"/>
                </a:solidFill>
                <a:latin typeface="+mn-lt"/>
                <a:ea typeface="+mn-ea"/>
                <a:cs typeface="+mn-cs"/>
              </a:defRPr>
            </a:lvl2pPr>
            <a:lvl3pPr marL="358775"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tabLst>
                <a:tab pos="1436688" algn="l"/>
              </a:tabLst>
            </a:pPr>
            <a:r>
              <a:rPr lang="en-GB" b="1" dirty="0"/>
              <a:t>LHC	400 MHz	500 kW</a:t>
            </a:r>
          </a:p>
          <a:p>
            <a:pPr>
              <a:lnSpc>
                <a:spcPct val="120000"/>
              </a:lnSpc>
              <a:spcBef>
                <a:spcPts val="0"/>
              </a:spcBef>
              <a:tabLst>
                <a:tab pos="1436688" algn="l"/>
              </a:tabLst>
            </a:pPr>
            <a:r>
              <a:rPr lang="en-GB" b="1" dirty="0"/>
              <a:t>SPS 2.0	200 MHz	750 kW</a:t>
            </a:r>
          </a:p>
          <a:p>
            <a:pPr>
              <a:lnSpc>
                <a:spcPct val="120000"/>
              </a:lnSpc>
              <a:spcBef>
                <a:spcPts val="0"/>
              </a:spcBef>
              <a:tabLst>
                <a:tab pos="1436688" algn="l"/>
              </a:tabLst>
            </a:pPr>
            <a:r>
              <a:rPr lang="en-GB" b="1" dirty="0"/>
              <a:t>SPL 1.0	704 MHz	900 </a:t>
            </a:r>
            <a:r>
              <a:rPr lang="en-GB" b="1" dirty="0" err="1"/>
              <a:t>kWp</a:t>
            </a:r>
            <a:r>
              <a:rPr lang="en-GB" b="1" dirty="0"/>
              <a:t> 10%</a:t>
            </a:r>
          </a:p>
          <a:p>
            <a:pPr>
              <a:lnSpc>
                <a:spcPct val="120000"/>
              </a:lnSpc>
              <a:spcBef>
                <a:spcPts val="0"/>
              </a:spcBef>
              <a:tabLst>
                <a:tab pos="1436688" algn="l"/>
              </a:tabLst>
            </a:pPr>
            <a:r>
              <a:rPr lang="en-GB" b="1" dirty="0"/>
              <a:t>SPL 2.0	704 MHZ	1000 </a:t>
            </a:r>
            <a:r>
              <a:rPr lang="en-GB" b="1" dirty="0" err="1"/>
              <a:t>kWp</a:t>
            </a:r>
            <a:r>
              <a:rPr lang="en-GB" b="1" dirty="0"/>
              <a:t> 10%</a:t>
            </a:r>
          </a:p>
          <a:p>
            <a:pPr>
              <a:lnSpc>
                <a:spcPct val="120000"/>
              </a:lnSpc>
              <a:spcBef>
                <a:spcPts val="0"/>
              </a:spcBef>
              <a:tabLst>
                <a:tab pos="1436688" algn="l"/>
              </a:tabLst>
            </a:pPr>
            <a:r>
              <a:rPr lang="en-GB" b="1" dirty="0"/>
              <a:t>Linac4	352 MHz	1000 </a:t>
            </a:r>
            <a:r>
              <a:rPr lang="en-GB" b="1" dirty="0" err="1"/>
              <a:t>kWp</a:t>
            </a:r>
            <a:r>
              <a:rPr lang="en-GB" b="1" dirty="0"/>
              <a:t> 10%</a:t>
            </a:r>
          </a:p>
          <a:p>
            <a:pPr>
              <a:lnSpc>
                <a:spcPct val="120000"/>
              </a:lnSpc>
              <a:spcBef>
                <a:spcPts val="0"/>
              </a:spcBef>
              <a:tabLst>
                <a:tab pos="1436688" algn="l"/>
              </a:tabLst>
            </a:pPr>
            <a:r>
              <a:rPr lang="en-GB" b="1" dirty="0"/>
              <a:t>Crab DQW	400 MHz	100 kW</a:t>
            </a:r>
          </a:p>
          <a:p>
            <a:pPr>
              <a:lnSpc>
                <a:spcPct val="120000"/>
              </a:lnSpc>
              <a:spcBef>
                <a:spcPts val="0"/>
              </a:spcBef>
              <a:tabLst>
                <a:tab pos="1436688" algn="l"/>
              </a:tabLst>
            </a:pPr>
            <a:r>
              <a:rPr lang="en-GB" b="1" dirty="0"/>
              <a:t>Crab RFD	400 MHz	100 kW</a:t>
            </a:r>
          </a:p>
          <a:p>
            <a:pPr>
              <a:lnSpc>
                <a:spcPct val="120000"/>
              </a:lnSpc>
              <a:spcBef>
                <a:spcPts val="0"/>
              </a:spcBef>
              <a:tabLst>
                <a:tab pos="1436688" algn="l"/>
              </a:tabLst>
            </a:pPr>
            <a:r>
              <a:rPr lang="en-GB" b="1" dirty="0"/>
              <a:t>ESRF	352 MHz	200 kW</a:t>
            </a:r>
          </a:p>
          <a:p>
            <a:pPr>
              <a:lnSpc>
                <a:spcPct val="120000"/>
              </a:lnSpc>
              <a:spcBef>
                <a:spcPts val="0"/>
              </a:spcBef>
              <a:tabLst>
                <a:tab pos="1436688" algn="l"/>
              </a:tabLst>
            </a:pPr>
            <a:r>
              <a:rPr lang="en-GB" b="1" dirty="0"/>
              <a:t>SOLEIL	352 MHz	200 kW </a:t>
            </a:r>
          </a:p>
          <a:p>
            <a:pPr>
              <a:lnSpc>
                <a:spcPct val="120000"/>
              </a:lnSpc>
              <a:spcBef>
                <a:spcPts val="0"/>
              </a:spcBef>
              <a:tabLst>
                <a:tab pos="1436688" algn="l"/>
              </a:tabLst>
            </a:pPr>
            <a:r>
              <a:rPr lang="en-GB" b="1" dirty="0"/>
              <a:t>APS 1.0	352 MHz	200 kW</a:t>
            </a:r>
          </a:p>
          <a:p>
            <a:pPr>
              <a:lnSpc>
                <a:spcPct val="120000"/>
              </a:lnSpc>
              <a:spcBef>
                <a:spcPts val="0"/>
              </a:spcBef>
              <a:tabLst>
                <a:tab pos="1436688" algn="l"/>
              </a:tabLst>
            </a:pPr>
            <a:r>
              <a:rPr lang="en-GB" b="1" dirty="0"/>
              <a:t>SPS LIU	200 MHz	800 kW</a:t>
            </a:r>
          </a:p>
          <a:p>
            <a:pPr>
              <a:lnSpc>
                <a:spcPct val="120000"/>
              </a:lnSpc>
              <a:spcBef>
                <a:spcPts val="0"/>
              </a:spcBef>
              <a:tabLst>
                <a:tab pos="1436688" algn="l"/>
              </a:tabLst>
            </a:pPr>
            <a:r>
              <a:rPr lang="en-GB" i="1" dirty="0"/>
              <a:t>HG (SPL 3.0)	704 MHz	1500 </a:t>
            </a:r>
            <a:r>
              <a:rPr lang="en-GB" i="1" dirty="0" err="1"/>
              <a:t>kWp</a:t>
            </a:r>
            <a:r>
              <a:rPr lang="en-GB" i="1" dirty="0"/>
              <a:t> 10%</a:t>
            </a:r>
          </a:p>
          <a:p>
            <a:pPr>
              <a:lnSpc>
                <a:spcPct val="120000"/>
              </a:lnSpc>
              <a:spcBef>
                <a:spcPts val="0"/>
              </a:spcBef>
              <a:tabLst>
                <a:tab pos="1436688" algn="l"/>
              </a:tabLst>
            </a:pPr>
            <a:r>
              <a:rPr lang="en-GB" i="1" dirty="0">
                <a:solidFill>
                  <a:schemeClr val="accent2"/>
                </a:solidFill>
              </a:rPr>
              <a:t>LHC 2.0	400 MHz	600 kW</a:t>
            </a:r>
          </a:p>
          <a:p>
            <a:pPr>
              <a:lnSpc>
                <a:spcPct val="120000"/>
              </a:lnSpc>
              <a:spcBef>
                <a:spcPts val="0"/>
              </a:spcBef>
              <a:tabLst>
                <a:tab pos="1436688" algn="l"/>
              </a:tabLst>
            </a:pPr>
            <a:r>
              <a:rPr lang="en-GB" i="1" dirty="0"/>
              <a:t>APS 2.0	352 MHz	250 kW</a:t>
            </a:r>
          </a:p>
          <a:p>
            <a:pPr>
              <a:lnSpc>
                <a:spcPct val="120000"/>
              </a:lnSpc>
              <a:spcBef>
                <a:spcPts val="0"/>
              </a:spcBef>
              <a:tabLst>
                <a:tab pos="1436688" algn="l"/>
              </a:tabLst>
            </a:pPr>
            <a:r>
              <a:rPr lang="en-GB" i="1" dirty="0">
                <a:solidFill>
                  <a:srgbClr val="FF0000"/>
                </a:solidFill>
              </a:rPr>
              <a:t>FCC	400 MHz	1000 kW</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1768557"/>
            <a:ext cx="5328366" cy="4468755"/>
          </a:xfrm>
          <a:prstGeom prst="rect">
            <a:avLst/>
          </a:prstGeom>
        </p:spPr>
      </p:pic>
      <p:sp>
        <p:nvSpPr>
          <p:cNvPr id="15" name="Rectangle 14"/>
          <p:cNvSpPr/>
          <p:nvPr/>
        </p:nvSpPr>
        <p:spPr>
          <a:xfrm>
            <a:off x="9120336" y="3140968"/>
            <a:ext cx="1582484" cy="584775"/>
          </a:xfrm>
          <a:prstGeom prst="rect">
            <a:avLst/>
          </a:prstGeom>
        </p:spPr>
        <p:txBody>
          <a:bodyPr wrap="none">
            <a:spAutoFit/>
          </a:bodyPr>
          <a:lstStyle/>
          <a:p>
            <a:pPr algn="ctr">
              <a:defRPr sz="1197" b="0" i="0" u="none" strike="noStrike" kern="1200" baseline="0">
                <a:solidFill>
                  <a:prstClr val="black">
                    <a:lumMod val="65000"/>
                    <a:lumOff val="35000"/>
                  </a:prstClr>
                </a:solidFill>
                <a:latin typeface="+mn-lt"/>
                <a:ea typeface="+mn-ea"/>
                <a:cs typeface="+mn-cs"/>
              </a:defRPr>
            </a:pPr>
            <a:r>
              <a:rPr lang="en-US" b="1" dirty="0">
                <a:solidFill>
                  <a:srgbClr val="FF0000"/>
                </a:solidFill>
              </a:rPr>
              <a:t>P</a:t>
            </a:r>
            <a:r>
              <a:rPr lang="en-US" b="1" baseline="-25000" dirty="0">
                <a:solidFill>
                  <a:srgbClr val="FF0000"/>
                </a:solidFill>
              </a:rPr>
              <a:t>FCC </a:t>
            </a:r>
            <a:r>
              <a:rPr lang="en-US" b="1" dirty="0">
                <a:solidFill>
                  <a:srgbClr val="FF0000"/>
                </a:solidFill>
              </a:rPr>
              <a:t>= </a:t>
            </a:r>
            <a:r>
              <a:rPr lang="en-US" sz="3200" b="1" dirty="0">
                <a:solidFill>
                  <a:srgbClr val="FF0000"/>
                </a:solidFill>
              </a:rPr>
              <a:t>2</a:t>
            </a:r>
            <a:r>
              <a:rPr lang="en-US" b="1" dirty="0">
                <a:solidFill>
                  <a:srgbClr val="FF0000"/>
                </a:solidFill>
              </a:rPr>
              <a:t> x </a:t>
            </a:r>
            <a:r>
              <a:rPr lang="en-US" b="1" dirty="0" err="1">
                <a:solidFill>
                  <a:srgbClr val="FF0000"/>
                </a:solidFill>
              </a:rPr>
              <a:t>P</a:t>
            </a:r>
            <a:r>
              <a:rPr lang="en-US" b="1" baseline="-25000" dirty="0" err="1">
                <a:solidFill>
                  <a:srgbClr val="FF0000"/>
                </a:solidFill>
              </a:rPr>
              <a:t>present</a:t>
            </a:r>
            <a:r>
              <a:rPr lang="en-US" b="1" baseline="-25000" dirty="0">
                <a:solidFill>
                  <a:srgbClr val="FF0000"/>
                </a:solidFill>
              </a:rPr>
              <a:t> world</a:t>
            </a:r>
            <a:endParaRPr lang="en-US" b="1" dirty="0">
              <a:solidFill>
                <a:srgbClr val="FF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1774653"/>
            <a:ext cx="5328366" cy="4462659"/>
          </a:xfrm>
          <a:prstGeom prst="rect">
            <a:avLst/>
          </a:prstGeom>
        </p:spPr>
      </p:pic>
      <p:sp>
        <p:nvSpPr>
          <p:cNvPr id="7" name="Rectangle 6"/>
          <p:cNvSpPr/>
          <p:nvPr/>
        </p:nvSpPr>
        <p:spPr>
          <a:xfrm>
            <a:off x="7752184" y="2276872"/>
            <a:ext cx="1008112"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60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FTE (Full Time Equivalent)</a:t>
            </a:r>
            <a:endParaRPr lang="en-GB" dirty="0"/>
          </a:p>
        </p:txBody>
      </p:sp>
      <p:sp>
        <p:nvSpPr>
          <p:cNvPr id="3" name="Footer Placeholder 2"/>
          <p:cNvSpPr>
            <a:spLocks noGrp="1"/>
          </p:cNvSpPr>
          <p:nvPr>
            <p:ph type="ftr" sz="quarter" idx="11"/>
          </p:nvPr>
        </p:nvSpPr>
        <p:spPr/>
        <p:txBody>
          <a:bodyPr/>
          <a:lstStyle/>
          <a:p>
            <a:r>
              <a:rPr lang="en-GB" smtClean="0"/>
              <a:t>eric.montesinos@cern.ch, CERN FPC status and perspectives</a:t>
            </a:r>
            <a:endParaRPr lang="en-US"/>
          </a:p>
        </p:txBody>
      </p:sp>
      <p:sp>
        <p:nvSpPr>
          <p:cNvPr id="4" name="Slide Number Placeholder 3"/>
          <p:cNvSpPr>
            <a:spLocks noGrp="1"/>
          </p:cNvSpPr>
          <p:nvPr>
            <p:ph type="sldNum" sz="quarter" idx="12"/>
          </p:nvPr>
        </p:nvSpPr>
        <p:spPr/>
        <p:txBody>
          <a:bodyPr/>
          <a:lstStyle/>
          <a:p>
            <a:fld id="{E0415A14-071E-4BFF-8AC3-1D27C93021D0}" type="slidenum">
              <a:rPr lang="en-US" smtClean="0"/>
              <a:t>8</a:t>
            </a:fld>
            <a:endParaRPr lang="en-US"/>
          </a:p>
        </p:txBody>
      </p:sp>
      <p:sp>
        <p:nvSpPr>
          <p:cNvPr id="5" name="Date Placeholder 4"/>
          <p:cNvSpPr>
            <a:spLocks noGrp="1"/>
          </p:cNvSpPr>
          <p:nvPr>
            <p:ph type="dt" sz="half" idx="2"/>
          </p:nvPr>
        </p:nvSpPr>
        <p:spPr/>
        <p:txBody>
          <a:bodyPr/>
          <a:lstStyle/>
          <a:p>
            <a:r>
              <a:rPr lang="en-US" smtClean="0"/>
              <a:t>TRIUMF 2021 EIC Accelerator Partnership Workshop, 26-29 October 2021, On-line Format</a:t>
            </a:r>
            <a:endParaRPr lang="en-US" dirty="0"/>
          </a:p>
        </p:txBody>
      </p:sp>
      <p:pic>
        <p:nvPicPr>
          <p:cNvPr id="6" name="Picture 5"/>
          <p:cNvPicPr>
            <a:picLocks noChangeAspect="1"/>
          </p:cNvPicPr>
          <p:nvPr/>
        </p:nvPicPr>
        <p:blipFill rotWithShape="1">
          <a:blip r:embed="rId2" cstate="screen">
            <a:clrChange>
              <a:clrFrom>
                <a:srgbClr val="FFFFFF"/>
              </a:clrFrom>
              <a:clrTo>
                <a:srgbClr val="FFFFFF">
                  <a:alpha val="0"/>
                </a:srgbClr>
              </a:clrTo>
            </a:clrChange>
            <a:duotone>
              <a:prstClr val="black"/>
              <a:srgbClr val="0066FF">
                <a:tint val="45000"/>
                <a:satMod val="400000"/>
              </a:srgbClr>
            </a:duotone>
            <a:extLst>
              <a:ext uri="{28A0092B-C50C-407E-A947-70E740481C1C}">
                <a14:useLocalDpi xmlns:a14="http://schemas.microsoft.com/office/drawing/2010/main" val="0"/>
              </a:ext>
            </a:extLst>
          </a:blip>
          <a:srcRect/>
          <a:stretch/>
        </p:blipFill>
        <p:spPr>
          <a:xfrm>
            <a:off x="6096000" y="2870088"/>
            <a:ext cx="936105" cy="2520280"/>
          </a:xfrm>
          <a:prstGeom prst="rect">
            <a:avLst/>
          </a:prstGeom>
        </p:spPr>
      </p:pic>
      <p:pic>
        <p:nvPicPr>
          <p:cNvPr id="7" name="Picture 6"/>
          <p:cNvPicPr>
            <a:picLocks noChangeAspect="1"/>
          </p:cNvPicPr>
          <p:nvPr/>
        </p:nvPicPr>
        <p:blipFill rotWithShape="1">
          <a:blip r:embed="rId2" cstate="screen">
            <a:clrChange>
              <a:clrFrom>
                <a:srgbClr val="FFFFFF"/>
              </a:clrFrom>
              <a:clrTo>
                <a:srgbClr val="FFFFFF">
                  <a:alpha val="0"/>
                </a:srgbClr>
              </a:clrTo>
            </a:clrChange>
            <a:duotone>
              <a:prstClr val="black"/>
              <a:srgbClr val="0066FF">
                <a:tint val="45000"/>
                <a:satMod val="400000"/>
              </a:srgbClr>
            </a:duotone>
            <a:extLst>
              <a:ext uri="{28A0092B-C50C-407E-A947-70E740481C1C}">
                <a14:useLocalDpi xmlns:a14="http://schemas.microsoft.com/office/drawing/2010/main" val="0"/>
              </a:ext>
            </a:extLst>
          </a:blip>
          <a:srcRect/>
          <a:stretch/>
        </p:blipFill>
        <p:spPr>
          <a:xfrm>
            <a:off x="6872916" y="2870028"/>
            <a:ext cx="936105" cy="2520280"/>
          </a:xfrm>
          <a:prstGeom prst="rect">
            <a:avLst/>
          </a:prstGeom>
        </p:spPr>
      </p:pic>
      <p:pic>
        <p:nvPicPr>
          <p:cNvPr id="8" name="Picture 7"/>
          <p:cNvPicPr>
            <a:picLocks noChangeAspect="1"/>
          </p:cNvPicPr>
          <p:nvPr/>
        </p:nvPicPr>
        <p:blipFill rotWithShape="1">
          <a:blip r:embed="rId2" cstate="screen">
            <a:clrChange>
              <a:clrFrom>
                <a:srgbClr val="FFFFFF"/>
              </a:clrFrom>
              <a:clrTo>
                <a:srgbClr val="FFFFFF">
                  <a:alpha val="0"/>
                </a:srgbClr>
              </a:clrTo>
            </a:clrChange>
            <a:duotone>
              <a:prstClr val="black"/>
              <a:srgbClr val="0066FF">
                <a:tint val="45000"/>
                <a:satMod val="400000"/>
              </a:srgbClr>
            </a:duotone>
            <a:extLst>
              <a:ext uri="{28A0092B-C50C-407E-A947-70E740481C1C}">
                <a14:useLocalDpi xmlns:a14="http://schemas.microsoft.com/office/drawing/2010/main" val="0"/>
              </a:ext>
            </a:extLst>
          </a:blip>
          <a:srcRect/>
          <a:stretch/>
        </p:blipFill>
        <p:spPr>
          <a:xfrm>
            <a:off x="7665004" y="2870028"/>
            <a:ext cx="936105" cy="2520280"/>
          </a:xfrm>
          <a:prstGeom prst="rect">
            <a:avLst/>
          </a:prstGeom>
        </p:spPr>
      </p:pic>
      <p:pic>
        <p:nvPicPr>
          <p:cNvPr id="9" name="Picture 8"/>
          <p:cNvPicPr>
            <a:picLocks noChangeAspect="1"/>
          </p:cNvPicPr>
          <p:nvPr/>
        </p:nvPicPr>
        <p:blipFill rotWithShape="1">
          <a:blip r:embed="rId2" cstate="screen">
            <a:clrChange>
              <a:clrFrom>
                <a:srgbClr val="FFFFFF"/>
              </a:clrFrom>
              <a:clrTo>
                <a:srgbClr val="FFFFFF">
                  <a:alpha val="0"/>
                </a:srgbClr>
              </a:clrTo>
            </a:clrChange>
            <a:duotone>
              <a:prstClr val="black"/>
              <a:srgbClr val="0066FF">
                <a:tint val="45000"/>
                <a:satMod val="400000"/>
              </a:srgbClr>
            </a:duotone>
            <a:extLst>
              <a:ext uri="{28A0092B-C50C-407E-A947-70E740481C1C}">
                <a14:useLocalDpi xmlns:a14="http://schemas.microsoft.com/office/drawing/2010/main" val="0"/>
              </a:ext>
            </a:extLst>
          </a:blip>
          <a:srcRect/>
          <a:stretch/>
        </p:blipFill>
        <p:spPr>
          <a:xfrm>
            <a:off x="8457092" y="2870028"/>
            <a:ext cx="936105" cy="2520280"/>
          </a:xfrm>
          <a:prstGeom prst="rect">
            <a:avLst/>
          </a:prstGeom>
        </p:spPr>
      </p:pic>
      <p:pic>
        <p:nvPicPr>
          <p:cNvPr id="10" name="Picture 9"/>
          <p:cNvPicPr>
            <a:picLocks noChangeAspect="1"/>
          </p:cNvPicPr>
          <p:nvPr/>
        </p:nvPicPr>
        <p:blipFill rotWithShape="1">
          <a:blip r:embed="rId2" cstate="screen">
            <a:clrChange>
              <a:clrFrom>
                <a:srgbClr val="FFFFFF"/>
              </a:clrFrom>
              <a:clrTo>
                <a:srgbClr val="FFFFFF">
                  <a:alpha val="0"/>
                </a:srgbClr>
              </a:clrTo>
            </a:clrChange>
            <a:duotone>
              <a:prstClr val="black"/>
              <a:srgbClr val="0066FF">
                <a:tint val="45000"/>
                <a:satMod val="400000"/>
              </a:srgbClr>
            </a:duotone>
            <a:extLst>
              <a:ext uri="{28A0092B-C50C-407E-A947-70E740481C1C}">
                <a14:useLocalDpi xmlns:a14="http://schemas.microsoft.com/office/drawing/2010/main" val="0"/>
              </a:ext>
            </a:extLst>
          </a:blip>
          <a:srcRect/>
          <a:stretch/>
        </p:blipFill>
        <p:spPr>
          <a:xfrm>
            <a:off x="9249180" y="2870028"/>
            <a:ext cx="936105" cy="252028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5832" y="2774945"/>
            <a:ext cx="981541" cy="2670279"/>
          </a:xfrm>
          <a:prstGeom prst="rect">
            <a:avLst/>
          </a:prstGeom>
          <a:ln>
            <a:noFill/>
          </a:ln>
        </p:spPr>
      </p:pic>
      <p:graphicFrame>
        <p:nvGraphicFramePr>
          <p:cNvPr id="12" name="Content Placeholder 6"/>
          <p:cNvGraphicFramePr>
            <a:graphicFrameLocks/>
          </p:cNvGraphicFramePr>
          <p:nvPr>
            <p:extLst>
              <p:ext uri="{D42A27DB-BD31-4B8C-83A1-F6EECF244321}">
                <p14:modId xmlns:p14="http://schemas.microsoft.com/office/powerpoint/2010/main" val="2231191699"/>
              </p:ext>
            </p:extLst>
          </p:nvPr>
        </p:nvGraphicFramePr>
        <p:xfrm>
          <a:off x="782579" y="1978039"/>
          <a:ext cx="4320000" cy="4259273"/>
        </p:xfrm>
        <a:graphic>
          <a:graphicData uri="http://schemas.openxmlformats.org/drawingml/2006/table">
            <a:tbl>
              <a:tblPr firstRow="1" lastRow="1">
                <a:tableStyleId>{5A111915-BE36-4E01-A7E5-04B1672EAD32}</a:tableStyleId>
              </a:tblPr>
              <a:tblGrid>
                <a:gridCol w="288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tblGrid>
              <a:tr h="520316">
                <a:tc>
                  <a:txBody>
                    <a:bodyPr/>
                    <a:lstStyle/>
                    <a:p>
                      <a:r>
                        <a:rPr lang="en-US" dirty="0" smtClean="0"/>
                        <a:t>Activities</a:t>
                      </a:r>
                      <a:endParaRPr lang="en-GB" dirty="0"/>
                    </a:p>
                  </a:txBody>
                  <a:tcPr marT="0" marB="0" anchor="ctr"/>
                </a:tc>
                <a:tc>
                  <a:txBody>
                    <a:bodyPr/>
                    <a:lstStyle/>
                    <a:p>
                      <a:pPr algn="ctr"/>
                      <a:r>
                        <a:rPr lang="en-GB" dirty="0" smtClean="0"/>
                        <a:t>FTE year</a:t>
                      </a:r>
                      <a:endParaRPr lang="en-GB" dirty="0"/>
                    </a:p>
                  </a:txBody>
                  <a:tcPr marT="0" marB="0" anchor="ctr"/>
                </a:tc>
                <a:extLst>
                  <a:ext uri="{0D108BD9-81ED-4DB2-BD59-A6C34878D82A}">
                    <a16:rowId xmlns:a16="http://schemas.microsoft.com/office/drawing/2014/main" val="10000"/>
                  </a:ext>
                </a:extLst>
              </a:tr>
              <a:tr h="227638">
                <a:tc>
                  <a:txBody>
                    <a:bodyPr/>
                    <a:lstStyle/>
                    <a:p>
                      <a:r>
                        <a:rPr lang="en-US" sz="1400" dirty="0" smtClean="0"/>
                        <a:t>RF</a:t>
                      </a:r>
                      <a:r>
                        <a:rPr lang="en-US" sz="1400" baseline="0" dirty="0" smtClean="0"/>
                        <a:t> Design</a:t>
                      </a:r>
                      <a:endParaRPr lang="en-GB" sz="1400" dirty="0">
                        <a:solidFill>
                          <a:srgbClr val="0000FF"/>
                        </a:solidFill>
                      </a:endParaRPr>
                    </a:p>
                  </a:txBody>
                  <a:tcPr marT="0" marB="0"/>
                </a:tc>
                <a:tc>
                  <a:txBody>
                    <a:bodyPr/>
                    <a:lstStyle/>
                    <a:p>
                      <a:pPr algn="ctr"/>
                      <a:r>
                        <a:rPr lang="en-US" sz="1600" dirty="0" smtClean="0"/>
                        <a:t>0.2</a:t>
                      </a:r>
                      <a:endParaRPr lang="en-GB" sz="1600" dirty="0">
                        <a:solidFill>
                          <a:srgbClr val="0000FF"/>
                        </a:solidFill>
                      </a:endParaRPr>
                    </a:p>
                  </a:txBody>
                  <a:tcPr marT="0" marB="0"/>
                </a:tc>
                <a:extLst>
                  <a:ext uri="{0D108BD9-81ED-4DB2-BD59-A6C34878D82A}">
                    <a16:rowId xmlns:a16="http://schemas.microsoft.com/office/drawing/2014/main" val="10001"/>
                  </a:ext>
                </a:extLst>
              </a:tr>
              <a:tr h="227638">
                <a:tc>
                  <a:txBody>
                    <a:bodyPr/>
                    <a:lstStyle/>
                    <a:p>
                      <a:r>
                        <a:rPr lang="en-US" sz="1400" dirty="0" smtClean="0"/>
                        <a:t>Mechanical</a:t>
                      </a:r>
                      <a:r>
                        <a:rPr lang="en-US" sz="1400" baseline="0" dirty="0" smtClean="0"/>
                        <a:t> Design</a:t>
                      </a:r>
                      <a:endParaRPr lang="en-GB" sz="1400" dirty="0">
                        <a:solidFill>
                          <a:srgbClr val="0000FF"/>
                        </a:solidFill>
                      </a:endParaRPr>
                    </a:p>
                  </a:txBody>
                  <a:tcPr marT="0" marB="0"/>
                </a:tc>
                <a:tc>
                  <a:txBody>
                    <a:bodyPr/>
                    <a:lstStyle/>
                    <a:p>
                      <a:pPr algn="ctr"/>
                      <a:r>
                        <a:rPr lang="en-US" sz="1600" dirty="0" smtClean="0"/>
                        <a:t>1.8</a:t>
                      </a:r>
                      <a:endParaRPr lang="en-GB" sz="1600" dirty="0">
                        <a:solidFill>
                          <a:srgbClr val="0000FF"/>
                        </a:solidFill>
                      </a:endParaRPr>
                    </a:p>
                  </a:txBody>
                  <a:tcPr marT="0" marB="0"/>
                </a:tc>
                <a:extLst>
                  <a:ext uri="{0D108BD9-81ED-4DB2-BD59-A6C34878D82A}">
                    <a16:rowId xmlns:a16="http://schemas.microsoft.com/office/drawing/2014/main" val="10002"/>
                  </a:ext>
                </a:extLst>
              </a:tr>
              <a:tr h="227638">
                <a:tc>
                  <a:txBody>
                    <a:bodyPr/>
                    <a:lstStyle/>
                    <a:p>
                      <a:r>
                        <a:rPr lang="en-US" sz="1400" dirty="0" smtClean="0"/>
                        <a:t>Raw material</a:t>
                      </a:r>
                      <a:endParaRPr lang="en-GB" sz="1400" dirty="0">
                        <a:solidFill>
                          <a:srgbClr val="0000FF"/>
                        </a:solidFill>
                      </a:endParaRPr>
                    </a:p>
                  </a:txBody>
                  <a:tcPr marT="0" marB="0"/>
                </a:tc>
                <a:tc>
                  <a:txBody>
                    <a:bodyPr/>
                    <a:lstStyle/>
                    <a:p>
                      <a:pPr algn="ctr"/>
                      <a:r>
                        <a:rPr lang="en-US" sz="1600" dirty="0" smtClean="0"/>
                        <a:t>0.05</a:t>
                      </a:r>
                      <a:endParaRPr lang="en-GB" sz="1600" dirty="0">
                        <a:solidFill>
                          <a:srgbClr val="0000FF"/>
                        </a:solidFill>
                      </a:endParaRPr>
                    </a:p>
                  </a:txBody>
                  <a:tcPr marT="0" marB="0"/>
                </a:tc>
                <a:extLst>
                  <a:ext uri="{0D108BD9-81ED-4DB2-BD59-A6C34878D82A}">
                    <a16:rowId xmlns:a16="http://schemas.microsoft.com/office/drawing/2014/main" val="10003"/>
                  </a:ext>
                </a:extLst>
              </a:tr>
              <a:tr h="227638">
                <a:tc>
                  <a:txBody>
                    <a:bodyPr/>
                    <a:lstStyle/>
                    <a:p>
                      <a:r>
                        <a:rPr lang="en-US" sz="1400" dirty="0" smtClean="0"/>
                        <a:t>External machining pilot</a:t>
                      </a:r>
                      <a:endParaRPr lang="en-GB" sz="1400" dirty="0">
                        <a:solidFill>
                          <a:srgbClr val="0000FF"/>
                        </a:solidFill>
                      </a:endParaRPr>
                    </a:p>
                  </a:txBody>
                  <a:tcPr marT="0" marB="0"/>
                </a:tc>
                <a:tc>
                  <a:txBody>
                    <a:bodyPr/>
                    <a:lstStyle/>
                    <a:p>
                      <a:pPr algn="ctr"/>
                      <a:r>
                        <a:rPr lang="en-US" sz="1600" dirty="0" smtClean="0"/>
                        <a:t>0.5</a:t>
                      </a:r>
                      <a:endParaRPr lang="en-GB" sz="1600" dirty="0">
                        <a:solidFill>
                          <a:srgbClr val="0000FF"/>
                        </a:solidFill>
                      </a:endParaRPr>
                    </a:p>
                  </a:txBody>
                  <a:tcPr marT="0" marB="0"/>
                </a:tc>
                <a:extLst>
                  <a:ext uri="{0D108BD9-81ED-4DB2-BD59-A6C34878D82A}">
                    <a16:rowId xmlns:a16="http://schemas.microsoft.com/office/drawing/2014/main" val="10004"/>
                  </a:ext>
                </a:extLst>
              </a:tr>
              <a:tr h="227638">
                <a:tc>
                  <a:txBody>
                    <a:bodyPr/>
                    <a:lstStyle/>
                    <a:p>
                      <a:r>
                        <a:rPr lang="en-US" sz="1400" dirty="0" smtClean="0"/>
                        <a:t>Internal machining</a:t>
                      </a:r>
                      <a:endParaRPr lang="en-GB" sz="1400" dirty="0">
                        <a:solidFill>
                          <a:srgbClr val="0000FF"/>
                        </a:solidFill>
                      </a:endParaRPr>
                    </a:p>
                  </a:txBody>
                  <a:tcPr marT="0" marB="0"/>
                </a:tc>
                <a:tc>
                  <a:txBody>
                    <a:bodyPr/>
                    <a:lstStyle/>
                    <a:p>
                      <a:pPr algn="ctr"/>
                      <a:r>
                        <a:rPr lang="en-US" sz="1600" dirty="0" smtClean="0"/>
                        <a:t>1.0</a:t>
                      </a:r>
                      <a:endParaRPr lang="en-GB" sz="1600" dirty="0">
                        <a:solidFill>
                          <a:srgbClr val="0000FF"/>
                        </a:solidFill>
                      </a:endParaRPr>
                    </a:p>
                  </a:txBody>
                  <a:tcPr marT="0" marB="0"/>
                </a:tc>
                <a:extLst>
                  <a:ext uri="{0D108BD9-81ED-4DB2-BD59-A6C34878D82A}">
                    <a16:rowId xmlns:a16="http://schemas.microsoft.com/office/drawing/2014/main" val="10005"/>
                  </a:ext>
                </a:extLst>
              </a:tr>
              <a:tr h="227638">
                <a:tc>
                  <a:txBody>
                    <a:bodyPr/>
                    <a:lstStyle/>
                    <a:p>
                      <a:r>
                        <a:rPr lang="en-US" sz="1400" dirty="0" smtClean="0"/>
                        <a:t>Surface treatments</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06"/>
                  </a:ext>
                </a:extLst>
              </a:tr>
              <a:tr h="227638">
                <a:tc>
                  <a:txBody>
                    <a:bodyPr/>
                    <a:lstStyle/>
                    <a:p>
                      <a:r>
                        <a:rPr lang="en-US" sz="1400" dirty="0" smtClean="0"/>
                        <a:t>Brazing</a:t>
                      </a:r>
                      <a:endParaRPr lang="en-GB" sz="1400" dirty="0">
                        <a:solidFill>
                          <a:srgbClr val="0000FF"/>
                        </a:solidFill>
                      </a:endParaRPr>
                    </a:p>
                  </a:txBody>
                  <a:tcPr marT="0" marB="0"/>
                </a:tc>
                <a:tc>
                  <a:txBody>
                    <a:bodyPr/>
                    <a:lstStyle/>
                    <a:p>
                      <a:pPr algn="ctr"/>
                      <a:r>
                        <a:rPr lang="en-US" sz="1600" dirty="0" smtClean="0"/>
                        <a:t>0.2</a:t>
                      </a:r>
                      <a:endParaRPr lang="en-GB" sz="1600" dirty="0">
                        <a:solidFill>
                          <a:srgbClr val="0000FF"/>
                        </a:solidFill>
                      </a:endParaRPr>
                    </a:p>
                  </a:txBody>
                  <a:tcPr marT="0" marB="0"/>
                </a:tc>
                <a:extLst>
                  <a:ext uri="{0D108BD9-81ED-4DB2-BD59-A6C34878D82A}">
                    <a16:rowId xmlns:a16="http://schemas.microsoft.com/office/drawing/2014/main" val="10007"/>
                  </a:ext>
                </a:extLst>
              </a:tr>
              <a:tr h="227638">
                <a:tc>
                  <a:txBody>
                    <a:bodyPr/>
                    <a:lstStyle/>
                    <a:p>
                      <a:r>
                        <a:rPr lang="en-US" sz="1400" dirty="0" smtClean="0"/>
                        <a:t>Titanium</a:t>
                      </a:r>
                      <a:r>
                        <a:rPr lang="en-US" sz="1400" baseline="0" dirty="0" smtClean="0"/>
                        <a:t> sputtering</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08"/>
                  </a:ext>
                </a:extLst>
              </a:tr>
              <a:tr h="227638">
                <a:tc>
                  <a:txBody>
                    <a:bodyPr/>
                    <a:lstStyle/>
                    <a:p>
                      <a:r>
                        <a:rPr lang="en-US" sz="1400" dirty="0" smtClean="0"/>
                        <a:t>BE</a:t>
                      </a:r>
                      <a:r>
                        <a:rPr lang="en-US" sz="1400" baseline="0" dirty="0" smtClean="0"/>
                        <a:t> welding</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09"/>
                  </a:ext>
                </a:extLst>
              </a:tr>
              <a:tr h="227638">
                <a:tc>
                  <a:txBody>
                    <a:bodyPr/>
                    <a:lstStyle/>
                    <a:p>
                      <a:r>
                        <a:rPr lang="en-US" sz="1400" dirty="0" smtClean="0"/>
                        <a:t>Metrology</a:t>
                      </a:r>
                      <a:endParaRPr lang="en-GB" sz="1400" dirty="0">
                        <a:solidFill>
                          <a:srgbClr val="0000FF"/>
                        </a:solidFill>
                      </a:endParaRPr>
                    </a:p>
                  </a:txBody>
                  <a:tcPr marT="0" marB="0"/>
                </a:tc>
                <a:tc>
                  <a:txBody>
                    <a:bodyPr/>
                    <a:lstStyle/>
                    <a:p>
                      <a:pPr algn="ctr"/>
                      <a:r>
                        <a:rPr lang="en-US" sz="1600" dirty="0" smtClean="0"/>
                        <a:t>0.05</a:t>
                      </a:r>
                      <a:endParaRPr lang="en-GB" sz="1600" dirty="0">
                        <a:solidFill>
                          <a:srgbClr val="0000FF"/>
                        </a:solidFill>
                      </a:endParaRPr>
                    </a:p>
                  </a:txBody>
                  <a:tcPr marT="0" marB="0"/>
                </a:tc>
                <a:extLst>
                  <a:ext uri="{0D108BD9-81ED-4DB2-BD59-A6C34878D82A}">
                    <a16:rowId xmlns:a16="http://schemas.microsoft.com/office/drawing/2014/main" val="10010"/>
                  </a:ext>
                </a:extLst>
              </a:tr>
              <a:tr h="227638">
                <a:tc>
                  <a:txBody>
                    <a:bodyPr/>
                    <a:lstStyle/>
                    <a:p>
                      <a:r>
                        <a:rPr lang="en-US" sz="1400" dirty="0" smtClean="0"/>
                        <a:t>Assembly</a:t>
                      </a:r>
                      <a:endParaRPr lang="en-GB" sz="1400" dirty="0">
                        <a:solidFill>
                          <a:srgbClr val="0000FF"/>
                        </a:solidFill>
                      </a:endParaRPr>
                    </a:p>
                  </a:txBody>
                  <a:tcPr marT="0" marB="0"/>
                </a:tc>
                <a:tc>
                  <a:txBody>
                    <a:bodyPr/>
                    <a:lstStyle/>
                    <a:p>
                      <a:pPr algn="ctr"/>
                      <a:r>
                        <a:rPr lang="en-US" sz="1600" dirty="0" smtClean="0"/>
                        <a:t>0.5</a:t>
                      </a:r>
                      <a:endParaRPr lang="en-GB" sz="1600" dirty="0">
                        <a:solidFill>
                          <a:srgbClr val="0000FF"/>
                        </a:solidFill>
                      </a:endParaRPr>
                    </a:p>
                  </a:txBody>
                  <a:tcPr marT="0" marB="0"/>
                </a:tc>
                <a:extLst>
                  <a:ext uri="{0D108BD9-81ED-4DB2-BD59-A6C34878D82A}">
                    <a16:rowId xmlns:a16="http://schemas.microsoft.com/office/drawing/2014/main" val="10011"/>
                  </a:ext>
                </a:extLst>
              </a:tr>
              <a:tr h="227638">
                <a:tc>
                  <a:txBody>
                    <a:bodyPr/>
                    <a:lstStyle/>
                    <a:p>
                      <a:r>
                        <a:rPr lang="en-US" sz="1400" dirty="0" smtClean="0"/>
                        <a:t>Vacuum tests</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12"/>
                  </a:ext>
                </a:extLst>
              </a:tr>
              <a:tr h="227638">
                <a:tc>
                  <a:txBody>
                    <a:bodyPr/>
                    <a:lstStyle/>
                    <a:p>
                      <a:r>
                        <a:rPr lang="en-US" sz="1400" dirty="0" smtClean="0"/>
                        <a:t>RF Conditioning</a:t>
                      </a:r>
                      <a:endParaRPr lang="en-GB" sz="1400" dirty="0">
                        <a:solidFill>
                          <a:srgbClr val="0000FF"/>
                        </a:solidFill>
                      </a:endParaRPr>
                    </a:p>
                  </a:txBody>
                  <a:tcPr marT="0" marB="0"/>
                </a:tc>
                <a:tc>
                  <a:txBody>
                    <a:bodyPr/>
                    <a:lstStyle/>
                    <a:p>
                      <a:pPr algn="ctr"/>
                      <a:r>
                        <a:rPr lang="en-US" sz="1600" dirty="0" smtClean="0"/>
                        <a:t>0.5</a:t>
                      </a:r>
                      <a:endParaRPr lang="en-GB" sz="1600" dirty="0">
                        <a:solidFill>
                          <a:srgbClr val="0000FF"/>
                        </a:solidFill>
                      </a:endParaRPr>
                    </a:p>
                  </a:txBody>
                  <a:tcPr marT="0" marB="0"/>
                </a:tc>
                <a:extLst>
                  <a:ext uri="{0D108BD9-81ED-4DB2-BD59-A6C34878D82A}">
                    <a16:rowId xmlns:a16="http://schemas.microsoft.com/office/drawing/2014/main" val="10013"/>
                  </a:ext>
                </a:extLst>
              </a:tr>
              <a:tr h="227638">
                <a:tc>
                  <a:txBody>
                    <a:bodyPr/>
                    <a:lstStyle/>
                    <a:p>
                      <a:r>
                        <a:rPr lang="en-US" sz="1400" dirty="0" smtClean="0"/>
                        <a:t>Clean room assembly</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14"/>
                  </a:ext>
                </a:extLst>
              </a:tr>
              <a:tr h="325197">
                <a:tc>
                  <a:txBody>
                    <a:bodyPr/>
                    <a:lstStyle/>
                    <a:p>
                      <a:r>
                        <a:rPr lang="en-GB" dirty="0" smtClean="0"/>
                        <a:t>Total</a:t>
                      </a:r>
                      <a:endParaRPr lang="en-GB" dirty="0">
                        <a:solidFill>
                          <a:srgbClr val="0000FF"/>
                        </a:solidFill>
                      </a:endParaRPr>
                    </a:p>
                  </a:txBody>
                  <a:tcPr marT="0" marB="0" anchor="ctr"/>
                </a:tc>
                <a:tc>
                  <a:txBody>
                    <a:bodyPr/>
                    <a:lstStyle/>
                    <a:p>
                      <a:pPr algn="ctr"/>
                      <a:r>
                        <a:rPr lang="en-GB" dirty="0" smtClean="0"/>
                        <a:t>5.3</a:t>
                      </a:r>
                      <a:endParaRPr lang="en-GB" dirty="0">
                        <a:solidFill>
                          <a:srgbClr val="0000FF"/>
                        </a:solidFill>
                      </a:endParaRPr>
                    </a:p>
                  </a:txBody>
                  <a:tcPr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645243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FTE (Full Time Equivalent)</a:t>
            </a:r>
          </a:p>
        </p:txBody>
      </p:sp>
      <p:sp>
        <p:nvSpPr>
          <p:cNvPr id="3" name="Footer Placeholder 2"/>
          <p:cNvSpPr>
            <a:spLocks noGrp="1"/>
          </p:cNvSpPr>
          <p:nvPr>
            <p:ph type="ftr" sz="quarter" idx="11"/>
          </p:nvPr>
        </p:nvSpPr>
        <p:spPr/>
        <p:txBody>
          <a:bodyPr/>
          <a:lstStyle/>
          <a:p>
            <a:r>
              <a:rPr lang="en-GB" smtClean="0"/>
              <a:t>eric.montesinos@cern.ch, CERN FPC status and perspectives</a:t>
            </a:r>
            <a:endParaRPr lang="en-US"/>
          </a:p>
        </p:txBody>
      </p:sp>
      <p:sp>
        <p:nvSpPr>
          <p:cNvPr id="4" name="Slide Number Placeholder 3"/>
          <p:cNvSpPr>
            <a:spLocks noGrp="1"/>
          </p:cNvSpPr>
          <p:nvPr>
            <p:ph type="sldNum" sz="quarter" idx="12"/>
          </p:nvPr>
        </p:nvSpPr>
        <p:spPr/>
        <p:txBody>
          <a:bodyPr/>
          <a:lstStyle/>
          <a:p>
            <a:fld id="{E0415A14-071E-4BFF-8AC3-1D27C93021D0}" type="slidenum">
              <a:rPr lang="en-US" smtClean="0"/>
              <a:t>9</a:t>
            </a:fld>
            <a:endParaRPr lang="en-US"/>
          </a:p>
        </p:txBody>
      </p:sp>
      <p:sp>
        <p:nvSpPr>
          <p:cNvPr id="5" name="Date Placeholder 4"/>
          <p:cNvSpPr>
            <a:spLocks noGrp="1"/>
          </p:cNvSpPr>
          <p:nvPr>
            <p:ph type="dt" sz="half" idx="2"/>
          </p:nvPr>
        </p:nvSpPr>
        <p:spPr/>
        <p:txBody>
          <a:bodyPr/>
          <a:lstStyle/>
          <a:p>
            <a:r>
              <a:rPr lang="en-US" smtClean="0"/>
              <a:t>TRIUMF 2021 EIC Accelerator Partnership Workshop, 26-29 October 2021, On-line Format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171" y="2035885"/>
            <a:ext cx="5317437" cy="4146932"/>
          </a:xfrm>
          <a:prstGeom prst="rect">
            <a:avLst/>
          </a:prstGeom>
        </p:spPr>
      </p:pic>
      <p:sp>
        <p:nvSpPr>
          <p:cNvPr id="8" name="TextBox 7"/>
          <p:cNvSpPr txBox="1"/>
          <p:nvPr/>
        </p:nvSpPr>
        <p:spPr>
          <a:xfrm>
            <a:off x="7109689" y="2708920"/>
            <a:ext cx="3600400" cy="2862322"/>
          </a:xfrm>
          <a:prstGeom prst="rect">
            <a:avLst/>
          </a:prstGeom>
          <a:solidFill>
            <a:schemeClr val="bg1">
              <a:alpha val="87000"/>
            </a:schemeClr>
          </a:solidFill>
        </p:spPr>
        <p:txBody>
          <a:bodyPr wrap="square" rtlCol="0">
            <a:spAutoFit/>
          </a:bodyPr>
          <a:lstStyle/>
          <a:p>
            <a:pPr algn="ctr"/>
            <a:r>
              <a:rPr lang="en-GB" sz="3600" b="1" dirty="0" smtClean="0">
                <a:ln w="22225">
                  <a:solidFill>
                    <a:schemeClr val="accent2"/>
                  </a:solidFill>
                  <a:prstDash val="solid"/>
                </a:ln>
                <a:solidFill>
                  <a:schemeClr val="accent2">
                    <a:lumMod val="40000"/>
                    <a:lumOff val="60000"/>
                  </a:schemeClr>
                </a:solidFill>
              </a:rPr>
              <a:t>At CERN, more </a:t>
            </a:r>
            <a:r>
              <a:rPr lang="en-GB" sz="3600" b="1" dirty="0" smtClean="0">
                <a:ln w="22225">
                  <a:solidFill>
                    <a:schemeClr val="accent2"/>
                  </a:solidFill>
                  <a:prstDash val="solid"/>
                </a:ln>
                <a:solidFill>
                  <a:schemeClr val="accent2">
                    <a:lumMod val="40000"/>
                    <a:lumOff val="60000"/>
                  </a:schemeClr>
                </a:solidFill>
              </a:rPr>
              <a:t>than 60 experts working </a:t>
            </a:r>
            <a:r>
              <a:rPr lang="en-GB" sz="3600" b="1" dirty="0" smtClean="0">
                <a:ln w="22225">
                  <a:solidFill>
                    <a:schemeClr val="accent2"/>
                  </a:solidFill>
                  <a:prstDash val="solid"/>
                </a:ln>
                <a:solidFill>
                  <a:schemeClr val="accent2">
                    <a:lumMod val="40000"/>
                    <a:lumOff val="60000"/>
                  </a:schemeClr>
                </a:solidFill>
              </a:rPr>
              <a:t>(very) </a:t>
            </a:r>
            <a:r>
              <a:rPr lang="en-GB" sz="3600" b="1" dirty="0" smtClean="0">
                <a:ln w="22225">
                  <a:solidFill>
                    <a:schemeClr val="accent2"/>
                  </a:solidFill>
                  <a:prstDash val="solid"/>
                </a:ln>
                <a:solidFill>
                  <a:schemeClr val="accent2">
                    <a:lumMod val="40000"/>
                    <a:lumOff val="60000"/>
                  </a:schemeClr>
                </a:solidFill>
              </a:rPr>
              <a:t>part time on the topic</a:t>
            </a:r>
            <a:endParaRPr lang="en-GB" sz="3600" b="1" dirty="0">
              <a:ln w="22225">
                <a:solidFill>
                  <a:schemeClr val="accent2"/>
                </a:solidFill>
                <a:prstDash val="solid"/>
              </a:ln>
              <a:solidFill>
                <a:schemeClr val="accent2">
                  <a:lumMod val="40000"/>
                  <a:lumOff val="60000"/>
                </a:schemeClr>
              </a:solidFill>
            </a:endParaRPr>
          </a:p>
        </p:txBody>
      </p:sp>
      <p:graphicFrame>
        <p:nvGraphicFramePr>
          <p:cNvPr id="9" name="Content Placeholder 6"/>
          <p:cNvGraphicFramePr>
            <a:graphicFrameLocks/>
          </p:cNvGraphicFramePr>
          <p:nvPr>
            <p:extLst>
              <p:ext uri="{D42A27DB-BD31-4B8C-83A1-F6EECF244321}">
                <p14:modId xmlns:p14="http://schemas.microsoft.com/office/powerpoint/2010/main" val="1771720930"/>
              </p:ext>
            </p:extLst>
          </p:nvPr>
        </p:nvGraphicFramePr>
        <p:xfrm>
          <a:off x="782579" y="1978039"/>
          <a:ext cx="4320000" cy="4259273"/>
        </p:xfrm>
        <a:graphic>
          <a:graphicData uri="http://schemas.openxmlformats.org/drawingml/2006/table">
            <a:tbl>
              <a:tblPr firstRow="1" lastRow="1">
                <a:tableStyleId>{5A111915-BE36-4E01-A7E5-04B1672EAD32}</a:tableStyleId>
              </a:tblPr>
              <a:tblGrid>
                <a:gridCol w="288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tblGrid>
              <a:tr h="520316">
                <a:tc>
                  <a:txBody>
                    <a:bodyPr/>
                    <a:lstStyle/>
                    <a:p>
                      <a:r>
                        <a:rPr lang="en-US" dirty="0" smtClean="0"/>
                        <a:t>Activities</a:t>
                      </a:r>
                      <a:endParaRPr lang="en-GB" dirty="0"/>
                    </a:p>
                  </a:txBody>
                  <a:tcPr marT="0" marB="0" anchor="ctr"/>
                </a:tc>
                <a:tc>
                  <a:txBody>
                    <a:bodyPr/>
                    <a:lstStyle/>
                    <a:p>
                      <a:pPr algn="ctr"/>
                      <a:r>
                        <a:rPr lang="en-GB" dirty="0" smtClean="0"/>
                        <a:t>FTE year</a:t>
                      </a:r>
                      <a:endParaRPr lang="en-GB" dirty="0"/>
                    </a:p>
                  </a:txBody>
                  <a:tcPr marT="0" marB="0" anchor="ctr"/>
                </a:tc>
                <a:extLst>
                  <a:ext uri="{0D108BD9-81ED-4DB2-BD59-A6C34878D82A}">
                    <a16:rowId xmlns:a16="http://schemas.microsoft.com/office/drawing/2014/main" val="10000"/>
                  </a:ext>
                </a:extLst>
              </a:tr>
              <a:tr h="227638">
                <a:tc>
                  <a:txBody>
                    <a:bodyPr/>
                    <a:lstStyle/>
                    <a:p>
                      <a:r>
                        <a:rPr lang="en-US" sz="1400" dirty="0" smtClean="0"/>
                        <a:t>RF</a:t>
                      </a:r>
                      <a:r>
                        <a:rPr lang="en-US" sz="1400" baseline="0" dirty="0" smtClean="0"/>
                        <a:t> Design</a:t>
                      </a:r>
                      <a:endParaRPr lang="en-GB" sz="1400" dirty="0">
                        <a:solidFill>
                          <a:srgbClr val="0000FF"/>
                        </a:solidFill>
                      </a:endParaRPr>
                    </a:p>
                  </a:txBody>
                  <a:tcPr marT="0" marB="0"/>
                </a:tc>
                <a:tc>
                  <a:txBody>
                    <a:bodyPr/>
                    <a:lstStyle/>
                    <a:p>
                      <a:pPr algn="ctr"/>
                      <a:r>
                        <a:rPr lang="en-US" sz="1600" dirty="0" smtClean="0"/>
                        <a:t>0.2</a:t>
                      </a:r>
                      <a:endParaRPr lang="en-GB" sz="1600" dirty="0">
                        <a:solidFill>
                          <a:srgbClr val="0000FF"/>
                        </a:solidFill>
                      </a:endParaRPr>
                    </a:p>
                  </a:txBody>
                  <a:tcPr marT="0" marB="0"/>
                </a:tc>
                <a:extLst>
                  <a:ext uri="{0D108BD9-81ED-4DB2-BD59-A6C34878D82A}">
                    <a16:rowId xmlns:a16="http://schemas.microsoft.com/office/drawing/2014/main" val="10001"/>
                  </a:ext>
                </a:extLst>
              </a:tr>
              <a:tr h="227638">
                <a:tc>
                  <a:txBody>
                    <a:bodyPr/>
                    <a:lstStyle/>
                    <a:p>
                      <a:r>
                        <a:rPr lang="en-US" sz="1400" dirty="0" smtClean="0"/>
                        <a:t>Mechanical</a:t>
                      </a:r>
                      <a:r>
                        <a:rPr lang="en-US" sz="1400" baseline="0" dirty="0" smtClean="0"/>
                        <a:t> Design</a:t>
                      </a:r>
                      <a:endParaRPr lang="en-GB" sz="1400" dirty="0">
                        <a:solidFill>
                          <a:srgbClr val="0000FF"/>
                        </a:solidFill>
                      </a:endParaRPr>
                    </a:p>
                  </a:txBody>
                  <a:tcPr marT="0" marB="0"/>
                </a:tc>
                <a:tc>
                  <a:txBody>
                    <a:bodyPr/>
                    <a:lstStyle/>
                    <a:p>
                      <a:pPr algn="ctr"/>
                      <a:r>
                        <a:rPr lang="en-US" sz="1600" dirty="0" smtClean="0"/>
                        <a:t>1.8</a:t>
                      </a:r>
                      <a:endParaRPr lang="en-GB" sz="1600" dirty="0">
                        <a:solidFill>
                          <a:srgbClr val="0000FF"/>
                        </a:solidFill>
                      </a:endParaRPr>
                    </a:p>
                  </a:txBody>
                  <a:tcPr marT="0" marB="0"/>
                </a:tc>
                <a:extLst>
                  <a:ext uri="{0D108BD9-81ED-4DB2-BD59-A6C34878D82A}">
                    <a16:rowId xmlns:a16="http://schemas.microsoft.com/office/drawing/2014/main" val="10002"/>
                  </a:ext>
                </a:extLst>
              </a:tr>
              <a:tr h="227638">
                <a:tc>
                  <a:txBody>
                    <a:bodyPr/>
                    <a:lstStyle/>
                    <a:p>
                      <a:r>
                        <a:rPr lang="en-US" sz="1400" dirty="0" smtClean="0"/>
                        <a:t>Raw material</a:t>
                      </a:r>
                      <a:endParaRPr lang="en-GB" sz="1400" dirty="0">
                        <a:solidFill>
                          <a:srgbClr val="0000FF"/>
                        </a:solidFill>
                      </a:endParaRPr>
                    </a:p>
                  </a:txBody>
                  <a:tcPr marT="0" marB="0"/>
                </a:tc>
                <a:tc>
                  <a:txBody>
                    <a:bodyPr/>
                    <a:lstStyle/>
                    <a:p>
                      <a:pPr algn="ctr"/>
                      <a:r>
                        <a:rPr lang="en-US" sz="1600" dirty="0" smtClean="0"/>
                        <a:t>0.05</a:t>
                      </a:r>
                      <a:endParaRPr lang="en-GB" sz="1600" dirty="0">
                        <a:solidFill>
                          <a:srgbClr val="0000FF"/>
                        </a:solidFill>
                      </a:endParaRPr>
                    </a:p>
                  </a:txBody>
                  <a:tcPr marT="0" marB="0"/>
                </a:tc>
                <a:extLst>
                  <a:ext uri="{0D108BD9-81ED-4DB2-BD59-A6C34878D82A}">
                    <a16:rowId xmlns:a16="http://schemas.microsoft.com/office/drawing/2014/main" val="10003"/>
                  </a:ext>
                </a:extLst>
              </a:tr>
              <a:tr h="227638">
                <a:tc>
                  <a:txBody>
                    <a:bodyPr/>
                    <a:lstStyle/>
                    <a:p>
                      <a:r>
                        <a:rPr lang="en-US" sz="1400" dirty="0" smtClean="0"/>
                        <a:t>External machining pilot</a:t>
                      </a:r>
                      <a:endParaRPr lang="en-GB" sz="1400" dirty="0">
                        <a:solidFill>
                          <a:srgbClr val="0000FF"/>
                        </a:solidFill>
                      </a:endParaRPr>
                    </a:p>
                  </a:txBody>
                  <a:tcPr marT="0" marB="0"/>
                </a:tc>
                <a:tc>
                  <a:txBody>
                    <a:bodyPr/>
                    <a:lstStyle/>
                    <a:p>
                      <a:pPr algn="ctr"/>
                      <a:r>
                        <a:rPr lang="en-US" sz="1600" dirty="0" smtClean="0"/>
                        <a:t>0.5</a:t>
                      </a:r>
                      <a:endParaRPr lang="en-GB" sz="1600" dirty="0">
                        <a:solidFill>
                          <a:srgbClr val="0000FF"/>
                        </a:solidFill>
                      </a:endParaRPr>
                    </a:p>
                  </a:txBody>
                  <a:tcPr marT="0" marB="0"/>
                </a:tc>
                <a:extLst>
                  <a:ext uri="{0D108BD9-81ED-4DB2-BD59-A6C34878D82A}">
                    <a16:rowId xmlns:a16="http://schemas.microsoft.com/office/drawing/2014/main" val="10004"/>
                  </a:ext>
                </a:extLst>
              </a:tr>
              <a:tr h="227638">
                <a:tc>
                  <a:txBody>
                    <a:bodyPr/>
                    <a:lstStyle/>
                    <a:p>
                      <a:r>
                        <a:rPr lang="en-US" sz="1400" dirty="0" smtClean="0"/>
                        <a:t>Internal machining</a:t>
                      </a:r>
                      <a:endParaRPr lang="en-GB" sz="1400" dirty="0">
                        <a:solidFill>
                          <a:srgbClr val="0000FF"/>
                        </a:solidFill>
                      </a:endParaRPr>
                    </a:p>
                  </a:txBody>
                  <a:tcPr marT="0" marB="0"/>
                </a:tc>
                <a:tc>
                  <a:txBody>
                    <a:bodyPr/>
                    <a:lstStyle/>
                    <a:p>
                      <a:pPr algn="ctr"/>
                      <a:r>
                        <a:rPr lang="en-US" sz="1600" dirty="0" smtClean="0"/>
                        <a:t>1.0</a:t>
                      </a:r>
                      <a:endParaRPr lang="en-GB" sz="1600" dirty="0">
                        <a:solidFill>
                          <a:srgbClr val="0000FF"/>
                        </a:solidFill>
                      </a:endParaRPr>
                    </a:p>
                  </a:txBody>
                  <a:tcPr marT="0" marB="0"/>
                </a:tc>
                <a:extLst>
                  <a:ext uri="{0D108BD9-81ED-4DB2-BD59-A6C34878D82A}">
                    <a16:rowId xmlns:a16="http://schemas.microsoft.com/office/drawing/2014/main" val="10005"/>
                  </a:ext>
                </a:extLst>
              </a:tr>
              <a:tr h="227638">
                <a:tc>
                  <a:txBody>
                    <a:bodyPr/>
                    <a:lstStyle/>
                    <a:p>
                      <a:r>
                        <a:rPr lang="en-US" sz="1400" dirty="0" smtClean="0"/>
                        <a:t>Surface treatments</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06"/>
                  </a:ext>
                </a:extLst>
              </a:tr>
              <a:tr h="227638">
                <a:tc>
                  <a:txBody>
                    <a:bodyPr/>
                    <a:lstStyle/>
                    <a:p>
                      <a:r>
                        <a:rPr lang="en-US" sz="1400" dirty="0" smtClean="0"/>
                        <a:t>Brazing</a:t>
                      </a:r>
                      <a:endParaRPr lang="en-GB" sz="1400" dirty="0">
                        <a:solidFill>
                          <a:srgbClr val="0000FF"/>
                        </a:solidFill>
                      </a:endParaRPr>
                    </a:p>
                  </a:txBody>
                  <a:tcPr marT="0" marB="0"/>
                </a:tc>
                <a:tc>
                  <a:txBody>
                    <a:bodyPr/>
                    <a:lstStyle/>
                    <a:p>
                      <a:pPr algn="ctr"/>
                      <a:r>
                        <a:rPr lang="en-US" sz="1600" dirty="0" smtClean="0"/>
                        <a:t>0.2</a:t>
                      </a:r>
                      <a:endParaRPr lang="en-GB" sz="1600" dirty="0">
                        <a:solidFill>
                          <a:srgbClr val="0000FF"/>
                        </a:solidFill>
                      </a:endParaRPr>
                    </a:p>
                  </a:txBody>
                  <a:tcPr marT="0" marB="0"/>
                </a:tc>
                <a:extLst>
                  <a:ext uri="{0D108BD9-81ED-4DB2-BD59-A6C34878D82A}">
                    <a16:rowId xmlns:a16="http://schemas.microsoft.com/office/drawing/2014/main" val="10007"/>
                  </a:ext>
                </a:extLst>
              </a:tr>
              <a:tr h="227638">
                <a:tc>
                  <a:txBody>
                    <a:bodyPr/>
                    <a:lstStyle/>
                    <a:p>
                      <a:r>
                        <a:rPr lang="en-US" sz="1400" dirty="0" smtClean="0"/>
                        <a:t>Titanium</a:t>
                      </a:r>
                      <a:r>
                        <a:rPr lang="en-US" sz="1400" baseline="0" dirty="0" smtClean="0"/>
                        <a:t> sputtering</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08"/>
                  </a:ext>
                </a:extLst>
              </a:tr>
              <a:tr h="227638">
                <a:tc>
                  <a:txBody>
                    <a:bodyPr/>
                    <a:lstStyle/>
                    <a:p>
                      <a:r>
                        <a:rPr lang="en-US" sz="1400" dirty="0" smtClean="0"/>
                        <a:t>BE</a:t>
                      </a:r>
                      <a:r>
                        <a:rPr lang="en-US" sz="1400" baseline="0" dirty="0" smtClean="0"/>
                        <a:t> welding</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09"/>
                  </a:ext>
                </a:extLst>
              </a:tr>
              <a:tr h="227638">
                <a:tc>
                  <a:txBody>
                    <a:bodyPr/>
                    <a:lstStyle/>
                    <a:p>
                      <a:r>
                        <a:rPr lang="en-US" sz="1400" dirty="0" smtClean="0"/>
                        <a:t>Metrology</a:t>
                      </a:r>
                      <a:endParaRPr lang="en-GB" sz="1400" dirty="0">
                        <a:solidFill>
                          <a:srgbClr val="0000FF"/>
                        </a:solidFill>
                      </a:endParaRPr>
                    </a:p>
                  </a:txBody>
                  <a:tcPr marT="0" marB="0"/>
                </a:tc>
                <a:tc>
                  <a:txBody>
                    <a:bodyPr/>
                    <a:lstStyle/>
                    <a:p>
                      <a:pPr algn="ctr"/>
                      <a:r>
                        <a:rPr lang="en-US" sz="1600" dirty="0" smtClean="0"/>
                        <a:t>0.05</a:t>
                      </a:r>
                      <a:endParaRPr lang="en-GB" sz="1600" dirty="0">
                        <a:solidFill>
                          <a:srgbClr val="0000FF"/>
                        </a:solidFill>
                      </a:endParaRPr>
                    </a:p>
                  </a:txBody>
                  <a:tcPr marT="0" marB="0"/>
                </a:tc>
                <a:extLst>
                  <a:ext uri="{0D108BD9-81ED-4DB2-BD59-A6C34878D82A}">
                    <a16:rowId xmlns:a16="http://schemas.microsoft.com/office/drawing/2014/main" val="10010"/>
                  </a:ext>
                </a:extLst>
              </a:tr>
              <a:tr h="227638">
                <a:tc>
                  <a:txBody>
                    <a:bodyPr/>
                    <a:lstStyle/>
                    <a:p>
                      <a:r>
                        <a:rPr lang="en-US" sz="1400" dirty="0" smtClean="0"/>
                        <a:t>Assembly</a:t>
                      </a:r>
                      <a:endParaRPr lang="en-GB" sz="1400" dirty="0">
                        <a:solidFill>
                          <a:srgbClr val="0000FF"/>
                        </a:solidFill>
                      </a:endParaRPr>
                    </a:p>
                  </a:txBody>
                  <a:tcPr marT="0" marB="0"/>
                </a:tc>
                <a:tc>
                  <a:txBody>
                    <a:bodyPr/>
                    <a:lstStyle/>
                    <a:p>
                      <a:pPr algn="ctr"/>
                      <a:r>
                        <a:rPr lang="en-US" sz="1600" dirty="0" smtClean="0"/>
                        <a:t>0.5</a:t>
                      </a:r>
                      <a:endParaRPr lang="en-GB" sz="1600" dirty="0">
                        <a:solidFill>
                          <a:srgbClr val="0000FF"/>
                        </a:solidFill>
                      </a:endParaRPr>
                    </a:p>
                  </a:txBody>
                  <a:tcPr marT="0" marB="0"/>
                </a:tc>
                <a:extLst>
                  <a:ext uri="{0D108BD9-81ED-4DB2-BD59-A6C34878D82A}">
                    <a16:rowId xmlns:a16="http://schemas.microsoft.com/office/drawing/2014/main" val="10011"/>
                  </a:ext>
                </a:extLst>
              </a:tr>
              <a:tr h="227638">
                <a:tc>
                  <a:txBody>
                    <a:bodyPr/>
                    <a:lstStyle/>
                    <a:p>
                      <a:r>
                        <a:rPr lang="en-US" sz="1400" dirty="0" smtClean="0"/>
                        <a:t>Vacuum tests</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12"/>
                  </a:ext>
                </a:extLst>
              </a:tr>
              <a:tr h="227638">
                <a:tc>
                  <a:txBody>
                    <a:bodyPr/>
                    <a:lstStyle/>
                    <a:p>
                      <a:r>
                        <a:rPr lang="en-US" sz="1400" dirty="0" smtClean="0"/>
                        <a:t>RF Conditioning</a:t>
                      </a:r>
                      <a:endParaRPr lang="en-GB" sz="1400" dirty="0">
                        <a:solidFill>
                          <a:srgbClr val="0000FF"/>
                        </a:solidFill>
                      </a:endParaRPr>
                    </a:p>
                  </a:txBody>
                  <a:tcPr marT="0" marB="0"/>
                </a:tc>
                <a:tc>
                  <a:txBody>
                    <a:bodyPr/>
                    <a:lstStyle/>
                    <a:p>
                      <a:pPr algn="ctr"/>
                      <a:r>
                        <a:rPr lang="en-US" sz="1600" dirty="0" smtClean="0"/>
                        <a:t>0.5</a:t>
                      </a:r>
                      <a:endParaRPr lang="en-GB" sz="1600" dirty="0">
                        <a:solidFill>
                          <a:srgbClr val="0000FF"/>
                        </a:solidFill>
                      </a:endParaRPr>
                    </a:p>
                  </a:txBody>
                  <a:tcPr marT="0" marB="0"/>
                </a:tc>
                <a:extLst>
                  <a:ext uri="{0D108BD9-81ED-4DB2-BD59-A6C34878D82A}">
                    <a16:rowId xmlns:a16="http://schemas.microsoft.com/office/drawing/2014/main" val="10013"/>
                  </a:ext>
                </a:extLst>
              </a:tr>
              <a:tr h="227638">
                <a:tc>
                  <a:txBody>
                    <a:bodyPr/>
                    <a:lstStyle/>
                    <a:p>
                      <a:r>
                        <a:rPr lang="en-US" sz="1400" dirty="0" smtClean="0"/>
                        <a:t>Clean room assembly</a:t>
                      </a:r>
                      <a:endParaRPr lang="en-GB" sz="1400" dirty="0">
                        <a:solidFill>
                          <a:srgbClr val="0000FF"/>
                        </a:solidFill>
                      </a:endParaRPr>
                    </a:p>
                  </a:txBody>
                  <a:tcPr marT="0" marB="0"/>
                </a:tc>
                <a:tc>
                  <a:txBody>
                    <a:bodyPr/>
                    <a:lstStyle/>
                    <a:p>
                      <a:pPr algn="ctr"/>
                      <a:r>
                        <a:rPr lang="en-US" sz="1600" dirty="0" smtClean="0"/>
                        <a:t>0.1</a:t>
                      </a:r>
                      <a:endParaRPr lang="en-GB" sz="1600" dirty="0">
                        <a:solidFill>
                          <a:srgbClr val="0000FF"/>
                        </a:solidFill>
                      </a:endParaRPr>
                    </a:p>
                  </a:txBody>
                  <a:tcPr marT="0" marB="0"/>
                </a:tc>
                <a:extLst>
                  <a:ext uri="{0D108BD9-81ED-4DB2-BD59-A6C34878D82A}">
                    <a16:rowId xmlns:a16="http://schemas.microsoft.com/office/drawing/2014/main" val="10014"/>
                  </a:ext>
                </a:extLst>
              </a:tr>
              <a:tr h="325197">
                <a:tc>
                  <a:txBody>
                    <a:bodyPr/>
                    <a:lstStyle/>
                    <a:p>
                      <a:r>
                        <a:rPr lang="en-GB" dirty="0" smtClean="0"/>
                        <a:t>Total</a:t>
                      </a:r>
                      <a:endParaRPr lang="en-GB" dirty="0">
                        <a:solidFill>
                          <a:srgbClr val="0000FF"/>
                        </a:solidFill>
                      </a:endParaRPr>
                    </a:p>
                  </a:txBody>
                  <a:tcPr marT="0" marB="0" anchor="ctr"/>
                </a:tc>
                <a:tc>
                  <a:txBody>
                    <a:bodyPr/>
                    <a:lstStyle/>
                    <a:p>
                      <a:pPr algn="ctr"/>
                      <a:r>
                        <a:rPr lang="en-GB" dirty="0" smtClean="0"/>
                        <a:t>5.3</a:t>
                      </a:r>
                      <a:endParaRPr lang="en-GB" dirty="0">
                        <a:solidFill>
                          <a:srgbClr val="0000FF"/>
                        </a:solidFill>
                      </a:endParaRPr>
                    </a:p>
                  </a:txBody>
                  <a:tcPr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739286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1541</TotalTime>
  <Words>4935</Words>
  <Application>Microsoft Office PowerPoint</Application>
  <PresentationFormat>Widescreen</PresentationFormat>
  <Paragraphs>788</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Arial Narrow</vt:lpstr>
      <vt:lpstr>Calibri</vt:lpstr>
      <vt:lpstr>Georgia</vt:lpstr>
      <vt:lpstr>Trebuchet MS</vt:lpstr>
      <vt:lpstr>Office Theme</vt:lpstr>
      <vt:lpstr>CERN FPC status and perspectives Overview of the various challenges regarding the construction of very high power Fundamental Power Couplers  TRIUMF 2021 EIC Accelerator Partnership Workshop, 26-29 October 2021, On-line Format</vt:lpstr>
      <vt:lpstr>Charge</vt:lpstr>
      <vt:lpstr>FPC design input parameters</vt:lpstr>
      <vt:lpstr>FPC design input parameters</vt:lpstr>
      <vt:lpstr>Overview of the CERN power couplers since the 2000’s</vt:lpstr>
      <vt:lpstr>Overview of the CERN power couplers since the 2000’s</vt:lpstr>
      <vt:lpstr>Overview of the CERN power couplers since the 2000’s</vt:lpstr>
      <vt:lpstr>FTE (Full Time Equivalent)</vt:lpstr>
      <vt:lpstr>FTE (Full Time Equivalent)</vt:lpstr>
      <vt:lpstr>Key item: the ceramic window</vt:lpstr>
      <vt:lpstr>Ceramic material</vt:lpstr>
      <vt:lpstr>Metallization</vt:lpstr>
      <vt:lpstr>Window families</vt:lpstr>
      <vt:lpstr>Water cooled from the inside ceramics</vt:lpstr>
      <vt:lpstr>Penetrant liquid qualification</vt:lpstr>
      <vt:lpstr>Cyclotronic© air cooling</vt:lpstr>
      <vt:lpstr>Variable coupling requirement</vt:lpstr>
      <vt:lpstr>Variable coupling requirement</vt:lpstr>
      <vt:lpstr>Heat Transfer</vt:lpstr>
      <vt:lpstr>Heat Transfer</vt:lpstr>
      <vt:lpstr>Heat Transfer</vt:lpstr>
      <vt:lpstr>Vacuum seal at cold</vt:lpstr>
      <vt:lpstr>Multipacting</vt:lpstr>
      <vt:lpstr>DC polarisation</vt:lpstr>
      <vt:lpstr>TiN or TiOx coating</vt:lpstr>
      <vt:lpstr>Cleanroom requirements</vt:lpstr>
      <vt:lpstr>Cleanroom requirements</vt:lpstr>
      <vt:lpstr>Cleanroom requirements</vt:lpstr>
      <vt:lpstr>Cryomodule integration</vt:lpstr>
      <vt:lpstr>Choice of the cryomodule</vt:lpstr>
      <vt:lpstr>Choice of cryomodule</vt:lpstr>
      <vt:lpstr>Orientation of the FPC?</vt:lpstr>
      <vt:lpstr>Mass production</vt:lpstr>
      <vt:lpstr>Test bench</vt:lpstr>
      <vt:lpstr>HL-LHC crab test box</vt:lpstr>
      <vt:lpstr>Test bench</vt:lpstr>
      <vt:lpstr>Test bench</vt:lpstr>
      <vt:lpstr>RF processing</vt:lpstr>
      <vt:lpstr>RF processing</vt:lpstr>
      <vt:lpstr>RF processing</vt:lpstr>
      <vt:lpstr>Resonant ring(s)</vt:lpstr>
      <vt:lpstr>Conclusion</vt:lpstr>
      <vt:lpstr>World Wide Fundamental Power Coupler (WWFPC) meetings</vt:lpstr>
      <vt:lpstr>Some previous talks on the topics</vt:lpstr>
      <vt:lpstr>Thank you</vt:lpstr>
      <vt:lpstr>Thank you</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Montesinos</dc:creator>
  <cp:lastModifiedBy>Eric Montesinos</cp:lastModifiedBy>
  <cp:revision>461</cp:revision>
  <dcterms:created xsi:type="dcterms:W3CDTF">2021-06-28T06:18:48Z</dcterms:created>
  <dcterms:modified xsi:type="dcterms:W3CDTF">2021-10-27T09:45:31Z</dcterms:modified>
</cp:coreProperties>
</file>