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294" r:id="rId2"/>
    <p:sldId id="332" r:id="rId3"/>
    <p:sldId id="334" r:id="rId4"/>
    <p:sldId id="335" r:id="rId5"/>
    <p:sldId id="344" r:id="rId6"/>
    <p:sldId id="345" r:id="rId7"/>
    <p:sldId id="327" r:id="rId8"/>
    <p:sldId id="343" r:id="rId9"/>
    <p:sldId id="341" r:id="rId10"/>
    <p:sldId id="348" r:id="rId11"/>
    <p:sldId id="336" r:id="rId12"/>
    <p:sldId id="346" r:id="rId13"/>
    <p:sldId id="337" r:id="rId14"/>
    <p:sldId id="329" r:id="rId15"/>
    <p:sldId id="330" r:id="rId16"/>
    <p:sldId id="331" r:id="rId17"/>
    <p:sldId id="347" r:id="rId18"/>
    <p:sldId id="339" r:id="rId19"/>
    <p:sldId id="342" r:id="rId20"/>
    <p:sldId id="325" r:id="rId21"/>
    <p:sldId id="340" r:id="rId22"/>
    <p:sldId id="328" r:id="rId23"/>
    <p:sldId id="338" r:id="rId24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D6EA"/>
    <a:srgbClr val="003087"/>
    <a:srgbClr val="0000FF"/>
    <a:srgbClr val="080286"/>
    <a:srgbClr val="0F2D62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4" autoAdjust="0"/>
    <p:restoredTop sz="94660"/>
  </p:normalViewPr>
  <p:slideViewPr>
    <p:cSldViewPr snapToGrid="0" snapToObjects="1" showGuides="1">
      <p:cViewPr varScale="1">
        <p:scale>
          <a:sx n="121" d="100"/>
          <a:sy n="121" d="100"/>
        </p:scale>
        <p:origin x="1038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58" tIns="48329" rIns="96658" bIns="4832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wrap="square" lIns="96658" tIns="48329" rIns="96658" bIns="4832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29" rIns="96658" bIns="4832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8" tIns="48329" rIns="96658" bIns="4832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58" tIns="48329" rIns="96658" bIns="4832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6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5" r:id="rId8"/>
    <p:sldLayoutId id="2147484136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1430" y="2521523"/>
            <a:ext cx="9166860" cy="1312488"/>
          </a:xfrm>
          <a:solidFill>
            <a:schemeClr val="accent1"/>
          </a:solidFill>
        </p:spPr>
        <p:txBody>
          <a:bodyPr anchor="t">
            <a:noAutofit/>
          </a:bodyPr>
          <a:lstStyle/>
          <a:p>
            <a:pPr indent="344488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Alternate</a:t>
            </a:r>
            <a:r>
              <a:rPr lang="en-US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 Crab Cavity 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Design</a:t>
            </a:r>
            <a:endParaRPr lang="en-US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344488"/>
            <a:endParaRPr lang="en-US" sz="2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7616" y="3135271"/>
            <a:ext cx="4379704" cy="698740"/>
          </a:xfrm>
        </p:spPr>
        <p:txBody>
          <a:bodyPr/>
          <a:lstStyle/>
          <a:p>
            <a:r>
              <a:rPr lang="en-US" sz="1600" dirty="0"/>
              <a:t> Andrei Lunin, Vyacheslav Yakovlev</a:t>
            </a:r>
          </a:p>
          <a:p>
            <a:r>
              <a:rPr lang="en-GB" sz="1600" dirty="0"/>
              <a:t> </a:t>
            </a:r>
            <a:r>
              <a:rPr lang="en-US" sz="1600" dirty="0"/>
              <a:t>October 27,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43F15-247C-4DFB-B862-784E976BA3C2}"/>
              </a:ext>
            </a:extLst>
          </p:cNvPr>
          <p:cNvSpPr txBox="1"/>
          <p:nvPr/>
        </p:nvSpPr>
        <p:spPr>
          <a:xfrm>
            <a:off x="115288" y="4299928"/>
            <a:ext cx="5138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 dirty="0">
                <a:latin typeface="SweetSquarePro-Bold"/>
              </a:rPr>
              <a:t>TRIUMF 2021 EIC Accelerator Partnership Workshop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ED3A1-304C-4096-8814-FD8200A18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363" y="3834011"/>
            <a:ext cx="2089637" cy="2389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EF4E5-13B1-4D17-86E1-6B535B542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20" y="6151110"/>
            <a:ext cx="4386680" cy="43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B2AEB7-97F3-43BB-A67E-EB3D76D4C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619" y="6258580"/>
            <a:ext cx="2752381" cy="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FA97-15C8-4DB6-9E30-6BD8C92D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3266F-D087-408C-8E87-68675789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7CB86-B186-488E-8984-D156DD82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AF9EC-656E-4581-8CC1-31E1126C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5" y="843456"/>
            <a:ext cx="7894821" cy="4981904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D6C6F6A5-19DE-40CC-A7ED-11205BEE4B19}"/>
              </a:ext>
            </a:extLst>
          </p:cNvPr>
          <p:cNvSpPr txBox="1">
            <a:spLocks/>
          </p:cNvSpPr>
          <p:nvPr/>
        </p:nvSpPr>
        <p:spPr>
          <a:xfrm>
            <a:off x="222250" y="139848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Multipactor Analysis in QMiR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29C70-861C-4E14-BA6B-7AB16941B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95"/>
          <a:stretch/>
        </p:blipFill>
        <p:spPr>
          <a:xfrm>
            <a:off x="6294096" y="1412295"/>
            <a:ext cx="2676485" cy="156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1F93D-1D5A-4E85-8FC1-C1236F3F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E7519-3C17-409A-96C5-81149F7D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D281-893E-4165-8DD1-76F641D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658FE-18AA-4D11-A3B5-DA907A0DB65A}"/>
              </a:ext>
            </a:extLst>
          </p:cNvPr>
          <p:cNvSpPr txBox="1"/>
          <p:nvPr/>
        </p:nvSpPr>
        <p:spPr>
          <a:xfrm>
            <a:off x="259744" y="85508"/>
            <a:ext cx="8374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Helvetica" panose="020B0604020202020204" pitchFamily="34" charset="0"/>
                <a:cs typeface="Helvetica" panose="020B0604020202020204" pitchFamily="34" charset="0"/>
              </a:rPr>
              <a:t>QMIR Prototype Production and Testing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3F0CB7-BBC7-47E1-A5C2-16B2A028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3"/>
          <a:stretch/>
        </p:blipFill>
        <p:spPr>
          <a:xfrm>
            <a:off x="4043134" y="672330"/>
            <a:ext cx="4715383" cy="29426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42B130-EF74-42E1-9B02-1D44E2CBD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20"/>
          <a:stretch/>
        </p:blipFill>
        <p:spPr>
          <a:xfrm>
            <a:off x="344702" y="1154734"/>
            <a:ext cx="3518465" cy="18815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C9B56C7-0C55-4C94-94B1-79B068F37BC1}"/>
              </a:ext>
            </a:extLst>
          </p:cNvPr>
          <p:cNvSpPr/>
          <p:nvPr/>
        </p:nvSpPr>
        <p:spPr>
          <a:xfrm>
            <a:off x="309462" y="743176"/>
            <a:ext cx="3188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232020"/>
                </a:solidFill>
                <a:latin typeface="+mn-lt"/>
              </a:rPr>
              <a:t>Bare QMiR (21.75' Long) cavity</a:t>
            </a:r>
            <a:endParaRPr lang="en-US" sz="1600" b="1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85B2A96-9EE7-4AF5-AB15-613B1108F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5945547"/>
            <a:ext cx="8428951" cy="2614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A3879A-4FFB-45F5-A0AD-9B3B6C924EBA}"/>
              </a:ext>
            </a:extLst>
          </p:cNvPr>
          <p:cNvSpPr/>
          <p:nvPr/>
        </p:nvSpPr>
        <p:spPr>
          <a:xfrm>
            <a:off x="259744" y="3709375"/>
            <a:ext cx="828965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Cavity received EP-treatment before the test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Measured maximal deflecting voltage of 2.7 MV exceeded the design goal of  2.0 MV @2K vertical test of QMiR prototype [1]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Relatively low Q</a:t>
            </a:r>
            <a:r>
              <a:rPr lang="en-US" sz="2000" baseline="-25000" dirty="0"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(3E8) is due to extra RF losses at covering  flanges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Further QMiR development was stopped due to the cancelation of  ANL/SPX project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4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86E110-173B-47AD-8645-A9CB34545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" r="3516" b="41832"/>
          <a:stretch/>
        </p:blipFill>
        <p:spPr>
          <a:xfrm>
            <a:off x="222250" y="982427"/>
            <a:ext cx="7989393" cy="140073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9E36B-77A5-4A2A-BC14-E059DD76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587B-C0AB-4F79-B1BB-C2CD1EC4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74887-B501-4B60-8834-E4097226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85A0F-1418-48D5-9C4A-8DCCC9D16A7A}"/>
              </a:ext>
            </a:extLst>
          </p:cNvPr>
          <p:cNvSpPr txBox="1"/>
          <p:nvPr/>
        </p:nvSpPr>
        <p:spPr>
          <a:xfrm>
            <a:off x="329783" y="2905180"/>
            <a:ext cx="86165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kick voltage is inverse proportional to frequency (</a:t>
            </a:r>
            <a:r>
              <a:rPr lang="en-US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b="1" i="1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~ f </a:t>
            </a:r>
            <a:r>
              <a:rPr lang="en-US" b="1" i="1" baseline="30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CC space is limited by a close beamlines distance (&lt; 0.2 m)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the deflecting voltage of about 0.9 MV the cavity has considerably small surface fields, Ep ≈25 MV/m, Bp ≈ 35 mT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QMiR cavity @2.6 GHz looks a good choice!</a:t>
            </a:r>
            <a:endParaRPr lang="en-US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DFCF75-C7CA-45F4-8F20-70D354C35E08}"/>
              </a:ext>
            </a:extLst>
          </p:cNvPr>
          <p:cNvSpPr/>
          <p:nvPr/>
        </p:nvSpPr>
        <p:spPr>
          <a:xfrm>
            <a:off x="6318355" y="1132328"/>
            <a:ext cx="622092" cy="367259"/>
          </a:xfrm>
          <a:prstGeom prst="ellipse">
            <a:avLst/>
          </a:prstGeom>
          <a:noFill/>
          <a:ln w="22225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4CD6D-7B8B-4A64-B063-E0FE945FF56B}"/>
              </a:ext>
            </a:extLst>
          </p:cNvPr>
          <p:cNvSpPr txBox="1"/>
          <p:nvPr/>
        </p:nvSpPr>
        <p:spPr>
          <a:xfrm>
            <a:off x="259744" y="85508"/>
            <a:ext cx="8374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Helvetica" panose="020B0604020202020204" pitchFamily="34" charset="0"/>
                <a:cs typeface="Helvetica" panose="020B0604020202020204" pitchFamily="34" charset="0"/>
              </a:rPr>
              <a:t>QMIR Application for ILC Crab Cavity</a:t>
            </a:r>
          </a:p>
        </p:txBody>
      </p:sp>
    </p:spTree>
    <p:extLst>
      <p:ext uri="{BB962C8B-B14F-4D97-AF65-F5344CB8AC3E}">
        <p14:creationId xmlns:p14="http://schemas.microsoft.com/office/powerpoint/2010/main" val="89363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4CCA44-612D-462A-ADEB-152A29E1D2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4190" y="751318"/>
          <a:ext cx="4027027" cy="330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SPW 14.0 Graph" r:id="rId3" imgW="8435356" imgH="6551546" progId="SigmaPlotGraphicObject.13">
                  <p:embed/>
                </p:oleObj>
              </mc:Choice>
              <mc:Fallback>
                <p:oleObj name="SPW 14.0 Graph" r:id="rId3" imgW="8435356" imgH="6551546" progId="SigmaPlotGraphicObject.1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E4CCA44-612D-462A-ADEB-152A29E1D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4190" y="751318"/>
                        <a:ext cx="4027027" cy="3302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AC9C7-D2E8-42B9-B25A-2E572866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4A894-2F4E-4299-9456-7F3C575F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AD2C-556D-4FB6-B667-53446EE7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823165-876E-44A2-8A1F-07599C1FB962}"/>
              </a:ext>
            </a:extLst>
          </p:cNvPr>
          <p:cNvSpPr txBox="1"/>
          <p:nvPr/>
        </p:nvSpPr>
        <p:spPr>
          <a:xfrm>
            <a:off x="429419" y="4092308"/>
            <a:ext cx="812113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There are two Same Order Modes (SOM) that have a low 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(R/Q)*Q</a:t>
            </a:r>
            <a:endParaRPr lang="en-US" sz="2000" i="1" baseline="30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SOM/HOM external couplings  Qext &lt; 10</a:t>
            </a:r>
            <a:r>
              <a:rPr lang="en-US" sz="20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4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SOM/HOMs longitudinal and transverse impedances (@1mm):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(R/Q)z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&lt;= 100 </a:t>
            </a:r>
            <a:r>
              <a:rPr lang="el-GR" sz="2000" dirty="0"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 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(R/Q)x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&lt;= 1 </a:t>
            </a:r>
            <a:r>
              <a:rPr lang="el-GR" sz="2000" dirty="0"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2000" i="1" dirty="0">
                <a:latin typeface="Helvetica" panose="020B0604020202020204" pitchFamily="34" charset="0"/>
                <a:cs typeface="Helvetica" panose="020B0604020202020204" pitchFamily="34" charset="0"/>
              </a:rPr>
              <a:t>(R/Q)y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&lt;= 10 </a:t>
            </a:r>
            <a:r>
              <a:rPr lang="el-GR" sz="2000" dirty="0">
                <a:latin typeface="Helvetica" panose="020B0604020202020204" pitchFamily="34" charset="0"/>
                <a:cs typeface="Helvetica" panose="020B0604020202020204" pitchFamily="34" charset="0"/>
              </a:rPr>
              <a:t>Ω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SOM/HOM spectrum is sparse and strongly damped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0D3832-36F4-4F12-B737-9F11BA8A3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5" y="789457"/>
            <a:ext cx="4960055" cy="315353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42736BDD-DCBF-451E-AE6B-D5F61D8875C2}"/>
              </a:ext>
            </a:extLst>
          </p:cNvPr>
          <p:cNvSpPr txBox="1">
            <a:spLocks/>
          </p:cNvSpPr>
          <p:nvPr/>
        </p:nvSpPr>
        <p:spPr>
          <a:xfrm>
            <a:off x="222250" y="139848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QMiR Cavity for ILC (scaled to 2.6 GHz)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71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F1D6-E2B2-4432-A807-D4C8AB2B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30B5C-DE09-4F39-9B6C-008DA48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5FC2-303D-49A9-8AAC-F0E228F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05DA008-6439-4042-B960-E16CE440BA99}"/>
              </a:ext>
            </a:extLst>
          </p:cNvPr>
          <p:cNvSpPr txBox="1">
            <a:spLocks/>
          </p:cNvSpPr>
          <p:nvPr/>
        </p:nvSpPr>
        <p:spPr>
          <a:xfrm>
            <a:off x="0" y="122157"/>
            <a:ext cx="871678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Mechanical Analysis LFD and dF/dP (by I. Gonin)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A07280-6CA2-48DE-868F-330D5571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671" y="637947"/>
            <a:ext cx="3458402" cy="2689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CDFBAE-FCE4-42E5-8290-E92487F2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711" y="3429000"/>
            <a:ext cx="3452479" cy="2392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C0E48-0B94-4214-A4BF-FBA5801DD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98" y="756498"/>
            <a:ext cx="3097786" cy="1843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26636F-D91A-4870-A2E0-2D71D418F3DF}"/>
              </a:ext>
            </a:extLst>
          </p:cNvPr>
          <p:cNvSpPr txBox="1"/>
          <p:nvPr/>
        </p:nvSpPr>
        <p:spPr>
          <a:xfrm>
            <a:off x="27870" y="5869041"/>
            <a:ext cx="8907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QMiR LFD and dF/dP are less than the cavity bandwidth (few kHz)</a:t>
            </a:r>
            <a:endParaRPr lang="en-US" sz="2000" b="1" dirty="0">
              <a:solidFill>
                <a:srgbClr val="C00000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102F3-2038-415D-9595-7C64E2A5C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66" y="2446578"/>
            <a:ext cx="2027303" cy="32404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6871C4-A83D-4411-AB67-1B0861225D2E}"/>
              </a:ext>
            </a:extLst>
          </p:cNvPr>
          <p:cNvSpPr txBox="1"/>
          <p:nvPr/>
        </p:nvSpPr>
        <p:spPr>
          <a:xfrm>
            <a:off x="2325053" y="2896438"/>
            <a:ext cx="224694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LFD &lt; 500 Hz</a:t>
            </a:r>
          </a:p>
          <a:p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dF/dP &lt; 100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1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F1D6-E2B2-4432-A807-D4C8AB2B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30B5C-DE09-4F39-9B6C-008DA48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5FC2-303D-49A9-8AAC-F0E228F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05DA008-6439-4042-B960-E16CE440BA99}"/>
              </a:ext>
            </a:extLst>
          </p:cNvPr>
          <p:cNvSpPr txBox="1">
            <a:spLocks/>
          </p:cNvSpPr>
          <p:nvPr/>
        </p:nvSpPr>
        <p:spPr>
          <a:xfrm>
            <a:off x="129484" y="110914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Mechanical Analysis of Frequency Tuning (by I. Gonin)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836DB-2EB9-4C5A-A64D-1E7EF88C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5" y="811442"/>
            <a:ext cx="8574374" cy="4908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40723F-F6D5-457B-8100-952A0412161B}"/>
              </a:ext>
            </a:extLst>
          </p:cNvPr>
          <p:cNvSpPr txBox="1"/>
          <p:nvPr/>
        </p:nvSpPr>
        <p:spPr>
          <a:xfrm>
            <a:off x="307502" y="5762253"/>
            <a:ext cx="8330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Maximum frequency tuning range: ~ 1..2 MHz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2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F1D6-E2B2-4432-A807-D4C8AB2B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30B5C-DE09-4F39-9B6C-008DA48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5FC2-303D-49A9-8AAC-F0E228F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05DA008-6439-4042-B960-E16CE440BA99}"/>
              </a:ext>
            </a:extLst>
          </p:cNvPr>
          <p:cNvSpPr txBox="1">
            <a:spLocks/>
          </p:cNvSpPr>
          <p:nvPr/>
        </p:nvSpPr>
        <p:spPr>
          <a:xfrm>
            <a:off x="0" y="63933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QMiR Cavity Slow Tuner Design (by V. Polubotko)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0723F-F6D5-457B-8100-952A0412161B}"/>
              </a:ext>
            </a:extLst>
          </p:cNvPr>
          <p:cNvSpPr txBox="1"/>
          <p:nvPr/>
        </p:nvSpPr>
        <p:spPr>
          <a:xfrm>
            <a:off x="166888" y="5801754"/>
            <a:ext cx="87288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of frequency tuner integrated with dressed cavity is ongoing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6970CE-C6E7-4992-BE71-32011E93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" y="3429000"/>
            <a:ext cx="4237731" cy="213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9F17C-6F9F-4E32-98FB-F231E680A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35" y="1152708"/>
            <a:ext cx="2368780" cy="1711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CB1B7-B575-4BC3-BB4B-39E2E7BBA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354" y="1015422"/>
            <a:ext cx="1955211" cy="19166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76FB83-DCA1-494D-98C3-1C53ECEA0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634" y="3570592"/>
            <a:ext cx="4572000" cy="198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B2B96B-E89C-40C4-B519-2A4745BD11EA}"/>
              </a:ext>
            </a:extLst>
          </p:cNvPr>
          <p:cNvSpPr txBox="1"/>
          <p:nvPr/>
        </p:nvSpPr>
        <p:spPr>
          <a:xfrm>
            <a:off x="1189418" y="633416"/>
            <a:ext cx="5421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Compact lever-type frequency tuner</a:t>
            </a:r>
            <a:r>
              <a:rPr lang="en-US" sz="24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01A999-3A4C-4C42-B467-F75A24DABED3}"/>
              </a:ext>
            </a:extLst>
          </p:cNvPr>
          <p:cNvSpPr txBox="1"/>
          <p:nvPr/>
        </p:nvSpPr>
        <p:spPr>
          <a:xfrm>
            <a:off x="331742" y="3077785"/>
            <a:ext cx="1991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LHe Vessel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52CD8E-D2B4-4765-BFAE-1C620939E7D7}"/>
              </a:ext>
            </a:extLst>
          </p:cNvPr>
          <p:cNvSpPr txBox="1"/>
          <p:nvPr/>
        </p:nvSpPr>
        <p:spPr>
          <a:xfrm>
            <a:off x="5285812" y="3077785"/>
            <a:ext cx="3378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Dressed QMiR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50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F1D6-E2B2-4432-A807-D4C8AB2B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30B5C-DE09-4F39-9B6C-008DA48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5FC2-303D-49A9-8AAC-F0E228F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05DA008-6439-4042-B960-E16CE440BA99}"/>
              </a:ext>
            </a:extLst>
          </p:cNvPr>
          <p:cNvSpPr txBox="1">
            <a:spLocks/>
          </p:cNvSpPr>
          <p:nvPr/>
        </p:nvSpPr>
        <p:spPr>
          <a:xfrm>
            <a:off x="0" y="63933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QMiR Cavity for ELLETRA-II Upgrade (ST Trieste)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EB143-D278-4D9C-9A08-0ED9FFC5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9" y="1002465"/>
            <a:ext cx="5067461" cy="128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79B005-B50D-41CB-9651-65CFBA4C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518" y="1002465"/>
            <a:ext cx="3837482" cy="1752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70ECE4-356F-47FE-9066-C684BEBB60B7}"/>
              </a:ext>
            </a:extLst>
          </p:cNvPr>
          <p:cNvSpPr txBox="1"/>
          <p:nvPr/>
        </p:nvSpPr>
        <p:spPr>
          <a:xfrm>
            <a:off x="815243" y="692635"/>
            <a:ext cx="4114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scheme for ANL/SPX[1]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4BBFAC-7F5B-40A2-A4BF-0E78A5DAD783}"/>
              </a:ext>
            </a:extLst>
          </p:cNvPr>
          <p:cNvSpPr txBox="1"/>
          <p:nvPr/>
        </p:nvSpPr>
        <p:spPr>
          <a:xfrm>
            <a:off x="5339238" y="642681"/>
            <a:ext cx="329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SPX 2-Frequency scheme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B765FA9-53C1-4F4D-A848-DA559F969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29" r="4374"/>
          <a:stretch/>
        </p:blipFill>
        <p:spPr>
          <a:xfrm>
            <a:off x="7287375" y="3904743"/>
            <a:ext cx="1663388" cy="11803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043456-268E-4E53-A7A3-6A742BE8BFD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8174" y="2541776"/>
            <a:ext cx="5431304" cy="28676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714BF4-3E9B-49D7-9BE7-C7A434B658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113"/>
          <a:stretch/>
        </p:blipFill>
        <p:spPr>
          <a:xfrm>
            <a:off x="5444527" y="3265929"/>
            <a:ext cx="1768325" cy="18175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FE34B7-44D7-4AEC-9B6C-FD9AF32889E7}"/>
              </a:ext>
            </a:extLst>
          </p:cNvPr>
          <p:cNvSpPr txBox="1"/>
          <p:nvPr/>
        </p:nvSpPr>
        <p:spPr>
          <a:xfrm>
            <a:off x="432725" y="2186571"/>
            <a:ext cx="451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Deflecting System for ST Trieste [2]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AB86B4-389F-4174-B270-F9CFE01951F4}"/>
              </a:ext>
            </a:extLst>
          </p:cNvPr>
          <p:cNvSpPr txBox="1"/>
          <p:nvPr/>
        </p:nvSpPr>
        <p:spPr>
          <a:xfrm>
            <a:off x="5203167" y="279376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aperture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778F99-76E8-4F9D-B430-1B1C1B242F8E}"/>
              </a:ext>
            </a:extLst>
          </p:cNvPr>
          <p:cNvSpPr txBox="1"/>
          <p:nvPr/>
        </p:nvSpPr>
        <p:spPr>
          <a:xfrm>
            <a:off x="7287375" y="3293917"/>
            <a:ext cx="157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B-field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204909-DE7B-496D-9A10-A0DE66A2B30F}"/>
              </a:ext>
            </a:extLst>
          </p:cNvPr>
          <p:cNvSpPr txBox="1"/>
          <p:nvPr/>
        </p:nvSpPr>
        <p:spPr>
          <a:xfrm>
            <a:off x="304178" y="5911144"/>
            <a:ext cx="8224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 A. Zholents, P. Heimann, M. Zolotorev, J. Byrd, NIM in Physics Research Section A 425(1-2), 1999.</a:t>
            </a:r>
          </a:p>
          <a:p>
            <a:r>
              <a:rPr lang="en-US" sz="1200" dirty="0"/>
              <a:t>[2]  A. Lunin, T. Khabiboulline, V. Yakovlev, FERMILAB-TM-2756-TD, Technical Note, Fermilab, 2021.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0723F-F6D5-457B-8100-952A0412161B}"/>
              </a:ext>
            </a:extLst>
          </p:cNvPr>
          <p:cNvSpPr txBox="1"/>
          <p:nvPr/>
        </p:nvSpPr>
        <p:spPr>
          <a:xfrm>
            <a:off x="304178" y="5248938"/>
            <a:ext cx="8075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 for ST Trieste recommended to proceed with the QMiR type Crab Cavities, 3 GHz and 3.25 GHz for ELLETRA-II upgrade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2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C121C-1F73-414E-87D8-23BEE9E6B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B4522-4AFA-4C45-BCC8-7A97AA9D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E9A15-5485-4166-BEF2-20C562AD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4C55E70-6937-498B-9299-ABD42C536E99}"/>
              </a:ext>
            </a:extLst>
          </p:cNvPr>
          <p:cNvSpPr txBox="1">
            <a:spLocks/>
          </p:cNvSpPr>
          <p:nvPr/>
        </p:nvSpPr>
        <p:spPr>
          <a:xfrm>
            <a:off x="81366" y="63933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Conclusions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6D10E-8226-4D17-BF89-9497A05CECE3}"/>
              </a:ext>
            </a:extLst>
          </p:cNvPr>
          <p:cNvSpPr txBox="1"/>
          <p:nvPr/>
        </p:nvSpPr>
        <p:spPr>
          <a:xfrm>
            <a:off x="222251" y="871825"/>
            <a:ext cx="808617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A Quasi-Waveguide Multicell Deflecting Resonator (QMIR) is a viable option for Crab and Deflecting Cavities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QMIR is very compact and simple (no HOM-couplers)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has sparse HOM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has acceptable loss/kick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MP in operation voltage domain.</a:t>
            </a:r>
          </a:p>
          <a:p>
            <a:endParaRPr lang="en-US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QMIR cavity is now being considered  for the Elletra-2 and ILC projects.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meets all the project requirements</a:t>
            </a:r>
          </a:p>
          <a:p>
            <a:endParaRPr lang="en-US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Fermilab can design, build and test QMIR cavities for a variety of  particle accelerator applications</a:t>
            </a:r>
          </a:p>
        </p:txBody>
      </p:sp>
    </p:spTree>
    <p:extLst>
      <p:ext uri="{BB962C8B-B14F-4D97-AF65-F5344CB8AC3E}">
        <p14:creationId xmlns:p14="http://schemas.microsoft.com/office/powerpoint/2010/main" val="84142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C121C-1F73-414E-87D8-23BEE9E6B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B4522-4AFA-4C45-BCC8-7A97AA9D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E9A15-5485-4166-BEF2-20C562AD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4C55E70-6937-498B-9299-ABD42C536E99}"/>
              </a:ext>
            </a:extLst>
          </p:cNvPr>
          <p:cNvSpPr txBox="1">
            <a:spLocks/>
          </p:cNvSpPr>
          <p:nvPr/>
        </p:nvSpPr>
        <p:spPr>
          <a:xfrm>
            <a:off x="0" y="63933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2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83BF9-E582-4A1E-BE26-6DB750C9A8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D0479-336D-4AA2-A607-A2A944DA5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7B16-3255-4005-8BFE-9534987CF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93EABE-A072-4B4B-9212-07BF8C59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426B0-5312-4BF7-B014-6A6BD3FBAF2D}"/>
              </a:ext>
            </a:extLst>
          </p:cNvPr>
          <p:cNvSpPr txBox="1"/>
          <p:nvPr/>
        </p:nvSpPr>
        <p:spPr>
          <a:xfrm>
            <a:off x="222250" y="1117007"/>
            <a:ext cx="85781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Concept of the HOM-free deflecting cavity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QMiR (2.815 GHz) deflecting cavity for ANL/SPX project </a:t>
            </a:r>
          </a:p>
          <a:p>
            <a:r>
              <a:rPr lang="en-US" b="1" dirty="0"/>
              <a:t>       - EM design</a:t>
            </a:r>
          </a:p>
          <a:p>
            <a:r>
              <a:rPr lang="en-US" b="1" dirty="0"/>
              <a:t>       - Production and Testing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QMiR (2.6 GHz) for ILC Crab Cavity</a:t>
            </a:r>
          </a:p>
          <a:p>
            <a:r>
              <a:rPr lang="en-US" b="1" dirty="0"/>
              <a:t>        - HOM Analysis</a:t>
            </a:r>
          </a:p>
          <a:p>
            <a:r>
              <a:rPr lang="en-US" b="1" dirty="0"/>
              <a:t>        - Mechanical Analysis (LFD and dF/dP)</a:t>
            </a:r>
            <a:endParaRPr lang="en-US" dirty="0"/>
          </a:p>
          <a:p>
            <a:r>
              <a:rPr lang="en-US" b="1" dirty="0"/>
              <a:t>        - Frequency Tuner and Dressed Cavity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QMiR (3 GHz and 3.25 GHz) for ELLETRA-II upgrade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Conclusions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96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AC9C7-D2E8-42B9-B25A-2E572866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4A894-2F4E-4299-9456-7F3C575F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AD2C-556D-4FB6-B667-53446EE7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C3FF91-68D6-429C-A0A0-5A48154328B4}"/>
              </a:ext>
            </a:extLst>
          </p:cNvPr>
          <p:cNvSpPr/>
          <p:nvPr/>
        </p:nvSpPr>
        <p:spPr>
          <a:xfrm>
            <a:off x="636588" y="206113"/>
            <a:ext cx="4401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2.6 GHz QMiR for ILC Crab Cavity 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8E8E7-14B5-4945-A890-399697AAC7AF}"/>
              </a:ext>
            </a:extLst>
          </p:cNvPr>
          <p:cNvSpPr txBox="1"/>
          <p:nvPr/>
        </p:nvSpPr>
        <p:spPr>
          <a:xfrm>
            <a:off x="429419" y="5321517"/>
            <a:ext cx="815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For the ILC bunch length (0.3 mm rms), the loss and kick factors:</a:t>
            </a:r>
          </a:p>
          <a:p>
            <a:r>
              <a:rPr lang="en-US" dirty="0">
                <a:solidFill>
                  <a:srgbClr val="C00000"/>
                </a:solidFill>
              </a:rPr>
              <a:t>k_loss &lt;= 50 V/pC  and k_kick &lt;= 0.1 V/pC/mm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3AC2D-02B2-4D86-B33F-D46EB921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65" y="667778"/>
            <a:ext cx="6985416" cy="44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29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C121C-1F73-414E-87D8-23BEE9E6B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B4522-4AFA-4C45-BCC8-7A97AA9D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E9A15-5485-4166-BEF2-20C562AD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4C55E70-6937-498B-9299-ABD42C536E99}"/>
              </a:ext>
            </a:extLst>
          </p:cNvPr>
          <p:cNvSpPr txBox="1">
            <a:spLocks/>
          </p:cNvSpPr>
          <p:nvPr/>
        </p:nvSpPr>
        <p:spPr>
          <a:xfrm>
            <a:off x="0" y="63933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 High</a:t>
            </a:r>
            <a:r>
              <a:rPr lang="nn-NO" sz="2600" dirty="0"/>
              <a:t> Order Mode (HOM) Damping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6E2EE-CB5E-4018-9DFF-C0817948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3" t="17537" r="5273" b="1"/>
          <a:stretch/>
        </p:blipFill>
        <p:spPr>
          <a:xfrm>
            <a:off x="81366" y="2232030"/>
            <a:ext cx="4284866" cy="3472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F5C4A-102D-457C-9616-FE5100DAD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374"/>
          <a:stretch/>
        </p:blipFill>
        <p:spPr>
          <a:xfrm>
            <a:off x="1412195" y="605795"/>
            <a:ext cx="7426212" cy="1906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2839F-237A-44C6-9589-9A7058C75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17" y="2626396"/>
            <a:ext cx="4833017" cy="3017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30DEC4-05F5-4C30-8690-A2262067B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598" y="4687838"/>
            <a:ext cx="1737687" cy="1571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FE40D-737A-496D-B7EA-A483806B0860}"/>
              </a:ext>
            </a:extLst>
          </p:cNvPr>
          <p:cNvSpPr txBox="1"/>
          <p:nvPr/>
        </p:nvSpPr>
        <p:spPr>
          <a:xfrm>
            <a:off x="495235" y="5818783"/>
            <a:ext cx="605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is HOM-free at f &gt; 5.2 GHz </a:t>
            </a:r>
          </a:p>
        </p:txBody>
      </p:sp>
    </p:spTree>
    <p:extLst>
      <p:ext uri="{BB962C8B-B14F-4D97-AF65-F5344CB8AC3E}">
        <p14:creationId xmlns:p14="http://schemas.microsoft.com/office/powerpoint/2010/main" val="690542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F1D6-E2B2-4432-A807-D4C8AB2B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30B5C-DE09-4F39-9B6C-008DA48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5FC2-303D-49A9-8AAC-F0E228F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05DA008-6439-4042-B960-E16CE440BA99}"/>
              </a:ext>
            </a:extLst>
          </p:cNvPr>
          <p:cNvSpPr txBox="1">
            <a:spLocks/>
          </p:cNvSpPr>
          <p:nvPr/>
        </p:nvSpPr>
        <p:spPr>
          <a:xfrm>
            <a:off x="129484" y="110914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QMiR Cavity for ILC (scaled to 2.6 GHz)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DF9E33-CF69-4471-93D1-86851702D027}"/>
                  </a:ext>
                </a:extLst>
              </p:cNvPr>
              <p:cNvSpPr txBox="1"/>
              <p:nvPr/>
            </p:nvSpPr>
            <p:spPr>
              <a:xfrm>
                <a:off x="154983" y="807319"/>
                <a:ext cx="8486847" cy="5162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Operation mode 				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1040 Ohm (@2.6 GHz)</a:t>
                </a:r>
                <a:endParaRPr lang="en-US" sz="1800" dirty="0">
                  <a:effectLst/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endParaRP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Maximal dipole</a:t>
                </a:r>
                <a:r>
                  <a:rPr lang="en-US" sz="1800" i="1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horizontal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HOM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𝑄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10 Ohm (@2.5 GHz); </a:t>
                </a: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							   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Q &lt; 1×10</a:t>
                </a:r>
                <a:r>
                  <a:rPr lang="en-US" sz="1800" baseline="300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5  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(&lt; Q</a:t>
                </a:r>
                <a:r>
                  <a:rPr lang="en-US" sz="1800" baseline="-250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max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</a:t>
                </a:r>
                <a:r>
                  <a:rPr lang="en-US" sz="18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≈ 2.4×10</a:t>
                </a:r>
                <a:r>
                  <a:rPr lang="en-US" sz="1800" baseline="300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6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)</a:t>
                </a:r>
                <a:endParaRPr lang="en-US" sz="1800" dirty="0">
                  <a:effectLst/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endParaRP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Maximal dipole </a:t>
                </a:r>
                <a:r>
                  <a:rPr lang="en-US" sz="1800" i="1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vertica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l HOM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𝑄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10 Ohm (@4 GHz); </a:t>
                </a: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							   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Q &lt; 1×10</a:t>
                </a:r>
                <a:r>
                  <a:rPr lang="en-US" sz="1800" baseline="300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4</a:t>
                </a:r>
                <a:r>
                  <a:rPr lang="en-US" sz="1800" baseline="300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(&lt; Q</a:t>
                </a:r>
                <a:r>
                  <a:rPr lang="en-US" sz="1800" baseline="-250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max</a:t>
                </a:r>
                <a:r>
                  <a:rPr lang="en-US" sz="18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≈ 1.7×10</a:t>
                </a:r>
                <a:r>
                  <a:rPr lang="en-US" sz="1800" baseline="300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6</a:t>
                </a: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)</a:t>
                </a: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en-US" sz="800" dirty="0">
                  <a:effectLst/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endParaRP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Horizontal kick factor*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= 100 </a:t>
                </a:r>
                <a:r>
                  <a:rPr lang="en-US" sz="18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(&lt; 2300) V/pC/m</a:t>
                </a:r>
                <a:endParaRPr lang="en-US" sz="1800" dirty="0">
                  <a:effectLst/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endParaRPr>
              </a:p>
              <a:p>
                <a:pPr marL="45720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Vertical kick factor*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 = 400  (&lt; </a:t>
                </a:r>
                <a:r>
                  <a:rPr lang="en-US" sz="1800" dirty="0"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2500) V/pC/m</a:t>
                </a:r>
                <a:endParaRPr lang="en-US" sz="1800" dirty="0">
                  <a:effectLst/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endParaRPr>
              </a:p>
              <a:p>
                <a:pPr indent="231775"/>
                <a:endParaRPr lang="en-US" sz="8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1775"/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1775"/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1775"/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1775"/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1775"/>
                <a:endParaRPr lang="en-US" sz="8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1775"/>
                <a:endParaRPr lang="en-US" sz="8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225425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C00000"/>
                    </a:solidFill>
                    <a:effectLst/>
                    <a:latin typeface="Helvetica" panose="020B0604020202020204" pitchFamily="34" charset="0"/>
                    <a:ea typeface="Times New Roman" panose="02020603050405020304" pitchFamily="18" charset="0"/>
                    <a:cs typeface="Helvetica" panose="020B0604020202020204" pitchFamily="34" charset="0"/>
                  </a:rPr>
                  <a:t>QMiR cavity meets the ILC/CC horizontal and vertical HOM impedance requirements</a:t>
                </a:r>
                <a:endParaRPr lang="en-US" sz="2000" b="1" dirty="0">
                  <a:solidFill>
                    <a:srgbClr val="C00000"/>
                  </a:solidFill>
                  <a:effectLst/>
                  <a:latin typeface="Helvetica" panose="020B0604020202020204" pitchFamily="34" charset="0"/>
                  <a:ea typeface="Calibri" panose="020F050202020403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DF9E33-CF69-4471-93D1-86851702D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83" y="807319"/>
                <a:ext cx="8486847" cy="5162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31A038-F26E-4AB2-8F01-618CD82979B7}"/>
              </a:ext>
            </a:extLst>
          </p:cNvPr>
          <p:cNvSpPr txBox="1"/>
          <p:nvPr/>
        </p:nvSpPr>
        <p:spPr>
          <a:xfrm>
            <a:off x="636588" y="4371431"/>
            <a:ext cx="7323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* GdfidL  calculation for 0.3 mm bunch length   (cross check with ECHO-3D code is ingoing)</a:t>
            </a:r>
          </a:p>
        </p:txBody>
      </p:sp>
    </p:spTree>
    <p:extLst>
      <p:ext uri="{BB962C8B-B14F-4D97-AF65-F5344CB8AC3E}">
        <p14:creationId xmlns:p14="http://schemas.microsoft.com/office/powerpoint/2010/main" val="952653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8F1D6-E2B2-4432-A807-D4C8AB2B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30B5C-DE09-4F39-9B6C-008DA483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65FC2-303D-49A9-8AAC-F0E228F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05DA008-6439-4042-B960-E16CE440BA99}"/>
              </a:ext>
            </a:extLst>
          </p:cNvPr>
          <p:cNvSpPr txBox="1">
            <a:spLocks/>
          </p:cNvSpPr>
          <p:nvPr/>
        </p:nvSpPr>
        <p:spPr>
          <a:xfrm>
            <a:off x="129484" y="110914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QMiR Cavity for ILC RF Power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51E21-E5ED-48BE-B153-EB2A2EBEDE5B}"/>
                  </a:ext>
                </a:extLst>
              </p:cNvPr>
              <p:cNvSpPr txBox="1"/>
              <p:nvPr/>
            </p:nvSpPr>
            <p:spPr>
              <a:xfrm>
                <a:off x="226091" y="735305"/>
                <a:ext cx="8775502" cy="5496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1775" indent="-231775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RF power needed to maintain the crabbing voltage should compensate</a:t>
                </a:r>
              </a:p>
              <a:p>
                <a:pPr indent="231775">
                  <a:spcAft>
                    <a:spcPts val="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-  the ohmic losses in the cavity (negligible for SRF cavities)</a:t>
                </a:r>
              </a:p>
              <a:p>
                <a:pPr indent="231775">
                  <a:spcAft>
                    <a:spcPts val="120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-  voltage induced by the beam if the is off the cavity axis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The maximal required RF power for the detuned cavity:</a:t>
                </a:r>
                <a:endParaRPr lang="en-US" sz="2400" i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𝑸</m:t>
                          </m:r>
                          <m:d>
                            <m:d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𝑰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sub>
                                      </m:sSub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  <m:d>
                                        <m:d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6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sz="1600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⊥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sz="1600" b="1" i="1">
                                                  <a:latin typeface="Cambria Math" panose="02040503050406030204" pitchFamily="18" charset="0"/>
                                                </a:rPr>
                                                <m:t>𝑸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1" i="1">
                                                  <a:latin typeface="Cambria Math" panose="02040503050406030204" pitchFamily="18" charset="0"/>
                                                </a:rPr>
                                                <m:t>𝒌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1" i="1">
                                                  <a:latin typeface="Cambria Math" panose="02040503050406030204" pitchFamily="18" charset="0"/>
                                                </a:rPr>
                                                <m:t>𝟎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𝑼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𝜟𝝎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𝝎</m:t>
                                          </m:r>
                                        </m:e>
                                        <m:sub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1" i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0">
                  <a:spcAft>
                    <a:spcPts val="1200"/>
                  </a:spcAft>
                </a:pP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   -  For max beam offset x</a:t>
                </a:r>
                <a:r>
                  <a:rPr lang="en-US" sz="2000" baseline="-25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0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&lt; 1 mm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&lt; 1 kHz (LFD, microphonics)</a:t>
                </a:r>
              </a:p>
              <a:p>
                <a:pPr indent="630238"/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   Beam OFF: 				  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𝑚𝑖𝑛</m:t>
                    </m:r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≈ 200 W</a:t>
                </a:r>
              </a:p>
              <a:p>
                <a:pPr indent="630238"/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   Optimal Coupling:	 		 	Q</a:t>
                </a:r>
                <a:r>
                  <a:rPr lang="en-US" sz="2000" i="1" baseline="-25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sz="2000" i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sz="2000" i="1" baseline="-25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≈ 1x10</a:t>
                </a:r>
                <a:r>
                  <a:rPr lang="en-US" sz="2000" baseline="30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6</a:t>
                </a:r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	</a:t>
                </a:r>
              </a:p>
              <a:p>
                <a:pPr indent="630238"/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   Beam ON &amp; Microphonics:	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≈ 500 W 	      </a:t>
                </a:r>
              </a:p>
              <a:p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   </a:t>
                </a:r>
              </a:p>
              <a:p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     - Required RF power from the generator (overhead 100%):</a:t>
                </a:r>
              </a:p>
              <a:p>
                <a:endParaRPr lang="en-US" sz="700" dirty="0"/>
              </a:p>
              <a:p>
                <a:endParaRPr lang="en-US" sz="700" dirty="0"/>
              </a:p>
              <a:p>
                <a:pPr indent="2001838"/>
                <a:r>
                  <a:rPr lang="en-US" b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  P</a:t>
                </a:r>
                <a:r>
                  <a:rPr lang="en-US" b="1" baseline="-2500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gen</a:t>
                </a:r>
                <a:r>
                  <a:rPr lang="en-US" b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&lt; 1 kW</a:t>
                </a:r>
                <a:endParaRPr lang="en-US" b="1" i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C51E21-E5ED-48BE-B153-EB2A2EBE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91" y="735305"/>
                <a:ext cx="8775502" cy="5496505"/>
              </a:xfrm>
              <a:prstGeom prst="rect">
                <a:avLst/>
              </a:prstGeom>
              <a:blipFill>
                <a:blip r:embed="rId2"/>
                <a:stretch>
                  <a:fillRect l="-903" t="-555" b="-1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25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1F93D-1D5A-4E85-8FC1-C1236F3F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E7519-3C17-409A-96C5-81149F7D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D281-893E-4165-8DD1-76F641D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658FE-18AA-4D11-A3B5-DA907A0DB65A}"/>
              </a:ext>
            </a:extLst>
          </p:cNvPr>
          <p:cNvSpPr txBox="1"/>
          <p:nvPr/>
        </p:nvSpPr>
        <p:spPr>
          <a:xfrm>
            <a:off x="259744" y="85508"/>
            <a:ext cx="8374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Helvetica" panose="020B0604020202020204" pitchFamily="34" charset="0"/>
                <a:cs typeface="Helvetica" panose="020B0604020202020204" pitchFamily="34" charset="0"/>
              </a:rPr>
              <a:t>HOM-free Deflecting Cavity Concept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813BF3-B68C-41B7-B253-96CF8291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839" y="1202657"/>
            <a:ext cx="3780178" cy="26219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385CA7-6E4E-4AD1-8341-848F4B6ECE2D}"/>
              </a:ext>
            </a:extLst>
          </p:cNvPr>
          <p:cNvSpPr txBox="1"/>
          <p:nvPr/>
        </p:nvSpPr>
        <p:spPr>
          <a:xfrm>
            <a:off x="219629" y="683343"/>
            <a:ext cx="8454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key idea is based on the formation of TE “ghost” modes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75C71E-3484-40CC-B7EE-7B8C3A1A27A6}"/>
                  </a:ext>
                </a:extLst>
              </p:cNvPr>
              <p:cNvSpPr txBox="1"/>
              <p:nvPr/>
            </p:nvSpPr>
            <p:spPr>
              <a:xfrm>
                <a:off x="288609" y="3807389"/>
                <a:ext cx="838585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Rediscovered in 1990s by G. Stupakov and S. Kurennoy [1]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Further development of RFD at ODU (J. Delayen) [2]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Transverse kick is produced by Quasi-TE modes which form transition zones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i="1" dirty="0">
                    <a:solidFill>
                      <a:srgbClr val="C00000"/>
                    </a:solidFill>
                  </a:rPr>
                  <a:t> &gt; 0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    - no contradiction with the Panofsky/Wenzel theorem!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75C71E-3484-40CC-B7EE-7B8C3A1A2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9" y="3807389"/>
                <a:ext cx="8385857" cy="1938992"/>
              </a:xfrm>
              <a:prstGeom prst="rect">
                <a:avLst/>
              </a:prstGeom>
              <a:blipFill>
                <a:blip r:embed="rId3"/>
                <a:stretch>
                  <a:fillRect l="-945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D23FC26-C564-49E6-8B8A-540CF859DBEB}"/>
              </a:ext>
            </a:extLst>
          </p:cNvPr>
          <p:cNvSpPr txBox="1"/>
          <p:nvPr/>
        </p:nvSpPr>
        <p:spPr>
          <a:xfrm>
            <a:off x="364139" y="5746381"/>
            <a:ext cx="7486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 </a:t>
            </a:r>
            <a:r>
              <a:rPr lang="en-US" sz="1050" dirty="0"/>
              <a:t>PHYS. REV. VOL. 49-1, 1994</a:t>
            </a:r>
            <a:endParaRPr lang="en-US" sz="1200" dirty="0"/>
          </a:p>
          <a:p>
            <a:r>
              <a:rPr lang="en-US" sz="1200" dirty="0"/>
              <a:t>[2]  </a:t>
            </a:r>
            <a:r>
              <a:rPr lang="en-US" sz="1050" dirty="0"/>
              <a:t>PHYS. REV. SPECIAL TOPICS - ACCELERATORS AND BEAMS 16, 012004 (2013)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777CBC-0A4A-4F33-829F-5CB30787B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57" y="2779961"/>
            <a:ext cx="5958422" cy="5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6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1F93D-1D5A-4E85-8FC1-C1236F3F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E7519-3C17-409A-96C5-81149F7D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D281-893E-4165-8DD1-76F641D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658FE-18AA-4D11-A3B5-DA907A0DB65A}"/>
              </a:ext>
            </a:extLst>
          </p:cNvPr>
          <p:cNvSpPr txBox="1"/>
          <p:nvPr/>
        </p:nvSpPr>
        <p:spPr>
          <a:xfrm>
            <a:off x="259744" y="85508"/>
            <a:ext cx="8374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Helvetica" panose="020B0604020202020204" pitchFamily="34" charset="0"/>
                <a:cs typeface="Helvetica" panose="020B0604020202020204" pitchFamily="34" charset="0"/>
              </a:rPr>
              <a:t>Compact HOM-free Deflecting Cavity QMIR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37CED2D-E74A-42DF-B350-CE513487F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159" r="4582"/>
          <a:stretch/>
        </p:blipFill>
        <p:spPr bwMode="auto">
          <a:xfrm>
            <a:off x="4872434" y="1320029"/>
            <a:ext cx="3937494" cy="165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E03DA-6B17-4C80-A21E-5E28DB27B6E6}"/>
              </a:ext>
            </a:extLst>
          </p:cNvPr>
          <p:cNvSpPr txBox="1"/>
          <p:nvPr/>
        </p:nvSpPr>
        <p:spPr>
          <a:xfrm>
            <a:off x="259744" y="638680"/>
            <a:ext cx="85501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asi-Waveguide </a:t>
            </a: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ult</a:t>
            </a: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cell Deflecting </a:t>
            </a:r>
            <a:r>
              <a:rPr lang="en-US" sz="2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esonator [1]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- Proposed as replacement of Mark-II deflecting cavity for APS/SPX project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C129C-C20A-484B-A248-523565AE00A4}"/>
              </a:ext>
            </a:extLst>
          </p:cNvPr>
          <p:cNvSpPr txBox="1"/>
          <p:nvPr/>
        </p:nvSpPr>
        <p:spPr>
          <a:xfrm>
            <a:off x="304178" y="5882690"/>
            <a:ext cx="7486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 A. Lunin, I. Gonin, M. Awida, T. Khabiboulline, V. Yakovlev, A. Zholents, Physics Procedia 79 ( 2015) 54 – 62</a:t>
            </a:r>
          </a:p>
          <a:p>
            <a:r>
              <a:rPr lang="en-US" sz="1200" dirty="0"/>
              <a:t>[2]  Zachary Conway on behalf of ANL PHY LINAC Development Group, 04/23/2013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6123B-FE4E-4EC6-8C95-4D1359516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6" y="3539014"/>
            <a:ext cx="4164896" cy="16635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F7860E9-1CCC-4BA4-9386-DF9AD3934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51180"/>
          <a:stretch/>
        </p:blipFill>
        <p:spPr bwMode="auto">
          <a:xfrm>
            <a:off x="1162144" y="1642119"/>
            <a:ext cx="1735739" cy="123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2F874B4-AB72-4BA8-9983-BB7A33F5A2A3}"/>
              </a:ext>
            </a:extLst>
          </p:cNvPr>
          <p:cNvSpPr/>
          <p:nvPr/>
        </p:nvSpPr>
        <p:spPr>
          <a:xfrm>
            <a:off x="3134225" y="1973718"/>
            <a:ext cx="663964" cy="31869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CD89B6-FCB6-45D7-A434-1830AB57625A}"/>
              </a:ext>
            </a:extLst>
          </p:cNvPr>
          <p:cNvSpPr txBox="1"/>
          <p:nvPr/>
        </p:nvSpPr>
        <p:spPr>
          <a:xfrm>
            <a:off x="386537" y="1815688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 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03636-1F8A-487E-ABEE-30257E73F18C}"/>
              </a:ext>
            </a:extLst>
          </p:cNvPr>
          <p:cNvSpPr txBox="1"/>
          <p:nvPr/>
        </p:nvSpPr>
        <p:spPr>
          <a:xfrm>
            <a:off x="3989967" y="185129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 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24EFC9-B2FD-44C0-8BB4-8D644ECF8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35" r="1293" b="-144"/>
          <a:stretch/>
        </p:blipFill>
        <p:spPr>
          <a:xfrm>
            <a:off x="4954662" y="2933236"/>
            <a:ext cx="4073769" cy="28403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A351FC-5AB2-48A3-8940-0331CE04696F}"/>
              </a:ext>
            </a:extLst>
          </p:cNvPr>
          <p:cNvSpPr txBox="1"/>
          <p:nvPr/>
        </p:nvSpPr>
        <p:spPr>
          <a:xfrm>
            <a:off x="207279" y="2946420"/>
            <a:ext cx="855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- Prototype built and tested at ANL in 2013 [2]   </a:t>
            </a:r>
          </a:p>
        </p:txBody>
      </p:sp>
    </p:spTree>
    <p:extLst>
      <p:ext uri="{BB962C8B-B14F-4D97-AF65-F5344CB8AC3E}">
        <p14:creationId xmlns:p14="http://schemas.microsoft.com/office/powerpoint/2010/main" val="1343102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1F93D-1D5A-4E85-8FC1-C1236F3F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E7519-3C17-409A-96C5-81149F7D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D281-893E-4165-8DD1-76F641D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658FE-18AA-4D11-A3B5-DA907A0DB65A}"/>
              </a:ext>
            </a:extLst>
          </p:cNvPr>
          <p:cNvSpPr txBox="1"/>
          <p:nvPr/>
        </p:nvSpPr>
        <p:spPr>
          <a:xfrm>
            <a:off x="259744" y="85508"/>
            <a:ext cx="8374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Helvetica" panose="020B0604020202020204" pitchFamily="34" charset="0"/>
                <a:cs typeface="Helvetica" panose="020B0604020202020204" pitchFamily="34" charset="0"/>
              </a:rPr>
              <a:t>R&amp;D on Deflecting Cavity for ANL/SPX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0A6C2-3694-4A2F-A8F1-42C4F266C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12" y="861330"/>
            <a:ext cx="7959777" cy="51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1F93D-1D5A-4E85-8FC1-C1236F3F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E7519-3C17-409A-96C5-81149F7D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D281-893E-4165-8DD1-76F641D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658FE-18AA-4D11-A3B5-DA907A0DB65A}"/>
              </a:ext>
            </a:extLst>
          </p:cNvPr>
          <p:cNvSpPr txBox="1"/>
          <p:nvPr/>
        </p:nvSpPr>
        <p:spPr>
          <a:xfrm>
            <a:off x="259744" y="85508"/>
            <a:ext cx="83746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Helvetica" panose="020B0604020202020204" pitchFamily="34" charset="0"/>
                <a:cs typeface="Helvetica" panose="020B0604020202020204" pitchFamily="34" charset="0"/>
              </a:rPr>
              <a:t>R&amp;D on Deflecting Cavity for ANL/SPX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2F794-6D1C-4DD5-9E3B-89C3FFFD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7" y="866767"/>
            <a:ext cx="4593478" cy="37718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7CF370-0F54-4B5B-944C-373ADC48E9D8}"/>
              </a:ext>
            </a:extLst>
          </p:cNvPr>
          <p:cNvGrpSpPr/>
          <p:nvPr/>
        </p:nvGrpSpPr>
        <p:grpSpPr>
          <a:xfrm>
            <a:off x="4879103" y="1306145"/>
            <a:ext cx="3947479" cy="3407042"/>
            <a:chOff x="23666718" y="12588815"/>
            <a:chExt cx="6575899" cy="65539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1BB2B2-F570-4FDD-AEFC-79B9651711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687941" y="12588815"/>
              <a:ext cx="6459997" cy="2894060"/>
              <a:chOff x="381000" y="1143000"/>
              <a:chExt cx="4845756" cy="1981200"/>
            </a:xfrm>
          </p:grpSpPr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9054D727-03D5-4FE6-80A3-1D8968C92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17961" r="42525" b="18491"/>
              <a:stretch>
                <a:fillRect/>
              </a:stretch>
            </p:blipFill>
            <p:spPr bwMode="auto">
              <a:xfrm>
                <a:off x="381000" y="1143000"/>
                <a:ext cx="1614311" cy="198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0D9A734-ECD6-4129-B392-CAEA33E0C8FD}"/>
                  </a:ext>
                </a:extLst>
              </p:cNvPr>
              <p:cNvGrpSpPr/>
              <p:nvPr/>
            </p:nvGrpSpPr>
            <p:grpSpPr>
              <a:xfrm>
                <a:off x="1981200" y="1143000"/>
                <a:ext cx="3245556" cy="1981200"/>
                <a:chOff x="1981200" y="1143000"/>
                <a:chExt cx="3245556" cy="1981200"/>
              </a:xfrm>
            </p:grpSpPr>
            <p:pic>
              <p:nvPicPr>
                <p:cNvPr id="14" name="Picture 3">
                  <a:extLst>
                    <a:ext uri="{FF2B5EF4-FFF2-40B4-BE49-F238E27FC236}">
                      <a16:creationId xmlns:a16="http://schemas.microsoft.com/office/drawing/2014/main" id="{DED1DAE4-D711-4EAA-91B9-FDFFD7D53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23607" t="11736" r="31539" b="35452"/>
                <a:stretch>
                  <a:fillRect/>
                </a:stretch>
              </p:blipFill>
              <p:spPr bwMode="auto">
                <a:xfrm>
                  <a:off x="2438400" y="1143000"/>
                  <a:ext cx="2788356" cy="198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D2A9E7-0E5E-4137-A49D-666B286119BB}"/>
                    </a:ext>
                  </a:extLst>
                </p:cNvPr>
                <p:cNvSpPr/>
                <p:nvPr/>
              </p:nvSpPr>
              <p:spPr>
                <a:xfrm>
                  <a:off x="2514600" y="1828800"/>
                  <a:ext cx="381000" cy="457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006D11AA-C6EB-4B33-B945-E6696DC311D2}"/>
                    </a:ext>
                  </a:extLst>
                </p:cNvPr>
                <p:cNvCxnSpPr/>
                <p:nvPr/>
              </p:nvCxnSpPr>
              <p:spPr>
                <a:xfrm rot="16200000" flipV="1">
                  <a:off x="1905000" y="1219200"/>
                  <a:ext cx="685800" cy="5334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12E5C073-1E1B-4B40-8683-F373CEBCC549}"/>
                    </a:ext>
                  </a:extLst>
                </p:cNvPr>
                <p:cNvCxnSpPr/>
                <p:nvPr/>
              </p:nvCxnSpPr>
              <p:spPr>
                <a:xfrm rot="5400000">
                  <a:off x="1828800" y="2438400"/>
                  <a:ext cx="838200" cy="53340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E44E241-D0AB-4DF2-BA86-209A76222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9648" b="30233"/>
            <a:stretch>
              <a:fillRect/>
            </a:stretch>
          </p:blipFill>
          <p:spPr bwMode="auto">
            <a:xfrm>
              <a:off x="23666718" y="15697200"/>
              <a:ext cx="6575899" cy="3445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7E98242-81AB-455B-8742-76DA45EF2293}"/>
              </a:ext>
            </a:extLst>
          </p:cNvPr>
          <p:cNvSpPr/>
          <p:nvPr/>
        </p:nvSpPr>
        <p:spPr>
          <a:xfrm>
            <a:off x="4818735" y="707669"/>
            <a:ext cx="4138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Operating trapped mode surface electric (up) and magnetic (down) fields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DABC98-662A-47EC-863D-2B2E0C087938}"/>
              </a:ext>
            </a:extLst>
          </p:cNvPr>
          <p:cNvSpPr txBox="1"/>
          <p:nvPr/>
        </p:nvSpPr>
        <p:spPr>
          <a:xfrm>
            <a:off x="157523" y="4665139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rgbClr val="0137E5"/>
                </a:solidFill>
              </a:rPr>
              <a:t>Model is fully parameterized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rgbClr val="0137E5"/>
                </a:solidFill>
              </a:rPr>
              <a:t>The frequency derivation was  calculated for each parameter in order to preserve the operating mode frequency on the stage of geometry creation.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rgbClr val="0137E5"/>
                </a:solidFill>
              </a:rPr>
              <a:t>General ellipsoid is used for hollow surface representation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rgbClr val="0137E5"/>
                </a:solidFill>
              </a:rPr>
              <a:t>Global optimum search algorithm</a:t>
            </a:r>
          </a:p>
        </p:txBody>
      </p:sp>
    </p:spTree>
    <p:extLst>
      <p:ext uri="{BB962C8B-B14F-4D97-AF65-F5344CB8AC3E}">
        <p14:creationId xmlns:p14="http://schemas.microsoft.com/office/powerpoint/2010/main" val="498856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AC9C7-D2E8-42B9-B25A-2E572866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4A894-2F4E-4299-9456-7F3C575F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AD2C-556D-4FB6-B667-53446EE7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42736BDD-DCBF-451E-AE6B-D5F61D8875C2}"/>
              </a:ext>
            </a:extLst>
          </p:cNvPr>
          <p:cNvSpPr txBox="1">
            <a:spLocks/>
          </p:cNvSpPr>
          <p:nvPr/>
        </p:nvSpPr>
        <p:spPr>
          <a:xfrm>
            <a:off x="222250" y="139848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Operating Dipole Mode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63268-4A70-449E-857C-3733F5D96258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979318"/>
            <a:ext cx="5242432" cy="2610491"/>
            <a:chOff x="11899157" y="13412250"/>
            <a:chExt cx="11288479" cy="66483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AB4FF5-7BC8-4C03-9C09-7BB4419A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6653" y="13412250"/>
              <a:ext cx="11253485" cy="24713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7FAB3C-2E51-4913-897B-054FFFE04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99157" y="15861566"/>
              <a:ext cx="11288479" cy="4199006"/>
            </a:xfrm>
            <a:prstGeom prst="rect">
              <a:avLst/>
            </a:prstGeom>
          </p:spPr>
        </p:pic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B18C09C-AC37-4487-B698-F97A960C4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797261"/>
              </p:ext>
            </p:extLst>
          </p:nvPr>
        </p:nvGraphicFramePr>
        <p:xfrm>
          <a:off x="5479157" y="1140724"/>
          <a:ext cx="3614556" cy="244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SPW 13.0 Graph" r:id="rId5" imgW="8448678" imgH="5715000" progId="SigmaPlotGraphicObject.12">
                  <p:embed/>
                </p:oleObj>
              </mc:Choice>
              <mc:Fallback>
                <p:oleObj name="SPW 13.0 Graph" r:id="rId5" imgW="8448678" imgH="5715000" progId="SigmaPlotGraphicObject.12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157" y="1140724"/>
                        <a:ext cx="3614556" cy="24469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A69D90A-98B4-45E2-BC3A-B309334F6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303" y="4108261"/>
            <a:ext cx="4546654" cy="2030787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B03FA4D-F413-4D0C-B2A1-F5CEAD395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742217"/>
              </p:ext>
            </p:extLst>
          </p:nvPr>
        </p:nvGraphicFramePr>
        <p:xfrm>
          <a:off x="5992000" y="3985315"/>
          <a:ext cx="2692532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2815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V</a:t>
                      </a:r>
                      <a:r>
                        <a:rPr lang="en-US" sz="1400" b="1" baseline="-25000" dirty="0"/>
                        <a:t>kick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E</a:t>
                      </a:r>
                      <a:r>
                        <a:rPr lang="en-US" sz="1400" b="1" baseline="-25000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55 MV/m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B</a:t>
                      </a:r>
                      <a:r>
                        <a:rPr lang="en-US" sz="1400" b="1" baseline="-25000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76 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(R/Q)</a:t>
                      </a:r>
                      <a:r>
                        <a:rPr lang="en-US" sz="1400" b="1" baseline="-250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1040 </a:t>
                      </a:r>
                      <a:r>
                        <a:rPr lang="el-GR" sz="1400" b="1" dirty="0">
                          <a:latin typeface="Calibri"/>
                        </a:rPr>
                        <a:t>Ω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763">
                <a:tc>
                  <a:txBody>
                    <a:bodyPr/>
                    <a:lstStyle/>
                    <a:p>
                      <a:r>
                        <a:rPr lang="en-US" sz="1400" b="1" dirty="0"/>
                        <a:t>W</a:t>
                      </a:r>
                      <a:r>
                        <a:rPr lang="en-US" sz="1400" b="1" baseline="-25000" dirty="0"/>
                        <a:t>STOR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0.23</a:t>
                      </a:r>
                      <a:r>
                        <a:rPr lang="en-US" sz="1400" b="1" baseline="0" dirty="0"/>
                        <a:t> J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55799C2F-CF64-42E8-AAB2-0372FE3472A9}"/>
              </a:ext>
            </a:extLst>
          </p:cNvPr>
          <p:cNvSpPr/>
          <p:nvPr/>
        </p:nvSpPr>
        <p:spPr>
          <a:xfrm>
            <a:off x="5723884" y="761176"/>
            <a:ext cx="3031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Transverse electric (blue) and magnetic (red) field components along the cavity axis.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77984B-E9B3-40A4-A89D-3DF3490719B2}"/>
              </a:ext>
            </a:extLst>
          </p:cNvPr>
          <p:cNvSpPr/>
          <p:nvPr/>
        </p:nvSpPr>
        <p:spPr>
          <a:xfrm>
            <a:off x="396687" y="3732209"/>
            <a:ext cx="4906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Integrated vertical kick along the cavity axis (solid red curve is the overall kick, dotted blue and green curves are electric and magnetic kicks).  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8DCF19-83BC-4598-ABD3-854F95F21951}"/>
              </a:ext>
            </a:extLst>
          </p:cNvPr>
          <p:cNvSpPr txBox="1"/>
          <p:nvPr/>
        </p:nvSpPr>
        <p:spPr>
          <a:xfrm>
            <a:off x="1253283" y="3251296"/>
            <a:ext cx="567966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QMiR  has a record high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(R/Q)</a:t>
            </a:r>
            <a:r>
              <a:rPr lang="en-US" sz="2400" b="1" i="1" baseline="-25000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</a:t>
            </a:r>
            <a:r>
              <a:rPr lang="en-US" sz="24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&gt;1k</a:t>
            </a:r>
            <a:r>
              <a:rPr lang="el-GR" sz="24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43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C121C-1F73-414E-87D8-23BEE9E6B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B4522-4AFA-4C45-BCC8-7A97AA9D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E9A15-5485-4166-BEF2-20C562AD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24C55E70-6937-498B-9299-ABD42C536E99}"/>
              </a:ext>
            </a:extLst>
          </p:cNvPr>
          <p:cNvSpPr txBox="1">
            <a:spLocks/>
          </p:cNvSpPr>
          <p:nvPr/>
        </p:nvSpPr>
        <p:spPr>
          <a:xfrm>
            <a:off x="129484" y="45420"/>
            <a:ext cx="8190597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Same Order Mode (SOM) Damping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2EC75-4306-451B-B305-CF3F94B2B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0"/>
          <a:stretch/>
        </p:blipFill>
        <p:spPr>
          <a:xfrm>
            <a:off x="314322" y="630694"/>
            <a:ext cx="8692957" cy="53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E0A48-C924-42A4-8015-B98C2310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10/27/21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5E436-EC48-4397-B208-E0712064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Lunin | Alternate Crab Cavity Design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9F8B2-0C0B-474F-8BCD-E2F8EEAB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1042C-E52E-4505-AD95-EEC5A0A1C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5" y="707685"/>
            <a:ext cx="7327356" cy="544262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57D551F-3817-48F8-8013-D091936AD205}"/>
              </a:ext>
            </a:extLst>
          </p:cNvPr>
          <p:cNvSpPr txBox="1">
            <a:spLocks/>
          </p:cNvSpPr>
          <p:nvPr/>
        </p:nvSpPr>
        <p:spPr>
          <a:xfrm>
            <a:off x="222250" y="139848"/>
            <a:ext cx="9062634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/>
              <a:t>HOM Damping in the APS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2338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apter 1 Monday.potx" id="{F30C28A3-0CAE-4138-AF24-1141E62D2E70}" vid="{870D0821-C6E8-4C93-BB8C-1F0393E07A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27452</TotalTime>
  <Words>1547</Words>
  <Application>Microsoft Office PowerPoint</Application>
  <PresentationFormat>On-screen Show (4:3)</PresentationFormat>
  <Paragraphs>213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Cambria Math</vt:lpstr>
      <vt:lpstr>Helvetica</vt:lpstr>
      <vt:lpstr>SweetSquarePro-Bold</vt:lpstr>
      <vt:lpstr>Times New Roman</vt:lpstr>
      <vt:lpstr>Wingdings</vt:lpstr>
      <vt:lpstr>Fermilab_PPT_090815</vt:lpstr>
      <vt:lpstr>SPW 13.0 Graph</vt:lpstr>
      <vt:lpstr>SPW 14.0 Graph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Vyacheslav P. Yakovlev x3888 14865N</dc:creator>
  <cp:lastModifiedBy>Andrei Lunin</cp:lastModifiedBy>
  <cp:revision>954</cp:revision>
  <cp:lastPrinted>2021-10-27T01:24:41Z</cp:lastPrinted>
  <dcterms:created xsi:type="dcterms:W3CDTF">2017-06-15T02:54:37Z</dcterms:created>
  <dcterms:modified xsi:type="dcterms:W3CDTF">2021-10-27T01:59:37Z</dcterms:modified>
</cp:coreProperties>
</file>