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1"/>
  </p:notesMasterIdLst>
  <p:handoutMasterIdLst>
    <p:handoutMasterId r:id="rId42"/>
  </p:handoutMasterIdLst>
  <p:sldIdLst>
    <p:sldId id="527" r:id="rId2"/>
    <p:sldId id="857" r:id="rId3"/>
    <p:sldId id="965" r:id="rId4"/>
    <p:sldId id="966" r:id="rId5"/>
    <p:sldId id="973" r:id="rId6"/>
    <p:sldId id="1011" r:id="rId7"/>
    <p:sldId id="967" r:id="rId8"/>
    <p:sldId id="969" r:id="rId9"/>
    <p:sldId id="970" r:id="rId10"/>
    <p:sldId id="971" r:id="rId11"/>
    <p:sldId id="974" r:id="rId12"/>
    <p:sldId id="980" r:id="rId13"/>
    <p:sldId id="981" r:id="rId14"/>
    <p:sldId id="982" r:id="rId15"/>
    <p:sldId id="986" r:id="rId16"/>
    <p:sldId id="985" r:id="rId17"/>
    <p:sldId id="987" r:id="rId18"/>
    <p:sldId id="988" r:id="rId19"/>
    <p:sldId id="1009" r:id="rId20"/>
    <p:sldId id="990" r:id="rId21"/>
    <p:sldId id="994" r:id="rId22"/>
    <p:sldId id="995" r:id="rId23"/>
    <p:sldId id="996" r:id="rId24"/>
    <p:sldId id="997" r:id="rId25"/>
    <p:sldId id="998" r:id="rId26"/>
    <p:sldId id="999" r:id="rId27"/>
    <p:sldId id="1004" r:id="rId28"/>
    <p:sldId id="1000" r:id="rId29"/>
    <p:sldId id="1001" r:id="rId30"/>
    <p:sldId id="1005" r:id="rId31"/>
    <p:sldId id="1002" r:id="rId32"/>
    <p:sldId id="1003" r:id="rId33"/>
    <p:sldId id="1006" r:id="rId34"/>
    <p:sldId id="1007" r:id="rId35"/>
    <p:sldId id="1008" r:id="rId36"/>
    <p:sldId id="1010" r:id="rId37"/>
    <p:sldId id="1012" r:id="rId38"/>
    <p:sldId id="1013" r:id="rId39"/>
    <p:sldId id="1014" r:id="rId40"/>
  </p:sldIdLst>
  <p:sldSz cx="12192000" cy="6858000"/>
  <p:notesSz cx="6797675" cy="987266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05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10" userDrawn="1">
          <p15:clr>
            <a:srgbClr val="A4A3A4"/>
          </p15:clr>
        </p15:guide>
        <p15:guide id="2" pos="2142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0000FF"/>
    <a:srgbClr val="0055A0"/>
    <a:srgbClr val="336600"/>
    <a:srgbClr val="00FFFF"/>
    <a:srgbClr val="33CC33"/>
    <a:srgbClr val="362977"/>
    <a:srgbClr val="969917"/>
    <a:srgbClr val="FF9900"/>
    <a:srgbClr val="FF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40" autoAdjust="0"/>
    <p:restoredTop sz="93979" autoAdjust="0"/>
  </p:normalViewPr>
  <p:slideViewPr>
    <p:cSldViewPr snapToGrid="0" snapToObjects="1">
      <p:cViewPr varScale="1">
        <p:scale>
          <a:sx n="66" d="100"/>
          <a:sy n="66" d="100"/>
        </p:scale>
        <p:origin x="44" y="32"/>
      </p:cViewPr>
      <p:guideLst>
        <p:guide orient="horz" pos="2205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90" d="100"/>
          <a:sy n="90" d="100"/>
        </p:scale>
        <p:origin x="-3546" y="-96"/>
      </p:cViewPr>
      <p:guideLst>
        <p:guide orient="horz" pos="3110"/>
        <p:guide pos="214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oleObject" Target="../embeddings/oleObject1.bin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oleObject" Target="../embeddings/oleObject2.bin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26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  </a:t>
            </a:r>
            <a:r>
              <a:rPr lang="en-US" dirty="0" smtClean="0"/>
              <a:t>Evolution of </a:t>
            </a:r>
            <a:r>
              <a:rPr lang="en-US" dirty="0" err="1" smtClean="0"/>
              <a:t>SEY</a:t>
            </a:r>
            <a:r>
              <a:rPr lang="en-US" baseline="-25000" dirty="0" err="1" smtClean="0"/>
              <a:t>max</a:t>
            </a:r>
            <a:r>
              <a:rPr lang="en-US" dirty="0" smtClean="0"/>
              <a:t> along the LS2 production</a:t>
            </a:r>
            <a:endParaRPr lang="en-US" dirty="0"/>
          </a:p>
        </c:rich>
      </c:tx>
      <c:layout>
        <c:manualLayout>
          <c:xMode val="edge"/>
          <c:yMode val="edge"/>
          <c:x val="0.21957508851822943"/>
          <c:y val="2.361571467753857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6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'181 system overall'!$C$3</c:f>
              <c:strCache>
                <c:ptCount val="1"/>
                <c:pt idx="0">
                  <c:v>SEY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7"/>
            <c:spPr>
              <a:solidFill>
                <a:srgbClr val="F8F8F8">
                  <a:lumMod val="10000"/>
                </a:srgbClr>
              </a:solidFill>
              <a:ln w="9525">
                <a:noFill/>
              </a:ln>
              <a:effectLst/>
            </c:spPr>
          </c:marker>
          <c:xVal>
            <c:multiLvlStrRef>
              <c:f>'181 system overall'!$A$4:$B$17</c:f>
              <c:multiLvlStrCache>
                <c:ptCount val="14"/>
                <c:lvl>
                  <c:pt idx="0">
                    <c:v>21/09/2018</c:v>
                  </c:pt>
                  <c:pt idx="1">
                    <c:v>04/10/2018</c:v>
                  </c:pt>
                  <c:pt idx="2">
                    <c:v>15/10/2018</c:v>
                  </c:pt>
                  <c:pt idx="3">
                    <c:v>05/11/2018</c:v>
                  </c:pt>
                  <c:pt idx="4">
                    <c:v>07/11/2018</c:v>
                  </c:pt>
                  <c:pt idx="5">
                    <c:v>15/04/2019</c:v>
                  </c:pt>
                  <c:pt idx="6">
                    <c:v>06/05/2019</c:v>
                  </c:pt>
                  <c:pt idx="7">
                    <c:v>08/05/2019</c:v>
                  </c:pt>
                  <c:pt idx="8">
                    <c:v>25/11/2019</c:v>
                  </c:pt>
                  <c:pt idx="9">
                    <c:v>17/12/2019</c:v>
                  </c:pt>
                  <c:pt idx="10">
                    <c:v>13/11/2019</c:v>
                  </c:pt>
                  <c:pt idx="11">
                    <c:v>17/11/2019</c:v>
                  </c:pt>
                  <c:pt idx="12">
                    <c:v>16/03/2020</c:v>
                  </c:pt>
                  <c:pt idx="13">
                    <c:v>16/03/2020</c:v>
                  </c:pt>
                </c:lvl>
                <c:lvl>
                  <c:pt idx="0">
                    <c:v>1</c:v>
                  </c:pt>
                  <c:pt idx="1">
                    <c:v>2</c:v>
                  </c:pt>
                  <c:pt idx="2">
                    <c:v>3</c:v>
                  </c:pt>
                  <c:pt idx="3">
                    <c:v>4</c:v>
                  </c:pt>
                  <c:pt idx="4">
                    <c:v>5</c:v>
                  </c:pt>
                  <c:pt idx="5">
                    <c:v>6</c:v>
                  </c:pt>
                  <c:pt idx="6">
                    <c:v>7</c:v>
                  </c:pt>
                  <c:pt idx="7">
                    <c:v>8</c:v>
                  </c:pt>
                  <c:pt idx="8">
                    <c:v>9</c:v>
                  </c:pt>
                  <c:pt idx="9">
                    <c:v>10</c:v>
                  </c:pt>
                  <c:pt idx="10">
                    <c:v>11</c:v>
                  </c:pt>
                  <c:pt idx="11">
                    <c:v>12</c:v>
                  </c:pt>
                  <c:pt idx="12">
                    <c:v>13</c:v>
                  </c:pt>
                  <c:pt idx="13">
                    <c:v>14</c:v>
                  </c:pt>
                </c:lvl>
              </c:multiLvlStrCache>
            </c:multiLvlStrRef>
          </c:xVal>
          <c:yVal>
            <c:numRef>
              <c:f>'181 system overall'!$C$4:$C$17</c:f>
              <c:numCache>
                <c:formatCode>General</c:formatCode>
                <c:ptCount val="14"/>
                <c:pt idx="0">
                  <c:v>1.02</c:v>
                </c:pt>
                <c:pt idx="1">
                  <c:v>1.01</c:v>
                </c:pt>
                <c:pt idx="2">
                  <c:v>1.07</c:v>
                </c:pt>
                <c:pt idx="3">
                  <c:v>1.02</c:v>
                </c:pt>
                <c:pt idx="4">
                  <c:v>1.01</c:v>
                </c:pt>
                <c:pt idx="5">
                  <c:v>1.01</c:v>
                </c:pt>
                <c:pt idx="6">
                  <c:v>1.01</c:v>
                </c:pt>
                <c:pt idx="7">
                  <c:v>1.01</c:v>
                </c:pt>
                <c:pt idx="8">
                  <c:v>0.98</c:v>
                </c:pt>
                <c:pt idx="9">
                  <c:v>0.97</c:v>
                </c:pt>
                <c:pt idx="10">
                  <c:v>0.97</c:v>
                </c:pt>
                <c:pt idx="11">
                  <c:v>0.96</c:v>
                </c:pt>
                <c:pt idx="12">
                  <c:v>0.92</c:v>
                </c:pt>
                <c:pt idx="13" formatCode="0.00">
                  <c:v>0.9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4192-47EC-913D-A54989DFD7F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26110320"/>
        <c:axId val="526115240"/>
      </c:scatterChart>
      <c:valAx>
        <c:axId val="52611032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5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/>
                  <a:t>Run number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5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26115240"/>
        <c:crosses val="autoZero"/>
        <c:crossBetween val="midCat"/>
      </c:valAx>
      <c:valAx>
        <c:axId val="526115240"/>
        <c:scaling>
          <c:orientation val="minMax"/>
          <c:max val="1.1000000000000001"/>
          <c:min val="0.9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5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SEY max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5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.0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26110320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050"/>
      </a:pPr>
      <a:endParaRPr lang="en-US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400" dirty="0" smtClean="0"/>
              <a:t>Histogram of the </a:t>
            </a:r>
            <a:r>
              <a:rPr lang="en-US" sz="1400" dirty="0" err="1" smtClean="0"/>
              <a:t>SEY</a:t>
            </a:r>
            <a:r>
              <a:rPr lang="en-US" sz="1400" baseline="-25000" dirty="0" err="1" smtClean="0"/>
              <a:t>max</a:t>
            </a:r>
            <a:r>
              <a:rPr lang="en-US" sz="1400" dirty="0" smtClean="0"/>
              <a:t> for</a:t>
            </a:r>
            <a:r>
              <a:rPr lang="en-US" sz="1400" baseline="0" dirty="0" smtClean="0"/>
              <a:t> the whole</a:t>
            </a:r>
            <a:r>
              <a:rPr lang="en-US" sz="1400" dirty="0" smtClean="0"/>
              <a:t> LS2 coating campaign</a:t>
            </a:r>
            <a:endParaRPr lang="en-US" sz="1400" dirty="0"/>
          </a:p>
        </c:rich>
      </c:tx>
      <c:layout>
        <c:manualLayout>
          <c:xMode val="edge"/>
          <c:yMode val="edge"/>
          <c:x val="0.14319302693706548"/>
          <c:y val="2.025139906072841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'Final overall Statistics'!$K$35</c:f>
              <c:strCache>
                <c:ptCount val="1"/>
                <c:pt idx="0">
                  <c:v>number of runs</c:v>
                </c:pt>
              </c:strCache>
            </c:strRef>
          </c:tx>
          <c:spPr>
            <a:solidFill>
              <a:srgbClr val="0055A0"/>
            </a:solidFill>
            <a:ln>
              <a:noFill/>
            </a:ln>
            <a:effectLst/>
          </c:spPr>
          <c:invertIfNegative val="0"/>
          <c:cat>
            <c:numRef>
              <c:f>'Final overall Statistics'!$J$36:$J$56</c:f>
              <c:numCache>
                <c:formatCode>General</c:formatCode>
                <c:ptCount val="21"/>
                <c:pt idx="0" formatCode="0.00">
                  <c:v>0.9</c:v>
                </c:pt>
                <c:pt idx="1">
                  <c:v>0.91</c:v>
                </c:pt>
                <c:pt idx="2">
                  <c:v>0.92</c:v>
                </c:pt>
                <c:pt idx="3">
                  <c:v>0.93</c:v>
                </c:pt>
                <c:pt idx="4">
                  <c:v>0.94</c:v>
                </c:pt>
                <c:pt idx="5" formatCode="0.00">
                  <c:v>0.95</c:v>
                </c:pt>
                <c:pt idx="6" formatCode="0.00">
                  <c:v>0.96</c:v>
                </c:pt>
                <c:pt idx="7" formatCode="0.00">
                  <c:v>0.97</c:v>
                </c:pt>
                <c:pt idx="8" formatCode="0.00">
                  <c:v>0.98</c:v>
                </c:pt>
                <c:pt idx="9" formatCode="0.00">
                  <c:v>0.99</c:v>
                </c:pt>
                <c:pt idx="10" formatCode="0.00">
                  <c:v>1</c:v>
                </c:pt>
                <c:pt idx="11" formatCode="0.00">
                  <c:v>1.01</c:v>
                </c:pt>
                <c:pt idx="12" formatCode="0.00">
                  <c:v>1.02</c:v>
                </c:pt>
                <c:pt idx="13" formatCode="0.00">
                  <c:v>1.03</c:v>
                </c:pt>
                <c:pt idx="14" formatCode="0.00">
                  <c:v>1.04</c:v>
                </c:pt>
                <c:pt idx="15" formatCode="0.00">
                  <c:v>1.05</c:v>
                </c:pt>
                <c:pt idx="16" formatCode="0.00">
                  <c:v>1.06</c:v>
                </c:pt>
                <c:pt idx="17" formatCode="0.00">
                  <c:v>1.07</c:v>
                </c:pt>
                <c:pt idx="18" formatCode="0.00">
                  <c:v>1.08</c:v>
                </c:pt>
                <c:pt idx="19" formatCode="0.00">
                  <c:v>1.0900000000000001</c:v>
                </c:pt>
                <c:pt idx="20" formatCode="0.00">
                  <c:v>1.1000000000000001</c:v>
                </c:pt>
              </c:numCache>
            </c:numRef>
          </c:cat>
          <c:val>
            <c:numRef>
              <c:f>'Final overall Statistics'!$K$36:$K$56</c:f>
              <c:numCache>
                <c:formatCode>General</c:formatCode>
                <c:ptCount val="21"/>
                <c:pt idx="0">
                  <c:v>1</c:v>
                </c:pt>
                <c:pt idx="1">
                  <c:v>1</c:v>
                </c:pt>
                <c:pt idx="2">
                  <c:v>3</c:v>
                </c:pt>
                <c:pt idx="3">
                  <c:v>0</c:v>
                </c:pt>
                <c:pt idx="4">
                  <c:v>0</c:v>
                </c:pt>
                <c:pt idx="5">
                  <c:v>6</c:v>
                </c:pt>
                <c:pt idx="6">
                  <c:v>17</c:v>
                </c:pt>
                <c:pt idx="7">
                  <c:v>19</c:v>
                </c:pt>
                <c:pt idx="8">
                  <c:v>24</c:v>
                </c:pt>
                <c:pt idx="9">
                  <c:v>29</c:v>
                </c:pt>
                <c:pt idx="10">
                  <c:v>32</c:v>
                </c:pt>
                <c:pt idx="11">
                  <c:v>29</c:v>
                </c:pt>
                <c:pt idx="12">
                  <c:v>11</c:v>
                </c:pt>
                <c:pt idx="13">
                  <c:v>10</c:v>
                </c:pt>
                <c:pt idx="14">
                  <c:v>7</c:v>
                </c:pt>
                <c:pt idx="15">
                  <c:v>4</c:v>
                </c:pt>
                <c:pt idx="16">
                  <c:v>0</c:v>
                </c:pt>
                <c:pt idx="17">
                  <c:v>1</c:v>
                </c:pt>
                <c:pt idx="18">
                  <c:v>0</c:v>
                </c:pt>
                <c:pt idx="19">
                  <c:v>0</c:v>
                </c:pt>
                <c:pt idx="20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877-41BE-8C99-EFEC6D69FA8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overlap val="-27"/>
        <c:axId val="721868256"/>
        <c:axId val="721871208"/>
      </c:barChart>
      <c:catAx>
        <c:axId val="721868256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sz="1400" dirty="0" err="1" smtClean="0"/>
                  <a:t>SEY</a:t>
                </a:r>
                <a:r>
                  <a:rPr lang="en-GB" sz="1400" baseline="-25000" dirty="0" err="1" smtClean="0"/>
                  <a:t>max</a:t>
                </a:r>
                <a:endParaRPr lang="en-GB" sz="1400" baseline="-25000" dirty="0"/>
              </a:p>
            </c:rich>
          </c:tx>
          <c:layout>
            <c:manualLayout>
              <c:xMode val="edge"/>
              <c:yMode val="edge"/>
              <c:x val="0.4608597987751531"/>
              <c:y val="0.89719889180519097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0" sourceLinked="1"/>
        <c:majorTickMark val="none"/>
        <c:minorTickMark val="none"/>
        <c:tickLblPos val="nextTo"/>
        <c:spPr>
          <a:noFill/>
          <a:ln w="9525" cap="flat" cmpd="sng" algn="ctr">
            <a:solidFill>
              <a:srgbClr val="DDDDDD">
                <a:lumMod val="10000"/>
              </a:srgb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21871208"/>
        <c:crosses val="autoZero"/>
        <c:auto val="1"/>
        <c:lblAlgn val="ctr"/>
        <c:lblOffset val="100"/>
        <c:noMultiLvlLbl val="0"/>
      </c:catAx>
      <c:valAx>
        <c:axId val="7218712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sz="1400" dirty="0" smtClean="0"/>
                  <a:t># RUNS</a:t>
                </a:r>
                <a:endParaRPr lang="en-GB" sz="1400" dirty="0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21868256"/>
        <c:crosses val="autoZero"/>
        <c:crossBetween val="between"/>
      </c:valAx>
      <c:spPr>
        <a:noFill/>
        <a:ln>
          <a:solidFill>
            <a:srgbClr val="0055A0">
              <a:lumMod val="50000"/>
            </a:srgbClr>
          </a:soli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100"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CH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96D7F2-88DC-4A50-B66E-E611B952E417}" type="datetimeFigureOut">
              <a:rPr lang="fr-CH" smtClean="0"/>
              <a:pPr/>
              <a:t>26.10.2021</a:t>
            </a:fld>
            <a:endParaRPr lang="fr-C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377316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C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377316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84DB7B-B258-4F38-AC7F-494BA55C6564}" type="slidenum">
              <a:rPr lang="fr-CH" smtClean="0"/>
              <a:pPr/>
              <a:t>‹#›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11648668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CH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7DC90D-32FD-420A-B91D-0B18B92AADE6}" type="datetimeFigureOut">
              <a:rPr lang="fr-CH" smtClean="0"/>
              <a:pPr/>
              <a:t>26.10.2021</a:t>
            </a:fld>
            <a:endParaRPr lang="fr-CH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07950" y="739775"/>
            <a:ext cx="6581775" cy="37036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CH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689515"/>
            <a:ext cx="5438140" cy="444269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77316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377316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910EFC-3EE3-4663-9DF9-12732E88D659}" type="slidenum">
              <a:rPr lang="fr-CH" smtClean="0"/>
              <a:pPr/>
              <a:t>‹#›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6886268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7950" y="739775"/>
            <a:ext cx="6581775" cy="37036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910EFC-3EE3-4663-9DF9-12732E88D659}" type="slidenum">
              <a:rPr lang="fr-CH" smtClean="0"/>
              <a:pPr/>
              <a:t>1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6294809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7950" y="739775"/>
            <a:ext cx="6581775" cy="37036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910EFC-3EE3-4663-9DF9-12732E88D659}" type="slidenum">
              <a:rPr lang="fr-CH" smtClean="0"/>
              <a:pPr/>
              <a:t>10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7494011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7950" y="739775"/>
            <a:ext cx="6581775" cy="37036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910EFC-3EE3-4663-9DF9-12732E88D659}" type="slidenum">
              <a:rPr lang="fr-CH" smtClean="0"/>
              <a:pPr/>
              <a:t>11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2052496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7950" y="739775"/>
            <a:ext cx="6581775" cy="37036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910EFC-3EE3-4663-9DF9-12732E88D659}" type="slidenum">
              <a:rPr lang="fr-CH" smtClean="0"/>
              <a:pPr/>
              <a:t>12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6922610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7950" y="739775"/>
            <a:ext cx="6581775" cy="37036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910EFC-3EE3-4663-9DF9-12732E88D659}" type="slidenum">
              <a:rPr lang="fr-CH" smtClean="0"/>
              <a:pPr/>
              <a:t>13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70872420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7950" y="739775"/>
            <a:ext cx="6581775" cy="37036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910EFC-3EE3-4663-9DF9-12732E88D659}" type="slidenum">
              <a:rPr lang="fr-CH" smtClean="0"/>
              <a:pPr/>
              <a:t>14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424336234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7950" y="739775"/>
            <a:ext cx="6581775" cy="37036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910EFC-3EE3-4663-9DF9-12732E88D659}" type="slidenum">
              <a:rPr lang="fr-CH" smtClean="0"/>
              <a:pPr/>
              <a:t>15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93642217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7950" y="739775"/>
            <a:ext cx="6581775" cy="37036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910EFC-3EE3-4663-9DF9-12732E88D659}" type="slidenum">
              <a:rPr lang="fr-CH" smtClean="0"/>
              <a:pPr/>
              <a:t>16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96492561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7950" y="739775"/>
            <a:ext cx="6581775" cy="37036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910EFC-3EE3-4663-9DF9-12732E88D659}" type="slidenum">
              <a:rPr lang="fr-CH" smtClean="0"/>
              <a:pPr/>
              <a:t>17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23748109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7950" y="739775"/>
            <a:ext cx="6581775" cy="37036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910EFC-3EE3-4663-9DF9-12732E88D659}" type="slidenum">
              <a:rPr lang="fr-CH" smtClean="0"/>
              <a:pPr/>
              <a:t>18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58867792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7950" y="739775"/>
            <a:ext cx="6581775" cy="37036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910EFC-3EE3-4663-9DF9-12732E88D659}" type="slidenum">
              <a:rPr lang="fr-CH" smtClean="0"/>
              <a:pPr/>
              <a:t>19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42008863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7950" y="739775"/>
            <a:ext cx="6581775" cy="37036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910EFC-3EE3-4663-9DF9-12732E88D659}" type="slidenum">
              <a:rPr lang="fr-CH" smtClean="0"/>
              <a:pPr/>
              <a:t>2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66037235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7950" y="739775"/>
            <a:ext cx="6581775" cy="37036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910EFC-3EE3-4663-9DF9-12732E88D659}" type="slidenum">
              <a:rPr lang="fr-CH" smtClean="0"/>
              <a:pPr/>
              <a:t>20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21165139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7950" y="739775"/>
            <a:ext cx="6581775" cy="37036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910EFC-3EE3-4663-9DF9-12732E88D659}" type="slidenum">
              <a:rPr lang="fr-CH" smtClean="0"/>
              <a:pPr/>
              <a:t>21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75859185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7950" y="739775"/>
            <a:ext cx="6581775" cy="37036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910EFC-3EE3-4663-9DF9-12732E88D659}" type="slidenum">
              <a:rPr lang="fr-CH" smtClean="0"/>
              <a:pPr/>
              <a:t>22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30442144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7950" y="739775"/>
            <a:ext cx="6581775" cy="37036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910EFC-3EE3-4663-9DF9-12732E88D659}" type="slidenum">
              <a:rPr lang="fr-CH" smtClean="0"/>
              <a:pPr/>
              <a:t>23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70903092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7950" y="739775"/>
            <a:ext cx="6581775" cy="37036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910EFC-3EE3-4663-9DF9-12732E88D659}" type="slidenum">
              <a:rPr lang="fr-CH" smtClean="0"/>
              <a:pPr/>
              <a:t>24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98087046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7950" y="739775"/>
            <a:ext cx="6581775" cy="37036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910EFC-3EE3-4663-9DF9-12732E88D659}" type="slidenum">
              <a:rPr lang="fr-CH" smtClean="0"/>
              <a:pPr/>
              <a:t>25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69889306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7950" y="739775"/>
            <a:ext cx="6581775" cy="37036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910EFC-3EE3-4663-9DF9-12732E88D659}" type="slidenum">
              <a:rPr lang="fr-CH" smtClean="0"/>
              <a:pPr/>
              <a:t>26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419246557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7950" y="739775"/>
            <a:ext cx="6581775" cy="37036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910EFC-3EE3-4663-9DF9-12732E88D659}" type="slidenum">
              <a:rPr lang="fr-CH" smtClean="0"/>
              <a:pPr/>
              <a:t>27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85687948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7950" y="739775"/>
            <a:ext cx="6581775" cy="37036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910EFC-3EE3-4663-9DF9-12732E88D659}" type="slidenum">
              <a:rPr lang="fr-CH" smtClean="0"/>
              <a:pPr/>
              <a:t>28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67290010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7950" y="739775"/>
            <a:ext cx="6581775" cy="37036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910EFC-3EE3-4663-9DF9-12732E88D659}" type="slidenum">
              <a:rPr lang="fr-CH" smtClean="0"/>
              <a:pPr/>
              <a:t>29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3001718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7950" y="739775"/>
            <a:ext cx="6581775" cy="37036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910EFC-3EE3-4663-9DF9-12732E88D659}" type="slidenum">
              <a:rPr lang="fr-CH" smtClean="0"/>
              <a:pPr/>
              <a:t>3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49947162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7950" y="739775"/>
            <a:ext cx="6581775" cy="37036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910EFC-3EE3-4663-9DF9-12732E88D659}" type="slidenum">
              <a:rPr lang="fr-CH" smtClean="0"/>
              <a:pPr/>
              <a:t>30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88623477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7950" y="739775"/>
            <a:ext cx="6581775" cy="37036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910EFC-3EE3-4663-9DF9-12732E88D659}" type="slidenum">
              <a:rPr lang="fr-CH" smtClean="0"/>
              <a:pPr/>
              <a:t>31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36395128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7950" y="739775"/>
            <a:ext cx="6581775" cy="37036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910EFC-3EE3-4663-9DF9-12732E88D659}" type="slidenum">
              <a:rPr lang="fr-CH" smtClean="0"/>
              <a:pPr/>
              <a:t>32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94055109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7950" y="739775"/>
            <a:ext cx="6581775" cy="37036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910EFC-3EE3-4663-9DF9-12732E88D659}" type="slidenum">
              <a:rPr lang="fr-CH" smtClean="0"/>
              <a:pPr/>
              <a:t>33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08873111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7950" y="739775"/>
            <a:ext cx="6581775" cy="37036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910EFC-3EE3-4663-9DF9-12732E88D659}" type="slidenum">
              <a:rPr lang="fr-CH" smtClean="0"/>
              <a:pPr/>
              <a:t>34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60747330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7950" y="739775"/>
            <a:ext cx="6581775" cy="37036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910EFC-3EE3-4663-9DF9-12732E88D659}" type="slidenum">
              <a:rPr lang="fr-CH" smtClean="0"/>
              <a:pPr/>
              <a:t>35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69079474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7950" y="739775"/>
            <a:ext cx="6581775" cy="37036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910EFC-3EE3-4663-9DF9-12732E88D659}" type="slidenum">
              <a:rPr lang="fr-CH" smtClean="0"/>
              <a:pPr/>
              <a:t>36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417109319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7950" y="739775"/>
            <a:ext cx="6581775" cy="37036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910EFC-3EE3-4663-9DF9-12732E88D659}" type="slidenum">
              <a:rPr lang="fr-CH" smtClean="0"/>
              <a:pPr/>
              <a:t>37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1435198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7950" y="739775"/>
            <a:ext cx="6581775" cy="37036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910EFC-3EE3-4663-9DF9-12732E88D659}" type="slidenum">
              <a:rPr lang="fr-CH" smtClean="0"/>
              <a:pPr/>
              <a:t>38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472525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7950" y="739775"/>
            <a:ext cx="6581775" cy="37036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910EFC-3EE3-4663-9DF9-12732E88D659}" type="slidenum">
              <a:rPr lang="fr-CH" smtClean="0"/>
              <a:pPr/>
              <a:t>4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4981081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7950" y="739775"/>
            <a:ext cx="6581775" cy="37036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910EFC-3EE3-4663-9DF9-12732E88D659}" type="slidenum">
              <a:rPr lang="fr-CH" smtClean="0"/>
              <a:pPr/>
              <a:t>5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721443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7950" y="739775"/>
            <a:ext cx="6581775" cy="37036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910EFC-3EE3-4663-9DF9-12732E88D659}" type="slidenum">
              <a:rPr lang="fr-CH" smtClean="0"/>
              <a:pPr/>
              <a:t>6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4143168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7950" y="739775"/>
            <a:ext cx="6581775" cy="37036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910EFC-3EE3-4663-9DF9-12732E88D659}" type="slidenum">
              <a:rPr lang="fr-CH" smtClean="0"/>
              <a:pPr/>
              <a:t>7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9641384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7950" y="739775"/>
            <a:ext cx="6581775" cy="37036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910EFC-3EE3-4663-9DF9-12732E88D659}" type="slidenum">
              <a:rPr lang="fr-CH" smtClean="0"/>
              <a:pPr/>
              <a:t>8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139549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7950" y="739775"/>
            <a:ext cx="6581775" cy="37036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910EFC-3EE3-4663-9DF9-12732E88D659}" type="slidenum">
              <a:rPr lang="fr-CH" smtClean="0"/>
              <a:pPr/>
              <a:t>9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6496828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e de titr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logooutline.eps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6000" y="2181663"/>
            <a:ext cx="3360000" cy="2494674"/>
          </a:xfrm>
          <a:prstGeom prst="rect">
            <a:avLst/>
          </a:prstGeo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5131241" y="6526098"/>
            <a:ext cx="2282272" cy="33792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aseline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May 2016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7519941" y="6520071"/>
            <a:ext cx="3860800" cy="33792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aseline="0">
                <a:solidFill>
                  <a:schemeClr val="bg1"/>
                </a:solidFill>
              </a:defRPr>
            </a:lvl1pPr>
          </a:lstStyle>
          <a:p>
            <a:r>
              <a:rPr lang="en-GB" smtClean="0"/>
              <a:t>TRIUMF 2021 EIC Accelerator Partnership Workshop 26-29 October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1523435" y="6520071"/>
            <a:ext cx="668565" cy="33792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bg1"/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1185528"/>
            <a:ext cx="42672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tx1"/>
                </a:solidFill>
              </a:defRPr>
            </a:lvl1pPr>
          </a:lstStyle>
          <a:p>
            <a:r>
              <a:rPr kumimoji="0" lang="fr-CH" smtClean="0"/>
              <a:t>Click to edit Master title style</a:t>
            </a:r>
            <a:endParaRPr kumimoji="0" lang="en-US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609600" y="214424"/>
            <a:ext cx="36576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fr-CH" smtClean="0"/>
              <a:t>Click to edit Master text styles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609600" y="1981200"/>
            <a:ext cx="94488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fr-CH" smtClean="0"/>
              <a:t>Click to edit Master text styles</a:t>
            </a:r>
          </a:p>
          <a:p>
            <a:pPr lvl="1" eaLnBrk="1" latinLnBrk="0" hangingPunct="1"/>
            <a:r>
              <a:rPr lang="fr-CH" smtClean="0"/>
              <a:t>Second level</a:t>
            </a:r>
          </a:p>
          <a:p>
            <a:pPr lvl="2" eaLnBrk="1" latinLnBrk="0" hangingPunct="1"/>
            <a:r>
              <a:rPr lang="fr-CH" smtClean="0"/>
              <a:t>Third level</a:t>
            </a:r>
          </a:p>
          <a:p>
            <a:pPr lvl="3" eaLnBrk="1" latinLnBrk="0" hangingPunct="1"/>
            <a:r>
              <a:rPr lang="fr-CH" smtClean="0"/>
              <a:t>Fourth level</a:t>
            </a:r>
          </a:p>
          <a:p>
            <a:pPr lvl="4" eaLnBrk="1" latinLnBrk="0" hangingPunct="1"/>
            <a:r>
              <a:rPr lang="fr-CH" smtClean="0"/>
              <a:t>Fifth level</a:t>
            </a:r>
            <a:endParaRPr kumimoji="0" lang="en-US"/>
          </a:p>
        </p:txBody>
      </p:sp>
      <p:sp>
        <p:nvSpPr>
          <p:cNvPr id="5" name="Date Placeholder 1"/>
          <p:cNvSpPr>
            <a:spLocks noGrp="1"/>
          </p:cNvSpPr>
          <p:nvPr>
            <p:ph type="dt" sz="half" idx="10"/>
          </p:nvPr>
        </p:nvSpPr>
        <p:spPr>
          <a:xfrm>
            <a:off x="5131242" y="6526097"/>
            <a:ext cx="2282271" cy="3379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aseline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May 2016</a:t>
            </a:r>
            <a:endParaRPr lang="en-US" dirty="0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7519941" y="6520070"/>
            <a:ext cx="3860800" cy="3379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aseline="0">
                <a:solidFill>
                  <a:schemeClr val="bg1"/>
                </a:solidFill>
              </a:defRPr>
            </a:lvl1pPr>
          </a:lstStyle>
          <a:p>
            <a:r>
              <a:rPr lang="en-GB" smtClean="0"/>
              <a:t>TRIUMF 2021 EIC Accelerator Partnership Workshop 26-29 October</a:t>
            </a:r>
            <a:endParaRPr lang="en-US" dirty="0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1523435" y="6520070"/>
            <a:ext cx="668565" cy="3379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bg1"/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408976" y="1705709"/>
            <a:ext cx="4071824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tx1"/>
                </a:solidFill>
              </a:defRPr>
            </a:lvl1pPr>
          </a:lstStyle>
          <a:p>
            <a:r>
              <a:rPr kumimoji="0" lang="fr-CH" smtClean="0"/>
              <a:t>Click to edit Master title style</a:t>
            </a:r>
            <a:endParaRPr kumimoji="0" lang="en-US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745063" y="802197"/>
            <a:ext cx="6346019" cy="4759514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none"/>
        </p:style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fr-CH" smtClean="0"/>
              <a:t>Drag picture to placeholder or click icon to add</a:t>
            </a:r>
            <a:endParaRPr kumimoji="0" lang="en-US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7408979" y="2998765"/>
            <a:ext cx="4071821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fr-CH" smtClean="0"/>
              <a:t>Click to edit Master text styles</a:t>
            </a:r>
          </a:p>
        </p:txBody>
      </p:sp>
      <p:sp>
        <p:nvSpPr>
          <p:cNvPr id="5" name="Date Placeholder 1"/>
          <p:cNvSpPr>
            <a:spLocks noGrp="1"/>
          </p:cNvSpPr>
          <p:nvPr>
            <p:ph type="dt" sz="half" idx="10"/>
          </p:nvPr>
        </p:nvSpPr>
        <p:spPr>
          <a:xfrm>
            <a:off x="5120641" y="6526097"/>
            <a:ext cx="2292873" cy="33965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aseline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May 2016</a:t>
            </a:r>
            <a:endParaRPr lang="en-US" dirty="0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7519941" y="6520070"/>
            <a:ext cx="3860800" cy="33965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aseline="0">
                <a:solidFill>
                  <a:schemeClr val="bg1"/>
                </a:solidFill>
              </a:defRPr>
            </a:lvl1pPr>
          </a:lstStyle>
          <a:p>
            <a:r>
              <a:rPr lang="en-GB" smtClean="0"/>
              <a:t>TRIUMF 2021 EIC Accelerator Partnership Workshop 26-29 October</a:t>
            </a:r>
            <a:endParaRPr lang="en-US" dirty="0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1523435" y="6520070"/>
            <a:ext cx="668565" cy="33965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bg1"/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CH" smtClean="0"/>
              <a:t>Click to edit Master title style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fr-CH" smtClean="0"/>
              <a:t>Click to edit Master text styles</a:t>
            </a:r>
          </a:p>
          <a:p>
            <a:pPr lvl="1" eaLnBrk="1" latinLnBrk="0" hangingPunct="1"/>
            <a:r>
              <a:rPr lang="fr-CH" smtClean="0"/>
              <a:t>Second level</a:t>
            </a:r>
          </a:p>
          <a:p>
            <a:pPr lvl="2" eaLnBrk="1" latinLnBrk="0" hangingPunct="1"/>
            <a:r>
              <a:rPr lang="fr-CH" smtClean="0"/>
              <a:t>Third level</a:t>
            </a:r>
          </a:p>
          <a:p>
            <a:pPr lvl="3" eaLnBrk="1" latinLnBrk="0" hangingPunct="1"/>
            <a:r>
              <a:rPr lang="fr-CH" smtClean="0"/>
              <a:t>Fourth level</a:t>
            </a:r>
          </a:p>
          <a:p>
            <a:pPr lvl="4" eaLnBrk="1" latinLnBrk="0" hangingPunct="1"/>
            <a:r>
              <a:rPr lang="fr-CH" smtClean="0"/>
              <a:t>Fifth level</a:t>
            </a:r>
            <a:endParaRPr kumimoji="0" lang="en-US"/>
          </a:p>
        </p:txBody>
      </p:sp>
      <p:sp>
        <p:nvSpPr>
          <p:cNvPr id="4" name="Date Placeholder 1"/>
          <p:cNvSpPr>
            <a:spLocks noGrp="1"/>
          </p:cNvSpPr>
          <p:nvPr>
            <p:ph type="dt" sz="half" idx="2"/>
          </p:nvPr>
        </p:nvSpPr>
        <p:spPr>
          <a:xfrm>
            <a:off x="5131241" y="6534048"/>
            <a:ext cx="2282272" cy="3239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aseline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May 2016</a:t>
            </a:r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7519941" y="6528021"/>
            <a:ext cx="3860800" cy="3239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aseline="0">
                <a:solidFill>
                  <a:schemeClr val="bg1"/>
                </a:solidFill>
              </a:defRPr>
            </a:lvl1pPr>
          </a:lstStyle>
          <a:p>
            <a:r>
              <a:rPr lang="en-GB" smtClean="0"/>
              <a:t>TRIUMF 2021 EIC Accelerator Partnership Workshop 26-29 October</a:t>
            </a:r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1523435" y="6528021"/>
            <a:ext cx="668565" cy="3239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bg1"/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kumimoji="0" lang="fr-CH" smtClean="0"/>
              <a:t>Click to edit Master title style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 eaLnBrk="1" latinLnBrk="0" hangingPunct="1"/>
            <a:r>
              <a:rPr lang="fr-CH" smtClean="0"/>
              <a:t>Click to edit Master text styles</a:t>
            </a:r>
          </a:p>
          <a:p>
            <a:pPr lvl="1" eaLnBrk="1" latinLnBrk="0" hangingPunct="1"/>
            <a:r>
              <a:rPr lang="fr-CH" smtClean="0"/>
              <a:t>Second level</a:t>
            </a:r>
          </a:p>
          <a:p>
            <a:pPr lvl="2" eaLnBrk="1" latinLnBrk="0" hangingPunct="1"/>
            <a:r>
              <a:rPr lang="fr-CH" smtClean="0"/>
              <a:t>Third level</a:t>
            </a:r>
          </a:p>
          <a:p>
            <a:pPr lvl="3" eaLnBrk="1" latinLnBrk="0" hangingPunct="1"/>
            <a:r>
              <a:rPr lang="fr-CH" smtClean="0"/>
              <a:t>Fourth level</a:t>
            </a:r>
          </a:p>
          <a:p>
            <a:pPr lvl="4" eaLnBrk="1" latinLnBrk="0" hangingPunct="1"/>
            <a:r>
              <a:rPr lang="fr-CH" smtClean="0"/>
              <a:t>Fifth level</a:t>
            </a:r>
            <a:endParaRPr kumimoji="0" lang="en-US"/>
          </a:p>
        </p:txBody>
      </p:sp>
      <p:sp>
        <p:nvSpPr>
          <p:cNvPr id="4" name="Date Placeholder 1"/>
          <p:cNvSpPr>
            <a:spLocks noGrp="1"/>
          </p:cNvSpPr>
          <p:nvPr>
            <p:ph type="dt" sz="half" idx="2"/>
          </p:nvPr>
        </p:nvSpPr>
        <p:spPr>
          <a:xfrm>
            <a:off x="5120641" y="6526097"/>
            <a:ext cx="2292872" cy="3379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aseline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May 2016</a:t>
            </a:r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7519941" y="6520070"/>
            <a:ext cx="3860800" cy="3379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aseline="0">
                <a:solidFill>
                  <a:schemeClr val="bg1"/>
                </a:solidFill>
              </a:defRPr>
            </a:lvl1pPr>
          </a:lstStyle>
          <a:p>
            <a:r>
              <a:rPr lang="en-GB" smtClean="0"/>
              <a:t>TRIUMF 2021 EIC Accelerator Partnership Workshop 26-29 October</a:t>
            </a:r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1523435" y="6520070"/>
            <a:ext cx="668565" cy="3379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bg1"/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Diapositive de titr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LOGOfin.eps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28357" y="2703285"/>
            <a:ext cx="1563273" cy="1467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8497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Diapositive de titr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LOGOfin.eps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28357" y="2703285"/>
            <a:ext cx="1563273" cy="1467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4612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Diapositive de titr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goOutline.ai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6000" y="2169000"/>
            <a:ext cx="3360000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9186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Diapositive de titr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logoBadgeWeb.eps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0787" y="2878269"/>
            <a:ext cx="1629261" cy="1535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3250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fr-CH" smtClean="0"/>
              <a:t>Click to edit Master title style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fr-CH" smtClean="0"/>
              <a:t>Click to edit Master text styles</a:t>
            </a:r>
          </a:p>
          <a:p>
            <a:pPr lvl="1" eaLnBrk="1" latinLnBrk="0" hangingPunct="1"/>
            <a:r>
              <a:rPr lang="fr-CH" smtClean="0"/>
              <a:t>Second level</a:t>
            </a:r>
          </a:p>
          <a:p>
            <a:pPr lvl="2" eaLnBrk="1" latinLnBrk="0" hangingPunct="1"/>
            <a:r>
              <a:rPr lang="fr-CH" smtClean="0"/>
              <a:t>Third level</a:t>
            </a:r>
          </a:p>
          <a:p>
            <a:pPr lvl="3" eaLnBrk="1" latinLnBrk="0" hangingPunct="1"/>
            <a:r>
              <a:rPr lang="fr-CH" smtClean="0"/>
              <a:t>Fourth level</a:t>
            </a:r>
          </a:p>
          <a:p>
            <a:pPr lvl="4" eaLnBrk="1" latinLnBrk="0" hangingPunct="1"/>
            <a:r>
              <a:rPr lang="fr-CH" smtClean="0"/>
              <a:t>Fifth level</a:t>
            </a:r>
            <a:endParaRPr kumimoji="0" lang="en-US" dirty="0"/>
          </a:p>
        </p:txBody>
      </p:sp>
      <p:sp>
        <p:nvSpPr>
          <p:cNvPr id="4" name="Date Placeholder 1"/>
          <p:cNvSpPr>
            <a:spLocks noGrp="1"/>
          </p:cNvSpPr>
          <p:nvPr>
            <p:ph type="dt" sz="half" idx="2"/>
          </p:nvPr>
        </p:nvSpPr>
        <p:spPr>
          <a:xfrm>
            <a:off x="5120641" y="6526098"/>
            <a:ext cx="2292872" cy="3319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aseline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May 2016</a:t>
            </a:r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7519941" y="6520071"/>
            <a:ext cx="3860800" cy="3319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aseline="0">
                <a:solidFill>
                  <a:schemeClr val="bg1"/>
                </a:solidFill>
              </a:defRPr>
            </a:lvl1pPr>
          </a:lstStyle>
          <a:p>
            <a:r>
              <a:rPr lang="en-GB" smtClean="0"/>
              <a:t>TRIUMF 2021 EIC Accelerator Partnership Workshop 26-29 October</a:t>
            </a:r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1523435" y="6520071"/>
            <a:ext cx="668565" cy="3319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bg1"/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75733" y="2515819"/>
            <a:ext cx="11021312" cy="1826363"/>
          </a:xfrm>
        </p:spPr>
        <p:txBody>
          <a:bodyPr tIns="0" bIns="0" anchor="t"/>
          <a:lstStyle>
            <a:lvl1pPr algn="l">
              <a:buNone/>
              <a:defRPr kumimoji="0" lang="en-US" sz="4600" b="1" kern="1200" cap="none" spc="0" baseline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fr-CH" smtClean="0"/>
              <a:t>Click to edit Master title style</a:t>
            </a:r>
            <a:endParaRPr kumimoji="0" lang="en-US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575733" y="1329869"/>
            <a:ext cx="88392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fr-CH" smtClean="0"/>
              <a:t>Click to edit Master text styles</a:t>
            </a:r>
          </a:p>
        </p:txBody>
      </p:sp>
      <p:sp>
        <p:nvSpPr>
          <p:cNvPr id="4" name="Date Placeholder 1"/>
          <p:cNvSpPr>
            <a:spLocks noGrp="1"/>
          </p:cNvSpPr>
          <p:nvPr>
            <p:ph type="dt" sz="half" idx="2"/>
          </p:nvPr>
        </p:nvSpPr>
        <p:spPr>
          <a:xfrm>
            <a:off x="5120641" y="6526098"/>
            <a:ext cx="2292872" cy="3319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aseline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May 2016</a:t>
            </a:r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7519941" y="6520071"/>
            <a:ext cx="3860800" cy="3319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aseline="0">
                <a:solidFill>
                  <a:schemeClr val="bg1"/>
                </a:solidFill>
              </a:defRPr>
            </a:lvl1pPr>
          </a:lstStyle>
          <a:p>
            <a:r>
              <a:rPr lang="en-GB" smtClean="0"/>
              <a:t>TRIUMF 2021 EIC Accelerator Partnership Workshop 26-29 October</a:t>
            </a:r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1523435" y="6520071"/>
            <a:ext cx="668565" cy="3319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bg1"/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9956800" cy="1143000"/>
          </a:xfrm>
        </p:spPr>
        <p:txBody>
          <a:bodyPr/>
          <a:lstStyle/>
          <a:p>
            <a:r>
              <a:rPr kumimoji="0" lang="fr-CH" smtClean="0"/>
              <a:t>Click to edit Master title style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48768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fr-CH" smtClean="0"/>
              <a:t>Click to edit Master text styles</a:t>
            </a:r>
          </a:p>
          <a:p>
            <a:pPr lvl="1" eaLnBrk="1" latinLnBrk="0" hangingPunct="1"/>
            <a:r>
              <a:rPr lang="fr-CH" smtClean="0"/>
              <a:t>Second level</a:t>
            </a:r>
          </a:p>
          <a:p>
            <a:pPr lvl="2" eaLnBrk="1" latinLnBrk="0" hangingPunct="1"/>
            <a:r>
              <a:rPr lang="fr-CH" smtClean="0"/>
              <a:t>Third level</a:t>
            </a:r>
          </a:p>
          <a:p>
            <a:pPr lvl="3" eaLnBrk="1" latinLnBrk="0" hangingPunct="1"/>
            <a:r>
              <a:rPr lang="fr-CH" smtClean="0"/>
              <a:t>Fourth level</a:t>
            </a:r>
          </a:p>
          <a:p>
            <a:pPr lvl="4" eaLnBrk="1" latinLnBrk="0" hangingPunct="1"/>
            <a:r>
              <a:rPr lang="fr-CH" smtClean="0"/>
              <a:t>Fifth level</a:t>
            </a:r>
            <a:endParaRPr kumimoji="0"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5689600" y="1600201"/>
            <a:ext cx="48768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fr-CH" smtClean="0"/>
              <a:t>Click to edit Master text styles</a:t>
            </a:r>
          </a:p>
          <a:p>
            <a:pPr lvl="1" eaLnBrk="1" latinLnBrk="0" hangingPunct="1"/>
            <a:r>
              <a:rPr lang="fr-CH" smtClean="0"/>
              <a:t>Second level</a:t>
            </a:r>
          </a:p>
          <a:p>
            <a:pPr lvl="2" eaLnBrk="1" latinLnBrk="0" hangingPunct="1"/>
            <a:r>
              <a:rPr lang="fr-CH" smtClean="0"/>
              <a:t>Third level</a:t>
            </a:r>
          </a:p>
          <a:p>
            <a:pPr lvl="3" eaLnBrk="1" latinLnBrk="0" hangingPunct="1"/>
            <a:r>
              <a:rPr lang="fr-CH" smtClean="0"/>
              <a:t>Fourth level</a:t>
            </a:r>
          </a:p>
          <a:p>
            <a:pPr lvl="4" eaLnBrk="1" latinLnBrk="0" hangingPunct="1"/>
            <a:r>
              <a:rPr lang="fr-CH" smtClean="0"/>
              <a:t>Fifth level</a:t>
            </a:r>
            <a:endParaRPr kumimoji="0" lang="en-US"/>
          </a:p>
        </p:txBody>
      </p:sp>
      <p:sp>
        <p:nvSpPr>
          <p:cNvPr id="5" name="Date Placeholder 1"/>
          <p:cNvSpPr>
            <a:spLocks noGrp="1"/>
          </p:cNvSpPr>
          <p:nvPr>
            <p:ph type="dt" sz="half" idx="10"/>
          </p:nvPr>
        </p:nvSpPr>
        <p:spPr>
          <a:xfrm>
            <a:off x="5131242" y="6526098"/>
            <a:ext cx="2282271" cy="33190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aseline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May 2016</a:t>
            </a:r>
            <a:endParaRPr lang="en-US" dirty="0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7519941" y="6520071"/>
            <a:ext cx="3860800" cy="33190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aseline="0">
                <a:solidFill>
                  <a:schemeClr val="bg1"/>
                </a:solidFill>
              </a:defRPr>
            </a:lvl1pPr>
          </a:lstStyle>
          <a:p>
            <a:r>
              <a:rPr lang="en-GB" smtClean="0"/>
              <a:t>TRIUMF 2021 EIC Accelerator Partnership Workshop 26-29 October</a:t>
            </a:r>
            <a:endParaRPr lang="en-US" dirty="0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1523435" y="6520071"/>
            <a:ext cx="668565" cy="33190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bg1"/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73051"/>
            <a:ext cx="10972800" cy="893977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fr-CH" smtClean="0"/>
              <a:t>Click to edit Master title style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5101967"/>
            <a:ext cx="5386917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CH" smtClean="0"/>
              <a:t>Click to edit Master text styles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6193368" y="5101967"/>
            <a:ext cx="5389033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CH" smtClean="0"/>
              <a:t>Click to edit Master text styles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>
          <a:xfrm>
            <a:off x="609600" y="1269778"/>
            <a:ext cx="5386917" cy="368665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fr-CH" smtClean="0"/>
              <a:t>Click to edit Master text styles</a:t>
            </a:r>
          </a:p>
          <a:p>
            <a:pPr lvl="1" eaLnBrk="1" latinLnBrk="0" hangingPunct="1"/>
            <a:r>
              <a:rPr lang="fr-CH" smtClean="0"/>
              <a:t>Second level</a:t>
            </a:r>
          </a:p>
          <a:p>
            <a:pPr lvl="2" eaLnBrk="1" latinLnBrk="0" hangingPunct="1"/>
            <a:r>
              <a:rPr lang="fr-CH" smtClean="0"/>
              <a:t>Third level</a:t>
            </a:r>
          </a:p>
          <a:p>
            <a:pPr lvl="3" eaLnBrk="1" latinLnBrk="0" hangingPunct="1"/>
            <a:r>
              <a:rPr lang="fr-CH" smtClean="0"/>
              <a:t>Fourth level</a:t>
            </a:r>
          </a:p>
          <a:p>
            <a:pPr lvl="4" eaLnBrk="1" latinLnBrk="0" hangingPunct="1"/>
            <a:r>
              <a:rPr lang="fr-CH" smtClean="0"/>
              <a:t>Fifth level</a:t>
            </a:r>
            <a:endParaRPr kumimoji="0" lang="en-US" dirty="0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368" y="1269778"/>
            <a:ext cx="5389033" cy="368665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fr-CH" smtClean="0"/>
              <a:t>Click to edit Master text styles</a:t>
            </a:r>
          </a:p>
          <a:p>
            <a:pPr lvl="1" eaLnBrk="1" latinLnBrk="0" hangingPunct="1"/>
            <a:r>
              <a:rPr lang="fr-CH" smtClean="0"/>
              <a:t>Second level</a:t>
            </a:r>
          </a:p>
          <a:p>
            <a:pPr lvl="2" eaLnBrk="1" latinLnBrk="0" hangingPunct="1"/>
            <a:r>
              <a:rPr lang="fr-CH" smtClean="0"/>
              <a:t>Third level</a:t>
            </a:r>
          </a:p>
          <a:p>
            <a:pPr lvl="3" eaLnBrk="1" latinLnBrk="0" hangingPunct="1"/>
            <a:r>
              <a:rPr lang="fr-CH" smtClean="0"/>
              <a:t>Fourth level</a:t>
            </a:r>
          </a:p>
          <a:p>
            <a:pPr lvl="4" eaLnBrk="1" latinLnBrk="0" hangingPunct="1"/>
            <a:r>
              <a:rPr lang="fr-CH" smtClean="0"/>
              <a:t>Fifth level</a:t>
            </a:r>
            <a:endParaRPr kumimoji="0" lang="en-US"/>
          </a:p>
        </p:txBody>
      </p:sp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>
          <a:xfrm>
            <a:off x="5120641" y="6526098"/>
            <a:ext cx="2292873" cy="3319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aseline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May 2016</a:t>
            </a:r>
            <a:endParaRPr lang="en-US" dirty="0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7519941" y="6520071"/>
            <a:ext cx="3860800" cy="3319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aseline="0">
                <a:solidFill>
                  <a:schemeClr val="bg1"/>
                </a:solidFill>
              </a:defRPr>
            </a:lvl1pPr>
          </a:lstStyle>
          <a:p>
            <a:r>
              <a:rPr lang="en-GB" smtClean="0"/>
              <a:t>TRIUMF 2021 EIC Accelerator Partnership Workshop 26-29 October</a:t>
            </a:r>
            <a:endParaRPr lang="en-US" dirty="0"/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523435" y="6520071"/>
            <a:ext cx="668565" cy="3319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bg1"/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74320"/>
            <a:ext cx="9960864" cy="114300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fr-CH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1"/>
          <p:cNvSpPr>
            <a:spLocks noGrp="1"/>
          </p:cNvSpPr>
          <p:nvPr>
            <p:ph type="dt" sz="half" idx="2"/>
          </p:nvPr>
        </p:nvSpPr>
        <p:spPr>
          <a:xfrm>
            <a:off x="5131242" y="6526097"/>
            <a:ext cx="2282271" cy="3379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aseline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May 2016</a:t>
            </a:r>
            <a:endParaRPr lang="en-US" dirty="0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7519941" y="6520070"/>
            <a:ext cx="3860800" cy="3379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aseline="0">
                <a:solidFill>
                  <a:schemeClr val="bg1"/>
                </a:solidFill>
              </a:defRPr>
            </a:lvl1pPr>
          </a:lstStyle>
          <a:p>
            <a:r>
              <a:rPr lang="en-GB" smtClean="0"/>
              <a:t>TRIUMF 2021 EIC Accelerator Partnership Workshop 26-29 October</a:t>
            </a:r>
            <a:endParaRPr lang="en-US" dirty="0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1523435" y="6520070"/>
            <a:ext cx="668565" cy="3379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bg1"/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itre 8"/>
          <p:cNvSpPr>
            <a:spLocks noGrp="1"/>
          </p:cNvSpPr>
          <p:nvPr>
            <p:ph type="title"/>
          </p:nvPr>
        </p:nvSpPr>
        <p:spPr>
          <a:xfrm>
            <a:off x="609600" y="233493"/>
            <a:ext cx="10969139" cy="940443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fr-CH" dirty="0" smtClean="0"/>
              <a:t>Cliquez et modifiez le titre</a:t>
            </a:r>
            <a:endParaRPr kumimoji="0" lang="en-US" dirty="0"/>
          </a:p>
        </p:txBody>
      </p:sp>
      <p:sp>
        <p:nvSpPr>
          <p:cNvPr id="30" name="Espace réservé du texte 29"/>
          <p:cNvSpPr>
            <a:spLocks noGrp="1"/>
          </p:cNvSpPr>
          <p:nvPr>
            <p:ph type="body" idx="1"/>
          </p:nvPr>
        </p:nvSpPr>
        <p:spPr>
          <a:xfrm>
            <a:off x="609600" y="1325607"/>
            <a:ext cx="10969139" cy="4667421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r-CH" dirty="0" smtClean="0"/>
              <a:t>Cliquez pour modifier les styles du texte du masque</a:t>
            </a:r>
          </a:p>
          <a:p>
            <a:pPr lvl="1" eaLnBrk="1" latinLnBrk="0" hangingPunct="1"/>
            <a:r>
              <a:rPr kumimoji="0" lang="fr-CH" dirty="0" smtClean="0"/>
              <a:t>Deuxième niveau</a:t>
            </a:r>
          </a:p>
          <a:p>
            <a:pPr lvl="2" eaLnBrk="1" latinLnBrk="0" hangingPunct="1"/>
            <a:r>
              <a:rPr kumimoji="0" lang="fr-CH" dirty="0" smtClean="0"/>
              <a:t>Troisième niveau</a:t>
            </a:r>
          </a:p>
          <a:p>
            <a:pPr lvl="3" eaLnBrk="1" latinLnBrk="0" hangingPunct="1"/>
            <a:r>
              <a:rPr kumimoji="0" lang="fr-CH" dirty="0" smtClean="0"/>
              <a:t>Quatrième niveau</a:t>
            </a:r>
          </a:p>
          <a:p>
            <a:pPr lvl="4" eaLnBrk="1" latinLnBrk="0" hangingPunct="1"/>
            <a:r>
              <a:rPr kumimoji="0" lang="fr-CH" dirty="0" smtClean="0"/>
              <a:t>Cinquième niveau</a:t>
            </a:r>
            <a:endParaRPr kumimoji="0" lang="en-US" dirty="0"/>
          </a:p>
        </p:txBody>
      </p:sp>
      <p:pic>
        <p:nvPicPr>
          <p:cNvPr id="5" name="Image 4" descr="bande-01.eps"/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57663"/>
            <a:ext cx="12192000" cy="707202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5120641" y="6519740"/>
            <a:ext cx="2236967" cy="3382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aseline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May 2016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7548439" y="6519740"/>
            <a:ext cx="3806024" cy="34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baseline="0">
                <a:solidFill>
                  <a:schemeClr val="bg1"/>
                </a:solidFill>
              </a:defRPr>
            </a:lvl1pPr>
          </a:lstStyle>
          <a:p>
            <a:r>
              <a:rPr lang="en-GB" smtClean="0"/>
              <a:t>TRIUMF 2021 EIC Accelerator Partnership Workshop 26-29 October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1523435" y="6519740"/>
            <a:ext cx="668565" cy="34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bg1"/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Box 5"/>
          <p:cNvSpPr txBox="1"/>
          <p:nvPr userDrawn="1"/>
        </p:nvSpPr>
        <p:spPr>
          <a:xfrm>
            <a:off x="857574" y="6438103"/>
            <a:ext cx="3399295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H" sz="900" i="1" baseline="0" dirty="0" smtClean="0">
                <a:solidFill>
                  <a:schemeClr val="bg1"/>
                </a:solidFill>
              </a:rPr>
              <a:t>Vacuum, Surfaces &amp; </a:t>
            </a:r>
            <a:r>
              <a:rPr lang="fr-CH" sz="900" i="1" baseline="0" dirty="0" err="1" smtClean="0">
                <a:solidFill>
                  <a:schemeClr val="bg1"/>
                </a:solidFill>
              </a:rPr>
              <a:t>Coatings</a:t>
            </a:r>
            <a:r>
              <a:rPr lang="fr-CH" sz="900" i="1" baseline="0" dirty="0" smtClean="0">
                <a:solidFill>
                  <a:schemeClr val="bg1"/>
                </a:solidFill>
              </a:rPr>
              <a:t> Group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H" sz="1000" baseline="0" dirty="0" err="1" smtClean="0">
                <a:solidFill>
                  <a:schemeClr val="bg1"/>
                </a:solidFill>
              </a:rPr>
              <a:t>Technology</a:t>
            </a:r>
            <a:r>
              <a:rPr lang="fr-CH" sz="1000" baseline="0" dirty="0" smtClean="0">
                <a:solidFill>
                  <a:schemeClr val="bg1"/>
                </a:solidFill>
              </a:rPr>
              <a:t> </a:t>
            </a:r>
            <a:r>
              <a:rPr lang="fr-CH" sz="1000" baseline="0" dirty="0" err="1" smtClean="0">
                <a:solidFill>
                  <a:schemeClr val="bg1"/>
                </a:solidFill>
              </a:rPr>
              <a:t>Department</a:t>
            </a:r>
            <a:endParaRPr lang="fr-CH" sz="1000" baseline="0" dirty="0" smtClean="0">
              <a:solidFill>
                <a:schemeClr val="bg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6" r:id="rId2"/>
    <p:sldLayoutId id="2147483677" r:id="rId3"/>
    <p:sldLayoutId id="2147483678" r:id="rId4"/>
    <p:sldLayoutId id="2147483662" r:id="rId5"/>
    <p:sldLayoutId id="2147483663" r:id="rId6"/>
    <p:sldLayoutId id="2147483664" r:id="rId7"/>
    <p:sldLayoutId id="2147483665" r:id="rId8"/>
    <p:sldLayoutId id="2147483666" r:id="rId9"/>
    <p:sldLayoutId id="2147483667" r:id="rId10"/>
    <p:sldLayoutId id="2147483668" r:id="rId11"/>
    <p:sldLayoutId id="2147483669" r:id="rId12"/>
    <p:sldLayoutId id="2147483670" r:id="rId13"/>
    <p:sldLayoutId id="2147483671" r:id="rId14"/>
    <p:sldLayoutId id="2147483674" r:id="rId15"/>
  </p:sldLayoutIdLst>
  <p:timing>
    <p:tnLst>
      <p:par>
        <p:cTn id="1" dur="indefinite" restart="never" nodeType="tmRoot"/>
      </p:par>
    </p:tnLst>
  </p:timing>
  <p:hf hdr="0" dt="0"/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93776" indent="-457200" algn="l" rtl="0" eaLnBrk="1" latinLnBrk="0" hangingPunct="1">
        <a:spcBef>
          <a:spcPct val="20000"/>
        </a:spcBef>
        <a:buClr>
          <a:schemeClr val="accent1"/>
        </a:buClr>
        <a:buSzPct val="80000"/>
        <a:buFont typeface="Arial"/>
        <a:buChar char="•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905256" indent="-457200" algn="l" rtl="0" eaLnBrk="1" latinLnBrk="0" hangingPunct="1">
        <a:spcBef>
          <a:spcPct val="20000"/>
        </a:spcBef>
        <a:buClr>
          <a:schemeClr val="accent1"/>
        </a:buClr>
        <a:buSzPct val="90000"/>
        <a:buFont typeface="Arial"/>
        <a:buChar char="•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92708" indent="-342900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85316" indent="-342900" algn="l" rtl="0" eaLnBrk="1" latinLnBrk="0" hangingPunct="1">
        <a:spcBef>
          <a:spcPct val="20000"/>
        </a:spcBef>
        <a:buClr>
          <a:schemeClr val="accent3"/>
        </a:buClr>
        <a:buSzPct val="90000"/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50492" indent="-34290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1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Relationship Id="rId4" Type="http://schemas.openxmlformats.org/officeDocument/2006/relationships/chart" Target="../charts/char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0.jpe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jpeg"/><Relationship Id="rId9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0.xml"/><Relationship Id="rId5" Type="http://schemas.microsoft.com/office/2007/relationships/hdphoto" Target="../media/hdphoto1.wdp"/><Relationship Id="rId4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8.png"/><Relationship Id="rId5" Type="http://schemas.openxmlformats.org/officeDocument/2006/relationships/image" Target="../media/image36.jpeg"/><Relationship Id="rId4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42.png"/><Relationship Id="rId4" Type="http://schemas.openxmlformats.org/officeDocument/2006/relationships/image" Target="../media/image4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46.jpeg"/><Relationship Id="rId4" Type="http://schemas.openxmlformats.org/officeDocument/2006/relationships/image" Target="../media/image4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53.JPG"/><Relationship Id="rId4" Type="http://schemas.openxmlformats.org/officeDocument/2006/relationships/image" Target="../media/image52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54.tiff"/><Relationship Id="rId4" Type="http://schemas.openxmlformats.org/officeDocument/2006/relationships/image" Target="../media/image53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55.tiff"/><Relationship Id="rId4" Type="http://schemas.openxmlformats.org/officeDocument/2006/relationships/image" Target="../media/image53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0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0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13" Type="http://schemas.openxmlformats.org/officeDocument/2006/relationships/image" Target="../media/image70.jpeg"/><Relationship Id="rId3" Type="http://schemas.openxmlformats.org/officeDocument/2006/relationships/image" Target="../media/image60.jpeg"/><Relationship Id="rId7" Type="http://schemas.openxmlformats.org/officeDocument/2006/relationships/image" Target="../media/image64.jpeg"/><Relationship Id="rId12" Type="http://schemas.openxmlformats.org/officeDocument/2006/relationships/image" Target="../media/image69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3.jpeg"/><Relationship Id="rId11" Type="http://schemas.openxmlformats.org/officeDocument/2006/relationships/image" Target="../media/image68.jpeg"/><Relationship Id="rId5" Type="http://schemas.openxmlformats.org/officeDocument/2006/relationships/image" Target="../media/image62.jpeg"/><Relationship Id="rId15" Type="http://schemas.openxmlformats.org/officeDocument/2006/relationships/image" Target="../media/image72.jpeg"/><Relationship Id="rId10" Type="http://schemas.openxmlformats.org/officeDocument/2006/relationships/image" Target="../media/image67.jpeg"/><Relationship Id="rId4" Type="http://schemas.openxmlformats.org/officeDocument/2006/relationships/image" Target="../media/image61.jpeg"/><Relationship Id="rId9" Type="http://schemas.openxmlformats.org/officeDocument/2006/relationships/image" Target="../media/image66.jpeg"/><Relationship Id="rId14" Type="http://schemas.openxmlformats.org/officeDocument/2006/relationships/image" Target="../media/image71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8.png"/><Relationship Id="rId5" Type="http://schemas.openxmlformats.org/officeDocument/2006/relationships/image" Target="../media/image21.png"/><Relationship Id="rId4" Type="http://schemas.openxmlformats.org/officeDocument/2006/relationships/image" Target="../media/image20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8.png"/><Relationship Id="rId5" Type="http://schemas.openxmlformats.org/officeDocument/2006/relationships/image" Target="../media/image22.jpeg"/><Relationship Id="rId4" Type="http://schemas.openxmlformats.org/officeDocument/2006/relationships/image" Target="../media/image20.e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0"/>
            <a:ext cx="12191999" cy="1569660"/>
          </a:xfrm>
          <a:prstGeom prst="rect">
            <a:avLst/>
          </a:prstGeom>
          <a:solidFill>
            <a:srgbClr val="1E5AAE"/>
          </a:solidFill>
        </p:spPr>
        <p:txBody>
          <a:bodyPr wrap="square" rtlCol="0">
            <a:spAutoFit/>
          </a:bodyPr>
          <a:lstStyle/>
          <a:p>
            <a:pPr algn="ctr"/>
            <a:endParaRPr lang="pt-PT" sz="3200" dirty="0">
              <a:solidFill>
                <a:schemeClr val="bg1"/>
              </a:solidFill>
            </a:endParaRPr>
          </a:p>
          <a:p>
            <a:pPr algn="ctr"/>
            <a:endParaRPr lang="pt-PT" sz="3200" dirty="0">
              <a:solidFill>
                <a:schemeClr val="bg1"/>
              </a:solidFill>
            </a:endParaRPr>
          </a:p>
          <a:p>
            <a:pPr algn="ctr"/>
            <a:endParaRPr lang="pt-PT" sz="3200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0"/>
            <a:ext cx="12192000" cy="2431435"/>
          </a:xfrm>
          <a:prstGeom prst="rect">
            <a:avLst/>
          </a:prstGeom>
          <a:solidFill>
            <a:srgbClr val="1E5AAE"/>
          </a:solidFill>
        </p:spPr>
        <p:txBody>
          <a:bodyPr wrap="square" rtlCol="0">
            <a:spAutoFit/>
          </a:bodyPr>
          <a:lstStyle/>
          <a:p>
            <a:pPr algn="ctr"/>
            <a:endParaRPr lang="en-GB" sz="4000" dirty="0">
              <a:solidFill>
                <a:schemeClr val="bg1"/>
              </a:solidFill>
            </a:endParaRPr>
          </a:p>
          <a:p>
            <a:pPr algn="ctr"/>
            <a:r>
              <a:rPr lang="en-US" sz="4800" b="1" dirty="0" smtClean="0">
                <a:solidFill>
                  <a:schemeClr val="bg1"/>
                </a:solidFill>
              </a:rPr>
              <a:t>Carbon coating technology</a:t>
            </a:r>
            <a:endParaRPr lang="en-US" sz="2800" b="1" dirty="0" smtClean="0">
              <a:solidFill>
                <a:schemeClr val="bg1"/>
              </a:solidFill>
            </a:endParaRPr>
          </a:p>
          <a:p>
            <a:pPr algn="ctr"/>
            <a:endParaRPr lang="en-US" sz="2400" dirty="0" smtClean="0">
              <a:solidFill>
                <a:schemeClr val="bg1"/>
              </a:solidFill>
            </a:endParaRPr>
          </a:p>
          <a:p>
            <a:pPr algn="ctr"/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854959" y="1754327"/>
            <a:ext cx="65633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i="1" u="sng" dirty="0">
                <a:solidFill>
                  <a:schemeClr val="bg1"/>
                </a:solidFill>
              </a:rPr>
              <a:t>P. Costa Pinto</a:t>
            </a:r>
            <a:r>
              <a:rPr lang="en-GB" sz="1200" i="1" dirty="0">
                <a:solidFill>
                  <a:schemeClr val="bg1"/>
                </a:solidFill>
              </a:rPr>
              <a:t>, V. </a:t>
            </a:r>
            <a:r>
              <a:rPr lang="en-GB" sz="1200" i="1" dirty="0" err="1">
                <a:solidFill>
                  <a:schemeClr val="bg1"/>
                </a:solidFill>
              </a:rPr>
              <a:t>Baglin</a:t>
            </a:r>
            <a:r>
              <a:rPr lang="en-GB" sz="1200" i="1" dirty="0">
                <a:solidFill>
                  <a:schemeClr val="bg1"/>
                </a:solidFill>
              </a:rPr>
              <a:t>, P. </a:t>
            </a:r>
            <a:r>
              <a:rPr lang="en-GB" sz="1200" i="1" dirty="0" smtClean="0">
                <a:solidFill>
                  <a:schemeClr val="bg1"/>
                </a:solidFill>
              </a:rPr>
              <a:t>Chiggiato</a:t>
            </a:r>
            <a:r>
              <a:rPr lang="en-GB" sz="1200" i="1" dirty="0" smtClean="0">
                <a:solidFill>
                  <a:schemeClr val="bg1"/>
                </a:solidFill>
              </a:rPr>
              <a:t>, P. Cruikshank, </a:t>
            </a:r>
            <a:r>
              <a:rPr lang="en-GB" sz="1200" i="1" dirty="0">
                <a:solidFill>
                  <a:schemeClr val="bg1"/>
                </a:solidFill>
              </a:rPr>
              <a:t>S. Fiotakis, A. Granadeiro Costa, M. Himmerlich, H. Kos, N. </a:t>
            </a:r>
            <a:r>
              <a:rPr lang="en-GB" sz="1200" i="1" dirty="0" smtClean="0">
                <a:solidFill>
                  <a:schemeClr val="bg1"/>
                </a:solidFill>
              </a:rPr>
              <a:t>Kos, </a:t>
            </a:r>
            <a:r>
              <a:rPr lang="en-GB" sz="1200" i="1" dirty="0">
                <a:solidFill>
                  <a:schemeClr val="bg1"/>
                </a:solidFill>
              </a:rPr>
              <a:t>M. Taborelli, J. </a:t>
            </a:r>
            <a:r>
              <a:rPr lang="en-GB" sz="1200" i="1" dirty="0" err="1" smtClean="0">
                <a:solidFill>
                  <a:schemeClr val="bg1"/>
                </a:solidFill>
              </a:rPr>
              <a:t>Tagg</a:t>
            </a:r>
            <a:endParaRPr lang="en-GB" sz="1200" i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01327" y="2789120"/>
            <a:ext cx="7352353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>
              <a:buFont typeface="+mj-lt"/>
              <a:buAutoNum type="arabicPeriod"/>
            </a:pPr>
            <a:r>
              <a:rPr lang="en-GB" dirty="0" smtClean="0"/>
              <a:t>Introduction to a-C </a:t>
            </a:r>
            <a:r>
              <a:rPr lang="en-GB" dirty="0"/>
              <a:t>films with low </a:t>
            </a:r>
            <a:r>
              <a:rPr lang="en-GB" dirty="0" smtClean="0"/>
              <a:t>Secondary </a:t>
            </a:r>
            <a:r>
              <a:rPr lang="en-GB" dirty="0"/>
              <a:t>E</a:t>
            </a:r>
            <a:r>
              <a:rPr lang="en-GB" dirty="0" smtClean="0"/>
              <a:t>lectron </a:t>
            </a:r>
            <a:r>
              <a:rPr lang="en-GB" dirty="0"/>
              <a:t>E</a:t>
            </a:r>
            <a:r>
              <a:rPr lang="en-GB" dirty="0" smtClean="0"/>
              <a:t>mission </a:t>
            </a:r>
            <a:endParaRPr lang="en-GB" dirty="0" smtClean="0"/>
          </a:p>
          <a:p>
            <a:pPr lvl="2"/>
            <a:r>
              <a:rPr lang="en-US" sz="1400" dirty="0" smtClean="0"/>
              <a:t>Secondary Electron Yield (SEY, </a:t>
            </a:r>
            <a:r>
              <a:rPr lang="en-US" sz="1400" dirty="0" smtClean="0">
                <a:latin typeface="Symbol" panose="05050102010706020507" pitchFamily="18" charset="2"/>
              </a:rPr>
              <a:t>d</a:t>
            </a:r>
            <a:r>
              <a:rPr lang="en-US" sz="1400" dirty="0" smtClean="0"/>
              <a:t>) of </a:t>
            </a:r>
            <a:r>
              <a:rPr lang="en-US" sz="1400" dirty="0"/>
              <a:t>carbon </a:t>
            </a:r>
            <a:r>
              <a:rPr lang="en-US" sz="1400" dirty="0" smtClean="0"/>
              <a:t>materials</a:t>
            </a:r>
          </a:p>
          <a:p>
            <a:pPr lvl="2"/>
            <a:r>
              <a:rPr lang="en-US" sz="1400" dirty="0" smtClean="0"/>
              <a:t>Effect of Impurities</a:t>
            </a:r>
          </a:p>
          <a:p>
            <a:pPr lvl="2"/>
            <a:r>
              <a:rPr lang="en-US" sz="1400" dirty="0" smtClean="0"/>
              <a:t>Ageing in air</a:t>
            </a:r>
          </a:p>
          <a:p>
            <a:pPr lvl="2"/>
            <a:r>
              <a:rPr lang="en-US" sz="1400" dirty="0" smtClean="0"/>
              <a:t>Ageing</a:t>
            </a:r>
          </a:p>
          <a:p>
            <a:pPr lvl="2"/>
            <a:endParaRPr lang="en-US" sz="1400" dirty="0" smtClean="0"/>
          </a:p>
          <a:p>
            <a:pPr marL="800100" lvl="1" indent="-342900">
              <a:buFont typeface="+mj-lt"/>
              <a:buAutoNum type="arabicPeriod"/>
            </a:pPr>
            <a:r>
              <a:rPr lang="en-GB" dirty="0" smtClean="0"/>
              <a:t>Coating technology at CERN</a:t>
            </a:r>
            <a:endParaRPr lang="en-GB" dirty="0"/>
          </a:p>
          <a:p>
            <a:pPr lvl="2"/>
            <a:r>
              <a:rPr lang="en-US" sz="1400" dirty="0" smtClean="0"/>
              <a:t>Coating techniques</a:t>
            </a:r>
          </a:p>
          <a:p>
            <a:pPr lvl="2"/>
            <a:r>
              <a:rPr lang="en-US" sz="1400" dirty="0" smtClean="0"/>
              <a:t>Adapt the coating technique to the constrains</a:t>
            </a:r>
          </a:p>
          <a:p>
            <a:pPr lvl="2"/>
            <a:r>
              <a:rPr lang="en-US" sz="1400" dirty="0" smtClean="0"/>
              <a:t>The SPS case</a:t>
            </a:r>
          </a:p>
          <a:p>
            <a:pPr lvl="2"/>
            <a:r>
              <a:rPr lang="en-US" sz="1400" dirty="0" smtClean="0"/>
              <a:t>The </a:t>
            </a:r>
            <a:r>
              <a:rPr lang="en-US" sz="1400" dirty="0" smtClean="0"/>
              <a:t>HL-LHC case</a:t>
            </a:r>
          </a:p>
          <a:p>
            <a:pPr lvl="2"/>
            <a:endParaRPr lang="en-US" sz="1400" dirty="0" smtClean="0"/>
          </a:p>
          <a:p>
            <a:pPr marL="800100" lvl="1" indent="-342900">
              <a:buFont typeface="+mj-lt"/>
              <a:buAutoNum type="arabicPeriod"/>
            </a:pPr>
            <a:r>
              <a:rPr lang="en-GB" dirty="0"/>
              <a:t>S</a:t>
            </a:r>
            <a:r>
              <a:rPr lang="en-GB" dirty="0" smtClean="0"/>
              <a:t>ummary</a:t>
            </a:r>
            <a:endParaRPr lang="en-US" sz="1400" dirty="0" smtClean="0"/>
          </a:p>
          <a:p>
            <a:pPr lvl="2"/>
            <a:endParaRPr lang="en-US" sz="14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TRIUMF 2021 EIC Accelerator Partnership Workshop 26-29 October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68197" y="3696158"/>
            <a:ext cx="4089520" cy="112034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54799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TRIUMF 2021 EIC Accelerator Partnership Workshop 26-29 October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0" y="1"/>
            <a:ext cx="12192000" cy="584775"/>
          </a:xfrm>
          <a:prstGeom prst="rect">
            <a:avLst/>
          </a:prstGeom>
          <a:solidFill>
            <a:srgbClr val="1E5AA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200" dirty="0" smtClean="0">
                <a:solidFill>
                  <a:schemeClr val="bg1"/>
                </a:solidFill>
              </a:rPr>
              <a:t>2 </a:t>
            </a:r>
            <a:r>
              <a:rPr lang="en-GB" sz="3200" dirty="0">
                <a:solidFill>
                  <a:schemeClr val="bg1"/>
                </a:solidFill>
              </a:rPr>
              <a:t>– </a:t>
            </a:r>
            <a:r>
              <a:rPr lang="en-GB" sz="3200" dirty="0" smtClean="0">
                <a:solidFill>
                  <a:schemeClr val="bg1"/>
                </a:solidFill>
              </a:rPr>
              <a:t>Coating technology at CERN</a:t>
            </a:r>
            <a:endParaRPr lang="en-GB" sz="3200" dirty="0">
              <a:solidFill>
                <a:schemeClr val="bg1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" y="938356"/>
            <a:ext cx="121919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/>
              <a:t>Adapt the coating technique to the constrains</a:t>
            </a:r>
            <a:endParaRPr lang="en-GB" sz="2400" dirty="0">
              <a:solidFill>
                <a:srgbClr val="00B050"/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-2" y="1753601"/>
            <a:ext cx="121919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400" dirty="0" smtClean="0"/>
              <a:t>Geometry of the object to be coated: cylindrical, planar, ellipsoidal, etc.</a:t>
            </a:r>
            <a:endParaRPr lang="en-GB" sz="2400" dirty="0">
              <a:solidFill>
                <a:srgbClr val="00B050"/>
              </a:solidFill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-2" y="2351253"/>
            <a:ext cx="12192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400" dirty="0" smtClean="0"/>
              <a:t>Accessibility: tube with/without flanges; already inserted in a yoke of a magnet; in the accelerator tunnel; </a:t>
            </a:r>
            <a:endParaRPr lang="en-GB" sz="2400" dirty="0">
              <a:solidFill>
                <a:srgbClr val="00B050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-2" y="3318237"/>
            <a:ext cx="1219200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400" dirty="0" smtClean="0"/>
              <a:t>Adhesion: substrate material, surface treatments, </a:t>
            </a:r>
            <a:r>
              <a:rPr lang="en-US" sz="2400" dirty="0" err="1" smtClean="0"/>
              <a:t>bakeout</a:t>
            </a:r>
            <a:r>
              <a:rPr lang="en-US" sz="2400" dirty="0" smtClean="0"/>
              <a:t> before coating?</a:t>
            </a:r>
            <a:endParaRPr lang="en-GB" sz="2400" dirty="0">
              <a:solidFill>
                <a:srgbClr val="00B050"/>
              </a:solidFill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-2" y="3915889"/>
            <a:ext cx="1219200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400" dirty="0" smtClean="0"/>
              <a:t>Residual gas during coating: outgassing / pumping (materials; </a:t>
            </a:r>
            <a:r>
              <a:rPr lang="en-US" sz="2400" dirty="0" err="1" smtClean="0"/>
              <a:t>bakeout</a:t>
            </a:r>
            <a:r>
              <a:rPr lang="en-US" sz="2400" dirty="0" smtClean="0"/>
              <a:t> before coating? thermal treatments)</a:t>
            </a:r>
            <a:endParaRPr lang="en-GB" sz="2400" dirty="0">
              <a:solidFill>
                <a:srgbClr val="00B050"/>
              </a:solidFill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-2" y="4882873"/>
            <a:ext cx="1219200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400" dirty="0" smtClean="0"/>
              <a:t>Schedule &amp; budget</a:t>
            </a:r>
            <a:endParaRPr lang="en-GB" sz="2400" dirty="0">
              <a:solidFill>
                <a:srgbClr val="00B050"/>
              </a:solidFill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-2" y="5480526"/>
            <a:ext cx="1219200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400" dirty="0" smtClean="0"/>
              <a:t>Whenever possible, </a:t>
            </a:r>
            <a:r>
              <a:rPr lang="en-US" sz="2400" b="1" dirty="0" smtClean="0"/>
              <a:t>integrate the coating process from the design phase.</a:t>
            </a:r>
            <a:endParaRPr lang="en-GB" sz="24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9942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  <p:bldP spid="42" grpId="0"/>
      <p:bldP spid="43" grpId="0"/>
      <p:bldP spid="44" grpId="0"/>
      <p:bldP spid="4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TRIUMF 2021 EIC Accelerator Partnership Workshop 26-29 October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0" y="1"/>
            <a:ext cx="12192000" cy="584775"/>
          </a:xfrm>
          <a:prstGeom prst="rect">
            <a:avLst/>
          </a:prstGeom>
          <a:solidFill>
            <a:srgbClr val="1E5AA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200" dirty="0" smtClean="0">
                <a:solidFill>
                  <a:schemeClr val="bg1"/>
                </a:solidFill>
              </a:rPr>
              <a:t>2 </a:t>
            </a:r>
            <a:r>
              <a:rPr lang="en-GB" sz="3200" dirty="0">
                <a:solidFill>
                  <a:schemeClr val="bg1"/>
                </a:solidFill>
              </a:rPr>
              <a:t>– </a:t>
            </a:r>
            <a:r>
              <a:rPr lang="en-GB" sz="3200" dirty="0" smtClean="0">
                <a:solidFill>
                  <a:schemeClr val="bg1"/>
                </a:solidFill>
              </a:rPr>
              <a:t>Coating technology at CERN</a:t>
            </a:r>
            <a:endParaRPr lang="en-GB" sz="3200" dirty="0">
              <a:solidFill>
                <a:schemeClr val="bg1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" y="938356"/>
            <a:ext cx="121919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/>
              <a:t>The SPS case</a:t>
            </a:r>
            <a:endParaRPr lang="en-GB" sz="2400" dirty="0">
              <a:solidFill>
                <a:srgbClr val="00B050"/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4496829" y="1583283"/>
            <a:ext cx="1348446" cy="1311357"/>
            <a:chOff x="4496829" y="1291748"/>
            <a:chExt cx="1348446" cy="1311357"/>
          </a:xfrm>
        </p:grpSpPr>
        <p:sp>
          <p:nvSpPr>
            <p:cNvPr id="5" name="Oval 4"/>
            <p:cNvSpPr/>
            <p:nvPr/>
          </p:nvSpPr>
          <p:spPr>
            <a:xfrm>
              <a:off x="4771605" y="1812965"/>
              <a:ext cx="798897" cy="790140"/>
            </a:xfrm>
            <a:prstGeom prst="ellipse">
              <a:avLst/>
            </a:prstGeom>
            <a:noFill/>
            <a:ln w="5715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Oval 13"/>
            <p:cNvSpPr/>
            <p:nvPr/>
          </p:nvSpPr>
          <p:spPr>
            <a:xfrm>
              <a:off x="4814116" y="1853552"/>
              <a:ext cx="713874" cy="708966"/>
            </a:xfrm>
            <a:prstGeom prst="ellipse">
              <a:avLst/>
            </a:prstGeom>
            <a:noFill/>
            <a:ln w="28575">
              <a:solidFill>
                <a:schemeClr val="accent1">
                  <a:lumMod val="1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496829" y="1291748"/>
              <a:ext cx="134844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 smtClean="0">
                  <a:solidFill>
                    <a:schemeClr val="accent1">
                      <a:lumMod val="10000"/>
                    </a:schemeClr>
                  </a:solidFill>
                </a:rPr>
                <a:t>Drift chambers</a:t>
              </a:r>
            </a:p>
            <a:p>
              <a:pPr algn="ctr"/>
              <a:r>
                <a:rPr lang="en-US" sz="1400" dirty="0" smtClean="0">
                  <a:solidFill>
                    <a:schemeClr val="accent1">
                      <a:lumMod val="10000"/>
                    </a:schemeClr>
                  </a:solidFill>
                </a:rPr>
                <a:t>ID 159 mm</a:t>
              </a:r>
              <a:endParaRPr lang="en-GB" sz="1400" dirty="0">
                <a:solidFill>
                  <a:schemeClr val="accent1">
                    <a:lumMod val="10000"/>
                  </a:schemeClr>
                </a:solidFill>
              </a:endParaRPr>
            </a:p>
          </p:txBody>
        </p:sp>
      </p:grpSp>
      <p:sp>
        <p:nvSpPr>
          <p:cNvPr id="34" name="Rectangle 33"/>
          <p:cNvSpPr/>
          <p:nvPr/>
        </p:nvSpPr>
        <p:spPr>
          <a:xfrm>
            <a:off x="-3450" y="4389669"/>
            <a:ext cx="624945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/>
              <a:t>Keep quads and dipoles in the ring =&gt; coat </a:t>
            </a:r>
            <a:r>
              <a:rPr lang="en-US" sz="2000" i="1" dirty="0" smtClean="0"/>
              <a:t>in-situ</a:t>
            </a:r>
            <a:endParaRPr lang="en-GB" sz="2000" i="1" dirty="0">
              <a:solidFill>
                <a:srgbClr val="00B050"/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-3450" y="2227768"/>
            <a:ext cx="449499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/>
              <a:t>Beam pipes with different geometries:</a:t>
            </a:r>
            <a:endParaRPr lang="en-GB" sz="2000" dirty="0">
              <a:solidFill>
                <a:srgbClr val="00B050"/>
              </a:solidFill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1" y="3254858"/>
            <a:ext cx="645114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/>
              <a:t>Quad and dipole chambers are embedded in the yoke. (</a:t>
            </a:r>
            <a:r>
              <a:rPr lang="en-US" sz="2000" dirty="0" err="1" smtClean="0"/>
              <a:t>bakeout</a:t>
            </a:r>
            <a:r>
              <a:rPr lang="en-US" sz="2000" dirty="0" smtClean="0"/>
              <a:t> not possible)</a:t>
            </a:r>
            <a:endParaRPr lang="en-GB" sz="2000" dirty="0">
              <a:solidFill>
                <a:srgbClr val="00B050"/>
              </a:solidFill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5814497" y="562116"/>
            <a:ext cx="2198027" cy="3887507"/>
            <a:chOff x="5814497" y="270581"/>
            <a:chExt cx="2198027" cy="3887507"/>
          </a:xfrm>
        </p:grpSpPr>
        <p:sp>
          <p:nvSpPr>
            <p:cNvPr id="11" name="Oval 10"/>
            <p:cNvSpPr/>
            <p:nvPr/>
          </p:nvSpPr>
          <p:spPr>
            <a:xfrm>
              <a:off x="6451149" y="2044473"/>
              <a:ext cx="1047158" cy="349596"/>
            </a:xfrm>
            <a:prstGeom prst="ellipse">
              <a:avLst/>
            </a:prstGeom>
            <a:noFill/>
            <a:ln w="571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6246002" y="1291748"/>
              <a:ext cx="145745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 smtClean="0">
                  <a:solidFill>
                    <a:schemeClr val="accent1">
                      <a:lumMod val="10000"/>
                    </a:schemeClr>
                  </a:solidFill>
                </a:rPr>
                <a:t>Quad chambers</a:t>
              </a:r>
            </a:p>
            <a:p>
              <a:pPr algn="ctr"/>
              <a:r>
                <a:rPr lang="en-US" sz="1400" dirty="0" smtClean="0">
                  <a:solidFill>
                    <a:schemeClr val="accent1">
                      <a:lumMod val="10000"/>
                    </a:schemeClr>
                  </a:solidFill>
                </a:rPr>
                <a:t>Ellipsoid </a:t>
              </a:r>
              <a:endParaRPr lang="en-GB" sz="1400" dirty="0">
                <a:solidFill>
                  <a:schemeClr val="accent1">
                    <a:lumMod val="10000"/>
                  </a:schemeClr>
                </a:solidFill>
              </a:endParaRPr>
            </a:p>
          </p:txBody>
        </p:sp>
        <p:sp>
          <p:nvSpPr>
            <p:cNvPr id="27" name="Arc 26"/>
            <p:cNvSpPr/>
            <p:nvPr/>
          </p:nvSpPr>
          <p:spPr>
            <a:xfrm rot="18968676">
              <a:off x="5814497" y="2096505"/>
              <a:ext cx="2184611" cy="2061583"/>
            </a:xfrm>
            <a:prstGeom prst="arc">
              <a:avLst>
                <a:gd name="adj1" fmla="val 17930789"/>
                <a:gd name="adj2" fmla="val 20147162"/>
              </a:avLst>
            </a:prstGeom>
            <a:ln w="28575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8" name="Arc 37"/>
            <p:cNvSpPr/>
            <p:nvPr/>
          </p:nvSpPr>
          <p:spPr>
            <a:xfrm rot="2631324" flipV="1">
              <a:off x="5827913" y="270581"/>
              <a:ext cx="2184611" cy="2061583"/>
            </a:xfrm>
            <a:prstGeom prst="arc">
              <a:avLst>
                <a:gd name="adj1" fmla="val 17930789"/>
                <a:gd name="adj2" fmla="val 20147162"/>
              </a:avLst>
            </a:prstGeom>
            <a:ln w="28575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9578111" y="1583283"/>
            <a:ext cx="1527983" cy="1169709"/>
            <a:chOff x="9578111" y="1291748"/>
            <a:chExt cx="1527983" cy="1169709"/>
          </a:xfrm>
        </p:grpSpPr>
        <p:sp>
          <p:nvSpPr>
            <p:cNvPr id="12" name="Rounded Rectangle 11"/>
            <p:cNvSpPr/>
            <p:nvPr/>
          </p:nvSpPr>
          <p:spPr>
            <a:xfrm>
              <a:off x="9739683" y="1967270"/>
              <a:ext cx="1204841" cy="494187"/>
            </a:xfrm>
            <a:prstGeom prst="roundRect">
              <a:avLst>
                <a:gd name="adj" fmla="val 34196"/>
              </a:avLst>
            </a:prstGeom>
            <a:noFill/>
            <a:ln w="571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9578111" y="1291748"/>
              <a:ext cx="152798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 smtClean="0">
                  <a:solidFill>
                    <a:schemeClr val="accent1">
                      <a:lumMod val="10000"/>
                    </a:schemeClr>
                  </a:solidFill>
                </a:rPr>
                <a:t>Dipole chambers</a:t>
              </a:r>
            </a:p>
            <a:p>
              <a:pPr algn="ctr"/>
              <a:r>
                <a:rPr lang="en-US" sz="1400" dirty="0" smtClean="0">
                  <a:solidFill>
                    <a:schemeClr val="accent1">
                      <a:lumMod val="10000"/>
                    </a:schemeClr>
                  </a:solidFill>
                </a:rPr>
                <a:t>racetrack</a:t>
              </a:r>
              <a:endParaRPr lang="en-GB" sz="1400" dirty="0">
                <a:solidFill>
                  <a:schemeClr val="accent1">
                    <a:lumMod val="10000"/>
                  </a:schemeClr>
                </a:solidFill>
              </a:endParaRPr>
            </a:p>
          </p:txBody>
        </p:sp>
        <p:cxnSp>
          <p:nvCxnSpPr>
            <p:cNvPr id="40" name="Straight Connector 39"/>
            <p:cNvCxnSpPr/>
            <p:nvPr/>
          </p:nvCxnSpPr>
          <p:spPr>
            <a:xfrm>
              <a:off x="9998443" y="1996146"/>
              <a:ext cx="644893" cy="0"/>
            </a:xfrm>
            <a:prstGeom prst="line">
              <a:avLst/>
            </a:prstGeom>
            <a:ln w="28575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>
              <a:off x="10028228" y="2413332"/>
              <a:ext cx="644893" cy="0"/>
            </a:xfrm>
            <a:prstGeom prst="line">
              <a:avLst/>
            </a:prstGeom>
            <a:ln w="28575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 12"/>
          <p:cNvGrpSpPr/>
          <p:nvPr/>
        </p:nvGrpSpPr>
        <p:grpSpPr>
          <a:xfrm>
            <a:off x="8000149" y="1583283"/>
            <a:ext cx="1457451" cy="1207411"/>
            <a:chOff x="8000149" y="1291748"/>
            <a:chExt cx="1457451" cy="1207411"/>
          </a:xfrm>
        </p:grpSpPr>
        <p:sp>
          <p:nvSpPr>
            <p:cNvPr id="22" name="Oval 21"/>
            <p:cNvSpPr/>
            <p:nvPr/>
          </p:nvSpPr>
          <p:spPr>
            <a:xfrm>
              <a:off x="8395600" y="1927869"/>
              <a:ext cx="570409" cy="571290"/>
            </a:xfrm>
            <a:prstGeom prst="ellipse">
              <a:avLst/>
            </a:prstGeom>
            <a:noFill/>
            <a:ln w="5715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Oval 22"/>
            <p:cNvSpPr/>
            <p:nvPr/>
          </p:nvSpPr>
          <p:spPr>
            <a:xfrm>
              <a:off x="8425953" y="1957215"/>
              <a:ext cx="509703" cy="512599"/>
            </a:xfrm>
            <a:prstGeom prst="ellipse">
              <a:avLst/>
            </a:prstGeom>
            <a:noFill/>
            <a:ln w="28575">
              <a:solidFill>
                <a:schemeClr val="accent1">
                  <a:lumMod val="1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8000149" y="1291748"/>
              <a:ext cx="145745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 smtClean="0">
                  <a:solidFill>
                    <a:schemeClr val="accent1">
                      <a:lumMod val="10000"/>
                    </a:schemeClr>
                  </a:solidFill>
                </a:rPr>
                <a:t>Quad chambers</a:t>
              </a:r>
            </a:p>
            <a:p>
              <a:pPr algn="ctr"/>
              <a:r>
                <a:rPr lang="en-US" sz="1400" dirty="0" smtClean="0">
                  <a:solidFill>
                    <a:schemeClr val="accent1">
                      <a:lumMod val="10000"/>
                    </a:schemeClr>
                  </a:solidFill>
                </a:rPr>
                <a:t>ID 80 mm</a:t>
              </a:r>
              <a:endParaRPr lang="en-GB" sz="1400" dirty="0">
                <a:solidFill>
                  <a:schemeClr val="accent1">
                    <a:lumMod val="10000"/>
                  </a:schemeClr>
                </a:solidFill>
              </a:endParaRPr>
            </a:p>
          </p:txBody>
        </p:sp>
      </p:grpSp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245" b="16539"/>
          <a:stretch/>
        </p:blipFill>
        <p:spPr>
          <a:xfrm>
            <a:off x="6451149" y="3310558"/>
            <a:ext cx="5545711" cy="2817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366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6" grpId="0"/>
      <p:bldP spid="3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TRIUMF 2021 EIC Accelerator Partnership Workshop 26-29 October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0" y="1"/>
            <a:ext cx="12192000" cy="584775"/>
          </a:xfrm>
          <a:prstGeom prst="rect">
            <a:avLst/>
          </a:prstGeom>
          <a:solidFill>
            <a:srgbClr val="1E5AA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200" dirty="0" smtClean="0">
                <a:solidFill>
                  <a:schemeClr val="bg1"/>
                </a:solidFill>
              </a:rPr>
              <a:t>2 </a:t>
            </a:r>
            <a:r>
              <a:rPr lang="en-GB" sz="3200" dirty="0">
                <a:solidFill>
                  <a:schemeClr val="bg1"/>
                </a:solidFill>
              </a:rPr>
              <a:t>– </a:t>
            </a:r>
            <a:r>
              <a:rPr lang="en-GB" sz="3200" dirty="0" smtClean="0">
                <a:solidFill>
                  <a:schemeClr val="bg1"/>
                </a:solidFill>
              </a:rPr>
              <a:t>Coating technology at CERN</a:t>
            </a:r>
            <a:endParaRPr lang="en-GB" sz="3200" dirty="0">
              <a:solidFill>
                <a:schemeClr val="bg1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" y="938356"/>
            <a:ext cx="121919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/>
              <a:t>The SPS case</a:t>
            </a:r>
            <a:endParaRPr lang="en-GB" sz="2400" dirty="0">
              <a:solidFill>
                <a:srgbClr val="00B050"/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4496829" y="1583283"/>
            <a:ext cx="1348446" cy="1311357"/>
            <a:chOff x="4496829" y="1291748"/>
            <a:chExt cx="1348446" cy="1311357"/>
          </a:xfrm>
        </p:grpSpPr>
        <p:sp>
          <p:nvSpPr>
            <p:cNvPr id="5" name="Oval 4"/>
            <p:cNvSpPr/>
            <p:nvPr/>
          </p:nvSpPr>
          <p:spPr>
            <a:xfrm>
              <a:off x="4771605" y="1812965"/>
              <a:ext cx="798897" cy="790140"/>
            </a:xfrm>
            <a:prstGeom prst="ellipse">
              <a:avLst/>
            </a:prstGeom>
            <a:noFill/>
            <a:ln w="5715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Oval 13"/>
            <p:cNvSpPr/>
            <p:nvPr/>
          </p:nvSpPr>
          <p:spPr>
            <a:xfrm>
              <a:off x="4814116" y="1853552"/>
              <a:ext cx="713874" cy="708966"/>
            </a:xfrm>
            <a:prstGeom prst="ellipse">
              <a:avLst/>
            </a:prstGeom>
            <a:noFill/>
            <a:ln w="28575">
              <a:solidFill>
                <a:schemeClr val="accent1">
                  <a:lumMod val="1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496829" y="1291748"/>
              <a:ext cx="134844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 smtClean="0">
                  <a:solidFill>
                    <a:schemeClr val="accent1">
                      <a:lumMod val="10000"/>
                    </a:schemeClr>
                  </a:solidFill>
                </a:rPr>
                <a:t>Drift chambers</a:t>
              </a:r>
            </a:p>
            <a:p>
              <a:pPr algn="ctr"/>
              <a:r>
                <a:rPr lang="en-US" sz="1400" dirty="0" smtClean="0">
                  <a:solidFill>
                    <a:schemeClr val="accent1">
                      <a:lumMod val="10000"/>
                    </a:schemeClr>
                  </a:solidFill>
                </a:rPr>
                <a:t>ID 159 mm</a:t>
              </a:r>
              <a:endParaRPr lang="en-GB" sz="1400" dirty="0">
                <a:solidFill>
                  <a:schemeClr val="accent1">
                    <a:lumMod val="10000"/>
                  </a:schemeClr>
                </a:solidFill>
              </a:endParaRPr>
            </a:p>
          </p:txBody>
        </p:sp>
      </p:grpSp>
      <p:sp>
        <p:nvSpPr>
          <p:cNvPr id="36" name="Rectangle 35"/>
          <p:cNvSpPr/>
          <p:nvPr/>
        </p:nvSpPr>
        <p:spPr>
          <a:xfrm>
            <a:off x="-3450" y="2227768"/>
            <a:ext cx="449499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/>
              <a:t>Beam pipes with different geometries:</a:t>
            </a:r>
            <a:endParaRPr lang="en-GB" sz="2000" dirty="0">
              <a:solidFill>
                <a:srgbClr val="00B050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6008077" y="2137914"/>
            <a:ext cx="618392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/>
              <a:t>Coat </a:t>
            </a:r>
            <a:r>
              <a:rPr lang="en-US" sz="2000" dirty="0" smtClean="0"/>
              <a:t>ex-situ by </a:t>
            </a:r>
            <a:r>
              <a:rPr lang="en-US" sz="2000" dirty="0" smtClean="0"/>
              <a:t>DC cylindrical Magnetron sputtering (solenoid)</a:t>
            </a:r>
            <a:endParaRPr lang="en-GB" sz="2000" dirty="0">
              <a:solidFill>
                <a:srgbClr val="00B050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4673094" y="3415857"/>
            <a:ext cx="995916" cy="2021787"/>
            <a:chOff x="4673094" y="3627173"/>
            <a:chExt cx="995916" cy="2021787"/>
          </a:xfrm>
        </p:grpSpPr>
        <p:sp>
          <p:nvSpPr>
            <p:cNvPr id="4" name="Rectangle 3"/>
            <p:cNvSpPr/>
            <p:nvPr/>
          </p:nvSpPr>
          <p:spPr>
            <a:xfrm>
              <a:off x="4859761" y="3667760"/>
              <a:ext cx="622582" cy="1981200"/>
            </a:xfrm>
            <a:prstGeom prst="rect">
              <a:avLst/>
            </a:prstGeom>
            <a:solidFill>
              <a:schemeClr val="accent3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4673094" y="3627173"/>
              <a:ext cx="995916" cy="142240"/>
            </a:xfrm>
            <a:prstGeom prst="rect">
              <a:avLst/>
            </a:prstGeom>
            <a:solidFill>
              <a:schemeClr val="accent3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4673094" y="5506720"/>
              <a:ext cx="995916" cy="142240"/>
            </a:xfrm>
            <a:prstGeom prst="rect">
              <a:avLst/>
            </a:prstGeom>
            <a:solidFill>
              <a:schemeClr val="accent3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5171052" y="3415857"/>
            <a:ext cx="2000227" cy="2021787"/>
            <a:chOff x="5171052" y="3415857"/>
            <a:chExt cx="2000227" cy="2021787"/>
          </a:xfrm>
        </p:grpSpPr>
        <p:cxnSp>
          <p:nvCxnSpPr>
            <p:cNvPr id="8" name="Straight Connector 7"/>
            <p:cNvCxnSpPr>
              <a:stCxn id="31" idx="0"/>
              <a:endCxn id="35" idx="2"/>
            </p:cNvCxnSpPr>
            <p:nvPr/>
          </p:nvCxnSpPr>
          <p:spPr>
            <a:xfrm>
              <a:off x="5171052" y="3415857"/>
              <a:ext cx="0" cy="2021787"/>
            </a:xfrm>
            <a:prstGeom prst="line">
              <a:avLst/>
            </a:prstGeom>
            <a:ln w="38100">
              <a:solidFill>
                <a:schemeClr val="accent1">
                  <a:lumMod val="1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/>
            <p:cNvSpPr txBox="1"/>
            <p:nvPr/>
          </p:nvSpPr>
          <p:spPr>
            <a:xfrm>
              <a:off x="5845275" y="3729434"/>
              <a:ext cx="132600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chemeClr val="accent1">
                      <a:lumMod val="10000"/>
                    </a:schemeClr>
                  </a:solidFill>
                </a:rPr>
                <a:t>Graphite rod</a:t>
              </a:r>
            </a:p>
            <a:p>
              <a:pPr algn="ctr"/>
              <a:r>
                <a:rPr lang="en-US" sz="1600" dirty="0" smtClean="0">
                  <a:solidFill>
                    <a:schemeClr val="accent1">
                      <a:lumMod val="10000"/>
                    </a:schemeClr>
                  </a:solidFill>
                </a:rPr>
                <a:t>(OD 14 mm)</a:t>
              </a:r>
              <a:endParaRPr lang="en-GB" sz="1600" dirty="0">
                <a:solidFill>
                  <a:schemeClr val="accent1">
                    <a:lumMod val="10000"/>
                  </a:schemeClr>
                </a:solidFill>
              </a:endParaRPr>
            </a:p>
          </p:txBody>
        </p:sp>
        <p:cxnSp>
          <p:nvCxnSpPr>
            <p:cNvPr id="25" name="Straight Arrow Connector 24"/>
            <p:cNvCxnSpPr>
              <a:stCxn id="20" idx="1"/>
            </p:cNvCxnSpPr>
            <p:nvPr/>
          </p:nvCxnSpPr>
          <p:spPr>
            <a:xfrm flipH="1">
              <a:off x="5171053" y="4021822"/>
              <a:ext cx="674222" cy="86753"/>
            </a:xfrm>
            <a:prstGeom prst="straightConnector1">
              <a:avLst/>
            </a:prstGeom>
            <a:ln>
              <a:solidFill>
                <a:schemeClr val="accent1">
                  <a:lumMod val="10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oup 9"/>
          <p:cNvGrpSpPr/>
          <p:nvPr/>
        </p:nvGrpSpPr>
        <p:grpSpPr>
          <a:xfrm>
            <a:off x="3222885" y="3741098"/>
            <a:ext cx="1418277" cy="1257743"/>
            <a:chOff x="3222885" y="3741098"/>
            <a:chExt cx="1418277" cy="1257743"/>
          </a:xfrm>
        </p:grpSpPr>
        <p:cxnSp>
          <p:nvCxnSpPr>
            <p:cNvPr id="43" name="Straight Arrow Connector 42"/>
            <p:cNvCxnSpPr/>
            <p:nvPr/>
          </p:nvCxnSpPr>
          <p:spPr>
            <a:xfrm flipV="1">
              <a:off x="4504315" y="3741098"/>
              <a:ext cx="0" cy="1257743"/>
            </a:xfrm>
            <a:prstGeom prst="straightConnector1">
              <a:avLst/>
            </a:prstGeom>
            <a:ln>
              <a:solidFill>
                <a:srgbClr val="C0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TextBox 43"/>
            <p:cNvSpPr txBox="1"/>
            <p:nvPr/>
          </p:nvSpPr>
          <p:spPr>
            <a:xfrm>
              <a:off x="3222885" y="3885680"/>
              <a:ext cx="141827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rgbClr val="C00000"/>
                  </a:solidFill>
                </a:rPr>
                <a:t>B supplied</a:t>
              </a:r>
            </a:p>
            <a:p>
              <a:pPr algn="ctr"/>
              <a:r>
                <a:rPr lang="en-US" sz="1600" dirty="0" smtClean="0">
                  <a:solidFill>
                    <a:srgbClr val="C00000"/>
                  </a:solidFill>
                </a:rPr>
                <a:t>by a</a:t>
              </a:r>
            </a:p>
            <a:p>
              <a:pPr algn="ctr"/>
              <a:r>
                <a:rPr lang="en-US" sz="1600" dirty="0" smtClean="0">
                  <a:solidFill>
                    <a:srgbClr val="C00000"/>
                  </a:solidFill>
                </a:rPr>
                <a:t>solenoid</a:t>
              </a:r>
              <a:endParaRPr lang="en-GB" sz="1600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4898122" y="3661135"/>
            <a:ext cx="530176" cy="1571817"/>
            <a:chOff x="4898122" y="3661135"/>
            <a:chExt cx="530176" cy="1571817"/>
          </a:xfrm>
        </p:grpSpPr>
        <p:grpSp>
          <p:nvGrpSpPr>
            <p:cNvPr id="59" name="Group 58"/>
            <p:cNvGrpSpPr/>
            <p:nvPr/>
          </p:nvGrpSpPr>
          <p:grpSpPr>
            <a:xfrm>
              <a:off x="4898122" y="3661135"/>
              <a:ext cx="203200" cy="1571817"/>
              <a:chOff x="6055360" y="3634297"/>
              <a:chExt cx="203200" cy="1571817"/>
            </a:xfrm>
          </p:grpSpPr>
          <p:cxnSp>
            <p:nvCxnSpPr>
              <p:cNvPr id="50" name="Straight Arrow Connector 49"/>
              <p:cNvCxnSpPr/>
              <p:nvPr/>
            </p:nvCxnSpPr>
            <p:spPr>
              <a:xfrm flipH="1">
                <a:off x="6055360" y="3634297"/>
                <a:ext cx="203200" cy="0"/>
              </a:xfrm>
              <a:prstGeom prst="straightConnector1">
                <a:avLst/>
              </a:prstGeom>
              <a:ln>
                <a:solidFill>
                  <a:schemeClr val="accent1">
                    <a:lumMod val="10000"/>
                  </a:schemeClr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Arrow Connector 51"/>
              <p:cNvCxnSpPr/>
              <p:nvPr/>
            </p:nvCxnSpPr>
            <p:spPr>
              <a:xfrm flipH="1">
                <a:off x="6055360" y="3858842"/>
                <a:ext cx="203200" cy="0"/>
              </a:xfrm>
              <a:prstGeom prst="straightConnector1">
                <a:avLst/>
              </a:prstGeom>
              <a:ln>
                <a:solidFill>
                  <a:schemeClr val="accent1">
                    <a:lumMod val="10000"/>
                  </a:schemeClr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Arrow Connector 52"/>
              <p:cNvCxnSpPr/>
              <p:nvPr/>
            </p:nvCxnSpPr>
            <p:spPr>
              <a:xfrm flipH="1">
                <a:off x="6055360" y="4307932"/>
                <a:ext cx="203200" cy="0"/>
              </a:xfrm>
              <a:prstGeom prst="straightConnector1">
                <a:avLst/>
              </a:prstGeom>
              <a:ln>
                <a:solidFill>
                  <a:schemeClr val="accent1">
                    <a:lumMod val="10000"/>
                  </a:schemeClr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Arrow Connector 53"/>
              <p:cNvCxnSpPr/>
              <p:nvPr/>
            </p:nvCxnSpPr>
            <p:spPr>
              <a:xfrm flipH="1">
                <a:off x="6055360" y="4083387"/>
                <a:ext cx="203200" cy="0"/>
              </a:xfrm>
              <a:prstGeom prst="straightConnector1">
                <a:avLst/>
              </a:prstGeom>
              <a:ln>
                <a:solidFill>
                  <a:schemeClr val="accent1">
                    <a:lumMod val="10000"/>
                  </a:schemeClr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Arrow Connector 54"/>
              <p:cNvCxnSpPr/>
              <p:nvPr/>
            </p:nvCxnSpPr>
            <p:spPr>
              <a:xfrm flipH="1">
                <a:off x="6055360" y="4532477"/>
                <a:ext cx="203200" cy="0"/>
              </a:xfrm>
              <a:prstGeom prst="straightConnector1">
                <a:avLst/>
              </a:prstGeom>
              <a:ln>
                <a:solidFill>
                  <a:schemeClr val="accent1">
                    <a:lumMod val="10000"/>
                  </a:schemeClr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Arrow Connector 55"/>
              <p:cNvCxnSpPr/>
              <p:nvPr/>
            </p:nvCxnSpPr>
            <p:spPr>
              <a:xfrm flipH="1">
                <a:off x="6055360" y="4757022"/>
                <a:ext cx="203200" cy="0"/>
              </a:xfrm>
              <a:prstGeom prst="straightConnector1">
                <a:avLst/>
              </a:prstGeom>
              <a:ln>
                <a:solidFill>
                  <a:schemeClr val="accent1">
                    <a:lumMod val="10000"/>
                  </a:schemeClr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Arrow Connector 56"/>
              <p:cNvCxnSpPr/>
              <p:nvPr/>
            </p:nvCxnSpPr>
            <p:spPr>
              <a:xfrm flipH="1">
                <a:off x="6055360" y="4981567"/>
                <a:ext cx="203200" cy="0"/>
              </a:xfrm>
              <a:prstGeom prst="straightConnector1">
                <a:avLst/>
              </a:prstGeom>
              <a:ln>
                <a:solidFill>
                  <a:schemeClr val="accent1">
                    <a:lumMod val="10000"/>
                  </a:schemeClr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Arrow Connector 57"/>
              <p:cNvCxnSpPr/>
              <p:nvPr/>
            </p:nvCxnSpPr>
            <p:spPr>
              <a:xfrm flipH="1">
                <a:off x="6055360" y="5206114"/>
                <a:ext cx="203200" cy="0"/>
              </a:xfrm>
              <a:prstGeom prst="straightConnector1">
                <a:avLst/>
              </a:prstGeom>
              <a:ln>
                <a:solidFill>
                  <a:schemeClr val="accent1">
                    <a:lumMod val="10000"/>
                  </a:schemeClr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0" name="Group 59"/>
            <p:cNvGrpSpPr/>
            <p:nvPr/>
          </p:nvGrpSpPr>
          <p:grpSpPr>
            <a:xfrm flipH="1">
              <a:off x="5225098" y="3661135"/>
              <a:ext cx="203200" cy="1571817"/>
              <a:chOff x="6055360" y="3634297"/>
              <a:chExt cx="203200" cy="1571817"/>
            </a:xfrm>
          </p:grpSpPr>
          <p:cxnSp>
            <p:nvCxnSpPr>
              <p:cNvPr id="61" name="Straight Arrow Connector 60"/>
              <p:cNvCxnSpPr/>
              <p:nvPr/>
            </p:nvCxnSpPr>
            <p:spPr>
              <a:xfrm flipH="1">
                <a:off x="6055360" y="3634297"/>
                <a:ext cx="203200" cy="0"/>
              </a:xfrm>
              <a:prstGeom prst="straightConnector1">
                <a:avLst/>
              </a:prstGeom>
              <a:ln>
                <a:solidFill>
                  <a:schemeClr val="accent1">
                    <a:lumMod val="10000"/>
                  </a:schemeClr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Arrow Connector 61"/>
              <p:cNvCxnSpPr/>
              <p:nvPr/>
            </p:nvCxnSpPr>
            <p:spPr>
              <a:xfrm flipH="1">
                <a:off x="6055360" y="3858842"/>
                <a:ext cx="203200" cy="0"/>
              </a:xfrm>
              <a:prstGeom prst="straightConnector1">
                <a:avLst/>
              </a:prstGeom>
              <a:ln>
                <a:solidFill>
                  <a:schemeClr val="accent1">
                    <a:lumMod val="10000"/>
                  </a:schemeClr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Arrow Connector 62"/>
              <p:cNvCxnSpPr/>
              <p:nvPr/>
            </p:nvCxnSpPr>
            <p:spPr>
              <a:xfrm flipH="1">
                <a:off x="6055360" y="4307932"/>
                <a:ext cx="203200" cy="0"/>
              </a:xfrm>
              <a:prstGeom prst="straightConnector1">
                <a:avLst/>
              </a:prstGeom>
              <a:ln>
                <a:solidFill>
                  <a:schemeClr val="accent1">
                    <a:lumMod val="10000"/>
                  </a:schemeClr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Arrow Connector 63"/>
              <p:cNvCxnSpPr/>
              <p:nvPr/>
            </p:nvCxnSpPr>
            <p:spPr>
              <a:xfrm flipH="1">
                <a:off x="6055360" y="4083387"/>
                <a:ext cx="203200" cy="0"/>
              </a:xfrm>
              <a:prstGeom prst="straightConnector1">
                <a:avLst/>
              </a:prstGeom>
              <a:ln>
                <a:solidFill>
                  <a:schemeClr val="accent1">
                    <a:lumMod val="10000"/>
                  </a:schemeClr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Arrow Connector 64"/>
              <p:cNvCxnSpPr/>
              <p:nvPr/>
            </p:nvCxnSpPr>
            <p:spPr>
              <a:xfrm flipH="1">
                <a:off x="6055360" y="4532477"/>
                <a:ext cx="203200" cy="0"/>
              </a:xfrm>
              <a:prstGeom prst="straightConnector1">
                <a:avLst/>
              </a:prstGeom>
              <a:ln>
                <a:solidFill>
                  <a:schemeClr val="accent1">
                    <a:lumMod val="10000"/>
                  </a:schemeClr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Arrow Connector 65"/>
              <p:cNvCxnSpPr/>
              <p:nvPr/>
            </p:nvCxnSpPr>
            <p:spPr>
              <a:xfrm flipH="1">
                <a:off x="6055360" y="4757022"/>
                <a:ext cx="203200" cy="0"/>
              </a:xfrm>
              <a:prstGeom prst="straightConnector1">
                <a:avLst/>
              </a:prstGeom>
              <a:ln>
                <a:solidFill>
                  <a:schemeClr val="accent1">
                    <a:lumMod val="10000"/>
                  </a:schemeClr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Arrow Connector 66"/>
              <p:cNvCxnSpPr/>
              <p:nvPr/>
            </p:nvCxnSpPr>
            <p:spPr>
              <a:xfrm flipH="1">
                <a:off x="6055360" y="4981567"/>
                <a:ext cx="203200" cy="0"/>
              </a:xfrm>
              <a:prstGeom prst="straightConnector1">
                <a:avLst/>
              </a:prstGeom>
              <a:ln>
                <a:solidFill>
                  <a:schemeClr val="accent1">
                    <a:lumMod val="10000"/>
                  </a:schemeClr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Arrow Connector 67"/>
              <p:cNvCxnSpPr/>
              <p:nvPr/>
            </p:nvCxnSpPr>
            <p:spPr>
              <a:xfrm flipH="1">
                <a:off x="6055360" y="5206114"/>
                <a:ext cx="203200" cy="0"/>
              </a:xfrm>
              <a:prstGeom prst="straightConnector1">
                <a:avLst/>
              </a:prstGeom>
              <a:ln>
                <a:solidFill>
                  <a:schemeClr val="accent1">
                    <a:lumMod val="10000"/>
                  </a:schemeClr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70" name="Group 4"/>
          <p:cNvGrpSpPr>
            <a:grpSpLocks noChangeAspect="1"/>
          </p:cNvGrpSpPr>
          <p:nvPr/>
        </p:nvGrpSpPr>
        <p:grpSpPr bwMode="auto">
          <a:xfrm>
            <a:off x="929595" y="2652084"/>
            <a:ext cx="2433444" cy="3549332"/>
            <a:chOff x="3120" y="864"/>
            <a:chExt cx="2352" cy="3168"/>
          </a:xfrm>
          <a:noFill/>
        </p:grpSpPr>
        <p:sp>
          <p:nvSpPr>
            <p:cNvPr id="71" name="Rectangle 5"/>
            <p:cNvSpPr>
              <a:spLocks noChangeArrowheads="1"/>
            </p:cNvSpPr>
            <p:nvPr/>
          </p:nvSpPr>
          <p:spPr bwMode="auto">
            <a:xfrm>
              <a:off x="3120" y="864"/>
              <a:ext cx="2352" cy="3168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en-US">
                <a:latin typeface="Comic Sans MS" pitchFamily="66" charset="0"/>
              </a:endParaRPr>
            </a:p>
          </p:txBody>
        </p:sp>
        <p:pic>
          <p:nvPicPr>
            <p:cNvPr id="72" name="Picture 6" descr="DSCN1468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16" y="1008"/>
              <a:ext cx="2160" cy="2880"/>
            </a:xfrm>
            <a:prstGeom prst="rect">
              <a:avLst/>
            </a:prstGeom>
            <a:grpFill/>
            <a:ln>
              <a:noFill/>
            </a:ln>
          </p:spPr>
        </p:pic>
      </p:grpSp>
      <p:sp>
        <p:nvSpPr>
          <p:cNvPr id="73" name="Rectangle 72"/>
          <p:cNvSpPr/>
          <p:nvPr/>
        </p:nvSpPr>
        <p:spPr>
          <a:xfrm>
            <a:off x="7534211" y="3348235"/>
            <a:ext cx="4572000" cy="17030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 err="1" smtClean="0"/>
              <a:t>Bakeout</a:t>
            </a:r>
            <a:r>
              <a:rPr lang="en-US" dirty="0" smtClean="0"/>
              <a:t> before coating (24@150 </a:t>
            </a:r>
            <a:r>
              <a:rPr lang="en-US" dirty="0" err="1" smtClean="0"/>
              <a:t>oC</a:t>
            </a:r>
            <a:r>
              <a:rPr lang="en-US" dirty="0" smtClean="0"/>
              <a:t>)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Pressure </a:t>
            </a:r>
            <a:r>
              <a:rPr lang="en-US" dirty="0" err="1" smtClean="0"/>
              <a:t>Ar</a:t>
            </a:r>
            <a:r>
              <a:rPr lang="en-US" dirty="0" smtClean="0"/>
              <a:t> ~4x10</a:t>
            </a:r>
            <a:r>
              <a:rPr lang="en-US" baseline="30000" dirty="0" smtClean="0"/>
              <a:t>-2</a:t>
            </a:r>
            <a:r>
              <a:rPr lang="en-US" dirty="0" smtClean="0"/>
              <a:t> mbar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Power density ~ 200 W / meter of target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Sputtering rate ~ 12 nm / hour</a:t>
            </a:r>
          </a:p>
        </p:txBody>
      </p:sp>
    </p:spTree>
    <p:extLst>
      <p:ext uri="{BB962C8B-B14F-4D97-AF65-F5344CB8AC3E}">
        <p14:creationId xmlns:p14="http://schemas.microsoft.com/office/powerpoint/2010/main" val="4229202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8" presetClass="entr" presetSubtype="32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2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TRIUMF 2021 EIC Accelerator Partnership Workshop 26-29 October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0" y="1"/>
            <a:ext cx="12192000" cy="584775"/>
          </a:xfrm>
          <a:prstGeom prst="rect">
            <a:avLst/>
          </a:prstGeom>
          <a:solidFill>
            <a:srgbClr val="1E5AA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200" dirty="0" smtClean="0">
                <a:solidFill>
                  <a:schemeClr val="bg1"/>
                </a:solidFill>
              </a:rPr>
              <a:t>2 </a:t>
            </a:r>
            <a:r>
              <a:rPr lang="en-GB" sz="3200" dirty="0">
                <a:solidFill>
                  <a:schemeClr val="bg1"/>
                </a:solidFill>
              </a:rPr>
              <a:t>– </a:t>
            </a:r>
            <a:r>
              <a:rPr lang="en-GB" sz="3200" dirty="0" smtClean="0">
                <a:solidFill>
                  <a:schemeClr val="bg1"/>
                </a:solidFill>
              </a:rPr>
              <a:t>Coating technology at CERN</a:t>
            </a:r>
            <a:endParaRPr lang="en-GB" sz="3200" dirty="0">
              <a:solidFill>
                <a:schemeClr val="bg1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" y="938356"/>
            <a:ext cx="121919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/>
              <a:t>The SPS case</a:t>
            </a:r>
            <a:endParaRPr lang="en-GB" sz="2400" dirty="0">
              <a:solidFill>
                <a:srgbClr val="00B050"/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4496829" y="1583283"/>
            <a:ext cx="1348446" cy="1311357"/>
            <a:chOff x="4496829" y="1291748"/>
            <a:chExt cx="1348446" cy="1311357"/>
          </a:xfrm>
        </p:grpSpPr>
        <p:sp>
          <p:nvSpPr>
            <p:cNvPr id="5" name="Oval 4"/>
            <p:cNvSpPr/>
            <p:nvPr/>
          </p:nvSpPr>
          <p:spPr>
            <a:xfrm>
              <a:off x="4771605" y="1812965"/>
              <a:ext cx="798897" cy="790140"/>
            </a:xfrm>
            <a:prstGeom prst="ellipse">
              <a:avLst/>
            </a:prstGeom>
            <a:noFill/>
            <a:ln w="5715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Oval 13"/>
            <p:cNvSpPr/>
            <p:nvPr/>
          </p:nvSpPr>
          <p:spPr>
            <a:xfrm>
              <a:off x="4814116" y="1853552"/>
              <a:ext cx="713874" cy="708966"/>
            </a:xfrm>
            <a:prstGeom prst="ellipse">
              <a:avLst/>
            </a:prstGeom>
            <a:noFill/>
            <a:ln w="28575">
              <a:solidFill>
                <a:schemeClr val="accent1">
                  <a:lumMod val="1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496829" y="1291748"/>
              <a:ext cx="134844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 smtClean="0">
                  <a:solidFill>
                    <a:schemeClr val="accent1">
                      <a:lumMod val="10000"/>
                    </a:schemeClr>
                  </a:solidFill>
                </a:rPr>
                <a:t>Drift chambers</a:t>
              </a:r>
            </a:p>
            <a:p>
              <a:pPr algn="ctr"/>
              <a:r>
                <a:rPr lang="en-US" sz="1400" dirty="0" smtClean="0">
                  <a:solidFill>
                    <a:schemeClr val="accent1">
                      <a:lumMod val="10000"/>
                    </a:schemeClr>
                  </a:solidFill>
                </a:rPr>
                <a:t>ID 159 mm</a:t>
              </a:r>
              <a:endParaRPr lang="en-GB" sz="1400" dirty="0">
                <a:solidFill>
                  <a:schemeClr val="accent1">
                    <a:lumMod val="10000"/>
                  </a:schemeClr>
                </a:solidFill>
              </a:endParaRPr>
            </a:p>
          </p:txBody>
        </p:sp>
      </p:grpSp>
      <p:sp>
        <p:nvSpPr>
          <p:cNvPr id="36" name="Rectangle 35"/>
          <p:cNvSpPr/>
          <p:nvPr/>
        </p:nvSpPr>
        <p:spPr>
          <a:xfrm>
            <a:off x="-3450" y="2227768"/>
            <a:ext cx="449499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/>
              <a:t>Beam pipes with different geometries:</a:t>
            </a:r>
            <a:endParaRPr lang="en-GB" sz="2000" dirty="0">
              <a:solidFill>
                <a:srgbClr val="00B050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4673094" y="3415857"/>
            <a:ext cx="995916" cy="2021787"/>
            <a:chOff x="4673094" y="3627173"/>
            <a:chExt cx="995916" cy="2021787"/>
          </a:xfrm>
        </p:grpSpPr>
        <p:sp>
          <p:nvSpPr>
            <p:cNvPr id="4" name="Rectangle 3"/>
            <p:cNvSpPr/>
            <p:nvPr/>
          </p:nvSpPr>
          <p:spPr>
            <a:xfrm>
              <a:off x="4859761" y="3667760"/>
              <a:ext cx="622582" cy="1981200"/>
            </a:xfrm>
            <a:prstGeom prst="rect">
              <a:avLst/>
            </a:prstGeom>
            <a:solidFill>
              <a:schemeClr val="accent3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4673094" y="3627173"/>
              <a:ext cx="995916" cy="142240"/>
            </a:xfrm>
            <a:prstGeom prst="rect">
              <a:avLst/>
            </a:prstGeom>
            <a:solidFill>
              <a:schemeClr val="accent3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4673094" y="5506720"/>
              <a:ext cx="995916" cy="142240"/>
            </a:xfrm>
            <a:prstGeom prst="rect">
              <a:avLst/>
            </a:prstGeom>
            <a:solidFill>
              <a:schemeClr val="accent3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5171052" y="3415857"/>
            <a:ext cx="2000227" cy="2021787"/>
            <a:chOff x="5171052" y="3415857"/>
            <a:chExt cx="2000227" cy="2021787"/>
          </a:xfrm>
        </p:grpSpPr>
        <p:cxnSp>
          <p:nvCxnSpPr>
            <p:cNvPr id="8" name="Straight Connector 7"/>
            <p:cNvCxnSpPr>
              <a:stCxn id="31" idx="0"/>
              <a:endCxn id="35" idx="2"/>
            </p:cNvCxnSpPr>
            <p:nvPr/>
          </p:nvCxnSpPr>
          <p:spPr>
            <a:xfrm>
              <a:off x="5171052" y="3415857"/>
              <a:ext cx="0" cy="2021787"/>
            </a:xfrm>
            <a:prstGeom prst="line">
              <a:avLst/>
            </a:prstGeom>
            <a:ln w="38100">
              <a:solidFill>
                <a:schemeClr val="accent1">
                  <a:lumMod val="1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/>
            <p:cNvSpPr txBox="1"/>
            <p:nvPr/>
          </p:nvSpPr>
          <p:spPr>
            <a:xfrm>
              <a:off x="5845275" y="3729434"/>
              <a:ext cx="132600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chemeClr val="accent1">
                      <a:lumMod val="10000"/>
                    </a:schemeClr>
                  </a:solidFill>
                </a:rPr>
                <a:t>Graphite rod</a:t>
              </a:r>
            </a:p>
            <a:p>
              <a:pPr algn="ctr"/>
              <a:r>
                <a:rPr lang="en-US" sz="1600" dirty="0" smtClean="0">
                  <a:solidFill>
                    <a:schemeClr val="accent1">
                      <a:lumMod val="10000"/>
                    </a:schemeClr>
                  </a:solidFill>
                </a:rPr>
                <a:t>(OD 14 mm)</a:t>
              </a:r>
              <a:endParaRPr lang="en-GB" sz="1600" dirty="0">
                <a:solidFill>
                  <a:schemeClr val="accent1">
                    <a:lumMod val="10000"/>
                  </a:schemeClr>
                </a:solidFill>
              </a:endParaRPr>
            </a:p>
          </p:txBody>
        </p:sp>
        <p:cxnSp>
          <p:nvCxnSpPr>
            <p:cNvPr id="25" name="Straight Arrow Connector 24"/>
            <p:cNvCxnSpPr>
              <a:stCxn id="20" idx="1"/>
            </p:cNvCxnSpPr>
            <p:nvPr/>
          </p:nvCxnSpPr>
          <p:spPr>
            <a:xfrm flipH="1">
              <a:off x="5171053" y="4021822"/>
              <a:ext cx="674222" cy="86753"/>
            </a:xfrm>
            <a:prstGeom prst="straightConnector1">
              <a:avLst/>
            </a:prstGeom>
            <a:ln>
              <a:solidFill>
                <a:schemeClr val="accent1">
                  <a:lumMod val="10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3" name="Straight Arrow Connector 42"/>
          <p:cNvCxnSpPr/>
          <p:nvPr/>
        </p:nvCxnSpPr>
        <p:spPr>
          <a:xfrm flipV="1">
            <a:off x="4504315" y="3741098"/>
            <a:ext cx="0" cy="1257743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3222885" y="3885680"/>
            <a:ext cx="14182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C00000"/>
                </a:solidFill>
              </a:rPr>
              <a:t>B supplied</a:t>
            </a:r>
          </a:p>
          <a:p>
            <a:pPr algn="ctr"/>
            <a:r>
              <a:rPr lang="en-US" sz="1600" dirty="0" smtClean="0">
                <a:solidFill>
                  <a:srgbClr val="C00000"/>
                </a:solidFill>
              </a:rPr>
              <a:t>by a</a:t>
            </a:r>
          </a:p>
          <a:p>
            <a:pPr algn="ctr"/>
            <a:r>
              <a:rPr lang="en-US" sz="1600" dirty="0" smtClean="0">
                <a:solidFill>
                  <a:srgbClr val="C00000"/>
                </a:solidFill>
              </a:rPr>
              <a:t>solenoid</a:t>
            </a:r>
            <a:endParaRPr lang="en-GB" sz="1600" dirty="0">
              <a:solidFill>
                <a:srgbClr val="C00000"/>
              </a:solidFill>
            </a:endParaRPr>
          </a:p>
        </p:txBody>
      </p:sp>
      <p:grpSp>
        <p:nvGrpSpPr>
          <p:cNvPr id="59" name="Group 58"/>
          <p:cNvGrpSpPr/>
          <p:nvPr/>
        </p:nvGrpSpPr>
        <p:grpSpPr>
          <a:xfrm>
            <a:off x="4898122" y="3661135"/>
            <a:ext cx="203200" cy="1571817"/>
            <a:chOff x="6055360" y="3634297"/>
            <a:chExt cx="203200" cy="1571817"/>
          </a:xfrm>
        </p:grpSpPr>
        <p:cxnSp>
          <p:nvCxnSpPr>
            <p:cNvPr id="50" name="Straight Arrow Connector 49"/>
            <p:cNvCxnSpPr/>
            <p:nvPr/>
          </p:nvCxnSpPr>
          <p:spPr>
            <a:xfrm flipH="1">
              <a:off x="6055360" y="3634297"/>
              <a:ext cx="203200" cy="0"/>
            </a:xfrm>
            <a:prstGeom prst="straightConnector1">
              <a:avLst/>
            </a:prstGeom>
            <a:ln>
              <a:solidFill>
                <a:schemeClr val="accent1">
                  <a:lumMod val="10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/>
            <p:cNvCxnSpPr/>
            <p:nvPr/>
          </p:nvCxnSpPr>
          <p:spPr>
            <a:xfrm flipH="1">
              <a:off x="6055360" y="3858842"/>
              <a:ext cx="203200" cy="0"/>
            </a:xfrm>
            <a:prstGeom prst="straightConnector1">
              <a:avLst/>
            </a:prstGeom>
            <a:ln>
              <a:solidFill>
                <a:schemeClr val="accent1">
                  <a:lumMod val="10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/>
            <p:cNvCxnSpPr/>
            <p:nvPr/>
          </p:nvCxnSpPr>
          <p:spPr>
            <a:xfrm flipH="1">
              <a:off x="6055360" y="4307932"/>
              <a:ext cx="203200" cy="0"/>
            </a:xfrm>
            <a:prstGeom prst="straightConnector1">
              <a:avLst/>
            </a:prstGeom>
            <a:ln>
              <a:solidFill>
                <a:schemeClr val="accent1">
                  <a:lumMod val="10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Arrow Connector 53"/>
            <p:cNvCxnSpPr/>
            <p:nvPr/>
          </p:nvCxnSpPr>
          <p:spPr>
            <a:xfrm flipH="1">
              <a:off x="6055360" y="4083387"/>
              <a:ext cx="203200" cy="0"/>
            </a:xfrm>
            <a:prstGeom prst="straightConnector1">
              <a:avLst/>
            </a:prstGeom>
            <a:ln>
              <a:solidFill>
                <a:schemeClr val="accent1">
                  <a:lumMod val="10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Arrow Connector 54"/>
            <p:cNvCxnSpPr/>
            <p:nvPr/>
          </p:nvCxnSpPr>
          <p:spPr>
            <a:xfrm flipH="1">
              <a:off x="6055360" y="4532477"/>
              <a:ext cx="203200" cy="0"/>
            </a:xfrm>
            <a:prstGeom prst="straightConnector1">
              <a:avLst/>
            </a:prstGeom>
            <a:ln>
              <a:solidFill>
                <a:schemeClr val="accent1">
                  <a:lumMod val="10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55"/>
            <p:cNvCxnSpPr/>
            <p:nvPr/>
          </p:nvCxnSpPr>
          <p:spPr>
            <a:xfrm flipH="1">
              <a:off x="6055360" y="4757022"/>
              <a:ext cx="203200" cy="0"/>
            </a:xfrm>
            <a:prstGeom prst="straightConnector1">
              <a:avLst/>
            </a:prstGeom>
            <a:ln>
              <a:solidFill>
                <a:schemeClr val="accent1">
                  <a:lumMod val="10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Arrow Connector 56"/>
            <p:cNvCxnSpPr/>
            <p:nvPr/>
          </p:nvCxnSpPr>
          <p:spPr>
            <a:xfrm flipH="1">
              <a:off x="6055360" y="4981567"/>
              <a:ext cx="203200" cy="0"/>
            </a:xfrm>
            <a:prstGeom prst="straightConnector1">
              <a:avLst/>
            </a:prstGeom>
            <a:ln>
              <a:solidFill>
                <a:schemeClr val="accent1">
                  <a:lumMod val="10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Arrow Connector 57"/>
            <p:cNvCxnSpPr/>
            <p:nvPr/>
          </p:nvCxnSpPr>
          <p:spPr>
            <a:xfrm flipH="1">
              <a:off x="6055360" y="5206114"/>
              <a:ext cx="203200" cy="0"/>
            </a:xfrm>
            <a:prstGeom prst="straightConnector1">
              <a:avLst/>
            </a:prstGeom>
            <a:ln>
              <a:solidFill>
                <a:schemeClr val="accent1">
                  <a:lumMod val="10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0" name="Group 59"/>
          <p:cNvGrpSpPr/>
          <p:nvPr/>
        </p:nvGrpSpPr>
        <p:grpSpPr>
          <a:xfrm flipH="1">
            <a:off x="5225098" y="3661135"/>
            <a:ext cx="203200" cy="1571817"/>
            <a:chOff x="6055360" y="3634297"/>
            <a:chExt cx="203200" cy="1571817"/>
          </a:xfrm>
        </p:grpSpPr>
        <p:cxnSp>
          <p:nvCxnSpPr>
            <p:cNvPr id="61" name="Straight Arrow Connector 60"/>
            <p:cNvCxnSpPr/>
            <p:nvPr/>
          </p:nvCxnSpPr>
          <p:spPr>
            <a:xfrm flipH="1">
              <a:off x="6055360" y="3634297"/>
              <a:ext cx="203200" cy="0"/>
            </a:xfrm>
            <a:prstGeom prst="straightConnector1">
              <a:avLst/>
            </a:prstGeom>
            <a:ln>
              <a:solidFill>
                <a:schemeClr val="accent1">
                  <a:lumMod val="10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Arrow Connector 61"/>
            <p:cNvCxnSpPr/>
            <p:nvPr/>
          </p:nvCxnSpPr>
          <p:spPr>
            <a:xfrm flipH="1">
              <a:off x="6055360" y="3858842"/>
              <a:ext cx="203200" cy="0"/>
            </a:xfrm>
            <a:prstGeom prst="straightConnector1">
              <a:avLst/>
            </a:prstGeom>
            <a:ln>
              <a:solidFill>
                <a:schemeClr val="accent1">
                  <a:lumMod val="10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Arrow Connector 62"/>
            <p:cNvCxnSpPr/>
            <p:nvPr/>
          </p:nvCxnSpPr>
          <p:spPr>
            <a:xfrm flipH="1">
              <a:off x="6055360" y="4307932"/>
              <a:ext cx="203200" cy="0"/>
            </a:xfrm>
            <a:prstGeom prst="straightConnector1">
              <a:avLst/>
            </a:prstGeom>
            <a:ln>
              <a:solidFill>
                <a:schemeClr val="accent1">
                  <a:lumMod val="10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Arrow Connector 63"/>
            <p:cNvCxnSpPr/>
            <p:nvPr/>
          </p:nvCxnSpPr>
          <p:spPr>
            <a:xfrm flipH="1">
              <a:off x="6055360" y="4083387"/>
              <a:ext cx="203200" cy="0"/>
            </a:xfrm>
            <a:prstGeom prst="straightConnector1">
              <a:avLst/>
            </a:prstGeom>
            <a:ln>
              <a:solidFill>
                <a:schemeClr val="accent1">
                  <a:lumMod val="10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Arrow Connector 64"/>
            <p:cNvCxnSpPr/>
            <p:nvPr/>
          </p:nvCxnSpPr>
          <p:spPr>
            <a:xfrm flipH="1">
              <a:off x="6055360" y="4532477"/>
              <a:ext cx="203200" cy="0"/>
            </a:xfrm>
            <a:prstGeom prst="straightConnector1">
              <a:avLst/>
            </a:prstGeom>
            <a:ln>
              <a:solidFill>
                <a:schemeClr val="accent1">
                  <a:lumMod val="10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Arrow Connector 65"/>
            <p:cNvCxnSpPr/>
            <p:nvPr/>
          </p:nvCxnSpPr>
          <p:spPr>
            <a:xfrm flipH="1">
              <a:off x="6055360" y="4757022"/>
              <a:ext cx="203200" cy="0"/>
            </a:xfrm>
            <a:prstGeom prst="straightConnector1">
              <a:avLst/>
            </a:prstGeom>
            <a:ln>
              <a:solidFill>
                <a:schemeClr val="accent1">
                  <a:lumMod val="10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Arrow Connector 66"/>
            <p:cNvCxnSpPr/>
            <p:nvPr/>
          </p:nvCxnSpPr>
          <p:spPr>
            <a:xfrm flipH="1">
              <a:off x="6055360" y="4981567"/>
              <a:ext cx="203200" cy="0"/>
            </a:xfrm>
            <a:prstGeom prst="straightConnector1">
              <a:avLst/>
            </a:prstGeom>
            <a:ln>
              <a:solidFill>
                <a:schemeClr val="accent1">
                  <a:lumMod val="10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Arrow Connector 67"/>
            <p:cNvCxnSpPr/>
            <p:nvPr/>
          </p:nvCxnSpPr>
          <p:spPr>
            <a:xfrm flipH="1">
              <a:off x="6055360" y="5206114"/>
              <a:ext cx="203200" cy="0"/>
            </a:xfrm>
            <a:prstGeom prst="straightConnector1">
              <a:avLst/>
            </a:prstGeom>
            <a:ln>
              <a:solidFill>
                <a:schemeClr val="accent1">
                  <a:lumMod val="10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0" name="Group 4"/>
          <p:cNvGrpSpPr>
            <a:grpSpLocks noChangeAspect="1"/>
          </p:cNvGrpSpPr>
          <p:nvPr/>
        </p:nvGrpSpPr>
        <p:grpSpPr bwMode="auto">
          <a:xfrm>
            <a:off x="929595" y="2652084"/>
            <a:ext cx="2433444" cy="3549332"/>
            <a:chOff x="3120" y="864"/>
            <a:chExt cx="2352" cy="3168"/>
          </a:xfrm>
          <a:noFill/>
        </p:grpSpPr>
        <p:sp>
          <p:nvSpPr>
            <p:cNvPr id="71" name="Rectangle 5"/>
            <p:cNvSpPr>
              <a:spLocks noChangeArrowheads="1"/>
            </p:cNvSpPr>
            <p:nvPr/>
          </p:nvSpPr>
          <p:spPr bwMode="auto">
            <a:xfrm>
              <a:off x="3120" y="864"/>
              <a:ext cx="2352" cy="3168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en-US">
                <a:latin typeface="Comic Sans MS" pitchFamily="66" charset="0"/>
              </a:endParaRPr>
            </a:p>
          </p:txBody>
        </p:sp>
        <p:pic>
          <p:nvPicPr>
            <p:cNvPr id="72" name="Picture 6" descr="DSCN1468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16" y="1008"/>
              <a:ext cx="2160" cy="2880"/>
            </a:xfrm>
            <a:prstGeom prst="rect">
              <a:avLst/>
            </a:prstGeom>
            <a:grpFill/>
            <a:ln>
              <a:noFill/>
            </a:ln>
          </p:spPr>
        </p:pic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5195" y="2815635"/>
            <a:ext cx="2418335" cy="322444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9723" t="14708" r="17199"/>
          <a:stretch/>
        </p:blipFill>
        <p:spPr>
          <a:xfrm>
            <a:off x="10297556" y="2802646"/>
            <a:ext cx="1225879" cy="3237436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>
          <a:xfrm flipH="1">
            <a:off x="8839200" y="2987040"/>
            <a:ext cx="101600" cy="1572275"/>
          </a:xfrm>
          <a:prstGeom prst="line">
            <a:avLst/>
          </a:prstGeom>
          <a:ln>
            <a:solidFill>
              <a:schemeClr val="accent1">
                <a:lumMod val="1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>
            <a:off x="8566150" y="3089275"/>
            <a:ext cx="124362" cy="1470040"/>
          </a:xfrm>
          <a:prstGeom prst="line">
            <a:avLst/>
          </a:prstGeom>
          <a:ln>
            <a:solidFill>
              <a:schemeClr val="accent1">
                <a:lumMod val="1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>
            <a:off x="8765638" y="4631504"/>
            <a:ext cx="28157" cy="913553"/>
          </a:xfrm>
          <a:prstGeom prst="line">
            <a:avLst/>
          </a:prstGeom>
          <a:ln>
            <a:solidFill>
              <a:schemeClr val="accent1">
                <a:lumMod val="1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Rectangle 50"/>
          <p:cNvSpPr/>
          <p:nvPr/>
        </p:nvSpPr>
        <p:spPr>
          <a:xfrm>
            <a:off x="6008077" y="2137914"/>
            <a:ext cx="618392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/>
              <a:t>Coat </a:t>
            </a:r>
            <a:r>
              <a:rPr lang="en-US" sz="2000" dirty="0" smtClean="0"/>
              <a:t>ex-situ by </a:t>
            </a:r>
            <a:r>
              <a:rPr lang="en-US" sz="2000" dirty="0" smtClean="0"/>
              <a:t>DC cylindrical Magnetron sputtering (solenoid)</a:t>
            </a:r>
            <a:endParaRPr lang="en-GB" sz="20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05890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TRIUMF 2021 EIC Accelerator Partnership Workshop 26-29 October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0" y="1"/>
            <a:ext cx="12192000" cy="584775"/>
          </a:xfrm>
          <a:prstGeom prst="rect">
            <a:avLst/>
          </a:prstGeom>
          <a:solidFill>
            <a:srgbClr val="1E5AA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200" dirty="0" smtClean="0">
                <a:solidFill>
                  <a:schemeClr val="bg1"/>
                </a:solidFill>
              </a:rPr>
              <a:t>2 </a:t>
            </a:r>
            <a:r>
              <a:rPr lang="en-GB" sz="3200" dirty="0">
                <a:solidFill>
                  <a:schemeClr val="bg1"/>
                </a:solidFill>
              </a:rPr>
              <a:t>– </a:t>
            </a:r>
            <a:r>
              <a:rPr lang="en-GB" sz="3200" dirty="0" smtClean="0">
                <a:solidFill>
                  <a:schemeClr val="bg1"/>
                </a:solidFill>
              </a:rPr>
              <a:t>Coating technology at CERN</a:t>
            </a:r>
            <a:endParaRPr lang="en-GB" sz="3200" dirty="0">
              <a:solidFill>
                <a:schemeClr val="bg1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" y="938356"/>
            <a:ext cx="121919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/>
              <a:t>The SPS case</a:t>
            </a:r>
            <a:endParaRPr lang="en-GB" sz="2400" dirty="0">
              <a:solidFill>
                <a:srgbClr val="00B050"/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4496829" y="1583283"/>
            <a:ext cx="1348446" cy="1311357"/>
            <a:chOff x="4496829" y="1291748"/>
            <a:chExt cx="1348446" cy="1311357"/>
          </a:xfrm>
        </p:grpSpPr>
        <p:sp>
          <p:nvSpPr>
            <p:cNvPr id="5" name="Oval 4"/>
            <p:cNvSpPr/>
            <p:nvPr/>
          </p:nvSpPr>
          <p:spPr>
            <a:xfrm>
              <a:off x="4771605" y="1812965"/>
              <a:ext cx="798897" cy="790140"/>
            </a:xfrm>
            <a:prstGeom prst="ellipse">
              <a:avLst/>
            </a:prstGeom>
            <a:noFill/>
            <a:ln w="5715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Oval 13"/>
            <p:cNvSpPr/>
            <p:nvPr/>
          </p:nvSpPr>
          <p:spPr>
            <a:xfrm>
              <a:off x="4814116" y="1853552"/>
              <a:ext cx="713874" cy="708966"/>
            </a:xfrm>
            <a:prstGeom prst="ellipse">
              <a:avLst/>
            </a:prstGeom>
            <a:noFill/>
            <a:ln w="28575">
              <a:solidFill>
                <a:schemeClr val="accent1">
                  <a:lumMod val="1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496829" y="1291748"/>
              <a:ext cx="134844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 smtClean="0">
                  <a:solidFill>
                    <a:schemeClr val="accent1">
                      <a:lumMod val="10000"/>
                    </a:schemeClr>
                  </a:solidFill>
                </a:rPr>
                <a:t>Drift chambers</a:t>
              </a:r>
            </a:p>
            <a:p>
              <a:pPr algn="ctr"/>
              <a:r>
                <a:rPr lang="en-US" sz="1400" dirty="0" smtClean="0">
                  <a:solidFill>
                    <a:schemeClr val="accent1">
                      <a:lumMod val="10000"/>
                    </a:schemeClr>
                  </a:solidFill>
                </a:rPr>
                <a:t>ID 159 mm</a:t>
              </a:r>
              <a:endParaRPr lang="en-GB" sz="1400" dirty="0">
                <a:solidFill>
                  <a:schemeClr val="accent1">
                    <a:lumMod val="10000"/>
                  </a:schemeClr>
                </a:solidFill>
              </a:endParaRPr>
            </a:p>
          </p:txBody>
        </p:sp>
      </p:grpSp>
      <p:sp>
        <p:nvSpPr>
          <p:cNvPr id="36" name="Rectangle 35"/>
          <p:cNvSpPr/>
          <p:nvPr/>
        </p:nvSpPr>
        <p:spPr>
          <a:xfrm>
            <a:off x="-3450" y="2227768"/>
            <a:ext cx="449499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/>
              <a:t>Beam pipes with different geometries:</a:t>
            </a:r>
            <a:endParaRPr lang="en-GB" sz="2000" dirty="0">
              <a:solidFill>
                <a:srgbClr val="00B050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4673094" y="3415857"/>
            <a:ext cx="995916" cy="2021787"/>
            <a:chOff x="4673094" y="3627173"/>
            <a:chExt cx="995916" cy="2021787"/>
          </a:xfrm>
        </p:grpSpPr>
        <p:sp>
          <p:nvSpPr>
            <p:cNvPr id="4" name="Rectangle 3"/>
            <p:cNvSpPr/>
            <p:nvPr/>
          </p:nvSpPr>
          <p:spPr>
            <a:xfrm>
              <a:off x="4859761" y="3667760"/>
              <a:ext cx="622582" cy="1981200"/>
            </a:xfrm>
            <a:prstGeom prst="rect">
              <a:avLst/>
            </a:prstGeom>
            <a:solidFill>
              <a:schemeClr val="accent3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4673094" y="3627173"/>
              <a:ext cx="995916" cy="142240"/>
            </a:xfrm>
            <a:prstGeom prst="rect">
              <a:avLst/>
            </a:prstGeom>
            <a:solidFill>
              <a:schemeClr val="accent3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4673094" y="5506720"/>
              <a:ext cx="995916" cy="142240"/>
            </a:xfrm>
            <a:prstGeom prst="rect">
              <a:avLst/>
            </a:prstGeom>
            <a:solidFill>
              <a:schemeClr val="accent3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5171052" y="3415857"/>
            <a:ext cx="2000227" cy="2021787"/>
            <a:chOff x="5171052" y="3415857"/>
            <a:chExt cx="2000227" cy="2021787"/>
          </a:xfrm>
        </p:grpSpPr>
        <p:cxnSp>
          <p:nvCxnSpPr>
            <p:cNvPr id="8" name="Straight Connector 7"/>
            <p:cNvCxnSpPr>
              <a:stCxn id="31" idx="0"/>
              <a:endCxn id="35" idx="2"/>
            </p:cNvCxnSpPr>
            <p:nvPr/>
          </p:nvCxnSpPr>
          <p:spPr>
            <a:xfrm>
              <a:off x="5171052" y="3415857"/>
              <a:ext cx="0" cy="2021787"/>
            </a:xfrm>
            <a:prstGeom prst="line">
              <a:avLst/>
            </a:prstGeom>
            <a:ln w="38100">
              <a:solidFill>
                <a:schemeClr val="accent1">
                  <a:lumMod val="1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/>
            <p:cNvSpPr txBox="1"/>
            <p:nvPr/>
          </p:nvSpPr>
          <p:spPr>
            <a:xfrm>
              <a:off x="5845275" y="3729434"/>
              <a:ext cx="132600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chemeClr val="accent1">
                      <a:lumMod val="10000"/>
                    </a:schemeClr>
                  </a:solidFill>
                </a:rPr>
                <a:t>Graphite rod</a:t>
              </a:r>
            </a:p>
            <a:p>
              <a:pPr algn="ctr"/>
              <a:r>
                <a:rPr lang="en-US" sz="1600" dirty="0" smtClean="0">
                  <a:solidFill>
                    <a:schemeClr val="accent1">
                      <a:lumMod val="10000"/>
                    </a:schemeClr>
                  </a:solidFill>
                </a:rPr>
                <a:t>(OD 14 mm)</a:t>
              </a:r>
              <a:endParaRPr lang="en-GB" sz="1600" dirty="0">
                <a:solidFill>
                  <a:schemeClr val="accent1">
                    <a:lumMod val="10000"/>
                  </a:schemeClr>
                </a:solidFill>
              </a:endParaRPr>
            </a:p>
          </p:txBody>
        </p:sp>
        <p:cxnSp>
          <p:nvCxnSpPr>
            <p:cNvPr id="25" name="Straight Arrow Connector 24"/>
            <p:cNvCxnSpPr>
              <a:stCxn id="20" idx="1"/>
            </p:cNvCxnSpPr>
            <p:nvPr/>
          </p:nvCxnSpPr>
          <p:spPr>
            <a:xfrm flipH="1">
              <a:off x="5171053" y="4021822"/>
              <a:ext cx="674222" cy="86753"/>
            </a:xfrm>
            <a:prstGeom prst="straightConnector1">
              <a:avLst/>
            </a:prstGeom>
            <a:ln>
              <a:solidFill>
                <a:schemeClr val="accent1">
                  <a:lumMod val="10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3" name="Straight Arrow Connector 42"/>
          <p:cNvCxnSpPr/>
          <p:nvPr/>
        </p:nvCxnSpPr>
        <p:spPr>
          <a:xfrm flipV="1">
            <a:off x="4504315" y="3741098"/>
            <a:ext cx="0" cy="1257743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3222885" y="3885680"/>
            <a:ext cx="14182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C00000"/>
                </a:solidFill>
              </a:rPr>
              <a:t>B supplied</a:t>
            </a:r>
          </a:p>
          <a:p>
            <a:pPr algn="ctr"/>
            <a:r>
              <a:rPr lang="en-US" sz="1600" dirty="0" smtClean="0">
                <a:solidFill>
                  <a:srgbClr val="C00000"/>
                </a:solidFill>
              </a:rPr>
              <a:t>by a</a:t>
            </a:r>
          </a:p>
          <a:p>
            <a:pPr algn="ctr"/>
            <a:r>
              <a:rPr lang="en-US" sz="1600" dirty="0" smtClean="0">
                <a:solidFill>
                  <a:srgbClr val="C00000"/>
                </a:solidFill>
              </a:rPr>
              <a:t>solenoid</a:t>
            </a:r>
            <a:endParaRPr lang="en-GB" sz="1600" dirty="0">
              <a:solidFill>
                <a:srgbClr val="C00000"/>
              </a:solidFill>
            </a:endParaRPr>
          </a:p>
        </p:txBody>
      </p:sp>
      <p:grpSp>
        <p:nvGrpSpPr>
          <p:cNvPr id="59" name="Group 58"/>
          <p:cNvGrpSpPr/>
          <p:nvPr/>
        </p:nvGrpSpPr>
        <p:grpSpPr>
          <a:xfrm>
            <a:off x="4898122" y="3661135"/>
            <a:ext cx="203200" cy="1571817"/>
            <a:chOff x="6055360" y="3634297"/>
            <a:chExt cx="203200" cy="1571817"/>
          </a:xfrm>
        </p:grpSpPr>
        <p:cxnSp>
          <p:nvCxnSpPr>
            <p:cNvPr id="50" name="Straight Arrow Connector 49"/>
            <p:cNvCxnSpPr/>
            <p:nvPr/>
          </p:nvCxnSpPr>
          <p:spPr>
            <a:xfrm flipH="1">
              <a:off x="6055360" y="3634297"/>
              <a:ext cx="203200" cy="0"/>
            </a:xfrm>
            <a:prstGeom prst="straightConnector1">
              <a:avLst/>
            </a:prstGeom>
            <a:ln>
              <a:solidFill>
                <a:schemeClr val="accent1">
                  <a:lumMod val="10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/>
            <p:cNvCxnSpPr/>
            <p:nvPr/>
          </p:nvCxnSpPr>
          <p:spPr>
            <a:xfrm flipH="1">
              <a:off x="6055360" y="3858842"/>
              <a:ext cx="203200" cy="0"/>
            </a:xfrm>
            <a:prstGeom prst="straightConnector1">
              <a:avLst/>
            </a:prstGeom>
            <a:ln>
              <a:solidFill>
                <a:schemeClr val="accent1">
                  <a:lumMod val="10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/>
            <p:cNvCxnSpPr/>
            <p:nvPr/>
          </p:nvCxnSpPr>
          <p:spPr>
            <a:xfrm flipH="1">
              <a:off x="6055360" y="4307932"/>
              <a:ext cx="203200" cy="0"/>
            </a:xfrm>
            <a:prstGeom prst="straightConnector1">
              <a:avLst/>
            </a:prstGeom>
            <a:ln>
              <a:solidFill>
                <a:schemeClr val="accent1">
                  <a:lumMod val="10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Arrow Connector 53"/>
            <p:cNvCxnSpPr/>
            <p:nvPr/>
          </p:nvCxnSpPr>
          <p:spPr>
            <a:xfrm flipH="1">
              <a:off x="6055360" y="4083387"/>
              <a:ext cx="203200" cy="0"/>
            </a:xfrm>
            <a:prstGeom prst="straightConnector1">
              <a:avLst/>
            </a:prstGeom>
            <a:ln>
              <a:solidFill>
                <a:schemeClr val="accent1">
                  <a:lumMod val="10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Arrow Connector 54"/>
            <p:cNvCxnSpPr/>
            <p:nvPr/>
          </p:nvCxnSpPr>
          <p:spPr>
            <a:xfrm flipH="1">
              <a:off x="6055360" y="4532477"/>
              <a:ext cx="203200" cy="0"/>
            </a:xfrm>
            <a:prstGeom prst="straightConnector1">
              <a:avLst/>
            </a:prstGeom>
            <a:ln>
              <a:solidFill>
                <a:schemeClr val="accent1">
                  <a:lumMod val="10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55"/>
            <p:cNvCxnSpPr/>
            <p:nvPr/>
          </p:nvCxnSpPr>
          <p:spPr>
            <a:xfrm flipH="1">
              <a:off x="6055360" y="4757022"/>
              <a:ext cx="203200" cy="0"/>
            </a:xfrm>
            <a:prstGeom prst="straightConnector1">
              <a:avLst/>
            </a:prstGeom>
            <a:ln>
              <a:solidFill>
                <a:schemeClr val="accent1">
                  <a:lumMod val="10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Arrow Connector 56"/>
            <p:cNvCxnSpPr/>
            <p:nvPr/>
          </p:nvCxnSpPr>
          <p:spPr>
            <a:xfrm flipH="1">
              <a:off x="6055360" y="4981567"/>
              <a:ext cx="203200" cy="0"/>
            </a:xfrm>
            <a:prstGeom prst="straightConnector1">
              <a:avLst/>
            </a:prstGeom>
            <a:ln>
              <a:solidFill>
                <a:schemeClr val="accent1">
                  <a:lumMod val="10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Arrow Connector 57"/>
            <p:cNvCxnSpPr/>
            <p:nvPr/>
          </p:nvCxnSpPr>
          <p:spPr>
            <a:xfrm flipH="1">
              <a:off x="6055360" y="5206114"/>
              <a:ext cx="203200" cy="0"/>
            </a:xfrm>
            <a:prstGeom prst="straightConnector1">
              <a:avLst/>
            </a:prstGeom>
            <a:ln>
              <a:solidFill>
                <a:schemeClr val="accent1">
                  <a:lumMod val="10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0" name="Group 59"/>
          <p:cNvGrpSpPr/>
          <p:nvPr/>
        </p:nvGrpSpPr>
        <p:grpSpPr>
          <a:xfrm flipH="1">
            <a:off x="5225098" y="3661135"/>
            <a:ext cx="203200" cy="1571817"/>
            <a:chOff x="6055360" y="3634297"/>
            <a:chExt cx="203200" cy="1571817"/>
          </a:xfrm>
        </p:grpSpPr>
        <p:cxnSp>
          <p:nvCxnSpPr>
            <p:cNvPr id="61" name="Straight Arrow Connector 60"/>
            <p:cNvCxnSpPr/>
            <p:nvPr/>
          </p:nvCxnSpPr>
          <p:spPr>
            <a:xfrm flipH="1">
              <a:off x="6055360" y="3634297"/>
              <a:ext cx="203200" cy="0"/>
            </a:xfrm>
            <a:prstGeom prst="straightConnector1">
              <a:avLst/>
            </a:prstGeom>
            <a:ln>
              <a:solidFill>
                <a:schemeClr val="accent1">
                  <a:lumMod val="10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Arrow Connector 61"/>
            <p:cNvCxnSpPr/>
            <p:nvPr/>
          </p:nvCxnSpPr>
          <p:spPr>
            <a:xfrm flipH="1">
              <a:off x="6055360" y="3858842"/>
              <a:ext cx="203200" cy="0"/>
            </a:xfrm>
            <a:prstGeom prst="straightConnector1">
              <a:avLst/>
            </a:prstGeom>
            <a:ln>
              <a:solidFill>
                <a:schemeClr val="accent1">
                  <a:lumMod val="10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Arrow Connector 62"/>
            <p:cNvCxnSpPr/>
            <p:nvPr/>
          </p:nvCxnSpPr>
          <p:spPr>
            <a:xfrm flipH="1">
              <a:off x="6055360" y="4307932"/>
              <a:ext cx="203200" cy="0"/>
            </a:xfrm>
            <a:prstGeom prst="straightConnector1">
              <a:avLst/>
            </a:prstGeom>
            <a:ln>
              <a:solidFill>
                <a:schemeClr val="accent1">
                  <a:lumMod val="10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Arrow Connector 63"/>
            <p:cNvCxnSpPr/>
            <p:nvPr/>
          </p:nvCxnSpPr>
          <p:spPr>
            <a:xfrm flipH="1">
              <a:off x="6055360" y="4083387"/>
              <a:ext cx="203200" cy="0"/>
            </a:xfrm>
            <a:prstGeom prst="straightConnector1">
              <a:avLst/>
            </a:prstGeom>
            <a:ln>
              <a:solidFill>
                <a:schemeClr val="accent1">
                  <a:lumMod val="10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Arrow Connector 64"/>
            <p:cNvCxnSpPr/>
            <p:nvPr/>
          </p:nvCxnSpPr>
          <p:spPr>
            <a:xfrm flipH="1">
              <a:off x="6055360" y="4532477"/>
              <a:ext cx="203200" cy="0"/>
            </a:xfrm>
            <a:prstGeom prst="straightConnector1">
              <a:avLst/>
            </a:prstGeom>
            <a:ln>
              <a:solidFill>
                <a:schemeClr val="accent1">
                  <a:lumMod val="10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Arrow Connector 65"/>
            <p:cNvCxnSpPr/>
            <p:nvPr/>
          </p:nvCxnSpPr>
          <p:spPr>
            <a:xfrm flipH="1">
              <a:off x="6055360" y="4757022"/>
              <a:ext cx="203200" cy="0"/>
            </a:xfrm>
            <a:prstGeom prst="straightConnector1">
              <a:avLst/>
            </a:prstGeom>
            <a:ln>
              <a:solidFill>
                <a:schemeClr val="accent1">
                  <a:lumMod val="10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Arrow Connector 66"/>
            <p:cNvCxnSpPr/>
            <p:nvPr/>
          </p:nvCxnSpPr>
          <p:spPr>
            <a:xfrm flipH="1">
              <a:off x="6055360" y="4981567"/>
              <a:ext cx="203200" cy="0"/>
            </a:xfrm>
            <a:prstGeom prst="straightConnector1">
              <a:avLst/>
            </a:prstGeom>
            <a:ln>
              <a:solidFill>
                <a:schemeClr val="accent1">
                  <a:lumMod val="10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Arrow Connector 67"/>
            <p:cNvCxnSpPr/>
            <p:nvPr/>
          </p:nvCxnSpPr>
          <p:spPr>
            <a:xfrm flipH="1">
              <a:off x="6055360" y="5206114"/>
              <a:ext cx="203200" cy="0"/>
            </a:xfrm>
            <a:prstGeom prst="straightConnector1">
              <a:avLst/>
            </a:prstGeom>
            <a:ln>
              <a:solidFill>
                <a:schemeClr val="accent1">
                  <a:lumMod val="10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0" name="Group 4"/>
          <p:cNvGrpSpPr>
            <a:grpSpLocks noChangeAspect="1"/>
          </p:cNvGrpSpPr>
          <p:nvPr/>
        </p:nvGrpSpPr>
        <p:grpSpPr bwMode="auto">
          <a:xfrm>
            <a:off x="929595" y="2652084"/>
            <a:ext cx="2433444" cy="3549332"/>
            <a:chOff x="3120" y="864"/>
            <a:chExt cx="2352" cy="3168"/>
          </a:xfrm>
          <a:noFill/>
        </p:grpSpPr>
        <p:sp>
          <p:nvSpPr>
            <p:cNvPr id="71" name="Rectangle 5"/>
            <p:cNvSpPr>
              <a:spLocks noChangeArrowheads="1"/>
            </p:cNvSpPr>
            <p:nvPr/>
          </p:nvSpPr>
          <p:spPr bwMode="auto">
            <a:xfrm>
              <a:off x="3120" y="864"/>
              <a:ext cx="2352" cy="3168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en-US">
                <a:latin typeface="Comic Sans MS" pitchFamily="66" charset="0"/>
              </a:endParaRPr>
            </a:p>
          </p:txBody>
        </p:sp>
        <p:pic>
          <p:nvPicPr>
            <p:cNvPr id="72" name="Picture 6" descr="DSCN1468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16" y="1008"/>
              <a:ext cx="2160" cy="2880"/>
            </a:xfrm>
            <a:prstGeom prst="rect">
              <a:avLst/>
            </a:prstGeom>
            <a:grpFill/>
            <a:ln>
              <a:noFill/>
            </a:ln>
          </p:spPr>
        </p:pic>
      </p:grpSp>
      <p:graphicFrame>
        <p:nvGraphicFramePr>
          <p:cNvPr id="73" name="Chart 72"/>
          <p:cNvGraphicFramePr/>
          <p:nvPr>
            <p:extLst>
              <p:ext uri="{D42A27DB-BD31-4B8C-83A1-F6EECF244321}">
                <p14:modId xmlns:p14="http://schemas.microsoft.com/office/powerpoint/2010/main" val="2332214974"/>
              </p:ext>
            </p:extLst>
          </p:nvPr>
        </p:nvGraphicFramePr>
        <p:xfrm>
          <a:off x="7687672" y="2813417"/>
          <a:ext cx="4170045" cy="32266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3" name="Oval 12"/>
          <p:cNvSpPr/>
          <p:nvPr/>
        </p:nvSpPr>
        <p:spPr>
          <a:xfrm rot="2636225">
            <a:off x="10014082" y="4582015"/>
            <a:ext cx="1732421" cy="705876"/>
          </a:xfrm>
          <a:prstGeom prst="ellipse">
            <a:avLst/>
          </a:prstGeom>
          <a:noFill/>
          <a:ln>
            <a:solidFill>
              <a:schemeClr val="accent1">
                <a:lumMod val="1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4" name="TextBox 73"/>
          <p:cNvSpPr txBox="1"/>
          <p:nvPr/>
        </p:nvSpPr>
        <p:spPr>
          <a:xfrm>
            <a:off x="9100038" y="4914424"/>
            <a:ext cx="15195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accent1">
                    <a:lumMod val="10000"/>
                  </a:schemeClr>
                </a:solidFill>
              </a:rPr>
              <a:t>Add NEG pumping for H</a:t>
            </a:r>
            <a:r>
              <a:rPr lang="en-US" sz="1400" baseline="-25000" dirty="0" smtClean="0">
                <a:solidFill>
                  <a:schemeClr val="accent1">
                    <a:lumMod val="10000"/>
                  </a:schemeClr>
                </a:solidFill>
              </a:rPr>
              <a:t>2</a:t>
            </a:r>
            <a:endParaRPr lang="en-GB" sz="1400" baseline="-25000" dirty="0">
              <a:solidFill>
                <a:schemeClr val="accent1">
                  <a:lumMod val="10000"/>
                </a:schemeClr>
              </a:solidFill>
            </a:endParaRPr>
          </a:p>
        </p:txBody>
      </p:sp>
      <p:grpSp>
        <p:nvGrpSpPr>
          <p:cNvPr id="75" name="Group 74"/>
          <p:cNvGrpSpPr/>
          <p:nvPr/>
        </p:nvGrpSpPr>
        <p:grpSpPr>
          <a:xfrm>
            <a:off x="4672739" y="5437644"/>
            <a:ext cx="995916" cy="511543"/>
            <a:chOff x="4673094" y="3627173"/>
            <a:chExt cx="995916" cy="511543"/>
          </a:xfrm>
        </p:grpSpPr>
        <p:sp>
          <p:nvSpPr>
            <p:cNvPr id="76" name="Rectangle 75"/>
            <p:cNvSpPr/>
            <p:nvPr/>
          </p:nvSpPr>
          <p:spPr>
            <a:xfrm>
              <a:off x="4971749" y="3667760"/>
              <a:ext cx="378777" cy="470956"/>
            </a:xfrm>
            <a:prstGeom prst="rect">
              <a:avLst/>
            </a:prstGeom>
            <a:solidFill>
              <a:schemeClr val="accent3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7" name="Rectangle 76"/>
            <p:cNvSpPr/>
            <p:nvPr/>
          </p:nvSpPr>
          <p:spPr>
            <a:xfrm>
              <a:off x="4673094" y="3627173"/>
              <a:ext cx="995916" cy="142240"/>
            </a:xfrm>
            <a:prstGeom prst="rect">
              <a:avLst/>
            </a:prstGeom>
            <a:solidFill>
              <a:schemeClr val="accent3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5065424" y="5644387"/>
            <a:ext cx="1964342" cy="547298"/>
            <a:chOff x="5065424" y="5644387"/>
            <a:chExt cx="1964342" cy="547298"/>
          </a:xfrm>
        </p:grpSpPr>
        <p:cxnSp>
          <p:nvCxnSpPr>
            <p:cNvPr id="79" name="Straight Connector 78"/>
            <p:cNvCxnSpPr/>
            <p:nvPr/>
          </p:nvCxnSpPr>
          <p:spPr>
            <a:xfrm>
              <a:off x="5170697" y="5644387"/>
              <a:ext cx="0" cy="503037"/>
            </a:xfrm>
            <a:prstGeom prst="line">
              <a:avLst/>
            </a:prstGeom>
            <a:ln w="3810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0" name="TextBox 79"/>
            <p:cNvSpPr txBox="1"/>
            <p:nvPr/>
          </p:nvSpPr>
          <p:spPr>
            <a:xfrm>
              <a:off x="5065424" y="5883908"/>
              <a:ext cx="196434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solidFill>
                    <a:schemeClr val="accent1">
                      <a:lumMod val="50000"/>
                    </a:schemeClr>
                  </a:solidFill>
                </a:rPr>
                <a:t>NEG target (flashes)</a:t>
              </a:r>
              <a:endParaRPr lang="en-GB" sz="1400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</p:grpSp>
      <p:sp>
        <p:nvSpPr>
          <p:cNvPr id="69" name="Rectangle 68"/>
          <p:cNvSpPr/>
          <p:nvPr/>
        </p:nvSpPr>
        <p:spPr>
          <a:xfrm>
            <a:off x="6008077" y="2137914"/>
            <a:ext cx="618392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/>
              <a:t>Coat </a:t>
            </a:r>
            <a:r>
              <a:rPr lang="en-US" sz="2000" dirty="0" smtClean="0"/>
              <a:t>ex-situ by </a:t>
            </a:r>
            <a:r>
              <a:rPr lang="en-US" sz="2000" dirty="0" smtClean="0"/>
              <a:t>DC cylindrical Magnetron sputtering (solenoid)</a:t>
            </a:r>
            <a:endParaRPr lang="en-GB" sz="20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0751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7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TRIUMF 2021 EIC Accelerator Partnership Workshop 26-29 October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0" y="1"/>
            <a:ext cx="12192000" cy="584775"/>
          </a:xfrm>
          <a:prstGeom prst="rect">
            <a:avLst/>
          </a:prstGeom>
          <a:solidFill>
            <a:srgbClr val="1E5AA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200" dirty="0" smtClean="0">
                <a:solidFill>
                  <a:schemeClr val="bg1"/>
                </a:solidFill>
              </a:rPr>
              <a:t>2 </a:t>
            </a:r>
            <a:r>
              <a:rPr lang="en-GB" sz="3200" dirty="0">
                <a:solidFill>
                  <a:schemeClr val="bg1"/>
                </a:solidFill>
              </a:rPr>
              <a:t>– </a:t>
            </a:r>
            <a:r>
              <a:rPr lang="en-GB" sz="3200" dirty="0" smtClean="0">
                <a:solidFill>
                  <a:schemeClr val="bg1"/>
                </a:solidFill>
              </a:rPr>
              <a:t>Coating technology at CERN</a:t>
            </a:r>
            <a:endParaRPr lang="en-GB" sz="3200" dirty="0">
              <a:solidFill>
                <a:schemeClr val="bg1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" y="938356"/>
            <a:ext cx="121919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/>
              <a:t>The SPS case</a:t>
            </a:r>
            <a:endParaRPr lang="en-GB" sz="2400" dirty="0">
              <a:solidFill>
                <a:srgbClr val="00B050"/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1207664" y="2215068"/>
            <a:ext cx="449499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/>
              <a:t>QF quads</a:t>
            </a:r>
            <a:endParaRPr lang="en-GB" sz="2000" dirty="0">
              <a:solidFill>
                <a:srgbClr val="00B050"/>
              </a:solidFill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2174232" y="489490"/>
            <a:ext cx="2198027" cy="3887507"/>
            <a:chOff x="5814497" y="270581"/>
            <a:chExt cx="2198027" cy="3887507"/>
          </a:xfrm>
        </p:grpSpPr>
        <p:sp>
          <p:nvSpPr>
            <p:cNvPr id="11" name="Oval 10"/>
            <p:cNvSpPr/>
            <p:nvPr/>
          </p:nvSpPr>
          <p:spPr>
            <a:xfrm>
              <a:off x="6451149" y="2044473"/>
              <a:ext cx="1047158" cy="349596"/>
            </a:xfrm>
            <a:prstGeom prst="ellipse">
              <a:avLst/>
            </a:prstGeom>
            <a:noFill/>
            <a:ln w="571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6246002" y="1291748"/>
              <a:ext cx="145745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 smtClean="0">
                  <a:solidFill>
                    <a:schemeClr val="accent1">
                      <a:lumMod val="10000"/>
                    </a:schemeClr>
                  </a:solidFill>
                </a:rPr>
                <a:t>Quad chambers</a:t>
              </a:r>
            </a:p>
            <a:p>
              <a:pPr algn="ctr"/>
              <a:r>
                <a:rPr lang="en-US" sz="1400" dirty="0" smtClean="0">
                  <a:solidFill>
                    <a:schemeClr val="accent1">
                      <a:lumMod val="10000"/>
                    </a:schemeClr>
                  </a:solidFill>
                </a:rPr>
                <a:t>Ellipsoid </a:t>
              </a:r>
              <a:endParaRPr lang="en-GB" sz="1400" dirty="0">
                <a:solidFill>
                  <a:schemeClr val="accent1">
                    <a:lumMod val="10000"/>
                  </a:schemeClr>
                </a:solidFill>
              </a:endParaRPr>
            </a:p>
          </p:txBody>
        </p:sp>
        <p:sp>
          <p:nvSpPr>
            <p:cNvPr id="27" name="Arc 26"/>
            <p:cNvSpPr/>
            <p:nvPr/>
          </p:nvSpPr>
          <p:spPr>
            <a:xfrm rot="18968676">
              <a:off x="5814497" y="2096505"/>
              <a:ext cx="2184611" cy="2061583"/>
            </a:xfrm>
            <a:prstGeom prst="arc">
              <a:avLst>
                <a:gd name="adj1" fmla="val 17930789"/>
                <a:gd name="adj2" fmla="val 20147162"/>
              </a:avLst>
            </a:prstGeom>
            <a:ln w="28575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8" name="Arc 37"/>
            <p:cNvSpPr/>
            <p:nvPr/>
          </p:nvSpPr>
          <p:spPr>
            <a:xfrm rot="2631324" flipV="1">
              <a:off x="5827913" y="270581"/>
              <a:ext cx="2184611" cy="2061583"/>
            </a:xfrm>
            <a:prstGeom prst="arc">
              <a:avLst>
                <a:gd name="adj1" fmla="val 17930789"/>
                <a:gd name="adj2" fmla="val 20147162"/>
              </a:avLst>
            </a:prstGeom>
            <a:ln w="28575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0" name="Rectangle 29"/>
          <p:cNvSpPr/>
          <p:nvPr/>
        </p:nvSpPr>
        <p:spPr>
          <a:xfrm>
            <a:off x="3757262" y="1867283"/>
            <a:ext cx="446788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smtClean="0"/>
              <a:t>Coat in-situ </a:t>
            </a:r>
            <a:r>
              <a:rPr lang="en-US" sz="2000" dirty="0" smtClean="0"/>
              <a:t>by</a:t>
            </a:r>
          </a:p>
          <a:p>
            <a:pPr algn="ctr"/>
            <a:r>
              <a:rPr lang="en-US" sz="2000" dirty="0" smtClean="0"/>
              <a:t>DC</a:t>
            </a:r>
            <a:r>
              <a:rPr lang="en-US" sz="2000" dirty="0"/>
              <a:t> </a:t>
            </a:r>
            <a:r>
              <a:rPr lang="en-US" sz="2000" dirty="0" smtClean="0"/>
              <a:t>hollow cathode</a:t>
            </a:r>
          </a:p>
          <a:p>
            <a:pPr algn="ctr"/>
            <a:r>
              <a:rPr lang="en-US" sz="2000" dirty="0" smtClean="0"/>
              <a:t>sputtering</a:t>
            </a:r>
            <a:endParaRPr lang="en-GB" sz="2000" dirty="0">
              <a:solidFill>
                <a:srgbClr val="00B05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076192" y="3574498"/>
            <a:ext cx="2821538" cy="2116154"/>
          </a:xfrm>
          <a:prstGeom prst="rect">
            <a:avLst/>
          </a:prstGeom>
        </p:spPr>
      </p:pic>
      <p:pic>
        <p:nvPicPr>
          <p:cNvPr id="39" name="Picture 38" descr="IMG_0538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695" b="9457"/>
          <a:stretch/>
        </p:blipFill>
        <p:spPr>
          <a:xfrm>
            <a:off x="8937384" y="3574498"/>
            <a:ext cx="3208958" cy="2101426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6" name="Group 5"/>
          <p:cNvGrpSpPr/>
          <p:nvPr/>
        </p:nvGrpSpPr>
        <p:grpSpPr>
          <a:xfrm>
            <a:off x="7480787" y="1492196"/>
            <a:ext cx="4494997" cy="1169709"/>
            <a:chOff x="7480787" y="1492196"/>
            <a:chExt cx="4494997" cy="1169709"/>
          </a:xfrm>
        </p:grpSpPr>
        <p:grpSp>
          <p:nvGrpSpPr>
            <p:cNvPr id="10" name="Group 9"/>
            <p:cNvGrpSpPr/>
            <p:nvPr/>
          </p:nvGrpSpPr>
          <p:grpSpPr>
            <a:xfrm>
              <a:off x="9062379" y="1492196"/>
              <a:ext cx="1527983" cy="1169709"/>
              <a:chOff x="9578111" y="1291748"/>
              <a:chExt cx="1527983" cy="1169709"/>
            </a:xfrm>
          </p:grpSpPr>
          <p:sp>
            <p:nvSpPr>
              <p:cNvPr id="12" name="Rounded Rectangle 11"/>
              <p:cNvSpPr/>
              <p:nvPr/>
            </p:nvSpPr>
            <p:spPr>
              <a:xfrm>
                <a:off x="9739683" y="1967270"/>
                <a:ext cx="1204841" cy="494187"/>
              </a:xfrm>
              <a:prstGeom prst="roundRect">
                <a:avLst>
                  <a:gd name="adj" fmla="val 34196"/>
                </a:avLst>
              </a:prstGeom>
              <a:noFill/>
              <a:ln w="571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9578111" y="1291748"/>
                <a:ext cx="1527983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400" dirty="0" smtClean="0">
                    <a:solidFill>
                      <a:schemeClr val="accent1">
                        <a:lumMod val="10000"/>
                      </a:schemeClr>
                    </a:solidFill>
                  </a:rPr>
                  <a:t>Dipole chambers</a:t>
                </a:r>
              </a:p>
              <a:p>
                <a:pPr algn="ctr"/>
                <a:r>
                  <a:rPr lang="en-US" sz="1400" dirty="0" smtClean="0">
                    <a:solidFill>
                      <a:schemeClr val="accent1">
                        <a:lumMod val="10000"/>
                      </a:schemeClr>
                    </a:solidFill>
                  </a:rPr>
                  <a:t>racetrack</a:t>
                </a:r>
                <a:endParaRPr lang="en-GB" sz="1400" dirty="0">
                  <a:solidFill>
                    <a:schemeClr val="accent1">
                      <a:lumMod val="10000"/>
                    </a:schemeClr>
                  </a:solidFill>
                </a:endParaRPr>
              </a:p>
            </p:txBody>
          </p:sp>
          <p:cxnSp>
            <p:nvCxnSpPr>
              <p:cNvPr id="40" name="Straight Connector 39"/>
              <p:cNvCxnSpPr/>
              <p:nvPr/>
            </p:nvCxnSpPr>
            <p:spPr>
              <a:xfrm>
                <a:off x="9998443" y="1996146"/>
                <a:ext cx="644893" cy="0"/>
              </a:xfrm>
              <a:prstGeom prst="line">
                <a:avLst/>
              </a:prstGeom>
              <a:ln w="28575">
                <a:solidFill>
                  <a:schemeClr val="bg2">
                    <a:lumMod val="1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/>
              <p:cNvCxnSpPr/>
              <p:nvPr/>
            </p:nvCxnSpPr>
            <p:spPr>
              <a:xfrm>
                <a:off x="10028228" y="2413332"/>
                <a:ext cx="644893" cy="0"/>
              </a:xfrm>
              <a:prstGeom prst="line">
                <a:avLst/>
              </a:prstGeom>
              <a:ln w="28575">
                <a:solidFill>
                  <a:schemeClr val="bg2">
                    <a:lumMod val="1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2" name="Rectangle 41"/>
            <p:cNvSpPr/>
            <p:nvPr/>
          </p:nvSpPr>
          <p:spPr>
            <a:xfrm>
              <a:off x="7480787" y="2209300"/>
              <a:ext cx="4494997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000" dirty="0" smtClean="0"/>
                <a:t>MBB dipoles</a:t>
              </a:r>
              <a:endParaRPr lang="en-GB" sz="2000" dirty="0">
                <a:solidFill>
                  <a:srgbClr val="00B050"/>
                </a:solidFill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194"/>
          <a:stretch/>
        </p:blipFill>
        <p:spPr>
          <a:xfrm>
            <a:off x="3055331" y="3574498"/>
            <a:ext cx="2945560" cy="21161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821" y="3574498"/>
            <a:ext cx="2960523" cy="2114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681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TRIUMF 2021 EIC Accelerator Partnership Workshop 26-29 October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0" y="1"/>
            <a:ext cx="12192000" cy="584775"/>
          </a:xfrm>
          <a:prstGeom prst="rect">
            <a:avLst/>
          </a:prstGeom>
          <a:solidFill>
            <a:srgbClr val="1E5AA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200" dirty="0" smtClean="0">
                <a:solidFill>
                  <a:schemeClr val="bg1"/>
                </a:solidFill>
              </a:rPr>
              <a:t>2 </a:t>
            </a:r>
            <a:r>
              <a:rPr lang="en-GB" sz="3200" dirty="0">
                <a:solidFill>
                  <a:schemeClr val="bg1"/>
                </a:solidFill>
              </a:rPr>
              <a:t>– </a:t>
            </a:r>
            <a:r>
              <a:rPr lang="en-GB" sz="3200" dirty="0" smtClean="0">
                <a:solidFill>
                  <a:schemeClr val="bg1"/>
                </a:solidFill>
              </a:rPr>
              <a:t>Coating technology at CERN</a:t>
            </a:r>
            <a:endParaRPr lang="en-GB" sz="3200" dirty="0">
              <a:solidFill>
                <a:schemeClr val="bg1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" y="938356"/>
            <a:ext cx="121919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/>
              <a:t>The SPS case</a:t>
            </a:r>
            <a:endParaRPr lang="en-GB" sz="2400" dirty="0">
              <a:solidFill>
                <a:srgbClr val="00B050"/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1207664" y="2215068"/>
            <a:ext cx="449499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/>
              <a:t>QF quads</a:t>
            </a:r>
            <a:endParaRPr lang="en-GB" sz="2000" dirty="0">
              <a:solidFill>
                <a:srgbClr val="00B050"/>
              </a:solidFill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2174232" y="489490"/>
            <a:ext cx="2198027" cy="3887507"/>
            <a:chOff x="5814497" y="270581"/>
            <a:chExt cx="2198027" cy="3887507"/>
          </a:xfrm>
        </p:grpSpPr>
        <p:sp>
          <p:nvSpPr>
            <p:cNvPr id="11" name="Oval 10"/>
            <p:cNvSpPr/>
            <p:nvPr/>
          </p:nvSpPr>
          <p:spPr>
            <a:xfrm>
              <a:off x="6451149" y="2044473"/>
              <a:ext cx="1047158" cy="349596"/>
            </a:xfrm>
            <a:prstGeom prst="ellipse">
              <a:avLst/>
            </a:prstGeom>
            <a:noFill/>
            <a:ln w="571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6246002" y="1291748"/>
              <a:ext cx="145745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 smtClean="0">
                  <a:solidFill>
                    <a:schemeClr val="accent1">
                      <a:lumMod val="10000"/>
                    </a:schemeClr>
                  </a:solidFill>
                </a:rPr>
                <a:t>Quad chambers</a:t>
              </a:r>
            </a:p>
            <a:p>
              <a:pPr algn="ctr"/>
              <a:r>
                <a:rPr lang="en-US" sz="1400" dirty="0" smtClean="0">
                  <a:solidFill>
                    <a:schemeClr val="accent1">
                      <a:lumMod val="10000"/>
                    </a:schemeClr>
                  </a:solidFill>
                </a:rPr>
                <a:t>Ellipsoid </a:t>
              </a:r>
              <a:endParaRPr lang="en-GB" sz="1400" dirty="0">
                <a:solidFill>
                  <a:schemeClr val="accent1">
                    <a:lumMod val="10000"/>
                  </a:schemeClr>
                </a:solidFill>
              </a:endParaRPr>
            </a:p>
          </p:txBody>
        </p:sp>
        <p:sp>
          <p:nvSpPr>
            <p:cNvPr id="27" name="Arc 26"/>
            <p:cNvSpPr/>
            <p:nvPr/>
          </p:nvSpPr>
          <p:spPr>
            <a:xfrm rot="18968676">
              <a:off x="5814497" y="2096505"/>
              <a:ext cx="2184611" cy="2061583"/>
            </a:xfrm>
            <a:prstGeom prst="arc">
              <a:avLst>
                <a:gd name="adj1" fmla="val 17930789"/>
                <a:gd name="adj2" fmla="val 20147162"/>
              </a:avLst>
            </a:prstGeom>
            <a:ln w="28575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8" name="Arc 37"/>
            <p:cNvSpPr/>
            <p:nvPr/>
          </p:nvSpPr>
          <p:spPr>
            <a:xfrm rot="2631324" flipV="1">
              <a:off x="5827913" y="270581"/>
              <a:ext cx="2184611" cy="2061583"/>
            </a:xfrm>
            <a:prstGeom prst="arc">
              <a:avLst>
                <a:gd name="adj1" fmla="val 17930789"/>
                <a:gd name="adj2" fmla="val 20147162"/>
              </a:avLst>
            </a:prstGeom>
            <a:ln w="28575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9062379" y="1492196"/>
            <a:ext cx="1527983" cy="1169709"/>
            <a:chOff x="9578111" y="1291748"/>
            <a:chExt cx="1527983" cy="1169709"/>
          </a:xfrm>
        </p:grpSpPr>
        <p:sp>
          <p:nvSpPr>
            <p:cNvPr id="12" name="Rounded Rectangle 11"/>
            <p:cNvSpPr/>
            <p:nvPr/>
          </p:nvSpPr>
          <p:spPr>
            <a:xfrm>
              <a:off x="9739683" y="1967270"/>
              <a:ext cx="1204841" cy="494187"/>
            </a:xfrm>
            <a:prstGeom prst="roundRect">
              <a:avLst>
                <a:gd name="adj" fmla="val 34196"/>
              </a:avLst>
            </a:prstGeom>
            <a:noFill/>
            <a:ln w="571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9578111" y="1291748"/>
              <a:ext cx="152798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 smtClean="0">
                  <a:solidFill>
                    <a:schemeClr val="accent1">
                      <a:lumMod val="10000"/>
                    </a:schemeClr>
                  </a:solidFill>
                </a:rPr>
                <a:t>Dipole chambers</a:t>
              </a:r>
            </a:p>
            <a:p>
              <a:pPr algn="ctr"/>
              <a:r>
                <a:rPr lang="en-US" sz="1400" dirty="0" smtClean="0">
                  <a:solidFill>
                    <a:schemeClr val="accent1">
                      <a:lumMod val="10000"/>
                    </a:schemeClr>
                  </a:solidFill>
                </a:rPr>
                <a:t>racetrack</a:t>
              </a:r>
              <a:endParaRPr lang="en-GB" sz="1400" dirty="0">
                <a:solidFill>
                  <a:schemeClr val="accent1">
                    <a:lumMod val="10000"/>
                  </a:schemeClr>
                </a:solidFill>
              </a:endParaRPr>
            </a:p>
          </p:txBody>
        </p:sp>
        <p:cxnSp>
          <p:nvCxnSpPr>
            <p:cNvPr id="40" name="Straight Connector 39"/>
            <p:cNvCxnSpPr/>
            <p:nvPr/>
          </p:nvCxnSpPr>
          <p:spPr>
            <a:xfrm>
              <a:off x="9998443" y="1996146"/>
              <a:ext cx="644893" cy="0"/>
            </a:xfrm>
            <a:prstGeom prst="line">
              <a:avLst/>
            </a:prstGeom>
            <a:ln w="28575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>
              <a:off x="10028228" y="2413332"/>
              <a:ext cx="644893" cy="0"/>
            </a:xfrm>
            <a:prstGeom prst="line">
              <a:avLst/>
            </a:prstGeom>
            <a:ln w="28575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Rectangle 29"/>
          <p:cNvSpPr/>
          <p:nvPr/>
        </p:nvSpPr>
        <p:spPr>
          <a:xfrm>
            <a:off x="3757262" y="1867283"/>
            <a:ext cx="446788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smtClean="0"/>
              <a:t>Coat in-situ </a:t>
            </a:r>
            <a:r>
              <a:rPr lang="en-US" sz="2000" dirty="0" smtClean="0"/>
              <a:t>by</a:t>
            </a:r>
          </a:p>
          <a:p>
            <a:pPr algn="ctr"/>
            <a:r>
              <a:rPr lang="en-US" sz="2000" dirty="0" smtClean="0"/>
              <a:t>DC</a:t>
            </a:r>
            <a:r>
              <a:rPr lang="en-US" sz="2000" dirty="0"/>
              <a:t> </a:t>
            </a:r>
            <a:r>
              <a:rPr lang="en-US" sz="2000" dirty="0" smtClean="0"/>
              <a:t>hollow cathode</a:t>
            </a:r>
          </a:p>
          <a:p>
            <a:pPr algn="ctr"/>
            <a:r>
              <a:rPr lang="en-US" sz="2000" dirty="0" smtClean="0"/>
              <a:t>sputtering</a:t>
            </a:r>
            <a:endParaRPr lang="en-GB" sz="2000" dirty="0">
              <a:solidFill>
                <a:srgbClr val="00B050"/>
              </a:solidFill>
            </a:endParaRPr>
          </a:p>
        </p:txBody>
      </p:sp>
      <p:pic>
        <p:nvPicPr>
          <p:cNvPr id="39" name="Picture 38" descr="IMG_0538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695" b="9457"/>
          <a:stretch/>
        </p:blipFill>
        <p:spPr>
          <a:xfrm>
            <a:off x="8937384" y="3574498"/>
            <a:ext cx="3208958" cy="210142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2" name="Rectangle 41"/>
          <p:cNvSpPr/>
          <p:nvPr/>
        </p:nvSpPr>
        <p:spPr>
          <a:xfrm>
            <a:off x="7480787" y="2209300"/>
            <a:ext cx="449499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/>
              <a:t>MBB dipoles</a:t>
            </a:r>
            <a:endParaRPr lang="en-GB" sz="2000" dirty="0">
              <a:solidFill>
                <a:srgbClr val="00B05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194"/>
          <a:stretch/>
        </p:blipFill>
        <p:spPr>
          <a:xfrm>
            <a:off x="3055331" y="3574498"/>
            <a:ext cx="2945560" cy="21161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821" y="3574498"/>
            <a:ext cx="2960523" cy="2114714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69379" y="3558812"/>
            <a:ext cx="2822816" cy="2117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421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TRIUMF 2021 EIC Accelerator Partnership Workshop 26-29 October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0" y="1"/>
            <a:ext cx="12192000" cy="584775"/>
          </a:xfrm>
          <a:prstGeom prst="rect">
            <a:avLst/>
          </a:prstGeom>
          <a:solidFill>
            <a:srgbClr val="1E5AA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200" dirty="0" smtClean="0">
                <a:solidFill>
                  <a:schemeClr val="bg1"/>
                </a:solidFill>
              </a:rPr>
              <a:t>2 </a:t>
            </a:r>
            <a:r>
              <a:rPr lang="en-GB" sz="3200" dirty="0">
                <a:solidFill>
                  <a:schemeClr val="bg1"/>
                </a:solidFill>
              </a:rPr>
              <a:t>– </a:t>
            </a:r>
            <a:r>
              <a:rPr lang="en-GB" sz="3200" dirty="0" smtClean="0">
                <a:solidFill>
                  <a:schemeClr val="bg1"/>
                </a:solidFill>
              </a:rPr>
              <a:t>Coating technology at CERN</a:t>
            </a:r>
            <a:endParaRPr lang="en-GB" sz="3200" dirty="0">
              <a:solidFill>
                <a:schemeClr val="bg1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" y="938356"/>
            <a:ext cx="121919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/>
              <a:t>The SPS case</a:t>
            </a:r>
            <a:endParaRPr lang="en-GB" sz="2400" dirty="0">
              <a:solidFill>
                <a:srgbClr val="00B050"/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1207664" y="2215068"/>
            <a:ext cx="449499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/>
              <a:t>QF quads</a:t>
            </a:r>
            <a:endParaRPr lang="en-GB" sz="2000" dirty="0">
              <a:solidFill>
                <a:srgbClr val="00B050"/>
              </a:solidFill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2174232" y="489490"/>
            <a:ext cx="2198027" cy="3887507"/>
            <a:chOff x="5814497" y="270581"/>
            <a:chExt cx="2198027" cy="3887507"/>
          </a:xfrm>
        </p:grpSpPr>
        <p:sp>
          <p:nvSpPr>
            <p:cNvPr id="11" name="Oval 10"/>
            <p:cNvSpPr/>
            <p:nvPr/>
          </p:nvSpPr>
          <p:spPr>
            <a:xfrm>
              <a:off x="6451149" y="2044473"/>
              <a:ext cx="1047158" cy="349596"/>
            </a:xfrm>
            <a:prstGeom prst="ellipse">
              <a:avLst/>
            </a:prstGeom>
            <a:noFill/>
            <a:ln w="571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6246002" y="1291748"/>
              <a:ext cx="145745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 smtClean="0">
                  <a:solidFill>
                    <a:schemeClr val="accent1">
                      <a:lumMod val="10000"/>
                    </a:schemeClr>
                  </a:solidFill>
                </a:rPr>
                <a:t>Quad chambers</a:t>
              </a:r>
            </a:p>
            <a:p>
              <a:pPr algn="ctr"/>
              <a:r>
                <a:rPr lang="en-US" sz="1400" dirty="0" smtClean="0">
                  <a:solidFill>
                    <a:schemeClr val="accent1">
                      <a:lumMod val="10000"/>
                    </a:schemeClr>
                  </a:solidFill>
                </a:rPr>
                <a:t>Ellipsoid </a:t>
              </a:r>
              <a:endParaRPr lang="en-GB" sz="1400" dirty="0">
                <a:solidFill>
                  <a:schemeClr val="accent1">
                    <a:lumMod val="10000"/>
                  </a:schemeClr>
                </a:solidFill>
              </a:endParaRPr>
            </a:p>
          </p:txBody>
        </p:sp>
        <p:sp>
          <p:nvSpPr>
            <p:cNvPr id="27" name="Arc 26"/>
            <p:cNvSpPr/>
            <p:nvPr/>
          </p:nvSpPr>
          <p:spPr>
            <a:xfrm rot="18968676">
              <a:off x="5814497" y="2096505"/>
              <a:ext cx="2184611" cy="2061583"/>
            </a:xfrm>
            <a:prstGeom prst="arc">
              <a:avLst>
                <a:gd name="adj1" fmla="val 17930789"/>
                <a:gd name="adj2" fmla="val 20147162"/>
              </a:avLst>
            </a:prstGeom>
            <a:ln w="28575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8" name="Arc 37"/>
            <p:cNvSpPr/>
            <p:nvPr/>
          </p:nvSpPr>
          <p:spPr>
            <a:xfrm rot="2631324" flipV="1">
              <a:off x="5827913" y="270581"/>
              <a:ext cx="2184611" cy="2061583"/>
            </a:xfrm>
            <a:prstGeom prst="arc">
              <a:avLst>
                <a:gd name="adj1" fmla="val 17930789"/>
                <a:gd name="adj2" fmla="val 20147162"/>
              </a:avLst>
            </a:prstGeom>
            <a:ln w="28575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9062379" y="1492196"/>
            <a:ext cx="1527983" cy="1169709"/>
            <a:chOff x="9578111" y="1291748"/>
            <a:chExt cx="1527983" cy="1169709"/>
          </a:xfrm>
        </p:grpSpPr>
        <p:sp>
          <p:nvSpPr>
            <p:cNvPr id="12" name="Rounded Rectangle 11"/>
            <p:cNvSpPr/>
            <p:nvPr/>
          </p:nvSpPr>
          <p:spPr>
            <a:xfrm>
              <a:off x="9739683" y="1967270"/>
              <a:ext cx="1204841" cy="494187"/>
            </a:xfrm>
            <a:prstGeom prst="roundRect">
              <a:avLst>
                <a:gd name="adj" fmla="val 34196"/>
              </a:avLst>
            </a:prstGeom>
            <a:noFill/>
            <a:ln w="571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9578111" y="1291748"/>
              <a:ext cx="152798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 smtClean="0">
                  <a:solidFill>
                    <a:schemeClr val="accent1">
                      <a:lumMod val="10000"/>
                    </a:schemeClr>
                  </a:solidFill>
                </a:rPr>
                <a:t>Dipole chambers</a:t>
              </a:r>
            </a:p>
            <a:p>
              <a:pPr algn="ctr"/>
              <a:r>
                <a:rPr lang="en-US" sz="1400" dirty="0" smtClean="0">
                  <a:solidFill>
                    <a:schemeClr val="accent1">
                      <a:lumMod val="10000"/>
                    </a:schemeClr>
                  </a:solidFill>
                </a:rPr>
                <a:t>racetrack</a:t>
              </a:r>
              <a:endParaRPr lang="en-GB" sz="1400" dirty="0">
                <a:solidFill>
                  <a:schemeClr val="accent1">
                    <a:lumMod val="10000"/>
                  </a:schemeClr>
                </a:solidFill>
              </a:endParaRPr>
            </a:p>
          </p:txBody>
        </p:sp>
        <p:cxnSp>
          <p:nvCxnSpPr>
            <p:cNvPr id="40" name="Straight Connector 39"/>
            <p:cNvCxnSpPr/>
            <p:nvPr/>
          </p:nvCxnSpPr>
          <p:spPr>
            <a:xfrm>
              <a:off x="9998443" y="1996146"/>
              <a:ext cx="644893" cy="0"/>
            </a:xfrm>
            <a:prstGeom prst="line">
              <a:avLst/>
            </a:prstGeom>
            <a:ln w="28575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>
              <a:off x="10028228" y="2413332"/>
              <a:ext cx="644893" cy="0"/>
            </a:xfrm>
            <a:prstGeom prst="line">
              <a:avLst/>
            </a:prstGeom>
            <a:ln w="28575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" name="Rectangle 41"/>
          <p:cNvSpPr/>
          <p:nvPr/>
        </p:nvSpPr>
        <p:spPr>
          <a:xfrm>
            <a:off x="7480787" y="2209300"/>
            <a:ext cx="449499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/>
              <a:t>MBB dipoles</a:t>
            </a:r>
            <a:endParaRPr lang="en-GB" sz="2000" dirty="0">
              <a:solidFill>
                <a:srgbClr val="00B05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194"/>
          <a:stretch/>
        </p:blipFill>
        <p:spPr>
          <a:xfrm>
            <a:off x="3055331" y="3574498"/>
            <a:ext cx="2945560" cy="21161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821" y="3574498"/>
            <a:ext cx="2960523" cy="2114714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8960683" y="3529866"/>
            <a:ext cx="3268701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 smtClean="0"/>
              <a:t>No </a:t>
            </a:r>
            <a:r>
              <a:rPr lang="en-US" dirty="0" err="1"/>
              <a:t>b</a:t>
            </a:r>
            <a:r>
              <a:rPr lang="en-US" dirty="0" err="1" smtClean="0"/>
              <a:t>akeout</a:t>
            </a:r>
            <a:r>
              <a:rPr lang="en-US" dirty="0" smtClean="0"/>
              <a:t> before coating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Pressure </a:t>
            </a:r>
            <a:r>
              <a:rPr lang="en-US" dirty="0" err="1" smtClean="0"/>
              <a:t>Ar</a:t>
            </a:r>
            <a:r>
              <a:rPr lang="en-US" dirty="0" smtClean="0"/>
              <a:t> ~1.1x10</a:t>
            </a:r>
            <a:r>
              <a:rPr lang="en-US" baseline="30000" dirty="0" smtClean="0"/>
              <a:t>-1 </a:t>
            </a:r>
            <a:r>
              <a:rPr lang="en-US" dirty="0" smtClean="0"/>
              <a:t>mbar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Power density ~ 120 W / m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Sputtering rate ~ 20 nm / hour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20 hours -&gt; 400 nm films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69379" y="3558812"/>
            <a:ext cx="2822816" cy="2117112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3757262" y="1867283"/>
            <a:ext cx="446788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smtClean="0"/>
              <a:t>Coat in-situ </a:t>
            </a:r>
            <a:r>
              <a:rPr lang="en-US" sz="2000" dirty="0" smtClean="0"/>
              <a:t>by</a:t>
            </a:r>
          </a:p>
          <a:p>
            <a:pPr algn="ctr"/>
            <a:r>
              <a:rPr lang="en-US" sz="2000" dirty="0" smtClean="0"/>
              <a:t>DC</a:t>
            </a:r>
            <a:r>
              <a:rPr lang="en-US" sz="2000" dirty="0"/>
              <a:t> </a:t>
            </a:r>
            <a:r>
              <a:rPr lang="en-US" sz="2000" dirty="0" smtClean="0"/>
              <a:t>hollow cathode</a:t>
            </a:r>
          </a:p>
          <a:p>
            <a:pPr algn="ctr"/>
            <a:r>
              <a:rPr lang="en-US" sz="2000" dirty="0" smtClean="0"/>
              <a:t>sputtering</a:t>
            </a:r>
            <a:endParaRPr lang="en-GB" sz="20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9456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TRIUMF 2021 EIC Accelerator Partnership Workshop 26-29 October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0" y="1"/>
            <a:ext cx="12192000" cy="584775"/>
          </a:xfrm>
          <a:prstGeom prst="rect">
            <a:avLst/>
          </a:prstGeom>
          <a:solidFill>
            <a:srgbClr val="1E5AA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200" dirty="0" smtClean="0">
                <a:solidFill>
                  <a:schemeClr val="bg1"/>
                </a:solidFill>
              </a:rPr>
              <a:t>2 </a:t>
            </a:r>
            <a:r>
              <a:rPr lang="en-GB" sz="3200" dirty="0">
                <a:solidFill>
                  <a:schemeClr val="bg1"/>
                </a:solidFill>
              </a:rPr>
              <a:t>– </a:t>
            </a:r>
            <a:r>
              <a:rPr lang="en-GB" sz="3200" dirty="0" smtClean="0">
                <a:solidFill>
                  <a:schemeClr val="bg1"/>
                </a:solidFill>
              </a:rPr>
              <a:t>Coating technology at CERN</a:t>
            </a:r>
            <a:endParaRPr lang="en-GB" sz="3200" dirty="0">
              <a:solidFill>
                <a:schemeClr val="bg1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" y="938356"/>
            <a:ext cx="121919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/>
              <a:t>The SPS case</a:t>
            </a:r>
            <a:endParaRPr lang="en-GB" sz="2400" dirty="0">
              <a:solidFill>
                <a:srgbClr val="00B050"/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267864" y="1811306"/>
            <a:ext cx="449499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/>
              <a:t>QD quads</a:t>
            </a:r>
            <a:endParaRPr lang="en-GB" sz="2000" dirty="0">
              <a:solidFill>
                <a:srgbClr val="00B050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3352800" y="1824389"/>
            <a:ext cx="87249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/>
              <a:t>Coat by DC pulsed cylindrical magnetron sputtering </a:t>
            </a:r>
            <a:r>
              <a:rPr lang="en-US" sz="2000" i="1" dirty="0" smtClean="0"/>
              <a:t>(with LHC technology)</a:t>
            </a:r>
            <a:endParaRPr lang="en-GB" sz="2000" i="1" dirty="0">
              <a:solidFill>
                <a:srgbClr val="00B050"/>
              </a:solidFill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1510449" y="1476604"/>
            <a:ext cx="1457451" cy="1207411"/>
            <a:chOff x="8000149" y="1291748"/>
            <a:chExt cx="1457451" cy="1207411"/>
          </a:xfrm>
        </p:grpSpPr>
        <p:sp>
          <p:nvSpPr>
            <p:cNvPr id="25" name="Oval 24"/>
            <p:cNvSpPr/>
            <p:nvPr/>
          </p:nvSpPr>
          <p:spPr>
            <a:xfrm>
              <a:off x="8395600" y="1927869"/>
              <a:ext cx="570409" cy="571290"/>
            </a:xfrm>
            <a:prstGeom prst="ellipse">
              <a:avLst/>
            </a:prstGeom>
            <a:noFill/>
            <a:ln w="5715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Oval 27"/>
            <p:cNvSpPr/>
            <p:nvPr/>
          </p:nvSpPr>
          <p:spPr>
            <a:xfrm>
              <a:off x="8425953" y="1957215"/>
              <a:ext cx="509703" cy="512599"/>
            </a:xfrm>
            <a:prstGeom prst="ellipse">
              <a:avLst/>
            </a:prstGeom>
            <a:noFill/>
            <a:ln w="28575">
              <a:solidFill>
                <a:schemeClr val="accent1">
                  <a:lumMod val="1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8000149" y="1291748"/>
              <a:ext cx="145745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 smtClean="0">
                  <a:solidFill>
                    <a:schemeClr val="accent1">
                      <a:lumMod val="10000"/>
                    </a:schemeClr>
                  </a:solidFill>
                </a:rPr>
                <a:t>Quad chambers</a:t>
              </a:r>
            </a:p>
            <a:p>
              <a:pPr algn="ctr"/>
              <a:r>
                <a:rPr lang="en-US" sz="1400" dirty="0" smtClean="0">
                  <a:solidFill>
                    <a:schemeClr val="accent1">
                      <a:lumMod val="10000"/>
                    </a:schemeClr>
                  </a:solidFill>
                </a:rPr>
                <a:t>ID 80 mm</a:t>
              </a:r>
              <a:endParaRPr lang="en-GB" sz="1400" dirty="0">
                <a:solidFill>
                  <a:schemeClr val="accent1">
                    <a:lumMod val="10000"/>
                  </a:schemeClr>
                </a:solidFill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9588" y="2852880"/>
            <a:ext cx="5327623" cy="301264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88" t="10364" r="3562" b="45130"/>
          <a:stretch/>
        </p:blipFill>
        <p:spPr>
          <a:xfrm>
            <a:off x="6756400" y="2852880"/>
            <a:ext cx="4261988" cy="3012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0006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TRIUMF 2021 EIC Accelerator Partnership Workshop 26-29 October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0" y="1"/>
            <a:ext cx="12192000" cy="584775"/>
          </a:xfrm>
          <a:prstGeom prst="rect">
            <a:avLst/>
          </a:prstGeom>
          <a:solidFill>
            <a:srgbClr val="1E5AA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200" dirty="0" smtClean="0">
                <a:solidFill>
                  <a:schemeClr val="bg1"/>
                </a:solidFill>
              </a:rPr>
              <a:t>2 </a:t>
            </a:r>
            <a:r>
              <a:rPr lang="en-GB" sz="3200" dirty="0">
                <a:solidFill>
                  <a:schemeClr val="bg1"/>
                </a:solidFill>
              </a:rPr>
              <a:t>– </a:t>
            </a:r>
            <a:r>
              <a:rPr lang="en-GB" sz="3200" dirty="0" smtClean="0">
                <a:solidFill>
                  <a:schemeClr val="bg1"/>
                </a:solidFill>
              </a:rPr>
              <a:t>Coating technology at CERN</a:t>
            </a:r>
            <a:endParaRPr lang="en-GB" sz="3200" dirty="0">
              <a:solidFill>
                <a:schemeClr val="bg1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" y="938356"/>
            <a:ext cx="121919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/>
              <a:t>The SPS case</a:t>
            </a:r>
            <a:endParaRPr lang="en-GB" sz="2400" dirty="0">
              <a:solidFill>
                <a:srgbClr val="00B050"/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267864" y="1811306"/>
            <a:ext cx="1161933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T</a:t>
            </a:r>
            <a:r>
              <a:rPr lang="en-US" sz="2000" dirty="0" smtClean="0"/>
              <a:t>he first large scale production in the SPS during the CERN Long Shutdown (</a:t>
            </a:r>
            <a:r>
              <a:rPr lang="en-US" sz="2000" b="1" dirty="0" smtClean="0"/>
              <a:t>212 coating runs</a:t>
            </a:r>
            <a:r>
              <a:rPr lang="en-US" sz="2000" dirty="0" smtClean="0"/>
              <a:t>): </a:t>
            </a:r>
            <a:endParaRPr lang="en-GB" sz="2000" dirty="0">
              <a:solidFill>
                <a:srgbClr val="00B05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67863" y="2648971"/>
            <a:ext cx="535329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88 QF quadrupole magnets (294 m) coated in-situ 2 runs / week with 2 systems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67865" y="3504279"/>
            <a:ext cx="535329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110 Short straight Section elements (104 m) coated ex-situ 2 runs / week with 2 systems</a:t>
            </a:r>
          </a:p>
        </p:txBody>
      </p:sp>
      <p:sp>
        <p:nvSpPr>
          <p:cNvPr id="17" name="Rectangle 16"/>
          <p:cNvSpPr/>
          <p:nvPr/>
        </p:nvSpPr>
        <p:spPr>
          <a:xfrm>
            <a:off x="267865" y="4359586"/>
            <a:ext cx="535329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29 Drift vacuum chamber (80 m) coated ex-situ 2 runs / week with 2 systems</a:t>
            </a:r>
          </a:p>
        </p:txBody>
      </p:sp>
      <p:graphicFrame>
        <p:nvGraphicFramePr>
          <p:cNvPr id="18" name="Chart 17"/>
          <p:cNvGraphicFramePr/>
          <p:nvPr>
            <p:extLst>
              <p:ext uri="{D42A27DB-BD31-4B8C-83A1-F6EECF244321}">
                <p14:modId xmlns:p14="http://schemas.microsoft.com/office/powerpoint/2010/main" val="3263644669"/>
              </p:ext>
            </p:extLst>
          </p:nvPr>
        </p:nvGraphicFramePr>
        <p:xfrm>
          <a:off x="5957297" y="2312276"/>
          <a:ext cx="5900420" cy="37627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881214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7" grpId="0"/>
      <p:bldGraphic spid="18" grpId="0">
        <p:bldAsOne/>
      </p:bldGraphic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TRIUMF 2021 EIC Accelerator Partnership Workshop 26-29 October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0" y="1"/>
            <a:ext cx="12192000" cy="584775"/>
          </a:xfrm>
          <a:prstGeom prst="rect">
            <a:avLst/>
          </a:prstGeom>
          <a:solidFill>
            <a:srgbClr val="1E5AA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solidFill>
                  <a:schemeClr val="bg1"/>
                </a:solidFill>
              </a:rPr>
              <a:t>1 – Introduction to low SEE a-C films</a:t>
            </a:r>
          </a:p>
        </p:txBody>
      </p:sp>
      <p:sp>
        <p:nvSpPr>
          <p:cNvPr id="29" name="Rectangle 28"/>
          <p:cNvSpPr/>
          <p:nvPr/>
        </p:nvSpPr>
        <p:spPr>
          <a:xfrm>
            <a:off x="1" y="938356"/>
            <a:ext cx="121919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 smtClean="0"/>
              <a:t>The SEY (</a:t>
            </a:r>
            <a:r>
              <a:rPr lang="en-US" sz="2400" dirty="0" smtClean="0">
                <a:latin typeface="Symbol" panose="05050102010706020507" pitchFamily="18" charset="2"/>
              </a:rPr>
              <a:t>d</a:t>
            </a:r>
            <a:r>
              <a:rPr lang="en-US" sz="2400" dirty="0" smtClean="0"/>
              <a:t>) of carbon materials depend on the molecular bonds between carbon atoms.</a:t>
            </a:r>
            <a:endParaRPr lang="en-GB" sz="2400" dirty="0"/>
          </a:p>
        </p:txBody>
      </p:sp>
      <p:grpSp>
        <p:nvGrpSpPr>
          <p:cNvPr id="8" name="Group 7"/>
          <p:cNvGrpSpPr/>
          <p:nvPr/>
        </p:nvGrpSpPr>
        <p:grpSpPr>
          <a:xfrm>
            <a:off x="103839" y="3252904"/>
            <a:ext cx="3377230" cy="2688557"/>
            <a:chOff x="1045935" y="3252904"/>
            <a:chExt cx="3377230" cy="2688557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3"/>
            <a:srcRect l="12624" r="11832" b="23995"/>
            <a:stretch/>
          </p:blipFill>
          <p:spPr>
            <a:xfrm>
              <a:off x="1499813" y="3780151"/>
              <a:ext cx="2923352" cy="1952428"/>
            </a:xfrm>
            <a:prstGeom prst="rect">
              <a:avLst/>
            </a:prstGeom>
          </p:spPr>
        </p:pic>
        <p:sp>
          <p:nvSpPr>
            <p:cNvPr id="24" name="Rectangle 23"/>
            <p:cNvSpPr>
              <a:spLocks noChangeAspect="1"/>
            </p:cNvSpPr>
            <p:nvPr/>
          </p:nvSpPr>
          <p:spPr>
            <a:xfrm rot="16200000">
              <a:off x="-129067" y="4427906"/>
              <a:ext cx="2688557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GB" sz="800" i="1" dirty="0">
                  <a:solidFill>
                    <a:schemeClr val="accent1">
                      <a:lumMod val="10000"/>
                    </a:schemeClr>
                  </a:solidFill>
                </a:rPr>
                <a:t>N. REY </a:t>
              </a:r>
              <a:r>
                <a:rPr lang="en-GB" sz="800" i="1" dirty="0" smtClean="0">
                  <a:solidFill>
                    <a:schemeClr val="accent1">
                      <a:lumMod val="10000"/>
                    </a:schemeClr>
                  </a:solidFill>
                </a:rPr>
                <a:t>WHETTEN JOURNAL </a:t>
              </a:r>
              <a:r>
                <a:rPr lang="en-GB" sz="800" i="1" dirty="0">
                  <a:solidFill>
                    <a:schemeClr val="accent1">
                      <a:lumMod val="10000"/>
                    </a:schemeClr>
                  </a:solidFill>
                </a:rPr>
                <a:t>OF APPLIED </a:t>
              </a:r>
              <a:r>
                <a:rPr lang="en-GB" sz="800" i="1" dirty="0" smtClean="0">
                  <a:solidFill>
                    <a:schemeClr val="accent1">
                      <a:lumMod val="10000"/>
                    </a:schemeClr>
                  </a:solidFill>
                </a:rPr>
                <a:t>PHYSICS</a:t>
              </a:r>
            </a:p>
            <a:p>
              <a:pPr algn="ctr"/>
              <a:r>
                <a:rPr lang="en-GB" sz="800" i="1" dirty="0" smtClean="0">
                  <a:solidFill>
                    <a:schemeClr val="accent1">
                      <a:lumMod val="10000"/>
                    </a:schemeClr>
                  </a:solidFill>
                </a:rPr>
                <a:t>VOLUME 34. NUMBER </a:t>
              </a:r>
              <a:r>
                <a:rPr lang="en-GB" sz="800" i="1" dirty="0">
                  <a:solidFill>
                    <a:schemeClr val="accent1">
                      <a:lumMod val="10000"/>
                    </a:schemeClr>
                  </a:solidFill>
                </a:rPr>
                <a:t>4 (PART 1) APRIL </a:t>
              </a:r>
              <a:r>
                <a:rPr lang="en-GB" sz="800" i="1" dirty="0" smtClean="0">
                  <a:solidFill>
                    <a:schemeClr val="accent1">
                      <a:lumMod val="10000"/>
                    </a:schemeClr>
                  </a:solidFill>
                </a:rPr>
                <a:t>1963 </a:t>
              </a:r>
              <a:endParaRPr lang="en-GB" sz="800" i="1" dirty="0">
                <a:solidFill>
                  <a:schemeClr val="accent1">
                    <a:lumMod val="10000"/>
                  </a:schemeClr>
                </a:solidFill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3354522" y="4209745"/>
              <a:ext cx="99578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err="1" smtClean="0">
                  <a:solidFill>
                    <a:schemeClr val="accent1">
                      <a:lumMod val="10000"/>
                    </a:schemeClr>
                  </a:solidFill>
                  <a:latin typeface="Symbol" panose="05050102010706020507" pitchFamily="18" charset="2"/>
                </a:rPr>
                <a:t>d</a:t>
              </a:r>
              <a:r>
                <a:rPr lang="en-US" b="1" baseline="-25000" dirty="0" err="1" smtClean="0">
                  <a:solidFill>
                    <a:schemeClr val="accent1">
                      <a:lumMod val="10000"/>
                    </a:schemeClr>
                  </a:solidFill>
                </a:rPr>
                <a:t>max</a:t>
              </a:r>
              <a:r>
                <a:rPr lang="en-US" b="1" dirty="0" smtClean="0">
                  <a:solidFill>
                    <a:schemeClr val="accent1">
                      <a:lumMod val="10000"/>
                    </a:schemeClr>
                  </a:solidFill>
                </a:rPr>
                <a:t> ~ 1</a:t>
              </a:r>
              <a:endParaRPr lang="en-GB" b="1" dirty="0">
                <a:solidFill>
                  <a:schemeClr val="accent1">
                    <a:lumMod val="10000"/>
                  </a:schemeClr>
                </a:solidFill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842575" y="1892706"/>
            <a:ext cx="2551661" cy="1627238"/>
            <a:chOff x="1784671" y="1892706"/>
            <a:chExt cx="2551661" cy="1627238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7313" b="12869"/>
            <a:stretch/>
          </p:blipFill>
          <p:spPr>
            <a:xfrm>
              <a:off x="1784671" y="2312114"/>
              <a:ext cx="1188366" cy="1035744"/>
            </a:xfrm>
            <a:prstGeom prst="rect">
              <a:avLst/>
            </a:prstGeom>
          </p:spPr>
        </p:pic>
        <p:sp>
          <p:nvSpPr>
            <p:cNvPr id="22" name="Subtitle 2"/>
            <p:cNvSpPr txBox="1">
              <a:spLocks/>
            </p:cNvSpPr>
            <p:nvPr/>
          </p:nvSpPr>
          <p:spPr>
            <a:xfrm>
              <a:off x="1811110" y="1892706"/>
              <a:ext cx="2525222" cy="39132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000" dirty="0" smtClean="0">
                  <a:solidFill>
                    <a:srgbClr val="00B050"/>
                  </a:solidFill>
                </a:rPr>
                <a:t>Graphite =&gt;low SEY</a:t>
              </a:r>
              <a:endParaRPr lang="en-GB" sz="2000" dirty="0">
                <a:solidFill>
                  <a:srgbClr val="00B050"/>
                </a:solidFill>
              </a:endParaRPr>
            </a:p>
          </p:txBody>
        </p:sp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8482" r="31632"/>
            <a:stretch/>
          </p:blipFill>
          <p:spPr>
            <a:xfrm>
              <a:off x="3365183" y="2422569"/>
              <a:ext cx="841221" cy="1097375"/>
            </a:xfrm>
            <a:prstGeom prst="rect">
              <a:avLst/>
            </a:prstGeom>
          </p:spPr>
        </p:pic>
      </p:grpSp>
      <p:grpSp>
        <p:nvGrpSpPr>
          <p:cNvPr id="5" name="Group 4"/>
          <p:cNvGrpSpPr/>
          <p:nvPr/>
        </p:nvGrpSpPr>
        <p:grpSpPr>
          <a:xfrm>
            <a:off x="8101486" y="1800845"/>
            <a:ext cx="3567996" cy="1633172"/>
            <a:chOff x="6817639" y="1800845"/>
            <a:chExt cx="3567996" cy="1633172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4498" r="54598" b="10471"/>
            <a:stretch/>
          </p:blipFill>
          <p:spPr>
            <a:xfrm rot="10800000">
              <a:off x="7530383" y="2320701"/>
              <a:ext cx="1132468" cy="1113316"/>
            </a:xfrm>
            <a:prstGeom prst="rect">
              <a:avLst/>
            </a:prstGeom>
          </p:spPr>
        </p:pic>
        <p:sp>
          <p:nvSpPr>
            <p:cNvPr id="23" name="Subtitle 2"/>
            <p:cNvSpPr txBox="1">
              <a:spLocks/>
            </p:cNvSpPr>
            <p:nvPr/>
          </p:nvSpPr>
          <p:spPr>
            <a:xfrm>
              <a:off x="6817639" y="1800845"/>
              <a:ext cx="3567996" cy="39132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000" dirty="0" smtClean="0">
                  <a:solidFill>
                    <a:srgbClr val="FF0000"/>
                  </a:solidFill>
                </a:rPr>
                <a:t>Diamond =&gt; high SEY</a:t>
              </a:r>
              <a:endParaRPr lang="en-GB" sz="2000" dirty="0">
                <a:solidFill>
                  <a:srgbClr val="FF0000"/>
                </a:solidFill>
              </a:endParaRPr>
            </a:p>
          </p:txBody>
        </p:sp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64822"/>
            <a:stretch/>
          </p:blipFill>
          <p:spPr>
            <a:xfrm>
              <a:off x="8935166" y="2282250"/>
              <a:ext cx="839625" cy="932769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>
            <a:off x="8631585" y="3568370"/>
            <a:ext cx="3331951" cy="2128234"/>
            <a:chOff x="7347738" y="3568370"/>
            <a:chExt cx="3331951" cy="2128234"/>
          </a:xfrm>
        </p:grpSpPr>
        <p:sp>
          <p:nvSpPr>
            <p:cNvPr id="30" name="TextBox 29"/>
            <p:cNvSpPr txBox="1"/>
            <p:nvPr/>
          </p:nvSpPr>
          <p:spPr>
            <a:xfrm>
              <a:off x="8602384" y="3589398"/>
              <a:ext cx="13548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err="1" smtClean="0">
                  <a:solidFill>
                    <a:schemeClr val="accent1">
                      <a:lumMod val="10000"/>
                    </a:schemeClr>
                  </a:solidFill>
                  <a:latin typeface="Symbol" panose="05050102010706020507" pitchFamily="18" charset="2"/>
                </a:rPr>
                <a:t>d</a:t>
              </a:r>
              <a:r>
                <a:rPr lang="en-US" b="1" baseline="-25000" dirty="0" err="1" smtClean="0">
                  <a:solidFill>
                    <a:schemeClr val="accent1">
                      <a:lumMod val="10000"/>
                    </a:schemeClr>
                  </a:solidFill>
                </a:rPr>
                <a:t>max</a:t>
              </a:r>
              <a:r>
                <a:rPr lang="en-US" b="1" dirty="0" smtClean="0">
                  <a:solidFill>
                    <a:schemeClr val="accent1">
                      <a:lumMod val="10000"/>
                    </a:schemeClr>
                  </a:solidFill>
                </a:rPr>
                <a:t> ~ high</a:t>
              </a:r>
              <a:endParaRPr lang="en-GB" b="1" dirty="0">
                <a:solidFill>
                  <a:schemeClr val="accent1">
                    <a:lumMod val="10000"/>
                  </a:schemeClr>
                </a:solidFill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 rot="5400000">
              <a:off x="9690315" y="4253476"/>
              <a:ext cx="1640193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GB" sz="800" i="1" dirty="0" smtClean="0">
                  <a:solidFill>
                    <a:schemeClr val="accent1">
                      <a:lumMod val="10000"/>
                    </a:schemeClr>
                  </a:solidFill>
                </a:rPr>
                <a:t>JACQUES CAZAUX, </a:t>
              </a:r>
              <a:r>
                <a:rPr lang="pt-BR" sz="800" i="1" dirty="0" smtClean="0">
                  <a:solidFill>
                    <a:schemeClr val="accent1">
                      <a:lumMod val="10000"/>
                    </a:schemeClr>
                  </a:solidFill>
                </a:rPr>
                <a:t>Mikrochim</a:t>
              </a:r>
            </a:p>
            <a:p>
              <a:pPr algn="ctr"/>
              <a:r>
                <a:rPr lang="pt-BR" sz="800" i="1" dirty="0" smtClean="0">
                  <a:solidFill>
                    <a:schemeClr val="accent1">
                      <a:lumMod val="10000"/>
                    </a:schemeClr>
                  </a:solidFill>
                </a:rPr>
                <a:t>. </a:t>
              </a:r>
              <a:r>
                <a:rPr lang="pt-BR" sz="800" i="1" dirty="0">
                  <a:solidFill>
                    <a:schemeClr val="accent1">
                      <a:lumMod val="10000"/>
                    </a:schemeClr>
                  </a:solidFill>
                </a:rPr>
                <a:t>Acta 132, 173±177 (2000)</a:t>
              </a:r>
              <a:endParaRPr lang="en-GB" sz="800" i="1" dirty="0">
                <a:solidFill>
                  <a:schemeClr val="accent1">
                    <a:lumMod val="10000"/>
                  </a:schemeClr>
                </a:solidFill>
              </a:endParaRPr>
            </a:p>
          </p:txBody>
        </p:sp>
        <p:grpSp>
          <p:nvGrpSpPr>
            <p:cNvPr id="34" name="Group 33"/>
            <p:cNvGrpSpPr/>
            <p:nvPr/>
          </p:nvGrpSpPr>
          <p:grpSpPr>
            <a:xfrm>
              <a:off x="7347738" y="3568370"/>
              <a:ext cx="3004369" cy="2128234"/>
              <a:chOff x="8029307" y="4048582"/>
              <a:chExt cx="3366863" cy="2367626"/>
            </a:xfrm>
          </p:grpSpPr>
          <p:pic>
            <p:nvPicPr>
              <p:cNvPr id="35" name="Picture 34"/>
              <p:cNvPicPr>
                <a:picLocks noChangeAspect="1"/>
              </p:cNvPicPr>
              <p:nvPr/>
            </p:nvPicPr>
            <p:blipFill rotWithShape="1"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b="50187"/>
              <a:stretch/>
            </p:blipFill>
            <p:spPr>
              <a:xfrm>
                <a:off x="8029307" y="4048582"/>
                <a:ext cx="3366863" cy="2367626"/>
              </a:xfrm>
              <a:prstGeom prst="rect">
                <a:avLst/>
              </a:prstGeom>
            </p:spPr>
          </p:pic>
          <p:sp>
            <p:nvSpPr>
              <p:cNvPr id="36" name="Rectangle 35"/>
              <p:cNvSpPr/>
              <p:nvPr/>
            </p:nvSpPr>
            <p:spPr>
              <a:xfrm>
                <a:off x="10360224" y="4165122"/>
                <a:ext cx="656543" cy="59697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accent1">
                      <a:lumMod val="10000"/>
                    </a:schemeClr>
                  </a:solidFill>
                </a:endParaRPr>
              </a:p>
            </p:txBody>
          </p:sp>
        </p:grpSp>
      </p:grpSp>
      <p:grpSp>
        <p:nvGrpSpPr>
          <p:cNvPr id="18" name="Group 17"/>
          <p:cNvGrpSpPr/>
          <p:nvPr/>
        </p:nvGrpSpPr>
        <p:grpSpPr>
          <a:xfrm>
            <a:off x="4747244" y="1840492"/>
            <a:ext cx="2772697" cy="1570291"/>
            <a:chOff x="4747244" y="1840492"/>
            <a:chExt cx="2772697" cy="1570291"/>
          </a:xfrm>
        </p:grpSpPr>
        <p:sp>
          <p:nvSpPr>
            <p:cNvPr id="37" name="Subtitle 2"/>
            <p:cNvSpPr txBox="1">
              <a:spLocks/>
            </p:cNvSpPr>
            <p:nvPr/>
          </p:nvSpPr>
          <p:spPr>
            <a:xfrm>
              <a:off x="4795682" y="1840492"/>
              <a:ext cx="2525222" cy="39132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000" dirty="0" smtClean="0">
                  <a:solidFill>
                    <a:schemeClr val="tx2"/>
                  </a:solidFill>
                </a:rPr>
                <a:t>Carbon thin films</a:t>
              </a:r>
              <a:endParaRPr lang="en-GB" sz="2000" dirty="0">
                <a:solidFill>
                  <a:schemeClr val="tx2"/>
                </a:solidFill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747244" y="2333925"/>
              <a:ext cx="2772697" cy="1076858"/>
            </a:xfrm>
            <a:prstGeom prst="rect">
              <a:avLst/>
            </a:prstGeom>
          </p:spPr>
        </p:pic>
      </p:grpSp>
      <p:grpSp>
        <p:nvGrpSpPr>
          <p:cNvPr id="19" name="Group 18"/>
          <p:cNvGrpSpPr/>
          <p:nvPr/>
        </p:nvGrpSpPr>
        <p:grpSpPr>
          <a:xfrm>
            <a:off x="4243333" y="3512888"/>
            <a:ext cx="3868206" cy="2638948"/>
            <a:chOff x="4243333" y="3512888"/>
            <a:chExt cx="3868206" cy="2638948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43333" y="3512888"/>
              <a:ext cx="3868206" cy="2417151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85828" y="6007059"/>
              <a:ext cx="3383215" cy="144777"/>
            </a:xfrm>
            <a:prstGeom prst="rect">
              <a:avLst/>
            </a:prstGeom>
          </p:spPr>
        </p:pic>
      </p:grpSp>
      <p:sp>
        <p:nvSpPr>
          <p:cNvPr id="41" name="Oval 40"/>
          <p:cNvSpPr/>
          <p:nvPr/>
        </p:nvSpPr>
        <p:spPr>
          <a:xfrm rot="18044751">
            <a:off x="5027232" y="4904104"/>
            <a:ext cx="1062648" cy="467121"/>
          </a:xfrm>
          <a:prstGeom prst="ellipse">
            <a:avLst/>
          </a:prstGeom>
          <a:noFill/>
          <a:ln w="193675">
            <a:solidFill>
              <a:srgbClr val="00B050"/>
            </a:solidFill>
          </a:ln>
          <a:effectLst>
            <a:softEdge rad="762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/>
          <p:cNvSpPr/>
          <p:nvPr/>
        </p:nvSpPr>
        <p:spPr>
          <a:xfrm>
            <a:off x="4732543" y="4315587"/>
            <a:ext cx="10567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low SEY</a:t>
            </a:r>
            <a:endParaRPr lang="en-GB" dirty="0">
              <a:solidFill>
                <a:srgbClr val="00B050"/>
              </a:solidFill>
            </a:endParaRPr>
          </a:p>
        </p:txBody>
      </p:sp>
      <p:sp>
        <p:nvSpPr>
          <p:cNvPr id="42" name="Oval 41"/>
          <p:cNvSpPr/>
          <p:nvPr/>
        </p:nvSpPr>
        <p:spPr>
          <a:xfrm>
            <a:off x="5876560" y="3807779"/>
            <a:ext cx="884458" cy="760127"/>
          </a:xfrm>
          <a:prstGeom prst="ellipse">
            <a:avLst/>
          </a:prstGeom>
          <a:noFill/>
          <a:ln w="193675">
            <a:solidFill>
              <a:srgbClr val="FF0000"/>
            </a:solidFill>
          </a:ln>
          <a:effectLst>
            <a:softEdge rad="762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" name="Rectangle 42"/>
          <p:cNvSpPr/>
          <p:nvPr/>
        </p:nvSpPr>
        <p:spPr>
          <a:xfrm>
            <a:off x="5007293" y="3638574"/>
            <a:ext cx="11464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high </a:t>
            </a:r>
            <a:r>
              <a:rPr lang="en-US" dirty="0">
                <a:solidFill>
                  <a:srgbClr val="FF0000"/>
                </a:solidFill>
              </a:rPr>
              <a:t>SEY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44" name="Oval 43"/>
          <p:cNvSpPr/>
          <p:nvPr/>
        </p:nvSpPr>
        <p:spPr>
          <a:xfrm rot="19459071">
            <a:off x="5786885" y="4801588"/>
            <a:ext cx="1273795" cy="600336"/>
          </a:xfrm>
          <a:prstGeom prst="ellipse">
            <a:avLst/>
          </a:prstGeom>
          <a:noFill/>
          <a:ln w="193675">
            <a:solidFill>
              <a:srgbClr val="FF0000"/>
            </a:solidFill>
          </a:ln>
          <a:effectLst>
            <a:softEdge rad="762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" name="Rectangle 44"/>
          <p:cNvSpPr/>
          <p:nvPr/>
        </p:nvSpPr>
        <p:spPr>
          <a:xfrm>
            <a:off x="5970581" y="5511938"/>
            <a:ext cx="11464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high </a:t>
            </a:r>
            <a:r>
              <a:rPr lang="en-US" dirty="0">
                <a:solidFill>
                  <a:srgbClr val="FF0000"/>
                </a:solidFill>
              </a:rPr>
              <a:t>SEY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9923008" y="3673127"/>
            <a:ext cx="925101" cy="2401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accent1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7965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41" grpId="0" animBg="1"/>
      <p:bldP spid="15" grpId="0"/>
      <p:bldP spid="42" grpId="0" animBg="1"/>
      <p:bldP spid="43" grpId="0"/>
      <p:bldP spid="44" grpId="0" animBg="1"/>
      <p:bldP spid="4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TRIUMF 2021 EIC Accelerator Partnership Workshop 26-29 October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0" y="1"/>
            <a:ext cx="12192000" cy="584775"/>
          </a:xfrm>
          <a:prstGeom prst="rect">
            <a:avLst/>
          </a:prstGeom>
          <a:solidFill>
            <a:srgbClr val="1E5AA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200" dirty="0" smtClean="0">
                <a:solidFill>
                  <a:schemeClr val="bg1"/>
                </a:solidFill>
              </a:rPr>
              <a:t>2 </a:t>
            </a:r>
            <a:r>
              <a:rPr lang="en-GB" sz="3200" dirty="0">
                <a:solidFill>
                  <a:schemeClr val="bg1"/>
                </a:solidFill>
              </a:rPr>
              <a:t>– </a:t>
            </a:r>
            <a:r>
              <a:rPr lang="en-GB" sz="3200" dirty="0" smtClean="0">
                <a:solidFill>
                  <a:schemeClr val="bg1"/>
                </a:solidFill>
              </a:rPr>
              <a:t>Coating technology at CERN</a:t>
            </a:r>
            <a:endParaRPr lang="en-GB" sz="3200" dirty="0">
              <a:solidFill>
                <a:schemeClr val="bg1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" y="938356"/>
            <a:ext cx="121919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/>
              <a:t>The HL-LHC case</a:t>
            </a:r>
            <a:endParaRPr lang="en-GB" sz="2400" dirty="0">
              <a:solidFill>
                <a:srgbClr val="00B050"/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1144164" y="1753601"/>
            <a:ext cx="393583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smtClean="0"/>
              <a:t>In-situ coatings</a:t>
            </a:r>
          </a:p>
          <a:p>
            <a:pPr algn="ctr"/>
            <a:r>
              <a:rPr lang="en-US" sz="2000" dirty="0" smtClean="0"/>
              <a:t>(inner triplets ALICE and </a:t>
            </a:r>
            <a:r>
              <a:rPr lang="en-US" sz="2000" dirty="0" err="1" smtClean="0"/>
              <a:t>LHCb</a:t>
            </a:r>
            <a:r>
              <a:rPr lang="en-US" sz="2000" dirty="0" smtClean="0"/>
              <a:t>)</a:t>
            </a:r>
            <a:endParaRPr lang="en-GB" sz="2000" dirty="0">
              <a:solidFill>
                <a:srgbClr val="00B05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973464" y="1753601"/>
            <a:ext cx="430413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smtClean="0"/>
              <a:t>Ex-situ coatings</a:t>
            </a:r>
          </a:p>
          <a:p>
            <a:pPr algn="ctr"/>
            <a:r>
              <a:rPr lang="en-US" sz="2000" dirty="0" smtClean="0"/>
              <a:t>(New inner triplets ATLAS and CMS)</a:t>
            </a:r>
            <a:endParaRPr lang="en-GB" sz="2000" dirty="0">
              <a:solidFill>
                <a:srgbClr val="00B050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002" r="1798" b="18411"/>
          <a:stretch/>
        </p:blipFill>
        <p:spPr>
          <a:xfrm>
            <a:off x="331363" y="2611864"/>
            <a:ext cx="5476847" cy="320350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01464" y="2611863"/>
            <a:ext cx="3745936" cy="3203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744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1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TRIUMF 2021 EIC Accelerator Partnership Workshop 26-29 October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0" y="1"/>
            <a:ext cx="12192000" cy="584775"/>
          </a:xfrm>
          <a:prstGeom prst="rect">
            <a:avLst/>
          </a:prstGeom>
          <a:solidFill>
            <a:srgbClr val="1E5AA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200" dirty="0" smtClean="0">
                <a:solidFill>
                  <a:schemeClr val="bg1"/>
                </a:solidFill>
              </a:rPr>
              <a:t>2 </a:t>
            </a:r>
            <a:r>
              <a:rPr lang="en-GB" sz="3200" dirty="0">
                <a:solidFill>
                  <a:schemeClr val="bg1"/>
                </a:solidFill>
              </a:rPr>
              <a:t>– </a:t>
            </a:r>
            <a:r>
              <a:rPr lang="en-GB" sz="3200" dirty="0" smtClean="0">
                <a:solidFill>
                  <a:schemeClr val="bg1"/>
                </a:solidFill>
              </a:rPr>
              <a:t>Coating technology at CERN</a:t>
            </a:r>
            <a:endParaRPr lang="en-GB" sz="3200" dirty="0">
              <a:solidFill>
                <a:schemeClr val="bg1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" y="938356"/>
            <a:ext cx="121919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/>
              <a:t>The HL-LHC case</a:t>
            </a:r>
            <a:endParaRPr lang="en-GB" sz="2400" dirty="0">
              <a:solidFill>
                <a:srgbClr val="00B050"/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1144164" y="1753601"/>
            <a:ext cx="393583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smtClean="0"/>
              <a:t>In-situ coatings</a:t>
            </a:r>
          </a:p>
          <a:p>
            <a:pPr algn="ctr"/>
            <a:r>
              <a:rPr lang="en-US" sz="2000" dirty="0" smtClean="0"/>
              <a:t>(inner triplets ALICE and </a:t>
            </a:r>
            <a:r>
              <a:rPr lang="en-US" sz="2000" dirty="0" err="1" smtClean="0"/>
              <a:t>LHCb</a:t>
            </a:r>
            <a:r>
              <a:rPr lang="en-US" sz="2000" dirty="0" smtClean="0"/>
              <a:t>)</a:t>
            </a:r>
            <a:endParaRPr lang="en-GB" sz="2000" dirty="0">
              <a:solidFill>
                <a:srgbClr val="00B050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002" r="1798" b="18411"/>
          <a:stretch/>
        </p:blipFill>
        <p:spPr>
          <a:xfrm>
            <a:off x="331363" y="2611864"/>
            <a:ext cx="5476847" cy="320350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95867" y="2603148"/>
            <a:ext cx="2222894" cy="3212218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8118761" y="2607445"/>
            <a:ext cx="407323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Only 150 mm to insert the coating device =&gt; modular sputtering source</a:t>
            </a:r>
            <a:endParaRPr lang="en-GB" dirty="0">
              <a:solidFill>
                <a:srgbClr val="00B05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118760" y="3394411"/>
            <a:ext cx="407323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High outgassing of H</a:t>
            </a:r>
            <a:r>
              <a:rPr lang="en-US" baseline="-25000" dirty="0" smtClean="0"/>
              <a:t>2</a:t>
            </a:r>
            <a:r>
              <a:rPr lang="en-US" dirty="0" smtClean="0"/>
              <a:t>O and H</a:t>
            </a:r>
            <a:r>
              <a:rPr lang="en-US" baseline="-25000" dirty="0" smtClean="0"/>
              <a:t>2</a:t>
            </a:r>
            <a:r>
              <a:rPr lang="en-US" dirty="0" smtClean="0"/>
              <a:t> =&gt; </a:t>
            </a:r>
            <a:r>
              <a:rPr lang="en-US" dirty="0" err="1" smtClean="0"/>
              <a:t>Ti</a:t>
            </a:r>
            <a:r>
              <a:rPr lang="en-US" dirty="0" smtClean="0"/>
              <a:t> </a:t>
            </a:r>
            <a:r>
              <a:rPr lang="en-US" dirty="0" err="1" smtClean="0"/>
              <a:t>gettering</a:t>
            </a:r>
            <a:endParaRPr lang="en-GB" baseline="-250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812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TRIUMF 2021 EIC Accelerator Partnership Workshop 26-29 October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0" y="1"/>
            <a:ext cx="12192000" cy="584775"/>
          </a:xfrm>
          <a:prstGeom prst="rect">
            <a:avLst/>
          </a:prstGeom>
          <a:solidFill>
            <a:srgbClr val="1E5AA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200" dirty="0" smtClean="0">
                <a:solidFill>
                  <a:schemeClr val="bg1"/>
                </a:solidFill>
              </a:rPr>
              <a:t>2 </a:t>
            </a:r>
            <a:r>
              <a:rPr lang="en-GB" sz="3200" dirty="0">
                <a:solidFill>
                  <a:schemeClr val="bg1"/>
                </a:solidFill>
              </a:rPr>
              <a:t>– </a:t>
            </a:r>
            <a:r>
              <a:rPr lang="en-GB" sz="3200" dirty="0" smtClean="0">
                <a:solidFill>
                  <a:schemeClr val="bg1"/>
                </a:solidFill>
              </a:rPr>
              <a:t>Coating technology at CERN</a:t>
            </a:r>
            <a:endParaRPr lang="en-GB" sz="3200" dirty="0">
              <a:solidFill>
                <a:schemeClr val="bg1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" y="938356"/>
            <a:ext cx="121919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/>
              <a:t>The HL-LHC case</a:t>
            </a:r>
            <a:endParaRPr lang="en-GB" sz="2400" dirty="0">
              <a:solidFill>
                <a:srgbClr val="00B050"/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1144164" y="1753601"/>
            <a:ext cx="393583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smtClean="0"/>
              <a:t>In-situ coatings</a:t>
            </a:r>
          </a:p>
          <a:p>
            <a:pPr algn="ctr"/>
            <a:r>
              <a:rPr lang="en-US" sz="2000" dirty="0" smtClean="0"/>
              <a:t>(inner triplets ALICE and </a:t>
            </a:r>
            <a:r>
              <a:rPr lang="en-US" sz="2000" dirty="0" err="1" smtClean="0"/>
              <a:t>LHCb</a:t>
            </a:r>
            <a:r>
              <a:rPr lang="en-US" sz="2000" dirty="0" smtClean="0"/>
              <a:t>)</a:t>
            </a:r>
            <a:endParaRPr lang="en-GB" sz="2000" dirty="0">
              <a:solidFill>
                <a:srgbClr val="00B05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95867" y="2603148"/>
            <a:ext cx="2222894" cy="321221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5213" t="7478" b="9219"/>
          <a:stretch/>
        </p:blipFill>
        <p:spPr>
          <a:xfrm>
            <a:off x="325530" y="2603148"/>
            <a:ext cx="5482680" cy="3212218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8118761" y="2607445"/>
            <a:ext cx="407323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Only 150 mm to insert the coating device =&gt; modular sputtering source</a:t>
            </a:r>
            <a:endParaRPr lang="en-GB" dirty="0">
              <a:solidFill>
                <a:srgbClr val="00B050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8118760" y="3394411"/>
            <a:ext cx="407323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High outgassing of H</a:t>
            </a:r>
            <a:r>
              <a:rPr lang="en-US" baseline="-25000" dirty="0" smtClean="0"/>
              <a:t>2</a:t>
            </a:r>
            <a:r>
              <a:rPr lang="en-US" dirty="0" smtClean="0"/>
              <a:t>O and H</a:t>
            </a:r>
            <a:r>
              <a:rPr lang="en-US" baseline="-25000" dirty="0" smtClean="0"/>
              <a:t>2</a:t>
            </a:r>
            <a:r>
              <a:rPr lang="en-US" dirty="0" smtClean="0"/>
              <a:t> =&gt; </a:t>
            </a:r>
            <a:r>
              <a:rPr lang="en-US" dirty="0" err="1" smtClean="0"/>
              <a:t>Ti</a:t>
            </a:r>
            <a:r>
              <a:rPr lang="en-US" dirty="0" smtClean="0"/>
              <a:t> </a:t>
            </a:r>
            <a:r>
              <a:rPr lang="en-US" dirty="0" err="1" smtClean="0"/>
              <a:t>gettering</a:t>
            </a:r>
            <a:endParaRPr lang="en-GB" baseline="-250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9678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TRIUMF 2021 EIC Accelerator Partnership Workshop 26-29 October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0" y="1"/>
            <a:ext cx="12192000" cy="584775"/>
          </a:xfrm>
          <a:prstGeom prst="rect">
            <a:avLst/>
          </a:prstGeom>
          <a:solidFill>
            <a:srgbClr val="1E5AA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200" dirty="0" smtClean="0">
                <a:solidFill>
                  <a:schemeClr val="bg1"/>
                </a:solidFill>
              </a:rPr>
              <a:t>2 </a:t>
            </a:r>
            <a:r>
              <a:rPr lang="en-GB" sz="3200" dirty="0">
                <a:solidFill>
                  <a:schemeClr val="bg1"/>
                </a:solidFill>
              </a:rPr>
              <a:t>– </a:t>
            </a:r>
            <a:r>
              <a:rPr lang="en-GB" sz="3200" dirty="0" smtClean="0">
                <a:solidFill>
                  <a:schemeClr val="bg1"/>
                </a:solidFill>
              </a:rPr>
              <a:t>Coating technology at CERN</a:t>
            </a:r>
            <a:endParaRPr lang="en-GB" sz="3200" dirty="0">
              <a:solidFill>
                <a:schemeClr val="bg1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" y="938356"/>
            <a:ext cx="121919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/>
              <a:t>The HL-LHC case</a:t>
            </a:r>
            <a:endParaRPr lang="en-GB" sz="2400" dirty="0">
              <a:solidFill>
                <a:srgbClr val="00B050"/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1144164" y="1753601"/>
            <a:ext cx="393583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smtClean="0"/>
              <a:t>In-situ coatings</a:t>
            </a:r>
          </a:p>
          <a:p>
            <a:pPr algn="ctr"/>
            <a:r>
              <a:rPr lang="en-US" sz="2000" dirty="0" smtClean="0"/>
              <a:t>(inner triplets ALICE and </a:t>
            </a:r>
            <a:r>
              <a:rPr lang="en-US" sz="2000" dirty="0" err="1" smtClean="0"/>
              <a:t>LHCb</a:t>
            </a:r>
            <a:r>
              <a:rPr lang="en-US" sz="2000" dirty="0" smtClean="0"/>
              <a:t>)</a:t>
            </a:r>
            <a:endParaRPr lang="en-GB" sz="2000" dirty="0">
              <a:solidFill>
                <a:srgbClr val="00B05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95867" y="2603148"/>
            <a:ext cx="2222894" cy="3212218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8118761" y="2607445"/>
            <a:ext cx="407323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Only 150 mm to insert the coating device =&gt; modular sputtering source</a:t>
            </a:r>
            <a:endParaRPr lang="en-GB" dirty="0">
              <a:solidFill>
                <a:srgbClr val="00B050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8118760" y="3394411"/>
            <a:ext cx="407323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High outgassing of H</a:t>
            </a:r>
            <a:r>
              <a:rPr lang="en-US" baseline="-25000" dirty="0" smtClean="0"/>
              <a:t>2</a:t>
            </a:r>
            <a:r>
              <a:rPr lang="en-US" dirty="0" smtClean="0"/>
              <a:t>O and H</a:t>
            </a:r>
            <a:r>
              <a:rPr lang="en-US" baseline="-25000" dirty="0" smtClean="0"/>
              <a:t>2</a:t>
            </a:r>
            <a:r>
              <a:rPr lang="en-US" dirty="0" smtClean="0"/>
              <a:t> =&gt; </a:t>
            </a:r>
            <a:r>
              <a:rPr lang="en-US" dirty="0" err="1" smtClean="0"/>
              <a:t>Ti</a:t>
            </a:r>
            <a:r>
              <a:rPr lang="en-US" dirty="0" smtClean="0"/>
              <a:t> </a:t>
            </a:r>
            <a:r>
              <a:rPr lang="en-US" dirty="0" err="1" smtClean="0"/>
              <a:t>gettering</a:t>
            </a:r>
            <a:endParaRPr lang="en-GB" baseline="-25000" dirty="0">
              <a:solidFill>
                <a:srgbClr val="00B05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92449" y="2603148"/>
            <a:ext cx="5477730" cy="3212218"/>
          </a:xfrm>
          <a:prstGeom prst="rect">
            <a:avLst/>
          </a:prstGeom>
          <a:solidFill>
            <a:srgbClr val="0D0167"/>
          </a:solidFill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3" name="coating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>
            <a:lum/>
          </a:blip>
          <a:srcRect t="28927" b="16477"/>
          <a:stretch>
            <a:fillRect/>
          </a:stretch>
        </p:blipFill>
        <p:spPr>
          <a:xfrm>
            <a:off x="292449" y="3510089"/>
            <a:ext cx="5477729" cy="1682210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14" name="Rectangle 13"/>
          <p:cNvSpPr/>
          <p:nvPr/>
        </p:nvSpPr>
        <p:spPr>
          <a:xfrm>
            <a:off x="415166" y="2679477"/>
            <a:ext cx="522432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 smtClean="0">
                <a:solidFill>
                  <a:schemeClr val="bg1"/>
                </a:solidFill>
              </a:rPr>
              <a:t>Pulled by cables</a:t>
            </a:r>
          </a:p>
          <a:p>
            <a:pPr algn="ctr"/>
            <a:r>
              <a:rPr lang="en-GB" dirty="0" smtClean="0">
                <a:solidFill>
                  <a:schemeClr val="bg1"/>
                </a:solidFill>
              </a:rPr>
              <a:t> along the beam screen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8118759" y="4181377"/>
            <a:ext cx="407323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Cu substrate =&gt; critical for adhesion =&gt; ion etching + </a:t>
            </a:r>
            <a:r>
              <a:rPr lang="en-US" dirty="0" err="1" smtClean="0"/>
              <a:t>Ti</a:t>
            </a:r>
            <a:r>
              <a:rPr lang="en-US" dirty="0" smtClean="0"/>
              <a:t> </a:t>
            </a:r>
            <a:r>
              <a:rPr lang="en-US" dirty="0" err="1" smtClean="0"/>
              <a:t>underlayer</a:t>
            </a:r>
            <a:r>
              <a:rPr lang="en-US" dirty="0" smtClean="0"/>
              <a:t> </a:t>
            </a:r>
            <a:endParaRPr lang="en-GB" baseline="-250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140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735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  <p:bldLst>
      <p:bldP spid="12" grpId="0" animBg="1"/>
      <p:bldP spid="1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TRIUMF 2021 EIC Accelerator Partnership Workshop 26-29 October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0" y="1"/>
            <a:ext cx="12192000" cy="584775"/>
          </a:xfrm>
          <a:prstGeom prst="rect">
            <a:avLst/>
          </a:prstGeom>
          <a:solidFill>
            <a:srgbClr val="1E5AA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200" dirty="0" smtClean="0">
                <a:solidFill>
                  <a:schemeClr val="bg1"/>
                </a:solidFill>
              </a:rPr>
              <a:t>2 </a:t>
            </a:r>
            <a:r>
              <a:rPr lang="en-GB" sz="3200" dirty="0">
                <a:solidFill>
                  <a:schemeClr val="bg1"/>
                </a:solidFill>
              </a:rPr>
              <a:t>– </a:t>
            </a:r>
            <a:r>
              <a:rPr lang="en-GB" sz="3200" dirty="0" smtClean="0">
                <a:solidFill>
                  <a:schemeClr val="bg1"/>
                </a:solidFill>
              </a:rPr>
              <a:t>Coating technology at CERN</a:t>
            </a:r>
            <a:endParaRPr lang="en-GB" sz="3200" dirty="0">
              <a:solidFill>
                <a:schemeClr val="bg1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" y="938356"/>
            <a:ext cx="121919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/>
              <a:t>The HL-LHC case</a:t>
            </a:r>
            <a:endParaRPr lang="en-GB" sz="2400" dirty="0">
              <a:solidFill>
                <a:srgbClr val="00B050"/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1144164" y="1753601"/>
            <a:ext cx="393583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smtClean="0"/>
              <a:t>In-situ coatings</a:t>
            </a:r>
          </a:p>
          <a:p>
            <a:pPr algn="ctr"/>
            <a:r>
              <a:rPr lang="en-US" sz="2000" dirty="0" smtClean="0"/>
              <a:t>(inner triplets ALICE and </a:t>
            </a:r>
            <a:r>
              <a:rPr lang="en-US" sz="2000" dirty="0" err="1" smtClean="0"/>
              <a:t>LHCb</a:t>
            </a:r>
            <a:r>
              <a:rPr lang="en-US" sz="2000" dirty="0" smtClean="0"/>
              <a:t>)</a:t>
            </a:r>
            <a:endParaRPr lang="en-GB" sz="2000" dirty="0">
              <a:solidFill>
                <a:srgbClr val="00B05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95867" y="2603148"/>
            <a:ext cx="2222894" cy="3212218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8118761" y="2607445"/>
            <a:ext cx="407323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Only 150 mm to insert the coating device =&gt; modular sputtering source</a:t>
            </a:r>
            <a:endParaRPr lang="en-GB" dirty="0">
              <a:solidFill>
                <a:srgbClr val="00B050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8118760" y="3394411"/>
            <a:ext cx="407323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High outgassing of H</a:t>
            </a:r>
            <a:r>
              <a:rPr lang="en-US" baseline="-25000" dirty="0" smtClean="0"/>
              <a:t>2</a:t>
            </a:r>
            <a:r>
              <a:rPr lang="en-US" dirty="0" smtClean="0"/>
              <a:t>O and H</a:t>
            </a:r>
            <a:r>
              <a:rPr lang="en-US" baseline="-25000" dirty="0" smtClean="0"/>
              <a:t>2</a:t>
            </a:r>
            <a:r>
              <a:rPr lang="en-US" dirty="0" smtClean="0"/>
              <a:t> =&gt; </a:t>
            </a:r>
            <a:r>
              <a:rPr lang="en-US" dirty="0" err="1" smtClean="0"/>
              <a:t>Ti</a:t>
            </a:r>
            <a:r>
              <a:rPr lang="en-US" dirty="0" smtClean="0"/>
              <a:t> </a:t>
            </a:r>
            <a:r>
              <a:rPr lang="en-US" dirty="0" err="1" smtClean="0"/>
              <a:t>gettering</a:t>
            </a:r>
            <a:endParaRPr lang="en-GB" baseline="-25000" dirty="0">
              <a:solidFill>
                <a:srgbClr val="00B05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15166" y="2679477"/>
            <a:ext cx="522432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 smtClean="0">
                <a:solidFill>
                  <a:schemeClr val="bg1"/>
                </a:solidFill>
              </a:rPr>
              <a:t>Pulled by cables</a:t>
            </a:r>
          </a:p>
          <a:p>
            <a:pPr algn="ctr"/>
            <a:r>
              <a:rPr lang="en-GB" dirty="0" smtClean="0">
                <a:solidFill>
                  <a:schemeClr val="bg1"/>
                </a:solidFill>
              </a:rPr>
              <a:t> along the beam screen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8118759" y="4181377"/>
            <a:ext cx="407323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Cu substrate =&gt; critical for adhesion =&gt; ion etching + </a:t>
            </a:r>
            <a:r>
              <a:rPr lang="en-US" dirty="0" err="1" smtClean="0"/>
              <a:t>Ti</a:t>
            </a:r>
            <a:r>
              <a:rPr lang="en-US" dirty="0" smtClean="0"/>
              <a:t> </a:t>
            </a:r>
            <a:r>
              <a:rPr lang="en-US" dirty="0" err="1" smtClean="0"/>
              <a:t>underlayer</a:t>
            </a:r>
            <a:r>
              <a:rPr lang="en-US" dirty="0" smtClean="0"/>
              <a:t> </a:t>
            </a:r>
            <a:endParaRPr lang="en-GB" baseline="-25000" dirty="0">
              <a:solidFill>
                <a:srgbClr val="00B050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995336" y="4998718"/>
            <a:ext cx="3335383" cy="111469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Stainless steel (~ 1.5 mm)</a:t>
            </a:r>
            <a:endParaRPr lang="en-GB" dirty="0"/>
          </a:p>
        </p:txBody>
      </p:sp>
      <p:sp>
        <p:nvSpPr>
          <p:cNvPr id="19" name="Rectangle 18"/>
          <p:cNvSpPr/>
          <p:nvPr/>
        </p:nvSpPr>
        <p:spPr>
          <a:xfrm>
            <a:off x="1995335" y="4040777"/>
            <a:ext cx="3335383" cy="957942"/>
          </a:xfrm>
          <a:prstGeom prst="rect">
            <a:avLst/>
          </a:prstGeom>
          <a:solidFill>
            <a:srgbClr val="FFC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OFE Cu (~80 </a:t>
            </a:r>
            <a:r>
              <a:rPr lang="en-US" dirty="0" smtClean="0">
                <a:latin typeface="Symbol" panose="05050102010706020507" pitchFamily="18" charset="2"/>
              </a:rPr>
              <a:t>m</a:t>
            </a:r>
            <a:r>
              <a:rPr lang="en-US" dirty="0" smtClean="0"/>
              <a:t>m)</a:t>
            </a:r>
            <a:endParaRPr lang="en-GB" dirty="0"/>
          </a:p>
        </p:txBody>
      </p:sp>
      <p:sp>
        <p:nvSpPr>
          <p:cNvPr id="20" name="Rectangle 19"/>
          <p:cNvSpPr/>
          <p:nvPr/>
        </p:nvSpPr>
        <p:spPr>
          <a:xfrm>
            <a:off x="1995336" y="3718559"/>
            <a:ext cx="3335383" cy="322217"/>
          </a:xfrm>
          <a:prstGeom prst="rect">
            <a:avLst/>
          </a:prstGeom>
          <a:solidFill>
            <a:srgbClr val="E2995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CuO</a:t>
            </a:r>
            <a:r>
              <a:rPr lang="en-US" dirty="0" smtClean="0"/>
              <a:t>, Cu</a:t>
            </a:r>
            <a:r>
              <a:rPr lang="en-US" baseline="-25000" dirty="0" smtClean="0"/>
              <a:t>2</a:t>
            </a:r>
            <a:r>
              <a:rPr lang="en-US" dirty="0" smtClean="0"/>
              <a:t>O, Cu(OH)</a:t>
            </a:r>
            <a:r>
              <a:rPr lang="en-US" baseline="-25000" dirty="0" smtClean="0"/>
              <a:t>2</a:t>
            </a:r>
            <a:endParaRPr lang="en-GB" baseline="-25000" dirty="0"/>
          </a:p>
        </p:txBody>
      </p:sp>
      <p:grpSp>
        <p:nvGrpSpPr>
          <p:cNvPr id="21" name="Group 20"/>
          <p:cNvGrpSpPr/>
          <p:nvPr/>
        </p:nvGrpSpPr>
        <p:grpSpPr>
          <a:xfrm>
            <a:off x="2188214" y="2550725"/>
            <a:ext cx="2949623" cy="1021066"/>
            <a:chOff x="4299712" y="2524294"/>
            <a:chExt cx="2949623" cy="1021066"/>
          </a:xfrm>
        </p:grpSpPr>
        <p:cxnSp>
          <p:nvCxnSpPr>
            <p:cNvPr id="22" name="Straight Arrow Connector 21"/>
            <p:cNvCxnSpPr/>
            <p:nvPr/>
          </p:nvCxnSpPr>
          <p:spPr>
            <a:xfrm flipH="1">
              <a:off x="6206276" y="2933816"/>
              <a:ext cx="566417" cy="611544"/>
            </a:xfrm>
            <a:prstGeom prst="straightConnector1">
              <a:avLst/>
            </a:prstGeom>
            <a:ln w="38100">
              <a:solidFill>
                <a:schemeClr val="tx2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/>
            <p:cNvSpPr txBox="1"/>
            <p:nvPr/>
          </p:nvSpPr>
          <p:spPr>
            <a:xfrm>
              <a:off x="5342770" y="2524294"/>
              <a:ext cx="147829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Ar</a:t>
              </a:r>
              <a:r>
                <a:rPr lang="en-US" baseline="30000" dirty="0" smtClean="0"/>
                <a:t>+ </a:t>
              </a:r>
              <a:r>
                <a:rPr lang="en-US" dirty="0"/>
                <a:t>~500 eV </a:t>
              </a:r>
              <a:endParaRPr lang="en-GB" baseline="30000" dirty="0"/>
            </a:p>
          </p:txBody>
        </p:sp>
        <p:cxnSp>
          <p:nvCxnSpPr>
            <p:cNvPr id="24" name="Straight Arrow Connector 23"/>
            <p:cNvCxnSpPr/>
            <p:nvPr/>
          </p:nvCxnSpPr>
          <p:spPr>
            <a:xfrm flipH="1">
              <a:off x="5729635" y="2933816"/>
              <a:ext cx="566417" cy="611544"/>
            </a:xfrm>
            <a:prstGeom prst="straightConnector1">
              <a:avLst/>
            </a:prstGeom>
            <a:ln w="38100">
              <a:solidFill>
                <a:schemeClr val="tx2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/>
            <p:nvPr/>
          </p:nvCxnSpPr>
          <p:spPr>
            <a:xfrm flipH="1">
              <a:off x="5252994" y="2933816"/>
              <a:ext cx="566417" cy="611544"/>
            </a:xfrm>
            <a:prstGeom prst="straightConnector1">
              <a:avLst/>
            </a:prstGeom>
            <a:ln w="38100">
              <a:solidFill>
                <a:schemeClr val="tx2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>
            <a:xfrm flipH="1">
              <a:off x="6682918" y="2933816"/>
              <a:ext cx="566417" cy="611544"/>
            </a:xfrm>
            <a:prstGeom prst="straightConnector1">
              <a:avLst/>
            </a:prstGeom>
            <a:ln w="38100">
              <a:solidFill>
                <a:schemeClr val="tx2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/>
            <p:nvPr/>
          </p:nvCxnSpPr>
          <p:spPr>
            <a:xfrm flipH="1">
              <a:off x="4776353" y="2933816"/>
              <a:ext cx="566417" cy="611544"/>
            </a:xfrm>
            <a:prstGeom prst="straightConnector1">
              <a:avLst/>
            </a:prstGeom>
            <a:ln w="38100">
              <a:solidFill>
                <a:schemeClr val="tx2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/>
            <p:nvPr/>
          </p:nvCxnSpPr>
          <p:spPr>
            <a:xfrm flipH="1">
              <a:off x="4299712" y="2933816"/>
              <a:ext cx="566417" cy="611544"/>
            </a:xfrm>
            <a:prstGeom prst="straightConnector1">
              <a:avLst/>
            </a:prstGeom>
            <a:ln w="38100">
              <a:solidFill>
                <a:schemeClr val="tx2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Group 31"/>
          <p:cNvGrpSpPr/>
          <p:nvPr/>
        </p:nvGrpSpPr>
        <p:grpSpPr>
          <a:xfrm>
            <a:off x="-28971" y="4040777"/>
            <a:ext cx="1876523" cy="2044932"/>
            <a:chOff x="2160252" y="4040777"/>
            <a:chExt cx="1876523" cy="2044932"/>
          </a:xfrm>
        </p:grpSpPr>
        <p:sp>
          <p:nvSpPr>
            <p:cNvPr id="33" name="Right Brace 32"/>
            <p:cNvSpPr/>
            <p:nvPr/>
          </p:nvSpPr>
          <p:spPr>
            <a:xfrm rot="10800000">
              <a:off x="3704266" y="4040777"/>
              <a:ext cx="332509" cy="2044932"/>
            </a:xfrm>
            <a:prstGeom prst="rightBrace">
              <a:avLst/>
            </a:prstGeom>
            <a:ln>
              <a:solidFill>
                <a:schemeClr val="tx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2160252" y="4878577"/>
              <a:ext cx="15440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Beam screen</a:t>
              </a:r>
              <a:endParaRPr lang="en-GB" dirty="0"/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163390" y="3671444"/>
            <a:ext cx="1684161" cy="369332"/>
            <a:chOff x="2352613" y="3671444"/>
            <a:chExt cx="1684161" cy="369332"/>
          </a:xfrm>
        </p:grpSpPr>
        <p:sp>
          <p:nvSpPr>
            <p:cNvPr id="37" name="Right Brace 36"/>
            <p:cNvSpPr/>
            <p:nvPr/>
          </p:nvSpPr>
          <p:spPr>
            <a:xfrm rot="10800000">
              <a:off x="3704265" y="3782122"/>
              <a:ext cx="332509" cy="208701"/>
            </a:xfrm>
            <a:prstGeom prst="rightBrace">
              <a:avLst/>
            </a:prstGeom>
            <a:ln>
              <a:solidFill>
                <a:schemeClr val="tx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2352613" y="3671444"/>
              <a:ext cx="13516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Oxide layer</a:t>
              </a:r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2368263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1"/>
                                            </p:cond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4" presetID="2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5" dur="2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2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0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TRIUMF 2021 EIC Accelerator Partnership Workshop 26-29 October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0" y="1"/>
            <a:ext cx="12192000" cy="584775"/>
          </a:xfrm>
          <a:prstGeom prst="rect">
            <a:avLst/>
          </a:prstGeom>
          <a:solidFill>
            <a:srgbClr val="1E5AA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200" dirty="0" smtClean="0">
                <a:solidFill>
                  <a:schemeClr val="bg1"/>
                </a:solidFill>
              </a:rPr>
              <a:t>2 </a:t>
            </a:r>
            <a:r>
              <a:rPr lang="en-GB" sz="3200" dirty="0">
                <a:solidFill>
                  <a:schemeClr val="bg1"/>
                </a:solidFill>
              </a:rPr>
              <a:t>– </a:t>
            </a:r>
            <a:r>
              <a:rPr lang="en-GB" sz="3200" dirty="0" smtClean="0">
                <a:solidFill>
                  <a:schemeClr val="bg1"/>
                </a:solidFill>
              </a:rPr>
              <a:t>Coating technology at CERN</a:t>
            </a:r>
            <a:endParaRPr lang="en-GB" sz="3200" dirty="0">
              <a:solidFill>
                <a:schemeClr val="bg1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" y="938356"/>
            <a:ext cx="121919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/>
              <a:t>The HL-LHC case</a:t>
            </a:r>
            <a:endParaRPr lang="en-GB" sz="2400" dirty="0">
              <a:solidFill>
                <a:srgbClr val="00B050"/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1144164" y="1753601"/>
            <a:ext cx="393583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smtClean="0"/>
              <a:t>In-situ coatings</a:t>
            </a:r>
          </a:p>
          <a:p>
            <a:pPr algn="ctr"/>
            <a:r>
              <a:rPr lang="en-US" sz="2000" dirty="0" smtClean="0"/>
              <a:t>(inner triplets ALICE and </a:t>
            </a:r>
            <a:r>
              <a:rPr lang="en-US" sz="2000" dirty="0" err="1" smtClean="0"/>
              <a:t>LHCb</a:t>
            </a:r>
            <a:r>
              <a:rPr lang="en-US" sz="2000" dirty="0" smtClean="0"/>
              <a:t>)</a:t>
            </a:r>
            <a:endParaRPr lang="en-GB" sz="2000" dirty="0">
              <a:solidFill>
                <a:srgbClr val="00B05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95867" y="2603148"/>
            <a:ext cx="2222894" cy="3212218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8118761" y="2607445"/>
            <a:ext cx="407323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Only 150 mm to insert the coating device =&gt; modular sputtering source</a:t>
            </a:r>
            <a:endParaRPr lang="en-GB" dirty="0">
              <a:solidFill>
                <a:srgbClr val="00B050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8118760" y="3394411"/>
            <a:ext cx="407323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High outgassing of H</a:t>
            </a:r>
            <a:r>
              <a:rPr lang="en-US" baseline="-25000" dirty="0" smtClean="0"/>
              <a:t>2</a:t>
            </a:r>
            <a:r>
              <a:rPr lang="en-US" dirty="0" smtClean="0"/>
              <a:t>O and H</a:t>
            </a:r>
            <a:r>
              <a:rPr lang="en-US" baseline="-25000" dirty="0" smtClean="0"/>
              <a:t>2</a:t>
            </a:r>
            <a:r>
              <a:rPr lang="en-US" dirty="0" smtClean="0"/>
              <a:t> =&gt; </a:t>
            </a:r>
            <a:r>
              <a:rPr lang="en-US" dirty="0" err="1" smtClean="0"/>
              <a:t>Ti</a:t>
            </a:r>
            <a:r>
              <a:rPr lang="en-US" dirty="0" smtClean="0"/>
              <a:t> </a:t>
            </a:r>
            <a:r>
              <a:rPr lang="en-US" dirty="0" err="1" smtClean="0"/>
              <a:t>gettering</a:t>
            </a:r>
            <a:endParaRPr lang="en-GB" baseline="-25000" dirty="0">
              <a:solidFill>
                <a:srgbClr val="00B05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8118759" y="4181377"/>
            <a:ext cx="407323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Cu substrate =&gt; critical for adhesion =&gt; ion etching + </a:t>
            </a:r>
            <a:r>
              <a:rPr lang="en-US" dirty="0" err="1" smtClean="0"/>
              <a:t>Ti</a:t>
            </a:r>
            <a:r>
              <a:rPr lang="en-US" dirty="0" smtClean="0"/>
              <a:t> </a:t>
            </a:r>
            <a:r>
              <a:rPr lang="en-US" dirty="0" err="1" smtClean="0"/>
              <a:t>underlayer</a:t>
            </a:r>
            <a:r>
              <a:rPr lang="en-US" dirty="0" smtClean="0"/>
              <a:t> </a:t>
            </a:r>
            <a:endParaRPr lang="en-GB" baseline="-25000" dirty="0">
              <a:solidFill>
                <a:srgbClr val="00B050"/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1993121" y="4998719"/>
            <a:ext cx="3335383" cy="111469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Stainless steel (~ 1.5 mm)</a:t>
            </a:r>
            <a:endParaRPr lang="en-GB" dirty="0"/>
          </a:p>
        </p:txBody>
      </p:sp>
      <p:sp>
        <p:nvSpPr>
          <p:cNvPr id="40" name="Rectangle 39"/>
          <p:cNvSpPr/>
          <p:nvPr/>
        </p:nvSpPr>
        <p:spPr>
          <a:xfrm>
            <a:off x="1993120" y="4040778"/>
            <a:ext cx="3335383" cy="957942"/>
          </a:xfrm>
          <a:prstGeom prst="rect">
            <a:avLst/>
          </a:prstGeom>
          <a:solidFill>
            <a:srgbClr val="FFC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OFE Cu (~80 </a:t>
            </a:r>
            <a:r>
              <a:rPr lang="en-US" dirty="0" smtClean="0">
                <a:latin typeface="Symbol" panose="05050102010706020507" pitchFamily="18" charset="2"/>
              </a:rPr>
              <a:t>m</a:t>
            </a:r>
            <a:r>
              <a:rPr lang="en-US" dirty="0" smtClean="0"/>
              <a:t>m)</a:t>
            </a:r>
            <a:endParaRPr lang="en-GB" dirty="0"/>
          </a:p>
        </p:txBody>
      </p:sp>
      <p:sp>
        <p:nvSpPr>
          <p:cNvPr id="41" name="Rectangle 40"/>
          <p:cNvSpPr/>
          <p:nvPr/>
        </p:nvSpPr>
        <p:spPr>
          <a:xfrm>
            <a:off x="1993121" y="3718560"/>
            <a:ext cx="3335383" cy="322217"/>
          </a:xfrm>
          <a:prstGeom prst="rect">
            <a:avLst/>
          </a:prstGeom>
          <a:solidFill>
            <a:srgbClr val="FF993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Cu</a:t>
            </a:r>
            <a:r>
              <a:rPr lang="en-US" baseline="-25000" dirty="0" smtClean="0"/>
              <a:t>2</a:t>
            </a:r>
            <a:r>
              <a:rPr lang="en-US" dirty="0" smtClean="0"/>
              <a:t>O</a:t>
            </a:r>
            <a:endParaRPr lang="en-GB" baseline="-25000" dirty="0"/>
          </a:p>
        </p:txBody>
      </p:sp>
      <p:grpSp>
        <p:nvGrpSpPr>
          <p:cNvPr id="42" name="Group 41"/>
          <p:cNvGrpSpPr/>
          <p:nvPr/>
        </p:nvGrpSpPr>
        <p:grpSpPr>
          <a:xfrm>
            <a:off x="1958118" y="2905567"/>
            <a:ext cx="3164239" cy="691208"/>
            <a:chOff x="4235281" y="2905566"/>
            <a:chExt cx="3164239" cy="691208"/>
          </a:xfrm>
        </p:grpSpPr>
        <p:cxnSp>
          <p:nvCxnSpPr>
            <p:cNvPr id="43" name="Curved Connector 42"/>
            <p:cNvCxnSpPr/>
            <p:nvPr/>
          </p:nvCxnSpPr>
          <p:spPr>
            <a:xfrm rot="16200000" flipH="1">
              <a:off x="4180190" y="2960657"/>
              <a:ext cx="691207" cy="581025"/>
            </a:xfrm>
            <a:prstGeom prst="curvedConnector3">
              <a:avLst/>
            </a:prstGeom>
            <a:ln w="38100">
              <a:solidFill>
                <a:srgbClr val="00B050"/>
              </a:solidFill>
              <a:tailEnd type="triangle"/>
            </a:ln>
            <a:scene3d>
              <a:camera prst="orthographicFront">
                <a:rot lat="0" lon="0" rev="20999999"/>
              </a:camera>
              <a:lightRig rig="threePt" dir="t"/>
            </a:scene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Curved Connector 43"/>
            <p:cNvCxnSpPr/>
            <p:nvPr/>
          </p:nvCxnSpPr>
          <p:spPr>
            <a:xfrm rot="16200000" flipH="1">
              <a:off x="4696833" y="2960657"/>
              <a:ext cx="691207" cy="581025"/>
            </a:xfrm>
            <a:prstGeom prst="curvedConnector3">
              <a:avLst/>
            </a:prstGeom>
            <a:ln w="38100">
              <a:solidFill>
                <a:srgbClr val="00B050"/>
              </a:solidFill>
              <a:tailEnd type="triangle"/>
            </a:ln>
            <a:scene3d>
              <a:camera prst="orthographicFront">
                <a:rot lat="0" lon="0" rev="20999999"/>
              </a:camera>
              <a:lightRig rig="threePt" dir="t"/>
            </a:scene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Curved Connector 44"/>
            <p:cNvCxnSpPr/>
            <p:nvPr/>
          </p:nvCxnSpPr>
          <p:spPr>
            <a:xfrm rot="16200000" flipH="1">
              <a:off x="5213476" y="2960658"/>
              <a:ext cx="691207" cy="581025"/>
            </a:xfrm>
            <a:prstGeom prst="curvedConnector3">
              <a:avLst/>
            </a:prstGeom>
            <a:ln w="38100">
              <a:solidFill>
                <a:srgbClr val="00B050"/>
              </a:solidFill>
              <a:tailEnd type="triangle"/>
            </a:ln>
            <a:scene3d>
              <a:camera prst="orthographicFront">
                <a:rot lat="0" lon="0" rev="20999999"/>
              </a:camera>
              <a:lightRig rig="threePt" dir="t"/>
            </a:scene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Curved Connector 45"/>
            <p:cNvCxnSpPr/>
            <p:nvPr/>
          </p:nvCxnSpPr>
          <p:spPr>
            <a:xfrm rot="16200000" flipH="1">
              <a:off x="5730119" y="2960658"/>
              <a:ext cx="691207" cy="581025"/>
            </a:xfrm>
            <a:prstGeom prst="curvedConnector3">
              <a:avLst/>
            </a:prstGeom>
            <a:ln w="38100">
              <a:solidFill>
                <a:srgbClr val="00B050"/>
              </a:solidFill>
              <a:tailEnd type="triangle"/>
            </a:ln>
            <a:scene3d>
              <a:camera prst="orthographicFront">
                <a:rot lat="0" lon="0" rev="20999999"/>
              </a:camera>
              <a:lightRig rig="threePt" dir="t"/>
            </a:scene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Curved Connector 46"/>
            <p:cNvCxnSpPr/>
            <p:nvPr/>
          </p:nvCxnSpPr>
          <p:spPr>
            <a:xfrm rot="16200000" flipH="1">
              <a:off x="6246762" y="2960658"/>
              <a:ext cx="691207" cy="581025"/>
            </a:xfrm>
            <a:prstGeom prst="curvedConnector3">
              <a:avLst/>
            </a:prstGeom>
            <a:ln w="38100">
              <a:solidFill>
                <a:srgbClr val="00B050"/>
              </a:solidFill>
              <a:tailEnd type="triangle"/>
            </a:ln>
            <a:scene3d>
              <a:camera prst="orthographicFront">
                <a:rot lat="0" lon="0" rev="20999999"/>
              </a:camera>
              <a:lightRig rig="threePt" dir="t"/>
            </a:scene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Curved Connector 47"/>
            <p:cNvCxnSpPr/>
            <p:nvPr/>
          </p:nvCxnSpPr>
          <p:spPr>
            <a:xfrm rot="16200000" flipH="1">
              <a:off x="6763404" y="2960658"/>
              <a:ext cx="691207" cy="581025"/>
            </a:xfrm>
            <a:prstGeom prst="curvedConnector3">
              <a:avLst/>
            </a:prstGeom>
            <a:ln w="38100">
              <a:solidFill>
                <a:srgbClr val="00B050"/>
              </a:solidFill>
              <a:tailEnd type="triangle"/>
            </a:ln>
            <a:scene3d>
              <a:camera prst="orthographicFront">
                <a:rot lat="0" lon="0" rev="20999999"/>
              </a:camera>
              <a:lightRig rig="threePt" dir="t"/>
            </a:scene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9" name="TextBox 48"/>
          <p:cNvSpPr txBox="1"/>
          <p:nvPr/>
        </p:nvSpPr>
        <p:spPr>
          <a:xfrm>
            <a:off x="1659714" y="2482155"/>
            <a:ext cx="3854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B050"/>
                </a:solidFill>
              </a:rPr>
              <a:t>Vent to 80% N</a:t>
            </a:r>
            <a:r>
              <a:rPr lang="en-US" baseline="-25000" dirty="0" smtClean="0">
                <a:solidFill>
                  <a:srgbClr val="00B050"/>
                </a:solidFill>
              </a:rPr>
              <a:t>2</a:t>
            </a:r>
            <a:r>
              <a:rPr lang="en-US" dirty="0" smtClean="0">
                <a:solidFill>
                  <a:srgbClr val="00B050"/>
                </a:solidFill>
              </a:rPr>
              <a:t> + 20% O</a:t>
            </a:r>
            <a:r>
              <a:rPr lang="en-US" baseline="-25000" dirty="0" smtClean="0">
                <a:solidFill>
                  <a:srgbClr val="00B050"/>
                </a:solidFill>
              </a:rPr>
              <a:t>2 </a:t>
            </a:r>
            <a:r>
              <a:rPr lang="en-US" dirty="0" smtClean="0">
                <a:solidFill>
                  <a:srgbClr val="00B050"/>
                </a:solidFill>
              </a:rPr>
              <a:t>(</a:t>
            </a:r>
            <a:r>
              <a:rPr lang="en-US" dirty="0">
                <a:solidFill>
                  <a:srgbClr val="00B050"/>
                </a:solidFill>
              </a:rPr>
              <a:t>“dry air</a:t>
            </a:r>
            <a:r>
              <a:rPr lang="en-US" dirty="0" smtClean="0">
                <a:solidFill>
                  <a:srgbClr val="00B050"/>
                </a:solidFill>
              </a:rPr>
              <a:t>”)</a:t>
            </a:r>
            <a:endParaRPr lang="en-GB" baseline="-25000" dirty="0">
              <a:solidFill>
                <a:srgbClr val="00B050"/>
              </a:solidFill>
            </a:endParaRPr>
          </a:p>
        </p:txBody>
      </p:sp>
      <p:grpSp>
        <p:nvGrpSpPr>
          <p:cNvPr id="50" name="Group 49"/>
          <p:cNvGrpSpPr/>
          <p:nvPr/>
        </p:nvGrpSpPr>
        <p:grpSpPr>
          <a:xfrm>
            <a:off x="-31186" y="4040778"/>
            <a:ext cx="1876523" cy="2044932"/>
            <a:chOff x="2160252" y="4040777"/>
            <a:chExt cx="1876523" cy="2044932"/>
          </a:xfrm>
        </p:grpSpPr>
        <p:sp>
          <p:nvSpPr>
            <p:cNvPr id="51" name="Right Brace 50"/>
            <p:cNvSpPr/>
            <p:nvPr/>
          </p:nvSpPr>
          <p:spPr>
            <a:xfrm rot="10800000">
              <a:off x="3704266" y="4040777"/>
              <a:ext cx="332509" cy="2044932"/>
            </a:xfrm>
            <a:prstGeom prst="rightBrace">
              <a:avLst/>
            </a:prstGeom>
            <a:ln>
              <a:solidFill>
                <a:schemeClr val="tx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2160252" y="4878577"/>
              <a:ext cx="15440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Beam screen</a:t>
              </a:r>
              <a:endParaRPr lang="en-GB" dirty="0"/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-1" y="3556502"/>
            <a:ext cx="1855497" cy="1200329"/>
            <a:chOff x="2181277" y="3556501"/>
            <a:chExt cx="1855497" cy="1200329"/>
          </a:xfrm>
        </p:grpSpPr>
        <p:sp>
          <p:nvSpPr>
            <p:cNvPr id="54" name="Right Brace 53"/>
            <p:cNvSpPr/>
            <p:nvPr/>
          </p:nvSpPr>
          <p:spPr>
            <a:xfrm rot="10800000">
              <a:off x="3704265" y="3782122"/>
              <a:ext cx="332509" cy="208701"/>
            </a:xfrm>
            <a:prstGeom prst="rightBrace">
              <a:avLst/>
            </a:prstGeom>
            <a:ln>
              <a:solidFill>
                <a:schemeClr val="tx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2181277" y="3556501"/>
              <a:ext cx="154184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Oxide layer without</a:t>
              </a:r>
            </a:p>
            <a:p>
              <a:pPr algn="ctr"/>
              <a:r>
                <a:rPr lang="en-US" dirty="0" smtClean="0"/>
                <a:t>copper hydroxide</a:t>
              </a:r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1266853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4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4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TRIUMF 2021 EIC Accelerator Partnership Workshop 26-29 October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0" y="1"/>
            <a:ext cx="12192000" cy="584775"/>
          </a:xfrm>
          <a:prstGeom prst="rect">
            <a:avLst/>
          </a:prstGeom>
          <a:solidFill>
            <a:srgbClr val="1E5AA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200" dirty="0" smtClean="0">
                <a:solidFill>
                  <a:schemeClr val="bg1"/>
                </a:solidFill>
              </a:rPr>
              <a:t>2 </a:t>
            </a:r>
            <a:r>
              <a:rPr lang="en-GB" sz="3200" dirty="0">
                <a:solidFill>
                  <a:schemeClr val="bg1"/>
                </a:solidFill>
              </a:rPr>
              <a:t>– </a:t>
            </a:r>
            <a:r>
              <a:rPr lang="en-GB" sz="3200" dirty="0" smtClean="0">
                <a:solidFill>
                  <a:schemeClr val="bg1"/>
                </a:solidFill>
              </a:rPr>
              <a:t>Coating technology at CERN</a:t>
            </a:r>
            <a:endParaRPr lang="en-GB" sz="3200" dirty="0">
              <a:solidFill>
                <a:schemeClr val="bg1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" y="938356"/>
            <a:ext cx="121919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/>
              <a:t>The HL-LHC case</a:t>
            </a:r>
            <a:endParaRPr lang="en-GB" sz="2400" dirty="0">
              <a:solidFill>
                <a:srgbClr val="00B050"/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1144164" y="1753601"/>
            <a:ext cx="393583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smtClean="0"/>
              <a:t>In-situ coatings</a:t>
            </a:r>
          </a:p>
          <a:p>
            <a:pPr algn="ctr"/>
            <a:r>
              <a:rPr lang="en-US" sz="2000" dirty="0" smtClean="0"/>
              <a:t>(inner triplets ALICE and </a:t>
            </a:r>
            <a:r>
              <a:rPr lang="en-US" sz="2000" dirty="0" err="1" smtClean="0"/>
              <a:t>LHCb</a:t>
            </a:r>
            <a:r>
              <a:rPr lang="en-US" sz="2000" dirty="0" smtClean="0"/>
              <a:t>)</a:t>
            </a:r>
            <a:endParaRPr lang="en-GB" sz="2000" dirty="0">
              <a:solidFill>
                <a:srgbClr val="00B05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95867" y="2603148"/>
            <a:ext cx="2222894" cy="3212218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8118761" y="2607445"/>
            <a:ext cx="407323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Only 150 mm to insert the coating device =&gt; modular sputtering source</a:t>
            </a:r>
            <a:endParaRPr lang="en-GB" dirty="0">
              <a:solidFill>
                <a:srgbClr val="00B050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8118760" y="3394411"/>
            <a:ext cx="407323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High outgassing of H</a:t>
            </a:r>
            <a:r>
              <a:rPr lang="en-US" baseline="-25000" dirty="0" smtClean="0"/>
              <a:t>2</a:t>
            </a:r>
            <a:r>
              <a:rPr lang="en-US" dirty="0" smtClean="0"/>
              <a:t>O and H</a:t>
            </a:r>
            <a:r>
              <a:rPr lang="en-US" baseline="-25000" dirty="0" smtClean="0"/>
              <a:t>2</a:t>
            </a:r>
            <a:r>
              <a:rPr lang="en-US" dirty="0" smtClean="0"/>
              <a:t> =&gt; </a:t>
            </a:r>
            <a:r>
              <a:rPr lang="en-US" dirty="0" err="1" smtClean="0"/>
              <a:t>Ti</a:t>
            </a:r>
            <a:r>
              <a:rPr lang="en-US" dirty="0" smtClean="0"/>
              <a:t> </a:t>
            </a:r>
            <a:r>
              <a:rPr lang="en-US" dirty="0" err="1" smtClean="0"/>
              <a:t>gettering</a:t>
            </a:r>
            <a:endParaRPr lang="en-GB" baseline="-25000" dirty="0">
              <a:solidFill>
                <a:srgbClr val="00B05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8118759" y="4181377"/>
            <a:ext cx="407323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Cu substrate =&gt; critical for adhesion =&gt; ion etching + </a:t>
            </a:r>
            <a:r>
              <a:rPr lang="en-US" dirty="0" err="1" smtClean="0"/>
              <a:t>Ti</a:t>
            </a:r>
            <a:r>
              <a:rPr lang="en-US" dirty="0" smtClean="0"/>
              <a:t> </a:t>
            </a:r>
            <a:r>
              <a:rPr lang="en-US" dirty="0" err="1" smtClean="0"/>
              <a:t>underlayer</a:t>
            </a:r>
            <a:r>
              <a:rPr lang="en-US" dirty="0" smtClean="0"/>
              <a:t> </a:t>
            </a:r>
            <a:endParaRPr lang="en-GB" baseline="-25000" dirty="0">
              <a:solidFill>
                <a:srgbClr val="00B050"/>
              </a:solidFill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899705" y="2603147"/>
            <a:ext cx="4282955" cy="3212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648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TRIUMF 2021 EIC Accelerator Partnership Workshop 26-29 October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0" y="1"/>
            <a:ext cx="12192000" cy="584775"/>
          </a:xfrm>
          <a:prstGeom prst="rect">
            <a:avLst/>
          </a:prstGeom>
          <a:solidFill>
            <a:srgbClr val="1E5AA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200" dirty="0" smtClean="0">
                <a:solidFill>
                  <a:schemeClr val="bg1"/>
                </a:solidFill>
              </a:rPr>
              <a:t>2 </a:t>
            </a:r>
            <a:r>
              <a:rPr lang="en-GB" sz="3200" dirty="0">
                <a:solidFill>
                  <a:schemeClr val="bg1"/>
                </a:solidFill>
              </a:rPr>
              <a:t>– </a:t>
            </a:r>
            <a:r>
              <a:rPr lang="en-GB" sz="3200" dirty="0" smtClean="0">
                <a:solidFill>
                  <a:schemeClr val="bg1"/>
                </a:solidFill>
              </a:rPr>
              <a:t>Coating technology at CERN</a:t>
            </a:r>
            <a:endParaRPr lang="en-GB" sz="3200" dirty="0">
              <a:solidFill>
                <a:schemeClr val="bg1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" y="938356"/>
            <a:ext cx="121919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/>
              <a:t>The HL-LHC case</a:t>
            </a:r>
            <a:endParaRPr lang="en-GB" sz="2400" dirty="0">
              <a:solidFill>
                <a:srgbClr val="00B050"/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1144164" y="1753601"/>
            <a:ext cx="393583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smtClean="0"/>
              <a:t>In-situ coatings</a:t>
            </a:r>
          </a:p>
          <a:p>
            <a:pPr algn="ctr"/>
            <a:r>
              <a:rPr lang="en-US" sz="2000" dirty="0" smtClean="0"/>
              <a:t>(inner triplets ALICE and </a:t>
            </a:r>
            <a:r>
              <a:rPr lang="en-US" sz="2000" dirty="0" err="1" smtClean="0"/>
              <a:t>LHCb</a:t>
            </a:r>
            <a:r>
              <a:rPr lang="en-US" sz="2000" dirty="0" smtClean="0"/>
              <a:t>)</a:t>
            </a:r>
            <a:endParaRPr lang="en-GB" sz="2000" dirty="0">
              <a:solidFill>
                <a:srgbClr val="00B050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8118761" y="2607445"/>
            <a:ext cx="407323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Only 150 mm to insert the coating device =&gt; modular sputtering source</a:t>
            </a:r>
            <a:endParaRPr lang="en-GB" dirty="0">
              <a:solidFill>
                <a:srgbClr val="00B050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8118760" y="3394411"/>
            <a:ext cx="407323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High outgassing of H</a:t>
            </a:r>
            <a:r>
              <a:rPr lang="en-US" baseline="-25000" dirty="0" smtClean="0"/>
              <a:t>2</a:t>
            </a:r>
            <a:r>
              <a:rPr lang="en-US" dirty="0" smtClean="0"/>
              <a:t>O and H</a:t>
            </a:r>
            <a:r>
              <a:rPr lang="en-US" baseline="-25000" dirty="0" smtClean="0"/>
              <a:t>2</a:t>
            </a:r>
            <a:r>
              <a:rPr lang="en-US" dirty="0" smtClean="0"/>
              <a:t> =&gt; </a:t>
            </a:r>
            <a:r>
              <a:rPr lang="en-US" dirty="0" err="1" smtClean="0"/>
              <a:t>Ti</a:t>
            </a:r>
            <a:r>
              <a:rPr lang="en-US" dirty="0" smtClean="0"/>
              <a:t> </a:t>
            </a:r>
            <a:r>
              <a:rPr lang="en-US" dirty="0" err="1" smtClean="0"/>
              <a:t>gettering</a:t>
            </a:r>
            <a:endParaRPr lang="en-GB" baseline="-25000" dirty="0">
              <a:solidFill>
                <a:srgbClr val="00B05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8118759" y="4181377"/>
            <a:ext cx="407323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Cu substrate =&gt; critical for adhesion =&gt; ion etching + </a:t>
            </a:r>
            <a:r>
              <a:rPr lang="en-US" dirty="0" err="1" smtClean="0"/>
              <a:t>Ti</a:t>
            </a:r>
            <a:r>
              <a:rPr lang="en-US" dirty="0" smtClean="0"/>
              <a:t> </a:t>
            </a:r>
            <a:r>
              <a:rPr lang="en-US" dirty="0" err="1" smtClean="0"/>
              <a:t>underlayer</a:t>
            </a:r>
            <a:r>
              <a:rPr lang="en-US" dirty="0" smtClean="0"/>
              <a:t> </a:t>
            </a:r>
            <a:endParaRPr lang="en-GB" baseline="-25000" dirty="0">
              <a:solidFill>
                <a:srgbClr val="00B05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r="9556"/>
          <a:stretch/>
        </p:blipFill>
        <p:spPr>
          <a:xfrm>
            <a:off x="112793" y="2607445"/>
            <a:ext cx="5711517" cy="3207921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8118758" y="4916187"/>
            <a:ext cx="407323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3 weeks to coat a 14 m long quad =&gt; several systems in parallel</a:t>
            </a:r>
            <a:endParaRPr lang="en-GB" baseline="-25000" dirty="0">
              <a:solidFill>
                <a:srgbClr val="00B05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802"/>
          <a:stretch/>
        </p:blipFill>
        <p:spPr>
          <a:xfrm rot="5400000">
            <a:off x="5401203" y="3097813"/>
            <a:ext cx="3212217" cy="2222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139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TRIUMF 2021 EIC Accelerator Partnership Workshop 26-29 October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0" y="1"/>
            <a:ext cx="12192000" cy="584775"/>
          </a:xfrm>
          <a:prstGeom prst="rect">
            <a:avLst/>
          </a:prstGeom>
          <a:solidFill>
            <a:srgbClr val="1E5AA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200" dirty="0" smtClean="0">
                <a:solidFill>
                  <a:schemeClr val="bg1"/>
                </a:solidFill>
              </a:rPr>
              <a:t>2 </a:t>
            </a:r>
            <a:r>
              <a:rPr lang="en-GB" sz="3200" dirty="0">
                <a:solidFill>
                  <a:schemeClr val="bg1"/>
                </a:solidFill>
              </a:rPr>
              <a:t>– </a:t>
            </a:r>
            <a:r>
              <a:rPr lang="en-GB" sz="3200" dirty="0" smtClean="0">
                <a:solidFill>
                  <a:schemeClr val="bg1"/>
                </a:solidFill>
              </a:rPr>
              <a:t>Coating technology at CERN</a:t>
            </a:r>
            <a:endParaRPr lang="en-GB" sz="3200" dirty="0">
              <a:solidFill>
                <a:schemeClr val="bg1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" y="938356"/>
            <a:ext cx="121919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/>
              <a:t>The HL-LHC case</a:t>
            </a:r>
            <a:endParaRPr lang="en-GB" sz="2400" dirty="0">
              <a:solidFill>
                <a:srgbClr val="00B050"/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1144164" y="1753601"/>
            <a:ext cx="393583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smtClean="0"/>
              <a:t>In-situ coatings</a:t>
            </a:r>
          </a:p>
          <a:p>
            <a:pPr algn="ctr"/>
            <a:r>
              <a:rPr lang="en-US" sz="2000" dirty="0" smtClean="0"/>
              <a:t>(inner triplets ALICE and </a:t>
            </a:r>
            <a:r>
              <a:rPr lang="en-US" sz="2000" dirty="0" err="1" smtClean="0"/>
              <a:t>LHCb</a:t>
            </a:r>
            <a:r>
              <a:rPr lang="en-US" sz="2000" dirty="0" smtClean="0"/>
              <a:t>)</a:t>
            </a:r>
            <a:endParaRPr lang="en-GB" sz="2000" dirty="0">
              <a:solidFill>
                <a:srgbClr val="00B05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r="9556"/>
          <a:stretch/>
        </p:blipFill>
        <p:spPr>
          <a:xfrm>
            <a:off x="112793" y="2607445"/>
            <a:ext cx="5711517" cy="320792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802"/>
          <a:stretch/>
        </p:blipFill>
        <p:spPr>
          <a:xfrm rot="5400000">
            <a:off x="5401203" y="3097813"/>
            <a:ext cx="3212217" cy="2222892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8190313" y="2607445"/>
            <a:ext cx="3997848" cy="3207923"/>
            <a:chOff x="8190313" y="2607445"/>
            <a:chExt cx="3997848" cy="3207923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DED0CD50-7275-8544-A8C3-6EBE56DCF1F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90313" y="2836129"/>
              <a:ext cx="3997848" cy="2979239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8190313" y="2607445"/>
              <a:ext cx="3918268" cy="3207923"/>
            </a:xfrm>
            <a:prstGeom prst="rect">
              <a:avLst/>
            </a:prstGeom>
            <a:noFill/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887430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TRIUMF 2021 EIC Accelerator Partnership Workshop 26-29 October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0" y="1"/>
            <a:ext cx="12192000" cy="584775"/>
          </a:xfrm>
          <a:prstGeom prst="rect">
            <a:avLst/>
          </a:prstGeom>
          <a:solidFill>
            <a:srgbClr val="1E5AA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200" dirty="0" smtClean="0">
                <a:solidFill>
                  <a:schemeClr val="bg1"/>
                </a:solidFill>
              </a:rPr>
              <a:t>2 </a:t>
            </a:r>
            <a:r>
              <a:rPr lang="en-GB" sz="3200" dirty="0">
                <a:solidFill>
                  <a:schemeClr val="bg1"/>
                </a:solidFill>
              </a:rPr>
              <a:t>– </a:t>
            </a:r>
            <a:r>
              <a:rPr lang="en-GB" sz="3200" dirty="0" smtClean="0">
                <a:solidFill>
                  <a:schemeClr val="bg1"/>
                </a:solidFill>
              </a:rPr>
              <a:t>Coating technology at CERN</a:t>
            </a:r>
            <a:endParaRPr lang="en-GB" sz="3200" dirty="0">
              <a:solidFill>
                <a:schemeClr val="bg1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" y="938356"/>
            <a:ext cx="121919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/>
              <a:t>The HL-LHC case</a:t>
            </a:r>
            <a:endParaRPr lang="en-GB" sz="2400" dirty="0">
              <a:solidFill>
                <a:srgbClr val="00B050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960014" y="1753601"/>
            <a:ext cx="430413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smtClean="0"/>
              <a:t>Ex-situ coatings</a:t>
            </a:r>
          </a:p>
          <a:p>
            <a:pPr algn="ctr"/>
            <a:r>
              <a:rPr lang="en-US" sz="2000" dirty="0" smtClean="0"/>
              <a:t>(New inner triplets ATLAS and CMS)</a:t>
            </a:r>
            <a:endParaRPr lang="en-GB" sz="2000" dirty="0">
              <a:solidFill>
                <a:srgbClr val="00B050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264150" y="1953656"/>
            <a:ext cx="646495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smtClean="0"/>
              <a:t>=&gt; Adapt the in-situ technology to the new geometry</a:t>
            </a:r>
            <a:endParaRPr lang="en-GB" sz="2000" dirty="0">
              <a:solidFill>
                <a:srgbClr val="00B050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54CE907-8536-BA44-B606-FCE35F82B4F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0132" y="2815067"/>
            <a:ext cx="3317083" cy="260386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24372" y="2820107"/>
            <a:ext cx="3465095" cy="259882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496625" y="2804734"/>
            <a:ext cx="2609154" cy="2609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562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TRIUMF 2021 EIC Accelerator Partnership Workshop 26-29 October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0" y="1"/>
            <a:ext cx="12192000" cy="584775"/>
          </a:xfrm>
          <a:prstGeom prst="rect">
            <a:avLst/>
          </a:prstGeom>
          <a:solidFill>
            <a:srgbClr val="1E5AA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solidFill>
                  <a:schemeClr val="bg1"/>
                </a:solidFill>
              </a:rPr>
              <a:t>1 – Introduction to low SEE a-C films</a:t>
            </a:r>
          </a:p>
        </p:txBody>
      </p:sp>
      <p:sp>
        <p:nvSpPr>
          <p:cNvPr id="29" name="Rectangle 28"/>
          <p:cNvSpPr/>
          <p:nvPr/>
        </p:nvSpPr>
        <p:spPr>
          <a:xfrm>
            <a:off x="1" y="938356"/>
            <a:ext cx="121919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The effect of impurities: </a:t>
            </a:r>
            <a:r>
              <a:rPr lang="en-US" sz="2400" dirty="0" smtClean="0">
                <a:solidFill>
                  <a:srgbClr val="FF0000"/>
                </a:solidFill>
              </a:rPr>
              <a:t>hydrogen is bad</a:t>
            </a:r>
            <a:endParaRPr lang="en-GB" sz="2400" dirty="0">
              <a:solidFill>
                <a:srgbClr val="00B050"/>
              </a:solidFill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9923008" y="3673127"/>
            <a:ext cx="925101" cy="2401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accent1">
                  <a:lumMod val="10000"/>
                </a:schemeClr>
              </a:solidFill>
            </a:endParaRPr>
          </a:p>
        </p:txBody>
      </p:sp>
      <p:pic>
        <p:nvPicPr>
          <p:cNvPr id="39" name="Picture 38"/>
          <p:cNvPicPr/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170790" y="1907035"/>
            <a:ext cx="3982720" cy="33115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875" t="3059" r="5792" b="2115"/>
          <a:stretch/>
        </p:blipFill>
        <p:spPr bwMode="auto">
          <a:xfrm>
            <a:off x="6521547" y="1907035"/>
            <a:ext cx="3979535" cy="330777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2750893" y="3114937"/>
            <a:ext cx="3225964" cy="1488975"/>
            <a:chOff x="702023" y="3531376"/>
            <a:chExt cx="3225964" cy="1488975"/>
          </a:xfrm>
        </p:grpSpPr>
        <p:sp>
          <p:nvSpPr>
            <p:cNvPr id="6" name="Rectangle 5"/>
            <p:cNvSpPr/>
            <p:nvPr/>
          </p:nvSpPr>
          <p:spPr>
            <a:xfrm>
              <a:off x="702023" y="4518906"/>
              <a:ext cx="3126657" cy="50144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6" name="Rectangle 45"/>
            <p:cNvSpPr/>
            <p:nvPr/>
          </p:nvSpPr>
          <p:spPr>
            <a:xfrm>
              <a:off x="2283051" y="3531376"/>
              <a:ext cx="1644936" cy="112911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48" name="Rectangle 47"/>
          <p:cNvSpPr/>
          <p:nvPr/>
        </p:nvSpPr>
        <p:spPr>
          <a:xfrm>
            <a:off x="7009745" y="4244051"/>
            <a:ext cx="837592" cy="4357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" name="Rectangle 49"/>
          <p:cNvSpPr/>
          <p:nvPr/>
        </p:nvSpPr>
        <p:spPr>
          <a:xfrm>
            <a:off x="7009745" y="3658981"/>
            <a:ext cx="837592" cy="3676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" name="Rectangle 50"/>
          <p:cNvSpPr/>
          <p:nvPr/>
        </p:nvSpPr>
        <p:spPr>
          <a:xfrm>
            <a:off x="2750893" y="2358705"/>
            <a:ext cx="766916" cy="2006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30726" y="5500135"/>
            <a:ext cx="3825362" cy="218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542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TRIUMF 2021 EIC Accelerator Partnership Workshop 26-29 October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0" y="1"/>
            <a:ext cx="12192000" cy="584775"/>
          </a:xfrm>
          <a:prstGeom prst="rect">
            <a:avLst/>
          </a:prstGeom>
          <a:solidFill>
            <a:srgbClr val="1E5AA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200" dirty="0" smtClean="0">
                <a:solidFill>
                  <a:schemeClr val="bg1"/>
                </a:solidFill>
              </a:rPr>
              <a:t>2 </a:t>
            </a:r>
            <a:r>
              <a:rPr lang="en-GB" sz="3200" dirty="0">
                <a:solidFill>
                  <a:schemeClr val="bg1"/>
                </a:solidFill>
              </a:rPr>
              <a:t>– </a:t>
            </a:r>
            <a:r>
              <a:rPr lang="en-GB" sz="3200" dirty="0" smtClean="0">
                <a:solidFill>
                  <a:schemeClr val="bg1"/>
                </a:solidFill>
              </a:rPr>
              <a:t>Coating technology at CERN</a:t>
            </a:r>
            <a:endParaRPr lang="en-GB" sz="3200" dirty="0">
              <a:solidFill>
                <a:schemeClr val="bg1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" y="938356"/>
            <a:ext cx="121919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/>
              <a:t>The HL-LHC case</a:t>
            </a:r>
            <a:endParaRPr lang="en-GB" sz="2400" dirty="0">
              <a:solidFill>
                <a:srgbClr val="00B050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960014" y="1753601"/>
            <a:ext cx="430413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smtClean="0"/>
              <a:t>Ex-situ coatings</a:t>
            </a:r>
          </a:p>
          <a:p>
            <a:pPr algn="ctr"/>
            <a:r>
              <a:rPr lang="en-US" sz="2000" dirty="0" smtClean="0"/>
              <a:t>(New inner triplets ATLAS and CMS)</a:t>
            </a:r>
            <a:endParaRPr lang="en-GB" sz="2000" dirty="0">
              <a:solidFill>
                <a:srgbClr val="00B050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264150" y="1953656"/>
            <a:ext cx="646495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smtClean="0"/>
              <a:t>=&gt; Adapt the in-situ technology to the new geometry</a:t>
            </a:r>
            <a:endParaRPr lang="en-GB" sz="2000" dirty="0">
              <a:solidFill>
                <a:srgbClr val="00B050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54CE907-8536-BA44-B606-FCE35F82B4F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0132" y="2815067"/>
            <a:ext cx="3317083" cy="260386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24372" y="2820107"/>
            <a:ext cx="3465095" cy="259882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284" r="13324"/>
          <a:stretch/>
        </p:blipFill>
        <p:spPr>
          <a:xfrm>
            <a:off x="8496624" y="2804734"/>
            <a:ext cx="2608503" cy="2594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609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TRIUMF 2021 EIC Accelerator Partnership Workshop 26-29 October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0" y="1"/>
            <a:ext cx="12192000" cy="584775"/>
          </a:xfrm>
          <a:prstGeom prst="rect">
            <a:avLst/>
          </a:prstGeom>
          <a:solidFill>
            <a:srgbClr val="1E5AA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200" dirty="0" smtClean="0">
                <a:solidFill>
                  <a:schemeClr val="bg1"/>
                </a:solidFill>
              </a:rPr>
              <a:t>2 </a:t>
            </a:r>
            <a:r>
              <a:rPr lang="en-GB" sz="3200" dirty="0">
                <a:solidFill>
                  <a:schemeClr val="bg1"/>
                </a:solidFill>
              </a:rPr>
              <a:t>– </a:t>
            </a:r>
            <a:r>
              <a:rPr lang="en-GB" sz="3200" dirty="0" smtClean="0">
                <a:solidFill>
                  <a:schemeClr val="bg1"/>
                </a:solidFill>
              </a:rPr>
              <a:t>Coating technology at CERN</a:t>
            </a:r>
            <a:endParaRPr lang="en-GB" sz="3200" dirty="0">
              <a:solidFill>
                <a:schemeClr val="bg1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" y="938356"/>
            <a:ext cx="121919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/>
              <a:t>The HL-LHC case</a:t>
            </a:r>
            <a:endParaRPr lang="en-GB" sz="2400" dirty="0">
              <a:solidFill>
                <a:srgbClr val="00B050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960014" y="1753601"/>
            <a:ext cx="430413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smtClean="0"/>
              <a:t>Ex-situ coatings</a:t>
            </a:r>
          </a:p>
          <a:p>
            <a:pPr algn="ctr"/>
            <a:r>
              <a:rPr lang="en-US" sz="2000" dirty="0" smtClean="0"/>
              <a:t>(New inner triplets ATLAS and CMS)</a:t>
            </a:r>
            <a:endParaRPr lang="en-GB" sz="2000" dirty="0">
              <a:solidFill>
                <a:srgbClr val="00B050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264150" y="1953656"/>
            <a:ext cx="646495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smtClean="0"/>
              <a:t>=&gt; Adapt the in-situ technology to the new geometry</a:t>
            </a:r>
            <a:endParaRPr lang="en-GB" sz="2000" dirty="0">
              <a:solidFill>
                <a:srgbClr val="00B05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7054245" y="3191174"/>
            <a:ext cx="2725913" cy="204443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781" t="2513" r="18633" b="5891"/>
          <a:stretch/>
        </p:blipFill>
        <p:spPr>
          <a:xfrm>
            <a:off x="1" y="2885689"/>
            <a:ext cx="3012707" cy="265540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86571" y="2850435"/>
            <a:ext cx="3634550" cy="272591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9472542" y="3191173"/>
            <a:ext cx="2725914" cy="2044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266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TRIUMF 2021 EIC Accelerator Partnership Workshop 26-29 October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32</a:t>
            </a:fld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0" y="1"/>
            <a:ext cx="12192000" cy="584775"/>
          </a:xfrm>
          <a:prstGeom prst="rect">
            <a:avLst/>
          </a:prstGeom>
          <a:solidFill>
            <a:srgbClr val="1E5AA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200" dirty="0" smtClean="0">
                <a:solidFill>
                  <a:schemeClr val="bg1"/>
                </a:solidFill>
              </a:rPr>
              <a:t>2 </a:t>
            </a:r>
            <a:r>
              <a:rPr lang="en-GB" sz="3200" dirty="0">
                <a:solidFill>
                  <a:schemeClr val="bg1"/>
                </a:solidFill>
              </a:rPr>
              <a:t>– </a:t>
            </a:r>
            <a:r>
              <a:rPr lang="en-GB" sz="3200" dirty="0" smtClean="0">
                <a:solidFill>
                  <a:schemeClr val="bg1"/>
                </a:solidFill>
              </a:rPr>
              <a:t>Coating technology at CERN</a:t>
            </a:r>
            <a:endParaRPr lang="en-GB" sz="3200" dirty="0">
              <a:solidFill>
                <a:schemeClr val="bg1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" y="938356"/>
            <a:ext cx="121919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/>
              <a:t>The HL-LHC case</a:t>
            </a:r>
            <a:endParaRPr lang="en-GB" sz="2400" dirty="0">
              <a:solidFill>
                <a:srgbClr val="00B050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960014" y="1753601"/>
            <a:ext cx="430413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smtClean="0"/>
              <a:t>Ex-situ coatings</a:t>
            </a:r>
          </a:p>
          <a:p>
            <a:pPr algn="ctr"/>
            <a:r>
              <a:rPr lang="en-US" sz="2000" dirty="0" smtClean="0"/>
              <a:t>(New inner triplets ATLAS and CMS)</a:t>
            </a:r>
            <a:endParaRPr lang="en-GB" sz="2000" dirty="0">
              <a:solidFill>
                <a:srgbClr val="00B050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264150" y="1953656"/>
            <a:ext cx="646495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smtClean="0"/>
              <a:t>=&gt; Adapt the in-situ technology to the new geometry</a:t>
            </a:r>
            <a:endParaRPr lang="en-GB" sz="2000" dirty="0">
              <a:solidFill>
                <a:srgbClr val="00B050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0611B63-54E6-3F45-B15E-55D2B98FFF3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0870" y="2661542"/>
            <a:ext cx="3076296" cy="299811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C7675EE-C055-9D4D-9CC8-DDA47D733B3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217" t="4329" r="6017" b="3896"/>
          <a:stretch/>
        </p:blipFill>
        <p:spPr>
          <a:xfrm>
            <a:off x="3868843" y="2661542"/>
            <a:ext cx="3651098" cy="300012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434256E-FCF4-B940-B83B-395895ADD7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31618" y="2661542"/>
            <a:ext cx="3997483" cy="2998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008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TRIUMF 2021 EIC Accelerator Partnership Workshop 26-29 October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33</a:t>
            </a:fld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0" y="1"/>
            <a:ext cx="12192000" cy="584775"/>
          </a:xfrm>
          <a:prstGeom prst="rect">
            <a:avLst/>
          </a:prstGeom>
          <a:solidFill>
            <a:srgbClr val="1E5AA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200" dirty="0" smtClean="0">
                <a:solidFill>
                  <a:schemeClr val="bg1"/>
                </a:solidFill>
              </a:rPr>
              <a:t>2 </a:t>
            </a:r>
            <a:r>
              <a:rPr lang="en-GB" sz="3200" dirty="0">
                <a:solidFill>
                  <a:schemeClr val="bg1"/>
                </a:solidFill>
              </a:rPr>
              <a:t>– </a:t>
            </a:r>
            <a:r>
              <a:rPr lang="en-GB" sz="3200" dirty="0" smtClean="0">
                <a:solidFill>
                  <a:schemeClr val="bg1"/>
                </a:solidFill>
              </a:rPr>
              <a:t>Coating technology at CERN</a:t>
            </a:r>
            <a:endParaRPr lang="en-GB" sz="3200" dirty="0">
              <a:solidFill>
                <a:schemeClr val="bg1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" y="938356"/>
            <a:ext cx="121919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/>
              <a:t>The HL-LHC case</a:t>
            </a:r>
            <a:endParaRPr lang="en-GB" sz="2400" dirty="0">
              <a:solidFill>
                <a:srgbClr val="00B050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960014" y="1753601"/>
            <a:ext cx="430413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smtClean="0"/>
              <a:t>Ex-situ coatings</a:t>
            </a:r>
          </a:p>
          <a:p>
            <a:pPr algn="ctr"/>
            <a:r>
              <a:rPr lang="en-US" sz="2000" dirty="0" smtClean="0"/>
              <a:t>(New inner triplets ATLAS and CMS)</a:t>
            </a:r>
            <a:endParaRPr lang="en-GB" sz="2000" dirty="0">
              <a:solidFill>
                <a:srgbClr val="00B050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264150" y="1953656"/>
            <a:ext cx="646495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smtClean="0"/>
              <a:t>=&gt; Adapt the in-situ technology to the new geometry</a:t>
            </a:r>
            <a:endParaRPr lang="en-GB" sz="2000" dirty="0">
              <a:solidFill>
                <a:srgbClr val="00B050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0611B63-54E6-3F45-B15E-55D2B98FFF3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0870" y="2661542"/>
            <a:ext cx="3076296" cy="299811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434256E-FCF4-B940-B83B-395895ADD7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31618" y="2661542"/>
            <a:ext cx="3997483" cy="299811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9514"/>
          <a:stretch/>
        </p:blipFill>
        <p:spPr>
          <a:xfrm>
            <a:off x="3868844" y="2661542"/>
            <a:ext cx="3658112" cy="3000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884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TRIUMF 2021 EIC Accelerator Partnership Workshop 26-29 October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34</a:t>
            </a:fld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0" y="1"/>
            <a:ext cx="12192000" cy="584775"/>
          </a:xfrm>
          <a:prstGeom prst="rect">
            <a:avLst/>
          </a:prstGeom>
          <a:solidFill>
            <a:srgbClr val="1E5AA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200" dirty="0" smtClean="0">
                <a:solidFill>
                  <a:schemeClr val="bg1"/>
                </a:solidFill>
              </a:rPr>
              <a:t>2 </a:t>
            </a:r>
            <a:r>
              <a:rPr lang="en-GB" sz="3200" dirty="0">
                <a:solidFill>
                  <a:schemeClr val="bg1"/>
                </a:solidFill>
              </a:rPr>
              <a:t>– </a:t>
            </a:r>
            <a:r>
              <a:rPr lang="en-GB" sz="3200" dirty="0" smtClean="0">
                <a:solidFill>
                  <a:schemeClr val="bg1"/>
                </a:solidFill>
              </a:rPr>
              <a:t>Coating technology at CERN</a:t>
            </a:r>
            <a:endParaRPr lang="en-GB" sz="3200" dirty="0">
              <a:solidFill>
                <a:schemeClr val="bg1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" y="938356"/>
            <a:ext cx="121919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/>
              <a:t>The HL-LHC case</a:t>
            </a:r>
            <a:endParaRPr lang="en-GB" sz="2400" dirty="0">
              <a:solidFill>
                <a:srgbClr val="00B050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960014" y="1753601"/>
            <a:ext cx="430413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smtClean="0"/>
              <a:t>Ex-situ coatings</a:t>
            </a:r>
          </a:p>
          <a:p>
            <a:pPr algn="ctr"/>
            <a:r>
              <a:rPr lang="en-US" sz="2000" dirty="0" smtClean="0"/>
              <a:t>(New inner triplets ATLAS and CMS)</a:t>
            </a:r>
            <a:endParaRPr lang="en-GB" sz="2000" dirty="0">
              <a:solidFill>
                <a:srgbClr val="00B050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264150" y="1953656"/>
            <a:ext cx="646495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smtClean="0"/>
              <a:t>=&gt; Adapt the in-situ technology to the new geometry</a:t>
            </a:r>
            <a:endParaRPr lang="en-GB" sz="2000" dirty="0">
              <a:solidFill>
                <a:srgbClr val="00B050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0611B63-54E6-3F45-B15E-55D2B98FFF3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0870" y="2661542"/>
            <a:ext cx="3076296" cy="299811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434256E-FCF4-B940-B83B-395895ADD7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31618" y="2661542"/>
            <a:ext cx="3997483" cy="299811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8893"/>
          <a:stretch/>
        </p:blipFill>
        <p:spPr>
          <a:xfrm>
            <a:off x="3868844" y="2661542"/>
            <a:ext cx="3648487" cy="3003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795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TRIUMF 2021 EIC Accelerator Partnership Workshop 26-29 October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35</a:t>
            </a:fld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0" y="1"/>
            <a:ext cx="12192000" cy="584775"/>
          </a:xfrm>
          <a:prstGeom prst="rect">
            <a:avLst/>
          </a:prstGeom>
          <a:solidFill>
            <a:srgbClr val="1E5AA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200" dirty="0" smtClean="0">
                <a:solidFill>
                  <a:schemeClr val="bg1"/>
                </a:solidFill>
              </a:rPr>
              <a:t>2 </a:t>
            </a:r>
            <a:r>
              <a:rPr lang="en-GB" sz="3200" dirty="0">
                <a:solidFill>
                  <a:schemeClr val="bg1"/>
                </a:solidFill>
              </a:rPr>
              <a:t>– </a:t>
            </a:r>
            <a:r>
              <a:rPr lang="en-GB" sz="3200" dirty="0" smtClean="0">
                <a:solidFill>
                  <a:schemeClr val="bg1"/>
                </a:solidFill>
              </a:rPr>
              <a:t>Coating technology at CERN</a:t>
            </a:r>
            <a:endParaRPr lang="en-GB" sz="3200" dirty="0">
              <a:solidFill>
                <a:schemeClr val="bg1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" y="938356"/>
            <a:ext cx="121919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/>
              <a:t>The HL-LHC case</a:t>
            </a:r>
            <a:endParaRPr lang="en-GB" sz="2400" dirty="0">
              <a:solidFill>
                <a:srgbClr val="00B050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960014" y="1753601"/>
            <a:ext cx="430413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smtClean="0"/>
              <a:t>Ex-situ coatings</a:t>
            </a:r>
          </a:p>
          <a:p>
            <a:pPr algn="ctr"/>
            <a:r>
              <a:rPr lang="en-US" sz="2000" dirty="0" smtClean="0"/>
              <a:t>(New inner triplets ATLAS and CMS)</a:t>
            </a:r>
            <a:endParaRPr lang="en-GB" sz="2000" dirty="0">
              <a:solidFill>
                <a:srgbClr val="00B050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264150" y="1953656"/>
            <a:ext cx="646495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smtClean="0"/>
              <a:t>=&gt; Adapt the in-situ technology to the new geometry</a:t>
            </a:r>
            <a:endParaRPr lang="en-GB" sz="2000" dirty="0">
              <a:solidFill>
                <a:srgbClr val="00B05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0014" y="2661542"/>
            <a:ext cx="5688059" cy="3197325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6780849" y="2718292"/>
            <a:ext cx="521222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/>
              <a:t>The a-C film resisted to the deformations induced by quenching at nominal currents.</a:t>
            </a:r>
            <a:endParaRPr lang="en-GB" b="1" dirty="0">
              <a:solidFill>
                <a:srgbClr val="00B05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780848" y="3530450"/>
            <a:ext cx="521222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Tests at 4x nominal current ongoing.</a:t>
            </a:r>
            <a:endParaRPr lang="en-GB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9838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TRIUMF 2021 EIC Accelerator Partnership Workshop 26-29 October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36</a:t>
            </a:fld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0" y="1"/>
            <a:ext cx="12192000" cy="584775"/>
          </a:xfrm>
          <a:prstGeom prst="rect">
            <a:avLst/>
          </a:prstGeom>
          <a:solidFill>
            <a:srgbClr val="1E5AA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200" dirty="0" smtClean="0">
                <a:solidFill>
                  <a:schemeClr val="bg1"/>
                </a:solidFill>
              </a:rPr>
              <a:t>2 </a:t>
            </a:r>
            <a:r>
              <a:rPr lang="en-GB" sz="3200" dirty="0">
                <a:solidFill>
                  <a:schemeClr val="bg1"/>
                </a:solidFill>
              </a:rPr>
              <a:t>– </a:t>
            </a:r>
            <a:r>
              <a:rPr lang="en-GB" sz="3200" dirty="0" smtClean="0">
                <a:solidFill>
                  <a:schemeClr val="bg1"/>
                </a:solidFill>
              </a:rPr>
              <a:t>Coating technology at CERN</a:t>
            </a:r>
            <a:endParaRPr lang="en-GB" sz="3200" dirty="0">
              <a:solidFill>
                <a:schemeClr val="bg1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" y="938356"/>
            <a:ext cx="121919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/>
              <a:t>The HL-LHC case</a:t>
            </a:r>
            <a:endParaRPr lang="en-GB" sz="2400" dirty="0">
              <a:solidFill>
                <a:srgbClr val="00B050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730478" y="1753601"/>
            <a:ext cx="1025194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smtClean="0"/>
              <a:t>Optical inspection devices (before / after coating)</a:t>
            </a:r>
            <a:endParaRPr lang="en-GB" sz="2000" dirty="0">
              <a:solidFill>
                <a:srgbClr val="00B05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59653" y="2589258"/>
            <a:ext cx="3222773" cy="24170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0478" y="2591039"/>
            <a:ext cx="3204517" cy="24033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45066" y="2591038"/>
            <a:ext cx="3204517" cy="2403388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376413" y="5304716"/>
            <a:ext cx="870123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err="1" smtClean="0"/>
              <a:t>Raspbery</a:t>
            </a:r>
            <a:r>
              <a:rPr lang="en-US" sz="2000" dirty="0" smtClean="0"/>
              <a:t> Pi camera + motherboard + battery + LED based light system</a:t>
            </a:r>
            <a:endParaRPr lang="en-GB" sz="20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8507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TRIUMF 2021 EIC Accelerator Partnership Workshop 26-29 October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37</a:t>
            </a:fld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0" y="1"/>
            <a:ext cx="12192000" cy="584775"/>
          </a:xfrm>
          <a:prstGeom prst="rect">
            <a:avLst/>
          </a:prstGeom>
          <a:solidFill>
            <a:srgbClr val="1E5AA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200" dirty="0" smtClean="0">
                <a:solidFill>
                  <a:schemeClr val="bg1"/>
                </a:solidFill>
              </a:rPr>
              <a:t>3 </a:t>
            </a:r>
            <a:r>
              <a:rPr lang="en-GB" sz="3200" dirty="0">
                <a:solidFill>
                  <a:schemeClr val="bg1"/>
                </a:solidFill>
              </a:rPr>
              <a:t>– </a:t>
            </a:r>
            <a:r>
              <a:rPr lang="en-GB" sz="3200" dirty="0" smtClean="0">
                <a:solidFill>
                  <a:schemeClr val="bg1"/>
                </a:solidFill>
              </a:rPr>
              <a:t>Summary</a:t>
            </a:r>
            <a:endParaRPr lang="en-GB" sz="3200" dirty="0">
              <a:solidFill>
                <a:schemeClr val="bg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" y="1278414"/>
            <a:ext cx="1219199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000" dirty="0" smtClean="0"/>
              <a:t>The coating technique to produce carbon films with low SEY must favor sp2 hybridization (sputtering, PLD)</a:t>
            </a:r>
            <a:r>
              <a:rPr lang="en-US" sz="2000" dirty="0"/>
              <a:t>. SEY increases with H content and decreases with N content. </a:t>
            </a:r>
            <a:endParaRPr lang="en-GB" sz="2000" dirty="0">
              <a:solidFill>
                <a:srgbClr val="00B05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2387080"/>
            <a:ext cx="1219199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000" dirty="0" smtClean="0"/>
              <a:t>A growing technological </a:t>
            </a:r>
            <a:r>
              <a:rPr lang="en-US" sz="2000" i="1" dirty="0" smtClean="0"/>
              <a:t>corpus</a:t>
            </a:r>
            <a:r>
              <a:rPr lang="en-US" sz="2000" dirty="0" smtClean="0"/>
              <a:t> is available to cope with the constrains of the particle accelerator’s community: in-situ / ex-situ; getter co-deposition; N doping; </a:t>
            </a:r>
            <a:r>
              <a:rPr lang="en-US" sz="2000" dirty="0"/>
              <a:t>re-set of copper </a:t>
            </a:r>
            <a:r>
              <a:rPr lang="en-US" sz="2000" dirty="0" smtClean="0"/>
              <a:t>oxide; optical inspection devices…</a:t>
            </a:r>
            <a:endParaRPr lang="en-GB" sz="2000" dirty="0">
              <a:solidFill>
                <a:srgbClr val="00B05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" y="3803523"/>
            <a:ext cx="1219199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000" dirty="0" smtClean="0"/>
              <a:t>Large scale production is feasible: more than 200 coating runs during the LS2 coating campaign in the SPS resulted on a average SEY ~1. (in-situ + ex-situ coatings). More to come during LHC run 3 (ex-situ) and LS3 (in-situ).</a:t>
            </a:r>
            <a:endParaRPr lang="en-GB" sz="2000" dirty="0">
              <a:solidFill>
                <a:srgbClr val="00B05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" y="5219966"/>
            <a:ext cx="1219199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000" b="1" dirty="0" smtClean="0"/>
              <a:t>No pre-defined recipe: the coating technique &amp; process should be adapted to each specific case. Take into account the coating from the design phase is the bet practice.</a:t>
            </a:r>
            <a:endParaRPr lang="en-GB" sz="20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5356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6" grpId="0"/>
      <p:bldP spid="7" grpId="0"/>
      <p:bldP spid="9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41724" y="593534"/>
            <a:ext cx="11887880" cy="5502466"/>
            <a:chOff x="141724" y="593534"/>
            <a:chExt cx="11887880" cy="5502466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4691" t="45498" r="75876" b="31272"/>
            <a:stretch/>
          </p:blipFill>
          <p:spPr>
            <a:xfrm>
              <a:off x="152709" y="2698789"/>
              <a:ext cx="1150070" cy="1593130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4880" t="22818" r="27594" b="50378"/>
            <a:stretch/>
          </p:blipFill>
          <p:spPr>
            <a:xfrm>
              <a:off x="6517450" y="2255317"/>
              <a:ext cx="3874417" cy="1638853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76014" t="11738" b="45620"/>
            <a:stretch/>
          </p:blipFill>
          <p:spPr>
            <a:xfrm>
              <a:off x="2830206" y="698189"/>
              <a:ext cx="1414021" cy="1414021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1230" t="9653" r="18171" b="1851"/>
            <a:stretch/>
          </p:blipFill>
          <p:spPr>
            <a:xfrm>
              <a:off x="1505622" y="2255317"/>
              <a:ext cx="2700779" cy="1904302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03200" y="2255317"/>
              <a:ext cx="1914721" cy="2874956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8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4326" t="19288" r="55863" b="52145"/>
            <a:stretch/>
          </p:blipFill>
          <p:spPr>
            <a:xfrm>
              <a:off x="6644801" y="593534"/>
              <a:ext cx="1405166" cy="1519662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9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0928" t="6943" r="7776" b="41667"/>
            <a:stretch/>
          </p:blipFill>
          <p:spPr>
            <a:xfrm>
              <a:off x="9419317" y="4562764"/>
              <a:ext cx="2438400" cy="1533236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10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6942" b="23905"/>
            <a:stretch/>
          </p:blipFill>
          <p:spPr>
            <a:xfrm>
              <a:off x="141724" y="4424218"/>
              <a:ext cx="4243484" cy="1671782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11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9151" t="15250" r="5691" b="24229"/>
            <a:stretch/>
          </p:blipFill>
          <p:spPr>
            <a:xfrm>
              <a:off x="6805359" y="4036291"/>
              <a:ext cx="2305235" cy="2059709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1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7662" t="3686" r="32036" b="43555"/>
            <a:stretch/>
          </p:blipFill>
          <p:spPr>
            <a:xfrm>
              <a:off x="603838" y="640766"/>
              <a:ext cx="1803567" cy="1574022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1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4061" t="8088" r="51587" b="41822"/>
            <a:stretch/>
          </p:blipFill>
          <p:spPr>
            <a:xfrm>
              <a:off x="9450341" y="636874"/>
              <a:ext cx="1602691" cy="1557965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0509859" y="2402957"/>
              <a:ext cx="1519745" cy="2021261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1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1753"/>
            <a:stretch/>
          </p:blipFill>
          <p:spPr>
            <a:xfrm rot="16200000">
              <a:off x="4844303" y="801113"/>
              <a:ext cx="1341402" cy="1282763"/>
            </a:xfrm>
            <a:prstGeom prst="rect">
              <a:avLst/>
            </a:prstGeom>
          </p:spPr>
        </p:pic>
      </p:grp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TRIUMF 2021 EIC Accelerator Partnership Workshop 26-29 October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38</a:t>
            </a:fld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0" y="1"/>
            <a:ext cx="12192000" cy="584775"/>
          </a:xfrm>
          <a:prstGeom prst="rect">
            <a:avLst/>
          </a:prstGeom>
          <a:solidFill>
            <a:srgbClr val="1E5AAE"/>
          </a:solidFill>
        </p:spPr>
        <p:txBody>
          <a:bodyPr wrap="square" rtlCol="0">
            <a:spAutoFit/>
          </a:bodyPr>
          <a:lstStyle/>
          <a:p>
            <a:pPr algn="ctr"/>
            <a:endParaRPr lang="en-GB" sz="32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385208" y="5272394"/>
            <a:ext cx="24201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Thank you for your attention</a:t>
            </a:r>
            <a:endParaRPr lang="en-GB" sz="2400" b="1" dirty="0"/>
          </a:p>
        </p:txBody>
      </p:sp>
    </p:spTree>
    <p:extLst>
      <p:ext uri="{BB962C8B-B14F-4D97-AF65-F5344CB8AC3E}">
        <p14:creationId xmlns:p14="http://schemas.microsoft.com/office/powerpoint/2010/main" val="3128677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TRIUMF 2021 EIC Accelerator Partnership Workshop 26-29 October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6338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TRIUMF 2021 EIC Accelerator Partnership Workshop 26-29 October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0" y="1"/>
            <a:ext cx="12192000" cy="584775"/>
          </a:xfrm>
          <a:prstGeom prst="rect">
            <a:avLst/>
          </a:prstGeom>
          <a:solidFill>
            <a:srgbClr val="1E5AA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solidFill>
                  <a:schemeClr val="bg1"/>
                </a:solidFill>
              </a:rPr>
              <a:t>1 – Introduction to low SEE a-C films</a:t>
            </a:r>
          </a:p>
        </p:txBody>
      </p:sp>
      <p:sp>
        <p:nvSpPr>
          <p:cNvPr id="29" name="Rectangle 28"/>
          <p:cNvSpPr/>
          <p:nvPr/>
        </p:nvSpPr>
        <p:spPr>
          <a:xfrm>
            <a:off x="1" y="938356"/>
            <a:ext cx="121919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The effect of impurities: </a:t>
            </a:r>
            <a:r>
              <a:rPr lang="en-US" sz="2400" dirty="0" smtClean="0">
                <a:solidFill>
                  <a:srgbClr val="FF0000"/>
                </a:solidFill>
              </a:rPr>
              <a:t>hydrogen is bad </a:t>
            </a:r>
            <a:r>
              <a:rPr lang="en-US" sz="2400" dirty="0" smtClean="0">
                <a:solidFill>
                  <a:srgbClr val="00B050"/>
                </a:solidFill>
              </a:rPr>
              <a:t>nitrogen is good</a:t>
            </a:r>
            <a:endParaRPr lang="en-GB" sz="2400" dirty="0">
              <a:solidFill>
                <a:srgbClr val="00B050"/>
              </a:solidFill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10601412" y="3680621"/>
            <a:ext cx="925101" cy="2401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accent1">
                  <a:lumMod val="10000"/>
                </a:schemeClr>
              </a:solidFill>
            </a:endParaRPr>
          </a:p>
        </p:txBody>
      </p:sp>
      <p:pic>
        <p:nvPicPr>
          <p:cNvPr id="39" name="Picture 38"/>
          <p:cNvPicPr/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169595" y="1908651"/>
            <a:ext cx="3982720" cy="33115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875" t="3059" r="5792" b="2115"/>
          <a:stretch/>
        </p:blipFill>
        <p:spPr bwMode="auto">
          <a:xfrm>
            <a:off x="6520352" y="1908651"/>
            <a:ext cx="3979535" cy="330777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2749698" y="3116553"/>
            <a:ext cx="3225964" cy="1488975"/>
            <a:chOff x="702023" y="3531376"/>
            <a:chExt cx="3225964" cy="1488975"/>
          </a:xfrm>
        </p:grpSpPr>
        <p:sp>
          <p:nvSpPr>
            <p:cNvPr id="6" name="Rectangle 5"/>
            <p:cNvSpPr/>
            <p:nvPr/>
          </p:nvSpPr>
          <p:spPr>
            <a:xfrm>
              <a:off x="702023" y="4518906"/>
              <a:ext cx="3126657" cy="50144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6" name="Rectangle 45"/>
            <p:cNvSpPr/>
            <p:nvPr/>
          </p:nvSpPr>
          <p:spPr>
            <a:xfrm>
              <a:off x="2283051" y="3531376"/>
              <a:ext cx="1644936" cy="112911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48" name="Rectangle 47"/>
          <p:cNvSpPr/>
          <p:nvPr/>
        </p:nvSpPr>
        <p:spPr>
          <a:xfrm>
            <a:off x="7008550" y="4245667"/>
            <a:ext cx="837592" cy="4357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" name="Rectangle 49"/>
          <p:cNvSpPr/>
          <p:nvPr/>
        </p:nvSpPr>
        <p:spPr>
          <a:xfrm>
            <a:off x="7008550" y="3660597"/>
            <a:ext cx="837592" cy="3676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" name="Rectangle 50"/>
          <p:cNvSpPr/>
          <p:nvPr/>
        </p:nvSpPr>
        <p:spPr>
          <a:xfrm>
            <a:off x="2749698" y="2360321"/>
            <a:ext cx="766916" cy="2006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30726" y="5500135"/>
            <a:ext cx="3825362" cy="21859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440524" y="2291663"/>
            <a:ext cx="4058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0000"/>
                </a:solidFill>
              </a:rPr>
              <a:t>1%</a:t>
            </a:r>
            <a:endParaRPr lang="en-GB" sz="1200" baseline="-25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0056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50" grpId="0" animBg="1"/>
      <p:bldP spid="51" grpId="0" animBg="1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TRIUMF 2021 EIC Accelerator Partnership Workshop 26-29 October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0" y="1"/>
            <a:ext cx="12192000" cy="584775"/>
          </a:xfrm>
          <a:prstGeom prst="rect">
            <a:avLst/>
          </a:prstGeom>
          <a:solidFill>
            <a:srgbClr val="1E5AA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solidFill>
                  <a:schemeClr val="bg1"/>
                </a:solidFill>
              </a:rPr>
              <a:t>1 – Introduction to low SEE a-C films</a:t>
            </a:r>
          </a:p>
        </p:txBody>
      </p:sp>
      <p:sp>
        <p:nvSpPr>
          <p:cNvPr id="29" name="Rectangle 28"/>
          <p:cNvSpPr/>
          <p:nvPr/>
        </p:nvSpPr>
        <p:spPr>
          <a:xfrm>
            <a:off x="1" y="938356"/>
            <a:ext cx="121919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/>
              <a:t>Ageing</a:t>
            </a:r>
            <a:endParaRPr lang="en-GB" sz="2400" dirty="0">
              <a:solidFill>
                <a:srgbClr val="00B050"/>
              </a:solidFill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9923008" y="3673127"/>
            <a:ext cx="925101" cy="2401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accent1">
                  <a:lumMod val="10000"/>
                </a:schemeClr>
              </a:solidFill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pic>
        <p:nvPicPr>
          <p:cNvPr id="23553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52877" y="1677365"/>
            <a:ext cx="5070558" cy="4074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22274" y="5704826"/>
            <a:ext cx="5731764" cy="31699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934961" y="4311982"/>
            <a:ext cx="144578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/>
              <a:t>3 months</a:t>
            </a:r>
          </a:p>
          <a:p>
            <a:pPr algn="ctr"/>
            <a:r>
              <a:rPr lang="en-US" sz="1600" dirty="0" smtClean="0"/>
              <a:t>In air</a:t>
            </a:r>
          </a:p>
          <a:p>
            <a:pPr algn="ctr"/>
            <a:r>
              <a:rPr lang="en-US" sz="1200" dirty="0" smtClean="0"/>
              <a:t>(wrapped in Al foil)</a:t>
            </a:r>
            <a:endParaRPr lang="en-GB" sz="1200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5" cstate="print"/>
          <a:srcRect t="6154" r="5026" b="4745"/>
          <a:stretch/>
        </p:blipFill>
        <p:spPr bwMode="auto">
          <a:xfrm>
            <a:off x="228863" y="1677365"/>
            <a:ext cx="5176410" cy="3909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Oval 11"/>
          <p:cNvSpPr/>
          <p:nvPr/>
        </p:nvSpPr>
        <p:spPr>
          <a:xfrm>
            <a:off x="1380991" y="3527081"/>
            <a:ext cx="144016" cy="144016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3253199" y="3455073"/>
            <a:ext cx="144016" cy="144016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/>
          <p:cNvGrpSpPr/>
          <p:nvPr/>
        </p:nvGrpSpPr>
        <p:grpSpPr>
          <a:xfrm>
            <a:off x="1511067" y="4153314"/>
            <a:ext cx="3239410" cy="276999"/>
            <a:chOff x="6156176" y="4586644"/>
            <a:chExt cx="3239410" cy="276999"/>
          </a:xfrm>
        </p:grpSpPr>
        <p:sp>
          <p:nvSpPr>
            <p:cNvPr id="15" name="Oval 14"/>
            <p:cNvSpPr/>
            <p:nvPr/>
          </p:nvSpPr>
          <p:spPr>
            <a:xfrm>
              <a:off x="6156176" y="4653136"/>
              <a:ext cx="144016" cy="144016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304598" y="4586644"/>
              <a:ext cx="309098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>
                  <a:latin typeface="Arial" pitchFamily="34" charset="0"/>
                  <a:cs typeface="Arial" pitchFamily="34" charset="0"/>
                </a:rPr>
                <a:t>Al foil Hollow Cathode sputtering</a:t>
              </a:r>
              <a:endParaRPr lang="en-US" sz="1200" b="1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5125407" y="3671097"/>
            <a:ext cx="1407644" cy="792088"/>
            <a:chOff x="6660232" y="3789040"/>
            <a:chExt cx="1407644" cy="792088"/>
          </a:xfrm>
        </p:grpSpPr>
        <p:sp>
          <p:nvSpPr>
            <p:cNvPr id="19" name="TextBox 18"/>
            <p:cNvSpPr txBox="1"/>
            <p:nvPr/>
          </p:nvSpPr>
          <p:spPr>
            <a:xfrm>
              <a:off x="6968859" y="3973945"/>
              <a:ext cx="109901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latin typeface="Arial" pitchFamily="34" charset="0"/>
                  <a:cs typeface="Arial" pitchFamily="34" charset="0"/>
                </a:rPr>
                <a:t>Magnetron sputtering</a:t>
              </a:r>
              <a:endParaRPr lang="en-US" sz="12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0" name="Right Brace 19"/>
            <p:cNvSpPr/>
            <p:nvPr/>
          </p:nvSpPr>
          <p:spPr>
            <a:xfrm>
              <a:off x="6660232" y="3789040"/>
              <a:ext cx="360040" cy="792088"/>
            </a:xfrm>
            <a:prstGeom prst="rightBrace">
              <a:avLst>
                <a:gd name="adj1" fmla="val 8333"/>
                <a:gd name="adj2" fmla="val 46640"/>
              </a:avLst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</p:grpSp>
      <p:sp>
        <p:nvSpPr>
          <p:cNvPr id="21" name="Oval 20"/>
          <p:cNvSpPr/>
          <p:nvPr/>
        </p:nvSpPr>
        <p:spPr>
          <a:xfrm>
            <a:off x="4049370" y="3353818"/>
            <a:ext cx="144016" cy="144016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4845541" y="3353818"/>
            <a:ext cx="144016" cy="144016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 rot="16200000">
            <a:off x="9687986" y="2862390"/>
            <a:ext cx="2170591" cy="544238"/>
          </a:xfrm>
          <a:prstGeom prst="ellipse">
            <a:avLst/>
          </a:prstGeom>
          <a:noFill/>
          <a:ln w="193675">
            <a:solidFill>
              <a:schemeClr val="tx2"/>
            </a:solidFill>
          </a:ln>
          <a:effectLst>
            <a:softEdge rad="762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1380991" y="1810230"/>
            <a:ext cx="165308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smtClean="0">
                <a:solidFill>
                  <a:srgbClr val="000000"/>
                </a:solidFill>
              </a:rPr>
              <a:t>IPAC 2011 TUPS027 </a:t>
            </a:r>
            <a:endParaRPr lang="en-GB" sz="1200" i="1" dirty="0">
              <a:solidFill>
                <a:srgbClr val="000000"/>
              </a:solidFill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9836027" y="3433723"/>
            <a:ext cx="3825362" cy="218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925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 animBg="1"/>
      <p:bldP spid="13" grpId="0" animBg="1"/>
      <p:bldP spid="21" grpId="0" animBg="1"/>
      <p:bldP spid="22" grpId="0" animBg="1"/>
      <p:bldP spid="23" grpId="0" animBg="1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TRIUMF 2021 EIC Accelerator Partnership Workshop 26-29 October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0" y="1"/>
            <a:ext cx="12192000" cy="584775"/>
          </a:xfrm>
          <a:prstGeom prst="rect">
            <a:avLst/>
          </a:prstGeom>
          <a:solidFill>
            <a:srgbClr val="1E5AA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solidFill>
                  <a:schemeClr val="bg1"/>
                </a:solidFill>
              </a:rPr>
              <a:t>1 – Introduction to low SEE a-C films</a:t>
            </a:r>
          </a:p>
        </p:txBody>
      </p:sp>
      <p:sp>
        <p:nvSpPr>
          <p:cNvPr id="29" name="Rectangle 28"/>
          <p:cNvSpPr/>
          <p:nvPr/>
        </p:nvSpPr>
        <p:spPr>
          <a:xfrm>
            <a:off x="1" y="938356"/>
            <a:ext cx="121919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/>
              <a:t>Ageing</a:t>
            </a:r>
            <a:endParaRPr lang="en-GB" sz="2400" dirty="0">
              <a:solidFill>
                <a:srgbClr val="00B050"/>
              </a:solidFill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9923008" y="3673127"/>
            <a:ext cx="925101" cy="2401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accent1">
                  <a:lumMod val="10000"/>
                </a:schemeClr>
              </a:solidFill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pic>
        <p:nvPicPr>
          <p:cNvPr id="23553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52877" y="1677365"/>
            <a:ext cx="5070558" cy="4074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22274" y="5704826"/>
            <a:ext cx="5731764" cy="31699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934961" y="4311982"/>
            <a:ext cx="144578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/>
              <a:t>3 months</a:t>
            </a:r>
          </a:p>
          <a:p>
            <a:pPr algn="ctr"/>
            <a:r>
              <a:rPr lang="en-US" sz="1600" dirty="0" smtClean="0"/>
              <a:t>In air</a:t>
            </a:r>
          </a:p>
          <a:p>
            <a:pPr algn="ctr"/>
            <a:r>
              <a:rPr lang="en-US" sz="1200" dirty="0" smtClean="0"/>
              <a:t>(wrapped in Al foil)</a:t>
            </a:r>
            <a:endParaRPr lang="en-GB" sz="1200" dirty="0"/>
          </a:p>
        </p:txBody>
      </p:sp>
      <p:sp>
        <p:nvSpPr>
          <p:cNvPr id="23" name="Oval 22"/>
          <p:cNvSpPr/>
          <p:nvPr/>
        </p:nvSpPr>
        <p:spPr>
          <a:xfrm rot="16200000">
            <a:off x="9687986" y="2862390"/>
            <a:ext cx="2170591" cy="544238"/>
          </a:xfrm>
          <a:prstGeom prst="ellipse">
            <a:avLst/>
          </a:prstGeom>
          <a:noFill/>
          <a:ln w="193675">
            <a:solidFill>
              <a:schemeClr val="tx2"/>
            </a:solidFill>
          </a:ln>
          <a:effectLst>
            <a:softEdge rad="762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7647" y="1400021"/>
            <a:ext cx="5893461" cy="4509891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1320726" y="4773646"/>
            <a:ext cx="37273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/>
              <a:t>1</a:t>
            </a:r>
            <a:r>
              <a:rPr lang="en-US" sz="1400" baseline="30000" dirty="0" smtClean="0"/>
              <a:t>st</a:t>
            </a:r>
            <a:r>
              <a:rPr lang="en-US" sz="1400" dirty="0" smtClean="0"/>
              <a:t> QF coating done by magnetron sputtering</a:t>
            </a:r>
            <a:endParaRPr lang="en-GB" sz="1100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9836027" y="3433723"/>
            <a:ext cx="3825362" cy="218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632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TRIUMF 2021 EIC Accelerator Partnership Workshop 26-29 October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0" y="1"/>
            <a:ext cx="12192000" cy="584775"/>
          </a:xfrm>
          <a:prstGeom prst="rect">
            <a:avLst/>
          </a:prstGeom>
          <a:solidFill>
            <a:srgbClr val="1E5AA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solidFill>
                  <a:schemeClr val="bg1"/>
                </a:solidFill>
              </a:rPr>
              <a:t>2 – Coating technology at CERN</a:t>
            </a:r>
          </a:p>
        </p:txBody>
      </p:sp>
      <p:sp>
        <p:nvSpPr>
          <p:cNvPr id="29" name="Rectangle 28"/>
          <p:cNvSpPr/>
          <p:nvPr/>
        </p:nvSpPr>
        <p:spPr>
          <a:xfrm>
            <a:off x="1" y="938356"/>
            <a:ext cx="121919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/>
              <a:t>Coating techniques</a:t>
            </a:r>
            <a:endParaRPr lang="en-GB" sz="2400" dirty="0">
              <a:solidFill>
                <a:srgbClr val="00B050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3994484" y="2307095"/>
            <a:ext cx="1337912" cy="1126156"/>
            <a:chOff x="1944303" y="2531444"/>
            <a:chExt cx="1337912" cy="1126156"/>
          </a:xfrm>
        </p:grpSpPr>
        <p:sp>
          <p:nvSpPr>
            <p:cNvPr id="4" name="Hexagon 3"/>
            <p:cNvSpPr/>
            <p:nvPr/>
          </p:nvSpPr>
          <p:spPr>
            <a:xfrm>
              <a:off x="1944303" y="2531444"/>
              <a:ext cx="1337912" cy="1126156"/>
            </a:xfrm>
            <a:prstGeom prst="hexagon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1978527" y="2702159"/>
              <a:ext cx="128016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1600" dirty="0" smtClean="0">
                  <a:solidFill>
                    <a:prstClr val="white"/>
                  </a:solidFill>
                </a:rPr>
                <a:t>Plasma</a:t>
              </a:r>
            </a:p>
            <a:p>
              <a:pPr lvl="0" algn="ctr"/>
              <a:r>
                <a:rPr lang="en-US" sz="1600" dirty="0" smtClean="0">
                  <a:solidFill>
                    <a:prstClr val="white"/>
                  </a:solidFill>
                </a:rPr>
                <a:t>Assisted</a:t>
              </a:r>
            </a:p>
            <a:p>
              <a:pPr lvl="0" algn="ctr"/>
              <a:r>
                <a:rPr lang="en-US" sz="1600" dirty="0" smtClean="0">
                  <a:solidFill>
                    <a:prstClr val="white"/>
                  </a:solidFill>
                </a:rPr>
                <a:t>CVD</a:t>
              </a:r>
              <a:endParaRPr lang="en-GB" sz="1400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5375710" y="1635795"/>
            <a:ext cx="1337912" cy="1126156"/>
            <a:chOff x="1944303" y="2531444"/>
            <a:chExt cx="1337912" cy="1126156"/>
          </a:xfrm>
        </p:grpSpPr>
        <p:sp>
          <p:nvSpPr>
            <p:cNvPr id="10" name="Hexagon 9"/>
            <p:cNvSpPr/>
            <p:nvPr/>
          </p:nvSpPr>
          <p:spPr>
            <a:xfrm>
              <a:off x="1944303" y="2531444"/>
              <a:ext cx="1337912" cy="1126156"/>
            </a:xfrm>
            <a:prstGeom prst="hexagon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973179" y="2865475"/>
              <a:ext cx="128016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chemeClr val="bg1"/>
                  </a:solidFill>
                </a:rPr>
                <a:t>Sputtering</a:t>
              </a:r>
              <a:endParaRPr lang="en-GB" sz="11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6766560" y="2307095"/>
            <a:ext cx="1337912" cy="1126156"/>
            <a:chOff x="1944303" y="2531444"/>
            <a:chExt cx="1337912" cy="1126156"/>
          </a:xfrm>
        </p:grpSpPr>
        <p:sp>
          <p:nvSpPr>
            <p:cNvPr id="13" name="Hexagon 12"/>
            <p:cNvSpPr/>
            <p:nvPr/>
          </p:nvSpPr>
          <p:spPr>
            <a:xfrm>
              <a:off x="1944303" y="2531444"/>
              <a:ext cx="1337912" cy="1126156"/>
            </a:xfrm>
            <a:prstGeom prst="hexagon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973179" y="2666609"/>
              <a:ext cx="128016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1600" dirty="0">
                  <a:solidFill>
                    <a:prstClr val="white"/>
                  </a:solidFill>
                </a:rPr>
                <a:t>PLD</a:t>
              </a:r>
            </a:p>
            <a:p>
              <a:pPr lvl="0" algn="ctr"/>
              <a:r>
                <a:rPr lang="en-US" sz="1400" dirty="0">
                  <a:solidFill>
                    <a:prstClr val="white"/>
                  </a:solidFill>
                </a:rPr>
                <a:t>Pulsed Laser Deposition</a:t>
              </a:r>
              <a:endParaRPr lang="en-GB" sz="1400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3972027" y="3745938"/>
            <a:ext cx="1337912" cy="1126156"/>
            <a:chOff x="1944303" y="2531444"/>
            <a:chExt cx="1337912" cy="1126156"/>
          </a:xfrm>
        </p:grpSpPr>
        <p:sp>
          <p:nvSpPr>
            <p:cNvPr id="17" name="Hexagon 16"/>
            <p:cNvSpPr/>
            <p:nvPr/>
          </p:nvSpPr>
          <p:spPr>
            <a:xfrm>
              <a:off x="1944303" y="2531444"/>
              <a:ext cx="1337912" cy="1126156"/>
            </a:xfrm>
            <a:prstGeom prst="hexagon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973179" y="2761494"/>
              <a:ext cx="128016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err="1" smtClean="0">
                  <a:solidFill>
                    <a:schemeClr val="bg1"/>
                  </a:solidFill>
                </a:rPr>
                <a:t>Cathodic</a:t>
              </a:r>
              <a:endParaRPr lang="en-US" sz="1600" dirty="0" smtClean="0">
                <a:solidFill>
                  <a:schemeClr val="bg1"/>
                </a:solidFill>
              </a:endParaRPr>
            </a:p>
            <a:p>
              <a:pPr algn="ctr"/>
              <a:r>
                <a:rPr lang="en-US" sz="1600" dirty="0" smtClean="0">
                  <a:solidFill>
                    <a:schemeClr val="bg1"/>
                  </a:solidFill>
                </a:rPr>
                <a:t>Arc</a:t>
              </a:r>
              <a:endParaRPr lang="en-GB" sz="1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5375710" y="4578670"/>
            <a:ext cx="1337912" cy="1251268"/>
            <a:chOff x="1944303" y="2531444"/>
            <a:chExt cx="1337912" cy="1251268"/>
          </a:xfrm>
        </p:grpSpPr>
        <p:sp>
          <p:nvSpPr>
            <p:cNvPr id="20" name="Hexagon 19"/>
            <p:cNvSpPr/>
            <p:nvPr/>
          </p:nvSpPr>
          <p:spPr>
            <a:xfrm>
              <a:off x="1944303" y="2531444"/>
              <a:ext cx="1337912" cy="1126156"/>
            </a:xfrm>
            <a:prstGeom prst="hexagon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1967297" y="2613161"/>
              <a:ext cx="1280160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prstClr val="white"/>
                  </a:solidFill>
                </a:rPr>
                <a:t>Thermal</a:t>
              </a:r>
              <a:endParaRPr lang="en-US" sz="1600" dirty="0">
                <a:solidFill>
                  <a:prstClr val="white"/>
                </a:solidFill>
              </a:endParaRPr>
            </a:p>
            <a:p>
              <a:pPr lvl="0" algn="ctr"/>
              <a:r>
                <a:rPr lang="en-US" sz="1600" dirty="0">
                  <a:solidFill>
                    <a:prstClr val="white"/>
                  </a:solidFill>
                </a:rPr>
                <a:t>CVD</a:t>
              </a:r>
            </a:p>
            <a:p>
              <a:pPr lvl="0" algn="ctr"/>
              <a:r>
                <a:rPr lang="en-US" sz="1100" dirty="0">
                  <a:solidFill>
                    <a:prstClr val="white"/>
                  </a:solidFill>
                </a:rPr>
                <a:t>Chemical </a:t>
              </a:r>
              <a:r>
                <a:rPr lang="en-US" sz="1100" dirty="0" err="1">
                  <a:solidFill>
                    <a:prstClr val="white"/>
                  </a:solidFill>
                </a:rPr>
                <a:t>Vapour</a:t>
              </a:r>
              <a:r>
                <a:rPr lang="en-US" sz="1100" dirty="0">
                  <a:solidFill>
                    <a:prstClr val="white"/>
                  </a:solidFill>
                </a:rPr>
                <a:t> deposition</a:t>
              </a:r>
              <a:endParaRPr lang="en-GB" sz="1100" dirty="0">
                <a:solidFill>
                  <a:prstClr val="white"/>
                </a:solidFill>
              </a:endParaRPr>
            </a:p>
            <a:p>
              <a:pPr algn="ctr"/>
              <a:endParaRPr lang="en-GB" sz="16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6728060" y="3745938"/>
            <a:ext cx="1337912" cy="1126156"/>
            <a:chOff x="1944303" y="2531444"/>
            <a:chExt cx="1337912" cy="1126156"/>
          </a:xfrm>
        </p:grpSpPr>
        <p:sp>
          <p:nvSpPr>
            <p:cNvPr id="23" name="Hexagon 22"/>
            <p:cNvSpPr/>
            <p:nvPr/>
          </p:nvSpPr>
          <p:spPr>
            <a:xfrm>
              <a:off x="1944303" y="2531444"/>
              <a:ext cx="1337912" cy="1126156"/>
            </a:xfrm>
            <a:prstGeom prst="hexagon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973179" y="2741650"/>
              <a:ext cx="128016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chemeClr val="bg1"/>
                  </a:solidFill>
                </a:rPr>
                <a:t>Thermal evaporation</a:t>
              </a:r>
              <a:endParaRPr lang="en-GB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4933353" y="5740760"/>
            <a:ext cx="2210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Not tested at CERN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70283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3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4" dur="indefinite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6" dur="indefinit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7" dur="indefinite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TRIUMF 2021 EIC Accelerator Partnership Workshop 26-29 October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0" y="1"/>
            <a:ext cx="12192000" cy="584775"/>
          </a:xfrm>
          <a:prstGeom prst="rect">
            <a:avLst/>
          </a:prstGeom>
          <a:solidFill>
            <a:srgbClr val="1E5AA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solidFill>
                  <a:schemeClr val="bg1"/>
                </a:solidFill>
              </a:rPr>
              <a:t>2 – Coating technology at CERN</a:t>
            </a:r>
          </a:p>
        </p:txBody>
      </p:sp>
      <p:sp>
        <p:nvSpPr>
          <p:cNvPr id="29" name="Rectangle 28"/>
          <p:cNvSpPr/>
          <p:nvPr/>
        </p:nvSpPr>
        <p:spPr>
          <a:xfrm>
            <a:off x="1" y="938356"/>
            <a:ext cx="121919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/>
              <a:t>Coating techniques</a:t>
            </a:r>
            <a:endParaRPr lang="en-GB" sz="2400" dirty="0">
              <a:solidFill>
                <a:srgbClr val="00B050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3994484" y="2307095"/>
            <a:ext cx="1337912" cy="1126156"/>
            <a:chOff x="1944303" y="2531444"/>
            <a:chExt cx="1337912" cy="1126156"/>
          </a:xfrm>
        </p:grpSpPr>
        <p:sp>
          <p:nvSpPr>
            <p:cNvPr id="4" name="Hexagon 3"/>
            <p:cNvSpPr/>
            <p:nvPr/>
          </p:nvSpPr>
          <p:spPr>
            <a:xfrm>
              <a:off x="1944303" y="2531444"/>
              <a:ext cx="1337912" cy="1126156"/>
            </a:xfrm>
            <a:prstGeom prst="hexagon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1978527" y="2702159"/>
              <a:ext cx="128016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1600" dirty="0" smtClean="0">
                  <a:solidFill>
                    <a:prstClr val="white"/>
                  </a:solidFill>
                </a:rPr>
                <a:t>Plasma</a:t>
              </a:r>
            </a:p>
            <a:p>
              <a:pPr lvl="0" algn="ctr"/>
              <a:r>
                <a:rPr lang="en-US" sz="1600" dirty="0" smtClean="0">
                  <a:solidFill>
                    <a:prstClr val="white"/>
                  </a:solidFill>
                </a:rPr>
                <a:t>Assisted</a:t>
              </a:r>
            </a:p>
            <a:p>
              <a:pPr lvl="0" algn="ctr"/>
              <a:r>
                <a:rPr lang="en-US" sz="1600" dirty="0" smtClean="0">
                  <a:solidFill>
                    <a:prstClr val="white"/>
                  </a:solidFill>
                </a:rPr>
                <a:t>CVD</a:t>
              </a:r>
              <a:endParaRPr lang="en-GB" sz="1400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5375710" y="1635795"/>
            <a:ext cx="1337912" cy="1126156"/>
            <a:chOff x="1944303" y="2531444"/>
            <a:chExt cx="1337912" cy="1126156"/>
          </a:xfrm>
        </p:grpSpPr>
        <p:sp>
          <p:nvSpPr>
            <p:cNvPr id="10" name="Hexagon 9"/>
            <p:cNvSpPr/>
            <p:nvPr/>
          </p:nvSpPr>
          <p:spPr>
            <a:xfrm>
              <a:off x="1944303" y="2531444"/>
              <a:ext cx="1337912" cy="1126156"/>
            </a:xfrm>
            <a:prstGeom prst="hexagon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973179" y="2865475"/>
              <a:ext cx="128016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chemeClr val="bg1"/>
                  </a:solidFill>
                </a:rPr>
                <a:t>Sputtering</a:t>
              </a:r>
              <a:endParaRPr lang="en-GB" sz="11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6766560" y="2307095"/>
            <a:ext cx="1337912" cy="1126156"/>
            <a:chOff x="1944303" y="2531444"/>
            <a:chExt cx="1337912" cy="1126156"/>
          </a:xfrm>
        </p:grpSpPr>
        <p:sp>
          <p:nvSpPr>
            <p:cNvPr id="13" name="Hexagon 12"/>
            <p:cNvSpPr/>
            <p:nvPr/>
          </p:nvSpPr>
          <p:spPr>
            <a:xfrm>
              <a:off x="1944303" y="2531444"/>
              <a:ext cx="1337912" cy="1126156"/>
            </a:xfrm>
            <a:prstGeom prst="hexagon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973179" y="2666609"/>
              <a:ext cx="128016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1600" dirty="0">
                  <a:solidFill>
                    <a:prstClr val="white"/>
                  </a:solidFill>
                </a:rPr>
                <a:t>PLD</a:t>
              </a:r>
            </a:p>
            <a:p>
              <a:pPr lvl="0" algn="ctr"/>
              <a:r>
                <a:rPr lang="en-US" sz="1400" dirty="0">
                  <a:solidFill>
                    <a:prstClr val="white"/>
                  </a:solidFill>
                </a:rPr>
                <a:t>Pulsed Laser Deposition</a:t>
              </a:r>
              <a:endParaRPr lang="en-GB" sz="1400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462549" y="3325706"/>
            <a:ext cx="3926572" cy="1362191"/>
            <a:chOff x="462549" y="3325706"/>
            <a:chExt cx="3926572" cy="1362191"/>
          </a:xfrm>
        </p:grpSpPr>
        <p:sp>
          <p:nvSpPr>
            <p:cNvPr id="7" name="Left Arrow 6"/>
            <p:cNvSpPr/>
            <p:nvPr/>
          </p:nvSpPr>
          <p:spPr>
            <a:xfrm rot="19771555">
              <a:off x="2847278" y="3325706"/>
              <a:ext cx="1122412" cy="538480"/>
            </a:xfrm>
            <a:prstGeom prst="leftArrow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462549" y="4041566"/>
              <a:ext cx="392657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/>
                <a:t>High deposition rate and easy to scale up</a:t>
              </a:r>
              <a:endParaRPr lang="en-GB" dirty="0"/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386081" y="4705558"/>
            <a:ext cx="38506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>
                <a:solidFill>
                  <a:srgbClr val="FF0000"/>
                </a:solidFill>
              </a:rPr>
              <a:t>SEY</a:t>
            </a:r>
            <a:r>
              <a:rPr lang="en-US" b="1" baseline="-25000" dirty="0" err="1" smtClean="0">
                <a:solidFill>
                  <a:srgbClr val="FF0000"/>
                </a:solidFill>
              </a:rPr>
              <a:t>max</a:t>
            </a:r>
            <a:r>
              <a:rPr lang="en-US" b="1" baseline="-25000" dirty="0" smtClean="0">
                <a:solidFill>
                  <a:srgbClr val="FF0000"/>
                </a:solidFill>
              </a:rPr>
              <a:t> </a:t>
            </a:r>
            <a:r>
              <a:rPr lang="en-US" b="1" dirty="0" smtClean="0">
                <a:solidFill>
                  <a:srgbClr val="FF0000"/>
                </a:solidFill>
              </a:rPr>
              <a:t>&gt; 1.4 </a:t>
            </a:r>
            <a:r>
              <a:rPr lang="en-US" dirty="0" smtClean="0">
                <a:solidFill>
                  <a:srgbClr val="FF0000"/>
                </a:solidFill>
              </a:rPr>
              <a:t>due to high hydrogen content from precursor gases (CH</a:t>
            </a:r>
            <a:r>
              <a:rPr lang="en-US" baseline="-25000" dirty="0" smtClean="0">
                <a:solidFill>
                  <a:srgbClr val="FF0000"/>
                </a:solidFill>
              </a:rPr>
              <a:t>4</a:t>
            </a:r>
            <a:r>
              <a:rPr lang="en-US" dirty="0" smtClean="0">
                <a:solidFill>
                  <a:srgbClr val="FF0000"/>
                </a:solidFill>
              </a:rPr>
              <a:t>, C</a:t>
            </a:r>
            <a:r>
              <a:rPr lang="en-US" baseline="-25000" dirty="0" smtClean="0">
                <a:solidFill>
                  <a:srgbClr val="FF0000"/>
                </a:solidFill>
              </a:rPr>
              <a:t>2</a:t>
            </a:r>
            <a:r>
              <a:rPr lang="en-US" dirty="0" smtClean="0">
                <a:solidFill>
                  <a:srgbClr val="FF0000"/>
                </a:solidFill>
              </a:rPr>
              <a:t>H</a:t>
            </a:r>
            <a:r>
              <a:rPr lang="en-US" baseline="-25000" dirty="0" smtClean="0">
                <a:solidFill>
                  <a:srgbClr val="FF0000"/>
                </a:solidFill>
              </a:rPr>
              <a:t>2</a:t>
            </a:r>
            <a:r>
              <a:rPr lang="en-US" dirty="0" smtClean="0">
                <a:solidFill>
                  <a:srgbClr val="FF0000"/>
                </a:solidFill>
              </a:rPr>
              <a:t>)</a:t>
            </a:r>
            <a:endParaRPr lang="en-GB" dirty="0">
              <a:solidFill>
                <a:srgbClr val="FF0000"/>
              </a:solidFill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7955280" y="3258229"/>
            <a:ext cx="4236720" cy="1402273"/>
            <a:chOff x="1017872" y="3275128"/>
            <a:chExt cx="4236720" cy="1402273"/>
          </a:xfrm>
        </p:grpSpPr>
        <p:sp>
          <p:nvSpPr>
            <p:cNvPr id="31" name="Left Arrow 30"/>
            <p:cNvSpPr/>
            <p:nvPr/>
          </p:nvSpPr>
          <p:spPr>
            <a:xfrm rot="12336851">
              <a:off x="1257183" y="3275128"/>
              <a:ext cx="1122412" cy="538480"/>
            </a:xfrm>
            <a:prstGeom prst="leftArrow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017872" y="4031070"/>
              <a:ext cx="423672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/>
                <a:t>SEY</a:t>
              </a:r>
              <a:r>
                <a:rPr lang="en-US" b="1" baseline="-25000" dirty="0" smtClean="0"/>
                <a:t>max</a:t>
              </a:r>
              <a:r>
                <a:rPr lang="en-US" b="1" dirty="0" smtClean="0"/>
                <a:t>~1</a:t>
              </a:r>
              <a:r>
                <a:rPr lang="en-US" dirty="0" smtClean="0"/>
                <a:t> if performed at high pressure</a:t>
              </a:r>
            </a:p>
            <a:p>
              <a:pPr algn="ctr"/>
              <a:r>
                <a:rPr lang="en-US" dirty="0" smtClean="0"/>
                <a:t>(to quench the energy of the C atoms)</a:t>
              </a:r>
              <a:endParaRPr lang="en-GB" dirty="0"/>
            </a:p>
          </p:txBody>
        </p:sp>
      </p:grpSp>
      <p:sp>
        <p:nvSpPr>
          <p:cNvPr id="33" name="TextBox 32"/>
          <p:cNvSpPr txBox="1"/>
          <p:nvPr/>
        </p:nvSpPr>
        <p:spPr>
          <a:xfrm>
            <a:off x="7955280" y="4664300"/>
            <a:ext cx="42773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Poor adhesion on Cu</a:t>
            </a:r>
            <a:endParaRPr lang="en-GB" dirty="0">
              <a:solidFill>
                <a:srgbClr val="FF0000"/>
              </a:solidFill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4053838" y="2992190"/>
            <a:ext cx="4277359" cy="1729164"/>
            <a:chOff x="-38770" y="1895780"/>
            <a:chExt cx="4277359" cy="1729164"/>
          </a:xfrm>
        </p:grpSpPr>
        <p:sp>
          <p:nvSpPr>
            <p:cNvPr id="35" name="Left Arrow 34"/>
            <p:cNvSpPr/>
            <p:nvPr/>
          </p:nvSpPr>
          <p:spPr>
            <a:xfrm rot="16200000">
              <a:off x="1330061" y="2274205"/>
              <a:ext cx="1295330" cy="538480"/>
            </a:xfrm>
            <a:prstGeom prst="leftArrow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-38770" y="3255612"/>
              <a:ext cx="427735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/>
                <a:t>SEY</a:t>
              </a:r>
              <a:r>
                <a:rPr lang="en-US" b="1" baseline="-25000" dirty="0" smtClean="0"/>
                <a:t>max</a:t>
              </a:r>
              <a:r>
                <a:rPr lang="en-US" b="1" dirty="0" smtClean="0"/>
                <a:t>~1</a:t>
              </a:r>
              <a:endParaRPr lang="en-GB" dirty="0"/>
            </a:p>
          </p:txBody>
        </p:sp>
      </p:grpSp>
      <p:sp>
        <p:nvSpPr>
          <p:cNvPr id="37" name="TextBox 36"/>
          <p:cNvSpPr txBox="1"/>
          <p:nvPr/>
        </p:nvSpPr>
        <p:spPr>
          <a:xfrm>
            <a:off x="4582160" y="4776153"/>
            <a:ext cx="32207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tx2"/>
                </a:solidFill>
              </a:rPr>
              <a:t>Adaptable to a wide range of geometries</a:t>
            </a:r>
            <a:endParaRPr lang="en-GB" dirty="0">
              <a:solidFill>
                <a:schemeClr val="tx2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4582159" y="5455941"/>
            <a:ext cx="32207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Low deposition rate </a:t>
            </a:r>
            <a:r>
              <a:rPr lang="en-US" dirty="0" smtClean="0">
                <a:solidFill>
                  <a:srgbClr val="FF0000"/>
                </a:solidFill>
              </a:rPr>
              <a:t>(sputtering yield)</a:t>
            </a:r>
            <a:endParaRPr lang="en-GB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2551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3" grpId="0"/>
      <p:bldP spid="37" grpId="0"/>
      <p:bldP spid="3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smtClean="0"/>
              <a:t>TRIUMF 2021 EIC Accelerator Partnership Workshop 26-29 October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0" y="1"/>
            <a:ext cx="12192000" cy="584775"/>
          </a:xfrm>
          <a:prstGeom prst="rect">
            <a:avLst/>
          </a:prstGeom>
          <a:solidFill>
            <a:srgbClr val="1E5AA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solidFill>
                  <a:schemeClr val="bg1"/>
                </a:solidFill>
              </a:rPr>
              <a:t>2 – Coating technology at CERN</a:t>
            </a:r>
          </a:p>
        </p:txBody>
      </p:sp>
      <p:sp>
        <p:nvSpPr>
          <p:cNvPr id="29" name="Rectangle 28"/>
          <p:cNvSpPr/>
          <p:nvPr/>
        </p:nvSpPr>
        <p:spPr>
          <a:xfrm>
            <a:off x="1" y="938356"/>
            <a:ext cx="121919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/>
              <a:t>Coating techniques</a:t>
            </a:r>
            <a:endParaRPr lang="en-GB" sz="2400" dirty="0">
              <a:solidFill>
                <a:srgbClr val="00B050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3994484" y="2307095"/>
            <a:ext cx="1337912" cy="1126156"/>
            <a:chOff x="1944303" y="2531444"/>
            <a:chExt cx="1337912" cy="1126156"/>
          </a:xfrm>
        </p:grpSpPr>
        <p:sp>
          <p:nvSpPr>
            <p:cNvPr id="4" name="Hexagon 3"/>
            <p:cNvSpPr/>
            <p:nvPr/>
          </p:nvSpPr>
          <p:spPr>
            <a:xfrm>
              <a:off x="1944303" y="2531444"/>
              <a:ext cx="1337912" cy="1126156"/>
            </a:xfrm>
            <a:prstGeom prst="hexagon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1978527" y="2702159"/>
              <a:ext cx="128016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1600" dirty="0" smtClean="0">
                  <a:solidFill>
                    <a:prstClr val="white"/>
                  </a:solidFill>
                </a:rPr>
                <a:t>Plasma</a:t>
              </a:r>
            </a:p>
            <a:p>
              <a:pPr lvl="0" algn="ctr"/>
              <a:r>
                <a:rPr lang="en-US" sz="1600" dirty="0" smtClean="0">
                  <a:solidFill>
                    <a:prstClr val="white"/>
                  </a:solidFill>
                </a:rPr>
                <a:t>Assisted</a:t>
              </a:r>
            </a:p>
            <a:p>
              <a:pPr lvl="0" algn="ctr"/>
              <a:r>
                <a:rPr lang="en-US" sz="1600" dirty="0" smtClean="0">
                  <a:solidFill>
                    <a:prstClr val="white"/>
                  </a:solidFill>
                </a:rPr>
                <a:t>CVD</a:t>
              </a:r>
              <a:endParaRPr lang="en-GB" sz="1400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5375710" y="1635795"/>
            <a:ext cx="1337912" cy="1126156"/>
            <a:chOff x="1944303" y="2531444"/>
            <a:chExt cx="1337912" cy="1126156"/>
          </a:xfrm>
        </p:grpSpPr>
        <p:sp>
          <p:nvSpPr>
            <p:cNvPr id="10" name="Hexagon 9"/>
            <p:cNvSpPr/>
            <p:nvPr/>
          </p:nvSpPr>
          <p:spPr>
            <a:xfrm>
              <a:off x="1944303" y="2531444"/>
              <a:ext cx="1337912" cy="1126156"/>
            </a:xfrm>
            <a:prstGeom prst="hexagon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973179" y="2865475"/>
              <a:ext cx="128016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chemeClr val="bg1"/>
                  </a:solidFill>
                </a:rPr>
                <a:t>Sputtering</a:t>
              </a:r>
              <a:endParaRPr lang="en-GB" sz="11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6766560" y="2307095"/>
            <a:ext cx="1337912" cy="1126156"/>
            <a:chOff x="1944303" y="2531444"/>
            <a:chExt cx="1337912" cy="1126156"/>
          </a:xfrm>
        </p:grpSpPr>
        <p:sp>
          <p:nvSpPr>
            <p:cNvPr id="13" name="Hexagon 12"/>
            <p:cNvSpPr/>
            <p:nvPr/>
          </p:nvSpPr>
          <p:spPr>
            <a:xfrm>
              <a:off x="1944303" y="2531444"/>
              <a:ext cx="1337912" cy="1126156"/>
            </a:xfrm>
            <a:prstGeom prst="hexagon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973179" y="2666609"/>
              <a:ext cx="128016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1600" dirty="0">
                  <a:solidFill>
                    <a:prstClr val="white"/>
                  </a:solidFill>
                </a:rPr>
                <a:t>PLD</a:t>
              </a:r>
            </a:p>
            <a:p>
              <a:pPr lvl="0" algn="ctr"/>
              <a:r>
                <a:rPr lang="en-US" sz="1400" dirty="0">
                  <a:solidFill>
                    <a:prstClr val="white"/>
                  </a:solidFill>
                </a:rPr>
                <a:t>Pulsed Laser Deposition</a:t>
              </a:r>
              <a:endParaRPr lang="en-GB" sz="1400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462549" y="3325706"/>
            <a:ext cx="3926572" cy="1362191"/>
            <a:chOff x="462549" y="3325706"/>
            <a:chExt cx="3926572" cy="1362191"/>
          </a:xfrm>
        </p:grpSpPr>
        <p:sp>
          <p:nvSpPr>
            <p:cNvPr id="7" name="Left Arrow 6"/>
            <p:cNvSpPr/>
            <p:nvPr/>
          </p:nvSpPr>
          <p:spPr>
            <a:xfrm rot="19771555">
              <a:off x="2847278" y="3325706"/>
              <a:ext cx="1122412" cy="538480"/>
            </a:xfrm>
            <a:prstGeom prst="leftArrow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462549" y="4041566"/>
              <a:ext cx="392657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/>
                <a:t>High deposition rate and easy to scale up</a:t>
              </a:r>
              <a:endParaRPr lang="en-GB" dirty="0"/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386081" y="4705558"/>
            <a:ext cx="38506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>
                <a:solidFill>
                  <a:srgbClr val="FF0000"/>
                </a:solidFill>
              </a:rPr>
              <a:t>SEY</a:t>
            </a:r>
            <a:r>
              <a:rPr lang="en-US" b="1" baseline="-25000" dirty="0" err="1" smtClean="0">
                <a:solidFill>
                  <a:srgbClr val="FF0000"/>
                </a:solidFill>
              </a:rPr>
              <a:t>max</a:t>
            </a:r>
            <a:r>
              <a:rPr lang="en-US" b="1" baseline="-25000" dirty="0" smtClean="0">
                <a:solidFill>
                  <a:srgbClr val="FF0000"/>
                </a:solidFill>
              </a:rPr>
              <a:t> </a:t>
            </a:r>
            <a:r>
              <a:rPr lang="en-US" b="1" dirty="0" smtClean="0">
                <a:solidFill>
                  <a:srgbClr val="FF0000"/>
                </a:solidFill>
              </a:rPr>
              <a:t>&gt; 1.4 </a:t>
            </a:r>
            <a:r>
              <a:rPr lang="en-US" dirty="0" smtClean="0">
                <a:solidFill>
                  <a:srgbClr val="FF0000"/>
                </a:solidFill>
              </a:rPr>
              <a:t>due to high hydrogen content from precursor gases (CH</a:t>
            </a:r>
            <a:r>
              <a:rPr lang="en-US" baseline="-25000" dirty="0" smtClean="0">
                <a:solidFill>
                  <a:srgbClr val="FF0000"/>
                </a:solidFill>
              </a:rPr>
              <a:t>4</a:t>
            </a:r>
            <a:r>
              <a:rPr lang="en-US" dirty="0" smtClean="0">
                <a:solidFill>
                  <a:srgbClr val="FF0000"/>
                </a:solidFill>
              </a:rPr>
              <a:t>, C</a:t>
            </a:r>
            <a:r>
              <a:rPr lang="en-US" baseline="-25000" dirty="0" smtClean="0">
                <a:solidFill>
                  <a:srgbClr val="FF0000"/>
                </a:solidFill>
              </a:rPr>
              <a:t>2</a:t>
            </a:r>
            <a:r>
              <a:rPr lang="en-US" dirty="0" smtClean="0">
                <a:solidFill>
                  <a:srgbClr val="FF0000"/>
                </a:solidFill>
              </a:rPr>
              <a:t>H</a:t>
            </a:r>
            <a:r>
              <a:rPr lang="en-US" baseline="-25000" dirty="0" smtClean="0">
                <a:solidFill>
                  <a:srgbClr val="FF0000"/>
                </a:solidFill>
              </a:rPr>
              <a:t>2</a:t>
            </a:r>
            <a:r>
              <a:rPr lang="en-US" dirty="0" smtClean="0">
                <a:solidFill>
                  <a:srgbClr val="FF0000"/>
                </a:solidFill>
              </a:rPr>
              <a:t>)</a:t>
            </a:r>
            <a:endParaRPr lang="en-GB" dirty="0">
              <a:solidFill>
                <a:srgbClr val="FF0000"/>
              </a:solidFill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7955280" y="3258229"/>
            <a:ext cx="4236720" cy="1402273"/>
            <a:chOff x="1017872" y="3275128"/>
            <a:chExt cx="4236720" cy="1402273"/>
          </a:xfrm>
        </p:grpSpPr>
        <p:sp>
          <p:nvSpPr>
            <p:cNvPr id="31" name="Left Arrow 30"/>
            <p:cNvSpPr/>
            <p:nvPr/>
          </p:nvSpPr>
          <p:spPr>
            <a:xfrm rot="12336851">
              <a:off x="1257183" y="3275128"/>
              <a:ext cx="1122412" cy="538480"/>
            </a:xfrm>
            <a:prstGeom prst="leftArrow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017872" y="4031070"/>
              <a:ext cx="423672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/>
                <a:t>SEY</a:t>
              </a:r>
              <a:r>
                <a:rPr lang="en-US" b="1" baseline="-25000" dirty="0" smtClean="0"/>
                <a:t>max</a:t>
              </a:r>
              <a:r>
                <a:rPr lang="en-US" b="1" dirty="0" smtClean="0"/>
                <a:t>~1</a:t>
              </a:r>
              <a:r>
                <a:rPr lang="en-US" dirty="0" smtClean="0"/>
                <a:t> if performed at high pressure</a:t>
              </a:r>
            </a:p>
            <a:p>
              <a:pPr algn="ctr"/>
              <a:r>
                <a:rPr lang="en-US" dirty="0" smtClean="0"/>
                <a:t>(to quench the energy of the C atoms)</a:t>
              </a:r>
              <a:endParaRPr lang="en-GB" dirty="0"/>
            </a:p>
          </p:txBody>
        </p:sp>
      </p:grpSp>
      <p:sp>
        <p:nvSpPr>
          <p:cNvPr id="33" name="TextBox 32"/>
          <p:cNvSpPr txBox="1"/>
          <p:nvPr/>
        </p:nvSpPr>
        <p:spPr>
          <a:xfrm>
            <a:off x="7955280" y="4664300"/>
            <a:ext cx="42773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Poor adhesion on Cu</a:t>
            </a:r>
            <a:endParaRPr lang="en-GB" dirty="0">
              <a:solidFill>
                <a:srgbClr val="FF0000"/>
              </a:solidFill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4053838" y="2992190"/>
            <a:ext cx="4277359" cy="1729164"/>
            <a:chOff x="-38770" y="1895780"/>
            <a:chExt cx="4277359" cy="1729164"/>
          </a:xfrm>
        </p:grpSpPr>
        <p:sp>
          <p:nvSpPr>
            <p:cNvPr id="35" name="Left Arrow 34"/>
            <p:cNvSpPr/>
            <p:nvPr/>
          </p:nvSpPr>
          <p:spPr>
            <a:xfrm rot="16200000">
              <a:off x="1330061" y="2274205"/>
              <a:ext cx="1295330" cy="538480"/>
            </a:xfrm>
            <a:prstGeom prst="leftArrow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-38770" y="3255612"/>
              <a:ext cx="427735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/>
                <a:t>SEY</a:t>
              </a:r>
              <a:r>
                <a:rPr lang="en-US" b="1" baseline="-25000" dirty="0" smtClean="0"/>
                <a:t>max</a:t>
              </a:r>
              <a:r>
                <a:rPr lang="en-US" b="1" dirty="0" smtClean="0"/>
                <a:t>~1</a:t>
              </a:r>
              <a:endParaRPr lang="en-GB" dirty="0"/>
            </a:p>
          </p:txBody>
        </p:sp>
      </p:grpSp>
      <p:sp>
        <p:nvSpPr>
          <p:cNvPr id="37" name="TextBox 36"/>
          <p:cNvSpPr txBox="1"/>
          <p:nvPr/>
        </p:nvSpPr>
        <p:spPr>
          <a:xfrm>
            <a:off x="4582160" y="4776153"/>
            <a:ext cx="32207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tx2"/>
                </a:solidFill>
              </a:rPr>
              <a:t>Adaptable to a wide range of geometries</a:t>
            </a:r>
            <a:endParaRPr lang="en-GB" dirty="0">
              <a:solidFill>
                <a:schemeClr val="tx2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4582159" y="5455941"/>
            <a:ext cx="32207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Low deposition rate </a:t>
            </a:r>
            <a:r>
              <a:rPr lang="en-US" dirty="0" smtClean="0">
                <a:solidFill>
                  <a:srgbClr val="FF0000"/>
                </a:solidFill>
              </a:rPr>
              <a:t>(sputtering yield)</a:t>
            </a:r>
            <a:endParaRPr lang="en-GB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0171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3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6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9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2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.4"/>
</p:tagLst>
</file>

<file path=ppt/theme/theme1.xml><?xml version="1.0" encoding="utf-8"?>
<a:theme xmlns:a="http://schemas.openxmlformats.org/drawingml/2006/main" name="CERN(4-3)">
  <a:themeElements>
    <a:clrScheme name="CERN 1">
      <a:dk1>
        <a:srgbClr val="0055A0"/>
      </a:dk1>
      <a:lt1>
        <a:sysClr val="window" lastClr="FFFFFF"/>
      </a:lt1>
      <a:dk2>
        <a:srgbClr val="0055A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chnic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mbria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mbria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CERN(4-3).thmx</Template>
  <TotalTime>100155</TotalTime>
  <Words>2255</Words>
  <Application>Microsoft Office PowerPoint</Application>
  <PresentationFormat>Widescreen</PresentationFormat>
  <Paragraphs>451</Paragraphs>
  <Slides>39</Slides>
  <Notes>38</Notes>
  <HiddenSlides>2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5" baseType="lpstr">
      <vt:lpstr>Arial</vt:lpstr>
      <vt:lpstr>Calibri</vt:lpstr>
      <vt:lpstr>Comic Sans MS</vt:lpstr>
      <vt:lpstr>Symbol</vt:lpstr>
      <vt:lpstr>Wingdings</vt:lpstr>
      <vt:lpstr>CERN(4-3)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cern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CERN User</dc:creator>
  <cp:lastModifiedBy>Pedro Costa Pinto</cp:lastModifiedBy>
  <cp:revision>2590</cp:revision>
  <cp:lastPrinted>2018-10-11T12:34:44Z</cp:lastPrinted>
  <dcterms:created xsi:type="dcterms:W3CDTF">2012-11-30T11:04:26Z</dcterms:created>
  <dcterms:modified xsi:type="dcterms:W3CDTF">2021-10-26T19:48:02Z</dcterms:modified>
</cp:coreProperties>
</file>