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1" r:id="rId1"/>
    <p:sldMasterId id="2147483732" r:id="rId2"/>
  </p:sldMasterIdLst>
  <p:notesMasterIdLst>
    <p:notesMasterId r:id="rId17"/>
  </p:notesMasterIdLst>
  <p:handoutMasterIdLst>
    <p:handoutMasterId r:id="rId18"/>
  </p:handoutMasterIdLst>
  <p:sldIdLst>
    <p:sldId id="292" r:id="rId3"/>
    <p:sldId id="291" r:id="rId4"/>
    <p:sldId id="273" r:id="rId5"/>
    <p:sldId id="294" r:id="rId6"/>
    <p:sldId id="295" r:id="rId7"/>
    <p:sldId id="296" r:id="rId8"/>
    <p:sldId id="297" r:id="rId9"/>
    <p:sldId id="302" r:id="rId10"/>
    <p:sldId id="300" r:id="rId11"/>
    <p:sldId id="284" r:id="rId12"/>
    <p:sldId id="281" r:id="rId13"/>
    <p:sldId id="282" r:id="rId14"/>
    <p:sldId id="283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0"/>
    <a:srgbClr val="0055A1"/>
    <a:srgbClr val="FFFFFF"/>
    <a:srgbClr val="000000"/>
    <a:srgbClr val="42C79B"/>
    <a:srgbClr val="F56100"/>
    <a:srgbClr val="283651"/>
    <a:srgbClr val="4297B7"/>
    <a:srgbClr val="FF2592"/>
    <a:srgbClr val="714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3"/>
    <p:restoredTop sz="86398"/>
  </p:normalViewPr>
  <p:slideViewPr>
    <p:cSldViewPr snapToGrid="0" snapToObjects="1" showGuides="1">
      <p:cViewPr varScale="1">
        <p:scale>
          <a:sx n="110" d="100"/>
          <a:sy n="110" d="100"/>
        </p:scale>
        <p:origin x="176" y="232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andreapassarelli/Library/Containers/com.apple.mail/Data/Library/Mail%20Downloads/CDD154B3-3E76-4FE9-9FE8-13729CC29F06/deltaQQ_vs_delta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R=2.6mm</c:v>
          </c:tx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25400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Foglio1!$A$30:$A$38</c:f>
              <c:numCache>
                <c:formatCode>General</c:formatCode>
                <c:ptCount val="9"/>
                <c:pt idx="0">
                  <c:v>4</c:v>
                </c:pt>
                <c:pt idx="1">
                  <c:v>3.5</c:v>
                </c:pt>
                <c:pt idx="2">
                  <c:v>3</c:v>
                </c:pt>
                <c:pt idx="3">
                  <c:v>2.5</c:v>
                </c:pt>
                <c:pt idx="4">
                  <c:v>2</c:v>
                </c:pt>
                <c:pt idx="5">
                  <c:v>1.5</c:v>
                </c:pt>
                <c:pt idx="6">
                  <c:v>1</c:v>
                </c:pt>
                <c:pt idx="7">
                  <c:v>0.5</c:v>
                </c:pt>
                <c:pt idx="8">
                  <c:v>0</c:v>
                </c:pt>
              </c:numCache>
            </c:numRef>
          </c:xVal>
          <c:yVal>
            <c:numRef>
              <c:f>Foglio1!$H$30:$H$38</c:f>
              <c:numCache>
                <c:formatCode>General</c:formatCode>
                <c:ptCount val="9"/>
                <c:pt idx="0">
                  <c:v>2.7685708715149153</c:v>
                </c:pt>
                <c:pt idx="1">
                  <c:v>3.3687872763419446</c:v>
                </c:pt>
                <c:pt idx="2">
                  <c:v>4.1233019002423639</c:v>
                </c:pt>
                <c:pt idx="3">
                  <c:v>5.0988084249391665</c:v>
                </c:pt>
                <c:pt idx="4">
                  <c:v>6.3938257513995396</c:v>
                </c:pt>
                <c:pt idx="5">
                  <c:v>7.9627257371529687</c:v>
                </c:pt>
                <c:pt idx="6">
                  <c:v>9.612669790616291</c:v>
                </c:pt>
                <c:pt idx="7">
                  <c:v>10.164735479813247</c:v>
                </c:pt>
                <c:pt idx="8">
                  <c:v>7.8725376593279215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BD-964E-BF1D-91969405462D}"/>
            </c:ext>
          </c:extLst>
        </c:ser>
        <c:ser>
          <c:idx val="1"/>
          <c:order val="1"/>
          <c:tx>
            <c:v>R=3.5mm</c:v>
          </c:tx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25400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/>
            </c:spPr>
          </c:marker>
          <c:xVal>
            <c:numRef>
              <c:f>Foglio1!$A$9:$A$17</c:f>
              <c:numCache>
                <c:formatCode>General</c:formatCode>
                <c:ptCount val="9"/>
                <c:pt idx="0">
                  <c:v>4</c:v>
                </c:pt>
                <c:pt idx="1">
                  <c:v>3.5</c:v>
                </c:pt>
                <c:pt idx="2">
                  <c:v>3</c:v>
                </c:pt>
                <c:pt idx="3">
                  <c:v>2.5</c:v>
                </c:pt>
                <c:pt idx="4">
                  <c:v>2</c:v>
                </c:pt>
                <c:pt idx="5">
                  <c:v>1.5</c:v>
                </c:pt>
                <c:pt idx="6">
                  <c:v>1</c:v>
                </c:pt>
                <c:pt idx="7">
                  <c:v>0.5</c:v>
                </c:pt>
                <c:pt idx="8">
                  <c:v>0</c:v>
                </c:pt>
              </c:numCache>
            </c:numRef>
          </c:xVal>
          <c:yVal>
            <c:numRef>
              <c:f>Foglio1!$H$9:$H$17</c:f>
              <c:numCache>
                <c:formatCode>General</c:formatCode>
                <c:ptCount val="9"/>
                <c:pt idx="0" formatCode="0.00E+00">
                  <c:v>2.1398341682501179</c:v>
                </c:pt>
                <c:pt idx="1">
                  <c:v>3.1265108783239284</c:v>
                </c:pt>
                <c:pt idx="2">
                  <c:v>4.2170966713626159</c:v>
                </c:pt>
                <c:pt idx="3">
                  <c:v>5.3534644724630462</c:v>
                </c:pt>
                <c:pt idx="4">
                  <c:v>7.7865151214784474</c:v>
                </c:pt>
                <c:pt idx="5">
                  <c:v>10.08348439446068</c:v>
                </c:pt>
                <c:pt idx="6">
                  <c:v>14.201775380212489</c:v>
                </c:pt>
                <c:pt idx="7">
                  <c:v>17.569200837190106</c:v>
                </c:pt>
                <c:pt idx="8">
                  <c:v>20.537613297994177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CBD-964E-BF1D-9196940546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9079520"/>
        <c:axId val="599079936"/>
      </c:scatterChart>
      <c:valAx>
        <c:axId val="599079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/>
                  <a:t>∆h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9079936"/>
        <c:crosses val="autoZero"/>
        <c:crossBetween val="midCat"/>
      </c:valAx>
      <c:valAx>
        <c:axId val="59907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600" b="0" i="0" u="none" strike="noStrike" kern="1200" baseline="0" noProof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noProof="0" dirty="0" err="1"/>
                  <a:t>Q</a:t>
                </a:r>
                <a:r>
                  <a:rPr lang="en-US" sz="1600" baseline="-25000" noProof="0" dirty="0" err="1"/>
                  <a:t>ref</a:t>
                </a:r>
                <a:r>
                  <a:rPr lang="en-US" sz="1600" noProof="0" dirty="0" err="1"/>
                  <a:t>-Q</a:t>
                </a:r>
                <a:r>
                  <a:rPr lang="en-US" sz="1600" baseline="-25000" noProof="0" dirty="0" err="1"/>
                  <a:t>coat</a:t>
                </a:r>
                <a:r>
                  <a:rPr lang="en-US" sz="1600" noProof="0" dirty="0"/>
                  <a:t>/</a:t>
                </a:r>
                <a:r>
                  <a:rPr lang="en-US" sz="1600" noProof="0" dirty="0" err="1"/>
                  <a:t>Q</a:t>
                </a:r>
                <a:r>
                  <a:rPr lang="en-US" sz="1600" baseline="-25000" noProof="0" dirty="0" err="1"/>
                  <a:t>ref</a:t>
                </a:r>
                <a:r>
                  <a:rPr lang="en-US" sz="1600" noProof="0" dirty="0"/>
                  <a:t>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9079520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9664056220614701"/>
          <c:y val="0.21466511658868728"/>
          <c:w val="0.19163288023956354"/>
          <c:h val="0.115045028338848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943ACA-CCE2-4347-B753-F733C7287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F38FC-170E-D647-A194-1BE122AF6D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64DC5-60FA-584B-B512-F9504370A090}" type="datetimeFigureOut">
              <a:rPr lang="it-IT" smtClean="0"/>
              <a:t>26/10/21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8EEE3-1D3D-FE44-90CF-E2AE8BF52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BC9AC-FBA8-A244-BEFA-6A2231464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B35D-DAA1-3A46-ACFD-3D941FBF80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474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CF073-1860-0C46-8856-88328EF4FFD3}" type="datetimeFigureOut">
              <a:rPr lang="it-IT" smtClean="0"/>
              <a:t>26/10/21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6031E-9B50-7943-99E6-F5C2F105CC5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29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95" y="2219324"/>
            <a:ext cx="4078729" cy="250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9" y="1839622"/>
            <a:ext cx="3366075" cy="20669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DC41A9-3B6A-9741-B33C-0F8772B3E9C3}"/>
              </a:ext>
            </a:extLst>
          </p:cNvPr>
          <p:cNvSpPr/>
          <p:nvPr userDrawn="1"/>
        </p:nvSpPr>
        <p:spPr>
          <a:xfrm>
            <a:off x="6943064" y="3516078"/>
            <a:ext cx="744279" cy="133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12909-D7EE-604F-9837-D259B1AFF7AE}"/>
              </a:ext>
            </a:extLst>
          </p:cNvPr>
          <p:cNvSpPr/>
          <p:nvPr userDrawn="1"/>
        </p:nvSpPr>
        <p:spPr>
          <a:xfrm>
            <a:off x="11595481" y="3516078"/>
            <a:ext cx="744279" cy="1334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92BCF8-7EE9-7A45-B9A9-D11F4334A3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699" t="6192" r="2025" b="5773"/>
          <a:stretch/>
        </p:blipFill>
        <p:spPr>
          <a:xfrm>
            <a:off x="7649472" y="3516078"/>
            <a:ext cx="4312156" cy="13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3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500693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816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91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05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10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17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39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35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13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7293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417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622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617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5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1399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  <a:endParaRPr lang="it-IT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6893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580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Maria Rosaria Masullo -EIC 2021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it-IT"/>
              <a:t>Maria Rosaria Masullo -EIC 2021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8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83228786-D527-6842-82EB-C336E659E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5924"/>
            <a:ext cx="12192000" cy="590931"/>
          </a:xfrm>
        </p:spPr>
        <p:txBody>
          <a:bodyPr/>
          <a:lstStyle/>
          <a:p>
            <a:pPr algn="ctr"/>
            <a:r>
              <a:rPr lang="it-IT" dirty="0" err="1"/>
              <a:t>Electromagnetic</a:t>
            </a:r>
            <a:r>
              <a:rPr lang="it-IT" dirty="0"/>
              <a:t> </a:t>
            </a:r>
            <a:r>
              <a:rPr lang="it-IT" dirty="0" err="1"/>
              <a:t>characterization</a:t>
            </a:r>
            <a:r>
              <a:rPr lang="it-IT" dirty="0"/>
              <a:t> of </a:t>
            </a:r>
            <a:r>
              <a:rPr lang="it-IT" dirty="0" err="1"/>
              <a:t>coatings</a:t>
            </a:r>
            <a:r>
              <a:rPr lang="it-IT" dirty="0"/>
              <a:t> for </a:t>
            </a:r>
            <a:r>
              <a:rPr lang="it-IT" dirty="0" err="1"/>
              <a:t>accelerators</a:t>
            </a:r>
            <a:endParaRPr lang="en-US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1D30094-D376-5648-A564-D9AB238650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5424" y="1125234"/>
            <a:ext cx="2965450" cy="590932"/>
          </a:xfrm>
        </p:spPr>
        <p:txBody>
          <a:bodyPr/>
          <a:lstStyle/>
          <a:p>
            <a:r>
              <a:rPr lang="it-IT" dirty="0"/>
              <a:t>26/10/2021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5524047-2C7D-944F-ADF7-B78149FBAA25}"/>
              </a:ext>
            </a:extLst>
          </p:cNvPr>
          <p:cNvSpPr/>
          <p:nvPr/>
        </p:nvSpPr>
        <p:spPr>
          <a:xfrm>
            <a:off x="6907605" y="6388383"/>
            <a:ext cx="5284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TRIUMF 2021 EIC Accelerator Partnership Workshop</a:t>
            </a:r>
          </a:p>
        </p:txBody>
      </p:sp>
      <p:sp>
        <p:nvSpPr>
          <p:cNvPr id="36" name="Segnaposto testo 5">
            <a:extLst>
              <a:ext uri="{FF2B5EF4-FFF2-40B4-BE49-F238E27FC236}">
                <a16:creationId xmlns:a16="http://schemas.microsoft.com/office/drawing/2014/main" id="{4FD572DE-8A77-3049-9C81-A5879305CED2}"/>
              </a:ext>
            </a:extLst>
          </p:cNvPr>
          <p:cNvSpPr txBox="1">
            <a:spLocks/>
          </p:cNvSpPr>
          <p:nvPr/>
        </p:nvSpPr>
        <p:spPr>
          <a:xfrm>
            <a:off x="5514119" y="4210970"/>
            <a:ext cx="1163762" cy="59093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Andrea </a:t>
            </a:r>
          </a:p>
          <a:p>
            <a:r>
              <a:rPr lang="it-IT" sz="1800" dirty="0"/>
              <a:t>Passarelli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4AEAFDAC-476D-2147-BE73-B7FD749F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463" y="1955580"/>
            <a:ext cx="1427932" cy="1427932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:a16="http://schemas.microsoft.com/office/drawing/2014/main" id="{4DD53457-AA01-264C-8F62-9AB6B680D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3" t="12550" r="45259" b="19066"/>
          <a:stretch/>
        </p:blipFill>
        <p:spPr>
          <a:xfrm>
            <a:off x="616753" y="1825414"/>
            <a:ext cx="1501733" cy="1501732"/>
          </a:xfrm>
          <a:prstGeom prst="rect">
            <a:avLst/>
          </a:prstGeom>
        </p:spPr>
      </p:pic>
      <p:pic>
        <p:nvPicPr>
          <p:cNvPr id="39" name="Picture 9">
            <a:extLst>
              <a:ext uri="{FF2B5EF4-FFF2-40B4-BE49-F238E27FC236}">
                <a16:creationId xmlns:a16="http://schemas.microsoft.com/office/drawing/2014/main" id="{08A511E1-3CFC-6B45-8472-8B0618838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733" y="3447284"/>
            <a:ext cx="1430005" cy="1430005"/>
          </a:xfrm>
          <a:prstGeom prst="rect">
            <a:avLst/>
          </a:prstGeom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039975FA-856F-C54A-8AFA-FED3A5CE0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645" y="3736436"/>
            <a:ext cx="1271474" cy="1271474"/>
          </a:xfrm>
          <a:prstGeom prst="rect">
            <a:avLst/>
          </a:prstGeom>
        </p:spPr>
      </p:pic>
      <p:sp>
        <p:nvSpPr>
          <p:cNvPr id="41" name="Segnaposto testo 5">
            <a:extLst>
              <a:ext uri="{FF2B5EF4-FFF2-40B4-BE49-F238E27FC236}">
                <a16:creationId xmlns:a16="http://schemas.microsoft.com/office/drawing/2014/main" id="{F83B65F0-F5CB-8341-B1AD-1E1B45696D45}"/>
              </a:ext>
            </a:extLst>
          </p:cNvPr>
          <p:cNvSpPr txBox="1">
            <a:spLocks/>
          </p:cNvSpPr>
          <p:nvPr/>
        </p:nvSpPr>
        <p:spPr>
          <a:xfrm>
            <a:off x="1811390" y="4048391"/>
            <a:ext cx="1163762" cy="59093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Can </a:t>
            </a:r>
          </a:p>
          <a:p>
            <a:r>
              <a:rPr lang="it-IT" sz="1800" dirty="0" err="1"/>
              <a:t>Koral</a:t>
            </a:r>
            <a:endParaRPr lang="it-IT" sz="1800" dirty="0"/>
          </a:p>
        </p:txBody>
      </p:sp>
      <p:sp>
        <p:nvSpPr>
          <p:cNvPr id="42" name="Segnaposto testo 5">
            <a:extLst>
              <a:ext uri="{FF2B5EF4-FFF2-40B4-BE49-F238E27FC236}">
                <a16:creationId xmlns:a16="http://schemas.microsoft.com/office/drawing/2014/main" id="{FE48BAA5-96B7-2548-80A0-885260097B4A}"/>
              </a:ext>
            </a:extLst>
          </p:cNvPr>
          <p:cNvSpPr txBox="1">
            <a:spLocks/>
          </p:cNvSpPr>
          <p:nvPr/>
        </p:nvSpPr>
        <p:spPr>
          <a:xfrm>
            <a:off x="2138285" y="1857063"/>
            <a:ext cx="1529925" cy="5909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>
                <a:solidFill>
                  <a:schemeClr val="tx1"/>
                </a:solidFill>
              </a:rPr>
              <a:t>Maria Rosaria </a:t>
            </a:r>
          </a:p>
          <a:p>
            <a:r>
              <a:rPr lang="it-IT" sz="1800" dirty="0">
                <a:solidFill>
                  <a:schemeClr val="tx1"/>
                </a:solidFill>
              </a:rPr>
              <a:t>Masullo</a:t>
            </a:r>
          </a:p>
        </p:txBody>
      </p:sp>
      <p:sp>
        <p:nvSpPr>
          <p:cNvPr id="43" name="Segnaposto testo 5">
            <a:extLst>
              <a:ext uri="{FF2B5EF4-FFF2-40B4-BE49-F238E27FC236}">
                <a16:creationId xmlns:a16="http://schemas.microsoft.com/office/drawing/2014/main" id="{CBB56C5A-5B4C-9745-8F42-47DF481738DD}"/>
              </a:ext>
            </a:extLst>
          </p:cNvPr>
          <p:cNvSpPr txBox="1">
            <a:spLocks/>
          </p:cNvSpPr>
          <p:nvPr/>
        </p:nvSpPr>
        <p:spPr>
          <a:xfrm>
            <a:off x="5193186" y="2935542"/>
            <a:ext cx="1529925" cy="59093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Antonello</a:t>
            </a:r>
          </a:p>
          <a:p>
            <a:r>
              <a:rPr lang="it-IT" sz="1800" dirty="0" err="1"/>
              <a:t>Andreone</a:t>
            </a:r>
            <a:r>
              <a:rPr lang="it-IT" sz="1800" dirty="0"/>
              <a:t>*</a:t>
            </a: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6044C0D5-041F-F744-98F6-E9DF8D0EAFCB}"/>
              </a:ext>
            </a:extLst>
          </p:cNvPr>
          <p:cNvSpPr/>
          <p:nvPr/>
        </p:nvSpPr>
        <p:spPr>
          <a:xfrm>
            <a:off x="124330" y="6496105"/>
            <a:ext cx="2486578" cy="26161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Naples</a:t>
            </a:r>
            <a:r>
              <a:rPr lang="it-IT" sz="1100" dirty="0">
                <a:latin typeface="Arial" panose="020B0604020202020204" pitchFamily="34" charset="0"/>
                <a:cs typeface="Arial" panose="020B0604020202020204" pitchFamily="34" charset="0"/>
              </a:rPr>
              <a:t> Federico II -</a:t>
            </a:r>
            <a:r>
              <a:rPr lang="it-IT" sz="1100" dirty="0" err="1">
                <a:latin typeface="Arial" panose="020B0604020202020204" pitchFamily="34" charset="0"/>
                <a:cs typeface="Arial" panose="020B0604020202020204" pitchFamily="34" charset="0"/>
              </a:rPr>
              <a:t>Italy</a:t>
            </a:r>
            <a:endParaRPr lang="it-IT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30479A6-1D22-464C-A528-5AA7A9F94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2316" y="4631008"/>
            <a:ext cx="1245674" cy="1660899"/>
          </a:xfrm>
          <a:prstGeom prst="rect">
            <a:avLst/>
          </a:prstGeom>
        </p:spPr>
      </p:pic>
      <p:sp>
        <p:nvSpPr>
          <p:cNvPr id="19" name="Segnaposto testo 5">
            <a:extLst>
              <a:ext uri="{FF2B5EF4-FFF2-40B4-BE49-F238E27FC236}">
                <a16:creationId xmlns:a16="http://schemas.microsoft.com/office/drawing/2014/main" id="{3FDBEF33-C58D-5B44-96D4-583F9B1EE739}"/>
              </a:ext>
            </a:extLst>
          </p:cNvPr>
          <p:cNvSpPr txBox="1">
            <a:spLocks/>
          </p:cNvSpPr>
          <p:nvPr/>
        </p:nvSpPr>
        <p:spPr>
          <a:xfrm>
            <a:off x="4098730" y="5692406"/>
            <a:ext cx="1415389" cy="59093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/>
              <a:t>Maria  </a:t>
            </a:r>
          </a:p>
          <a:p>
            <a:r>
              <a:rPr lang="it-IT" sz="1800" dirty="0"/>
              <a:t>De Stefano*</a:t>
            </a:r>
          </a:p>
        </p:txBody>
      </p:sp>
    </p:spTree>
    <p:extLst>
      <p:ext uri="{BB962C8B-B14F-4D97-AF65-F5344CB8AC3E}">
        <p14:creationId xmlns:p14="http://schemas.microsoft.com/office/powerpoint/2010/main" val="1885163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4F4130-195C-9049-AA98-CE7F2F7C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054DF-39D7-4040-B75E-AA0AF009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10</a:t>
            </a:fld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C66405-DB87-BF44-BEC6-6CDE93E518CF}"/>
              </a:ext>
            </a:extLst>
          </p:cNvPr>
          <p:cNvSpPr/>
          <p:nvPr/>
        </p:nvSpPr>
        <p:spPr>
          <a:xfrm>
            <a:off x="2027802" y="2921168"/>
            <a:ext cx="87382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latin typeface="Helvetica" pitchFamily="2" charset="0"/>
              </a:rPr>
              <a:t>Dielectric resonant cavity</a:t>
            </a:r>
          </a:p>
        </p:txBody>
      </p:sp>
    </p:spTree>
    <p:extLst>
      <p:ext uri="{BB962C8B-B14F-4D97-AF65-F5344CB8AC3E}">
        <p14:creationId xmlns:p14="http://schemas.microsoft.com/office/powerpoint/2010/main" val="2385251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066205F-C656-F34C-9338-59953CF09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9" y="1922436"/>
            <a:ext cx="5778500" cy="4330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EB78D9-68E9-2849-BC2C-D9F519E0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42B26-78ED-E94B-AE20-11B69A155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11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E9A32F-E877-1646-9371-08225E7C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Resonant structure methodology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7BE21C-4641-DB47-B319-485A3212FEBD}"/>
              </a:ext>
            </a:extLst>
          </p:cNvPr>
          <p:cNvSpPr/>
          <p:nvPr/>
        </p:nvSpPr>
        <p:spPr>
          <a:xfrm>
            <a:off x="955963" y="653473"/>
            <a:ext cx="102385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C10000"/>
                </a:solidFill>
                <a:latin typeface="Helvetica" pitchFamily="2" charset="0"/>
              </a:rPr>
              <a:t>Dielectric resonator: </a:t>
            </a:r>
            <a:r>
              <a:rPr lang="en-US" sz="2200" dirty="0">
                <a:solidFill>
                  <a:srgbClr val="0055A1"/>
                </a:solidFill>
                <a:latin typeface="Helvetica" pitchFamily="2" charset="0"/>
              </a:rPr>
              <a:t>Resonant structure methodology improves the sensitivity</a:t>
            </a:r>
          </a:p>
          <a:p>
            <a:pPr algn="ctr"/>
            <a:r>
              <a:rPr lang="en-US" sz="2200" dirty="0">
                <a:solidFill>
                  <a:srgbClr val="0055A1"/>
                </a:solidFill>
                <a:latin typeface="Helvetica" pitchFamily="2" charset="0"/>
              </a:rPr>
              <a:t>for the electromagnetic characterization of very thin laser surface treated</a:t>
            </a:r>
          </a:p>
          <a:p>
            <a:pPr algn="ctr"/>
            <a:r>
              <a:rPr lang="en-US" sz="2200" dirty="0">
                <a:solidFill>
                  <a:srgbClr val="0055A1"/>
                </a:solidFill>
                <a:latin typeface="Helvetica" pitchFamily="2" charset="0"/>
              </a:rPr>
              <a:t>structures and conductivity close to copper 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F8F0C5-0118-9C4E-8DA3-43061A72F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644" y="2067111"/>
            <a:ext cx="2954266" cy="969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7B4D7A-823D-AC49-AE72-73424A39DED5}"/>
              </a:ext>
            </a:extLst>
          </p:cNvPr>
          <p:cNvSpPr txBox="1"/>
          <p:nvPr/>
        </p:nvSpPr>
        <p:spPr>
          <a:xfrm>
            <a:off x="2460982" y="2018453"/>
            <a:ext cx="1477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 coated DUT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51C7FE-D47A-C640-9EC9-6D395D44F102}"/>
              </a:ext>
            </a:extLst>
          </p:cNvPr>
          <p:cNvSpPr txBox="1"/>
          <p:nvPr/>
        </p:nvSpPr>
        <p:spPr>
          <a:xfrm>
            <a:off x="2719706" y="2691193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Sapphire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FA93D-EE56-EC42-8235-9B25BED39607}"/>
              </a:ext>
            </a:extLst>
          </p:cNvPr>
          <p:cNvSpPr txBox="1"/>
          <p:nvPr/>
        </p:nvSpPr>
        <p:spPr>
          <a:xfrm>
            <a:off x="2836275" y="3781370"/>
            <a:ext cx="727379" cy="1989134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en-US" sz="1600" dirty="0"/>
              <a:t>Hollow </a:t>
            </a:r>
          </a:p>
          <a:p>
            <a:r>
              <a:rPr lang="en-US" sz="1600" dirty="0"/>
              <a:t>holder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C27D24-91C8-A644-B46E-5011516A3006}"/>
              </a:ext>
            </a:extLst>
          </p:cNvPr>
          <p:cNvSpPr/>
          <p:nvPr/>
        </p:nvSpPr>
        <p:spPr>
          <a:xfrm>
            <a:off x="8013282" y="5980937"/>
            <a:ext cx="1905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 field distribution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</a:t>
            </a:r>
            <a:r>
              <a:rPr lang="en-US" baseline="-25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011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mode</a:t>
            </a:r>
            <a:r>
              <a:rPr lang="en-US" dirty="0"/>
              <a:t> 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9E289A2-B3D5-F641-947E-EBC61F14C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60" y="3436861"/>
            <a:ext cx="2857500" cy="232410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15DA0B7-2F88-174A-9F2A-FD65A007C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960" y="3411995"/>
            <a:ext cx="2870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4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B8F5D-384A-1E4E-B6F5-999A8E3A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8943D-8A3F-DF48-9C24-72A0D9217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12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20D266-00CC-CD44-BF92-2CF9576CB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 dirty="0"/>
              <a:t>Resonant structure methodology-simulations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B1C88-5BB5-3D41-9EB3-A11CB055B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73" y="1539586"/>
            <a:ext cx="4927600" cy="3695700"/>
          </a:xfrm>
          <a:prstGeom prst="rect">
            <a:avLst/>
          </a:prstGeom>
        </p:spPr>
      </p:pic>
      <p:graphicFrame>
        <p:nvGraphicFramePr>
          <p:cNvPr id="8" name="Grafico 1">
            <a:extLst>
              <a:ext uri="{FF2B5EF4-FFF2-40B4-BE49-F238E27FC236}">
                <a16:creationId xmlns:a16="http://schemas.microsoft.com/office/drawing/2014/main" id="{8E27BAF0-0D65-4753-9E1C-4B79D7BC0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613179"/>
              </p:ext>
            </p:extLst>
          </p:nvPr>
        </p:nvGraphicFramePr>
        <p:xfrm>
          <a:off x="5428673" y="1226779"/>
          <a:ext cx="6290889" cy="4536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223C8B8-D77E-1340-B7AC-96861BB0BC93}"/>
              </a:ext>
            </a:extLst>
          </p:cNvPr>
          <p:cNvSpPr/>
          <p:nvPr/>
        </p:nvSpPr>
        <p:spPr>
          <a:xfrm>
            <a:off x="6825026" y="807164"/>
            <a:ext cx="398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55A1"/>
                </a:solidFill>
                <a:latin typeface="Helvetica" pitchFamily="2" charset="0"/>
              </a:rPr>
              <a:t>Copper vs. molybdenum coated DUT</a:t>
            </a:r>
            <a:endParaRPr lang="en-US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1E0EA4-11FB-D446-A62D-08DDA7A65DA7}"/>
              </a:ext>
            </a:extLst>
          </p:cNvPr>
          <p:cNvSpPr/>
          <p:nvPr/>
        </p:nvSpPr>
        <p:spPr>
          <a:xfrm>
            <a:off x="1025236" y="5433020"/>
            <a:ext cx="98921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The maximum Q-factor percentage difference is obtained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with a minimum distance between the DUT and the sapphire</a:t>
            </a:r>
            <a:endParaRPr lang="en-US" sz="2400" dirty="0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60DB14-4F3A-8746-90E7-8ECC7D93F564}"/>
              </a:ext>
            </a:extLst>
          </p:cNvPr>
          <p:cNvSpPr/>
          <p:nvPr/>
        </p:nvSpPr>
        <p:spPr>
          <a:xfrm>
            <a:off x="8950036" y="2136017"/>
            <a:ext cx="1094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055A1"/>
                </a:solidFill>
                <a:latin typeface="Helvetica" pitchFamily="2" charset="0"/>
              </a:rPr>
              <a:t>sapphire</a:t>
            </a:r>
          </a:p>
          <a:p>
            <a:r>
              <a:rPr lang="en-US">
                <a:solidFill>
                  <a:srgbClr val="0055A1"/>
                </a:solidFill>
                <a:latin typeface="Helvetica" pitchFamily="2" charset="0"/>
              </a:rPr>
              <a:t>radius</a:t>
            </a:r>
            <a:endParaRPr lang="en-US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7150AD-BA11-0248-A646-ED5ED88B21D3}"/>
              </a:ext>
            </a:extLst>
          </p:cNvPr>
          <p:cNvSpPr/>
          <p:nvPr/>
        </p:nvSpPr>
        <p:spPr>
          <a:xfrm>
            <a:off x="3001001" y="1808250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Helvetica" pitchFamily="2" charset="0"/>
              </a:rPr>
              <a:t>Δ</a:t>
            </a:r>
            <a:r>
              <a:rPr lang="it-IT" dirty="0">
                <a:latin typeface="Helvetica" pitchFamily="2" charset="0"/>
              </a:rPr>
              <a:t>h</a:t>
            </a:r>
            <a:endParaRPr lang="it-IT" dirty="0">
              <a:effectLst/>
              <a:latin typeface="Helvetica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BE893E3-D3C5-E848-B0B7-12171AD3F12A}"/>
              </a:ext>
            </a:extLst>
          </p:cNvPr>
          <p:cNvCxnSpPr/>
          <p:nvPr/>
        </p:nvCxnSpPr>
        <p:spPr>
          <a:xfrm>
            <a:off x="2964874" y="1856508"/>
            <a:ext cx="0" cy="2517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265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025D3-F4DD-F74A-85BE-78E86678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7C418-174A-3448-9B8C-2BF461FEE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13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73BAEA-D5B8-274D-975F-0E6FEB99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 dirty="0"/>
              <a:t>Resonant structure methodology- 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9D520-C954-C843-98CD-9B625A6C65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" t="3778" r="4211"/>
          <a:stretch/>
        </p:blipFill>
        <p:spPr>
          <a:xfrm>
            <a:off x="13856" y="742122"/>
            <a:ext cx="8742218" cy="56253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4125360-01A2-1344-A693-07F4E56ADA62}"/>
              </a:ext>
            </a:extLst>
          </p:cNvPr>
          <p:cNvSpPr/>
          <p:nvPr/>
        </p:nvSpPr>
        <p:spPr>
          <a:xfrm>
            <a:off x="8742219" y="2090172"/>
            <a:ext cx="34497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The sapphire with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larger radius (3.5 mm)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will be used, because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of its higher sensitivity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in EM characterization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of coating materials</a:t>
            </a:r>
          </a:p>
          <a:p>
            <a:pPr algn="ctr"/>
            <a:r>
              <a:rPr lang="en-US" sz="2400" dirty="0">
                <a:solidFill>
                  <a:srgbClr val="0055A1"/>
                </a:solidFill>
                <a:latin typeface="Helvetica" pitchFamily="2" charset="0"/>
              </a:rPr>
              <a:t>(LESS)</a:t>
            </a:r>
            <a:endParaRPr lang="en-US" sz="2400" dirty="0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398A79-D672-D941-8756-0161A554E844}"/>
              </a:ext>
            </a:extLst>
          </p:cNvPr>
          <p:cNvSpPr/>
          <p:nvPr/>
        </p:nvSpPr>
        <p:spPr>
          <a:xfrm>
            <a:off x="568678" y="207445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5A1"/>
                </a:solidFill>
                <a:latin typeface="Helvetica" pitchFamily="2" charset="0"/>
              </a:rPr>
              <a:t>Expected LESS</a:t>
            </a:r>
            <a:endParaRPr lang="it-IT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AF236F3-1462-1F49-A4B8-A7A5480A60DB}"/>
              </a:ext>
            </a:extLst>
          </p:cNvPr>
          <p:cNvSpPr/>
          <p:nvPr/>
        </p:nvSpPr>
        <p:spPr>
          <a:xfrm rot="701264">
            <a:off x="809052" y="1338530"/>
            <a:ext cx="1797771" cy="618507"/>
          </a:xfrm>
          <a:prstGeom prst="ellipse">
            <a:avLst/>
          </a:prstGeom>
          <a:noFill/>
          <a:ln w="28575">
            <a:solidFill>
              <a:srgbClr val="005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538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E724-E7E5-9D43-ADE0-3EAA0226E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DBD3F-BE20-5E4E-BFC3-8AEBB873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72BF7-DE18-5940-8EFD-5E4229A90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14</a:t>
            </a:fld>
            <a:endParaRPr lang="it-IT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4A2583-DE17-6F42-AC64-A8BF5C06D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439863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3285A5"/>
                </a:solidFill>
                <a:latin typeface="Helvetica" pitchFamily="2" charset="0"/>
              </a:rPr>
              <a:t>Electromagnetic characterization of coating materials</a:t>
            </a:r>
          </a:p>
          <a:p>
            <a:r>
              <a:rPr lang="en-US" sz="2400" dirty="0">
                <a:solidFill>
                  <a:srgbClr val="595959"/>
                </a:solidFill>
                <a:latin typeface="Helvetica" pitchFamily="2" charset="0"/>
              </a:rPr>
              <a:t>Sub-THz waveguide attenuation</a:t>
            </a:r>
          </a:p>
          <a:p>
            <a:pPr lvl="1"/>
            <a:r>
              <a:rPr lang="en-US" sz="2200" dirty="0">
                <a:solidFill>
                  <a:srgbClr val="C10000"/>
                </a:solidFill>
                <a:latin typeface="Helvetica" pitchFamily="2" charset="0"/>
              </a:rPr>
              <a:t>Reliable analytical model </a:t>
            </a:r>
            <a:r>
              <a:rPr lang="en-US" sz="2200" dirty="0">
                <a:solidFill>
                  <a:srgbClr val="595959"/>
                </a:solidFill>
                <a:latin typeface="Helvetica" pitchFamily="2" charset="0"/>
              </a:rPr>
              <a:t>for the conductivity retrieval. Good </a:t>
            </a:r>
            <a:r>
              <a:rPr lang="en-US" sz="2400" dirty="0">
                <a:solidFill>
                  <a:srgbClr val="595959"/>
                </a:solidFill>
                <a:latin typeface="Helvetica" pitchFamily="2" charset="0"/>
              </a:rPr>
              <a:t>agreement with CST solver.</a:t>
            </a:r>
          </a:p>
          <a:p>
            <a:pPr lvl="1"/>
            <a:r>
              <a:rPr lang="en-US" sz="2200" dirty="0">
                <a:solidFill>
                  <a:srgbClr val="C10000"/>
                </a:solidFill>
                <a:latin typeface="Helvetica" pitchFamily="2" charset="0"/>
              </a:rPr>
              <a:t>Successful measurement campaign</a:t>
            </a:r>
            <a:r>
              <a:rPr lang="en-US" sz="2200" dirty="0">
                <a:solidFill>
                  <a:srgbClr val="595959"/>
                </a:solidFill>
                <a:latin typeface="Helvetica" pitchFamily="2" charset="0"/>
              </a:rPr>
              <a:t>: reliable and handy method to </a:t>
            </a:r>
            <a:r>
              <a:rPr lang="en-US" sz="2400" dirty="0">
                <a:solidFill>
                  <a:srgbClr val="595959"/>
                </a:solidFill>
                <a:latin typeface="Helvetica" pitchFamily="2" charset="0"/>
              </a:rPr>
              <a:t>evaluate the electromagnetic properties of samples under test.</a:t>
            </a:r>
          </a:p>
          <a:p>
            <a:pPr lvl="1"/>
            <a:r>
              <a:rPr lang="en-US" sz="2200" dirty="0">
                <a:solidFill>
                  <a:srgbClr val="595959"/>
                </a:solidFill>
                <a:latin typeface="Helvetica" pitchFamily="2" charset="0"/>
              </a:rPr>
              <a:t>Published results on </a:t>
            </a:r>
            <a:r>
              <a:rPr lang="en-US" sz="2200" dirty="0">
                <a:solidFill>
                  <a:srgbClr val="C10000"/>
                </a:solidFill>
                <a:latin typeface="Helvetica" pitchFamily="2" charset="0"/>
              </a:rPr>
              <a:t>NEG </a:t>
            </a:r>
            <a:r>
              <a:rPr lang="en-US" sz="2200" dirty="0">
                <a:solidFill>
                  <a:srgbClr val="595959"/>
                </a:solidFill>
                <a:latin typeface="Helvetica" pitchFamily="2" charset="0"/>
              </a:rPr>
              <a:t>and novels on </a:t>
            </a:r>
            <a:r>
              <a:rPr lang="en-US" sz="2200" dirty="0">
                <a:solidFill>
                  <a:srgbClr val="C10000"/>
                </a:solidFill>
                <a:latin typeface="Helvetica" pitchFamily="2" charset="0"/>
              </a:rPr>
              <a:t>a-C </a:t>
            </a:r>
            <a:r>
              <a:rPr lang="en-US" sz="2200" dirty="0">
                <a:solidFill>
                  <a:srgbClr val="595959"/>
                </a:solidFill>
                <a:latin typeface="Helvetica" pitchFamily="2" charset="0"/>
              </a:rPr>
              <a:t>coatings.</a:t>
            </a:r>
          </a:p>
          <a:p>
            <a:r>
              <a:rPr lang="en-US" sz="2400" dirty="0">
                <a:solidFill>
                  <a:srgbClr val="595959"/>
                </a:solidFill>
                <a:latin typeface="Helvetica" pitchFamily="2" charset="0"/>
              </a:rPr>
              <a:t>Resonant structure methodology</a:t>
            </a:r>
          </a:p>
          <a:p>
            <a:pPr lvl="1"/>
            <a:r>
              <a:rPr lang="en-US" sz="2200" dirty="0">
                <a:solidFill>
                  <a:srgbClr val="C10000"/>
                </a:solidFill>
                <a:latin typeface="Helvetica" pitchFamily="2" charset="0"/>
              </a:rPr>
              <a:t>Improves the sensitivity</a:t>
            </a:r>
            <a:r>
              <a:rPr lang="en-US" sz="2200" dirty="0">
                <a:solidFill>
                  <a:srgbClr val="595959"/>
                </a:solidFill>
                <a:latin typeface="Helvetica" pitchFamily="2" charset="0"/>
              </a:rPr>
              <a:t>, useful for electromagnetic characterization </a:t>
            </a:r>
            <a:r>
              <a:rPr lang="en-US" sz="2400" dirty="0">
                <a:solidFill>
                  <a:srgbClr val="595959"/>
                </a:solidFill>
                <a:latin typeface="Helvetica" pitchFamily="2" charset="0"/>
              </a:rPr>
              <a:t>of very thin laser surface treated structures (i.e. </a:t>
            </a:r>
            <a:r>
              <a:rPr lang="en-US" sz="2400" dirty="0">
                <a:solidFill>
                  <a:srgbClr val="C10000"/>
                </a:solidFill>
                <a:latin typeface="Helvetica" pitchFamily="2" charset="0"/>
              </a:rPr>
              <a:t>LESS</a:t>
            </a:r>
            <a:r>
              <a:rPr lang="en-US" sz="2400" dirty="0">
                <a:solidFill>
                  <a:srgbClr val="595959"/>
                </a:solidFill>
                <a:latin typeface="Helvetic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7649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2C66A1D5-5253-EE40-91D6-8B601E1B2ACD}"/>
              </a:ext>
            </a:extLst>
          </p:cNvPr>
          <p:cNvSpPr txBox="1">
            <a:spLocks/>
          </p:cNvSpPr>
          <p:nvPr/>
        </p:nvSpPr>
        <p:spPr>
          <a:xfrm>
            <a:off x="1284788" y="143639"/>
            <a:ext cx="9437226" cy="4801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55A0"/>
            </a:solidFill>
          </a:ln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Coatings and resistive wall impedance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BD87-82F0-B543-8D14-C447E060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</a:t>
            </a:fld>
            <a:endParaRPr lang="it-IT"/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F1ED165D-4ACE-F243-84C4-08AB759CCF47}"/>
              </a:ext>
            </a:extLst>
          </p:cNvPr>
          <p:cNvSpPr txBox="1">
            <a:spLocks/>
          </p:cNvSpPr>
          <p:nvPr/>
        </p:nvSpPr>
        <p:spPr>
          <a:xfrm>
            <a:off x="370390" y="5291103"/>
            <a:ext cx="11306501" cy="843480"/>
          </a:xfrm>
          <a:prstGeom prst="rect">
            <a:avLst/>
          </a:prstGeom>
          <a:solidFill>
            <a:srgbClr val="FFFF00"/>
          </a:solidFill>
          <a:ln>
            <a:solidFill>
              <a:srgbClr val="0055A0"/>
            </a:solidFill>
          </a:ln>
        </p:spPr>
        <p:txBody>
          <a:bodyPr vert="horz">
            <a:normAutofit fontScale="925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Electromagnetic characterization of “coating materials” is fundamental to evaluate accelerator </a:t>
            </a:r>
            <a:r>
              <a:rPr kumimoji="0" lang="en-US" sz="2600" b="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performance limitations </a:t>
            </a:r>
            <a:r>
              <a:rPr kumimoji="0" lang="en-US" sz="2600" b="0" i="0" u="none" strike="noStrike" kern="120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build up a machine </a:t>
            </a:r>
            <a:r>
              <a:rPr kumimoji="0" lang="en-US" sz="2600" b="0" i="0" u="none" strike="noStrike" kern="1200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impedance model</a:t>
            </a:r>
            <a:r>
              <a:rPr kumimoji="0" lang="en-US" sz="2600" b="0" i="0" u="none" strike="noStrike" kern="120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6576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963F28E8-0EE2-1240-8736-D98DEE66A1BB}"/>
              </a:ext>
            </a:extLst>
          </p:cNvPr>
          <p:cNvSpPr txBox="1">
            <a:spLocks/>
          </p:cNvSpPr>
          <p:nvPr/>
        </p:nvSpPr>
        <p:spPr>
          <a:xfrm>
            <a:off x="115747" y="4000971"/>
            <a:ext cx="11736729" cy="559454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just" defTabSz="914400">
              <a:buClr>
                <a:srgbClr val="0055A0"/>
              </a:buClr>
              <a:buNone/>
            </a:pPr>
            <a:r>
              <a:rPr lang="en-US" sz="2200" dirty="0">
                <a:solidFill>
                  <a:srgbClr val="C00000"/>
                </a:solidFill>
                <a:latin typeface="Arial"/>
              </a:rPr>
              <a:t>Surface impedance</a:t>
            </a:r>
            <a:r>
              <a:rPr lang="en-US" sz="2200" dirty="0">
                <a:solidFill>
                  <a:srgbClr val="0055A0"/>
                </a:solidFill>
                <a:latin typeface="Arial"/>
              </a:rPr>
              <a:t> of the beam pipe depends on electromagnetic properties of </a:t>
            </a:r>
            <a:r>
              <a:rPr lang="en-US" sz="2200" i="1" dirty="0">
                <a:solidFill>
                  <a:srgbClr val="0055A0"/>
                </a:solidFill>
                <a:latin typeface="Arial"/>
              </a:rPr>
              <a:t>coatings.</a:t>
            </a:r>
          </a:p>
          <a:p>
            <a:pPr marL="36576" indent="0" algn="ctr" defTabSz="914400">
              <a:buClr>
                <a:srgbClr val="0055A0"/>
              </a:buClr>
              <a:buFont typeface="Arial"/>
              <a:buNone/>
            </a:pPr>
            <a:endParaRPr lang="en-US" sz="32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5" name="Rettangolo 11">
            <a:extLst>
              <a:ext uri="{FF2B5EF4-FFF2-40B4-BE49-F238E27FC236}">
                <a16:creationId xmlns:a16="http://schemas.microsoft.com/office/drawing/2014/main" id="{2E6EFD79-2A1D-F349-AF2C-C728A8B1B58B}"/>
              </a:ext>
            </a:extLst>
          </p:cNvPr>
          <p:cNvSpPr/>
          <p:nvPr/>
        </p:nvSpPr>
        <p:spPr>
          <a:xfrm>
            <a:off x="254644" y="1227458"/>
            <a:ext cx="1142224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spcAft>
                <a:spcPts val="600"/>
              </a:spcAft>
            </a:pPr>
            <a:r>
              <a:rPr lang="en-US" sz="2400" dirty="0">
                <a:solidFill>
                  <a:srgbClr val="C00000"/>
                </a:solidFill>
                <a:latin typeface="Arial"/>
              </a:rPr>
              <a:t>Coatings required (as examples) for reducing surface degassing or for secondary electron yield mitigation…but layers of coating materials</a:t>
            </a:r>
            <a:r>
              <a:rPr lang="en-US" sz="2400" dirty="0">
                <a:solidFill>
                  <a:srgbClr val="0055A0"/>
                </a:solidFill>
                <a:latin typeface="Arial"/>
              </a:rPr>
              <a:t> significantly increase the </a:t>
            </a:r>
            <a:r>
              <a:rPr lang="en-US" sz="2400" b="1" dirty="0">
                <a:solidFill>
                  <a:srgbClr val="C00000"/>
                </a:solidFill>
                <a:latin typeface="Arial"/>
              </a:rPr>
              <a:t>resistive wall impedance</a:t>
            </a:r>
          </a:p>
          <a:p>
            <a:pPr indent="-342900" algn="just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Arial"/>
              </a:rPr>
              <a:t>Low conductivity, thin layer coatings (NEG, a‐C)</a:t>
            </a:r>
          </a:p>
          <a:p>
            <a:pPr indent="-342900" algn="just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5A0"/>
                </a:solidFill>
                <a:latin typeface="Arial"/>
              </a:rPr>
              <a:t>Rough surfaces (LESS)</a:t>
            </a:r>
            <a:endParaRPr lang="en-US" sz="2400" dirty="0">
              <a:solidFill>
                <a:srgbClr val="0055A0"/>
              </a:solidFill>
              <a:latin typeface="Arial" panose="020B0604020202020204" pitchFamily="34" charset="0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55800F-A8D4-174C-A777-BA98B90C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</p:spTree>
    <p:extLst>
      <p:ext uri="{BB962C8B-B14F-4D97-AF65-F5344CB8AC3E}">
        <p14:creationId xmlns:p14="http://schemas.microsoft.com/office/powerpoint/2010/main" val="1551538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42A520-80DE-CB49-8A41-A8CAAA30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E5DAA-1760-5746-8F21-8643517E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8CE46F-DBC9-B14D-A820-4D9E9C98B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159" y="81169"/>
            <a:ext cx="10926316" cy="48013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Two different methods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80ED54-0A5C-384B-A0CF-2179E3A0B1C9}"/>
              </a:ext>
            </a:extLst>
          </p:cNvPr>
          <p:cNvSpPr/>
          <p:nvPr/>
        </p:nvSpPr>
        <p:spPr>
          <a:xfrm>
            <a:off x="2999450" y="564406"/>
            <a:ext cx="6253635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55A1"/>
                </a:solidFill>
                <a:latin typeface="Helvetica" pitchFamily="2" charset="0"/>
              </a:rPr>
              <a:t>Electromagnetic characterization of Coating materials</a:t>
            </a:r>
            <a:endParaRPr lang="en-US" sz="2000" dirty="0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F90D07-32B6-FD46-A2A0-2EC914754136}"/>
              </a:ext>
            </a:extLst>
          </p:cNvPr>
          <p:cNvSpPr/>
          <p:nvPr/>
        </p:nvSpPr>
        <p:spPr>
          <a:xfrm>
            <a:off x="555352" y="894947"/>
            <a:ext cx="30588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B150"/>
                </a:solidFill>
                <a:latin typeface="Helvetica" pitchFamily="2" charset="0"/>
              </a:rPr>
              <a:t>Dielectric resonator</a:t>
            </a:r>
            <a:endParaRPr lang="en-US" sz="2600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ABE3B6-BA1A-584A-9CAD-54B9843633FF}"/>
              </a:ext>
            </a:extLst>
          </p:cNvPr>
          <p:cNvSpPr/>
          <p:nvPr/>
        </p:nvSpPr>
        <p:spPr>
          <a:xfrm>
            <a:off x="567159" y="1265741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• high sensitivity</a:t>
            </a:r>
            <a:endParaRPr lang="en-US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14850-9558-CA44-A46F-6D6471153BB8}"/>
              </a:ext>
            </a:extLst>
          </p:cNvPr>
          <p:cNvSpPr/>
          <p:nvPr/>
        </p:nvSpPr>
        <p:spPr>
          <a:xfrm>
            <a:off x="6890701" y="939773"/>
            <a:ext cx="319029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Helvetica" pitchFamily="2" charset="0"/>
              </a:rPr>
              <a:t>Sub-THz waveguide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5CC0B8-E979-1B40-8F38-9BC2B47F074A}"/>
              </a:ext>
            </a:extLst>
          </p:cNvPr>
          <p:cNvSpPr/>
          <p:nvPr/>
        </p:nvSpPr>
        <p:spPr>
          <a:xfrm>
            <a:off x="6890701" y="1350858"/>
            <a:ext cx="1996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• small skin-depth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BBCAF6-2272-8D40-B5D3-7288979CC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616" y="2014834"/>
            <a:ext cx="3351112" cy="121417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F9DA3CD-5CED-7246-A7A4-610580D5037D}"/>
              </a:ext>
            </a:extLst>
          </p:cNvPr>
          <p:cNvSpPr/>
          <p:nvPr/>
        </p:nvSpPr>
        <p:spPr>
          <a:xfrm>
            <a:off x="165474" y="3973484"/>
            <a:ext cx="488627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B150"/>
                </a:solidFill>
                <a:latin typeface="Helvetica" pitchFamily="2" charset="0"/>
              </a:rPr>
              <a:t>LESS</a:t>
            </a:r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(Laser engineered surface structures)</a:t>
            </a:r>
            <a:endParaRPr lang="en-US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6CD582-2E09-7544-9D0D-8142C5F02FF1}"/>
              </a:ext>
            </a:extLst>
          </p:cNvPr>
          <p:cNvSpPr/>
          <p:nvPr/>
        </p:nvSpPr>
        <p:spPr>
          <a:xfrm>
            <a:off x="165474" y="4348892"/>
            <a:ext cx="3838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• conductivity compared with copper</a:t>
            </a:r>
          </a:p>
          <a:p>
            <a:r>
              <a:rPr lang="en-US" dirty="0">
                <a:solidFill>
                  <a:srgbClr val="00B150"/>
                </a:solidFill>
                <a:latin typeface="Helvetica" pitchFamily="2" charset="0"/>
              </a:rPr>
              <a:t>• small samples (10x10mm)</a:t>
            </a:r>
            <a:endParaRPr lang="en-US" dirty="0">
              <a:solidFill>
                <a:srgbClr val="00B150"/>
              </a:solidFill>
              <a:effectLst/>
              <a:latin typeface="Helvetica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DAA066-8A54-1F48-8DA0-B93AF22703F9}"/>
              </a:ext>
            </a:extLst>
          </p:cNvPr>
          <p:cNvSpPr/>
          <p:nvPr/>
        </p:nvSpPr>
        <p:spPr>
          <a:xfrm>
            <a:off x="5142923" y="3979559"/>
            <a:ext cx="34339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Helvetica" pitchFamily="2" charset="0"/>
              </a:rPr>
              <a:t>NEG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(Non-Evaporable Getter)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4112871-F086-7F46-A779-864CEC23769C}"/>
              </a:ext>
            </a:extLst>
          </p:cNvPr>
          <p:cNvSpPr/>
          <p:nvPr/>
        </p:nvSpPr>
        <p:spPr>
          <a:xfrm>
            <a:off x="5142923" y="4348892"/>
            <a:ext cx="2598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• homogeneous coating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053A10-54AE-FA4D-B82B-B111B2823BEC}"/>
              </a:ext>
            </a:extLst>
          </p:cNvPr>
          <p:cNvSpPr/>
          <p:nvPr/>
        </p:nvSpPr>
        <p:spPr>
          <a:xfrm>
            <a:off x="8676678" y="3978561"/>
            <a:ext cx="288893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Helvetica" pitchFamily="2" charset="0"/>
              </a:rPr>
              <a:t>a-C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(Amorphous carbon)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7DD989-1252-784E-BCBA-4648950A4E3C}"/>
              </a:ext>
            </a:extLst>
          </p:cNvPr>
          <p:cNvSpPr/>
          <p:nvPr/>
        </p:nvSpPr>
        <p:spPr>
          <a:xfrm>
            <a:off x="8676678" y="4348892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• coating thickness issues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8D10475-854C-E448-B51E-D37749435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795" y="1745195"/>
            <a:ext cx="4475680" cy="228033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DC801E8-2E4A-E84F-AD95-85B9F976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42" y="1705136"/>
            <a:ext cx="1790700" cy="22987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41AC4B2B-558E-6248-ADA9-34733DA0F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542" y="5019775"/>
            <a:ext cx="1612900" cy="1714500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DCDFE0A2-B0B3-5947-9A86-5442C799E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367" y="4863139"/>
            <a:ext cx="4025900" cy="10668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F538866F-8914-ED4B-8F10-F346DF4CD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142" y="4675584"/>
            <a:ext cx="30861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13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7D719-0698-2C4F-A64B-61C67B0E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38E79-9B4A-B747-B5D1-07C4031C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41A22A-862B-294C-86A6-0B64BD76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4" y="117635"/>
            <a:ext cx="10787604" cy="978729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Sub-THz waveguide attenuation: 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proposed method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EE0CC7-24B7-6A49-B3CC-EACA28A4B24C}"/>
              </a:ext>
            </a:extLst>
          </p:cNvPr>
          <p:cNvSpPr txBox="1"/>
          <p:nvPr/>
        </p:nvSpPr>
        <p:spPr>
          <a:xfrm>
            <a:off x="132424" y="1359071"/>
            <a:ext cx="5231755" cy="830997"/>
          </a:xfrm>
          <a:prstGeom prst="rect">
            <a:avLst/>
          </a:prstGeom>
          <a:noFill/>
          <a:ln>
            <a:solidFill>
              <a:srgbClr val="0055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Evaluation of the </a:t>
            </a: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signal attenuation</a:t>
            </a: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inside a DUT with coating deposited.</a:t>
            </a:r>
            <a:endParaRPr kumimoji="0" lang="en-US" sz="24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0E5623-CF05-B340-BBA0-0F22CDF3F28D}"/>
              </a:ext>
            </a:extLst>
          </p:cNvPr>
          <p:cNvSpPr txBox="1"/>
          <p:nvPr/>
        </p:nvSpPr>
        <p:spPr>
          <a:xfrm>
            <a:off x="6713317" y="1359071"/>
            <a:ext cx="5243332" cy="830997"/>
          </a:xfrm>
          <a:prstGeom prst="rect">
            <a:avLst/>
          </a:prstGeom>
          <a:noFill/>
          <a:ln>
            <a:solidFill>
              <a:srgbClr val="0055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Electromagnetic characterization</a:t>
            </a: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of coating materials.</a:t>
            </a:r>
            <a:endParaRPr kumimoji="0" lang="en-US" sz="24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7B52436-6445-BF43-BC99-FF20A2CD2C5A}"/>
              </a:ext>
            </a:extLst>
          </p:cNvPr>
          <p:cNvSpPr/>
          <p:nvPr/>
        </p:nvSpPr>
        <p:spPr>
          <a:xfrm>
            <a:off x="5782041" y="1444234"/>
            <a:ext cx="670047" cy="931802"/>
          </a:xfrm>
          <a:prstGeom prst="rightArrow">
            <a:avLst/>
          </a:prstGeom>
          <a:gradFill flip="none" rotWithShape="1">
            <a:gsLst>
              <a:gs pos="0">
                <a:srgbClr val="0055A0">
                  <a:lumMod val="67000"/>
                </a:srgbClr>
              </a:gs>
              <a:gs pos="48000">
                <a:srgbClr val="0055A0">
                  <a:lumMod val="97000"/>
                  <a:lumOff val="3000"/>
                </a:srgbClr>
              </a:gs>
              <a:gs pos="100000">
                <a:srgbClr val="0055A0">
                  <a:lumMod val="60000"/>
                  <a:lumOff val="4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B8DBD5E4-12C9-0245-88C0-A20F984A7514}"/>
              </a:ext>
            </a:extLst>
          </p:cNvPr>
          <p:cNvSpPr txBox="1"/>
          <p:nvPr/>
        </p:nvSpPr>
        <p:spPr>
          <a:xfrm>
            <a:off x="1018573" y="3612015"/>
            <a:ext cx="1354237" cy="830997"/>
          </a:xfrm>
          <a:prstGeom prst="rect">
            <a:avLst/>
          </a:prstGeom>
          <a:noFill/>
          <a:ln>
            <a:solidFill>
              <a:srgbClr val="0055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</a:rPr>
              <a:t>Sub-THz transmission methodology</a:t>
            </a:r>
            <a:endParaRPr kumimoji="0" lang="en-US" sz="1600" b="1" i="0" u="none" strike="noStrike" kern="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85E28AE-C17B-C344-8CEC-10E346B42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881" y="2411182"/>
            <a:ext cx="6290944" cy="39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65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DD52F-CE08-5140-9B3C-8E735B95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20EFD-EF3D-AB42-A1B6-E3CD694DC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5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60AFB3-3920-574D-9230-18C32BEDE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08" y="155819"/>
            <a:ext cx="8742959" cy="53553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it-IT" sz="3200" b="1" dirty="0">
                <a:latin typeface="Arial" panose="020B0604020202020204" pitchFamily="34" charset="0"/>
                <a:cs typeface="Arial" panose="020B0604020202020204" pitchFamily="34" charset="0"/>
              </a:rPr>
              <a:t>The DUT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4915F65-681B-9243-B5DA-D9C0A783E80A}"/>
              </a:ext>
            </a:extLst>
          </p:cNvPr>
          <p:cNvSpPr/>
          <p:nvPr/>
        </p:nvSpPr>
        <p:spPr>
          <a:xfrm>
            <a:off x="3516751" y="4377602"/>
            <a:ext cx="2340000" cy="1090553"/>
          </a:xfrm>
          <a:prstGeom prst="rect">
            <a:avLst/>
          </a:prstGeom>
          <a:solidFill>
            <a:srgbClr val="FF5353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A3C25D-A294-E647-9B06-6F6FEDE3E192}"/>
              </a:ext>
            </a:extLst>
          </p:cNvPr>
          <p:cNvSpPr/>
          <p:nvPr/>
        </p:nvSpPr>
        <p:spPr>
          <a:xfrm>
            <a:off x="3520881" y="3288705"/>
            <a:ext cx="2340000" cy="1080000"/>
          </a:xfrm>
          <a:prstGeom prst="rect">
            <a:avLst/>
          </a:prstGeom>
          <a:solidFill>
            <a:srgbClr val="7CA74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863F6A4-EF94-7D4D-888D-2493C4E4E8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99308" y="1004485"/>
          <a:ext cx="4459857" cy="4834080"/>
        </p:xfrm>
        <a:graphic>
          <a:graphicData uri="http://schemas.openxmlformats.org/drawingml/2006/table">
            <a:tbl>
              <a:tblPr firstRow="1" bandRow="1"/>
              <a:tblGrid>
                <a:gridCol w="2113473">
                  <a:extLst>
                    <a:ext uri="{9D8B030D-6E8A-4147-A177-3AD203B41FA5}">
                      <a16:colId xmlns:a16="http://schemas.microsoft.com/office/drawing/2014/main" val="3987295590"/>
                    </a:ext>
                  </a:extLst>
                </a:gridCol>
                <a:gridCol w="2346384">
                  <a:extLst>
                    <a:ext uri="{9D8B030D-6E8A-4147-A177-3AD203B41FA5}">
                      <a16:colId xmlns:a16="http://schemas.microsoft.com/office/drawing/2014/main" val="843607066"/>
                    </a:ext>
                  </a:extLst>
                </a:gridCol>
              </a:tblGrid>
              <a:tr h="190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sz="1700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GB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5339704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700" b="0" dirty="0">
                          <a:solidFill>
                            <a:schemeClr val="tx2"/>
                          </a:solidFill>
                        </a:rPr>
                        <a:t>Material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Iron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887708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tx2"/>
                          </a:solidFill>
                        </a:rPr>
                        <a:t>Waveguide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Circular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387315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457437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Radius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0.9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500129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1800" b="0" dirty="0">
                          <a:solidFill>
                            <a:schemeClr val="tx2"/>
                          </a:solidFill>
                        </a:rPr>
                        <a:t>Horns</a:t>
                      </a:r>
                      <a:endParaRPr lang="en-GB" b="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Pyramidal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72903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150509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External side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604268"/>
                  </a:ext>
                </a:extLst>
              </a:tr>
              <a:tr h="36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Total Length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b="0" dirty="0">
                          <a:solidFill>
                            <a:schemeClr val="tx2"/>
                          </a:solidFill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691465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3ECB4981-AB85-1142-81D9-FB91C784205A}"/>
              </a:ext>
            </a:extLst>
          </p:cNvPr>
          <p:cNvSpPr txBox="1"/>
          <p:nvPr/>
        </p:nvSpPr>
        <p:spPr>
          <a:xfrm>
            <a:off x="1454337" y="1718741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/>
            <a:r>
              <a:rPr lang="en-GB" dirty="0">
                <a:solidFill>
                  <a:schemeClr val="tx2"/>
                </a:solidFill>
                <a:latin typeface="Arial"/>
              </a:rPr>
              <a:t>Dimension in mm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CC99C5-F310-7340-978C-D42A94E53462}"/>
              </a:ext>
            </a:extLst>
          </p:cNvPr>
          <p:cNvGrpSpPr/>
          <p:nvPr/>
        </p:nvGrpSpPr>
        <p:grpSpPr>
          <a:xfrm>
            <a:off x="4024660" y="1342806"/>
            <a:ext cx="1481567" cy="1112807"/>
            <a:chOff x="7209534" y="1108024"/>
            <a:chExt cx="1481567" cy="11128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052A0C-040A-BA42-86FF-59831D61F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578" b="94454" l="23425" r="7810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9" t="4530" r="28490" b="5060"/>
            <a:stretch/>
          </p:blipFill>
          <p:spPr>
            <a:xfrm>
              <a:off x="7209534" y="1108024"/>
              <a:ext cx="1481567" cy="1112807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CE83424-D6D4-8E49-A354-89A64266A70A}"/>
                </a:ext>
              </a:extLst>
            </p:cNvPr>
            <p:cNvCxnSpPr/>
            <p:nvPr/>
          </p:nvCxnSpPr>
          <p:spPr>
            <a:xfrm flipV="1">
              <a:off x="7211816" y="1663238"/>
              <a:ext cx="360000" cy="1337"/>
            </a:xfrm>
            <a:prstGeom prst="line">
              <a:avLst/>
            </a:prstGeom>
            <a:noFill/>
            <a:ln w="19050" cap="flat" cmpd="sng" algn="ctr">
              <a:solidFill>
                <a:srgbClr val="4D4D4D"/>
              </a:solidFill>
              <a:prstDash val="soli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549693-070C-CC46-B049-69A70A597780}"/>
                </a:ext>
              </a:extLst>
            </p:cNvPr>
            <p:cNvCxnSpPr/>
            <p:nvPr/>
          </p:nvCxnSpPr>
          <p:spPr>
            <a:xfrm flipV="1">
              <a:off x="8321864" y="1658663"/>
              <a:ext cx="360000" cy="1337"/>
            </a:xfrm>
            <a:prstGeom prst="line">
              <a:avLst/>
            </a:prstGeom>
            <a:noFill/>
            <a:ln w="19050" cap="flat" cmpd="sng" algn="ctr">
              <a:solidFill>
                <a:srgbClr val="4D4D4D"/>
              </a:solidFill>
              <a:prstDash val="solid"/>
            </a:ln>
            <a:effectLst/>
          </p:spPr>
        </p:cxn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1837A69D-692B-CF40-9996-6A70B08F9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508" y="1652898"/>
            <a:ext cx="5153891" cy="353725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7397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ADC51-B301-0E44-A8D4-3EB40F4E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7C9A3-26B8-794B-B857-97A89C1E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6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C7B2F6D-738D-9049-9C31-2D7FD80E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860" y="149952"/>
            <a:ext cx="8762501" cy="48013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The Device Under Test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54716-3A17-E544-916F-316B87681D2D}"/>
              </a:ext>
            </a:extLst>
          </p:cNvPr>
          <p:cNvSpPr/>
          <p:nvPr/>
        </p:nvSpPr>
        <p:spPr>
          <a:xfrm>
            <a:off x="209282" y="5525353"/>
            <a:ext cx="11530492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advantages: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1)Homogeneous deposition, 2)System reusability, 3)Large area coating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B58B2-5C6C-0444-B9C9-D5369131FFBC}"/>
              </a:ext>
            </a:extLst>
          </p:cNvPr>
          <p:cNvSpPr/>
          <p:nvPr/>
        </p:nvSpPr>
        <p:spPr>
          <a:xfrm>
            <a:off x="10654874" y="1463040"/>
            <a:ext cx="1351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36C796"/>
                </a:solidFill>
                <a:latin typeface="Helvetica" pitchFamily="2" charset="0"/>
              </a:rPr>
              <a:t>Copper foil</a:t>
            </a:r>
          </a:p>
          <a:p>
            <a:pPr algn="ctr"/>
            <a:r>
              <a:rPr lang="en-US" dirty="0">
                <a:solidFill>
                  <a:srgbClr val="36C796"/>
                </a:solidFill>
                <a:latin typeface="Helvetica" pitchFamily="2" charset="0"/>
              </a:rPr>
              <a:t>as</a:t>
            </a:r>
          </a:p>
          <a:p>
            <a:pPr algn="ctr"/>
            <a:r>
              <a:rPr lang="en-US" dirty="0">
                <a:solidFill>
                  <a:srgbClr val="36C796"/>
                </a:solidFill>
                <a:latin typeface="Helvetica" pitchFamily="2" charset="0"/>
              </a:rPr>
              <a:t>reference</a:t>
            </a:r>
            <a:endParaRPr lang="en-US" dirty="0">
              <a:solidFill>
                <a:srgbClr val="36C796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A70343-6427-1844-8708-61BCC5EB166B}"/>
              </a:ext>
            </a:extLst>
          </p:cNvPr>
          <p:cNvSpPr/>
          <p:nvPr/>
        </p:nvSpPr>
        <p:spPr>
          <a:xfrm>
            <a:off x="10413051" y="3779495"/>
            <a:ext cx="1454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56100"/>
                </a:solidFill>
                <a:latin typeface="Helvetica" pitchFamily="2" charset="0"/>
              </a:rPr>
              <a:t>Coated foil</a:t>
            </a:r>
          </a:p>
          <a:p>
            <a:r>
              <a:rPr lang="en-US" dirty="0">
                <a:solidFill>
                  <a:srgbClr val="F56100"/>
                </a:solidFill>
                <a:latin typeface="Helvetica" pitchFamily="2" charset="0"/>
              </a:rPr>
              <a:t>to measure</a:t>
            </a:r>
            <a:endParaRPr lang="en-US" dirty="0">
              <a:solidFill>
                <a:srgbClr val="F56100"/>
              </a:solidFill>
              <a:effectLst/>
              <a:latin typeface="Helvetica" pitchFamily="2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E2D5C6AF-08D1-E74C-A6D3-09B1E0AD6E5E}"/>
              </a:ext>
            </a:extLst>
          </p:cNvPr>
          <p:cNvGrpSpPr/>
          <p:nvPr/>
        </p:nvGrpSpPr>
        <p:grpSpPr>
          <a:xfrm>
            <a:off x="69827" y="704270"/>
            <a:ext cx="10211896" cy="2263884"/>
            <a:chOff x="69828" y="779304"/>
            <a:chExt cx="10264958" cy="24313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7E39E7-53D8-394E-A40A-4A4085048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06" y="849746"/>
              <a:ext cx="3289693" cy="216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1F408B-6F70-4B43-A5A2-2B7A27A5F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621" y="849746"/>
              <a:ext cx="3289693" cy="216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05694B-6A19-0148-B426-37746874F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436" y="844705"/>
              <a:ext cx="3289693" cy="2160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C359B7-537B-D242-9BA0-958057BF67F9}"/>
                </a:ext>
              </a:extLst>
            </p:cNvPr>
            <p:cNvSpPr/>
            <p:nvPr/>
          </p:nvSpPr>
          <p:spPr>
            <a:xfrm>
              <a:off x="69828" y="779304"/>
              <a:ext cx="10264958" cy="2431380"/>
            </a:xfrm>
            <a:prstGeom prst="rect">
              <a:avLst/>
            </a:prstGeom>
            <a:noFill/>
            <a:ln w="38100">
              <a:solidFill>
                <a:srgbClr val="42C79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669F48AA-B611-A240-A468-2F5DF483D3C0}"/>
              </a:ext>
            </a:extLst>
          </p:cNvPr>
          <p:cNvGrpSpPr/>
          <p:nvPr/>
        </p:nvGrpSpPr>
        <p:grpSpPr>
          <a:xfrm>
            <a:off x="78428" y="3043188"/>
            <a:ext cx="10203295" cy="2280153"/>
            <a:chOff x="70531" y="3240971"/>
            <a:chExt cx="10264958" cy="24313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843D428-31BA-3D41-9468-8A297E0B9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06" y="3268681"/>
              <a:ext cx="3289693" cy="216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599BE7-CC13-7143-A6C7-BDDFE5AE0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1621" y="3268681"/>
              <a:ext cx="3289693" cy="2160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B48576-A7E5-7646-99B5-37069C1BE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436" y="3268681"/>
              <a:ext cx="3289693" cy="21600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317B86-6259-2D4A-A9F7-DDB8909D5163}"/>
                </a:ext>
              </a:extLst>
            </p:cNvPr>
            <p:cNvSpPr/>
            <p:nvPr/>
          </p:nvSpPr>
          <p:spPr>
            <a:xfrm>
              <a:off x="70531" y="3240971"/>
              <a:ext cx="10264958" cy="2431380"/>
            </a:xfrm>
            <a:prstGeom prst="rect">
              <a:avLst/>
            </a:prstGeom>
            <a:noFill/>
            <a:ln w="38100">
              <a:solidFill>
                <a:srgbClr val="F56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D6A33BA0-EF53-6D41-8FA5-3C5C28A7680E}"/>
              </a:ext>
            </a:extLst>
          </p:cNvPr>
          <p:cNvSpPr/>
          <p:nvPr/>
        </p:nvSpPr>
        <p:spPr>
          <a:xfrm>
            <a:off x="3671250" y="92850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2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8FDCAB-D022-6444-A4DE-31A7ACE99D2A}"/>
              </a:ext>
            </a:extLst>
          </p:cNvPr>
          <p:cNvSpPr/>
          <p:nvPr/>
        </p:nvSpPr>
        <p:spPr>
          <a:xfrm>
            <a:off x="178869" y="93447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1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FFE17F-A085-574D-B5CB-CE5EABF75A4B}"/>
              </a:ext>
            </a:extLst>
          </p:cNvPr>
          <p:cNvSpPr/>
          <p:nvPr/>
        </p:nvSpPr>
        <p:spPr>
          <a:xfrm>
            <a:off x="7118096" y="92850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902564-F38D-0543-ABE6-3843DEBC993F}"/>
              </a:ext>
            </a:extLst>
          </p:cNvPr>
          <p:cNvSpPr/>
          <p:nvPr/>
        </p:nvSpPr>
        <p:spPr>
          <a:xfrm>
            <a:off x="3666762" y="335262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85F9A0-4BC8-BE4F-86AC-2AACD38C9948}"/>
              </a:ext>
            </a:extLst>
          </p:cNvPr>
          <p:cNvSpPr/>
          <p:nvPr/>
        </p:nvSpPr>
        <p:spPr>
          <a:xfrm>
            <a:off x="174381" y="3358596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4</a:t>
            </a:r>
            <a:endParaRPr lang="it-IT" dirty="0">
              <a:effectLst/>
              <a:latin typeface="Helvetica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E97F02-C0E2-8C43-81E3-03706E4ADF76}"/>
              </a:ext>
            </a:extLst>
          </p:cNvPr>
          <p:cNvSpPr/>
          <p:nvPr/>
        </p:nvSpPr>
        <p:spPr>
          <a:xfrm>
            <a:off x="7113608" y="335262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Helvetica" pitchFamily="2" charset="0"/>
              </a:rPr>
              <a:t>6</a:t>
            </a:r>
            <a:endParaRPr lang="it-IT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53B88-EA07-2D4B-87B6-F8817138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7547" y="6511279"/>
            <a:ext cx="5911517" cy="365125"/>
          </a:xfrm>
        </p:spPr>
        <p:txBody>
          <a:bodyPr/>
          <a:lstStyle/>
          <a:p>
            <a:r>
              <a:rPr lang="it-IT" dirty="0"/>
              <a:t>Maria Rosaria Masullo -EIC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A4635-A28B-7F4E-AD48-D3BAD9ED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7</a:t>
            </a:fld>
            <a:endParaRPr 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93E164-D163-3643-A6DE-6045E89DA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/>
          <a:lstStyle/>
          <a:p>
            <a:r>
              <a:rPr lang="en-US"/>
              <a:t>Analytical evaluations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6D370-1A04-134C-B79C-0269FF301AD7}"/>
              </a:ext>
            </a:extLst>
          </p:cNvPr>
          <p:cNvSpPr/>
          <p:nvPr/>
        </p:nvSpPr>
        <p:spPr>
          <a:xfrm>
            <a:off x="4401466" y="736600"/>
            <a:ext cx="338906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0055A1"/>
                </a:solidFill>
                <a:latin typeface="Helvetica" pitchFamily="2" charset="0"/>
              </a:rPr>
              <a:t>In-house retrieval method</a:t>
            </a:r>
            <a:endParaRPr lang="en-US" sz="2200" dirty="0">
              <a:solidFill>
                <a:srgbClr val="0055A1"/>
              </a:solidFill>
              <a:effectLst/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CD50A8-9FBD-3846-82A4-3D613E164CE6}"/>
              </a:ext>
            </a:extLst>
          </p:cNvPr>
          <p:cNvSpPr/>
          <p:nvPr/>
        </p:nvSpPr>
        <p:spPr>
          <a:xfrm>
            <a:off x="429284" y="1142452"/>
            <a:ext cx="115131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56100"/>
                </a:solidFill>
                <a:latin typeface="Helvetica" pitchFamily="2" charset="0"/>
              </a:rPr>
              <a:t>Waveguide of length </a:t>
            </a:r>
            <a:r>
              <a:rPr lang="en-US" sz="2200" dirty="0" err="1">
                <a:solidFill>
                  <a:srgbClr val="F56100"/>
                </a:solidFill>
                <a:latin typeface="Helvetica" pitchFamily="2" charset="0"/>
              </a:rPr>
              <a:t>l</a:t>
            </a:r>
            <a:r>
              <a:rPr lang="en-US" sz="2200" baseline="-25000" dirty="0" err="1">
                <a:solidFill>
                  <a:srgbClr val="F56100"/>
                </a:solidFill>
                <a:latin typeface="Helvetica" pitchFamily="2" charset="0"/>
              </a:rPr>
              <a:t>g</a:t>
            </a:r>
            <a:r>
              <a:rPr lang="en-US" sz="2200" dirty="0">
                <a:solidFill>
                  <a:srgbClr val="F56100"/>
                </a:solidFill>
                <a:latin typeface="Helvetica" pitchFamily="2" charset="0"/>
              </a:rPr>
              <a:t> (TE</a:t>
            </a:r>
            <a:r>
              <a:rPr lang="en-US" sz="2200" baseline="-25000" dirty="0">
                <a:solidFill>
                  <a:srgbClr val="F56100"/>
                </a:solidFill>
                <a:latin typeface="Helvetica" pitchFamily="2" charset="0"/>
              </a:rPr>
              <a:t>1,1</a:t>
            </a:r>
            <a:r>
              <a:rPr lang="en-US" sz="2200" dirty="0">
                <a:solidFill>
                  <a:srgbClr val="F56100"/>
                </a:solidFill>
                <a:latin typeface="Helvetica" pitchFamily="2" charset="0"/>
              </a:rPr>
              <a:t> mode) </a:t>
            </a:r>
            <a:r>
              <a:rPr lang="en-US" sz="2200" dirty="0">
                <a:solidFill>
                  <a:srgbClr val="0055A1"/>
                </a:solidFill>
                <a:latin typeface="Helvetica" pitchFamily="2" charset="0"/>
              </a:rPr>
              <a:t>+ </a:t>
            </a:r>
            <a:r>
              <a:rPr lang="en-US" sz="2200" dirty="0">
                <a:solidFill>
                  <a:srgbClr val="36C796"/>
                </a:solidFill>
                <a:latin typeface="Helvetica" pitchFamily="2" charset="0"/>
              </a:rPr>
              <a:t>pyramidal transitions of length </a:t>
            </a:r>
            <a:r>
              <a:rPr lang="en-US" sz="2200" dirty="0" err="1">
                <a:solidFill>
                  <a:srgbClr val="36C796"/>
                </a:solidFill>
                <a:latin typeface="Helvetica" pitchFamily="2" charset="0"/>
              </a:rPr>
              <a:t>l</a:t>
            </a:r>
            <a:r>
              <a:rPr lang="en-US" sz="2200" baseline="-25000" dirty="0" err="1">
                <a:solidFill>
                  <a:srgbClr val="36C796"/>
                </a:solidFill>
                <a:latin typeface="Helvetica" pitchFamily="2" charset="0"/>
              </a:rPr>
              <a:t>t</a:t>
            </a:r>
            <a:r>
              <a:rPr lang="en-US" sz="2200" dirty="0">
                <a:solidFill>
                  <a:srgbClr val="36C796"/>
                </a:solidFill>
                <a:latin typeface="Helvetica" pitchFamily="2" charset="0"/>
              </a:rPr>
              <a:t> (TE</a:t>
            </a:r>
            <a:r>
              <a:rPr lang="en-US" sz="2200" baseline="-25000" dirty="0">
                <a:solidFill>
                  <a:srgbClr val="36C796"/>
                </a:solidFill>
                <a:latin typeface="Helvetica" pitchFamily="2" charset="0"/>
              </a:rPr>
              <a:t>1,0</a:t>
            </a:r>
            <a:r>
              <a:rPr lang="en-US" sz="2200" dirty="0">
                <a:solidFill>
                  <a:srgbClr val="36C796"/>
                </a:solidFill>
                <a:latin typeface="Helvetica" pitchFamily="2" charset="0"/>
              </a:rPr>
              <a:t> TE</a:t>
            </a:r>
            <a:r>
              <a:rPr lang="en-US" sz="2200" baseline="-25000" dirty="0">
                <a:solidFill>
                  <a:srgbClr val="36C796"/>
                </a:solidFill>
                <a:latin typeface="Helvetica" pitchFamily="2" charset="0"/>
              </a:rPr>
              <a:t>0,1</a:t>
            </a:r>
            <a:r>
              <a:rPr lang="en-US" sz="2200" dirty="0">
                <a:solidFill>
                  <a:srgbClr val="36C796"/>
                </a:solidFill>
                <a:latin typeface="Helvetica" pitchFamily="2" charset="0"/>
              </a:rPr>
              <a:t> modes)</a:t>
            </a:r>
            <a:endParaRPr lang="en-US" sz="2200" dirty="0">
              <a:solidFill>
                <a:srgbClr val="36C796"/>
              </a:solidFill>
              <a:effectLst/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86FD865-E04C-BA47-9850-DCFDDC966727}"/>
                  </a:ext>
                </a:extLst>
              </p:cNvPr>
              <p:cNvSpPr/>
              <p:nvPr/>
            </p:nvSpPr>
            <p:spPr>
              <a:xfrm>
                <a:off x="1" y="1793272"/>
                <a:ext cx="11952824" cy="1079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𝐷𝑈𝑇</m:t>
                          </m:r>
                        </m:sub>
                      </m:sSub>
                      <m:r>
                        <a:rPr lang="en-GB" sz="2200" i="1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200" i="1" smtClean="0">
                          <a:solidFill>
                            <a:srgbClr val="F561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200" i="1" smtClean="0">
                          <a:solidFill>
                            <a:srgbClr val="42C7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nary>
                        <m:naryPr>
                          <m:limLoc m:val="subSup"/>
                          <m:ctrlP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r>
                            <a:rPr lang="en-US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  <m:r>
                        <a:rPr lang="it-IT" sz="2200" i="1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 smtClean="0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i="1">
                          <a:solidFill>
                            <a:srgbClr val="F56100"/>
                          </a:solidFill>
                          <a:latin typeface="Cambria Math" panose="02040503050406030204" pitchFamily="18" charset="0"/>
                        </a:rPr>
                        <m:t>𝑅𝑒</m:t>
                      </m:r>
                      <m:d>
                        <m:dPr>
                          <m:ctrlP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f>
                        <m:fPr>
                          <m:ctrlP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subSup"/>
                              <m:supHide m:val="on"/>
                              <m:ctrlP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it-IT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GB" sz="2200" i="1">
                                      <a:solidFill>
                                        <a:srgbClr val="F561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1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it-IT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×</m:t>
                                      </m:r>
                                      <m:sSub>
                                        <m:sSubPr>
                                          <m:ctrlPr>
                                            <a:rPr lang="en-GB" sz="2200" b="1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b="1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𝑯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it-IT" sz="2200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2200" i="1">
                                              <a:solidFill>
                                                <a:srgbClr val="F561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2200" i="1">
                                      <a:solidFill>
                                        <a:srgbClr val="F561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200" i="1">
                                      <a:solidFill>
                                        <a:srgbClr val="F561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it-IT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200" i="1">
                                          <a:solidFill>
                                            <a:srgbClr val="F561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it-IT" sz="2200" i="1">
                                  <a:solidFill>
                                    <a:srgbClr val="F561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2200" i="1">
                              <a:solidFill>
                                <a:srgbClr val="F561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sz="2200" b="0" i="1" smtClean="0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it-IT" sz="2200" i="1" smtClean="0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sup>
                        <m:e>
                          <m:r>
                            <a:rPr lang="en-US" sz="2200" i="1">
                              <a:solidFill>
                                <a:srgbClr val="42C79B"/>
                              </a:solidFill>
                              <a:latin typeface="Cambria Math" panose="02040503050406030204" pitchFamily="18" charset="0"/>
                            </a:rPr>
                            <m:t>𝑅𝑒</m:t>
                          </m:r>
                          <m:d>
                            <m:dPr>
                              <m:ctrlP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d>
                          <m:f>
                            <m:fPr>
                              <m:ctrlPr>
                                <a:rPr lang="en-GB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limLoc m:val="subSup"/>
                                  <m:supHide m:val="on"/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GB" sz="2200" i="1">
                                          <a:solidFill>
                                            <a:srgbClr val="42C79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GB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b="1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  <m:r>
                                            <a:rPr lang="it-IT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×</m:t>
                                          </m:r>
                                          <m:d>
                                            <m:dPr>
                                              <m:ctrlPr>
                                                <a:rPr lang="en-GB" sz="2200" b="1" i="1">
                                                  <a:solidFill>
                                                    <a:srgbClr val="42C79B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GB" sz="22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2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𝑯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it-IT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200" b="1" i="1">
                                                  <a:solidFill>
                                                    <a:srgbClr val="42C79B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GB" sz="22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200" b="1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𝑯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  <m:r>
                                                    <a:rPr lang="it-IT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  <m:r>
                                                    <a:rPr lang="en-US" sz="2200" i="1">
                                                      <a:solidFill>
                                                        <a:srgbClr val="42C79B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it-IT" sz="2200" i="1">
                                          <a:solidFill>
                                            <a:srgbClr val="42C79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𝑑𝑙</m:t>
                                  </m:r>
                                </m:e>
                              </m:nary>
                            </m:num>
                            <m:den>
                              <m:sSub>
                                <m:sSub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2200" i="1">
                                          <a:solidFill>
                                            <a:srgbClr val="42C79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it-IT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200" i="1">
                                  <a:solidFill>
                                    <a:srgbClr val="42C79B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GB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GB" sz="2200" i="1">
                                          <a:solidFill>
                                            <a:srgbClr val="42C79B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GB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  <m:r>
                                            <a:rPr lang="it-IT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200" i="1">
                                              <a:solidFill>
                                                <a:srgbClr val="42C79B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2200" i="1">
                                      <a:solidFill>
                                        <a:srgbClr val="42C79B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GB" sz="2200" i="1">
                          <a:solidFill>
                            <a:srgbClr val="42C79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GB" sz="2200" dirty="0">
                  <a:solidFill>
                    <a:srgbClr val="0055A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86FD865-E04C-BA47-9850-DCFDDC9667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1793272"/>
                <a:ext cx="11952824" cy="1079526"/>
              </a:xfrm>
              <a:prstGeom prst="rect">
                <a:avLst/>
              </a:prstGeom>
              <a:blipFill>
                <a:blip r:embed="rId2"/>
                <a:stretch>
                  <a:fillRect t="-111628" b="-1709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4F6CDF95-DA1A-2543-8372-8E5D59CB1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21" y="3784173"/>
            <a:ext cx="2636372" cy="2754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6F4157F-C263-BB40-959C-BF19065F1255}"/>
                  </a:ext>
                </a:extLst>
              </p:cNvPr>
              <p:cNvSpPr/>
              <p:nvPr/>
            </p:nvSpPr>
            <p:spPr>
              <a:xfrm>
                <a:off x="3129793" y="4340506"/>
                <a:ext cx="4181370" cy="7436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GB" sz="200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55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𝑐𝑜𝑎𝑡</m:t>
                          </m:r>
                        </m:sub>
                      </m:sSub>
                      <m:f>
                        <m:fPr>
                          <m:ctrlPr>
                            <a:rPr lang="en-GB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𝑐𝑜𝑎𝑡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𝑎𝑛</m:t>
                          </m:r>
                          <m:d>
                            <m:d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𝑐𝑜𝑎𝑡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𝑐𝑜𝑎𝑡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𝐶𝑢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rgbClr val="0055A0"/>
                              </a:solidFill>
                              <a:latin typeface="Cambria Math" panose="02040503050406030204" pitchFamily="18" charset="0"/>
                            </a:rPr>
                            <m:t>𝑎𝑛</m:t>
                          </m:r>
                          <m:d>
                            <m:dPr>
                              <m:ctrlPr>
                                <a:rPr lang="en-GB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000" i="1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55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𝑐𝑜𝑎𝑡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srgbClr val="0055A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sz="2000" dirty="0">
                  <a:solidFill>
                    <a:srgbClr val="0055A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6F4157F-C263-BB40-959C-BF19065F12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9793" y="4340506"/>
                <a:ext cx="4181370" cy="743602"/>
              </a:xfrm>
              <a:prstGeom prst="rect">
                <a:avLst/>
              </a:prstGeom>
              <a:blipFill>
                <a:blip r:embed="rId4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5D839BE-9FAB-9E49-BB05-D2460F1B730C}"/>
              </a:ext>
            </a:extLst>
          </p:cNvPr>
          <p:cNvSpPr/>
          <p:nvPr/>
        </p:nvSpPr>
        <p:spPr>
          <a:xfrm>
            <a:off x="3958392" y="3642559"/>
            <a:ext cx="3483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00B050"/>
                </a:solidFill>
                <a:latin typeface="Arial"/>
                <a:ea typeface="Andale Sans UI"/>
                <a:cs typeface="Times New Roman" panose="02020603050405020304" pitchFamily="18" charset="0"/>
              </a:rPr>
              <a:t>Reliable analytical tool</a:t>
            </a:r>
            <a:endParaRPr lang="en-US" sz="2400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75534F-4D38-B245-97D0-DEC72DDE4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375" y="2950113"/>
            <a:ext cx="4323252" cy="3280650"/>
          </a:xfrm>
          <a:prstGeom prst="rect">
            <a:avLst/>
          </a:prstGeom>
        </p:spPr>
      </p:pic>
      <p:sp>
        <p:nvSpPr>
          <p:cNvPr id="14" name="Oval 11">
            <a:extLst>
              <a:ext uri="{FF2B5EF4-FFF2-40B4-BE49-F238E27FC236}">
                <a16:creationId xmlns:a16="http://schemas.microsoft.com/office/drawing/2014/main" id="{661D1078-1BA0-4F4B-8ADD-864625F5011E}"/>
              </a:ext>
            </a:extLst>
          </p:cNvPr>
          <p:cNvSpPr/>
          <p:nvPr/>
        </p:nvSpPr>
        <p:spPr>
          <a:xfrm>
            <a:off x="4166887" y="1988335"/>
            <a:ext cx="844952" cy="765458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0BDF13C7-F442-724F-92EB-D31302B37E72}"/>
              </a:ext>
            </a:extLst>
          </p:cNvPr>
          <p:cNvSpPr/>
          <p:nvPr/>
        </p:nvSpPr>
        <p:spPr>
          <a:xfrm>
            <a:off x="7790535" y="2033598"/>
            <a:ext cx="691797" cy="605557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FE9B6BF-6DC5-0D4E-BEE5-AC989626B1F2}"/>
              </a:ext>
            </a:extLst>
          </p:cNvPr>
          <p:cNvSpPr/>
          <p:nvPr/>
        </p:nvSpPr>
        <p:spPr>
          <a:xfrm>
            <a:off x="7790535" y="6211197"/>
            <a:ext cx="3163018" cy="60016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100" kern="150" dirty="0"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For calculations</a:t>
            </a:r>
          </a:p>
          <a:p>
            <a:pPr lvl="0">
              <a:spcAft>
                <a:spcPts val="0"/>
              </a:spcAft>
            </a:pPr>
            <a:r>
              <a:rPr lang="en-US" sz="1100" kern="150" dirty="0"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Copper conductivity: </a:t>
            </a:r>
            <a:r>
              <a:rPr lang="en-US" sz="1100" kern="150" dirty="0" err="1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σ</a:t>
            </a:r>
            <a:r>
              <a:rPr lang="en-US" sz="1100" kern="150" baseline="-25000" dirty="0" err="1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cu</a:t>
            </a:r>
            <a:r>
              <a:rPr lang="en-US" sz="1100" kern="15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 = 6∙10</a:t>
            </a:r>
            <a:r>
              <a:rPr lang="en-US" sz="1100" kern="150" baseline="3000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7</a:t>
            </a:r>
            <a:r>
              <a:rPr lang="en-US" sz="1100" kern="15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 S/m </a:t>
            </a:r>
          </a:p>
          <a:p>
            <a:pPr lvl="0">
              <a:spcAft>
                <a:spcPts val="0"/>
              </a:spcAft>
            </a:pPr>
            <a:r>
              <a:rPr lang="en-US" sz="1100" kern="15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NEG conductivity: </a:t>
            </a:r>
            <a:r>
              <a:rPr lang="en-US" sz="1100" kern="150" dirty="0" err="1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σ</a:t>
            </a:r>
            <a:r>
              <a:rPr lang="en-US" sz="1100" kern="150" baseline="-25000" dirty="0" err="1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NEG</a:t>
            </a:r>
            <a:r>
              <a:rPr lang="en-US" sz="1100" kern="15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 = 3.5</a:t>
            </a:r>
            <a:r>
              <a:rPr lang="en-US" sz="1100" kern="150" dirty="0"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∙</a:t>
            </a:r>
            <a:r>
              <a:rPr lang="en-US" sz="1100" kern="15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10</a:t>
            </a:r>
            <a:r>
              <a:rPr lang="en-US" sz="1100" kern="150" baseline="3000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5</a:t>
            </a:r>
            <a:r>
              <a:rPr lang="en-US" sz="1100" kern="15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 S/m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40FAFFD-8441-C545-BB30-29CF391CE305}"/>
              </a:ext>
            </a:extLst>
          </p:cNvPr>
          <p:cNvSpPr/>
          <p:nvPr/>
        </p:nvSpPr>
        <p:spPr>
          <a:xfrm>
            <a:off x="3386005" y="5108345"/>
            <a:ext cx="1466593" cy="2616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sz="1100" kern="15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Surface impedance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3A210400-63EC-E34B-BE7F-F532338E71A3}"/>
              </a:ext>
            </a:extLst>
          </p:cNvPr>
          <p:cNvSpPr/>
          <p:nvPr/>
        </p:nvSpPr>
        <p:spPr>
          <a:xfrm>
            <a:off x="3576540" y="5599904"/>
            <a:ext cx="35440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kern="150" dirty="0">
                <a:effectLst/>
                <a:latin typeface="Arial" panose="020B0604020202020204" pitchFamily="34" charset="0"/>
                <a:ea typeface="Andale Sans UI"/>
                <a:cs typeface="Arial" panose="020B0604020202020204" pitchFamily="34" charset="0"/>
              </a:rPr>
              <a:t>Z and k are functions of material conductivity </a:t>
            </a:r>
          </a:p>
        </p:txBody>
      </p:sp>
    </p:spTree>
    <p:extLst>
      <p:ext uri="{BB962C8B-B14F-4D97-AF65-F5344CB8AC3E}">
        <p14:creationId xmlns:p14="http://schemas.microsoft.com/office/powerpoint/2010/main" val="41781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81230-4130-B848-99C1-7F0CA6DC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6D798-1883-974D-96D0-4E82B243DEDE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3284A4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3284A4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E608F8-1D75-6148-87DE-B93C66A8B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697" y="95637"/>
            <a:ext cx="10930878" cy="53553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Measurement results on NEG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FF76AF-39D4-8F42-8D65-9E5F7529C899}"/>
              </a:ext>
            </a:extLst>
          </p:cNvPr>
          <p:cNvSpPr/>
          <p:nvPr/>
        </p:nvSpPr>
        <p:spPr>
          <a:xfrm>
            <a:off x="252452" y="648013"/>
            <a:ext cx="4310050" cy="1631216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System specifications: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Spectral Range: &gt; 5 THz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Dynamic Range &gt; 90 dB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Scanning Range ~ 850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Spectral Resolution &lt; 1.5 GHz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3DAB01-81A1-8147-BBF7-1EF2D36D4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3" b="98276" l="1545" r="100000">
                        <a14:foregroundMark x1="43539" y1="72660" x2="66713" y2="64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" t="3449" b="1587"/>
          <a:stretch/>
        </p:blipFill>
        <p:spPr>
          <a:xfrm>
            <a:off x="6902886" y="1074408"/>
            <a:ext cx="4575689" cy="2534028"/>
          </a:xfrm>
          <a:prstGeom prst="rect">
            <a:avLst/>
          </a:prstGeom>
        </p:spPr>
      </p:pic>
      <p:pic>
        <p:nvPicPr>
          <p:cNvPr id="19" name="Picture 2" descr="Terahertz">
            <a:extLst>
              <a:ext uri="{FF2B5EF4-FFF2-40B4-BE49-F238E27FC236}">
                <a16:creationId xmlns:a16="http://schemas.microsoft.com/office/drawing/2014/main" id="{4ED81B50-7CFA-3740-B315-FA7CB025A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9332" r="5915" b="6685"/>
          <a:stretch/>
        </p:blipFill>
        <p:spPr bwMode="auto">
          <a:xfrm>
            <a:off x="10204355" y="2927280"/>
            <a:ext cx="72008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ki logo 200">
            <a:extLst>
              <a:ext uri="{FF2B5EF4-FFF2-40B4-BE49-F238E27FC236}">
                <a16:creationId xmlns:a16="http://schemas.microsoft.com/office/drawing/2014/main" id="{031CE7B4-ADEC-8A46-8114-888DF19B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701" y="2927280"/>
            <a:ext cx="695944" cy="62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60637A7-0BF9-584C-899B-5711115BABE5}"/>
              </a:ext>
            </a:extLst>
          </p:cNvPr>
          <p:cNvSpPr/>
          <p:nvPr/>
        </p:nvSpPr>
        <p:spPr>
          <a:xfrm>
            <a:off x="5585596" y="735441"/>
            <a:ext cx="62896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Accurate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guiding system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manufacturing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A97FDD-1808-D344-AD78-2A7677E0A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133" y="5176084"/>
            <a:ext cx="4243867" cy="16718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7C62DB8-6F05-ED4C-9D79-1A4EBD00A3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833" y="2860718"/>
            <a:ext cx="4831527" cy="3311496"/>
          </a:xfrm>
          <a:prstGeom prst="rect">
            <a:avLst/>
          </a:prstGeom>
        </p:spPr>
      </p:pic>
      <p:sp>
        <p:nvSpPr>
          <p:cNvPr id="14" name="Rectangle 20">
            <a:extLst>
              <a:ext uri="{FF2B5EF4-FFF2-40B4-BE49-F238E27FC236}">
                <a16:creationId xmlns:a16="http://schemas.microsoft.com/office/drawing/2014/main" id="{74B154E5-4CC3-2243-95FA-DCE609FEC87D}"/>
              </a:ext>
            </a:extLst>
          </p:cNvPr>
          <p:cNvSpPr/>
          <p:nvPr/>
        </p:nvSpPr>
        <p:spPr>
          <a:xfrm>
            <a:off x="2554597" y="2522164"/>
            <a:ext cx="33268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NEG thickness 3.96 micron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C0C18AF7-0162-C84F-950A-0B8D30A8F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Maria Rosaria Masullo -EIC 2021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606E0EA-B696-F54C-9C8A-C8ACCDDFBECC}"/>
              </a:ext>
            </a:extLst>
          </p:cNvPr>
          <p:cNvSpPr/>
          <p:nvPr/>
        </p:nvSpPr>
        <p:spPr>
          <a:xfrm>
            <a:off x="4774669" y="3854423"/>
            <a:ext cx="7193143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0055A0"/>
                </a:solidFill>
                <a:latin typeface="Arial"/>
              </a:rPr>
              <a:t>The methodology allows us to directly evaluate the Re(</a:t>
            </a:r>
            <a:r>
              <a:rPr lang="en-US" dirty="0" err="1">
                <a:solidFill>
                  <a:srgbClr val="0055A0"/>
                </a:solidFill>
                <a:latin typeface="Arial"/>
              </a:rPr>
              <a:t>Z</a:t>
            </a:r>
            <a:r>
              <a:rPr lang="en-US" baseline="-25000" dirty="0" err="1">
                <a:solidFill>
                  <a:srgbClr val="0055A0"/>
                </a:solidFill>
                <a:latin typeface="Arial"/>
              </a:rPr>
              <a:t>s</a:t>
            </a:r>
            <a:r>
              <a:rPr lang="en-US" dirty="0">
                <a:solidFill>
                  <a:srgbClr val="0055A0"/>
                </a:solidFill>
                <a:latin typeface="Arial"/>
              </a:rPr>
              <a:t> ) that we can use in beam dynamics calculations</a:t>
            </a:r>
          </a:p>
          <a:p>
            <a:pPr marL="285750" indent="-285750">
              <a:spcBef>
                <a:spcPts val="12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GB" dirty="0">
                <a:cs typeface="Calibri" panose="020F0502020204030204" pitchFamily="34" charset="0"/>
              </a:rPr>
              <a:t>From surface impedance </a:t>
            </a:r>
            <a:r>
              <a:rPr lang="en-GB" dirty="0" err="1">
                <a:cs typeface="Calibri" panose="020F0502020204030204" pitchFamily="34" charset="0"/>
              </a:rPr>
              <a:t>Z</a:t>
            </a:r>
            <a:r>
              <a:rPr lang="en-GB" baseline="-25000" dirty="0" err="1">
                <a:cs typeface="Calibri" panose="020F0502020204030204" pitchFamily="34" charset="0"/>
              </a:rPr>
              <a:t>s</a:t>
            </a:r>
            <a:r>
              <a:rPr lang="en-GB" dirty="0">
                <a:cs typeface="Calibri" panose="020F0502020204030204" pitchFamily="34" charset="0"/>
              </a:rPr>
              <a:t> to resistive wall impedance </a:t>
            </a:r>
            <a:r>
              <a:rPr lang="en-GB" dirty="0" err="1">
                <a:cs typeface="Calibri" panose="020F0502020204030204" pitchFamily="34" charset="0"/>
              </a:rPr>
              <a:t>Z</a:t>
            </a:r>
            <a:r>
              <a:rPr lang="en-GB" baseline="-25000" dirty="0" err="1">
                <a:cs typeface="Calibri" panose="020F0502020204030204" pitchFamily="34" charset="0"/>
              </a:rPr>
              <a:t>wall</a:t>
            </a:r>
            <a:endParaRPr lang="en-GB" baseline="-25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8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0BE03-19E8-D847-A018-CED0CA8A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D6D798-1883-974D-96D0-4E82B243DEDE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srgbClr val="3284A4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srgbClr val="3284A4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5B5C43-90B2-7146-A377-EA5E5520C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5" y="68816"/>
            <a:ext cx="10085409" cy="535531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Measurement results on a-C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6EC0C5-F124-6D4F-8E0E-91F64072B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488" y="5194008"/>
            <a:ext cx="4424970" cy="18115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25BD62-7851-EE42-AF85-8A0AD58E06FA}"/>
              </a:ext>
            </a:extLst>
          </p:cNvPr>
          <p:cNvSpPr/>
          <p:nvPr/>
        </p:nvSpPr>
        <p:spPr>
          <a:xfrm>
            <a:off x="136679" y="5616903"/>
            <a:ext cx="5990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μm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Amorphous carbon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copper bulk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B22386D-082A-D74D-9264-D5A076C666E7}"/>
              </a:ext>
            </a:extLst>
          </p:cNvPr>
          <p:cNvGrpSpPr/>
          <p:nvPr/>
        </p:nvGrpSpPr>
        <p:grpSpPr>
          <a:xfrm>
            <a:off x="7914941" y="752606"/>
            <a:ext cx="2853373" cy="1664566"/>
            <a:chOff x="7914941" y="752606"/>
            <a:chExt cx="2853373" cy="16645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043F659-450B-3E4D-9AC9-E0690E4A7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4" t="11941" r="23104" b="13870"/>
            <a:stretch/>
          </p:blipFill>
          <p:spPr>
            <a:xfrm>
              <a:off x="9249646" y="752606"/>
              <a:ext cx="1518668" cy="155268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19F1ACF-7B14-9448-A758-124BBD46C258}"/>
                </a:ext>
              </a:extLst>
            </p:cNvPr>
            <p:cNvSpPr/>
            <p:nvPr/>
          </p:nvSpPr>
          <p:spPr>
            <a:xfrm>
              <a:off x="7914941" y="1216843"/>
              <a:ext cx="138736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Helvetica" pitchFamily="2" charset="0"/>
                  <a:ea typeface="+mn-ea"/>
                  <a:cs typeface="+mn-cs"/>
                </a:rPr>
                <a:t>Mechanical stress a-C coating on Cu slab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44CFAE5-6436-1044-BA3B-E16B481855FD}"/>
              </a:ext>
            </a:extLst>
          </p:cNvPr>
          <p:cNvSpPr/>
          <p:nvPr/>
        </p:nvSpPr>
        <p:spPr>
          <a:xfrm>
            <a:off x="2275678" y="2311945"/>
            <a:ext cx="2105891" cy="412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64F0257-EA7B-3C4A-BD8D-A4742626F93C}"/>
              </a:ext>
            </a:extLst>
          </p:cNvPr>
          <p:cNvSpPr/>
          <p:nvPr/>
        </p:nvSpPr>
        <p:spPr>
          <a:xfrm>
            <a:off x="5808588" y="2257537"/>
            <a:ext cx="269424" cy="868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Freccia circolare a destra 8">
            <a:extLst>
              <a:ext uri="{FF2B5EF4-FFF2-40B4-BE49-F238E27FC236}">
                <a16:creationId xmlns:a16="http://schemas.microsoft.com/office/drawing/2014/main" id="{40FCA96B-C8B1-CB48-B399-FBA729CEBE6A}"/>
              </a:ext>
            </a:extLst>
          </p:cNvPr>
          <p:cNvSpPr/>
          <p:nvPr/>
        </p:nvSpPr>
        <p:spPr>
          <a:xfrm rot="654340">
            <a:off x="7396223" y="2013995"/>
            <a:ext cx="397595" cy="71029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55606E7-FEF0-864B-B5FF-3E370CFE0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63" y="1216843"/>
            <a:ext cx="5711951" cy="41754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329EDDC-169A-4A4C-ABF9-EA08313BA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294" y="2724287"/>
            <a:ext cx="5065358" cy="28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41213"/>
      </p:ext>
    </p:extLst>
  </p:cSld>
  <p:clrMapOvr>
    <a:masterClrMapping/>
  </p:clrMapOvr>
</p:sld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1_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3112</TotalTime>
  <Words>717</Words>
  <Application>Microsoft Macintosh PowerPoint</Application>
  <PresentationFormat>Widescreen</PresentationFormat>
  <Paragraphs>155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14</vt:i4>
      </vt:variant>
    </vt:vector>
  </HeadingPairs>
  <TitlesOfParts>
    <vt:vector size="26" baseType="lpstr">
      <vt:lpstr>Andale Sans UI</vt:lpstr>
      <vt:lpstr>Arial</vt:lpstr>
      <vt:lpstr>Calibri</vt:lpstr>
      <vt:lpstr>Cambria Math</vt:lpstr>
      <vt:lpstr>Franklin Gothic Book</vt:lpstr>
      <vt:lpstr>Franklin Gothic Medium</vt:lpstr>
      <vt:lpstr>Helvetica</vt:lpstr>
      <vt:lpstr>Times New Roman</vt:lpstr>
      <vt:lpstr>Wingdings</vt:lpstr>
      <vt:lpstr>Wingdings 2</vt:lpstr>
      <vt:lpstr>Cornice</vt:lpstr>
      <vt:lpstr>1_Cornice</vt:lpstr>
      <vt:lpstr>Electromagnetic characterization of coatings for accelerators</vt:lpstr>
      <vt:lpstr>Presentazione standard di PowerPoint</vt:lpstr>
      <vt:lpstr>Two different methods</vt:lpstr>
      <vt:lpstr>Sub-THz waveguide attenuation:  the proposed method</vt:lpstr>
      <vt:lpstr>The DUT</vt:lpstr>
      <vt:lpstr>The Device Under Test</vt:lpstr>
      <vt:lpstr>Analytical evaluations</vt:lpstr>
      <vt:lpstr>Measurement results on NEG</vt:lpstr>
      <vt:lpstr>Measurement results on a-C</vt:lpstr>
      <vt:lpstr>Presentazione standard di PowerPoint</vt:lpstr>
      <vt:lpstr>Resonant structure methodology</vt:lpstr>
      <vt:lpstr>Resonant structure methodology-simulations</vt:lpstr>
      <vt:lpstr>Resonant structure methodology- simulations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Maria Rosaria Masullo</cp:lastModifiedBy>
  <cp:revision>260</cp:revision>
  <cp:lastPrinted>2021-07-26T15:54:31Z</cp:lastPrinted>
  <dcterms:created xsi:type="dcterms:W3CDTF">2021-01-25T12:14:57Z</dcterms:created>
  <dcterms:modified xsi:type="dcterms:W3CDTF">2021-10-25T22:57:22Z</dcterms:modified>
</cp:coreProperties>
</file>